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55" r:id="rId1"/>
    <p:sldMasterId id="2147483693" r:id="rId2"/>
  </p:sldMasterIdLst>
  <p:notesMasterIdLst>
    <p:notesMasterId r:id="rId70"/>
  </p:notesMasterIdLst>
  <p:handoutMasterIdLst>
    <p:handoutMasterId r:id="rId71"/>
  </p:handoutMasterIdLst>
  <p:sldIdLst>
    <p:sldId id="276" r:id="rId3"/>
    <p:sldId id="344" r:id="rId4"/>
    <p:sldId id="345" r:id="rId5"/>
    <p:sldId id="382" r:id="rId6"/>
    <p:sldId id="312" r:id="rId7"/>
    <p:sldId id="313" r:id="rId8"/>
    <p:sldId id="314" r:id="rId9"/>
    <p:sldId id="315" r:id="rId10"/>
    <p:sldId id="316" r:id="rId11"/>
    <p:sldId id="317" r:id="rId12"/>
    <p:sldId id="332" r:id="rId13"/>
    <p:sldId id="334" r:id="rId14"/>
    <p:sldId id="335" r:id="rId15"/>
    <p:sldId id="336" r:id="rId16"/>
    <p:sldId id="318" r:id="rId17"/>
    <p:sldId id="319" r:id="rId18"/>
    <p:sldId id="320" r:id="rId19"/>
    <p:sldId id="343" r:id="rId20"/>
    <p:sldId id="321" r:id="rId21"/>
    <p:sldId id="339" r:id="rId22"/>
    <p:sldId id="322" r:id="rId23"/>
    <p:sldId id="340" r:id="rId24"/>
    <p:sldId id="341" r:id="rId25"/>
    <p:sldId id="330" r:id="rId26"/>
    <p:sldId id="338" r:id="rId27"/>
    <p:sldId id="342" r:id="rId28"/>
    <p:sldId id="331" r:id="rId29"/>
    <p:sldId id="323" r:id="rId30"/>
    <p:sldId id="324" r:id="rId31"/>
    <p:sldId id="325" r:id="rId32"/>
    <p:sldId id="326" r:id="rId33"/>
    <p:sldId id="327" r:id="rId34"/>
    <p:sldId id="372" r:id="rId35"/>
    <p:sldId id="328" r:id="rId36"/>
    <p:sldId id="333" r:id="rId37"/>
    <p:sldId id="352" r:id="rId38"/>
    <p:sldId id="346" r:id="rId39"/>
    <p:sldId id="347" r:id="rId40"/>
    <p:sldId id="348" r:id="rId41"/>
    <p:sldId id="375" r:id="rId42"/>
    <p:sldId id="376" r:id="rId43"/>
    <p:sldId id="349" r:id="rId44"/>
    <p:sldId id="373" r:id="rId45"/>
    <p:sldId id="367" r:id="rId46"/>
    <p:sldId id="368" r:id="rId47"/>
    <p:sldId id="350" r:id="rId48"/>
    <p:sldId id="370" r:id="rId49"/>
    <p:sldId id="351" r:id="rId50"/>
    <p:sldId id="374" r:id="rId51"/>
    <p:sldId id="377" r:id="rId52"/>
    <p:sldId id="378" r:id="rId53"/>
    <p:sldId id="379" r:id="rId54"/>
    <p:sldId id="380" r:id="rId55"/>
    <p:sldId id="383" r:id="rId56"/>
    <p:sldId id="381" r:id="rId57"/>
    <p:sldId id="353" r:id="rId58"/>
    <p:sldId id="364" r:id="rId59"/>
    <p:sldId id="355" r:id="rId60"/>
    <p:sldId id="356" r:id="rId61"/>
    <p:sldId id="357" r:id="rId62"/>
    <p:sldId id="358" r:id="rId63"/>
    <p:sldId id="359" r:id="rId64"/>
    <p:sldId id="361" r:id="rId65"/>
    <p:sldId id="362" r:id="rId66"/>
    <p:sldId id="363" r:id="rId67"/>
    <p:sldId id="365" r:id="rId68"/>
    <p:sldId id="371" r:id="rId69"/>
  </p:sldIdLst>
  <p:sldSz cx="9144000" cy="6858000" type="screen4x3"/>
  <p:notesSz cx="7315200" cy="9601200"/>
  <p:embeddedFontLst>
    <p:embeddedFont>
      <p:font typeface="Handscript SF" pitchFamily="2" charset="0"/>
      <p:regular r:id="rId72"/>
    </p:embeddedFont>
    <p:embeddedFont>
      <p:font typeface="Calibri" pitchFamily="34" charset="0"/>
      <p:regular r:id="rId73"/>
      <p:bold r:id="rId74"/>
      <p:italic r:id="rId75"/>
      <p:boldItalic r:id="rId76"/>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00FF"/>
    <a:srgbClr val="FF00FF"/>
    <a:srgbClr val="33CC33"/>
    <a:srgbClr val="FF9933"/>
    <a:srgbClr val="0000CC"/>
    <a:srgbClr val="6699FF"/>
    <a:srgbClr val="F8F8F8"/>
    <a:srgbClr val="C0C0C0"/>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621" autoAdjust="0"/>
    <p:restoredTop sz="94667" autoAdjust="0"/>
  </p:normalViewPr>
  <p:slideViewPr>
    <p:cSldViewPr snapToGrid="0">
      <p:cViewPr>
        <p:scale>
          <a:sx n="70" d="100"/>
          <a:sy n="70" d="100"/>
        </p:scale>
        <p:origin x="-2160" y="-480"/>
      </p:cViewPr>
      <p:guideLst>
        <p:guide orient="horz" pos="2159"/>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677"/>
    </p:cViewPr>
  </p:sorterViewPr>
  <p:notesViewPr>
    <p:cSldViewPr snapToGrid="0">
      <p:cViewPr varScale="1">
        <p:scale>
          <a:sx n="26" d="100"/>
          <a:sy n="26" d="100"/>
        </p:scale>
        <p:origin x="-1320" y="-90"/>
      </p:cViewPr>
      <p:guideLst>
        <p:guide orient="horz" pos="3024"/>
        <p:guide pos="2303"/>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font" Target="fonts/font5.fntdata"/><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3.fntdata"/><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2.fntdata"/><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fntdata"/><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 Id="rId9"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5" Type="http://schemas.openxmlformats.org/officeDocument/2006/relationships/image" Target="../media/image75.wmf"/><Relationship Id="rId4" Type="http://schemas.openxmlformats.org/officeDocument/2006/relationships/image" Target="../media/image7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5" Type="http://schemas.openxmlformats.org/officeDocument/2006/relationships/image" Target="../media/image80.wmf"/><Relationship Id="rId4" Type="http://schemas.openxmlformats.org/officeDocument/2006/relationships/image" Target="../media/image7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4" Type="http://schemas.openxmlformats.org/officeDocument/2006/relationships/image" Target="../media/image90.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4" Type="http://schemas.openxmlformats.org/officeDocument/2006/relationships/image" Target="../media/image97.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98.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07.wmf"/><Relationship Id="rId7" Type="http://schemas.openxmlformats.org/officeDocument/2006/relationships/image" Target="../media/image111.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 Id="rId4" Type="http://schemas.openxmlformats.org/officeDocument/2006/relationships/image" Target="../media/image120.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 Id="rId4" Type="http://schemas.openxmlformats.org/officeDocument/2006/relationships/image" Target="../media/image130.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 Id="rId4" Type="http://schemas.openxmlformats.org/officeDocument/2006/relationships/image" Target="../media/image130.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135.wmf"/><Relationship Id="rId1" Type="http://schemas.openxmlformats.org/officeDocument/2006/relationships/image" Target="../media/image134.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 Id="rId5" Type="http://schemas.openxmlformats.org/officeDocument/2006/relationships/image" Target="../media/image141.wmf"/><Relationship Id="rId4" Type="http://schemas.openxmlformats.org/officeDocument/2006/relationships/image" Target="../media/image140.wmf"/></Relationships>
</file>

<file path=ppt/drawings/_rels/vmlDrawing45.vml.rels><?xml version="1.0" encoding="UTF-8" standalone="yes"?>
<Relationships xmlns="http://schemas.openxmlformats.org/package/2006/relationships"><Relationship Id="rId8" Type="http://schemas.openxmlformats.org/officeDocument/2006/relationships/image" Target="../media/image149.wmf"/><Relationship Id="rId3" Type="http://schemas.openxmlformats.org/officeDocument/2006/relationships/image" Target="../media/image144.wmf"/><Relationship Id="rId7" Type="http://schemas.openxmlformats.org/officeDocument/2006/relationships/image" Target="../media/image148.wmf"/><Relationship Id="rId2" Type="http://schemas.openxmlformats.org/officeDocument/2006/relationships/image" Target="../media/image143.wmf"/><Relationship Id="rId1" Type="http://schemas.openxmlformats.org/officeDocument/2006/relationships/image" Target="../media/image142.wmf"/><Relationship Id="rId6" Type="http://schemas.openxmlformats.org/officeDocument/2006/relationships/image" Target="../media/image147.wmf"/><Relationship Id="rId11" Type="http://schemas.openxmlformats.org/officeDocument/2006/relationships/image" Target="../media/image152.wmf"/><Relationship Id="rId5" Type="http://schemas.openxmlformats.org/officeDocument/2006/relationships/image" Target="../media/image146.wmf"/><Relationship Id="rId10" Type="http://schemas.openxmlformats.org/officeDocument/2006/relationships/image" Target="../media/image151.wmf"/><Relationship Id="rId4" Type="http://schemas.openxmlformats.org/officeDocument/2006/relationships/image" Target="../media/image145.wmf"/><Relationship Id="rId9" Type="http://schemas.openxmlformats.org/officeDocument/2006/relationships/image" Target="../media/image150.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55.wmf"/><Relationship Id="rId2" Type="http://schemas.openxmlformats.org/officeDocument/2006/relationships/image" Target="../media/image154.wmf"/><Relationship Id="rId1" Type="http://schemas.openxmlformats.org/officeDocument/2006/relationships/image" Target="../media/image153.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58.wmf"/><Relationship Id="rId7" Type="http://schemas.openxmlformats.org/officeDocument/2006/relationships/image" Target="../media/image162.wmf"/><Relationship Id="rId2" Type="http://schemas.openxmlformats.org/officeDocument/2006/relationships/image" Target="../media/image157.wmf"/><Relationship Id="rId1" Type="http://schemas.openxmlformats.org/officeDocument/2006/relationships/image" Target="../media/image156.wmf"/><Relationship Id="rId6" Type="http://schemas.openxmlformats.org/officeDocument/2006/relationships/image" Target="../media/image161.wmf"/><Relationship Id="rId5" Type="http://schemas.openxmlformats.org/officeDocument/2006/relationships/image" Target="../media/image160.wmf"/><Relationship Id="rId4" Type="http://schemas.openxmlformats.org/officeDocument/2006/relationships/image" Target="../media/image159.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image" Target="../media/image164.wmf"/><Relationship Id="rId1" Type="http://schemas.openxmlformats.org/officeDocument/2006/relationships/image" Target="../media/image163.wmf"/><Relationship Id="rId4" Type="http://schemas.openxmlformats.org/officeDocument/2006/relationships/image" Target="../media/image166.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70.wmf"/><Relationship Id="rId7" Type="http://schemas.openxmlformats.org/officeDocument/2006/relationships/image" Target="../media/image162.wmf"/><Relationship Id="rId2" Type="http://schemas.openxmlformats.org/officeDocument/2006/relationships/image" Target="../media/image169.wmf"/><Relationship Id="rId1" Type="http://schemas.openxmlformats.org/officeDocument/2006/relationships/image" Target="../media/image168.wmf"/><Relationship Id="rId6" Type="http://schemas.openxmlformats.org/officeDocument/2006/relationships/image" Target="../media/image173.wmf"/><Relationship Id="rId5" Type="http://schemas.openxmlformats.org/officeDocument/2006/relationships/image" Target="../media/image172.wmf"/><Relationship Id="rId4" Type="http://schemas.openxmlformats.org/officeDocument/2006/relationships/image" Target="../media/image17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76.wmf"/><Relationship Id="rId2" Type="http://schemas.openxmlformats.org/officeDocument/2006/relationships/image" Target="../media/image175.wmf"/><Relationship Id="rId1" Type="http://schemas.openxmlformats.org/officeDocument/2006/relationships/image" Target="../media/image174.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79.wmf"/><Relationship Id="rId2" Type="http://schemas.openxmlformats.org/officeDocument/2006/relationships/image" Target="../media/image178.wmf"/><Relationship Id="rId1" Type="http://schemas.openxmlformats.org/officeDocument/2006/relationships/image" Target="../media/image177.wmf"/><Relationship Id="rId5" Type="http://schemas.openxmlformats.org/officeDocument/2006/relationships/image" Target="../media/image181.wmf"/><Relationship Id="rId4" Type="http://schemas.openxmlformats.org/officeDocument/2006/relationships/image" Target="../media/image180.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183.wmf"/><Relationship Id="rId1" Type="http://schemas.openxmlformats.org/officeDocument/2006/relationships/image" Target="../media/image182.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185.wmf"/><Relationship Id="rId1" Type="http://schemas.openxmlformats.org/officeDocument/2006/relationships/image" Target="../media/image184.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88.wmf"/><Relationship Id="rId2" Type="http://schemas.openxmlformats.org/officeDocument/2006/relationships/image" Target="../media/image187.wmf"/><Relationship Id="rId1" Type="http://schemas.openxmlformats.org/officeDocument/2006/relationships/image" Target="../media/image186.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91.wmf"/><Relationship Id="rId2" Type="http://schemas.openxmlformats.org/officeDocument/2006/relationships/image" Target="../media/image190.wmf"/><Relationship Id="rId1" Type="http://schemas.openxmlformats.org/officeDocument/2006/relationships/image" Target="../media/image189.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193.wmf"/><Relationship Id="rId2" Type="http://schemas.openxmlformats.org/officeDocument/2006/relationships/image" Target="../media/image192.wmf"/><Relationship Id="rId1" Type="http://schemas.openxmlformats.org/officeDocument/2006/relationships/image" Target="../media/image191.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196.wmf"/><Relationship Id="rId2" Type="http://schemas.openxmlformats.org/officeDocument/2006/relationships/image" Target="../media/image195.wmf"/><Relationship Id="rId1" Type="http://schemas.openxmlformats.org/officeDocument/2006/relationships/image" Target="../media/image194.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200.wmf"/><Relationship Id="rId2" Type="http://schemas.openxmlformats.org/officeDocument/2006/relationships/image" Target="../media/image199.wmf"/><Relationship Id="rId1" Type="http://schemas.openxmlformats.org/officeDocument/2006/relationships/image" Target="../media/image198.wmf"/><Relationship Id="rId5" Type="http://schemas.openxmlformats.org/officeDocument/2006/relationships/image" Target="../media/image202.wmf"/><Relationship Id="rId4" Type="http://schemas.openxmlformats.org/officeDocument/2006/relationships/image" Target="../media/image201.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205.wmf"/><Relationship Id="rId2" Type="http://schemas.openxmlformats.org/officeDocument/2006/relationships/image" Target="../media/image204.wmf"/><Relationship Id="rId1" Type="http://schemas.openxmlformats.org/officeDocument/2006/relationships/image" Target="../media/image203.wmf"/><Relationship Id="rId6" Type="http://schemas.openxmlformats.org/officeDocument/2006/relationships/image" Target="../media/image202.wmf"/><Relationship Id="rId5" Type="http://schemas.openxmlformats.org/officeDocument/2006/relationships/image" Target="../media/image207.wmf"/><Relationship Id="rId4" Type="http://schemas.openxmlformats.org/officeDocument/2006/relationships/image" Target="../media/image20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209.wmf"/><Relationship Id="rId2" Type="http://schemas.openxmlformats.org/officeDocument/2006/relationships/image" Target="../media/image208.wmf"/><Relationship Id="rId1" Type="http://schemas.openxmlformats.org/officeDocument/2006/relationships/image" Target="../media/image206.wmf"/><Relationship Id="rId4" Type="http://schemas.openxmlformats.org/officeDocument/2006/relationships/image" Target="../media/image210.w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212.wmf"/><Relationship Id="rId1" Type="http://schemas.openxmlformats.org/officeDocument/2006/relationships/image" Target="../media/image21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32.wmf"/><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72707" name="Rectangle 3"/>
          <p:cNvSpPr>
            <a:spLocks noGrp="1" noChangeArrowheads="1"/>
          </p:cNvSpPr>
          <p:nvPr>
            <p:ph type="dt" sz="quarter" idx="1"/>
          </p:nvPr>
        </p:nvSpPr>
        <p:spPr bwMode="auto">
          <a:xfrm>
            <a:off x="4146550" y="0"/>
            <a:ext cx="3168650" cy="481013"/>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algn="r" defTabSz="966788">
              <a:defRPr sz="1300">
                <a:latin typeface="Times New Roman" pitchFamily="18" charset="0"/>
              </a:defRPr>
            </a:lvl1pPr>
          </a:lstStyle>
          <a:p>
            <a:pPr>
              <a:defRPr/>
            </a:pPr>
            <a:endParaRPr lang="en-US"/>
          </a:p>
        </p:txBody>
      </p:sp>
      <p:sp>
        <p:nvSpPr>
          <p:cNvPr id="72708" name="Rectangle 4"/>
          <p:cNvSpPr>
            <a:spLocks noGrp="1" noChangeArrowheads="1"/>
          </p:cNvSpPr>
          <p:nvPr>
            <p:ph type="ftr" sz="quarter" idx="2"/>
          </p:nvPr>
        </p:nvSpPr>
        <p:spPr bwMode="auto">
          <a:xfrm>
            <a:off x="0" y="9120188"/>
            <a:ext cx="3168650" cy="481012"/>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72709" name="Rectangle 5"/>
          <p:cNvSpPr>
            <a:spLocks noGrp="1" noChangeArrowheads="1"/>
          </p:cNvSpPr>
          <p:nvPr>
            <p:ph type="sldNum" sz="quarter" idx="3"/>
          </p:nvPr>
        </p:nvSpPr>
        <p:spPr bwMode="auto">
          <a:xfrm>
            <a:off x="4146550" y="9120188"/>
            <a:ext cx="3168650" cy="481012"/>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algn="r" defTabSz="966788">
              <a:defRPr sz="1300">
                <a:latin typeface="Times New Roman" pitchFamily="18" charset="0"/>
              </a:defRPr>
            </a:lvl1pPr>
          </a:lstStyle>
          <a:p>
            <a:pPr>
              <a:defRPr/>
            </a:pPr>
            <a:fld id="{E3E21C47-FA8E-4FFD-ADDF-CB6116848C8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168650" cy="481013"/>
          </a:xfrm>
          <a:prstGeom prst="rect">
            <a:avLst/>
          </a:prstGeom>
          <a:noFill/>
          <a:ln w="12700">
            <a:noFill/>
            <a:miter lim="800000"/>
            <a:headEnd type="none" w="sm" len="sm"/>
            <a:tailEnd type="none" w="sm" len="sm"/>
          </a:ln>
          <a:effectLst/>
        </p:spPr>
        <p:txBody>
          <a:bodyPr vert="horz" wrap="none" lIns="96649" tIns="48325" rIns="96649" bIns="48325" numCol="1" anchor="t"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4146550" y="0"/>
            <a:ext cx="3168650" cy="481013"/>
          </a:xfrm>
          <a:prstGeom prst="rect">
            <a:avLst/>
          </a:prstGeom>
          <a:noFill/>
          <a:ln w="12700">
            <a:noFill/>
            <a:miter lim="800000"/>
            <a:headEnd type="none" w="sm" len="sm"/>
            <a:tailEnd type="none" w="sm" len="sm"/>
          </a:ln>
          <a:effectLst/>
        </p:spPr>
        <p:txBody>
          <a:bodyPr vert="horz" wrap="none" lIns="96649" tIns="48325" rIns="96649" bIns="48325" numCol="1" anchor="t" anchorCtr="0" compatLnSpc="1">
            <a:prstTxWarp prst="textNoShape">
              <a:avLst/>
            </a:prstTxWarp>
          </a:bodyPr>
          <a:lstStyle>
            <a:lvl1pPr algn="r" defTabSz="966788">
              <a:defRPr sz="1300">
                <a:latin typeface="Times New Roman" pitchFamily="18" charset="0"/>
              </a:defRPr>
            </a:lvl1pPr>
          </a:lstStyle>
          <a:p>
            <a:pPr>
              <a:defRPr/>
            </a:pPr>
            <a:endParaRPr lang="en-US"/>
          </a:p>
        </p:txBody>
      </p:sp>
      <p:sp>
        <p:nvSpPr>
          <p:cNvPr id="6042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974725" y="4560888"/>
            <a:ext cx="5365750" cy="4321175"/>
          </a:xfrm>
          <a:prstGeom prst="rect">
            <a:avLst/>
          </a:prstGeom>
          <a:noFill/>
          <a:ln w="12700">
            <a:noFill/>
            <a:miter lim="800000"/>
            <a:headEnd type="none" w="sm" len="sm"/>
            <a:tailEnd type="none" w="sm" len="sm"/>
          </a:ln>
          <a:effectLst/>
        </p:spPr>
        <p:txBody>
          <a:bodyPr vert="horz" wrap="none" lIns="96649" tIns="48325" rIns="96649" bIns="483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9120188"/>
            <a:ext cx="3168650" cy="481012"/>
          </a:xfrm>
          <a:prstGeom prst="rect">
            <a:avLst/>
          </a:prstGeom>
          <a:noFill/>
          <a:ln w="12700">
            <a:noFill/>
            <a:miter lim="800000"/>
            <a:headEnd type="none" w="sm" len="sm"/>
            <a:tailEnd type="none" w="sm" len="sm"/>
          </a:ln>
          <a:effectLst/>
        </p:spPr>
        <p:txBody>
          <a:bodyPr vert="horz" wrap="none" lIns="96649" tIns="48325" rIns="96649" bIns="48325" numCol="1" anchor="b"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4146550" y="9120188"/>
            <a:ext cx="3168650" cy="481012"/>
          </a:xfrm>
          <a:prstGeom prst="rect">
            <a:avLst/>
          </a:prstGeom>
          <a:noFill/>
          <a:ln w="12700">
            <a:noFill/>
            <a:miter lim="800000"/>
            <a:headEnd type="none" w="sm" len="sm"/>
            <a:tailEnd type="none" w="sm" len="sm"/>
          </a:ln>
          <a:effectLst/>
        </p:spPr>
        <p:txBody>
          <a:bodyPr vert="horz" wrap="none" lIns="96649" tIns="48325" rIns="96649" bIns="48325" numCol="1" anchor="b" anchorCtr="0" compatLnSpc="1">
            <a:prstTxWarp prst="textNoShape">
              <a:avLst/>
            </a:prstTxWarp>
          </a:bodyPr>
          <a:lstStyle>
            <a:lvl1pPr algn="r" defTabSz="966788">
              <a:defRPr sz="1300">
                <a:latin typeface="Times New Roman" pitchFamily="18" charset="0"/>
              </a:defRPr>
            </a:lvl1pPr>
          </a:lstStyle>
          <a:p>
            <a:pPr>
              <a:defRPr/>
            </a:pPr>
            <a:fld id="{E00794C2-00F1-4EC3-AFA9-1E54B344389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40CEEF54-3D7F-4987-A404-17D4C0C3191F}" type="slidenum">
              <a:rPr lang="en-US" smtClean="0"/>
              <a:pPr/>
              <a:t>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A493D6B-C48C-4F9B-83E1-222943B984FE}" type="slidenum">
              <a:rPr lang="en-US" smtClean="0"/>
              <a:pPr/>
              <a:t>10</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6B1124D-5C85-4BC4-A0DD-D5EC49ADF077}" type="slidenum">
              <a:rPr lang="en-US" smtClean="0"/>
              <a:pPr/>
              <a:t>11</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92B7708-D8CC-4E12-84F6-A184800A1DAE}" type="slidenum">
              <a:rPr lang="en-US" smtClean="0"/>
              <a:pPr/>
              <a:t>12</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134EA6B-3BDA-4D71-81FF-0C16457E63B9}" type="slidenum">
              <a:rPr lang="en-US" smtClean="0"/>
              <a:pPr/>
              <a:t>13</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9748D16-0197-4BF0-BBBC-250A07A6B049}" type="slidenum">
              <a:rPr lang="en-US" smtClean="0"/>
              <a:pPr/>
              <a:t>14</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D59E397-1346-45E8-B690-D832DE5464E1}" type="slidenum">
              <a:rPr lang="en-US" smtClean="0"/>
              <a:pPr/>
              <a:t>15</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1F149AB-6471-43C4-BADB-C04B3E291AF5}" type="slidenum">
              <a:rPr lang="en-US" smtClean="0"/>
              <a:pPr/>
              <a:t>16</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5399CEB-65FC-415F-A785-7F7311605E45}" type="slidenum">
              <a:rPr lang="en-US" smtClean="0"/>
              <a:pPr/>
              <a:t>17</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D72F105-A9C4-45AB-91A6-78CEA4FD6C4E}" type="slidenum">
              <a:rPr lang="en-US" smtClean="0"/>
              <a:pPr/>
              <a:t>18</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0EFBAE1-DDF6-443B-BD14-ABC18B89AA25}" type="slidenum">
              <a:rPr lang="en-US" smtClean="0"/>
              <a:pPr/>
              <a:t>19</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925DA5C-DD38-466B-9FAC-050489BDD721}" type="slidenum">
              <a:rPr lang="en-US" smtClean="0"/>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0043871-3C61-446A-A3B5-67685973EB64}" type="slidenum">
              <a:rPr lang="en-US" smtClean="0"/>
              <a:pPr/>
              <a:t>20</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9661B77-D1A4-4F17-AD73-391095741E89}" type="slidenum">
              <a:rPr lang="en-US" smtClean="0"/>
              <a:pPr/>
              <a:t>21</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F2F4163-7557-4B31-8A0C-EFA639824A65}" type="slidenum">
              <a:rPr lang="en-US" smtClean="0"/>
              <a:pPr/>
              <a:t>22</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AAB5811-9F4A-416F-A847-EF6624ABACE6}" type="slidenum">
              <a:rPr lang="en-US" smtClean="0"/>
              <a:pPr/>
              <a:t>23</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EA2514B-592A-409A-A5B7-244CA332CA00}" type="slidenum">
              <a:rPr lang="en-US" smtClean="0"/>
              <a:pPr/>
              <a:t>24</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1DD57C2B-9062-4531-8AD2-0972DB3A35C8}" type="slidenum">
              <a:rPr lang="en-US" smtClean="0"/>
              <a:pPr/>
              <a:t>25</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1E777CE-DF6C-4692-91CF-BDC23899323E}" type="slidenum">
              <a:rPr lang="en-US" smtClean="0"/>
              <a:pPr/>
              <a:t>26</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A824EFB-C562-42E3-A2F4-1D86022B3B4A}" type="slidenum">
              <a:rPr lang="en-US" smtClean="0"/>
              <a:pPr/>
              <a:t>27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B4C0F032-8D6F-4949-975E-EA729E7D3BEF}" type="slidenum">
              <a:rPr lang="en-US" smtClean="0"/>
              <a:pPr/>
              <a:t>28</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F7EC0B4-26BD-46EE-AEE7-3460167C08C6}" type="slidenum">
              <a:rPr lang="en-US" smtClean="0"/>
              <a:pPr/>
              <a:t>29</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AAB73C5-2590-457E-BBA2-70F97DDCA822}" type="slidenum">
              <a:rPr lang="en-US" smtClean="0"/>
              <a:pPr/>
              <a:t>3</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4457FCE-17CA-4611-AC11-CB4E83E53A40}" type="slidenum">
              <a:rPr lang="en-US" smtClean="0"/>
              <a:pPr/>
              <a:t>30</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7CB897BE-99AC-4A9D-BF85-D10A60B11698}" type="slidenum">
              <a:rPr lang="en-US" smtClean="0"/>
              <a:pPr/>
              <a:t>31</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1EC5CAD-45DA-4CB1-AFF7-C9F17D97FCBC}" type="slidenum">
              <a:rPr lang="en-US" smtClean="0"/>
              <a:pPr/>
              <a:t>32</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138B9C80-7164-40B9-8332-4BB5681D5BCC}" type="slidenum">
              <a:rPr lang="en-US" smtClean="0"/>
              <a:pPr/>
              <a:t>33</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98E972E-BD6D-40C1-A7A8-11CF567B392D}" type="slidenum">
              <a:rPr lang="en-US" smtClean="0"/>
              <a:pPr/>
              <a:t>34</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6CCCE65-BA3A-43D4-925C-080C52E52384}" type="slidenum">
              <a:rPr lang="en-US" smtClean="0"/>
              <a:pPr/>
              <a:t>35</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9AA1476E-3266-4536-ABDF-8830A29B8303}" type="slidenum">
              <a:rPr lang="en-US" smtClean="0"/>
              <a:pPr/>
              <a:t>36</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95112E6-7575-4008-8C3A-1AE98232A423}" type="slidenum">
              <a:rPr lang="en-US" smtClean="0"/>
              <a:pPr/>
              <a:t>37</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7A3930F-5BE4-4E3C-9287-908F59E16548}" type="slidenum">
              <a:rPr lang="en-US" smtClean="0"/>
              <a:pPr/>
              <a:t>38</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1BF2F5B2-0FB4-4C38-A819-A82DCFEFC3B6}" type="slidenum">
              <a:rPr lang="en-US" smtClean="0"/>
              <a:pPr/>
              <a:t>39</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AAB73C5-2590-457E-BBA2-70F97DDCA822}" type="slidenum">
              <a:rPr lang="en-US" smtClean="0"/>
              <a:pPr/>
              <a:t>4</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058800D-901E-4F04-9291-93A4766BC53D}" type="slidenum">
              <a:rPr lang="en-US" smtClean="0"/>
              <a:pPr/>
              <a:t>40</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058800D-901E-4F04-9291-93A4766BC53D}" type="slidenum">
              <a:rPr lang="en-US" smtClean="0"/>
              <a:pPr/>
              <a:t>41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058800D-901E-4F04-9291-93A4766BC53D}" type="slidenum">
              <a:rPr lang="en-US" smtClean="0"/>
              <a:pPr/>
              <a:t>42</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A716AE46-D17E-4BF7-A02F-616AC503512B}" type="slidenum">
              <a:rPr lang="en-US" smtClean="0"/>
              <a:pPr/>
              <a:t>43</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16C03B01-087D-4B87-946B-F0CFDE10ED26}" type="slidenum">
              <a:rPr lang="en-US" smtClean="0"/>
              <a:pPr/>
              <a:t>44</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9EAB1ECD-C960-49B3-A471-AAEECF42DF91}" type="slidenum">
              <a:rPr lang="en-US" smtClean="0"/>
              <a:pPr/>
              <a:t>45</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BA5701A-971A-45E4-8991-EE66A9C3CF76}" type="slidenum">
              <a:rPr lang="en-US" smtClean="0"/>
              <a:pPr/>
              <a:t>46</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CB49B46-15A2-40AA-9565-47C2E6C60DE6}" type="slidenum">
              <a:rPr lang="en-US" smtClean="0"/>
              <a:pPr/>
              <a:t>47</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F3D57E1-DC65-426F-9B1E-E55FCAC52A0C}" type="slidenum">
              <a:rPr lang="en-US" smtClean="0"/>
              <a:pPr/>
              <a:t>48</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F3D57E1-DC65-426F-9B1E-E55FCAC52A0C}" type="slidenum">
              <a:rPr lang="en-US" smtClean="0"/>
              <a:pPr/>
              <a:t>49</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70EEFCC-F727-4DC6-95A9-BE6FFBCCA189}" type="slidenum">
              <a:rPr lang="en-US" smtClean="0"/>
              <a:pPr/>
              <a:t>5</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F3D57E1-DC65-426F-9B1E-E55FCAC52A0C}" type="slidenum">
              <a:rPr lang="en-US" smtClean="0"/>
              <a:pPr/>
              <a:t>50</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F3D57E1-DC65-426F-9B1E-E55FCAC52A0C}" type="slidenum">
              <a:rPr lang="en-US" smtClean="0"/>
              <a:pPr/>
              <a:t>51</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F3D57E1-DC65-426F-9B1E-E55FCAC52A0C}" type="slidenum">
              <a:rPr lang="en-US" smtClean="0"/>
              <a:pPr/>
              <a:t>52</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F3D57E1-DC65-426F-9B1E-E55FCAC52A0C}" type="slidenum">
              <a:rPr lang="en-US" smtClean="0"/>
              <a:pPr/>
              <a:t>53</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F3D57E1-DC65-426F-9B1E-E55FCAC52A0C}" type="slidenum">
              <a:rPr lang="en-US" smtClean="0"/>
              <a:pPr/>
              <a:t>54</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F3D57E1-DC65-426F-9B1E-E55FCAC52A0C}" type="slidenum">
              <a:rPr lang="en-US" smtClean="0"/>
              <a:pPr/>
              <a:t>55</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0D776A8-C104-45E0-AE87-EE8F73704A86}" type="slidenum">
              <a:rPr lang="en-US" smtClean="0"/>
              <a:pPr/>
              <a:t>56</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C9D34F3D-E4B2-4E8F-A22B-75ED6F689217}" type="slidenum">
              <a:rPr lang="en-US" smtClean="0"/>
              <a:pPr/>
              <a:t>57</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6C235E6-FA39-4DC5-BF17-EBFF53E2BCAE}" type="slidenum">
              <a:rPr lang="en-US" smtClean="0"/>
              <a:pPr/>
              <a:t>58</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C5A0834C-E7A2-4EE2-A6BF-0A898FBC64E9}" type="slidenum">
              <a:rPr lang="en-US" smtClean="0"/>
              <a:pPr/>
              <a:t>59</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6FC30E6-E177-4D2F-8F3A-61CA09EDF501}" type="slidenum">
              <a:rPr lang="en-US" smtClean="0"/>
              <a:pPr/>
              <a:t>6</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EDB01E4-27EF-434D-8072-233EFE3C6B80}" type="slidenum">
              <a:rPr lang="en-US" smtClean="0"/>
              <a:pPr/>
              <a:t>60</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2038E306-F7AF-4DA3-A495-9A25D3B879DB}" type="slidenum">
              <a:rPr lang="en-US" smtClean="0"/>
              <a:pPr/>
              <a:t>61</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7ED7272-A4D1-4CAC-B589-D90B192784FB}" type="slidenum">
              <a:rPr lang="en-US" smtClean="0"/>
              <a:pPr/>
              <a:t>62</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F9BFD2C2-8ECF-4426-BDC2-0D2162C9B8C5}" type="slidenum">
              <a:rPr lang="en-US" smtClean="0"/>
              <a:pPr/>
              <a:t>63</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675CDFDD-30BA-42C8-B7C5-D068F50C71FF}" type="slidenum">
              <a:rPr lang="en-US" smtClean="0"/>
              <a:pPr/>
              <a:t>64</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32D65A5-9EF5-4E46-A746-3929B3878CDB}" type="slidenum">
              <a:rPr lang="en-US" smtClean="0"/>
              <a:pPr/>
              <a:t>65</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B4D47AC-488B-490F-BD41-6295DB3D67D3}" type="slidenum">
              <a:rPr lang="en-US" smtClean="0"/>
              <a:pPr/>
              <a:t>66</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0260223-4F23-4F6A-82C6-0E033F70CFF8}" type="slidenum">
              <a:rPr lang="en-US" smtClean="0"/>
              <a:pPr/>
              <a:t>67</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0B346C3-1100-4213-A7AA-51EB52EF19BE}" type="slidenum">
              <a:rPr lang="en-US" smtClean="0"/>
              <a:pPr/>
              <a:t>7</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F61B29F-8FAB-4AEB-8D30-AC2D8827377C}" type="slidenum">
              <a:rPr lang="en-US" smtClean="0"/>
              <a:pPr/>
              <a:t>8</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EC3DE70-ABFB-4349-AD9E-B24A3CF576E7}" type="slidenum">
              <a:rPr lang="en-US" smtClean="0"/>
              <a:pPr/>
              <a:t>9</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baseline="0">
                <a:solidFill>
                  <a:schemeClr val="bg2"/>
                </a:solidFill>
              </a:defRPr>
            </a:lvl1pPr>
          </a:lstStyle>
          <a:p>
            <a:pPr fontAlgn="auto">
              <a:spcBef>
                <a:spcPts val="0"/>
              </a:spcBef>
              <a:spcAft>
                <a:spcPts val="0"/>
              </a:spcAft>
              <a:defRPr/>
            </a:pPr>
            <a:fld id="{B09AC7A1-3D3C-468A-A4DF-A3600A81F459}" type="slidenum">
              <a:rPr lang="en-US" kern="0" smtClean="0"/>
              <a:pPr fontAlgn="auto">
                <a:spcBef>
                  <a:spcPts val="0"/>
                </a:spcBef>
                <a:spcAft>
                  <a:spcPts val="0"/>
                </a:spcAft>
                <a:defRPr/>
              </a:pPr>
              <a:t>‹#›</a:t>
            </a:fld>
            <a:endParaRPr lang="en-US" kern="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010400" y="6492875"/>
            <a:ext cx="2133600" cy="365125"/>
          </a:xfrm>
          <a:prstGeom prst="rect">
            <a:avLst/>
          </a:prstGeom>
        </p:spPr>
        <p:txBody>
          <a:bodyPr/>
          <a:lstStyle/>
          <a:p>
            <a:fld id="{B09AC7A1-3D3C-468A-A4DF-A3600A81F4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010400" y="6492875"/>
            <a:ext cx="2133600" cy="365125"/>
          </a:xfrm>
          <a:prstGeom prst="rect">
            <a:avLst/>
          </a:prstGeom>
        </p:spPr>
        <p:txBody>
          <a:bodyPr/>
          <a:lstStyle/>
          <a:p>
            <a:fld id="{B09AC7A1-3D3C-468A-A4DF-A3600A81F45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0400" y="6480175"/>
            <a:ext cx="2133600" cy="365125"/>
          </a:xfrm>
          <a:prstGeom prst="rect">
            <a:avLst/>
          </a:prstGeom>
        </p:spPr>
        <p:txBody>
          <a:bodyPr/>
          <a:lstStyle/>
          <a:p>
            <a:fld id="{B09AC7A1-3D3C-468A-A4DF-A3600A81F45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B09AC7A1-3D3C-468A-A4DF-A3600A81F4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baseline="0">
                <a:solidFill>
                  <a:schemeClr val="bg2"/>
                </a:solidFill>
              </a:defRPr>
            </a:lvl1pPr>
          </a:lstStyle>
          <a:p>
            <a:pPr fontAlgn="auto">
              <a:spcBef>
                <a:spcPts val="0"/>
              </a:spcBef>
              <a:spcAft>
                <a:spcPts val="0"/>
              </a:spcAft>
              <a:defRPr/>
            </a:pPr>
            <a:fld id="{B09AC7A1-3D3C-468A-A4DF-A3600A81F459}" type="slidenum">
              <a:rPr lang="en-US" kern="0" smtClean="0"/>
              <a:pPr fontAlgn="auto">
                <a:spcBef>
                  <a:spcPts val="0"/>
                </a:spcBef>
                <a:spcAft>
                  <a:spcPts val="0"/>
                </a:spcAft>
                <a:defRPr/>
              </a:pPr>
              <a:t>‹#›</a:t>
            </a:fld>
            <a:endParaRPr lang="en-US" kern="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baseline="0">
                <a:solidFill>
                  <a:schemeClr val="tx1"/>
                </a:solidFill>
              </a:defRPr>
            </a:lvl1pPr>
          </a:lstStyle>
          <a:p>
            <a:pPr fontAlgn="auto">
              <a:spcBef>
                <a:spcPts val="0"/>
              </a:spcBef>
              <a:spcAft>
                <a:spcPts val="0"/>
              </a:spcAft>
              <a:defRPr/>
            </a:pPr>
            <a:fld id="{B09AC7A1-3D3C-468A-A4DF-A3600A81F459}" type="slidenum">
              <a:rPr lang="en-US" kern="0" smtClean="0"/>
              <a:pPr fontAlgn="auto">
                <a:spcBef>
                  <a:spcPts val="0"/>
                </a:spcBef>
                <a:spcAft>
                  <a:spcPts val="0"/>
                </a:spcAft>
                <a:defRPr/>
              </a:pPr>
              <a:t>‹#›</a:t>
            </a:fld>
            <a:endParaRPr lang="en-US" kern="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baseline="0">
                <a:solidFill>
                  <a:schemeClr val="tx1"/>
                </a:solidFill>
              </a:defRPr>
            </a:lvl1pPr>
          </a:lstStyle>
          <a:p>
            <a:pPr fontAlgn="auto">
              <a:spcBef>
                <a:spcPts val="0"/>
              </a:spcBef>
              <a:spcAft>
                <a:spcPts val="0"/>
              </a:spcAft>
              <a:defRPr/>
            </a:pPr>
            <a:fld id="{B09AC7A1-3D3C-468A-A4DF-A3600A81F459}" type="slidenum">
              <a:rPr lang="en-US" kern="0" smtClean="0"/>
              <a:pPr fontAlgn="auto">
                <a:spcBef>
                  <a:spcPts val="0"/>
                </a:spcBef>
                <a:spcAft>
                  <a:spcPts val="0"/>
                </a:spcAft>
                <a:defRPr/>
              </a:pPr>
              <a:t>‹#›</a:t>
            </a:fld>
            <a:endParaRPr lang="en-US" kern="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baseline="0">
                <a:solidFill>
                  <a:schemeClr val="tx1"/>
                </a:solidFill>
              </a:defRPr>
            </a:lvl1pPr>
          </a:lstStyle>
          <a:p>
            <a:pPr fontAlgn="auto">
              <a:spcBef>
                <a:spcPts val="0"/>
              </a:spcBef>
              <a:spcAft>
                <a:spcPts val="0"/>
              </a:spcAft>
              <a:defRPr/>
            </a:pPr>
            <a:fld id="{B09AC7A1-3D3C-468A-A4DF-A3600A81F459}" type="slidenum">
              <a:rPr lang="en-US" kern="0" smtClean="0"/>
              <a:pPr fontAlgn="auto">
                <a:spcBef>
                  <a:spcPts val="0"/>
                </a:spcBef>
                <a:spcAft>
                  <a:spcPts val="0"/>
                </a:spcAft>
                <a:defRPr/>
              </a:pPr>
              <a:t>‹#›</a:t>
            </a:fld>
            <a:endParaRPr lang="en-US" kern="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010400" y="6492875"/>
            <a:ext cx="2133600" cy="365125"/>
          </a:xfrm>
          <a:prstGeom prst="rect">
            <a:avLst/>
          </a:prstGeom>
        </p:spPr>
        <p:txBody>
          <a:bodyPr/>
          <a:lstStyle/>
          <a:p>
            <a:fld id="{B09AC7A1-3D3C-468A-A4DF-A3600A81F4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010400" y="6492875"/>
            <a:ext cx="2133600" cy="365125"/>
          </a:xfrm>
          <a:prstGeom prst="rect">
            <a:avLst/>
          </a:prstGeom>
        </p:spPr>
        <p:txBody>
          <a:bodyPr/>
          <a:lstStyle/>
          <a:p>
            <a:fld id="{B09AC7A1-3D3C-468A-A4DF-A3600A81F4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010400" y="6492875"/>
            <a:ext cx="2133600" cy="365125"/>
          </a:xfrm>
          <a:prstGeom prst="rect">
            <a:avLst/>
          </a:prstGeom>
        </p:spPr>
        <p:txBody>
          <a:bodyPr/>
          <a:lstStyle/>
          <a:p>
            <a:fld id="{B09AC7A1-3D3C-468A-A4DF-A3600A81F4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010400" y="6480175"/>
            <a:ext cx="2133600" cy="365125"/>
          </a:xfrm>
          <a:prstGeom prst="rect">
            <a:avLst/>
          </a:prstGeom>
        </p:spPr>
        <p:txBody>
          <a:bodyPr/>
          <a:lstStyle/>
          <a:p>
            <a:fld id="{B09AC7A1-3D3C-468A-A4DF-A3600A81F4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baseline="0">
                <a:solidFill>
                  <a:schemeClr val="bg2"/>
                </a:solidFill>
              </a:defRPr>
            </a:lvl1pPr>
          </a:lstStyle>
          <a:p>
            <a:pPr fontAlgn="auto">
              <a:spcBef>
                <a:spcPts val="0"/>
              </a:spcBef>
              <a:spcAft>
                <a:spcPts val="0"/>
              </a:spcAft>
              <a:defRPr/>
            </a:pPr>
            <a:fld id="{B09AC7A1-3D3C-468A-A4DF-A3600A81F459}" type="slidenum">
              <a:rPr lang="en-US" kern="0" smtClean="0"/>
              <a:pPr fontAlgn="auto">
                <a:spcBef>
                  <a:spcPts val="0"/>
                </a:spcBef>
                <a:spcAft>
                  <a:spcPts val="0"/>
                </a:spcAft>
                <a:defRPr/>
              </a:pPr>
              <a:t>‹#›</a:t>
            </a:fld>
            <a:endParaRPr lang="en-US" kern="0" dirty="0"/>
          </a:p>
        </p:txBody>
      </p:sp>
    </p:spTree>
  </p:cSld>
  <p:clrMap bg1="dk2" tx1="lt1" bg2="dk1" tx2="lt2" accent1="accent1" accent2="accent2" accent3="accent3" accent4="accent4" accent5="accent5" accent6="accent6" hlink="hlink" folHlink="folHlink"/>
  <p:sldLayoutIdLst>
    <p:sldLayoutId id="2147483687" r:id="rId1"/>
    <p:sldLayoutId id="2147483692" r:id="rId2"/>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baseline="0">
                <a:solidFill>
                  <a:schemeClr val="tx1"/>
                </a:solidFill>
              </a:defRPr>
            </a:lvl1pPr>
          </a:lstStyle>
          <a:p>
            <a:pPr fontAlgn="auto">
              <a:spcBef>
                <a:spcPts val="0"/>
              </a:spcBef>
              <a:spcAft>
                <a:spcPts val="0"/>
              </a:spcAft>
              <a:defRPr/>
            </a:pPr>
            <a:fld id="{B09AC7A1-3D3C-468A-A4DF-A3600A81F459}" type="slidenum">
              <a:rPr lang="en-US" kern="0" smtClean="0"/>
              <a:pPr fontAlgn="auto">
                <a:spcBef>
                  <a:spcPts val="0"/>
                </a:spcBef>
                <a:spcAft>
                  <a:spcPts val="0"/>
                </a:spcAft>
                <a:defRPr/>
              </a:pPr>
              <a:t>‹#›</a:t>
            </a:fld>
            <a:endParaRPr lang="en-US" kern="0"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34.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12.xml"/><Relationship Id="rId7"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37.bin"/><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15.xml"/><Relationship Id="rId7" Type="http://schemas.openxmlformats.org/officeDocument/2006/relationships/oleObject" Target="../embeddings/oleObject45.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44.bin"/><Relationship Id="rId5" Type="http://schemas.openxmlformats.org/officeDocument/2006/relationships/oleObject" Target="../embeddings/oleObject43.bin"/><Relationship Id="rId4" Type="http://schemas.openxmlformats.org/officeDocument/2006/relationships/oleObject" Target="../embeddings/oleObject42.bin"/><Relationship Id="rId9" Type="http://schemas.openxmlformats.org/officeDocument/2006/relationships/oleObject" Target="../embeddings/oleObject4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oleObject" Target="../embeddings/oleObject51.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50.bin"/><Relationship Id="rId5" Type="http://schemas.openxmlformats.org/officeDocument/2006/relationships/oleObject" Target="../embeddings/oleObject49.bin"/><Relationship Id="rId4" Type="http://schemas.openxmlformats.org/officeDocument/2006/relationships/oleObject" Target="../embeddings/oleObject4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oleObject" Target="../embeddings/oleObject54.bin"/><Relationship Id="rId5" Type="http://schemas.openxmlformats.org/officeDocument/2006/relationships/oleObject" Target="../embeddings/oleObject53.bin"/><Relationship Id="rId4" Type="http://schemas.openxmlformats.org/officeDocument/2006/relationships/oleObject" Target="../embeddings/oleObject5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5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oleObject" Target="../embeddings/oleObject59.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oleObject" Target="../embeddings/oleObject58.bin"/><Relationship Id="rId5" Type="http://schemas.openxmlformats.org/officeDocument/2006/relationships/oleObject" Target="../embeddings/oleObject57.bin"/><Relationship Id="rId4" Type="http://schemas.openxmlformats.org/officeDocument/2006/relationships/oleObject" Target="../embeddings/oleObject56.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xml"/><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oleObject" Target="../embeddings/oleObject63.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oleObject" Target="../embeddings/oleObject62.bin"/><Relationship Id="rId5" Type="http://schemas.openxmlformats.org/officeDocument/2006/relationships/oleObject" Target="../embeddings/oleObject61.bin"/><Relationship Id="rId4" Type="http://schemas.openxmlformats.org/officeDocument/2006/relationships/oleObject" Target="../embeddings/oleObject60.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oleObject" Target="../embeddings/oleObject65.bin"/><Relationship Id="rId4" Type="http://schemas.openxmlformats.org/officeDocument/2006/relationships/oleObject" Target="../embeddings/oleObject6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oleObject" Target="../embeddings/oleObject69.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oleObject" Target="../embeddings/oleObject68.bin"/><Relationship Id="rId5" Type="http://schemas.openxmlformats.org/officeDocument/2006/relationships/oleObject" Target="../embeddings/oleObject67.bin"/><Relationship Id="rId4" Type="http://schemas.openxmlformats.org/officeDocument/2006/relationships/oleObject" Target="../embeddings/oleObject66.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70.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22.vml"/><Relationship Id="rId5" Type="http://schemas.openxmlformats.org/officeDocument/2006/relationships/oleObject" Target="../embeddings/oleObject72.bin"/><Relationship Id="rId4" Type="http://schemas.openxmlformats.org/officeDocument/2006/relationships/oleObject" Target="../embeddings/oleObject71.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notesSlide" Target="../notesSlides/notesSlide25.xml"/><Relationship Id="rId7" Type="http://schemas.openxmlformats.org/officeDocument/2006/relationships/oleObject" Target="../embeddings/oleObject76.bin"/><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oleObject" Target="../embeddings/oleObject75.bin"/><Relationship Id="rId5" Type="http://schemas.openxmlformats.org/officeDocument/2006/relationships/oleObject" Target="../embeddings/oleObject74.bin"/><Relationship Id="rId4" Type="http://schemas.openxmlformats.org/officeDocument/2006/relationships/oleObject" Target="../embeddings/oleObject73.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notesSlide" Target="../notesSlides/notesSlide26.xml"/><Relationship Id="rId7" Type="http://schemas.openxmlformats.org/officeDocument/2006/relationships/oleObject" Target="../embeddings/oleObject81.bin"/><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oleObject" Target="../embeddings/oleObject80.bin"/><Relationship Id="rId5" Type="http://schemas.openxmlformats.org/officeDocument/2006/relationships/oleObject" Target="../embeddings/oleObject79.bin"/><Relationship Id="rId4" Type="http://schemas.openxmlformats.org/officeDocument/2006/relationships/oleObject" Target="../embeddings/oleObject78.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8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26.vml"/><Relationship Id="rId5" Type="http://schemas.openxmlformats.org/officeDocument/2006/relationships/oleObject" Target="../embeddings/oleObject85.bin"/><Relationship Id="rId4" Type="http://schemas.openxmlformats.org/officeDocument/2006/relationships/oleObject" Target="../embeddings/oleObject8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86.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87.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88.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oleObject" Target="../embeddings/oleObject92.bin"/><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oleObject" Target="../embeddings/oleObject91.bin"/><Relationship Id="rId5" Type="http://schemas.openxmlformats.org/officeDocument/2006/relationships/oleObject" Target="../embeddings/oleObject90.bin"/><Relationship Id="rId4" Type="http://schemas.openxmlformats.org/officeDocument/2006/relationships/oleObject" Target="../embeddings/oleObject89.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vmlDrawing" Target="../drawings/vmlDrawing31.vml"/><Relationship Id="rId6" Type="http://schemas.openxmlformats.org/officeDocument/2006/relationships/oleObject" Target="../embeddings/oleObject95.bin"/><Relationship Id="rId5" Type="http://schemas.openxmlformats.org/officeDocument/2006/relationships/oleObject" Target="../embeddings/oleObject94.bin"/><Relationship Id="rId4" Type="http://schemas.openxmlformats.org/officeDocument/2006/relationships/oleObject" Target="../embeddings/oleObject9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oleObject" Target="../embeddings/oleObject99.bin"/><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oleObject" Target="../embeddings/oleObject98.bin"/><Relationship Id="rId5" Type="http://schemas.openxmlformats.org/officeDocument/2006/relationships/oleObject" Target="../embeddings/oleObject97.bin"/><Relationship Id="rId4" Type="http://schemas.openxmlformats.org/officeDocument/2006/relationships/oleObject" Target="../embeddings/oleObject9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vmlDrawing" Target="../drawings/vmlDrawing33.vml"/><Relationship Id="rId5" Type="http://schemas.openxmlformats.org/officeDocument/2006/relationships/oleObject" Target="../embeddings/oleObject101.bin"/><Relationship Id="rId4" Type="http://schemas.openxmlformats.org/officeDocument/2006/relationships/oleObject" Target="../embeddings/oleObject100.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vmlDrawing" Target="../drawings/vmlDrawing34.vml"/><Relationship Id="rId5" Type="http://schemas.openxmlformats.org/officeDocument/2006/relationships/oleObject" Target="../embeddings/oleObject103.bin"/><Relationship Id="rId4" Type="http://schemas.openxmlformats.org/officeDocument/2006/relationships/oleObject" Target="../embeddings/oleObject10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vmlDrawing" Target="../drawings/vmlDrawing35.vml"/><Relationship Id="rId6" Type="http://schemas.openxmlformats.org/officeDocument/2006/relationships/oleObject" Target="../embeddings/oleObject106.bin"/><Relationship Id="rId5" Type="http://schemas.openxmlformats.org/officeDocument/2006/relationships/oleObject" Target="../embeddings/oleObject105.bin"/><Relationship Id="rId4" Type="http://schemas.openxmlformats.org/officeDocument/2006/relationships/oleObject" Target="../embeddings/oleObject104.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11.bin"/><Relationship Id="rId3" Type="http://schemas.openxmlformats.org/officeDocument/2006/relationships/notesSlide" Target="../notesSlides/notesSlide38.xml"/><Relationship Id="rId7" Type="http://schemas.openxmlformats.org/officeDocument/2006/relationships/oleObject" Target="../embeddings/oleObject110.bin"/><Relationship Id="rId2" Type="http://schemas.openxmlformats.org/officeDocument/2006/relationships/slideLayout" Target="../slideLayouts/slideLayout1.xml"/><Relationship Id="rId1" Type="http://schemas.openxmlformats.org/officeDocument/2006/relationships/vmlDrawing" Target="../drawings/vmlDrawing36.vml"/><Relationship Id="rId6" Type="http://schemas.openxmlformats.org/officeDocument/2006/relationships/oleObject" Target="../embeddings/oleObject109.bin"/><Relationship Id="rId5" Type="http://schemas.openxmlformats.org/officeDocument/2006/relationships/oleObject" Target="../embeddings/oleObject108.bin"/><Relationship Id="rId10" Type="http://schemas.openxmlformats.org/officeDocument/2006/relationships/oleObject" Target="../embeddings/oleObject113.bin"/><Relationship Id="rId4" Type="http://schemas.openxmlformats.org/officeDocument/2006/relationships/oleObject" Target="../embeddings/oleObject107.bin"/><Relationship Id="rId9" Type="http://schemas.openxmlformats.org/officeDocument/2006/relationships/oleObject" Target="../embeddings/oleObject11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vmlDrawing" Target="../drawings/vmlDrawing37.vml"/><Relationship Id="rId6" Type="http://schemas.openxmlformats.org/officeDocument/2006/relationships/oleObject" Target="../embeddings/oleObject116.bin"/><Relationship Id="rId5" Type="http://schemas.openxmlformats.org/officeDocument/2006/relationships/oleObject" Target="../embeddings/oleObject115.bin"/><Relationship Id="rId4" Type="http://schemas.openxmlformats.org/officeDocument/2006/relationships/oleObject" Target="../embeddings/oleObject11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40.xml.rels><?xml version="1.0" encoding="UTF-8" standalone="yes"?>
<Relationships xmlns="http://schemas.openxmlformats.org/package/2006/relationships"><Relationship Id="rId3" Type="http://schemas.openxmlformats.org/officeDocument/2006/relationships/hyperlink" Target="http://sciencedude.ocregister.com/2011/08/31/tustin-firm-to-launch-huge-space-sail/136827/solarsailsmall580/"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15.png"/></Relationships>
</file>

<file path=ppt/slides/_rels/slide41.xml.rels><?xml version="1.0" encoding="UTF-8" standalone="yes"?>
<Relationships xmlns="http://schemas.openxmlformats.org/package/2006/relationships"><Relationship Id="rId3" Type="http://schemas.openxmlformats.org/officeDocument/2006/relationships/hyperlink" Target="http://sciencedude.ocregister.com/2011/08/31/tustin-firm-to-launch-huge-space-sail/136827/solarsail-2/"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16.gi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oleObject" Target="../embeddings/oleObject120.bin"/><Relationship Id="rId2" Type="http://schemas.openxmlformats.org/officeDocument/2006/relationships/slideLayout" Target="../slideLayouts/slideLayout1.xml"/><Relationship Id="rId1" Type="http://schemas.openxmlformats.org/officeDocument/2006/relationships/vmlDrawing" Target="../drawings/vmlDrawing38.vml"/><Relationship Id="rId6" Type="http://schemas.openxmlformats.org/officeDocument/2006/relationships/oleObject" Target="../embeddings/oleObject119.bin"/><Relationship Id="rId5" Type="http://schemas.openxmlformats.org/officeDocument/2006/relationships/oleObject" Target="../embeddings/oleObject118.bin"/><Relationship Id="rId4" Type="http://schemas.openxmlformats.org/officeDocument/2006/relationships/oleObject" Target="../embeddings/oleObject117.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vmlDrawing" Target="../drawings/vmlDrawing39.vml"/><Relationship Id="rId6" Type="http://schemas.openxmlformats.org/officeDocument/2006/relationships/oleObject" Target="../embeddings/oleObject123.bin"/><Relationship Id="rId5" Type="http://schemas.openxmlformats.org/officeDocument/2006/relationships/oleObject" Target="../embeddings/oleObject122.bin"/><Relationship Id="rId4" Type="http://schemas.openxmlformats.org/officeDocument/2006/relationships/oleObject" Target="../embeddings/oleObject121.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vmlDrawing" Target="../drawings/vmlDrawing40.vml"/><Relationship Id="rId6" Type="http://schemas.openxmlformats.org/officeDocument/2006/relationships/oleObject" Target="../embeddings/oleObject126.bin"/><Relationship Id="rId5" Type="http://schemas.openxmlformats.org/officeDocument/2006/relationships/oleObject" Target="../embeddings/oleObject125.bin"/><Relationship Id="rId4" Type="http://schemas.openxmlformats.org/officeDocument/2006/relationships/oleObject" Target="../embeddings/oleObject124.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oleObject" Target="../embeddings/oleObject130.bin"/><Relationship Id="rId2" Type="http://schemas.openxmlformats.org/officeDocument/2006/relationships/slideLayout" Target="../slideLayouts/slideLayout1.xml"/><Relationship Id="rId1" Type="http://schemas.openxmlformats.org/officeDocument/2006/relationships/vmlDrawing" Target="../drawings/vmlDrawing41.vml"/><Relationship Id="rId6" Type="http://schemas.openxmlformats.org/officeDocument/2006/relationships/oleObject" Target="../embeddings/oleObject129.bin"/><Relationship Id="rId5" Type="http://schemas.openxmlformats.org/officeDocument/2006/relationships/oleObject" Target="../embeddings/oleObject128.bin"/><Relationship Id="rId4" Type="http://schemas.openxmlformats.org/officeDocument/2006/relationships/oleObject" Target="../embeddings/oleObject127.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oleObject" Target="../embeddings/oleObject134.bin"/><Relationship Id="rId2" Type="http://schemas.openxmlformats.org/officeDocument/2006/relationships/slideLayout" Target="../slideLayouts/slideLayout1.xml"/><Relationship Id="rId1" Type="http://schemas.openxmlformats.org/officeDocument/2006/relationships/vmlDrawing" Target="../drawings/vmlDrawing42.vml"/><Relationship Id="rId6" Type="http://schemas.openxmlformats.org/officeDocument/2006/relationships/oleObject" Target="../embeddings/oleObject133.bin"/><Relationship Id="rId5" Type="http://schemas.openxmlformats.org/officeDocument/2006/relationships/oleObject" Target="../embeddings/oleObject132.bin"/><Relationship Id="rId4" Type="http://schemas.openxmlformats.org/officeDocument/2006/relationships/oleObject" Target="../embeddings/oleObject131.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vmlDrawing" Target="../drawings/vmlDrawing43.vml"/><Relationship Id="rId6" Type="http://schemas.openxmlformats.org/officeDocument/2006/relationships/oleObject" Target="../embeddings/oleObject137.bin"/><Relationship Id="rId5" Type="http://schemas.openxmlformats.org/officeDocument/2006/relationships/oleObject" Target="../embeddings/oleObject136.bin"/><Relationship Id="rId4" Type="http://schemas.openxmlformats.org/officeDocument/2006/relationships/oleObject" Target="../embeddings/oleObject135.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42.bin"/><Relationship Id="rId3" Type="http://schemas.openxmlformats.org/officeDocument/2006/relationships/notesSlide" Target="../notesSlides/notesSlide49.xml"/><Relationship Id="rId7" Type="http://schemas.openxmlformats.org/officeDocument/2006/relationships/oleObject" Target="../embeddings/oleObject141.bin"/><Relationship Id="rId2" Type="http://schemas.openxmlformats.org/officeDocument/2006/relationships/slideLayout" Target="../slideLayouts/slideLayout1.xml"/><Relationship Id="rId1" Type="http://schemas.openxmlformats.org/officeDocument/2006/relationships/vmlDrawing" Target="../drawings/vmlDrawing44.vml"/><Relationship Id="rId6" Type="http://schemas.openxmlformats.org/officeDocument/2006/relationships/oleObject" Target="../embeddings/oleObject140.bin"/><Relationship Id="rId5" Type="http://schemas.openxmlformats.org/officeDocument/2006/relationships/oleObject" Target="../embeddings/oleObject139.bin"/><Relationship Id="rId4" Type="http://schemas.openxmlformats.org/officeDocument/2006/relationships/oleObject" Target="../embeddings/oleObject138.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47.bin"/><Relationship Id="rId13" Type="http://schemas.openxmlformats.org/officeDocument/2006/relationships/oleObject" Target="../embeddings/oleObject152.bin"/><Relationship Id="rId3" Type="http://schemas.openxmlformats.org/officeDocument/2006/relationships/notesSlide" Target="../notesSlides/notesSlide50.xml"/><Relationship Id="rId7" Type="http://schemas.openxmlformats.org/officeDocument/2006/relationships/oleObject" Target="../embeddings/oleObject146.bin"/><Relationship Id="rId12" Type="http://schemas.openxmlformats.org/officeDocument/2006/relationships/oleObject" Target="../embeddings/oleObject151.bin"/><Relationship Id="rId2" Type="http://schemas.openxmlformats.org/officeDocument/2006/relationships/slideLayout" Target="../slideLayouts/slideLayout1.xml"/><Relationship Id="rId1" Type="http://schemas.openxmlformats.org/officeDocument/2006/relationships/vmlDrawing" Target="../drawings/vmlDrawing45.vml"/><Relationship Id="rId6" Type="http://schemas.openxmlformats.org/officeDocument/2006/relationships/oleObject" Target="../embeddings/oleObject145.bin"/><Relationship Id="rId11" Type="http://schemas.openxmlformats.org/officeDocument/2006/relationships/oleObject" Target="../embeddings/oleObject150.bin"/><Relationship Id="rId5" Type="http://schemas.openxmlformats.org/officeDocument/2006/relationships/oleObject" Target="../embeddings/oleObject144.bin"/><Relationship Id="rId10" Type="http://schemas.openxmlformats.org/officeDocument/2006/relationships/oleObject" Target="../embeddings/oleObject149.bin"/><Relationship Id="rId4" Type="http://schemas.openxmlformats.org/officeDocument/2006/relationships/oleObject" Target="../embeddings/oleObject143.bin"/><Relationship Id="rId9" Type="http://schemas.openxmlformats.org/officeDocument/2006/relationships/oleObject" Target="../embeddings/oleObject148.bin"/><Relationship Id="rId14" Type="http://schemas.openxmlformats.org/officeDocument/2006/relationships/oleObject" Target="../embeddings/oleObject153.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vmlDrawing" Target="../drawings/vmlDrawing46.vml"/><Relationship Id="rId6" Type="http://schemas.openxmlformats.org/officeDocument/2006/relationships/oleObject" Target="../embeddings/oleObject156.bin"/><Relationship Id="rId5" Type="http://schemas.openxmlformats.org/officeDocument/2006/relationships/oleObject" Target="../embeddings/oleObject155.bin"/><Relationship Id="rId4" Type="http://schemas.openxmlformats.org/officeDocument/2006/relationships/oleObject" Target="../embeddings/oleObject154.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61.bin"/><Relationship Id="rId3" Type="http://schemas.openxmlformats.org/officeDocument/2006/relationships/notesSlide" Target="../notesSlides/notesSlide52.xml"/><Relationship Id="rId7" Type="http://schemas.openxmlformats.org/officeDocument/2006/relationships/oleObject" Target="../embeddings/oleObject160.bin"/><Relationship Id="rId2" Type="http://schemas.openxmlformats.org/officeDocument/2006/relationships/slideLayout" Target="../slideLayouts/slideLayout1.xml"/><Relationship Id="rId1" Type="http://schemas.openxmlformats.org/officeDocument/2006/relationships/vmlDrawing" Target="../drawings/vmlDrawing47.vml"/><Relationship Id="rId6" Type="http://schemas.openxmlformats.org/officeDocument/2006/relationships/oleObject" Target="../embeddings/oleObject159.bin"/><Relationship Id="rId5" Type="http://schemas.openxmlformats.org/officeDocument/2006/relationships/oleObject" Target="../embeddings/oleObject158.bin"/><Relationship Id="rId10" Type="http://schemas.openxmlformats.org/officeDocument/2006/relationships/oleObject" Target="../embeddings/oleObject163.bin"/><Relationship Id="rId4" Type="http://schemas.openxmlformats.org/officeDocument/2006/relationships/oleObject" Target="../embeddings/oleObject157.bin"/><Relationship Id="rId9" Type="http://schemas.openxmlformats.org/officeDocument/2006/relationships/oleObject" Target="../embeddings/oleObject162.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oleObject" Target="../embeddings/oleObject167.bin"/><Relationship Id="rId2" Type="http://schemas.openxmlformats.org/officeDocument/2006/relationships/slideLayout" Target="../slideLayouts/slideLayout1.xml"/><Relationship Id="rId1" Type="http://schemas.openxmlformats.org/officeDocument/2006/relationships/vmlDrawing" Target="../drawings/vmlDrawing48.vml"/><Relationship Id="rId6" Type="http://schemas.openxmlformats.org/officeDocument/2006/relationships/oleObject" Target="../embeddings/oleObject166.bin"/><Relationship Id="rId5" Type="http://schemas.openxmlformats.org/officeDocument/2006/relationships/oleObject" Target="../embeddings/oleObject165.bin"/><Relationship Id="rId4" Type="http://schemas.openxmlformats.org/officeDocument/2006/relationships/oleObject" Target="../embeddings/oleObject164.bin"/></Relationships>
</file>

<file path=ppt/slides/_rels/slide5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0ahUKEwiZjqegs_3OAhVU0WMKHZ3GB_AQjRwIBw&amp;url=http://electrogravityphysics.com/html/sec_4.html&amp;psig=AFQjCNGaIQuyMzm2VVYeODqnLJpsOAhkEQ&amp;ust=1473342648446729"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167.gi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72.bin"/><Relationship Id="rId3" Type="http://schemas.openxmlformats.org/officeDocument/2006/relationships/notesSlide" Target="../notesSlides/notesSlide55.xml"/><Relationship Id="rId7" Type="http://schemas.openxmlformats.org/officeDocument/2006/relationships/oleObject" Target="../embeddings/oleObject171.bin"/><Relationship Id="rId2" Type="http://schemas.openxmlformats.org/officeDocument/2006/relationships/slideLayout" Target="../slideLayouts/slideLayout1.xml"/><Relationship Id="rId1" Type="http://schemas.openxmlformats.org/officeDocument/2006/relationships/vmlDrawing" Target="../drawings/vmlDrawing49.vml"/><Relationship Id="rId6" Type="http://schemas.openxmlformats.org/officeDocument/2006/relationships/oleObject" Target="../embeddings/oleObject170.bin"/><Relationship Id="rId5" Type="http://schemas.openxmlformats.org/officeDocument/2006/relationships/oleObject" Target="../embeddings/oleObject169.bin"/><Relationship Id="rId10" Type="http://schemas.openxmlformats.org/officeDocument/2006/relationships/oleObject" Target="../embeddings/oleObject174.bin"/><Relationship Id="rId4" Type="http://schemas.openxmlformats.org/officeDocument/2006/relationships/oleObject" Target="../embeddings/oleObject168.bin"/><Relationship Id="rId9" Type="http://schemas.openxmlformats.org/officeDocument/2006/relationships/oleObject" Target="../embeddings/oleObject173.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vmlDrawing" Target="../drawings/vmlDrawing50.vml"/><Relationship Id="rId6" Type="http://schemas.openxmlformats.org/officeDocument/2006/relationships/oleObject" Target="../embeddings/oleObject177.bin"/><Relationship Id="rId5" Type="http://schemas.openxmlformats.org/officeDocument/2006/relationships/oleObject" Target="../embeddings/oleObject176.bin"/><Relationship Id="rId4" Type="http://schemas.openxmlformats.org/officeDocument/2006/relationships/oleObject" Target="../embeddings/oleObject175.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82.bin"/><Relationship Id="rId3" Type="http://schemas.openxmlformats.org/officeDocument/2006/relationships/notesSlide" Target="../notesSlides/notesSlide57.xml"/><Relationship Id="rId7" Type="http://schemas.openxmlformats.org/officeDocument/2006/relationships/oleObject" Target="../embeddings/oleObject181.bin"/><Relationship Id="rId2" Type="http://schemas.openxmlformats.org/officeDocument/2006/relationships/slideLayout" Target="../slideLayouts/slideLayout1.xml"/><Relationship Id="rId1" Type="http://schemas.openxmlformats.org/officeDocument/2006/relationships/vmlDrawing" Target="../drawings/vmlDrawing51.vml"/><Relationship Id="rId6" Type="http://schemas.openxmlformats.org/officeDocument/2006/relationships/oleObject" Target="../embeddings/oleObject180.bin"/><Relationship Id="rId5" Type="http://schemas.openxmlformats.org/officeDocument/2006/relationships/oleObject" Target="../embeddings/oleObject179.bin"/><Relationship Id="rId4" Type="http://schemas.openxmlformats.org/officeDocument/2006/relationships/oleObject" Target="../embeddings/oleObject178.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vmlDrawing" Target="../drawings/vmlDrawing52.vml"/><Relationship Id="rId6" Type="http://schemas.openxmlformats.org/officeDocument/2006/relationships/oleObject" Target="../embeddings/oleObject185.bin"/><Relationship Id="rId5" Type="http://schemas.openxmlformats.org/officeDocument/2006/relationships/oleObject" Target="../embeddings/oleObject184.bin"/><Relationship Id="rId4" Type="http://schemas.openxmlformats.org/officeDocument/2006/relationships/oleObject" Target="../embeddings/oleObject183.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vmlDrawing" Target="../drawings/vmlDrawing53.vml"/><Relationship Id="rId5" Type="http://schemas.openxmlformats.org/officeDocument/2006/relationships/oleObject" Target="../embeddings/oleObject187.bin"/><Relationship Id="rId4" Type="http://schemas.openxmlformats.org/officeDocument/2006/relationships/oleObject" Target="../embeddings/oleObject186.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vmlDrawing" Target="../drawings/vmlDrawing54.vml"/><Relationship Id="rId6" Type="http://schemas.openxmlformats.org/officeDocument/2006/relationships/oleObject" Target="../embeddings/oleObject190.bin"/><Relationship Id="rId5" Type="http://schemas.openxmlformats.org/officeDocument/2006/relationships/oleObject" Target="../embeddings/oleObject189.bin"/><Relationship Id="rId4" Type="http://schemas.openxmlformats.org/officeDocument/2006/relationships/oleObject" Target="../embeddings/oleObject188.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vmlDrawing" Target="../drawings/vmlDrawing55.vml"/><Relationship Id="rId6" Type="http://schemas.openxmlformats.org/officeDocument/2006/relationships/oleObject" Target="../embeddings/oleObject193.bin"/><Relationship Id="rId5" Type="http://schemas.openxmlformats.org/officeDocument/2006/relationships/oleObject" Target="../embeddings/oleObject192.bin"/><Relationship Id="rId4" Type="http://schemas.openxmlformats.org/officeDocument/2006/relationships/oleObject" Target="../embeddings/oleObject191.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xml"/><Relationship Id="rId1" Type="http://schemas.openxmlformats.org/officeDocument/2006/relationships/vmlDrawing" Target="../drawings/vmlDrawing56.vml"/><Relationship Id="rId6" Type="http://schemas.openxmlformats.org/officeDocument/2006/relationships/oleObject" Target="../embeddings/oleObject196.bin"/><Relationship Id="rId5" Type="http://schemas.openxmlformats.org/officeDocument/2006/relationships/oleObject" Target="../embeddings/oleObject195.bin"/><Relationship Id="rId4" Type="http://schemas.openxmlformats.org/officeDocument/2006/relationships/oleObject" Target="../embeddings/oleObject194.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7" Type="http://schemas.openxmlformats.org/officeDocument/2006/relationships/image" Target="../media/image197.emf"/><Relationship Id="rId2" Type="http://schemas.openxmlformats.org/officeDocument/2006/relationships/slideLayout" Target="../slideLayouts/slideLayout1.xml"/><Relationship Id="rId1" Type="http://schemas.openxmlformats.org/officeDocument/2006/relationships/vmlDrawing" Target="../drawings/vmlDrawing57.vml"/><Relationship Id="rId6" Type="http://schemas.openxmlformats.org/officeDocument/2006/relationships/oleObject" Target="../embeddings/oleObject199.bin"/><Relationship Id="rId5" Type="http://schemas.openxmlformats.org/officeDocument/2006/relationships/oleObject" Target="../embeddings/oleObject198.bin"/><Relationship Id="rId4" Type="http://schemas.openxmlformats.org/officeDocument/2006/relationships/oleObject" Target="../embeddings/oleObject197.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204.bin"/><Relationship Id="rId3" Type="http://schemas.openxmlformats.org/officeDocument/2006/relationships/notesSlide" Target="../notesSlides/notesSlide64.xml"/><Relationship Id="rId7" Type="http://schemas.openxmlformats.org/officeDocument/2006/relationships/oleObject" Target="../embeddings/oleObject203.bin"/><Relationship Id="rId2" Type="http://schemas.openxmlformats.org/officeDocument/2006/relationships/slideLayout" Target="../slideLayouts/slideLayout1.xml"/><Relationship Id="rId1" Type="http://schemas.openxmlformats.org/officeDocument/2006/relationships/vmlDrawing" Target="../drawings/vmlDrawing58.vml"/><Relationship Id="rId6" Type="http://schemas.openxmlformats.org/officeDocument/2006/relationships/oleObject" Target="../embeddings/oleObject202.bin"/><Relationship Id="rId5" Type="http://schemas.openxmlformats.org/officeDocument/2006/relationships/oleObject" Target="../embeddings/oleObject201.bin"/><Relationship Id="rId4" Type="http://schemas.openxmlformats.org/officeDocument/2006/relationships/oleObject" Target="../embeddings/oleObject200.bin"/><Relationship Id="rId9" Type="http://schemas.openxmlformats.org/officeDocument/2006/relationships/image" Target="../media/image197.emf"/></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209.bin"/><Relationship Id="rId3" Type="http://schemas.openxmlformats.org/officeDocument/2006/relationships/notesSlide" Target="../notesSlides/notesSlide65.xml"/><Relationship Id="rId7" Type="http://schemas.openxmlformats.org/officeDocument/2006/relationships/oleObject" Target="../embeddings/oleObject208.bin"/><Relationship Id="rId2" Type="http://schemas.openxmlformats.org/officeDocument/2006/relationships/slideLayout" Target="../slideLayouts/slideLayout1.xml"/><Relationship Id="rId1" Type="http://schemas.openxmlformats.org/officeDocument/2006/relationships/vmlDrawing" Target="../drawings/vmlDrawing59.vml"/><Relationship Id="rId6" Type="http://schemas.openxmlformats.org/officeDocument/2006/relationships/oleObject" Target="../embeddings/oleObject207.bin"/><Relationship Id="rId5" Type="http://schemas.openxmlformats.org/officeDocument/2006/relationships/oleObject" Target="../embeddings/oleObject206.bin"/><Relationship Id="rId10" Type="http://schemas.openxmlformats.org/officeDocument/2006/relationships/image" Target="../media/image197.emf"/><Relationship Id="rId4" Type="http://schemas.openxmlformats.org/officeDocument/2006/relationships/oleObject" Target="../embeddings/oleObject205.bin"/><Relationship Id="rId9" Type="http://schemas.openxmlformats.org/officeDocument/2006/relationships/oleObject" Target="../embeddings/oleObject210.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7" Type="http://schemas.openxmlformats.org/officeDocument/2006/relationships/oleObject" Target="../embeddings/oleObject214.bin"/><Relationship Id="rId2" Type="http://schemas.openxmlformats.org/officeDocument/2006/relationships/slideLayout" Target="../slideLayouts/slideLayout1.xml"/><Relationship Id="rId1" Type="http://schemas.openxmlformats.org/officeDocument/2006/relationships/vmlDrawing" Target="../drawings/vmlDrawing60.vml"/><Relationship Id="rId6" Type="http://schemas.openxmlformats.org/officeDocument/2006/relationships/oleObject" Target="../embeddings/oleObject213.bin"/><Relationship Id="rId5" Type="http://schemas.openxmlformats.org/officeDocument/2006/relationships/oleObject" Target="../embeddings/oleObject212.bin"/><Relationship Id="rId4" Type="http://schemas.openxmlformats.org/officeDocument/2006/relationships/oleObject" Target="../embeddings/oleObject211.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vmlDrawing" Target="../drawings/vmlDrawing61.vml"/><Relationship Id="rId5" Type="http://schemas.openxmlformats.org/officeDocument/2006/relationships/oleObject" Target="../embeddings/oleObject216.bin"/><Relationship Id="rId4" Type="http://schemas.openxmlformats.org/officeDocument/2006/relationships/oleObject" Target="../embeddings/oleObject215.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7.xml"/><Relationship Id="rId7"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111500" y="2384425"/>
            <a:ext cx="2835275" cy="701675"/>
          </a:xfrm>
          <a:prstGeom prst="rect">
            <a:avLst/>
          </a:prstGeom>
          <a:noFill/>
          <a:ln w="9525">
            <a:noFill/>
            <a:miter lim="800000"/>
            <a:headEnd/>
            <a:tailEnd/>
          </a:ln>
        </p:spPr>
        <p:txBody>
          <a:bodyPr wrap="none">
            <a:spAutoFit/>
          </a:bodyPr>
          <a:lstStyle/>
          <a:p>
            <a:pPr algn="ctr" eaLnBrk="0" hangingPunct="0"/>
            <a:r>
              <a:rPr lang="en-US" sz="2000">
                <a:solidFill>
                  <a:schemeClr val="bg2"/>
                </a:solidFill>
              </a:rPr>
              <a:t>Prof. David R. Jackson </a:t>
            </a:r>
          </a:p>
          <a:p>
            <a:pPr algn="ctr" eaLnBrk="0" hangingPunct="0"/>
            <a:r>
              <a:rPr lang="en-US" sz="2000">
                <a:solidFill>
                  <a:schemeClr val="bg2"/>
                </a:solidFill>
              </a:rPr>
              <a:t>Dept. of ECE</a:t>
            </a:r>
          </a:p>
        </p:txBody>
      </p:sp>
      <p:sp>
        <p:nvSpPr>
          <p:cNvPr id="57347" name="Text Box 3"/>
          <p:cNvSpPr txBox="1">
            <a:spLocks noChangeArrowheads="1"/>
          </p:cNvSpPr>
          <p:nvPr/>
        </p:nvSpPr>
        <p:spPr bwMode="auto">
          <a:xfrm>
            <a:off x="3724080" y="1773238"/>
            <a:ext cx="1484702" cy="461665"/>
          </a:xfrm>
          <a:prstGeom prst="rect">
            <a:avLst/>
          </a:prstGeom>
          <a:noFill/>
          <a:ln w="9525">
            <a:noFill/>
            <a:miter lim="800000"/>
            <a:headEnd/>
            <a:tailEnd/>
          </a:ln>
        </p:spPr>
        <p:txBody>
          <a:bodyPr wrap="none">
            <a:spAutoFit/>
          </a:bodyPr>
          <a:lstStyle/>
          <a:p>
            <a:pPr algn="ctr" eaLnBrk="0" hangingPunct="0"/>
            <a:r>
              <a:rPr lang="en-US" sz="2400" b="1" dirty="0">
                <a:solidFill>
                  <a:schemeClr val="bg2"/>
                </a:solidFill>
              </a:rPr>
              <a:t>Fall </a:t>
            </a:r>
            <a:r>
              <a:rPr lang="en-US" sz="2400" b="1" dirty="0" smtClean="0">
                <a:solidFill>
                  <a:schemeClr val="bg2"/>
                </a:solidFill>
              </a:rPr>
              <a:t>2016</a:t>
            </a:r>
            <a:endParaRPr lang="en-US" sz="3200" dirty="0">
              <a:solidFill>
                <a:schemeClr val="bg2"/>
              </a:solidFill>
            </a:endParaRPr>
          </a:p>
        </p:txBody>
      </p:sp>
      <p:sp>
        <p:nvSpPr>
          <p:cNvPr id="57348" name="Rectangle 4"/>
          <p:cNvSpPr>
            <a:spLocks noChangeArrowheads="1"/>
          </p:cNvSpPr>
          <p:nvPr/>
        </p:nvSpPr>
        <p:spPr bwMode="auto">
          <a:xfrm>
            <a:off x="5105400" y="4724400"/>
            <a:ext cx="2667000" cy="701675"/>
          </a:xfrm>
          <a:prstGeom prst="rect">
            <a:avLst/>
          </a:prstGeom>
          <a:noFill/>
          <a:ln w="9525">
            <a:noFill/>
            <a:miter lim="800000"/>
            <a:headEnd/>
            <a:tailEnd/>
          </a:ln>
        </p:spPr>
        <p:txBody>
          <a:bodyPr>
            <a:spAutoFit/>
          </a:bodyPr>
          <a:lstStyle/>
          <a:p>
            <a:pPr algn="ctr" eaLnBrk="0" hangingPunct="0"/>
            <a:r>
              <a:rPr lang="en-US" sz="4000">
                <a:solidFill>
                  <a:schemeClr val="bg1"/>
                </a:solidFill>
              </a:rPr>
              <a:t>Notes 6</a:t>
            </a:r>
          </a:p>
        </p:txBody>
      </p:sp>
      <p:sp>
        <p:nvSpPr>
          <p:cNvPr id="174086" name="Text Box 6"/>
          <p:cNvSpPr txBox="1">
            <a:spLocks noChangeArrowheads="1"/>
          </p:cNvSpPr>
          <p:nvPr/>
        </p:nvSpPr>
        <p:spPr bwMode="auto">
          <a:xfrm>
            <a:off x="1063625" y="360363"/>
            <a:ext cx="7118350" cy="1190625"/>
          </a:xfrm>
          <a:prstGeom prst="rect">
            <a:avLst/>
          </a:prstGeom>
          <a:noFill/>
          <a:ln w="12700">
            <a:noFill/>
            <a:miter lim="800000"/>
            <a:headEnd type="none" w="sm" len="sm"/>
            <a:tailEnd type="none" w="sm" len="sm"/>
          </a:ln>
          <a:effectLst/>
        </p:spPr>
        <p:txBody>
          <a:bodyPr>
            <a:spAutoFit/>
          </a:bodyPr>
          <a:lstStyle/>
          <a:p>
            <a:pPr algn="ctr">
              <a:defRPr/>
            </a:pPr>
            <a:r>
              <a:rPr lang="en-US" sz="3600">
                <a:solidFill>
                  <a:srgbClr val="FF9933"/>
                </a:solidFill>
                <a:effectLst>
                  <a:outerShdw blurRad="38100" dist="38100" dir="2700000" algn="tl">
                    <a:srgbClr val="C0C0C0"/>
                  </a:outerShdw>
                </a:effectLst>
                <a:latin typeface="Arial" pitchFamily="34" charset="0"/>
              </a:rPr>
              <a:t>ECE 6340 </a:t>
            </a:r>
          </a:p>
          <a:p>
            <a:pPr algn="ctr">
              <a:defRPr/>
            </a:pPr>
            <a:r>
              <a:rPr lang="en-US" sz="3600">
                <a:solidFill>
                  <a:srgbClr val="FF9933"/>
                </a:solidFill>
                <a:effectLst>
                  <a:outerShdw blurRad="38100" dist="38100" dir="2700000" algn="tl">
                    <a:srgbClr val="C0C0C0"/>
                  </a:outerShdw>
                </a:effectLst>
                <a:latin typeface="Arial" pitchFamily="34" charset="0"/>
              </a:rPr>
              <a:t>Intermediate EM Waves</a:t>
            </a:r>
          </a:p>
        </p:txBody>
      </p:sp>
      <p:pic>
        <p:nvPicPr>
          <p:cNvPr id="8" name="Picture 7" descr="E:\My Documents\Classes\6340\Images\Maxwell cup 1.jpg"/>
          <p:cNvPicPr>
            <a:picLocks noChangeAspect="1" noChangeArrowheads="1"/>
          </p:cNvPicPr>
          <p:nvPr/>
        </p:nvPicPr>
        <p:blipFill>
          <a:blip r:embed="rId3" cstate="print"/>
          <a:srcRect/>
          <a:stretch>
            <a:fillRect/>
          </a:stretch>
        </p:blipFill>
        <p:spPr bwMode="auto">
          <a:xfrm>
            <a:off x="436294" y="3741469"/>
            <a:ext cx="2651662" cy="2651662"/>
          </a:xfrm>
          <a:prstGeom prst="rect">
            <a:avLst/>
          </a:prstGeom>
          <a:noFill/>
        </p:spPr>
      </p:pic>
      <p:sp>
        <p:nvSpPr>
          <p:cNvPr id="9" name="Slide Number Placeholder 8"/>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1</a:t>
            </a:fld>
            <a:endParaRPr lang="en-US" kern="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5"/>
          <p:cNvGraphicFramePr>
            <a:graphicFrameLocks noChangeAspect="1"/>
          </p:cNvGraphicFramePr>
          <p:nvPr/>
        </p:nvGraphicFramePr>
        <p:xfrm>
          <a:off x="2622550" y="2936648"/>
          <a:ext cx="4349750" cy="1044575"/>
        </p:xfrm>
        <a:graphic>
          <a:graphicData uri="http://schemas.openxmlformats.org/presentationml/2006/ole">
            <p:oleObj spid="_x0000_s8194" name="Equation" r:id="rId4" imgW="1638000" imgH="393480" progId="Equation.DSMT4">
              <p:embed/>
            </p:oleObj>
          </a:graphicData>
        </a:graphic>
      </p:graphicFrame>
      <p:sp>
        <p:nvSpPr>
          <p:cNvPr id="8196" name="Text Box 6"/>
          <p:cNvSpPr txBox="1">
            <a:spLocks noChangeArrowheads="1"/>
          </p:cNvSpPr>
          <p:nvPr/>
        </p:nvSpPr>
        <p:spPr bwMode="auto">
          <a:xfrm>
            <a:off x="1681163" y="4489223"/>
            <a:ext cx="446087"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or</a:t>
            </a:r>
          </a:p>
        </p:txBody>
      </p:sp>
      <p:graphicFrame>
        <p:nvGraphicFramePr>
          <p:cNvPr id="8195" name="Object 7"/>
          <p:cNvGraphicFramePr>
            <a:graphicFrameLocks noChangeAspect="1"/>
          </p:cNvGraphicFramePr>
          <p:nvPr/>
        </p:nvGraphicFramePr>
        <p:xfrm>
          <a:off x="2478913" y="4838597"/>
          <a:ext cx="4613275" cy="1100137"/>
        </p:xfrm>
        <a:graphic>
          <a:graphicData uri="http://schemas.openxmlformats.org/presentationml/2006/ole">
            <p:oleObj spid="_x0000_s8195" name="Equation" r:id="rId5" imgW="1650960" imgH="393480" progId="Equation.DSMT4">
              <p:embed/>
            </p:oleObj>
          </a:graphicData>
        </a:graphic>
      </p:graphicFrame>
      <p:sp>
        <p:nvSpPr>
          <p:cNvPr id="423944" name="Text Box 8"/>
          <p:cNvSpPr txBox="1">
            <a:spLocks noChangeArrowheads="1"/>
          </p:cNvSpPr>
          <p:nvPr/>
        </p:nvSpPr>
        <p:spPr bwMode="auto">
          <a:xfrm>
            <a:off x="173038"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err="1">
                <a:solidFill>
                  <a:srgbClr val="FF9933"/>
                </a:solidFill>
                <a:effectLst>
                  <a:outerShdw blurRad="38100" dist="38100" dir="2700000" algn="tl">
                    <a:srgbClr val="C0C0C0"/>
                  </a:outerShdw>
                </a:effectLst>
                <a:latin typeface="Arial" pitchFamily="34" charset="0"/>
              </a:rPr>
              <a:t>Poynting</a:t>
            </a:r>
            <a:r>
              <a:rPr lang="en-US" sz="3600" dirty="0">
                <a:solidFill>
                  <a:srgbClr val="FF9933"/>
                </a:solidFill>
                <a:effectLst>
                  <a:outerShdw blurRad="38100" dist="38100" dir="2700000" algn="tl">
                    <a:srgbClr val="C0C0C0"/>
                  </a:outerShdw>
                </a:effectLst>
                <a:latin typeface="Arial" pitchFamily="34" charset="0"/>
              </a:rPr>
              <a:t> Theorem: Time-Domain (cont.)</a:t>
            </a:r>
          </a:p>
        </p:txBody>
      </p:sp>
      <p:sp>
        <p:nvSpPr>
          <p:cNvPr id="7" name="Slide Number Placeholder 6"/>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10</a:t>
            </a:fld>
            <a:endParaRPr lang="en-US" kern="0" dirty="0"/>
          </a:p>
        </p:txBody>
      </p:sp>
      <p:graphicFrame>
        <p:nvGraphicFramePr>
          <p:cNvPr id="2" name="Object 15"/>
          <p:cNvGraphicFramePr>
            <a:graphicFrameLocks noChangeAspect="1"/>
          </p:cNvGraphicFramePr>
          <p:nvPr/>
        </p:nvGraphicFramePr>
        <p:xfrm>
          <a:off x="407081" y="1169988"/>
          <a:ext cx="8253412" cy="809625"/>
        </p:xfrm>
        <a:graphic>
          <a:graphicData uri="http://schemas.openxmlformats.org/presentationml/2006/ole">
            <p:oleObj spid="_x0000_s8196" name="Equation" r:id="rId6" imgW="4660560" imgH="457200" progId="Equation.DSMT4">
              <p:embed/>
            </p:oleObj>
          </a:graphicData>
        </a:graphic>
      </p:graphicFrame>
      <p:sp>
        <p:nvSpPr>
          <p:cNvPr id="8" name="Down Arrow 7"/>
          <p:cNvSpPr/>
          <p:nvPr/>
        </p:nvSpPr>
        <p:spPr bwMode="auto">
          <a:xfrm>
            <a:off x="4168240" y="2339438"/>
            <a:ext cx="332509" cy="641268"/>
          </a:xfrm>
          <a:prstGeom prst="downArrow">
            <a:avLst/>
          </a:prstGeom>
          <a:solidFill>
            <a:schemeClr val="accent1"/>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9"/>
          <p:cNvSpPr>
            <a:spLocks noChangeArrowheads="1"/>
          </p:cNvSpPr>
          <p:nvPr/>
        </p:nvSpPr>
        <p:spPr bwMode="auto">
          <a:xfrm>
            <a:off x="1868488" y="1206500"/>
            <a:ext cx="5260975" cy="1338263"/>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graphicFrame>
        <p:nvGraphicFramePr>
          <p:cNvPr id="9218" name="Object 4"/>
          <p:cNvGraphicFramePr>
            <a:graphicFrameLocks noChangeAspect="1"/>
          </p:cNvGraphicFramePr>
          <p:nvPr/>
        </p:nvGraphicFramePr>
        <p:xfrm>
          <a:off x="2128838" y="1289050"/>
          <a:ext cx="4611687" cy="1100138"/>
        </p:xfrm>
        <a:graphic>
          <a:graphicData uri="http://schemas.openxmlformats.org/presentationml/2006/ole">
            <p:oleObj spid="_x0000_s9218" name="Equation" r:id="rId4" imgW="1650960" imgH="393480" progId="Equation.DSMT4">
              <p:embed/>
            </p:oleObj>
          </a:graphicData>
        </a:graphic>
      </p:graphicFrame>
      <p:sp>
        <p:nvSpPr>
          <p:cNvPr id="441349" name="Text Box 5"/>
          <p:cNvSpPr txBox="1">
            <a:spLocks noChangeArrowheads="1"/>
          </p:cNvSpPr>
          <p:nvPr/>
        </p:nvSpPr>
        <p:spPr bwMode="auto">
          <a:xfrm>
            <a:off x="173038"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err="1">
                <a:solidFill>
                  <a:srgbClr val="FF9933"/>
                </a:solidFill>
                <a:effectLst>
                  <a:outerShdw blurRad="38100" dist="38100" dir="2700000" algn="tl">
                    <a:srgbClr val="C0C0C0"/>
                  </a:outerShdw>
                </a:effectLst>
                <a:latin typeface="Arial" pitchFamily="34" charset="0"/>
              </a:rPr>
              <a:t>Poynting</a:t>
            </a:r>
            <a:r>
              <a:rPr lang="en-US" sz="3600" dirty="0">
                <a:solidFill>
                  <a:srgbClr val="FF9933"/>
                </a:solidFill>
                <a:effectLst>
                  <a:outerShdw blurRad="38100" dist="38100" dir="2700000" algn="tl">
                    <a:srgbClr val="C0C0C0"/>
                  </a:outerShdw>
                </a:effectLst>
                <a:latin typeface="Arial" pitchFamily="34" charset="0"/>
              </a:rPr>
              <a:t> Theorem: Time-Domain (cont.)</a:t>
            </a:r>
          </a:p>
        </p:txBody>
      </p:sp>
      <p:grpSp>
        <p:nvGrpSpPr>
          <p:cNvPr id="9221" name="Group 31"/>
          <p:cNvGrpSpPr>
            <a:grpSpLocks/>
          </p:cNvGrpSpPr>
          <p:nvPr/>
        </p:nvGrpSpPr>
        <p:grpSpPr bwMode="auto">
          <a:xfrm>
            <a:off x="885825" y="3087688"/>
            <a:ext cx="7289800" cy="3271837"/>
            <a:chOff x="558" y="1945"/>
            <a:chExt cx="4592" cy="2061"/>
          </a:xfrm>
        </p:grpSpPr>
        <p:sp>
          <p:nvSpPr>
            <p:cNvPr id="9222" name="Oval 6"/>
            <p:cNvSpPr>
              <a:spLocks noChangeArrowheads="1"/>
            </p:cNvSpPr>
            <p:nvPr/>
          </p:nvSpPr>
          <p:spPr bwMode="auto">
            <a:xfrm>
              <a:off x="1239" y="2487"/>
              <a:ext cx="3063" cy="978"/>
            </a:xfrm>
            <a:prstGeom prst="ellipse">
              <a:avLst/>
            </a:prstGeom>
            <a:solidFill>
              <a:srgbClr val="EAEAEA"/>
            </a:solidFill>
            <a:ln w="12700">
              <a:solidFill>
                <a:schemeClr val="tx1"/>
              </a:solidFill>
              <a:round/>
              <a:headEnd type="none" w="sm" len="sm"/>
              <a:tailEnd type="none" w="sm" len="sm"/>
            </a:ln>
          </p:spPr>
          <p:txBody>
            <a:bodyPr wrap="none" anchor="ctr"/>
            <a:lstStyle/>
            <a:p>
              <a:endParaRPr lang="en-US"/>
            </a:p>
          </p:txBody>
        </p:sp>
        <p:sp>
          <p:nvSpPr>
            <p:cNvPr id="9223" name="AutoShape 7"/>
            <p:cNvSpPr>
              <a:spLocks noChangeArrowheads="1"/>
            </p:cNvSpPr>
            <p:nvPr/>
          </p:nvSpPr>
          <p:spPr bwMode="auto">
            <a:xfrm>
              <a:off x="3435" y="2836"/>
              <a:ext cx="56" cy="227"/>
            </a:xfrm>
            <a:prstGeom prst="upArrow">
              <a:avLst>
                <a:gd name="adj1" fmla="val 50000"/>
                <a:gd name="adj2" fmla="val 101339"/>
              </a:avLst>
            </a:prstGeom>
            <a:solidFill>
              <a:schemeClr val="bg1"/>
            </a:solidFill>
            <a:ln w="12700">
              <a:solidFill>
                <a:schemeClr val="bg1"/>
              </a:solidFill>
              <a:miter lim="800000"/>
              <a:headEnd type="none" w="sm" len="sm"/>
              <a:tailEnd type="none" w="sm" len="sm"/>
            </a:ln>
          </p:spPr>
          <p:txBody>
            <a:bodyPr wrap="none" anchor="ctr"/>
            <a:lstStyle/>
            <a:p>
              <a:endParaRPr lang="en-US"/>
            </a:p>
          </p:txBody>
        </p:sp>
        <p:sp>
          <p:nvSpPr>
            <p:cNvPr id="9224" name="Text Box 8"/>
            <p:cNvSpPr txBox="1">
              <a:spLocks noChangeArrowheads="1"/>
            </p:cNvSpPr>
            <p:nvPr/>
          </p:nvSpPr>
          <p:spPr bwMode="auto">
            <a:xfrm>
              <a:off x="2299" y="2727"/>
              <a:ext cx="550" cy="250"/>
            </a:xfrm>
            <a:prstGeom prst="rect">
              <a:avLst/>
            </a:prstGeom>
            <a:noFill/>
            <a:ln w="12700">
              <a:noFill/>
              <a:miter lim="800000"/>
              <a:headEnd type="none" w="sm" len="sm"/>
              <a:tailEnd type="none" w="sm" len="sm"/>
            </a:ln>
          </p:spPr>
          <p:txBody>
            <a:bodyPr wrap="none">
              <a:spAutoFit/>
            </a:bodyPr>
            <a:lstStyle/>
            <a:p>
              <a:r>
                <a:rPr lang="en-US" sz="2000" i="1" dirty="0">
                  <a:solidFill>
                    <a:schemeClr val="bg2"/>
                  </a:solidFill>
                  <a:sym typeface="Symbol" pitchFamily="18" charset="2"/>
                </a:rPr>
                <a:t></a:t>
              </a:r>
              <a:r>
                <a:rPr lang="en-US" sz="2000" dirty="0">
                  <a:solidFill>
                    <a:schemeClr val="bg2"/>
                  </a:solidFill>
                  <a:sym typeface="Symbol" pitchFamily="18" charset="2"/>
                </a:rPr>
                <a:t>, </a:t>
              </a:r>
              <a:r>
                <a:rPr lang="en-US" sz="2000" i="1" dirty="0">
                  <a:solidFill>
                    <a:schemeClr val="bg2"/>
                  </a:solidFill>
                  <a:sym typeface="Symbol" pitchFamily="18" charset="2"/>
                </a:rPr>
                <a:t></a:t>
              </a:r>
              <a:r>
                <a:rPr lang="en-US" sz="2000" dirty="0">
                  <a:solidFill>
                    <a:schemeClr val="bg2"/>
                  </a:solidFill>
                  <a:sym typeface="Symbol" pitchFamily="18" charset="2"/>
                </a:rPr>
                <a:t>, </a:t>
              </a:r>
              <a:r>
                <a:rPr lang="en-US" sz="2000" i="1" dirty="0">
                  <a:solidFill>
                    <a:schemeClr val="bg2"/>
                  </a:solidFill>
                  <a:sym typeface="Symbol" pitchFamily="18" charset="2"/>
                </a:rPr>
                <a:t></a:t>
              </a:r>
            </a:p>
          </p:txBody>
        </p:sp>
        <p:sp>
          <p:nvSpPr>
            <p:cNvPr id="9225" name="AutoShape 9"/>
            <p:cNvSpPr>
              <a:spLocks noChangeArrowheads="1"/>
            </p:cNvSpPr>
            <p:nvPr/>
          </p:nvSpPr>
          <p:spPr bwMode="auto">
            <a:xfrm>
              <a:off x="4529" y="2941"/>
              <a:ext cx="437" cy="87"/>
            </a:xfrm>
            <a:custGeom>
              <a:avLst/>
              <a:gdLst>
                <a:gd name="T0" fmla="*/ 7 w 21600"/>
                <a:gd name="T1" fmla="*/ 0 h 21600"/>
                <a:gd name="T2" fmla="*/ 0 w 21600"/>
                <a:gd name="T3" fmla="*/ 0 h 21600"/>
                <a:gd name="T4" fmla="*/ 7 w 21600"/>
                <a:gd name="T5" fmla="*/ 0 h 21600"/>
                <a:gd name="T6" fmla="*/ 9 w 21600"/>
                <a:gd name="T7" fmla="*/ 0 h 21600"/>
                <a:gd name="T8" fmla="*/ 17694720 60000 65536"/>
                <a:gd name="T9" fmla="*/ 11796480 60000 65536"/>
                <a:gd name="T10" fmla="*/ 5898240 60000 65536"/>
                <a:gd name="T11" fmla="*/ 0 60000 65536"/>
                <a:gd name="T12" fmla="*/ 3361 w 21600"/>
                <a:gd name="T13" fmla="*/ 5462 h 21600"/>
                <a:gd name="T14" fmla="*/ 18881 w 21600"/>
                <a:gd name="T15" fmla="*/ 1613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p:spPr>
          <p:txBody>
            <a:bodyPr wrap="none" anchor="ctr"/>
            <a:lstStyle/>
            <a:p>
              <a:endParaRPr lang="en-US"/>
            </a:p>
          </p:txBody>
        </p:sp>
        <p:sp>
          <p:nvSpPr>
            <p:cNvPr id="9226" name="AutoShape 10"/>
            <p:cNvSpPr>
              <a:spLocks noChangeArrowheads="1"/>
            </p:cNvSpPr>
            <p:nvPr/>
          </p:nvSpPr>
          <p:spPr bwMode="auto">
            <a:xfrm flipH="1">
              <a:off x="558" y="2932"/>
              <a:ext cx="437" cy="87"/>
            </a:xfrm>
            <a:custGeom>
              <a:avLst/>
              <a:gdLst>
                <a:gd name="T0" fmla="*/ 7 w 21600"/>
                <a:gd name="T1" fmla="*/ 0 h 21600"/>
                <a:gd name="T2" fmla="*/ 0 w 21600"/>
                <a:gd name="T3" fmla="*/ 0 h 21600"/>
                <a:gd name="T4" fmla="*/ 7 w 21600"/>
                <a:gd name="T5" fmla="*/ 0 h 21600"/>
                <a:gd name="T6" fmla="*/ 9 w 21600"/>
                <a:gd name="T7" fmla="*/ 0 h 21600"/>
                <a:gd name="T8" fmla="*/ 17694720 60000 65536"/>
                <a:gd name="T9" fmla="*/ 11796480 60000 65536"/>
                <a:gd name="T10" fmla="*/ 5898240 60000 65536"/>
                <a:gd name="T11" fmla="*/ 0 60000 65536"/>
                <a:gd name="T12" fmla="*/ 3361 w 21600"/>
                <a:gd name="T13" fmla="*/ 5462 h 21600"/>
                <a:gd name="T14" fmla="*/ 18881 w 21600"/>
                <a:gd name="T15" fmla="*/ 1613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p:spPr>
          <p:txBody>
            <a:bodyPr wrap="none" anchor="ctr"/>
            <a:lstStyle/>
            <a:p>
              <a:endParaRPr lang="en-US"/>
            </a:p>
          </p:txBody>
        </p:sp>
        <p:sp>
          <p:nvSpPr>
            <p:cNvPr id="9227" name="AutoShape 11"/>
            <p:cNvSpPr>
              <a:spLocks noChangeArrowheads="1"/>
            </p:cNvSpPr>
            <p:nvPr/>
          </p:nvSpPr>
          <p:spPr bwMode="auto">
            <a:xfrm rot="5400000" flipH="1">
              <a:off x="2592" y="2120"/>
              <a:ext cx="437" cy="87"/>
            </a:xfrm>
            <a:custGeom>
              <a:avLst/>
              <a:gdLst>
                <a:gd name="T0" fmla="*/ 7 w 21600"/>
                <a:gd name="T1" fmla="*/ 0 h 21600"/>
                <a:gd name="T2" fmla="*/ 0 w 21600"/>
                <a:gd name="T3" fmla="*/ 0 h 21600"/>
                <a:gd name="T4" fmla="*/ 7 w 21600"/>
                <a:gd name="T5" fmla="*/ 0 h 21600"/>
                <a:gd name="T6" fmla="*/ 9 w 21600"/>
                <a:gd name="T7" fmla="*/ 0 h 21600"/>
                <a:gd name="T8" fmla="*/ 17694720 60000 65536"/>
                <a:gd name="T9" fmla="*/ 11796480 60000 65536"/>
                <a:gd name="T10" fmla="*/ 5898240 60000 65536"/>
                <a:gd name="T11" fmla="*/ 0 60000 65536"/>
                <a:gd name="T12" fmla="*/ 3361 w 21600"/>
                <a:gd name="T13" fmla="*/ 5462 h 21600"/>
                <a:gd name="T14" fmla="*/ 18881 w 21600"/>
                <a:gd name="T15" fmla="*/ 1613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p:spPr>
          <p:txBody>
            <a:bodyPr wrap="none" anchor="ctr"/>
            <a:lstStyle/>
            <a:p>
              <a:endParaRPr lang="en-US"/>
            </a:p>
          </p:txBody>
        </p:sp>
        <p:sp>
          <p:nvSpPr>
            <p:cNvPr id="9228" name="AutoShape 12"/>
            <p:cNvSpPr>
              <a:spLocks noChangeArrowheads="1"/>
            </p:cNvSpPr>
            <p:nvPr/>
          </p:nvSpPr>
          <p:spPr bwMode="auto">
            <a:xfrm rot="-5400000" flipH="1" flipV="1">
              <a:off x="2548" y="3744"/>
              <a:ext cx="437" cy="87"/>
            </a:xfrm>
            <a:custGeom>
              <a:avLst/>
              <a:gdLst>
                <a:gd name="T0" fmla="*/ 7 w 21600"/>
                <a:gd name="T1" fmla="*/ 0 h 21600"/>
                <a:gd name="T2" fmla="*/ 0 w 21600"/>
                <a:gd name="T3" fmla="*/ 0 h 21600"/>
                <a:gd name="T4" fmla="*/ 7 w 21600"/>
                <a:gd name="T5" fmla="*/ 0 h 21600"/>
                <a:gd name="T6" fmla="*/ 9 w 21600"/>
                <a:gd name="T7" fmla="*/ 0 h 21600"/>
                <a:gd name="T8" fmla="*/ 17694720 60000 65536"/>
                <a:gd name="T9" fmla="*/ 11796480 60000 65536"/>
                <a:gd name="T10" fmla="*/ 5898240 60000 65536"/>
                <a:gd name="T11" fmla="*/ 0 60000 65536"/>
                <a:gd name="T12" fmla="*/ 3361 w 21600"/>
                <a:gd name="T13" fmla="*/ 5462 h 21600"/>
                <a:gd name="T14" fmla="*/ 18881 w 21600"/>
                <a:gd name="T15" fmla="*/ 1613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p:spPr>
          <p:txBody>
            <a:bodyPr wrap="none" anchor="ctr"/>
            <a:lstStyle/>
            <a:p>
              <a:endParaRPr lang="en-US"/>
            </a:p>
          </p:txBody>
        </p:sp>
        <p:sp>
          <p:nvSpPr>
            <p:cNvPr id="9229" name="AutoShape 13"/>
            <p:cNvSpPr>
              <a:spLocks noChangeArrowheads="1"/>
            </p:cNvSpPr>
            <p:nvPr/>
          </p:nvSpPr>
          <p:spPr bwMode="auto">
            <a:xfrm rot="6451344" flipH="1">
              <a:off x="3560" y="2216"/>
              <a:ext cx="437" cy="87"/>
            </a:xfrm>
            <a:custGeom>
              <a:avLst/>
              <a:gdLst>
                <a:gd name="T0" fmla="*/ 7 w 21600"/>
                <a:gd name="T1" fmla="*/ 0 h 21600"/>
                <a:gd name="T2" fmla="*/ 0 w 21600"/>
                <a:gd name="T3" fmla="*/ 0 h 21600"/>
                <a:gd name="T4" fmla="*/ 7 w 21600"/>
                <a:gd name="T5" fmla="*/ 0 h 21600"/>
                <a:gd name="T6" fmla="*/ 9 w 21600"/>
                <a:gd name="T7" fmla="*/ 0 h 21600"/>
                <a:gd name="T8" fmla="*/ 17694720 60000 65536"/>
                <a:gd name="T9" fmla="*/ 11796480 60000 65536"/>
                <a:gd name="T10" fmla="*/ 5898240 60000 65536"/>
                <a:gd name="T11" fmla="*/ 0 60000 65536"/>
                <a:gd name="T12" fmla="*/ 3361 w 21600"/>
                <a:gd name="T13" fmla="*/ 5462 h 21600"/>
                <a:gd name="T14" fmla="*/ 18881 w 21600"/>
                <a:gd name="T15" fmla="*/ 1613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p:spPr>
          <p:txBody>
            <a:bodyPr wrap="none" anchor="ctr"/>
            <a:lstStyle/>
            <a:p>
              <a:endParaRPr lang="en-US"/>
            </a:p>
          </p:txBody>
        </p:sp>
        <p:sp>
          <p:nvSpPr>
            <p:cNvPr id="9230" name="AutoShape 14"/>
            <p:cNvSpPr>
              <a:spLocks noChangeArrowheads="1"/>
            </p:cNvSpPr>
            <p:nvPr/>
          </p:nvSpPr>
          <p:spPr bwMode="auto">
            <a:xfrm rot="4405385" flipH="1">
              <a:off x="1492" y="2181"/>
              <a:ext cx="437" cy="87"/>
            </a:xfrm>
            <a:custGeom>
              <a:avLst/>
              <a:gdLst>
                <a:gd name="T0" fmla="*/ 7 w 21600"/>
                <a:gd name="T1" fmla="*/ 0 h 21600"/>
                <a:gd name="T2" fmla="*/ 0 w 21600"/>
                <a:gd name="T3" fmla="*/ 0 h 21600"/>
                <a:gd name="T4" fmla="*/ 7 w 21600"/>
                <a:gd name="T5" fmla="*/ 0 h 21600"/>
                <a:gd name="T6" fmla="*/ 9 w 21600"/>
                <a:gd name="T7" fmla="*/ 0 h 21600"/>
                <a:gd name="T8" fmla="*/ 17694720 60000 65536"/>
                <a:gd name="T9" fmla="*/ 11796480 60000 65536"/>
                <a:gd name="T10" fmla="*/ 5898240 60000 65536"/>
                <a:gd name="T11" fmla="*/ 0 60000 65536"/>
                <a:gd name="T12" fmla="*/ 3361 w 21600"/>
                <a:gd name="T13" fmla="*/ 5462 h 21600"/>
                <a:gd name="T14" fmla="*/ 18881 w 21600"/>
                <a:gd name="T15" fmla="*/ 1613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p:spPr>
          <p:txBody>
            <a:bodyPr wrap="none" anchor="ctr"/>
            <a:lstStyle/>
            <a:p>
              <a:endParaRPr lang="en-US"/>
            </a:p>
          </p:txBody>
        </p:sp>
        <p:sp>
          <p:nvSpPr>
            <p:cNvPr id="9231" name="AutoShape 15"/>
            <p:cNvSpPr>
              <a:spLocks noChangeArrowheads="1"/>
            </p:cNvSpPr>
            <p:nvPr/>
          </p:nvSpPr>
          <p:spPr bwMode="auto">
            <a:xfrm rot="-6790632" flipH="1" flipV="1">
              <a:off x="3535" y="3691"/>
              <a:ext cx="437" cy="87"/>
            </a:xfrm>
            <a:custGeom>
              <a:avLst/>
              <a:gdLst>
                <a:gd name="T0" fmla="*/ 7 w 21600"/>
                <a:gd name="T1" fmla="*/ 0 h 21600"/>
                <a:gd name="T2" fmla="*/ 0 w 21600"/>
                <a:gd name="T3" fmla="*/ 0 h 21600"/>
                <a:gd name="T4" fmla="*/ 7 w 21600"/>
                <a:gd name="T5" fmla="*/ 0 h 21600"/>
                <a:gd name="T6" fmla="*/ 9 w 21600"/>
                <a:gd name="T7" fmla="*/ 0 h 21600"/>
                <a:gd name="T8" fmla="*/ 17694720 60000 65536"/>
                <a:gd name="T9" fmla="*/ 11796480 60000 65536"/>
                <a:gd name="T10" fmla="*/ 5898240 60000 65536"/>
                <a:gd name="T11" fmla="*/ 0 60000 65536"/>
                <a:gd name="T12" fmla="*/ 3361 w 21600"/>
                <a:gd name="T13" fmla="*/ 5462 h 21600"/>
                <a:gd name="T14" fmla="*/ 18881 w 21600"/>
                <a:gd name="T15" fmla="*/ 1613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p:spPr>
          <p:txBody>
            <a:bodyPr wrap="none" anchor="ctr"/>
            <a:lstStyle/>
            <a:p>
              <a:endParaRPr lang="en-US"/>
            </a:p>
          </p:txBody>
        </p:sp>
        <p:sp>
          <p:nvSpPr>
            <p:cNvPr id="9232" name="AutoShape 16"/>
            <p:cNvSpPr>
              <a:spLocks noChangeArrowheads="1"/>
            </p:cNvSpPr>
            <p:nvPr/>
          </p:nvSpPr>
          <p:spPr bwMode="auto">
            <a:xfrm rot="-3900287" flipH="1" flipV="1">
              <a:off x="1449" y="3665"/>
              <a:ext cx="437" cy="87"/>
            </a:xfrm>
            <a:custGeom>
              <a:avLst/>
              <a:gdLst>
                <a:gd name="T0" fmla="*/ 7 w 21600"/>
                <a:gd name="T1" fmla="*/ 0 h 21600"/>
                <a:gd name="T2" fmla="*/ 0 w 21600"/>
                <a:gd name="T3" fmla="*/ 0 h 21600"/>
                <a:gd name="T4" fmla="*/ 7 w 21600"/>
                <a:gd name="T5" fmla="*/ 0 h 21600"/>
                <a:gd name="T6" fmla="*/ 9 w 21600"/>
                <a:gd name="T7" fmla="*/ 0 h 21600"/>
                <a:gd name="T8" fmla="*/ 17694720 60000 65536"/>
                <a:gd name="T9" fmla="*/ 11796480 60000 65536"/>
                <a:gd name="T10" fmla="*/ 5898240 60000 65536"/>
                <a:gd name="T11" fmla="*/ 0 60000 65536"/>
                <a:gd name="T12" fmla="*/ 3361 w 21600"/>
                <a:gd name="T13" fmla="*/ 5462 h 21600"/>
                <a:gd name="T14" fmla="*/ 18881 w 21600"/>
                <a:gd name="T15" fmla="*/ 1613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p:spPr>
          <p:txBody>
            <a:bodyPr wrap="none" anchor="ctr"/>
            <a:lstStyle/>
            <a:p>
              <a:endParaRPr lang="en-US"/>
            </a:p>
          </p:txBody>
        </p:sp>
        <p:sp>
          <p:nvSpPr>
            <p:cNvPr id="9233" name="Freeform 17"/>
            <p:cNvSpPr>
              <a:spLocks/>
            </p:cNvSpPr>
            <p:nvPr/>
          </p:nvSpPr>
          <p:spPr bwMode="auto">
            <a:xfrm>
              <a:off x="3199" y="2705"/>
              <a:ext cx="118" cy="463"/>
            </a:xfrm>
            <a:custGeom>
              <a:avLst/>
              <a:gdLst>
                <a:gd name="T0" fmla="*/ 117 w 118"/>
                <a:gd name="T1" fmla="*/ 0 h 463"/>
                <a:gd name="T2" fmla="*/ 39 w 118"/>
                <a:gd name="T3" fmla="*/ 88 h 463"/>
                <a:gd name="T4" fmla="*/ 4 w 118"/>
                <a:gd name="T5" fmla="*/ 184 h 463"/>
                <a:gd name="T6" fmla="*/ 13 w 118"/>
                <a:gd name="T7" fmla="*/ 324 h 463"/>
                <a:gd name="T8" fmla="*/ 65 w 118"/>
                <a:gd name="T9" fmla="*/ 411 h 463"/>
                <a:gd name="T10" fmla="*/ 118 w 118"/>
                <a:gd name="T11" fmla="*/ 463 h 463"/>
                <a:gd name="T12" fmla="*/ 0 60000 65536"/>
                <a:gd name="T13" fmla="*/ 0 60000 65536"/>
                <a:gd name="T14" fmla="*/ 0 60000 65536"/>
                <a:gd name="T15" fmla="*/ 0 60000 65536"/>
                <a:gd name="T16" fmla="*/ 0 60000 65536"/>
                <a:gd name="T17" fmla="*/ 0 60000 65536"/>
                <a:gd name="T18" fmla="*/ 0 w 118"/>
                <a:gd name="T19" fmla="*/ 0 h 463"/>
                <a:gd name="T20" fmla="*/ 118 w 118"/>
                <a:gd name="T21" fmla="*/ 463 h 463"/>
              </a:gdLst>
              <a:ahLst/>
              <a:cxnLst>
                <a:cxn ang="T12">
                  <a:pos x="T0" y="T1"/>
                </a:cxn>
                <a:cxn ang="T13">
                  <a:pos x="T2" y="T3"/>
                </a:cxn>
                <a:cxn ang="T14">
                  <a:pos x="T4" y="T5"/>
                </a:cxn>
                <a:cxn ang="T15">
                  <a:pos x="T6" y="T7"/>
                </a:cxn>
                <a:cxn ang="T16">
                  <a:pos x="T8" y="T9"/>
                </a:cxn>
                <a:cxn ang="T17">
                  <a:pos x="T10" y="T11"/>
                </a:cxn>
              </a:cxnLst>
              <a:rect l="T18" t="T19" r="T20" b="T21"/>
              <a:pathLst>
                <a:path w="118" h="463">
                  <a:moveTo>
                    <a:pt x="117" y="0"/>
                  </a:moveTo>
                  <a:cubicBezTo>
                    <a:pt x="105" y="15"/>
                    <a:pt x="58" y="57"/>
                    <a:pt x="39" y="88"/>
                  </a:cubicBezTo>
                  <a:cubicBezTo>
                    <a:pt x="20" y="119"/>
                    <a:pt x="8" y="145"/>
                    <a:pt x="4" y="184"/>
                  </a:cubicBezTo>
                  <a:cubicBezTo>
                    <a:pt x="0" y="223"/>
                    <a:pt x="3" y="286"/>
                    <a:pt x="13" y="324"/>
                  </a:cubicBezTo>
                  <a:cubicBezTo>
                    <a:pt x="23" y="362"/>
                    <a:pt x="48" y="388"/>
                    <a:pt x="65" y="411"/>
                  </a:cubicBezTo>
                  <a:cubicBezTo>
                    <a:pt x="82" y="434"/>
                    <a:pt x="100" y="448"/>
                    <a:pt x="118" y="463"/>
                  </a:cubicBezTo>
                </a:path>
              </a:pathLst>
            </a:custGeom>
            <a:noFill/>
            <a:ln w="12700" cap="flat" cmpd="sng">
              <a:solidFill>
                <a:schemeClr val="bg2"/>
              </a:solidFill>
              <a:prstDash val="solid"/>
              <a:round/>
              <a:headEnd type="none" w="sm" len="sm"/>
              <a:tailEnd type="none" w="sm" len="sm"/>
            </a:ln>
          </p:spPr>
          <p:txBody>
            <a:bodyPr wrap="none"/>
            <a:lstStyle/>
            <a:p>
              <a:endParaRPr lang="en-US"/>
            </a:p>
          </p:txBody>
        </p:sp>
        <p:sp>
          <p:nvSpPr>
            <p:cNvPr id="9234" name="Freeform 18"/>
            <p:cNvSpPr>
              <a:spLocks/>
            </p:cNvSpPr>
            <p:nvPr/>
          </p:nvSpPr>
          <p:spPr bwMode="auto">
            <a:xfrm flipH="1">
              <a:off x="3591" y="2705"/>
              <a:ext cx="118" cy="463"/>
            </a:xfrm>
            <a:custGeom>
              <a:avLst/>
              <a:gdLst>
                <a:gd name="T0" fmla="*/ 117 w 118"/>
                <a:gd name="T1" fmla="*/ 0 h 463"/>
                <a:gd name="T2" fmla="*/ 39 w 118"/>
                <a:gd name="T3" fmla="*/ 88 h 463"/>
                <a:gd name="T4" fmla="*/ 4 w 118"/>
                <a:gd name="T5" fmla="*/ 184 h 463"/>
                <a:gd name="T6" fmla="*/ 13 w 118"/>
                <a:gd name="T7" fmla="*/ 324 h 463"/>
                <a:gd name="T8" fmla="*/ 65 w 118"/>
                <a:gd name="T9" fmla="*/ 411 h 463"/>
                <a:gd name="T10" fmla="*/ 118 w 118"/>
                <a:gd name="T11" fmla="*/ 463 h 463"/>
                <a:gd name="T12" fmla="*/ 0 60000 65536"/>
                <a:gd name="T13" fmla="*/ 0 60000 65536"/>
                <a:gd name="T14" fmla="*/ 0 60000 65536"/>
                <a:gd name="T15" fmla="*/ 0 60000 65536"/>
                <a:gd name="T16" fmla="*/ 0 60000 65536"/>
                <a:gd name="T17" fmla="*/ 0 60000 65536"/>
                <a:gd name="T18" fmla="*/ 0 w 118"/>
                <a:gd name="T19" fmla="*/ 0 h 463"/>
                <a:gd name="T20" fmla="*/ 118 w 118"/>
                <a:gd name="T21" fmla="*/ 463 h 463"/>
              </a:gdLst>
              <a:ahLst/>
              <a:cxnLst>
                <a:cxn ang="T12">
                  <a:pos x="T0" y="T1"/>
                </a:cxn>
                <a:cxn ang="T13">
                  <a:pos x="T2" y="T3"/>
                </a:cxn>
                <a:cxn ang="T14">
                  <a:pos x="T4" y="T5"/>
                </a:cxn>
                <a:cxn ang="T15">
                  <a:pos x="T6" y="T7"/>
                </a:cxn>
                <a:cxn ang="T16">
                  <a:pos x="T8" y="T9"/>
                </a:cxn>
                <a:cxn ang="T17">
                  <a:pos x="T10" y="T11"/>
                </a:cxn>
              </a:cxnLst>
              <a:rect l="T18" t="T19" r="T20" b="T21"/>
              <a:pathLst>
                <a:path w="118" h="463">
                  <a:moveTo>
                    <a:pt x="117" y="0"/>
                  </a:moveTo>
                  <a:cubicBezTo>
                    <a:pt x="105" y="15"/>
                    <a:pt x="58" y="57"/>
                    <a:pt x="39" y="88"/>
                  </a:cubicBezTo>
                  <a:cubicBezTo>
                    <a:pt x="20" y="119"/>
                    <a:pt x="8" y="145"/>
                    <a:pt x="4" y="184"/>
                  </a:cubicBezTo>
                  <a:cubicBezTo>
                    <a:pt x="0" y="223"/>
                    <a:pt x="3" y="286"/>
                    <a:pt x="13" y="324"/>
                  </a:cubicBezTo>
                  <a:cubicBezTo>
                    <a:pt x="23" y="362"/>
                    <a:pt x="48" y="388"/>
                    <a:pt x="65" y="411"/>
                  </a:cubicBezTo>
                  <a:cubicBezTo>
                    <a:pt x="82" y="434"/>
                    <a:pt x="100" y="448"/>
                    <a:pt x="118" y="463"/>
                  </a:cubicBezTo>
                </a:path>
              </a:pathLst>
            </a:custGeom>
            <a:noFill/>
            <a:ln w="12700" cap="flat" cmpd="sng">
              <a:solidFill>
                <a:schemeClr val="bg2"/>
              </a:solidFill>
              <a:prstDash val="solid"/>
              <a:round/>
              <a:headEnd type="none" w="sm" len="sm"/>
              <a:tailEnd type="none" w="sm" len="sm"/>
            </a:ln>
          </p:spPr>
          <p:txBody>
            <a:bodyPr wrap="none"/>
            <a:lstStyle/>
            <a:p>
              <a:endParaRPr lang="en-US"/>
            </a:p>
          </p:txBody>
        </p:sp>
        <p:sp>
          <p:nvSpPr>
            <p:cNvPr id="9235" name="Freeform 19"/>
            <p:cNvSpPr>
              <a:spLocks/>
            </p:cNvSpPr>
            <p:nvPr/>
          </p:nvSpPr>
          <p:spPr bwMode="auto">
            <a:xfrm flipH="1">
              <a:off x="3548" y="2801"/>
              <a:ext cx="40" cy="297"/>
            </a:xfrm>
            <a:custGeom>
              <a:avLst/>
              <a:gdLst>
                <a:gd name="T0" fmla="*/ 40 w 118"/>
                <a:gd name="T1" fmla="*/ 0 h 463"/>
                <a:gd name="T2" fmla="*/ 13 w 118"/>
                <a:gd name="T3" fmla="*/ 56 h 463"/>
                <a:gd name="T4" fmla="*/ 1 w 118"/>
                <a:gd name="T5" fmla="*/ 118 h 463"/>
                <a:gd name="T6" fmla="*/ 4 w 118"/>
                <a:gd name="T7" fmla="*/ 208 h 463"/>
                <a:gd name="T8" fmla="*/ 22 w 118"/>
                <a:gd name="T9" fmla="*/ 264 h 463"/>
                <a:gd name="T10" fmla="*/ 40 w 118"/>
                <a:gd name="T11" fmla="*/ 297 h 463"/>
                <a:gd name="T12" fmla="*/ 0 60000 65536"/>
                <a:gd name="T13" fmla="*/ 0 60000 65536"/>
                <a:gd name="T14" fmla="*/ 0 60000 65536"/>
                <a:gd name="T15" fmla="*/ 0 60000 65536"/>
                <a:gd name="T16" fmla="*/ 0 60000 65536"/>
                <a:gd name="T17" fmla="*/ 0 60000 65536"/>
                <a:gd name="T18" fmla="*/ 0 w 118"/>
                <a:gd name="T19" fmla="*/ 0 h 463"/>
                <a:gd name="T20" fmla="*/ 118 w 118"/>
                <a:gd name="T21" fmla="*/ 463 h 463"/>
              </a:gdLst>
              <a:ahLst/>
              <a:cxnLst>
                <a:cxn ang="T12">
                  <a:pos x="T0" y="T1"/>
                </a:cxn>
                <a:cxn ang="T13">
                  <a:pos x="T2" y="T3"/>
                </a:cxn>
                <a:cxn ang="T14">
                  <a:pos x="T4" y="T5"/>
                </a:cxn>
                <a:cxn ang="T15">
                  <a:pos x="T6" y="T7"/>
                </a:cxn>
                <a:cxn ang="T16">
                  <a:pos x="T8" y="T9"/>
                </a:cxn>
                <a:cxn ang="T17">
                  <a:pos x="T10" y="T11"/>
                </a:cxn>
              </a:cxnLst>
              <a:rect l="T18" t="T19" r="T20" b="T21"/>
              <a:pathLst>
                <a:path w="118" h="463">
                  <a:moveTo>
                    <a:pt x="117" y="0"/>
                  </a:moveTo>
                  <a:cubicBezTo>
                    <a:pt x="105" y="15"/>
                    <a:pt x="58" y="57"/>
                    <a:pt x="39" y="88"/>
                  </a:cubicBezTo>
                  <a:cubicBezTo>
                    <a:pt x="20" y="119"/>
                    <a:pt x="8" y="145"/>
                    <a:pt x="4" y="184"/>
                  </a:cubicBezTo>
                  <a:cubicBezTo>
                    <a:pt x="0" y="223"/>
                    <a:pt x="3" y="286"/>
                    <a:pt x="13" y="324"/>
                  </a:cubicBezTo>
                  <a:cubicBezTo>
                    <a:pt x="23" y="362"/>
                    <a:pt x="48" y="388"/>
                    <a:pt x="65" y="411"/>
                  </a:cubicBezTo>
                  <a:cubicBezTo>
                    <a:pt x="82" y="434"/>
                    <a:pt x="100" y="448"/>
                    <a:pt x="118" y="463"/>
                  </a:cubicBezTo>
                </a:path>
              </a:pathLst>
            </a:custGeom>
            <a:noFill/>
            <a:ln w="12700" cap="flat" cmpd="sng">
              <a:solidFill>
                <a:schemeClr val="bg2"/>
              </a:solidFill>
              <a:prstDash val="solid"/>
              <a:round/>
              <a:headEnd type="none" w="sm" len="sm"/>
              <a:tailEnd type="none" w="sm" len="sm"/>
            </a:ln>
          </p:spPr>
          <p:txBody>
            <a:bodyPr wrap="none"/>
            <a:lstStyle/>
            <a:p>
              <a:endParaRPr lang="en-US"/>
            </a:p>
          </p:txBody>
        </p:sp>
        <p:sp>
          <p:nvSpPr>
            <p:cNvPr id="9236" name="Freeform 20"/>
            <p:cNvSpPr>
              <a:spLocks/>
            </p:cNvSpPr>
            <p:nvPr/>
          </p:nvSpPr>
          <p:spPr bwMode="auto">
            <a:xfrm>
              <a:off x="3330" y="2810"/>
              <a:ext cx="40" cy="297"/>
            </a:xfrm>
            <a:custGeom>
              <a:avLst/>
              <a:gdLst>
                <a:gd name="T0" fmla="*/ 40 w 118"/>
                <a:gd name="T1" fmla="*/ 0 h 463"/>
                <a:gd name="T2" fmla="*/ 13 w 118"/>
                <a:gd name="T3" fmla="*/ 56 h 463"/>
                <a:gd name="T4" fmla="*/ 1 w 118"/>
                <a:gd name="T5" fmla="*/ 118 h 463"/>
                <a:gd name="T6" fmla="*/ 4 w 118"/>
                <a:gd name="T7" fmla="*/ 208 h 463"/>
                <a:gd name="T8" fmla="*/ 22 w 118"/>
                <a:gd name="T9" fmla="*/ 264 h 463"/>
                <a:gd name="T10" fmla="*/ 40 w 118"/>
                <a:gd name="T11" fmla="*/ 297 h 463"/>
                <a:gd name="T12" fmla="*/ 0 60000 65536"/>
                <a:gd name="T13" fmla="*/ 0 60000 65536"/>
                <a:gd name="T14" fmla="*/ 0 60000 65536"/>
                <a:gd name="T15" fmla="*/ 0 60000 65536"/>
                <a:gd name="T16" fmla="*/ 0 60000 65536"/>
                <a:gd name="T17" fmla="*/ 0 60000 65536"/>
                <a:gd name="T18" fmla="*/ 0 w 118"/>
                <a:gd name="T19" fmla="*/ 0 h 463"/>
                <a:gd name="T20" fmla="*/ 118 w 118"/>
                <a:gd name="T21" fmla="*/ 463 h 463"/>
              </a:gdLst>
              <a:ahLst/>
              <a:cxnLst>
                <a:cxn ang="T12">
                  <a:pos x="T0" y="T1"/>
                </a:cxn>
                <a:cxn ang="T13">
                  <a:pos x="T2" y="T3"/>
                </a:cxn>
                <a:cxn ang="T14">
                  <a:pos x="T4" y="T5"/>
                </a:cxn>
                <a:cxn ang="T15">
                  <a:pos x="T6" y="T7"/>
                </a:cxn>
                <a:cxn ang="T16">
                  <a:pos x="T8" y="T9"/>
                </a:cxn>
                <a:cxn ang="T17">
                  <a:pos x="T10" y="T11"/>
                </a:cxn>
              </a:cxnLst>
              <a:rect l="T18" t="T19" r="T20" b="T21"/>
              <a:pathLst>
                <a:path w="118" h="463">
                  <a:moveTo>
                    <a:pt x="117" y="0"/>
                  </a:moveTo>
                  <a:cubicBezTo>
                    <a:pt x="105" y="15"/>
                    <a:pt x="58" y="57"/>
                    <a:pt x="39" y="88"/>
                  </a:cubicBezTo>
                  <a:cubicBezTo>
                    <a:pt x="20" y="119"/>
                    <a:pt x="8" y="145"/>
                    <a:pt x="4" y="184"/>
                  </a:cubicBezTo>
                  <a:cubicBezTo>
                    <a:pt x="0" y="223"/>
                    <a:pt x="3" y="286"/>
                    <a:pt x="13" y="324"/>
                  </a:cubicBezTo>
                  <a:cubicBezTo>
                    <a:pt x="23" y="362"/>
                    <a:pt x="48" y="388"/>
                    <a:pt x="65" y="411"/>
                  </a:cubicBezTo>
                  <a:cubicBezTo>
                    <a:pt x="82" y="434"/>
                    <a:pt x="100" y="448"/>
                    <a:pt x="118" y="463"/>
                  </a:cubicBezTo>
                </a:path>
              </a:pathLst>
            </a:custGeom>
            <a:noFill/>
            <a:ln w="12700" cap="flat" cmpd="sng">
              <a:solidFill>
                <a:schemeClr val="bg2"/>
              </a:solidFill>
              <a:prstDash val="solid"/>
              <a:round/>
              <a:headEnd type="none" w="sm" len="sm"/>
              <a:tailEnd type="none" w="sm" len="sm"/>
            </a:ln>
          </p:spPr>
          <p:txBody>
            <a:bodyPr wrap="none"/>
            <a:lstStyle/>
            <a:p>
              <a:endParaRPr lang="en-US"/>
            </a:p>
          </p:txBody>
        </p:sp>
        <p:sp>
          <p:nvSpPr>
            <p:cNvPr id="9237" name="Text Box 21"/>
            <p:cNvSpPr txBox="1">
              <a:spLocks noChangeArrowheads="1"/>
            </p:cNvSpPr>
            <p:nvPr/>
          </p:nvSpPr>
          <p:spPr bwMode="auto">
            <a:xfrm>
              <a:off x="2970" y="3157"/>
              <a:ext cx="548" cy="231"/>
            </a:xfrm>
            <a:prstGeom prst="rect">
              <a:avLst/>
            </a:prstGeom>
            <a:noFill/>
            <a:ln w="12700">
              <a:noFill/>
              <a:miter lim="800000"/>
              <a:headEnd type="none" w="sm" len="sm"/>
              <a:tailEnd type="none" w="sm" len="sm"/>
            </a:ln>
          </p:spPr>
          <p:txBody>
            <a:bodyPr wrap="none">
              <a:spAutoFit/>
            </a:bodyPr>
            <a:lstStyle/>
            <a:p>
              <a:r>
                <a:rPr lang="en-US">
                  <a:solidFill>
                    <a:schemeClr val="bg2"/>
                  </a:solidFill>
                </a:rPr>
                <a:t>source</a:t>
              </a:r>
            </a:p>
          </p:txBody>
        </p:sp>
        <p:sp>
          <p:nvSpPr>
            <p:cNvPr id="9238" name="Text Box 22"/>
            <p:cNvSpPr txBox="1">
              <a:spLocks noChangeArrowheads="1"/>
            </p:cNvSpPr>
            <p:nvPr/>
          </p:nvSpPr>
          <p:spPr bwMode="auto">
            <a:xfrm>
              <a:off x="4046" y="1987"/>
              <a:ext cx="1104" cy="404"/>
            </a:xfrm>
            <a:prstGeom prst="rect">
              <a:avLst/>
            </a:prstGeom>
            <a:noFill/>
            <a:ln w="12700">
              <a:noFill/>
              <a:miter lim="800000"/>
              <a:headEnd type="none" w="sm" len="sm"/>
              <a:tailEnd type="none" w="sm" len="sm"/>
            </a:ln>
          </p:spPr>
          <p:txBody>
            <a:bodyPr>
              <a:spAutoFit/>
            </a:bodyPr>
            <a:lstStyle/>
            <a:p>
              <a:r>
                <a:rPr lang="en-US">
                  <a:solidFill>
                    <a:schemeClr val="bg2"/>
                  </a:solidFill>
                </a:rPr>
                <a:t>Power flow out of surface</a:t>
              </a:r>
            </a:p>
          </p:txBody>
        </p:sp>
        <p:sp>
          <p:nvSpPr>
            <p:cNvPr id="9239" name="Line 23"/>
            <p:cNvSpPr>
              <a:spLocks noChangeShapeType="1"/>
            </p:cNvSpPr>
            <p:nvPr/>
          </p:nvSpPr>
          <p:spPr bwMode="auto">
            <a:xfrm rot="19947836" flipV="1">
              <a:off x="1702" y="2854"/>
              <a:ext cx="1" cy="262"/>
            </a:xfrm>
            <a:prstGeom prst="line">
              <a:avLst/>
            </a:prstGeom>
            <a:noFill/>
            <a:ln w="38100">
              <a:solidFill>
                <a:schemeClr val="hlink"/>
              </a:solidFill>
              <a:round/>
              <a:headEnd type="none" w="sm" len="sm"/>
              <a:tailEnd type="triangle" w="med" len="med"/>
            </a:ln>
          </p:spPr>
          <p:txBody>
            <a:bodyPr wrap="none"/>
            <a:lstStyle/>
            <a:p>
              <a:endParaRPr lang="en-US"/>
            </a:p>
          </p:txBody>
        </p:sp>
        <p:sp>
          <p:nvSpPr>
            <p:cNvPr id="9240" name="Line 24"/>
            <p:cNvSpPr>
              <a:spLocks noChangeShapeType="1"/>
            </p:cNvSpPr>
            <p:nvPr/>
          </p:nvSpPr>
          <p:spPr bwMode="auto">
            <a:xfrm rot="1512068" flipV="1">
              <a:off x="1879" y="2950"/>
              <a:ext cx="1" cy="262"/>
            </a:xfrm>
            <a:prstGeom prst="line">
              <a:avLst/>
            </a:prstGeom>
            <a:noFill/>
            <a:ln w="38100">
              <a:solidFill>
                <a:schemeClr val="bg1"/>
              </a:solidFill>
              <a:round/>
              <a:headEnd type="none" w="sm" len="sm"/>
              <a:tailEnd type="triangle" w="med" len="med"/>
            </a:ln>
          </p:spPr>
          <p:txBody>
            <a:bodyPr wrap="none"/>
            <a:lstStyle/>
            <a:p>
              <a:endParaRPr lang="en-US"/>
            </a:p>
          </p:txBody>
        </p:sp>
        <p:sp>
          <p:nvSpPr>
            <p:cNvPr id="9241" name="Text Box 25"/>
            <p:cNvSpPr txBox="1">
              <a:spLocks noChangeArrowheads="1"/>
            </p:cNvSpPr>
            <p:nvPr/>
          </p:nvSpPr>
          <p:spPr bwMode="auto">
            <a:xfrm>
              <a:off x="1678" y="2685"/>
              <a:ext cx="199" cy="231"/>
            </a:xfrm>
            <a:prstGeom prst="rect">
              <a:avLst/>
            </a:prstGeom>
            <a:noFill/>
            <a:ln w="12700">
              <a:noFill/>
              <a:miter lim="800000"/>
              <a:headEnd type="none" w="sm" len="sm"/>
              <a:tailEnd type="none" w="sm" len="sm"/>
            </a:ln>
          </p:spPr>
          <p:txBody>
            <a:bodyPr wrap="none">
              <a:spAutoFit/>
            </a:bodyPr>
            <a:lstStyle/>
            <a:p>
              <a:r>
                <a:rPr lang="en-US" u="sng" dirty="0">
                  <a:solidFill>
                    <a:schemeClr val="bg2"/>
                  </a:solidFill>
                  <a:latin typeface="Handscript SF" pitchFamily="2" charset="0"/>
                </a:rPr>
                <a:t>E</a:t>
              </a:r>
            </a:p>
          </p:txBody>
        </p:sp>
        <p:sp>
          <p:nvSpPr>
            <p:cNvPr id="9242" name="Text Box 26"/>
            <p:cNvSpPr txBox="1">
              <a:spLocks noChangeArrowheads="1"/>
            </p:cNvSpPr>
            <p:nvPr/>
          </p:nvSpPr>
          <p:spPr bwMode="auto">
            <a:xfrm>
              <a:off x="1931" y="3067"/>
              <a:ext cx="226" cy="231"/>
            </a:xfrm>
            <a:prstGeom prst="rect">
              <a:avLst/>
            </a:prstGeom>
            <a:noFill/>
            <a:ln w="12700">
              <a:noFill/>
              <a:miter lim="800000"/>
              <a:headEnd type="none" w="sm" len="sm"/>
              <a:tailEnd type="none" w="sm" len="sm"/>
            </a:ln>
          </p:spPr>
          <p:txBody>
            <a:bodyPr wrap="none">
              <a:spAutoFit/>
            </a:bodyPr>
            <a:lstStyle/>
            <a:p>
              <a:r>
                <a:rPr lang="en-US" u="sng" dirty="0">
                  <a:solidFill>
                    <a:schemeClr val="bg2"/>
                  </a:solidFill>
                  <a:latin typeface="Handscript SF" pitchFamily="2" charset="0"/>
                </a:rPr>
                <a:t>H</a:t>
              </a:r>
            </a:p>
          </p:txBody>
        </p:sp>
      </p:grpSp>
      <p:sp>
        <p:nvSpPr>
          <p:cNvPr id="28" name="Slide Number Placeholder 27"/>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11</a:t>
            </a:fld>
            <a:endParaRPr lang="en-US" kern="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5" name="Text Box 3"/>
          <p:cNvSpPr txBox="1">
            <a:spLocks noChangeArrowheads="1"/>
          </p:cNvSpPr>
          <p:nvPr/>
        </p:nvSpPr>
        <p:spPr bwMode="auto">
          <a:xfrm>
            <a:off x="183923"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err="1">
                <a:solidFill>
                  <a:srgbClr val="FF9933"/>
                </a:solidFill>
                <a:effectLst>
                  <a:outerShdw blurRad="38100" dist="38100" dir="2700000" algn="tl">
                    <a:srgbClr val="C0C0C0"/>
                  </a:outerShdw>
                </a:effectLst>
                <a:latin typeface="Arial" pitchFamily="34" charset="0"/>
              </a:rPr>
              <a:t>Poynting</a:t>
            </a:r>
            <a:r>
              <a:rPr lang="en-US" sz="3600" dirty="0">
                <a:solidFill>
                  <a:srgbClr val="FF9933"/>
                </a:solidFill>
                <a:effectLst>
                  <a:outerShdw blurRad="38100" dist="38100" dir="2700000" algn="tl">
                    <a:srgbClr val="C0C0C0"/>
                  </a:outerShdw>
                </a:effectLst>
                <a:latin typeface="Arial" pitchFamily="34" charset="0"/>
              </a:rPr>
              <a:t> Theorem: Note on Interpretation</a:t>
            </a:r>
          </a:p>
        </p:txBody>
      </p:sp>
      <p:graphicFrame>
        <p:nvGraphicFramePr>
          <p:cNvPr id="10242" name="Object 19"/>
          <p:cNvGraphicFramePr>
            <a:graphicFrameLocks noChangeAspect="1"/>
          </p:cNvGraphicFramePr>
          <p:nvPr/>
        </p:nvGraphicFramePr>
        <p:xfrm>
          <a:off x="3421517" y="894097"/>
          <a:ext cx="1793875" cy="544513"/>
        </p:xfrm>
        <a:graphic>
          <a:graphicData uri="http://schemas.openxmlformats.org/presentationml/2006/ole">
            <p:oleObj spid="_x0000_s10242" name="Equation" r:id="rId4" imgW="711000" imgH="215640" progId="Equation.DSMT4">
              <p:embed/>
            </p:oleObj>
          </a:graphicData>
        </a:graphic>
      </p:graphicFrame>
      <p:graphicFrame>
        <p:nvGraphicFramePr>
          <p:cNvPr id="10243" name="Object 20"/>
          <p:cNvGraphicFramePr>
            <a:graphicFrameLocks noChangeAspect="1"/>
          </p:cNvGraphicFramePr>
          <p:nvPr/>
        </p:nvGraphicFramePr>
        <p:xfrm>
          <a:off x="767443" y="2374674"/>
          <a:ext cx="7483475" cy="966787"/>
        </p:xfrm>
        <a:graphic>
          <a:graphicData uri="http://schemas.openxmlformats.org/presentationml/2006/ole">
            <p:oleObj spid="_x0000_s10243" name="Equation" r:id="rId5" imgW="3340080" imgH="431640" progId="Equation.DSMT4">
              <p:embed/>
            </p:oleObj>
          </a:graphicData>
        </a:graphic>
      </p:graphicFrame>
      <p:sp>
        <p:nvSpPr>
          <p:cNvPr id="10248" name="Text Box 21"/>
          <p:cNvSpPr txBox="1">
            <a:spLocks noChangeArrowheads="1"/>
          </p:cNvSpPr>
          <p:nvPr/>
        </p:nvSpPr>
        <p:spPr bwMode="auto">
          <a:xfrm>
            <a:off x="591457" y="1784350"/>
            <a:ext cx="6858000" cy="396875"/>
          </a:xfrm>
          <a:prstGeom prst="rect">
            <a:avLst/>
          </a:prstGeom>
          <a:noFill/>
          <a:ln w="12700">
            <a:noFill/>
            <a:miter lim="800000"/>
            <a:headEnd type="none" w="sm" len="sm"/>
            <a:tailEnd type="none" w="sm" len="sm"/>
          </a:ln>
        </p:spPr>
        <p:txBody>
          <a:bodyPr wrap="none">
            <a:spAutoFit/>
          </a:bodyPr>
          <a:lstStyle/>
          <a:p>
            <a:r>
              <a:rPr lang="en-US" sz="2000" dirty="0">
                <a:solidFill>
                  <a:schemeClr val="hlink"/>
                </a:solidFill>
              </a:rPr>
              <a:t>Does the Poynting vector really represent local power flow?</a:t>
            </a:r>
          </a:p>
        </p:txBody>
      </p:sp>
      <p:sp>
        <p:nvSpPr>
          <p:cNvPr id="10249" name="Text Box 22"/>
          <p:cNvSpPr txBox="1">
            <a:spLocks noChangeArrowheads="1"/>
          </p:cNvSpPr>
          <p:nvPr/>
        </p:nvSpPr>
        <p:spPr bwMode="auto">
          <a:xfrm>
            <a:off x="1460500" y="3962400"/>
            <a:ext cx="1271588" cy="396875"/>
          </a:xfrm>
          <a:prstGeom prst="rect">
            <a:avLst/>
          </a:prstGeom>
          <a:noFill/>
          <a:ln w="12700">
            <a:noFill/>
            <a:miter lim="800000"/>
            <a:headEnd type="none" w="sm" len="sm"/>
            <a:tailEnd type="none" w="sm" len="sm"/>
          </a:ln>
        </p:spPr>
        <p:txBody>
          <a:bodyPr wrap="none">
            <a:spAutoFit/>
          </a:bodyPr>
          <a:lstStyle/>
          <a:p>
            <a:r>
              <a:rPr lang="en-US" sz="2000">
                <a:solidFill>
                  <a:schemeClr val="bg1"/>
                </a:solidFill>
              </a:rPr>
              <a:t>Consider:</a:t>
            </a:r>
          </a:p>
        </p:txBody>
      </p:sp>
      <p:graphicFrame>
        <p:nvGraphicFramePr>
          <p:cNvPr id="10244" name="Object 23"/>
          <p:cNvGraphicFramePr>
            <a:graphicFrameLocks noChangeAspect="1"/>
          </p:cNvGraphicFramePr>
          <p:nvPr/>
        </p:nvGraphicFramePr>
        <p:xfrm>
          <a:off x="2974975" y="3746500"/>
          <a:ext cx="2593975" cy="704850"/>
        </p:xfrm>
        <a:graphic>
          <a:graphicData uri="http://schemas.openxmlformats.org/presentationml/2006/ole">
            <p:oleObj spid="_x0000_s10244" name="Equation" r:id="rId6" imgW="1028520" imgH="279360" progId="Equation.DSMT4">
              <p:embed/>
            </p:oleObj>
          </a:graphicData>
        </a:graphic>
      </p:graphicFrame>
      <p:graphicFrame>
        <p:nvGraphicFramePr>
          <p:cNvPr id="10245" name="Object 24"/>
          <p:cNvGraphicFramePr>
            <a:graphicFrameLocks noChangeAspect="1"/>
          </p:cNvGraphicFramePr>
          <p:nvPr/>
        </p:nvGraphicFramePr>
        <p:xfrm>
          <a:off x="3884613" y="4557713"/>
          <a:ext cx="3617912" cy="546100"/>
        </p:xfrm>
        <a:graphic>
          <a:graphicData uri="http://schemas.openxmlformats.org/presentationml/2006/ole">
            <p:oleObj spid="_x0000_s10245" name="Equation" r:id="rId7" imgW="1434960" imgH="215640" progId="Equation.DSMT4">
              <p:embed/>
            </p:oleObj>
          </a:graphicData>
        </a:graphic>
      </p:graphicFrame>
      <p:graphicFrame>
        <p:nvGraphicFramePr>
          <p:cNvPr id="10246" name="Object 25"/>
          <p:cNvGraphicFramePr>
            <a:graphicFrameLocks noChangeAspect="1"/>
          </p:cNvGraphicFramePr>
          <p:nvPr/>
        </p:nvGraphicFramePr>
        <p:xfrm>
          <a:off x="3141663" y="5495925"/>
          <a:ext cx="1935162" cy="625475"/>
        </p:xfrm>
        <a:graphic>
          <a:graphicData uri="http://schemas.openxmlformats.org/presentationml/2006/ole">
            <p:oleObj spid="_x0000_s10246" name="Equation" r:id="rId8" imgW="863280" imgH="279360" progId="Equation.DSMT4">
              <p:embed/>
            </p:oleObj>
          </a:graphicData>
        </a:graphic>
      </p:graphicFrame>
      <p:sp>
        <p:nvSpPr>
          <p:cNvPr id="10250" name="Text Box 26"/>
          <p:cNvSpPr txBox="1">
            <a:spLocks noChangeArrowheads="1"/>
          </p:cNvSpPr>
          <p:nvPr/>
        </p:nvSpPr>
        <p:spPr bwMode="auto">
          <a:xfrm>
            <a:off x="5367338" y="5503863"/>
            <a:ext cx="3536950" cy="1069975"/>
          </a:xfrm>
          <a:prstGeom prst="rect">
            <a:avLst/>
          </a:prstGeom>
          <a:noFill/>
          <a:ln w="12700">
            <a:solidFill>
              <a:schemeClr val="bg2"/>
            </a:solidFill>
            <a:miter lim="800000"/>
            <a:headEnd type="none" w="sm" len="sm"/>
            <a:tailEnd type="none" w="sm" len="sm"/>
          </a:ln>
        </p:spPr>
        <p:txBody>
          <a:bodyPr>
            <a:spAutoFit/>
          </a:bodyPr>
          <a:lstStyle/>
          <a:p>
            <a:pPr algn="ctr"/>
            <a:r>
              <a:rPr lang="en-US" sz="1600" dirty="0">
                <a:solidFill>
                  <a:schemeClr val="bg1"/>
                </a:solidFill>
              </a:rPr>
              <a:t>This “new Poynting vector” is equally valid! They both give same TOTAL power flowing out of the volume, but different local power flow.</a:t>
            </a:r>
          </a:p>
        </p:txBody>
      </p:sp>
      <p:sp>
        <p:nvSpPr>
          <p:cNvPr id="10251" name="Text Box 27"/>
          <p:cNvSpPr txBox="1">
            <a:spLocks noChangeArrowheads="1"/>
          </p:cNvSpPr>
          <p:nvPr/>
        </p:nvSpPr>
        <p:spPr bwMode="auto">
          <a:xfrm>
            <a:off x="1638300" y="5653088"/>
            <a:ext cx="1212850" cy="396875"/>
          </a:xfrm>
          <a:prstGeom prst="rect">
            <a:avLst/>
          </a:prstGeom>
          <a:noFill/>
          <a:ln w="12700">
            <a:noFill/>
            <a:miter lim="800000"/>
            <a:headEnd type="none" w="sm" len="sm"/>
            <a:tailEnd type="none" w="sm" len="sm"/>
          </a:ln>
        </p:spPr>
        <p:txBody>
          <a:bodyPr wrap="none">
            <a:spAutoFit/>
          </a:bodyPr>
          <a:lstStyle/>
          <a:p>
            <a:r>
              <a:rPr lang="en-US" sz="2000">
                <a:solidFill>
                  <a:schemeClr val="bg1"/>
                </a:solidFill>
              </a:rPr>
              <a:t>Note that</a:t>
            </a:r>
          </a:p>
        </p:txBody>
      </p:sp>
      <p:sp>
        <p:nvSpPr>
          <p:cNvPr id="13" name="Slide Number Placeholder 12"/>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12</a:t>
            </a:fld>
            <a:endParaRPr lang="en-US" kern="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Text Box 2"/>
          <p:cNvSpPr txBox="1">
            <a:spLocks noChangeArrowheads="1"/>
          </p:cNvSpPr>
          <p:nvPr/>
        </p:nvSpPr>
        <p:spPr bwMode="auto">
          <a:xfrm>
            <a:off x="183924" y="0"/>
            <a:ext cx="8672512"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Note on Interpretation (cont.)</a:t>
            </a:r>
          </a:p>
        </p:txBody>
      </p:sp>
      <p:graphicFrame>
        <p:nvGraphicFramePr>
          <p:cNvPr id="11266" name="Object 3"/>
          <p:cNvGraphicFramePr>
            <a:graphicFrameLocks noChangeAspect="1"/>
          </p:cNvGraphicFramePr>
          <p:nvPr/>
        </p:nvGraphicFramePr>
        <p:xfrm>
          <a:off x="4410075" y="2687638"/>
          <a:ext cx="2370138" cy="544512"/>
        </p:xfrm>
        <a:graphic>
          <a:graphicData uri="http://schemas.openxmlformats.org/presentationml/2006/ole">
            <p:oleObj spid="_x0000_s11266" name="Equation" r:id="rId4" imgW="939600" imgH="215640" progId="Equation.DSMT4">
              <p:embed/>
            </p:oleObj>
          </a:graphicData>
        </a:graphic>
      </p:graphicFrame>
      <p:sp>
        <p:nvSpPr>
          <p:cNvPr id="11269" name="Text Box 5"/>
          <p:cNvSpPr txBox="1">
            <a:spLocks noChangeArrowheads="1"/>
          </p:cNvSpPr>
          <p:nvPr/>
        </p:nvSpPr>
        <p:spPr bwMode="auto">
          <a:xfrm>
            <a:off x="739775" y="1077913"/>
            <a:ext cx="2363147" cy="400110"/>
          </a:xfrm>
          <a:prstGeom prst="rect">
            <a:avLst/>
          </a:prstGeom>
          <a:noFill/>
          <a:ln w="12700">
            <a:noFill/>
            <a:miter lim="800000"/>
            <a:headEnd type="none" w="sm" len="sm"/>
            <a:tailEnd type="none" w="sm" len="sm"/>
          </a:ln>
        </p:spPr>
        <p:txBody>
          <a:bodyPr wrap="none">
            <a:spAutoFit/>
          </a:bodyPr>
          <a:lstStyle/>
          <a:p>
            <a:r>
              <a:rPr lang="en-US" sz="2000" dirty="0">
                <a:solidFill>
                  <a:schemeClr val="bg1"/>
                </a:solidFill>
              </a:rPr>
              <a:t>Another “dilemma</a:t>
            </a:r>
            <a:r>
              <a:rPr lang="en-US" sz="2000" dirty="0" smtClean="0">
                <a:solidFill>
                  <a:schemeClr val="bg1"/>
                </a:solidFill>
              </a:rPr>
              <a:t>”:</a:t>
            </a:r>
            <a:endParaRPr lang="en-US" sz="2000" dirty="0">
              <a:solidFill>
                <a:schemeClr val="bg1"/>
              </a:solidFill>
            </a:endParaRPr>
          </a:p>
        </p:txBody>
      </p:sp>
      <p:grpSp>
        <p:nvGrpSpPr>
          <p:cNvPr id="11270" name="Group 26"/>
          <p:cNvGrpSpPr>
            <a:grpSpLocks/>
          </p:cNvGrpSpPr>
          <p:nvPr/>
        </p:nvGrpSpPr>
        <p:grpSpPr bwMode="auto">
          <a:xfrm>
            <a:off x="1468438" y="3255963"/>
            <a:ext cx="1490662" cy="2341562"/>
            <a:chOff x="925" y="2051"/>
            <a:chExt cx="939" cy="1475"/>
          </a:xfrm>
        </p:grpSpPr>
        <p:sp>
          <p:nvSpPr>
            <p:cNvPr id="11277" name="Rectangle 12"/>
            <p:cNvSpPr>
              <a:spLocks noChangeArrowheads="1"/>
            </p:cNvSpPr>
            <p:nvPr/>
          </p:nvSpPr>
          <p:spPr bwMode="auto">
            <a:xfrm>
              <a:off x="925" y="2051"/>
              <a:ext cx="271" cy="1475"/>
            </a:xfrm>
            <a:prstGeom prst="rect">
              <a:avLst/>
            </a:prstGeom>
            <a:solidFill>
              <a:srgbClr val="CCECFF"/>
            </a:solidFill>
            <a:ln w="12700">
              <a:solidFill>
                <a:schemeClr val="tx1"/>
              </a:solidFill>
              <a:miter lim="800000"/>
              <a:headEnd type="none" w="sm" len="sm"/>
              <a:tailEnd type="none" w="sm" len="sm"/>
            </a:ln>
          </p:spPr>
          <p:txBody>
            <a:bodyPr wrap="none" anchor="ctr"/>
            <a:lstStyle/>
            <a:p>
              <a:endParaRPr lang="en-US"/>
            </a:p>
          </p:txBody>
        </p:sp>
        <p:sp>
          <p:nvSpPr>
            <p:cNvPr id="11278" name="Text Box 13"/>
            <p:cNvSpPr txBox="1">
              <a:spLocks noChangeArrowheads="1"/>
            </p:cNvSpPr>
            <p:nvPr/>
          </p:nvSpPr>
          <p:spPr bwMode="auto">
            <a:xfrm>
              <a:off x="948" y="2144"/>
              <a:ext cx="220" cy="231"/>
            </a:xfrm>
            <a:prstGeom prst="rect">
              <a:avLst/>
            </a:prstGeom>
            <a:noFill/>
            <a:ln w="12700">
              <a:noFill/>
              <a:miter lim="800000"/>
              <a:headEnd type="none" w="sm" len="sm"/>
              <a:tailEnd type="none" w="sm" len="sm"/>
            </a:ln>
          </p:spPr>
          <p:txBody>
            <a:bodyPr wrap="none">
              <a:spAutoFit/>
            </a:bodyPr>
            <a:lstStyle/>
            <a:p>
              <a:r>
                <a:rPr lang="en-US">
                  <a:solidFill>
                    <a:schemeClr val="bg2"/>
                  </a:solidFill>
                </a:rPr>
                <a:t>N</a:t>
              </a:r>
            </a:p>
          </p:txBody>
        </p:sp>
        <p:sp>
          <p:nvSpPr>
            <p:cNvPr id="11279" name="Text Box 14"/>
            <p:cNvSpPr txBox="1">
              <a:spLocks noChangeArrowheads="1"/>
            </p:cNvSpPr>
            <p:nvPr/>
          </p:nvSpPr>
          <p:spPr bwMode="auto">
            <a:xfrm>
              <a:off x="956" y="3234"/>
              <a:ext cx="212" cy="231"/>
            </a:xfrm>
            <a:prstGeom prst="rect">
              <a:avLst/>
            </a:prstGeom>
            <a:noFill/>
            <a:ln w="12700">
              <a:noFill/>
              <a:miter lim="800000"/>
              <a:headEnd type="none" w="sm" len="sm"/>
              <a:tailEnd type="none" w="sm" len="sm"/>
            </a:ln>
          </p:spPr>
          <p:txBody>
            <a:bodyPr wrap="none">
              <a:spAutoFit/>
            </a:bodyPr>
            <a:lstStyle/>
            <a:p>
              <a:r>
                <a:rPr lang="en-US">
                  <a:solidFill>
                    <a:schemeClr val="bg2"/>
                  </a:solidFill>
                </a:rPr>
                <a:t>S</a:t>
              </a:r>
            </a:p>
          </p:txBody>
        </p:sp>
        <p:sp>
          <p:nvSpPr>
            <p:cNvPr id="11280" name="Oval 15"/>
            <p:cNvSpPr>
              <a:spLocks noChangeArrowheads="1"/>
            </p:cNvSpPr>
            <p:nvPr/>
          </p:nvSpPr>
          <p:spPr bwMode="auto">
            <a:xfrm>
              <a:off x="1693" y="2270"/>
              <a:ext cx="105" cy="105"/>
            </a:xfrm>
            <a:prstGeom prst="ellipse">
              <a:avLst/>
            </a:prstGeom>
            <a:solidFill>
              <a:schemeClr val="hlink"/>
            </a:solidFill>
            <a:ln w="12700">
              <a:solidFill>
                <a:schemeClr val="tx1"/>
              </a:solidFill>
              <a:round/>
              <a:headEnd type="none" w="sm" len="sm"/>
              <a:tailEnd type="none" w="sm" len="sm"/>
            </a:ln>
          </p:spPr>
          <p:txBody>
            <a:bodyPr wrap="none" anchor="ctr"/>
            <a:lstStyle/>
            <a:p>
              <a:endParaRPr lang="en-US"/>
            </a:p>
          </p:txBody>
        </p:sp>
        <p:sp>
          <p:nvSpPr>
            <p:cNvPr id="11281" name="Text Box 16"/>
            <p:cNvSpPr txBox="1">
              <a:spLocks noChangeArrowheads="1"/>
            </p:cNvSpPr>
            <p:nvPr/>
          </p:nvSpPr>
          <p:spPr bwMode="auto">
            <a:xfrm>
              <a:off x="1652" y="2448"/>
              <a:ext cx="212" cy="288"/>
            </a:xfrm>
            <a:prstGeom prst="rect">
              <a:avLst/>
            </a:prstGeom>
            <a:noFill/>
            <a:ln w="12700">
              <a:noFill/>
              <a:miter lim="800000"/>
              <a:headEnd type="none" w="sm" len="sm"/>
              <a:tailEnd type="none" w="sm" len="sm"/>
            </a:ln>
          </p:spPr>
          <p:txBody>
            <a:bodyPr wrap="none">
              <a:spAutoFit/>
            </a:bodyPr>
            <a:lstStyle/>
            <a:p>
              <a:r>
                <a:rPr lang="en-US" sz="2400" i="1">
                  <a:solidFill>
                    <a:schemeClr val="bg2"/>
                  </a:solidFill>
                  <a:latin typeface="Times New Roman" pitchFamily="18" charset="0"/>
                </a:rPr>
                <a:t>q</a:t>
              </a:r>
            </a:p>
          </p:txBody>
        </p:sp>
      </p:grpSp>
      <p:sp>
        <p:nvSpPr>
          <p:cNvPr id="11271" name="Text Box 17"/>
          <p:cNvSpPr txBox="1">
            <a:spLocks noChangeArrowheads="1"/>
          </p:cNvSpPr>
          <p:nvPr/>
        </p:nvSpPr>
        <p:spPr bwMode="auto">
          <a:xfrm>
            <a:off x="1460500" y="1687513"/>
            <a:ext cx="5976573" cy="400110"/>
          </a:xfrm>
          <a:prstGeom prst="rect">
            <a:avLst/>
          </a:prstGeom>
          <a:noFill/>
          <a:ln w="12700">
            <a:noFill/>
            <a:miter lim="800000"/>
            <a:headEnd type="none" w="sm" len="sm"/>
            <a:tailEnd type="none" w="sm" len="sm"/>
          </a:ln>
        </p:spPr>
        <p:txBody>
          <a:bodyPr wrap="none">
            <a:spAutoFit/>
          </a:bodyPr>
          <a:lstStyle/>
          <a:p>
            <a:r>
              <a:rPr lang="en-US" sz="2000" dirty="0">
                <a:solidFill>
                  <a:schemeClr val="bg2"/>
                </a:solidFill>
              </a:rPr>
              <a:t>A static point charge is sitting next to a bar </a:t>
            </a:r>
            <a:r>
              <a:rPr lang="en-US" sz="2000" dirty="0" smtClean="0">
                <a:solidFill>
                  <a:schemeClr val="bg2"/>
                </a:solidFill>
              </a:rPr>
              <a:t>magnet.</a:t>
            </a:r>
            <a:endParaRPr lang="en-US" sz="2000" dirty="0">
              <a:solidFill>
                <a:schemeClr val="bg2"/>
              </a:solidFill>
            </a:endParaRPr>
          </a:p>
        </p:txBody>
      </p:sp>
      <p:sp>
        <p:nvSpPr>
          <p:cNvPr id="11272" name="Text Box 19"/>
          <p:cNvSpPr txBox="1">
            <a:spLocks noChangeArrowheads="1"/>
          </p:cNvSpPr>
          <p:nvPr/>
        </p:nvSpPr>
        <p:spPr bwMode="auto">
          <a:xfrm>
            <a:off x="3868738" y="3670300"/>
            <a:ext cx="4487862" cy="396875"/>
          </a:xfrm>
          <a:prstGeom prst="rect">
            <a:avLst/>
          </a:prstGeom>
          <a:noFill/>
          <a:ln w="12700">
            <a:noFill/>
            <a:miter lim="800000"/>
            <a:headEnd type="none" w="sm" len="sm"/>
            <a:tailEnd type="none" w="sm" len="sm"/>
          </a:ln>
        </p:spPr>
        <p:txBody>
          <a:bodyPr wrap="none">
            <a:spAutoFit/>
          </a:bodyPr>
          <a:lstStyle/>
          <a:p>
            <a:r>
              <a:rPr lang="en-US" sz="2000">
                <a:solidFill>
                  <a:schemeClr val="bg1"/>
                </a:solidFill>
              </a:rPr>
              <a:t>Is there really power flowing in space?</a:t>
            </a:r>
          </a:p>
        </p:txBody>
      </p:sp>
      <p:sp>
        <p:nvSpPr>
          <p:cNvPr id="11273" name="Text Box 21"/>
          <p:cNvSpPr txBox="1">
            <a:spLocks noChangeArrowheads="1"/>
          </p:cNvSpPr>
          <p:nvPr/>
        </p:nvSpPr>
        <p:spPr bwMode="auto">
          <a:xfrm>
            <a:off x="3540125" y="4379913"/>
            <a:ext cx="5060950" cy="641350"/>
          </a:xfrm>
          <a:prstGeom prst="rect">
            <a:avLst/>
          </a:prstGeom>
          <a:noFill/>
          <a:ln w="12700">
            <a:noFill/>
            <a:miter lim="800000"/>
            <a:headEnd type="none" w="sm" len="sm"/>
            <a:tailEnd type="none" w="sm" len="sm"/>
          </a:ln>
        </p:spPr>
        <p:txBody>
          <a:bodyPr>
            <a:spAutoFit/>
          </a:bodyPr>
          <a:lstStyle/>
          <a:p>
            <a:r>
              <a:rPr lang="en-US" b="1" dirty="0">
                <a:solidFill>
                  <a:schemeClr val="bg2"/>
                </a:solidFill>
              </a:rPr>
              <a:t>Note:</a:t>
            </a:r>
            <a:r>
              <a:rPr lang="en-US" dirty="0">
                <a:solidFill>
                  <a:schemeClr val="bg2"/>
                </a:solidFill>
              </a:rPr>
              <a:t> There certainly must be zero </a:t>
            </a:r>
            <a:r>
              <a:rPr lang="en-US" dirty="0">
                <a:solidFill>
                  <a:schemeClr val="hlink"/>
                </a:solidFill>
              </a:rPr>
              <a:t>net </a:t>
            </a:r>
            <a:r>
              <a:rPr lang="en-US" dirty="0">
                <a:solidFill>
                  <a:schemeClr val="bg2"/>
                </a:solidFill>
              </a:rPr>
              <a:t>power out of any closed surface:</a:t>
            </a:r>
          </a:p>
        </p:txBody>
      </p:sp>
      <p:graphicFrame>
        <p:nvGraphicFramePr>
          <p:cNvPr id="11267" name="Object 22"/>
          <p:cNvGraphicFramePr>
            <a:graphicFrameLocks noChangeAspect="1"/>
          </p:cNvGraphicFramePr>
          <p:nvPr/>
        </p:nvGraphicFramePr>
        <p:xfrm>
          <a:off x="4300538" y="5311775"/>
          <a:ext cx="3290887" cy="785813"/>
        </p:xfrm>
        <a:graphic>
          <a:graphicData uri="http://schemas.openxmlformats.org/presentationml/2006/ole">
            <p:oleObj spid="_x0000_s11267" name="Equation" r:id="rId5" imgW="1650960" imgH="393480" progId="Equation.DSMT4">
              <p:embed/>
            </p:oleObj>
          </a:graphicData>
        </a:graphic>
      </p:graphicFrame>
      <p:sp>
        <p:nvSpPr>
          <p:cNvPr id="11274" name="Line 23"/>
          <p:cNvSpPr>
            <a:spLocks noChangeShapeType="1"/>
          </p:cNvSpPr>
          <p:nvPr/>
        </p:nvSpPr>
        <p:spPr bwMode="auto">
          <a:xfrm flipV="1">
            <a:off x="4216400" y="5397500"/>
            <a:ext cx="482600" cy="533400"/>
          </a:xfrm>
          <a:prstGeom prst="line">
            <a:avLst/>
          </a:prstGeom>
          <a:noFill/>
          <a:ln w="12700">
            <a:solidFill>
              <a:schemeClr val="hlink"/>
            </a:solidFill>
            <a:round/>
            <a:headEnd/>
            <a:tailEnd/>
          </a:ln>
        </p:spPr>
        <p:txBody>
          <a:bodyPr wrap="none"/>
          <a:lstStyle/>
          <a:p>
            <a:endParaRPr lang="en-US"/>
          </a:p>
        </p:txBody>
      </p:sp>
      <p:sp>
        <p:nvSpPr>
          <p:cNvPr id="11275" name="Line 24"/>
          <p:cNvSpPr>
            <a:spLocks noChangeShapeType="1"/>
          </p:cNvSpPr>
          <p:nvPr/>
        </p:nvSpPr>
        <p:spPr bwMode="auto">
          <a:xfrm flipV="1">
            <a:off x="4724400" y="5410200"/>
            <a:ext cx="546100" cy="673100"/>
          </a:xfrm>
          <a:prstGeom prst="line">
            <a:avLst/>
          </a:prstGeom>
          <a:noFill/>
          <a:ln w="12700">
            <a:solidFill>
              <a:schemeClr val="hlink"/>
            </a:solidFill>
            <a:round/>
            <a:headEnd/>
            <a:tailEnd/>
          </a:ln>
        </p:spPr>
        <p:txBody>
          <a:bodyPr wrap="none"/>
          <a:lstStyle/>
          <a:p>
            <a:endParaRPr lang="en-US"/>
          </a:p>
        </p:txBody>
      </p:sp>
      <p:sp>
        <p:nvSpPr>
          <p:cNvPr id="11276" name="Line 25"/>
          <p:cNvSpPr>
            <a:spLocks noChangeShapeType="1"/>
          </p:cNvSpPr>
          <p:nvPr/>
        </p:nvSpPr>
        <p:spPr bwMode="auto">
          <a:xfrm flipV="1">
            <a:off x="5816600" y="5168900"/>
            <a:ext cx="723900" cy="990600"/>
          </a:xfrm>
          <a:prstGeom prst="line">
            <a:avLst/>
          </a:prstGeom>
          <a:noFill/>
          <a:ln w="12700">
            <a:solidFill>
              <a:schemeClr val="hlink"/>
            </a:solidFill>
            <a:round/>
            <a:headEnd/>
            <a:tailEnd/>
          </a:ln>
        </p:spPr>
        <p:txBody>
          <a:bodyPr wrap="none"/>
          <a:lstStyle/>
          <a:p>
            <a:endParaRPr lang="en-US"/>
          </a:p>
        </p:txBody>
      </p:sp>
      <p:sp>
        <p:nvSpPr>
          <p:cNvPr id="19" name="Slide Number Placeholder 18"/>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13</a:t>
            </a:fld>
            <a:endParaRPr lang="en-US" kern="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Text Box 2"/>
          <p:cNvSpPr txBox="1">
            <a:spLocks noChangeArrowheads="1"/>
          </p:cNvSpPr>
          <p:nvPr/>
        </p:nvSpPr>
        <p:spPr bwMode="auto">
          <a:xfrm>
            <a:off x="183924"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Note on Interpretation (cont.)</a:t>
            </a:r>
          </a:p>
        </p:txBody>
      </p:sp>
      <p:sp>
        <p:nvSpPr>
          <p:cNvPr id="58371" name="Text Box 11"/>
          <p:cNvSpPr txBox="1">
            <a:spLocks noChangeArrowheads="1"/>
          </p:cNvSpPr>
          <p:nvPr/>
        </p:nvSpPr>
        <p:spPr bwMode="auto">
          <a:xfrm>
            <a:off x="908050" y="1217159"/>
            <a:ext cx="7212013" cy="701675"/>
          </a:xfrm>
          <a:prstGeom prst="rect">
            <a:avLst/>
          </a:prstGeom>
          <a:noFill/>
          <a:ln w="12700">
            <a:noFill/>
            <a:miter lim="800000"/>
            <a:headEnd type="none" w="sm" len="sm"/>
            <a:tailEnd type="none" w="sm" len="sm"/>
          </a:ln>
        </p:spPr>
        <p:txBody>
          <a:bodyPr>
            <a:spAutoFit/>
          </a:bodyPr>
          <a:lstStyle/>
          <a:p>
            <a:r>
              <a:rPr lang="en-US" sz="2000" b="1" dirty="0">
                <a:solidFill>
                  <a:schemeClr val="bg1"/>
                </a:solidFill>
              </a:rPr>
              <a:t>Bottom line: </a:t>
            </a:r>
            <a:r>
              <a:rPr lang="en-US" sz="2000" dirty="0" smtClean="0">
                <a:solidFill>
                  <a:schemeClr val="bg1"/>
                </a:solidFill>
              </a:rPr>
              <a:t>We </a:t>
            </a:r>
            <a:r>
              <a:rPr lang="en-US" sz="2000" dirty="0">
                <a:solidFill>
                  <a:schemeClr val="bg1"/>
                </a:solidFill>
              </a:rPr>
              <a:t>always get the correct result if we </a:t>
            </a:r>
            <a:r>
              <a:rPr lang="en-US" sz="2000" u="sng" dirty="0">
                <a:solidFill>
                  <a:schemeClr val="bg1"/>
                </a:solidFill>
              </a:rPr>
              <a:t>assume</a:t>
            </a:r>
            <a:r>
              <a:rPr lang="en-US" sz="2000" dirty="0">
                <a:solidFill>
                  <a:schemeClr val="bg1"/>
                </a:solidFill>
              </a:rPr>
              <a:t> that the </a:t>
            </a:r>
            <a:r>
              <a:rPr lang="en-US" sz="2000" dirty="0" err="1">
                <a:solidFill>
                  <a:schemeClr val="bg1"/>
                </a:solidFill>
              </a:rPr>
              <a:t>Poynting</a:t>
            </a:r>
            <a:r>
              <a:rPr lang="en-US" sz="2000" dirty="0">
                <a:solidFill>
                  <a:schemeClr val="bg1"/>
                </a:solidFill>
              </a:rPr>
              <a:t> vector represents local power flow. </a:t>
            </a:r>
          </a:p>
        </p:txBody>
      </p:sp>
      <p:sp>
        <p:nvSpPr>
          <p:cNvPr id="58372" name="Text Box 13"/>
          <p:cNvSpPr txBox="1">
            <a:spLocks noChangeArrowheads="1"/>
          </p:cNvSpPr>
          <p:nvPr/>
        </p:nvSpPr>
        <p:spPr bwMode="auto">
          <a:xfrm>
            <a:off x="960438" y="2335213"/>
            <a:ext cx="7121525" cy="1200329"/>
          </a:xfrm>
          <a:prstGeom prst="rect">
            <a:avLst/>
          </a:prstGeom>
          <a:noFill/>
          <a:ln w="12700">
            <a:noFill/>
            <a:miter lim="800000"/>
            <a:headEnd type="none" w="sm" len="sm"/>
            <a:tailEnd type="none" w="sm" len="sm"/>
          </a:ln>
        </p:spPr>
        <p:txBody>
          <a:bodyPr>
            <a:spAutoFit/>
          </a:bodyPr>
          <a:lstStyle/>
          <a:p>
            <a:r>
              <a:rPr lang="en-US" sz="2000" dirty="0">
                <a:solidFill>
                  <a:schemeClr val="bg1"/>
                </a:solidFill>
              </a:rPr>
              <a:t>Because…</a:t>
            </a:r>
          </a:p>
          <a:p>
            <a:endParaRPr lang="en-US" sz="1200" dirty="0">
              <a:solidFill>
                <a:schemeClr val="bg1"/>
              </a:solidFill>
            </a:endParaRPr>
          </a:p>
          <a:p>
            <a:r>
              <a:rPr lang="en-US" sz="2000" dirty="0">
                <a:solidFill>
                  <a:schemeClr val="bg1"/>
                </a:solidFill>
              </a:rPr>
              <a:t>In a practical measurement, all we can ever really measure is the power flowing through a </a:t>
            </a:r>
            <a:r>
              <a:rPr lang="en-US" sz="2000" u="sng" dirty="0">
                <a:solidFill>
                  <a:schemeClr val="bg1"/>
                </a:solidFill>
              </a:rPr>
              <a:t>closed</a:t>
            </a:r>
            <a:r>
              <a:rPr lang="en-US" sz="2000" dirty="0">
                <a:solidFill>
                  <a:schemeClr val="bg1"/>
                </a:solidFill>
              </a:rPr>
              <a:t> surface.</a:t>
            </a:r>
          </a:p>
        </p:txBody>
      </p:sp>
      <p:sp>
        <p:nvSpPr>
          <p:cNvPr id="58373" name="Text Box 15"/>
          <p:cNvSpPr txBox="1">
            <a:spLocks noChangeArrowheads="1"/>
          </p:cNvSpPr>
          <p:nvPr/>
        </p:nvSpPr>
        <p:spPr bwMode="auto">
          <a:xfrm>
            <a:off x="612692" y="4248459"/>
            <a:ext cx="8131175" cy="1569660"/>
          </a:xfrm>
          <a:prstGeom prst="rect">
            <a:avLst/>
          </a:prstGeom>
          <a:noFill/>
          <a:ln w="12700">
            <a:noFill/>
            <a:miter lim="800000"/>
            <a:headEnd type="none" w="sm" len="sm"/>
            <a:tailEnd type="none" w="sm" len="sm"/>
          </a:ln>
        </p:spPr>
        <p:txBody>
          <a:bodyPr>
            <a:spAutoFit/>
          </a:bodyPr>
          <a:lstStyle/>
          <a:p>
            <a:r>
              <a:rPr lang="en-US" b="1" dirty="0">
                <a:solidFill>
                  <a:schemeClr val="bg2"/>
                </a:solidFill>
              </a:rPr>
              <a:t>Comment:</a:t>
            </a:r>
          </a:p>
          <a:p>
            <a:endParaRPr lang="en-US" sz="600" dirty="0">
              <a:solidFill>
                <a:schemeClr val="bg2"/>
              </a:solidFill>
            </a:endParaRPr>
          </a:p>
          <a:p>
            <a:r>
              <a:rPr lang="en-US" dirty="0">
                <a:solidFill>
                  <a:schemeClr val="bg2"/>
                </a:solidFill>
              </a:rPr>
              <a:t>At high frequency, where the power flow can be visualized as "photons" moving in space, it becomes more plausible to think of local power flow. In such situations, the Poynting vector has always given the correct result that agrees with measurements. </a:t>
            </a:r>
          </a:p>
        </p:txBody>
      </p:sp>
      <p:sp>
        <p:nvSpPr>
          <p:cNvPr id="7" name="Slide Number Placeholder 6"/>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14</a:t>
            </a:fld>
            <a:endParaRPr lang="en-US" kern="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Text Box 2"/>
          <p:cNvSpPr txBox="1">
            <a:spLocks noChangeArrowheads="1"/>
          </p:cNvSpPr>
          <p:nvPr/>
        </p:nvSpPr>
        <p:spPr bwMode="auto">
          <a:xfrm>
            <a:off x="187325" y="0"/>
            <a:ext cx="8637588"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Complex </a:t>
            </a:r>
            <a:r>
              <a:rPr lang="en-US" sz="3600" dirty="0" err="1">
                <a:solidFill>
                  <a:srgbClr val="FF9933"/>
                </a:solidFill>
                <a:effectLst>
                  <a:outerShdw blurRad="38100" dist="38100" dir="2700000" algn="tl">
                    <a:srgbClr val="C0C0C0"/>
                  </a:outerShdw>
                </a:effectLst>
                <a:latin typeface="Arial" pitchFamily="34" charset="0"/>
              </a:rPr>
              <a:t>Poynting</a:t>
            </a:r>
            <a:r>
              <a:rPr lang="en-US" sz="3600" dirty="0">
                <a:solidFill>
                  <a:srgbClr val="FF9933"/>
                </a:solidFill>
                <a:effectLst>
                  <a:outerShdw blurRad="38100" dist="38100" dir="2700000" algn="tl">
                    <a:srgbClr val="C0C0C0"/>
                  </a:outerShdw>
                </a:effectLst>
                <a:latin typeface="Arial" pitchFamily="34" charset="0"/>
              </a:rPr>
              <a:t> Theorem</a:t>
            </a:r>
          </a:p>
        </p:txBody>
      </p:sp>
      <p:sp>
        <p:nvSpPr>
          <p:cNvPr id="12296" name="Text Box 4"/>
          <p:cNvSpPr txBox="1">
            <a:spLocks noChangeArrowheads="1"/>
          </p:cNvSpPr>
          <p:nvPr/>
        </p:nvSpPr>
        <p:spPr bwMode="auto">
          <a:xfrm>
            <a:off x="1239613" y="2488066"/>
            <a:ext cx="1000125"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Hence</a:t>
            </a:r>
          </a:p>
        </p:txBody>
      </p:sp>
      <p:graphicFrame>
        <p:nvGraphicFramePr>
          <p:cNvPr id="12290" name="Object 6"/>
          <p:cNvGraphicFramePr>
            <a:graphicFrameLocks noChangeAspect="1"/>
          </p:cNvGraphicFramePr>
          <p:nvPr/>
        </p:nvGraphicFramePr>
        <p:xfrm>
          <a:off x="3072307" y="1027576"/>
          <a:ext cx="3219450" cy="1119188"/>
        </p:xfrm>
        <a:graphic>
          <a:graphicData uri="http://schemas.openxmlformats.org/presentationml/2006/ole">
            <p:oleObj spid="_x0000_s12290" name="Equation" r:id="rId4" imgW="1460160" imgH="507960" progId="Equation.DSMT4">
              <p:embed/>
            </p:oleObj>
          </a:graphicData>
        </a:graphic>
      </p:graphicFrame>
      <p:graphicFrame>
        <p:nvGraphicFramePr>
          <p:cNvPr id="12291" name="Object 7"/>
          <p:cNvGraphicFramePr>
            <a:graphicFrameLocks noChangeAspect="1"/>
          </p:cNvGraphicFramePr>
          <p:nvPr/>
        </p:nvGraphicFramePr>
        <p:xfrm>
          <a:off x="2316163" y="2432050"/>
          <a:ext cx="4413250" cy="1179513"/>
        </p:xfrm>
        <a:graphic>
          <a:graphicData uri="http://schemas.openxmlformats.org/presentationml/2006/ole">
            <p:oleObj spid="_x0000_s12291" name="Equation" r:id="rId5" imgW="2184120" imgH="583920" progId="Equation.DSMT4">
              <p:embed/>
            </p:oleObj>
          </a:graphicData>
        </a:graphic>
      </p:graphicFrame>
      <p:graphicFrame>
        <p:nvGraphicFramePr>
          <p:cNvPr id="12292" name="Object 8"/>
          <p:cNvGraphicFramePr>
            <a:graphicFrameLocks noChangeAspect="1"/>
          </p:cNvGraphicFramePr>
          <p:nvPr/>
        </p:nvGraphicFramePr>
        <p:xfrm>
          <a:off x="1190625" y="5954713"/>
          <a:ext cx="6929438" cy="620712"/>
        </p:xfrm>
        <a:graphic>
          <a:graphicData uri="http://schemas.openxmlformats.org/presentationml/2006/ole">
            <p:oleObj spid="_x0000_s12292" name="Equation" r:id="rId6" imgW="3403440" imgH="304560" progId="Equation.DSMT4">
              <p:embed/>
            </p:oleObj>
          </a:graphicData>
        </a:graphic>
      </p:graphicFrame>
      <p:graphicFrame>
        <p:nvGraphicFramePr>
          <p:cNvPr id="12293" name="Object 9"/>
          <p:cNvGraphicFramePr>
            <a:graphicFrameLocks noChangeAspect="1"/>
          </p:cNvGraphicFramePr>
          <p:nvPr/>
        </p:nvGraphicFramePr>
        <p:xfrm>
          <a:off x="1939925" y="4805363"/>
          <a:ext cx="5103813" cy="612775"/>
        </p:xfrm>
        <a:graphic>
          <a:graphicData uri="http://schemas.openxmlformats.org/presentationml/2006/ole">
            <p:oleObj spid="_x0000_s12293" name="Equation" r:id="rId7" imgW="2539800" imgH="304560" progId="Equation.DSMT4">
              <p:embed/>
            </p:oleObj>
          </a:graphicData>
        </a:graphic>
      </p:graphicFrame>
      <p:sp>
        <p:nvSpPr>
          <p:cNvPr id="12297" name="Text Box 10"/>
          <p:cNvSpPr txBox="1">
            <a:spLocks noChangeArrowheads="1"/>
          </p:cNvSpPr>
          <p:nvPr/>
        </p:nvSpPr>
        <p:spPr bwMode="auto">
          <a:xfrm>
            <a:off x="908050" y="3836988"/>
            <a:ext cx="5770563" cy="396875"/>
          </a:xfrm>
          <a:prstGeom prst="rect">
            <a:avLst/>
          </a:prstGeom>
          <a:noFill/>
          <a:ln w="12700">
            <a:noFill/>
            <a:miter lim="800000"/>
            <a:headEnd type="none" w="sm" len="sm"/>
            <a:tailEnd type="none" w="sm" len="sm"/>
          </a:ln>
        </p:spPr>
        <p:txBody>
          <a:bodyPr>
            <a:spAutoFit/>
          </a:bodyPr>
          <a:lstStyle/>
          <a:p>
            <a:pPr>
              <a:spcBef>
                <a:spcPct val="50000"/>
              </a:spcBef>
            </a:pPr>
            <a:r>
              <a:rPr lang="en-US" sz="2000">
                <a:solidFill>
                  <a:schemeClr val="bg1"/>
                </a:solidFill>
              </a:rPr>
              <a:t>Subtract and use the following vector identity:</a:t>
            </a:r>
          </a:p>
        </p:txBody>
      </p:sp>
      <p:sp>
        <p:nvSpPr>
          <p:cNvPr id="12298" name="Text Box 11"/>
          <p:cNvSpPr txBox="1">
            <a:spLocks noChangeArrowheads="1"/>
          </p:cNvSpPr>
          <p:nvPr/>
        </p:nvSpPr>
        <p:spPr bwMode="auto">
          <a:xfrm>
            <a:off x="657225" y="5559425"/>
            <a:ext cx="1000125" cy="396875"/>
          </a:xfrm>
          <a:prstGeom prst="rect">
            <a:avLst/>
          </a:prstGeom>
          <a:noFill/>
          <a:ln w="12700">
            <a:noFill/>
            <a:miter lim="800000"/>
            <a:headEnd type="none" w="sm" len="sm"/>
            <a:tailEnd type="none" w="sm" len="sm"/>
          </a:ln>
        </p:spPr>
        <p:txBody>
          <a:bodyPr>
            <a:spAutoFit/>
          </a:bodyPr>
          <a:lstStyle/>
          <a:p>
            <a:pPr>
              <a:spcBef>
                <a:spcPct val="50000"/>
              </a:spcBef>
            </a:pPr>
            <a:r>
              <a:rPr lang="en-US" sz="2000">
                <a:solidFill>
                  <a:schemeClr val="bg1"/>
                </a:solidFill>
              </a:rPr>
              <a:t>Hence</a:t>
            </a:r>
          </a:p>
        </p:txBody>
      </p:sp>
      <p:graphicFrame>
        <p:nvGraphicFramePr>
          <p:cNvPr id="12294" name="Object 12"/>
          <p:cNvGraphicFramePr>
            <a:graphicFrameLocks noChangeAspect="1"/>
          </p:cNvGraphicFramePr>
          <p:nvPr/>
        </p:nvGraphicFramePr>
        <p:xfrm>
          <a:off x="2043113" y="4271963"/>
          <a:ext cx="4414837" cy="511175"/>
        </p:xfrm>
        <a:graphic>
          <a:graphicData uri="http://schemas.openxmlformats.org/presentationml/2006/ole">
            <p:oleObj spid="_x0000_s12294" name="Equation" r:id="rId8" imgW="2197080" imgH="253800" progId="Equation.DSMT4">
              <p:embed/>
            </p:oleObj>
          </a:graphicData>
        </a:graphic>
      </p:graphicFrame>
      <p:sp>
        <p:nvSpPr>
          <p:cNvPr id="12299" name="AutoShape 13"/>
          <p:cNvSpPr>
            <a:spLocks noChangeArrowheads="1"/>
          </p:cNvSpPr>
          <p:nvPr/>
        </p:nvSpPr>
        <p:spPr bwMode="auto">
          <a:xfrm>
            <a:off x="1397000" y="5003800"/>
            <a:ext cx="368300" cy="190500"/>
          </a:xfrm>
          <a:prstGeom prst="rightArrow">
            <a:avLst>
              <a:gd name="adj1" fmla="val 50000"/>
              <a:gd name="adj2" fmla="val 48333"/>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12300" name="Text Box 14"/>
          <p:cNvSpPr txBox="1">
            <a:spLocks noChangeArrowheads="1"/>
          </p:cNvSpPr>
          <p:nvPr/>
        </p:nvSpPr>
        <p:spPr bwMode="auto">
          <a:xfrm>
            <a:off x="6449334" y="1130338"/>
            <a:ext cx="2577950" cy="584775"/>
          </a:xfrm>
          <a:prstGeom prst="rect">
            <a:avLst/>
          </a:prstGeom>
          <a:noFill/>
          <a:ln w="12700">
            <a:noFill/>
            <a:miter lim="800000"/>
            <a:headEnd type="none" w="sm" len="sm"/>
            <a:tailEnd type="none" w="sm" len="sm"/>
          </a:ln>
        </p:spPr>
        <p:txBody>
          <a:bodyPr wrap="none">
            <a:spAutoFit/>
          </a:bodyPr>
          <a:lstStyle/>
          <a:p>
            <a:pPr algn="ctr"/>
            <a:r>
              <a:rPr lang="en-US" sz="1600" dirty="0" smtClean="0">
                <a:solidFill>
                  <a:schemeClr val="hlink"/>
                </a:solidFill>
              </a:rPr>
              <a:t>Generalized </a:t>
            </a:r>
            <a:r>
              <a:rPr lang="en-US" sz="1600" dirty="0">
                <a:solidFill>
                  <a:schemeClr val="hlink"/>
                </a:solidFill>
              </a:rPr>
              <a:t>linear </a:t>
            </a:r>
            <a:r>
              <a:rPr lang="en-US" sz="1600" dirty="0" smtClean="0">
                <a:solidFill>
                  <a:schemeClr val="hlink"/>
                </a:solidFill>
              </a:rPr>
              <a:t>media: </a:t>
            </a:r>
          </a:p>
          <a:p>
            <a:pPr algn="ctr"/>
            <a:r>
              <a:rPr lang="en-US" sz="1600" i="1" dirty="0" smtClean="0">
                <a:solidFill>
                  <a:schemeClr val="hlink"/>
                </a:solidFill>
                <a:latin typeface="+mn-lt"/>
                <a:sym typeface="Symbol"/>
              </a:rPr>
              <a:t></a:t>
            </a:r>
            <a:r>
              <a:rPr lang="en-US" sz="1600" dirty="0" smtClean="0">
                <a:solidFill>
                  <a:schemeClr val="hlink"/>
                </a:solidFill>
                <a:sym typeface="Symbol"/>
              </a:rPr>
              <a:t>  may be complex.</a:t>
            </a:r>
            <a:endParaRPr lang="en-US" sz="1600" dirty="0">
              <a:solidFill>
                <a:schemeClr val="hlink"/>
              </a:solidFill>
            </a:endParaRPr>
          </a:p>
        </p:txBody>
      </p:sp>
      <p:sp>
        <p:nvSpPr>
          <p:cNvPr id="14" name="Slide Number Placeholder 13"/>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15</a:t>
            </a:fld>
            <a:endParaRPr lang="en-US" kern="0" dirty="0"/>
          </a:p>
        </p:txBody>
      </p:sp>
      <p:sp>
        <p:nvSpPr>
          <p:cNvPr id="15" name="TextBox 14"/>
          <p:cNvSpPr txBox="1"/>
          <p:nvPr/>
        </p:nvSpPr>
        <p:spPr>
          <a:xfrm>
            <a:off x="206827" y="1045029"/>
            <a:ext cx="2821606" cy="461665"/>
          </a:xfrm>
          <a:prstGeom prst="rect">
            <a:avLst/>
          </a:prstGeom>
          <a:noFill/>
        </p:spPr>
        <p:txBody>
          <a:bodyPr wrap="none" rtlCol="0">
            <a:spAutoFit/>
          </a:bodyPr>
          <a:lstStyle/>
          <a:p>
            <a:r>
              <a:rPr lang="en-US" sz="2400" dirty="0" smtClean="0">
                <a:solidFill>
                  <a:srgbClr val="FF0000"/>
                </a:solidFill>
              </a:rPr>
              <a:t>Frequency domain:</a:t>
            </a:r>
            <a:endParaRPr lang="en-US" sz="2400" dirty="0">
              <a:solidFill>
                <a:srgbClr val="FF0000"/>
              </a:solidFill>
            </a:endParaRPr>
          </a:p>
        </p:txBody>
      </p:sp>
      <p:graphicFrame>
        <p:nvGraphicFramePr>
          <p:cNvPr id="12295" name="Object 20"/>
          <p:cNvGraphicFramePr>
            <a:graphicFrameLocks noChangeAspect="1"/>
          </p:cNvGraphicFramePr>
          <p:nvPr/>
        </p:nvGraphicFramePr>
        <p:xfrm>
          <a:off x="7112001" y="1702008"/>
          <a:ext cx="1131248" cy="584774"/>
        </p:xfrm>
        <a:graphic>
          <a:graphicData uri="http://schemas.openxmlformats.org/presentationml/2006/ole">
            <p:oleObj spid="_x0000_s12295" name="Equation" r:id="rId9" imgW="761760" imgH="39348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3"/>
          <p:cNvSpPr txBox="1">
            <a:spLocks noChangeArrowheads="1"/>
          </p:cNvSpPr>
          <p:nvPr/>
        </p:nvSpPr>
        <p:spPr bwMode="auto">
          <a:xfrm>
            <a:off x="1411288" y="1343025"/>
            <a:ext cx="1162050" cy="396875"/>
          </a:xfrm>
          <a:prstGeom prst="rect">
            <a:avLst/>
          </a:prstGeom>
          <a:noFill/>
          <a:ln w="12700">
            <a:noFill/>
            <a:miter lim="800000"/>
            <a:headEnd type="none" w="sm" len="sm"/>
            <a:tailEnd type="none" w="sm" len="sm"/>
          </a:ln>
        </p:spPr>
        <p:txBody>
          <a:bodyPr>
            <a:spAutoFit/>
          </a:bodyPr>
          <a:lstStyle/>
          <a:p>
            <a:pPr>
              <a:spcBef>
                <a:spcPct val="50000"/>
              </a:spcBef>
            </a:pPr>
            <a:r>
              <a:rPr lang="en-US" sz="2000">
                <a:solidFill>
                  <a:schemeClr val="bg1"/>
                </a:solidFill>
              </a:rPr>
              <a:t>Define</a:t>
            </a:r>
          </a:p>
        </p:txBody>
      </p:sp>
      <p:sp>
        <p:nvSpPr>
          <p:cNvPr id="13319" name="Text Box 8"/>
          <p:cNvSpPr txBox="1">
            <a:spLocks noChangeArrowheads="1"/>
          </p:cNvSpPr>
          <p:nvPr/>
        </p:nvSpPr>
        <p:spPr bwMode="auto">
          <a:xfrm>
            <a:off x="1260475" y="4959350"/>
            <a:ext cx="1466850" cy="396875"/>
          </a:xfrm>
          <a:prstGeom prst="rect">
            <a:avLst/>
          </a:prstGeom>
          <a:noFill/>
          <a:ln w="12700">
            <a:noFill/>
            <a:miter lim="800000"/>
            <a:headEnd type="none" w="sm" len="sm"/>
            <a:tailEnd type="none" w="sm" len="sm"/>
          </a:ln>
        </p:spPr>
        <p:txBody>
          <a:bodyPr>
            <a:spAutoFit/>
          </a:bodyPr>
          <a:lstStyle/>
          <a:p>
            <a:pPr>
              <a:spcBef>
                <a:spcPct val="50000"/>
              </a:spcBef>
            </a:pPr>
            <a:r>
              <a:rPr lang="en-US" sz="2000">
                <a:solidFill>
                  <a:schemeClr val="bg1"/>
                </a:solidFill>
              </a:rPr>
              <a:t>Next use</a:t>
            </a:r>
          </a:p>
        </p:txBody>
      </p:sp>
      <p:graphicFrame>
        <p:nvGraphicFramePr>
          <p:cNvPr id="13314" name="Object 9"/>
          <p:cNvGraphicFramePr>
            <a:graphicFrameLocks noChangeAspect="1"/>
          </p:cNvGraphicFramePr>
          <p:nvPr/>
        </p:nvGraphicFramePr>
        <p:xfrm>
          <a:off x="2649538" y="1111250"/>
          <a:ext cx="1843087" cy="892175"/>
        </p:xfrm>
        <a:graphic>
          <a:graphicData uri="http://schemas.openxmlformats.org/presentationml/2006/ole">
            <p:oleObj spid="_x0000_s13314" name="Equation" r:id="rId4" imgW="812520" imgH="393480" progId="Equation.DSMT4">
              <p:embed/>
            </p:oleObj>
          </a:graphicData>
        </a:graphic>
      </p:graphicFrame>
      <p:graphicFrame>
        <p:nvGraphicFramePr>
          <p:cNvPr id="13315" name="Object 10"/>
          <p:cNvGraphicFramePr>
            <a:graphicFrameLocks noChangeAspect="1"/>
          </p:cNvGraphicFramePr>
          <p:nvPr/>
        </p:nvGraphicFramePr>
        <p:xfrm>
          <a:off x="3135313" y="2266950"/>
          <a:ext cx="5062537" cy="835025"/>
        </p:xfrm>
        <a:graphic>
          <a:graphicData uri="http://schemas.openxmlformats.org/presentationml/2006/ole">
            <p:oleObj spid="_x0000_s13315" name="Equation" r:id="rId5" imgW="2387520" imgH="393480" progId="Equation.DSMT4">
              <p:embed/>
            </p:oleObj>
          </a:graphicData>
        </a:graphic>
      </p:graphicFrame>
      <p:graphicFrame>
        <p:nvGraphicFramePr>
          <p:cNvPr id="13316" name="Object 11"/>
          <p:cNvGraphicFramePr>
            <a:graphicFrameLocks noChangeAspect="1"/>
          </p:cNvGraphicFramePr>
          <p:nvPr/>
        </p:nvGraphicFramePr>
        <p:xfrm>
          <a:off x="1231900" y="3840163"/>
          <a:ext cx="6824663" cy="827087"/>
        </p:xfrm>
        <a:graphic>
          <a:graphicData uri="http://schemas.openxmlformats.org/presentationml/2006/ole">
            <p:oleObj spid="_x0000_s13316" name="Equation" r:id="rId6" imgW="3251160" imgH="393480" progId="Equation.DSMT4">
              <p:embed/>
            </p:oleObj>
          </a:graphicData>
        </a:graphic>
      </p:graphicFrame>
      <p:graphicFrame>
        <p:nvGraphicFramePr>
          <p:cNvPr id="13317" name="Object 12"/>
          <p:cNvGraphicFramePr>
            <a:graphicFrameLocks noChangeAspect="1"/>
          </p:cNvGraphicFramePr>
          <p:nvPr/>
        </p:nvGraphicFramePr>
        <p:xfrm>
          <a:off x="1944688" y="5340350"/>
          <a:ext cx="5254625" cy="1120775"/>
        </p:xfrm>
        <a:graphic>
          <a:graphicData uri="http://schemas.openxmlformats.org/presentationml/2006/ole">
            <p:oleObj spid="_x0000_s13317" name="Equation" r:id="rId7" imgW="2145960" imgH="457200" progId="Equation.DSMT4">
              <p:embed/>
            </p:oleObj>
          </a:graphicData>
        </a:graphic>
      </p:graphicFrame>
      <p:sp>
        <p:nvSpPr>
          <p:cNvPr id="13320" name="Text Box 13"/>
          <p:cNvSpPr txBox="1">
            <a:spLocks noChangeArrowheads="1"/>
          </p:cNvSpPr>
          <p:nvPr/>
        </p:nvSpPr>
        <p:spPr bwMode="auto">
          <a:xfrm>
            <a:off x="4702175" y="1370013"/>
            <a:ext cx="3117850" cy="396875"/>
          </a:xfrm>
          <a:prstGeom prst="rect">
            <a:avLst/>
          </a:prstGeom>
          <a:noFill/>
          <a:ln w="12700">
            <a:noFill/>
            <a:miter lim="800000"/>
            <a:headEnd type="none" w="sm" len="sm"/>
            <a:tailEnd type="none" w="sm" len="sm"/>
          </a:ln>
        </p:spPr>
        <p:txBody>
          <a:bodyPr wrap="none">
            <a:spAutoFit/>
          </a:bodyPr>
          <a:lstStyle/>
          <a:p>
            <a:r>
              <a:rPr lang="en-US" sz="2000" dirty="0">
                <a:solidFill>
                  <a:srgbClr val="FF0000"/>
                </a:solidFill>
              </a:rPr>
              <a:t>(complex </a:t>
            </a:r>
            <a:r>
              <a:rPr lang="en-US" sz="2000" dirty="0" err="1">
                <a:solidFill>
                  <a:srgbClr val="FF0000"/>
                </a:solidFill>
              </a:rPr>
              <a:t>Poynting</a:t>
            </a:r>
            <a:r>
              <a:rPr lang="en-US" sz="2000" dirty="0">
                <a:solidFill>
                  <a:srgbClr val="FF0000"/>
                </a:solidFill>
              </a:rPr>
              <a:t> vector)</a:t>
            </a:r>
          </a:p>
        </p:txBody>
      </p:sp>
      <p:sp>
        <p:nvSpPr>
          <p:cNvPr id="13321" name="Text Box 14"/>
          <p:cNvSpPr txBox="1">
            <a:spLocks noChangeArrowheads="1"/>
          </p:cNvSpPr>
          <p:nvPr/>
        </p:nvSpPr>
        <p:spPr bwMode="auto">
          <a:xfrm>
            <a:off x="2293938" y="2452688"/>
            <a:ext cx="790575" cy="396875"/>
          </a:xfrm>
          <a:prstGeom prst="rect">
            <a:avLst/>
          </a:prstGeom>
          <a:noFill/>
          <a:ln w="12700">
            <a:noFill/>
            <a:miter lim="800000"/>
            <a:headEnd type="none" w="sm" len="sm"/>
            <a:tailEnd type="none" w="sm" len="sm"/>
          </a:ln>
        </p:spPr>
        <p:txBody>
          <a:bodyPr wrap="none">
            <a:spAutoFit/>
          </a:bodyPr>
          <a:lstStyle/>
          <a:p>
            <a:r>
              <a:rPr lang="en-US" sz="2000">
                <a:solidFill>
                  <a:schemeClr val="bg1"/>
                </a:solidFill>
              </a:rPr>
              <a:t>Note:</a:t>
            </a:r>
          </a:p>
        </p:txBody>
      </p:sp>
      <p:sp>
        <p:nvSpPr>
          <p:cNvPr id="13322" name="Text Box 15"/>
          <p:cNvSpPr txBox="1">
            <a:spLocks noChangeArrowheads="1"/>
          </p:cNvSpPr>
          <p:nvPr/>
        </p:nvSpPr>
        <p:spPr bwMode="auto">
          <a:xfrm>
            <a:off x="619125" y="3465513"/>
            <a:ext cx="1162050" cy="396875"/>
          </a:xfrm>
          <a:prstGeom prst="rect">
            <a:avLst/>
          </a:prstGeom>
          <a:noFill/>
          <a:ln w="12700">
            <a:noFill/>
            <a:miter lim="800000"/>
            <a:headEnd type="none" w="sm" len="sm"/>
            <a:tailEnd type="none" w="sm" len="sm"/>
          </a:ln>
        </p:spPr>
        <p:txBody>
          <a:bodyPr>
            <a:spAutoFit/>
          </a:bodyPr>
          <a:lstStyle/>
          <a:p>
            <a:pPr>
              <a:spcBef>
                <a:spcPct val="50000"/>
              </a:spcBef>
            </a:pPr>
            <a:r>
              <a:rPr lang="en-US" sz="2000">
                <a:solidFill>
                  <a:schemeClr val="bg1"/>
                </a:solidFill>
              </a:rPr>
              <a:t>Then</a:t>
            </a:r>
          </a:p>
        </p:txBody>
      </p:sp>
      <p:sp>
        <p:nvSpPr>
          <p:cNvPr id="426000" name="Text Box 16"/>
          <p:cNvSpPr txBox="1">
            <a:spLocks noChangeArrowheads="1"/>
          </p:cNvSpPr>
          <p:nvPr/>
        </p:nvSpPr>
        <p:spPr bwMode="auto">
          <a:xfrm>
            <a:off x="187325" y="0"/>
            <a:ext cx="8637588"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Complex </a:t>
            </a:r>
            <a:r>
              <a:rPr lang="en-US" sz="3600" dirty="0" err="1">
                <a:solidFill>
                  <a:srgbClr val="FF9933"/>
                </a:solidFill>
                <a:effectLst>
                  <a:outerShdw blurRad="38100" dist="38100" dir="2700000" algn="tl">
                    <a:srgbClr val="C0C0C0"/>
                  </a:outerShdw>
                </a:effectLst>
                <a:latin typeface="Arial" pitchFamily="34" charset="0"/>
              </a:rPr>
              <a:t>Poynting</a:t>
            </a:r>
            <a:r>
              <a:rPr lang="en-US" sz="3600" dirty="0">
                <a:solidFill>
                  <a:srgbClr val="FF9933"/>
                </a:solidFill>
                <a:effectLst>
                  <a:outerShdw blurRad="38100" dist="38100" dir="2700000" algn="tl">
                    <a:srgbClr val="C0C0C0"/>
                  </a:outerShdw>
                </a:effectLst>
                <a:latin typeface="Arial" pitchFamily="34" charset="0"/>
              </a:rPr>
              <a:t> Theorem (cont.)</a:t>
            </a:r>
          </a:p>
        </p:txBody>
      </p:sp>
      <p:sp>
        <p:nvSpPr>
          <p:cNvPr id="13" name="Slide Number Placeholder 12"/>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16</a:t>
            </a:fld>
            <a:endParaRPr lang="en-US" kern="0" dirty="0"/>
          </a:p>
        </p:txBody>
      </p:sp>
      <p:sp>
        <p:nvSpPr>
          <p:cNvPr id="14" name="TextBox 13"/>
          <p:cNvSpPr txBox="1"/>
          <p:nvPr/>
        </p:nvSpPr>
        <p:spPr>
          <a:xfrm>
            <a:off x="4495799" y="5921829"/>
            <a:ext cx="3744687" cy="646331"/>
          </a:xfrm>
          <a:prstGeom prst="rect">
            <a:avLst/>
          </a:prstGeom>
          <a:noFill/>
        </p:spPr>
        <p:txBody>
          <a:bodyPr wrap="square" rtlCol="0">
            <a:spAutoFit/>
          </a:bodyPr>
          <a:lstStyle/>
          <a:p>
            <a:r>
              <a:rPr lang="en-US" dirty="0" smtClean="0">
                <a:solidFill>
                  <a:schemeClr val="bg1"/>
                </a:solidFill>
              </a:rPr>
              <a:t>Next, collect real and imaginary parts in the last term on the RHS.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4"/>
          <p:cNvSpPr txBox="1">
            <a:spLocks noChangeArrowheads="1"/>
          </p:cNvSpPr>
          <p:nvPr/>
        </p:nvSpPr>
        <p:spPr bwMode="auto">
          <a:xfrm>
            <a:off x="540204" y="2248354"/>
            <a:ext cx="581025"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or</a:t>
            </a:r>
          </a:p>
        </p:txBody>
      </p:sp>
      <p:graphicFrame>
        <p:nvGraphicFramePr>
          <p:cNvPr id="14338" name="Object 9"/>
          <p:cNvGraphicFramePr>
            <a:graphicFrameLocks noChangeAspect="1"/>
          </p:cNvGraphicFramePr>
          <p:nvPr/>
        </p:nvGraphicFramePr>
        <p:xfrm>
          <a:off x="336324" y="1089025"/>
          <a:ext cx="8489950" cy="709613"/>
        </p:xfrm>
        <a:graphic>
          <a:graphicData uri="http://schemas.openxmlformats.org/presentationml/2006/ole">
            <p:oleObj spid="_x0000_s14338" name="Equation" r:id="rId4" imgW="4711680" imgH="393480" progId="Equation.DSMT4">
              <p:embed/>
            </p:oleObj>
          </a:graphicData>
        </a:graphic>
      </p:graphicFrame>
      <p:graphicFrame>
        <p:nvGraphicFramePr>
          <p:cNvPr id="14339" name="Object 10"/>
          <p:cNvGraphicFramePr>
            <a:graphicFrameLocks noChangeAspect="1"/>
          </p:cNvGraphicFramePr>
          <p:nvPr/>
        </p:nvGraphicFramePr>
        <p:xfrm>
          <a:off x="369661" y="2926670"/>
          <a:ext cx="8569325" cy="749300"/>
        </p:xfrm>
        <a:graphic>
          <a:graphicData uri="http://schemas.openxmlformats.org/presentationml/2006/ole">
            <p:oleObj spid="_x0000_s14339" name="Equation" r:id="rId5" imgW="4940280" imgH="431640" progId="Equation.DSMT4">
              <p:embed/>
            </p:oleObj>
          </a:graphicData>
        </a:graphic>
      </p:graphicFrame>
      <p:graphicFrame>
        <p:nvGraphicFramePr>
          <p:cNvPr id="14340" name="Object 11"/>
          <p:cNvGraphicFramePr>
            <a:graphicFrameLocks noChangeAspect="1"/>
          </p:cNvGraphicFramePr>
          <p:nvPr/>
        </p:nvGraphicFramePr>
        <p:xfrm>
          <a:off x="450069" y="4707153"/>
          <a:ext cx="8378246" cy="1748529"/>
        </p:xfrm>
        <a:graphic>
          <a:graphicData uri="http://schemas.openxmlformats.org/presentationml/2006/ole">
            <p:oleObj spid="_x0000_s14340" name="Equation" r:id="rId6" imgW="4381200" imgH="914400" progId="Equation.DSMT4">
              <p:embed/>
            </p:oleObj>
          </a:graphicData>
        </a:graphic>
      </p:graphicFrame>
      <p:sp>
        <p:nvSpPr>
          <p:cNvPr id="427020" name="Text Box 12"/>
          <p:cNvSpPr txBox="1">
            <a:spLocks noChangeArrowheads="1"/>
          </p:cNvSpPr>
          <p:nvPr/>
        </p:nvSpPr>
        <p:spPr bwMode="auto">
          <a:xfrm>
            <a:off x="198211" y="0"/>
            <a:ext cx="8637588"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Complex </a:t>
            </a:r>
            <a:r>
              <a:rPr lang="en-US" sz="3600" dirty="0" err="1">
                <a:solidFill>
                  <a:srgbClr val="FF9933"/>
                </a:solidFill>
                <a:effectLst>
                  <a:outerShdw blurRad="38100" dist="38100" dir="2700000" algn="tl">
                    <a:srgbClr val="C0C0C0"/>
                  </a:outerShdw>
                </a:effectLst>
                <a:latin typeface="Arial" pitchFamily="34" charset="0"/>
              </a:rPr>
              <a:t>Poynting</a:t>
            </a:r>
            <a:r>
              <a:rPr lang="en-US" sz="3600" dirty="0">
                <a:solidFill>
                  <a:srgbClr val="FF9933"/>
                </a:solidFill>
                <a:effectLst>
                  <a:outerShdw blurRad="38100" dist="38100" dir="2700000" algn="tl">
                    <a:srgbClr val="C0C0C0"/>
                  </a:outerShdw>
                </a:effectLst>
                <a:latin typeface="Arial" pitchFamily="34" charset="0"/>
              </a:rPr>
              <a:t> Theorem (cont.)</a:t>
            </a:r>
          </a:p>
        </p:txBody>
      </p:sp>
      <p:sp>
        <p:nvSpPr>
          <p:cNvPr id="14343" name="Text Box 13"/>
          <p:cNvSpPr txBox="1">
            <a:spLocks noChangeArrowheads="1"/>
          </p:cNvSpPr>
          <p:nvPr/>
        </p:nvSpPr>
        <p:spPr bwMode="auto">
          <a:xfrm>
            <a:off x="402091" y="4064000"/>
            <a:ext cx="7729537" cy="457200"/>
          </a:xfrm>
          <a:prstGeom prst="rect">
            <a:avLst/>
          </a:prstGeom>
          <a:noFill/>
          <a:ln w="12700">
            <a:noFill/>
            <a:miter lim="800000"/>
            <a:headEnd type="none" w="sm" len="sm"/>
            <a:tailEnd type="none" w="sm" len="sm"/>
          </a:ln>
        </p:spPr>
        <p:txBody>
          <a:bodyPr wrap="none">
            <a:spAutoFit/>
          </a:bodyPr>
          <a:lstStyle/>
          <a:p>
            <a:r>
              <a:rPr lang="en-US" sz="2000" dirty="0">
                <a:solidFill>
                  <a:schemeClr val="bg1"/>
                </a:solidFill>
              </a:rPr>
              <a:t>Next, integrate over a volume </a:t>
            </a:r>
            <a:r>
              <a:rPr lang="en-US" sz="2400" i="1" dirty="0">
                <a:solidFill>
                  <a:schemeClr val="bg1"/>
                </a:solidFill>
                <a:latin typeface="Times New Roman" pitchFamily="18" charset="0"/>
              </a:rPr>
              <a:t>V</a:t>
            </a:r>
            <a:r>
              <a:rPr lang="en-US" sz="2000" dirty="0">
                <a:solidFill>
                  <a:schemeClr val="bg1"/>
                </a:solidFill>
              </a:rPr>
              <a:t> and apply the divergence theorem:</a:t>
            </a:r>
          </a:p>
        </p:txBody>
      </p:sp>
      <p:sp>
        <p:nvSpPr>
          <p:cNvPr id="9" name="Slide Number Placeholder 8"/>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17</a:t>
            </a:fld>
            <a:endParaRPr lang="en-US" kern="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8"/>
          <p:cNvSpPr>
            <a:spLocks noChangeArrowheads="1"/>
          </p:cNvSpPr>
          <p:nvPr/>
        </p:nvSpPr>
        <p:spPr bwMode="auto">
          <a:xfrm>
            <a:off x="609600" y="2293938"/>
            <a:ext cx="8137525" cy="3722687"/>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graphicFrame>
        <p:nvGraphicFramePr>
          <p:cNvPr id="15362" name="Object 5"/>
          <p:cNvGraphicFramePr>
            <a:graphicFrameLocks noChangeAspect="1"/>
          </p:cNvGraphicFramePr>
          <p:nvPr/>
        </p:nvGraphicFramePr>
        <p:xfrm>
          <a:off x="915988" y="2755900"/>
          <a:ext cx="7453312" cy="2776538"/>
        </p:xfrm>
        <a:graphic>
          <a:graphicData uri="http://schemas.openxmlformats.org/presentationml/2006/ole">
            <p:oleObj spid="_x0000_s15362" name="Equation" r:id="rId4" imgW="3682800" imgH="1371600" progId="Equation.DSMT4">
              <p:embed/>
            </p:oleObj>
          </a:graphicData>
        </a:graphic>
      </p:graphicFrame>
      <p:sp>
        <p:nvSpPr>
          <p:cNvPr id="454662" name="Text Box 6"/>
          <p:cNvSpPr txBox="1">
            <a:spLocks noChangeArrowheads="1"/>
          </p:cNvSpPr>
          <p:nvPr/>
        </p:nvSpPr>
        <p:spPr bwMode="auto">
          <a:xfrm>
            <a:off x="165553" y="0"/>
            <a:ext cx="8637588" cy="641350"/>
          </a:xfrm>
          <a:prstGeom prst="rect">
            <a:avLst/>
          </a:prstGeom>
          <a:noFill/>
          <a:ln w="12700">
            <a:noFill/>
            <a:miter lim="800000"/>
            <a:headEnd type="none" w="sm" len="sm"/>
            <a:tailEnd type="none" w="sm" len="sm"/>
          </a:ln>
          <a:effectLst/>
        </p:spPr>
        <p:txBody>
          <a:bodyPr>
            <a:spAutoFit/>
          </a:bodyPr>
          <a:lstStyle/>
          <a:p>
            <a:pPr algn="ctr">
              <a:defRPr/>
            </a:pPr>
            <a:r>
              <a:rPr lang="en-US" sz="3600">
                <a:solidFill>
                  <a:srgbClr val="FF9933"/>
                </a:solidFill>
                <a:effectLst>
                  <a:outerShdw blurRad="38100" dist="38100" dir="2700000" algn="tl">
                    <a:srgbClr val="C0C0C0"/>
                  </a:outerShdw>
                </a:effectLst>
                <a:latin typeface="Arial" pitchFamily="34" charset="0"/>
              </a:rPr>
              <a:t>Complex Poynting Theorem (cont.)</a:t>
            </a:r>
          </a:p>
        </p:txBody>
      </p:sp>
      <p:sp>
        <p:nvSpPr>
          <p:cNvPr id="15365" name="Text Box 9"/>
          <p:cNvSpPr txBox="1">
            <a:spLocks noChangeArrowheads="1"/>
          </p:cNvSpPr>
          <p:nvPr/>
        </p:nvSpPr>
        <p:spPr bwMode="auto">
          <a:xfrm>
            <a:off x="1721530" y="1445078"/>
            <a:ext cx="5657850" cy="457200"/>
          </a:xfrm>
          <a:prstGeom prst="rect">
            <a:avLst/>
          </a:prstGeom>
          <a:noFill/>
          <a:ln w="12700">
            <a:noFill/>
            <a:miter lim="800000"/>
            <a:headEnd type="none" w="sm" len="sm"/>
            <a:tailEnd type="none" w="sm" len="sm"/>
          </a:ln>
        </p:spPr>
        <p:txBody>
          <a:bodyPr wrap="none">
            <a:spAutoFit/>
          </a:bodyPr>
          <a:lstStyle/>
          <a:p>
            <a:pPr algn="ctr"/>
            <a:r>
              <a:rPr lang="en-US" sz="2400" dirty="0">
                <a:solidFill>
                  <a:schemeClr val="bg1"/>
                </a:solidFill>
              </a:rPr>
              <a:t>Final form of complex </a:t>
            </a:r>
            <a:r>
              <a:rPr lang="en-US" sz="2400" dirty="0" err="1">
                <a:solidFill>
                  <a:schemeClr val="bg1"/>
                </a:solidFill>
              </a:rPr>
              <a:t>Poynting</a:t>
            </a:r>
            <a:r>
              <a:rPr lang="en-US" sz="2400" dirty="0">
                <a:solidFill>
                  <a:schemeClr val="bg1"/>
                </a:solidFill>
              </a:rPr>
              <a:t> theorem:</a:t>
            </a:r>
          </a:p>
        </p:txBody>
      </p:sp>
      <p:sp>
        <p:nvSpPr>
          <p:cNvPr id="7" name="Slide Number Placeholder 6"/>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18</a:t>
            </a:fld>
            <a:endParaRPr lang="en-US" kern="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7"/>
          <p:cNvSpPr txBox="1">
            <a:spLocks noChangeArrowheads="1"/>
          </p:cNvSpPr>
          <p:nvPr/>
        </p:nvSpPr>
        <p:spPr bwMode="auto">
          <a:xfrm>
            <a:off x="788988" y="973514"/>
            <a:ext cx="2757487" cy="457200"/>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Interpretation of </a:t>
            </a:r>
            <a:r>
              <a:rPr lang="en-US" sz="2400" i="1" dirty="0">
                <a:solidFill>
                  <a:schemeClr val="bg1"/>
                </a:solidFill>
                <a:latin typeface="Times New Roman" pitchFamily="18" charset="0"/>
              </a:rPr>
              <a:t>P</a:t>
            </a:r>
            <a:r>
              <a:rPr lang="en-US" sz="2400" i="1" baseline="-25000" dirty="0">
                <a:solidFill>
                  <a:schemeClr val="bg1"/>
                </a:solidFill>
                <a:latin typeface="Times New Roman" pitchFamily="18" charset="0"/>
              </a:rPr>
              <a:t>s</a:t>
            </a:r>
            <a:r>
              <a:rPr lang="en-US" sz="2000" baseline="-25000" dirty="0">
                <a:solidFill>
                  <a:schemeClr val="bg1"/>
                </a:solidFill>
              </a:rPr>
              <a:t> </a:t>
            </a:r>
            <a:r>
              <a:rPr lang="en-US" sz="2000" dirty="0">
                <a:solidFill>
                  <a:schemeClr val="bg1"/>
                </a:solidFill>
              </a:rPr>
              <a:t>:</a:t>
            </a:r>
          </a:p>
        </p:txBody>
      </p:sp>
      <p:graphicFrame>
        <p:nvGraphicFramePr>
          <p:cNvPr id="16386" name="Object 8"/>
          <p:cNvGraphicFramePr>
            <a:graphicFrameLocks noChangeAspect="1"/>
          </p:cNvGraphicFramePr>
          <p:nvPr/>
        </p:nvGraphicFramePr>
        <p:xfrm>
          <a:off x="2200631" y="1629508"/>
          <a:ext cx="4519612" cy="1033462"/>
        </p:xfrm>
        <a:graphic>
          <a:graphicData uri="http://schemas.openxmlformats.org/presentationml/2006/ole">
            <p:oleObj spid="_x0000_s16386" name="Equation" r:id="rId4" imgW="1942920" imgH="444240" progId="Equation.DSMT4">
              <p:embed/>
            </p:oleObj>
          </a:graphicData>
        </a:graphic>
      </p:graphicFrame>
      <p:graphicFrame>
        <p:nvGraphicFramePr>
          <p:cNvPr id="16387" name="Object 9"/>
          <p:cNvGraphicFramePr>
            <a:graphicFrameLocks noChangeAspect="1"/>
          </p:cNvGraphicFramePr>
          <p:nvPr/>
        </p:nvGraphicFramePr>
        <p:xfrm>
          <a:off x="1656070" y="2847948"/>
          <a:ext cx="5881688" cy="855662"/>
        </p:xfrm>
        <a:graphic>
          <a:graphicData uri="http://schemas.openxmlformats.org/presentationml/2006/ole">
            <p:oleObj spid="_x0000_s16387" name="Equation" r:id="rId5" imgW="2793960" imgH="406080" progId="Equation.DSMT4">
              <p:embed/>
            </p:oleObj>
          </a:graphicData>
        </a:graphic>
      </p:graphicFrame>
      <p:graphicFrame>
        <p:nvGraphicFramePr>
          <p:cNvPr id="16388" name="Object 10"/>
          <p:cNvGraphicFramePr>
            <a:graphicFrameLocks noChangeAspect="1"/>
          </p:cNvGraphicFramePr>
          <p:nvPr/>
        </p:nvGraphicFramePr>
        <p:xfrm>
          <a:off x="1842779" y="4532755"/>
          <a:ext cx="5551488" cy="652463"/>
        </p:xfrm>
        <a:graphic>
          <a:graphicData uri="http://schemas.openxmlformats.org/presentationml/2006/ole">
            <p:oleObj spid="_x0000_s16388" name="Equation" r:id="rId6" imgW="2158920" imgH="253800" progId="Equation.DSMT4">
              <p:embed/>
            </p:oleObj>
          </a:graphicData>
        </a:graphic>
      </p:graphicFrame>
      <p:sp>
        <p:nvSpPr>
          <p:cNvPr id="428043" name="Text Box 11"/>
          <p:cNvSpPr txBox="1">
            <a:spLocks noChangeArrowheads="1"/>
          </p:cNvSpPr>
          <p:nvPr/>
        </p:nvSpPr>
        <p:spPr bwMode="auto">
          <a:xfrm>
            <a:off x="165554" y="0"/>
            <a:ext cx="8637588"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Complex </a:t>
            </a:r>
            <a:r>
              <a:rPr lang="en-US" sz="3600" dirty="0" err="1">
                <a:solidFill>
                  <a:srgbClr val="FF9933"/>
                </a:solidFill>
                <a:effectLst>
                  <a:outerShdw blurRad="38100" dist="38100" dir="2700000" algn="tl">
                    <a:srgbClr val="C0C0C0"/>
                  </a:outerShdw>
                </a:effectLst>
                <a:latin typeface="Arial" pitchFamily="34" charset="0"/>
              </a:rPr>
              <a:t>Poynting</a:t>
            </a:r>
            <a:r>
              <a:rPr lang="en-US" sz="3600" dirty="0">
                <a:solidFill>
                  <a:srgbClr val="FF9933"/>
                </a:solidFill>
                <a:effectLst>
                  <a:outerShdw blurRad="38100" dist="38100" dir="2700000" algn="tl">
                    <a:srgbClr val="C0C0C0"/>
                  </a:outerShdw>
                </a:effectLst>
                <a:latin typeface="Arial" pitchFamily="34" charset="0"/>
              </a:rPr>
              <a:t> Theorem (cont.)</a:t>
            </a:r>
          </a:p>
        </p:txBody>
      </p:sp>
      <p:sp>
        <p:nvSpPr>
          <p:cNvPr id="8" name="Slide Number Placeholder 7"/>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19</a:t>
            </a:fld>
            <a:endParaRPr lang="en-US" kern="0" dirty="0"/>
          </a:p>
        </p:txBody>
      </p:sp>
      <p:sp>
        <p:nvSpPr>
          <p:cNvPr id="9" name="TextBox 8"/>
          <p:cNvSpPr txBox="1"/>
          <p:nvPr/>
        </p:nvSpPr>
        <p:spPr>
          <a:xfrm>
            <a:off x="538761" y="3983026"/>
            <a:ext cx="3039807" cy="400110"/>
          </a:xfrm>
          <a:prstGeom prst="rect">
            <a:avLst/>
          </a:prstGeom>
          <a:noFill/>
        </p:spPr>
        <p:txBody>
          <a:bodyPr wrap="none" rtlCol="0">
            <a:spAutoFit/>
          </a:bodyPr>
          <a:lstStyle/>
          <a:p>
            <a:r>
              <a:rPr lang="en-US" sz="2000" dirty="0" smtClean="0">
                <a:solidFill>
                  <a:schemeClr val="bg1"/>
                </a:solidFill>
              </a:rPr>
              <a:t>We therefore identify that</a:t>
            </a:r>
            <a:endParaRPr lang="en-US" sz="2000" dirty="0">
              <a:solidFill>
                <a:schemeClr val="bg1"/>
              </a:solidFill>
            </a:endParaRPr>
          </a:p>
        </p:txBody>
      </p:sp>
      <p:graphicFrame>
        <p:nvGraphicFramePr>
          <p:cNvPr id="2" name="Object 5"/>
          <p:cNvGraphicFramePr>
            <a:graphicFrameLocks noChangeAspect="1"/>
          </p:cNvGraphicFramePr>
          <p:nvPr/>
        </p:nvGraphicFramePr>
        <p:xfrm>
          <a:off x="1454150" y="5472113"/>
          <a:ext cx="6569075" cy="968375"/>
        </p:xfrm>
        <a:graphic>
          <a:graphicData uri="http://schemas.openxmlformats.org/presentationml/2006/ole">
            <p:oleObj spid="_x0000_s16389" name="Equation" r:id="rId7" imgW="3454200" imgH="50796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Text Box 2"/>
          <p:cNvSpPr txBox="1">
            <a:spLocks noChangeArrowheads="1"/>
          </p:cNvSpPr>
          <p:nvPr/>
        </p:nvSpPr>
        <p:spPr bwMode="auto">
          <a:xfrm>
            <a:off x="1012825" y="0"/>
            <a:ext cx="7251700"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Power Dissipated by Current</a:t>
            </a:r>
          </a:p>
        </p:txBody>
      </p:sp>
      <p:sp>
        <p:nvSpPr>
          <p:cNvPr id="1037" name="Text Box 4"/>
          <p:cNvSpPr txBox="1">
            <a:spLocks noChangeArrowheads="1"/>
          </p:cNvSpPr>
          <p:nvPr/>
        </p:nvSpPr>
        <p:spPr bwMode="auto">
          <a:xfrm>
            <a:off x="382814" y="879347"/>
            <a:ext cx="3179763" cy="923330"/>
          </a:xfrm>
          <a:prstGeom prst="rect">
            <a:avLst/>
          </a:prstGeom>
          <a:noFill/>
          <a:ln w="12700">
            <a:noFill/>
            <a:miter lim="800000"/>
            <a:headEnd type="none" w="sm" len="sm"/>
            <a:tailEnd type="none" w="sm" len="sm"/>
          </a:ln>
        </p:spPr>
        <p:txBody>
          <a:bodyPr>
            <a:spAutoFit/>
          </a:bodyPr>
          <a:lstStyle/>
          <a:p>
            <a:pPr>
              <a:spcBef>
                <a:spcPct val="50000"/>
              </a:spcBef>
            </a:pPr>
            <a:r>
              <a:rPr lang="en-US" dirty="0">
                <a:solidFill>
                  <a:schemeClr val="bg1"/>
                </a:solidFill>
              </a:rPr>
              <a:t>Work given to a collection of electric charges moving in an electric field:  </a:t>
            </a:r>
          </a:p>
        </p:txBody>
      </p:sp>
      <p:graphicFrame>
        <p:nvGraphicFramePr>
          <p:cNvPr id="1026" name="Object 5"/>
          <p:cNvGraphicFramePr>
            <a:graphicFrameLocks noChangeAspect="1"/>
          </p:cNvGraphicFramePr>
          <p:nvPr/>
        </p:nvGraphicFramePr>
        <p:xfrm>
          <a:off x="865738" y="2012539"/>
          <a:ext cx="2928937" cy="1006475"/>
        </p:xfrm>
        <a:graphic>
          <a:graphicData uri="http://schemas.openxmlformats.org/presentationml/2006/ole">
            <p:oleObj spid="_x0000_s1026" name="Equation" r:id="rId4" imgW="1473120" imgH="507960" progId="Equation.DSMT4">
              <p:embed/>
            </p:oleObj>
          </a:graphicData>
        </a:graphic>
      </p:graphicFrame>
      <p:graphicFrame>
        <p:nvGraphicFramePr>
          <p:cNvPr id="1027" name="Object 8"/>
          <p:cNvGraphicFramePr>
            <a:graphicFrameLocks noChangeAspect="1"/>
          </p:cNvGraphicFramePr>
          <p:nvPr/>
        </p:nvGraphicFramePr>
        <p:xfrm>
          <a:off x="830263" y="5072063"/>
          <a:ext cx="6280150" cy="1012825"/>
        </p:xfrm>
        <a:graphic>
          <a:graphicData uri="http://schemas.openxmlformats.org/presentationml/2006/ole">
            <p:oleObj spid="_x0000_s1027" name="Equation" r:id="rId5" imgW="2984400" imgH="482400" progId="Equation.DSMT4">
              <p:embed/>
            </p:oleObj>
          </a:graphicData>
        </a:graphic>
      </p:graphicFrame>
      <p:sp>
        <p:nvSpPr>
          <p:cNvPr id="1038" name="Text Box 9"/>
          <p:cNvSpPr txBox="1">
            <a:spLocks noChangeArrowheads="1"/>
          </p:cNvSpPr>
          <p:nvPr/>
        </p:nvSpPr>
        <p:spPr bwMode="auto">
          <a:xfrm>
            <a:off x="281894" y="4468132"/>
            <a:ext cx="4235677" cy="400110"/>
          </a:xfrm>
          <a:prstGeom prst="rect">
            <a:avLst/>
          </a:prstGeom>
          <a:noFill/>
          <a:ln w="12700">
            <a:noFill/>
            <a:miter lim="800000"/>
            <a:headEnd type="none" w="sm" len="sm"/>
            <a:tailEnd type="none" w="sm" len="sm"/>
          </a:ln>
        </p:spPr>
        <p:txBody>
          <a:bodyPr wrap="square">
            <a:spAutoFit/>
          </a:bodyPr>
          <a:lstStyle/>
          <a:p>
            <a:pPr>
              <a:spcBef>
                <a:spcPct val="50000"/>
              </a:spcBef>
            </a:pPr>
            <a:r>
              <a:rPr lang="en-US" sz="2000" dirty="0">
                <a:solidFill>
                  <a:schemeClr val="bg1"/>
                </a:solidFill>
              </a:rPr>
              <a:t>Power dissipated per unit volume:  </a:t>
            </a:r>
          </a:p>
        </p:txBody>
      </p:sp>
      <p:grpSp>
        <p:nvGrpSpPr>
          <p:cNvPr id="33" name="Group 32"/>
          <p:cNvGrpSpPr/>
          <p:nvPr/>
        </p:nvGrpSpPr>
        <p:grpSpPr>
          <a:xfrm>
            <a:off x="5166356" y="1042075"/>
            <a:ext cx="3690938" cy="3368675"/>
            <a:chOff x="4664075" y="1379538"/>
            <a:chExt cx="3690938" cy="3368675"/>
          </a:xfrm>
        </p:grpSpPr>
        <p:sp>
          <p:nvSpPr>
            <p:cNvPr id="1034" name="Line 22"/>
            <p:cNvSpPr>
              <a:spLocks noChangeShapeType="1"/>
            </p:cNvSpPr>
            <p:nvPr/>
          </p:nvSpPr>
          <p:spPr bwMode="auto">
            <a:xfrm flipV="1">
              <a:off x="5559425" y="3100388"/>
              <a:ext cx="1006475" cy="749300"/>
            </a:xfrm>
            <a:prstGeom prst="line">
              <a:avLst/>
            </a:prstGeom>
            <a:noFill/>
            <a:ln w="19050">
              <a:solidFill>
                <a:schemeClr val="bg2"/>
              </a:solidFill>
              <a:round/>
              <a:headEnd type="none" w="sm" len="sm"/>
              <a:tailEnd type="triangle" w="med" len="med"/>
            </a:ln>
          </p:spPr>
          <p:txBody>
            <a:bodyPr wrap="none"/>
            <a:lstStyle/>
            <a:p>
              <a:endParaRPr lang="en-US"/>
            </a:p>
          </p:txBody>
        </p:sp>
        <p:sp>
          <p:nvSpPr>
            <p:cNvPr id="1035" name="Line 11"/>
            <p:cNvSpPr>
              <a:spLocks noChangeShapeType="1"/>
            </p:cNvSpPr>
            <p:nvPr/>
          </p:nvSpPr>
          <p:spPr bwMode="auto">
            <a:xfrm flipV="1">
              <a:off x="4664075" y="2203450"/>
              <a:ext cx="2139950" cy="1636713"/>
            </a:xfrm>
            <a:prstGeom prst="line">
              <a:avLst/>
            </a:prstGeom>
            <a:noFill/>
            <a:ln w="19050">
              <a:solidFill>
                <a:schemeClr val="bg1"/>
              </a:solidFill>
              <a:round/>
              <a:headEnd type="none" w="sm" len="sm"/>
              <a:tailEnd type="triangle" w="med" len="med"/>
            </a:ln>
          </p:spPr>
          <p:txBody>
            <a:bodyPr wrap="none"/>
            <a:lstStyle/>
            <a:p>
              <a:endParaRPr lang="en-US"/>
            </a:p>
          </p:txBody>
        </p:sp>
        <p:sp>
          <p:nvSpPr>
            <p:cNvPr id="1039" name="AutoShape 10"/>
            <p:cNvSpPr>
              <a:spLocks noChangeArrowheads="1"/>
            </p:cNvSpPr>
            <p:nvPr/>
          </p:nvSpPr>
          <p:spPr bwMode="auto">
            <a:xfrm rot="3295544">
              <a:off x="5587207" y="2359819"/>
              <a:ext cx="520700" cy="1563687"/>
            </a:xfrm>
            <a:prstGeom prst="can">
              <a:avLst>
                <a:gd name="adj" fmla="val 75076"/>
              </a:avLst>
            </a:prstGeom>
            <a:noFill/>
            <a:ln w="19050">
              <a:solidFill>
                <a:schemeClr val="bg2"/>
              </a:solidFill>
              <a:round/>
              <a:headEnd type="none" w="sm" len="sm"/>
              <a:tailEnd type="none" w="sm" len="sm"/>
            </a:ln>
          </p:spPr>
          <p:txBody>
            <a:bodyPr wrap="none" anchor="ctr"/>
            <a:lstStyle/>
            <a:p>
              <a:endParaRPr lang="en-US"/>
            </a:p>
          </p:txBody>
        </p:sp>
        <p:sp>
          <p:nvSpPr>
            <p:cNvPr id="1040" name="Line 12"/>
            <p:cNvSpPr>
              <a:spLocks noChangeShapeType="1"/>
            </p:cNvSpPr>
            <p:nvPr/>
          </p:nvSpPr>
          <p:spPr bwMode="auto">
            <a:xfrm flipV="1">
              <a:off x="4760913" y="2365375"/>
              <a:ext cx="2176462" cy="1517650"/>
            </a:xfrm>
            <a:prstGeom prst="line">
              <a:avLst/>
            </a:prstGeom>
            <a:noFill/>
            <a:ln w="19050">
              <a:solidFill>
                <a:schemeClr val="bg1"/>
              </a:solidFill>
              <a:round/>
              <a:headEnd type="none" w="sm" len="sm"/>
              <a:tailEnd type="triangle" w="med" len="med"/>
            </a:ln>
          </p:spPr>
          <p:txBody>
            <a:bodyPr wrap="none"/>
            <a:lstStyle/>
            <a:p>
              <a:endParaRPr lang="en-US"/>
            </a:p>
          </p:txBody>
        </p:sp>
        <p:sp>
          <p:nvSpPr>
            <p:cNvPr id="1041" name="Line 13"/>
            <p:cNvSpPr>
              <a:spLocks noChangeShapeType="1"/>
            </p:cNvSpPr>
            <p:nvPr/>
          </p:nvSpPr>
          <p:spPr bwMode="auto">
            <a:xfrm flipV="1">
              <a:off x="4867275" y="2498725"/>
              <a:ext cx="2203450" cy="1490663"/>
            </a:xfrm>
            <a:prstGeom prst="line">
              <a:avLst/>
            </a:prstGeom>
            <a:noFill/>
            <a:ln w="19050">
              <a:solidFill>
                <a:schemeClr val="bg1"/>
              </a:solidFill>
              <a:round/>
              <a:headEnd type="none" w="sm" len="sm"/>
              <a:tailEnd type="triangle" w="med" len="med"/>
            </a:ln>
          </p:spPr>
          <p:txBody>
            <a:bodyPr wrap="none"/>
            <a:lstStyle/>
            <a:p>
              <a:endParaRPr lang="en-US"/>
            </a:p>
          </p:txBody>
        </p:sp>
        <p:graphicFrame>
          <p:nvGraphicFramePr>
            <p:cNvPr id="1028" name="Object 14"/>
            <p:cNvGraphicFramePr>
              <a:graphicFrameLocks noChangeAspect="1"/>
            </p:cNvGraphicFramePr>
            <p:nvPr/>
          </p:nvGraphicFramePr>
          <p:xfrm>
            <a:off x="7269163" y="2141538"/>
            <a:ext cx="1085850" cy="481012"/>
          </p:xfrm>
          <a:graphic>
            <a:graphicData uri="http://schemas.openxmlformats.org/presentationml/2006/ole">
              <p:oleObj spid="_x0000_s1028" name="Equation" r:id="rId6" imgW="571320" imgH="253800" progId="Equation.DSMT4">
                <p:embed/>
              </p:oleObj>
            </a:graphicData>
          </a:graphic>
        </p:graphicFrame>
        <p:graphicFrame>
          <p:nvGraphicFramePr>
            <p:cNvPr id="1029" name="Object 15"/>
            <p:cNvGraphicFramePr>
              <a:graphicFrameLocks noChangeAspect="1"/>
            </p:cNvGraphicFramePr>
            <p:nvPr/>
          </p:nvGraphicFramePr>
          <p:xfrm>
            <a:off x="6604000" y="4084638"/>
            <a:ext cx="1738313" cy="433387"/>
          </p:xfrm>
          <a:graphic>
            <a:graphicData uri="http://schemas.openxmlformats.org/presentationml/2006/ole">
              <p:oleObj spid="_x0000_s1029" name="Equation" r:id="rId7" imgW="914400" imgH="228600" progId="Equation.DSMT4">
                <p:embed/>
              </p:oleObj>
            </a:graphicData>
          </a:graphic>
        </p:graphicFrame>
        <p:graphicFrame>
          <p:nvGraphicFramePr>
            <p:cNvPr id="1030" name="Object 16"/>
            <p:cNvGraphicFramePr>
              <a:graphicFrameLocks noChangeAspect="1"/>
            </p:cNvGraphicFramePr>
            <p:nvPr/>
          </p:nvGraphicFramePr>
          <p:xfrm>
            <a:off x="5830888" y="1379538"/>
            <a:ext cx="373062" cy="485775"/>
          </p:xfrm>
          <a:graphic>
            <a:graphicData uri="http://schemas.openxmlformats.org/presentationml/2006/ole">
              <p:oleObj spid="_x0000_s1030" name="Equation" r:id="rId8" imgW="164880" imgH="215640" progId="Equation.DSMT4">
                <p:embed/>
              </p:oleObj>
            </a:graphicData>
          </a:graphic>
        </p:graphicFrame>
        <p:sp>
          <p:nvSpPr>
            <p:cNvPr id="1042" name="Line 17"/>
            <p:cNvSpPr>
              <a:spLocks noChangeShapeType="1"/>
            </p:cNvSpPr>
            <p:nvPr/>
          </p:nvSpPr>
          <p:spPr bwMode="auto">
            <a:xfrm flipV="1">
              <a:off x="5240338" y="1974850"/>
              <a:ext cx="603250" cy="2660650"/>
            </a:xfrm>
            <a:prstGeom prst="line">
              <a:avLst/>
            </a:prstGeom>
            <a:noFill/>
            <a:ln w="19050">
              <a:solidFill>
                <a:schemeClr val="hlink"/>
              </a:solidFill>
              <a:round/>
              <a:headEnd type="none" w="sm" len="sm"/>
              <a:tailEnd type="triangle" w="med" len="med"/>
            </a:ln>
          </p:spPr>
          <p:txBody>
            <a:bodyPr wrap="none"/>
            <a:lstStyle/>
            <a:p>
              <a:endParaRPr lang="en-US"/>
            </a:p>
          </p:txBody>
        </p:sp>
        <p:sp>
          <p:nvSpPr>
            <p:cNvPr id="1043" name="Line 18"/>
            <p:cNvSpPr>
              <a:spLocks noChangeShapeType="1"/>
            </p:cNvSpPr>
            <p:nvPr/>
          </p:nvSpPr>
          <p:spPr bwMode="auto">
            <a:xfrm flipV="1">
              <a:off x="5427663" y="2009775"/>
              <a:ext cx="603250" cy="2660650"/>
            </a:xfrm>
            <a:prstGeom prst="line">
              <a:avLst/>
            </a:prstGeom>
            <a:noFill/>
            <a:ln w="19050">
              <a:solidFill>
                <a:schemeClr val="hlink"/>
              </a:solidFill>
              <a:round/>
              <a:headEnd type="none" w="sm" len="sm"/>
              <a:tailEnd type="triangle" w="med" len="med"/>
            </a:ln>
          </p:spPr>
          <p:txBody>
            <a:bodyPr wrap="none"/>
            <a:lstStyle/>
            <a:p>
              <a:endParaRPr lang="en-US"/>
            </a:p>
          </p:txBody>
        </p:sp>
        <p:sp>
          <p:nvSpPr>
            <p:cNvPr id="1044" name="Line 19"/>
            <p:cNvSpPr>
              <a:spLocks noChangeShapeType="1"/>
            </p:cNvSpPr>
            <p:nvPr/>
          </p:nvSpPr>
          <p:spPr bwMode="auto">
            <a:xfrm flipV="1">
              <a:off x="5626100" y="2087563"/>
              <a:ext cx="603250" cy="2660650"/>
            </a:xfrm>
            <a:prstGeom prst="line">
              <a:avLst/>
            </a:prstGeom>
            <a:noFill/>
            <a:ln w="19050">
              <a:solidFill>
                <a:schemeClr val="hlink"/>
              </a:solidFill>
              <a:round/>
              <a:headEnd type="none" w="sm" len="sm"/>
              <a:tailEnd type="triangle" w="med" len="med"/>
            </a:ln>
          </p:spPr>
          <p:txBody>
            <a:bodyPr wrap="none"/>
            <a:lstStyle/>
            <a:p>
              <a:endParaRPr lang="en-US"/>
            </a:p>
          </p:txBody>
        </p:sp>
        <p:graphicFrame>
          <p:nvGraphicFramePr>
            <p:cNvPr id="1031" name="Object 20"/>
            <p:cNvGraphicFramePr>
              <a:graphicFrameLocks noChangeAspect="1"/>
            </p:cNvGraphicFramePr>
            <p:nvPr/>
          </p:nvGraphicFramePr>
          <p:xfrm>
            <a:off x="6146800" y="3457575"/>
            <a:ext cx="1157288" cy="384175"/>
          </p:xfrm>
          <a:graphic>
            <a:graphicData uri="http://schemas.openxmlformats.org/presentationml/2006/ole">
              <p:oleObj spid="_x0000_s1031" name="Equation" r:id="rId9" imgW="609480" imgH="203040" progId="Equation.DSMT4">
                <p:embed/>
              </p:oleObj>
            </a:graphicData>
          </a:graphic>
        </p:graphicFrame>
        <p:graphicFrame>
          <p:nvGraphicFramePr>
            <p:cNvPr id="1032" name="Object 21"/>
            <p:cNvGraphicFramePr>
              <a:graphicFrameLocks noChangeAspect="1"/>
            </p:cNvGraphicFramePr>
            <p:nvPr/>
          </p:nvGraphicFramePr>
          <p:xfrm>
            <a:off x="6199188" y="2679700"/>
            <a:ext cx="277812" cy="215900"/>
          </p:xfrm>
          <a:graphic>
            <a:graphicData uri="http://schemas.openxmlformats.org/presentationml/2006/ole">
              <p:oleObj spid="_x0000_s1032" name="Equation" r:id="rId10" imgW="228600" imgH="177480" progId="Equation.DSMT4">
                <p:embed/>
              </p:oleObj>
            </a:graphicData>
          </a:graphic>
        </p:graphicFrame>
        <p:sp>
          <p:nvSpPr>
            <p:cNvPr id="1045" name="Oval 24"/>
            <p:cNvSpPr>
              <a:spLocks noChangeArrowheads="1"/>
            </p:cNvSpPr>
            <p:nvPr/>
          </p:nvSpPr>
          <p:spPr bwMode="auto">
            <a:xfrm>
              <a:off x="5762625" y="3214688"/>
              <a:ext cx="90488" cy="90487"/>
            </a:xfrm>
            <a:prstGeom prst="ellipse">
              <a:avLst/>
            </a:prstGeom>
            <a:solidFill>
              <a:schemeClr val="hlink"/>
            </a:solidFill>
            <a:ln w="12700">
              <a:solidFill>
                <a:schemeClr val="hlink"/>
              </a:solidFill>
              <a:round/>
              <a:headEnd type="none" w="sm" len="sm"/>
              <a:tailEnd type="none" w="sm" len="sm"/>
            </a:ln>
          </p:spPr>
          <p:txBody>
            <a:bodyPr wrap="none" anchor="ctr"/>
            <a:lstStyle/>
            <a:p>
              <a:endParaRPr lang="en-US"/>
            </a:p>
          </p:txBody>
        </p:sp>
        <p:sp>
          <p:nvSpPr>
            <p:cNvPr id="1046" name="Oval 25"/>
            <p:cNvSpPr>
              <a:spLocks noChangeArrowheads="1"/>
            </p:cNvSpPr>
            <p:nvPr/>
          </p:nvSpPr>
          <p:spPr bwMode="auto">
            <a:xfrm>
              <a:off x="5578475" y="3367088"/>
              <a:ext cx="90488" cy="90487"/>
            </a:xfrm>
            <a:prstGeom prst="ellipse">
              <a:avLst/>
            </a:prstGeom>
            <a:solidFill>
              <a:schemeClr val="hlink"/>
            </a:solidFill>
            <a:ln w="12700">
              <a:solidFill>
                <a:schemeClr val="hlink"/>
              </a:solidFill>
              <a:round/>
              <a:headEnd type="none" w="sm" len="sm"/>
              <a:tailEnd type="none" w="sm" len="sm"/>
            </a:ln>
          </p:spPr>
          <p:txBody>
            <a:bodyPr wrap="none" anchor="ctr"/>
            <a:lstStyle/>
            <a:p>
              <a:endParaRPr lang="en-US"/>
            </a:p>
          </p:txBody>
        </p:sp>
        <p:sp>
          <p:nvSpPr>
            <p:cNvPr id="1047" name="Oval 26"/>
            <p:cNvSpPr>
              <a:spLocks noChangeArrowheads="1"/>
            </p:cNvSpPr>
            <p:nvPr/>
          </p:nvSpPr>
          <p:spPr bwMode="auto">
            <a:xfrm>
              <a:off x="5924550" y="3060700"/>
              <a:ext cx="90488" cy="90488"/>
            </a:xfrm>
            <a:prstGeom prst="ellipse">
              <a:avLst/>
            </a:prstGeom>
            <a:solidFill>
              <a:schemeClr val="hlink"/>
            </a:solidFill>
            <a:ln w="12700">
              <a:solidFill>
                <a:schemeClr val="hlink"/>
              </a:solidFill>
              <a:round/>
              <a:headEnd type="none" w="sm" len="sm"/>
              <a:tailEnd type="none" w="sm" len="sm"/>
            </a:ln>
          </p:spPr>
          <p:txBody>
            <a:bodyPr wrap="none" anchor="ctr"/>
            <a:lstStyle/>
            <a:p>
              <a:endParaRPr lang="en-US"/>
            </a:p>
          </p:txBody>
        </p:sp>
        <p:sp>
          <p:nvSpPr>
            <p:cNvPr id="1048" name="Oval 27"/>
            <p:cNvSpPr>
              <a:spLocks noChangeArrowheads="1"/>
            </p:cNvSpPr>
            <p:nvPr/>
          </p:nvSpPr>
          <p:spPr bwMode="auto">
            <a:xfrm>
              <a:off x="5807075" y="2940050"/>
              <a:ext cx="90488" cy="90488"/>
            </a:xfrm>
            <a:prstGeom prst="ellipse">
              <a:avLst/>
            </a:prstGeom>
            <a:solidFill>
              <a:schemeClr val="hlink"/>
            </a:solidFill>
            <a:ln w="12700">
              <a:solidFill>
                <a:schemeClr val="hlink"/>
              </a:solidFill>
              <a:round/>
              <a:headEnd type="none" w="sm" len="sm"/>
              <a:tailEnd type="none" w="sm" len="sm"/>
            </a:ln>
          </p:spPr>
          <p:txBody>
            <a:bodyPr wrap="none" anchor="ctr"/>
            <a:lstStyle/>
            <a:p>
              <a:endParaRPr lang="en-US"/>
            </a:p>
          </p:txBody>
        </p:sp>
        <p:sp>
          <p:nvSpPr>
            <p:cNvPr id="1049" name="Oval 28"/>
            <p:cNvSpPr>
              <a:spLocks noChangeArrowheads="1"/>
            </p:cNvSpPr>
            <p:nvPr/>
          </p:nvSpPr>
          <p:spPr bwMode="auto">
            <a:xfrm>
              <a:off x="5334000" y="3227388"/>
              <a:ext cx="90488" cy="90487"/>
            </a:xfrm>
            <a:prstGeom prst="ellipse">
              <a:avLst/>
            </a:prstGeom>
            <a:solidFill>
              <a:schemeClr val="hlink"/>
            </a:solidFill>
            <a:ln w="12700">
              <a:solidFill>
                <a:schemeClr val="hlink"/>
              </a:solidFill>
              <a:round/>
              <a:headEnd type="none" w="sm" len="sm"/>
              <a:tailEnd type="none" w="sm" len="sm"/>
            </a:ln>
          </p:spPr>
          <p:txBody>
            <a:bodyPr wrap="none" anchor="ctr"/>
            <a:lstStyle/>
            <a:p>
              <a:endParaRPr lang="en-US"/>
            </a:p>
          </p:txBody>
        </p:sp>
        <p:sp>
          <p:nvSpPr>
            <p:cNvPr id="1050" name="Oval 29"/>
            <p:cNvSpPr>
              <a:spLocks noChangeArrowheads="1"/>
            </p:cNvSpPr>
            <p:nvPr/>
          </p:nvSpPr>
          <p:spPr bwMode="auto">
            <a:xfrm>
              <a:off x="5280025" y="3490913"/>
              <a:ext cx="90488" cy="90487"/>
            </a:xfrm>
            <a:prstGeom prst="ellipse">
              <a:avLst/>
            </a:prstGeom>
            <a:solidFill>
              <a:schemeClr val="hlink"/>
            </a:solidFill>
            <a:ln w="12700">
              <a:solidFill>
                <a:schemeClr val="hlink"/>
              </a:solidFill>
              <a:round/>
              <a:headEnd type="none" w="sm" len="sm"/>
              <a:tailEnd type="none" w="sm" len="sm"/>
            </a:ln>
          </p:spPr>
          <p:txBody>
            <a:bodyPr wrap="none" anchor="ctr"/>
            <a:lstStyle/>
            <a:p>
              <a:endParaRPr lang="en-US"/>
            </a:p>
          </p:txBody>
        </p:sp>
        <p:sp>
          <p:nvSpPr>
            <p:cNvPr id="1051" name="Oval 30"/>
            <p:cNvSpPr>
              <a:spLocks noChangeArrowheads="1"/>
            </p:cNvSpPr>
            <p:nvPr/>
          </p:nvSpPr>
          <p:spPr bwMode="auto">
            <a:xfrm>
              <a:off x="6172200" y="3101975"/>
              <a:ext cx="90488" cy="90488"/>
            </a:xfrm>
            <a:prstGeom prst="ellipse">
              <a:avLst/>
            </a:prstGeom>
            <a:solidFill>
              <a:schemeClr val="hlink"/>
            </a:solidFill>
            <a:ln w="12700">
              <a:solidFill>
                <a:schemeClr val="hlink"/>
              </a:solidFill>
              <a:round/>
              <a:headEnd type="none" w="sm" len="sm"/>
              <a:tailEnd type="none" w="sm" len="sm"/>
            </a:ln>
          </p:spPr>
          <p:txBody>
            <a:bodyPr wrap="none" anchor="ctr"/>
            <a:lstStyle/>
            <a:p>
              <a:endParaRPr lang="en-US"/>
            </a:p>
          </p:txBody>
        </p:sp>
        <p:sp>
          <p:nvSpPr>
            <p:cNvPr id="1052" name="Oval 31"/>
            <p:cNvSpPr>
              <a:spLocks noChangeArrowheads="1"/>
            </p:cNvSpPr>
            <p:nvPr/>
          </p:nvSpPr>
          <p:spPr bwMode="auto">
            <a:xfrm>
              <a:off x="5943600" y="2778125"/>
              <a:ext cx="90488" cy="90488"/>
            </a:xfrm>
            <a:prstGeom prst="ellipse">
              <a:avLst/>
            </a:prstGeom>
            <a:solidFill>
              <a:schemeClr val="hlink"/>
            </a:solidFill>
            <a:ln w="12700">
              <a:solidFill>
                <a:schemeClr val="hlink"/>
              </a:solidFill>
              <a:round/>
              <a:headEnd type="none" w="sm" len="sm"/>
              <a:tailEnd type="none" w="sm" len="sm"/>
            </a:ln>
          </p:spPr>
          <p:txBody>
            <a:bodyPr wrap="none" anchor="ctr"/>
            <a:lstStyle/>
            <a:p>
              <a:endParaRPr lang="en-US"/>
            </a:p>
          </p:txBody>
        </p:sp>
        <p:sp>
          <p:nvSpPr>
            <p:cNvPr id="1053" name="Oval 32"/>
            <p:cNvSpPr>
              <a:spLocks noChangeArrowheads="1"/>
            </p:cNvSpPr>
            <p:nvPr/>
          </p:nvSpPr>
          <p:spPr bwMode="auto">
            <a:xfrm>
              <a:off x="5619750" y="3121025"/>
              <a:ext cx="90488" cy="90488"/>
            </a:xfrm>
            <a:prstGeom prst="ellipse">
              <a:avLst/>
            </a:prstGeom>
            <a:solidFill>
              <a:schemeClr val="hlink"/>
            </a:solidFill>
            <a:ln w="12700">
              <a:solidFill>
                <a:schemeClr val="hlink"/>
              </a:solidFill>
              <a:round/>
              <a:headEnd type="none" w="sm" len="sm"/>
              <a:tailEnd type="none" w="sm" len="sm"/>
            </a:ln>
          </p:spPr>
          <p:txBody>
            <a:bodyPr wrap="none" anchor="ctr"/>
            <a:lstStyle/>
            <a:p>
              <a:endParaRPr lang="en-US"/>
            </a:p>
          </p:txBody>
        </p:sp>
        <p:graphicFrame>
          <p:nvGraphicFramePr>
            <p:cNvPr id="1033" name="Object 34"/>
            <p:cNvGraphicFramePr>
              <a:graphicFrameLocks noChangeAspect="1"/>
            </p:cNvGraphicFramePr>
            <p:nvPr/>
          </p:nvGraphicFramePr>
          <p:xfrm>
            <a:off x="4957763" y="2714625"/>
            <a:ext cx="361950" cy="433388"/>
          </p:xfrm>
          <a:graphic>
            <a:graphicData uri="http://schemas.openxmlformats.org/presentationml/2006/ole">
              <p:oleObj spid="_x0000_s1033" name="Equation" r:id="rId11" imgW="190440" imgH="228600" progId="Equation.DSMT4">
                <p:embed/>
              </p:oleObj>
            </a:graphicData>
          </a:graphic>
        </p:graphicFrame>
      </p:grpSp>
      <p:sp>
        <p:nvSpPr>
          <p:cNvPr id="1054" name="Text Box 35"/>
          <p:cNvSpPr txBox="1">
            <a:spLocks noChangeArrowheads="1"/>
          </p:cNvSpPr>
          <p:nvPr/>
        </p:nvSpPr>
        <p:spPr bwMode="auto">
          <a:xfrm>
            <a:off x="713468" y="6244999"/>
            <a:ext cx="7870616" cy="369332"/>
          </a:xfrm>
          <a:prstGeom prst="rect">
            <a:avLst/>
          </a:prstGeom>
          <a:noFill/>
          <a:ln w="12700">
            <a:noFill/>
            <a:miter lim="800000"/>
            <a:headEnd type="none" w="sm" len="sm"/>
            <a:tailEnd type="none" w="sm" len="sm"/>
          </a:ln>
        </p:spPr>
        <p:txBody>
          <a:bodyPr wrap="none">
            <a:spAutoFit/>
          </a:bodyPr>
          <a:lstStyle/>
          <a:p>
            <a:r>
              <a:rPr lang="en-US" b="1" dirty="0">
                <a:solidFill>
                  <a:srgbClr val="FF0000"/>
                </a:solidFill>
              </a:rPr>
              <a:t>Note:</a:t>
            </a:r>
            <a:r>
              <a:rPr lang="en-US" dirty="0">
                <a:solidFill>
                  <a:srgbClr val="FF0000"/>
                </a:solidFill>
              </a:rPr>
              <a:t> We assume no increase in kinetic energy, so the power goes to </a:t>
            </a:r>
            <a:r>
              <a:rPr lang="en-US" u="sng" dirty="0">
                <a:solidFill>
                  <a:srgbClr val="FF0000"/>
                </a:solidFill>
              </a:rPr>
              <a:t>heat</a:t>
            </a:r>
            <a:r>
              <a:rPr lang="en-US" dirty="0">
                <a:solidFill>
                  <a:srgbClr val="FF0000"/>
                </a:solidFill>
              </a:rPr>
              <a:t>.</a:t>
            </a:r>
          </a:p>
        </p:txBody>
      </p:sp>
      <p:sp>
        <p:nvSpPr>
          <p:cNvPr id="32" name="Slide Number Placeholder 31"/>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2</a:t>
            </a:fld>
            <a:endParaRPr lang="en-US" kern="0" dirty="0"/>
          </a:p>
        </p:txBody>
      </p:sp>
      <p:sp>
        <p:nvSpPr>
          <p:cNvPr id="34" name="TextBox 33"/>
          <p:cNvSpPr txBox="1"/>
          <p:nvPr/>
        </p:nvSpPr>
        <p:spPr>
          <a:xfrm>
            <a:off x="231818" y="3193961"/>
            <a:ext cx="4470583" cy="338554"/>
          </a:xfrm>
          <a:prstGeom prst="rect">
            <a:avLst/>
          </a:prstGeom>
          <a:noFill/>
        </p:spPr>
        <p:txBody>
          <a:bodyPr wrap="none" rtlCol="0">
            <a:spAutoFit/>
          </a:bodyPr>
          <a:lstStyle/>
          <a:p>
            <a:r>
              <a:rPr lang="en-US" sz="1600" b="1" dirty="0" smtClean="0">
                <a:solidFill>
                  <a:schemeClr val="bg2"/>
                </a:solidFill>
              </a:rPr>
              <a:t>Note:</a:t>
            </a:r>
            <a:r>
              <a:rPr lang="en-US" sz="1600" dirty="0" smtClean="0">
                <a:solidFill>
                  <a:schemeClr val="bg2"/>
                </a:solidFill>
              </a:rPr>
              <a:t> The magnetic field never does any work:</a:t>
            </a:r>
            <a:endParaRPr lang="en-US" sz="1600" dirty="0">
              <a:solidFill>
                <a:schemeClr val="bg2"/>
              </a:solidFill>
            </a:endParaRPr>
          </a:p>
        </p:txBody>
      </p:sp>
      <p:graphicFrame>
        <p:nvGraphicFramePr>
          <p:cNvPr id="2" name="Object 5"/>
          <p:cNvGraphicFramePr>
            <a:graphicFrameLocks noChangeAspect="1"/>
          </p:cNvGraphicFramePr>
          <p:nvPr/>
        </p:nvGraphicFramePr>
        <p:xfrm>
          <a:off x="1282700" y="3549650"/>
          <a:ext cx="2373313" cy="503238"/>
        </p:xfrm>
        <a:graphic>
          <a:graphicData uri="http://schemas.openxmlformats.org/presentationml/2006/ole">
            <p:oleObj spid="_x0000_s1034" name="Equation" r:id="rId12" imgW="1193760" imgH="253800" progId="Equation.DSMT4">
              <p:embed/>
            </p:oleObj>
          </a:graphicData>
        </a:graphic>
      </p:graphicFrame>
      <p:sp>
        <p:nvSpPr>
          <p:cNvPr id="35" name="TextBox 34"/>
          <p:cNvSpPr txBox="1"/>
          <p:nvPr/>
        </p:nvSpPr>
        <p:spPr>
          <a:xfrm>
            <a:off x="3820886" y="1349827"/>
            <a:ext cx="2068286" cy="738664"/>
          </a:xfrm>
          <a:prstGeom prst="rect">
            <a:avLst/>
          </a:prstGeom>
          <a:noFill/>
          <a:ln>
            <a:solidFill>
              <a:schemeClr val="bg2"/>
            </a:solidFill>
          </a:ln>
        </p:spPr>
        <p:txBody>
          <a:bodyPr wrap="square" rtlCol="0">
            <a:spAutoFit/>
          </a:bodyPr>
          <a:lstStyle/>
          <a:p>
            <a:pPr algn="ctr"/>
            <a:r>
              <a:rPr lang="en-US" sz="1400" dirty="0" smtClean="0">
                <a:solidFill>
                  <a:schemeClr val="bg2"/>
                </a:solidFill>
              </a:rPr>
              <a:t>This could be conduction current or impressed current.</a:t>
            </a:r>
            <a:endParaRPr lang="en-US" sz="1400" dirty="0">
              <a:solidFill>
                <a:schemeClr val="bg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2"/>
          <p:cNvSpPr txBox="1">
            <a:spLocks noChangeArrowheads="1"/>
          </p:cNvSpPr>
          <p:nvPr/>
        </p:nvSpPr>
        <p:spPr bwMode="auto">
          <a:xfrm>
            <a:off x="747882" y="856211"/>
            <a:ext cx="2451100" cy="457200"/>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Interpretation of </a:t>
            </a:r>
            <a:r>
              <a:rPr lang="en-US" sz="2400" i="1" dirty="0">
                <a:solidFill>
                  <a:schemeClr val="bg1"/>
                </a:solidFill>
                <a:latin typeface="Times New Roman" pitchFamily="18" charset="0"/>
              </a:rPr>
              <a:t>P</a:t>
            </a:r>
            <a:r>
              <a:rPr lang="en-US" sz="2400" i="1" baseline="-25000" dirty="0">
                <a:solidFill>
                  <a:schemeClr val="bg1"/>
                </a:solidFill>
                <a:latin typeface="Times New Roman" pitchFamily="18" charset="0"/>
              </a:rPr>
              <a:t>f </a:t>
            </a:r>
            <a:r>
              <a:rPr lang="en-US" sz="2000" dirty="0">
                <a:solidFill>
                  <a:schemeClr val="bg1"/>
                </a:solidFill>
              </a:rPr>
              <a:t>:</a:t>
            </a:r>
          </a:p>
        </p:txBody>
      </p:sp>
      <p:graphicFrame>
        <p:nvGraphicFramePr>
          <p:cNvPr id="17410" name="Object 3"/>
          <p:cNvGraphicFramePr>
            <a:graphicFrameLocks noChangeAspect="1"/>
          </p:cNvGraphicFramePr>
          <p:nvPr/>
        </p:nvGraphicFramePr>
        <p:xfrm>
          <a:off x="2911143" y="1493033"/>
          <a:ext cx="3397250" cy="1033462"/>
        </p:xfrm>
        <a:graphic>
          <a:graphicData uri="http://schemas.openxmlformats.org/presentationml/2006/ole">
            <p:oleObj spid="_x0000_s17410" name="Equation" r:id="rId4" imgW="1460160" imgH="444240" progId="Equation.DSMT4">
              <p:embed/>
            </p:oleObj>
          </a:graphicData>
        </a:graphic>
      </p:graphicFrame>
      <p:graphicFrame>
        <p:nvGraphicFramePr>
          <p:cNvPr id="17411" name="Object 4"/>
          <p:cNvGraphicFramePr>
            <a:graphicFrameLocks noChangeAspect="1"/>
          </p:cNvGraphicFramePr>
          <p:nvPr/>
        </p:nvGraphicFramePr>
        <p:xfrm>
          <a:off x="2462189" y="2997225"/>
          <a:ext cx="4383088" cy="801687"/>
        </p:xfrm>
        <a:graphic>
          <a:graphicData uri="http://schemas.openxmlformats.org/presentationml/2006/ole">
            <p:oleObj spid="_x0000_s17411" name="Equation" r:id="rId5" imgW="2082600" imgH="380880" progId="Equation.DSMT4">
              <p:embed/>
            </p:oleObj>
          </a:graphicData>
        </a:graphic>
      </p:graphicFrame>
      <p:graphicFrame>
        <p:nvGraphicFramePr>
          <p:cNvPr id="17412" name="Object 5"/>
          <p:cNvGraphicFramePr>
            <a:graphicFrameLocks noChangeAspect="1"/>
          </p:cNvGraphicFramePr>
          <p:nvPr/>
        </p:nvGraphicFramePr>
        <p:xfrm>
          <a:off x="1569357" y="4426489"/>
          <a:ext cx="6069013" cy="620712"/>
        </p:xfrm>
        <a:graphic>
          <a:graphicData uri="http://schemas.openxmlformats.org/presentationml/2006/ole">
            <p:oleObj spid="_x0000_s17412" name="Equation" r:id="rId6" imgW="2361960" imgH="241200" progId="Equation.DSMT4">
              <p:embed/>
            </p:oleObj>
          </a:graphicData>
        </a:graphic>
      </p:graphicFrame>
      <p:sp>
        <p:nvSpPr>
          <p:cNvPr id="448518" name="Text Box 6"/>
          <p:cNvSpPr txBox="1">
            <a:spLocks noChangeArrowheads="1"/>
          </p:cNvSpPr>
          <p:nvPr/>
        </p:nvSpPr>
        <p:spPr bwMode="auto">
          <a:xfrm>
            <a:off x="132896" y="0"/>
            <a:ext cx="8637588"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Complex </a:t>
            </a:r>
            <a:r>
              <a:rPr lang="en-US" sz="3600" dirty="0" err="1">
                <a:solidFill>
                  <a:srgbClr val="FF9933"/>
                </a:solidFill>
                <a:effectLst>
                  <a:outerShdw blurRad="38100" dist="38100" dir="2700000" algn="tl">
                    <a:srgbClr val="C0C0C0"/>
                  </a:outerShdw>
                </a:effectLst>
                <a:latin typeface="Arial" pitchFamily="34" charset="0"/>
              </a:rPr>
              <a:t>Poynting</a:t>
            </a:r>
            <a:r>
              <a:rPr lang="en-US" sz="3600" dirty="0">
                <a:solidFill>
                  <a:srgbClr val="FF9933"/>
                </a:solidFill>
                <a:effectLst>
                  <a:outerShdw blurRad="38100" dist="38100" dir="2700000" algn="tl">
                    <a:srgbClr val="C0C0C0"/>
                  </a:outerShdw>
                </a:effectLst>
                <a:latin typeface="Arial" pitchFamily="34" charset="0"/>
              </a:rPr>
              <a:t> Theorem (cont.)</a:t>
            </a:r>
          </a:p>
        </p:txBody>
      </p:sp>
      <p:sp>
        <p:nvSpPr>
          <p:cNvPr id="8" name="Slide Number Placeholder 7"/>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20</a:t>
            </a:fld>
            <a:endParaRPr lang="en-US" kern="0" dirty="0"/>
          </a:p>
        </p:txBody>
      </p:sp>
      <p:sp>
        <p:nvSpPr>
          <p:cNvPr id="9" name="TextBox 8"/>
          <p:cNvSpPr txBox="1"/>
          <p:nvPr/>
        </p:nvSpPr>
        <p:spPr>
          <a:xfrm>
            <a:off x="374988" y="3944692"/>
            <a:ext cx="2758127" cy="369332"/>
          </a:xfrm>
          <a:prstGeom prst="rect">
            <a:avLst/>
          </a:prstGeom>
          <a:noFill/>
        </p:spPr>
        <p:txBody>
          <a:bodyPr wrap="none" rtlCol="0">
            <a:spAutoFit/>
          </a:bodyPr>
          <a:lstStyle/>
          <a:p>
            <a:r>
              <a:rPr lang="en-US" dirty="0" smtClean="0">
                <a:solidFill>
                  <a:schemeClr val="bg1"/>
                </a:solidFill>
              </a:rPr>
              <a:t>We therefore identify that</a:t>
            </a:r>
            <a:endParaRPr lang="en-US" dirty="0">
              <a:solidFill>
                <a:schemeClr val="bg1"/>
              </a:solidFill>
            </a:endParaRPr>
          </a:p>
        </p:txBody>
      </p:sp>
      <p:graphicFrame>
        <p:nvGraphicFramePr>
          <p:cNvPr id="2" name="Object 5"/>
          <p:cNvGraphicFramePr>
            <a:graphicFrameLocks noChangeAspect="1"/>
          </p:cNvGraphicFramePr>
          <p:nvPr/>
        </p:nvGraphicFramePr>
        <p:xfrm>
          <a:off x="1590888" y="5376327"/>
          <a:ext cx="6543178" cy="968863"/>
        </p:xfrm>
        <a:graphic>
          <a:graphicData uri="http://schemas.openxmlformats.org/presentationml/2006/ole">
            <p:oleObj spid="_x0000_s17413" name="Equation" r:id="rId7" imgW="3441600" imgH="507960" progId="Equation.DSMT4">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7"/>
          <p:cNvGraphicFramePr>
            <a:graphicFrameLocks noChangeAspect="1"/>
          </p:cNvGraphicFramePr>
          <p:nvPr/>
        </p:nvGraphicFramePr>
        <p:xfrm>
          <a:off x="721603" y="1577975"/>
          <a:ext cx="4205288" cy="3141663"/>
        </p:xfrm>
        <a:graphic>
          <a:graphicData uri="http://schemas.openxmlformats.org/presentationml/2006/ole">
            <p:oleObj spid="_x0000_s18434" name="Equation" r:id="rId4" imgW="2108160" imgH="1574640" progId="Equation.DSMT4">
              <p:embed/>
            </p:oleObj>
          </a:graphicData>
        </a:graphic>
      </p:graphicFrame>
      <p:graphicFrame>
        <p:nvGraphicFramePr>
          <p:cNvPr id="18435" name="Object 8"/>
          <p:cNvGraphicFramePr>
            <a:graphicFrameLocks noChangeAspect="1"/>
          </p:cNvGraphicFramePr>
          <p:nvPr/>
        </p:nvGraphicFramePr>
        <p:xfrm>
          <a:off x="1758950" y="4546600"/>
          <a:ext cx="4967288" cy="1976438"/>
        </p:xfrm>
        <a:graphic>
          <a:graphicData uri="http://schemas.openxmlformats.org/presentationml/2006/ole">
            <p:oleObj spid="_x0000_s18435" name="Equation" r:id="rId5" imgW="2489040" imgH="990360" progId="Equation.DSMT4">
              <p:embed/>
            </p:oleObj>
          </a:graphicData>
        </a:graphic>
      </p:graphicFrame>
      <p:sp>
        <p:nvSpPr>
          <p:cNvPr id="18436" name="Text Box 9"/>
          <p:cNvSpPr txBox="1">
            <a:spLocks noChangeArrowheads="1"/>
          </p:cNvSpPr>
          <p:nvPr/>
        </p:nvSpPr>
        <p:spPr bwMode="auto">
          <a:xfrm>
            <a:off x="752736" y="4825052"/>
            <a:ext cx="982663"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Hence</a:t>
            </a:r>
          </a:p>
        </p:txBody>
      </p:sp>
      <p:sp>
        <p:nvSpPr>
          <p:cNvPr id="429066" name="Text Box 10"/>
          <p:cNvSpPr txBox="1">
            <a:spLocks noChangeArrowheads="1"/>
          </p:cNvSpPr>
          <p:nvPr/>
        </p:nvSpPr>
        <p:spPr bwMode="auto">
          <a:xfrm>
            <a:off x="132897" y="0"/>
            <a:ext cx="8637588"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Complex </a:t>
            </a:r>
            <a:r>
              <a:rPr lang="en-US" sz="3600" dirty="0" err="1">
                <a:solidFill>
                  <a:srgbClr val="FF9933"/>
                </a:solidFill>
                <a:effectLst>
                  <a:outerShdw blurRad="38100" dist="38100" dir="2700000" algn="tl">
                    <a:srgbClr val="C0C0C0"/>
                  </a:outerShdw>
                </a:effectLst>
                <a:latin typeface="Arial" pitchFamily="34" charset="0"/>
              </a:rPr>
              <a:t>Poynting</a:t>
            </a:r>
            <a:r>
              <a:rPr lang="en-US" sz="3600" dirty="0">
                <a:solidFill>
                  <a:srgbClr val="FF9933"/>
                </a:solidFill>
                <a:effectLst>
                  <a:outerShdw blurRad="38100" dist="38100" dir="2700000" algn="tl">
                    <a:srgbClr val="C0C0C0"/>
                  </a:outerShdw>
                </a:effectLst>
                <a:latin typeface="Arial" pitchFamily="34" charset="0"/>
              </a:rPr>
              <a:t> Theorem (cont.)</a:t>
            </a:r>
          </a:p>
        </p:txBody>
      </p:sp>
      <p:sp>
        <p:nvSpPr>
          <p:cNvPr id="18438" name="Text Box 11"/>
          <p:cNvSpPr txBox="1">
            <a:spLocks noChangeArrowheads="1"/>
          </p:cNvSpPr>
          <p:nvPr/>
        </p:nvSpPr>
        <p:spPr bwMode="auto">
          <a:xfrm>
            <a:off x="559027" y="962932"/>
            <a:ext cx="3684587"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Interpretation of energy terms:</a:t>
            </a:r>
          </a:p>
        </p:txBody>
      </p:sp>
      <p:sp>
        <p:nvSpPr>
          <p:cNvPr id="18439" name="Text Box 12"/>
          <p:cNvSpPr txBox="1">
            <a:spLocks noChangeArrowheads="1"/>
          </p:cNvSpPr>
          <p:nvPr/>
        </p:nvSpPr>
        <p:spPr bwMode="auto">
          <a:xfrm>
            <a:off x="4626400" y="2669277"/>
            <a:ext cx="3131231" cy="523220"/>
          </a:xfrm>
          <a:prstGeom prst="rect">
            <a:avLst/>
          </a:prstGeom>
          <a:noFill/>
          <a:ln w="12700">
            <a:solidFill>
              <a:schemeClr val="bg2"/>
            </a:solidFill>
            <a:miter lim="800000"/>
            <a:headEnd type="none" w="sm" len="sm"/>
            <a:tailEnd type="none" w="sm" len="sm"/>
          </a:ln>
        </p:spPr>
        <p:txBody>
          <a:bodyPr wrap="square">
            <a:spAutoFit/>
          </a:bodyPr>
          <a:lstStyle/>
          <a:p>
            <a:pPr algn="ctr"/>
            <a:r>
              <a:rPr lang="en-US" sz="1400" b="1" dirty="0">
                <a:solidFill>
                  <a:schemeClr val="bg2"/>
                </a:solidFill>
              </a:rPr>
              <a:t>Note:</a:t>
            </a:r>
            <a:r>
              <a:rPr lang="en-US" sz="1400" dirty="0">
                <a:solidFill>
                  <a:schemeClr val="bg2"/>
                </a:solidFill>
              </a:rPr>
              <a:t> The real-part operator may be </a:t>
            </a:r>
            <a:r>
              <a:rPr lang="en-US" sz="1400" dirty="0" smtClean="0">
                <a:solidFill>
                  <a:schemeClr val="bg2"/>
                </a:solidFill>
              </a:rPr>
              <a:t>added here </a:t>
            </a:r>
            <a:r>
              <a:rPr lang="en-US" sz="1400" dirty="0">
                <a:solidFill>
                  <a:schemeClr val="bg2"/>
                </a:solidFill>
              </a:rPr>
              <a:t>since it has no </a:t>
            </a:r>
            <a:r>
              <a:rPr lang="en-US" sz="1400" dirty="0" smtClean="0">
                <a:solidFill>
                  <a:schemeClr val="bg2"/>
                </a:solidFill>
              </a:rPr>
              <a:t>effect.</a:t>
            </a:r>
            <a:endParaRPr lang="en-US" sz="1400" dirty="0">
              <a:solidFill>
                <a:schemeClr val="bg2"/>
              </a:solidFill>
            </a:endParaRPr>
          </a:p>
        </p:txBody>
      </p:sp>
      <p:sp>
        <p:nvSpPr>
          <p:cNvPr id="18440" name="Text Box 13"/>
          <p:cNvSpPr txBox="1">
            <a:spLocks noChangeArrowheads="1"/>
          </p:cNvSpPr>
          <p:nvPr/>
        </p:nvSpPr>
        <p:spPr bwMode="auto">
          <a:xfrm>
            <a:off x="493003" y="5823013"/>
            <a:ext cx="1362075"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Similarly,</a:t>
            </a:r>
          </a:p>
        </p:txBody>
      </p:sp>
      <p:sp>
        <p:nvSpPr>
          <p:cNvPr id="10" name="Slide Number Placeholder 9"/>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21</a:t>
            </a:fld>
            <a:endParaRPr lang="en-US" kern="0" dirty="0"/>
          </a:p>
        </p:txBody>
      </p:sp>
      <p:sp>
        <p:nvSpPr>
          <p:cNvPr id="11" name="Text Box 12"/>
          <p:cNvSpPr txBox="1">
            <a:spLocks noChangeArrowheads="1"/>
          </p:cNvSpPr>
          <p:nvPr/>
        </p:nvSpPr>
        <p:spPr bwMode="auto">
          <a:xfrm>
            <a:off x="5740597" y="3439237"/>
            <a:ext cx="3131231" cy="954107"/>
          </a:xfrm>
          <a:prstGeom prst="rect">
            <a:avLst/>
          </a:prstGeom>
          <a:noFill/>
          <a:ln w="12700">
            <a:solidFill>
              <a:schemeClr val="bg2"/>
            </a:solidFill>
            <a:miter lim="800000"/>
            <a:headEnd type="none" w="sm" len="sm"/>
            <a:tailEnd type="none" w="sm" len="sm"/>
          </a:ln>
        </p:spPr>
        <p:txBody>
          <a:bodyPr wrap="square">
            <a:spAutoFit/>
          </a:bodyPr>
          <a:lstStyle/>
          <a:p>
            <a:pPr algn="ctr"/>
            <a:r>
              <a:rPr lang="en-US" sz="1400" b="1" dirty="0">
                <a:solidFill>
                  <a:schemeClr val="bg2"/>
                </a:solidFill>
              </a:rPr>
              <a:t>Note:</a:t>
            </a:r>
            <a:r>
              <a:rPr lang="en-US" sz="1400" dirty="0">
                <a:solidFill>
                  <a:schemeClr val="bg2"/>
                </a:solidFill>
              </a:rPr>
              <a:t> </a:t>
            </a:r>
            <a:r>
              <a:rPr lang="en-US" sz="1400" dirty="0" smtClean="0">
                <a:solidFill>
                  <a:schemeClr val="bg2"/>
                </a:solidFill>
              </a:rPr>
              <a:t>We know this result represents stored energy for simple linear media (</a:t>
            </a:r>
            <a:r>
              <a:rPr lang="en-US" sz="1400" i="1" dirty="0" smtClean="0">
                <a:solidFill>
                  <a:schemeClr val="bg2"/>
                </a:solidFill>
                <a:latin typeface="+mn-lt"/>
                <a:sym typeface="Symbol"/>
              </a:rPr>
              <a:t></a:t>
            </a:r>
            <a:r>
              <a:rPr lang="en-US" sz="1400" i="1" baseline="-25000" dirty="0" smtClean="0">
                <a:solidFill>
                  <a:schemeClr val="bg2"/>
                </a:solidFill>
                <a:latin typeface="+mn-lt"/>
                <a:sym typeface="Symbol"/>
              </a:rPr>
              <a:t>c</a:t>
            </a:r>
            <a:r>
              <a:rPr lang="en-US" sz="1400" dirty="0" smtClean="0">
                <a:solidFill>
                  <a:schemeClr val="bg2"/>
                </a:solidFill>
                <a:sym typeface="Symbol"/>
              </a:rPr>
              <a:t> = </a:t>
            </a:r>
            <a:r>
              <a:rPr lang="en-US" sz="1400" i="1" dirty="0" smtClean="0">
                <a:solidFill>
                  <a:schemeClr val="bg2"/>
                </a:solidFill>
                <a:sym typeface="Symbol"/>
              </a:rPr>
              <a:t></a:t>
            </a:r>
            <a:r>
              <a:rPr lang="en-US" sz="1400" dirty="0" smtClean="0">
                <a:solidFill>
                  <a:schemeClr val="bg2"/>
                </a:solidFill>
                <a:sym typeface="Symbol"/>
              </a:rPr>
              <a:t>)</a:t>
            </a:r>
            <a:r>
              <a:rPr lang="en-US" sz="1400" dirty="0" smtClean="0">
                <a:solidFill>
                  <a:schemeClr val="bg2"/>
                </a:solidFill>
              </a:rPr>
              <a:t>, so we </a:t>
            </a:r>
            <a:r>
              <a:rPr lang="en-US" sz="1400" u="sng" dirty="0" smtClean="0">
                <a:solidFill>
                  <a:schemeClr val="bg2"/>
                </a:solidFill>
              </a:rPr>
              <a:t>assume</a:t>
            </a:r>
            <a:r>
              <a:rPr lang="en-US" sz="1400" dirty="0" smtClean="0">
                <a:solidFill>
                  <a:schemeClr val="bg2"/>
                </a:solidFill>
              </a:rPr>
              <a:t> it is true for generalized linear media.</a:t>
            </a:r>
            <a:endParaRPr lang="en-US" sz="1400" dirty="0">
              <a:solidFill>
                <a:schemeClr val="bg2"/>
              </a:solidFill>
            </a:endParaRPr>
          </a:p>
        </p:txBody>
      </p:sp>
      <p:cxnSp>
        <p:nvCxnSpPr>
          <p:cNvPr id="13" name="Straight Arrow Connector 12"/>
          <p:cNvCxnSpPr/>
          <p:nvPr/>
        </p:nvCxnSpPr>
        <p:spPr bwMode="auto">
          <a:xfrm flipH="1">
            <a:off x="4789714" y="4191000"/>
            <a:ext cx="816429" cy="555171"/>
          </a:xfrm>
          <a:prstGeom prst="straightConnector1">
            <a:avLst/>
          </a:prstGeom>
          <a:solidFill>
            <a:schemeClr val="accent1"/>
          </a:solidFill>
          <a:ln w="12700" cap="flat" cmpd="sng" algn="ctr">
            <a:solidFill>
              <a:schemeClr val="bg2"/>
            </a:solidFill>
            <a:prstDash val="solid"/>
            <a:round/>
            <a:headEnd type="none" w="med" len="med"/>
            <a:tailEnd type="triangle" w="med" len="med"/>
          </a:ln>
          <a:effectLst/>
        </p:spPr>
      </p:cxnSp>
      <p:sp>
        <p:nvSpPr>
          <p:cNvPr id="12" name="TextBox 11"/>
          <p:cNvSpPr txBox="1"/>
          <p:nvPr/>
        </p:nvSpPr>
        <p:spPr>
          <a:xfrm>
            <a:off x="7124131" y="4858602"/>
            <a:ext cx="1624083" cy="1384995"/>
          </a:xfrm>
          <a:prstGeom prst="rect">
            <a:avLst/>
          </a:prstGeom>
          <a:noFill/>
          <a:ln>
            <a:solidFill>
              <a:schemeClr val="bg2"/>
            </a:solidFill>
          </a:ln>
        </p:spPr>
        <p:txBody>
          <a:bodyPr wrap="square" rtlCol="0">
            <a:spAutoFit/>
          </a:bodyPr>
          <a:lstStyle/>
          <a:p>
            <a:pPr algn="ctr"/>
            <a:r>
              <a:rPr lang="en-US" sz="1400" b="1" dirty="0" smtClean="0">
                <a:solidFill>
                  <a:schemeClr val="bg2"/>
                </a:solidFill>
              </a:rPr>
              <a:t>Note:</a:t>
            </a:r>
          </a:p>
          <a:p>
            <a:pPr algn="ctr"/>
            <a:r>
              <a:rPr lang="en-US" sz="1400" dirty="0" smtClean="0">
                <a:solidFill>
                  <a:schemeClr val="bg2"/>
                </a:solidFill>
              </a:rPr>
              <a:t>The </a:t>
            </a:r>
            <a:r>
              <a:rPr lang="en-US" sz="1400" dirty="0" smtClean="0">
                <a:solidFill>
                  <a:schemeClr val="bg2"/>
                </a:solidFill>
              </a:rPr>
              <a:t>formulas </a:t>
            </a:r>
            <a:r>
              <a:rPr lang="en-US" sz="1400" dirty="0" smtClean="0">
                <a:solidFill>
                  <a:schemeClr val="bg2"/>
                </a:solidFill>
              </a:rPr>
              <a:t>for stored energy can be improved for </a:t>
            </a:r>
            <a:r>
              <a:rPr lang="en-US" sz="1400" i="1" dirty="0" smtClean="0">
                <a:solidFill>
                  <a:schemeClr val="bg2"/>
                </a:solidFill>
              </a:rPr>
              <a:t>dispersiv</a:t>
            </a:r>
            <a:r>
              <a:rPr lang="en-US" sz="1400" dirty="0" smtClean="0">
                <a:solidFill>
                  <a:schemeClr val="bg2"/>
                </a:solidFill>
              </a:rPr>
              <a:t>e media (discussed later).</a:t>
            </a:r>
            <a:endParaRPr lang="en-US" sz="1400" dirty="0">
              <a:solidFill>
                <a:schemeClr val="bg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2385420" y="1476186"/>
          <a:ext cx="6021388" cy="1536700"/>
        </p:xfrm>
        <a:graphic>
          <a:graphicData uri="http://schemas.openxmlformats.org/presentationml/2006/ole">
            <p:oleObj spid="_x0000_s19458" name="Equation" r:id="rId4" imgW="3085920" imgH="787320" progId="Equation.DSMT4">
              <p:embed/>
            </p:oleObj>
          </a:graphicData>
        </a:graphic>
      </p:graphicFrame>
      <p:sp>
        <p:nvSpPr>
          <p:cNvPr id="19461" name="Text Box 4"/>
          <p:cNvSpPr txBox="1">
            <a:spLocks noChangeArrowheads="1"/>
          </p:cNvSpPr>
          <p:nvPr/>
        </p:nvSpPr>
        <p:spPr bwMode="auto">
          <a:xfrm>
            <a:off x="196850" y="5051425"/>
            <a:ext cx="982663" cy="396875"/>
          </a:xfrm>
          <a:prstGeom prst="rect">
            <a:avLst/>
          </a:prstGeom>
          <a:noFill/>
          <a:ln w="12700">
            <a:noFill/>
            <a:miter lim="800000"/>
            <a:headEnd type="none" w="sm" len="sm"/>
            <a:tailEnd type="none" w="sm" len="sm"/>
          </a:ln>
        </p:spPr>
        <p:txBody>
          <a:bodyPr>
            <a:spAutoFit/>
          </a:bodyPr>
          <a:lstStyle/>
          <a:p>
            <a:pPr>
              <a:spcBef>
                <a:spcPct val="50000"/>
              </a:spcBef>
            </a:pPr>
            <a:r>
              <a:rPr lang="en-US" sz="2000">
                <a:solidFill>
                  <a:schemeClr val="bg1"/>
                </a:solidFill>
              </a:rPr>
              <a:t>Hence</a:t>
            </a:r>
          </a:p>
        </p:txBody>
      </p:sp>
      <p:sp>
        <p:nvSpPr>
          <p:cNvPr id="449541" name="Text Box 5"/>
          <p:cNvSpPr txBox="1">
            <a:spLocks noChangeArrowheads="1"/>
          </p:cNvSpPr>
          <p:nvPr/>
        </p:nvSpPr>
        <p:spPr bwMode="auto">
          <a:xfrm>
            <a:off x="165553" y="0"/>
            <a:ext cx="8637588"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Complex </a:t>
            </a:r>
            <a:r>
              <a:rPr lang="en-US" sz="3600" dirty="0" err="1">
                <a:solidFill>
                  <a:srgbClr val="FF9933"/>
                </a:solidFill>
                <a:effectLst>
                  <a:outerShdw blurRad="38100" dist="38100" dir="2700000" algn="tl">
                    <a:srgbClr val="C0C0C0"/>
                  </a:outerShdw>
                </a:effectLst>
                <a:latin typeface="Arial" pitchFamily="34" charset="0"/>
              </a:rPr>
              <a:t>Poynting</a:t>
            </a:r>
            <a:r>
              <a:rPr lang="en-US" sz="3600" dirty="0">
                <a:solidFill>
                  <a:srgbClr val="FF9933"/>
                </a:solidFill>
                <a:effectLst>
                  <a:outerShdw blurRad="38100" dist="38100" dir="2700000" algn="tl">
                    <a:srgbClr val="C0C0C0"/>
                  </a:outerShdw>
                </a:effectLst>
                <a:latin typeface="Arial" pitchFamily="34" charset="0"/>
              </a:rPr>
              <a:t> Theorem (cont.)</a:t>
            </a:r>
          </a:p>
        </p:txBody>
      </p:sp>
      <p:sp>
        <p:nvSpPr>
          <p:cNvPr id="19463" name="Text Box 6"/>
          <p:cNvSpPr txBox="1">
            <a:spLocks noChangeArrowheads="1"/>
          </p:cNvSpPr>
          <p:nvPr/>
        </p:nvSpPr>
        <p:spPr bwMode="auto">
          <a:xfrm>
            <a:off x="589212" y="1008864"/>
            <a:ext cx="4129087"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Interpretation of dissipation terms:</a:t>
            </a:r>
          </a:p>
        </p:txBody>
      </p:sp>
      <p:graphicFrame>
        <p:nvGraphicFramePr>
          <p:cNvPr id="19459" name="Object 7"/>
          <p:cNvGraphicFramePr>
            <a:graphicFrameLocks noChangeAspect="1"/>
          </p:cNvGraphicFramePr>
          <p:nvPr/>
        </p:nvGraphicFramePr>
        <p:xfrm>
          <a:off x="3352800" y="4044950"/>
          <a:ext cx="2333625" cy="1412875"/>
        </p:xfrm>
        <a:graphic>
          <a:graphicData uri="http://schemas.openxmlformats.org/presentationml/2006/ole">
            <p:oleObj spid="_x0000_s19459" name="Equation" r:id="rId5" imgW="1091880" imgH="660240" progId="Equation.DSMT4">
              <p:embed/>
            </p:oleObj>
          </a:graphicData>
        </a:graphic>
      </p:graphicFrame>
      <p:graphicFrame>
        <p:nvGraphicFramePr>
          <p:cNvPr id="19460" name="Object 9"/>
          <p:cNvGraphicFramePr>
            <a:graphicFrameLocks noChangeAspect="1"/>
          </p:cNvGraphicFramePr>
          <p:nvPr/>
        </p:nvGraphicFramePr>
        <p:xfrm>
          <a:off x="841375" y="5510213"/>
          <a:ext cx="4795838" cy="911225"/>
        </p:xfrm>
        <a:graphic>
          <a:graphicData uri="http://schemas.openxmlformats.org/presentationml/2006/ole">
            <p:oleObj spid="_x0000_s19460" name="Equation" r:id="rId6" imgW="2336760" imgH="444240" progId="Equation.DSMT4">
              <p:embed/>
            </p:oleObj>
          </a:graphicData>
        </a:graphic>
      </p:graphicFrame>
      <p:sp>
        <p:nvSpPr>
          <p:cNvPr id="19464" name="Text Box 10"/>
          <p:cNvSpPr txBox="1">
            <a:spLocks noChangeArrowheads="1"/>
          </p:cNvSpPr>
          <p:nvPr/>
        </p:nvSpPr>
        <p:spPr bwMode="auto">
          <a:xfrm>
            <a:off x="398463" y="4306888"/>
            <a:ext cx="2894012" cy="396875"/>
          </a:xfrm>
          <a:prstGeom prst="rect">
            <a:avLst/>
          </a:prstGeom>
          <a:noFill/>
          <a:ln w="12700">
            <a:noFill/>
            <a:miter lim="800000"/>
            <a:headEnd type="none" w="sm" len="sm"/>
            <a:tailEnd type="none" w="sm" len="sm"/>
          </a:ln>
        </p:spPr>
        <p:txBody>
          <a:bodyPr wrap="none">
            <a:spAutoFit/>
          </a:bodyPr>
          <a:lstStyle/>
          <a:p>
            <a:r>
              <a:rPr lang="en-US" sz="2000">
                <a:solidFill>
                  <a:schemeClr val="bg1"/>
                </a:solidFill>
              </a:rPr>
              <a:t>For </a:t>
            </a:r>
            <a:r>
              <a:rPr lang="en-US" sz="2000">
                <a:solidFill>
                  <a:schemeClr val="hlink"/>
                </a:solidFill>
              </a:rPr>
              <a:t>simple linear media</a:t>
            </a:r>
            <a:r>
              <a:rPr lang="en-US" sz="2000">
                <a:solidFill>
                  <a:schemeClr val="bg1"/>
                </a:solidFill>
              </a:rPr>
              <a:t>:</a:t>
            </a:r>
          </a:p>
        </p:txBody>
      </p:sp>
      <p:sp>
        <p:nvSpPr>
          <p:cNvPr id="19465" name="Text Box 11"/>
          <p:cNvSpPr txBox="1">
            <a:spLocks noChangeArrowheads="1"/>
          </p:cNvSpPr>
          <p:nvPr/>
        </p:nvSpPr>
        <p:spPr bwMode="auto">
          <a:xfrm>
            <a:off x="5834579" y="3982211"/>
            <a:ext cx="3096307" cy="2400657"/>
          </a:xfrm>
          <a:prstGeom prst="rect">
            <a:avLst/>
          </a:prstGeom>
          <a:noFill/>
          <a:ln w="12700">
            <a:solidFill>
              <a:schemeClr val="bg2"/>
            </a:solidFill>
            <a:miter lim="800000"/>
            <a:headEnd type="none" w="sm" len="sm"/>
            <a:tailEnd type="none" w="sm" len="sm"/>
          </a:ln>
        </p:spPr>
        <p:txBody>
          <a:bodyPr wrap="square">
            <a:spAutoFit/>
          </a:bodyPr>
          <a:lstStyle/>
          <a:p>
            <a:pPr algn="ctr"/>
            <a:r>
              <a:rPr lang="en-US" sz="1600" b="1" dirty="0" smtClean="0">
                <a:solidFill>
                  <a:schemeClr val="bg2"/>
                </a:solidFill>
              </a:rPr>
              <a:t>Note:</a:t>
            </a:r>
            <a:r>
              <a:rPr lang="en-US" sz="1600" dirty="0" smtClean="0">
                <a:solidFill>
                  <a:schemeClr val="bg2"/>
                </a:solidFill>
              </a:rPr>
              <a:t> </a:t>
            </a:r>
          </a:p>
          <a:p>
            <a:pPr algn="ctr"/>
            <a:r>
              <a:rPr lang="en-US" sz="1600" dirty="0" smtClean="0">
                <a:solidFill>
                  <a:schemeClr val="bg2"/>
                </a:solidFill>
              </a:rPr>
              <a:t>This formula gives </a:t>
            </a:r>
            <a:r>
              <a:rPr lang="en-US" sz="1600" dirty="0">
                <a:solidFill>
                  <a:schemeClr val="bg2"/>
                </a:solidFill>
              </a:rPr>
              <a:t>the </a:t>
            </a:r>
            <a:r>
              <a:rPr lang="en-US" sz="1600" dirty="0" smtClean="0">
                <a:solidFill>
                  <a:schemeClr val="bg2"/>
                </a:solidFill>
              </a:rPr>
              <a:t>correct time-average </a:t>
            </a:r>
            <a:r>
              <a:rPr lang="en-US" sz="1600" dirty="0">
                <a:solidFill>
                  <a:schemeClr val="bg2"/>
                </a:solidFill>
              </a:rPr>
              <a:t>power dissipated due to </a:t>
            </a:r>
            <a:r>
              <a:rPr lang="en-US" sz="1600" dirty="0" smtClean="0">
                <a:solidFill>
                  <a:schemeClr val="bg2"/>
                </a:solidFill>
              </a:rPr>
              <a:t>electric losses for simple linear media.</a:t>
            </a:r>
            <a:endParaRPr lang="en-US" sz="1600" dirty="0">
              <a:solidFill>
                <a:schemeClr val="bg2"/>
              </a:solidFill>
            </a:endParaRPr>
          </a:p>
          <a:p>
            <a:pPr algn="ctr"/>
            <a:endParaRPr lang="en-US" sz="600" dirty="0">
              <a:solidFill>
                <a:schemeClr val="bg2"/>
              </a:solidFill>
            </a:endParaRPr>
          </a:p>
          <a:p>
            <a:pPr algn="ctr"/>
            <a:r>
              <a:rPr lang="en-US" sz="1600" dirty="0">
                <a:solidFill>
                  <a:schemeClr val="bg2"/>
                </a:solidFill>
              </a:rPr>
              <a:t>We </a:t>
            </a:r>
            <a:r>
              <a:rPr lang="en-US" sz="1600" u="sng" dirty="0">
                <a:solidFill>
                  <a:schemeClr val="bg2"/>
                </a:solidFill>
              </a:rPr>
              <a:t>assume</a:t>
            </a:r>
            <a:r>
              <a:rPr lang="en-US" sz="1600" dirty="0">
                <a:solidFill>
                  <a:schemeClr val="bg2"/>
                </a:solidFill>
              </a:rPr>
              <a:t> the same interpretation holds for </a:t>
            </a:r>
            <a:r>
              <a:rPr lang="en-US" sz="1600" i="1" dirty="0">
                <a:solidFill>
                  <a:schemeClr val="bg2"/>
                </a:solidFill>
              </a:rPr>
              <a:t>generalized linear </a:t>
            </a:r>
            <a:r>
              <a:rPr lang="en-US" sz="1600" i="1" dirty="0" smtClean="0">
                <a:solidFill>
                  <a:schemeClr val="bg2"/>
                </a:solidFill>
              </a:rPr>
              <a:t>media</a:t>
            </a:r>
          </a:p>
          <a:p>
            <a:pPr algn="ctr"/>
            <a:r>
              <a:rPr lang="en-US" sz="1600" dirty="0" smtClean="0">
                <a:solidFill>
                  <a:schemeClr val="bg2"/>
                </a:solidFill>
              </a:rPr>
              <a:t>(</a:t>
            </a:r>
            <a:r>
              <a:rPr lang="en-US" sz="1600" i="1" dirty="0" smtClean="0">
                <a:solidFill>
                  <a:schemeClr val="bg2"/>
                </a:solidFill>
                <a:latin typeface="+mn-lt"/>
                <a:sym typeface="Symbol"/>
              </a:rPr>
              <a:t></a:t>
            </a:r>
            <a:r>
              <a:rPr lang="en-US" sz="1600" dirty="0" smtClean="0">
                <a:solidFill>
                  <a:schemeClr val="bg2"/>
                </a:solidFill>
                <a:sym typeface="Symbol"/>
              </a:rPr>
              <a:t>  is complex)</a:t>
            </a:r>
            <a:r>
              <a:rPr lang="en-US" sz="1600" dirty="0" smtClean="0">
                <a:solidFill>
                  <a:schemeClr val="bg2"/>
                </a:solidFill>
              </a:rPr>
              <a:t>.</a:t>
            </a:r>
            <a:endParaRPr lang="en-US" sz="1600" dirty="0">
              <a:solidFill>
                <a:schemeClr val="bg2"/>
              </a:solidFill>
            </a:endParaRPr>
          </a:p>
        </p:txBody>
      </p:sp>
      <p:sp>
        <p:nvSpPr>
          <p:cNvPr id="11" name="Slide Number Placeholder 10"/>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22</a:t>
            </a:fld>
            <a:endParaRPr lang="en-US" kern="0" dirty="0"/>
          </a:p>
        </p:txBody>
      </p:sp>
      <p:graphicFrame>
        <p:nvGraphicFramePr>
          <p:cNvPr id="2" name="Object 7"/>
          <p:cNvGraphicFramePr>
            <a:graphicFrameLocks noChangeAspect="1"/>
          </p:cNvGraphicFramePr>
          <p:nvPr/>
        </p:nvGraphicFramePr>
        <p:xfrm>
          <a:off x="351975" y="2946068"/>
          <a:ext cx="3167063" cy="957263"/>
        </p:xfrm>
        <a:graphic>
          <a:graphicData uri="http://schemas.openxmlformats.org/presentationml/2006/ole">
            <p:oleObj spid="_x0000_s19461" name="Equation" r:id="rId7" imgW="2184120" imgH="660240" progId="Equation.DSMT4">
              <p:embed/>
            </p:oleObj>
          </a:graphicData>
        </a:graphic>
      </p:graphicFrame>
      <p:sp>
        <p:nvSpPr>
          <p:cNvPr id="14" name="TextBox 13"/>
          <p:cNvSpPr txBox="1"/>
          <p:nvPr/>
        </p:nvSpPr>
        <p:spPr>
          <a:xfrm>
            <a:off x="382137" y="2565778"/>
            <a:ext cx="889987" cy="369332"/>
          </a:xfrm>
          <a:prstGeom prst="rect">
            <a:avLst/>
          </a:prstGeom>
          <a:noFill/>
        </p:spPr>
        <p:txBody>
          <a:bodyPr wrap="none" rtlCol="0">
            <a:spAutoFit/>
          </a:bodyPr>
          <a:lstStyle/>
          <a:p>
            <a:r>
              <a:rPr lang="en-US" dirty="0" smtClean="0">
                <a:solidFill>
                  <a:schemeClr val="bg1"/>
                </a:solidFill>
              </a:rPr>
              <a:t>Recall:</a:t>
            </a:r>
            <a:endParaRPr lang="en-US" dirty="0">
              <a:solidFill>
                <a:schemeClr val="bg1"/>
              </a:solidFill>
            </a:endParaRPr>
          </a:p>
        </p:txBody>
      </p:sp>
      <p:cxnSp>
        <p:nvCxnSpPr>
          <p:cNvPr id="16" name="Straight Arrow Connector 15"/>
          <p:cNvCxnSpPr/>
          <p:nvPr/>
        </p:nvCxnSpPr>
        <p:spPr bwMode="auto">
          <a:xfrm flipH="1">
            <a:off x="3957851" y="4954137"/>
            <a:ext cx="1869743" cy="464024"/>
          </a:xfrm>
          <a:prstGeom prst="straightConnector1">
            <a:avLst/>
          </a:prstGeom>
          <a:solidFill>
            <a:schemeClr val="accent1"/>
          </a:solidFill>
          <a:ln w="12700" cap="flat" cmpd="sng" algn="ctr">
            <a:solidFill>
              <a:schemeClr val="bg2"/>
            </a:solidFill>
            <a:prstDash val="solid"/>
            <a:round/>
            <a:headEnd type="none" w="med" len="med"/>
            <a:tailEnd type="arrow" w="med" len="med"/>
          </a:ln>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3099725" y="2616674"/>
          <a:ext cx="3148012" cy="949325"/>
        </p:xfrm>
        <a:graphic>
          <a:graphicData uri="http://schemas.openxmlformats.org/presentationml/2006/ole">
            <p:oleObj spid="_x0000_s20482" name="Equation" r:id="rId4" imgW="1473120" imgH="444240" progId="Equation.DSMT4">
              <p:embed/>
            </p:oleObj>
          </a:graphicData>
        </a:graphic>
      </p:graphicFrame>
      <p:sp>
        <p:nvSpPr>
          <p:cNvPr id="450564" name="Text Box 4"/>
          <p:cNvSpPr txBox="1">
            <a:spLocks noChangeArrowheads="1"/>
          </p:cNvSpPr>
          <p:nvPr/>
        </p:nvSpPr>
        <p:spPr bwMode="auto">
          <a:xfrm>
            <a:off x="154668" y="0"/>
            <a:ext cx="8637588"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Complex </a:t>
            </a:r>
            <a:r>
              <a:rPr lang="en-US" sz="3600" dirty="0" err="1">
                <a:solidFill>
                  <a:srgbClr val="FF9933"/>
                </a:solidFill>
                <a:effectLst>
                  <a:outerShdw blurRad="38100" dist="38100" dir="2700000" algn="tl">
                    <a:srgbClr val="C0C0C0"/>
                  </a:outerShdw>
                </a:effectLst>
                <a:latin typeface="Arial" pitchFamily="34" charset="0"/>
              </a:rPr>
              <a:t>Poynting</a:t>
            </a:r>
            <a:r>
              <a:rPr lang="en-US" sz="3600" dirty="0">
                <a:solidFill>
                  <a:srgbClr val="FF9933"/>
                </a:solidFill>
                <a:effectLst>
                  <a:outerShdw blurRad="38100" dist="38100" dir="2700000" algn="tl">
                    <a:srgbClr val="C0C0C0"/>
                  </a:outerShdw>
                </a:effectLst>
                <a:latin typeface="Arial" pitchFamily="34" charset="0"/>
              </a:rPr>
              <a:t> Theorem (cont.)</a:t>
            </a:r>
          </a:p>
        </p:txBody>
      </p:sp>
      <p:sp>
        <p:nvSpPr>
          <p:cNvPr id="20484" name="Text Box 5"/>
          <p:cNvSpPr txBox="1">
            <a:spLocks noChangeArrowheads="1"/>
          </p:cNvSpPr>
          <p:nvPr/>
        </p:nvSpPr>
        <p:spPr bwMode="auto">
          <a:xfrm>
            <a:off x="418873" y="1163411"/>
            <a:ext cx="5059362"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Interpretation of dissipation terms (cont.):</a:t>
            </a:r>
          </a:p>
        </p:txBody>
      </p:sp>
      <p:sp>
        <p:nvSpPr>
          <p:cNvPr id="20485" name="Text Box 8"/>
          <p:cNvSpPr txBox="1">
            <a:spLocks noChangeArrowheads="1"/>
          </p:cNvSpPr>
          <p:nvPr/>
        </p:nvSpPr>
        <p:spPr bwMode="auto">
          <a:xfrm>
            <a:off x="1512225" y="2088037"/>
            <a:ext cx="1412875"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Similarly,</a:t>
            </a:r>
          </a:p>
        </p:txBody>
      </p:sp>
      <p:sp>
        <p:nvSpPr>
          <p:cNvPr id="20486" name="Text Box 9"/>
          <p:cNvSpPr txBox="1">
            <a:spLocks noChangeArrowheads="1"/>
          </p:cNvSpPr>
          <p:nvPr/>
        </p:nvSpPr>
        <p:spPr bwMode="auto">
          <a:xfrm>
            <a:off x="367352" y="4051798"/>
            <a:ext cx="8401050" cy="400110"/>
          </a:xfrm>
          <a:prstGeom prst="rect">
            <a:avLst/>
          </a:prstGeom>
          <a:noFill/>
          <a:ln w="12700">
            <a:noFill/>
            <a:miter lim="800000"/>
            <a:headEnd type="none" w="sm" len="sm"/>
            <a:tailEnd type="none" w="sm" len="sm"/>
          </a:ln>
        </p:spPr>
        <p:txBody>
          <a:bodyPr wrap="square">
            <a:spAutoFit/>
          </a:bodyPr>
          <a:lstStyle/>
          <a:p>
            <a:r>
              <a:rPr lang="en-US" sz="2000" dirty="0">
                <a:solidFill>
                  <a:schemeClr val="bg2"/>
                </a:solidFill>
              </a:rPr>
              <a:t>This is the time-average power dissipated due to magnetic losses.</a:t>
            </a:r>
          </a:p>
        </p:txBody>
      </p:sp>
      <p:sp>
        <p:nvSpPr>
          <p:cNvPr id="8" name="Slide Number Placeholder 7"/>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23</a:t>
            </a:fld>
            <a:endParaRPr lang="en-US" kern="0" dirty="0"/>
          </a:p>
        </p:txBody>
      </p:sp>
      <p:sp>
        <p:nvSpPr>
          <p:cNvPr id="9" name="TextBox 8"/>
          <p:cNvSpPr txBox="1"/>
          <p:nvPr/>
        </p:nvSpPr>
        <p:spPr>
          <a:xfrm>
            <a:off x="1830750" y="5095976"/>
            <a:ext cx="5500048" cy="923330"/>
          </a:xfrm>
          <a:prstGeom prst="rect">
            <a:avLst/>
          </a:prstGeom>
          <a:noFill/>
          <a:ln>
            <a:solidFill>
              <a:schemeClr val="bg2"/>
            </a:solidFill>
          </a:ln>
        </p:spPr>
        <p:txBody>
          <a:bodyPr wrap="square" rtlCol="0">
            <a:spAutoFit/>
          </a:bodyPr>
          <a:lstStyle/>
          <a:p>
            <a:pPr algn="ctr"/>
            <a:r>
              <a:rPr lang="en-US" b="1" dirty="0" smtClean="0">
                <a:solidFill>
                  <a:schemeClr val="bg2"/>
                </a:solidFill>
              </a:rPr>
              <a:t>Note:</a:t>
            </a:r>
            <a:r>
              <a:rPr lang="en-US" dirty="0" smtClean="0">
                <a:solidFill>
                  <a:schemeClr val="bg2"/>
                </a:solidFill>
              </a:rPr>
              <a:t> There is no magnetic conductivity, and hence no magnetic conduction loss, but there can be magnetic </a:t>
            </a:r>
            <a:r>
              <a:rPr lang="en-US" u="sng" dirty="0" smtClean="0">
                <a:solidFill>
                  <a:schemeClr val="bg2"/>
                </a:solidFill>
              </a:rPr>
              <a:t>polarization</a:t>
            </a:r>
            <a:r>
              <a:rPr lang="en-US" dirty="0" smtClean="0">
                <a:solidFill>
                  <a:schemeClr val="bg2"/>
                </a:solidFill>
              </a:rPr>
              <a:t> loss.</a:t>
            </a:r>
            <a:endParaRPr lang="en-US" dirty="0">
              <a:solidFill>
                <a:schemeClr val="bg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85" name="Text Box 13"/>
          <p:cNvSpPr txBox="1">
            <a:spLocks noChangeArrowheads="1"/>
          </p:cNvSpPr>
          <p:nvPr/>
        </p:nvSpPr>
        <p:spPr bwMode="auto">
          <a:xfrm>
            <a:off x="158750" y="0"/>
            <a:ext cx="8637588"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Complex </a:t>
            </a:r>
            <a:r>
              <a:rPr lang="en-US" sz="3600" dirty="0" err="1">
                <a:solidFill>
                  <a:srgbClr val="FF9933"/>
                </a:solidFill>
                <a:effectLst>
                  <a:outerShdw blurRad="38100" dist="38100" dir="2700000" algn="tl">
                    <a:srgbClr val="C0C0C0"/>
                  </a:outerShdw>
                </a:effectLst>
                <a:latin typeface="Arial" pitchFamily="34" charset="0"/>
              </a:rPr>
              <a:t>Poynting</a:t>
            </a:r>
            <a:r>
              <a:rPr lang="en-US" sz="3600" dirty="0">
                <a:solidFill>
                  <a:srgbClr val="FF9933"/>
                </a:solidFill>
                <a:effectLst>
                  <a:outerShdw blurRad="38100" dist="38100" dir="2700000" algn="tl">
                    <a:srgbClr val="C0C0C0"/>
                  </a:outerShdw>
                </a:effectLst>
                <a:latin typeface="Arial" pitchFamily="34" charset="0"/>
              </a:rPr>
              <a:t> Theorem (cont.)</a:t>
            </a:r>
          </a:p>
        </p:txBody>
      </p:sp>
      <p:graphicFrame>
        <p:nvGraphicFramePr>
          <p:cNvPr id="21506" name="Object 14"/>
          <p:cNvGraphicFramePr>
            <a:graphicFrameLocks noChangeAspect="1"/>
          </p:cNvGraphicFramePr>
          <p:nvPr/>
        </p:nvGraphicFramePr>
        <p:xfrm>
          <a:off x="2306638" y="5749925"/>
          <a:ext cx="4349750" cy="557213"/>
        </p:xfrm>
        <a:graphic>
          <a:graphicData uri="http://schemas.openxmlformats.org/presentationml/2006/ole">
            <p:oleObj spid="_x0000_s21506" name="Equation" r:id="rId4" imgW="2260440" imgH="279360" progId="Equation.DSMT4">
              <p:embed/>
            </p:oleObj>
          </a:graphicData>
        </a:graphic>
      </p:graphicFrame>
      <p:graphicFrame>
        <p:nvGraphicFramePr>
          <p:cNvPr id="21507" name="Object 16"/>
          <p:cNvGraphicFramePr>
            <a:graphicFrameLocks noChangeAspect="1"/>
          </p:cNvGraphicFramePr>
          <p:nvPr/>
        </p:nvGraphicFramePr>
        <p:xfrm>
          <a:off x="774700" y="1665288"/>
          <a:ext cx="7453313" cy="2776537"/>
        </p:xfrm>
        <a:graphic>
          <a:graphicData uri="http://schemas.openxmlformats.org/presentationml/2006/ole">
            <p:oleObj spid="_x0000_s21507" name="Equation" r:id="rId5" imgW="3682800" imgH="1371600" progId="Equation.DSMT4">
              <p:embed/>
            </p:oleObj>
          </a:graphicData>
        </a:graphic>
      </p:graphicFrame>
      <p:sp>
        <p:nvSpPr>
          <p:cNvPr id="21509" name="AutoShape 17"/>
          <p:cNvSpPr>
            <a:spLocks noChangeArrowheads="1"/>
          </p:cNvSpPr>
          <p:nvPr/>
        </p:nvSpPr>
        <p:spPr bwMode="auto">
          <a:xfrm>
            <a:off x="4325938" y="4921250"/>
            <a:ext cx="406400" cy="623888"/>
          </a:xfrm>
          <a:prstGeom prst="downArrow">
            <a:avLst>
              <a:gd name="adj1" fmla="val 50000"/>
              <a:gd name="adj2" fmla="val 38379"/>
            </a:avLst>
          </a:prstGeom>
          <a:solidFill>
            <a:schemeClr val="accent1"/>
          </a:solidFill>
          <a:ln w="12700">
            <a:solidFill>
              <a:schemeClr val="bg2"/>
            </a:solidFill>
            <a:miter lim="800000"/>
            <a:headEnd type="none" w="sm" len="sm"/>
            <a:tailEnd type="none" w="sm" len="sm"/>
          </a:ln>
        </p:spPr>
        <p:txBody>
          <a:bodyPr vert="eaVert" wrap="none" anchor="ctr"/>
          <a:lstStyle/>
          <a:p>
            <a:endParaRPr lang="en-US"/>
          </a:p>
        </p:txBody>
      </p:sp>
      <p:sp>
        <p:nvSpPr>
          <p:cNvPr id="21510" name="Text Box 18"/>
          <p:cNvSpPr txBox="1">
            <a:spLocks noChangeArrowheads="1"/>
          </p:cNvSpPr>
          <p:nvPr/>
        </p:nvSpPr>
        <p:spPr bwMode="auto">
          <a:xfrm>
            <a:off x="2711450" y="957263"/>
            <a:ext cx="3368675" cy="457200"/>
          </a:xfrm>
          <a:prstGeom prst="rect">
            <a:avLst/>
          </a:prstGeom>
          <a:noFill/>
          <a:ln w="12700">
            <a:noFill/>
            <a:miter lim="800000"/>
            <a:headEnd type="none" w="sm" len="sm"/>
            <a:tailEnd type="none" w="sm" len="sm"/>
          </a:ln>
        </p:spPr>
        <p:txBody>
          <a:bodyPr wrap="none">
            <a:spAutoFit/>
          </a:bodyPr>
          <a:lstStyle/>
          <a:p>
            <a:r>
              <a:rPr lang="en-US" sz="2400" dirty="0">
                <a:solidFill>
                  <a:schemeClr val="bg1"/>
                </a:solidFill>
              </a:rPr>
              <a:t>Summary of Final Form</a:t>
            </a:r>
          </a:p>
        </p:txBody>
      </p:sp>
      <p:sp>
        <p:nvSpPr>
          <p:cNvPr id="8" name="Slide Number Placeholder 7"/>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24</a:t>
            </a:fld>
            <a:endParaRPr lang="en-US" kern="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Rectangle 13"/>
          <p:cNvSpPr>
            <a:spLocks noChangeArrowheads="1"/>
          </p:cNvSpPr>
          <p:nvPr/>
        </p:nvSpPr>
        <p:spPr bwMode="auto">
          <a:xfrm>
            <a:off x="1676400" y="4557713"/>
            <a:ext cx="5597525" cy="1939925"/>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447495" name="Text Box 7"/>
          <p:cNvSpPr txBox="1">
            <a:spLocks noChangeArrowheads="1"/>
          </p:cNvSpPr>
          <p:nvPr/>
        </p:nvSpPr>
        <p:spPr bwMode="auto">
          <a:xfrm>
            <a:off x="168275" y="0"/>
            <a:ext cx="8637588"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Complex </a:t>
            </a:r>
            <a:r>
              <a:rPr lang="en-US" sz="3600" dirty="0" err="1">
                <a:solidFill>
                  <a:srgbClr val="FF9933"/>
                </a:solidFill>
                <a:effectLst>
                  <a:outerShdw blurRad="38100" dist="38100" dir="2700000" algn="tl">
                    <a:srgbClr val="C0C0C0"/>
                  </a:outerShdw>
                </a:effectLst>
                <a:latin typeface="Arial" pitchFamily="34" charset="0"/>
              </a:rPr>
              <a:t>Poynting</a:t>
            </a:r>
            <a:r>
              <a:rPr lang="en-US" sz="3600" dirty="0">
                <a:solidFill>
                  <a:srgbClr val="FF9933"/>
                </a:solidFill>
                <a:effectLst>
                  <a:outerShdw blurRad="38100" dist="38100" dir="2700000" algn="tl">
                    <a:srgbClr val="C0C0C0"/>
                  </a:outerShdw>
                </a:effectLst>
                <a:latin typeface="Arial" pitchFamily="34" charset="0"/>
              </a:rPr>
              <a:t> Theorem (cont.)</a:t>
            </a:r>
          </a:p>
        </p:txBody>
      </p:sp>
      <p:graphicFrame>
        <p:nvGraphicFramePr>
          <p:cNvPr id="22530" name="Object 8"/>
          <p:cNvGraphicFramePr>
            <a:graphicFrameLocks noChangeAspect="1"/>
          </p:cNvGraphicFramePr>
          <p:nvPr/>
        </p:nvGraphicFramePr>
        <p:xfrm>
          <a:off x="2185988" y="1312863"/>
          <a:ext cx="4398962" cy="557212"/>
        </p:xfrm>
        <a:graphic>
          <a:graphicData uri="http://schemas.openxmlformats.org/presentationml/2006/ole">
            <p:oleObj spid="_x0000_s22530" name="Equation" r:id="rId4" imgW="2286000" imgH="279360" progId="Equation.DSMT4">
              <p:embed/>
            </p:oleObj>
          </a:graphicData>
        </a:graphic>
      </p:graphicFrame>
      <p:graphicFrame>
        <p:nvGraphicFramePr>
          <p:cNvPr id="22531" name="Object 9"/>
          <p:cNvGraphicFramePr>
            <a:graphicFrameLocks noChangeAspect="1"/>
          </p:cNvGraphicFramePr>
          <p:nvPr/>
        </p:nvGraphicFramePr>
        <p:xfrm>
          <a:off x="3463925" y="4784725"/>
          <a:ext cx="1931988" cy="506413"/>
        </p:xfrm>
        <a:graphic>
          <a:graphicData uri="http://schemas.openxmlformats.org/presentationml/2006/ole">
            <p:oleObj spid="_x0000_s22531" name="Equation" r:id="rId5" imgW="1002960" imgH="253800" progId="Equation.DSMT4">
              <p:embed/>
            </p:oleObj>
          </a:graphicData>
        </a:graphic>
      </p:graphicFrame>
      <p:graphicFrame>
        <p:nvGraphicFramePr>
          <p:cNvPr id="22532" name="Object 10"/>
          <p:cNvGraphicFramePr>
            <a:graphicFrameLocks noChangeAspect="1"/>
          </p:cNvGraphicFramePr>
          <p:nvPr/>
        </p:nvGraphicFramePr>
        <p:xfrm>
          <a:off x="2701925" y="5718175"/>
          <a:ext cx="3594100" cy="557213"/>
        </p:xfrm>
        <a:graphic>
          <a:graphicData uri="http://schemas.openxmlformats.org/presentationml/2006/ole">
            <p:oleObj spid="_x0000_s22532" name="Equation" r:id="rId6" imgW="1866600" imgH="279360" progId="Equation.DSMT4">
              <p:embed/>
            </p:oleObj>
          </a:graphicData>
        </a:graphic>
      </p:graphicFrame>
      <p:graphicFrame>
        <p:nvGraphicFramePr>
          <p:cNvPr id="22533" name="Object 11"/>
          <p:cNvGraphicFramePr>
            <a:graphicFrameLocks noChangeAspect="1"/>
          </p:cNvGraphicFramePr>
          <p:nvPr/>
        </p:nvGraphicFramePr>
        <p:xfrm>
          <a:off x="3216275" y="2968625"/>
          <a:ext cx="1589088" cy="481013"/>
        </p:xfrm>
        <a:graphic>
          <a:graphicData uri="http://schemas.openxmlformats.org/presentationml/2006/ole">
            <p:oleObj spid="_x0000_s22533" name="Equation" r:id="rId7" imgW="825480" imgH="241200" progId="Equation.DSMT4">
              <p:embed/>
            </p:oleObj>
          </a:graphicData>
        </a:graphic>
      </p:graphicFrame>
      <p:sp>
        <p:nvSpPr>
          <p:cNvPr id="22537" name="Text Box 14"/>
          <p:cNvSpPr txBox="1">
            <a:spLocks noChangeArrowheads="1"/>
          </p:cNvSpPr>
          <p:nvPr/>
        </p:nvSpPr>
        <p:spPr bwMode="auto">
          <a:xfrm>
            <a:off x="660400" y="2986088"/>
            <a:ext cx="2454275" cy="396875"/>
          </a:xfrm>
          <a:prstGeom prst="rect">
            <a:avLst/>
          </a:prstGeom>
          <a:noFill/>
          <a:ln w="12700">
            <a:noFill/>
            <a:miter lim="800000"/>
            <a:headEnd type="none" w="sm" len="sm"/>
            <a:tailEnd type="none" w="sm" len="sm"/>
          </a:ln>
        </p:spPr>
        <p:txBody>
          <a:bodyPr wrap="none">
            <a:spAutoFit/>
          </a:bodyPr>
          <a:lstStyle/>
          <a:p>
            <a:r>
              <a:rPr lang="en-US" sz="2000">
                <a:solidFill>
                  <a:schemeClr val="bg1"/>
                </a:solidFill>
              </a:rPr>
              <a:t>We can write this as</a:t>
            </a:r>
          </a:p>
        </p:txBody>
      </p:sp>
      <p:sp>
        <p:nvSpPr>
          <p:cNvPr id="22538" name="Text Box 15"/>
          <p:cNvSpPr txBox="1">
            <a:spLocks noChangeArrowheads="1"/>
          </p:cNvSpPr>
          <p:nvPr/>
        </p:nvSpPr>
        <p:spPr bwMode="auto">
          <a:xfrm>
            <a:off x="530225" y="3735388"/>
            <a:ext cx="6521450" cy="396875"/>
          </a:xfrm>
          <a:prstGeom prst="rect">
            <a:avLst/>
          </a:prstGeom>
          <a:noFill/>
          <a:ln w="12700">
            <a:noFill/>
            <a:miter lim="800000"/>
            <a:headEnd type="none" w="sm" len="sm"/>
            <a:tailEnd type="none" w="sm" len="sm"/>
          </a:ln>
        </p:spPr>
        <p:txBody>
          <a:bodyPr>
            <a:spAutoFit/>
          </a:bodyPr>
          <a:lstStyle/>
          <a:p>
            <a:r>
              <a:rPr lang="en-US" sz="2000">
                <a:solidFill>
                  <a:schemeClr val="bg2"/>
                </a:solidFill>
              </a:rPr>
              <a:t>where we have defined a </a:t>
            </a:r>
            <a:r>
              <a:rPr lang="en-US" sz="2000">
                <a:solidFill>
                  <a:schemeClr val="hlink"/>
                </a:solidFill>
              </a:rPr>
              <a:t>complex power absorbed </a:t>
            </a:r>
            <a:r>
              <a:rPr lang="en-US" sz="2000" i="1">
                <a:solidFill>
                  <a:schemeClr val="hlink"/>
                </a:solidFill>
                <a:latin typeface="Times New Roman" pitchFamily="18" charset="0"/>
              </a:rPr>
              <a:t>P</a:t>
            </a:r>
            <a:r>
              <a:rPr lang="en-US" sz="2000" i="1" baseline="-25000">
                <a:solidFill>
                  <a:schemeClr val="hlink"/>
                </a:solidFill>
                <a:latin typeface="Times New Roman" pitchFamily="18" charset="0"/>
              </a:rPr>
              <a:t>abs </a:t>
            </a:r>
            <a:r>
              <a:rPr lang="en-US" sz="2000">
                <a:solidFill>
                  <a:schemeClr val="bg2"/>
                </a:solidFill>
              </a:rPr>
              <a:t>:</a:t>
            </a:r>
          </a:p>
        </p:txBody>
      </p:sp>
      <p:sp>
        <p:nvSpPr>
          <p:cNvPr id="22539" name="AutoShape 17"/>
          <p:cNvSpPr>
            <a:spLocks/>
          </p:cNvSpPr>
          <p:nvPr/>
        </p:nvSpPr>
        <p:spPr bwMode="auto">
          <a:xfrm rot="-5400000">
            <a:off x="4794250" y="527050"/>
            <a:ext cx="177800" cy="3111500"/>
          </a:xfrm>
          <a:prstGeom prst="leftBrace">
            <a:avLst>
              <a:gd name="adj1" fmla="val 145833"/>
              <a:gd name="adj2" fmla="val 50000"/>
            </a:avLst>
          </a:prstGeom>
          <a:noFill/>
          <a:ln w="12700">
            <a:solidFill>
              <a:schemeClr val="bg2"/>
            </a:solidFill>
            <a:round/>
            <a:headEnd type="none" w="sm" len="sm"/>
            <a:tailEnd type="none" w="sm" len="sm"/>
          </a:ln>
        </p:spPr>
        <p:txBody>
          <a:bodyPr wrap="none" anchor="ctr"/>
          <a:lstStyle/>
          <a:p>
            <a:endParaRPr lang="en-US"/>
          </a:p>
        </p:txBody>
      </p:sp>
      <p:graphicFrame>
        <p:nvGraphicFramePr>
          <p:cNvPr id="22534" name="Object 18"/>
          <p:cNvGraphicFramePr>
            <a:graphicFrameLocks noChangeAspect="1"/>
          </p:cNvGraphicFramePr>
          <p:nvPr/>
        </p:nvGraphicFramePr>
        <p:xfrm>
          <a:off x="4591050" y="2206625"/>
          <a:ext cx="488950" cy="455613"/>
        </p:xfrm>
        <a:graphic>
          <a:graphicData uri="http://schemas.openxmlformats.org/presentationml/2006/ole">
            <p:oleObj spid="_x0000_s22534" name="Equation" r:id="rId8" imgW="253800" imgH="228600" progId="Equation.DSMT4">
              <p:embed/>
            </p:oleObj>
          </a:graphicData>
        </a:graphic>
      </p:graphicFrame>
      <p:sp>
        <p:nvSpPr>
          <p:cNvPr id="13" name="Slide Number Placeholder 12"/>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25</a:t>
            </a:fld>
            <a:endParaRPr lang="en-US" kern="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3"/>
          <p:cNvSpPr>
            <a:spLocks noChangeArrowheads="1"/>
          </p:cNvSpPr>
          <p:nvPr/>
        </p:nvSpPr>
        <p:spPr bwMode="auto">
          <a:xfrm>
            <a:off x="3295835" y="908050"/>
            <a:ext cx="2008188" cy="817563"/>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452613" name="Text Box 5"/>
          <p:cNvSpPr txBox="1">
            <a:spLocks noChangeArrowheads="1"/>
          </p:cNvSpPr>
          <p:nvPr/>
        </p:nvSpPr>
        <p:spPr bwMode="auto">
          <a:xfrm>
            <a:off x="187325" y="0"/>
            <a:ext cx="8637588"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Complex </a:t>
            </a:r>
            <a:r>
              <a:rPr lang="en-US" sz="3600" dirty="0" err="1">
                <a:solidFill>
                  <a:srgbClr val="FF9933"/>
                </a:solidFill>
                <a:effectLst>
                  <a:outerShdw blurRad="38100" dist="38100" dir="2700000" algn="tl">
                    <a:srgbClr val="C0C0C0"/>
                  </a:outerShdw>
                </a:effectLst>
                <a:latin typeface="Arial" pitchFamily="34" charset="0"/>
              </a:rPr>
              <a:t>Poynting</a:t>
            </a:r>
            <a:r>
              <a:rPr lang="en-US" sz="3600" dirty="0">
                <a:solidFill>
                  <a:srgbClr val="FF9933"/>
                </a:solidFill>
                <a:effectLst>
                  <a:outerShdw blurRad="38100" dist="38100" dir="2700000" algn="tl">
                    <a:srgbClr val="C0C0C0"/>
                  </a:outerShdw>
                </a:effectLst>
                <a:latin typeface="Arial" pitchFamily="34" charset="0"/>
              </a:rPr>
              <a:t> Theorem (cont.)</a:t>
            </a:r>
          </a:p>
        </p:txBody>
      </p:sp>
      <p:graphicFrame>
        <p:nvGraphicFramePr>
          <p:cNvPr id="23554" name="Object 7"/>
          <p:cNvGraphicFramePr>
            <a:graphicFrameLocks noChangeAspect="1"/>
          </p:cNvGraphicFramePr>
          <p:nvPr/>
        </p:nvGraphicFramePr>
        <p:xfrm>
          <a:off x="1293813" y="2184400"/>
          <a:ext cx="1931987" cy="506413"/>
        </p:xfrm>
        <a:graphic>
          <a:graphicData uri="http://schemas.openxmlformats.org/presentationml/2006/ole">
            <p:oleObj spid="_x0000_s23554" name="Equation" r:id="rId4" imgW="1002960" imgH="253800" progId="Equation.DSMT4">
              <p:embed/>
            </p:oleObj>
          </a:graphicData>
        </a:graphic>
      </p:graphicFrame>
      <p:graphicFrame>
        <p:nvGraphicFramePr>
          <p:cNvPr id="23555" name="Object 8"/>
          <p:cNvGraphicFramePr>
            <a:graphicFrameLocks noChangeAspect="1"/>
          </p:cNvGraphicFramePr>
          <p:nvPr/>
        </p:nvGraphicFramePr>
        <p:xfrm>
          <a:off x="4364038" y="2141538"/>
          <a:ext cx="3665537" cy="558800"/>
        </p:xfrm>
        <a:graphic>
          <a:graphicData uri="http://schemas.openxmlformats.org/presentationml/2006/ole">
            <p:oleObj spid="_x0000_s23555" name="Equation" r:id="rId5" imgW="1904760" imgH="279360" progId="Equation.DSMT4">
              <p:embed/>
            </p:oleObj>
          </a:graphicData>
        </a:graphic>
      </p:graphicFrame>
      <p:graphicFrame>
        <p:nvGraphicFramePr>
          <p:cNvPr id="23556" name="Object 9"/>
          <p:cNvGraphicFramePr>
            <a:graphicFrameLocks noChangeAspect="1"/>
          </p:cNvGraphicFramePr>
          <p:nvPr/>
        </p:nvGraphicFramePr>
        <p:xfrm>
          <a:off x="3378385" y="1038225"/>
          <a:ext cx="1838325" cy="557213"/>
        </p:xfrm>
        <a:graphic>
          <a:graphicData uri="http://schemas.openxmlformats.org/presentationml/2006/ole">
            <p:oleObj spid="_x0000_s23556" name="Equation" r:id="rId6" imgW="825480" imgH="241200" progId="Equation.DSMT4">
              <p:embed/>
            </p:oleObj>
          </a:graphicData>
        </a:graphic>
      </p:graphicFrame>
      <p:sp>
        <p:nvSpPr>
          <p:cNvPr id="23561" name="Oval 11"/>
          <p:cNvSpPr>
            <a:spLocks noChangeArrowheads="1"/>
          </p:cNvSpPr>
          <p:nvPr/>
        </p:nvSpPr>
        <p:spPr bwMode="auto">
          <a:xfrm>
            <a:off x="2173288" y="4391025"/>
            <a:ext cx="4862512" cy="1552575"/>
          </a:xfrm>
          <a:prstGeom prst="ellipse">
            <a:avLst/>
          </a:prstGeom>
          <a:solidFill>
            <a:srgbClr val="CCECFF"/>
          </a:solidFill>
          <a:ln w="12700">
            <a:solidFill>
              <a:schemeClr val="tx1"/>
            </a:solidFill>
            <a:round/>
            <a:headEnd type="none" w="sm" len="sm"/>
            <a:tailEnd type="none" w="sm" len="sm"/>
          </a:ln>
        </p:spPr>
        <p:txBody>
          <a:bodyPr wrap="none" anchor="ctr"/>
          <a:lstStyle/>
          <a:p>
            <a:endParaRPr lang="en-US" sz="1600" dirty="0"/>
          </a:p>
        </p:txBody>
      </p:sp>
      <p:sp>
        <p:nvSpPr>
          <p:cNvPr id="23562" name="AutoShape 14"/>
          <p:cNvSpPr>
            <a:spLocks noChangeArrowheads="1"/>
          </p:cNvSpPr>
          <p:nvPr/>
        </p:nvSpPr>
        <p:spPr bwMode="auto">
          <a:xfrm>
            <a:off x="7148513" y="5167313"/>
            <a:ext cx="693737" cy="138112"/>
          </a:xfrm>
          <a:custGeom>
            <a:avLst/>
            <a:gdLst>
              <a:gd name="T0" fmla="*/ 16710805 w 21600"/>
              <a:gd name="T1" fmla="*/ 0 h 21600"/>
              <a:gd name="T2" fmla="*/ 0 w 21600"/>
              <a:gd name="T3" fmla="*/ 441549 h 21600"/>
              <a:gd name="T4" fmla="*/ 16710805 w 21600"/>
              <a:gd name="T5" fmla="*/ 883098 h 21600"/>
              <a:gd name="T6" fmla="*/ 22281066 w 21600"/>
              <a:gd name="T7" fmla="*/ 4415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p:spPr>
        <p:txBody>
          <a:bodyPr wrap="none" anchor="ctr"/>
          <a:lstStyle/>
          <a:p>
            <a:endParaRPr lang="en-US"/>
          </a:p>
        </p:txBody>
      </p:sp>
      <p:sp>
        <p:nvSpPr>
          <p:cNvPr id="23563" name="AutoShape 15"/>
          <p:cNvSpPr>
            <a:spLocks noChangeArrowheads="1"/>
          </p:cNvSpPr>
          <p:nvPr/>
        </p:nvSpPr>
        <p:spPr bwMode="auto">
          <a:xfrm flipH="1">
            <a:off x="844550" y="5153025"/>
            <a:ext cx="693738" cy="138113"/>
          </a:xfrm>
          <a:custGeom>
            <a:avLst/>
            <a:gdLst>
              <a:gd name="T0" fmla="*/ 16710830 w 21600"/>
              <a:gd name="T1" fmla="*/ 0 h 21600"/>
              <a:gd name="T2" fmla="*/ 0 w 21600"/>
              <a:gd name="T3" fmla="*/ 441559 h 21600"/>
              <a:gd name="T4" fmla="*/ 16710830 w 21600"/>
              <a:gd name="T5" fmla="*/ 883111 h 21600"/>
              <a:gd name="T6" fmla="*/ 22281130 w 21600"/>
              <a:gd name="T7" fmla="*/ 44155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p:spPr>
        <p:txBody>
          <a:bodyPr wrap="none" anchor="ctr"/>
          <a:lstStyle/>
          <a:p>
            <a:endParaRPr lang="en-US"/>
          </a:p>
        </p:txBody>
      </p:sp>
      <p:sp>
        <p:nvSpPr>
          <p:cNvPr id="23564" name="AutoShape 16"/>
          <p:cNvSpPr>
            <a:spLocks noChangeArrowheads="1"/>
          </p:cNvSpPr>
          <p:nvPr/>
        </p:nvSpPr>
        <p:spPr bwMode="auto">
          <a:xfrm rot="5400000" flipH="1">
            <a:off x="4073525" y="3863976"/>
            <a:ext cx="693737" cy="138112"/>
          </a:xfrm>
          <a:custGeom>
            <a:avLst/>
            <a:gdLst>
              <a:gd name="T0" fmla="*/ 16710805 w 21600"/>
              <a:gd name="T1" fmla="*/ 0 h 21600"/>
              <a:gd name="T2" fmla="*/ 0 w 21600"/>
              <a:gd name="T3" fmla="*/ 441549 h 21600"/>
              <a:gd name="T4" fmla="*/ 16710805 w 21600"/>
              <a:gd name="T5" fmla="*/ 883098 h 21600"/>
              <a:gd name="T6" fmla="*/ 22281066 w 21600"/>
              <a:gd name="T7" fmla="*/ 4415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p:spPr>
        <p:txBody>
          <a:bodyPr wrap="none" anchor="ctr"/>
          <a:lstStyle/>
          <a:p>
            <a:endParaRPr lang="en-US"/>
          </a:p>
        </p:txBody>
      </p:sp>
      <p:sp>
        <p:nvSpPr>
          <p:cNvPr id="23565" name="AutoShape 17"/>
          <p:cNvSpPr>
            <a:spLocks noChangeArrowheads="1"/>
          </p:cNvSpPr>
          <p:nvPr/>
        </p:nvSpPr>
        <p:spPr bwMode="auto">
          <a:xfrm rot="-5400000" flipH="1" flipV="1">
            <a:off x="4003675" y="6370638"/>
            <a:ext cx="693738" cy="138112"/>
          </a:xfrm>
          <a:custGeom>
            <a:avLst/>
            <a:gdLst>
              <a:gd name="T0" fmla="*/ 16710830 w 21600"/>
              <a:gd name="T1" fmla="*/ 0 h 21600"/>
              <a:gd name="T2" fmla="*/ 0 w 21600"/>
              <a:gd name="T3" fmla="*/ 441549 h 21600"/>
              <a:gd name="T4" fmla="*/ 16710830 w 21600"/>
              <a:gd name="T5" fmla="*/ 883098 h 21600"/>
              <a:gd name="T6" fmla="*/ 22281130 w 21600"/>
              <a:gd name="T7" fmla="*/ 4415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p:spPr>
        <p:txBody>
          <a:bodyPr wrap="none" anchor="ctr"/>
          <a:lstStyle/>
          <a:p>
            <a:endParaRPr lang="en-US"/>
          </a:p>
        </p:txBody>
      </p:sp>
      <p:sp>
        <p:nvSpPr>
          <p:cNvPr id="23566" name="AutoShape 18"/>
          <p:cNvSpPr>
            <a:spLocks noChangeArrowheads="1"/>
          </p:cNvSpPr>
          <p:nvPr/>
        </p:nvSpPr>
        <p:spPr bwMode="auto">
          <a:xfrm rot="6451344" flipH="1">
            <a:off x="5610225" y="4016376"/>
            <a:ext cx="693737" cy="138112"/>
          </a:xfrm>
          <a:custGeom>
            <a:avLst/>
            <a:gdLst>
              <a:gd name="T0" fmla="*/ 16710805 w 21600"/>
              <a:gd name="T1" fmla="*/ 0 h 21600"/>
              <a:gd name="T2" fmla="*/ 0 w 21600"/>
              <a:gd name="T3" fmla="*/ 441549 h 21600"/>
              <a:gd name="T4" fmla="*/ 16710805 w 21600"/>
              <a:gd name="T5" fmla="*/ 883098 h 21600"/>
              <a:gd name="T6" fmla="*/ 22281066 w 21600"/>
              <a:gd name="T7" fmla="*/ 4415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p:spPr>
        <p:txBody>
          <a:bodyPr wrap="none" anchor="ctr"/>
          <a:lstStyle/>
          <a:p>
            <a:endParaRPr lang="en-US"/>
          </a:p>
        </p:txBody>
      </p:sp>
      <p:sp>
        <p:nvSpPr>
          <p:cNvPr id="23567" name="AutoShape 19"/>
          <p:cNvSpPr>
            <a:spLocks noChangeArrowheads="1"/>
          </p:cNvSpPr>
          <p:nvPr/>
        </p:nvSpPr>
        <p:spPr bwMode="auto">
          <a:xfrm rot="4405385" flipH="1">
            <a:off x="2479675" y="4030663"/>
            <a:ext cx="693738" cy="138112"/>
          </a:xfrm>
          <a:custGeom>
            <a:avLst/>
            <a:gdLst>
              <a:gd name="T0" fmla="*/ 16710830 w 21600"/>
              <a:gd name="T1" fmla="*/ 0 h 21600"/>
              <a:gd name="T2" fmla="*/ 0 w 21600"/>
              <a:gd name="T3" fmla="*/ 441549 h 21600"/>
              <a:gd name="T4" fmla="*/ 16710830 w 21600"/>
              <a:gd name="T5" fmla="*/ 883098 h 21600"/>
              <a:gd name="T6" fmla="*/ 22281130 w 21600"/>
              <a:gd name="T7" fmla="*/ 4415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p:spPr>
        <p:txBody>
          <a:bodyPr wrap="none" anchor="ctr"/>
          <a:lstStyle/>
          <a:p>
            <a:endParaRPr lang="en-US"/>
          </a:p>
        </p:txBody>
      </p:sp>
      <p:sp>
        <p:nvSpPr>
          <p:cNvPr id="23568" name="AutoShape 20"/>
          <p:cNvSpPr>
            <a:spLocks noChangeArrowheads="1"/>
          </p:cNvSpPr>
          <p:nvPr/>
        </p:nvSpPr>
        <p:spPr bwMode="auto">
          <a:xfrm rot="-6790632" flipH="1" flipV="1">
            <a:off x="5570538" y="6257925"/>
            <a:ext cx="693737" cy="138113"/>
          </a:xfrm>
          <a:custGeom>
            <a:avLst/>
            <a:gdLst>
              <a:gd name="T0" fmla="*/ 16710805 w 21600"/>
              <a:gd name="T1" fmla="*/ 0 h 21600"/>
              <a:gd name="T2" fmla="*/ 0 w 21600"/>
              <a:gd name="T3" fmla="*/ 441559 h 21600"/>
              <a:gd name="T4" fmla="*/ 16710805 w 21600"/>
              <a:gd name="T5" fmla="*/ 883111 h 21600"/>
              <a:gd name="T6" fmla="*/ 22281066 w 21600"/>
              <a:gd name="T7" fmla="*/ 44155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p:spPr>
        <p:txBody>
          <a:bodyPr wrap="none" anchor="ctr"/>
          <a:lstStyle/>
          <a:p>
            <a:endParaRPr lang="en-US"/>
          </a:p>
        </p:txBody>
      </p:sp>
      <p:sp>
        <p:nvSpPr>
          <p:cNvPr id="23569" name="AutoShape 21"/>
          <p:cNvSpPr>
            <a:spLocks noChangeArrowheads="1"/>
          </p:cNvSpPr>
          <p:nvPr/>
        </p:nvSpPr>
        <p:spPr bwMode="auto">
          <a:xfrm rot="-3900287" flipH="1" flipV="1">
            <a:off x="2259013" y="6216650"/>
            <a:ext cx="693737" cy="138113"/>
          </a:xfrm>
          <a:custGeom>
            <a:avLst/>
            <a:gdLst>
              <a:gd name="T0" fmla="*/ 16710805 w 21600"/>
              <a:gd name="T1" fmla="*/ 0 h 21600"/>
              <a:gd name="T2" fmla="*/ 0 w 21600"/>
              <a:gd name="T3" fmla="*/ 441559 h 21600"/>
              <a:gd name="T4" fmla="*/ 16710805 w 21600"/>
              <a:gd name="T5" fmla="*/ 883111 h 21600"/>
              <a:gd name="T6" fmla="*/ 22281066 w 21600"/>
              <a:gd name="T7" fmla="*/ 44155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p:spPr>
        <p:txBody>
          <a:bodyPr wrap="none" anchor="ctr"/>
          <a:lstStyle/>
          <a:p>
            <a:endParaRPr lang="en-US"/>
          </a:p>
        </p:txBody>
      </p:sp>
      <p:grpSp>
        <p:nvGrpSpPr>
          <p:cNvPr id="23570" name="Group 34"/>
          <p:cNvGrpSpPr>
            <a:grpSpLocks/>
          </p:cNvGrpSpPr>
          <p:nvPr/>
        </p:nvGrpSpPr>
        <p:grpSpPr bwMode="auto">
          <a:xfrm>
            <a:off x="5837238" y="4792663"/>
            <a:ext cx="809625" cy="735012"/>
            <a:chOff x="3173" y="3019"/>
            <a:chExt cx="510" cy="463"/>
          </a:xfrm>
        </p:grpSpPr>
        <p:sp>
          <p:nvSpPr>
            <p:cNvPr id="23581" name="AutoShape 12"/>
            <p:cNvSpPr>
              <a:spLocks noChangeArrowheads="1"/>
            </p:cNvSpPr>
            <p:nvPr/>
          </p:nvSpPr>
          <p:spPr bwMode="auto">
            <a:xfrm>
              <a:off x="3409" y="3150"/>
              <a:ext cx="56" cy="227"/>
            </a:xfrm>
            <a:prstGeom prst="upArrow">
              <a:avLst>
                <a:gd name="adj1" fmla="val 50000"/>
                <a:gd name="adj2" fmla="val 101339"/>
              </a:avLst>
            </a:prstGeom>
            <a:solidFill>
              <a:schemeClr val="bg1"/>
            </a:solidFill>
            <a:ln w="12700">
              <a:solidFill>
                <a:schemeClr val="bg1"/>
              </a:solidFill>
              <a:miter lim="800000"/>
              <a:headEnd type="none" w="sm" len="sm"/>
              <a:tailEnd type="none" w="sm" len="sm"/>
            </a:ln>
          </p:spPr>
          <p:txBody>
            <a:bodyPr wrap="none" anchor="ctr"/>
            <a:lstStyle/>
            <a:p>
              <a:endParaRPr lang="en-US"/>
            </a:p>
          </p:txBody>
        </p:sp>
        <p:sp>
          <p:nvSpPr>
            <p:cNvPr id="23582" name="Freeform 22"/>
            <p:cNvSpPr>
              <a:spLocks/>
            </p:cNvSpPr>
            <p:nvPr/>
          </p:nvSpPr>
          <p:spPr bwMode="auto">
            <a:xfrm>
              <a:off x="3173" y="3019"/>
              <a:ext cx="118" cy="463"/>
            </a:xfrm>
            <a:custGeom>
              <a:avLst/>
              <a:gdLst>
                <a:gd name="T0" fmla="*/ 117 w 118"/>
                <a:gd name="T1" fmla="*/ 0 h 463"/>
                <a:gd name="T2" fmla="*/ 39 w 118"/>
                <a:gd name="T3" fmla="*/ 88 h 463"/>
                <a:gd name="T4" fmla="*/ 4 w 118"/>
                <a:gd name="T5" fmla="*/ 184 h 463"/>
                <a:gd name="T6" fmla="*/ 13 w 118"/>
                <a:gd name="T7" fmla="*/ 324 h 463"/>
                <a:gd name="T8" fmla="*/ 65 w 118"/>
                <a:gd name="T9" fmla="*/ 411 h 463"/>
                <a:gd name="T10" fmla="*/ 118 w 118"/>
                <a:gd name="T11" fmla="*/ 463 h 463"/>
                <a:gd name="T12" fmla="*/ 0 60000 65536"/>
                <a:gd name="T13" fmla="*/ 0 60000 65536"/>
                <a:gd name="T14" fmla="*/ 0 60000 65536"/>
                <a:gd name="T15" fmla="*/ 0 60000 65536"/>
                <a:gd name="T16" fmla="*/ 0 60000 65536"/>
                <a:gd name="T17" fmla="*/ 0 60000 65536"/>
                <a:gd name="T18" fmla="*/ 0 w 118"/>
                <a:gd name="T19" fmla="*/ 0 h 463"/>
                <a:gd name="T20" fmla="*/ 118 w 118"/>
                <a:gd name="T21" fmla="*/ 463 h 463"/>
              </a:gdLst>
              <a:ahLst/>
              <a:cxnLst>
                <a:cxn ang="T12">
                  <a:pos x="T0" y="T1"/>
                </a:cxn>
                <a:cxn ang="T13">
                  <a:pos x="T2" y="T3"/>
                </a:cxn>
                <a:cxn ang="T14">
                  <a:pos x="T4" y="T5"/>
                </a:cxn>
                <a:cxn ang="T15">
                  <a:pos x="T6" y="T7"/>
                </a:cxn>
                <a:cxn ang="T16">
                  <a:pos x="T8" y="T9"/>
                </a:cxn>
                <a:cxn ang="T17">
                  <a:pos x="T10" y="T11"/>
                </a:cxn>
              </a:cxnLst>
              <a:rect l="T18" t="T19" r="T20" b="T21"/>
              <a:pathLst>
                <a:path w="118" h="463">
                  <a:moveTo>
                    <a:pt x="117" y="0"/>
                  </a:moveTo>
                  <a:cubicBezTo>
                    <a:pt x="105" y="15"/>
                    <a:pt x="58" y="57"/>
                    <a:pt x="39" y="88"/>
                  </a:cubicBezTo>
                  <a:cubicBezTo>
                    <a:pt x="20" y="119"/>
                    <a:pt x="8" y="145"/>
                    <a:pt x="4" y="184"/>
                  </a:cubicBezTo>
                  <a:cubicBezTo>
                    <a:pt x="0" y="223"/>
                    <a:pt x="3" y="286"/>
                    <a:pt x="13" y="324"/>
                  </a:cubicBezTo>
                  <a:cubicBezTo>
                    <a:pt x="23" y="362"/>
                    <a:pt x="48" y="388"/>
                    <a:pt x="65" y="411"/>
                  </a:cubicBezTo>
                  <a:cubicBezTo>
                    <a:pt x="82" y="434"/>
                    <a:pt x="100" y="448"/>
                    <a:pt x="118" y="463"/>
                  </a:cubicBezTo>
                </a:path>
              </a:pathLst>
            </a:custGeom>
            <a:noFill/>
            <a:ln w="12700" cap="flat" cmpd="sng">
              <a:solidFill>
                <a:schemeClr val="bg2"/>
              </a:solidFill>
              <a:prstDash val="solid"/>
              <a:round/>
              <a:headEnd type="none" w="sm" len="sm"/>
              <a:tailEnd type="none" w="sm" len="sm"/>
            </a:ln>
          </p:spPr>
          <p:txBody>
            <a:bodyPr wrap="none"/>
            <a:lstStyle/>
            <a:p>
              <a:endParaRPr lang="en-US"/>
            </a:p>
          </p:txBody>
        </p:sp>
        <p:sp>
          <p:nvSpPr>
            <p:cNvPr id="23583" name="Freeform 23"/>
            <p:cNvSpPr>
              <a:spLocks/>
            </p:cNvSpPr>
            <p:nvPr/>
          </p:nvSpPr>
          <p:spPr bwMode="auto">
            <a:xfrm flipH="1">
              <a:off x="3565" y="3019"/>
              <a:ext cx="118" cy="463"/>
            </a:xfrm>
            <a:custGeom>
              <a:avLst/>
              <a:gdLst>
                <a:gd name="T0" fmla="*/ 117 w 118"/>
                <a:gd name="T1" fmla="*/ 0 h 463"/>
                <a:gd name="T2" fmla="*/ 39 w 118"/>
                <a:gd name="T3" fmla="*/ 88 h 463"/>
                <a:gd name="T4" fmla="*/ 4 w 118"/>
                <a:gd name="T5" fmla="*/ 184 h 463"/>
                <a:gd name="T6" fmla="*/ 13 w 118"/>
                <a:gd name="T7" fmla="*/ 324 h 463"/>
                <a:gd name="T8" fmla="*/ 65 w 118"/>
                <a:gd name="T9" fmla="*/ 411 h 463"/>
                <a:gd name="T10" fmla="*/ 118 w 118"/>
                <a:gd name="T11" fmla="*/ 463 h 463"/>
                <a:gd name="T12" fmla="*/ 0 60000 65536"/>
                <a:gd name="T13" fmla="*/ 0 60000 65536"/>
                <a:gd name="T14" fmla="*/ 0 60000 65536"/>
                <a:gd name="T15" fmla="*/ 0 60000 65536"/>
                <a:gd name="T16" fmla="*/ 0 60000 65536"/>
                <a:gd name="T17" fmla="*/ 0 60000 65536"/>
                <a:gd name="T18" fmla="*/ 0 w 118"/>
                <a:gd name="T19" fmla="*/ 0 h 463"/>
                <a:gd name="T20" fmla="*/ 118 w 118"/>
                <a:gd name="T21" fmla="*/ 463 h 463"/>
              </a:gdLst>
              <a:ahLst/>
              <a:cxnLst>
                <a:cxn ang="T12">
                  <a:pos x="T0" y="T1"/>
                </a:cxn>
                <a:cxn ang="T13">
                  <a:pos x="T2" y="T3"/>
                </a:cxn>
                <a:cxn ang="T14">
                  <a:pos x="T4" y="T5"/>
                </a:cxn>
                <a:cxn ang="T15">
                  <a:pos x="T6" y="T7"/>
                </a:cxn>
                <a:cxn ang="T16">
                  <a:pos x="T8" y="T9"/>
                </a:cxn>
                <a:cxn ang="T17">
                  <a:pos x="T10" y="T11"/>
                </a:cxn>
              </a:cxnLst>
              <a:rect l="T18" t="T19" r="T20" b="T21"/>
              <a:pathLst>
                <a:path w="118" h="463">
                  <a:moveTo>
                    <a:pt x="117" y="0"/>
                  </a:moveTo>
                  <a:cubicBezTo>
                    <a:pt x="105" y="15"/>
                    <a:pt x="58" y="57"/>
                    <a:pt x="39" y="88"/>
                  </a:cubicBezTo>
                  <a:cubicBezTo>
                    <a:pt x="20" y="119"/>
                    <a:pt x="8" y="145"/>
                    <a:pt x="4" y="184"/>
                  </a:cubicBezTo>
                  <a:cubicBezTo>
                    <a:pt x="0" y="223"/>
                    <a:pt x="3" y="286"/>
                    <a:pt x="13" y="324"/>
                  </a:cubicBezTo>
                  <a:cubicBezTo>
                    <a:pt x="23" y="362"/>
                    <a:pt x="48" y="388"/>
                    <a:pt x="65" y="411"/>
                  </a:cubicBezTo>
                  <a:cubicBezTo>
                    <a:pt x="82" y="434"/>
                    <a:pt x="100" y="448"/>
                    <a:pt x="118" y="463"/>
                  </a:cubicBezTo>
                </a:path>
              </a:pathLst>
            </a:custGeom>
            <a:noFill/>
            <a:ln w="12700" cap="flat" cmpd="sng">
              <a:solidFill>
                <a:schemeClr val="bg2"/>
              </a:solidFill>
              <a:prstDash val="solid"/>
              <a:round/>
              <a:headEnd type="none" w="sm" len="sm"/>
              <a:tailEnd type="none" w="sm" len="sm"/>
            </a:ln>
          </p:spPr>
          <p:txBody>
            <a:bodyPr wrap="none"/>
            <a:lstStyle/>
            <a:p>
              <a:endParaRPr lang="en-US"/>
            </a:p>
          </p:txBody>
        </p:sp>
        <p:sp>
          <p:nvSpPr>
            <p:cNvPr id="23584" name="Freeform 24"/>
            <p:cNvSpPr>
              <a:spLocks/>
            </p:cNvSpPr>
            <p:nvPr/>
          </p:nvSpPr>
          <p:spPr bwMode="auto">
            <a:xfrm flipH="1">
              <a:off x="3522" y="3115"/>
              <a:ext cx="40" cy="297"/>
            </a:xfrm>
            <a:custGeom>
              <a:avLst/>
              <a:gdLst>
                <a:gd name="T0" fmla="*/ 40 w 118"/>
                <a:gd name="T1" fmla="*/ 0 h 463"/>
                <a:gd name="T2" fmla="*/ 13 w 118"/>
                <a:gd name="T3" fmla="*/ 56 h 463"/>
                <a:gd name="T4" fmla="*/ 1 w 118"/>
                <a:gd name="T5" fmla="*/ 118 h 463"/>
                <a:gd name="T6" fmla="*/ 4 w 118"/>
                <a:gd name="T7" fmla="*/ 208 h 463"/>
                <a:gd name="T8" fmla="*/ 22 w 118"/>
                <a:gd name="T9" fmla="*/ 264 h 463"/>
                <a:gd name="T10" fmla="*/ 40 w 118"/>
                <a:gd name="T11" fmla="*/ 297 h 463"/>
                <a:gd name="T12" fmla="*/ 0 60000 65536"/>
                <a:gd name="T13" fmla="*/ 0 60000 65536"/>
                <a:gd name="T14" fmla="*/ 0 60000 65536"/>
                <a:gd name="T15" fmla="*/ 0 60000 65536"/>
                <a:gd name="T16" fmla="*/ 0 60000 65536"/>
                <a:gd name="T17" fmla="*/ 0 60000 65536"/>
                <a:gd name="T18" fmla="*/ 0 w 118"/>
                <a:gd name="T19" fmla="*/ 0 h 463"/>
                <a:gd name="T20" fmla="*/ 118 w 118"/>
                <a:gd name="T21" fmla="*/ 463 h 463"/>
              </a:gdLst>
              <a:ahLst/>
              <a:cxnLst>
                <a:cxn ang="T12">
                  <a:pos x="T0" y="T1"/>
                </a:cxn>
                <a:cxn ang="T13">
                  <a:pos x="T2" y="T3"/>
                </a:cxn>
                <a:cxn ang="T14">
                  <a:pos x="T4" y="T5"/>
                </a:cxn>
                <a:cxn ang="T15">
                  <a:pos x="T6" y="T7"/>
                </a:cxn>
                <a:cxn ang="T16">
                  <a:pos x="T8" y="T9"/>
                </a:cxn>
                <a:cxn ang="T17">
                  <a:pos x="T10" y="T11"/>
                </a:cxn>
              </a:cxnLst>
              <a:rect l="T18" t="T19" r="T20" b="T21"/>
              <a:pathLst>
                <a:path w="118" h="463">
                  <a:moveTo>
                    <a:pt x="117" y="0"/>
                  </a:moveTo>
                  <a:cubicBezTo>
                    <a:pt x="105" y="15"/>
                    <a:pt x="58" y="57"/>
                    <a:pt x="39" y="88"/>
                  </a:cubicBezTo>
                  <a:cubicBezTo>
                    <a:pt x="20" y="119"/>
                    <a:pt x="8" y="145"/>
                    <a:pt x="4" y="184"/>
                  </a:cubicBezTo>
                  <a:cubicBezTo>
                    <a:pt x="0" y="223"/>
                    <a:pt x="3" y="286"/>
                    <a:pt x="13" y="324"/>
                  </a:cubicBezTo>
                  <a:cubicBezTo>
                    <a:pt x="23" y="362"/>
                    <a:pt x="48" y="388"/>
                    <a:pt x="65" y="411"/>
                  </a:cubicBezTo>
                  <a:cubicBezTo>
                    <a:pt x="82" y="434"/>
                    <a:pt x="100" y="448"/>
                    <a:pt x="118" y="463"/>
                  </a:cubicBezTo>
                </a:path>
              </a:pathLst>
            </a:custGeom>
            <a:noFill/>
            <a:ln w="12700" cap="flat" cmpd="sng">
              <a:solidFill>
                <a:schemeClr val="bg2"/>
              </a:solidFill>
              <a:prstDash val="solid"/>
              <a:round/>
              <a:headEnd type="none" w="sm" len="sm"/>
              <a:tailEnd type="none" w="sm" len="sm"/>
            </a:ln>
          </p:spPr>
          <p:txBody>
            <a:bodyPr wrap="none"/>
            <a:lstStyle/>
            <a:p>
              <a:endParaRPr lang="en-US"/>
            </a:p>
          </p:txBody>
        </p:sp>
        <p:sp>
          <p:nvSpPr>
            <p:cNvPr id="23585" name="Freeform 25"/>
            <p:cNvSpPr>
              <a:spLocks/>
            </p:cNvSpPr>
            <p:nvPr/>
          </p:nvSpPr>
          <p:spPr bwMode="auto">
            <a:xfrm>
              <a:off x="3304" y="3124"/>
              <a:ext cx="40" cy="297"/>
            </a:xfrm>
            <a:custGeom>
              <a:avLst/>
              <a:gdLst>
                <a:gd name="T0" fmla="*/ 40 w 118"/>
                <a:gd name="T1" fmla="*/ 0 h 463"/>
                <a:gd name="T2" fmla="*/ 13 w 118"/>
                <a:gd name="T3" fmla="*/ 56 h 463"/>
                <a:gd name="T4" fmla="*/ 1 w 118"/>
                <a:gd name="T5" fmla="*/ 118 h 463"/>
                <a:gd name="T6" fmla="*/ 4 w 118"/>
                <a:gd name="T7" fmla="*/ 208 h 463"/>
                <a:gd name="T8" fmla="*/ 22 w 118"/>
                <a:gd name="T9" fmla="*/ 264 h 463"/>
                <a:gd name="T10" fmla="*/ 40 w 118"/>
                <a:gd name="T11" fmla="*/ 297 h 463"/>
                <a:gd name="T12" fmla="*/ 0 60000 65536"/>
                <a:gd name="T13" fmla="*/ 0 60000 65536"/>
                <a:gd name="T14" fmla="*/ 0 60000 65536"/>
                <a:gd name="T15" fmla="*/ 0 60000 65536"/>
                <a:gd name="T16" fmla="*/ 0 60000 65536"/>
                <a:gd name="T17" fmla="*/ 0 60000 65536"/>
                <a:gd name="T18" fmla="*/ 0 w 118"/>
                <a:gd name="T19" fmla="*/ 0 h 463"/>
                <a:gd name="T20" fmla="*/ 118 w 118"/>
                <a:gd name="T21" fmla="*/ 463 h 463"/>
              </a:gdLst>
              <a:ahLst/>
              <a:cxnLst>
                <a:cxn ang="T12">
                  <a:pos x="T0" y="T1"/>
                </a:cxn>
                <a:cxn ang="T13">
                  <a:pos x="T2" y="T3"/>
                </a:cxn>
                <a:cxn ang="T14">
                  <a:pos x="T4" y="T5"/>
                </a:cxn>
                <a:cxn ang="T15">
                  <a:pos x="T6" y="T7"/>
                </a:cxn>
                <a:cxn ang="T16">
                  <a:pos x="T8" y="T9"/>
                </a:cxn>
                <a:cxn ang="T17">
                  <a:pos x="T10" y="T11"/>
                </a:cxn>
              </a:cxnLst>
              <a:rect l="T18" t="T19" r="T20" b="T21"/>
              <a:pathLst>
                <a:path w="118" h="463">
                  <a:moveTo>
                    <a:pt x="117" y="0"/>
                  </a:moveTo>
                  <a:cubicBezTo>
                    <a:pt x="105" y="15"/>
                    <a:pt x="58" y="57"/>
                    <a:pt x="39" y="88"/>
                  </a:cubicBezTo>
                  <a:cubicBezTo>
                    <a:pt x="20" y="119"/>
                    <a:pt x="8" y="145"/>
                    <a:pt x="4" y="184"/>
                  </a:cubicBezTo>
                  <a:cubicBezTo>
                    <a:pt x="0" y="223"/>
                    <a:pt x="3" y="286"/>
                    <a:pt x="13" y="324"/>
                  </a:cubicBezTo>
                  <a:cubicBezTo>
                    <a:pt x="23" y="362"/>
                    <a:pt x="48" y="388"/>
                    <a:pt x="65" y="411"/>
                  </a:cubicBezTo>
                  <a:cubicBezTo>
                    <a:pt x="82" y="434"/>
                    <a:pt x="100" y="448"/>
                    <a:pt x="118" y="463"/>
                  </a:cubicBezTo>
                </a:path>
              </a:pathLst>
            </a:custGeom>
            <a:noFill/>
            <a:ln w="12700" cap="flat" cmpd="sng">
              <a:solidFill>
                <a:schemeClr val="bg2"/>
              </a:solidFill>
              <a:prstDash val="solid"/>
              <a:round/>
              <a:headEnd type="none" w="sm" len="sm"/>
              <a:tailEnd type="none" w="sm" len="sm"/>
            </a:ln>
          </p:spPr>
          <p:txBody>
            <a:bodyPr wrap="none"/>
            <a:lstStyle/>
            <a:p>
              <a:endParaRPr lang="en-US"/>
            </a:p>
          </p:txBody>
        </p:sp>
      </p:grpSp>
      <p:sp>
        <p:nvSpPr>
          <p:cNvPr id="23571" name="Text Box 26"/>
          <p:cNvSpPr txBox="1">
            <a:spLocks noChangeArrowheads="1"/>
          </p:cNvSpPr>
          <p:nvPr/>
        </p:nvSpPr>
        <p:spPr bwMode="auto">
          <a:xfrm>
            <a:off x="5322888" y="5432425"/>
            <a:ext cx="833883" cy="338554"/>
          </a:xfrm>
          <a:prstGeom prst="rect">
            <a:avLst/>
          </a:prstGeom>
          <a:noFill/>
          <a:ln w="12700">
            <a:noFill/>
            <a:miter lim="800000"/>
            <a:headEnd type="none" w="sm" len="sm"/>
            <a:tailEnd type="none" w="sm" len="sm"/>
          </a:ln>
        </p:spPr>
        <p:txBody>
          <a:bodyPr wrap="none">
            <a:spAutoFit/>
          </a:bodyPr>
          <a:lstStyle/>
          <a:p>
            <a:r>
              <a:rPr lang="en-US" sz="1600" dirty="0">
                <a:solidFill>
                  <a:schemeClr val="bg2"/>
                </a:solidFill>
              </a:rPr>
              <a:t>S</a:t>
            </a:r>
            <a:r>
              <a:rPr lang="en-US" sz="1600" dirty="0" smtClean="0">
                <a:solidFill>
                  <a:schemeClr val="bg2"/>
                </a:solidFill>
              </a:rPr>
              <a:t>ource</a:t>
            </a:r>
            <a:endParaRPr lang="en-US" sz="1600" dirty="0">
              <a:solidFill>
                <a:schemeClr val="bg2"/>
              </a:solidFill>
            </a:endParaRPr>
          </a:p>
        </p:txBody>
      </p:sp>
      <p:sp>
        <p:nvSpPr>
          <p:cNvPr id="23572" name="Text Box 27"/>
          <p:cNvSpPr txBox="1">
            <a:spLocks noChangeArrowheads="1"/>
          </p:cNvSpPr>
          <p:nvPr/>
        </p:nvSpPr>
        <p:spPr bwMode="auto">
          <a:xfrm>
            <a:off x="6381750" y="3652838"/>
            <a:ext cx="2125663" cy="641350"/>
          </a:xfrm>
          <a:prstGeom prst="rect">
            <a:avLst/>
          </a:prstGeom>
          <a:noFill/>
          <a:ln w="12700">
            <a:noFill/>
            <a:miter lim="800000"/>
            <a:headEnd type="none" w="sm" len="sm"/>
            <a:tailEnd type="none" w="sm" len="sm"/>
          </a:ln>
        </p:spPr>
        <p:txBody>
          <a:bodyPr>
            <a:spAutoFit/>
          </a:bodyPr>
          <a:lstStyle/>
          <a:p>
            <a:r>
              <a:rPr lang="en-US" dirty="0" smtClean="0">
                <a:solidFill>
                  <a:schemeClr val="bg2"/>
                </a:solidFill>
              </a:rPr>
              <a:t>Complex </a:t>
            </a:r>
            <a:r>
              <a:rPr lang="en-US" dirty="0">
                <a:solidFill>
                  <a:schemeClr val="bg2"/>
                </a:solidFill>
              </a:rPr>
              <a:t>power flow out of surface</a:t>
            </a:r>
          </a:p>
        </p:txBody>
      </p:sp>
      <p:sp>
        <p:nvSpPr>
          <p:cNvPr id="23573" name="Line 28"/>
          <p:cNvSpPr>
            <a:spLocks noChangeShapeType="1"/>
          </p:cNvSpPr>
          <p:nvPr/>
        </p:nvSpPr>
        <p:spPr bwMode="auto">
          <a:xfrm rot="19947836" flipV="1">
            <a:off x="2660650" y="5029200"/>
            <a:ext cx="1588" cy="415925"/>
          </a:xfrm>
          <a:prstGeom prst="line">
            <a:avLst/>
          </a:prstGeom>
          <a:noFill/>
          <a:ln w="38100">
            <a:solidFill>
              <a:schemeClr val="hlink"/>
            </a:solidFill>
            <a:round/>
            <a:headEnd type="none" w="sm" len="sm"/>
            <a:tailEnd type="triangle" w="sm" len="sm"/>
          </a:ln>
        </p:spPr>
        <p:txBody>
          <a:bodyPr wrap="none"/>
          <a:lstStyle/>
          <a:p>
            <a:endParaRPr lang="en-US"/>
          </a:p>
        </p:txBody>
      </p:sp>
      <p:sp>
        <p:nvSpPr>
          <p:cNvPr id="23574" name="Line 29"/>
          <p:cNvSpPr>
            <a:spLocks noChangeShapeType="1"/>
          </p:cNvSpPr>
          <p:nvPr/>
        </p:nvSpPr>
        <p:spPr bwMode="auto">
          <a:xfrm rot="1512068" flipV="1">
            <a:off x="2941638" y="5181600"/>
            <a:ext cx="1587" cy="415925"/>
          </a:xfrm>
          <a:prstGeom prst="line">
            <a:avLst/>
          </a:prstGeom>
          <a:noFill/>
          <a:ln w="38100">
            <a:solidFill>
              <a:schemeClr val="bg1"/>
            </a:solidFill>
            <a:round/>
            <a:headEnd type="none" w="sm" len="sm"/>
            <a:tailEnd type="triangle" w="sm" len="sm"/>
          </a:ln>
        </p:spPr>
        <p:txBody>
          <a:bodyPr wrap="none"/>
          <a:lstStyle/>
          <a:p>
            <a:endParaRPr lang="en-US"/>
          </a:p>
        </p:txBody>
      </p:sp>
      <p:sp>
        <p:nvSpPr>
          <p:cNvPr id="23575" name="Text Box 30"/>
          <p:cNvSpPr txBox="1">
            <a:spLocks noChangeArrowheads="1"/>
          </p:cNvSpPr>
          <p:nvPr/>
        </p:nvSpPr>
        <p:spPr bwMode="auto">
          <a:xfrm>
            <a:off x="2622550" y="4735513"/>
            <a:ext cx="323850" cy="366712"/>
          </a:xfrm>
          <a:prstGeom prst="rect">
            <a:avLst/>
          </a:prstGeom>
          <a:noFill/>
          <a:ln w="12700">
            <a:noFill/>
            <a:miter lim="800000"/>
            <a:headEnd type="none" w="sm" len="sm"/>
            <a:tailEnd type="none" w="sm" len="sm"/>
          </a:ln>
        </p:spPr>
        <p:txBody>
          <a:bodyPr wrap="none">
            <a:spAutoFit/>
          </a:bodyPr>
          <a:lstStyle/>
          <a:p>
            <a:r>
              <a:rPr lang="en-US" i="1" u="sng">
                <a:solidFill>
                  <a:schemeClr val="bg2"/>
                </a:solidFill>
                <a:latin typeface="Times New Roman" pitchFamily="18" charset="0"/>
              </a:rPr>
              <a:t>E</a:t>
            </a:r>
          </a:p>
        </p:txBody>
      </p:sp>
      <p:sp>
        <p:nvSpPr>
          <p:cNvPr id="23576" name="Text Box 31"/>
          <p:cNvSpPr txBox="1">
            <a:spLocks noChangeArrowheads="1"/>
          </p:cNvSpPr>
          <p:nvPr/>
        </p:nvSpPr>
        <p:spPr bwMode="auto">
          <a:xfrm>
            <a:off x="3024188" y="5341938"/>
            <a:ext cx="349250" cy="366712"/>
          </a:xfrm>
          <a:prstGeom prst="rect">
            <a:avLst/>
          </a:prstGeom>
          <a:noFill/>
          <a:ln w="12700">
            <a:noFill/>
            <a:miter lim="800000"/>
            <a:headEnd type="none" w="sm" len="sm"/>
            <a:tailEnd type="none" w="sm" len="sm"/>
          </a:ln>
        </p:spPr>
        <p:txBody>
          <a:bodyPr wrap="none">
            <a:spAutoFit/>
          </a:bodyPr>
          <a:lstStyle/>
          <a:p>
            <a:r>
              <a:rPr lang="en-US" i="1" u="sng">
                <a:solidFill>
                  <a:schemeClr val="bg2"/>
                </a:solidFill>
                <a:latin typeface="Times New Roman" pitchFamily="18" charset="0"/>
              </a:rPr>
              <a:t>H</a:t>
            </a:r>
          </a:p>
        </p:txBody>
      </p:sp>
      <p:sp>
        <p:nvSpPr>
          <p:cNvPr id="23577" name="Text Box 32"/>
          <p:cNvSpPr txBox="1">
            <a:spLocks noChangeArrowheads="1"/>
          </p:cNvSpPr>
          <p:nvPr/>
        </p:nvSpPr>
        <p:spPr bwMode="auto">
          <a:xfrm>
            <a:off x="2854325" y="4581525"/>
            <a:ext cx="1728788" cy="336550"/>
          </a:xfrm>
          <a:prstGeom prst="rect">
            <a:avLst/>
          </a:prstGeom>
          <a:noFill/>
          <a:ln w="12700">
            <a:noFill/>
            <a:miter lim="800000"/>
            <a:headEnd type="none" w="sm" len="sm"/>
            <a:tailEnd type="none" w="sm" len="sm"/>
          </a:ln>
        </p:spPr>
        <p:txBody>
          <a:bodyPr wrap="none">
            <a:spAutoFit/>
          </a:bodyPr>
          <a:lstStyle/>
          <a:p>
            <a:r>
              <a:rPr lang="en-US" sz="1600" dirty="0">
                <a:solidFill>
                  <a:schemeClr val="bg2"/>
                </a:solidFill>
              </a:rPr>
              <a:t>VARS consumed</a:t>
            </a:r>
          </a:p>
        </p:txBody>
      </p:sp>
      <p:sp>
        <p:nvSpPr>
          <p:cNvPr id="23578" name="Text Box 33"/>
          <p:cNvSpPr txBox="1">
            <a:spLocks noChangeArrowheads="1"/>
          </p:cNvSpPr>
          <p:nvPr/>
        </p:nvSpPr>
        <p:spPr bwMode="auto">
          <a:xfrm>
            <a:off x="3876675" y="4916488"/>
            <a:ext cx="1524000" cy="584775"/>
          </a:xfrm>
          <a:prstGeom prst="rect">
            <a:avLst/>
          </a:prstGeom>
          <a:noFill/>
          <a:ln w="12700">
            <a:noFill/>
            <a:miter lim="800000"/>
            <a:headEnd type="none" w="sm" len="sm"/>
            <a:tailEnd type="none" w="sm" len="sm"/>
          </a:ln>
        </p:spPr>
        <p:txBody>
          <a:bodyPr wrap="square">
            <a:spAutoFit/>
          </a:bodyPr>
          <a:lstStyle/>
          <a:p>
            <a:r>
              <a:rPr lang="en-US" sz="1600" dirty="0">
                <a:solidFill>
                  <a:schemeClr val="bg2"/>
                </a:solidFill>
              </a:rPr>
              <a:t>P</a:t>
            </a:r>
            <a:r>
              <a:rPr lang="en-US" sz="1600" dirty="0" smtClean="0">
                <a:solidFill>
                  <a:schemeClr val="bg2"/>
                </a:solidFill>
              </a:rPr>
              <a:t>ower </a:t>
            </a:r>
            <a:r>
              <a:rPr lang="en-US" sz="1600" dirty="0">
                <a:solidFill>
                  <a:schemeClr val="bg2"/>
                </a:solidFill>
              </a:rPr>
              <a:t>(watts)</a:t>
            </a:r>
          </a:p>
          <a:p>
            <a:r>
              <a:rPr lang="en-US" sz="1600" dirty="0">
                <a:solidFill>
                  <a:schemeClr val="bg2"/>
                </a:solidFill>
              </a:rPr>
              <a:t>consumed</a:t>
            </a:r>
          </a:p>
        </p:txBody>
      </p:sp>
      <p:graphicFrame>
        <p:nvGraphicFramePr>
          <p:cNvPr id="23557" name="Object 35"/>
          <p:cNvGraphicFramePr>
            <a:graphicFrameLocks noChangeAspect="1"/>
          </p:cNvGraphicFramePr>
          <p:nvPr/>
        </p:nvGraphicFramePr>
        <p:xfrm>
          <a:off x="4252913" y="5426075"/>
          <a:ext cx="782637" cy="457200"/>
        </p:xfrm>
        <a:graphic>
          <a:graphicData uri="http://schemas.openxmlformats.org/presentationml/2006/ole">
            <p:oleObj spid="_x0000_s23557" name="Equation" r:id="rId7" imgW="406080" imgH="228600" progId="Equation.DSMT4">
              <p:embed/>
            </p:oleObj>
          </a:graphicData>
        </a:graphic>
      </p:graphicFrame>
      <p:sp>
        <p:nvSpPr>
          <p:cNvPr id="23579" name="Text Box 38"/>
          <p:cNvSpPr txBox="1">
            <a:spLocks noChangeArrowheads="1"/>
          </p:cNvSpPr>
          <p:nvPr/>
        </p:nvSpPr>
        <p:spPr bwMode="auto">
          <a:xfrm>
            <a:off x="1855788" y="2825750"/>
            <a:ext cx="765979" cy="369332"/>
          </a:xfrm>
          <a:prstGeom prst="rect">
            <a:avLst/>
          </a:prstGeom>
          <a:noFill/>
          <a:ln w="12700">
            <a:noFill/>
            <a:miter lim="800000"/>
            <a:headEnd type="none" w="sm" len="sm"/>
            <a:tailEnd type="none" w="sm" len="sm"/>
          </a:ln>
        </p:spPr>
        <p:txBody>
          <a:bodyPr wrap="none">
            <a:spAutoFit/>
          </a:bodyPr>
          <a:lstStyle/>
          <a:p>
            <a:r>
              <a:rPr lang="en-US" dirty="0">
                <a:solidFill>
                  <a:schemeClr val="bg1"/>
                </a:solidFill>
              </a:rPr>
              <a:t>W</a:t>
            </a:r>
            <a:r>
              <a:rPr lang="en-US" dirty="0" smtClean="0">
                <a:solidFill>
                  <a:schemeClr val="bg1"/>
                </a:solidFill>
              </a:rPr>
              <a:t>atts</a:t>
            </a:r>
            <a:endParaRPr lang="en-US" dirty="0">
              <a:solidFill>
                <a:schemeClr val="bg1"/>
              </a:solidFill>
            </a:endParaRPr>
          </a:p>
        </p:txBody>
      </p:sp>
      <p:sp>
        <p:nvSpPr>
          <p:cNvPr id="23580" name="Text Box 39"/>
          <p:cNvSpPr txBox="1">
            <a:spLocks noChangeArrowheads="1"/>
          </p:cNvSpPr>
          <p:nvPr/>
        </p:nvSpPr>
        <p:spPr bwMode="auto">
          <a:xfrm>
            <a:off x="5900738" y="2755900"/>
            <a:ext cx="768350" cy="366713"/>
          </a:xfrm>
          <a:prstGeom prst="rect">
            <a:avLst/>
          </a:prstGeom>
          <a:noFill/>
          <a:ln w="12700">
            <a:noFill/>
            <a:miter lim="800000"/>
            <a:headEnd type="none" w="sm" len="sm"/>
            <a:tailEnd type="none" w="sm" len="sm"/>
          </a:ln>
        </p:spPr>
        <p:txBody>
          <a:bodyPr wrap="none">
            <a:spAutoFit/>
          </a:bodyPr>
          <a:lstStyle/>
          <a:p>
            <a:r>
              <a:rPr lang="en-US">
                <a:solidFill>
                  <a:schemeClr val="bg1"/>
                </a:solidFill>
              </a:rPr>
              <a:t>VARs</a:t>
            </a:r>
          </a:p>
        </p:txBody>
      </p:sp>
      <p:graphicFrame>
        <p:nvGraphicFramePr>
          <p:cNvPr id="23558" name="Object 40"/>
          <p:cNvGraphicFramePr>
            <a:graphicFrameLocks noChangeAspect="1"/>
          </p:cNvGraphicFramePr>
          <p:nvPr/>
        </p:nvGraphicFramePr>
        <p:xfrm>
          <a:off x="4710113" y="3565525"/>
          <a:ext cx="423862" cy="557213"/>
        </p:xfrm>
        <a:graphic>
          <a:graphicData uri="http://schemas.openxmlformats.org/presentationml/2006/ole">
            <p:oleObj spid="_x0000_s23558" name="Equation" r:id="rId8" imgW="190440" imgH="241200" progId="Equation.DSMT4">
              <p:embed/>
            </p:oleObj>
          </a:graphicData>
        </a:graphic>
      </p:graphicFrame>
      <p:sp>
        <p:nvSpPr>
          <p:cNvPr id="35" name="Slide Number Placeholder 34"/>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26</a:t>
            </a:fld>
            <a:endParaRPr lang="en-US" kern="0" dirty="0"/>
          </a:p>
        </p:txBody>
      </p:sp>
      <p:sp>
        <p:nvSpPr>
          <p:cNvPr id="36" name="TextBox 35"/>
          <p:cNvSpPr txBox="1"/>
          <p:nvPr/>
        </p:nvSpPr>
        <p:spPr>
          <a:xfrm>
            <a:off x="5653824" y="1041651"/>
            <a:ext cx="3078051" cy="584775"/>
          </a:xfrm>
          <a:prstGeom prst="rect">
            <a:avLst/>
          </a:prstGeom>
          <a:noFill/>
          <a:ln>
            <a:solidFill>
              <a:schemeClr val="bg2"/>
            </a:solidFill>
          </a:ln>
        </p:spPr>
        <p:txBody>
          <a:bodyPr wrap="square" rtlCol="0">
            <a:spAutoFit/>
          </a:bodyPr>
          <a:lstStyle/>
          <a:p>
            <a:pPr algn="ctr"/>
            <a:r>
              <a:rPr lang="en-US" sz="1600" dirty="0" smtClean="0">
                <a:solidFill>
                  <a:schemeClr val="bg1"/>
                </a:solidFill>
              </a:rPr>
              <a:t>This is a conservation statement for </a:t>
            </a:r>
            <a:r>
              <a:rPr lang="en-US" sz="1600" u="sng" dirty="0" smtClean="0">
                <a:solidFill>
                  <a:schemeClr val="bg1"/>
                </a:solidFill>
              </a:rPr>
              <a:t>complex power</a:t>
            </a:r>
            <a:r>
              <a:rPr lang="en-US" sz="1600" dirty="0" smtClean="0">
                <a:solidFill>
                  <a:schemeClr val="bg1"/>
                </a:solidFill>
              </a:rPr>
              <a:t>.</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Text Box 2"/>
          <p:cNvSpPr txBox="1">
            <a:spLocks noChangeArrowheads="1"/>
          </p:cNvSpPr>
          <p:nvPr/>
        </p:nvSpPr>
        <p:spPr bwMode="auto">
          <a:xfrm>
            <a:off x="2803525" y="0"/>
            <a:ext cx="3289300"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Example</a:t>
            </a:r>
          </a:p>
        </p:txBody>
      </p:sp>
      <p:graphicFrame>
        <p:nvGraphicFramePr>
          <p:cNvPr id="24578" name="Object 3"/>
          <p:cNvGraphicFramePr>
            <a:graphicFrameLocks noChangeAspect="1"/>
          </p:cNvGraphicFramePr>
          <p:nvPr/>
        </p:nvGraphicFramePr>
        <p:xfrm>
          <a:off x="1416050" y="2922588"/>
          <a:ext cx="6249988" cy="515937"/>
        </p:xfrm>
        <a:graphic>
          <a:graphicData uri="http://schemas.openxmlformats.org/presentationml/2006/ole">
            <p:oleObj spid="_x0000_s24578" name="Equation" r:id="rId4" imgW="2768400" imgH="228600" progId="Equation.DSMT4">
              <p:embed/>
            </p:oleObj>
          </a:graphicData>
        </a:graphic>
      </p:graphicFrame>
      <p:sp>
        <p:nvSpPr>
          <p:cNvPr id="24590" name="Text Box 18"/>
          <p:cNvSpPr txBox="1">
            <a:spLocks noChangeArrowheads="1"/>
          </p:cNvSpPr>
          <p:nvPr/>
        </p:nvSpPr>
        <p:spPr bwMode="auto">
          <a:xfrm>
            <a:off x="949325" y="2411188"/>
            <a:ext cx="1073150" cy="396875"/>
          </a:xfrm>
          <a:prstGeom prst="rect">
            <a:avLst/>
          </a:prstGeom>
          <a:noFill/>
          <a:ln w="12700">
            <a:noFill/>
            <a:miter lim="800000"/>
            <a:headEnd type="none" w="sm" len="sm"/>
            <a:tailEnd type="none" w="sm" len="sm"/>
          </a:ln>
        </p:spPr>
        <p:txBody>
          <a:bodyPr wrap="none">
            <a:spAutoFit/>
          </a:bodyPr>
          <a:lstStyle/>
          <a:p>
            <a:r>
              <a:rPr lang="en-US" sz="2000" dirty="0">
                <a:solidFill>
                  <a:schemeClr val="bg1"/>
                </a:solidFill>
              </a:rPr>
              <a:t>Denote:</a:t>
            </a:r>
          </a:p>
        </p:txBody>
      </p:sp>
      <p:sp>
        <p:nvSpPr>
          <p:cNvPr id="24591" name="Text Box 19"/>
          <p:cNvSpPr txBox="1">
            <a:spLocks noChangeArrowheads="1"/>
          </p:cNvSpPr>
          <p:nvPr/>
        </p:nvSpPr>
        <p:spPr bwMode="auto">
          <a:xfrm>
            <a:off x="833438" y="4068763"/>
            <a:ext cx="7656512" cy="762000"/>
          </a:xfrm>
          <a:prstGeom prst="rect">
            <a:avLst/>
          </a:prstGeom>
          <a:solidFill>
            <a:srgbClr val="FFCCFF"/>
          </a:solidFill>
          <a:ln w="12700">
            <a:noFill/>
            <a:miter lim="800000"/>
            <a:headEnd type="none" w="sm" len="sm"/>
            <a:tailEnd type="none" w="sm" len="sm"/>
          </a:ln>
        </p:spPr>
        <p:txBody>
          <a:bodyPr>
            <a:spAutoFit/>
          </a:bodyPr>
          <a:lstStyle/>
          <a:p>
            <a:pPr algn="ctr"/>
            <a:r>
              <a:rPr lang="en-US" sz="2000" dirty="0">
                <a:solidFill>
                  <a:schemeClr val="bg2"/>
                </a:solidFill>
              </a:rPr>
              <a:t>Calculate </a:t>
            </a:r>
            <a:r>
              <a:rPr lang="en-US" sz="2400" i="1" dirty="0" err="1">
                <a:solidFill>
                  <a:schemeClr val="bg2"/>
                </a:solidFill>
                <a:latin typeface="Times New Roman" pitchFamily="18" charset="0"/>
              </a:rPr>
              <a:t>P</a:t>
            </a:r>
            <a:r>
              <a:rPr lang="en-US" sz="2400" i="1" baseline="-25000" dirty="0" err="1">
                <a:solidFill>
                  <a:schemeClr val="bg2"/>
                </a:solidFill>
                <a:latin typeface="Times New Roman" pitchFamily="18" charset="0"/>
              </a:rPr>
              <a:t>abs</a:t>
            </a:r>
            <a:r>
              <a:rPr lang="en-US" sz="2400" dirty="0">
                <a:solidFill>
                  <a:schemeClr val="bg2"/>
                </a:solidFill>
                <a:latin typeface="Times New Roman" pitchFamily="18" charset="0"/>
              </a:rPr>
              <a:t> </a:t>
            </a:r>
            <a:r>
              <a:rPr lang="en-US" sz="2000" dirty="0">
                <a:solidFill>
                  <a:schemeClr val="bg2"/>
                </a:solidFill>
              </a:rPr>
              <a:t>using circuit theory, and verify that the result is consistent with the complex Poynting theorem.</a:t>
            </a:r>
          </a:p>
        </p:txBody>
      </p:sp>
      <p:sp>
        <p:nvSpPr>
          <p:cNvPr id="24592" name="Text Box 20"/>
          <p:cNvSpPr txBox="1">
            <a:spLocks noChangeArrowheads="1"/>
          </p:cNvSpPr>
          <p:nvPr/>
        </p:nvSpPr>
        <p:spPr bwMode="auto">
          <a:xfrm>
            <a:off x="1323975" y="5422900"/>
            <a:ext cx="4038863" cy="461665"/>
          </a:xfrm>
          <a:prstGeom prst="rect">
            <a:avLst/>
          </a:prstGeom>
          <a:noFill/>
          <a:ln w="12700">
            <a:noFill/>
            <a:miter lim="800000"/>
            <a:headEnd type="none" w="sm" len="sm"/>
            <a:tailEnd type="none" w="sm" len="sm"/>
          </a:ln>
        </p:spPr>
        <p:txBody>
          <a:bodyPr wrap="none">
            <a:spAutoFit/>
          </a:bodyPr>
          <a:lstStyle/>
          <a:p>
            <a:r>
              <a:rPr lang="en-US" sz="2000" b="1" dirty="0">
                <a:solidFill>
                  <a:schemeClr val="bg2"/>
                </a:solidFill>
              </a:rPr>
              <a:t>Note:</a:t>
            </a:r>
            <a:r>
              <a:rPr lang="en-US" sz="2000" dirty="0">
                <a:solidFill>
                  <a:schemeClr val="bg2"/>
                </a:solidFill>
              </a:rPr>
              <a:t>  </a:t>
            </a:r>
            <a:r>
              <a:rPr lang="en-US" sz="2400" i="1" dirty="0" err="1">
                <a:solidFill>
                  <a:schemeClr val="bg2"/>
                </a:solidFill>
                <a:latin typeface="Times New Roman" pitchFamily="18" charset="0"/>
              </a:rPr>
              <a:t>W</a:t>
            </a:r>
            <a:r>
              <a:rPr lang="en-US" sz="2400" i="1" baseline="-25000" dirty="0" err="1">
                <a:solidFill>
                  <a:schemeClr val="bg2"/>
                </a:solidFill>
                <a:latin typeface="Times New Roman" pitchFamily="18" charset="0"/>
              </a:rPr>
              <a:t>abs</a:t>
            </a:r>
            <a:r>
              <a:rPr lang="en-US" sz="2000" dirty="0">
                <a:solidFill>
                  <a:schemeClr val="bg2"/>
                </a:solidFill>
              </a:rPr>
              <a:t> </a:t>
            </a:r>
            <a:r>
              <a:rPr lang="en-US" sz="2000" dirty="0">
                <a:solidFill>
                  <a:schemeClr val="bg2"/>
                </a:solidFill>
                <a:latin typeface="Times New Roman" pitchFamily="18" charset="0"/>
              </a:rPr>
              <a:t>= 0</a:t>
            </a:r>
            <a:r>
              <a:rPr lang="en-US" sz="2000" dirty="0">
                <a:solidFill>
                  <a:schemeClr val="bg2"/>
                </a:solidFill>
              </a:rPr>
              <a:t> (lossless element)</a:t>
            </a:r>
          </a:p>
        </p:txBody>
      </p:sp>
      <p:grpSp>
        <p:nvGrpSpPr>
          <p:cNvPr id="22" name="Group 21"/>
          <p:cNvGrpSpPr/>
          <p:nvPr/>
        </p:nvGrpSpPr>
        <p:grpSpPr>
          <a:xfrm>
            <a:off x="2868613" y="853049"/>
            <a:ext cx="5447277" cy="1423362"/>
            <a:chOff x="2868613" y="853049"/>
            <a:chExt cx="5447277" cy="1423362"/>
          </a:xfrm>
        </p:grpSpPr>
        <p:sp>
          <p:nvSpPr>
            <p:cNvPr id="24580" name="Arc 4"/>
            <p:cNvSpPr>
              <a:spLocks/>
            </p:cNvSpPr>
            <p:nvPr/>
          </p:nvSpPr>
          <p:spPr bwMode="auto">
            <a:xfrm>
              <a:off x="4721225" y="1270000"/>
              <a:ext cx="301625" cy="461963"/>
            </a:xfrm>
            <a:custGeom>
              <a:avLst/>
              <a:gdLst>
                <a:gd name="T0" fmla="*/ 2106062 w 43198"/>
                <a:gd name="T1" fmla="*/ 2431138 h 36493"/>
                <a:gd name="T2" fmla="*/ 290328 w 43198"/>
                <a:gd name="T3" fmla="*/ 0 h 36493"/>
                <a:gd name="T4" fmla="*/ 1053076 w 43198"/>
                <a:gd name="T5" fmla="*/ 2386591 h 36493"/>
                <a:gd name="T6" fmla="*/ 0 60000 65536"/>
                <a:gd name="T7" fmla="*/ 0 60000 65536"/>
                <a:gd name="T8" fmla="*/ 0 60000 65536"/>
                <a:gd name="T9" fmla="*/ 0 w 43198"/>
                <a:gd name="T10" fmla="*/ 0 h 36493"/>
                <a:gd name="T11" fmla="*/ 43198 w 43198"/>
                <a:gd name="T12" fmla="*/ 36493 h 36493"/>
              </a:gdLst>
              <a:ahLst/>
              <a:cxnLst>
                <a:cxn ang="T6">
                  <a:pos x="T0" y="T1"/>
                </a:cxn>
                <a:cxn ang="T7">
                  <a:pos x="T2" y="T3"/>
                </a:cxn>
                <a:cxn ang="T8">
                  <a:pos x="T4" y="T5"/>
                </a:cxn>
              </a:cxnLst>
              <a:rect l="T9" t="T10" r="T11" b="T12"/>
              <a:pathLst>
                <a:path w="43198" h="36493" fill="none" extrusionOk="0">
                  <a:moveTo>
                    <a:pt x="43198" y="15171"/>
                  </a:moveTo>
                  <a:cubicBezTo>
                    <a:pt x="43046" y="26990"/>
                    <a:pt x="33420" y="36492"/>
                    <a:pt x="21600" y="36493"/>
                  </a:cubicBezTo>
                  <a:cubicBezTo>
                    <a:pt x="9670" y="36493"/>
                    <a:pt x="0" y="26822"/>
                    <a:pt x="0" y="14893"/>
                  </a:cubicBezTo>
                  <a:cubicBezTo>
                    <a:pt x="-1" y="9348"/>
                    <a:pt x="2132" y="4016"/>
                    <a:pt x="5955" y="0"/>
                  </a:cubicBezTo>
                </a:path>
                <a:path w="43198" h="36493" stroke="0" extrusionOk="0">
                  <a:moveTo>
                    <a:pt x="43198" y="15171"/>
                  </a:moveTo>
                  <a:cubicBezTo>
                    <a:pt x="43046" y="26990"/>
                    <a:pt x="33420" y="36492"/>
                    <a:pt x="21600" y="36493"/>
                  </a:cubicBezTo>
                  <a:cubicBezTo>
                    <a:pt x="9670" y="36493"/>
                    <a:pt x="0" y="26822"/>
                    <a:pt x="0" y="14893"/>
                  </a:cubicBezTo>
                  <a:cubicBezTo>
                    <a:pt x="-1" y="9348"/>
                    <a:pt x="2132" y="4016"/>
                    <a:pt x="5955" y="0"/>
                  </a:cubicBezTo>
                  <a:lnTo>
                    <a:pt x="21600" y="14893"/>
                  </a:lnTo>
                  <a:close/>
                </a:path>
              </a:pathLst>
            </a:custGeom>
            <a:noFill/>
            <a:ln w="12700">
              <a:solidFill>
                <a:schemeClr val="bg2"/>
              </a:solidFill>
              <a:round/>
              <a:headEnd type="none" w="sm" len="sm"/>
              <a:tailEnd type="none" w="sm" len="sm"/>
            </a:ln>
          </p:spPr>
          <p:txBody>
            <a:bodyPr wrap="none" anchor="ctr"/>
            <a:lstStyle/>
            <a:p>
              <a:endParaRPr lang="en-US"/>
            </a:p>
          </p:txBody>
        </p:sp>
        <p:grpSp>
          <p:nvGrpSpPr>
            <p:cNvPr id="24581" name="Group 5"/>
            <p:cNvGrpSpPr>
              <a:grpSpLocks/>
            </p:cNvGrpSpPr>
            <p:nvPr/>
          </p:nvGrpSpPr>
          <p:grpSpPr bwMode="auto">
            <a:xfrm>
              <a:off x="4113213" y="1262063"/>
              <a:ext cx="708025" cy="498475"/>
              <a:chOff x="2736" y="1139"/>
              <a:chExt cx="263" cy="137"/>
            </a:xfrm>
          </p:grpSpPr>
          <p:sp>
            <p:nvSpPr>
              <p:cNvPr id="24593" name="Arc 6"/>
              <p:cNvSpPr>
                <a:spLocks/>
              </p:cNvSpPr>
              <p:nvPr/>
            </p:nvSpPr>
            <p:spPr bwMode="auto">
              <a:xfrm>
                <a:off x="2887" y="1139"/>
                <a:ext cx="112" cy="136"/>
              </a:xfrm>
              <a:custGeom>
                <a:avLst/>
                <a:gdLst>
                  <a:gd name="T0" fmla="*/ 0 w 43200"/>
                  <a:gd name="T1" fmla="*/ 0 h 39465"/>
                  <a:gd name="T2" fmla="*/ 0 w 43200"/>
                  <a:gd name="T3" fmla="*/ 0 h 39465"/>
                  <a:gd name="T4" fmla="*/ 0 w 43200"/>
                  <a:gd name="T5" fmla="*/ 0 h 39465"/>
                  <a:gd name="T6" fmla="*/ 0 60000 65536"/>
                  <a:gd name="T7" fmla="*/ 0 60000 65536"/>
                  <a:gd name="T8" fmla="*/ 0 60000 65536"/>
                  <a:gd name="T9" fmla="*/ 0 w 43200"/>
                  <a:gd name="T10" fmla="*/ 0 h 39465"/>
                  <a:gd name="T11" fmla="*/ 43200 w 43200"/>
                  <a:gd name="T12" fmla="*/ 39465 h 39465"/>
                </a:gdLst>
                <a:ahLst/>
                <a:cxnLst>
                  <a:cxn ang="T6">
                    <a:pos x="T0" y="T1"/>
                  </a:cxn>
                  <a:cxn ang="T7">
                    <a:pos x="T2" y="T3"/>
                  </a:cxn>
                  <a:cxn ang="T8">
                    <a:pos x="T4" y="T5"/>
                  </a:cxn>
                </a:cxnLst>
                <a:rect l="T9" t="T10" r="T11" b="T12"/>
                <a:pathLst>
                  <a:path w="43200" h="39465" fill="none" extrusionOk="0">
                    <a:moveTo>
                      <a:pt x="33740" y="0"/>
                    </a:moveTo>
                    <a:cubicBezTo>
                      <a:pt x="39657" y="4021"/>
                      <a:pt x="43200" y="10711"/>
                      <a:pt x="43200" y="17865"/>
                    </a:cubicBezTo>
                    <a:cubicBezTo>
                      <a:pt x="43200" y="29794"/>
                      <a:pt x="33529" y="39465"/>
                      <a:pt x="21600" y="39465"/>
                    </a:cubicBezTo>
                    <a:cubicBezTo>
                      <a:pt x="9670" y="39465"/>
                      <a:pt x="0" y="29794"/>
                      <a:pt x="0" y="17865"/>
                    </a:cubicBezTo>
                    <a:cubicBezTo>
                      <a:pt x="-1" y="11513"/>
                      <a:pt x="2795" y="5483"/>
                      <a:pt x="7643" y="1378"/>
                    </a:cubicBezTo>
                  </a:path>
                  <a:path w="43200" h="39465" stroke="0" extrusionOk="0">
                    <a:moveTo>
                      <a:pt x="33740" y="0"/>
                    </a:moveTo>
                    <a:cubicBezTo>
                      <a:pt x="39657" y="4021"/>
                      <a:pt x="43200" y="10711"/>
                      <a:pt x="43200" y="17865"/>
                    </a:cubicBezTo>
                    <a:cubicBezTo>
                      <a:pt x="43200" y="29794"/>
                      <a:pt x="33529" y="39465"/>
                      <a:pt x="21600" y="39465"/>
                    </a:cubicBezTo>
                    <a:cubicBezTo>
                      <a:pt x="9670" y="39465"/>
                      <a:pt x="0" y="29794"/>
                      <a:pt x="0" y="17865"/>
                    </a:cubicBezTo>
                    <a:cubicBezTo>
                      <a:pt x="-1" y="11513"/>
                      <a:pt x="2795" y="5483"/>
                      <a:pt x="7643" y="1378"/>
                    </a:cubicBezTo>
                    <a:lnTo>
                      <a:pt x="21600" y="17865"/>
                    </a:lnTo>
                    <a:close/>
                  </a:path>
                </a:pathLst>
              </a:custGeom>
              <a:noFill/>
              <a:ln w="12700">
                <a:solidFill>
                  <a:schemeClr val="bg2"/>
                </a:solidFill>
                <a:round/>
                <a:headEnd type="none" w="sm" len="sm"/>
                <a:tailEnd type="none" w="sm" len="sm"/>
              </a:ln>
            </p:spPr>
            <p:txBody>
              <a:bodyPr wrap="none" anchor="ctr"/>
              <a:lstStyle/>
              <a:p>
                <a:endParaRPr lang="en-US"/>
              </a:p>
            </p:txBody>
          </p:sp>
          <p:sp>
            <p:nvSpPr>
              <p:cNvPr id="24594" name="Arc 7"/>
              <p:cNvSpPr>
                <a:spLocks/>
              </p:cNvSpPr>
              <p:nvPr/>
            </p:nvSpPr>
            <p:spPr bwMode="auto">
              <a:xfrm>
                <a:off x="2813" y="1140"/>
                <a:ext cx="112" cy="134"/>
              </a:xfrm>
              <a:custGeom>
                <a:avLst/>
                <a:gdLst>
                  <a:gd name="T0" fmla="*/ 0 w 43200"/>
                  <a:gd name="T1" fmla="*/ 0 h 38597"/>
                  <a:gd name="T2" fmla="*/ 0 w 43200"/>
                  <a:gd name="T3" fmla="*/ 0 h 38597"/>
                  <a:gd name="T4" fmla="*/ 0 w 43200"/>
                  <a:gd name="T5" fmla="*/ 0 h 38597"/>
                  <a:gd name="T6" fmla="*/ 0 60000 65536"/>
                  <a:gd name="T7" fmla="*/ 0 60000 65536"/>
                  <a:gd name="T8" fmla="*/ 0 60000 65536"/>
                  <a:gd name="T9" fmla="*/ 0 w 43200"/>
                  <a:gd name="T10" fmla="*/ 0 h 38597"/>
                  <a:gd name="T11" fmla="*/ 43200 w 43200"/>
                  <a:gd name="T12" fmla="*/ 38597 h 38597"/>
                </a:gdLst>
                <a:ahLst/>
                <a:cxnLst>
                  <a:cxn ang="T6">
                    <a:pos x="T0" y="T1"/>
                  </a:cxn>
                  <a:cxn ang="T7">
                    <a:pos x="T2" y="T3"/>
                  </a:cxn>
                  <a:cxn ang="T8">
                    <a:pos x="T4" y="T5"/>
                  </a:cxn>
                </a:cxnLst>
                <a:rect l="T9" t="T10" r="T11" b="T12"/>
                <a:pathLst>
                  <a:path w="43200" h="38597" fill="none" extrusionOk="0">
                    <a:moveTo>
                      <a:pt x="34928" y="0"/>
                    </a:moveTo>
                    <a:cubicBezTo>
                      <a:pt x="40150" y="4094"/>
                      <a:pt x="43200" y="10361"/>
                      <a:pt x="43200" y="16997"/>
                    </a:cubicBezTo>
                    <a:cubicBezTo>
                      <a:pt x="43200" y="28926"/>
                      <a:pt x="33529" y="38597"/>
                      <a:pt x="21600" y="38597"/>
                    </a:cubicBezTo>
                    <a:cubicBezTo>
                      <a:pt x="9670" y="38597"/>
                      <a:pt x="0" y="28926"/>
                      <a:pt x="0" y="16997"/>
                    </a:cubicBezTo>
                    <a:cubicBezTo>
                      <a:pt x="-1" y="10551"/>
                      <a:pt x="2878" y="4443"/>
                      <a:pt x="7848" y="340"/>
                    </a:cubicBezTo>
                  </a:path>
                  <a:path w="43200" h="38597" stroke="0" extrusionOk="0">
                    <a:moveTo>
                      <a:pt x="34928" y="0"/>
                    </a:moveTo>
                    <a:cubicBezTo>
                      <a:pt x="40150" y="4094"/>
                      <a:pt x="43200" y="10361"/>
                      <a:pt x="43200" y="16997"/>
                    </a:cubicBezTo>
                    <a:cubicBezTo>
                      <a:pt x="43200" y="28926"/>
                      <a:pt x="33529" y="38597"/>
                      <a:pt x="21600" y="38597"/>
                    </a:cubicBezTo>
                    <a:cubicBezTo>
                      <a:pt x="9670" y="38597"/>
                      <a:pt x="0" y="28926"/>
                      <a:pt x="0" y="16997"/>
                    </a:cubicBezTo>
                    <a:cubicBezTo>
                      <a:pt x="-1" y="10551"/>
                      <a:pt x="2878" y="4443"/>
                      <a:pt x="7848" y="340"/>
                    </a:cubicBezTo>
                    <a:lnTo>
                      <a:pt x="21600" y="16997"/>
                    </a:lnTo>
                    <a:close/>
                  </a:path>
                </a:pathLst>
              </a:custGeom>
              <a:noFill/>
              <a:ln w="12700">
                <a:solidFill>
                  <a:schemeClr val="bg2"/>
                </a:solidFill>
                <a:round/>
                <a:headEnd type="none" w="sm" len="sm"/>
                <a:tailEnd type="none" w="sm" len="sm"/>
              </a:ln>
            </p:spPr>
            <p:txBody>
              <a:bodyPr wrap="none" anchor="ctr"/>
              <a:lstStyle/>
              <a:p>
                <a:endParaRPr lang="en-US"/>
              </a:p>
            </p:txBody>
          </p:sp>
          <p:sp>
            <p:nvSpPr>
              <p:cNvPr id="24595" name="Arc 8"/>
              <p:cNvSpPr>
                <a:spLocks/>
              </p:cNvSpPr>
              <p:nvPr/>
            </p:nvSpPr>
            <p:spPr bwMode="auto">
              <a:xfrm>
                <a:off x="2736" y="1146"/>
                <a:ext cx="112" cy="130"/>
              </a:xfrm>
              <a:custGeom>
                <a:avLst/>
                <a:gdLst>
                  <a:gd name="T0" fmla="*/ 0 w 43200"/>
                  <a:gd name="T1" fmla="*/ 0 h 37395"/>
                  <a:gd name="T2" fmla="*/ 0 w 43200"/>
                  <a:gd name="T3" fmla="*/ 0 h 37395"/>
                  <a:gd name="T4" fmla="*/ 0 w 43200"/>
                  <a:gd name="T5" fmla="*/ 0 h 37395"/>
                  <a:gd name="T6" fmla="*/ 0 60000 65536"/>
                  <a:gd name="T7" fmla="*/ 0 60000 65536"/>
                  <a:gd name="T8" fmla="*/ 0 60000 65536"/>
                  <a:gd name="T9" fmla="*/ 0 w 43200"/>
                  <a:gd name="T10" fmla="*/ 0 h 37395"/>
                  <a:gd name="T11" fmla="*/ 43200 w 43200"/>
                  <a:gd name="T12" fmla="*/ 37395 h 37395"/>
                </a:gdLst>
                <a:ahLst/>
                <a:cxnLst>
                  <a:cxn ang="T6">
                    <a:pos x="T0" y="T1"/>
                  </a:cxn>
                  <a:cxn ang="T7">
                    <a:pos x="T2" y="T3"/>
                  </a:cxn>
                  <a:cxn ang="T8">
                    <a:pos x="T4" y="T5"/>
                  </a:cxn>
                </a:cxnLst>
                <a:rect l="T9" t="T10" r="T11" b="T12"/>
                <a:pathLst>
                  <a:path w="43200" h="37395" fill="none" extrusionOk="0">
                    <a:moveTo>
                      <a:pt x="36720" y="369"/>
                    </a:moveTo>
                    <a:cubicBezTo>
                      <a:pt x="40864" y="4432"/>
                      <a:pt x="43200" y="9991"/>
                      <a:pt x="43200" y="15795"/>
                    </a:cubicBezTo>
                    <a:cubicBezTo>
                      <a:pt x="43200" y="27724"/>
                      <a:pt x="33529" y="37395"/>
                      <a:pt x="21600" y="37395"/>
                    </a:cubicBezTo>
                    <a:cubicBezTo>
                      <a:pt x="9670" y="37395"/>
                      <a:pt x="0" y="27724"/>
                      <a:pt x="0" y="15795"/>
                    </a:cubicBezTo>
                    <a:cubicBezTo>
                      <a:pt x="-1" y="9805"/>
                      <a:pt x="2486" y="4085"/>
                      <a:pt x="6866" y="0"/>
                    </a:cubicBezTo>
                  </a:path>
                  <a:path w="43200" h="37395" stroke="0" extrusionOk="0">
                    <a:moveTo>
                      <a:pt x="36720" y="369"/>
                    </a:moveTo>
                    <a:cubicBezTo>
                      <a:pt x="40864" y="4432"/>
                      <a:pt x="43200" y="9991"/>
                      <a:pt x="43200" y="15795"/>
                    </a:cubicBezTo>
                    <a:cubicBezTo>
                      <a:pt x="43200" y="27724"/>
                      <a:pt x="33529" y="37395"/>
                      <a:pt x="21600" y="37395"/>
                    </a:cubicBezTo>
                    <a:cubicBezTo>
                      <a:pt x="9670" y="37395"/>
                      <a:pt x="0" y="27724"/>
                      <a:pt x="0" y="15795"/>
                    </a:cubicBezTo>
                    <a:cubicBezTo>
                      <a:pt x="-1" y="9805"/>
                      <a:pt x="2486" y="4085"/>
                      <a:pt x="6866" y="0"/>
                    </a:cubicBezTo>
                    <a:lnTo>
                      <a:pt x="21600" y="15795"/>
                    </a:lnTo>
                    <a:close/>
                  </a:path>
                </a:pathLst>
              </a:custGeom>
              <a:noFill/>
              <a:ln w="12700">
                <a:solidFill>
                  <a:schemeClr val="bg2"/>
                </a:solidFill>
                <a:round/>
                <a:headEnd type="none" w="sm" len="sm"/>
                <a:tailEnd type="none" w="sm" len="sm"/>
              </a:ln>
            </p:spPr>
            <p:txBody>
              <a:bodyPr wrap="none" anchor="ctr"/>
              <a:lstStyle/>
              <a:p>
                <a:endParaRPr lang="en-US"/>
              </a:p>
            </p:txBody>
          </p:sp>
        </p:grpSp>
        <p:sp>
          <p:nvSpPr>
            <p:cNvPr id="24582" name="Arc 9"/>
            <p:cNvSpPr>
              <a:spLocks/>
            </p:cNvSpPr>
            <p:nvPr/>
          </p:nvSpPr>
          <p:spPr bwMode="auto">
            <a:xfrm>
              <a:off x="3906838" y="1293813"/>
              <a:ext cx="301625" cy="481012"/>
            </a:xfrm>
            <a:custGeom>
              <a:avLst/>
              <a:gdLst>
                <a:gd name="T0" fmla="*/ 1740114 w 43198"/>
                <a:gd name="T1" fmla="*/ 0 h 37968"/>
                <a:gd name="T2" fmla="*/ 0 w 43198"/>
                <a:gd name="T3" fmla="*/ 2678758 h 37968"/>
                <a:gd name="T4" fmla="*/ 1052985 w 43198"/>
                <a:gd name="T5" fmla="*/ 2627069 h 37968"/>
                <a:gd name="T6" fmla="*/ 0 60000 65536"/>
                <a:gd name="T7" fmla="*/ 0 60000 65536"/>
                <a:gd name="T8" fmla="*/ 0 60000 65536"/>
                <a:gd name="T9" fmla="*/ 0 w 43198"/>
                <a:gd name="T10" fmla="*/ 0 h 37968"/>
                <a:gd name="T11" fmla="*/ 43198 w 43198"/>
                <a:gd name="T12" fmla="*/ 37968 h 37968"/>
              </a:gdLst>
              <a:ahLst/>
              <a:cxnLst>
                <a:cxn ang="T6">
                  <a:pos x="T0" y="T1"/>
                </a:cxn>
                <a:cxn ang="T7">
                  <a:pos x="T2" y="T3"/>
                </a:cxn>
                <a:cxn ang="T8">
                  <a:pos x="T4" y="T5"/>
                </a:cxn>
              </a:cxnLst>
              <a:rect l="T9" t="T10" r="T11" b="T12"/>
              <a:pathLst>
                <a:path w="43198" h="37968" fill="none" extrusionOk="0">
                  <a:moveTo>
                    <a:pt x="35692" y="-1"/>
                  </a:moveTo>
                  <a:cubicBezTo>
                    <a:pt x="40457" y="4103"/>
                    <a:pt x="43198" y="10079"/>
                    <a:pt x="43198" y="16368"/>
                  </a:cubicBezTo>
                  <a:cubicBezTo>
                    <a:pt x="43198" y="28297"/>
                    <a:pt x="33527" y="37968"/>
                    <a:pt x="21598" y="37968"/>
                  </a:cubicBezTo>
                  <a:cubicBezTo>
                    <a:pt x="9794" y="37968"/>
                    <a:pt x="176" y="28492"/>
                    <a:pt x="0" y="16689"/>
                  </a:cubicBezTo>
                </a:path>
                <a:path w="43198" h="37968" stroke="0" extrusionOk="0">
                  <a:moveTo>
                    <a:pt x="35692" y="-1"/>
                  </a:moveTo>
                  <a:cubicBezTo>
                    <a:pt x="40457" y="4103"/>
                    <a:pt x="43198" y="10079"/>
                    <a:pt x="43198" y="16368"/>
                  </a:cubicBezTo>
                  <a:cubicBezTo>
                    <a:pt x="43198" y="28297"/>
                    <a:pt x="33527" y="37968"/>
                    <a:pt x="21598" y="37968"/>
                  </a:cubicBezTo>
                  <a:cubicBezTo>
                    <a:pt x="9794" y="37968"/>
                    <a:pt x="176" y="28492"/>
                    <a:pt x="0" y="16689"/>
                  </a:cubicBezTo>
                  <a:lnTo>
                    <a:pt x="21598" y="16368"/>
                  </a:lnTo>
                  <a:close/>
                </a:path>
              </a:pathLst>
            </a:custGeom>
            <a:noFill/>
            <a:ln w="12700">
              <a:solidFill>
                <a:schemeClr val="bg2"/>
              </a:solidFill>
              <a:round/>
              <a:headEnd type="none" w="sm" len="sm"/>
              <a:tailEnd type="none" w="sm" len="sm"/>
            </a:ln>
          </p:spPr>
          <p:txBody>
            <a:bodyPr wrap="none" anchor="ctr"/>
            <a:lstStyle/>
            <a:p>
              <a:endParaRPr lang="en-US"/>
            </a:p>
          </p:txBody>
        </p:sp>
        <p:sp>
          <p:nvSpPr>
            <p:cNvPr id="24583" name="Line 10"/>
            <p:cNvSpPr>
              <a:spLocks noChangeShapeType="1"/>
            </p:cNvSpPr>
            <p:nvPr/>
          </p:nvSpPr>
          <p:spPr bwMode="auto">
            <a:xfrm>
              <a:off x="5022850" y="1461325"/>
              <a:ext cx="954088" cy="0"/>
            </a:xfrm>
            <a:prstGeom prst="line">
              <a:avLst/>
            </a:prstGeom>
            <a:noFill/>
            <a:ln w="12700">
              <a:solidFill>
                <a:schemeClr val="bg2"/>
              </a:solidFill>
              <a:round/>
              <a:headEnd type="none" w="sm" len="sm"/>
              <a:tailEnd type="none" w="sm" len="sm"/>
            </a:ln>
          </p:spPr>
          <p:txBody>
            <a:bodyPr wrap="none"/>
            <a:lstStyle/>
            <a:p>
              <a:endParaRPr lang="en-US"/>
            </a:p>
          </p:txBody>
        </p:sp>
        <p:sp>
          <p:nvSpPr>
            <p:cNvPr id="24584" name="Line 11"/>
            <p:cNvSpPr>
              <a:spLocks noChangeShapeType="1"/>
            </p:cNvSpPr>
            <p:nvPr/>
          </p:nvSpPr>
          <p:spPr bwMode="auto">
            <a:xfrm>
              <a:off x="2951988" y="1503363"/>
              <a:ext cx="954087" cy="0"/>
            </a:xfrm>
            <a:prstGeom prst="line">
              <a:avLst/>
            </a:prstGeom>
            <a:noFill/>
            <a:ln w="12700">
              <a:solidFill>
                <a:schemeClr val="bg2"/>
              </a:solidFill>
              <a:round/>
              <a:headEnd type="none" w="sm" len="sm"/>
              <a:tailEnd type="none" w="sm" len="sm"/>
            </a:ln>
          </p:spPr>
          <p:txBody>
            <a:bodyPr wrap="none"/>
            <a:lstStyle/>
            <a:p>
              <a:endParaRPr lang="en-US"/>
            </a:p>
          </p:txBody>
        </p:sp>
        <p:sp>
          <p:nvSpPr>
            <p:cNvPr id="24585" name="Oval 12"/>
            <p:cNvSpPr>
              <a:spLocks noChangeArrowheads="1"/>
            </p:cNvSpPr>
            <p:nvPr/>
          </p:nvSpPr>
          <p:spPr bwMode="auto">
            <a:xfrm>
              <a:off x="2868613" y="1460500"/>
              <a:ext cx="95250" cy="88900"/>
            </a:xfrm>
            <a:prstGeom prst="ellipse">
              <a:avLst/>
            </a:prstGeom>
            <a:noFill/>
            <a:ln w="12700">
              <a:solidFill>
                <a:schemeClr val="bg2"/>
              </a:solidFill>
              <a:round/>
              <a:headEnd type="none" w="sm" len="sm"/>
              <a:tailEnd type="none" w="sm" len="sm"/>
            </a:ln>
          </p:spPr>
          <p:txBody>
            <a:bodyPr wrap="none" anchor="ctr"/>
            <a:lstStyle/>
            <a:p>
              <a:endParaRPr lang="en-US"/>
            </a:p>
          </p:txBody>
        </p:sp>
        <p:sp>
          <p:nvSpPr>
            <p:cNvPr id="24586" name="Oval 13"/>
            <p:cNvSpPr>
              <a:spLocks noChangeArrowheads="1"/>
            </p:cNvSpPr>
            <p:nvPr/>
          </p:nvSpPr>
          <p:spPr bwMode="auto">
            <a:xfrm>
              <a:off x="5967413" y="1422400"/>
              <a:ext cx="95250" cy="88900"/>
            </a:xfrm>
            <a:prstGeom prst="ellipse">
              <a:avLst/>
            </a:prstGeom>
            <a:noFill/>
            <a:ln w="12700">
              <a:solidFill>
                <a:schemeClr val="bg2"/>
              </a:solidFill>
              <a:round/>
              <a:headEnd type="none" w="sm" len="sm"/>
              <a:tailEnd type="none" w="sm" len="sm"/>
            </a:ln>
          </p:spPr>
          <p:txBody>
            <a:bodyPr wrap="none" anchor="ctr"/>
            <a:lstStyle/>
            <a:p>
              <a:endParaRPr lang="en-US"/>
            </a:p>
          </p:txBody>
        </p:sp>
        <p:sp>
          <p:nvSpPr>
            <p:cNvPr id="24587" name="Line 14"/>
            <p:cNvSpPr>
              <a:spLocks noChangeShapeType="1"/>
            </p:cNvSpPr>
            <p:nvPr/>
          </p:nvSpPr>
          <p:spPr bwMode="auto">
            <a:xfrm flipV="1">
              <a:off x="3114675" y="1499589"/>
              <a:ext cx="282575" cy="4000"/>
            </a:xfrm>
            <a:prstGeom prst="line">
              <a:avLst/>
            </a:prstGeom>
            <a:noFill/>
            <a:ln w="38100">
              <a:solidFill>
                <a:schemeClr val="bg1"/>
              </a:solidFill>
              <a:round/>
              <a:headEnd type="none" w="sm" len="sm"/>
              <a:tailEnd type="triangle" w="med" len="med"/>
            </a:ln>
          </p:spPr>
          <p:txBody>
            <a:bodyPr wrap="none"/>
            <a:lstStyle/>
            <a:p>
              <a:endParaRPr lang="en-US"/>
            </a:p>
          </p:txBody>
        </p:sp>
        <p:sp>
          <p:nvSpPr>
            <p:cNvPr id="24588" name="Text Box 15"/>
            <p:cNvSpPr txBox="1">
              <a:spLocks noChangeArrowheads="1"/>
            </p:cNvSpPr>
            <p:nvPr/>
          </p:nvSpPr>
          <p:spPr bwMode="auto">
            <a:xfrm>
              <a:off x="3197225" y="1550988"/>
              <a:ext cx="268288" cy="396875"/>
            </a:xfrm>
            <a:prstGeom prst="rect">
              <a:avLst/>
            </a:prstGeom>
            <a:noFill/>
            <a:ln w="12700">
              <a:noFill/>
              <a:miter lim="800000"/>
              <a:headEnd type="none" w="sm" len="sm"/>
              <a:tailEnd type="none" w="sm" len="sm"/>
            </a:ln>
          </p:spPr>
          <p:txBody>
            <a:bodyPr wrap="none">
              <a:spAutoFit/>
            </a:bodyPr>
            <a:lstStyle/>
            <a:p>
              <a:r>
                <a:rPr lang="en-US" sz="2000" i="1">
                  <a:solidFill>
                    <a:schemeClr val="bg2"/>
                  </a:solidFill>
                  <a:latin typeface="Times New Roman" pitchFamily="18" charset="0"/>
                </a:rPr>
                <a:t>I</a:t>
              </a:r>
            </a:p>
          </p:txBody>
        </p:sp>
        <p:sp>
          <p:nvSpPr>
            <p:cNvPr id="24589" name="Text Box 16"/>
            <p:cNvSpPr txBox="1">
              <a:spLocks noChangeArrowheads="1"/>
            </p:cNvSpPr>
            <p:nvPr/>
          </p:nvSpPr>
          <p:spPr bwMode="auto">
            <a:xfrm>
              <a:off x="3906838" y="1816100"/>
              <a:ext cx="1039812" cy="396875"/>
            </a:xfrm>
            <a:prstGeom prst="rect">
              <a:avLst/>
            </a:prstGeom>
            <a:noFill/>
            <a:ln w="12700">
              <a:noFill/>
              <a:miter lim="800000"/>
              <a:headEnd type="none" w="sm" len="sm"/>
              <a:tailEnd type="none" w="sm" len="sm"/>
            </a:ln>
          </p:spPr>
          <p:txBody>
            <a:bodyPr wrap="none">
              <a:spAutoFit/>
            </a:bodyPr>
            <a:lstStyle/>
            <a:p>
              <a:r>
                <a:rPr lang="en-US" sz="2000" i="1">
                  <a:solidFill>
                    <a:schemeClr val="bg2"/>
                  </a:solidFill>
                  <a:latin typeface="Times New Roman" pitchFamily="18" charset="0"/>
                </a:rPr>
                <a:t>+    V   -</a:t>
              </a:r>
            </a:p>
          </p:txBody>
        </p:sp>
        <p:sp>
          <p:nvSpPr>
            <p:cNvPr id="20" name="TextBox 19"/>
            <p:cNvSpPr txBox="1"/>
            <p:nvPr/>
          </p:nvSpPr>
          <p:spPr>
            <a:xfrm>
              <a:off x="5367647" y="1876301"/>
              <a:ext cx="2948243" cy="400110"/>
            </a:xfrm>
            <a:prstGeom prst="rect">
              <a:avLst/>
            </a:prstGeom>
            <a:noFill/>
          </p:spPr>
          <p:txBody>
            <a:bodyPr wrap="none" rtlCol="0">
              <a:spAutoFit/>
            </a:bodyPr>
            <a:lstStyle/>
            <a:p>
              <a:r>
                <a:rPr lang="en-US" sz="2000" dirty="0" smtClean="0">
                  <a:solidFill>
                    <a:schemeClr val="bg1"/>
                  </a:solidFill>
                </a:rPr>
                <a:t>Ideal </a:t>
              </a:r>
              <a:r>
                <a:rPr lang="en-US" sz="2000" dirty="0" smtClean="0">
                  <a:solidFill>
                    <a:schemeClr val="bg1"/>
                  </a:solidFill>
                </a:rPr>
                <a:t> (lossless) inductor</a:t>
              </a:r>
              <a:endParaRPr lang="en-US" sz="2000" dirty="0">
                <a:solidFill>
                  <a:schemeClr val="bg1"/>
                </a:solidFill>
              </a:endParaRPr>
            </a:p>
          </p:txBody>
        </p:sp>
        <p:sp>
          <p:nvSpPr>
            <p:cNvPr id="21" name="TextBox 20"/>
            <p:cNvSpPr txBox="1"/>
            <p:nvPr/>
          </p:nvSpPr>
          <p:spPr>
            <a:xfrm>
              <a:off x="4866918" y="853049"/>
              <a:ext cx="327334" cy="400110"/>
            </a:xfrm>
            <a:prstGeom prst="rect">
              <a:avLst/>
            </a:prstGeom>
            <a:noFill/>
          </p:spPr>
          <p:txBody>
            <a:bodyPr wrap="none" rtlCol="0">
              <a:spAutoFit/>
            </a:bodyPr>
            <a:lstStyle/>
            <a:p>
              <a:r>
                <a:rPr lang="en-US" sz="2000" i="1" dirty="0" smtClean="0">
                  <a:solidFill>
                    <a:schemeClr val="bg1"/>
                  </a:solidFill>
                  <a:latin typeface="+mn-lt"/>
                </a:rPr>
                <a:t>L</a:t>
              </a:r>
              <a:endParaRPr lang="en-US" sz="2000" i="1" dirty="0">
                <a:solidFill>
                  <a:schemeClr val="bg1"/>
                </a:solidFill>
                <a:latin typeface="+mn-lt"/>
              </a:endParaRPr>
            </a:p>
          </p:txBody>
        </p:sp>
      </p:grpSp>
      <p:sp>
        <p:nvSpPr>
          <p:cNvPr id="24" name="Slide Number Placeholder 23"/>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27</a:t>
            </a:fld>
            <a:endParaRPr lang="en-US" kern="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Text Box 2"/>
          <p:cNvSpPr txBox="1">
            <a:spLocks noChangeArrowheads="1"/>
          </p:cNvSpPr>
          <p:nvPr/>
        </p:nvSpPr>
        <p:spPr bwMode="auto">
          <a:xfrm>
            <a:off x="2622550" y="0"/>
            <a:ext cx="3911600"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Example (cont.)</a:t>
            </a:r>
          </a:p>
        </p:txBody>
      </p:sp>
      <p:graphicFrame>
        <p:nvGraphicFramePr>
          <p:cNvPr id="25602" name="Object 22"/>
          <p:cNvGraphicFramePr>
            <a:graphicFrameLocks noChangeAspect="1"/>
          </p:cNvGraphicFramePr>
          <p:nvPr/>
        </p:nvGraphicFramePr>
        <p:xfrm>
          <a:off x="838654" y="3308578"/>
          <a:ext cx="3827463" cy="2711450"/>
        </p:xfrm>
        <a:graphic>
          <a:graphicData uri="http://schemas.openxmlformats.org/presentationml/2006/ole">
            <p:oleObj spid="_x0000_s25602" name="Equation" r:id="rId4" imgW="1701720" imgH="1206360" progId="Equation.DSMT4">
              <p:embed/>
            </p:oleObj>
          </a:graphicData>
        </a:graphic>
      </p:graphicFrame>
      <p:sp>
        <p:nvSpPr>
          <p:cNvPr id="34" name="Slide Number Placeholder 33"/>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28</a:t>
            </a:fld>
            <a:endParaRPr lang="en-US" kern="0" dirty="0"/>
          </a:p>
        </p:txBody>
      </p:sp>
      <p:grpSp>
        <p:nvGrpSpPr>
          <p:cNvPr id="21" name="Group 20"/>
          <p:cNvGrpSpPr/>
          <p:nvPr/>
        </p:nvGrpSpPr>
        <p:grpSpPr>
          <a:xfrm>
            <a:off x="2666732" y="1054930"/>
            <a:ext cx="4222583" cy="1423362"/>
            <a:chOff x="2868613" y="853049"/>
            <a:chExt cx="4222583" cy="1423362"/>
          </a:xfrm>
        </p:grpSpPr>
        <p:sp>
          <p:nvSpPr>
            <p:cNvPr id="22" name="Arc 4"/>
            <p:cNvSpPr>
              <a:spLocks/>
            </p:cNvSpPr>
            <p:nvPr/>
          </p:nvSpPr>
          <p:spPr bwMode="auto">
            <a:xfrm>
              <a:off x="4721225" y="1270000"/>
              <a:ext cx="301625" cy="461963"/>
            </a:xfrm>
            <a:custGeom>
              <a:avLst/>
              <a:gdLst>
                <a:gd name="T0" fmla="*/ 2106062 w 43198"/>
                <a:gd name="T1" fmla="*/ 2431138 h 36493"/>
                <a:gd name="T2" fmla="*/ 290328 w 43198"/>
                <a:gd name="T3" fmla="*/ 0 h 36493"/>
                <a:gd name="T4" fmla="*/ 1053076 w 43198"/>
                <a:gd name="T5" fmla="*/ 2386591 h 36493"/>
                <a:gd name="T6" fmla="*/ 0 60000 65536"/>
                <a:gd name="T7" fmla="*/ 0 60000 65536"/>
                <a:gd name="T8" fmla="*/ 0 60000 65536"/>
                <a:gd name="T9" fmla="*/ 0 w 43198"/>
                <a:gd name="T10" fmla="*/ 0 h 36493"/>
                <a:gd name="T11" fmla="*/ 43198 w 43198"/>
                <a:gd name="T12" fmla="*/ 36493 h 36493"/>
              </a:gdLst>
              <a:ahLst/>
              <a:cxnLst>
                <a:cxn ang="T6">
                  <a:pos x="T0" y="T1"/>
                </a:cxn>
                <a:cxn ang="T7">
                  <a:pos x="T2" y="T3"/>
                </a:cxn>
                <a:cxn ang="T8">
                  <a:pos x="T4" y="T5"/>
                </a:cxn>
              </a:cxnLst>
              <a:rect l="T9" t="T10" r="T11" b="T12"/>
              <a:pathLst>
                <a:path w="43198" h="36493" fill="none" extrusionOk="0">
                  <a:moveTo>
                    <a:pt x="43198" y="15171"/>
                  </a:moveTo>
                  <a:cubicBezTo>
                    <a:pt x="43046" y="26990"/>
                    <a:pt x="33420" y="36492"/>
                    <a:pt x="21600" y="36493"/>
                  </a:cubicBezTo>
                  <a:cubicBezTo>
                    <a:pt x="9670" y="36493"/>
                    <a:pt x="0" y="26822"/>
                    <a:pt x="0" y="14893"/>
                  </a:cubicBezTo>
                  <a:cubicBezTo>
                    <a:pt x="-1" y="9348"/>
                    <a:pt x="2132" y="4016"/>
                    <a:pt x="5955" y="0"/>
                  </a:cubicBezTo>
                </a:path>
                <a:path w="43198" h="36493" stroke="0" extrusionOk="0">
                  <a:moveTo>
                    <a:pt x="43198" y="15171"/>
                  </a:moveTo>
                  <a:cubicBezTo>
                    <a:pt x="43046" y="26990"/>
                    <a:pt x="33420" y="36492"/>
                    <a:pt x="21600" y="36493"/>
                  </a:cubicBezTo>
                  <a:cubicBezTo>
                    <a:pt x="9670" y="36493"/>
                    <a:pt x="0" y="26822"/>
                    <a:pt x="0" y="14893"/>
                  </a:cubicBezTo>
                  <a:cubicBezTo>
                    <a:pt x="-1" y="9348"/>
                    <a:pt x="2132" y="4016"/>
                    <a:pt x="5955" y="0"/>
                  </a:cubicBezTo>
                  <a:lnTo>
                    <a:pt x="21600" y="14893"/>
                  </a:lnTo>
                  <a:close/>
                </a:path>
              </a:pathLst>
            </a:custGeom>
            <a:noFill/>
            <a:ln w="12700">
              <a:solidFill>
                <a:schemeClr val="bg2"/>
              </a:solidFill>
              <a:round/>
              <a:headEnd type="none" w="sm" len="sm"/>
              <a:tailEnd type="none" w="sm" len="sm"/>
            </a:ln>
          </p:spPr>
          <p:txBody>
            <a:bodyPr wrap="none" anchor="ctr"/>
            <a:lstStyle/>
            <a:p>
              <a:endParaRPr lang="en-US"/>
            </a:p>
          </p:txBody>
        </p:sp>
        <p:grpSp>
          <p:nvGrpSpPr>
            <p:cNvPr id="23" name="Group 5"/>
            <p:cNvGrpSpPr>
              <a:grpSpLocks/>
            </p:cNvGrpSpPr>
            <p:nvPr/>
          </p:nvGrpSpPr>
          <p:grpSpPr bwMode="auto">
            <a:xfrm>
              <a:off x="4113213" y="1262063"/>
              <a:ext cx="708025" cy="498475"/>
              <a:chOff x="2736" y="1139"/>
              <a:chExt cx="263" cy="137"/>
            </a:xfrm>
          </p:grpSpPr>
          <p:sp>
            <p:nvSpPr>
              <p:cNvPr id="51" name="Arc 6"/>
              <p:cNvSpPr>
                <a:spLocks/>
              </p:cNvSpPr>
              <p:nvPr/>
            </p:nvSpPr>
            <p:spPr bwMode="auto">
              <a:xfrm>
                <a:off x="2887" y="1139"/>
                <a:ext cx="112" cy="136"/>
              </a:xfrm>
              <a:custGeom>
                <a:avLst/>
                <a:gdLst>
                  <a:gd name="T0" fmla="*/ 0 w 43200"/>
                  <a:gd name="T1" fmla="*/ 0 h 39465"/>
                  <a:gd name="T2" fmla="*/ 0 w 43200"/>
                  <a:gd name="T3" fmla="*/ 0 h 39465"/>
                  <a:gd name="T4" fmla="*/ 0 w 43200"/>
                  <a:gd name="T5" fmla="*/ 0 h 39465"/>
                  <a:gd name="T6" fmla="*/ 0 60000 65536"/>
                  <a:gd name="T7" fmla="*/ 0 60000 65536"/>
                  <a:gd name="T8" fmla="*/ 0 60000 65536"/>
                  <a:gd name="T9" fmla="*/ 0 w 43200"/>
                  <a:gd name="T10" fmla="*/ 0 h 39465"/>
                  <a:gd name="T11" fmla="*/ 43200 w 43200"/>
                  <a:gd name="T12" fmla="*/ 39465 h 39465"/>
                </a:gdLst>
                <a:ahLst/>
                <a:cxnLst>
                  <a:cxn ang="T6">
                    <a:pos x="T0" y="T1"/>
                  </a:cxn>
                  <a:cxn ang="T7">
                    <a:pos x="T2" y="T3"/>
                  </a:cxn>
                  <a:cxn ang="T8">
                    <a:pos x="T4" y="T5"/>
                  </a:cxn>
                </a:cxnLst>
                <a:rect l="T9" t="T10" r="T11" b="T12"/>
                <a:pathLst>
                  <a:path w="43200" h="39465" fill="none" extrusionOk="0">
                    <a:moveTo>
                      <a:pt x="33740" y="0"/>
                    </a:moveTo>
                    <a:cubicBezTo>
                      <a:pt x="39657" y="4021"/>
                      <a:pt x="43200" y="10711"/>
                      <a:pt x="43200" y="17865"/>
                    </a:cubicBezTo>
                    <a:cubicBezTo>
                      <a:pt x="43200" y="29794"/>
                      <a:pt x="33529" y="39465"/>
                      <a:pt x="21600" y="39465"/>
                    </a:cubicBezTo>
                    <a:cubicBezTo>
                      <a:pt x="9670" y="39465"/>
                      <a:pt x="0" y="29794"/>
                      <a:pt x="0" y="17865"/>
                    </a:cubicBezTo>
                    <a:cubicBezTo>
                      <a:pt x="-1" y="11513"/>
                      <a:pt x="2795" y="5483"/>
                      <a:pt x="7643" y="1378"/>
                    </a:cubicBezTo>
                  </a:path>
                  <a:path w="43200" h="39465" stroke="0" extrusionOk="0">
                    <a:moveTo>
                      <a:pt x="33740" y="0"/>
                    </a:moveTo>
                    <a:cubicBezTo>
                      <a:pt x="39657" y="4021"/>
                      <a:pt x="43200" y="10711"/>
                      <a:pt x="43200" y="17865"/>
                    </a:cubicBezTo>
                    <a:cubicBezTo>
                      <a:pt x="43200" y="29794"/>
                      <a:pt x="33529" y="39465"/>
                      <a:pt x="21600" y="39465"/>
                    </a:cubicBezTo>
                    <a:cubicBezTo>
                      <a:pt x="9670" y="39465"/>
                      <a:pt x="0" y="29794"/>
                      <a:pt x="0" y="17865"/>
                    </a:cubicBezTo>
                    <a:cubicBezTo>
                      <a:pt x="-1" y="11513"/>
                      <a:pt x="2795" y="5483"/>
                      <a:pt x="7643" y="1378"/>
                    </a:cubicBezTo>
                    <a:lnTo>
                      <a:pt x="21600" y="17865"/>
                    </a:lnTo>
                    <a:close/>
                  </a:path>
                </a:pathLst>
              </a:custGeom>
              <a:noFill/>
              <a:ln w="12700">
                <a:solidFill>
                  <a:schemeClr val="bg2"/>
                </a:solidFill>
                <a:round/>
                <a:headEnd type="none" w="sm" len="sm"/>
                <a:tailEnd type="none" w="sm" len="sm"/>
              </a:ln>
            </p:spPr>
            <p:txBody>
              <a:bodyPr wrap="none" anchor="ctr"/>
              <a:lstStyle/>
              <a:p>
                <a:endParaRPr lang="en-US"/>
              </a:p>
            </p:txBody>
          </p:sp>
          <p:sp>
            <p:nvSpPr>
              <p:cNvPr id="52" name="Arc 7"/>
              <p:cNvSpPr>
                <a:spLocks/>
              </p:cNvSpPr>
              <p:nvPr/>
            </p:nvSpPr>
            <p:spPr bwMode="auto">
              <a:xfrm>
                <a:off x="2813" y="1140"/>
                <a:ext cx="112" cy="134"/>
              </a:xfrm>
              <a:custGeom>
                <a:avLst/>
                <a:gdLst>
                  <a:gd name="T0" fmla="*/ 0 w 43200"/>
                  <a:gd name="T1" fmla="*/ 0 h 38597"/>
                  <a:gd name="T2" fmla="*/ 0 w 43200"/>
                  <a:gd name="T3" fmla="*/ 0 h 38597"/>
                  <a:gd name="T4" fmla="*/ 0 w 43200"/>
                  <a:gd name="T5" fmla="*/ 0 h 38597"/>
                  <a:gd name="T6" fmla="*/ 0 60000 65536"/>
                  <a:gd name="T7" fmla="*/ 0 60000 65536"/>
                  <a:gd name="T8" fmla="*/ 0 60000 65536"/>
                  <a:gd name="T9" fmla="*/ 0 w 43200"/>
                  <a:gd name="T10" fmla="*/ 0 h 38597"/>
                  <a:gd name="T11" fmla="*/ 43200 w 43200"/>
                  <a:gd name="T12" fmla="*/ 38597 h 38597"/>
                </a:gdLst>
                <a:ahLst/>
                <a:cxnLst>
                  <a:cxn ang="T6">
                    <a:pos x="T0" y="T1"/>
                  </a:cxn>
                  <a:cxn ang="T7">
                    <a:pos x="T2" y="T3"/>
                  </a:cxn>
                  <a:cxn ang="T8">
                    <a:pos x="T4" y="T5"/>
                  </a:cxn>
                </a:cxnLst>
                <a:rect l="T9" t="T10" r="T11" b="T12"/>
                <a:pathLst>
                  <a:path w="43200" h="38597" fill="none" extrusionOk="0">
                    <a:moveTo>
                      <a:pt x="34928" y="0"/>
                    </a:moveTo>
                    <a:cubicBezTo>
                      <a:pt x="40150" y="4094"/>
                      <a:pt x="43200" y="10361"/>
                      <a:pt x="43200" y="16997"/>
                    </a:cubicBezTo>
                    <a:cubicBezTo>
                      <a:pt x="43200" y="28926"/>
                      <a:pt x="33529" y="38597"/>
                      <a:pt x="21600" y="38597"/>
                    </a:cubicBezTo>
                    <a:cubicBezTo>
                      <a:pt x="9670" y="38597"/>
                      <a:pt x="0" y="28926"/>
                      <a:pt x="0" y="16997"/>
                    </a:cubicBezTo>
                    <a:cubicBezTo>
                      <a:pt x="-1" y="10551"/>
                      <a:pt x="2878" y="4443"/>
                      <a:pt x="7848" y="340"/>
                    </a:cubicBezTo>
                  </a:path>
                  <a:path w="43200" h="38597" stroke="0" extrusionOk="0">
                    <a:moveTo>
                      <a:pt x="34928" y="0"/>
                    </a:moveTo>
                    <a:cubicBezTo>
                      <a:pt x="40150" y="4094"/>
                      <a:pt x="43200" y="10361"/>
                      <a:pt x="43200" y="16997"/>
                    </a:cubicBezTo>
                    <a:cubicBezTo>
                      <a:pt x="43200" y="28926"/>
                      <a:pt x="33529" y="38597"/>
                      <a:pt x="21600" y="38597"/>
                    </a:cubicBezTo>
                    <a:cubicBezTo>
                      <a:pt x="9670" y="38597"/>
                      <a:pt x="0" y="28926"/>
                      <a:pt x="0" y="16997"/>
                    </a:cubicBezTo>
                    <a:cubicBezTo>
                      <a:pt x="-1" y="10551"/>
                      <a:pt x="2878" y="4443"/>
                      <a:pt x="7848" y="340"/>
                    </a:cubicBezTo>
                    <a:lnTo>
                      <a:pt x="21600" y="16997"/>
                    </a:lnTo>
                    <a:close/>
                  </a:path>
                </a:pathLst>
              </a:custGeom>
              <a:noFill/>
              <a:ln w="12700">
                <a:solidFill>
                  <a:schemeClr val="bg2"/>
                </a:solidFill>
                <a:round/>
                <a:headEnd type="none" w="sm" len="sm"/>
                <a:tailEnd type="none" w="sm" len="sm"/>
              </a:ln>
            </p:spPr>
            <p:txBody>
              <a:bodyPr wrap="none" anchor="ctr"/>
              <a:lstStyle/>
              <a:p>
                <a:endParaRPr lang="en-US"/>
              </a:p>
            </p:txBody>
          </p:sp>
          <p:sp>
            <p:nvSpPr>
              <p:cNvPr id="53" name="Arc 8"/>
              <p:cNvSpPr>
                <a:spLocks/>
              </p:cNvSpPr>
              <p:nvPr/>
            </p:nvSpPr>
            <p:spPr bwMode="auto">
              <a:xfrm>
                <a:off x="2736" y="1146"/>
                <a:ext cx="112" cy="130"/>
              </a:xfrm>
              <a:custGeom>
                <a:avLst/>
                <a:gdLst>
                  <a:gd name="T0" fmla="*/ 0 w 43200"/>
                  <a:gd name="T1" fmla="*/ 0 h 37395"/>
                  <a:gd name="T2" fmla="*/ 0 w 43200"/>
                  <a:gd name="T3" fmla="*/ 0 h 37395"/>
                  <a:gd name="T4" fmla="*/ 0 w 43200"/>
                  <a:gd name="T5" fmla="*/ 0 h 37395"/>
                  <a:gd name="T6" fmla="*/ 0 60000 65536"/>
                  <a:gd name="T7" fmla="*/ 0 60000 65536"/>
                  <a:gd name="T8" fmla="*/ 0 60000 65536"/>
                  <a:gd name="T9" fmla="*/ 0 w 43200"/>
                  <a:gd name="T10" fmla="*/ 0 h 37395"/>
                  <a:gd name="T11" fmla="*/ 43200 w 43200"/>
                  <a:gd name="T12" fmla="*/ 37395 h 37395"/>
                </a:gdLst>
                <a:ahLst/>
                <a:cxnLst>
                  <a:cxn ang="T6">
                    <a:pos x="T0" y="T1"/>
                  </a:cxn>
                  <a:cxn ang="T7">
                    <a:pos x="T2" y="T3"/>
                  </a:cxn>
                  <a:cxn ang="T8">
                    <a:pos x="T4" y="T5"/>
                  </a:cxn>
                </a:cxnLst>
                <a:rect l="T9" t="T10" r="T11" b="T12"/>
                <a:pathLst>
                  <a:path w="43200" h="37395" fill="none" extrusionOk="0">
                    <a:moveTo>
                      <a:pt x="36720" y="369"/>
                    </a:moveTo>
                    <a:cubicBezTo>
                      <a:pt x="40864" y="4432"/>
                      <a:pt x="43200" y="9991"/>
                      <a:pt x="43200" y="15795"/>
                    </a:cubicBezTo>
                    <a:cubicBezTo>
                      <a:pt x="43200" y="27724"/>
                      <a:pt x="33529" y="37395"/>
                      <a:pt x="21600" y="37395"/>
                    </a:cubicBezTo>
                    <a:cubicBezTo>
                      <a:pt x="9670" y="37395"/>
                      <a:pt x="0" y="27724"/>
                      <a:pt x="0" y="15795"/>
                    </a:cubicBezTo>
                    <a:cubicBezTo>
                      <a:pt x="-1" y="9805"/>
                      <a:pt x="2486" y="4085"/>
                      <a:pt x="6866" y="0"/>
                    </a:cubicBezTo>
                  </a:path>
                  <a:path w="43200" h="37395" stroke="0" extrusionOk="0">
                    <a:moveTo>
                      <a:pt x="36720" y="369"/>
                    </a:moveTo>
                    <a:cubicBezTo>
                      <a:pt x="40864" y="4432"/>
                      <a:pt x="43200" y="9991"/>
                      <a:pt x="43200" y="15795"/>
                    </a:cubicBezTo>
                    <a:cubicBezTo>
                      <a:pt x="43200" y="27724"/>
                      <a:pt x="33529" y="37395"/>
                      <a:pt x="21600" y="37395"/>
                    </a:cubicBezTo>
                    <a:cubicBezTo>
                      <a:pt x="9670" y="37395"/>
                      <a:pt x="0" y="27724"/>
                      <a:pt x="0" y="15795"/>
                    </a:cubicBezTo>
                    <a:cubicBezTo>
                      <a:pt x="-1" y="9805"/>
                      <a:pt x="2486" y="4085"/>
                      <a:pt x="6866" y="0"/>
                    </a:cubicBezTo>
                    <a:lnTo>
                      <a:pt x="21600" y="15795"/>
                    </a:lnTo>
                    <a:close/>
                  </a:path>
                </a:pathLst>
              </a:custGeom>
              <a:noFill/>
              <a:ln w="12700">
                <a:solidFill>
                  <a:schemeClr val="bg2"/>
                </a:solidFill>
                <a:round/>
                <a:headEnd type="none" w="sm" len="sm"/>
                <a:tailEnd type="none" w="sm" len="sm"/>
              </a:ln>
            </p:spPr>
            <p:txBody>
              <a:bodyPr wrap="none" anchor="ctr"/>
              <a:lstStyle/>
              <a:p>
                <a:endParaRPr lang="en-US"/>
              </a:p>
            </p:txBody>
          </p:sp>
        </p:grpSp>
        <p:sp>
          <p:nvSpPr>
            <p:cNvPr id="24" name="Arc 9"/>
            <p:cNvSpPr>
              <a:spLocks/>
            </p:cNvSpPr>
            <p:nvPr/>
          </p:nvSpPr>
          <p:spPr bwMode="auto">
            <a:xfrm>
              <a:off x="3906838" y="1293813"/>
              <a:ext cx="301625" cy="481012"/>
            </a:xfrm>
            <a:custGeom>
              <a:avLst/>
              <a:gdLst>
                <a:gd name="T0" fmla="*/ 1740114 w 43198"/>
                <a:gd name="T1" fmla="*/ 0 h 37968"/>
                <a:gd name="T2" fmla="*/ 0 w 43198"/>
                <a:gd name="T3" fmla="*/ 2678758 h 37968"/>
                <a:gd name="T4" fmla="*/ 1052985 w 43198"/>
                <a:gd name="T5" fmla="*/ 2627069 h 37968"/>
                <a:gd name="T6" fmla="*/ 0 60000 65536"/>
                <a:gd name="T7" fmla="*/ 0 60000 65536"/>
                <a:gd name="T8" fmla="*/ 0 60000 65536"/>
                <a:gd name="T9" fmla="*/ 0 w 43198"/>
                <a:gd name="T10" fmla="*/ 0 h 37968"/>
                <a:gd name="T11" fmla="*/ 43198 w 43198"/>
                <a:gd name="T12" fmla="*/ 37968 h 37968"/>
              </a:gdLst>
              <a:ahLst/>
              <a:cxnLst>
                <a:cxn ang="T6">
                  <a:pos x="T0" y="T1"/>
                </a:cxn>
                <a:cxn ang="T7">
                  <a:pos x="T2" y="T3"/>
                </a:cxn>
                <a:cxn ang="T8">
                  <a:pos x="T4" y="T5"/>
                </a:cxn>
              </a:cxnLst>
              <a:rect l="T9" t="T10" r="T11" b="T12"/>
              <a:pathLst>
                <a:path w="43198" h="37968" fill="none" extrusionOk="0">
                  <a:moveTo>
                    <a:pt x="35692" y="-1"/>
                  </a:moveTo>
                  <a:cubicBezTo>
                    <a:pt x="40457" y="4103"/>
                    <a:pt x="43198" y="10079"/>
                    <a:pt x="43198" y="16368"/>
                  </a:cubicBezTo>
                  <a:cubicBezTo>
                    <a:pt x="43198" y="28297"/>
                    <a:pt x="33527" y="37968"/>
                    <a:pt x="21598" y="37968"/>
                  </a:cubicBezTo>
                  <a:cubicBezTo>
                    <a:pt x="9794" y="37968"/>
                    <a:pt x="176" y="28492"/>
                    <a:pt x="0" y="16689"/>
                  </a:cubicBezTo>
                </a:path>
                <a:path w="43198" h="37968" stroke="0" extrusionOk="0">
                  <a:moveTo>
                    <a:pt x="35692" y="-1"/>
                  </a:moveTo>
                  <a:cubicBezTo>
                    <a:pt x="40457" y="4103"/>
                    <a:pt x="43198" y="10079"/>
                    <a:pt x="43198" y="16368"/>
                  </a:cubicBezTo>
                  <a:cubicBezTo>
                    <a:pt x="43198" y="28297"/>
                    <a:pt x="33527" y="37968"/>
                    <a:pt x="21598" y="37968"/>
                  </a:cubicBezTo>
                  <a:cubicBezTo>
                    <a:pt x="9794" y="37968"/>
                    <a:pt x="176" y="28492"/>
                    <a:pt x="0" y="16689"/>
                  </a:cubicBezTo>
                  <a:lnTo>
                    <a:pt x="21598" y="16368"/>
                  </a:lnTo>
                  <a:close/>
                </a:path>
              </a:pathLst>
            </a:custGeom>
            <a:noFill/>
            <a:ln w="12700">
              <a:solidFill>
                <a:schemeClr val="bg2"/>
              </a:solidFill>
              <a:round/>
              <a:headEnd type="none" w="sm" len="sm"/>
              <a:tailEnd type="none" w="sm" len="sm"/>
            </a:ln>
          </p:spPr>
          <p:txBody>
            <a:bodyPr wrap="none" anchor="ctr"/>
            <a:lstStyle/>
            <a:p>
              <a:endParaRPr lang="en-US"/>
            </a:p>
          </p:txBody>
        </p:sp>
        <p:sp>
          <p:nvSpPr>
            <p:cNvPr id="25" name="Line 10"/>
            <p:cNvSpPr>
              <a:spLocks noChangeShapeType="1"/>
            </p:cNvSpPr>
            <p:nvPr/>
          </p:nvSpPr>
          <p:spPr bwMode="auto">
            <a:xfrm>
              <a:off x="5022850" y="1461325"/>
              <a:ext cx="954088" cy="0"/>
            </a:xfrm>
            <a:prstGeom prst="line">
              <a:avLst/>
            </a:prstGeom>
            <a:noFill/>
            <a:ln w="12700">
              <a:solidFill>
                <a:schemeClr val="bg2"/>
              </a:solidFill>
              <a:round/>
              <a:headEnd type="none" w="sm" len="sm"/>
              <a:tailEnd type="none" w="sm" len="sm"/>
            </a:ln>
          </p:spPr>
          <p:txBody>
            <a:bodyPr wrap="none"/>
            <a:lstStyle/>
            <a:p>
              <a:endParaRPr lang="en-US"/>
            </a:p>
          </p:txBody>
        </p:sp>
        <p:sp>
          <p:nvSpPr>
            <p:cNvPr id="26" name="Line 11"/>
            <p:cNvSpPr>
              <a:spLocks noChangeShapeType="1"/>
            </p:cNvSpPr>
            <p:nvPr/>
          </p:nvSpPr>
          <p:spPr bwMode="auto">
            <a:xfrm>
              <a:off x="2951988" y="1503363"/>
              <a:ext cx="954087" cy="0"/>
            </a:xfrm>
            <a:prstGeom prst="line">
              <a:avLst/>
            </a:prstGeom>
            <a:noFill/>
            <a:ln w="12700">
              <a:solidFill>
                <a:schemeClr val="bg2"/>
              </a:solidFill>
              <a:round/>
              <a:headEnd type="none" w="sm" len="sm"/>
              <a:tailEnd type="none" w="sm" len="sm"/>
            </a:ln>
          </p:spPr>
          <p:txBody>
            <a:bodyPr wrap="none"/>
            <a:lstStyle/>
            <a:p>
              <a:endParaRPr lang="en-US"/>
            </a:p>
          </p:txBody>
        </p:sp>
        <p:sp>
          <p:nvSpPr>
            <p:cNvPr id="27" name="Oval 12"/>
            <p:cNvSpPr>
              <a:spLocks noChangeArrowheads="1"/>
            </p:cNvSpPr>
            <p:nvPr/>
          </p:nvSpPr>
          <p:spPr bwMode="auto">
            <a:xfrm>
              <a:off x="2868613" y="1460500"/>
              <a:ext cx="95250" cy="88900"/>
            </a:xfrm>
            <a:prstGeom prst="ellipse">
              <a:avLst/>
            </a:prstGeom>
            <a:noFill/>
            <a:ln w="12700">
              <a:solidFill>
                <a:schemeClr val="bg2"/>
              </a:solidFill>
              <a:round/>
              <a:headEnd type="none" w="sm" len="sm"/>
              <a:tailEnd type="none" w="sm" len="sm"/>
            </a:ln>
          </p:spPr>
          <p:txBody>
            <a:bodyPr wrap="none" anchor="ctr"/>
            <a:lstStyle/>
            <a:p>
              <a:endParaRPr lang="en-US"/>
            </a:p>
          </p:txBody>
        </p:sp>
        <p:sp>
          <p:nvSpPr>
            <p:cNvPr id="28" name="Oval 13"/>
            <p:cNvSpPr>
              <a:spLocks noChangeArrowheads="1"/>
            </p:cNvSpPr>
            <p:nvPr/>
          </p:nvSpPr>
          <p:spPr bwMode="auto">
            <a:xfrm>
              <a:off x="5967413" y="1422400"/>
              <a:ext cx="95250" cy="88900"/>
            </a:xfrm>
            <a:prstGeom prst="ellipse">
              <a:avLst/>
            </a:prstGeom>
            <a:noFill/>
            <a:ln w="12700">
              <a:solidFill>
                <a:schemeClr val="bg2"/>
              </a:solidFill>
              <a:round/>
              <a:headEnd type="none" w="sm" len="sm"/>
              <a:tailEnd type="none" w="sm" len="sm"/>
            </a:ln>
          </p:spPr>
          <p:txBody>
            <a:bodyPr wrap="none" anchor="ctr"/>
            <a:lstStyle/>
            <a:p>
              <a:endParaRPr lang="en-US"/>
            </a:p>
          </p:txBody>
        </p:sp>
        <p:sp>
          <p:nvSpPr>
            <p:cNvPr id="29" name="Line 14"/>
            <p:cNvSpPr>
              <a:spLocks noChangeShapeType="1"/>
            </p:cNvSpPr>
            <p:nvPr/>
          </p:nvSpPr>
          <p:spPr bwMode="auto">
            <a:xfrm>
              <a:off x="3075710" y="1507175"/>
              <a:ext cx="321541" cy="3299"/>
            </a:xfrm>
            <a:prstGeom prst="line">
              <a:avLst/>
            </a:prstGeom>
            <a:noFill/>
            <a:ln w="38100">
              <a:solidFill>
                <a:schemeClr val="bg1"/>
              </a:solidFill>
              <a:round/>
              <a:headEnd type="none" w="sm" len="sm"/>
              <a:tailEnd type="triangle" w="med" len="med"/>
            </a:ln>
          </p:spPr>
          <p:txBody>
            <a:bodyPr wrap="none"/>
            <a:lstStyle/>
            <a:p>
              <a:endParaRPr lang="en-US"/>
            </a:p>
          </p:txBody>
        </p:sp>
        <p:sp>
          <p:nvSpPr>
            <p:cNvPr id="30" name="Text Box 15"/>
            <p:cNvSpPr txBox="1">
              <a:spLocks noChangeArrowheads="1"/>
            </p:cNvSpPr>
            <p:nvPr/>
          </p:nvSpPr>
          <p:spPr bwMode="auto">
            <a:xfrm>
              <a:off x="3197225" y="1550988"/>
              <a:ext cx="268288" cy="396875"/>
            </a:xfrm>
            <a:prstGeom prst="rect">
              <a:avLst/>
            </a:prstGeom>
            <a:noFill/>
            <a:ln w="12700">
              <a:noFill/>
              <a:miter lim="800000"/>
              <a:headEnd type="none" w="sm" len="sm"/>
              <a:tailEnd type="none" w="sm" len="sm"/>
            </a:ln>
          </p:spPr>
          <p:txBody>
            <a:bodyPr wrap="none">
              <a:spAutoFit/>
            </a:bodyPr>
            <a:lstStyle/>
            <a:p>
              <a:r>
                <a:rPr lang="en-US" sz="2000" i="1">
                  <a:solidFill>
                    <a:schemeClr val="bg2"/>
                  </a:solidFill>
                  <a:latin typeface="Times New Roman" pitchFamily="18" charset="0"/>
                </a:rPr>
                <a:t>I</a:t>
              </a:r>
            </a:p>
          </p:txBody>
        </p:sp>
        <p:sp>
          <p:nvSpPr>
            <p:cNvPr id="31" name="Text Box 16"/>
            <p:cNvSpPr txBox="1">
              <a:spLocks noChangeArrowheads="1"/>
            </p:cNvSpPr>
            <p:nvPr/>
          </p:nvSpPr>
          <p:spPr bwMode="auto">
            <a:xfrm>
              <a:off x="3906838" y="1816100"/>
              <a:ext cx="1039812" cy="396875"/>
            </a:xfrm>
            <a:prstGeom prst="rect">
              <a:avLst/>
            </a:prstGeom>
            <a:noFill/>
            <a:ln w="12700">
              <a:noFill/>
              <a:miter lim="800000"/>
              <a:headEnd type="none" w="sm" len="sm"/>
              <a:tailEnd type="none" w="sm" len="sm"/>
            </a:ln>
          </p:spPr>
          <p:txBody>
            <a:bodyPr wrap="none">
              <a:spAutoFit/>
            </a:bodyPr>
            <a:lstStyle/>
            <a:p>
              <a:r>
                <a:rPr lang="en-US" sz="2000" i="1">
                  <a:solidFill>
                    <a:schemeClr val="bg2"/>
                  </a:solidFill>
                  <a:latin typeface="Times New Roman" pitchFamily="18" charset="0"/>
                </a:rPr>
                <a:t>+    V   -</a:t>
              </a:r>
            </a:p>
          </p:txBody>
        </p:sp>
        <p:sp>
          <p:nvSpPr>
            <p:cNvPr id="32" name="TextBox 31"/>
            <p:cNvSpPr txBox="1"/>
            <p:nvPr/>
          </p:nvSpPr>
          <p:spPr>
            <a:xfrm>
              <a:off x="5367647" y="1876301"/>
              <a:ext cx="1723549" cy="400110"/>
            </a:xfrm>
            <a:prstGeom prst="rect">
              <a:avLst/>
            </a:prstGeom>
            <a:noFill/>
          </p:spPr>
          <p:txBody>
            <a:bodyPr wrap="none" rtlCol="0">
              <a:spAutoFit/>
            </a:bodyPr>
            <a:lstStyle/>
            <a:p>
              <a:r>
                <a:rPr lang="en-US" sz="2000" dirty="0" smtClean="0">
                  <a:solidFill>
                    <a:schemeClr val="bg1"/>
                  </a:solidFill>
                </a:rPr>
                <a:t>Ideal inductor</a:t>
              </a:r>
              <a:endParaRPr lang="en-US" sz="2000" dirty="0">
                <a:solidFill>
                  <a:schemeClr val="bg1"/>
                </a:solidFill>
              </a:endParaRPr>
            </a:p>
          </p:txBody>
        </p:sp>
        <p:sp>
          <p:nvSpPr>
            <p:cNvPr id="33" name="TextBox 32"/>
            <p:cNvSpPr txBox="1"/>
            <p:nvPr/>
          </p:nvSpPr>
          <p:spPr>
            <a:xfrm>
              <a:off x="4866918" y="853049"/>
              <a:ext cx="327334" cy="400110"/>
            </a:xfrm>
            <a:prstGeom prst="rect">
              <a:avLst/>
            </a:prstGeom>
            <a:noFill/>
          </p:spPr>
          <p:txBody>
            <a:bodyPr wrap="none" rtlCol="0">
              <a:spAutoFit/>
            </a:bodyPr>
            <a:lstStyle/>
            <a:p>
              <a:r>
                <a:rPr lang="en-US" sz="2000" i="1" dirty="0" smtClean="0">
                  <a:solidFill>
                    <a:schemeClr val="bg1"/>
                  </a:solidFill>
                  <a:latin typeface="+mn-lt"/>
                </a:rPr>
                <a:t>L</a:t>
              </a:r>
              <a:endParaRPr lang="en-US" sz="2000" i="1" dirty="0">
                <a:solidFill>
                  <a:schemeClr val="bg1"/>
                </a:solidFill>
                <a:latin typeface="+mn-lt"/>
              </a:endParaRPr>
            </a:p>
          </p:txBody>
        </p:sp>
      </p:grpSp>
      <p:graphicFrame>
        <p:nvGraphicFramePr>
          <p:cNvPr id="25603" name="Object 22"/>
          <p:cNvGraphicFramePr>
            <a:graphicFrameLocks noChangeAspect="1"/>
          </p:cNvGraphicFramePr>
          <p:nvPr/>
        </p:nvGraphicFramePr>
        <p:xfrm>
          <a:off x="5833156" y="5191352"/>
          <a:ext cx="1628775" cy="514350"/>
        </p:xfrm>
        <a:graphic>
          <a:graphicData uri="http://schemas.openxmlformats.org/presentationml/2006/ole">
            <p:oleObj spid="_x0000_s25603" name="Equation" r:id="rId5" imgW="723600" imgH="228600" progId="Equation.DSMT4">
              <p:embed/>
            </p:oleObj>
          </a:graphicData>
        </a:graphic>
      </p:graphicFrame>
      <p:sp>
        <p:nvSpPr>
          <p:cNvPr id="35" name="TextBox 34"/>
          <p:cNvSpPr txBox="1"/>
          <p:nvPr/>
        </p:nvSpPr>
        <p:spPr>
          <a:xfrm>
            <a:off x="6183087" y="4735284"/>
            <a:ext cx="840295" cy="400110"/>
          </a:xfrm>
          <a:prstGeom prst="rect">
            <a:avLst/>
          </a:prstGeom>
          <a:noFill/>
        </p:spPr>
        <p:txBody>
          <a:bodyPr wrap="none" rtlCol="0">
            <a:spAutoFit/>
          </a:bodyPr>
          <a:lstStyle/>
          <a:p>
            <a:r>
              <a:rPr lang="en-US" sz="2000" b="1" dirty="0" smtClean="0">
                <a:solidFill>
                  <a:schemeClr val="bg1"/>
                </a:solidFill>
              </a:rPr>
              <a:t>Note:</a:t>
            </a:r>
            <a:endParaRPr lang="en-US" sz="2000" b="1" dirty="0">
              <a:solidFill>
                <a:schemeClr val="bg1"/>
              </a:solidFill>
            </a:endParaRPr>
          </a:p>
        </p:txBody>
      </p:sp>
      <p:sp>
        <p:nvSpPr>
          <p:cNvPr id="36" name="Text Box 20"/>
          <p:cNvSpPr txBox="1">
            <a:spLocks noChangeArrowheads="1"/>
          </p:cNvSpPr>
          <p:nvPr/>
        </p:nvSpPr>
        <p:spPr bwMode="auto">
          <a:xfrm>
            <a:off x="5504089" y="5771243"/>
            <a:ext cx="2250937" cy="400110"/>
          </a:xfrm>
          <a:prstGeom prst="rect">
            <a:avLst/>
          </a:prstGeom>
          <a:noFill/>
          <a:ln w="12700">
            <a:noFill/>
            <a:miter lim="800000"/>
            <a:headEnd type="none" w="sm" len="sm"/>
            <a:tailEnd type="none" w="sm" len="sm"/>
          </a:ln>
        </p:spPr>
        <p:txBody>
          <a:bodyPr wrap="none">
            <a:spAutoFit/>
          </a:bodyPr>
          <a:lstStyle/>
          <a:p>
            <a:pPr algn="ctr"/>
            <a:r>
              <a:rPr lang="en-US" sz="2000" dirty="0" smtClean="0">
                <a:solidFill>
                  <a:schemeClr val="bg2"/>
                </a:solidFill>
              </a:rPr>
              <a:t>(</a:t>
            </a:r>
            <a:r>
              <a:rPr lang="en-US" sz="2000" dirty="0">
                <a:solidFill>
                  <a:schemeClr val="bg2"/>
                </a:solidFill>
              </a:rPr>
              <a:t>lossless element)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Text Box 2"/>
          <p:cNvSpPr txBox="1">
            <a:spLocks noChangeArrowheads="1"/>
          </p:cNvSpPr>
          <p:nvPr/>
        </p:nvSpPr>
        <p:spPr bwMode="auto">
          <a:xfrm>
            <a:off x="2492375" y="0"/>
            <a:ext cx="4329113"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Example (cont.)</a:t>
            </a:r>
          </a:p>
        </p:txBody>
      </p:sp>
      <p:graphicFrame>
        <p:nvGraphicFramePr>
          <p:cNvPr id="26626" name="Object 18"/>
          <p:cNvGraphicFramePr>
            <a:graphicFrameLocks noChangeAspect="1"/>
          </p:cNvGraphicFramePr>
          <p:nvPr/>
        </p:nvGraphicFramePr>
        <p:xfrm>
          <a:off x="2570163" y="1611313"/>
          <a:ext cx="3852862" cy="3140075"/>
        </p:xfrm>
        <a:graphic>
          <a:graphicData uri="http://schemas.openxmlformats.org/presentationml/2006/ole">
            <p:oleObj spid="_x0000_s26626" name="Equation" r:id="rId4" imgW="1993680" imgH="1625400" progId="Equation.DSMT4">
              <p:embed/>
            </p:oleObj>
          </a:graphicData>
        </a:graphic>
      </p:graphicFrame>
      <p:sp>
        <p:nvSpPr>
          <p:cNvPr id="5" name="Slide Number Placeholder 4"/>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29</a:t>
            </a:fld>
            <a:endParaRPr lang="en-US" kern="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7"/>
          <p:cNvGraphicFramePr>
            <a:graphicFrameLocks noChangeAspect="1"/>
          </p:cNvGraphicFramePr>
          <p:nvPr/>
        </p:nvGraphicFramePr>
        <p:xfrm>
          <a:off x="1225097" y="2077810"/>
          <a:ext cx="6175375" cy="614363"/>
        </p:xfrm>
        <a:graphic>
          <a:graphicData uri="http://schemas.openxmlformats.org/presentationml/2006/ole">
            <p:oleObj spid="_x0000_s2050" name="Equation" r:id="rId4" imgW="2933640" imgH="291960" progId="Equation.DSMT4">
              <p:embed/>
            </p:oleObj>
          </a:graphicData>
        </a:graphic>
      </p:graphicFrame>
      <p:sp>
        <p:nvSpPr>
          <p:cNvPr id="2053" name="Text Box 8"/>
          <p:cNvSpPr txBox="1">
            <a:spLocks noChangeArrowheads="1"/>
          </p:cNvSpPr>
          <p:nvPr/>
        </p:nvSpPr>
        <p:spPr bwMode="auto">
          <a:xfrm>
            <a:off x="433842" y="936399"/>
            <a:ext cx="7993062" cy="7016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Power dissipated per unit volume for </a:t>
            </a:r>
            <a:r>
              <a:rPr lang="en-US" sz="2000" dirty="0" err="1">
                <a:solidFill>
                  <a:schemeClr val="hlink"/>
                </a:solidFill>
              </a:rPr>
              <a:t>ohmic</a:t>
            </a:r>
            <a:r>
              <a:rPr lang="en-US" sz="2000" dirty="0">
                <a:solidFill>
                  <a:schemeClr val="bg1"/>
                </a:solidFill>
              </a:rPr>
              <a:t> current (we assume here a </a:t>
            </a:r>
            <a:r>
              <a:rPr lang="en-US" sz="2000" dirty="0" smtClean="0">
                <a:solidFill>
                  <a:schemeClr val="bg1"/>
                </a:solidFill>
              </a:rPr>
              <a:t> </a:t>
            </a:r>
            <a:r>
              <a:rPr lang="en-US" sz="2000" dirty="0" smtClean="0">
                <a:solidFill>
                  <a:srgbClr val="FF0000"/>
                </a:solidFill>
              </a:rPr>
              <a:t>simple</a:t>
            </a:r>
            <a:r>
              <a:rPr lang="en-US" sz="2000" dirty="0" smtClean="0">
                <a:solidFill>
                  <a:schemeClr val="bg1"/>
                </a:solidFill>
              </a:rPr>
              <a:t> </a:t>
            </a:r>
            <a:r>
              <a:rPr lang="en-US" sz="2000" dirty="0" smtClean="0">
                <a:solidFill>
                  <a:schemeClr val="hlink"/>
                </a:solidFill>
              </a:rPr>
              <a:t>linear media </a:t>
            </a:r>
            <a:r>
              <a:rPr lang="en-US" sz="2000" dirty="0" smtClean="0">
                <a:solidFill>
                  <a:schemeClr val="bg1"/>
                </a:solidFill>
              </a:rPr>
              <a:t>that obeys Ohm’s law):  </a:t>
            </a:r>
            <a:endParaRPr lang="en-US" sz="2000" dirty="0">
              <a:solidFill>
                <a:schemeClr val="bg1"/>
              </a:solidFill>
            </a:endParaRPr>
          </a:p>
        </p:txBody>
      </p:sp>
      <p:sp>
        <p:nvSpPr>
          <p:cNvPr id="458773" name="Text Box 21"/>
          <p:cNvSpPr txBox="1">
            <a:spLocks noChangeArrowheads="1"/>
          </p:cNvSpPr>
          <p:nvPr/>
        </p:nvSpPr>
        <p:spPr bwMode="auto">
          <a:xfrm>
            <a:off x="741589" y="0"/>
            <a:ext cx="7735888"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Power Dissipated by Current (cont.)</a:t>
            </a:r>
          </a:p>
        </p:txBody>
      </p:sp>
      <p:graphicFrame>
        <p:nvGraphicFramePr>
          <p:cNvPr id="2052" name="Object 25"/>
          <p:cNvGraphicFramePr>
            <a:graphicFrameLocks noChangeAspect="1"/>
          </p:cNvGraphicFramePr>
          <p:nvPr/>
        </p:nvGraphicFramePr>
        <p:xfrm>
          <a:off x="3653064" y="3126695"/>
          <a:ext cx="2136775" cy="617537"/>
        </p:xfrm>
        <a:graphic>
          <a:graphicData uri="http://schemas.openxmlformats.org/presentationml/2006/ole">
            <p:oleObj spid="_x0000_s2052" name="Equation" r:id="rId5" imgW="965160" imgH="279360" progId="Equation.DSMT4">
              <p:embed/>
            </p:oleObj>
          </a:graphicData>
        </a:graphic>
      </p:graphicFrame>
      <p:sp>
        <p:nvSpPr>
          <p:cNvPr id="2056" name="Text Box 26"/>
          <p:cNvSpPr txBox="1">
            <a:spLocks noChangeArrowheads="1"/>
          </p:cNvSpPr>
          <p:nvPr/>
        </p:nvSpPr>
        <p:spPr bwMode="auto">
          <a:xfrm>
            <a:off x="2698524" y="3227841"/>
            <a:ext cx="790575" cy="396875"/>
          </a:xfrm>
          <a:prstGeom prst="rect">
            <a:avLst/>
          </a:prstGeom>
          <a:noFill/>
          <a:ln w="12700">
            <a:noFill/>
            <a:miter lim="800000"/>
            <a:headEnd type="none" w="sm" len="sm"/>
            <a:tailEnd type="none" w="sm" len="sm"/>
          </a:ln>
        </p:spPr>
        <p:txBody>
          <a:bodyPr wrap="none">
            <a:spAutoFit/>
          </a:bodyPr>
          <a:lstStyle/>
          <a:p>
            <a:r>
              <a:rPr lang="en-US" sz="2000" dirty="0">
                <a:solidFill>
                  <a:schemeClr val="bg1"/>
                </a:solidFill>
              </a:rPr>
              <a:t>Note:</a:t>
            </a:r>
          </a:p>
        </p:txBody>
      </p:sp>
      <p:sp>
        <p:nvSpPr>
          <p:cNvPr id="10" name="Slide Number Placeholder 9"/>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3</a:t>
            </a:fld>
            <a:endParaRPr lang="en-US" kern="0" dirty="0"/>
          </a:p>
        </p:txBody>
      </p:sp>
      <p:graphicFrame>
        <p:nvGraphicFramePr>
          <p:cNvPr id="2" name="Object 7"/>
          <p:cNvGraphicFramePr>
            <a:graphicFrameLocks noChangeAspect="1"/>
          </p:cNvGraphicFramePr>
          <p:nvPr/>
        </p:nvGraphicFramePr>
        <p:xfrm>
          <a:off x="3607709" y="4983616"/>
          <a:ext cx="1257300" cy="506412"/>
        </p:xfrm>
        <a:graphic>
          <a:graphicData uri="http://schemas.openxmlformats.org/presentationml/2006/ole">
            <p:oleObj spid="_x0000_s2053" name="Equation" r:id="rId6" imgW="596880" imgH="241200" progId="Equation.DSMT4">
              <p:embed/>
            </p:oleObj>
          </a:graphicData>
        </a:graphic>
      </p:graphicFrame>
      <p:sp>
        <p:nvSpPr>
          <p:cNvPr id="11" name="Text Box 26"/>
          <p:cNvSpPr txBox="1">
            <a:spLocks noChangeArrowheads="1"/>
          </p:cNvSpPr>
          <p:nvPr/>
        </p:nvSpPr>
        <p:spPr bwMode="auto">
          <a:xfrm>
            <a:off x="2295753" y="4338184"/>
            <a:ext cx="2023311" cy="400110"/>
          </a:xfrm>
          <a:prstGeom prst="rect">
            <a:avLst/>
          </a:prstGeom>
          <a:noFill/>
          <a:ln w="12700">
            <a:noFill/>
            <a:miter lim="800000"/>
            <a:headEnd type="none" w="sm" len="sm"/>
            <a:tailEnd type="none" w="sm" len="sm"/>
          </a:ln>
        </p:spPr>
        <p:txBody>
          <a:bodyPr wrap="none">
            <a:spAutoFit/>
          </a:bodyPr>
          <a:lstStyle/>
          <a:p>
            <a:r>
              <a:rPr lang="en-US" sz="2000" dirty="0" smtClean="0">
                <a:solidFill>
                  <a:schemeClr val="bg1"/>
                </a:solidFill>
              </a:rPr>
              <a:t>Hence, we have</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Text Box 2"/>
          <p:cNvSpPr txBox="1">
            <a:spLocks noChangeArrowheads="1"/>
          </p:cNvSpPr>
          <p:nvPr/>
        </p:nvSpPr>
        <p:spPr bwMode="auto">
          <a:xfrm>
            <a:off x="2176463" y="0"/>
            <a:ext cx="4329112"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Example (cont.)</a:t>
            </a:r>
          </a:p>
        </p:txBody>
      </p:sp>
      <p:sp>
        <p:nvSpPr>
          <p:cNvPr id="27652" name="Text Box 4"/>
          <p:cNvSpPr txBox="1">
            <a:spLocks noChangeArrowheads="1"/>
          </p:cNvSpPr>
          <p:nvPr/>
        </p:nvSpPr>
        <p:spPr bwMode="auto">
          <a:xfrm>
            <a:off x="484188" y="1414463"/>
            <a:ext cx="7820025" cy="396875"/>
          </a:xfrm>
          <a:prstGeom prst="rect">
            <a:avLst/>
          </a:prstGeom>
          <a:noFill/>
          <a:ln w="12700">
            <a:noFill/>
            <a:miter lim="800000"/>
            <a:headEnd type="none" w="sm" len="sm"/>
            <a:tailEnd type="none" w="sm" len="sm"/>
          </a:ln>
        </p:spPr>
        <p:txBody>
          <a:bodyPr>
            <a:spAutoFit/>
          </a:bodyPr>
          <a:lstStyle/>
          <a:p>
            <a:pPr>
              <a:spcBef>
                <a:spcPct val="50000"/>
              </a:spcBef>
            </a:pPr>
            <a:r>
              <a:rPr lang="en-US" sz="2000">
                <a:solidFill>
                  <a:schemeClr val="bg1"/>
                </a:solidFill>
              </a:rPr>
              <a:t>Since there is no stored electric energy in the inductor, we can write </a:t>
            </a:r>
          </a:p>
        </p:txBody>
      </p:sp>
      <p:graphicFrame>
        <p:nvGraphicFramePr>
          <p:cNvPr id="27650" name="Object 7"/>
          <p:cNvGraphicFramePr>
            <a:graphicFrameLocks noChangeAspect="1"/>
          </p:cNvGraphicFramePr>
          <p:nvPr/>
        </p:nvGraphicFramePr>
        <p:xfrm>
          <a:off x="2151063" y="2198688"/>
          <a:ext cx="4102100" cy="777875"/>
        </p:xfrm>
        <a:graphic>
          <a:graphicData uri="http://schemas.openxmlformats.org/presentationml/2006/ole">
            <p:oleObj spid="_x0000_s27650" name="Equation" r:id="rId4" imgW="1473120" imgH="279360" progId="Equation.DSMT4">
              <p:embed/>
            </p:oleObj>
          </a:graphicData>
        </a:graphic>
      </p:graphicFrame>
      <p:sp>
        <p:nvSpPr>
          <p:cNvPr id="27653" name="Text Box 8"/>
          <p:cNvSpPr txBox="1">
            <a:spLocks noChangeArrowheads="1"/>
          </p:cNvSpPr>
          <p:nvPr/>
        </p:nvSpPr>
        <p:spPr bwMode="auto">
          <a:xfrm>
            <a:off x="1729921" y="5494564"/>
            <a:ext cx="5563507" cy="400110"/>
          </a:xfrm>
          <a:prstGeom prst="rect">
            <a:avLst/>
          </a:prstGeom>
          <a:noFill/>
          <a:ln w="12700">
            <a:noFill/>
            <a:miter lim="800000"/>
            <a:headEnd type="none" w="sm" len="sm"/>
            <a:tailEnd type="none" w="sm" len="sm"/>
          </a:ln>
        </p:spPr>
        <p:txBody>
          <a:bodyPr wrap="square">
            <a:spAutoFit/>
          </a:bodyPr>
          <a:lstStyle/>
          <a:p>
            <a:pPr algn="ctr">
              <a:spcBef>
                <a:spcPct val="50000"/>
              </a:spcBef>
            </a:pPr>
            <a:r>
              <a:rPr lang="en-US" sz="2000" b="1" dirty="0">
                <a:solidFill>
                  <a:schemeClr val="bg2"/>
                </a:solidFill>
              </a:rPr>
              <a:t>Note:</a:t>
            </a:r>
            <a:r>
              <a:rPr lang="en-US" sz="2000" dirty="0">
                <a:solidFill>
                  <a:schemeClr val="bg2"/>
                </a:solidFill>
              </a:rPr>
              <a:t> The inductor absorbs </a:t>
            </a:r>
            <a:r>
              <a:rPr lang="en-US" sz="2000" u="sng" dirty="0" smtClean="0">
                <a:solidFill>
                  <a:schemeClr val="bg2"/>
                </a:solidFill>
              </a:rPr>
              <a:t>positive</a:t>
            </a:r>
            <a:r>
              <a:rPr lang="en-US" sz="2000" dirty="0" smtClean="0">
                <a:solidFill>
                  <a:schemeClr val="bg2"/>
                </a:solidFill>
              </a:rPr>
              <a:t> VARS</a:t>
            </a:r>
            <a:r>
              <a:rPr lang="en-US" sz="2000" i="1" dirty="0">
                <a:solidFill>
                  <a:schemeClr val="bg2"/>
                </a:solidFill>
              </a:rPr>
              <a:t>.</a:t>
            </a:r>
          </a:p>
        </p:txBody>
      </p:sp>
      <p:sp>
        <p:nvSpPr>
          <p:cNvPr id="27654" name="Text Box 10"/>
          <p:cNvSpPr txBox="1">
            <a:spLocks noChangeArrowheads="1"/>
          </p:cNvSpPr>
          <p:nvPr/>
        </p:nvSpPr>
        <p:spPr bwMode="auto">
          <a:xfrm>
            <a:off x="1169988" y="4259263"/>
            <a:ext cx="5842000" cy="701675"/>
          </a:xfrm>
          <a:prstGeom prst="rect">
            <a:avLst/>
          </a:prstGeom>
          <a:noFill/>
          <a:ln w="12700">
            <a:noFill/>
            <a:miter lim="800000"/>
            <a:headEnd type="none" w="sm" len="sm"/>
            <a:tailEnd type="none" w="sm" len="sm"/>
          </a:ln>
        </p:spPr>
        <p:txBody>
          <a:bodyPr>
            <a:spAutoFit/>
          </a:bodyPr>
          <a:lstStyle/>
          <a:p>
            <a:r>
              <a:rPr lang="en-US" sz="2000" dirty="0">
                <a:solidFill>
                  <a:schemeClr val="bg1"/>
                </a:solidFill>
              </a:rPr>
              <a:t>Hence, the circuit-theory result is consistent with the complex </a:t>
            </a:r>
            <a:r>
              <a:rPr lang="en-US" sz="2000" dirty="0" err="1">
                <a:solidFill>
                  <a:schemeClr val="bg1"/>
                </a:solidFill>
              </a:rPr>
              <a:t>Poynting</a:t>
            </a:r>
            <a:r>
              <a:rPr lang="en-US" sz="2000" dirty="0">
                <a:solidFill>
                  <a:schemeClr val="bg1"/>
                </a:solidFill>
              </a:rPr>
              <a:t> theorem.</a:t>
            </a:r>
          </a:p>
        </p:txBody>
      </p:sp>
      <p:sp>
        <p:nvSpPr>
          <p:cNvPr id="8" name="Slide Number Placeholder 7"/>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30</a:t>
            </a:fld>
            <a:endParaRPr lang="en-US" kern="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Text Box 2"/>
          <p:cNvSpPr txBox="1">
            <a:spLocks noChangeArrowheads="1"/>
          </p:cNvSpPr>
          <p:nvPr/>
        </p:nvSpPr>
        <p:spPr bwMode="auto">
          <a:xfrm>
            <a:off x="2650550" y="0"/>
            <a:ext cx="3194050"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Example</a:t>
            </a:r>
          </a:p>
        </p:txBody>
      </p:sp>
      <p:sp>
        <p:nvSpPr>
          <p:cNvPr id="28676" name="Text Box 3"/>
          <p:cNvSpPr txBox="1">
            <a:spLocks noChangeArrowheads="1"/>
          </p:cNvSpPr>
          <p:nvPr/>
        </p:nvSpPr>
        <p:spPr bwMode="auto">
          <a:xfrm>
            <a:off x="4014111" y="3523278"/>
            <a:ext cx="1277809" cy="400110"/>
          </a:xfrm>
          <a:prstGeom prst="rect">
            <a:avLst/>
          </a:prstGeom>
          <a:noFill/>
          <a:ln w="12700">
            <a:noFill/>
            <a:miter lim="800000"/>
            <a:headEnd type="none" w="sm" len="sm"/>
            <a:tailEnd type="none" w="sm" len="sm"/>
          </a:ln>
        </p:spPr>
        <p:txBody>
          <a:bodyPr wrap="square">
            <a:spAutoFit/>
          </a:bodyPr>
          <a:lstStyle/>
          <a:p>
            <a:pPr algn="ctr">
              <a:spcBef>
                <a:spcPct val="50000"/>
              </a:spcBef>
            </a:pPr>
            <a:r>
              <a:rPr lang="en-US" sz="2000" dirty="0" smtClean="0">
                <a:solidFill>
                  <a:schemeClr val="bg1"/>
                </a:solidFill>
              </a:rPr>
              <a:t>Antenna</a:t>
            </a:r>
            <a:endParaRPr lang="en-US" sz="2000" dirty="0">
              <a:solidFill>
                <a:schemeClr val="bg1"/>
              </a:solidFill>
            </a:endParaRPr>
          </a:p>
        </p:txBody>
      </p:sp>
      <p:sp>
        <p:nvSpPr>
          <p:cNvPr id="28698" name="Text Box 48"/>
          <p:cNvSpPr txBox="1">
            <a:spLocks noChangeArrowheads="1"/>
          </p:cNvSpPr>
          <p:nvPr/>
        </p:nvSpPr>
        <p:spPr bwMode="auto">
          <a:xfrm>
            <a:off x="793296" y="4156528"/>
            <a:ext cx="1027113"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Model:</a:t>
            </a:r>
          </a:p>
        </p:txBody>
      </p:sp>
      <p:grpSp>
        <p:nvGrpSpPr>
          <p:cNvPr id="45" name="Group 44"/>
          <p:cNvGrpSpPr/>
          <p:nvPr/>
        </p:nvGrpSpPr>
        <p:grpSpPr>
          <a:xfrm>
            <a:off x="966788" y="4494213"/>
            <a:ext cx="3167062" cy="1462087"/>
            <a:chOff x="966788" y="4494213"/>
            <a:chExt cx="3167062" cy="1462087"/>
          </a:xfrm>
        </p:grpSpPr>
        <p:sp>
          <p:nvSpPr>
            <p:cNvPr id="28699" name="Line 49"/>
            <p:cNvSpPr>
              <a:spLocks noChangeShapeType="1"/>
            </p:cNvSpPr>
            <p:nvPr/>
          </p:nvSpPr>
          <p:spPr bwMode="auto">
            <a:xfrm flipV="1">
              <a:off x="1508125" y="5016500"/>
              <a:ext cx="993775" cy="1589"/>
            </a:xfrm>
            <a:prstGeom prst="line">
              <a:avLst/>
            </a:prstGeom>
            <a:noFill/>
            <a:ln w="12700">
              <a:solidFill>
                <a:schemeClr val="bg2"/>
              </a:solidFill>
              <a:round/>
              <a:headEnd type="none" w="sm" len="sm"/>
              <a:tailEnd type="none" w="sm" len="sm"/>
            </a:ln>
          </p:spPr>
          <p:txBody>
            <a:bodyPr wrap="none"/>
            <a:lstStyle/>
            <a:p>
              <a:endParaRPr lang="en-US"/>
            </a:p>
          </p:txBody>
        </p:sp>
        <p:sp>
          <p:nvSpPr>
            <p:cNvPr id="28700" name="Line 50"/>
            <p:cNvSpPr>
              <a:spLocks noChangeShapeType="1"/>
            </p:cNvSpPr>
            <p:nvPr/>
          </p:nvSpPr>
          <p:spPr bwMode="auto">
            <a:xfrm flipV="1">
              <a:off x="1506538" y="5948363"/>
              <a:ext cx="995362" cy="0"/>
            </a:xfrm>
            <a:prstGeom prst="line">
              <a:avLst/>
            </a:prstGeom>
            <a:noFill/>
            <a:ln w="12700">
              <a:solidFill>
                <a:schemeClr val="bg2"/>
              </a:solidFill>
              <a:round/>
              <a:headEnd type="none" w="sm" len="sm"/>
              <a:tailEnd type="none" w="sm" len="sm"/>
            </a:ln>
          </p:spPr>
          <p:txBody>
            <a:bodyPr wrap="none"/>
            <a:lstStyle/>
            <a:p>
              <a:endParaRPr lang="en-US"/>
            </a:p>
          </p:txBody>
        </p:sp>
        <p:sp>
          <p:nvSpPr>
            <p:cNvPr id="28701" name="Oval 51"/>
            <p:cNvSpPr>
              <a:spLocks noChangeArrowheads="1"/>
            </p:cNvSpPr>
            <p:nvPr/>
          </p:nvSpPr>
          <p:spPr bwMode="auto">
            <a:xfrm>
              <a:off x="1360488" y="5343525"/>
              <a:ext cx="295275" cy="295275"/>
            </a:xfrm>
            <a:prstGeom prst="ellipse">
              <a:avLst/>
            </a:prstGeom>
            <a:noFill/>
            <a:ln w="12700">
              <a:solidFill>
                <a:schemeClr val="bg2"/>
              </a:solidFill>
              <a:round/>
              <a:headEnd type="none" w="sm" len="sm"/>
              <a:tailEnd type="none" w="sm" len="sm"/>
            </a:ln>
          </p:spPr>
          <p:txBody>
            <a:bodyPr wrap="none" anchor="ctr"/>
            <a:lstStyle/>
            <a:p>
              <a:endParaRPr lang="en-US"/>
            </a:p>
          </p:txBody>
        </p:sp>
        <p:sp>
          <p:nvSpPr>
            <p:cNvPr id="28702" name="Text Box 52"/>
            <p:cNvSpPr txBox="1">
              <a:spLocks noChangeArrowheads="1"/>
            </p:cNvSpPr>
            <p:nvPr/>
          </p:nvSpPr>
          <p:spPr bwMode="auto">
            <a:xfrm>
              <a:off x="1373188" y="5316538"/>
              <a:ext cx="258762" cy="244475"/>
            </a:xfrm>
            <a:prstGeom prst="rect">
              <a:avLst/>
            </a:prstGeom>
            <a:noFill/>
            <a:ln w="12700">
              <a:noFill/>
              <a:miter lim="800000"/>
              <a:headEnd type="none" w="sm" len="sm"/>
              <a:tailEnd type="none" w="sm" len="sm"/>
            </a:ln>
          </p:spPr>
          <p:txBody>
            <a:bodyPr wrap="none">
              <a:spAutoFit/>
            </a:bodyPr>
            <a:lstStyle/>
            <a:p>
              <a:r>
                <a:rPr lang="en-US" sz="1000">
                  <a:solidFill>
                    <a:schemeClr val="bg2"/>
                  </a:solidFill>
                </a:rPr>
                <a:t>+</a:t>
              </a:r>
            </a:p>
          </p:txBody>
        </p:sp>
        <p:sp>
          <p:nvSpPr>
            <p:cNvPr id="28703" name="Text Box 53"/>
            <p:cNvSpPr txBox="1">
              <a:spLocks noChangeArrowheads="1"/>
            </p:cNvSpPr>
            <p:nvPr/>
          </p:nvSpPr>
          <p:spPr bwMode="auto">
            <a:xfrm>
              <a:off x="1401763" y="5411788"/>
              <a:ext cx="227012" cy="244475"/>
            </a:xfrm>
            <a:prstGeom prst="rect">
              <a:avLst/>
            </a:prstGeom>
            <a:noFill/>
            <a:ln w="12700">
              <a:noFill/>
              <a:miter lim="800000"/>
              <a:headEnd type="none" w="sm" len="sm"/>
              <a:tailEnd type="none" w="sm" len="sm"/>
            </a:ln>
          </p:spPr>
          <p:txBody>
            <a:bodyPr wrap="none">
              <a:spAutoFit/>
            </a:bodyPr>
            <a:lstStyle/>
            <a:p>
              <a:r>
                <a:rPr lang="en-US" sz="1000">
                  <a:solidFill>
                    <a:schemeClr val="bg2"/>
                  </a:solidFill>
                </a:rPr>
                <a:t>-</a:t>
              </a:r>
            </a:p>
          </p:txBody>
        </p:sp>
        <p:sp>
          <p:nvSpPr>
            <p:cNvPr id="28704" name="Line 54"/>
            <p:cNvSpPr>
              <a:spLocks noChangeShapeType="1"/>
            </p:cNvSpPr>
            <p:nvPr/>
          </p:nvSpPr>
          <p:spPr bwMode="auto">
            <a:xfrm flipV="1">
              <a:off x="1892935" y="5013959"/>
              <a:ext cx="225425" cy="127"/>
            </a:xfrm>
            <a:prstGeom prst="line">
              <a:avLst/>
            </a:prstGeom>
            <a:noFill/>
            <a:ln w="19050">
              <a:solidFill>
                <a:schemeClr val="bg1"/>
              </a:solidFill>
              <a:round/>
              <a:headEnd type="none" w="sm" len="sm"/>
              <a:tailEnd type="triangle" w="lg" len="med"/>
            </a:ln>
          </p:spPr>
          <p:txBody>
            <a:bodyPr wrap="none"/>
            <a:lstStyle/>
            <a:p>
              <a:endParaRPr lang="en-US"/>
            </a:p>
          </p:txBody>
        </p:sp>
        <p:sp>
          <p:nvSpPr>
            <p:cNvPr id="28705" name="Text Box 55"/>
            <p:cNvSpPr txBox="1">
              <a:spLocks noChangeArrowheads="1"/>
            </p:cNvSpPr>
            <p:nvPr/>
          </p:nvSpPr>
          <p:spPr bwMode="auto">
            <a:xfrm>
              <a:off x="966788" y="5294313"/>
              <a:ext cx="422275" cy="396875"/>
            </a:xfrm>
            <a:prstGeom prst="rect">
              <a:avLst/>
            </a:prstGeom>
            <a:noFill/>
            <a:ln w="12700">
              <a:noFill/>
              <a:miter lim="800000"/>
              <a:headEnd type="none" w="sm" len="sm"/>
              <a:tailEnd type="none" w="sm" len="sm"/>
            </a:ln>
          </p:spPr>
          <p:txBody>
            <a:bodyPr wrap="none">
              <a:spAutoFit/>
            </a:bodyPr>
            <a:lstStyle/>
            <a:p>
              <a:r>
                <a:rPr lang="en-US" sz="2000" i="1">
                  <a:solidFill>
                    <a:schemeClr val="bg2"/>
                  </a:solidFill>
                  <a:latin typeface="Times New Roman" pitchFamily="18" charset="0"/>
                </a:rPr>
                <a:t>V</a:t>
              </a:r>
              <a:r>
                <a:rPr lang="en-US" sz="2000" baseline="-25000">
                  <a:solidFill>
                    <a:schemeClr val="bg2"/>
                  </a:solidFill>
                  <a:latin typeface="Times New Roman" pitchFamily="18" charset="0"/>
                </a:rPr>
                <a:t>0</a:t>
              </a:r>
              <a:endParaRPr lang="en-US" sz="2000">
                <a:solidFill>
                  <a:schemeClr val="bg2"/>
                </a:solidFill>
                <a:latin typeface="Times New Roman" pitchFamily="18" charset="0"/>
              </a:endParaRPr>
            </a:p>
          </p:txBody>
        </p:sp>
        <p:sp>
          <p:nvSpPr>
            <p:cNvPr id="28706" name="Line 56"/>
            <p:cNvSpPr>
              <a:spLocks noChangeShapeType="1"/>
            </p:cNvSpPr>
            <p:nvPr/>
          </p:nvSpPr>
          <p:spPr bwMode="auto">
            <a:xfrm>
              <a:off x="1508125" y="5013325"/>
              <a:ext cx="3175" cy="338138"/>
            </a:xfrm>
            <a:prstGeom prst="line">
              <a:avLst/>
            </a:prstGeom>
            <a:noFill/>
            <a:ln w="12700">
              <a:solidFill>
                <a:schemeClr val="bg2"/>
              </a:solidFill>
              <a:round/>
              <a:headEnd type="none" w="sm" len="sm"/>
              <a:tailEnd type="none" w="sm" len="sm"/>
            </a:ln>
          </p:spPr>
          <p:txBody>
            <a:bodyPr wrap="none"/>
            <a:lstStyle/>
            <a:p>
              <a:endParaRPr lang="en-US"/>
            </a:p>
          </p:txBody>
        </p:sp>
        <p:sp>
          <p:nvSpPr>
            <p:cNvPr id="28707" name="Line 57"/>
            <p:cNvSpPr>
              <a:spLocks noChangeShapeType="1"/>
            </p:cNvSpPr>
            <p:nvPr/>
          </p:nvSpPr>
          <p:spPr bwMode="auto">
            <a:xfrm>
              <a:off x="1508125" y="5637213"/>
              <a:ext cx="3175" cy="319087"/>
            </a:xfrm>
            <a:prstGeom prst="line">
              <a:avLst/>
            </a:prstGeom>
            <a:noFill/>
            <a:ln w="12700">
              <a:solidFill>
                <a:schemeClr val="bg2"/>
              </a:solidFill>
              <a:round/>
              <a:headEnd type="none" w="sm" len="sm"/>
              <a:tailEnd type="none" w="sm" len="sm"/>
            </a:ln>
          </p:spPr>
          <p:txBody>
            <a:bodyPr wrap="none"/>
            <a:lstStyle/>
            <a:p>
              <a:endParaRPr lang="en-US"/>
            </a:p>
          </p:txBody>
        </p:sp>
        <p:sp>
          <p:nvSpPr>
            <p:cNvPr id="28708" name="Text Box 58"/>
            <p:cNvSpPr txBox="1">
              <a:spLocks noChangeArrowheads="1"/>
            </p:cNvSpPr>
            <p:nvPr/>
          </p:nvSpPr>
          <p:spPr bwMode="auto">
            <a:xfrm>
              <a:off x="1827213" y="4494213"/>
              <a:ext cx="396875" cy="396875"/>
            </a:xfrm>
            <a:prstGeom prst="rect">
              <a:avLst/>
            </a:prstGeom>
            <a:noFill/>
            <a:ln w="12700">
              <a:noFill/>
              <a:miter lim="800000"/>
              <a:headEnd type="none" w="sm" len="sm"/>
              <a:tailEnd type="none" w="sm" len="sm"/>
            </a:ln>
          </p:spPr>
          <p:txBody>
            <a:bodyPr wrap="none">
              <a:spAutoFit/>
            </a:bodyPr>
            <a:lstStyle/>
            <a:p>
              <a:r>
                <a:rPr lang="en-US" sz="2000" i="1">
                  <a:solidFill>
                    <a:schemeClr val="bg2"/>
                  </a:solidFill>
                  <a:latin typeface="Times New Roman" pitchFamily="18" charset="0"/>
                </a:rPr>
                <a:t>I</a:t>
              </a:r>
              <a:r>
                <a:rPr lang="en-US" sz="2000" i="1" baseline="-25000">
                  <a:solidFill>
                    <a:schemeClr val="bg2"/>
                  </a:solidFill>
                  <a:latin typeface="Times New Roman" pitchFamily="18" charset="0"/>
                </a:rPr>
                <a:t>in</a:t>
              </a:r>
              <a:endParaRPr lang="en-US" sz="2000" i="1">
                <a:solidFill>
                  <a:schemeClr val="bg2"/>
                </a:solidFill>
                <a:latin typeface="Times New Roman" pitchFamily="18" charset="0"/>
              </a:endParaRPr>
            </a:p>
          </p:txBody>
        </p:sp>
        <p:sp>
          <p:nvSpPr>
            <p:cNvPr id="28709" name="Rectangle 59"/>
            <p:cNvSpPr>
              <a:spLocks noChangeArrowheads="1"/>
            </p:cNvSpPr>
            <p:nvPr/>
          </p:nvSpPr>
          <p:spPr bwMode="auto">
            <a:xfrm>
              <a:off x="2408238" y="5160963"/>
              <a:ext cx="179387" cy="668337"/>
            </a:xfrm>
            <a:prstGeom prst="rect">
              <a:avLst/>
            </a:prstGeom>
            <a:solidFill>
              <a:schemeClr val="folHlink"/>
            </a:solidFill>
            <a:ln w="12700">
              <a:solidFill>
                <a:schemeClr val="bg2"/>
              </a:solidFill>
              <a:miter lim="800000"/>
              <a:headEnd type="none" w="sm" len="sm"/>
              <a:tailEnd type="none" w="sm" len="sm"/>
            </a:ln>
          </p:spPr>
          <p:txBody>
            <a:bodyPr wrap="none" anchor="ctr"/>
            <a:lstStyle/>
            <a:p>
              <a:endParaRPr lang="en-US"/>
            </a:p>
          </p:txBody>
        </p:sp>
        <p:sp>
          <p:nvSpPr>
            <p:cNvPr id="28710" name="Line 60"/>
            <p:cNvSpPr>
              <a:spLocks noChangeShapeType="1"/>
            </p:cNvSpPr>
            <p:nvPr/>
          </p:nvSpPr>
          <p:spPr bwMode="auto">
            <a:xfrm>
              <a:off x="2501900" y="5016500"/>
              <a:ext cx="0" cy="141288"/>
            </a:xfrm>
            <a:prstGeom prst="line">
              <a:avLst/>
            </a:prstGeom>
            <a:noFill/>
            <a:ln w="12700">
              <a:solidFill>
                <a:schemeClr val="bg2"/>
              </a:solidFill>
              <a:round/>
              <a:headEnd type="none" w="sm" len="sm"/>
              <a:tailEnd type="none" w="sm" len="sm"/>
            </a:ln>
          </p:spPr>
          <p:txBody>
            <a:bodyPr wrap="none"/>
            <a:lstStyle/>
            <a:p>
              <a:endParaRPr lang="en-US"/>
            </a:p>
          </p:txBody>
        </p:sp>
        <p:sp>
          <p:nvSpPr>
            <p:cNvPr id="28711" name="Line 61"/>
            <p:cNvSpPr>
              <a:spLocks noChangeShapeType="1"/>
            </p:cNvSpPr>
            <p:nvPr/>
          </p:nvSpPr>
          <p:spPr bwMode="auto">
            <a:xfrm flipH="1">
              <a:off x="2498725" y="5819775"/>
              <a:ext cx="0" cy="128588"/>
            </a:xfrm>
            <a:prstGeom prst="line">
              <a:avLst/>
            </a:prstGeom>
            <a:noFill/>
            <a:ln w="12700">
              <a:solidFill>
                <a:schemeClr val="bg2"/>
              </a:solidFill>
              <a:round/>
              <a:headEnd type="none" w="sm" len="sm"/>
              <a:tailEnd type="none" w="sm" len="sm"/>
            </a:ln>
          </p:spPr>
          <p:txBody>
            <a:bodyPr wrap="none"/>
            <a:lstStyle/>
            <a:p>
              <a:endParaRPr lang="en-US"/>
            </a:p>
          </p:txBody>
        </p:sp>
        <p:sp>
          <p:nvSpPr>
            <p:cNvPr id="28712" name="Text Box 62"/>
            <p:cNvSpPr txBox="1">
              <a:spLocks noChangeArrowheads="1"/>
            </p:cNvSpPr>
            <p:nvPr/>
          </p:nvSpPr>
          <p:spPr bwMode="auto">
            <a:xfrm>
              <a:off x="2635250" y="5226050"/>
              <a:ext cx="1498600" cy="396875"/>
            </a:xfrm>
            <a:prstGeom prst="rect">
              <a:avLst/>
            </a:prstGeom>
            <a:noFill/>
            <a:ln w="12700">
              <a:noFill/>
              <a:miter lim="800000"/>
              <a:headEnd type="none" w="sm" len="sm"/>
              <a:tailEnd type="none" w="sm" len="sm"/>
            </a:ln>
          </p:spPr>
          <p:txBody>
            <a:bodyPr wrap="none">
              <a:spAutoFit/>
            </a:bodyPr>
            <a:lstStyle/>
            <a:p>
              <a:r>
                <a:rPr lang="en-US" sz="2000" i="1">
                  <a:solidFill>
                    <a:schemeClr val="bg2"/>
                  </a:solidFill>
                  <a:latin typeface="Times New Roman" pitchFamily="18" charset="0"/>
                </a:rPr>
                <a:t>Z</a:t>
              </a:r>
              <a:r>
                <a:rPr lang="en-US" sz="2000" i="1" baseline="-25000">
                  <a:solidFill>
                    <a:schemeClr val="bg2"/>
                  </a:solidFill>
                  <a:latin typeface="Times New Roman" pitchFamily="18" charset="0"/>
                </a:rPr>
                <a:t>in</a:t>
              </a:r>
              <a:r>
                <a:rPr lang="en-US" sz="2000" i="1">
                  <a:solidFill>
                    <a:schemeClr val="bg2"/>
                  </a:solidFill>
                  <a:latin typeface="Times New Roman" pitchFamily="18" charset="0"/>
                </a:rPr>
                <a:t>=R</a:t>
              </a:r>
              <a:r>
                <a:rPr lang="en-US" sz="2000" i="1" baseline="-25000">
                  <a:solidFill>
                    <a:schemeClr val="bg2"/>
                  </a:solidFill>
                  <a:latin typeface="Times New Roman" pitchFamily="18" charset="0"/>
                </a:rPr>
                <a:t>in</a:t>
              </a:r>
              <a:r>
                <a:rPr lang="en-US" sz="2000" i="1">
                  <a:solidFill>
                    <a:schemeClr val="bg2"/>
                  </a:solidFill>
                  <a:latin typeface="Times New Roman" pitchFamily="18" charset="0"/>
                </a:rPr>
                <a:t>+j X</a:t>
              </a:r>
              <a:r>
                <a:rPr lang="en-US" sz="2000" i="1" baseline="-25000">
                  <a:solidFill>
                    <a:schemeClr val="bg2"/>
                  </a:solidFill>
                  <a:latin typeface="Times New Roman" pitchFamily="18" charset="0"/>
                </a:rPr>
                <a:t>in</a:t>
              </a:r>
              <a:endParaRPr lang="en-US" sz="2000" i="1">
                <a:solidFill>
                  <a:schemeClr val="bg2"/>
                </a:solidFill>
                <a:latin typeface="Times New Roman" pitchFamily="18" charset="0"/>
              </a:endParaRPr>
            </a:p>
          </p:txBody>
        </p:sp>
      </p:grpSp>
      <p:graphicFrame>
        <p:nvGraphicFramePr>
          <p:cNvPr id="28674" name="Object 63"/>
          <p:cNvGraphicFramePr>
            <a:graphicFrameLocks noChangeAspect="1"/>
          </p:cNvGraphicFramePr>
          <p:nvPr/>
        </p:nvGraphicFramePr>
        <p:xfrm>
          <a:off x="4649788" y="4686958"/>
          <a:ext cx="3235428" cy="1580492"/>
        </p:xfrm>
        <a:graphic>
          <a:graphicData uri="http://schemas.openxmlformats.org/presentationml/2006/ole">
            <p:oleObj spid="_x0000_s28674" name="Equation" r:id="rId4" imgW="1663560" imgH="812520" progId="Equation.DSMT4">
              <p:embed/>
            </p:oleObj>
          </a:graphicData>
        </a:graphic>
      </p:graphicFrame>
      <p:sp>
        <p:nvSpPr>
          <p:cNvPr id="42" name="Slide Number Placeholder 41"/>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31</a:t>
            </a:fld>
            <a:endParaRPr lang="en-US" kern="0" dirty="0"/>
          </a:p>
        </p:txBody>
      </p:sp>
      <p:grpSp>
        <p:nvGrpSpPr>
          <p:cNvPr id="44" name="Group 43"/>
          <p:cNvGrpSpPr/>
          <p:nvPr/>
        </p:nvGrpSpPr>
        <p:grpSpPr>
          <a:xfrm>
            <a:off x="4021818" y="925513"/>
            <a:ext cx="4500563" cy="2678112"/>
            <a:chOff x="3140075" y="925513"/>
            <a:chExt cx="4500563" cy="2678112"/>
          </a:xfrm>
        </p:grpSpPr>
        <p:sp>
          <p:nvSpPr>
            <p:cNvPr id="28677" name="AutoShape 8"/>
            <p:cNvSpPr>
              <a:spLocks noChangeArrowheads="1"/>
            </p:cNvSpPr>
            <p:nvPr/>
          </p:nvSpPr>
          <p:spPr bwMode="auto">
            <a:xfrm>
              <a:off x="4570413" y="1541463"/>
              <a:ext cx="123825" cy="725487"/>
            </a:xfrm>
            <a:prstGeom prst="can">
              <a:avLst>
                <a:gd name="adj" fmla="val 60733"/>
              </a:avLst>
            </a:prstGeom>
            <a:solidFill>
              <a:schemeClr val="folHlink"/>
            </a:solidFill>
            <a:ln w="12700">
              <a:solidFill>
                <a:schemeClr val="bg2"/>
              </a:solidFill>
              <a:round/>
              <a:headEnd type="none" w="sm" len="sm"/>
              <a:tailEnd type="none" w="sm" len="sm"/>
            </a:ln>
          </p:spPr>
          <p:txBody>
            <a:bodyPr wrap="none" anchor="ctr"/>
            <a:lstStyle/>
            <a:p>
              <a:endParaRPr lang="en-US"/>
            </a:p>
          </p:txBody>
        </p:sp>
        <p:sp>
          <p:nvSpPr>
            <p:cNvPr id="28678" name="AutoShape 9"/>
            <p:cNvSpPr>
              <a:spLocks noChangeArrowheads="1"/>
            </p:cNvSpPr>
            <p:nvPr/>
          </p:nvSpPr>
          <p:spPr bwMode="auto">
            <a:xfrm>
              <a:off x="4570413" y="2379663"/>
              <a:ext cx="123825" cy="725487"/>
            </a:xfrm>
            <a:prstGeom prst="can">
              <a:avLst>
                <a:gd name="adj" fmla="val 60733"/>
              </a:avLst>
            </a:prstGeom>
            <a:solidFill>
              <a:schemeClr val="folHlink"/>
            </a:solidFill>
            <a:ln w="12700">
              <a:solidFill>
                <a:schemeClr val="bg2"/>
              </a:solidFill>
              <a:round/>
              <a:headEnd type="none" w="sm" len="sm"/>
              <a:tailEnd type="none" w="sm" len="sm"/>
            </a:ln>
          </p:spPr>
          <p:txBody>
            <a:bodyPr wrap="none" anchor="ctr"/>
            <a:lstStyle/>
            <a:p>
              <a:endParaRPr lang="en-US"/>
            </a:p>
          </p:txBody>
        </p:sp>
        <p:sp>
          <p:nvSpPr>
            <p:cNvPr id="28679" name="Line 10"/>
            <p:cNvSpPr>
              <a:spLocks noChangeShapeType="1"/>
            </p:cNvSpPr>
            <p:nvPr/>
          </p:nvSpPr>
          <p:spPr bwMode="auto">
            <a:xfrm flipV="1">
              <a:off x="3810000" y="2247900"/>
              <a:ext cx="760413" cy="0"/>
            </a:xfrm>
            <a:prstGeom prst="line">
              <a:avLst/>
            </a:prstGeom>
            <a:noFill/>
            <a:ln w="12700">
              <a:solidFill>
                <a:schemeClr val="bg2"/>
              </a:solidFill>
              <a:round/>
              <a:headEnd type="none" w="sm" len="sm"/>
              <a:tailEnd type="none" w="sm" len="sm"/>
            </a:ln>
          </p:spPr>
          <p:txBody>
            <a:bodyPr wrap="none"/>
            <a:lstStyle/>
            <a:p>
              <a:endParaRPr lang="en-US"/>
            </a:p>
          </p:txBody>
        </p:sp>
        <p:sp>
          <p:nvSpPr>
            <p:cNvPr id="28680" name="Line 11"/>
            <p:cNvSpPr>
              <a:spLocks noChangeShapeType="1"/>
            </p:cNvSpPr>
            <p:nvPr/>
          </p:nvSpPr>
          <p:spPr bwMode="auto">
            <a:xfrm flipV="1">
              <a:off x="3800475" y="2409825"/>
              <a:ext cx="760413" cy="0"/>
            </a:xfrm>
            <a:prstGeom prst="line">
              <a:avLst/>
            </a:prstGeom>
            <a:noFill/>
            <a:ln w="12700">
              <a:solidFill>
                <a:schemeClr val="bg2"/>
              </a:solidFill>
              <a:round/>
              <a:headEnd type="none" w="sm" len="sm"/>
              <a:tailEnd type="none" w="sm" len="sm"/>
            </a:ln>
          </p:spPr>
          <p:txBody>
            <a:bodyPr wrap="none"/>
            <a:lstStyle/>
            <a:p>
              <a:endParaRPr lang="en-US"/>
            </a:p>
          </p:txBody>
        </p:sp>
        <p:sp>
          <p:nvSpPr>
            <p:cNvPr id="28681" name="Oval 12"/>
            <p:cNvSpPr>
              <a:spLocks noChangeArrowheads="1"/>
            </p:cNvSpPr>
            <p:nvPr/>
          </p:nvSpPr>
          <p:spPr bwMode="auto">
            <a:xfrm>
              <a:off x="3533775" y="2181225"/>
              <a:ext cx="295275" cy="295275"/>
            </a:xfrm>
            <a:prstGeom prst="ellipse">
              <a:avLst/>
            </a:prstGeom>
            <a:noFill/>
            <a:ln w="12700">
              <a:solidFill>
                <a:schemeClr val="bg2"/>
              </a:solidFill>
              <a:round/>
              <a:headEnd type="none" w="sm" len="sm"/>
              <a:tailEnd type="none" w="sm" len="sm"/>
            </a:ln>
          </p:spPr>
          <p:txBody>
            <a:bodyPr wrap="none" anchor="ctr"/>
            <a:lstStyle/>
            <a:p>
              <a:endParaRPr lang="en-US"/>
            </a:p>
          </p:txBody>
        </p:sp>
        <p:sp>
          <p:nvSpPr>
            <p:cNvPr id="28682" name="Text Box 13"/>
            <p:cNvSpPr txBox="1">
              <a:spLocks noChangeArrowheads="1"/>
            </p:cNvSpPr>
            <p:nvPr/>
          </p:nvSpPr>
          <p:spPr bwMode="auto">
            <a:xfrm>
              <a:off x="3546475" y="2154238"/>
              <a:ext cx="258763" cy="244475"/>
            </a:xfrm>
            <a:prstGeom prst="rect">
              <a:avLst/>
            </a:prstGeom>
            <a:noFill/>
            <a:ln w="12700">
              <a:noFill/>
              <a:miter lim="800000"/>
              <a:headEnd type="none" w="sm" len="sm"/>
              <a:tailEnd type="none" w="sm" len="sm"/>
            </a:ln>
          </p:spPr>
          <p:txBody>
            <a:bodyPr wrap="none">
              <a:spAutoFit/>
            </a:bodyPr>
            <a:lstStyle/>
            <a:p>
              <a:r>
                <a:rPr lang="en-US" sz="1000">
                  <a:solidFill>
                    <a:schemeClr val="bg2"/>
                  </a:solidFill>
                </a:rPr>
                <a:t>+</a:t>
              </a:r>
            </a:p>
          </p:txBody>
        </p:sp>
        <p:sp>
          <p:nvSpPr>
            <p:cNvPr id="28683" name="Text Box 14"/>
            <p:cNvSpPr txBox="1">
              <a:spLocks noChangeArrowheads="1"/>
            </p:cNvSpPr>
            <p:nvPr/>
          </p:nvSpPr>
          <p:spPr bwMode="auto">
            <a:xfrm>
              <a:off x="3575050" y="2262188"/>
              <a:ext cx="227013" cy="244475"/>
            </a:xfrm>
            <a:prstGeom prst="rect">
              <a:avLst/>
            </a:prstGeom>
            <a:noFill/>
            <a:ln w="12700">
              <a:noFill/>
              <a:miter lim="800000"/>
              <a:headEnd type="none" w="sm" len="sm"/>
              <a:tailEnd type="none" w="sm" len="sm"/>
            </a:ln>
          </p:spPr>
          <p:txBody>
            <a:bodyPr wrap="none">
              <a:spAutoFit/>
            </a:bodyPr>
            <a:lstStyle/>
            <a:p>
              <a:r>
                <a:rPr lang="en-US" sz="1000">
                  <a:solidFill>
                    <a:schemeClr val="bg2"/>
                  </a:solidFill>
                </a:rPr>
                <a:t>-</a:t>
              </a:r>
            </a:p>
          </p:txBody>
        </p:sp>
        <p:sp>
          <p:nvSpPr>
            <p:cNvPr id="28685" name="Text Box 16"/>
            <p:cNvSpPr txBox="1">
              <a:spLocks noChangeArrowheads="1"/>
            </p:cNvSpPr>
            <p:nvPr/>
          </p:nvSpPr>
          <p:spPr bwMode="auto">
            <a:xfrm>
              <a:off x="4073525" y="1746250"/>
              <a:ext cx="396875" cy="396875"/>
            </a:xfrm>
            <a:prstGeom prst="rect">
              <a:avLst/>
            </a:prstGeom>
            <a:noFill/>
            <a:ln w="12700">
              <a:noFill/>
              <a:miter lim="800000"/>
              <a:headEnd type="none" w="sm" len="sm"/>
              <a:tailEnd type="none" w="sm" len="sm"/>
            </a:ln>
          </p:spPr>
          <p:txBody>
            <a:bodyPr wrap="none">
              <a:spAutoFit/>
            </a:bodyPr>
            <a:lstStyle/>
            <a:p>
              <a:r>
                <a:rPr lang="en-US" sz="2000" i="1">
                  <a:solidFill>
                    <a:schemeClr val="bg2"/>
                  </a:solidFill>
                  <a:latin typeface="Times New Roman" pitchFamily="18" charset="0"/>
                </a:rPr>
                <a:t>I</a:t>
              </a:r>
              <a:r>
                <a:rPr lang="en-US" sz="2000" i="1" baseline="-25000">
                  <a:solidFill>
                    <a:schemeClr val="bg2"/>
                  </a:solidFill>
                  <a:latin typeface="Times New Roman" pitchFamily="18" charset="0"/>
                </a:rPr>
                <a:t>in</a:t>
              </a:r>
            </a:p>
          </p:txBody>
        </p:sp>
        <p:sp>
          <p:nvSpPr>
            <p:cNvPr id="28686" name="Text Box 17"/>
            <p:cNvSpPr txBox="1">
              <a:spLocks noChangeArrowheads="1"/>
            </p:cNvSpPr>
            <p:nvPr/>
          </p:nvSpPr>
          <p:spPr bwMode="auto">
            <a:xfrm>
              <a:off x="3140075" y="2132013"/>
              <a:ext cx="422275" cy="396875"/>
            </a:xfrm>
            <a:prstGeom prst="rect">
              <a:avLst/>
            </a:prstGeom>
            <a:noFill/>
            <a:ln w="12700">
              <a:noFill/>
              <a:miter lim="800000"/>
              <a:headEnd type="none" w="sm" len="sm"/>
              <a:tailEnd type="none" w="sm" len="sm"/>
            </a:ln>
          </p:spPr>
          <p:txBody>
            <a:bodyPr wrap="none">
              <a:spAutoFit/>
            </a:bodyPr>
            <a:lstStyle/>
            <a:p>
              <a:r>
                <a:rPr lang="en-US" sz="2000" i="1">
                  <a:solidFill>
                    <a:schemeClr val="bg2"/>
                  </a:solidFill>
                  <a:latin typeface="Times New Roman" pitchFamily="18" charset="0"/>
                </a:rPr>
                <a:t>V</a:t>
              </a:r>
              <a:r>
                <a:rPr lang="en-US" sz="2000" baseline="-25000">
                  <a:solidFill>
                    <a:schemeClr val="bg2"/>
                  </a:solidFill>
                  <a:latin typeface="Times New Roman" pitchFamily="18" charset="0"/>
                </a:rPr>
                <a:t>0</a:t>
              </a:r>
              <a:endParaRPr lang="en-US" sz="2000">
                <a:solidFill>
                  <a:schemeClr val="bg2"/>
                </a:solidFill>
                <a:latin typeface="Times New Roman" pitchFamily="18" charset="0"/>
              </a:endParaRPr>
            </a:p>
          </p:txBody>
        </p:sp>
        <p:sp>
          <p:nvSpPr>
            <p:cNvPr id="28687" name="Text Box 19"/>
            <p:cNvSpPr txBox="1">
              <a:spLocks noChangeArrowheads="1"/>
            </p:cNvSpPr>
            <p:nvPr/>
          </p:nvSpPr>
          <p:spPr bwMode="auto">
            <a:xfrm>
              <a:off x="4940300" y="1703388"/>
              <a:ext cx="360363" cy="396875"/>
            </a:xfrm>
            <a:prstGeom prst="rect">
              <a:avLst/>
            </a:prstGeom>
            <a:noFill/>
            <a:ln w="12700">
              <a:noFill/>
              <a:miter lim="800000"/>
              <a:headEnd type="none" w="sm" len="sm"/>
              <a:tailEnd type="none" w="sm" len="sm"/>
            </a:ln>
          </p:spPr>
          <p:txBody>
            <a:bodyPr wrap="none">
              <a:spAutoFit/>
            </a:bodyPr>
            <a:lstStyle/>
            <a:p>
              <a:r>
                <a:rPr lang="en-US" sz="2000" i="1">
                  <a:solidFill>
                    <a:schemeClr val="bg2"/>
                  </a:solidFill>
                  <a:latin typeface="Times New Roman" pitchFamily="18" charset="0"/>
                </a:rPr>
                <a:t>J</a:t>
              </a:r>
              <a:r>
                <a:rPr lang="en-US" sz="2000" i="1" baseline="-25000">
                  <a:solidFill>
                    <a:schemeClr val="bg2"/>
                  </a:solidFill>
                  <a:latin typeface="Times New Roman" pitchFamily="18" charset="0"/>
                </a:rPr>
                <a:t>s</a:t>
              </a:r>
              <a:endParaRPr lang="en-US" sz="2000" i="1">
                <a:solidFill>
                  <a:schemeClr val="bg2"/>
                </a:solidFill>
                <a:latin typeface="Times New Roman" pitchFamily="18" charset="0"/>
              </a:endParaRPr>
            </a:p>
          </p:txBody>
        </p:sp>
        <p:sp>
          <p:nvSpPr>
            <p:cNvPr id="28688" name="Line 20"/>
            <p:cNvSpPr>
              <a:spLocks noChangeShapeType="1"/>
            </p:cNvSpPr>
            <p:nvPr/>
          </p:nvSpPr>
          <p:spPr bwMode="auto">
            <a:xfrm flipV="1">
              <a:off x="4829175" y="1719263"/>
              <a:ext cx="0" cy="438150"/>
            </a:xfrm>
            <a:prstGeom prst="line">
              <a:avLst/>
            </a:prstGeom>
            <a:noFill/>
            <a:ln w="28575">
              <a:solidFill>
                <a:schemeClr val="bg1"/>
              </a:solidFill>
              <a:round/>
              <a:headEnd type="none" w="sm" len="sm"/>
              <a:tailEnd type="triangle" w="med" len="med"/>
            </a:ln>
          </p:spPr>
          <p:txBody>
            <a:bodyPr wrap="none"/>
            <a:lstStyle/>
            <a:p>
              <a:endParaRPr lang="en-US"/>
            </a:p>
          </p:txBody>
        </p:sp>
        <p:sp>
          <p:nvSpPr>
            <p:cNvPr id="28689" name="Arc 23"/>
            <p:cNvSpPr>
              <a:spLocks/>
            </p:cNvSpPr>
            <p:nvPr/>
          </p:nvSpPr>
          <p:spPr bwMode="auto">
            <a:xfrm>
              <a:off x="5334000" y="1301750"/>
              <a:ext cx="409575" cy="688975"/>
            </a:xfrm>
            <a:custGeom>
              <a:avLst/>
              <a:gdLst>
                <a:gd name="T0" fmla="*/ 3313253 w 21600"/>
                <a:gd name="T1" fmla="*/ 0 h 19536"/>
                <a:gd name="T2" fmla="*/ 7766281 w 21600"/>
                <a:gd name="T3" fmla="*/ 24298041 h 19536"/>
                <a:gd name="T4" fmla="*/ 0 w 21600"/>
                <a:gd name="T5" fmla="*/ 24298041 h 19536"/>
                <a:gd name="T6" fmla="*/ 0 60000 65536"/>
                <a:gd name="T7" fmla="*/ 0 60000 65536"/>
                <a:gd name="T8" fmla="*/ 0 60000 65536"/>
                <a:gd name="T9" fmla="*/ 0 w 21600"/>
                <a:gd name="T10" fmla="*/ 0 h 19536"/>
                <a:gd name="T11" fmla="*/ 21600 w 21600"/>
                <a:gd name="T12" fmla="*/ 19536 h 19536"/>
              </a:gdLst>
              <a:ahLst/>
              <a:cxnLst>
                <a:cxn ang="T6">
                  <a:pos x="T0" y="T1"/>
                </a:cxn>
                <a:cxn ang="T7">
                  <a:pos x="T2" y="T3"/>
                </a:cxn>
                <a:cxn ang="T8">
                  <a:pos x="T4" y="T5"/>
                </a:cxn>
              </a:cxnLst>
              <a:rect l="T9" t="T10" r="T11" b="T12"/>
              <a:pathLst>
                <a:path w="21600" h="19536" fill="none" extrusionOk="0">
                  <a:moveTo>
                    <a:pt x="9214" y="0"/>
                  </a:moveTo>
                  <a:cubicBezTo>
                    <a:pt x="16775" y="3566"/>
                    <a:pt x="21600" y="11176"/>
                    <a:pt x="21600" y="19536"/>
                  </a:cubicBezTo>
                </a:path>
                <a:path w="21600" h="19536" stroke="0" extrusionOk="0">
                  <a:moveTo>
                    <a:pt x="9214" y="0"/>
                  </a:moveTo>
                  <a:cubicBezTo>
                    <a:pt x="16775" y="3566"/>
                    <a:pt x="21600" y="11176"/>
                    <a:pt x="21600" y="19536"/>
                  </a:cubicBezTo>
                  <a:lnTo>
                    <a:pt x="0" y="19536"/>
                  </a:lnTo>
                  <a:close/>
                </a:path>
              </a:pathLst>
            </a:custGeom>
            <a:noFill/>
            <a:ln w="12700">
              <a:solidFill>
                <a:schemeClr val="hlink"/>
              </a:solidFill>
              <a:round/>
              <a:headEnd type="none" w="sm" len="sm"/>
              <a:tailEnd type="none" w="sm" len="sm"/>
            </a:ln>
          </p:spPr>
          <p:txBody>
            <a:bodyPr wrap="none" anchor="ctr"/>
            <a:lstStyle/>
            <a:p>
              <a:endParaRPr lang="en-US"/>
            </a:p>
          </p:txBody>
        </p:sp>
        <p:sp>
          <p:nvSpPr>
            <p:cNvPr id="28690" name="Arc 24"/>
            <p:cNvSpPr>
              <a:spLocks/>
            </p:cNvSpPr>
            <p:nvPr/>
          </p:nvSpPr>
          <p:spPr bwMode="auto">
            <a:xfrm>
              <a:off x="5553075" y="1263650"/>
              <a:ext cx="409575" cy="688975"/>
            </a:xfrm>
            <a:custGeom>
              <a:avLst/>
              <a:gdLst>
                <a:gd name="T0" fmla="*/ 3313253 w 21600"/>
                <a:gd name="T1" fmla="*/ 0 h 19536"/>
                <a:gd name="T2" fmla="*/ 7766281 w 21600"/>
                <a:gd name="T3" fmla="*/ 24298041 h 19536"/>
                <a:gd name="T4" fmla="*/ 0 w 21600"/>
                <a:gd name="T5" fmla="*/ 24298041 h 19536"/>
                <a:gd name="T6" fmla="*/ 0 60000 65536"/>
                <a:gd name="T7" fmla="*/ 0 60000 65536"/>
                <a:gd name="T8" fmla="*/ 0 60000 65536"/>
                <a:gd name="T9" fmla="*/ 0 w 21600"/>
                <a:gd name="T10" fmla="*/ 0 h 19536"/>
                <a:gd name="T11" fmla="*/ 21600 w 21600"/>
                <a:gd name="T12" fmla="*/ 19536 h 19536"/>
              </a:gdLst>
              <a:ahLst/>
              <a:cxnLst>
                <a:cxn ang="T6">
                  <a:pos x="T0" y="T1"/>
                </a:cxn>
                <a:cxn ang="T7">
                  <a:pos x="T2" y="T3"/>
                </a:cxn>
                <a:cxn ang="T8">
                  <a:pos x="T4" y="T5"/>
                </a:cxn>
              </a:cxnLst>
              <a:rect l="T9" t="T10" r="T11" b="T12"/>
              <a:pathLst>
                <a:path w="21600" h="19536" fill="none" extrusionOk="0">
                  <a:moveTo>
                    <a:pt x="9214" y="0"/>
                  </a:moveTo>
                  <a:cubicBezTo>
                    <a:pt x="16775" y="3566"/>
                    <a:pt x="21600" y="11176"/>
                    <a:pt x="21600" y="19536"/>
                  </a:cubicBezTo>
                </a:path>
                <a:path w="21600" h="19536" stroke="0" extrusionOk="0">
                  <a:moveTo>
                    <a:pt x="9214" y="0"/>
                  </a:moveTo>
                  <a:cubicBezTo>
                    <a:pt x="16775" y="3566"/>
                    <a:pt x="21600" y="11176"/>
                    <a:pt x="21600" y="19536"/>
                  </a:cubicBezTo>
                  <a:lnTo>
                    <a:pt x="0" y="19536"/>
                  </a:lnTo>
                  <a:close/>
                </a:path>
              </a:pathLst>
            </a:custGeom>
            <a:noFill/>
            <a:ln w="12700">
              <a:solidFill>
                <a:schemeClr val="hlink"/>
              </a:solidFill>
              <a:round/>
              <a:headEnd type="none" w="sm" len="sm"/>
              <a:tailEnd type="none" w="sm" len="sm"/>
            </a:ln>
          </p:spPr>
          <p:txBody>
            <a:bodyPr wrap="none" anchor="ctr"/>
            <a:lstStyle/>
            <a:p>
              <a:endParaRPr lang="en-US"/>
            </a:p>
          </p:txBody>
        </p:sp>
        <p:sp>
          <p:nvSpPr>
            <p:cNvPr id="28691" name="Arc 26"/>
            <p:cNvSpPr>
              <a:spLocks/>
            </p:cNvSpPr>
            <p:nvPr/>
          </p:nvSpPr>
          <p:spPr bwMode="auto">
            <a:xfrm>
              <a:off x="5133975" y="1320800"/>
              <a:ext cx="409575" cy="688975"/>
            </a:xfrm>
            <a:custGeom>
              <a:avLst/>
              <a:gdLst>
                <a:gd name="T0" fmla="*/ 3313253 w 21600"/>
                <a:gd name="T1" fmla="*/ 0 h 19536"/>
                <a:gd name="T2" fmla="*/ 7766281 w 21600"/>
                <a:gd name="T3" fmla="*/ 24298041 h 19536"/>
                <a:gd name="T4" fmla="*/ 0 w 21600"/>
                <a:gd name="T5" fmla="*/ 24298041 h 19536"/>
                <a:gd name="T6" fmla="*/ 0 60000 65536"/>
                <a:gd name="T7" fmla="*/ 0 60000 65536"/>
                <a:gd name="T8" fmla="*/ 0 60000 65536"/>
                <a:gd name="T9" fmla="*/ 0 w 21600"/>
                <a:gd name="T10" fmla="*/ 0 h 19536"/>
                <a:gd name="T11" fmla="*/ 21600 w 21600"/>
                <a:gd name="T12" fmla="*/ 19536 h 19536"/>
              </a:gdLst>
              <a:ahLst/>
              <a:cxnLst>
                <a:cxn ang="T6">
                  <a:pos x="T0" y="T1"/>
                </a:cxn>
                <a:cxn ang="T7">
                  <a:pos x="T2" y="T3"/>
                </a:cxn>
                <a:cxn ang="T8">
                  <a:pos x="T4" y="T5"/>
                </a:cxn>
              </a:cxnLst>
              <a:rect l="T9" t="T10" r="T11" b="T12"/>
              <a:pathLst>
                <a:path w="21600" h="19536" fill="none" extrusionOk="0">
                  <a:moveTo>
                    <a:pt x="9214" y="0"/>
                  </a:moveTo>
                  <a:cubicBezTo>
                    <a:pt x="16775" y="3566"/>
                    <a:pt x="21600" y="11176"/>
                    <a:pt x="21600" y="19536"/>
                  </a:cubicBezTo>
                </a:path>
                <a:path w="21600" h="19536" stroke="0" extrusionOk="0">
                  <a:moveTo>
                    <a:pt x="9214" y="0"/>
                  </a:moveTo>
                  <a:cubicBezTo>
                    <a:pt x="16775" y="3566"/>
                    <a:pt x="21600" y="11176"/>
                    <a:pt x="21600" y="19536"/>
                  </a:cubicBezTo>
                  <a:lnTo>
                    <a:pt x="0" y="19536"/>
                  </a:lnTo>
                  <a:close/>
                </a:path>
              </a:pathLst>
            </a:custGeom>
            <a:noFill/>
            <a:ln w="12700">
              <a:solidFill>
                <a:schemeClr val="hlink"/>
              </a:solidFill>
              <a:round/>
              <a:headEnd type="none" w="sm" len="sm"/>
              <a:tailEnd type="none" w="sm" len="sm"/>
            </a:ln>
          </p:spPr>
          <p:txBody>
            <a:bodyPr wrap="none" anchor="ctr"/>
            <a:lstStyle/>
            <a:p>
              <a:endParaRPr lang="en-US"/>
            </a:p>
          </p:txBody>
        </p:sp>
        <p:sp>
          <p:nvSpPr>
            <p:cNvPr id="28692" name="Oval 40"/>
            <p:cNvSpPr>
              <a:spLocks noChangeArrowheads="1"/>
            </p:cNvSpPr>
            <p:nvPr/>
          </p:nvSpPr>
          <p:spPr bwMode="auto">
            <a:xfrm>
              <a:off x="4029075" y="925513"/>
              <a:ext cx="2479675" cy="2678112"/>
            </a:xfrm>
            <a:prstGeom prst="ellipse">
              <a:avLst/>
            </a:prstGeom>
            <a:noFill/>
            <a:ln w="12700">
              <a:solidFill>
                <a:schemeClr val="bg2"/>
              </a:solidFill>
              <a:prstDash val="dash"/>
              <a:round/>
              <a:headEnd type="none" w="sm" len="sm"/>
              <a:tailEnd type="none" w="sm" len="sm"/>
            </a:ln>
          </p:spPr>
          <p:txBody>
            <a:bodyPr wrap="none" anchor="ctr"/>
            <a:lstStyle/>
            <a:p>
              <a:endParaRPr lang="en-US"/>
            </a:p>
          </p:txBody>
        </p:sp>
        <p:sp>
          <p:nvSpPr>
            <p:cNvPr id="28693" name="Line 42"/>
            <p:cNvSpPr>
              <a:spLocks noChangeShapeType="1"/>
            </p:cNvSpPr>
            <p:nvPr/>
          </p:nvSpPr>
          <p:spPr bwMode="auto">
            <a:xfrm flipV="1">
              <a:off x="6572250" y="1466850"/>
              <a:ext cx="561975" cy="180975"/>
            </a:xfrm>
            <a:prstGeom prst="line">
              <a:avLst/>
            </a:prstGeom>
            <a:noFill/>
            <a:ln w="12700">
              <a:solidFill>
                <a:schemeClr val="hlink"/>
              </a:solidFill>
              <a:round/>
              <a:headEnd type="none" w="sm" len="sm"/>
              <a:tailEnd type="triangle" w="med" len="med"/>
            </a:ln>
          </p:spPr>
          <p:txBody>
            <a:bodyPr wrap="none"/>
            <a:lstStyle/>
            <a:p>
              <a:endParaRPr lang="en-US"/>
            </a:p>
          </p:txBody>
        </p:sp>
        <p:sp>
          <p:nvSpPr>
            <p:cNvPr id="28694" name="Line 44"/>
            <p:cNvSpPr>
              <a:spLocks noChangeShapeType="1"/>
            </p:cNvSpPr>
            <p:nvPr/>
          </p:nvSpPr>
          <p:spPr bwMode="auto">
            <a:xfrm flipV="1">
              <a:off x="6667500" y="1890713"/>
              <a:ext cx="561975" cy="14287"/>
            </a:xfrm>
            <a:prstGeom prst="line">
              <a:avLst/>
            </a:prstGeom>
            <a:noFill/>
            <a:ln w="12700">
              <a:solidFill>
                <a:schemeClr val="hlink"/>
              </a:solidFill>
              <a:round/>
              <a:headEnd type="none" w="sm" len="sm"/>
              <a:tailEnd type="triangle" w="med" len="med"/>
            </a:ln>
          </p:spPr>
          <p:txBody>
            <a:bodyPr wrap="none"/>
            <a:lstStyle/>
            <a:p>
              <a:endParaRPr lang="en-US"/>
            </a:p>
          </p:txBody>
        </p:sp>
        <p:sp>
          <p:nvSpPr>
            <p:cNvPr id="28695" name="Line 45"/>
            <p:cNvSpPr>
              <a:spLocks noChangeShapeType="1"/>
            </p:cNvSpPr>
            <p:nvPr/>
          </p:nvSpPr>
          <p:spPr bwMode="auto">
            <a:xfrm flipV="1">
              <a:off x="6457950" y="1035050"/>
              <a:ext cx="533400" cy="374650"/>
            </a:xfrm>
            <a:prstGeom prst="line">
              <a:avLst/>
            </a:prstGeom>
            <a:noFill/>
            <a:ln w="12700">
              <a:solidFill>
                <a:schemeClr val="hlink"/>
              </a:solidFill>
              <a:round/>
              <a:headEnd type="none" w="sm" len="sm"/>
              <a:tailEnd type="triangle" w="med" len="med"/>
            </a:ln>
          </p:spPr>
          <p:txBody>
            <a:bodyPr wrap="none"/>
            <a:lstStyle/>
            <a:p>
              <a:endParaRPr lang="en-US"/>
            </a:p>
          </p:txBody>
        </p:sp>
        <p:sp>
          <p:nvSpPr>
            <p:cNvPr id="28696" name="Text Box 46"/>
            <p:cNvSpPr txBox="1">
              <a:spLocks noChangeArrowheads="1"/>
            </p:cNvSpPr>
            <p:nvPr/>
          </p:nvSpPr>
          <p:spPr bwMode="auto">
            <a:xfrm>
              <a:off x="7254875" y="1189038"/>
              <a:ext cx="385763" cy="396875"/>
            </a:xfrm>
            <a:prstGeom prst="rect">
              <a:avLst/>
            </a:prstGeom>
            <a:noFill/>
            <a:ln w="12700">
              <a:noFill/>
              <a:miter lim="800000"/>
              <a:headEnd type="none" w="sm" len="sm"/>
              <a:tailEnd type="none" w="sm" len="sm"/>
            </a:ln>
          </p:spPr>
          <p:txBody>
            <a:bodyPr wrap="none">
              <a:spAutoFit/>
            </a:bodyPr>
            <a:lstStyle/>
            <a:p>
              <a:r>
                <a:rPr lang="en-US" sz="2000" i="1">
                  <a:solidFill>
                    <a:schemeClr val="bg2"/>
                  </a:solidFill>
                  <a:latin typeface="Times New Roman" pitchFamily="18" charset="0"/>
                </a:rPr>
                <a:t>P</a:t>
              </a:r>
              <a:r>
                <a:rPr lang="en-US" sz="2000" i="1" baseline="-25000">
                  <a:solidFill>
                    <a:schemeClr val="bg2"/>
                  </a:solidFill>
                  <a:latin typeface="Times New Roman" pitchFamily="18" charset="0"/>
                </a:rPr>
                <a:t>f</a:t>
              </a:r>
              <a:endParaRPr lang="en-US" sz="2000" i="1">
                <a:solidFill>
                  <a:schemeClr val="bg2"/>
                </a:solidFill>
                <a:latin typeface="Times New Roman" pitchFamily="18" charset="0"/>
              </a:endParaRPr>
            </a:p>
          </p:txBody>
        </p:sp>
        <p:sp>
          <p:nvSpPr>
            <p:cNvPr id="28697" name="Text Box 47"/>
            <p:cNvSpPr txBox="1">
              <a:spLocks noChangeArrowheads="1"/>
            </p:cNvSpPr>
            <p:nvPr/>
          </p:nvSpPr>
          <p:spPr bwMode="auto">
            <a:xfrm>
              <a:off x="6245225" y="3030538"/>
              <a:ext cx="311150" cy="396875"/>
            </a:xfrm>
            <a:prstGeom prst="rect">
              <a:avLst/>
            </a:prstGeom>
            <a:noFill/>
            <a:ln w="12700">
              <a:noFill/>
              <a:miter lim="800000"/>
              <a:headEnd type="none" w="sm" len="sm"/>
              <a:tailEnd type="none" w="sm" len="sm"/>
            </a:ln>
          </p:spPr>
          <p:txBody>
            <a:bodyPr wrap="none">
              <a:spAutoFit/>
            </a:bodyPr>
            <a:lstStyle/>
            <a:p>
              <a:r>
                <a:rPr lang="en-US" sz="2000" i="1">
                  <a:solidFill>
                    <a:schemeClr val="bg2"/>
                  </a:solidFill>
                  <a:latin typeface="Times New Roman" pitchFamily="18" charset="0"/>
                </a:rPr>
                <a:t>S</a:t>
              </a:r>
            </a:p>
          </p:txBody>
        </p:sp>
        <p:sp>
          <p:nvSpPr>
            <p:cNvPr id="43" name="Line 54"/>
            <p:cNvSpPr>
              <a:spLocks noChangeShapeType="1"/>
            </p:cNvSpPr>
            <p:nvPr/>
          </p:nvSpPr>
          <p:spPr bwMode="auto">
            <a:xfrm flipV="1">
              <a:off x="4123055" y="2250439"/>
              <a:ext cx="225425" cy="127"/>
            </a:xfrm>
            <a:prstGeom prst="line">
              <a:avLst/>
            </a:prstGeom>
            <a:noFill/>
            <a:ln w="19050">
              <a:solidFill>
                <a:schemeClr val="bg1"/>
              </a:solidFill>
              <a:round/>
              <a:headEnd type="none" w="sm" len="sm"/>
              <a:tailEnd type="triangle" w="med" len="med"/>
            </a:ln>
          </p:spPr>
          <p:txBody>
            <a:bodyPr wrap="none"/>
            <a:lstStyle/>
            <a:p>
              <a:endParaRPr lang="en-US"/>
            </a:p>
          </p:txBody>
        </p:sp>
      </p:grpSp>
      <p:sp>
        <p:nvSpPr>
          <p:cNvPr id="46" name="TextBox 45"/>
          <p:cNvSpPr txBox="1"/>
          <p:nvPr/>
        </p:nvSpPr>
        <p:spPr>
          <a:xfrm>
            <a:off x="250372" y="947057"/>
            <a:ext cx="3472542" cy="1323439"/>
          </a:xfrm>
          <a:prstGeom prst="rect">
            <a:avLst/>
          </a:prstGeom>
          <a:solidFill>
            <a:srgbClr val="FFCCFF"/>
          </a:solidFill>
          <a:ln>
            <a:noFill/>
          </a:ln>
        </p:spPr>
        <p:txBody>
          <a:bodyPr wrap="square" rtlCol="0">
            <a:spAutoFit/>
          </a:bodyPr>
          <a:lstStyle/>
          <a:p>
            <a:pPr algn="ctr"/>
            <a:r>
              <a:rPr lang="en-US" sz="2000" dirty="0" smtClean="0">
                <a:solidFill>
                  <a:schemeClr val="bg2"/>
                </a:solidFill>
              </a:rPr>
              <a:t>We use the complex </a:t>
            </a:r>
            <a:r>
              <a:rPr lang="en-US" sz="2000" dirty="0" err="1" smtClean="0">
                <a:solidFill>
                  <a:schemeClr val="bg2"/>
                </a:solidFill>
              </a:rPr>
              <a:t>Poynting</a:t>
            </a:r>
            <a:r>
              <a:rPr lang="en-US" sz="2000" dirty="0" smtClean="0">
                <a:solidFill>
                  <a:schemeClr val="bg2"/>
                </a:solidFill>
              </a:rPr>
              <a:t> theorem to examine the input impedance of an antenna.</a:t>
            </a:r>
            <a:endParaRPr lang="en-US" sz="2000" dirty="0">
              <a:solidFill>
                <a:schemeClr val="bg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Text Box 2"/>
          <p:cNvSpPr txBox="1">
            <a:spLocks noChangeArrowheads="1"/>
          </p:cNvSpPr>
          <p:nvPr/>
        </p:nvSpPr>
        <p:spPr bwMode="auto">
          <a:xfrm>
            <a:off x="2001838" y="0"/>
            <a:ext cx="4813300" cy="641350"/>
          </a:xfrm>
          <a:prstGeom prst="rect">
            <a:avLst/>
          </a:prstGeom>
          <a:noFill/>
          <a:ln w="12700">
            <a:noFill/>
            <a:miter lim="800000"/>
            <a:headEnd type="none" w="sm" len="sm"/>
            <a:tailEnd type="none" w="sm" len="sm"/>
          </a:ln>
          <a:effectLst/>
        </p:spPr>
        <p:txBody>
          <a:bodyPr>
            <a:spAutoFit/>
          </a:bodyPr>
          <a:lstStyle/>
          <a:p>
            <a:pPr algn="ctr">
              <a:defRPr/>
            </a:pPr>
            <a:r>
              <a:rPr lang="en-US" sz="3600">
                <a:solidFill>
                  <a:srgbClr val="FF9933"/>
                </a:solidFill>
                <a:effectLst>
                  <a:outerShdw blurRad="38100" dist="38100" dir="2700000" algn="tl">
                    <a:srgbClr val="C0C0C0"/>
                  </a:outerShdw>
                </a:effectLst>
                <a:latin typeface="Arial" pitchFamily="34" charset="0"/>
              </a:rPr>
              <a:t>Example (cont.)</a:t>
            </a:r>
          </a:p>
        </p:txBody>
      </p:sp>
      <p:sp>
        <p:nvSpPr>
          <p:cNvPr id="29703" name="Text Box 3"/>
          <p:cNvSpPr txBox="1">
            <a:spLocks noChangeArrowheads="1"/>
          </p:cNvSpPr>
          <p:nvPr/>
        </p:nvSpPr>
        <p:spPr bwMode="auto">
          <a:xfrm>
            <a:off x="550863" y="1170167"/>
            <a:ext cx="496887"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so</a:t>
            </a:r>
          </a:p>
        </p:txBody>
      </p:sp>
      <p:graphicFrame>
        <p:nvGraphicFramePr>
          <p:cNvPr id="29698" name="Object 41"/>
          <p:cNvGraphicFramePr>
            <a:graphicFrameLocks noChangeAspect="1"/>
          </p:cNvGraphicFramePr>
          <p:nvPr/>
        </p:nvGraphicFramePr>
        <p:xfrm>
          <a:off x="1190625" y="946150"/>
          <a:ext cx="1493838" cy="1063625"/>
        </p:xfrm>
        <a:graphic>
          <a:graphicData uri="http://schemas.openxmlformats.org/presentationml/2006/ole">
            <p:oleObj spid="_x0000_s29698" name="Equation" r:id="rId4" imgW="660240" imgH="469800" progId="Equation.DSMT4">
              <p:embed/>
            </p:oleObj>
          </a:graphicData>
        </a:graphic>
      </p:graphicFrame>
      <p:sp>
        <p:nvSpPr>
          <p:cNvPr id="29704" name="Text Box 42"/>
          <p:cNvSpPr txBox="1">
            <a:spLocks noChangeArrowheads="1"/>
          </p:cNvSpPr>
          <p:nvPr/>
        </p:nvSpPr>
        <p:spPr bwMode="auto">
          <a:xfrm>
            <a:off x="3971925" y="1182777"/>
            <a:ext cx="1296988"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rgbClr val="FF0000"/>
                </a:solidFill>
              </a:rPr>
              <a:t>Real part:</a:t>
            </a:r>
          </a:p>
        </p:txBody>
      </p:sp>
      <p:graphicFrame>
        <p:nvGraphicFramePr>
          <p:cNvPr id="29699" name="Object 43"/>
          <p:cNvGraphicFramePr>
            <a:graphicFrameLocks noChangeAspect="1"/>
          </p:cNvGraphicFramePr>
          <p:nvPr/>
        </p:nvGraphicFramePr>
        <p:xfrm>
          <a:off x="5389563" y="858838"/>
          <a:ext cx="2241550" cy="1150937"/>
        </p:xfrm>
        <a:graphic>
          <a:graphicData uri="http://schemas.openxmlformats.org/presentationml/2006/ole">
            <p:oleObj spid="_x0000_s29699" name="Equation" r:id="rId5" imgW="965160" imgH="495000" progId="Equation.DSMT4">
              <p:embed/>
            </p:oleObj>
          </a:graphicData>
        </a:graphic>
      </p:graphicFrame>
      <p:graphicFrame>
        <p:nvGraphicFramePr>
          <p:cNvPr id="29700" name="Object 44"/>
          <p:cNvGraphicFramePr>
            <a:graphicFrameLocks noChangeAspect="1"/>
          </p:cNvGraphicFramePr>
          <p:nvPr/>
        </p:nvGraphicFramePr>
        <p:xfrm>
          <a:off x="1049338" y="2732088"/>
          <a:ext cx="2662237" cy="1965325"/>
        </p:xfrm>
        <a:graphic>
          <a:graphicData uri="http://schemas.openxmlformats.org/presentationml/2006/ole">
            <p:oleObj spid="_x0000_s29700" name="Equation" r:id="rId6" imgW="1066680" imgH="787320" progId="Equation.DSMT4">
              <p:embed/>
            </p:oleObj>
          </a:graphicData>
        </a:graphic>
      </p:graphicFrame>
      <p:sp>
        <p:nvSpPr>
          <p:cNvPr id="29705" name="Text Box 45"/>
          <p:cNvSpPr txBox="1">
            <a:spLocks noChangeArrowheads="1"/>
          </p:cNvSpPr>
          <p:nvPr/>
        </p:nvSpPr>
        <p:spPr bwMode="auto">
          <a:xfrm>
            <a:off x="1396638" y="5768975"/>
            <a:ext cx="971550"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Hence</a:t>
            </a:r>
          </a:p>
        </p:txBody>
      </p:sp>
      <p:graphicFrame>
        <p:nvGraphicFramePr>
          <p:cNvPr id="29701" name="Object 46"/>
          <p:cNvGraphicFramePr>
            <a:graphicFrameLocks noChangeAspect="1"/>
          </p:cNvGraphicFramePr>
          <p:nvPr/>
        </p:nvGraphicFramePr>
        <p:xfrm>
          <a:off x="2505075" y="5556250"/>
          <a:ext cx="3392488" cy="1028700"/>
        </p:xfrm>
        <a:graphic>
          <a:graphicData uri="http://schemas.openxmlformats.org/presentationml/2006/ole">
            <p:oleObj spid="_x0000_s29701" name="Equation" r:id="rId7" imgW="1549080" imgH="469800" progId="Equation.DSMT4">
              <p:embed/>
            </p:oleObj>
          </a:graphicData>
        </a:graphic>
      </p:graphicFrame>
      <p:sp>
        <p:nvSpPr>
          <p:cNvPr id="29706" name="Text Box 47"/>
          <p:cNvSpPr txBox="1">
            <a:spLocks noChangeArrowheads="1"/>
          </p:cNvSpPr>
          <p:nvPr/>
        </p:nvSpPr>
        <p:spPr bwMode="auto">
          <a:xfrm>
            <a:off x="3911600" y="3516313"/>
            <a:ext cx="4608954" cy="369332"/>
          </a:xfrm>
          <a:prstGeom prst="rect">
            <a:avLst/>
          </a:prstGeom>
          <a:noFill/>
          <a:ln w="12700">
            <a:noFill/>
            <a:miter lim="800000"/>
            <a:headEnd type="none" w="sm" len="sm"/>
            <a:tailEnd type="none" w="sm" len="sm"/>
          </a:ln>
        </p:spPr>
        <p:txBody>
          <a:bodyPr wrap="none">
            <a:spAutoFit/>
          </a:bodyPr>
          <a:lstStyle/>
          <a:p>
            <a:r>
              <a:rPr lang="en-US" dirty="0">
                <a:solidFill>
                  <a:schemeClr val="bg2"/>
                </a:solidFill>
              </a:rPr>
              <a:t>(no losses in </a:t>
            </a:r>
            <a:r>
              <a:rPr lang="en-US" dirty="0" smtClean="0">
                <a:solidFill>
                  <a:schemeClr val="bg2"/>
                </a:solidFill>
              </a:rPr>
              <a:t>vacuum surrounding antenna)</a:t>
            </a:r>
            <a:endParaRPr lang="en-US" dirty="0">
              <a:solidFill>
                <a:schemeClr val="bg2"/>
              </a:solidFill>
            </a:endParaRPr>
          </a:p>
        </p:txBody>
      </p:sp>
      <p:sp>
        <p:nvSpPr>
          <p:cNvPr id="29707" name="Text Box 48"/>
          <p:cNvSpPr txBox="1">
            <a:spLocks noChangeArrowheads="1"/>
          </p:cNvSpPr>
          <p:nvPr/>
        </p:nvSpPr>
        <p:spPr bwMode="auto">
          <a:xfrm>
            <a:off x="4254961" y="4034517"/>
            <a:ext cx="4330700" cy="830997"/>
          </a:xfrm>
          <a:prstGeom prst="rect">
            <a:avLst/>
          </a:prstGeom>
          <a:noFill/>
          <a:ln w="12700">
            <a:solidFill>
              <a:schemeClr val="bg2"/>
            </a:solidFill>
            <a:miter lim="800000"/>
            <a:headEnd type="none" w="sm" len="sm"/>
            <a:tailEnd type="none" w="sm" len="sm"/>
          </a:ln>
        </p:spPr>
        <p:txBody>
          <a:bodyPr>
            <a:spAutoFit/>
          </a:bodyPr>
          <a:lstStyle/>
          <a:p>
            <a:pPr algn="ctr"/>
            <a:r>
              <a:rPr lang="en-US" sz="1600" b="1" dirty="0">
                <a:solidFill>
                  <a:schemeClr val="bg2"/>
                </a:solidFill>
              </a:rPr>
              <a:t>Note: </a:t>
            </a:r>
            <a:endParaRPr lang="en-US" sz="1600" b="1" dirty="0" smtClean="0">
              <a:solidFill>
                <a:schemeClr val="bg2"/>
              </a:solidFill>
            </a:endParaRPr>
          </a:p>
          <a:p>
            <a:pPr algn="ctr"/>
            <a:r>
              <a:rPr lang="en-US" sz="1600" dirty="0" smtClean="0">
                <a:solidFill>
                  <a:schemeClr val="bg2"/>
                </a:solidFill>
              </a:rPr>
              <a:t>The </a:t>
            </a:r>
            <a:r>
              <a:rPr lang="en-US" sz="1600" dirty="0">
                <a:solidFill>
                  <a:schemeClr val="bg2"/>
                </a:solidFill>
              </a:rPr>
              <a:t>far-field Poynting vector is much easier to calculate than the near-field Poynting vector. </a:t>
            </a:r>
          </a:p>
        </p:txBody>
      </p:sp>
      <p:sp>
        <p:nvSpPr>
          <p:cNvPr id="13" name="Slide Number Placeholder 12"/>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32</a:t>
            </a:fld>
            <a:endParaRPr lang="en-US" kern="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1" name="Text Box 3"/>
          <p:cNvSpPr txBox="1">
            <a:spLocks noChangeArrowheads="1"/>
          </p:cNvSpPr>
          <p:nvPr/>
        </p:nvSpPr>
        <p:spPr bwMode="auto">
          <a:xfrm>
            <a:off x="2001838" y="0"/>
            <a:ext cx="4813300" cy="641350"/>
          </a:xfrm>
          <a:prstGeom prst="rect">
            <a:avLst/>
          </a:prstGeom>
          <a:noFill/>
          <a:ln w="12700">
            <a:noFill/>
            <a:miter lim="800000"/>
            <a:headEnd type="none" w="sm" len="sm"/>
            <a:tailEnd type="none" w="sm" len="sm"/>
          </a:ln>
          <a:effectLst/>
        </p:spPr>
        <p:txBody>
          <a:bodyPr>
            <a:spAutoFit/>
          </a:bodyPr>
          <a:lstStyle/>
          <a:p>
            <a:pPr algn="ctr">
              <a:defRPr/>
            </a:pPr>
            <a:r>
              <a:rPr lang="en-US" sz="3600">
                <a:solidFill>
                  <a:srgbClr val="FF9933"/>
                </a:solidFill>
                <a:effectLst>
                  <a:outerShdw blurRad="38100" dist="38100" dir="2700000" algn="tl">
                    <a:srgbClr val="C0C0C0"/>
                  </a:outerShdw>
                </a:effectLst>
                <a:latin typeface="Arial" pitchFamily="34" charset="0"/>
              </a:rPr>
              <a:t>Example (cont.)</a:t>
            </a:r>
          </a:p>
        </p:txBody>
      </p:sp>
      <p:sp>
        <p:nvSpPr>
          <p:cNvPr id="30726" name="Text Box 9"/>
          <p:cNvSpPr txBox="1">
            <a:spLocks noChangeArrowheads="1"/>
          </p:cNvSpPr>
          <p:nvPr/>
        </p:nvSpPr>
        <p:spPr bwMode="auto">
          <a:xfrm>
            <a:off x="1109663" y="4448175"/>
            <a:ext cx="971550" cy="396875"/>
          </a:xfrm>
          <a:prstGeom prst="rect">
            <a:avLst/>
          </a:prstGeom>
          <a:noFill/>
          <a:ln w="12700">
            <a:noFill/>
            <a:miter lim="800000"/>
            <a:headEnd type="none" w="sm" len="sm"/>
            <a:tailEnd type="none" w="sm" len="sm"/>
          </a:ln>
        </p:spPr>
        <p:txBody>
          <a:bodyPr>
            <a:spAutoFit/>
          </a:bodyPr>
          <a:lstStyle/>
          <a:p>
            <a:pPr>
              <a:spcBef>
                <a:spcPct val="50000"/>
              </a:spcBef>
            </a:pPr>
            <a:r>
              <a:rPr lang="en-US" sz="2000">
                <a:solidFill>
                  <a:schemeClr val="bg1"/>
                </a:solidFill>
              </a:rPr>
              <a:t>Hence</a:t>
            </a:r>
          </a:p>
        </p:txBody>
      </p:sp>
      <p:graphicFrame>
        <p:nvGraphicFramePr>
          <p:cNvPr id="30722" name="Object 10"/>
          <p:cNvGraphicFramePr>
            <a:graphicFrameLocks noChangeAspect="1"/>
          </p:cNvGraphicFramePr>
          <p:nvPr/>
        </p:nvGraphicFramePr>
        <p:xfrm>
          <a:off x="2479675" y="1101725"/>
          <a:ext cx="3798888" cy="1152525"/>
        </p:xfrm>
        <a:graphic>
          <a:graphicData uri="http://schemas.openxmlformats.org/presentationml/2006/ole">
            <p:oleObj spid="_x0000_s30722" name="Equation" r:id="rId4" imgW="1549080" imgH="469800" progId="Equation.DSMT4">
              <p:embed/>
            </p:oleObj>
          </a:graphicData>
        </a:graphic>
      </p:graphicFrame>
      <p:sp>
        <p:nvSpPr>
          <p:cNvPr id="30727" name="Text Box 13"/>
          <p:cNvSpPr txBox="1">
            <a:spLocks noChangeArrowheads="1"/>
          </p:cNvSpPr>
          <p:nvPr/>
        </p:nvSpPr>
        <p:spPr bwMode="auto">
          <a:xfrm>
            <a:off x="4271963" y="3238831"/>
            <a:ext cx="3865562" cy="641350"/>
          </a:xfrm>
          <a:prstGeom prst="rect">
            <a:avLst/>
          </a:prstGeom>
          <a:noFill/>
          <a:ln w="12700">
            <a:noFill/>
            <a:miter lim="800000"/>
            <a:headEnd type="none" w="sm" len="sm"/>
            <a:tailEnd type="none" w="sm" len="sm"/>
          </a:ln>
        </p:spPr>
        <p:txBody>
          <a:bodyPr>
            <a:spAutoFit/>
          </a:bodyPr>
          <a:lstStyle/>
          <a:p>
            <a:r>
              <a:rPr lang="en-US" dirty="0">
                <a:solidFill>
                  <a:schemeClr val="bg2"/>
                </a:solidFill>
              </a:rPr>
              <a:t>(This follows from plane-wave properties in the far field.)</a:t>
            </a:r>
          </a:p>
        </p:txBody>
      </p:sp>
      <p:graphicFrame>
        <p:nvGraphicFramePr>
          <p:cNvPr id="30723" name="Object 14"/>
          <p:cNvGraphicFramePr>
            <a:graphicFrameLocks noChangeAspect="1"/>
          </p:cNvGraphicFramePr>
          <p:nvPr/>
        </p:nvGraphicFramePr>
        <p:xfrm>
          <a:off x="2511425" y="3305175"/>
          <a:ext cx="1430338" cy="508000"/>
        </p:xfrm>
        <a:graphic>
          <a:graphicData uri="http://schemas.openxmlformats.org/presentationml/2006/ole">
            <p:oleObj spid="_x0000_s30723" name="Equation" r:id="rId5" imgW="571320" imgH="203040" progId="Equation.DSMT4">
              <p:embed/>
            </p:oleObj>
          </a:graphicData>
        </a:graphic>
      </p:graphicFrame>
      <p:sp>
        <p:nvSpPr>
          <p:cNvPr id="30728" name="Text Box 15"/>
          <p:cNvSpPr txBox="1">
            <a:spLocks noChangeArrowheads="1"/>
          </p:cNvSpPr>
          <p:nvPr/>
        </p:nvSpPr>
        <p:spPr bwMode="auto">
          <a:xfrm>
            <a:off x="500063" y="2724150"/>
            <a:ext cx="2557462" cy="396875"/>
          </a:xfrm>
          <a:prstGeom prst="rect">
            <a:avLst/>
          </a:prstGeom>
          <a:noFill/>
          <a:ln w="12700">
            <a:noFill/>
            <a:miter lim="800000"/>
            <a:headEnd type="none" w="sm" len="sm"/>
            <a:tailEnd type="none" w="sm" len="sm"/>
          </a:ln>
        </p:spPr>
        <p:txBody>
          <a:bodyPr wrap="none">
            <a:spAutoFit/>
          </a:bodyPr>
          <a:lstStyle/>
          <a:p>
            <a:r>
              <a:rPr lang="en-US" sz="2000">
                <a:solidFill>
                  <a:schemeClr val="bg1"/>
                </a:solidFill>
              </a:rPr>
              <a:t>In the far field (</a:t>
            </a:r>
            <a:r>
              <a:rPr lang="en-US" sz="2000" i="1">
                <a:solidFill>
                  <a:schemeClr val="bg1"/>
                </a:solidFill>
                <a:latin typeface="Times New Roman" pitchFamily="18" charset="0"/>
              </a:rPr>
              <a:t>r</a:t>
            </a:r>
            <a:r>
              <a:rPr lang="en-US" sz="2000">
                <a:solidFill>
                  <a:schemeClr val="bg1"/>
                </a:solidFill>
              </a:rPr>
              <a:t> </a:t>
            </a:r>
            <a:r>
              <a:rPr lang="en-US" sz="2000">
                <a:solidFill>
                  <a:schemeClr val="bg1"/>
                </a:solidFill>
                <a:sym typeface="Symbol" pitchFamily="18" charset="2"/>
              </a:rPr>
              <a:t>)</a:t>
            </a:r>
          </a:p>
        </p:txBody>
      </p:sp>
      <p:graphicFrame>
        <p:nvGraphicFramePr>
          <p:cNvPr id="30724" name="Object 16"/>
          <p:cNvGraphicFramePr>
            <a:graphicFrameLocks noChangeAspect="1"/>
          </p:cNvGraphicFramePr>
          <p:nvPr/>
        </p:nvGraphicFramePr>
        <p:xfrm>
          <a:off x="2700338" y="4937125"/>
          <a:ext cx="3332162" cy="1152525"/>
        </p:xfrm>
        <a:graphic>
          <a:graphicData uri="http://schemas.openxmlformats.org/presentationml/2006/ole">
            <p:oleObj spid="_x0000_s30724" name="Equation" r:id="rId6" imgW="1358640" imgH="469800" progId="Equation.DSMT4">
              <p:embed/>
            </p:oleObj>
          </a:graphicData>
        </a:graphic>
      </p:graphicFrame>
      <p:sp>
        <p:nvSpPr>
          <p:cNvPr id="10" name="Slide Number Placeholder 9"/>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33</a:t>
            </a:fld>
            <a:endParaRPr lang="en-US" kern="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Text Box 2"/>
          <p:cNvSpPr txBox="1">
            <a:spLocks noChangeArrowheads="1"/>
          </p:cNvSpPr>
          <p:nvPr/>
        </p:nvSpPr>
        <p:spPr bwMode="auto">
          <a:xfrm>
            <a:off x="177050" y="0"/>
            <a:ext cx="8637588"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Example (cont.)</a:t>
            </a:r>
          </a:p>
        </p:txBody>
      </p:sp>
      <p:sp>
        <p:nvSpPr>
          <p:cNvPr id="31751" name="Text Box 3"/>
          <p:cNvSpPr txBox="1">
            <a:spLocks noChangeArrowheads="1"/>
          </p:cNvSpPr>
          <p:nvPr/>
        </p:nvSpPr>
        <p:spPr bwMode="auto">
          <a:xfrm>
            <a:off x="1062038" y="1274763"/>
            <a:ext cx="1987550"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rgbClr val="FF0000"/>
                </a:solidFill>
              </a:rPr>
              <a:t>Imaginary part:</a:t>
            </a:r>
          </a:p>
        </p:txBody>
      </p:sp>
      <p:graphicFrame>
        <p:nvGraphicFramePr>
          <p:cNvPr id="31746" name="Object 10"/>
          <p:cNvGraphicFramePr>
            <a:graphicFrameLocks noChangeAspect="1"/>
          </p:cNvGraphicFramePr>
          <p:nvPr/>
        </p:nvGraphicFramePr>
        <p:xfrm>
          <a:off x="2992438" y="1084263"/>
          <a:ext cx="2363787" cy="950912"/>
        </p:xfrm>
        <a:graphic>
          <a:graphicData uri="http://schemas.openxmlformats.org/presentationml/2006/ole">
            <p:oleObj spid="_x0000_s31746" name="Equation" r:id="rId4" imgW="1168200" imgH="469800" progId="Equation.DSMT4">
              <p:embed/>
            </p:oleObj>
          </a:graphicData>
        </a:graphic>
      </p:graphicFrame>
      <p:graphicFrame>
        <p:nvGraphicFramePr>
          <p:cNvPr id="31747" name="Object 11"/>
          <p:cNvGraphicFramePr>
            <a:graphicFrameLocks noChangeAspect="1"/>
          </p:cNvGraphicFramePr>
          <p:nvPr/>
        </p:nvGraphicFramePr>
        <p:xfrm>
          <a:off x="1504950" y="2779713"/>
          <a:ext cx="5235575" cy="619125"/>
        </p:xfrm>
        <a:graphic>
          <a:graphicData uri="http://schemas.openxmlformats.org/presentationml/2006/ole">
            <p:oleObj spid="_x0000_s31747" name="Equation" r:id="rId5" imgW="2361960" imgH="279360" progId="Equation.DSMT4">
              <p:embed/>
            </p:oleObj>
          </a:graphicData>
        </a:graphic>
      </p:graphicFrame>
      <p:sp>
        <p:nvSpPr>
          <p:cNvPr id="31752" name="AutoShape 30"/>
          <p:cNvSpPr>
            <a:spLocks noChangeArrowheads="1"/>
          </p:cNvSpPr>
          <p:nvPr/>
        </p:nvSpPr>
        <p:spPr bwMode="auto">
          <a:xfrm>
            <a:off x="4889500" y="4435475"/>
            <a:ext cx="123825" cy="725488"/>
          </a:xfrm>
          <a:prstGeom prst="can">
            <a:avLst>
              <a:gd name="adj" fmla="val 60733"/>
            </a:avLst>
          </a:prstGeom>
          <a:solidFill>
            <a:schemeClr val="folHlink"/>
          </a:solidFill>
          <a:ln w="12700">
            <a:solidFill>
              <a:schemeClr val="bg2"/>
            </a:solidFill>
            <a:round/>
            <a:headEnd type="none" w="sm" len="sm"/>
            <a:tailEnd type="none" w="sm" len="sm"/>
          </a:ln>
        </p:spPr>
        <p:txBody>
          <a:bodyPr wrap="none" anchor="ctr"/>
          <a:lstStyle/>
          <a:p>
            <a:endParaRPr lang="en-US"/>
          </a:p>
        </p:txBody>
      </p:sp>
      <p:sp>
        <p:nvSpPr>
          <p:cNvPr id="31753" name="AutoShape 31"/>
          <p:cNvSpPr>
            <a:spLocks noChangeArrowheads="1"/>
          </p:cNvSpPr>
          <p:nvPr/>
        </p:nvSpPr>
        <p:spPr bwMode="auto">
          <a:xfrm>
            <a:off x="4889500" y="5273675"/>
            <a:ext cx="123825" cy="725488"/>
          </a:xfrm>
          <a:prstGeom prst="can">
            <a:avLst>
              <a:gd name="adj" fmla="val 60733"/>
            </a:avLst>
          </a:prstGeom>
          <a:solidFill>
            <a:schemeClr val="folHlink"/>
          </a:solidFill>
          <a:ln w="12700">
            <a:solidFill>
              <a:schemeClr val="bg2"/>
            </a:solidFill>
            <a:round/>
            <a:headEnd type="none" w="sm" len="sm"/>
            <a:tailEnd type="none" w="sm" len="sm"/>
          </a:ln>
        </p:spPr>
        <p:txBody>
          <a:bodyPr wrap="none" anchor="ctr"/>
          <a:lstStyle/>
          <a:p>
            <a:endParaRPr lang="en-US"/>
          </a:p>
        </p:txBody>
      </p:sp>
      <p:sp>
        <p:nvSpPr>
          <p:cNvPr id="31754" name="Oval 45"/>
          <p:cNvSpPr>
            <a:spLocks noChangeArrowheads="1"/>
          </p:cNvSpPr>
          <p:nvPr/>
        </p:nvSpPr>
        <p:spPr bwMode="auto">
          <a:xfrm>
            <a:off x="3659847" y="3887788"/>
            <a:ext cx="2552700" cy="2678112"/>
          </a:xfrm>
          <a:prstGeom prst="ellipse">
            <a:avLst/>
          </a:prstGeom>
          <a:noFill/>
          <a:ln w="12700">
            <a:solidFill>
              <a:schemeClr val="bg2"/>
            </a:solidFill>
            <a:prstDash val="dash"/>
            <a:round/>
            <a:headEnd type="none" w="sm" len="sm"/>
            <a:tailEnd type="none" w="sm" len="sm"/>
          </a:ln>
        </p:spPr>
        <p:txBody>
          <a:bodyPr wrap="none" anchor="ctr"/>
          <a:lstStyle/>
          <a:p>
            <a:endParaRPr lang="en-US"/>
          </a:p>
        </p:txBody>
      </p:sp>
      <p:sp>
        <p:nvSpPr>
          <p:cNvPr id="31755" name="Line 48"/>
          <p:cNvSpPr>
            <a:spLocks noChangeShapeType="1"/>
          </p:cNvSpPr>
          <p:nvPr/>
        </p:nvSpPr>
        <p:spPr bwMode="auto">
          <a:xfrm flipH="1" flipV="1">
            <a:off x="5811838" y="5103813"/>
            <a:ext cx="990600" cy="623887"/>
          </a:xfrm>
          <a:prstGeom prst="line">
            <a:avLst/>
          </a:prstGeom>
          <a:noFill/>
          <a:ln w="12700">
            <a:solidFill>
              <a:schemeClr val="bg2"/>
            </a:solidFill>
            <a:round/>
            <a:headEnd type="none" w="med" len="med"/>
            <a:tailEnd type="arrow" w="med" len="med"/>
          </a:ln>
        </p:spPr>
        <p:txBody>
          <a:bodyPr wrap="none"/>
          <a:lstStyle/>
          <a:p>
            <a:endParaRPr lang="en-US"/>
          </a:p>
        </p:txBody>
      </p:sp>
      <p:graphicFrame>
        <p:nvGraphicFramePr>
          <p:cNvPr id="31748" name="Object 49"/>
          <p:cNvGraphicFramePr>
            <a:graphicFrameLocks noChangeAspect="1"/>
          </p:cNvGraphicFramePr>
          <p:nvPr/>
        </p:nvGraphicFramePr>
        <p:xfrm>
          <a:off x="6897688" y="5541963"/>
          <a:ext cx="1568450" cy="581025"/>
        </p:xfrm>
        <a:graphic>
          <a:graphicData uri="http://schemas.openxmlformats.org/presentationml/2006/ole">
            <p:oleObj spid="_x0000_s31748" name="Equation" r:id="rId6" imgW="685800" imgH="253800" progId="Equation.DSMT4">
              <p:embed/>
            </p:oleObj>
          </a:graphicData>
        </a:graphic>
      </p:graphicFrame>
      <p:graphicFrame>
        <p:nvGraphicFramePr>
          <p:cNvPr id="31749" name="Object 52"/>
          <p:cNvGraphicFramePr>
            <a:graphicFrameLocks noChangeAspect="1"/>
          </p:cNvGraphicFramePr>
          <p:nvPr/>
        </p:nvGraphicFramePr>
        <p:xfrm>
          <a:off x="271463" y="4394200"/>
          <a:ext cx="2932112" cy="935038"/>
        </p:xfrm>
        <a:graphic>
          <a:graphicData uri="http://schemas.openxmlformats.org/presentationml/2006/ole">
            <p:oleObj spid="_x0000_s31749" name="Equation" r:id="rId7" imgW="1473120" imgH="469800" progId="Equation.DSMT4">
              <p:embed/>
            </p:oleObj>
          </a:graphicData>
        </a:graphic>
      </p:graphicFrame>
      <p:sp>
        <p:nvSpPr>
          <p:cNvPr id="31756" name="Text Box 53"/>
          <p:cNvSpPr txBox="1">
            <a:spLocks noChangeArrowheads="1"/>
          </p:cNvSpPr>
          <p:nvPr/>
        </p:nvSpPr>
        <p:spPr bwMode="auto">
          <a:xfrm>
            <a:off x="493713" y="3949700"/>
            <a:ext cx="919162" cy="396875"/>
          </a:xfrm>
          <a:prstGeom prst="rect">
            <a:avLst/>
          </a:prstGeom>
          <a:noFill/>
          <a:ln w="12700">
            <a:noFill/>
            <a:miter lim="800000"/>
            <a:headEnd type="none" w="sm" len="sm"/>
            <a:tailEnd type="none" w="sm" len="sm"/>
          </a:ln>
        </p:spPr>
        <p:txBody>
          <a:bodyPr wrap="none">
            <a:spAutoFit/>
          </a:bodyPr>
          <a:lstStyle/>
          <a:p>
            <a:r>
              <a:rPr lang="en-US" sz="2000">
                <a:solidFill>
                  <a:schemeClr val="bg1"/>
                </a:solidFill>
              </a:rPr>
              <a:t>Hence</a:t>
            </a:r>
          </a:p>
        </p:txBody>
      </p:sp>
      <p:sp>
        <p:nvSpPr>
          <p:cNvPr id="31757" name="Text Box 54"/>
          <p:cNvSpPr txBox="1">
            <a:spLocks noChangeArrowheads="1"/>
          </p:cNvSpPr>
          <p:nvPr/>
        </p:nvSpPr>
        <p:spPr bwMode="auto">
          <a:xfrm>
            <a:off x="941388" y="2303463"/>
            <a:ext cx="876300" cy="396875"/>
          </a:xfrm>
          <a:prstGeom prst="rect">
            <a:avLst/>
          </a:prstGeom>
          <a:noFill/>
          <a:ln w="12700">
            <a:noFill/>
            <a:miter lim="800000"/>
            <a:headEnd type="none" w="sm" len="sm"/>
            <a:tailEnd type="none" w="sm" len="sm"/>
          </a:ln>
        </p:spPr>
        <p:txBody>
          <a:bodyPr wrap="none">
            <a:spAutoFit/>
          </a:bodyPr>
          <a:lstStyle/>
          <a:p>
            <a:r>
              <a:rPr lang="en-US" sz="2000">
                <a:solidFill>
                  <a:schemeClr val="bg1"/>
                </a:solidFill>
              </a:rPr>
              <a:t>where</a:t>
            </a:r>
          </a:p>
        </p:txBody>
      </p:sp>
      <p:sp>
        <p:nvSpPr>
          <p:cNvPr id="31758" name="Line 55"/>
          <p:cNvSpPr>
            <a:spLocks noChangeShapeType="1"/>
          </p:cNvSpPr>
          <p:nvPr/>
        </p:nvSpPr>
        <p:spPr bwMode="auto">
          <a:xfrm flipV="1">
            <a:off x="2855187" y="2541649"/>
            <a:ext cx="889000" cy="1104900"/>
          </a:xfrm>
          <a:prstGeom prst="line">
            <a:avLst/>
          </a:prstGeom>
          <a:noFill/>
          <a:ln w="12700">
            <a:solidFill>
              <a:schemeClr val="hlink"/>
            </a:solidFill>
            <a:round/>
            <a:headEnd type="none" w="sm" len="sm"/>
            <a:tailEnd type="none" w="sm" len="sm"/>
          </a:ln>
        </p:spPr>
        <p:txBody>
          <a:bodyPr wrap="none"/>
          <a:lstStyle/>
          <a:p>
            <a:endParaRPr lang="en-US"/>
          </a:p>
        </p:txBody>
      </p:sp>
      <p:sp>
        <p:nvSpPr>
          <p:cNvPr id="16" name="Slide Number Placeholder 15"/>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34</a:t>
            </a:fld>
            <a:endParaRPr lang="en-US" kern="0" dirty="0"/>
          </a:p>
        </p:txBody>
      </p:sp>
      <p:sp>
        <p:nvSpPr>
          <p:cNvPr id="17" name="TextBox 16"/>
          <p:cNvSpPr txBox="1"/>
          <p:nvPr/>
        </p:nvSpPr>
        <p:spPr>
          <a:xfrm>
            <a:off x="614150" y="5568287"/>
            <a:ext cx="1941557" cy="369332"/>
          </a:xfrm>
          <a:prstGeom prst="rect">
            <a:avLst/>
          </a:prstGeom>
          <a:noFill/>
        </p:spPr>
        <p:txBody>
          <a:bodyPr wrap="none" rtlCol="0">
            <a:spAutoFit/>
          </a:bodyPr>
          <a:lstStyle/>
          <a:p>
            <a:r>
              <a:rPr lang="en-US" dirty="0" smtClean="0">
                <a:solidFill>
                  <a:schemeClr val="bg2"/>
                </a:solidFill>
              </a:rPr>
              <a:t>The RHS is zero!</a:t>
            </a:r>
            <a:endParaRPr lang="en-US" dirty="0">
              <a:solidFill>
                <a:schemeClr val="bg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Text Box 2"/>
          <p:cNvSpPr txBox="1">
            <a:spLocks noChangeArrowheads="1"/>
          </p:cNvSpPr>
          <p:nvPr/>
        </p:nvSpPr>
        <p:spPr bwMode="auto">
          <a:xfrm>
            <a:off x="187325" y="0"/>
            <a:ext cx="8637588"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Example (cont.)</a:t>
            </a:r>
          </a:p>
        </p:txBody>
      </p:sp>
      <p:graphicFrame>
        <p:nvGraphicFramePr>
          <p:cNvPr id="32770" name="Object 0"/>
          <p:cNvGraphicFramePr>
            <a:graphicFrameLocks noChangeAspect="1"/>
          </p:cNvGraphicFramePr>
          <p:nvPr/>
        </p:nvGraphicFramePr>
        <p:xfrm>
          <a:off x="2381558" y="1482607"/>
          <a:ext cx="4083050" cy="998537"/>
        </p:xfrm>
        <a:graphic>
          <a:graphicData uri="http://schemas.openxmlformats.org/presentationml/2006/ole">
            <p:oleObj spid="_x0000_s32770" name="Equation" r:id="rId4" imgW="1866600" imgH="457200" progId="Equation.DSMT4">
              <p:embed/>
            </p:oleObj>
          </a:graphicData>
        </a:graphic>
      </p:graphicFrame>
      <p:graphicFrame>
        <p:nvGraphicFramePr>
          <p:cNvPr id="32771" name="Object 1"/>
          <p:cNvGraphicFramePr>
            <a:graphicFrameLocks noChangeAspect="1"/>
          </p:cNvGraphicFramePr>
          <p:nvPr/>
        </p:nvGraphicFramePr>
        <p:xfrm>
          <a:off x="2069484" y="3462930"/>
          <a:ext cx="5151438" cy="1069975"/>
        </p:xfrm>
        <a:graphic>
          <a:graphicData uri="http://schemas.openxmlformats.org/presentationml/2006/ole">
            <p:oleObj spid="_x0000_s32771" name="Equation" r:id="rId5" imgW="2323800" imgH="482400" progId="Equation.DSMT4">
              <p:embed/>
            </p:oleObj>
          </a:graphicData>
        </a:graphic>
      </p:graphicFrame>
      <p:sp>
        <p:nvSpPr>
          <p:cNvPr id="32773" name="Text Box 11"/>
          <p:cNvSpPr txBox="1">
            <a:spLocks noChangeArrowheads="1"/>
          </p:cNvSpPr>
          <p:nvPr/>
        </p:nvSpPr>
        <p:spPr bwMode="auto">
          <a:xfrm>
            <a:off x="1236663" y="2811415"/>
            <a:ext cx="919162" cy="396875"/>
          </a:xfrm>
          <a:prstGeom prst="rect">
            <a:avLst/>
          </a:prstGeom>
          <a:noFill/>
          <a:ln w="12700">
            <a:noFill/>
            <a:miter lim="800000"/>
            <a:headEnd type="none" w="sm" len="sm"/>
            <a:tailEnd type="none" w="sm" len="sm"/>
          </a:ln>
        </p:spPr>
        <p:txBody>
          <a:bodyPr wrap="none">
            <a:spAutoFit/>
          </a:bodyPr>
          <a:lstStyle/>
          <a:p>
            <a:r>
              <a:rPr lang="en-US" sz="2000" dirty="0">
                <a:solidFill>
                  <a:schemeClr val="bg1"/>
                </a:solidFill>
              </a:rPr>
              <a:t>Hence</a:t>
            </a:r>
          </a:p>
        </p:txBody>
      </p:sp>
      <p:sp>
        <p:nvSpPr>
          <p:cNvPr id="32774" name="Text Box 13"/>
          <p:cNvSpPr txBox="1">
            <a:spLocks noChangeArrowheads="1"/>
          </p:cNvSpPr>
          <p:nvPr/>
        </p:nvSpPr>
        <p:spPr bwMode="auto">
          <a:xfrm>
            <a:off x="765175" y="5329238"/>
            <a:ext cx="7981950" cy="701675"/>
          </a:xfrm>
          <a:prstGeom prst="rect">
            <a:avLst/>
          </a:prstGeom>
          <a:noFill/>
          <a:ln w="12700">
            <a:noFill/>
            <a:miter lim="800000"/>
            <a:headEnd type="none" w="sm" len="sm"/>
            <a:tailEnd type="none" w="sm" len="sm"/>
          </a:ln>
        </p:spPr>
        <p:txBody>
          <a:bodyPr>
            <a:spAutoFit/>
          </a:bodyPr>
          <a:lstStyle/>
          <a:p>
            <a:r>
              <a:rPr lang="en-US" sz="2000" dirty="0">
                <a:solidFill>
                  <a:schemeClr val="bg1"/>
                </a:solidFill>
              </a:rPr>
              <a:t>However, it would be </a:t>
            </a:r>
            <a:r>
              <a:rPr lang="en-US" sz="2000" u="sng" dirty="0">
                <a:solidFill>
                  <a:schemeClr val="bg1"/>
                </a:solidFill>
              </a:rPr>
              <a:t>very difficult</a:t>
            </a:r>
            <a:r>
              <a:rPr lang="en-US" sz="2000" dirty="0">
                <a:solidFill>
                  <a:schemeClr val="bg1"/>
                </a:solidFill>
              </a:rPr>
              <a:t> to calculate the input impedance using </a:t>
            </a:r>
            <a:r>
              <a:rPr lang="en-US" sz="2000" dirty="0" smtClean="0">
                <a:solidFill>
                  <a:schemeClr val="bg1"/>
                </a:solidFill>
              </a:rPr>
              <a:t>this </a:t>
            </a:r>
            <a:r>
              <a:rPr lang="en-US" sz="2000" dirty="0">
                <a:solidFill>
                  <a:schemeClr val="bg1"/>
                </a:solidFill>
              </a:rPr>
              <a:t>formula!</a:t>
            </a:r>
          </a:p>
        </p:txBody>
      </p:sp>
      <p:sp>
        <p:nvSpPr>
          <p:cNvPr id="8" name="Slide Number Placeholder 7"/>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35</a:t>
            </a:fld>
            <a:endParaRPr lang="en-US" kern="0" dirty="0"/>
          </a:p>
        </p:txBody>
      </p:sp>
      <p:sp>
        <p:nvSpPr>
          <p:cNvPr id="9" name="Text Box 11"/>
          <p:cNvSpPr txBox="1">
            <a:spLocks noChangeArrowheads="1"/>
          </p:cNvSpPr>
          <p:nvPr/>
        </p:nvSpPr>
        <p:spPr bwMode="auto">
          <a:xfrm>
            <a:off x="1006926" y="984891"/>
            <a:ext cx="2015488" cy="400110"/>
          </a:xfrm>
          <a:prstGeom prst="rect">
            <a:avLst/>
          </a:prstGeom>
          <a:noFill/>
          <a:ln w="12700">
            <a:noFill/>
            <a:miter lim="800000"/>
            <a:headEnd type="none" w="sm" len="sm"/>
            <a:tailEnd type="none" w="sm" len="sm"/>
          </a:ln>
        </p:spPr>
        <p:txBody>
          <a:bodyPr wrap="none">
            <a:spAutoFit/>
          </a:bodyPr>
          <a:lstStyle/>
          <a:p>
            <a:r>
              <a:rPr lang="en-US" sz="2000" dirty="0" smtClean="0">
                <a:solidFill>
                  <a:schemeClr val="bg1"/>
                </a:solidFill>
              </a:rPr>
              <a:t>We can say that</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3" name="Text Box 3"/>
          <p:cNvSpPr txBox="1">
            <a:spLocks noChangeArrowheads="1"/>
          </p:cNvSpPr>
          <p:nvPr/>
        </p:nvSpPr>
        <p:spPr bwMode="auto">
          <a:xfrm>
            <a:off x="177050" y="0"/>
            <a:ext cx="8637588"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Dispersive Material</a:t>
            </a:r>
          </a:p>
        </p:txBody>
      </p:sp>
      <p:sp>
        <p:nvSpPr>
          <p:cNvPr id="33797" name="Text Box 5"/>
          <p:cNvSpPr txBox="1">
            <a:spLocks noChangeArrowheads="1"/>
          </p:cNvSpPr>
          <p:nvPr/>
        </p:nvSpPr>
        <p:spPr bwMode="auto">
          <a:xfrm>
            <a:off x="469220" y="906690"/>
            <a:ext cx="7981950" cy="396875"/>
          </a:xfrm>
          <a:prstGeom prst="rect">
            <a:avLst/>
          </a:prstGeom>
          <a:noFill/>
          <a:ln w="12700">
            <a:noFill/>
            <a:miter lim="800000"/>
            <a:headEnd type="none" w="sm" len="sm"/>
            <a:tailEnd type="none" w="sm" len="sm"/>
          </a:ln>
        </p:spPr>
        <p:txBody>
          <a:bodyPr>
            <a:spAutoFit/>
          </a:bodyPr>
          <a:lstStyle/>
          <a:p>
            <a:r>
              <a:rPr lang="en-US" sz="2000" dirty="0">
                <a:solidFill>
                  <a:schemeClr val="bg1"/>
                </a:solidFill>
              </a:rPr>
              <a:t>The permittivity and permeability are now </a:t>
            </a:r>
            <a:r>
              <a:rPr lang="en-US" sz="2000" dirty="0">
                <a:solidFill>
                  <a:schemeClr val="hlink"/>
                </a:solidFill>
              </a:rPr>
              <a:t>functions of frequency</a:t>
            </a:r>
            <a:r>
              <a:rPr lang="en-US" sz="2000" dirty="0">
                <a:solidFill>
                  <a:schemeClr val="bg1"/>
                </a:solidFill>
              </a:rPr>
              <a:t>:</a:t>
            </a:r>
          </a:p>
        </p:txBody>
      </p:sp>
      <p:graphicFrame>
        <p:nvGraphicFramePr>
          <p:cNvPr id="33794" name="Object 6"/>
          <p:cNvGraphicFramePr>
            <a:graphicFrameLocks noChangeAspect="1"/>
          </p:cNvGraphicFramePr>
          <p:nvPr/>
        </p:nvGraphicFramePr>
        <p:xfrm>
          <a:off x="2041670" y="1597664"/>
          <a:ext cx="1290637" cy="1012825"/>
        </p:xfrm>
        <a:graphic>
          <a:graphicData uri="http://schemas.openxmlformats.org/presentationml/2006/ole">
            <p:oleObj spid="_x0000_s33794" name="Equation" r:id="rId4" imgW="647640" imgH="507960" progId="Equation.DSMT4">
              <p:embed/>
            </p:oleObj>
          </a:graphicData>
        </a:graphic>
      </p:graphicFrame>
      <p:sp>
        <p:nvSpPr>
          <p:cNvPr id="33798" name="Text Box 7"/>
          <p:cNvSpPr txBox="1">
            <a:spLocks noChangeArrowheads="1"/>
          </p:cNvSpPr>
          <p:nvPr/>
        </p:nvSpPr>
        <p:spPr bwMode="auto">
          <a:xfrm>
            <a:off x="352425" y="2919413"/>
            <a:ext cx="7981950" cy="396875"/>
          </a:xfrm>
          <a:prstGeom prst="rect">
            <a:avLst/>
          </a:prstGeom>
          <a:noFill/>
          <a:ln w="12700">
            <a:noFill/>
            <a:miter lim="800000"/>
            <a:headEnd type="none" w="sm" len="sm"/>
            <a:tailEnd type="none" w="sm" len="sm"/>
          </a:ln>
        </p:spPr>
        <p:txBody>
          <a:bodyPr>
            <a:spAutoFit/>
          </a:bodyPr>
          <a:lstStyle/>
          <a:p>
            <a:r>
              <a:rPr lang="en-US" sz="2000">
                <a:solidFill>
                  <a:schemeClr val="bg1"/>
                </a:solidFill>
              </a:rPr>
              <a:t>The formulas for stored electric and magnetic energy now become:</a:t>
            </a:r>
          </a:p>
        </p:txBody>
      </p:sp>
      <p:graphicFrame>
        <p:nvGraphicFramePr>
          <p:cNvPr id="33795" name="Object 8"/>
          <p:cNvGraphicFramePr>
            <a:graphicFrameLocks noChangeAspect="1"/>
          </p:cNvGraphicFramePr>
          <p:nvPr/>
        </p:nvGraphicFramePr>
        <p:xfrm>
          <a:off x="1622425" y="3495675"/>
          <a:ext cx="3155950" cy="1754188"/>
        </p:xfrm>
        <a:graphic>
          <a:graphicData uri="http://schemas.openxmlformats.org/presentationml/2006/ole">
            <p:oleObj spid="_x0000_s33795" name="Equation" r:id="rId5" imgW="1460160" imgH="812520" progId="Equation.DSMT4">
              <p:embed/>
            </p:oleObj>
          </a:graphicData>
        </a:graphic>
      </p:graphicFrame>
      <p:sp>
        <p:nvSpPr>
          <p:cNvPr id="33799" name="Text Box 9"/>
          <p:cNvSpPr txBox="1">
            <a:spLocks noChangeArrowheads="1"/>
          </p:cNvSpPr>
          <p:nvPr/>
        </p:nvSpPr>
        <p:spPr bwMode="auto">
          <a:xfrm>
            <a:off x="1201470" y="6042788"/>
            <a:ext cx="6618030" cy="369332"/>
          </a:xfrm>
          <a:prstGeom prst="rect">
            <a:avLst/>
          </a:prstGeom>
          <a:noFill/>
          <a:ln w="12700">
            <a:noFill/>
            <a:miter lim="800000"/>
            <a:headEnd type="none" w="sm" len="sm"/>
            <a:tailEnd type="none" w="sm" len="sm"/>
          </a:ln>
        </p:spPr>
        <p:txBody>
          <a:bodyPr wrap="none">
            <a:spAutoFit/>
          </a:bodyPr>
          <a:lstStyle/>
          <a:p>
            <a:r>
              <a:rPr lang="en-US" dirty="0" smtClean="0">
                <a:solidFill>
                  <a:schemeClr val="bg2"/>
                </a:solidFill>
              </a:rPr>
              <a:t>J. D. Jackson, </a:t>
            </a:r>
            <a:r>
              <a:rPr lang="en-US" i="1" dirty="0" smtClean="0">
                <a:solidFill>
                  <a:schemeClr val="bg2"/>
                </a:solidFill>
              </a:rPr>
              <a:t>Classical Electrodynamics</a:t>
            </a:r>
            <a:r>
              <a:rPr lang="en-US" dirty="0" smtClean="0">
                <a:solidFill>
                  <a:schemeClr val="bg2"/>
                </a:solidFill>
              </a:rPr>
              <a:t>, Wiley, 1998 (p. 263).</a:t>
            </a:r>
            <a:endParaRPr lang="en-US" dirty="0">
              <a:solidFill>
                <a:schemeClr val="bg2"/>
              </a:solidFill>
            </a:endParaRPr>
          </a:p>
        </p:txBody>
      </p:sp>
      <p:sp>
        <p:nvSpPr>
          <p:cNvPr id="33800" name="Text Box 10"/>
          <p:cNvSpPr txBox="1">
            <a:spLocks noChangeArrowheads="1"/>
          </p:cNvSpPr>
          <p:nvPr/>
        </p:nvSpPr>
        <p:spPr bwMode="auto">
          <a:xfrm>
            <a:off x="503238" y="5639482"/>
            <a:ext cx="1365250" cy="366712"/>
          </a:xfrm>
          <a:prstGeom prst="rect">
            <a:avLst/>
          </a:prstGeom>
          <a:noFill/>
          <a:ln w="12700">
            <a:noFill/>
            <a:miter lim="800000"/>
            <a:headEnd type="none" w="sm" len="sm"/>
            <a:tailEnd type="none" w="sm" len="sm"/>
          </a:ln>
        </p:spPr>
        <p:txBody>
          <a:bodyPr wrap="none">
            <a:spAutoFit/>
          </a:bodyPr>
          <a:lstStyle/>
          <a:p>
            <a:r>
              <a:rPr lang="en-US" b="1" dirty="0">
                <a:solidFill>
                  <a:schemeClr val="bg2"/>
                </a:solidFill>
              </a:rPr>
              <a:t>Reference:</a:t>
            </a:r>
          </a:p>
        </p:txBody>
      </p:sp>
      <p:sp>
        <p:nvSpPr>
          <p:cNvPr id="33801" name="Text Box 11"/>
          <p:cNvSpPr txBox="1">
            <a:spLocks noChangeArrowheads="1"/>
          </p:cNvSpPr>
          <p:nvPr/>
        </p:nvSpPr>
        <p:spPr bwMode="auto">
          <a:xfrm>
            <a:off x="5291138" y="3824288"/>
            <a:ext cx="3565525" cy="1477328"/>
          </a:xfrm>
          <a:prstGeom prst="rect">
            <a:avLst/>
          </a:prstGeom>
          <a:noFill/>
          <a:ln w="12700">
            <a:solidFill>
              <a:schemeClr val="bg2"/>
            </a:solidFill>
            <a:miter lim="800000"/>
            <a:headEnd type="none" w="sm" len="sm"/>
            <a:tailEnd type="none" w="sm" len="sm"/>
          </a:ln>
        </p:spPr>
        <p:txBody>
          <a:bodyPr>
            <a:spAutoFit/>
          </a:bodyPr>
          <a:lstStyle/>
          <a:p>
            <a:pPr algn="ctr"/>
            <a:r>
              <a:rPr lang="en-US" b="1" dirty="0">
                <a:solidFill>
                  <a:schemeClr val="bg2"/>
                </a:solidFill>
              </a:rPr>
              <a:t>Note:</a:t>
            </a:r>
            <a:r>
              <a:rPr lang="en-US" dirty="0">
                <a:solidFill>
                  <a:schemeClr val="bg2"/>
                </a:solidFill>
              </a:rPr>
              <a:t> </a:t>
            </a:r>
            <a:endParaRPr lang="en-US" dirty="0" smtClean="0">
              <a:solidFill>
                <a:schemeClr val="bg2"/>
              </a:solidFill>
            </a:endParaRPr>
          </a:p>
          <a:p>
            <a:pPr algn="ctr"/>
            <a:r>
              <a:rPr lang="en-US" dirty="0" smtClean="0">
                <a:solidFill>
                  <a:schemeClr val="bg2"/>
                </a:solidFill>
              </a:rPr>
              <a:t>The </a:t>
            </a:r>
            <a:r>
              <a:rPr lang="en-US" dirty="0">
                <a:solidFill>
                  <a:schemeClr val="bg2"/>
                </a:solidFill>
              </a:rPr>
              <a:t>stored energy should always be positive, even if the permittivity or permeability become negative.</a:t>
            </a:r>
          </a:p>
        </p:txBody>
      </p:sp>
      <p:sp>
        <p:nvSpPr>
          <p:cNvPr id="11" name="TextBox 10"/>
          <p:cNvSpPr txBox="1"/>
          <p:nvPr/>
        </p:nvSpPr>
        <p:spPr>
          <a:xfrm>
            <a:off x="3728853" y="1674421"/>
            <a:ext cx="5123638" cy="923330"/>
          </a:xfrm>
          <a:prstGeom prst="rect">
            <a:avLst/>
          </a:prstGeom>
          <a:noFill/>
        </p:spPr>
        <p:txBody>
          <a:bodyPr wrap="square" rtlCol="0">
            <a:spAutoFit/>
          </a:bodyPr>
          <a:lstStyle/>
          <a:p>
            <a:r>
              <a:rPr lang="en-US" dirty="0" smtClean="0">
                <a:solidFill>
                  <a:schemeClr val="bg2"/>
                </a:solidFill>
              </a:rPr>
              <a:t>(A  lossy dispersive media is assumed here. It is assumed that the fields are defined over a fairly narrow band of frequencies.)</a:t>
            </a:r>
            <a:endParaRPr lang="en-US" dirty="0">
              <a:solidFill>
                <a:schemeClr val="bg2"/>
              </a:solidFill>
            </a:endParaRPr>
          </a:p>
        </p:txBody>
      </p:sp>
      <p:sp>
        <p:nvSpPr>
          <p:cNvPr id="12" name="Slide Number Placeholder 11"/>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36</a:t>
            </a:fld>
            <a:endParaRPr lang="en-US" kern="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Text Box 2"/>
          <p:cNvSpPr txBox="1">
            <a:spLocks noChangeArrowheads="1"/>
          </p:cNvSpPr>
          <p:nvPr/>
        </p:nvSpPr>
        <p:spPr bwMode="auto">
          <a:xfrm>
            <a:off x="173038"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Momentum Density Vector</a:t>
            </a:r>
          </a:p>
        </p:txBody>
      </p:sp>
      <p:sp>
        <p:nvSpPr>
          <p:cNvPr id="34822" name="Text Box 6"/>
          <p:cNvSpPr txBox="1">
            <a:spLocks noChangeArrowheads="1"/>
          </p:cNvSpPr>
          <p:nvPr/>
        </p:nvSpPr>
        <p:spPr bwMode="auto">
          <a:xfrm>
            <a:off x="769532" y="821379"/>
            <a:ext cx="6115050" cy="701675"/>
          </a:xfrm>
          <a:prstGeom prst="rect">
            <a:avLst/>
          </a:prstGeom>
          <a:noFill/>
          <a:ln w="12700">
            <a:noFill/>
            <a:miter lim="800000"/>
            <a:headEnd type="none" w="sm" len="sm"/>
            <a:tailEnd type="none" w="sm" len="sm"/>
          </a:ln>
        </p:spPr>
        <p:txBody>
          <a:bodyPr>
            <a:spAutoFit/>
          </a:bodyPr>
          <a:lstStyle/>
          <a:p>
            <a:r>
              <a:rPr lang="en-US" sz="2000" dirty="0">
                <a:solidFill>
                  <a:schemeClr val="bg1"/>
                </a:solidFill>
              </a:rPr>
              <a:t>The electromagnetic field has a momentum density (momentum per volume):</a:t>
            </a:r>
          </a:p>
        </p:txBody>
      </p:sp>
      <p:graphicFrame>
        <p:nvGraphicFramePr>
          <p:cNvPr id="34818" name="Object 7"/>
          <p:cNvGraphicFramePr>
            <a:graphicFrameLocks noChangeAspect="1"/>
          </p:cNvGraphicFramePr>
          <p:nvPr/>
        </p:nvGraphicFramePr>
        <p:xfrm>
          <a:off x="3484563" y="1746575"/>
          <a:ext cx="1697037" cy="641350"/>
        </p:xfrm>
        <a:graphic>
          <a:graphicData uri="http://schemas.openxmlformats.org/presentationml/2006/ole">
            <p:oleObj spid="_x0000_s34818" name="Equation" r:id="rId4" imgW="672840" imgH="253800" progId="Equation.DSMT4">
              <p:embed/>
            </p:oleObj>
          </a:graphicData>
        </a:graphic>
      </p:graphicFrame>
      <p:sp>
        <p:nvSpPr>
          <p:cNvPr id="34823" name="Text Box 8"/>
          <p:cNvSpPr txBox="1">
            <a:spLocks noChangeArrowheads="1"/>
          </p:cNvSpPr>
          <p:nvPr/>
        </p:nvSpPr>
        <p:spPr bwMode="auto">
          <a:xfrm>
            <a:off x="1392238" y="2795913"/>
            <a:ext cx="1936750" cy="396875"/>
          </a:xfrm>
          <a:prstGeom prst="rect">
            <a:avLst/>
          </a:prstGeom>
          <a:noFill/>
          <a:ln w="12700">
            <a:noFill/>
            <a:miter lim="800000"/>
            <a:headEnd type="none" w="sm" len="sm"/>
            <a:tailEnd type="none" w="sm" len="sm"/>
          </a:ln>
        </p:spPr>
        <p:txBody>
          <a:bodyPr>
            <a:spAutoFit/>
          </a:bodyPr>
          <a:lstStyle/>
          <a:p>
            <a:r>
              <a:rPr lang="en-US" sz="2000">
                <a:solidFill>
                  <a:schemeClr val="bg1"/>
                </a:solidFill>
              </a:rPr>
              <a:t>In free space:</a:t>
            </a:r>
          </a:p>
        </p:txBody>
      </p:sp>
      <p:graphicFrame>
        <p:nvGraphicFramePr>
          <p:cNvPr id="34819" name="Object 9"/>
          <p:cNvGraphicFramePr>
            <a:graphicFrameLocks noChangeAspect="1"/>
          </p:cNvGraphicFramePr>
          <p:nvPr/>
        </p:nvGraphicFramePr>
        <p:xfrm>
          <a:off x="2909888" y="3291213"/>
          <a:ext cx="2784475" cy="673100"/>
        </p:xfrm>
        <a:graphic>
          <a:graphicData uri="http://schemas.openxmlformats.org/presentationml/2006/ole">
            <p:oleObj spid="_x0000_s34819" name="Equation" r:id="rId5" imgW="1104840" imgH="266400" progId="Equation.DSMT4">
              <p:embed/>
            </p:oleObj>
          </a:graphicData>
        </a:graphic>
      </p:graphicFrame>
      <p:graphicFrame>
        <p:nvGraphicFramePr>
          <p:cNvPr id="34820" name="Object 10"/>
          <p:cNvGraphicFramePr>
            <a:graphicFrameLocks noChangeAspect="1"/>
          </p:cNvGraphicFramePr>
          <p:nvPr/>
        </p:nvGraphicFramePr>
        <p:xfrm>
          <a:off x="3556000" y="4394525"/>
          <a:ext cx="1568450" cy="993775"/>
        </p:xfrm>
        <a:graphic>
          <a:graphicData uri="http://schemas.openxmlformats.org/presentationml/2006/ole">
            <p:oleObj spid="_x0000_s34820" name="Equation" r:id="rId6" imgW="622080" imgH="393480" progId="Equation.DSMT4">
              <p:embed/>
            </p:oleObj>
          </a:graphicData>
        </a:graphic>
      </p:graphicFrame>
      <p:sp>
        <p:nvSpPr>
          <p:cNvPr id="34824" name="Text Box 11"/>
          <p:cNvSpPr txBox="1">
            <a:spLocks noChangeArrowheads="1"/>
          </p:cNvSpPr>
          <p:nvPr/>
        </p:nvSpPr>
        <p:spPr bwMode="auto">
          <a:xfrm>
            <a:off x="2770188" y="4731075"/>
            <a:ext cx="487362" cy="396875"/>
          </a:xfrm>
          <a:prstGeom prst="rect">
            <a:avLst/>
          </a:prstGeom>
          <a:noFill/>
          <a:ln w="12700">
            <a:noFill/>
            <a:miter lim="800000"/>
            <a:headEnd type="none" w="sm" len="sm"/>
            <a:tailEnd type="none" w="sm" len="sm"/>
          </a:ln>
        </p:spPr>
        <p:txBody>
          <a:bodyPr>
            <a:spAutoFit/>
          </a:bodyPr>
          <a:lstStyle/>
          <a:p>
            <a:r>
              <a:rPr lang="en-US" sz="2000">
                <a:solidFill>
                  <a:schemeClr val="bg1"/>
                </a:solidFill>
              </a:rPr>
              <a:t>or</a:t>
            </a:r>
          </a:p>
        </p:txBody>
      </p:sp>
      <p:sp>
        <p:nvSpPr>
          <p:cNvPr id="10" name="TextBox 9"/>
          <p:cNvSpPr txBox="1"/>
          <p:nvPr/>
        </p:nvSpPr>
        <p:spPr>
          <a:xfrm>
            <a:off x="5320145" y="4718918"/>
            <a:ext cx="2954655" cy="400110"/>
          </a:xfrm>
          <a:prstGeom prst="rect">
            <a:avLst/>
          </a:prstGeom>
          <a:noFill/>
        </p:spPr>
        <p:txBody>
          <a:bodyPr wrap="none" rtlCol="0">
            <a:spAutoFit/>
          </a:bodyPr>
          <a:lstStyle/>
          <a:p>
            <a:r>
              <a:rPr lang="en-US" sz="2000" dirty="0" smtClean="0">
                <a:solidFill>
                  <a:schemeClr val="bg2"/>
                </a:solidFill>
                <a:latin typeface="+mn-lt"/>
              </a:rPr>
              <a:t>[(kg m/s)/m</a:t>
            </a:r>
            <a:r>
              <a:rPr lang="en-US" sz="2000" baseline="30000" dirty="0" smtClean="0">
                <a:solidFill>
                  <a:schemeClr val="bg2"/>
                </a:solidFill>
                <a:latin typeface="+mn-lt"/>
              </a:rPr>
              <a:t>3</a:t>
            </a:r>
            <a:r>
              <a:rPr lang="en-US" sz="2000" dirty="0" smtClean="0">
                <a:solidFill>
                  <a:schemeClr val="bg2"/>
                </a:solidFill>
                <a:latin typeface="+mn-lt"/>
              </a:rPr>
              <a:t>] = [kg/(s m</a:t>
            </a:r>
            <a:r>
              <a:rPr lang="en-US" sz="2000" baseline="30000" dirty="0" smtClean="0">
                <a:solidFill>
                  <a:schemeClr val="bg2"/>
                </a:solidFill>
                <a:latin typeface="+mn-lt"/>
              </a:rPr>
              <a:t>2</a:t>
            </a:r>
            <a:r>
              <a:rPr lang="en-US" sz="2000" dirty="0" smtClean="0">
                <a:solidFill>
                  <a:schemeClr val="bg2"/>
                </a:solidFill>
                <a:latin typeface="+mn-lt"/>
              </a:rPr>
              <a:t>)]</a:t>
            </a:r>
            <a:endParaRPr lang="en-US" sz="2000" dirty="0">
              <a:solidFill>
                <a:schemeClr val="bg2"/>
              </a:solidFill>
              <a:latin typeface="+mn-lt"/>
            </a:endParaRPr>
          </a:p>
        </p:txBody>
      </p:sp>
      <p:sp>
        <p:nvSpPr>
          <p:cNvPr id="11" name="Slide Number Placeholder 10"/>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37</a:t>
            </a:fld>
            <a:endParaRPr lang="en-US" kern="0" dirty="0"/>
          </a:p>
        </p:txBody>
      </p:sp>
      <p:sp>
        <p:nvSpPr>
          <p:cNvPr id="12" name="Text Box 9"/>
          <p:cNvSpPr txBox="1">
            <a:spLocks noChangeArrowheads="1"/>
          </p:cNvSpPr>
          <p:nvPr/>
        </p:nvSpPr>
        <p:spPr bwMode="auto">
          <a:xfrm>
            <a:off x="1201470" y="6042788"/>
            <a:ext cx="6746270" cy="369332"/>
          </a:xfrm>
          <a:prstGeom prst="rect">
            <a:avLst/>
          </a:prstGeom>
          <a:noFill/>
          <a:ln w="12700">
            <a:noFill/>
            <a:miter lim="800000"/>
            <a:headEnd type="none" w="sm" len="sm"/>
            <a:tailEnd type="none" w="sm" len="sm"/>
          </a:ln>
        </p:spPr>
        <p:txBody>
          <a:bodyPr wrap="none">
            <a:spAutoFit/>
          </a:bodyPr>
          <a:lstStyle/>
          <a:p>
            <a:r>
              <a:rPr lang="en-US" dirty="0" smtClean="0">
                <a:solidFill>
                  <a:schemeClr val="bg2"/>
                </a:solidFill>
              </a:rPr>
              <a:t>J. D. Jackson, </a:t>
            </a:r>
            <a:r>
              <a:rPr lang="en-US" i="1" dirty="0" smtClean="0">
                <a:solidFill>
                  <a:schemeClr val="bg2"/>
                </a:solidFill>
              </a:rPr>
              <a:t>Classical Electrodynamics</a:t>
            </a:r>
            <a:r>
              <a:rPr lang="en-US" dirty="0" smtClean="0">
                <a:solidFill>
                  <a:schemeClr val="bg2"/>
                </a:solidFill>
              </a:rPr>
              <a:t>, Wiley, 1998 (p. 262).</a:t>
            </a:r>
            <a:endParaRPr lang="en-US" dirty="0">
              <a:solidFill>
                <a:schemeClr val="bg2"/>
              </a:solidFill>
            </a:endParaRPr>
          </a:p>
        </p:txBody>
      </p:sp>
      <p:sp>
        <p:nvSpPr>
          <p:cNvPr id="13" name="Text Box 10"/>
          <p:cNvSpPr txBox="1">
            <a:spLocks noChangeArrowheads="1"/>
          </p:cNvSpPr>
          <p:nvPr/>
        </p:nvSpPr>
        <p:spPr bwMode="auto">
          <a:xfrm>
            <a:off x="503238" y="5639482"/>
            <a:ext cx="1365250" cy="366712"/>
          </a:xfrm>
          <a:prstGeom prst="rect">
            <a:avLst/>
          </a:prstGeom>
          <a:noFill/>
          <a:ln w="12700">
            <a:noFill/>
            <a:miter lim="800000"/>
            <a:headEnd type="none" w="sm" len="sm"/>
            <a:tailEnd type="none" w="sm" len="sm"/>
          </a:ln>
        </p:spPr>
        <p:txBody>
          <a:bodyPr wrap="none">
            <a:spAutoFit/>
          </a:bodyPr>
          <a:lstStyle/>
          <a:p>
            <a:r>
              <a:rPr lang="en-US" b="1" dirty="0">
                <a:solidFill>
                  <a:schemeClr val="bg2"/>
                </a:solidFill>
              </a:rPr>
              <a:t>Reference: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Text Box 2"/>
          <p:cNvSpPr txBox="1">
            <a:spLocks noChangeArrowheads="1"/>
          </p:cNvSpPr>
          <p:nvPr/>
        </p:nvSpPr>
        <p:spPr bwMode="auto">
          <a:xfrm>
            <a:off x="173038"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Momentum Density Vector (cont.)</a:t>
            </a:r>
          </a:p>
        </p:txBody>
      </p:sp>
      <p:sp>
        <p:nvSpPr>
          <p:cNvPr id="35850" name="Text Box 3"/>
          <p:cNvSpPr txBox="1">
            <a:spLocks noChangeArrowheads="1"/>
          </p:cNvSpPr>
          <p:nvPr/>
        </p:nvSpPr>
        <p:spPr bwMode="auto">
          <a:xfrm>
            <a:off x="810985" y="780596"/>
            <a:ext cx="7405749" cy="1107996"/>
          </a:xfrm>
          <a:prstGeom prst="rect">
            <a:avLst/>
          </a:prstGeom>
          <a:noFill/>
          <a:ln w="12700">
            <a:noFill/>
            <a:miter lim="800000"/>
            <a:headEnd type="none" w="sm" len="sm"/>
            <a:tailEnd type="none" w="sm" len="sm"/>
          </a:ln>
        </p:spPr>
        <p:txBody>
          <a:bodyPr wrap="square">
            <a:spAutoFit/>
          </a:bodyPr>
          <a:lstStyle/>
          <a:p>
            <a:pPr marL="914400" indent="-914400"/>
            <a:r>
              <a:rPr lang="en-US" sz="2400" dirty="0">
                <a:solidFill>
                  <a:schemeClr val="hlink"/>
                </a:solidFill>
              </a:rPr>
              <a:t>Photon:</a:t>
            </a:r>
            <a:r>
              <a:rPr lang="en-US" sz="2000" dirty="0">
                <a:solidFill>
                  <a:schemeClr val="bg1"/>
                </a:solidFill>
              </a:rPr>
              <a:t> </a:t>
            </a:r>
            <a:endParaRPr lang="en-US" sz="2000" dirty="0" smtClean="0">
              <a:solidFill>
                <a:schemeClr val="bg1"/>
              </a:solidFill>
            </a:endParaRPr>
          </a:p>
          <a:p>
            <a:r>
              <a:rPr lang="en-US" sz="2000" dirty="0" smtClean="0">
                <a:solidFill>
                  <a:schemeClr val="bg1"/>
                </a:solidFill>
              </a:rPr>
              <a:t>From physics, we </a:t>
            </a:r>
            <a:r>
              <a:rPr lang="en-US" sz="2000" dirty="0">
                <a:solidFill>
                  <a:schemeClr val="bg1"/>
                </a:solidFill>
              </a:rPr>
              <a:t>have a relation between the energy </a:t>
            </a:r>
            <a:r>
              <a:rPr lang="en-US" sz="2000" i="1" dirty="0" smtClean="0">
                <a:solidFill>
                  <a:schemeClr val="bg1"/>
                </a:solidFill>
                <a:latin typeface="Times New Roman" pitchFamily="18" charset="0"/>
              </a:rPr>
              <a:t>E</a:t>
            </a:r>
            <a:r>
              <a:rPr lang="en-US" sz="2000" dirty="0" smtClean="0">
                <a:solidFill>
                  <a:schemeClr val="bg1"/>
                </a:solidFill>
              </a:rPr>
              <a:t> </a:t>
            </a:r>
            <a:r>
              <a:rPr lang="en-US" sz="2000" dirty="0">
                <a:solidFill>
                  <a:schemeClr val="bg1"/>
                </a:solidFill>
              </a:rPr>
              <a:t>and </a:t>
            </a:r>
            <a:r>
              <a:rPr lang="en-US" sz="2000" dirty="0" smtClean="0">
                <a:solidFill>
                  <a:schemeClr val="bg1"/>
                </a:solidFill>
              </a:rPr>
              <a:t>the momentum </a:t>
            </a:r>
            <a:r>
              <a:rPr lang="en-US" sz="2000" i="1" dirty="0">
                <a:solidFill>
                  <a:schemeClr val="bg1"/>
                </a:solidFill>
                <a:latin typeface="Times New Roman" pitchFamily="18" charset="0"/>
              </a:rPr>
              <a:t>p</a:t>
            </a:r>
            <a:r>
              <a:rPr lang="en-US" sz="2200" i="1" dirty="0">
                <a:solidFill>
                  <a:schemeClr val="bg1"/>
                </a:solidFill>
                <a:latin typeface="Times New Roman" pitchFamily="18" charset="0"/>
              </a:rPr>
              <a:t> </a:t>
            </a:r>
            <a:r>
              <a:rPr lang="en-US" sz="2000" dirty="0">
                <a:solidFill>
                  <a:schemeClr val="bg1"/>
                </a:solidFill>
              </a:rPr>
              <a:t>of a single photon</a:t>
            </a:r>
            <a:r>
              <a:rPr lang="en-US" dirty="0">
                <a:solidFill>
                  <a:schemeClr val="bg1"/>
                </a:solidFill>
              </a:rPr>
              <a:t>. </a:t>
            </a:r>
          </a:p>
        </p:txBody>
      </p:sp>
      <p:graphicFrame>
        <p:nvGraphicFramePr>
          <p:cNvPr id="35842" name="Object 4"/>
          <p:cNvGraphicFramePr>
            <a:graphicFrameLocks noChangeAspect="1"/>
          </p:cNvGraphicFramePr>
          <p:nvPr/>
        </p:nvGraphicFramePr>
        <p:xfrm>
          <a:off x="1587500" y="2050144"/>
          <a:ext cx="1184275" cy="514350"/>
        </p:xfrm>
        <a:graphic>
          <a:graphicData uri="http://schemas.openxmlformats.org/presentationml/2006/ole">
            <p:oleObj spid="_x0000_s35842" name="Equation" r:id="rId4" imgW="469800" imgH="203040" progId="Equation.DSMT4">
              <p:embed/>
            </p:oleObj>
          </a:graphicData>
        </a:graphic>
      </p:graphicFrame>
      <p:graphicFrame>
        <p:nvGraphicFramePr>
          <p:cNvPr id="35843" name="Object 9"/>
          <p:cNvGraphicFramePr>
            <a:graphicFrameLocks noChangeAspect="1"/>
          </p:cNvGraphicFramePr>
          <p:nvPr/>
        </p:nvGraphicFramePr>
        <p:xfrm>
          <a:off x="3321050" y="2069194"/>
          <a:ext cx="1101725" cy="492125"/>
        </p:xfrm>
        <a:graphic>
          <a:graphicData uri="http://schemas.openxmlformats.org/presentationml/2006/ole">
            <p:oleObj spid="_x0000_s35843" name="Equation" r:id="rId5" imgW="457200" imgH="203040" progId="Equation.DSMT4">
              <p:embed/>
            </p:oleObj>
          </a:graphicData>
        </a:graphic>
      </p:graphicFrame>
      <p:graphicFrame>
        <p:nvGraphicFramePr>
          <p:cNvPr id="35844" name="Object 10"/>
          <p:cNvGraphicFramePr>
            <a:graphicFrameLocks noChangeAspect="1"/>
          </p:cNvGraphicFramePr>
          <p:nvPr/>
        </p:nvGraphicFramePr>
        <p:xfrm>
          <a:off x="4730289" y="2123424"/>
          <a:ext cx="2786804" cy="415858"/>
        </p:xfrm>
        <a:graphic>
          <a:graphicData uri="http://schemas.openxmlformats.org/presentationml/2006/ole">
            <p:oleObj spid="_x0000_s35844" name="Equation" r:id="rId6" imgW="1536480" imgH="228600" progId="Equation.DSMT4">
              <p:embed/>
            </p:oleObj>
          </a:graphicData>
        </a:graphic>
      </p:graphicFrame>
      <p:graphicFrame>
        <p:nvGraphicFramePr>
          <p:cNvPr id="35845" name="Object 11"/>
          <p:cNvGraphicFramePr>
            <a:graphicFrameLocks noChangeAspect="1"/>
          </p:cNvGraphicFramePr>
          <p:nvPr/>
        </p:nvGraphicFramePr>
        <p:xfrm>
          <a:off x="323850" y="3567113"/>
          <a:ext cx="3997325" cy="2646362"/>
        </p:xfrm>
        <a:graphic>
          <a:graphicData uri="http://schemas.openxmlformats.org/presentationml/2006/ole">
            <p:oleObj spid="_x0000_s35845" name="Equation" r:id="rId7" imgW="1930320" imgH="1269720" progId="Equation.DSMT4">
              <p:embed/>
            </p:oleObj>
          </a:graphicData>
        </a:graphic>
      </p:graphicFrame>
      <p:sp>
        <p:nvSpPr>
          <p:cNvPr id="35851" name="Text Box 12"/>
          <p:cNvSpPr txBox="1">
            <a:spLocks noChangeArrowheads="1"/>
          </p:cNvSpPr>
          <p:nvPr/>
        </p:nvSpPr>
        <p:spPr bwMode="auto">
          <a:xfrm>
            <a:off x="5043650" y="2516419"/>
            <a:ext cx="2114550" cy="366713"/>
          </a:xfrm>
          <a:prstGeom prst="rect">
            <a:avLst/>
          </a:prstGeom>
          <a:noFill/>
          <a:ln w="12700">
            <a:noFill/>
            <a:miter lim="800000"/>
            <a:headEnd type="none" w="sm" len="sm"/>
            <a:tailEnd type="none" w="sm" len="sm"/>
          </a:ln>
        </p:spPr>
        <p:txBody>
          <a:bodyPr wrap="none">
            <a:spAutoFit/>
          </a:bodyPr>
          <a:lstStyle/>
          <a:p>
            <a:r>
              <a:rPr lang="en-US" dirty="0">
                <a:solidFill>
                  <a:schemeClr val="bg2"/>
                </a:solidFill>
              </a:rPr>
              <a:t>(Planck’s constant)</a:t>
            </a:r>
          </a:p>
        </p:txBody>
      </p:sp>
      <p:graphicFrame>
        <p:nvGraphicFramePr>
          <p:cNvPr id="35846" name="Object 30"/>
          <p:cNvGraphicFramePr>
            <a:graphicFrameLocks noChangeAspect="1"/>
          </p:cNvGraphicFramePr>
          <p:nvPr/>
        </p:nvGraphicFramePr>
        <p:xfrm>
          <a:off x="3426506" y="5783017"/>
          <a:ext cx="1471612" cy="881062"/>
        </p:xfrm>
        <a:graphic>
          <a:graphicData uri="http://schemas.openxmlformats.org/presentationml/2006/ole">
            <p:oleObj spid="_x0000_s35846" name="Equation" r:id="rId8" imgW="660240" imgH="393480" progId="Equation.DSMT4">
              <p:embed/>
            </p:oleObj>
          </a:graphicData>
        </a:graphic>
      </p:graphicFrame>
      <p:grpSp>
        <p:nvGrpSpPr>
          <p:cNvPr id="34" name="Group 33"/>
          <p:cNvGrpSpPr/>
          <p:nvPr/>
        </p:nvGrpSpPr>
        <p:grpSpPr>
          <a:xfrm>
            <a:off x="5314488" y="3002388"/>
            <a:ext cx="3155950" cy="2763575"/>
            <a:chOff x="5741988" y="3002388"/>
            <a:chExt cx="3155950" cy="2763575"/>
          </a:xfrm>
        </p:grpSpPr>
        <p:sp>
          <p:nvSpPr>
            <p:cNvPr id="35852" name="Text Box 31"/>
            <p:cNvSpPr txBox="1">
              <a:spLocks noChangeArrowheads="1"/>
            </p:cNvSpPr>
            <p:nvPr/>
          </p:nvSpPr>
          <p:spPr bwMode="auto">
            <a:xfrm>
              <a:off x="5741988" y="5369088"/>
              <a:ext cx="3155950" cy="396875"/>
            </a:xfrm>
            <a:prstGeom prst="rect">
              <a:avLst/>
            </a:prstGeom>
            <a:noFill/>
            <a:ln w="12700">
              <a:noFill/>
              <a:miter lim="800000"/>
              <a:headEnd type="none" w="sm" len="sm"/>
              <a:tailEnd type="none" w="sm" len="sm"/>
            </a:ln>
          </p:spPr>
          <p:txBody>
            <a:bodyPr>
              <a:spAutoFit/>
            </a:bodyPr>
            <a:lstStyle/>
            <a:p>
              <a:r>
                <a:rPr lang="en-US" sz="2000" i="1" dirty="0">
                  <a:solidFill>
                    <a:schemeClr val="bg2"/>
                  </a:solidFill>
                  <a:latin typeface="Times New Roman" pitchFamily="18" charset="0"/>
                </a:rPr>
                <a:t>N</a:t>
              </a:r>
              <a:r>
                <a:rPr lang="en-US" sz="2000" i="1" baseline="-25000" dirty="0">
                  <a:solidFill>
                    <a:schemeClr val="bg2"/>
                  </a:solidFill>
                  <a:latin typeface="Times New Roman" pitchFamily="18" charset="0"/>
                </a:rPr>
                <a:t>p</a:t>
              </a:r>
              <a:r>
                <a:rPr lang="en-US" dirty="0">
                  <a:solidFill>
                    <a:schemeClr val="bg2"/>
                  </a:solidFill>
                </a:rPr>
                <a:t> photons per unit volume</a:t>
              </a:r>
            </a:p>
          </p:txBody>
        </p:sp>
        <p:grpSp>
          <p:nvGrpSpPr>
            <p:cNvPr id="35853" name="Group 37"/>
            <p:cNvGrpSpPr>
              <a:grpSpLocks/>
            </p:cNvGrpSpPr>
            <p:nvPr/>
          </p:nvGrpSpPr>
          <p:grpSpPr bwMode="auto">
            <a:xfrm>
              <a:off x="5781675" y="3397163"/>
              <a:ext cx="3103563" cy="1936750"/>
              <a:chOff x="3458" y="2227"/>
              <a:chExt cx="1955" cy="1220"/>
            </a:xfrm>
          </p:grpSpPr>
          <p:sp>
            <p:nvSpPr>
              <p:cNvPr id="35857" name="AutoShape 13"/>
              <p:cNvSpPr>
                <a:spLocks noChangeArrowheads="1"/>
              </p:cNvSpPr>
              <p:nvPr/>
            </p:nvSpPr>
            <p:spPr bwMode="auto">
              <a:xfrm rot="5400000">
                <a:off x="4103" y="2218"/>
                <a:ext cx="541" cy="1250"/>
              </a:xfrm>
              <a:prstGeom prst="can">
                <a:avLst>
                  <a:gd name="adj" fmla="val 39739"/>
                </a:avLst>
              </a:prstGeom>
              <a:solidFill>
                <a:schemeClr val="accent1"/>
              </a:solidFill>
              <a:ln w="12700">
                <a:solidFill>
                  <a:schemeClr val="bg2"/>
                </a:solidFill>
                <a:round/>
                <a:headEnd type="none" w="sm" len="sm"/>
                <a:tailEnd type="none" w="sm" len="sm"/>
              </a:ln>
            </p:spPr>
            <p:txBody>
              <a:bodyPr wrap="none" anchor="ctr"/>
              <a:lstStyle/>
              <a:p>
                <a:endParaRPr lang="en-US"/>
              </a:p>
            </p:txBody>
          </p:sp>
          <p:sp>
            <p:nvSpPr>
              <p:cNvPr id="35858" name="Text Box 14"/>
              <p:cNvSpPr txBox="1">
                <a:spLocks noChangeArrowheads="1"/>
              </p:cNvSpPr>
              <p:nvPr/>
            </p:nvSpPr>
            <p:spPr bwMode="auto">
              <a:xfrm>
                <a:off x="3458" y="2711"/>
                <a:ext cx="214" cy="250"/>
              </a:xfrm>
              <a:prstGeom prst="rect">
                <a:avLst/>
              </a:prstGeom>
              <a:noFill/>
              <a:ln w="12700">
                <a:noFill/>
                <a:miter lim="800000"/>
                <a:headEnd type="none" w="sm" len="sm"/>
                <a:tailEnd type="none" w="sm" len="sm"/>
              </a:ln>
            </p:spPr>
            <p:txBody>
              <a:bodyPr wrap="none">
                <a:spAutoFit/>
              </a:bodyPr>
              <a:lstStyle/>
              <a:p>
                <a:r>
                  <a:rPr lang="en-US" sz="2000" i="1">
                    <a:solidFill>
                      <a:schemeClr val="bg2"/>
                    </a:solidFill>
                    <a:latin typeface="Times New Roman" pitchFamily="18" charset="0"/>
                  </a:rPr>
                  <a:t>A</a:t>
                </a:r>
              </a:p>
            </p:txBody>
          </p:sp>
          <p:grpSp>
            <p:nvGrpSpPr>
              <p:cNvPr id="35859" name="Group 19"/>
              <p:cNvGrpSpPr>
                <a:grpSpLocks/>
              </p:cNvGrpSpPr>
              <p:nvPr/>
            </p:nvGrpSpPr>
            <p:grpSpPr bwMode="auto">
              <a:xfrm>
                <a:off x="3898" y="2701"/>
                <a:ext cx="811" cy="99"/>
                <a:chOff x="2189" y="3909"/>
                <a:chExt cx="811" cy="99"/>
              </a:xfrm>
            </p:grpSpPr>
            <p:sp>
              <p:nvSpPr>
                <p:cNvPr id="35868" name="Oval 15"/>
                <p:cNvSpPr>
                  <a:spLocks noChangeArrowheads="1"/>
                </p:cNvSpPr>
                <p:nvPr/>
              </p:nvSpPr>
              <p:spPr bwMode="auto">
                <a:xfrm>
                  <a:off x="2189" y="3909"/>
                  <a:ext cx="98" cy="98"/>
                </a:xfrm>
                <a:prstGeom prst="ellipse">
                  <a:avLst/>
                </a:prstGeom>
                <a:solidFill>
                  <a:srgbClr val="CC3399"/>
                </a:solidFill>
                <a:ln w="12700">
                  <a:solidFill>
                    <a:schemeClr val="bg2"/>
                  </a:solidFill>
                  <a:round/>
                  <a:headEnd type="none" w="sm" len="sm"/>
                  <a:tailEnd type="none" w="sm" len="sm"/>
                </a:ln>
              </p:spPr>
              <p:txBody>
                <a:bodyPr wrap="none" anchor="ctr"/>
                <a:lstStyle/>
                <a:p>
                  <a:endParaRPr lang="en-US"/>
                </a:p>
              </p:txBody>
            </p:sp>
            <p:sp>
              <p:nvSpPr>
                <p:cNvPr id="35869" name="Oval 16"/>
                <p:cNvSpPr>
                  <a:spLocks noChangeArrowheads="1"/>
                </p:cNvSpPr>
                <p:nvPr/>
              </p:nvSpPr>
              <p:spPr bwMode="auto">
                <a:xfrm>
                  <a:off x="2426" y="3909"/>
                  <a:ext cx="98" cy="98"/>
                </a:xfrm>
                <a:prstGeom prst="ellipse">
                  <a:avLst/>
                </a:prstGeom>
                <a:solidFill>
                  <a:srgbClr val="CC3399"/>
                </a:solidFill>
                <a:ln w="12700">
                  <a:solidFill>
                    <a:schemeClr val="bg2"/>
                  </a:solidFill>
                  <a:round/>
                  <a:headEnd type="none" w="sm" len="sm"/>
                  <a:tailEnd type="none" w="sm" len="sm"/>
                </a:ln>
              </p:spPr>
              <p:txBody>
                <a:bodyPr wrap="none" anchor="ctr"/>
                <a:lstStyle/>
                <a:p>
                  <a:endParaRPr lang="en-US"/>
                </a:p>
              </p:txBody>
            </p:sp>
            <p:sp>
              <p:nvSpPr>
                <p:cNvPr id="35870" name="Oval 17"/>
                <p:cNvSpPr>
                  <a:spLocks noChangeArrowheads="1"/>
                </p:cNvSpPr>
                <p:nvPr/>
              </p:nvSpPr>
              <p:spPr bwMode="auto">
                <a:xfrm>
                  <a:off x="2664" y="3909"/>
                  <a:ext cx="98" cy="98"/>
                </a:xfrm>
                <a:prstGeom prst="ellipse">
                  <a:avLst/>
                </a:prstGeom>
                <a:solidFill>
                  <a:srgbClr val="CC3399"/>
                </a:solidFill>
                <a:ln w="12700">
                  <a:solidFill>
                    <a:schemeClr val="bg2"/>
                  </a:solidFill>
                  <a:round/>
                  <a:headEnd type="none" w="sm" len="sm"/>
                  <a:tailEnd type="none" w="sm" len="sm"/>
                </a:ln>
              </p:spPr>
              <p:txBody>
                <a:bodyPr wrap="none" anchor="ctr"/>
                <a:lstStyle/>
                <a:p>
                  <a:endParaRPr lang="en-US"/>
                </a:p>
              </p:txBody>
            </p:sp>
            <p:sp>
              <p:nvSpPr>
                <p:cNvPr id="35871" name="Oval 18"/>
                <p:cNvSpPr>
                  <a:spLocks noChangeArrowheads="1"/>
                </p:cNvSpPr>
                <p:nvPr/>
              </p:nvSpPr>
              <p:spPr bwMode="auto">
                <a:xfrm>
                  <a:off x="2902" y="3910"/>
                  <a:ext cx="98" cy="98"/>
                </a:xfrm>
                <a:prstGeom prst="ellipse">
                  <a:avLst/>
                </a:prstGeom>
                <a:solidFill>
                  <a:srgbClr val="CC3399"/>
                </a:solidFill>
                <a:ln w="12700">
                  <a:solidFill>
                    <a:schemeClr val="bg2"/>
                  </a:solidFill>
                  <a:round/>
                  <a:headEnd type="none" w="sm" len="sm"/>
                  <a:tailEnd type="none" w="sm" len="sm"/>
                </a:ln>
              </p:spPr>
              <p:txBody>
                <a:bodyPr wrap="none" anchor="ctr"/>
                <a:lstStyle/>
                <a:p>
                  <a:endParaRPr lang="en-US"/>
                </a:p>
              </p:txBody>
            </p:sp>
          </p:grpSp>
          <p:grpSp>
            <p:nvGrpSpPr>
              <p:cNvPr id="35860" name="Group 20"/>
              <p:cNvGrpSpPr>
                <a:grpSpLocks/>
              </p:cNvGrpSpPr>
              <p:nvPr/>
            </p:nvGrpSpPr>
            <p:grpSpPr bwMode="auto">
              <a:xfrm>
                <a:off x="3895" y="2878"/>
                <a:ext cx="811" cy="99"/>
                <a:chOff x="2189" y="3909"/>
                <a:chExt cx="811" cy="99"/>
              </a:xfrm>
            </p:grpSpPr>
            <p:sp>
              <p:nvSpPr>
                <p:cNvPr id="35864" name="Oval 21"/>
                <p:cNvSpPr>
                  <a:spLocks noChangeArrowheads="1"/>
                </p:cNvSpPr>
                <p:nvPr/>
              </p:nvSpPr>
              <p:spPr bwMode="auto">
                <a:xfrm>
                  <a:off x="2189" y="3909"/>
                  <a:ext cx="98" cy="98"/>
                </a:xfrm>
                <a:prstGeom prst="ellipse">
                  <a:avLst/>
                </a:prstGeom>
                <a:solidFill>
                  <a:srgbClr val="CC3399"/>
                </a:solidFill>
                <a:ln w="12700">
                  <a:solidFill>
                    <a:schemeClr val="bg2"/>
                  </a:solidFill>
                  <a:round/>
                  <a:headEnd type="none" w="sm" len="sm"/>
                  <a:tailEnd type="none" w="sm" len="sm"/>
                </a:ln>
              </p:spPr>
              <p:txBody>
                <a:bodyPr wrap="none" anchor="ctr"/>
                <a:lstStyle/>
                <a:p>
                  <a:endParaRPr lang="en-US"/>
                </a:p>
              </p:txBody>
            </p:sp>
            <p:sp>
              <p:nvSpPr>
                <p:cNvPr id="35865" name="Oval 22"/>
                <p:cNvSpPr>
                  <a:spLocks noChangeArrowheads="1"/>
                </p:cNvSpPr>
                <p:nvPr/>
              </p:nvSpPr>
              <p:spPr bwMode="auto">
                <a:xfrm>
                  <a:off x="2426" y="3909"/>
                  <a:ext cx="98" cy="98"/>
                </a:xfrm>
                <a:prstGeom prst="ellipse">
                  <a:avLst/>
                </a:prstGeom>
                <a:solidFill>
                  <a:srgbClr val="CC3399"/>
                </a:solidFill>
                <a:ln w="12700">
                  <a:solidFill>
                    <a:schemeClr val="bg2"/>
                  </a:solidFill>
                  <a:round/>
                  <a:headEnd type="none" w="sm" len="sm"/>
                  <a:tailEnd type="none" w="sm" len="sm"/>
                </a:ln>
              </p:spPr>
              <p:txBody>
                <a:bodyPr wrap="none" anchor="ctr"/>
                <a:lstStyle/>
                <a:p>
                  <a:endParaRPr lang="en-US"/>
                </a:p>
              </p:txBody>
            </p:sp>
            <p:sp>
              <p:nvSpPr>
                <p:cNvPr id="35866" name="Oval 23"/>
                <p:cNvSpPr>
                  <a:spLocks noChangeArrowheads="1"/>
                </p:cNvSpPr>
                <p:nvPr/>
              </p:nvSpPr>
              <p:spPr bwMode="auto">
                <a:xfrm>
                  <a:off x="2664" y="3909"/>
                  <a:ext cx="98" cy="98"/>
                </a:xfrm>
                <a:prstGeom prst="ellipse">
                  <a:avLst/>
                </a:prstGeom>
                <a:solidFill>
                  <a:srgbClr val="CC3399"/>
                </a:solidFill>
                <a:ln w="12700">
                  <a:solidFill>
                    <a:schemeClr val="bg2"/>
                  </a:solidFill>
                  <a:round/>
                  <a:headEnd type="none" w="sm" len="sm"/>
                  <a:tailEnd type="none" w="sm" len="sm"/>
                </a:ln>
              </p:spPr>
              <p:txBody>
                <a:bodyPr wrap="none" anchor="ctr"/>
                <a:lstStyle/>
                <a:p>
                  <a:endParaRPr lang="en-US"/>
                </a:p>
              </p:txBody>
            </p:sp>
            <p:sp>
              <p:nvSpPr>
                <p:cNvPr id="35867" name="Oval 24"/>
                <p:cNvSpPr>
                  <a:spLocks noChangeArrowheads="1"/>
                </p:cNvSpPr>
                <p:nvPr/>
              </p:nvSpPr>
              <p:spPr bwMode="auto">
                <a:xfrm>
                  <a:off x="2902" y="3910"/>
                  <a:ext cx="98" cy="98"/>
                </a:xfrm>
                <a:prstGeom prst="ellipse">
                  <a:avLst/>
                </a:prstGeom>
                <a:solidFill>
                  <a:srgbClr val="CC3399"/>
                </a:solidFill>
                <a:ln w="12700">
                  <a:solidFill>
                    <a:schemeClr val="bg2"/>
                  </a:solidFill>
                  <a:round/>
                  <a:headEnd type="none" w="sm" len="sm"/>
                  <a:tailEnd type="none" w="sm" len="sm"/>
                </a:ln>
              </p:spPr>
              <p:txBody>
                <a:bodyPr wrap="none" anchor="ctr"/>
                <a:lstStyle/>
                <a:p>
                  <a:endParaRPr lang="en-US"/>
                </a:p>
              </p:txBody>
            </p:sp>
          </p:grpSp>
          <p:sp>
            <p:nvSpPr>
              <p:cNvPr id="35861" name="Text Box 26"/>
              <p:cNvSpPr txBox="1">
                <a:spLocks noChangeArrowheads="1"/>
              </p:cNvSpPr>
              <p:nvPr/>
            </p:nvSpPr>
            <p:spPr bwMode="auto">
              <a:xfrm>
                <a:off x="5226" y="2592"/>
                <a:ext cx="187" cy="250"/>
              </a:xfrm>
              <a:prstGeom prst="rect">
                <a:avLst/>
              </a:prstGeom>
              <a:noFill/>
              <a:ln w="12700">
                <a:noFill/>
                <a:miter lim="800000"/>
                <a:headEnd type="none" w="sm" len="sm"/>
                <a:tailEnd type="none" w="sm" len="sm"/>
              </a:ln>
            </p:spPr>
            <p:txBody>
              <a:bodyPr wrap="none">
                <a:spAutoFit/>
              </a:bodyPr>
              <a:lstStyle/>
              <a:p>
                <a:r>
                  <a:rPr lang="en-US" sz="2000" i="1">
                    <a:solidFill>
                      <a:schemeClr val="bg2"/>
                    </a:solidFill>
                    <a:latin typeface="Times New Roman" pitchFamily="18" charset="0"/>
                  </a:rPr>
                  <a:t>v</a:t>
                </a:r>
              </a:p>
            </p:txBody>
          </p:sp>
          <p:graphicFrame>
            <p:nvGraphicFramePr>
              <p:cNvPr id="35847" name="Object 29"/>
              <p:cNvGraphicFramePr>
                <a:graphicFrameLocks noChangeAspect="1"/>
              </p:cNvGraphicFramePr>
              <p:nvPr/>
            </p:nvGraphicFramePr>
            <p:xfrm>
              <a:off x="4054" y="3192"/>
              <a:ext cx="647" cy="255"/>
            </p:xfrm>
            <a:graphic>
              <a:graphicData uri="http://schemas.openxmlformats.org/presentationml/2006/ole">
                <p:oleObj spid="_x0000_s35847" name="Equation" r:id="rId9" imgW="583920" imgH="228600" progId="Equation.DSMT4">
                  <p:embed/>
                </p:oleObj>
              </a:graphicData>
            </a:graphic>
          </p:graphicFrame>
          <p:sp>
            <p:nvSpPr>
              <p:cNvPr id="35862" name="Line 33"/>
              <p:cNvSpPr>
                <a:spLocks noChangeShapeType="1"/>
              </p:cNvSpPr>
              <p:nvPr/>
            </p:nvSpPr>
            <p:spPr bwMode="auto">
              <a:xfrm>
                <a:off x="3824" y="2448"/>
                <a:ext cx="1088" cy="0"/>
              </a:xfrm>
              <a:prstGeom prst="line">
                <a:avLst/>
              </a:prstGeom>
              <a:noFill/>
              <a:ln w="12700">
                <a:solidFill>
                  <a:schemeClr val="bg2"/>
                </a:solidFill>
                <a:round/>
                <a:headEnd type="triangle" w="med" len="med"/>
                <a:tailEnd type="triangle" w="med" len="med"/>
              </a:ln>
            </p:spPr>
            <p:txBody>
              <a:bodyPr wrap="none"/>
              <a:lstStyle/>
              <a:p>
                <a:endParaRPr lang="en-US"/>
              </a:p>
            </p:txBody>
          </p:sp>
          <p:graphicFrame>
            <p:nvGraphicFramePr>
              <p:cNvPr id="35848" name="Object 34"/>
              <p:cNvGraphicFramePr>
                <a:graphicFrameLocks noChangeAspect="1"/>
              </p:cNvGraphicFramePr>
              <p:nvPr/>
            </p:nvGraphicFramePr>
            <p:xfrm>
              <a:off x="4119" y="2227"/>
              <a:ext cx="579" cy="181"/>
            </p:xfrm>
            <a:graphic>
              <a:graphicData uri="http://schemas.openxmlformats.org/presentationml/2006/ole">
                <p:oleObj spid="_x0000_s35848" name="Equation" r:id="rId10" imgW="571320" imgH="177480" progId="Equation.DSMT4">
                  <p:embed/>
                </p:oleObj>
              </a:graphicData>
            </a:graphic>
          </p:graphicFrame>
          <p:sp>
            <p:nvSpPr>
              <p:cNvPr id="35863" name="AutoShape 35"/>
              <p:cNvSpPr>
                <a:spLocks noChangeArrowheads="1"/>
              </p:cNvSpPr>
              <p:nvPr/>
            </p:nvSpPr>
            <p:spPr bwMode="auto">
              <a:xfrm>
                <a:off x="4928" y="2768"/>
                <a:ext cx="272" cy="136"/>
              </a:xfrm>
              <a:custGeom>
                <a:avLst/>
                <a:gdLst>
                  <a:gd name="T0" fmla="*/ 3 w 21600"/>
                  <a:gd name="T1" fmla="*/ 0 h 21600"/>
                  <a:gd name="T2" fmla="*/ 0 w 21600"/>
                  <a:gd name="T3" fmla="*/ 0 h 21600"/>
                  <a:gd name="T4" fmla="*/ 3 w 21600"/>
                  <a:gd name="T5" fmla="*/ 1 h 21600"/>
                  <a:gd name="T6" fmla="*/ 3 w 21600"/>
                  <a:gd name="T7" fmla="*/ 0 h 21600"/>
                  <a:gd name="T8" fmla="*/ 17694720 60000 65536"/>
                  <a:gd name="T9" fmla="*/ 11796480 60000 65536"/>
                  <a:gd name="T10" fmla="*/ 5898240 60000 65536"/>
                  <a:gd name="T11" fmla="*/ 0 60000 65536"/>
                  <a:gd name="T12" fmla="*/ 333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bg2"/>
                </a:solidFill>
                <a:miter lim="800000"/>
                <a:headEnd type="none" w="sm" len="sm"/>
                <a:tailEnd type="none" w="sm" len="sm"/>
              </a:ln>
            </p:spPr>
            <p:txBody>
              <a:bodyPr wrap="none" anchor="ctr"/>
              <a:lstStyle/>
              <a:p>
                <a:endParaRPr lang="en-US"/>
              </a:p>
            </p:txBody>
          </p:sp>
        </p:grpSp>
        <p:sp>
          <p:nvSpPr>
            <p:cNvPr id="35854" name="Text Box 36"/>
            <p:cNvSpPr txBox="1">
              <a:spLocks noChangeArrowheads="1"/>
            </p:cNvSpPr>
            <p:nvPr/>
          </p:nvSpPr>
          <p:spPr bwMode="auto">
            <a:xfrm>
              <a:off x="6359525" y="3002388"/>
              <a:ext cx="1885950" cy="366712"/>
            </a:xfrm>
            <a:prstGeom prst="rect">
              <a:avLst/>
            </a:prstGeom>
            <a:noFill/>
            <a:ln w="12700">
              <a:noFill/>
              <a:miter lim="800000"/>
              <a:headEnd type="none" w="sm" len="sm"/>
              <a:tailEnd type="none" w="sm" len="sm"/>
            </a:ln>
          </p:spPr>
          <p:txBody>
            <a:bodyPr wrap="none">
              <a:spAutoFit/>
            </a:bodyPr>
            <a:lstStyle/>
            <a:p>
              <a:r>
                <a:rPr lang="en-US" dirty="0">
                  <a:solidFill>
                    <a:schemeClr val="bg1"/>
                  </a:solidFill>
                </a:rPr>
                <a:t>Photons moving:</a:t>
              </a:r>
            </a:p>
          </p:txBody>
        </p:sp>
      </p:grpSp>
      <p:sp>
        <p:nvSpPr>
          <p:cNvPr id="35855" name="Text Box 38"/>
          <p:cNvSpPr txBox="1">
            <a:spLocks noChangeArrowheads="1"/>
          </p:cNvSpPr>
          <p:nvPr/>
        </p:nvSpPr>
        <p:spPr bwMode="auto">
          <a:xfrm>
            <a:off x="266700" y="3109913"/>
            <a:ext cx="2787650" cy="366712"/>
          </a:xfrm>
          <a:prstGeom prst="rect">
            <a:avLst/>
          </a:prstGeom>
          <a:noFill/>
          <a:ln w="12700">
            <a:noFill/>
            <a:miter lim="800000"/>
            <a:headEnd type="none" w="sm" len="sm"/>
            <a:tailEnd type="none" w="sm" len="sm"/>
          </a:ln>
        </p:spPr>
        <p:txBody>
          <a:bodyPr wrap="none">
            <a:spAutoFit/>
          </a:bodyPr>
          <a:lstStyle/>
          <a:p>
            <a:r>
              <a:rPr lang="en-US">
                <a:solidFill>
                  <a:schemeClr val="bg1"/>
                </a:solidFill>
              </a:rPr>
              <a:t>Calculation of power flow:</a:t>
            </a:r>
          </a:p>
        </p:txBody>
      </p:sp>
      <p:sp>
        <p:nvSpPr>
          <p:cNvPr id="35856" name="Text Box 39"/>
          <p:cNvSpPr txBox="1">
            <a:spLocks noChangeArrowheads="1"/>
          </p:cNvSpPr>
          <p:nvPr/>
        </p:nvSpPr>
        <p:spPr bwMode="auto">
          <a:xfrm>
            <a:off x="2381452" y="5975660"/>
            <a:ext cx="844550" cy="366712"/>
          </a:xfrm>
          <a:prstGeom prst="rect">
            <a:avLst/>
          </a:prstGeom>
          <a:noFill/>
          <a:ln w="12700">
            <a:noFill/>
            <a:miter lim="800000"/>
            <a:headEnd type="none" w="sm" len="sm"/>
            <a:tailEnd type="none" w="sm" len="sm"/>
          </a:ln>
        </p:spPr>
        <p:txBody>
          <a:bodyPr wrap="none">
            <a:spAutoFit/>
          </a:bodyPr>
          <a:lstStyle/>
          <a:p>
            <a:r>
              <a:rPr lang="en-US" dirty="0">
                <a:solidFill>
                  <a:schemeClr val="bg1"/>
                </a:solidFill>
              </a:rPr>
              <a:t>Hence</a:t>
            </a:r>
          </a:p>
        </p:txBody>
      </p:sp>
      <p:sp>
        <p:nvSpPr>
          <p:cNvPr id="33" name="TextBox 32"/>
          <p:cNvSpPr txBox="1"/>
          <p:nvPr/>
        </p:nvSpPr>
        <p:spPr>
          <a:xfrm>
            <a:off x="5258828" y="5979503"/>
            <a:ext cx="2933206" cy="584775"/>
          </a:xfrm>
          <a:prstGeom prst="rect">
            <a:avLst/>
          </a:prstGeom>
          <a:noFill/>
        </p:spPr>
        <p:txBody>
          <a:bodyPr wrap="square" rtlCol="0">
            <a:spAutoFit/>
          </a:bodyPr>
          <a:lstStyle/>
          <a:p>
            <a:r>
              <a:rPr lang="en-US" sz="1600" dirty="0" smtClean="0">
                <a:solidFill>
                  <a:schemeClr val="bg2"/>
                </a:solidFill>
              </a:rPr>
              <a:t>This is consistent with the previous momentum formula.</a:t>
            </a:r>
            <a:endParaRPr lang="en-US" sz="1600" dirty="0">
              <a:solidFill>
                <a:schemeClr val="bg2"/>
              </a:solidFill>
            </a:endParaRPr>
          </a:p>
        </p:txBody>
      </p:sp>
      <p:sp>
        <p:nvSpPr>
          <p:cNvPr id="35" name="Slide Number Placeholder 34"/>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38</a:t>
            </a:fld>
            <a:endParaRPr lang="en-US" kern="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Text Box 2"/>
          <p:cNvSpPr txBox="1">
            <a:spLocks noChangeArrowheads="1"/>
          </p:cNvSpPr>
          <p:nvPr/>
        </p:nvSpPr>
        <p:spPr bwMode="auto">
          <a:xfrm>
            <a:off x="131942"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Momentum Density Vector (cont.)</a:t>
            </a:r>
          </a:p>
        </p:txBody>
      </p:sp>
      <p:sp>
        <p:nvSpPr>
          <p:cNvPr id="36870" name="Text Box 3"/>
          <p:cNvSpPr txBox="1">
            <a:spLocks noChangeArrowheads="1"/>
          </p:cNvSpPr>
          <p:nvPr/>
        </p:nvSpPr>
        <p:spPr bwMode="auto">
          <a:xfrm>
            <a:off x="907143" y="748633"/>
            <a:ext cx="7773988" cy="1077218"/>
          </a:xfrm>
          <a:prstGeom prst="rect">
            <a:avLst/>
          </a:prstGeom>
          <a:noFill/>
          <a:ln w="12700">
            <a:noFill/>
            <a:miter lim="800000"/>
            <a:headEnd type="none" w="sm" len="sm"/>
            <a:tailEnd type="none" w="sm" len="sm"/>
          </a:ln>
        </p:spPr>
        <p:txBody>
          <a:bodyPr>
            <a:spAutoFit/>
          </a:bodyPr>
          <a:lstStyle/>
          <a:p>
            <a:r>
              <a:rPr lang="en-US" sz="2400" dirty="0">
                <a:solidFill>
                  <a:srgbClr val="FF00FF"/>
                </a:solidFill>
              </a:rPr>
              <a:t>Example:</a:t>
            </a:r>
            <a:r>
              <a:rPr lang="en-US" sz="2000" dirty="0">
                <a:solidFill>
                  <a:schemeClr val="bg1"/>
                </a:solidFill>
              </a:rPr>
              <a:t> </a:t>
            </a:r>
            <a:endParaRPr lang="en-US" sz="2000" dirty="0" smtClean="0">
              <a:solidFill>
                <a:schemeClr val="bg1"/>
              </a:solidFill>
            </a:endParaRPr>
          </a:p>
          <a:p>
            <a:r>
              <a:rPr lang="en-US" sz="2000" dirty="0" smtClean="0">
                <a:solidFill>
                  <a:schemeClr val="bg1"/>
                </a:solidFill>
              </a:rPr>
              <a:t>Find </a:t>
            </a:r>
            <a:r>
              <a:rPr lang="en-US" sz="2000" dirty="0">
                <a:solidFill>
                  <a:schemeClr val="bg1"/>
                </a:solidFill>
              </a:rPr>
              <a:t>the time-average force on a </a:t>
            </a:r>
            <a:r>
              <a:rPr lang="en-US" sz="2000" dirty="0">
                <a:solidFill>
                  <a:schemeClr val="bg1"/>
                </a:solidFill>
                <a:latin typeface="+mn-lt"/>
              </a:rPr>
              <a:t>1</a:t>
            </a:r>
            <a:r>
              <a:rPr lang="en-US" sz="2000" dirty="0">
                <a:solidFill>
                  <a:schemeClr val="bg1"/>
                </a:solidFill>
              </a:rPr>
              <a:t> </a:t>
            </a:r>
            <a:r>
              <a:rPr lang="en-US" sz="2000" dirty="0" smtClean="0">
                <a:solidFill>
                  <a:schemeClr val="bg1"/>
                </a:solidFill>
              </a:rPr>
              <a:t>[</a:t>
            </a:r>
            <a:r>
              <a:rPr lang="en-US" sz="2000" dirty="0" smtClean="0">
                <a:solidFill>
                  <a:schemeClr val="bg1"/>
                </a:solidFill>
                <a:latin typeface="Times New Roman" pitchFamily="18" charset="0"/>
              </a:rPr>
              <a:t>m</a:t>
            </a:r>
            <a:r>
              <a:rPr lang="en-US" sz="2000" baseline="30000" dirty="0" smtClean="0">
                <a:solidFill>
                  <a:schemeClr val="bg1"/>
                </a:solidFill>
              </a:rPr>
              <a:t>2</a:t>
            </a:r>
            <a:r>
              <a:rPr lang="en-US" sz="2000" dirty="0" smtClean="0">
                <a:solidFill>
                  <a:schemeClr val="bg1"/>
                </a:solidFill>
              </a:rPr>
              <a:t>] </a:t>
            </a:r>
            <a:r>
              <a:rPr lang="en-US" sz="2000" dirty="0">
                <a:solidFill>
                  <a:schemeClr val="bg1"/>
                </a:solidFill>
              </a:rPr>
              <a:t>mirror illuminated by normally incident sunlight, having a power density of </a:t>
            </a:r>
            <a:r>
              <a:rPr lang="en-US" sz="2000" dirty="0">
                <a:solidFill>
                  <a:schemeClr val="bg1"/>
                </a:solidFill>
                <a:latin typeface="+mn-lt"/>
              </a:rPr>
              <a:t>1</a:t>
            </a:r>
            <a:r>
              <a:rPr lang="en-US" sz="2000" dirty="0">
                <a:solidFill>
                  <a:schemeClr val="bg1"/>
                </a:solidFill>
              </a:rPr>
              <a:t> </a:t>
            </a:r>
            <a:r>
              <a:rPr lang="en-US" sz="2000" dirty="0" smtClean="0">
                <a:solidFill>
                  <a:schemeClr val="bg1"/>
                </a:solidFill>
              </a:rPr>
              <a:t>[</a:t>
            </a:r>
            <a:r>
              <a:rPr lang="en-US" sz="2000" dirty="0" smtClean="0">
                <a:solidFill>
                  <a:schemeClr val="bg1"/>
                </a:solidFill>
                <a:latin typeface="Times New Roman" pitchFamily="18" charset="0"/>
              </a:rPr>
              <a:t>kW/m</a:t>
            </a:r>
            <a:r>
              <a:rPr lang="en-US" sz="2000" baseline="30000" dirty="0" smtClean="0">
                <a:solidFill>
                  <a:schemeClr val="bg1"/>
                </a:solidFill>
              </a:rPr>
              <a:t>2</a:t>
            </a:r>
            <a:r>
              <a:rPr lang="en-US" sz="2000" dirty="0" smtClean="0">
                <a:solidFill>
                  <a:schemeClr val="bg1"/>
                </a:solidFill>
              </a:rPr>
              <a:t>].</a:t>
            </a:r>
            <a:endParaRPr lang="en-US" sz="2000" dirty="0">
              <a:solidFill>
                <a:schemeClr val="bg1"/>
              </a:solidFill>
            </a:endParaRPr>
          </a:p>
        </p:txBody>
      </p:sp>
      <p:graphicFrame>
        <p:nvGraphicFramePr>
          <p:cNvPr id="36866" name="Object 31"/>
          <p:cNvGraphicFramePr>
            <a:graphicFrameLocks noChangeAspect="1"/>
          </p:cNvGraphicFramePr>
          <p:nvPr/>
        </p:nvGraphicFramePr>
        <p:xfrm>
          <a:off x="830263" y="3228975"/>
          <a:ext cx="4078287" cy="881063"/>
        </p:xfrm>
        <a:graphic>
          <a:graphicData uri="http://schemas.openxmlformats.org/presentationml/2006/ole">
            <p:oleObj spid="_x0000_s36866" name="Equation" r:id="rId4" imgW="1828800" imgH="393480" progId="Equation.DSMT4">
              <p:embed/>
            </p:oleObj>
          </a:graphicData>
        </a:graphic>
      </p:graphicFrame>
      <p:graphicFrame>
        <p:nvGraphicFramePr>
          <p:cNvPr id="36867" name="Object 32"/>
          <p:cNvGraphicFramePr>
            <a:graphicFrameLocks noChangeAspect="1"/>
          </p:cNvGraphicFramePr>
          <p:nvPr/>
        </p:nvGraphicFramePr>
        <p:xfrm>
          <a:off x="414338" y="4316413"/>
          <a:ext cx="8320087" cy="960437"/>
        </p:xfrm>
        <a:graphic>
          <a:graphicData uri="http://schemas.openxmlformats.org/presentationml/2006/ole">
            <p:oleObj spid="_x0000_s36867" name="Equation" r:id="rId5" imgW="4419360" imgH="507960" progId="Equation.DSMT4">
              <p:embed/>
            </p:oleObj>
          </a:graphicData>
        </a:graphic>
      </p:graphicFrame>
      <p:graphicFrame>
        <p:nvGraphicFramePr>
          <p:cNvPr id="36868" name="Object 34"/>
          <p:cNvGraphicFramePr>
            <a:graphicFrameLocks noChangeAspect="1"/>
          </p:cNvGraphicFramePr>
          <p:nvPr/>
        </p:nvGraphicFramePr>
        <p:xfrm>
          <a:off x="2995613" y="5797550"/>
          <a:ext cx="3400425" cy="633413"/>
        </p:xfrm>
        <a:graphic>
          <a:graphicData uri="http://schemas.openxmlformats.org/presentationml/2006/ole">
            <p:oleObj spid="_x0000_s36868" name="Equation" r:id="rId6" imgW="1371600" imgH="253800" progId="Equation.DSMT4">
              <p:embed/>
            </p:oleObj>
          </a:graphicData>
        </a:graphic>
      </p:graphicFrame>
      <p:grpSp>
        <p:nvGrpSpPr>
          <p:cNvPr id="36871" name="Group 38"/>
          <p:cNvGrpSpPr>
            <a:grpSpLocks/>
          </p:cNvGrpSpPr>
          <p:nvPr/>
        </p:nvGrpSpPr>
        <p:grpSpPr bwMode="auto">
          <a:xfrm>
            <a:off x="3590889" y="2090703"/>
            <a:ext cx="4241801" cy="842962"/>
            <a:chOff x="2372" y="1427"/>
            <a:chExt cx="2672" cy="531"/>
          </a:xfrm>
        </p:grpSpPr>
        <p:sp>
          <p:nvSpPr>
            <p:cNvPr id="36872" name="Line 28"/>
            <p:cNvSpPr>
              <a:spLocks noChangeShapeType="1"/>
            </p:cNvSpPr>
            <p:nvPr/>
          </p:nvSpPr>
          <p:spPr bwMode="auto">
            <a:xfrm>
              <a:off x="3270" y="1427"/>
              <a:ext cx="0" cy="531"/>
            </a:xfrm>
            <a:prstGeom prst="line">
              <a:avLst/>
            </a:prstGeom>
            <a:noFill/>
            <a:ln w="76200">
              <a:solidFill>
                <a:srgbClr val="969696"/>
              </a:solidFill>
              <a:round/>
              <a:headEnd type="none" w="sm" len="sm"/>
              <a:tailEnd type="none" w="sm" len="sm"/>
            </a:ln>
          </p:spPr>
          <p:txBody>
            <a:bodyPr wrap="none"/>
            <a:lstStyle/>
            <a:p>
              <a:endParaRPr lang="en-US"/>
            </a:p>
          </p:txBody>
        </p:sp>
        <p:sp>
          <p:nvSpPr>
            <p:cNvPr id="36873" name="Line 29"/>
            <p:cNvSpPr>
              <a:spLocks noChangeShapeType="1"/>
            </p:cNvSpPr>
            <p:nvPr/>
          </p:nvSpPr>
          <p:spPr bwMode="auto">
            <a:xfrm>
              <a:off x="2375" y="1568"/>
              <a:ext cx="709" cy="0"/>
            </a:xfrm>
            <a:prstGeom prst="line">
              <a:avLst/>
            </a:prstGeom>
            <a:noFill/>
            <a:ln w="28575">
              <a:solidFill>
                <a:srgbClr val="CC3399"/>
              </a:solidFill>
              <a:round/>
              <a:headEnd type="none" w="sm" len="sm"/>
              <a:tailEnd type="triangle" w="med" len="med"/>
            </a:ln>
          </p:spPr>
          <p:txBody>
            <a:bodyPr wrap="none"/>
            <a:lstStyle/>
            <a:p>
              <a:endParaRPr lang="en-US"/>
            </a:p>
          </p:txBody>
        </p:sp>
        <p:sp>
          <p:nvSpPr>
            <p:cNvPr id="36874" name="Line 30"/>
            <p:cNvSpPr>
              <a:spLocks noChangeShapeType="1"/>
            </p:cNvSpPr>
            <p:nvPr/>
          </p:nvSpPr>
          <p:spPr bwMode="auto">
            <a:xfrm flipH="1">
              <a:off x="2372" y="1799"/>
              <a:ext cx="709" cy="0"/>
            </a:xfrm>
            <a:prstGeom prst="line">
              <a:avLst/>
            </a:prstGeom>
            <a:noFill/>
            <a:ln w="28575">
              <a:solidFill>
                <a:srgbClr val="CC3399"/>
              </a:solidFill>
              <a:round/>
              <a:headEnd type="none" w="sm" len="sm"/>
              <a:tailEnd type="triangle" w="med" len="med"/>
            </a:ln>
          </p:spPr>
          <p:txBody>
            <a:bodyPr wrap="none"/>
            <a:lstStyle/>
            <a:p>
              <a:endParaRPr lang="en-US"/>
            </a:p>
          </p:txBody>
        </p:sp>
        <p:sp>
          <p:nvSpPr>
            <p:cNvPr id="36875" name="Text Box 35"/>
            <p:cNvSpPr txBox="1">
              <a:spLocks noChangeArrowheads="1"/>
            </p:cNvSpPr>
            <p:nvPr/>
          </p:nvSpPr>
          <p:spPr bwMode="auto">
            <a:xfrm>
              <a:off x="3398" y="1517"/>
              <a:ext cx="684" cy="250"/>
            </a:xfrm>
            <a:prstGeom prst="rect">
              <a:avLst/>
            </a:prstGeom>
            <a:noFill/>
            <a:ln w="12700">
              <a:noFill/>
              <a:miter lim="800000"/>
              <a:headEnd type="none" w="sm" len="sm"/>
              <a:tailEnd type="none" w="sm" len="sm"/>
            </a:ln>
          </p:spPr>
          <p:txBody>
            <a:bodyPr wrap="none">
              <a:spAutoFit/>
            </a:bodyPr>
            <a:lstStyle/>
            <a:p>
              <a:r>
                <a:rPr lang="en-US" sz="2000" i="1">
                  <a:solidFill>
                    <a:schemeClr val="bg2"/>
                  </a:solidFill>
                  <a:latin typeface="Times New Roman" pitchFamily="18" charset="0"/>
                </a:rPr>
                <a:t>A</a:t>
              </a:r>
              <a:r>
                <a:rPr lang="en-US" sz="2000">
                  <a:solidFill>
                    <a:schemeClr val="bg2"/>
                  </a:solidFill>
                </a:rPr>
                <a:t> </a:t>
              </a:r>
              <a:r>
                <a:rPr lang="en-US" sz="2000">
                  <a:solidFill>
                    <a:schemeClr val="bg2"/>
                  </a:solidFill>
                  <a:latin typeface="Times New Roman" pitchFamily="18" charset="0"/>
                </a:rPr>
                <a:t>= 1 m</a:t>
              </a:r>
              <a:r>
                <a:rPr lang="en-US" sz="2000" baseline="30000">
                  <a:solidFill>
                    <a:schemeClr val="bg2"/>
                  </a:solidFill>
                  <a:latin typeface="Times New Roman" pitchFamily="18" charset="0"/>
                </a:rPr>
                <a:t>2</a:t>
              </a:r>
            </a:p>
          </p:txBody>
        </p:sp>
        <p:sp>
          <p:nvSpPr>
            <p:cNvPr id="36876" name="Line 36"/>
            <p:cNvSpPr>
              <a:spLocks noChangeShapeType="1"/>
            </p:cNvSpPr>
            <p:nvPr/>
          </p:nvSpPr>
          <p:spPr bwMode="auto">
            <a:xfrm>
              <a:off x="4312" y="1672"/>
              <a:ext cx="504" cy="0"/>
            </a:xfrm>
            <a:prstGeom prst="line">
              <a:avLst/>
            </a:prstGeom>
            <a:noFill/>
            <a:ln w="12700">
              <a:solidFill>
                <a:schemeClr val="bg2"/>
              </a:solidFill>
              <a:round/>
              <a:headEnd type="none" w="sm" len="sm"/>
              <a:tailEnd type="triangle" w="med" len="med"/>
            </a:ln>
          </p:spPr>
          <p:txBody>
            <a:bodyPr wrap="none"/>
            <a:lstStyle/>
            <a:p>
              <a:endParaRPr lang="en-US"/>
            </a:p>
          </p:txBody>
        </p:sp>
        <p:sp>
          <p:nvSpPr>
            <p:cNvPr id="36877" name="Text Box 37"/>
            <p:cNvSpPr txBox="1">
              <a:spLocks noChangeArrowheads="1"/>
            </p:cNvSpPr>
            <p:nvPr/>
          </p:nvSpPr>
          <p:spPr bwMode="auto">
            <a:xfrm>
              <a:off x="4872" y="1541"/>
              <a:ext cx="172" cy="231"/>
            </a:xfrm>
            <a:prstGeom prst="rect">
              <a:avLst/>
            </a:prstGeom>
            <a:noFill/>
            <a:ln w="12700">
              <a:noFill/>
              <a:miter lim="800000"/>
              <a:headEnd type="none" w="sm" len="sm"/>
              <a:tailEnd type="none" w="sm" len="sm"/>
            </a:ln>
          </p:spPr>
          <p:txBody>
            <a:bodyPr wrap="none">
              <a:spAutoFit/>
            </a:bodyPr>
            <a:lstStyle/>
            <a:p>
              <a:r>
                <a:rPr lang="en-US" i="1" dirty="0">
                  <a:solidFill>
                    <a:schemeClr val="bg2"/>
                  </a:solidFill>
                  <a:latin typeface="Times New Roman" pitchFamily="18" charset="0"/>
                </a:rPr>
                <a:t>z</a:t>
              </a:r>
            </a:p>
          </p:txBody>
        </p:sp>
      </p:grpSp>
      <p:sp>
        <p:nvSpPr>
          <p:cNvPr id="15" name="Slide Number Placeholder 14"/>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39</a:t>
            </a:fld>
            <a:endParaRPr lang="en-US" kern="0" dirty="0"/>
          </a:p>
        </p:txBody>
      </p:sp>
      <p:sp>
        <p:nvSpPr>
          <p:cNvPr id="16" name="TextBox 15"/>
          <p:cNvSpPr txBox="1"/>
          <p:nvPr/>
        </p:nvSpPr>
        <p:spPr>
          <a:xfrm>
            <a:off x="573205" y="2115403"/>
            <a:ext cx="2115403" cy="738664"/>
          </a:xfrm>
          <a:prstGeom prst="rect">
            <a:avLst/>
          </a:prstGeom>
          <a:noFill/>
          <a:ln>
            <a:solidFill>
              <a:schemeClr val="bg2"/>
            </a:solidFill>
          </a:ln>
        </p:spPr>
        <p:txBody>
          <a:bodyPr wrap="square" rtlCol="0">
            <a:spAutoFit/>
          </a:bodyPr>
          <a:lstStyle/>
          <a:p>
            <a:pPr algn="ctr"/>
            <a:r>
              <a:rPr lang="en-US" sz="1400" b="1" dirty="0" smtClean="0">
                <a:solidFill>
                  <a:schemeClr val="bg2"/>
                </a:solidFill>
              </a:rPr>
              <a:t>Note:</a:t>
            </a:r>
            <a:r>
              <a:rPr lang="en-US" sz="1400" dirty="0" smtClean="0">
                <a:solidFill>
                  <a:schemeClr val="bg2"/>
                </a:solidFill>
              </a:rPr>
              <a:t> the fields vary </a:t>
            </a:r>
            <a:r>
              <a:rPr lang="en-US" sz="1400" dirty="0" err="1" smtClean="0">
                <a:solidFill>
                  <a:schemeClr val="bg2"/>
                </a:solidFill>
              </a:rPr>
              <a:t>sinusoidally</a:t>
            </a:r>
            <a:r>
              <a:rPr lang="en-US" sz="1400" dirty="0" smtClean="0">
                <a:solidFill>
                  <a:schemeClr val="bg2"/>
                </a:solidFill>
              </a:rPr>
              <a:t>, but the frequency is arbitrary.</a:t>
            </a:r>
            <a:endParaRPr lang="en-US" sz="1400" dirty="0">
              <a:solidFill>
                <a:schemeClr val="bg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73" name="Text Box 21"/>
          <p:cNvSpPr txBox="1">
            <a:spLocks noChangeArrowheads="1"/>
          </p:cNvSpPr>
          <p:nvPr/>
        </p:nvSpPr>
        <p:spPr bwMode="auto">
          <a:xfrm>
            <a:off x="741589" y="0"/>
            <a:ext cx="7735888"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Power Dissipated by Current (cont.)</a:t>
            </a:r>
          </a:p>
        </p:txBody>
      </p:sp>
      <p:sp>
        <p:nvSpPr>
          <p:cNvPr id="2055" name="Text Box 22"/>
          <p:cNvSpPr txBox="1">
            <a:spLocks noChangeArrowheads="1"/>
          </p:cNvSpPr>
          <p:nvPr/>
        </p:nvSpPr>
        <p:spPr bwMode="auto">
          <a:xfrm>
            <a:off x="394380" y="3879849"/>
            <a:ext cx="8221662" cy="7016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From this we can also write the power </a:t>
            </a:r>
            <a:r>
              <a:rPr lang="en-US" sz="2000" dirty="0">
                <a:solidFill>
                  <a:schemeClr val="hlink"/>
                </a:solidFill>
              </a:rPr>
              <a:t>generated </a:t>
            </a:r>
            <a:r>
              <a:rPr lang="en-US" sz="2000" dirty="0">
                <a:solidFill>
                  <a:schemeClr val="bg1"/>
                </a:solidFill>
              </a:rPr>
              <a:t>per unit volume due to an </a:t>
            </a:r>
            <a:r>
              <a:rPr lang="en-US" sz="2000" dirty="0">
                <a:solidFill>
                  <a:schemeClr val="hlink"/>
                </a:solidFill>
              </a:rPr>
              <a:t>impressed source </a:t>
            </a:r>
            <a:r>
              <a:rPr lang="en-US" sz="2000" dirty="0">
                <a:solidFill>
                  <a:schemeClr val="bg1"/>
                </a:solidFill>
              </a:rPr>
              <a:t>current:</a:t>
            </a:r>
          </a:p>
        </p:txBody>
      </p:sp>
      <p:graphicFrame>
        <p:nvGraphicFramePr>
          <p:cNvPr id="2051" name="Object 23"/>
          <p:cNvGraphicFramePr>
            <a:graphicFrameLocks noChangeAspect="1"/>
          </p:cNvGraphicFramePr>
          <p:nvPr/>
        </p:nvGraphicFramePr>
        <p:xfrm>
          <a:off x="3507467" y="5053238"/>
          <a:ext cx="1657350" cy="585788"/>
        </p:xfrm>
        <a:graphic>
          <a:graphicData uri="http://schemas.openxmlformats.org/presentationml/2006/ole">
            <p:oleObj spid="_x0000_s195587" name="Equation" r:id="rId4" imgW="787320" imgH="279360" progId="Equation.DSMT4">
              <p:embed/>
            </p:oleObj>
          </a:graphicData>
        </a:graphic>
      </p:graphicFrame>
      <p:sp>
        <p:nvSpPr>
          <p:cNvPr id="10" name="Slide Number Placeholder 9"/>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4</a:t>
            </a:fld>
            <a:endParaRPr lang="en-US" kern="0" dirty="0"/>
          </a:p>
        </p:txBody>
      </p:sp>
      <p:graphicFrame>
        <p:nvGraphicFramePr>
          <p:cNvPr id="195590" name="Object 8"/>
          <p:cNvGraphicFramePr>
            <a:graphicFrameLocks noChangeAspect="1"/>
          </p:cNvGraphicFramePr>
          <p:nvPr/>
        </p:nvGraphicFramePr>
        <p:xfrm>
          <a:off x="3694113" y="1740580"/>
          <a:ext cx="1336675" cy="533400"/>
        </p:xfrm>
        <a:graphic>
          <a:graphicData uri="http://schemas.openxmlformats.org/presentationml/2006/ole">
            <p:oleObj spid="_x0000_s195590" name="Equation" r:id="rId5" imgW="634680" imgH="253800" progId="Equation.DSMT4">
              <p:embed/>
            </p:oleObj>
          </a:graphicData>
        </a:graphic>
      </p:graphicFrame>
      <p:sp>
        <p:nvSpPr>
          <p:cNvPr id="12" name="TextBox 11"/>
          <p:cNvSpPr txBox="1"/>
          <p:nvPr/>
        </p:nvSpPr>
        <p:spPr>
          <a:xfrm>
            <a:off x="1621972" y="1034143"/>
            <a:ext cx="3358612" cy="400110"/>
          </a:xfrm>
          <a:prstGeom prst="rect">
            <a:avLst/>
          </a:prstGeom>
          <a:noFill/>
        </p:spPr>
        <p:txBody>
          <a:bodyPr wrap="none" rtlCol="0">
            <a:spAutoFit/>
          </a:bodyPr>
          <a:lstStyle/>
          <a:p>
            <a:r>
              <a:rPr lang="en-US" sz="2000" dirty="0" smtClean="0">
                <a:solidFill>
                  <a:schemeClr val="bg1"/>
                </a:solidFill>
              </a:rPr>
              <a:t>Return to the general result:</a:t>
            </a:r>
            <a:endParaRPr lang="en-US" sz="2000" dirty="0">
              <a:solidFill>
                <a:schemeClr val="bg1"/>
              </a:solidFill>
            </a:endParaRPr>
          </a:p>
        </p:txBody>
      </p:sp>
      <p:sp>
        <p:nvSpPr>
          <p:cNvPr id="13" name="Text Box 9"/>
          <p:cNvSpPr txBox="1">
            <a:spLocks noChangeArrowheads="1"/>
          </p:cNvSpPr>
          <p:nvPr/>
        </p:nvSpPr>
        <p:spPr bwMode="auto">
          <a:xfrm>
            <a:off x="1359580" y="2541361"/>
            <a:ext cx="5955620" cy="400110"/>
          </a:xfrm>
          <a:prstGeom prst="rect">
            <a:avLst/>
          </a:prstGeom>
          <a:noFill/>
          <a:ln w="12700">
            <a:noFill/>
            <a:miter lim="800000"/>
            <a:headEnd type="none" w="sm" len="sm"/>
            <a:tailEnd type="none" w="sm" len="sm"/>
          </a:ln>
        </p:spPr>
        <p:txBody>
          <a:bodyPr wrap="square">
            <a:spAutoFit/>
          </a:bodyPr>
          <a:lstStyle/>
          <a:p>
            <a:pPr algn="ctr">
              <a:spcBef>
                <a:spcPct val="50000"/>
              </a:spcBef>
            </a:pPr>
            <a:r>
              <a:rPr lang="en-US" sz="2000" dirty="0" smtClean="0">
                <a:solidFill>
                  <a:schemeClr val="bg1"/>
                </a:solidFill>
              </a:rPr>
              <a:t>This is the power </a:t>
            </a:r>
            <a:r>
              <a:rPr lang="en-US" sz="2000" u="sng" dirty="0">
                <a:solidFill>
                  <a:schemeClr val="bg1"/>
                </a:solidFill>
              </a:rPr>
              <a:t>dissipated</a:t>
            </a:r>
            <a:r>
              <a:rPr lang="en-US" sz="2000" dirty="0">
                <a:solidFill>
                  <a:schemeClr val="bg1"/>
                </a:solidFill>
              </a:rPr>
              <a:t> per unit </a:t>
            </a:r>
            <a:r>
              <a:rPr lang="en-US" sz="2000" dirty="0" smtClean="0">
                <a:solidFill>
                  <a:schemeClr val="bg1"/>
                </a:solidFill>
              </a:rPr>
              <a:t>volume.</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Text Box 2"/>
          <p:cNvSpPr txBox="1">
            <a:spLocks noChangeArrowheads="1"/>
          </p:cNvSpPr>
          <p:nvPr/>
        </p:nvSpPr>
        <p:spPr bwMode="auto">
          <a:xfrm>
            <a:off x="162763"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smtClean="0">
                <a:solidFill>
                  <a:srgbClr val="FF9933"/>
                </a:solidFill>
                <a:effectLst>
                  <a:outerShdw blurRad="38100" dist="38100" dir="2700000" algn="tl">
                    <a:srgbClr val="C0C0C0"/>
                  </a:outerShdw>
                </a:effectLst>
                <a:latin typeface="Arial" pitchFamily="34" charset="0"/>
              </a:rPr>
              <a:t>Solar Sail</a:t>
            </a:r>
            <a:endParaRPr lang="en-US" sz="3600" dirty="0">
              <a:solidFill>
                <a:srgbClr val="FF9933"/>
              </a:solidFill>
              <a:effectLst>
                <a:outerShdw blurRad="38100" dist="38100" dir="2700000" algn="tl">
                  <a:srgbClr val="C0C0C0"/>
                </a:outerShdw>
              </a:effectLst>
              <a:latin typeface="Arial" pitchFamily="34" charset="0"/>
            </a:endParaRPr>
          </a:p>
        </p:txBody>
      </p:sp>
      <p:sp>
        <p:nvSpPr>
          <p:cNvPr id="9" name="Slide Number Placeholder 8"/>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40</a:t>
            </a:fld>
            <a:endParaRPr lang="en-US" kern="0" dirty="0"/>
          </a:p>
        </p:txBody>
      </p:sp>
      <p:pic>
        <p:nvPicPr>
          <p:cNvPr id="10" name="Picture 9" descr="http://sciencedude.ocregister.com/files/2011/08/solarsailsmall580-300x196.png">
            <a:hlinkClick r:id="rId3"/>
          </p:cNvPr>
          <p:cNvPicPr/>
          <p:nvPr/>
        </p:nvPicPr>
        <p:blipFill>
          <a:blip r:embed="rId4" cstate="print"/>
          <a:srcRect/>
          <a:stretch>
            <a:fillRect/>
          </a:stretch>
        </p:blipFill>
        <p:spPr bwMode="auto">
          <a:xfrm>
            <a:off x="1710234" y="2536491"/>
            <a:ext cx="5577669" cy="3236511"/>
          </a:xfrm>
          <a:prstGeom prst="rect">
            <a:avLst/>
          </a:prstGeom>
          <a:noFill/>
          <a:ln w="9525">
            <a:noFill/>
            <a:miter lim="800000"/>
            <a:headEnd/>
            <a:tailEnd/>
          </a:ln>
        </p:spPr>
      </p:pic>
      <p:sp>
        <p:nvSpPr>
          <p:cNvPr id="159745" name="Rectangle 1"/>
          <p:cNvSpPr>
            <a:spLocks noChangeArrowheads="1"/>
          </p:cNvSpPr>
          <p:nvPr/>
        </p:nvSpPr>
        <p:spPr bwMode="auto">
          <a:xfrm>
            <a:off x="477672" y="1483352"/>
            <a:ext cx="8475259"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NASA has awarded $20 million to L’Garde, Inc. (Tustin, CA), a maker of “inflatable space structures,” to develop a solar sail, which will rely on the pressure of sunlight to move through space when it takes its first flight as soon as 2014.</a:t>
            </a:r>
            <a:endParaRPr kumimoji="0" lang="en-US" sz="1400" b="0" i="0" u="none" strike="noStrike" cap="none" normalizeH="0" baseline="0" dirty="0" smtClean="0">
              <a:ln>
                <a:noFill/>
              </a:ln>
              <a:solidFill>
                <a:schemeClr val="bg2"/>
              </a:solidFill>
              <a:effectLst/>
              <a:latin typeface="Arial" pitchFamily="34" charset="0"/>
              <a:cs typeface="Arial" pitchFamily="34" charset="0"/>
            </a:endParaRPr>
          </a:p>
        </p:txBody>
      </p:sp>
      <p:sp>
        <p:nvSpPr>
          <p:cNvPr id="12" name="Rectangle 11"/>
          <p:cNvSpPr/>
          <p:nvPr/>
        </p:nvSpPr>
        <p:spPr>
          <a:xfrm>
            <a:off x="3285353" y="6420428"/>
            <a:ext cx="2518703" cy="369332"/>
          </a:xfrm>
          <a:prstGeom prst="rect">
            <a:avLst/>
          </a:prstGeom>
        </p:spPr>
        <p:txBody>
          <a:bodyPr wrap="none">
            <a:spAutoFit/>
          </a:bodyPr>
          <a:lstStyle/>
          <a:p>
            <a:r>
              <a:rPr lang="en-US" dirty="0" smtClean="0">
                <a:solidFill>
                  <a:schemeClr val="bg2"/>
                </a:solidFill>
              </a:rPr>
              <a:t>http://www.lgarde.com</a:t>
            </a:r>
            <a:endParaRPr lang="en-US" dirty="0">
              <a:solidFill>
                <a:schemeClr val="bg2"/>
              </a:solidFill>
            </a:endParaRPr>
          </a:p>
        </p:txBody>
      </p:sp>
      <p:sp>
        <p:nvSpPr>
          <p:cNvPr id="13" name="Rectangle 12"/>
          <p:cNvSpPr/>
          <p:nvPr/>
        </p:nvSpPr>
        <p:spPr>
          <a:xfrm>
            <a:off x="382137" y="5866222"/>
            <a:ext cx="8502555" cy="461665"/>
          </a:xfrm>
          <a:prstGeom prst="rect">
            <a:avLst/>
          </a:prstGeom>
        </p:spPr>
        <p:txBody>
          <a:bodyPr wrap="square">
            <a:spAutoFit/>
          </a:bodyPr>
          <a:lstStyle/>
          <a:p>
            <a:r>
              <a:rPr lang="en-US" sz="1200" dirty="0" smtClean="0">
                <a:solidFill>
                  <a:schemeClr val="bg2"/>
                </a:solidFill>
              </a:rPr>
              <a:t>A smaller version of L'Garde's solar sail unfurled in a vacuum chamber in Ohio in 2005. This one was about 3,400 square feet, a quarter the size of the sail the company plans to loft into space as soon as 2014. Photo courtesy NASA and L'Garde.</a:t>
            </a:r>
            <a:endParaRPr lang="en-US" sz="1200" dirty="0">
              <a:solidFill>
                <a:schemeClr val="bg2"/>
              </a:solidFill>
            </a:endParaRPr>
          </a:p>
        </p:txBody>
      </p:sp>
      <p:sp>
        <p:nvSpPr>
          <p:cNvPr id="14" name="TextBox 13"/>
          <p:cNvSpPr txBox="1"/>
          <p:nvPr/>
        </p:nvSpPr>
        <p:spPr>
          <a:xfrm>
            <a:off x="3398293" y="805218"/>
            <a:ext cx="2364750" cy="400110"/>
          </a:xfrm>
          <a:prstGeom prst="rect">
            <a:avLst/>
          </a:prstGeom>
          <a:noFill/>
        </p:spPr>
        <p:txBody>
          <a:bodyPr wrap="none" rtlCol="0">
            <a:spAutoFit/>
          </a:bodyPr>
          <a:lstStyle/>
          <a:p>
            <a:r>
              <a:rPr lang="en-US" sz="2000" dirty="0" smtClean="0">
                <a:solidFill>
                  <a:schemeClr val="bg1"/>
                </a:solidFill>
              </a:rPr>
              <a:t>Sunjammer Project</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Text Box 2"/>
          <p:cNvSpPr txBox="1">
            <a:spLocks noChangeArrowheads="1"/>
          </p:cNvSpPr>
          <p:nvPr/>
        </p:nvSpPr>
        <p:spPr bwMode="auto">
          <a:xfrm>
            <a:off x="162763"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smtClean="0">
                <a:solidFill>
                  <a:srgbClr val="FF9933"/>
                </a:solidFill>
                <a:effectLst>
                  <a:outerShdw blurRad="38100" dist="38100" dir="2700000" algn="tl">
                    <a:srgbClr val="C0C0C0"/>
                  </a:outerShdw>
                </a:effectLst>
                <a:latin typeface="Arial" pitchFamily="34" charset="0"/>
              </a:rPr>
              <a:t>Solar Sail (cont.)</a:t>
            </a:r>
            <a:endParaRPr lang="en-US" sz="3600" dirty="0">
              <a:solidFill>
                <a:srgbClr val="FF9933"/>
              </a:solidFill>
              <a:effectLst>
                <a:outerShdw blurRad="38100" dist="38100" dir="2700000" algn="tl">
                  <a:srgbClr val="C0C0C0"/>
                </a:outerShdw>
              </a:effectLst>
              <a:latin typeface="Arial" pitchFamily="34" charset="0"/>
            </a:endParaRPr>
          </a:p>
        </p:txBody>
      </p:sp>
      <p:sp>
        <p:nvSpPr>
          <p:cNvPr id="9" name="Slide Number Placeholder 8"/>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41</a:t>
            </a:fld>
            <a:endParaRPr lang="en-US" kern="0" dirty="0"/>
          </a:p>
        </p:txBody>
      </p:sp>
      <p:pic>
        <p:nvPicPr>
          <p:cNvPr id="6" name="Picture 5" descr="http://sciencedude.ocregister.com/files/2011/08/solarsail.gif">
            <a:hlinkClick r:id="rId3"/>
          </p:cNvPr>
          <p:cNvPicPr/>
          <p:nvPr/>
        </p:nvPicPr>
        <p:blipFill>
          <a:blip r:embed="rId4" cstate="print"/>
          <a:srcRect/>
          <a:stretch>
            <a:fillRect/>
          </a:stretch>
        </p:blipFill>
        <p:spPr bwMode="auto">
          <a:xfrm>
            <a:off x="1528549" y="701722"/>
            <a:ext cx="6266241" cy="5562599"/>
          </a:xfrm>
          <a:prstGeom prst="rect">
            <a:avLst/>
          </a:prstGeom>
          <a:noFill/>
          <a:ln w="9525">
            <a:noFill/>
            <a:miter lim="800000"/>
            <a:headEnd/>
            <a:tailEnd/>
          </a:ln>
        </p:spPr>
      </p:pic>
      <p:sp>
        <p:nvSpPr>
          <p:cNvPr id="8" name="Rectangle 7"/>
          <p:cNvSpPr/>
          <p:nvPr/>
        </p:nvSpPr>
        <p:spPr>
          <a:xfrm>
            <a:off x="3285353" y="6383324"/>
            <a:ext cx="2518703" cy="369332"/>
          </a:xfrm>
          <a:prstGeom prst="rect">
            <a:avLst/>
          </a:prstGeom>
        </p:spPr>
        <p:txBody>
          <a:bodyPr wrap="none">
            <a:spAutoFit/>
          </a:bodyPr>
          <a:lstStyle/>
          <a:p>
            <a:r>
              <a:rPr lang="en-US" dirty="0" smtClean="0">
                <a:solidFill>
                  <a:schemeClr val="bg2"/>
                </a:solidFill>
              </a:rPr>
              <a:t>http://www.lgarde.com</a:t>
            </a:r>
            <a:endParaRPr lang="en-US" dirty="0">
              <a:solidFill>
                <a:schemeClr val="bg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Text Box 2"/>
          <p:cNvSpPr txBox="1">
            <a:spLocks noChangeArrowheads="1"/>
          </p:cNvSpPr>
          <p:nvPr/>
        </p:nvSpPr>
        <p:spPr bwMode="auto">
          <a:xfrm>
            <a:off x="162763"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Maxwell Stress Tensor</a:t>
            </a:r>
          </a:p>
        </p:txBody>
      </p:sp>
      <p:sp>
        <p:nvSpPr>
          <p:cNvPr id="59395" name="Text Box 3"/>
          <p:cNvSpPr txBox="1">
            <a:spLocks noChangeArrowheads="1"/>
          </p:cNvSpPr>
          <p:nvPr/>
        </p:nvSpPr>
        <p:spPr bwMode="auto">
          <a:xfrm>
            <a:off x="740724" y="1373208"/>
            <a:ext cx="7773988" cy="701675"/>
          </a:xfrm>
          <a:prstGeom prst="rect">
            <a:avLst/>
          </a:prstGeom>
          <a:noFill/>
          <a:ln w="12700">
            <a:noFill/>
            <a:miter lim="800000"/>
            <a:headEnd type="none" w="sm" len="sm"/>
            <a:tailEnd type="none" w="sm" len="sm"/>
          </a:ln>
        </p:spPr>
        <p:txBody>
          <a:bodyPr>
            <a:spAutoFit/>
          </a:bodyPr>
          <a:lstStyle/>
          <a:p>
            <a:r>
              <a:rPr lang="en-US" sz="2000" dirty="0">
                <a:solidFill>
                  <a:schemeClr val="bg1"/>
                </a:solidFill>
              </a:rPr>
              <a:t>This gives us the </a:t>
            </a:r>
            <a:r>
              <a:rPr lang="en-US" sz="2000" dirty="0">
                <a:solidFill>
                  <a:schemeClr val="hlink"/>
                </a:solidFill>
              </a:rPr>
              <a:t>stress</a:t>
            </a:r>
            <a:r>
              <a:rPr lang="en-US" sz="2000" dirty="0">
                <a:solidFill>
                  <a:schemeClr val="bg1"/>
                </a:solidFill>
              </a:rPr>
              <a:t> (</a:t>
            </a:r>
            <a:r>
              <a:rPr lang="en-US" sz="2000" u="sng" dirty="0">
                <a:solidFill>
                  <a:schemeClr val="bg1"/>
                </a:solidFill>
              </a:rPr>
              <a:t>vector force per unit area</a:t>
            </a:r>
            <a:r>
              <a:rPr lang="en-US" sz="2000" dirty="0">
                <a:solidFill>
                  <a:schemeClr val="bg1"/>
                </a:solidFill>
              </a:rPr>
              <a:t>) on an object, from knowledge of the </a:t>
            </a:r>
            <a:r>
              <a:rPr lang="en-US" sz="2000" dirty="0" smtClean="0">
                <a:solidFill>
                  <a:schemeClr val="bg1"/>
                </a:solidFill>
              </a:rPr>
              <a:t>fields on the surface of the object.</a:t>
            </a:r>
            <a:endParaRPr lang="en-US" sz="2000" dirty="0">
              <a:solidFill>
                <a:schemeClr val="bg1"/>
              </a:solidFill>
            </a:endParaRPr>
          </a:p>
        </p:txBody>
      </p:sp>
      <p:sp>
        <p:nvSpPr>
          <p:cNvPr id="59396" name="Text Box 21"/>
          <p:cNvSpPr txBox="1">
            <a:spLocks noChangeArrowheads="1"/>
          </p:cNvSpPr>
          <p:nvPr/>
        </p:nvSpPr>
        <p:spPr bwMode="auto">
          <a:xfrm>
            <a:off x="546100" y="2968625"/>
            <a:ext cx="1919288" cy="396875"/>
          </a:xfrm>
          <a:prstGeom prst="rect">
            <a:avLst/>
          </a:prstGeom>
          <a:noFill/>
          <a:ln w="12700">
            <a:noFill/>
            <a:miter lim="800000"/>
            <a:headEnd type="none" w="sm" len="sm"/>
            <a:tailEnd type="none" w="sm" len="sm"/>
          </a:ln>
        </p:spPr>
        <p:txBody>
          <a:bodyPr>
            <a:spAutoFit/>
          </a:bodyPr>
          <a:lstStyle/>
          <a:p>
            <a:r>
              <a:rPr lang="en-US" sz="2000" dirty="0">
                <a:solidFill>
                  <a:schemeClr val="bg1"/>
                </a:solidFill>
              </a:rPr>
              <a:t>References:</a:t>
            </a:r>
          </a:p>
        </p:txBody>
      </p:sp>
      <p:sp>
        <p:nvSpPr>
          <p:cNvPr id="59397" name="Text Box 22"/>
          <p:cNvSpPr txBox="1">
            <a:spLocks noChangeArrowheads="1"/>
          </p:cNvSpPr>
          <p:nvPr/>
        </p:nvSpPr>
        <p:spPr bwMode="auto">
          <a:xfrm>
            <a:off x="542925" y="4987925"/>
            <a:ext cx="7867650" cy="641350"/>
          </a:xfrm>
          <a:prstGeom prst="rect">
            <a:avLst/>
          </a:prstGeom>
          <a:noFill/>
          <a:ln w="12700">
            <a:noFill/>
            <a:miter lim="800000"/>
            <a:headEnd type="none" w="sm" len="sm"/>
            <a:tailEnd type="none" w="sm" len="sm"/>
          </a:ln>
        </p:spPr>
        <p:txBody>
          <a:bodyPr>
            <a:spAutoFit/>
          </a:bodyPr>
          <a:lstStyle/>
          <a:p>
            <a:r>
              <a:rPr lang="en-US">
                <a:solidFill>
                  <a:schemeClr val="bg2"/>
                </a:solidFill>
              </a:rPr>
              <a:t>J. Schwinger, L. L. DeRaad, Jr., K. A. Milton, and W.-Y. Tsai,</a:t>
            </a:r>
            <a:r>
              <a:rPr lang="en-US"/>
              <a:t> </a:t>
            </a:r>
            <a:r>
              <a:rPr lang="en-US" i="1">
                <a:solidFill>
                  <a:schemeClr val="bg2"/>
                </a:solidFill>
              </a:rPr>
              <a:t>Classical Electrodynamics</a:t>
            </a:r>
            <a:r>
              <a:rPr lang="en-US">
                <a:solidFill>
                  <a:schemeClr val="bg2"/>
                </a:solidFill>
              </a:rPr>
              <a:t>, Perseus, 1998.</a:t>
            </a:r>
          </a:p>
        </p:txBody>
      </p:sp>
      <p:sp>
        <p:nvSpPr>
          <p:cNvPr id="59398" name="Text Box 23"/>
          <p:cNvSpPr txBox="1">
            <a:spLocks noChangeArrowheads="1"/>
          </p:cNvSpPr>
          <p:nvPr/>
        </p:nvSpPr>
        <p:spPr bwMode="auto">
          <a:xfrm>
            <a:off x="530225" y="4354513"/>
            <a:ext cx="6013450" cy="366712"/>
          </a:xfrm>
          <a:prstGeom prst="rect">
            <a:avLst/>
          </a:prstGeom>
          <a:noFill/>
          <a:ln w="12700">
            <a:noFill/>
            <a:miter lim="800000"/>
            <a:headEnd type="none" w="sm" len="sm"/>
            <a:tailEnd type="none" w="sm" len="sm"/>
          </a:ln>
        </p:spPr>
        <p:txBody>
          <a:bodyPr>
            <a:spAutoFit/>
          </a:bodyPr>
          <a:lstStyle/>
          <a:p>
            <a:r>
              <a:rPr lang="en-US" dirty="0">
                <a:solidFill>
                  <a:schemeClr val="bg2"/>
                </a:solidFill>
              </a:rPr>
              <a:t>J. D. Jackson, </a:t>
            </a:r>
            <a:r>
              <a:rPr lang="en-US" i="1" dirty="0">
                <a:solidFill>
                  <a:schemeClr val="bg2"/>
                </a:solidFill>
              </a:rPr>
              <a:t>Classical Electrodynamics</a:t>
            </a:r>
            <a:r>
              <a:rPr lang="en-US" dirty="0">
                <a:solidFill>
                  <a:schemeClr val="bg2"/>
                </a:solidFill>
              </a:rPr>
              <a:t>, Wiley, 1998.</a:t>
            </a:r>
          </a:p>
        </p:txBody>
      </p:sp>
      <p:sp>
        <p:nvSpPr>
          <p:cNvPr id="59399" name="Text Box 24"/>
          <p:cNvSpPr txBox="1">
            <a:spLocks noChangeArrowheads="1"/>
          </p:cNvSpPr>
          <p:nvPr/>
        </p:nvSpPr>
        <p:spPr bwMode="auto">
          <a:xfrm>
            <a:off x="555625" y="3681413"/>
            <a:ext cx="7385050" cy="366712"/>
          </a:xfrm>
          <a:prstGeom prst="rect">
            <a:avLst/>
          </a:prstGeom>
          <a:noFill/>
          <a:ln w="12700">
            <a:noFill/>
            <a:miter lim="800000"/>
            <a:headEnd type="none" w="sm" len="sm"/>
            <a:tailEnd type="none" w="sm" len="sm"/>
          </a:ln>
        </p:spPr>
        <p:txBody>
          <a:bodyPr>
            <a:spAutoFit/>
          </a:bodyPr>
          <a:lstStyle/>
          <a:p>
            <a:r>
              <a:rPr lang="en-US">
                <a:solidFill>
                  <a:schemeClr val="bg2"/>
                </a:solidFill>
              </a:rPr>
              <a:t>D. J. Griffiths, Introduction to Electrodynamics, Prentice-Hall, 1989.</a:t>
            </a:r>
          </a:p>
        </p:txBody>
      </p:sp>
      <p:sp>
        <p:nvSpPr>
          <p:cNvPr id="9" name="Slide Number Placeholder 8"/>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42</a:t>
            </a:fld>
            <a:endParaRPr lang="en-US" kern="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Text Box 2"/>
          <p:cNvSpPr txBox="1">
            <a:spLocks noChangeArrowheads="1"/>
          </p:cNvSpPr>
          <p:nvPr/>
        </p:nvSpPr>
        <p:spPr bwMode="auto">
          <a:xfrm>
            <a:off x="173038"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Maxwell Stress Tensor</a:t>
            </a:r>
          </a:p>
        </p:txBody>
      </p:sp>
      <p:graphicFrame>
        <p:nvGraphicFramePr>
          <p:cNvPr id="37890" name="Object 4"/>
          <p:cNvGraphicFramePr>
            <a:graphicFrameLocks noChangeAspect="1"/>
          </p:cNvGraphicFramePr>
          <p:nvPr/>
        </p:nvGraphicFramePr>
        <p:xfrm>
          <a:off x="3101975" y="1197386"/>
          <a:ext cx="2447925" cy="1438275"/>
        </p:xfrm>
        <a:graphic>
          <a:graphicData uri="http://schemas.openxmlformats.org/presentationml/2006/ole">
            <p:oleObj spid="_x0000_s37890" name="Equation" r:id="rId4" imgW="1257120" imgH="736560" progId="Equation.DSMT4">
              <p:embed/>
            </p:oleObj>
          </a:graphicData>
        </a:graphic>
      </p:graphicFrame>
      <p:graphicFrame>
        <p:nvGraphicFramePr>
          <p:cNvPr id="37891" name="Object 5"/>
          <p:cNvGraphicFramePr>
            <a:graphicFrameLocks noChangeAspect="1"/>
          </p:cNvGraphicFramePr>
          <p:nvPr/>
        </p:nvGraphicFramePr>
        <p:xfrm>
          <a:off x="890588" y="3468688"/>
          <a:ext cx="6213475" cy="896937"/>
        </p:xfrm>
        <a:graphic>
          <a:graphicData uri="http://schemas.openxmlformats.org/presentationml/2006/ole">
            <p:oleObj spid="_x0000_s37891" name="Equation" r:id="rId5" imgW="2997000" imgH="431640" progId="Equation.DSMT4">
              <p:embed/>
            </p:oleObj>
          </a:graphicData>
        </a:graphic>
      </p:graphicFrame>
      <p:graphicFrame>
        <p:nvGraphicFramePr>
          <p:cNvPr id="37892" name="Object 6"/>
          <p:cNvGraphicFramePr>
            <a:graphicFrameLocks noChangeAspect="1"/>
          </p:cNvGraphicFramePr>
          <p:nvPr/>
        </p:nvGraphicFramePr>
        <p:xfrm>
          <a:off x="3367088" y="5364307"/>
          <a:ext cx="1601787" cy="827088"/>
        </p:xfrm>
        <a:graphic>
          <a:graphicData uri="http://schemas.openxmlformats.org/presentationml/2006/ole">
            <p:oleObj spid="_x0000_s37892" name="Equation" r:id="rId6" imgW="888840" imgH="457200" progId="Equation.DSMT4">
              <p:embed/>
            </p:oleObj>
          </a:graphicData>
        </a:graphic>
      </p:graphicFrame>
      <p:graphicFrame>
        <p:nvGraphicFramePr>
          <p:cNvPr id="37893" name="Object 7"/>
          <p:cNvGraphicFramePr>
            <a:graphicFrameLocks noChangeAspect="1"/>
          </p:cNvGraphicFramePr>
          <p:nvPr/>
        </p:nvGraphicFramePr>
        <p:xfrm>
          <a:off x="7377113" y="3768725"/>
          <a:ext cx="1303337" cy="344488"/>
        </p:xfrm>
        <a:graphic>
          <a:graphicData uri="http://schemas.openxmlformats.org/presentationml/2006/ole">
            <p:oleObj spid="_x0000_s37893" name="Equation" r:id="rId7" imgW="723600" imgH="190440" progId="Equation.DSMT4">
              <p:embed/>
            </p:oleObj>
          </a:graphicData>
        </a:graphic>
      </p:graphicFrame>
      <p:sp>
        <p:nvSpPr>
          <p:cNvPr id="7" name="TextBox 6"/>
          <p:cNvSpPr txBox="1"/>
          <p:nvPr/>
        </p:nvSpPr>
        <p:spPr>
          <a:xfrm>
            <a:off x="5308270" y="4560124"/>
            <a:ext cx="1479892" cy="369332"/>
          </a:xfrm>
          <a:prstGeom prst="rect">
            <a:avLst/>
          </a:prstGeom>
          <a:noFill/>
        </p:spPr>
        <p:txBody>
          <a:bodyPr wrap="none" rtlCol="0">
            <a:spAutoFit/>
          </a:bodyPr>
          <a:lstStyle/>
          <a:p>
            <a:r>
              <a:rPr lang="en-US" dirty="0" smtClean="0">
                <a:solidFill>
                  <a:schemeClr val="bg1"/>
                </a:solidFill>
              </a:rPr>
              <a:t>(for vacuum)</a:t>
            </a:r>
            <a:endParaRPr lang="en-US" dirty="0">
              <a:solidFill>
                <a:schemeClr val="bg1"/>
              </a:solidFill>
            </a:endParaRPr>
          </a:p>
        </p:txBody>
      </p:sp>
      <p:sp>
        <p:nvSpPr>
          <p:cNvPr id="9" name="Slide Number Placeholder 8"/>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43</a:t>
            </a:fld>
            <a:endParaRPr lang="en-US" kern="0" dirty="0"/>
          </a:p>
        </p:txBody>
      </p:sp>
      <p:sp>
        <p:nvSpPr>
          <p:cNvPr id="10" name="TextBox 9"/>
          <p:cNvSpPr txBox="1"/>
          <p:nvPr/>
        </p:nvSpPr>
        <p:spPr>
          <a:xfrm>
            <a:off x="5349922" y="5595582"/>
            <a:ext cx="1954381" cy="369332"/>
          </a:xfrm>
          <a:prstGeom prst="rect">
            <a:avLst/>
          </a:prstGeom>
          <a:noFill/>
        </p:spPr>
        <p:txBody>
          <a:bodyPr wrap="none" rtlCol="0">
            <a:spAutoFit/>
          </a:bodyPr>
          <a:lstStyle/>
          <a:p>
            <a:r>
              <a:rPr lang="en-US" dirty="0" smtClean="0">
                <a:solidFill>
                  <a:schemeClr val="bg2"/>
                </a:solidFill>
              </a:rPr>
              <a:t>(</a:t>
            </a:r>
            <a:r>
              <a:rPr lang="en-US" dirty="0" err="1" smtClean="0">
                <a:solidFill>
                  <a:schemeClr val="bg2"/>
                </a:solidFill>
              </a:rPr>
              <a:t>Kronecker</a:t>
            </a:r>
            <a:r>
              <a:rPr lang="en-US" dirty="0" smtClean="0">
                <a:solidFill>
                  <a:schemeClr val="bg2"/>
                </a:solidFill>
              </a:rPr>
              <a:t> delta)</a:t>
            </a:r>
            <a:endParaRPr lang="en-US" dirty="0">
              <a:solidFill>
                <a:schemeClr val="bg2"/>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Text Box 2"/>
          <p:cNvSpPr txBox="1">
            <a:spLocks noChangeArrowheads="1"/>
          </p:cNvSpPr>
          <p:nvPr/>
        </p:nvSpPr>
        <p:spPr bwMode="auto">
          <a:xfrm>
            <a:off x="152490"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Maxwell Stress Tensor (cont.)</a:t>
            </a:r>
          </a:p>
        </p:txBody>
      </p:sp>
      <p:sp>
        <p:nvSpPr>
          <p:cNvPr id="38918" name="Text Box 3"/>
          <p:cNvSpPr txBox="1">
            <a:spLocks noChangeArrowheads="1"/>
          </p:cNvSpPr>
          <p:nvPr/>
        </p:nvSpPr>
        <p:spPr bwMode="auto">
          <a:xfrm>
            <a:off x="638487" y="908985"/>
            <a:ext cx="4138229" cy="461665"/>
          </a:xfrm>
          <a:prstGeom prst="rect">
            <a:avLst/>
          </a:prstGeom>
          <a:noFill/>
          <a:ln w="12700">
            <a:noFill/>
            <a:miter lim="800000"/>
            <a:headEnd type="none" w="sm" len="sm"/>
            <a:tailEnd type="none" w="sm" len="sm"/>
          </a:ln>
        </p:spPr>
        <p:txBody>
          <a:bodyPr wrap="square">
            <a:spAutoFit/>
          </a:bodyPr>
          <a:lstStyle/>
          <a:p>
            <a:r>
              <a:rPr lang="en-US" sz="2400" dirty="0">
                <a:solidFill>
                  <a:schemeClr val="bg1"/>
                </a:solidFill>
              </a:rPr>
              <a:t>Momentum equation:</a:t>
            </a:r>
          </a:p>
        </p:txBody>
      </p:sp>
      <p:graphicFrame>
        <p:nvGraphicFramePr>
          <p:cNvPr id="38914" name="Object 5"/>
          <p:cNvGraphicFramePr>
            <a:graphicFrameLocks noChangeAspect="1"/>
          </p:cNvGraphicFramePr>
          <p:nvPr/>
        </p:nvGraphicFramePr>
        <p:xfrm>
          <a:off x="2622550" y="1571625"/>
          <a:ext cx="3738563" cy="993775"/>
        </p:xfrm>
        <a:graphic>
          <a:graphicData uri="http://schemas.openxmlformats.org/presentationml/2006/ole">
            <p:oleObj spid="_x0000_s38914" name="Equation" r:id="rId4" imgW="1676160" imgH="444240" progId="Equation.DSMT4">
              <p:embed/>
            </p:oleObj>
          </a:graphicData>
        </a:graphic>
      </p:graphicFrame>
      <p:sp>
        <p:nvSpPr>
          <p:cNvPr id="38919" name="Oval 7"/>
          <p:cNvSpPr>
            <a:spLocks noChangeArrowheads="1"/>
          </p:cNvSpPr>
          <p:nvPr/>
        </p:nvSpPr>
        <p:spPr bwMode="auto">
          <a:xfrm>
            <a:off x="2222500" y="4749800"/>
            <a:ext cx="4216400" cy="1244600"/>
          </a:xfrm>
          <a:prstGeom prst="ellipse">
            <a:avLst/>
          </a:prstGeom>
          <a:solidFill>
            <a:schemeClr val="accent1"/>
          </a:solidFill>
          <a:ln w="12700">
            <a:solidFill>
              <a:schemeClr val="bg2"/>
            </a:solidFill>
            <a:round/>
            <a:headEnd type="none" w="sm" len="sm"/>
            <a:tailEnd type="none" w="sm" len="sm"/>
          </a:ln>
        </p:spPr>
        <p:txBody>
          <a:bodyPr wrap="none" anchor="ctr"/>
          <a:lstStyle/>
          <a:p>
            <a:endParaRPr lang="en-US"/>
          </a:p>
        </p:txBody>
      </p:sp>
      <p:graphicFrame>
        <p:nvGraphicFramePr>
          <p:cNvPr id="38915" name="Object 8"/>
          <p:cNvGraphicFramePr>
            <a:graphicFrameLocks noChangeAspect="1"/>
          </p:cNvGraphicFramePr>
          <p:nvPr/>
        </p:nvGraphicFramePr>
        <p:xfrm>
          <a:off x="3578225" y="4957763"/>
          <a:ext cx="1671638" cy="763587"/>
        </p:xfrm>
        <a:graphic>
          <a:graphicData uri="http://schemas.openxmlformats.org/presentationml/2006/ole">
            <p:oleObj spid="_x0000_s38915" name="Equation" r:id="rId5" imgW="863280" imgH="393480" progId="Equation.DSMT4">
              <p:embed/>
            </p:oleObj>
          </a:graphicData>
        </a:graphic>
      </p:graphicFrame>
      <p:sp>
        <p:nvSpPr>
          <p:cNvPr id="38920" name="AutoShape 9"/>
          <p:cNvSpPr>
            <a:spLocks noChangeArrowheads="1"/>
          </p:cNvSpPr>
          <p:nvPr/>
        </p:nvSpPr>
        <p:spPr bwMode="auto">
          <a:xfrm>
            <a:off x="6604000" y="5194300"/>
            <a:ext cx="876300" cy="228600"/>
          </a:xfrm>
          <a:custGeom>
            <a:avLst/>
            <a:gdLst>
              <a:gd name="T0" fmla="*/ 26663254 w 21600"/>
              <a:gd name="T1" fmla="*/ 0 h 21600"/>
              <a:gd name="T2" fmla="*/ 0 w 21600"/>
              <a:gd name="T3" fmla="*/ 1209675 h 21600"/>
              <a:gd name="T4" fmla="*/ 26663254 w 21600"/>
              <a:gd name="T5" fmla="*/ 2419350 h 21600"/>
              <a:gd name="T6" fmla="*/ 35551001 w 21600"/>
              <a:gd name="T7" fmla="*/ 12096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p:spPr>
        <p:txBody>
          <a:bodyPr wrap="none" anchor="ctr"/>
          <a:lstStyle/>
          <a:p>
            <a:endParaRPr lang="en-US"/>
          </a:p>
        </p:txBody>
      </p:sp>
      <p:graphicFrame>
        <p:nvGraphicFramePr>
          <p:cNvPr id="38916" name="Object 10"/>
          <p:cNvGraphicFramePr>
            <a:graphicFrameLocks noChangeAspect="1"/>
          </p:cNvGraphicFramePr>
          <p:nvPr/>
        </p:nvGraphicFramePr>
        <p:xfrm>
          <a:off x="6802438" y="4622800"/>
          <a:ext cx="454025" cy="454025"/>
        </p:xfrm>
        <a:graphic>
          <a:graphicData uri="http://schemas.openxmlformats.org/presentationml/2006/ole">
            <p:oleObj spid="_x0000_s38916" name="Equation" r:id="rId6" imgW="203040" imgH="203040" progId="Equation.DSMT4">
              <p:embed/>
            </p:oleObj>
          </a:graphicData>
        </a:graphic>
      </p:graphicFrame>
      <p:sp>
        <p:nvSpPr>
          <p:cNvPr id="38921" name="Text Box 11"/>
          <p:cNvSpPr txBox="1">
            <a:spLocks noChangeArrowheads="1"/>
          </p:cNvSpPr>
          <p:nvPr/>
        </p:nvSpPr>
        <p:spPr bwMode="auto">
          <a:xfrm>
            <a:off x="822325" y="3402013"/>
            <a:ext cx="1784350" cy="1200329"/>
          </a:xfrm>
          <a:prstGeom prst="rect">
            <a:avLst/>
          </a:prstGeom>
          <a:noFill/>
          <a:ln w="12700">
            <a:noFill/>
            <a:miter lim="800000"/>
            <a:headEnd type="none" w="sm" len="sm"/>
            <a:tailEnd type="none" w="sm" len="sm"/>
          </a:ln>
        </p:spPr>
        <p:txBody>
          <a:bodyPr>
            <a:spAutoFit/>
          </a:bodyPr>
          <a:lstStyle/>
          <a:p>
            <a:r>
              <a:rPr lang="en-US" dirty="0">
                <a:solidFill>
                  <a:schemeClr val="bg2"/>
                </a:solidFill>
              </a:rPr>
              <a:t>Total flow rate of momentum </a:t>
            </a:r>
            <a:r>
              <a:rPr lang="en-US" dirty="0" smtClean="0">
                <a:solidFill>
                  <a:schemeClr val="bg2"/>
                </a:solidFill>
              </a:rPr>
              <a:t>given to object from </a:t>
            </a:r>
            <a:r>
              <a:rPr lang="en-US" dirty="0">
                <a:solidFill>
                  <a:schemeClr val="bg2"/>
                </a:solidFill>
              </a:rPr>
              <a:t>EM field</a:t>
            </a:r>
          </a:p>
        </p:txBody>
      </p:sp>
      <p:sp>
        <p:nvSpPr>
          <p:cNvPr id="38922" name="Line 12"/>
          <p:cNvSpPr>
            <a:spLocks noChangeShapeType="1"/>
          </p:cNvSpPr>
          <p:nvPr/>
        </p:nvSpPr>
        <p:spPr bwMode="auto">
          <a:xfrm flipV="1">
            <a:off x="2082800" y="2578100"/>
            <a:ext cx="622300" cy="698500"/>
          </a:xfrm>
          <a:prstGeom prst="line">
            <a:avLst/>
          </a:prstGeom>
          <a:noFill/>
          <a:ln w="12700">
            <a:solidFill>
              <a:schemeClr val="bg2"/>
            </a:solidFill>
            <a:round/>
            <a:headEnd type="none" w="sm" len="sm"/>
            <a:tailEnd type="triangle" w="med" len="med"/>
          </a:ln>
        </p:spPr>
        <p:txBody>
          <a:bodyPr wrap="none"/>
          <a:lstStyle/>
          <a:p>
            <a:endParaRPr lang="en-US"/>
          </a:p>
        </p:txBody>
      </p:sp>
      <p:sp>
        <p:nvSpPr>
          <p:cNvPr id="38923" name="Text Box 13"/>
          <p:cNvSpPr txBox="1">
            <a:spLocks noChangeArrowheads="1"/>
          </p:cNvSpPr>
          <p:nvPr/>
        </p:nvSpPr>
        <p:spPr bwMode="auto">
          <a:xfrm>
            <a:off x="2841625" y="3186113"/>
            <a:ext cx="2863850" cy="915987"/>
          </a:xfrm>
          <a:prstGeom prst="rect">
            <a:avLst/>
          </a:prstGeom>
          <a:noFill/>
          <a:ln w="12700">
            <a:noFill/>
            <a:miter lim="800000"/>
            <a:headEnd type="none" w="sm" len="sm"/>
            <a:tailEnd type="none" w="sm" len="sm"/>
          </a:ln>
        </p:spPr>
        <p:txBody>
          <a:bodyPr>
            <a:spAutoFit/>
          </a:bodyPr>
          <a:lstStyle/>
          <a:p>
            <a:r>
              <a:rPr lang="en-US">
                <a:solidFill>
                  <a:schemeClr val="bg2"/>
                </a:solidFill>
              </a:rPr>
              <a:t>Total force on object (rate of change of mechanical momentum)</a:t>
            </a:r>
          </a:p>
        </p:txBody>
      </p:sp>
      <p:sp>
        <p:nvSpPr>
          <p:cNvPr id="38924" name="Line 14"/>
          <p:cNvSpPr>
            <a:spLocks noChangeShapeType="1"/>
          </p:cNvSpPr>
          <p:nvPr/>
        </p:nvSpPr>
        <p:spPr bwMode="auto">
          <a:xfrm flipV="1">
            <a:off x="4267200" y="2413000"/>
            <a:ext cx="139700" cy="647700"/>
          </a:xfrm>
          <a:prstGeom prst="line">
            <a:avLst/>
          </a:prstGeom>
          <a:noFill/>
          <a:ln w="12700">
            <a:solidFill>
              <a:schemeClr val="bg2"/>
            </a:solidFill>
            <a:round/>
            <a:headEnd type="none" w="sm" len="sm"/>
            <a:tailEnd type="triangle" w="med" len="med"/>
          </a:ln>
        </p:spPr>
        <p:txBody>
          <a:bodyPr wrap="none"/>
          <a:lstStyle/>
          <a:p>
            <a:endParaRPr lang="en-US"/>
          </a:p>
        </p:txBody>
      </p:sp>
      <p:sp>
        <p:nvSpPr>
          <p:cNvPr id="38925" name="Text Box 15"/>
          <p:cNvSpPr txBox="1">
            <a:spLocks noChangeArrowheads="1"/>
          </p:cNvSpPr>
          <p:nvPr/>
        </p:nvSpPr>
        <p:spPr bwMode="auto">
          <a:xfrm>
            <a:off x="5978525" y="3363913"/>
            <a:ext cx="2952750" cy="915987"/>
          </a:xfrm>
          <a:prstGeom prst="rect">
            <a:avLst/>
          </a:prstGeom>
          <a:noFill/>
          <a:ln w="12700">
            <a:noFill/>
            <a:miter lim="800000"/>
            <a:headEnd type="none" w="sm" len="sm"/>
            <a:tailEnd type="none" w="sm" len="sm"/>
          </a:ln>
        </p:spPr>
        <p:txBody>
          <a:bodyPr>
            <a:spAutoFit/>
          </a:bodyPr>
          <a:lstStyle/>
          <a:p>
            <a:r>
              <a:rPr lang="en-US">
                <a:solidFill>
                  <a:schemeClr val="bg2"/>
                </a:solidFill>
              </a:rPr>
              <a:t>Rate of change of electromagnetic momentum inside of region</a:t>
            </a:r>
          </a:p>
        </p:txBody>
      </p:sp>
      <p:sp>
        <p:nvSpPr>
          <p:cNvPr id="38926" name="Line 16"/>
          <p:cNvSpPr>
            <a:spLocks noChangeShapeType="1"/>
          </p:cNvSpPr>
          <p:nvPr/>
        </p:nvSpPr>
        <p:spPr bwMode="auto">
          <a:xfrm flipH="1" flipV="1">
            <a:off x="5803900" y="2362200"/>
            <a:ext cx="596900" cy="1016000"/>
          </a:xfrm>
          <a:prstGeom prst="line">
            <a:avLst/>
          </a:prstGeom>
          <a:noFill/>
          <a:ln w="12700">
            <a:solidFill>
              <a:schemeClr val="bg2"/>
            </a:solidFill>
            <a:round/>
            <a:headEnd type="none" w="sm" len="sm"/>
            <a:tailEnd type="triangle" w="med" len="med"/>
          </a:ln>
        </p:spPr>
        <p:txBody>
          <a:bodyPr wrap="none"/>
          <a:lstStyle/>
          <a:p>
            <a:endParaRPr lang="en-US"/>
          </a:p>
        </p:txBody>
      </p:sp>
      <p:sp>
        <p:nvSpPr>
          <p:cNvPr id="38927" name="Line 17"/>
          <p:cNvSpPr>
            <a:spLocks noChangeShapeType="1"/>
          </p:cNvSpPr>
          <p:nvPr/>
        </p:nvSpPr>
        <p:spPr bwMode="auto">
          <a:xfrm>
            <a:off x="2451100" y="4635500"/>
            <a:ext cx="762000" cy="558800"/>
          </a:xfrm>
          <a:prstGeom prst="line">
            <a:avLst/>
          </a:prstGeom>
          <a:noFill/>
          <a:ln w="28575">
            <a:solidFill>
              <a:schemeClr val="hlink"/>
            </a:solidFill>
            <a:round/>
            <a:headEnd type="none" w="sm" len="sm"/>
            <a:tailEnd type="triangle" w="med" len="med"/>
          </a:ln>
        </p:spPr>
        <p:txBody>
          <a:bodyPr wrap="none"/>
          <a:lstStyle/>
          <a:p>
            <a:endParaRPr lang="en-US"/>
          </a:p>
        </p:txBody>
      </p:sp>
      <p:sp>
        <p:nvSpPr>
          <p:cNvPr id="38928" name="Line 18"/>
          <p:cNvSpPr>
            <a:spLocks noChangeShapeType="1"/>
          </p:cNvSpPr>
          <p:nvPr/>
        </p:nvSpPr>
        <p:spPr bwMode="auto">
          <a:xfrm flipV="1">
            <a:off x="2311400" y="5588000"/>
            <a:ext cx="927100" cy="584200"/>
          </a:xfrm>
          <a:prstGeom prst="line">
            <a:avLst/>
          </a:prstGeom>
          <a:noFill/>
          <a:ln w="28575">
            <a:solidFill>
              <a:schemeClr val="hlink"/>
            </a:solidFill>
            <a:round/>
            <a:headEnd type="none" w="sm" len="sm"/>
            <a:tailEnd type="triangle" w="med" len="med"/>
          </a:ln>
        </p:spPr>
        <p:txBody>
          <a:bodyPr wrap="none"/>
          <a:lstStyle/>
          <a:p>
            <a:endParaRPr lang="en-US"/>
          </a:p>
        </p:txBody>
      </p:sp>
      <p:sp>
        <p:nvSpPr>
          <p:cNvPr id="38929" name="Line 19"/>
          <p:cNvSpPr>
            <a:spLocks noChangeShapeType="1"/>
          </p:cNvSpPr>
          <p:nvPr/>
        </p:nvSpPr>
        <p:spPr bwMode="auto">
          <a:xfrm flipH="1" flipV="1">
            <a:off x="4787900" y="5740400"/>
            <a:ext cx="63500" cy="635000"/>
          </a:xfrm>
          <a:prstGeom prst="line">
            <a:avLst/>
          </a:prstGeom>
          <a:noFill/>
          <a:ln w="28575">
            <a:solidFill>
              <a:schemeClr val="hlink"/>
            </a:solidFill>
            <a:round/>
            <a:headEnd type="none" w="sm" len="sm"/>
            <a:tailEnd type="triangle" w="med" len="med"/>
          </a:ln>
        </p:spPr>
        <p:txBody>
          <a:bodyPr wrap="none"/>
          <a:lstStyle/>
          <a:p>
            <a:endParaRPr lang="en-US"/>
          </a:p>
        </p:txBody>
      </p:sp>
      <p:sp>
        <p:nvSpPr>
          <p:cNvPr id="38930" name="Line 20"/>
          <p:cNvSpPr>
            <a:spLocks noChangeShapeType="1"/>
          </p:cNvSpPr>
          <p:nvPr/>
        </p:nvSpPr>
        <p:spPr bwMode="auto">
          <a:xfrm flipH="1" flipV="1">
            <a:off x="5842000" y="5600700"/>
            <a:ext cx="685800" cy="736600"/>
          </a:xfrm>
          <a:prstGeom prst="line">
            <a:avLst/>
          </a:prstGeom>
          <a:noFill/>
          <a:ln w="28575">
            <a:solidFill>
              <a:schemeClr val="hlink"/>
            </a:solidFill>
            <a:round/>
            <a:headEnd type="none" w="sm" len="sm"/>
            <a:tailEnd type="triangle" w="med" len="med"/>
          </a:ln>
        </p:spPr>
        <p:txBody>
          <a:bodyPr wrap="none"/>
          <a:lstStyle/>
          <a:p>
            <a:endParaRPr lang="en-US"/>
          </a:p>
        </p:txBody>
      </p:sp>
      <p:sp>
        <p:nvSpPr>
          <p:cNvPr id="38931" name="Line 21"/>
          <p:cNvSpPr>
            <a:spLocks noChangeShapeType="1"/>
          </p:cNvSpPr>
          <p:nvPr/>
        </p:nvSpPr>
        <p:spPr bwMode="auto">
          <a:xfrm flipH="1">
            <a:off x="5575300" y="4648200"/>
            <a:ext cx="431800" cy="508000"/>
          </a:xfrm>
          <a:prstGeom prst="line">
            <a:avLst/>
          </a:prstGeom>
          <a:noFill/>
          <a:ln w="28575">
            <a:solidFill>
              <a:schemeClr val="hlink"/>
            </a:solidFill>
            <a:round/>
            <a:headEnd type="none" w="sm" len="sm"/>
            <a:tailEnd type="triangle" w="med" len="med"/>
          </a:ln>
        </p:spPr>
        <p:txBody>
          <a:bodyPr wrap="none"/>
          <a:lstStyle/>
          <a:p>
            <a:endParaRPr lang="en-US"/>
          </a:p>
        </p:txBody>
      </p:sp>
      <p:sp>
        <p:nvSpPr>
          <p:cNvPr id="38932" name="Line 22"/>
          <p:cNvSpPr>
            <a:spLocks noChangeShapeType="1"/>
          </p:cNvSpPr>
          <p:nvPr/>
        </p:nvSpPr>
        <p:spPr bwMode="auto">
          <a:xfrm>
            <a:off x="3810000" y="4419600"/>
            <a:ext cx="266700" cy="533400"/>
          </a:xfrm>
          <a:prstGeom prst="line">
            <a:avLst/>
          </a:prstGeom>
          <a:noFill/>
          <a:ln w="28575">
            <a:solidFill>
              <a:schemeClr val="hlink"/>
            </a:solidFill>
            <a:round/>
            <a:headEnd type="none" w="sm" len="sm"/>
            <a:tailEnd type="triangle" w="med" len="med"/>
          </a:ln>
        </p:spPr>
        <p:txBody>
          <a:bodyPr wrap="none"/>
          <a:lstStyle/>
          <a:p>
            <a:endParaRPr lang="en-US"/>
          </a:p>
        </p:txBody>
      </p:sp>
      <p:sp>
        <p:nvSpPr>
          <p:cNvPr id="22" name="Slide Number Placeholder 21"/>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44</a:t>
            </a:fld>
            <a:endParaRPr lang="en-US" kern="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Text Box 2"/>
          <p:cNvSpPr txBox="1">
            <a:spLocks noChangeArrowheads="1"/>
          </p:cNvSpPr>
          <p:nvPr/>
        </p:nvSpPr>
        <p:spPr bwMode="auto">
          <a:xfrm>
            <a:off x="162764"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Maxwell Stress Tensor (cont.)</a:t>
            </a:r>
          </a:p>
        </p:txBody>
      </p:sp>
      <p:graphicFrame>
        <p:nvGraphicFramePr>
          <p:cNvPr id="39938" name="Object 4"/>
          <p:cNvGraphicFramePr>
            <a:graphicFrameLocks noChangeAspect="1"/>
          </p:cNvGraphicFramePr>
          <p:nvPr/>
        </p:nvGraphicFramePr>
        <p:xfrm>
          <a:off x="2460447" y="1018390"/>
          <a:ext cx="3738563" cy="993775"/>
        </p:xfrm>
        <a:graphic>
          <a:graphicData uri="http://schemas.openxmlformats.org/presentationml/2006/ole">
            <p:oleObj spid="_x0000_s39938" name="Equation" r:id="rId4" imgW="1676160" imgH="444240" progId="Equation.DSMT4">
              <p:embed/>
            </p:oleObj>
          </a:graphicData>
        </a:graphic>
      </p:graphicFrame>
      <p:sp>
        <p:nvSpPr>
          <p:cNvPr id="39941" name="Text Box 21"/>
          <p:cNvSpPr txBox="1">
            <a:spLocks noChangeArrowheads="1"/>
          </p:cNvSpPr>
          <p:nvPr/>
        </p:nvSpPr>
        <p:spPr bwMode="auto">
          <a:xfrm>
            <a:off x="529088" y="2262236"/>
            <a:ext cx="7346950" cy="641350"/>
          </a:xfrm>
          <a:prstGeom prst="rect">
            <a:avLst/>
          </a:prstGeom>
          <a:noFill/>
          <a:ln w="12700">
            <a:noFill/>
            <a:miter lim="800000"/>
            <a:headEnd type="none" w="sm" len="sm"/>
            <a:tailEnd type="none" w="sm" len="sm"/>
          </a:ln>
        </p:spPr>
        <p:txBody>
          <a:bodyPr>
            <a:spAutoFit/>
          </a:bodyPr>
          <a:lstStyle/>
          <a:p>
            <a:r>
              <a:rPr lang="en-US" dirty="0">
                <a:solidFill>
                  <a:schemeClr val="bg1"/>
                </a:solidFill>
              </a:rPr>
              <a:t>In many practical cases the </a:t>
            </a:r>
            <a:r>
              <a:rPr lang="en-US" u="sng" dirty="0">
                <a:solidFill>
                  <a:schemeClr val="bg1"/>
                </a:solidFill>
              </a:rPr>
              <a:t>time-average</a:t>
            </a:r>
            <a:r>
              <a:rPr lang="en-US" dirty="0">
                <a:solidFill>
                  <a:schemeClr val="bg1"/>
                </a:solidFill>
              </a:rPr>
              <a:t> of the last term (the rate of change of electromagnetic momentum inside of region) is zero:</a:t>
            </a:r>
          </a:p>
        </p:txBody>
      </p:sp>
      <p:graphicFrame>
        <p:nvGraphicFramePr>
          <p:cNvPr id="39939" name="Object 22"/>
          <p:cNvGraphicFramePr>
            <a:graphicFrameLocks noChangeAspect="1"/>
          </p:cNvGraphicFramePr>
          <p:nvPr/>
        </p:nvGraphicFramePr>
        <p:xfrm>
          <a:off x="3062288" y="4640263"/>
          <a:ext cx="2578100" cy="850900"/>
        </p:xfrm>
        <a:graphic>
          <a:graphicData uri="http://schemas.openxmlformats.org/presentationml/2006/ole">
            <p:oleObj spid="_x0000_s39939" name="Equation" r:id="rId5" imgW="1155600" imgH="380880" progId="Equation.DSMT4">
              <p:embed/>
            </p:oleObj>
          </a:graphicData>
        </a:graphic>
      </p:graphicFrame>
      <p:sp>
        <p:nvSpPr>
          <p:cNvPr id="39942" name="Text Box 23"/>
          <p:cNvSpPr txBox="1">
            <a:spLocks noChangeArrowheads="1"/>
          </p:cNvSpPr>
          <p:nvPr/>
        </p:nvSpPr>
        <p:spPr bwMode="auto">
          <a:xfrm>
            <a:off x="1089025" y="4075113"/>
            <a:ext cx="225425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In this case we have</a:t>
            </a:r>
          </a:p>
        </p:txBody>
      </p:sp>
      <p:sp>
        <p:nvSpPr>
          <p:cNvPr id="39943" name="Text Box 24"/>
          <p:cNvSpPr txBox="1">
            <a:spLocks noChangeArrowheads="1"/>
          </p:cNvSpPr>
          <p:nvPr/>
        </p:nvSpPr>
        <p:spPr bwMode="auto">
          <a:xfrm>
            <a:off x="962025" y="5776913"/>
            <a:ext cx="7397750" cy="641350"/>
          </a:xfrm>
          <a:prstGeom prst="rect">
            <a:avLst/>
          </a:prstGeom>
          <a:noFill/>
          <a:ln w="12700">
            <a:noFill/>
            <a:miter lim="800000"/>
            <a:headEnd type="none" w="sm" len="sm"/>
            <a:tailEnd type="none" w="sm" len="sm"/>
          </a:ln>
        </p:spPr>
        <p:txBody>
          <a:bodyPr>
            <a:spAutoFit/>
          </a:bodyPr>
          <a:lstStyle/>
          <a:p>
            <a:r>
              <a:rPr lang="en-US">
                <a:solidFill>
                  <a:schemeClr val="bg1"/>
                </a:solidFill>
              </a:rPr>
              <a:t>The Maxwell stress tensor (matrix) is then interpreted as the stress (vector force per unit area) on the surface of the body.</a:t>
            </a:r>
          </a:p>
        </p:txBody>
      </p:sp>
      <p:sp>
        <p:nvSpPr>
          <p:cNvPr id="39944" name="Text Box 25"/>
          <p:cNvSpPr txBox="1">
            <a:spLocks noChangeArrowheads="1"/>
          </p:cNvSpPr>
          <p:nvPr/>
        </p:nvSpPr>
        <p:spPr bwMode="auto">
          <a:xfrm>
            <a:off x="1328998" y="3028974"/>
            <a:ext cx="3311525" cy="641350"/>
          </a:xfrm>
          <a:prstGeom prst="rect">
            <a:avLst/>
          </a:prstGeom>
          <a:noFill/>
          <a:ln w="12700">
            <a:noFill/>
            <a:miter lim="800000"/>
            <a:headEnd type="none" w="sm" len="sm"/>
            <a:tailEnd type="none" w="sm" len="sm"/>
          </a:ln>
        </p:spPr>
        <p:txBody>
          <a:bodyPr wrap="none">
            <a:spAutoFit/>
          </a:bodyPr>
          <a:lstStyle/>
          <a:p>
            <a:pPr>
              <a:buFont typeface="Wingdings" pitchFamily="2" charset="2"/>
              <a:buChar char="§"/>
            </a:pPr>
            <a:r>
              <a:rPr lang="en-US" dirty="0">
                <a:solidFill>
                  <a:schemeClr val="bg1"/>
                </a:solidFill>
              </a:rPr>
              <a:t> No fields inside the body</a:t>
            </a:r>
          </a:p>
          <a:p>
            <a:pPr>
              <a:buFont typeface="Wingdings" pitchFamily="2" charset="2"/>
              <a:buChar char="§"/>
            </a:pPr>
            <a:r>
              <a:rPr lang="en-US" dirty="0">
                <a:solidFill>
                  <a:schemeClr val="bg1"/>
                </a:solidFill>
              </a:rPr>
              <a:t> Sinusoidal steady-state fields</a:t>
            </a:r>
          </a:p>
        </p:txBody>
      </p:sp>
      <p:sp>
        <p:nvSpPr>
          <p:cNvPr id="10" name="Slide Number Placeholder 9"/>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45</a:t>
            </a:fld>
            <a:endParaRPr lang="en-US" kern="0" dirty="0"/>
          </a:p>
        </p:txBody>
      </p:sp>
      <p:graphicFrame>
        <p:nvGraphicFramePr>
          <p:cNvPr id="39940" name="Object 4"/>
          <p:cNvGraphicFramePr>
            <a:graphicFrameLocks noChangeAspect="1"/>
          </p:cNvGraphicFramePr>
          <p:nvPr/>
        </p:nvGraphicFramePr>
        <p:xfrm>
          <a:off x="5398635" y="3096950"/>
          <a:ext cx="3267691" cy="1156698"/>
        </p:xfrm>
        <a:graphic>
          <a:graphicData uri="http://schemas.openxmlformats.org/presentationml/2006/ole">
            <p:oleObj spid="_x0000_s39940" name="Equation" r:id="rId6" imgW="3022560" imgH="1066680" progId="Equation.DSMT4">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Text Box 2"/>
          <p:cNvSpPr txBox="1">
            <a:spLocks noChangeArrowheads="1"/>
          </p:cNvSpPr>
          <p:nvPr/>
        </p:nvSpPr>
        <p:spPr bwMode="auto">
          <a:xfrm>
            <a:off x="173038"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Maxwell Stress Tensor (cont.)</a:t>
            </a:r>
          </a:p>
        </p:txBody>
      </p:sp>
      <p:sp>
        <p:nvSpPr>
          <p:cNvPr id="40967" name="Text Box 7"/>
          <p:cNvSpPr txBox="1">
            <a:spLocks noChangeArrowheads="1"/>
          </p:cNvSpPr>
          <p:nvPr/>
        </p:nvSpPr>
        <p:spPr bwMode="auto">
          <a:xfrm>
            <a:off x="709427" y="716566"/>
            <a:ext cx="7773988" cy="1077218"/>
          </a:xfrm>
          <a:prstGeom prst="rect">
            <a:avLst/>
          </a:prstGeom>
          <a:noFill/>
          <a:ln w="12700">
            <a:noFill/>
            <a:miter lim="800000"/>
            <a:headEnd type="none" w="sm" len="sm"/>
            <a:tailEnd type="none" w="sm" len="sm"/>
          </a:ln>
        </p:spPr>
        <p:txBody>
          <a:bodyPr>
            <a:spAutoFit/>
          </a:bodyPr>
          <a:lstStyle/>
          <a:p>
            <a:r>
              <a:rPr lang="en-US" sz="2400" dirty="0">
                <a:solidFill>
                  <a:srgbClr val="FF00FF"/>
                </a:solidFill>
              </a:rPr>
              <a:t>Example:</a:t>
            </a:r>
            <a:r>
              <a:rPr lang="en-US" sz="2000" dirty="0">
                <a:solidFill>
                  <a:schemeClr val="bg1"/>
                </a:solidFill>
              </a:rPr>
              <a:t> </a:t>
            </a:r>
            <a:endParaRPr lang="en-US" sz="2000" dirty="0" smtClean="0">
              <a:solidFill>
                <a:schemeClr val="bg1"/>
              </a:solidFill>
            </a:endParaRPr>
          </a:p>
          <a:p>
            <a:r>
              <a:rPr lang="en-US" sz="2000" dirty="0" smtClean="0">
                <a:solidFill>
                  <a:schemeClr val="bg1"/>
                </a:solidFill>
              </a:rPr>
              <a:t>Find </a:t>
            </a:r>
            <a:r>
              <a:rPr lang="en-US" sz="2000" dirty="0">
                <a:solidFill>
                  <a:schemeClr val="bg1"/>
                </a:solidFill>
              </a:rPr>
              <a:t>the time-average force on a </a:t>
            </a:r>
            <a:r>
              <a:rPr lang="en-US" sz="2000" dirty="0">
                <a:solidFill>
                  <a:schemeClr val="bg1"/>
                </a:solidFill>
                <a:latin typeface="+mn-lt"/>
              </a:rPr>
              <a:t>1</a:t>
            </a:r>
            <a:r>
              <a:rPr lang="en-US" sz="2000" dirty="0">
                <a:solidFill>
                  <a:schemeClr val="bg1"/>
                </a:solidFill>
              </a:rPr>
              <a:t> </a:t>
            </a:r>
            <a:r>
              <a:rPr lang="en-US" sz="2000" dirty="0">
                <a:solidFill>
                  <a:schemeClr val="bg1"/>
                </a:solidFill>
                <a:latin typeface="Times New Roman" pitchFamily="18" charset="0"/>
              </a:rPr>
              <a:t>m</a:t>
            </a:r>
            <a:r>
              <a:rPr lang="en-US" sz="2000" baseline="30000" dirty="0">
                <a:solidFill>
                  <a:schemeClr val="bg1"/>
                </a:solidFill>
              </a:rPr>
              <a:t>2</a:t>
            </a:r>
            <a:r>
              <a:rPr lang="en-US" sz="2000" dirty="0">
                <a:solidFill>
                  <a:schemeClr val="bg1"/>
                </a:solidFill>
              </a:rPr>
              <a:t> mirror illuminated by normally incident sunlight, having a power density of </a:t>
            </a:r>
            <a:r>
              <a:rPr lang="en-US" sz="2000" dirty="0">
                <a:solidFill>
                  <a:schemeClr val="bg1"/>
                </a:solidFill>
                <a:latin typeface="+mn-lt"/>
              </a:rPr>
              <a:t>1</a:t>
            </a:r>
            <a:r>
              <a:rPr lang="en-US" sz="2000" dirty="0">
                <a:solidFill>
                  <a:schemeClr val="bg1"/>
                </a:solidFill>
              </a:rPr>
              <a:t> [</a:t>
            </a:r>
            <a:r>
              <a:rPr lang="en-US" sz="2000" dirty="0">
                <a:solidFill>
                  <a:schemeClr val="bg1"/>
                </a:solidFill>
                <a:latin typeface="Times New Roman" pitchFamily="18" charset="0"/>
              </a:rPr>
              <a:t>kW/m</a:t>
            </a:r>
            <a:r>
              <a:rPr lang="en-US" sz="2000" baseline="30000" dirty="0">
                <a:solidFill>
                  <a:schemeClr val="bg1"/>
                </a:solidFill>
              </a:rPr>
              <a:t>2</a:t>
            </a:r>
            <a:r>
              <a:rPr lang="en-US" sz="2000" dirty="0">
                <a:solidFill>
                  <a:schemeClr val="bg1"/>
                </a:solidFill>
              </a:rPr>
              <a:t>].</a:t>
            </a:r>
          </a:p>
        </p:txBody>
      </p:sp>
      <p:sp>
        <p:nvSpPr>
          <p:cNvPr id="40968" name="Text Box 17"/>
          <p:cNvSpPr txBox="1">
            <a:spLocks noChangeArrowheads="1"/>
          </p:cNvSpPr>
          <p:nvPr/>
        </p:nvSpPr>
        <p:spPr bwMode="auto">
          <a:xfrm>
            <a:off x="1560513" y="2489200"/>
            <a:ext cx="1322387"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TEM</a:t>
            </a:r>
            <a:r>
              <a:rPr lang="en-US" i="1" baseline="-25000">
                <a:solidFill>
                  <a:schemeClr val="bg2"/>
                </a:solidFill>
                <a:latin typeface="Times New Roman" pitchFamily="18" charset="0"/>
              </a:rPr>
              <a:t>z</a:t>
            </a:r>
            <a:r>
              <a:rPr lang="en-US">
                <a:solidFill>
                  <a:schemeClr val="bg2"/>
                </a:solidFill>
              </a:rPr>
              <a:t> wave</a:t>
            </a:r>
          </a:p>
        </p:txBody>
      </p:sp>
      <p:graphicFrame>
        <p:nvGraphicFramePr>
          <p:cNvPr id="40962" name="Object 18"/>
          <p:cNvGraphicFramePr>
            <a:graphicFrameLocks noChangeAspect="1"/>
          </p:cNvGraphicFramePr>
          <p:nvPr/>
        </p:nvGraphicFramePr>
        <p:xfrm>
          <a:off x="1624013" y="3784600"/>
          <a:ext cx="1387475" cy="511175"/>
        </p:xfrm>
        <a:graphic>
          <a:graphicData uri="http://schemas.openxmlformats.org/presentationml/2006/ole">
            <p:oleObj spid="_x0000_s40962" name="Equation" r:id="rId4" imgW="622080" imgH="228600" progId="Equation.DSMT4">
              <p:embed/>
            </p:oleObj>
          </a:graphicData>
        </a:graphic>
      </p:graphicFrame>
      <p:grpSp>
        <p:nvGrpSpPr>
          <p:cNvPr id="40969" name="Group 35"/>
          <p:cNvGrpSpPr>
            <a:grpSpLocks/>
          </p:cNvGrpSpPr>
          <p:nvPr/>
        </p:nvGrpSpPr>
        <p:grpSpPr bwMode="auto">
          <a:xfrm>
            <a:off x="6005741" y="1899336"/>
            <a:ext cx="1644651" cy="1220792"/>
            <a:chOff x="4334" y="1001"/>
            <a:chExt cx="1036" cy="769"/>
          </a:xfrm>
        </p:grpSpPr>
        <p:sp>
          <p:nvSpPr>
            <p:cNvPr id="40979" name="Line 15"/>
            <p:cNvSpPr>
              <a:spLocks noChangeShapeType="1"/>
            </p:cNvSpPr>
            <p:nvPr/>
          </p:nvSpPr>
          <p:spPr bwMode="auto">
            <a:xfrm>
              <a:off x="4435" y="1658"/>
              <a:ext cx="691" cy="0"/>
            </a:xfrm>
            <a:prstGeom prst="line">
              <a:avLst/>
            </a:prstGeom>
            <a:noFill/>
            <a:ln w="12700">
              <a:solidFill>
                <a:schemeClr val="bg2"/>
              </a:solidFill>
              <a:round/>
              <a:headEnd type="none" w="sm" len="sm"/>
              <a:tailEnd type="triangle" w="med" len="med"/>
            </a:ln>
          </p:spPr>
          <p:txBody>
            <a:bodyPr wrap="none"/>
            <a:lstStyle/>
            <a:p>
              <a:endParaRPr lang="en-US"/>
            </a:p>
          </p:txBody>
        </p:sp>
        <p:sp>
          <p:nvSpPr>
            <p:cNvPr id="40980" name="Text Box 16"/>
            <p:cNvSpPr txBox="1">
              <a:spLocks noChangeArrowheads="1"/>
            </p:cNvSpPr>
            <p:nvPr/>
          </p:nvSpPr>
          <p:spPr bwMode="auto">
            <a:xfrm>
              <a:off x="5192" y="1520"/>
              <a:ext cx="178" cy="250"/>
            </a:xfrm>
            <a:prstGeom prst="rect">
              <a:avLst/>
            </a:prstGeom>
            <a:noFill/>
            <a:ln w="12700">
              <a:noFill/>
              <a:miter lim="800000"/>
              <a:headEnd type="none" w="sm" len="sm"/>
              <a:tailEnd type="none" w="sm" len="sm"/>
            </a:ln>
          </p:spPr>
          <p:txBody>
            <a:bodyPr wrap="none">
              <a:spAutoFit/>
            </a:bodyPr>
            <a:lstStyle/>
            <a:p>
              <a:r>
                <a:rPr lang="en-US" sz="2000" i="1" dirty="0">
                  <a:solidFill>
                    <a:schemeClr val="bg2"/>
                  </a:solidFill>
                  <a:latin typeface="Times New Roman" pitchFamily="18" charset="0"/>
                </a:rPr>
                <a:t>z</a:t>
              </a:r>
            </a:p>
          </p:txBody>
        </p:sp>
        <p:sp>
          <p:nvSpPr>
            <p:cNvPr id="40981" name="Line 25"/>
            <p:cNvSpPr>
              <a:spLocks noChangeShapeType="1"/>
            </p:cNvSpPr>
            <p:nvPr/>
          </p:nvSpPr>
          <p:spPr bwMode="auto">
            <a:xfrm flipV="1">
              <a:off x="4416" y="1272"/>
              <a:ext cx="0" cy="280"/>
            </a:xfrm>
            <a:prstGeom prst="line">
              <a:avLst/>
            </a:prstGeom>
            <a:noFill/>
            <a:ln w="12700">
              <a:solidFill>
                <a:schemeClr val="bg2"/>
              </a:solidFill>
              <a:round/>
              <a:headEnd type="none" w="sm" len="sm"/>
              <a:tailEnd type="triangle" w="med" len="med"/>
            </a:ln>
          </p:spPr>
          <p:txBody>
            <a:bodyPr wrap="none"/>
            <a:lstStyle/>
            <a:p>
              <a:endParaRPr lang="en-US"/>
            </a:p>
          </p:txBody>
        </p:sp>
        <p:sp>
          <p:nvSpPr>
            <p:cNvPr id="40982" name="Text Box 26"/>
            <p:cNvSpPr txBox="1">
              <a:spLocks noChangeArrowheads="1"/>
            </p:cNvSpPr>
            <p:nvPr/>
          </p:nvSpPr>
          <p:spPr bwMode="auto">
            <a:xfrm>
              <a:off x="4334" y="1001"/>
              <a:ext cx="187" cy="250"/>
            </a:xfrm>
            <a:prstGeom prst="rect">
              <a:avLst/>
            </a:prstGeom>
            <a:noFill/>
            <a:ln w="12700">
              <a:noFill/>
              <a:miter lim="800000"/>
              <a:headEnd type="none" w="sm" len="sm"/>
              <a:tailEnd type="none" w="sm" len="sm"/>
            </a:ln>
          </p:spPr>
          <p:txBody>
            <a:bodyPr wrap="none">
              <a:spAutoFit/>
            </a:bodyPr>
            <a:lstStyle/>
            <a:p>
              <a:r>
                <a:rPr lang="en-US" sz="2000" i="1" dirty="0">
                  <a:solidFill>
                    <a:schemeClr val="bg2"/>
                  </a:solidFill>
                  <a:latin typeface="Times New Roman" pitchFamily="18" charset="0"/>
                </a:rPr>
                <a:t>x</a:t>
              </a:r>
            </a:p>
          </p:txBody>
        </p:sp>
      </p:grpSp>
      <p:graphicFrame>
        <p:nvGraphicFramePr>
          <p:cNvPr id="40963" name="Object 29"/>
          <p:cNvGraphicFramePr>
            <a:graphicFrameLocks noChangeAspect="1"/>
          </p:cNvGraphicFramePr>
          <p:nvPr/>
        </p:nvGraphicFramePr>
        <p:xfrm>
          <a:off x="2055360" y="4665508"/>
          <a:ext cx="4693783" cy="1331841"/>
        </p:xfrm>
        <a:graphic>
          <a:graphicData uri="http://schemas.openxmlformats.org/presentationml/2006/ole">
            <p:oleObj spid="_x0000_s40963" name="Equation" r:id="rId5" imgW="2603160" imgH="736560" progId="Equation.DSMT4">
              <p:embed/>
            </p:oleObj>
          </a:graphicData>
        </a:graphic>
      </p:graphicFrame>
      <p:graphicFrame>
        <p:nvGraphicFramePr>
          <p:cNvPr id="40964" name="Object 30"/>
          <p:cNvGraphicFramePr>
            <a:graphicFrameLocks noChangeAspect="1"/>
          </p:cNvGraphicFramePr>
          <p:nvPr/>
        </p:nvGraphicFramePr>
        <p:xfrm>
          <a:off x="3842431" y="6181271"/>
          <a:ext cx="1274762" cy="511175"/>
        </p:xfrm>
        <a:graphic>
          <a:graphicData uri="http://schemas.openxmlformats.org/presentationml/2006/ole">
            <p:oleObj spid="_x0000_s40964" name="Equation" r:id="rId6" imgW="571320" imgH="228600" progId="Equation.DSMT4">
              <p:embed/>
            </p:oleObj>
          </a:graphicData>
        </a:graphic>
      </p:graphicFrame>
      <p:grpSp>
        <p:nvGrpSpPr>
          <p:cNvPr id="40970" name="Group 33"/>
          <p:cNvGrpSpPr>
            <a:grpSpLocks/>
          </p:cNvGrpSpPr>
          <p:nvPr/>
        </p:nvGrpSpPr>
        <p:grpSpPr bwMode="auto">
          <a:xfrm>
            <a:off x="3195864" y="2121807"/>
            <a:ext cx="2714625" cy="1592263"/>
            <a:chOff x="2372" y="1148"/>
            <a:chExt cx="1710" cy="1003"/>
          </a:xfrm>
        </p:grpSpPr>
        <p:sp>
          <p:nvSpPr>
            <p:cNvPr id="40972" name="Line 8"/>
            <p:cNvSpPr>
              <a:spLocks noChangeShapeType="1"/>
            </p:cNvSpPr>
            <p:nvPr/>
          </p:nvSpPr>
          <p:spPr bwMode="auto">
            <a:xfrm>
              <a:off x="3270" y="1427"/>
              <a:ext cx="0" cy="531"/>
            </a:xfrm>
            <a:prstGeom prst="line">
              <a:avLst/>
            </a:prstGeom>
            <a:noFill/>
            <a:ln w="76200">
              <a:solidFill>
                <a:srgbClr val="969696"/>
              </a:solidFill>
              <a:round/>
              <a:headEnd type="none" w="sm" len="sm"/>
              <a:tailEnd type="none" w="sm" len="sm"/>
            </a:ln>
          </p:spPr>
          <p:txBody>
            <a:bodyPr wrap="none"/>
            <a:lstStyle/>
            <a:p>
              <a:endParaRPr lang="en-US"/>
            </a:p>
          </p:txBody>
        </p:sp>
        <p:sp>
          <p:nvSpPr>
            <p:cNvPr id="40973" name="Line 9"/>
            <p:cNvSpPr>
              <a:spLocks noChangeShapeType="1"/>
            </p:cNvSpPr>
            <p:nvPr/>
          </p:nvSpPr>
          <p:spPr bwMode="auto">
            <a:xfrm>
              <a:off x="2375" y="1600"/>
              <a:ext cx="709" cy="0"/>
            </a:xfrm>
            <a:prstGeom prst="line">
              <a:avLst/>
            </a:prstGeom>
            <a:noFill/>
            <a:ln w="28575">
              <a:solidFill>
                <a:srgbClr val="CC3399"/>
              </a:solidFill>
              <a:round/>
              <a:headEnd type="none" w="sm" len="sm"/>
              <a:tailEnd type="triangle" w="med" len="med"/>
            </a:ln>
          </p:spPr>
          <p:txBody>
            <a:bodyPr wrap="none"/>
            <a:lstStyle/>
            <a:p>
              <a:endParaRPr lang="en-US"/>
            </a:p>
          </p:txBody>
        </p:sp>
        <p:sp>
          <p:nvSpPr>
            <p:cNvPr id="40974" name="Line 10"/>
            <p:cNvSpPr>
              <a:spLocks noChangeShapeType="1"/>
            </p:cNvSpPr>
            <p:nvPr/>
          </p:nvSpPr>
          <p:spPr bwMode="auto">
            <a:xfrm flipH="1">
              <a:off x="2372" y="1775"/>
              <a:ext cx="709" cy="0"/>
            </a:xfrm>
            <a:prstGeom prst="line">
              <a:avLst/>
            </a:prstGeom>
            <a:noFill/>
            <a:ln w="28575">
              <a:solidFill>
                <a:srgbClr val="CC3399"/>
              </a:solidFill>
              <a:round/>
              <a:headEnd type="none" w="sm" len="sm"/>
              <a:tailEnd type="triangle" w="med" len="med"/>
            </a:ln>
          </p:spPr>
          <p:txBody>
            <a:bodyPr wrap="none"/>
            <a:lstStyle/>
            <a:p>
              <a:endParaRPr lang="en-US"/>
            </a:p>
          </p:txBody>
        </p:sp>
        <p:sp>
          <p:nvSpPr>
            <p:cNvPr id="40975" name="Text Box 14"/>
            <p:cNvSpPr txBox="1">
              <a:spLocks noChangeArrowheads="1"/>
            </p:cNvSpPr>
            <p:nvPr/>
          </p:nvSpPr>
          <p:spPr bwMode="auto">
            <a:xfrm>
              <a:off x="3398" y="1517"/>
              <a:ext cx="684" cy="250"/>
            </a:xfrm>
            <a:prstGeom prst="rect">
              <a:avLst/>
            </a:prstGeom>
            <a:noFill/>
            <a:ln w="12700">
              <a:noFill/>
              <a:miter lim="800000"/>
              <a:headEnd type="none" w="sm" len="sm"/>
              <a:tailEnd type="none" w="sm" len="sm"/>
            </a:ln>
          </p:spPr>
          <p:txBody>
            <a:bodyPr wrap="none">
              <a:spAutoFit/>
            </a:bodyPr>
            <a:lstStyle/>
            <a:p>
              <a:r>
                <a:rPr lang="en-US" sz="2000" i="1">
                  <a:solidFill>
                    <a:schemeClr val="bg2"/>
                  </a:solidFill>
                  <a:latin typeface="Times New Roman" pitchFamily="18" charset="0"/>
                </a:rPr>
                <a:t>A</a:t>
              </a:r>
              <a:r>
                <a:rPr lang="en-US" sz="2000">
                  <a:solidFill>
                    <a:schemeClr val="bg2"/>
                  </a:solidFill>
                </a:rPr>
                <a:t> </a:t>
              </a:r>
              <a:r>
                <a:rPr lang="en-US" sz="2000">
                  <a:solidFill>
                    <a:schemeClr val="bg2"/>
                  </a:solidFill>
                  <a:latin typeface="Times New Roman" pitchFamily="18" charset="0"/>
                </a:rPr>
                <a:t>= 1 m</a:t>
              </a:r>
              <a:r>
                <a:rPr lang="en-US" sz="2000" baseline="30000">
                  <a:solidFill>
                    <a:schemeClr val="bg2"/>
                  </a:solidFill>
                  <a:latin typeface="Times New Roman" pitchFamily="18" charset="0"/>
                </a:rPr>
                <a:t>2</a:t>
              </a:r>
            </a:p>
          </p:txBody>
        </p:sp>
        <p:graphicFrame>
          <p:nvGraphicFramePr>
            <p:cNvPr id="40965" name="Object 27"/>
            <p:cNvGraphicFramePr>
              <a:graphicFrameLocks noChangeAspect="1"/>
            </p:cNvGraphicFramePr>
            <p:nvPr/>
          </p:nvGraphicFramePr>
          <p:xfrm>
            <a:off x="2627" y="1148"/>
            <a:ext cx="563" cy="250"/>
          </p:xfrm>
          <a:graphic>
            <a:graphicData uri="http://schemas.openxmlformats.org/presentationml/2006/ole">
              <p:oleObj spid="_x0000_s40965" name="Equation" r:id="rId7" imgW="457200" imgH="203040" progId="Equation.DSMT4">
                <p:embed/>
              </p:oleObj>
            </a:graphicData>
          </a:graphic>
        </p:graphicFrame>
        <p:sp>
          <p:nvSpPr>
            <p:cNvPr id="40976" name="Line 28"/>
            <p:cNvSpPr>
              <a:spLocks noChangeShapeType="1"/>
            </p:cNvSpPr>
            <p:nvPr/>
          </p:nvSpPr>
          <p:spPr bwMode="auto">
            <a:xfrm flipH="1">
              <a:off x="2984" y="1472"/>
              <a:ext cx="192" cy="0"/>
            </a:xfrm>
            <a:prstGeom prst="line">
              <a:avLst/>
            </a:prstGeom>
            <a:noFill/>
            <a:ln w="12700">
              <a:solidFill>
                <a:schemeClr val="bg2"/>
              </a:solidFill>
              <a:round/>
              <a:headEnd type="none" w="sm" len="sm"/>
              <a:tailEnd type="triangle" w="med" len="med"/>
            </a:ln>
          </p:spPr>
          <p:txBody>
            <a:bodyPr wrap="none"/>
            <a:lstStyle/>
            <a:p>
              <a:endParaRPr lang="en-US"/>
            </a:p>
          </p:txBody>
        </p:sp>
        <p:sp>
          <p:nvSpPr>
            <p:cNvPr id="40977" name="Rectangle 31"/>
            <p:cNvSpPr>
              <a:spLocks noChangeArrowheads="1"/>
            </p:cNvSpPr>
            <p:nvPr/>
          </p:nvSpPr>
          <p:spPr bwMode="auto">
            <a:xfrm>
              <a:off x="3192" y="1392"/>
              <a:ext cx="152" cy="600"/>
            </a:xfrm>
            <a:prstGeom prst="rect">
              <a:avLst/>
            </a:prstGeom>
            <a:noFill/>
            <a:ln w="12700">
              <a:solidFill>
                <a:schemeClr val="bg2"/>
              </a:solidFill>
              <a:prstDash val="dash"/>
              <a:miter lim="800000"/>
              <a:headEnd type="none" w="sm" len="sm"/>
              <a:tailEnd type="none" w="sm" len="sm"/>
            </a:ln>
          </p:spPr>
          <p:txBody>
            <a:bodyPr wrap="none" anchor="ctr"/>
            <a:lstStyle/>
            <a:p>
              <a:endParaRPr lang="en-US"/>
            </a:p>
          </p:txBody>
        </p:sp>
        <p:sp>
          <p:nvSpPr>
            <p:cNvPr id="40978" name="Text Box 32"/>
            <p:cNvSpPr txBox="1">
              <a:spLocks noChangeArrowheads="1"/>
            </p:cNvSpPr>
            <p:nvPr/>
          </p:nvSpPr>
          <p:spPr bwMode="auto">
            <a:xfrm>
              <a:off x="3406" y="1920"/>
              <a:ext cx="188" cy="231"/>
            </a:xfrm>
            <a:prstGeom prst="rect">
              <a:avLst/>
            </a:prstGeom>
            <a:noFill/>
            <a:ln w="12700">
              <a:noFill/>
              <a:miter lim="800000"/>
              <a:headEnd type="none" w="sm" len="sm"/>
              <a:tailEnd type="none" w="sm" len="sm"/>
            </a:ln>
          </p:spPr>
          <p:txBody>
            <a:bodyPr wrap="none">
              <a:spAutoFit/>
            </a:bodyPr>
            <a:lstStyle/>
            <a:p>
              <a:r>
                <a:rPr lang="en-US" i="1">
                  <a:solidFill>
                    <a:schemeClr val="bg2"/>
                  </a:solidFill>
                  <a:latin typeface="Times New Roman" pitchFamily="18" charset="0"/>
                </a:rPr>
                <a:t>S</a:t>
              </a:r>
            </a:p>
          </p:txBody>
        </p:sp>
      </p:grpSp>
      <p:sp>
        <p:nvSpPr>
          <p:cNvPr id="40971" name="Text Box 34"/>
          <p:cNvSpPr txBox="1">
            <a:spLocks noChangeArrowheads="1"/>
          </p:cNvSpPr>
          <p:nvPr/>
        </p:nvSpPr>
        <p:spPr bwMode="auto">
          <a:xfrm>
            <a:off x="5711825" y="3412901"/>
            <a:ext cx="3051175" cy="954107"/>
          </a:xfrm>
          <a:prstGeom prst="rect">
            <a:avLst/>
          </a:prstGeom>
          <a:noFill/>
          <a:ln w="12700">
            <a:solidFill>
              <a:schemeClr val="bg2"/>
            </a:solidFill>
            <a:miter lim="800000"/>
            <a:headEnd type="none" w="sm" len="sm"/>
            <a:tailEnd type="none" w="sm" len="sm"/>
          </a:ln>
        </p:spPr>
        <p:txBody>
          <a:bodyPr>
            <a:spAutoFit/>
          </a:bodyPr>
          <a:lstStyle/>
          <a:p>
            <a:pPr algn="ctr"/>
            <a:r>
              <a:rPr lang="en-US" sz="1400" b="1" dirty="0">
                <a:solidFill>
                  <a:schemeClr val="bg2"/>
                </a:solidFill>
              </a:rPr>
              <a:t>Note</a:t>
            </a:r>
            <a:r>
              <a:rPr lang="en-US" sz="1400" dirty="0">
                <a:solidFill>
                  <a:schemeClr val="bg2"/>
                </a:solidFill>
              </a:rPr>
              <a:t>: </a:t>
            </a:r>
            <a:endParaRPr lang="en-US" sz="1400" dirty="0" smtClean="0">
              <a:solidFill>
                <a:schemeClr val="bg2"/>
              </a:solidFill>
            </a:endParaRPr>
          </a:p>
          <a:p>
            <a:pPr algn="ctr"/>
            <a:r>
              <a:rPr lang="en-US" sz="1400" dirty="0" smtClean="0">
                <a:solidFill>
                  <a:schemeClr val="bg2"/>
                </a:solidFill>
              </a:rPr>
              <a:t>The </a:t>
            </a:r>
            <a:r>
              <a:rPr lang="en-US" sz="1400" dirty="0">
                <a:solidFill>
                  <a:schemeClr val="bg2"/>
                </a:solidFill>
              </a:rPr>
              <a:t>fields are assumed to be zero on the back side of the mirror, and no fields are inside the mirror.</a:t>
            </a:r>
          </a:p>
        </p:txBody>
      </p:sp>
      <p:sp>
        <p:nvSpPr>
          <p:cNvPr id="24" name="Slide Number Placeholder 23"/>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46</a:t>
            </a:fld>
            <a:endParaRPr lang="en-US" kern="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152490"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Maxwell Stress Tensor (cont.)</a:t>
            </a:r>
          </a:p>
        </p:txBody>
      </p:sp>
      <p:sp>
        <p:nvSpPr>
          <p:cNvPr id="41991" name="Line 4"/>
          <p:cNvSpPr>
            <a:spLocks noChangeShapeType="1"/>
          </p:cNvSpPr>
          <p:nvPr/>
        </p:nvSpPr>
        <p:spPr bwMode="auto">
          <a:xfrm>
            <a:off x="4720797" y="1612240"/>
            <a:ext cx="0" cy="842962"/>
          </a:xfrm>
          <a:prstGeom prst="line">
            <a:avLst/>
          </a:prstGeom>
          <a:noFill/>
          <a:ln w="76200">
            <a:solidFill>
              <a:srgbClr val="969696"/>
            </a:solidFill>
            <a:round/>
            <a:headEnd type="none" w="sm" len="sm"/>
            <a:tailEnd type="none" w="sm" len="sm"/>
          </a:ln>
        </p:spPr>
        <p:txBody>
          <a:bodyPr wrap="none"/>
          <a:lstStyle/>
          <a:p>
            <a:endParaRPr lang="en-US"/>
          </a:p>
        </p:txBody>
      </p:sp>
      <p:sp>
        <p:nvSpPr>
          <p:cNvPr id="41992" name="Line 5"/>
          <p:cNvSpPr>
            <a:spLocks noChangeShapeType="1"/>
          </p:cNvSpPr>
          <p:nvPr/>
        </p:nvSpPr>
        <p:spPr bwMode="auto">
          <a:xfrm>
            <a:off x="3299985" y="1886877"/>
            <a:ext cx="1125537" cy="0"/>
          </a:xfrm>
          <a:prstGeom prst="line">
            <a:avLst/>
          </a:prstGeom>
          <a:noFill/>
          <a:ln w="28575">
            <a:solidFill>
              <a:srgbClr val="CC3399"/>
            </a:solidFill>
            <a:round/>
            <a:headEnd type="none" w="sm" len="sm"/>
            <a:tailEnd type="triangle" w="med" len="med"/>
          </a:ln>
        </p:spPr>
        <p:txBody>
          <a:bodyPr wrap="none"/>
          <a:lstStyle/>
          <a:p>
            <a:endParaRPr lang="en-US"/>
          </a:p>
        </p:txBody>
      </p:sp>
      <p:sp>
        <p:nvSpPr>
          <p:cNvPr id="41993" name="Line 6"/>
          <p:cNvSpPr>
            <a:spLocks noChangeShapeType="1"/>
          </p:cNvSpPr>
          <p:nvPr/>
        </p:nvSpPr>
        <p:spPr bwMode="auto">
          <a:xfrm flipH="1">
            <a:off x="3295222" y="2164690"/>
            <a:ext cx="1125538" cy="0"/>
          </a:xfrm>
          <a:prstGeom prst="line">
            <a:avLst/>
          </a:prstGeom>
          <a:noFill/>
          <a:ln w="28575">
            <a:solidFill>
              <a:srgbClr val="CC3399"/>
            </a:solidFill>
            <a:round/>
            <a:headEnd type="none" w="sm" len="sm"/>
            <a:tailEnd type="triangle" w="med" len="med"/>
          </a:ln>
        </p:spPr>
        <p:txBody>
          <a:bodyPr wrap="none"/>
          <a:lstStyle/>
          <a:p>
            <a:endParaRPr lang="en-US"/>
          </a:p>
        </p:txBody>
      </p:sp>
      <p:graphicFrame>
        <p:nvGraphicFramePr>
          <p:cNvPr id="41986" name="Object 7"/>
          <p:cNvGraphicFramePr>
            <a:graphicFrameLocks noChangeAspect="1"/>
          </p:cNvGraphicFramePr>
          <p:nvPr/>
        </p:nvGraphicFramePr>
        <p:xfrm>
          <a:off x="1725792" y="3062255"/>
          <a:ext cx="5602287" cy="1731962"/>
        </p:xfrm>
        <a:graphic>
          <a:graphicData uri="http://schemas.openxmlformats.org/presentationml/2006/ole">
            <p:oleObj spid="_x0000_s41986" name="Equation" r:id="rId4" imgW="2882880" imgH="888840" progId="Equation.DSMT4">
              <p:embed/>
            </p:oleObj>
          </a:graphicData>
        </a:graphic>
      </p:graphicFrame>
      <p:sp>
        <p:nvSpPr>
          <p:cNvPr id="41994" name="Text Box 8"/>
          <p:cNvSpPr txBox="1">
            <a:spLocks noChangeArrowheads="1"/>
          </p:cNvSpPr>
          <p:nvPr/>
        </p:nvSpPr>
        <p:spPr bwMode="auto">
          <a:xfrm>
            <a:off x="4923997" y="1755115"/>
            <a:ext cx="1085850" cy="396875"/>
          </a:xfrm>
          <a:prstGeom prst="rect">
            <a:avLst/>
          </a:prstGeom>
          <a:noFill/>
          <a:ln w="12700">
            <a:noFill/>
            <a:miter lim="800000"/>
            <a:headEnd type="none" w="sm" len="sm"/>
            <a:tailEnd type="none" w="sm" len="sm"/>
          </a:ln>
        </p:spPr>
        <p:txBody>
          <a:bodyPr wrap="none">
            <a:spAutoFit/>
          </a:bodyPr>
          <a:lstStyle/>
          <a:p>
            <a:r>
              <a:rPr lang="en-US" sz="2000" i="1">
                <a:solidFill>
                  <a:schemeClr val="bg2"/>
                </a:solidFill>
                <a:latin typeface="Times New Roman" pitchFamily="18" charset="0"/>
              </a:rPr>
              <a:t>A</a:t>
            </a:r>
            <a:r>
              <a:rPr lang="en-US" sz="2000">
                <a:solidFill>
                  <a:schemeClr val="bg2"/>
                </a:solidFill>
              </a:rPr>
              <a:t> </a:t>
            </a:r>
            <a:r>
              <a:rPr lang="en-US" sz="2000">
                <a:solidFill>
                  <a:schemeClr val="bg2"/>
                </a:solidFill>
                <a:latin typeface="Times New Roman" pitchFamily="18" charset="0"/>
              </a:rPr>
              <a:t>= 1 m</a:t>
            </a:r>
            <a:r>
              <a:rPr lang="en-US" sz="2000" baseline="30000">
                <a:solidFill>
                  <a:schemeClr val="bg2"/>
                </a:solidFill>
                <a:latin typeface="Times New Roman" pitchFamily="18" charset="0"/>
              </a:rPr>
              <a:t>2</a:t>
            </a:r>
          </a:p>
        </p:txBody>
      </p:sp>
      <p:sp>
        <p:nvSpPr>
          <p:cNvPr id="41997" name="Text Box 11"/>
          <p:cNvSpPr txBox="1">
            <a:spLocks noChangeArrowheads="1"/>
          </p:cNvSpPr>
          <p:nvPr/>
        </p:nvSpPr>
        <p:spPr bwMode="auto">
          <a:xfrm>
            <a:off x="1547385" y="1836077"/>
            <a:ext cx="1322387" cy="366713"/>
          </a:xfrm>
          <a:prstGeom prst="rect">
            <a:avLst/>
          </a:prstGeom>
          <a:noFill/>
          <a:ln w="12700">
            <a:noFill/>
            <a:miter lim="800000"/>
            <a:headEnd type="none" w="sm" len="sm"/>
            <a:tailEnd type="none" w="sm" len="sm"/>
          </a:ln>
        </p:spPr>
        <p:txBody>
          <a:bodyPr wrap="none">
            <a:spAutoFit/>
          </a:bodyPr>
          <a:lstStyle/>
          <a:p>
            <a:r>
              <a:rPr lang="en-US">
                <a:solidFill>
                  <a:schemeClr val="bg2"/>
                </a:solidFill>
              </a:rPr>
              <a:t>TEM</a:t>
            </a:r>
            <a:r>
              <a:rPr lang="en-US" i="1" baseline="-25000">
                <a:solidFill>
                  <a:schemeClr val="bg2"/>
                </a:solidFill>
                <a:latin typeface="Times New Roman" pitchFamily="18" charset="0"/>
              </a:rPr>
              <a:t>z</a:t>
            </a:r>
            <a:r>
              <a:rPr lang="en-US">
                <a:solidFill>
                  <a:schemeClr val="bg2"/>
                </a:solidFill>
              </a:rPr>
              <a:t> wave</a:t>
            </a:r>
          </a:p>
        </p:txBody>
      </p:sp>
      <p:sp>
        <p:nvSpPr>
          <p:cNvPr id="41998" name="Line 13"/>
          <p:cNvSpPr>
            <a:spLocks noChangeShapeType="1"/>
          </p:cNvSpPr>
          <p:nvPr/>
        </p:nvSpPr>
        <p:spPr bwMode="auto">
          <a:xfrm flipV="1">
            <a:off x="2711629" y="3103530"/>
            <a:ext cx="576263" cy="674687"/>
          </a:xfrm>
          <a:prstGeom prst="line">
            <a:avLst/>
          </a:prstGeom>
          <a:noFill/>
          <a:ln w="12700">
            <a:solidFill>
              <a:schemeClr val="hlink"/>
            </a:solidFill>
            <a:round/>
            <a:headEnd type="none" w="sm" len="sm"/>
            <a:tailEnd type="none" w="sm" len="sm"/>
          </a:ln>
        </p:spPr>
        <p:txBody>
          <a:bodyPr wrap="none"/>
          <a:lstStyle/>
          <a:p>
            <a:endParaRPr lang="en-US"/>
          </a:p>
        </p:txBody>
      </p:sp>
      <p:sp>
        <p:nvSpPr>
          <p:cNvPr id="41999" name="Line 14"/>
          <p:cNvSpPr>
            <a:spLocks noChangeShapeType="1"/>
          </p:cNvSpPr>
          <p:nvPr/>
        </p:nvSpPr>
        <p:spPr bwMode="auto">
          <a:xfrm flipV="1">
            <a:off x="3924479" y="3071780"/>
            <a:ext cx="576263" cy="674687"/>
          </a:xfrm>
          <a:prstGeom prst="line">
            <a:avLst/>
          </a:prstGeom>
          <a:noFill/>
          <a:ln w="12700">
            <a:solidFill>
              <a:schemeClr val="hlink"/>
            </a:solidFill>
            <a:round/>
            <a:headEnd type="none" w="sm" len="sm"/>
            <a:tailEnd type="none" w="sm" len="sm"/>
          </a:ln>
        </p:spPr>
        <p:txBody>
          <a:bodyPr wrap="none"/>
          <a:lstStyle/>
          <a:p>
            <a:endParaRPr lang="en-US"/>
          </a:p>
        </p:txBody>
      </p:sp>
      <p:graphicFrame>
        <p:nvGraphicFramePr>
          <p:cNvPr id="41987" name="Object 15"/>
          <p:cNvGraphicFramePr>
            <a:graphicFrameLocks noChangeAspect="1"/>
          </p:cNvGraphicFramePr>
          <p:nvPr/>
        </p:nvGraphicFramePr>
        <p:xfrm>
          <a:off x="2765425" y="5492750"/>
          <a:ext cx="2514600" cy="469900"/>
        </p:xfrm>
        <a:graphic>
          <a:graphicData uri="http://schemas.openxmlformats.org/presentationml/2006/ole">
            <p:oleObj spid="_x0000_s41987" name="Equation" r:id="rId5" imgW="1295280" imgH="241200" progId="Equation.DSMT4">
              <p:embed/>
            </p:oleObj>
          </a:graphicData>
        </a:graphic>
      </p:graphicFrame>
      <p:sp>
        <p:nvSpPr>
          <p:cNvPr id="42000" name="Text Box 16"/>
          <p:cNvSpPr txBox="1">
            <a:spLocks noChangeArrowheads="1"/>
          </p:cNvSpPr>
          <p:nvPr/>
        </p:nvSpPr>
        <p:spPr bwMode="auto">
          <a:xfrm>
            <a:off x="1516742" y="5474814"/>
            <a:ext cx="1220788" cy="396875"/>
          </a:xfrm>
          <a:prstGeom prst="rect">
            <a:avLst/>
          </a:prstGeom>
          <a:noFill/>
          <a:ln w="12700">
            <a:noFill/>
            <a:miter lim="800000"/>
            <a:headEnd type="none" w="sm" len="sm"/>
            <a:tailEnd type="none" w="sm" len="sm"/>
          </a:ln>
        </p:spPr>
        <p:txBody>
          <a:bodyPr>
            <a:spAutoFit/>
          </a:bodyPr>
          <a:lstStyle/>
          <a:p>
            <a:r>
              <a:rPr lang="en-US" sz="2000" dirty="0" smtClean="0">
                <a:solidFill>
                  <a:schemeClr val="bg1"/>
                </a:solidFill>
              </a:rPr>
              <a:t>Assume:</a:t>
            </a:r>
            <a:endParaRPr lang="en-US" sz="2000" dirty="0">
              <a:solidFill>
                <a:schemeClr val="bg1"/>
              </a:solidFill>
            </a:endParaRPr>
          </a:p>
        </p:txBody>
      </p:sp>
      <p:graphicFrame>
        <p:nvGraphicFramePr>
          <p:cNvPr id="41988" name="Object 17"/>
          <p:cNvGraphicFramePr>
            <a:graphicFrameLocks noChangeAspect="1"/>
          </p:cNvGraphicFramePr>
          <p:nvPr/>
        </p:nvGraphicFramePr>
        <p:xfrm>
          <a:off x="6069013" y="5492750"/>
          <a:ext cx="1824037" cy="495300"/>
        </p:xfrm>
        <a:graphic>
          <a:graphicData uri="http://schemas.openxmlformats.org/presentationml/2006/ole">
            <p:oleObj spid="_x0000_s41988" name="Equation" r:id="rId6" imgW="939600" imgH="253800" progId="Equation.DSMT4">
              <p:embed/>
            </p:oleObj>
          </a:graphicData>
        </a:graphic>
      </p:graphicFrame>
      <p:graphicFrame>
        <p:nvGraphicFramePr>
          <p:cNvPr id="41989" name="Object 20"/>
          <p:cNvGraphicFramePr>
            <a:graphicFrameLocks noChangeAspect="1"/>
          </p:cNvGraphicFramePr>
          <p:nvPr/>
        </p:nvGraphicFramePr>
        <p:xfrm>
          <a:off x="3700035" y="1169327"/>
          <a:ext cx="893762" cy="396875"/>
        </p:xfrm>
        <a:graphic>
          <a:graphicData uri="http://schemas.openxmlformats.org/presentationml/2006/ole">
            <p:oleObj spid="_x0000_s41989" name="Equation" r:id="rId7" imgW="457200" imgH="203040" progId="Equation.DSMT4">
              <p:embed/>
            </p:oleObj>
          </a:graphicData>
        </a:graphic>
      </p:graphicFrame>
      <p:sp>
        <p:nvSpPr>
          <p:cNvPr id="42003" name="Line 21"/>
          <p:cNvSpPr>
            <a:spLocks noChangeShapeType="1"/>
          </p:cNvSpPr>
          <p:nvPr/>
        </p:nvSpPr>
        <p:spPr bwMode="auto">
          <a:xfrm flipH="1">
            <a:off x="4266772" y="1683677"/>
            <a:ext cx="304800" cy="0"/>
          </a:xfrm>
          <a:prstGeom prst="line">
            <a:avLst/>
          </a:prstGeom>
          <a:noFill/>
          <a:ln w="12700">
            <a:solidFill>
              <a:schemeClr val="bg2"/>
            </a:solidFill>
            <a:round/>
            <a:headEnd type="none" w="sm" len="sm"/>
            <a:tailEnd type="triangle" w="med" len="med"/>
          </a:ln>
        </p:spPr>
        <p:txBody>
          <a:bodyPr wrap="none"/>
          <a:lstStyle/>
          <a:p>
            <a:endParaRPr lang="en-US"/>
          </a:p>
        </p:txBody>
      </p:sp>
      <p:sp>
        <p:nvSpPr>
          <p:cNvPr id="21" name="Slide Number Placeholder 20"/>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47</a:t>
            </a:fld>
            <a:endParaRPr lang="en-US" kern="0" dirty="0"/>
          </a:p>
        </p:txBody>
      </p:sp>
      <p:grpSp>
        <p:nvGrpSpPr>
          <p:cNvPr id="22" name="Group 35"/>
          <p:cNvGrpSpPr>
            <a:grpSpLocks/>
          </p:cNvGrpSpPr>
          <p:nvPr/>
        </p:nvGrpSpPr>
        <p:grpSpPr bwMode="auto">
          <a:xfrm>
            <a:off x="6368514" y="949100"/>
            <a:ext cx="1644651" cy="1220792"/>
            <a:chOff x="4334" y="1001"/>
            <a:chExt cx="1036" cy="769"/>
          </a:xfrm>
        </p:grpSpPr>
        <p:sp>
          <p:nvSpPr>
            <p:cNvPr id="23" name="Line 15"/>
            <p:cNvSpPr>
              <a:spLocks noChangeShapeType="1"/>
            </p:cNvSpPr>
            <p:nvPr/>
          </p:nvSpPr>
          <p:spPr bwMode="auto">
            <a:xfrm>
              <a:off x="4435" y="1658"/>
              <a:ext cx="691" cy="0"/>
            </a:xfrm>
            <a:prstGeom prst="line">
              <a:avLst/>
            </a:prstGeom>
            <a:noFill/>
            <a:ln w="12700">
              <a:solidFill>
                <a:schemeClr val="bg2"/>
              </a:solidFill>
              <a:round/>
              <a:headEnd type="none" w="sm" len="sm"/>
              <a:tailEnd type="triangle" w="med" len="med"/>
            </a:ln>
          </p:spPr>
          <p:txBody>
            <a:bodyPr wrap="none"/>
            <a:lstStyle/>
            <a:p>
              <a:endParaRPr lang="en-US"/>
            </a:p>
          </p:txBody>
        </p:sp>
        <p:sp>
          <p:nvSpPr>
            <p:cNvPr id="24" name="Text Box 16"/>
            <p:cNvSpPr txBox="1">
              <a:spLocks noChangeArrowheads="1"/>
            </p:cNvSpPr>
            <p:nvPr/>
          </p:nvSpPr>
          <p:spPr bwMode="auto">
            <a:xfrm>
              <a:off x="5192" y="1520"/>
              <a:ext cx="178" cy="250"/>
            </a:xfrm>
            <a:prstGeom prst="rect">
              <a:avLst/>
            </a:prstGeom>
            <a:noFill/>
            <a:ln w="12700">
              <a:noFill/>
              <a:miter lim="800000"/>
              <a:headEnd type="none" w="sm" len="sm"/>
              <a:tailEnd type="none" w="sm" len="sm"/>
            </a:ln>
          </p:spPr>
          <p:txBody>
            <a:bodyPr wrap="none">
              <a:spAutoFit/>
            </a:bodyPr>
            <a:lstStyle/>
            <a:p>
              <a:r>
                <a:rPr lang="en-US" sz="2000" i="1" dirty="0">
                  <a:solidFill>
                    <a:schemeClr val="bg2"/>
                  </a:solidFill>
                  <a:latin typeface="Times New Roman" pitchFamily="18" charset="0"/>
                </a:rPr>
                <a:t>z</a:t>
              </a:r>
            </a:p>
          </p:txBody>
        </p:sp>
        <p:sp>
          <p:nvSpPr>
            <p:cNvPr id="25" name="Line 25"/>
            <p:cNvSpPr>
              <a:spLocks noChangeShapeType="1"/>
            </p:cNvSpPr>
            <p:nvPr/>
          </p:nvSpPr>
          <p:spPr bwMode="auto">
            <a:xfrm flipV="1">
              <a:off x="4416" y="1272"/>
              <a:ext cx="0" cy="280"/>
            </a:xfrm>
            <a:prstGeom prst="line">
              <a:avLst/>
            </a:prstGeom>
            <a:noFill/>
            <a:ln w="12700">
              <a:solidFill>
                <a:schemeClr val="bg2"/>
              </a:solidFill>
              <a:round/>
              <a:headEnd type="none" w="sm" len="sm"/>
              <a:tailEnd type="triangle" w="med" len="med"/>
            </a:ln>
          </p:spPr>
          <p:txBody>
            <a:bodyPr wrap="none"/>
            <a:lstStyle/>
            <a:p>
              <a:endParaRPr lang="en-US"/>
            </a:p>
          </p:txBody>
        </p:sp>
        <p:sp>
          <p:nvSpPr>
            <p:cNvPr id="26" name="Text Box 26"/>
            <p:cNvSpPr txBox="1">
              <a:spLocks noChangeArrowheads="1"/>
            </p:cNvSpPr>
            <p:nvPr/>
          </p:nvSpPr>
          <p:spPr bwMode="auto">
            <a:xfrm>
              <a:off x="4334" y="1001"/>
              <a:ext cx="187" cy="250"/>
            </a:xfrm>
            <a:prstGeom prst="rect">
              <a:avLst/>
            </a:prstGeom>
            <a:noFill/>
            <a:ln w="12700">
              <a:noFill/>
              <a:miter lim="800000"/>
              <a:headEnd type="none" w="sm" len="sm"/>
              <a:tailEnd type="none" w="sm" len="sm"/>
            </a:ln>
          </p:spPr>
          <p:txBody>
            <a:bodyPr wrap="none">
              <a:spAutoFit/>
            </a:bodyPr>
            <a:lstStyle/>
            <a:p>
              <a:r>
                <a:rPr lang="en-US" sz="2000" i="1" dirty="0">
                  <a:solidFill>
                    <a:schemeClr val="bg2"/>
                  </a:solidFill>
                  <a:latin typeface="Times New Roman" pitchFamily="18" charset="0"/>
                </a:rPr>
                <a:t>x</a:t>
              </a: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Text Box 2"/>
          <p:cNvSpPr txBox="1">
            <a:spLocks noChangeArrowheads="1"/>
          </p:cNvSpPr>
          <p:nvPr/>
        </p:nvSpPr>
        <p:spPr bwMode="auto">
          <a:xfrm>
            <a:off x="173038"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Maxwell Stress Tensor (cont.)</a:t>
            </a:r>
          </a:p>
        </p:txBody>
      </p:sp>
      <p:graphicFrame>
        <p:nvGraphicFramePr>
          <p:cNvPr id="43010" name="Object 7"/>
          <p:cNvGraphicFramePr>
            <a:graphicFrameLocks noChangeAspect="1"/>
          </p:cNvGraphicFramePr>
          <p:nvPr/>
        </p:nvGraphicFramePr>
        <p:xfrm>
          <a:off x="784225" y="1025525"/>
          <a:ext cx="3605213" cy="1679575"/>
        </p:xfrm>
        <a:graphic>
          <a:graphicData uri="http://schemas.openxmlformats.org/presentationml/2006/ole">
            <p:oleObj spid="_x0000_s43010" name="Equation" r:id="rId4" imgW="1854000" imgH="863280" progId="Equation.DSMT4">
              <p:embed/>
            </p:oleObj>
          </a:graphicData>
        </a:graphic>
      </p:graphicFrame>
      <p:sp>
        <p:nvSpPr>
          <p:cNvPr id="43015" name="Line 13"/>
          <p:cNvSpPr>
            <a:spLocks noChangeShapeType="1"/>
          </p:cNvSpPr>
          <p:nvPr/>
        </p:nvSpPr>
        <p:spPr bwMode="auto">
          <a:xfrm flipV="1">
            <a:off x="1796221" y="998538"/>
            <a:ext cx="604837" cy="900112"/>
          </a:xfrm>
          <a:prstGeom prst="line">
            <a:avLst/>
          </a:prstGeom>
          <a:noFill/>
          <a:ln w="12700">
            <a:solidFill>
              <a:schemeClr val="hlink"/>
            </a:solidFill>
            <a:round/>
            <a:headEnd type="none" w="sm" len="sm"/>
            <a:tailEnd type="none" w="sm" len="sm"/>
          </a:ln>
        </p:spPr>
        <p:txBody>
          <a:bodyPr wrap="none"/>
          <a:lstStyle/>
          <a:p>
            <a:endParaRPr lang="en-US"/>
          </a:p>
        </p:txBody>
      </p:sp>
      <p:graphicFrame>
        <p:nvGraphicFramePr>
          <p:cNvPr id="43013" name="Object 17"/>
          <p:cNvGraphicFramePr>
            <a:graphicFrameLocks noChangeAspect="1"/>
          </p:cNvGraphicFramePr>
          <p:nvPr/>
        </p:nvGraphicFramePr>
        <p:xfrm>
          <a:off x="583067" y="3224213"/>
          <a:ext cx="3282950" cy="3305175"/>
        </p:xfrm>
        <a:graphic>
          <a:graphicData uri="http://schemas.openxmlformats.org/presentationml/2006/ole">
            <p:oleObj spid="_x0000_s43013" name="Equation" r:id="rId5" imgW="1688760" imgH="1701720" progId="Equation.DSMT4">
              <p:embed/>
            </p:oleObj>
          </a:graphicData>
        </a:graphic>
      </p:graphicFrame>
      <p:sp>
        <p:nvSpPr>
          <p:cNvPr id="43016" name="Text Box 18"/>
          <p:cNvSpPr txBox="1">
            <a:spLocks noChangeArrowheads="1"/>
          </p:cNvSpPr>
          <p:nvPr/>
        </p:nvSpPr>
        <p:spPr bwMode="auto">
          <a:xfrm>
            <a:off x="4943475" y="1182688"/>
            <a:ext cx="1608138" cy="396875"/>
          </a:xfrm>
          <a:prstGeom prst="rect">
            <a:avLst/>
          </a:prstGeom>
          <a:noFill/>
          <a:ln w="12700">
            <a:noFill/>
            <a:miter lim="800000"/>
            <a:headEnd type="none" w="sm" len="sm"/>
            <a:tailEnd type="none" w="sm" len="sm"/>
          </a:ln>
        </p:spPr>
        <p:txBody>
          <a:bodyPr wrap="none">
            <a:spAutoFit/>
          </a:bodyPr>
          <a:lstStyle/>
          <a:p>
            <a:r>
              <a:rPr lang="en-US" sz="2000">
                <a:solidFill>
                  <a:schemeClr val="bg1"/>
                </a:solidFill>
              </a:rPr>
              <a:t>(PEC mirror)</a:t>
            </a:r>
          </a:p>
        </p:txBody>
      </p:sp>
      <p:sp>
        <p:nvSpPr>
          <p:cNvPr id="11" name="Slide Number Placeholder 10"/>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48</a:t>
            </a:fld>
            <a:endParaRPr lang="en-US" kern="0" dirty="0"/>
          </a:p>
        </p:txBody>
      </p:sp>
      <p:graphicFrame>
        <p:nvGraphicFramePr>
          <p:cNvPr id="43014" name="Object 17"/>
          <p:cNvGraphicFramePr>
            <a:graphicFrameLocks noChangeAspect="1"/>
          </p:cNvGraphicFramePr>
          <p:nvPr/>
        </p:nvGraphicFramePr>
        <p:xfrm>
          <a:off x="5414625" y="4015928"/>
          <a:ext cx="2271712" cy="1528763"/>
        </p:xfrm>
        <a:graphic>
          <a:graphicData uri="http://schemas.openxmlformats.org/presentationml/2006/ole">
            <p:oleObj spid="_x0000_s43014" name="Equation" r:id="rId6" imgW="1168200" imgH="787320" progId="Equation.DSMT4">
              <p:embed/>
            </p:oleObj>
          </a:graphicData>
        </a:graphic>
      </p:graphicFrame>
      <p:sp>
        <p:nvSpPr>
          <p:cNvPr id="13" name="Text Box 19"/>
          <p:cNvSpPr txBox="1">
            <a:spLocks noChangeArrowheads="1"/>
          </p:cNvSpPr>
          <p:nvPr/>
        </p:nvSpPr>
        <p:spPr bwMode="auto">
          <a:xfrm>
            <a:off x="5269871" y="5750927"/>
            <a:ext cx="2900589" cy="584775"/>
          </a:xfrm>
          <a:prstGeom prst="rect">
            <a:avLst/>
          </a:prstGeom>
          <a:noFill/>
          <a:ln w="12700">
            <a:noFill/>
            <a:miter lim="800000"/>
            <a:headEnd type="none" w="sm" len="sm"/>
            <a:tailEnd type="none" w="sm" len="sm"/>
          </a:ln>
        </p:spPr>
        <p:txBody>
          <a:bodyPr wrap="square">
            <a:spAutoFit/>
          </a:bodyPr>
          <a:lstStyle/>
          <a:p>
            <a:r>
              <a:rPr lang="en-US" sz="1600" dirty="0">
                <a:solidFill>
                  <a:schemeClr val="bg1"/>
                </a:solidFill>
              </a:rPr>
              <a:t>(The tangential magnetic field </a:t>
            </a:r>
            <a:r>
              <a:rPr lang="en-US" sz="1600" dirty="0" smtClean="0">
                <a:solidFill>
                  <a:schemeClr val="bg1"/>
                </a:solidFill>
              </a:rPr>
              <a:t>doubles at </a:t>
            </a:r>
            <a:r>
              <a:rPr lang="en-US" sz="1600" dirty="0">
                <a:solidFill>
                  <a:schemeClr val="bg1"/>
                </a:solidFill>
              </a:rPr>
              <a:t>the shorting plate.)</a:t>
            </a:r>
          </a:p>
        </p:txBody>
      </p:sp>
      <p:sp>
        <p:nvSpPr>
          <p:cNvPr id="10" name="TextBox 9"/>
          <p:cNvSpPr txBox="1"/>
          <p:nvPr/>
        </p:nvSpPr>
        <p:spPr>
          <a:xfrm>
            <a:off x="5704764" y="3543055"/>
            <a:ext cx="1831142" cy="400110"/>
          </a:xfrm>
          <a:prstGeom prst="rect">
            <a:avLst/>
          </a:prstGeom>
          <a:noFill/>
        </p:spPr>
        <p:txBody>
          <a:bodyPr wrap="none" rtlCol="0">
            <a:spAutoFit/>
          </a:bodyPr>
          <a:lstStyle/>
          <a:p>
            <a:r>
              <a:rPr lang="en-US" sz="2000" dirty="0" smtClean="0">
                <a:solidFill>
                  <a:schemeClr val="bg1"/>
                </a:solidFill>
              </a:rPr>
              <a:t>We then have:</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Text Box 2"/>
          <p:cNvSpPr txBox="1">
            <a:spLocks noChangeArrowheads="1"/>
          </p:cNvSpPr>
          <p:nvPr/>
        </p:nvSpPr>
        <p:spPr bwMode="auto">
          <a:xfrm>
            <a:off x="173038"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Maxwell Stress Tensor (cont.)</a:t>
            </a:r>
          </a:p>
        </p:txBody>
      </p:sp>
      <p:graphicFrame>
        <p:nvGraphicFramePr>
          <p:cNvPr id="43011" name="Object 14"/>
          <p:cNvGraphicFramePr>
            <a:graphicFrameLocks noChangeAspect="1"/>
          </p:cNvGraphicFramePr>
          <p:nvPr/>
        </p:nvGraphicFramePr>
        <p:xfrm>
          <a:off x="2222047" y="2760209"/>
          <a:ext cx="4265613" cy="611187"/>
        </p:xfrm>
        <a:graphic>
          <a:graphicData uri="http://schemas.openxmlformats.org/presentationml/2006/ole">
            <p:oleObj spid="_x0000_s134147" name="Equation" r:id="rId4" imgW="2743200" imgH="393480" progId="Equation.DSMT4">
              <p:embed/>
            </p:oleObj>
          </a:graphicData>
        </a:graphic>
      </p:graphicFrame>
      <p:graphicFrame>
        <p:nvGraphicFramePr>
          <p:cNvPr id="43012" name="Object 16"/>
          <p:cNvGraphicFramePr>
            <a:graphicFrameLocks noChangeAspect="1"/>
          </p:cNvGraphicFramePr>
          <p:nvPr/>
        </p:nvGraphicFramePr>
        <p:xfrm>
          <a:off x="2811118" y="5896593"/>
          <a:ext cx="3402012" cy="633413"/>
        </p:xfrm>
        <a:graphic>
          <a:graphicData uri="http://schemas.openxmlformats.org/presentationml/2006/ole">
            <p:oleObj spid="_x0000_s134148" name="Equation" r:id="rId5" imgW="1371600" imgH="253800" progId="Equation.DSMT4">
              <p:embed/>
            </p:oleObj>
          </a:graphicData>
        </a:graphic>
      </p:graphicFrame>
      <p:graphicFrame>
        <p:nvGraphicFramePr>
          <p:cNvPr id="43013" name="Object 17"/>
          <p:cNvGraphicFramePr>
            <a:graphicFrameLocks noChangeAspect="1"/>
          </p:cNvGraphicFramePr>
          <p:nvPr/>
        </p:nvGraphicFramePr>
        <p:xfrm>
          <a:off x="545420" y="3672340"/>
          <a:ext cx="4492625" cy="1752600"/>
        </p:xfrm>
        <a:graphic>
          <a:graphicData uri="http://schemas.openxmlformats.org/presentationml/2006/ole">
            <p:oleObj spid="_x0000_s134149" name="Equation" r:id="rId6" imgW="2311200" imgH="901440" progId="Equation.DSMT4">
              <p:embed/>
            </p:oleObj>
          </a:graphicData>
        </a:graphic>
      </p:graphicFrame>
      <p:sp>
        <p:nvSpPr>
          <p:cNvPr id="11" name="Slide Number Placeholder 10"/>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49</a:t>
            </a:fld>
            <a:endParaRPr lang="en-US" kern="0" dirty="0"/>
          </a:p>
        </p:txBody>
      </p:sp>
      <p:sp>
        <p:nvSpPr>
          <p:cNvPr id="12" name="TextBox 11"/>
          <p:cNvSpPr txBox="1"/>
          <p:nvPr/>
        </p:nvSpPr>
        <p:spPr>
          <a:xfrm>
            <a:off x="3603171" y="2286000"/>
            <a:ext cx="1266693" cy="400110"/>
          </a:xfrm>
          <a:prstGeom prst="rect">
            <a:avLst/>
          </a:prstGeom>
          <a:noFill/>
        </p:spPr>
        <p:txBody>
          <a:bodyPr wrap="none" rtlCol="0">
            <a:spAutoFit/>
          </a:bodyPr>
          <a:lstStyle/>
          <a:p>
            <a:r>
              <a:rPr lang="en-US" sz="2000" dirty="0" smtClean="0">
                <a:solidFill>
                  <a:schemeClr val="bg1"/>
                </a:solidFill>
              </a:rPr>
              <a:t>Next, use</a:t>
            </a:r>
            <a:endParaRPr lang="en-US" sz="2000" dirty="0">
              <a:solidFill>
                <a:schemeClr val="bg1"/>
              </a:solidFill>
            </a:endParaRPr>
          </a:p>
        </p:txBody>
      </p:sp>
      <p:graphicFrame>
        <p:nvGraphicFramePr>
          <p:cNvPr id="134150" name="Object 17"/>
          <p:cNvGraphicFramePr>
            <a:graphicFrameLocks noChangeAspect="1"/>
          </p:cNvGraphicFramePr>
          <p:nvPr/>
        </p:nvGraphicFramePr>
        <p:xfrm>
          <a:off x="680131" y="1172709"/>
          <a:ext cx="3629025" cy="763587"/>
        </p:xfrm>
        <a:graphic>
          <a:graphicData uri="http://schemas.openxmlformats.org/presentationml/2006/ole">
            <p:oleObj spid="_x0000_s134150" name="Equation" r:id="rId7" imgW="1866600" imgH="393480" progId="Equation.DSMT4">
              <p:embed/>
            </p:oleObj>
          </a:graphicData>
        </a:graphic>
      </p:graphicFrame>
      <p:graphicFrame>
        <p:nvGraphicFramePr>
          <p:cNvPr id="134151" name="Object 17"/>
          <p:cNvGraphicFramePr>
            <a:graphicFrameLocks noChangeAspect="1"/>
          </p:cNvGraphicFramePr>
          <p:nvPr/>
        </p:nvGraphicFramePr>
        <p:xfrm>
          <a:off x="4999038" y="3487738"/>
          <a:ext cx="1416050" cy="376237"/>
        </p:xfrm>
        <a:graphic>
          <a:graphicData uri="http://schemas.openxmlformats.org/presentationml/2006/ole">
            <p:oleObj spid="_x0000_s134151" name="Equation" r:id="rId8" imgW="1054080" imgH="279360" progId="Equation.DSMT4">
              <p:embed/>
            </p:oleObj>
          </a:graphicData>
        </a:graphic>
      </p:graphicFrame>
      <p:sp>
        <p:nvSpPr>
          <p:cNvPr id="10" name="TextBox 9"/>
          <p:cNvSpPr txBox="1"/>
          <p:nvPr/>
        </p:nvSpPr>
        <p:spPr>
          <a:xfrm>
            <a:off x="2024742" y="5747657"/>
            <a:ext cx="455574" cy="400110"/>
          </a:xfrm>
          <a:prstGeom prst="rect">
            <a:avLst/>
          </a:prstGeom>
          <a:noFill/>
        </p:spPr>
        <p:txBody>
          <a:bodyPr wrap="none" rtlCol="0">
            <a:spAutoFit/>
          </a:bodyPr>
          <a:lstStyle/>
          <a:p>
            <a:r>
              <a:rPr lang="en-US" sz="2000" dirty="0" smtClean="0">
                <a:solidFill>
                  <a:schemeClr val="bg1"/>
                </a:solidFill>
              </a:rPr>
              <a:t>so</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Text Box 2"/>
          <p:cNvSpPr txBox="1">
            <a:spLocks noChangeArrowheads="1"/>
          </p:cNvSpPr>
          <p:nvPr/>
        </p:nvSpPr>
        <p:spPr bwMode="auto">
          <a:xfrm>
            <a:off x="285296" y="0"/>
            <a:ext cx="8637588" cy="641350"/>
          </a:xfrm>
          <a:prstGeom prst="rect">
            <a:avLst/>
          </a:prstGeom>
          <a:noFill/>
          <a:ln w="12700">
            <a:noFill/>
            <a:miter lim="800000"/>
            <a:headEnd type="none" w="sm" len="sm"/>
            <a:tailEnd type="none" w="sm" len="sm"/>
          </a:ln>
          <a:effectLst/>
        </p:spPr>
        <p:txBody>
          <a:bodyPr>
            <a:spAutoFit/>
          </a:bodyPr>
          <a:lstStyle/>
          <a:p>
            <a:pPr algn="ctr">
              <a:defRPr/>
            </a:pPr>
            <a:r>
              <a:rPr lang="en-US" sz="3600" dirty="0" err="1">
                <a:solidFill>
                  <a:srgbClr val="FF9933"/>
                </a:solidFill>
                <a:effectLst>
                  <a:outerShdw blurRad="38100" dist="38100" dir="2700000" algn="tl">
                    <a:srgbClr val="C0C0C0"/>
                  </a:outerShdw>
                </a:effectLst>
                <a:latin typeface="Arial" pitchFamily="34" charset="0"/>
              </a:rPr>
              <a:t>Poynting</a:t>
            </a:r>
            <a:r>
              <a:rPr lang="en-US" sz="3600" dirty="0">
                <a:solidFill>
                  <a:srgbClr val="FF9933"/>
                </a:solidFill>
                <a:effectLst>
                  <a:outerShdw blurRad="38100" dist="38100" dir="2700000" algn="tl">
                    <a:srgbClr val="C0C0C0"/>
                  </a:outerShdw>
                </a:effectLst>
                <a:latin typeface="Arial" pitchFamily="34" charset="0"/>
              </a:rPr>
              <a:t> Theorem: Time-Domain</a:t>
            </a:r>
          </a:p>
        </p:txBody>
      </p:sp>
      <p:graphicFrame>
        <p:nvGraphicFramePr>
          <p:cNvPr id="3074" name="Object 113"/>
          <p:cNvGraphicFramePr>
            <a:graphicFrameLocks noChangeAspect="1"/>
          </p:cNvGraphicFramePr>
          <p:nvPr/>
        </p:nvGraphicFramePr>
        <p:xfrm>
          <a:off x="3128963" y="704850"/>
          <a:ext cx="2541587" cy="1787525"/>
        </p:xfrm>
        <a:graphic>
          <a:graphicData uri="http://schemas.openxmlformats.org/presentationml/2006/ole">
            <p:oleObj spid="_x0000_s3074" name="Equation" r:id="rId4" imgW="1155600" imgH="812520" progId="Equation.DSMT4">
              <p:embed/>
            </p:oleObj>
          </a:graphicData>
        </a:graphic>
      </p:graphicFrame>
      <p:sp>
        <p:nvSpPr>
          <p:cNvPr id="3078" name="Text Box 114"/>
          <p:cNvSpPr txBox="1">
            <a:spLocks noChangeArrowheads="1"/>
          </p:cNvSpPr>
          <p:nvPr/>
        </p:nvSpPr>
        <p:spPr bwMode="auto">
          <a:xfrm>
            <a:off x="598488" y="2763838"/>
            <a:ext cx="2905125" cy="400110"/>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From these we obtain </a:t>
            </a:r>
          </a:p>
        </p:txBody>
      </p:sp>
      <p:graphicFrame>
        <p:nvGraphicFramePr>
          <p:cNvPr id="3075" name="Object 115"/>
          <p:cNvGraphicFramePr>
            <a:graphicFrameLocks noChangeAspect="1"/>
          </p:cNvGraphicFramePr>
          <p:nvPr/>
        </p:nvGraphicFramePr>
        <p:xfrm>
          <a:off x="2327275" y="3224213"/>
          <a:ext cx="4498975" cy="1833562"/>
        </p:xfrm>
        <a:graphic>
          <a:graphicData uri="http://schemas.openxmlformats.org/presentationml/2006/ole">
            <p:oleObj spid="_x0000_s3075" name="Equation" r:id="rId5" imgW="1993680" imgH="812520" progId="Equation.DSMT4">
              <p:embed/>
            </p:oleObj>
          </a:graphicData>
        </a:graphic>
      </p:graphicFrame>
      <p:sp>
        <p:nvSpPr>
          <p:cNvPr id="3079" name="Text Box 116"/>
          <p:cNvSpPr txBox="1">
            <a:spLocks noChangeArrowheads="1"/>
          </p:cNvSpPr>
          <p:nvPr/>
        </p:nvSpPr>
        <p:spPr bwMode="auto">
          <a:xfrm>
            <a:off x="503238" y="5362575"/>
            <a:ext cx="5564187" cy="400110"/>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Subtract, and use the following vector identity:</a:t>
            </a:r>
          </a:p>
        </p:txBody>
      </p:sp>
      <p:graphicFrame>
        <p:nvGraphicFramePr>
          <p:cNvPr id="3076" name="Object 117"/>
          <p:cNvGraphicFramePr>
            <a:graphicFrameLocks noChangeAspect="1"/>
          </p:cNvGraphicFramePr>
          <p:nvPr/>
        </p:nvGraphicFramePr>
        <p:xfrm>
          <a:off x="1824038" y="5891213"/>
          <a:ext cx="5316537" cy="571500"/>
        </p:xfrm>
        <a:graphic>
          <a:graphicData uri="http://schemas.openxmlformats.org/presentationml/2006/ole">
            <p:oleObj spid="_x0000_s3076" name="Equation" r:id="rId6" imgW="2361960" imgH="253800" progId="Equation.DSMT4">
              <p:embed/>
            </p:oleObj>
          </a:graphicData>
        </a:graphic>
      </p:graphicFrame>
      <p:sp>
        <p:nvSpPr>
          <p:cNvPr id="9" name="Slide Number Placeholder 8"/>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5</a:t>
            </a:fld>
            <a:endParaRPr lang="en-US" kern="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Text Box 2"/>
          <p:cNvSpPr txBox="1">
            <a:spLocks noChangeArrowheads="1"/>
          </p:cNvSpPr>
          <p:nvPr/>
        </p:nvSpPr>
        <p:spPr bwMode="auto">
          <a:xfrm>
            <a:off x="173038"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smtClean="0">
                <a:solidFill>
                  <a:srgbClr val="FF9933"/>
                </a:solidFill>
                <a:effectLst>
                  <a:outerShdw blurRad="38100" dist="38100" dir="2700000" algn="tl">
                    <a:srgbClr val="C0C0C0"/>
                  </a:outerShdw>
                </a:effectLst>
                <a:latin typeface="Arial" pitchFamily="34" charset="0"/>
              </a:rPr>
              <a:t>Force on Dielectric Object</a:t>
            </a:r>
            <a:endParaRPr lang="en-US" sz="3600" dirty="0">
              <a:solidFill>
                <a:srgbClr val="FF9933"/>
              </a:solidFill>
              <a:effectLst>
                <a:outerShdw blurRad="38100" dist="38100" dir="2700000" algn="tl">
                  <a:srgbClr val="C0C0C0"/>
                </a:outerShdw>
              </a:effectLst>
              <a:latin typeface="Arial" pitchFamily="34" charset="0"/>
            </a:endParaRPr>
          </a:p>
        </p:txBody>
      </p:sp>
      <p:sp>
        <p:nvSpPr>
          <p:cNvPr id="11" name="Slide Number Placeholder 10"/>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50</a:t>
            </a:fld>
            <a:endParaRPr lang="en-US" kern="0" dirty="0"/>
          </a:p>
        </p:txBody>
      </p:sp>
      <p:sp>
        <p:nvSpPr>
          <p:cNvPr id="12" name="TextBox 11"/>
          <p:cNvSpPr txBox="1"/>
          <p:nvPr/>
        </p:nvSpPr>
        <p:spPr>
          <a:xfrm>
            <a:off x="1033119" y="785809"/>
            <a:ext cx="6795450" cy="707886"/>
          </a:xfrm>
          <a:prstGeom prst="rect">
            <a:avLst/>
          </a:prstGeom>
          <a:noFill/>
        </p:spPr>
        <p:txBody>
          <a:bodyPr wrap="none" rtlCol="0">
            <a:spAutoFit/>
          </a:bodyPr>
          <a:lstStyle/>
          <a:p>
            <a:pPr algn="ctr"/>
            <a:r>
              <a:rPr lang="en-US" sz="2000" dirty="0" smtClean="0">
                <a:solidFill>
                  <a:schemeClr val="bg1"/>
                </a:solidFill>
              </a:rPr>
              <a:t>Here we calculate the electrostatic force on a </a:t>
            </a:r>
          </a:p>
          <a:p>
            <a:pPr algn="ctr"/>
            <a:r>
              <a:rPr lang="en-US" sz="2000" dirty="0" smtClean="0">
                <a:solidFill>
                  <a:schemeClr val="bg1"/>
                </a:solidFill>
              </a:rPr>
              <a:t>dielectric object in an electric field using dipole moments. </a:t>
            </a:r>
            <a:endParaRPr lang="en-US" sz="2000" dirty="0">
              <a:solidFill>
                <a:schemeClr val="bg1"/>
              </a:solidFill>
            </a:endParaRPr>
          </a:p>
        </p:txBody>
      </p:sp>
      <p:sp>
        <p:nvSpPr>
          <p:cNvPr id="9" name="TextBox 8"/>
          <p:cNvSpPr txBox="1"/>
          <p:nvPr/>
        </p:nvSpPr>
        <p:spPr>
          <a:xfrm>
            <a:off x="1392071" y="1706147"/>
            <a:ext cx="5891421" cy="369332"/>
          </a:xfrm>
          <a:prstGeom prst="rect">
            <a:avLst/>
          </a:prstGeom>
          <a:noFill/>
        </p:spPr>
        <p:txBody>
          <a:bodyPr wrap="none" rtlCol="0">
            <a:spAutoFit/>
          </a:bodyPr>
          <a:lstStyle/>
          <a:p>
            <a:r>
              <a:rPr lang="en-US" dirty="0" smtClean="0">
                <a:solidFill>
                  <a:schemeClr val="bg2"/>
                </a:solidFill>
              </a:rPr>
              <a:t>This is an alternative to using the Maxwell stress tensor.</a:t>
            </a:r>
            <a:endParaRPr lang="en-US" dirty="0">
              <a:solidFill>
                <a:schemeClr val="bg2"/>
              </a:solidFill>
            </a:endParaRPr>
          </a:p>
        </p:txBody>
      </p:sp>
      <p:sp>
        <p:nvSpPr>
          <p:cNvPr id="10" name="TextBox 9"/>
          <p:cNvSpPr txBox="1"/>
          <p:nvPr/>
        </p:nvSpPr>
        <p:spPr>
          <a:xfrm>
            <a:off x="652915" y="2487309"/>
            <a:ext cx="6336991" cy="400110"/>
          </a:xfrm>
          <a:prstGeom prst="rect">
            <a:avLst/>
          </a:prstGeom>
          <a:noFill/>
        </p:spPr>
        <p:txBody>
          <a:bodyPr wrap="none" rtlCol="0">
            <a:spAutoFit/>
          </a:bodyPr>
          <a:lstStyle/>
          <a:p>
            <a:r>
              <a:rPr lang="en-US" sz="2000" dirty="0" smtClean="0">
                <a:solidFill>
                  <a:schemeClr val="bg1"/>
                </a:solidFill>
              </a:rPr>
              <a:t>Consider first the force on a single electrostatic dipole:</a:t>
            </a:r>
            <a:endParaRPr lang="en-US" sz="2000" dirty="0">
              <a:solidFill>
                <a:schemeClr val="bg1"/>
              </a:solidFill>
            </a:endParaRPr>
          </a:p>
        </p:txBody>
      </p:sp>
      <p:graphicFrame>
        <p:nvGraphicFramePr>
          <p:cNvPr id="160776" name="Object 14"/>
          <p:cNvGraphicFramePr>
            <a:graphicFrameLocks noChangeAspect="1"/>
          </p:cNvGraphicFramePr>
          <p:nvPr/>
        </p:nvGraphicFramePr>
        <p:xfrm>
          <a:off x="1279981" y="3346241"/>
          <a:ext cx="2274888" cy="474662"/>
        </p:xfrm>
        <a:graphic>
          <a:graphicData uri="http://schemas.openxmlformats.org/presentationml/2006/ole">
            <p:oleObj spid="_x0000_s160776" name="Equation" r:id="rId4" imgW="1460160" imgH="304560" progId="Equation.DSMT4">
              <p:embed/>
            </p:oleObj>
          </a:graphicData>
        </a:graphic>
      </p:graphicFrame>
      <p:graphicFrame>
        <p:nvGraphicFramePr>
          <p:cNvPr id="160780" name="Object 14"/>
          <p:cNvGraphicFramePr>
            <a:graphicFrameLocks noChangeAspect="1"/>
          </p:cNvGraphicFramePr>
          <p:nvPr/>
        </p:nvGraphicFramePr>
        <p:xfrm>
          <a:off x="1423116" y="4668909"/>
          <a:ext cx="1976437" cy="473075"/>
        </p:xfrm>
        <a:graphic>
          <a:graphicData uri="http://schemas.openxmlformats.org/presentationml/2006/ole">
            <p:oleObj spid="_x0000_s160780" name="Equation" r:id="rId5" imgW="1269720" imgH="304560" progId="Equation.DSMT4">
              <p:embed/>
            </p:oleObj>
          </a:graphicData>
        </a:graphic>
      </p:graphicFrame>
      <p:sp>
        <p:nvSpPr>
          <p:cNvPr id="31" name="TextBox 30"/>
          <p:cNvSpPr txBox="1"/>
          <p:nvPr/>
        </p:nvSpPr>
        <p:spPr>
          <a:xfrm>
            <a:off x="571399" y="4255858"/>
            <a:ext cx="2194832" cy="400110"/>
          </a:xfrm>
          <a:prstGeom prst="rect">
            <a:avLst/>
          </a:prstGeom>
          <a:noFill/>
        </p:spPr>
        <p:txBody>
          <a:bodyPr wrap="none" rtlCol="0">
            <a:spAutoFit/>
          </a:bodyPr>
          <a:lstStyle/>
          <a:p>
            <a:r>
              <a:rPr lang="en-US" sz="2000" dirty="0" smtClean="0">
                <a:solidFill>
                  <a:schemeClr val="bg1"/>
                </a:solidFill>
              </a:rPr>
              <a:t>For small dipoles:</a:t>
            </a:r>
            <a:endParaRPr lang="en-US" sz="2000" dirty="0">
              <a:solidFill>
                <a:schemeClr val="bg1"/>
              </a:solidFill>
            </a:endParaRPr>
          </a:p>
        </p:txBody>
      </p:sp>
      <p:sp>
        <p:nvSpPr>
          <p:cNvPr id="37" name="TextBox 36"/>
          <p:cNvSpPr txBox="1"/>
          <p:nvPr/>
        </p:nvSpPr>
        <p:spPr>
          <a:xfrm>
            <a:off x="1033149" y="5997028"/>
            <a:ext cx="7238520" cy="369332"/>
          </a:xfrm>
          <a:prstGeom prst="rect">
            <a:avLst/>
          </a:prstGeom>
          <a:noFill/>
        </p:spPr>
        <p:txBody>
          <a:bodyPr wrap="none" rtlCol="0">
            <a:spAutoFit/>
          </a:bodyPr>
          <a:lstStyle/>
          <a:p>
            <a:r>
              <a:rPr lang="en-US" dirty="0" smtClean="0">
                <a:solidFill>
                  <a:schemeClr val="bg1"/>
                </a:solidFill>
              </a:rPr>
              <a:t>Note that we have a gradient of a vector here. This is called a “dyad.”</a:t>
            </a:r>
            <a:endParaRPr lang="en-US" dirty="0">
              <a:solidFill>
                <a:schemeClr val="bg1"/>
              </a:solidFill>
            </a:endParaRPr>
          </a:p>
        </p:txBody>
      </p:sp>
      <p:graphicFrame>
        <p:nvGraphicFramePr>
          <p:cNvPr id="160785" name="Object 17"/>
          <p:cNvGraphicFramePr>
            <a:graphicFrameLocks noChangeAspect="1"/>
          </p:cNvGraphicFramePr>
          <p:nvPr/>
        </p:nvGraphicFramePr>
        <p:xfrm>
          <a:off x="1731014" y="5397192"/>
          <a:ext cx="1520825" cy="433387"/>
        </p:xfrm>
        <a:graphic>
          <a:graphicData uri="http://schemas.openxmlformats.org/presentationml/2006/ole">
            <p:oleObj spid="_x0000_s160785" name="Equation" r:id="rId6" imgW="977760" imgH="279360" progId="Equation.DSMT4">
              <p:embed/>
            </p:oleObj>
          </a:graphicData>
        </a:graphic>
      </p:graphicFrame>
      <p:sp>
        <p:nvSpPr>
          <p:cNvPr id="39" name="TextBox 38"/>
          <p:cNvSpPr txBox="1"/>
          <p:nvPr/>
        </p:nvSpPr>
        <p:spPr>
          <a:xfrm>
            <a:off x="1104405" y="5153891"/>
            <a:ext cx="389850" cy="369332"/>
          </a:xfrm>
          <a:prstGeom prst="rect">
            <a:avLst/>
          </a:prstGeom>
          <a:noFill/>
        </p:spPr>
        <p:txBody>
          <a:bodyPr wrap="none" rtlCol="0">
            <a:spAutoFit/>
          </a:bodyPr>
          <a:lstStyle/>
          <a:p>
            <a:r>
              <a:rPr lang="en-US" dirty="0" smtClean="0">
                <a:solidFill>
                  <a:schemeClr val="bg1"/>
                </a:solidFill>
              </a:rPr>
              <a:t>or</a:t>
            </a:r>
            <a:endParaRPr lang="en-US" dirty="0">
              <a:solidFill>
                <a:schemeClr val="bg1"/>
              </a:solidFill>
            </a:endParaRPr>
          </a:p>
        </p:txBody>
      </p:sp>
      <p:grpSp>
        <p:nvGrpSpPr>
          <p:cNvPr id="27" name="Group 26"/>
          <p:cNvGrpSpPr/>
          <p:nvPr/>
        </p:nvGrpSpPr>
        <p:grpSpPr>
          <a:xfrm>
            <a:off x="4710011" y="3184339"/>
            <a:ext cx="3453387" cy="2047401"/>
            <a:chOff x="4710011" y="3184339"/>
            <a:chExt cx="3453387" cy="2047401"/>
          </a:xfrm>
        </p:grpSpPr>
        <p:graphicFrame>
          <p:nvGraphicFramePr>
            <p:cNvPr id="14" name="Object 109"/>
            <p:cNvGraphicFramePr>
              <a:graphicFrameLocks noChangeAspect="1"/>
            </p:cNvGraphicFramePr>
            <p:nvPr/>
          </p:nvGraphicFramePr>
          <p:xfrm>
            <a:off x="6535294" y="4782478"/>
            <a:ext cx="336550" cy="449262"/>
          </p:xfrm>
          <a:graphic>
            <a:graphicData uri="http://schemas.openxmlformats.org/presentationml/2006/ole">
              <p:oleObj spid="_x0000_s160774" name="Equation" r:id="rId7" imgW="152280" imgH="203040" progId="Equation.DSMT4">
                <p:embed/>
              </p:oleObj>
            </a:graphicData>
          </a:graphic>
        </p:graphicFrame>
        <p:sp>
          <p:nvSpPr>
            <p:cNvPr id="15" name="Oval 97"/>
            <p:cNvSpPr>
              <a:spLocks noChangeArrowheads="1"/>
            </p:cNvSpPr>
            <p:nvPr/>
          </p:nvSpPr>
          <p:spPr bwMode="auto">
            <a:xfrm>
              <a:off x="6364815" y="3268738"/>
              <a:ext cx="382588" cy="409575"/>
            </a:xfrm>
            <a:prstGeom prst="ellipse">
              <a:avLst/>
            </a:prstGeom>
            <a:gradFill rotWithShape="1">
              <a:gsLst>
                <a:gs pos="0">
                  <a:srgbClr val="969696"/>
                </a:gs>
                <a:gs pos="100000">
                  <a:srgbClr val="252525"/>
                </a:gs>
              </a:gsLst>
              <a:path path="shape">
                <a:fillToRect l="50000" t="50000" r="50000" b="50000"/>
              </a:path>
            </a:gradFill>
            <a:ln w="12700">
              <a:solidFill>
                <a:schemeClr val="bg2"/>
              </a:solidFill>
              <a:round/>
              <a:headEnd type="none" w="sm" len="sm"/>
              <a:tailEnd type="none" w="sm" len="sm"/>
            </a:ln>
          </p:spPr>
          <p:txBody>
            <a:bodyPr wrap="none" anchor="ctr"/>
            <a:lstStyle/>
            <a:p>
              <a:endParaRPr lang="en-US"/>
            </a:p>
          </p:txBody>
        </p:sp>
        <p:sp>
          <p:nvSpPr>
            <p:cNvPr id="16" name="Line 99"/>
            <p:cNvSpPr>
              <a:spLocks noChangeShapeType="1"/>
            </p:cNvSpPr>
            <p:nvPr/>
          </p:nvSpPr>
          <p:spPr bwMode="auto">
            <a:xfrm rot="15982870">
              <a:off x="5721878" y="3575125"/>
              <a:ext cx="655638" cy="806450"/>
            </a:xfrm>
            <a:prstGeom prst="line">
              <a:avLst/>
            </a:prstGeom>
            <a:noFill/>
            <a:ln w="12700">
              <a:solidFill>
                <a:schemeClr val="bg2"/>
              </a:solidFill>
              <a:round/>
              <a:headEnd type="none" w="sm" len="sm"/>
              <a:tailEnd type="none" w="sm" len="sm"/>
            </a:ln>
          </p:spPr>
          <p:txBody>
            <a:bodyPr wrap="none"/>
            <a:lstStyle/>
            <a:p>
              <a:endParaRPr lang="en-US"/>
            </a:p>
          </p:txBody>
        </p:sp>
        <p:sp>
          <p:nvSpPr>
            <p:cNvPr id="19" name="Line 105"/>
            <p:cNvSpPr>
              <a:spLocks noChangeShapeType="1"/>
            </p:cNvSpPr>
            <p:nvPr/>
          </p:nvSpPr>
          <p:spPr bwMode="auto">
            <a:xfrm flipV="1">
              <a:off x="5977939" y="4457135"/>
              <a:ext cx="1209817" cy="342734"/>
            </a:xfrm>
            <a:prstGeom prst="line">
              <a:avLst/>
            </a:prstGeom>
            <a:noFill/>
            <a:ln w="38100">
              <a:solidFill>
                <a:schemeClr val="hlink"/>
              </a:solidFill>
              <a:round/>
              <a:headEnd type="none" w="sm" len="sm"/>
              <a:tailEnd type="triangle" w="med" len="med"/>
            </a:ln>
          </p:spPr>
          <p:txBody>
            <a:bodyPr wrap="none"/>
            <a:lstStyle/>
            <a:p>
              <a:endParaRPr lang="en-US"/>
            </a:p>
          </p:txBody>
        </p:sp>
        <p:sp>
          <p:nvSpPr>
            <p:cNvPr id="22" name="Oval 124"/>
            <p:cNvSpPr>
              <a:spLocks noChangeArrowheads="1"/>
            </p:cNvSpPr>
            <p:nvPr/>
          </p:nvSpPr>
          <p:spPr bwMode="auto">
            <a:xfrm>
              <a:off x="5348815" y="4246638"/>
              <a:ext cx="382588" cy="409575"/>
            </a:xfrm>
            <a:prstGeom prst="ellipse">
              <a:avLst/>
            </a:prstGeom>
            <a:gradFill rotWithShape="1">
              <a:gsLst>
                <a:gs pos="0">
                  <a:srgbClr val="CCECFF"/>
                </a:gs>
                <a:gs pos="100000">
                  <a:srgbClr val="879CA9"/>
                </a:gs>
              </a:gsLst>
              <a:path path="shape">
                <a:fillToRect l="50000" t="50000" r="50000" b="50000"/>
              </a:path>
            </a:gradFill>
            <a:ln w="12700">
              <a:solidFill>
                <a:schemeClr val="bg2"/>
              </a:solidFill>
              <a:round/>
              <a:headEnd type="none" w="sm" len="sm"/>
              <a:tailEnd type="none" w="sm" len="sm"/>
            </a:ln>
          </p:spPr>
          <p:txBody>
            <a:bodyPr wrap="none" anchor="ctr"/>
            <a:lstStyle/>
            <a:p>
              <a:endParaRPr lang="en-US"/>
            </a:p>
          </p:txBody>
        </p:sp>
        <p:graphicFrame>
          <p:nvGraphicFramePr>
            <p:cNvPr id="160775" name="Object 14"/>
            <p:cNvGraphicFramePr>
              <a:graphicFrameLocks noChangeAspect="1"/>
            </p:cNvGraphicFramePr>
            <p:nvPr/>
          </p:nvGraphicFramePr>
          <p:xfrm>
            <a:off x="6988845" y="3184339"/>
            <a:ext cx="295275" cy="355600"/>
          </p:xfrm>
          <a:graphic>
            <a:graphicData uri="http://schemas.openxmlformats.org/presentationml/2006/ole">
              <p:oleObj spid="_x0000_s160775" name="Equation" r:id="rId8" imgW="190440" imgH="228600" progId="Equation.DSMT4">
                <p:embed/>
              </p:oleObj>
            </a:graphicData>
          </a:graphic>
        </p:graphicFrame>
        <p:graphicFrame>
          <p:nvGraphicFramePr>
            <p:cNvPr id="160777" name="Object 14"/>
            <p:cNvGraphicFramePr>
              <a:graphicFrameLocks noChangeAspect="1"/>
            </p:cNvGraphicFramePr>
            <p:nvPr/>
          </p:nvGraphicFramePr>
          <p:xfrm>
            <a:off x="4903367" y="4361032"/>
            <a:ext cx="295275" cy="355600"/>
          </p:xfrm>
          <a:graphic>
            <a:graphicData uri="http://schemas.openxmlformats.org/presentationml/2006/ole">
              <p:oleObj spid="_x0000_s160777" name="Equation" r:id="rId9" imgW="190440" imgH="228600" progId="Equation.DSMT4">
                <p:embed/>
              </p:oleObj>
            </a:graphicData>
          </a:graphic>
        </p:graphicFrame>
        <p:graphicFrame>
          <p:nvGraphicFramePr>
            <p:cNvPr id="160778" name="Object 14"/>
            <p:cNvGraphicFramePr>
              <a:graphicFrameLocks noChangeAspect="1"/>
            </p:cNvGraphicFramePr>
            <p:nvPr/>
          </p:nvGraphicFramePr>
          <p:xfrm>
            <a:off x="6469589" y="3360694"/>
            <a:ext cx="198438" cy="257175"/>
          </p:xfrm>
          <a:graphic>
            <a:graphicData uri="http://schemas.openxmlformats.org/presentationml/2006/ole">
              <p:oleObj spid="_x0000_s160778" name="Equation" r:id="rId10" imgW="126720" imgH="164880" progId="Equation.DSMT4">
                <p:embed/>
              </p:oleObj>
            </a:graphicData>
          </a:graphic>
        </p:graphicFrame>
        <p:graphicFrame>
          <p:nvGraphicFramePr>
            <p:cNvPr id="160779" name="Object 14"/>
            <p:cNvGraphicFramePr>
              <a:graphicFrameLocks noChangeAspect="1"/>
            </p:cNvGraphicFramePr>
            <p:nvPr/>
          </p:nvGraphicFramePr>
          <p:xfrm>
            <a:off x="5364264" y="4359327"/>
            <a:ext cx="338138" cy="257175"/>
          </p:xfrm>
          <a:graphic>
            <a:graphicData uri="http://schemas.openxmlformats.org/presentationml/2006/ole">
              <p:oleObj spid="_x0000_s160779" name="Equation" r:id="rId11" imgW="215640" imgH="164880" progId="Equation.DSMT4">
                <p:embed/>
              </p:oleObj>
            </a:graphicData>
          </a:graphic>
        </p:graphicFrame>
        <p:graphicFrame>
          <p:nvGraphicFramePr>
            <p:cNvPr id="160781" name="Object 14"/>
            <p:cNvGraphicFramePr>
              <a:graphicFrameLocks noChangeAspect="1"/>
            </p:cNvGraphicFramePr>
            <p:nvPr/>
          </p:nvGraphicFramePr>
          <p:xfrm>
            <a:off x="4710011" y="3402837"/>
            <a:ext cx="1263650" cy="355600"/>
          </p:xfrm>
          <a:graphic>
            <a:graphicData uri="http://schemas.openxmlformats.org/presentationml/2006/ole">
              <p:oleObj spid="_x0000_s160781" name="Equation" r:id="rId12" imgW="812520" imgH="228600" progId="Equation.DSMT4">
                <p:embed/>
              </p:oleObj>
            </a:graphicData>
          </a:graphic>
        </p:graphicFrame>
        <p:sp>
          <p:nvSpPr>
            <p:cNvPr id="33" name="Oval 32"/>
            <p:cNvSpPr/>
            <p:nvPr/>
          </p:nvSpPr>
          <p:spPr bwMode="auto">
            <a:xfrm>
              <a:off x="6020785" y="3906969"/>
              <a:ext cx="83128" cy="83128"/>
            </a:xfrm>
            <a:prstGeom prst="ellipse">
              <a:avLst/>
            </a:prstGeom>
            <a:solidFill>
              <a:schemeClr val="bg2"/>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160783" name="Object 14"/>
            <p:cNvGraphicFramePr>
              <a:graphicFrameLocks noChangeAspect="1"/>
            </p:cNvGraphicFramePr>
            <p:nvPr/>
          </p:nvGraphicFramePr>
          <p:xfrm>
            <a:off x="6212356" y="3897344"/>
            <a:ext cx="277813" cy="374650"/>
          </p:xfrm>
          <a:graphic>
            <a:graphicData uri="http://schemas.openxmlformats.org/presentationml/2006/ole">
              <p:oleObj spid="_x0000_s160783" name="Equation" r:id="rId13" imgW="177480" imgH="241200" progId="Equation.DSMT4">
                <p:embed/>
              </p:oleObj>
            </a:graphicData>
          </a:graphic>
        </p:graphicFrame>
        <p:graphicFrame>
          <p:nvGraphicFramePr>
            <p:cNvPr id="160786" name="Object 18"/>
            <p:cNvGraphicFramePr>
              <a:graphicFrameLocks noChangeAspect="1"/>
            </p:cNvGraphicFramePr>
            <p:nvPr/>
          </p:nvGraphicFramePr>
          <p:xfrm>
            <a:off x="7253760" y="3576215"/>
            <a:ext cx="909638" cy="354013"/>
          </p:xfrm>
          <a:graphic>
            <a:graphicData uri="http://schemas.openxmlformats.org/presentationml/2006/ole">
              <p:oleObj spid="_x0000_s160786" name="Equation" r:id="rId14" imgW="583920" imgH="228600" progId="Equation.DSMT4">
                <p:embed/>
              </p:oleObj>
            </a:graphicData>
          </a:graphic>
        </p:graphicFrame>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Text Box 2"/>
          <p:cNvSpPr txBox="1">
            <a:spLocks noChangeArrowheads="1"/>
          </p:cNvSpPr>
          <p:nvPr/>
        </p:nvSpPr>
        <p:spPr bwMode="auto">
          <a:xfrm>
            <a:off x="173038"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smtClean="0">
                <a:solidFill>
                  <a:srgbClr val="FF9933"/>
                </a:solidFill>
                <a:effectLst>
                  <a:outerShdw blurRad="38100" dist="38100" dir="2700000" algn="tl">
                    <a:srgbClr val="C0C0C0"/>
                  </a:outerShdw>
                </a:effectLst>
                <a:latin typeface="Arial" pitchFamily="34" charset="0"/>
              </a:rPr>
              <a:t>Force on Dielectric Object (cont.)</a:t>
            </a:r>
            <a:endParaRPr lang="en-US" sz="3600" dirty="0">
              <a:solidFill>
                <a:srgbClr val="FF9933"/>
              </a:solidFill>
              <a:effectLst>
                <a:outerShdw blurRad="38100" dist="38100" dir="2700000" algn="tl">
                  <a:srgbClr val="C0C0C0"/>
                </a:outerShdw>
              </a:effectLst>
              <a:latin typeface="Arial" pitchFamily="34" charset="0"/>
            </a:endParaRPr>
          </a:p>
        </p:txBody>
      </p:sp>
      <p:sp>
        <p:nvSpPr>
          <p:cNvPr id="11" name="Slide Number Placeholder 10"/>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51</a:t>
            </a:fld>
            <a:endParaRPr lang="en-US" kern="0" dirty="0"/>
          </a:p>
        </p:txBody>
      </p:sp>
      <p:sp>
        <p:nvSpPr>
          <p:cNvPr id="31" name="TextBox 30"/>
          <p:cNvSpPr txBox="1"/>
          <p:nvPr/>
        </p:nvSpPr>
        <p:spPr>
          <a:xfrm>
            <a:off x="417025" y="978279"/>
            <a:ext cx="2749471" cy="400110"/>
          </a:xfrm>
          <a:prstGeom prst="rect">
            <a:avLst/>
          </a:prstGeom>
          <a:noFill/>
        </p:spPr>
        <p:txBody>
          <a:bodyPr wrap="none" rtlCol="0">
            <a:spAutoFit/>
          </a:bodyPr>
          <a:lstStyle/>
          <a:p>
            <a:r>
              <a:rPr lang="en-US" sz="2000" dirty="0" smtClean="0">
                <a:solidFill>
                  <a:schemeClr val="bg1"/>
                </a:solidFill>
              </a:rPr>
              <a:t>Dyadic representation:</a:t>
            </a:r>
            <a:endParaRPr lang="en-US" sz="2000" dirty="0">
              <a:solidFill>
                <a:schemeClr val="bg1"/>
              </a:solidFill>
            </a:endParaRPr>
          </a:p>
        </p:txBody>
      </p:sp>
      <p:graphicFrame>
        <p:nvGraphicFramePr>
          <p:cNvPr id="160782" name="Object 14"/>
          <p:cNvGraphicFramePr>
            <a:graphicFrameLocks noChangeAspect="1"/>
          </p:cNvGraphicFramePr>
          <p:nvPr/>
        </p:nvGraphicFramePr>
        <p:xfrm>
          <a:off x="484393" y="1560450"/>
          <a:ext cx="7532688" cy="652463"/>
        </p:xfrm>
        <a:graphic>
          <a:graphicData uri="http://schemas.openxmlformats.org/presentationml/2006/ole">
            <p:oleObj spid="_x0000_s161802" name="Equation" r:id="rId4" imgW="4838400" imgH="419040" progId="Equation.DSMT4">
              <p:embed/>
            </p:oleObj>
          </a:graphicData>
        </a:graphic>
      </p:graphicFrame>
      <p:graphicFrame>
        <p:nvGraphicFramePr>
          <p:cNvPr id="160784" name="Object 16"/>
          <p:cNvGraphicFramePr>
            <a:graphicFrameLocks noChangeAspect="1"/>
          </p:cNvGraphicFramePr>
          <p:nvPr/>
        </p:nvGraphicFramePr>
        <p:xfrm>
          <a:off x="195263" y="3035300"/>
          <a:ext cx="8850312" cy="700088"/>
        </p:xfrm>
        <a:graphic>
          <a:graphicData uri="http://schemas.openxmlformats.org/presentationml/2006/ole">
            <p:oleObj spid="_x0000_s161804" name="Equation" r:id="rId5" imgW="6095880" imgH="482400" progId="Equation.DSMT4">
              <p:embed/>
            </p:oleObj>
          </a:graphicData>
        </a:graphic>
      </p:graphicFrame>
      <p:graphicFrame>
        <p:nvGraphicFramePr>
          <p:cNvPr id="161805" name="Object 16"/>
          <p:cNvGraphicFramePr>
            <a:graphicFrameLocks noChangeAspect="1"/>
          </p:cNvGraphicFramePr>
          <p:nvPr/>
        </p:nvGraphicFramePr>
        <p:xfrm>
          <a:off x="184582" y="4827464"/>
          <a:ext cx="8793163" cy="1141412"/>
        </p:xfrm>
        <a:graphic>
          <a:graphicData uri="http://schemas.openxmlformats.org/presentationml/2006/ole">
            <p:oleObj spid="_x0000_s161805" name="Equation" r:id="rId6" imgW="6057720" imgH="787320" progId="Equation.DSMT4">
              <p:embed/>
            </p:oleObj>
          </a:graphicData>
        </a:graphic>
      </p:graphicFrame>
      <p:sp>
        <p:nvSpPr>
          <p:cNvPr id="25" name="TextBox 24"/>
          <p:cNvSpPr txBox="1"/>
          <p:nvPr/>
        </p:nvSpPr>
        <p:spPr>
          <a:xfrm>
            <a:off x="284418" y="2436964"/>
            <a:ext cx="412292" cy="400110"/>
          </a:xfrm>
          <a:prstGeom prst="rect">
            <a:avLst/>
          </a:prstGeom>
          <a:noFill/>
        </p:spPr>
        <p:txBody>
          <a:bodyPr wrap="none" rtlCol="0">
            <a:spAutoFit/>
          </a:bodyPr>
          <a:lstStyle/>
          <a:p>
            <a:r>
              <a:rPr lang="en-US" sz="2000" dirty="0" smtClean="0">
                <a:solidFill>
                  <a:schemeClr val="bg1"/>
                </a:solidFill>
              </a:rPr>
              <a:t>or</a:t>
            </a:r>
            <a:endParaRPr lang="en-US" sz="2000" dirty="0">
              <a:solidFill>
                <a:schemeClr val="bg1"/>
              </a:solidFill>
            </a:endParaRPr>
          </a:p>
        </p:txBody>
      </p:sp>
      <p:sp>
        <p:nvSpPr>
          <p:cNvPr id="26" name="TextBox 25"/>
          <p:cNvSpPr txBox="1"/>
          <p:nvPr/>
        </p:nvSpPr>
        <p:spPr>
          <a:xfrm>
            <a:off x="284417" y="4182637"/>
            <a:ext cx="2023311" cy="400110"/>
          </a:xfrm>
          <a:prstGeom prst="rect">
            <a:avLst/>
          </a:prstGeom>
          <a:noFill/>
        </p:spPr>
        <p:txBody>
          <a:bodyPr wrap="none" rtlCol="0">
            <a:spAutoFit/>
          </a:bodyPr>
          <a:lstStyle/>
          <a:p>
            <a:r>
              <a:rPr lang="en-US" sz="2000" dirty="0" smtClean="0">
                <a:solidFill>
                  <a:schemeClr val="bg1"/>
                </a:solidFill>
              </a:rPr>
              <a:t>Hence we have:</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Text Box 2"/>
          <p:cNvSpPr txBox="1">
            <a:spLocks noChangeArrowheads="1"/>
          </p:cNvSpPr>
          <p:nvPr/>
        </p:nvSpPr>
        <p:spPr bwMode="auto">
          <a:xfrm>
            <a:off x="173038"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smtClean="0">
                <a:solidFill>
                  <a:srgbClr val="FF9933"/>
                </a:solidFill>
                <a:effectLst>
                  <a:outerShdw blurRad="38100" dist="38100" dir="2700000" algn="tl">
                    <a:srgbClr val="C0C0C0"/>
                  </a:outerShdw>
                </a:effectLst>
                <a:latin typeface="Arial" pitchFamily="34" charset="0"/>
              </a:rPr>
              <a:t>Force on Dielectric Object (cont.)</a:t>
            </a:r>
            <a:endParaRPr lang="en-US" sz="3600" dirty="0">
              <a:solidFill>
                <a:srgbClr val="FF9933"/>
              </a:solidFill>
              <a:effectLst>
                <a:outerShdw blurRad="38100" dist="38100" dir="2700000" algn="tl">
                  <a:srgbClr val="C0C0C0"/>
                </a:outerShdw>
              </a:effectLst>
              <a:latin typeface="Arial" pitchFamily="34" charset="0"/>
            </a:endParaRPr>
          </a:p>
        </p:txBody>
      </p:sp>
      <p:sp>
        <p:nvSpPr>
          <p:cNvPr id="11" name="Slide Number Placeholder 10"/>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52</a:t>
            </a:fld>
            <a:endParaRPr lang="en-US" kern="0" dirty="0"/>
          </a:p>
        </p:txBody>
      </p:sp>
      <p:sp>
        <p:nvSpPr>
          <p:cNvPr id="31" name="TextBox 30"/>
          <p:cNvSpPr txBox="1"/>
          <p:nvPr/>
        </p:nvSpPr>
        <p:spPr>
          <a:xfrm>
            <a:off x="417025" y="978279"/>
            <a:ext cx="2691763" cy="400110"/>
          </a:xfrm>
          <a:prstGeom prst="rect">
            <a:avLst/>
          </a:prstGeom>
          <a:noFill/>
        </p:spPr>
        <p:txBody>
          <a:bodyPr wrap="none" rtlCol="0">
            <a:spAutoFit/>
          </a:bodyPr>
          <a:lstStyle/>
          <a:p>
            <a:r>
              <a:rPr lang="en-US" sz="2000" dirty="0" smtClean="0">
                <a:solidFill>
                  <a:schemeClr val="bg1"/>
                </a:solidFill>
              </a:rPr>
              <a:t>For a dielectric object:</a:t>
            </a:r>
            <a:endParaRPr lang="en-US" sz="2000" dirty="0">
              <a:solidFill>
                <a:schemeClr val="bg1"/>
              </a:solidFill>
            </a:endParaRPr>
          </a:p>
        </p:txBody>
      </p:sp>
      <p:graphicFrame>
        <p:nvGraphicFramePr>
          <p:cNvPr id="162822" name="Object 34"/>
          <p:cNvGraphicFramePr>
            <a:graphicFrameLocks noChangeAspect="1"/>
          </p:cNvGraphicFramePr>
          <p:nvPr/>
        </p:nvGraphicFramePr>
        <p:xfrm>
          <a:off x="1199407" y="2111747"/>
          <a:ext cx="1603169" cy="524266"/>
        </p:xfrm>
        <a:graphic>
          <a:graphicData uri="http://schemas.openxmlformats.org/presentationml/2006/ole">
            <p:oleObj spid="_x0000_s162822" name="Equation" r:id="rId4" imgW="698400" imgH="228600" progId="Equation.DSMT4">
              <p:embed/>
            </p:oleObj>
          </a:graphicData>
        </a:graphic>
      </p:graphicFrame>
      <p:graphicFrame>
        <p:nvGraphicFramePr>
          <p:cNvPr id="162823" name="Object 40"/>
          <p:cNvGraphicFramePr>
            <a:graphicFrameLocks noChangeAspect="1"/>
          </p:cNvGraphicFramePr>
          <p:nvPr/>
        </p:nvGraphicFramePr>
        <p:xfrm>
          <a:off x="1231365" y="2787284"/>
          <a:ext cx="1725591" cy="557951"/>
        </p:xfrm>
        <a:graphic>
          <a:graphicData uri="http://schemas.openxmlformats.org/presentationml/2006/ole">
            <p:oleObj spid="_x0000_s162823" name="Equation" r:id="rId5" imgW="787320" imgH="253800" progId="Equation.DSMT4">
              <p:embed/>
            </p:oleObj>
          </a:graphicData>
        </a:graphic>
      </p:graphicFrame>
      <p:graphicFrame>
        <p:nvGraphicFramePr>
          <p:cNvPr id="162825" name="Object 9"/>
          <p:cNvGraphicFramePr>
            <a:graphicFrameLocks noChangeAspect="1"/>
          </p:cNvGraphicFramePr>
          <p:nvPr/>
        </p:nvGraphicFramePr>
        <p:xfrm>
          <a:off x="1892300" y="3971925"/>
          <a:ext cx="4641850" cy="433388"/>
        </p:xfrm>
        <a:graphic>
          <a:graphicData uri="http://schemas.openxmlformats.org/presentationml/2006/ole">
            <p:oleObj spid="_x0000_s162825" name="Equation" r:id="rId6" imgW="2984400" imgH="279360" progId="Equation.DSMT4">
              <p:embed/>
            </p:oleObj>
          </a:graphicData>
        </a:graphic>
      </p:graphicFrame>
      <p:graphicFrame>
        <p:nvGraphicFramePr>
          <p:cNvPr id="162827" name="Object 11"/>
          <p:cNvGraphicFramePr>
            <a:graphicFrameLocks noChangeAspect="1"/>
          </p:cNvGraphicFramePr>
          <p:nvPr/>
        </p:nvGraphicFramePr>
        <p:xfrm>
          <a:off x="3370923" y="4662797"/>
          <a:ext cx="2251075" cy="592138"/>
        </p:xfrm>
        <a:graphic>
          <a:graphicData uri="http://schemas.openxmlformats.org/presentationml/2006/ole">
            <p:oleObj spid="_x0000_s162827" name="Equation" r:id="rId7" imgW="1447560" imgH="380880" progId="Equation.DSMT4">
              <p:embed/>
            </p:oleObj>
          </a:graphicData>
        </a:graphic>
      </p:graphicFrame>
      <p:sp>
        <p:nvSpPr>
          <p:cNvPr id="18" name="TextBox 17"/>
          <p:cNvSpPr txBox="1"/>
          <p:nvPr/>
        </p:nvSpPr>
        <p:spPr>
          <a:xfrm>
            <a:off x="18113" y="5367646"/>
            <a:ext cx="9102137" cy="369332"/>
          </a:xfrm>
          <a:prstGeom prst="rect">
            <a:avLst/>
          </a:prstGeom>
          <a:noFill/>
        </p:spPr>
        <p:txBody>
          <a:bodyPr wrap="square" rtlCol="0">
            <a:spAutoFit/>
          </a:bodyPr>
          <a:lstStyle/>
          <a:p>
            <a:r>
              <a:rPr lang="en-US" dirty="0" smtClean="0">
                <a:solidFill>
                  <a:schemeClr val="bg1"/>
                </a:solidFill>
              </a:rPr>
              <a:t>Since the body does not exert a force on itself, we can use the </a:t>
            </a:r>
            <a:r>
              <a:rPr lang="en-US" u="sng" dirty="0" smtClean="0">
                <a:solidFill>
                  <a:schemeClr val="bg1"/>
                </a:solidFill>
              </a:rPr>
              <a:t>external</a:t>
            </a:r>
            <a:r>
              <a:rPr lang="en-US" dirty="0" smtClean="0">
                <a:solidFill>
                  <a:schemeClr val="bg1"/>
                </a:solidFill>
              </a:rPr>
              <a:t> electric field </a:t>
            </a:r>
            <a:r>
              <a:rPr lang="en-US" i="1" u="sng" dirty="0" smtClean="0">
                <a:solidFill>
                  <a:schemeClr val="bg1"/>
                </a:solidFill>
                <a:latin typeface="+mn-lt"/>
              </a:rPr>
              <a:t>E</a:t>
            </a:r>
            <a:r>
              <a:rPr lang="en-US" baseline="-25000" dirty="0" smtClean="0">
                <a:solidFill>
                  <a:schemeClr val="bg1"/>
                </a:solidFill>
                <a:latin typeface="+mn-lt"/>
              </a:rPr>
              <a:t>0</a:t>
            </a:r>
            <a:r>
              <a:rPr lang="en-US" dirty="0" smtClean="0">
                <a:solidFill>
                  <a:schemeClr val="bg1"/>
                </a:solidFill>
              </a:rPr>
              <a:t>. </a:t>
            </a:r>
            <a:endParaRPr lang="en-US" dirty="0">
              <a:solidFill>
                <a:schemeClr val="bg1"/>
              </a:solidFill>
            </a:endParaRPr>
          </a:p>
        </p:txBody>
      </p:sp>
      <p:graphicFrame>
        <p:nvGraphicFramePr>
          <p:cNvPr id="162828" name="Object 12"/>
          <p:cNvGraphicFramePr>
            <a:graphicFrameLocks noChangeAspect="1"/>
          </p:cNvGraphicFramePr>
          <p:nvPr/>
        </p:nvGraphicFramePr>
        <p:xfrm>
          <a:off x="3362325" y="5871215"/>
          <a:ext cx="2311400" cy="592137"/>
        </p:xfrm>
        <a:graphic>
          <a:graphicData uri="http://schemas.openxmlformats.org/presentationml/2006/ole">
            <p:oleObj spid="_x0000_s162828" name="Equation" r:id="rId8" imgW="1485720" imgH="380880" progId="Equation.DSMT4">
              <p:embed/>
            </p:oleObj>
          </a:graphicData>
        </a:graphic>
      </p:graphicFrame>
      <p:grpSp>
        <p:nvGrpSpPr>
          <p:cNvPr id="21" name="Group 20"/>
          <p:cNvGrpSpPr/>
          <p:nvPr/>
        </p:nvGrpSpPr>
        <p:grpSpPr>
          <a:xfrm>
            <a:off x="3468007" y="1350982"/>
            <a:ext cx="1993900" cy="2195513"/>
            <a:chOff x="3468007" y="1350982"/>
            <a:chExt cx="1993900" cy="2195513"/>
          </a:xfrm>
        </p:grpSpPr>
        <p:sp>
          <p:nvSpPr>
            <p:cNvPr id="10" name="Freeform 14"/>
            <p:cNvSpPr>
              <a:spLocks/>
            </p:cNvSpPr>
            <p:nvPr/>
          </p:nvSpPr>
          <p:spPr bwMode="auto">
            <a:xfrm>
              <a:off x="3468007" y="1350982"/>
              <a:ext cx="1993900" cy="2195513"/>
            </a:xfrm>
            <a:custGeom>
              <a:avLst/>
              <a:gdLst>
                <a:gd name="T0" fmla="*/ 126715 w 1070"/>
                <a:gd name="T1" fmla="*/ 313174 h 666"/>
                <a:gd name="T2" fmla="*/ 42860 w 1070"/>
                <a:gd name="T3" fmla="*/ 623051 h 666"/>
                <a:gd name="T4" fmla="*/ 5590 w 1070"/>
                <a:gd name="T5" fmla="*/ 982377 h 666"/>
                <a:gd name="T6" fmla="*/ 44723 w 1070"/>
                <a:gd name="T7" fmla="*/ 1450489 h 666"/>
                <a:gd name="T8" fmla="*/ 268338 w 1070"/>
                <a:gd name="T9" fmla="*/ 1760366 h 666"/>
                <a:gd name="T10" fmla="*/ 573945 w 1070"/>
                <a:gd name="T11" fmla="*/ 1964753 h 666"/>
                <a:gd name="T12" fmla="*/ 905640 w 1070"/>
                <a:gd name="T13" fmla="*/ 2169140 h 666"/>
                <a:gd name="T14" fmla="*/ 1162798 w 1070"/>
                <a:gd name="T15" fmla="*/ 2122989 h 666"/>
                <a:gd name="T16" fmla="*/ 1418091 w 1070"/>
                <a:gd name="T17" fmla="*/ 2099913 h 666"/>
                <a:gd name="T18" fmla="*/ 1684566 w 1070"/>
                <a:gd name="T19" fmla="*/ 1892229 h 666"/>
                <a:gd name="T20" fmla="*/ 1878365 w 1070"/>
                <a:gd name="T21" fmla="*/ 1546089 h 666"/>
                <a:gd name="T22" fmla="*/ 1939860 w 1070"/>
                <a:gd name="T23" fmla="*/ 1157095 h 666"/>
                <a:gd name="T24" fmla="*/ 1992037 w 1070"/>
                <a:gd name="T25" fmla="*/ 880183 h 666"/>
                <a:gd name="T26" fmla="*/ 1954767 w 1070"/>
                <a:gd name="T27" fmla="*/ 494485 h 666"/>
                <a:gd name="T28" fmla="*/ 1813144 w 1070"/>
                <a:gd name="T29" fmla="*/ 359326 h 666"/>
                <a:gd name="T30" fmla="*/ 1699473 w 1070"/>
                <a:gd name="T31" fmla="*/ 270318 h 666"/>
                <a:gd name="T32" fmla="*/ 1442316 w 1070"/>
                <a:gd name="T33" fmla="*/ 19779 h 666"/>
                <a:gd name="T34" fmla="*/ 1173978 w 1070"/>
                <a:gd name="T35" fmla="*/ 158235 h 666"/>
                <a:gd name="T36" fmla="*/ 868371 w 1070"/>
                <a:gd name="T37" fmla="*/ 178015 h 666"/>
                <a:gd name="T38" fmla="*/ 531085 w 1070"/>
                <a:gd name="T39" fmla="*/ 82414 h 666"/>
                <a:gd name="T40" fmla="*/ 313061 w 1070"/>
                <a:gd name="T41" fmla="*/ 112083 h 666"/>
                <a:gd name="T42" fmla="*/ 126715 w 1070"/>
                <a:gd name="T43" fmla="*/ 313174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solidFill>
              <a:schemeClr val="tx1">
                <a:lumMod val="85000"/>
              </a:schemeClr>
            </a:solidFill>
            <a:ln w="12700" cap="flat" cmpd="sng">
              <a:solidFill>
                <a:schemeClr val="bg2"/>
              </a:solidFill>
              <a:prstDash val="solid"/>
              <a:round/>
              <a:headEnd type="none" w="sm" len="sm"/>
              <a:tailEnd type="none" w="sm" len="sm"/>
            </a:ln>
          </p:spPr>
          <p:txBody>
            <a:bodyPr wrap="none"/>
            <a:lstStyle/>
            <a:p>
              <a:endParaRPr lang="en-US"/>
            </a:p>
          </p:txBody>
        </p:sp>
        <p:graphicFrame>
          <p:nvGraphicFramePr>
            <p:cNvPr id="162821" name="Object 51"/>
            <p:cNvGraphicFramePr>
              <a:graphicFrameLocks noChangeAspect="1"/>
            </p:cNvGraphicFramePr>
            <p:nvPr/>
          </p:nvGraphicFramePr>
          <p:xfrm>
            <a:off x="3853853" y="1882567"/>
            <a:ext cx="1205035" cy="530372"/>
          </p:xfrm>
          <a:graphic>
            <a:graphicData uri="http://schemas.openxmlformats.org/presentationml/2006/ole">
              <p:oleObj spid="_x0000_s162821" name="Equation" r:id="rId9" imgW="520560" imgH="228600" progId="Equation.DSMT4">
                <p:embed/>
              </p:oleObj>
            </a:graphicData>
          </a:graphic>
        </p:graphicFrame>
        <p:graphicFrame>
          <p:nvGraphicFramePr>
            <p:cNvPr id="162829" name="Object 51"/>
            <p:cNvGraphicFramePr>
              <a:graphicFrameLocks noChangeAspect="1"/>
            </p:cNvGraphicFramePr>
            <p:nvPr/>
          </p:nvGraphicFramePr>
          <p:xfrm>
            <a:off x="4646179" y="2723347"/>
            <a:ext cx="352425" cy="412750"/>
          </p:xfrm>
          <a:graphic>
            <a:graphicData uri="http://schemas.openxmlformats.org/presentationml/2006/ole">
              <p:oleObj spid="_x0000_s162829" name="Equation" r:id="rId10" imgW="152280" imgH="177480" progId="Equation.DSMT4">
                <p:embed/>
              </p:oleObj>
            </a:graphicData>
          </a:graphic>
        </p:graphicFrame>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Text Box 2"/>
          <p:cNvSpPr txBox="1">
            <a:spLocks noChangeArrowheads="1"/>
          </p:cNvSpPr>
          <p:nvPr/>
        </p:nvSpPr>
        <p:spPr bwMode="auto">
          <a:xfrm>
            <a:off x="173038"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smtClean="0">
                <a:solidFill>
                  <a:srgbClr val="FF9933"/>
                </a:solidFill>
                <a:effectLst>
                  <a:outerShdw blurRad="38100" dist="38100" dir="2700000" algn="tl">
                    <a:srgbClr val="C0C0C0"/>
                  </a:outerShdw>
                </a:effectLst>
                <a:latin typeface="Arial" pitchFamily="34" charset="0"/>
              </a:rPr>
              <a:t>Force on Dielectric Object (cont.)</a:t>
            </a:r>
            <a:endParaRPr lang="en-US" sz="3600" dirty="0">
              <a:solidFill>
                <a:srgbClr val="FF9933"/>
              </a:solidFill>
              <a:effectLst>
                <a:outerShdw blurRad="38100" dist="38100" dir="2700000" algn="tl">
                  <a:srgbClr val="C0C0C0"/>
                </a:outerShdw>
              </a:effectLst>
              <a:latin typeface="Arial" pitchFamily="34" charset="0"/>
            </a:endParaRPr>
          </a:p>
        </p:txBody>
      </p:sp>
      <p:sp>
        <p:nvSpPr>
          <p:cNvPr id="11" name="Slide Number Placeholder 10"/>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53</a:t>
            </a:fld>
            <a:endParaRPr lang="en-US" kern="0" dirty="0"/>
          </a:p>
        </p:txBody>
      </p:sp>
      <p:graphicFrame>
        <p:nvGraphicFramePr>
          <p:cNvPr id="163848" name="Object 12"/>
          <p:cNvGraphicFramePr>
            <a:graphicFrameLocks noChangeAspect="1"/>
          </p:cNvGraphicFramePr>
          <p:nvPr/>
        </p:nvGraphicFramePr>
        <p:xfrm>
          <a:off x="2574266" y="1427884"/>
          <a:ext cx="3636530" cy="778661"/>
        </p:xfrm>
        <a:graphic>
          <a:graphicData uri="http://schemas.openxmlformats.org/presentationml/2006/ole">
            <p:oleObj spid="_x0000_s163848" name="Equation" r:id="rId4" imgW="1777680" imgH="380880" progId="Equation.DSMT4">
              <p:embed/>
            </p:oleObj>
          </a:graphicData>
        </a:graphic>
      </p:graphicFrame>
      <p:sp>
        <p:nvSpPr>
          <p:cNvPr id="14" name="TextBox 13"/>
          <p:cNvSpPr txBox="1"/>
          <p:nvPr/>
        </p:nvSpPr>
        <p:spPr>
          <a:xfrm>
            <a:off x="844536" y="930778"/>
            <a:ext cx="1831142" cy="400110"/>
          </a:xfrm>
          <a:prstGeom prst="rect">
            <a:avLst/>
          </a:prstGeom>
          <a:noFill/>
        </p:spPr>
        <p:txBody>
          <a:bodyPr wrap="none" rtlCol="0">
            <a:spAutoFit/>
          </a:bodyPr>
          <a:lstStyle/>
          <a:p>
            <a:r>
              <a:rPr lang="en-US" sz="2000" dirty="0" smtClean="0">
                <a:solidFill>
                  <a:schemeClr val="bg1"/>
                </a:solidFill>
              </a:rPr>
              <a:t>We then have:</a:t>
            </a:r>
            <a:endParaRPr lang="en-US" sz="2000" dirty="0">
              <a:solidFill>
                <a:schemeClr val="bg1"/>
              </a:solidFill>
            </a:endParaRPr>
          </a:p>
        </p:txBody>
      </p:sp>
      <p:graphicFrame>
        <p:nvGraphicFramePr>
          <p:cNvPr id="163850" name="Object 10"/>
          <p:cNvGraphicFramePr>
            <a:graphicFrameLocks noChangeAspect="1"/>
          </p:cNvGraphicFramePr>
          <p:nvPr/>
        </p:nvGraphicFramePr>
        <p:xfrm>
          <a:off x="2693617" y="3350142"/>
          <a:ext cx="3533775" cy="779462"/>
        </p:xfrm>
        <a:graphic>
          <a:graphicData uri="http://schemas.openxmlformats.org/presentationml/2006/ole">
            <p:oleObj spid="_x0000_s163850" name="Equation" r:id="rId5" imgW="1726920" imgH="380880" progId="Equation.DSMT4">
              <p:embed/>
            </p:oleObj>
          </a:graphicData>
        </a:graphic>
      </p:graphicFrame>
      <p:graphicFrame>
        <p:nvGraphicFramePr>
          <p:cNvPr id="163851" name="Object 11"/>
          <p:cNvGraphicFramePr>
            <a:graphicFrameLocks noChangeAspect="1"/>
          </p:cNvGraphicFramePr>
          <p:nvPr/>
        </p:nvGraphicFramePr>
        <p:xfrm>
          <a:off x="2500580" y="4328329"/>
          <a:ext cx="4130675" cy="909637"/>
        </p:xfrm>
        <a:graphic>
          <a:graphicData uri="http://schemas.openxmlformats.org/presentationml/2006/ole">
            <p:oleObj spid="_x0000_s163851" name="Equation" r:id="rId6" imgW="2019240" imgH="444240" progId="Equation.DSMT4">
              <p:embed/>
            </p:oleObj>
          </a:graphicData>
        </a:graphic>
      </p:graphicFrame>
      <p:graphicFrame>
        <p:nvGraphicFramePr>
          <p:cNvPr id="163852" name="Object 12"/>
          <p:cNvGraphicFramePr>
            <a:graphicFrameLocks noChangeAspect="1"/>
          </p:cNvGraphicFramePr>
          <p:nvPr/>
        </p:nvGraphicFramePr>
        <p:xfrm>
          <a:off x="2831915" y="5549591"/>
          <a:ext cx="3532187" cy="909637"/>
        </p:xfrm>
        <a:graphic>
          <a:graphicData uri="http://schemas.openxmlformats.org/presentationml/2006/ole">
            <p:oleObj spid="_x0000_s163852" name="Equation" r:id="rId7" imgW="1726920" imgH="444240" progId="Equation.DSMT4">
              <p:embed/>
            </p:oleObj>
          </a:graphicData>
        </a:graphic>
      </p:graphicFrame>
      <p:sp>
        <p:nvSpPr>
          <p:cNvPr id="19" name="TextBox 18"/>
          <p:cNvSpPr txBox="1"/>
          <p:nvPr/>
        </p:nvSpPr>
        <p:spPr>
          <a:xfrm>
            <a:off x="1080063" y="2733848"/>
            <a:ext cx="2344103" cy="400110"/>
          </a:xfrm>
          <a:prstGeom prst="rect">
            <a:avLst/>
          </a:prstGeom>
          <a:noFill/>
        </p:spPr>
        <p:txBody>
          <a:bodyPr wrap="none" rtlCol="0">
            <a:spAutoFit/>
          </a:bodyPr>
          <a:lstStyle/>
          <a:p>
            <a:r>
              <a:rPr lang="en-US" sz="2000" dirty="0" smtClean="0">
                <a:solidFill>
                  <a:schemeClr val="bg1"/>
                </a:solidFill>
              </a:rPr>
              <a:t>We can also write:</a:t>
            </a:r>
            <a:endParaRPr lang="en-US" sz="2000" dirty="0">
              <a:solidFill>
                <a:schemeClr val="bg1"/>
              </a:solidFill>
            </a:endParaRPr>
          </a:p>
        </p:txBody>
      </p:sp>
      <p:sp>
        <p:nvSpPr>
          <p:cNvPr id="20" name="TextBox 19"/>
          <p:cNvSpPr txBox="1"/>
          <p:nvPr/>
        </p:nvSpPr>
        <p:spPr>
          <a:xfrm>
            <a:off x="2066307" y="5153892"/>
            <a:ext cx="389850" cy="369332"/>
          </a:xfrm>
          <a:prstGeom prst="rect">
            <a:avLst/>
          </a:prstGeom>
          <a:noFill/>
        </p:spPr>
        <p:txBody>
          <a:bodyPr wrap="none" rtlCol="0">
            <a:spAutoFit/>
          </a:bodyPr>
          <a:lstStyle/>
          <a:p>
            <a:r>
              <a:rPr lang="en-US" dirty="0" smtClean="0">
                <a:solidFill>
                  <a:schemeClr val="bg1"/>
                </a:solidFill>
              </a:rPr>
              <a:t>or</a:t>
            </a:r>
            <a:endParaRPr lang="en-US" dirty="0">
              <a:solidFill>
                <a:schemeClr val="bg1"/>
              </a:solidFill>
            </a:endParaRPr>
          </a:p>
        </p:txBody>
      </p:sp>
      <p:sp>
        <p:nvSpPr>
          <p:cNvPr id="12" name="TextBox 11"/>
          <p:cNvSpPr txBox="1"/>
          <p:nvPr/>
        </p:nvSpPr>
        <p:spPr>
          <a:xfrm>
            <a:off x="2111829" y="3952505"/>
            <a:ext cx="389850" cy="369332"/>
          </a:xfrm>
          <a:prstGeom prst="rect">
            <a:avLst/>
          </a:prstGeom>
          <a:noFill/>
        </p:spPr>
        <p:txBody>
          <a:bodyPr wrap="none" rtlCol="0">
            <a:spAutoFit/>
          </a:bodyPr>
          <a:lstStyle/>
          <a:p>
            <a:r>
              <a:rPr lang="en-US" dirty="0" smtClean="0">
                <a:solidFill>
                  <a:schemeClr val="bg1"/>
                </a:solidFill>
              </a:rPr>
              <a:t>or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Text Box 2"/>
          <p:cNvSpPr txBox="1">
            <a:spLocks noChangeArrowheads="1"/>
          </p:cNvSpPr>
          <p:nvPr/>
        </p:nvSpPr>
        <p:spPr bwMode="auto">
          <a:xfrm>
            <a:off x="173038"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smtClean="0">
                <a:solidFill>
                  <a:srgbClr val="FF9933"/>
                </a:solidFill>
                <a:effectLst>
                  <a:outerShdw blurRad="38100" dist="38100" dir="2700000" algn="tl">
                    <a:srgbClr val="C0C0C0"/>
                  </a:outerShdw>
                </a:effectLst>
                <a:latin typeface="Arial" pitchFamily="34" charset="0"/>
              </a:rPr>
              <a:t>Force on Dielectric Object (cont.)</a:t>
            </a:r>
            <a:endParaRPr lang="en-US" sz="3600" dirty="0">
              <a:solidFill>
                <a:srgbClr val="FF9933"/>
              </a:solidFill>
              <a:effectLst>
                <a:outerShdw blurRad="38100" dist="38100" dir="2700000" algn="tl">
                  <a:srgbClr val="C0C0C0"/>
                </a:outerShdw>
              </a:effectLst>
              <a:latin typeface="Arial" pitchFamily="34" charset="0"/>
            </a:endParaRPr>
          </a:p>
        </p:txBody>
      </p:sp>
      <p:sp>
        <p:nvSpPr>
          <p:cNvPr id="11" name="Slide Number Placeholder 10"/>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54</a:t>
            </a:fld>
            <a:endParaRPr lang="en-US" kern="0" dirty="0"/>
          </a:p>
        </p:txBody>
      </p:sp>
      <p:pic>
        <p:nvPicPr>
          <p:cNvPr id="196615" name="Picture 7" descr="Image result for Force on dielectric object">
            <a:hlinkClick r:id="rId3"/>
          </p:cNvPr>
          <p:cNvPicPr>
            <a:picLocks noChangeAspect="1" noChangeArrowheads="1"/>
          </p:cNvPicPr>
          <p:nvPr/>
        </p:nvPicPr>
        <p:blipFill>
          <a:blip r:embed="rId4" cstate="print"/>
          <a:srcRect/>
          <a:stretch>
            <a:fillRect/>
          </a:stretch>
        </p:blipFill>
        <p:spPr bwMode="auto">
          <a:xfrm>
            <a:off x="2474232" y="1269752"/>
            <a:ext cx="4144281" cy="2369934"/>
          </a:xfrm>
          <a:prstGeom prst="rect">
            <a:avLst/>
          </a:prstGeom>
          <a:noFill/>
        </p:spPr>
      </p:pic>
      <p:sp>
        <p:nvSpPr>
          <p:cNvPr id="13" name="Rectangle 12"/>
          <p:cNvSpPr/>
          <p:nvPr/>
        </p:nvSpPr>
        <p:spPr>
          <a:xfrm>
            <a:off x="1001486" y="4418150"/>
            <a:ext cx="7304314" cy="923330"/>
          </a:xfrm>
          <a:prstGeom prst="rect">
            <a:avLst/>
          </a:prstGeom>
        </p:spPr>
        <p:txBody>
          <a:bodyPr wrap="square">
            <a:spAutoFit/>
          </a:bodyPr>
          <a:lstStyle/>
          <a:p>
            <a:r>
              <a:rPr lang="en-US" dirty="0" smtClean="0">
                <a:solidFill>
                  <a:schemeClr val="bg1"/>
                </a:solidFill>
              </a:rPr>
              <a:t>A non-uniform electrical field will generate a net </a:t>
            </a:r>
            <a:r>
              <a:rPr lang="en-US" u="sng" dirty="0" smtClean="0">
                <a:solidFill>
                  <a:schemeClr val="bg1"/>
                </a:solidFill>
              </a:rPr>
              <a:t>attractive</a:t>
            </a:r>
            <a:r>
              <a:rPr lang="en-US" dirty="0" smtClean="0">
                <a:solidFill>
                  <a:schemeClr val="bg1"/>
                </a:solidFill>
              </a:rPr>
              <a:t> force on a neutral piece of matter.  The force is directed toward the region of higher field strength.</a:t>
            </a:r>
            <a:endParaRPr lang="en-US" dirty="0">
              <a:solidFill>
                <a:schemeClr val="bg1"/>
              </a:solidFill>
            </a:endParaRPr>
          </a:p>
        </p:txBody>
      </p:sp>
      <p:sp>
        <p:nvSpPr>
          <p:cNvPr id="15" name="Rectangle 14"/>
          <p:cNvSpPr/>
          <p:nvPr/>
        </p:nvSpPr>
        <p:spPr>
          <a:xfrm>
            <a:off x="1839685" y="6088520"/>
            <a:ext cx="5834743" cy="369332"/>
          </a:xfrm>
          <a:prstGeom prst="rect">
            <a:avLst/>
          </a:prstGeom>
        </p:spPr>
        <p:txBody>
          <a:bodyPr wrap="square">
            <a:spAutoFit/>
          </a:bodyPr>
          <a:lstStyle/>
          <a:p>
            <a:pPr algn="ctr"/>
            <a:r>
              <a:rPr lang="en-US" dirty="0" smtClean="0">
                <a:solidFill>
                  <a:schemeClr val="bg2"/>
                </a:solidFill>
              </a:rPr>
              <a:t>http://electrogravityphysics.com/html/sec_4.html</a:t>
            </a:r>
            <a:endParaRPr lang="en-US" dirty="0">
              <a:solidFill>
                <a:schemeClr val="bg2"/>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Text Box 2"/>
          <p:cNvSpPr txBox="1">
            <a:spLocks noChangeArrowheads="1"/>
          </p:cNvSpPr>
          <p:nvPr/>
        </p:nvSpPr>
        <p:spPr bwMode="auto">
          <a:xfrm>
            <a:off x="173038"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smtClean="0">
                <a:solidFill>
                  <a:srgbClr val="FF9933"/>
                </a:solidFill>
                <a:effectLst>
                  <a:outerShdw blurRad="38100" dist="38100" dir="2700000" algn="tl">
                    <a:srgbClr val="C0C0C0"/>
                  </a:outerShdw>
                </a:effectLst>
                <a:latin typeface="Arial" pitchFamily="34" charset="0"/>
              </a:rPr>
              <a:t>Force on Magnetic Object</a:t>
            </a:r>
            <a:endParaRPr lang="en-US" sz="3600" dirty="0">
              <a:solidFill>
                <a:srgbClr val="FF9933"/>
              </a:solidFill>
              <a:effectLst>
                <a:outerShdw blurRad="38100" dist="38100" dir="2700000" algn="tl">
                  <a:srgbClr val="C0C0C0"/>
                </a:outerShdw>
              </a:effectLst>
              <a:latin typeface="Arial" pitchFamily="34" charset="0"/>
            </a:endParaRPr>
          </a:p>
        </p:txBody>
      </p:sp>
      <p:sp>
        <p:nvSpPr>
          <p:cNvPr id="11" name="Slide Number Placeholder 10"/>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55</a:t>
            </a:fld>
            <a:endParaRPr lang="en-US" kern="0" dirty="0"/>
          </a:p>
        </p:txBody>
      </p:sp>
      <p:sp>
        <p:nvSpPr>
          <p:cNvPr id="14" name="TextBox 13"/>
          <p:cNvSpPr txBox="1"/>
          <p:nvPr/>
        </p:nvSpPr>
        <p:spPr>
          <a:xfrm>
            <a:off x="844536" y="930778"/>
            <a:ext cx="6598473" cy="400110"/>
          </a:xfrm>
          <a:prstGeom prst="rect">
            <a:avLst/>
          </a:prstGeom>
          <a:noFill/>
        </p:spPr>
        <p:txBody>
          <a:bodyPr wrap="none" rtlCol="0">
            <a:spAutoFit/>
          </a:bodyPr>
          <a:lstStyle/>
          <a:p>
            <a:r>
              <a:rPr lang="en-US" sz="2000" dirty="0" smtClean="0">
                <a:solidFill>
                  <a:schemeClr val="bg1"/>
                </a:solidFill>
              </a:rPr>
              <a:t>We have (derivation omitted) the magnetostatic force as:</a:t>
            </a:r>
            <a:endParaRPr lang="en-US" sz="2000" dirty="0">
              <a:solidFill>
                <a:schemeClr val="bg1"/>
              </a:solidFill>
            </a:endParaRPr>
          </a:p>
        </p:txBody>
      </p:sp>
      <p:graphicFrame>
        <p:nvGraphicFramePr>
          <p:cNvPr id="163850" name="Object 10"/>
          <p:cNvGraphicFramePr>
            <a:graphicFrameLocks noChangeAspect="1"/>
          </p:cNvGraphicFramePr>
          <p:nvPr/>
        </p:nvGraphicFramePr>
        <p:xfrm>
          <a:off x="2732088" y="3088884"/>
          <a:ext cx="3481387" cy="779462"/>
        </p:xfrm>
        <a:graphic>
          <a:graphicData uri="http://schemas.openxmlformats.org/presentationml/2006/ole">
            <p:oleObj spid="_x0000_s164867" name="Equation" r:id="rId4" imgW="1701720" imgH="380880" progId="Equation.DSMT4">
              <p:embed/>
            </p:oleObj>
          </a:graphicData>
        </a:graphic>
      </p:graphicFrame>
      <p:sp>
        <p:nvSpPr>
          <p:cNvPr id="19" name="TextBox 18"/>
          <p:cNvSpPr txBox="1"/>
          <p:nvPr/>
        </p:nvSpPr>
        <p:spPr>
          <a:xfrm>
            <a:off x="985060" y="2472591"/>
            <a:ext cx="2023311" cy="400110"/>
          </a:xfrm>
          <a:prstGeom prst="rect">
            <a:avLst/>
          </a:prstGeom>
          <a:noFill/>
        </p:spPr>
        <p:txBody>
          <a:bodyPr wrap="none" rtlCol="0">
            <a:spAutoFit/>
          </a:bodyPr>
          <a:lstStyle/>
          <a:p>
            <a:r>
              <a:rPr lang="en-US" sz="2000" dirty="0" smtClean="0">
                <a:solidFill>
                  <a:schemeClr val="bg1"/>
                </a:solidFill>
              </a:rPr>
              <a:t>Hence, we have</a:t>
            </a:r>
            <a:endParaRPr lang="en-US" sz="2000" dirty="0">
              <a:solidFill>
                <a:schemeClr val="bg1"/>
              </a:solidFill>
            </a:endParaRPr>
          </a:p>
        </p:txBody>
      </p:sp>
      <p:sp>
        <p:nvSpPr>
          <p:cNvPr id="20" name="TextBox 19"/>
          <p:cNvSpPr txBox="1"/>
          <p:nvPr/>
        </p:nvSpPr>
        <p:spPr>
          <a:xfrm>
            <a:off x="2066307" y="5153892"/>
            <a:ext cx="389850" cy="369332"/>
          </a:xfrm>
          <a:prstGeom prst="rect">
            <a:avLst/>
          </a:prstGeom>
          <a:noFill/>
        </p:spPr>
        <p:txBody>
          <a:bodyPr wrap="none" rtlCol="0">
            <a:spAutoFit/>
          </a:bodyPr>
          <a:lstStyle/>
          <a:p>
            <a:r>
              <a:rPr lang="en-US" dirty="0" smtClean="0">
                <a:solidFill>
                  <a:schemeClr val="bg1"/>
                </a:solidFill>
              </a:rPr>
              <a:t>or</a:t>
            </a:r>
            <a:endParaRPr lang="en-US" dirty="0">
              <a:solidFill>
                <a:schemeClr val="bg1"/>
              </a:solidFill>
            </a:endParaRPr>
          </a:p>
        </p:txBody>
      </p:sp>
      <p:graphicFrame>
        <p:nvGraphicFramePr>
          <p:cNvPr id="164870" name="Object 6"/>
          <p:cNvGraphicFramePr>
            <a:graphicFrameLocks noChangeAspect="1"/>
          </p:cNvGraphicFramePr>
          <p:nvPr/>
        </p:nvGraphicFramePr>
        <p:xfrm>
          <a:off x="3111130" y="1492064"/>
          <a:ext cx="2390775" cy="592137"/>
        </p:xfrm>
        <a:graphic>
          <a:graphicData uri="http://schemas.openxmlformats.org/presentationml/2006/ole">
            <p:oleObj spid="_x0000_s164870" name="Equation" r:id="rId5" imgW="1536480" imgH="380880" progId="Equation.DSMT4">
              <p:embed/>
            </p:oleObj>
          </a:graphicData>
        </a:graphic>
      </p:graphicFrame>
      <p:graphicFrame>
        <p:nvGraphicFramePr>
          <p:cNvPr id="164871" name="Object 3"/>
          <p:cNvGraphicFramePr>
            <a:graphicFrameLocks noChangeAspect="1"/>
          </p:cNvGraphicFramePr>
          <p:nvPr/>
        </p:nvGraphicFramePr>
        <p:xfrm>
          <a:off x="6605094" y="2060575"/>
          <a:ext cx="1338262" cy="454025"/>
        </p:xfrm>
        <a:graphic>
          <a:graphicData uri="http://schemas.openxmlformats.org/presentationml/2006/ole">
            <p:oleObj spid="_x0000_s164871" name="Equation" r:id="rId6" imgW="672840" imgH="228600" progId="Equation.DSMT4">
              <p:embed/>
            </p:oleObj>
          </a:graphicData>
        </a:graphic>
      </p:graphicFrame>
      <p:graphicFrame>
        <p:nvGraphicFramePr>
          <p:cNvPr id="164872" name="Object 10"/>
          <p:cNvGraphicFramePr>
            <a:graphicFrameLocks noChangeAspect="1"/>
          </p:cNvGraphicFramePr>
          <p:nvPr/>
        </p:nvGraphicFramePr>
        <p:xfrm>
          <a:off x="2705347" y="4197866"/>
          <a:ext cx="3508375" cy="909637"/>
        </p:xfrm>
        <a:graphic>
          <a:graphicData uri="http://schemas.openxmlformats.org/presentationml/2006/ole">
            <p:oleObj spid="_x0000_s164872" name="Equation" r:id="rId7" imgW="1714320" imgH="444240" progId="Equation.DSMT4">
              <p:embed/>
            </p:oleObj>
          </a:graphicData>
        </a:graphic>
      </p:graphicFrame>
      <p:graphicFrame>
        <p:nvGraphicFramePr>
          <p:cNvPr id="164873" name="Object 10"/>
          <p:cNvGraphicFramePr>
            <a:graphicFrameLocks noChangeAspect="1"/>
          </p:cNvGraphicFramePr>
          <p:nvPr/>
        </p:nvGraphicFramePr>
        <p:xfrm>
          <a:off x="2863850" y="5502275"/>
          <a:ext cx="3352800" cy="909638"/>
        </p:xfrm>
        <a:graphic>
          <a:graphicData uri="http://schemas.openxmlformats.org/presentationml/2006/ole">
            <p:oleObj spid="_x0000_s164873" name="Equation" r:id="rId8" imgW="1638000" imgH="444240" progId="Equation.DSMT4">
              <p:embed/>
            </p:oleObj>
          </a:graphicData>
        </a:graphic>
      </p:graphicFrame>
      <p:sp>
        <p:nvSpPr>
          <p:cNvPr id="15" name="TextBox 14"/>
          <p:cNvSpPr txBox="1"/>
          <p:nvPr/>
        </p:nvSpPr>
        <p:spPr>
          <a:xfrm>
            <a:off x="5531329" y="2066853"/>
            <a:ext cx="970137" cy="400110"/>
          </a:xfrm>
          <a:prstGeom prst="rect">
            <a:avLst/>
          </a:prstGeom>
          <a:noFill/>
        </p:spPr>
        <p:txBody>
          <a:bodyPr wrap="none" rtlCol="0">
            <a:spAutoFit/>
          </a:bodyPr>
          <a:lstStyle/>
          <a:p>
            <a:r>
              <a:rPr lang="en-US" sz="2000" dirty="0" smtClean="0">
                <a:solidFill>
                  <a:schemeClr val="bg1"/>
                </a:solidFill>
              </a:rPr>
              <a:t>Recall:</a:t>
            </a:r>
            <a:endParaRPr lang="en-US" sz="2000" dirty="0">
              <a:solidFill>
                <a:schemeClr val="bg1"/>
              </a:solidFill>
            </a:endParaRPr>
          </a:p>
        </p:txBody>
      </p:sp>
      <p:grpSp>
        <p:nvGrpSpPr>
          <p:cNvPr id="13" name="Group 12"/>
          <p:cNvGrpSpPr/>
          <p:nvPr/>
        </p:nvGrpSpPr>
        <p:grpSpPr>
          <a:xfrm>
            <a:off x="6840598" y="3215408"/>
            <a:ext cx="1993900" cy="2195513"/>
            <a:chOff x="3468007" y="1350982"/>
            <a:chExt cx="1993900" cy="2195513"/>
          </a:xfrm>
        </p:grpSpPr>
        <p:sp>
          <p:nvSpPr>
            <p:cNvPr id="16" name="Freeform 14"/>
            <p:cNvSpPr>
              <a:spLocks/>
            </p:cNvSpPr>
            <p:nvPr/>
          </p:nvSpPr>
          <p:spPr bwMode="auto">
            <a:xfrm>
              <a:off x="3468007" y="1350982"/>
              <a:ext cx="1993900" cy="2195513"/>
            </a:xfrm>
            <a:custGeom>
              <a:avLst/>
              <a:gdLst>
                <a:gd name="T0" fmla="*/ 126715 w 1070"/>
                <a:gd name="T1" fmla="*/ 313174 h 666"/>
                <a:gd name="T2" fmla="*/ 42860 w 1070"/>
                <a:gd name="T3" fmla="*/ 623051 h 666"/>
                <a:gd name="T4" fmla="*/ 5590 w 1070"/>
                <a:gd name="T5" fmla="*/ 982377 h 666"/>
                <a:gd name="T6" fmla="*/ 44723 w 1070"/>
                <a:gd name="T7" fmla="*/ 1450489 h 666"/>
                <a:gd name="T8" fmla="*/ 268338 w 1070"/>
                <a:gd name="T9" fmla="*/ 1760366 h 666"/>
                <a:gd name="T10" fmla="*/ 573945 w 1070"/>
                <a:gd name="T11" fmla="*/ 1964753 h 666"/>
                <a:gd name="T12" fmla="*/ 905640 w 1070"/>
                <a:gd name="T13" fmla="*/ 2169140 h 666"/>
                <a:gd name="T14" fmla="*/ 1162798 w 1070"/>
                <a:gd name="T15" fmla="*/ 2122989 h 666"/>
                <a:gd name="T16" fmla="*/ 1418091 w 1070"/>
                <a:gd name="T17" fmla="*/ 2099913 h 666"/>
                <a:gd name="T18" fmla="*/ 1684566 w 1070"/>
                <a:gd name="T19" fmla="*/ 1892229 h 666"/>
                <a:gd name="T20" fmla="*/ 1878365 w 1070"/>
                <a:gd name="T21" fmla="*/ 1546089 h 666"/>
                <a:gd name="T22" fmla="*/ 1939860 w 1070"/>
                <a:gd name="T23" fmla="*/ 1157095 h 666"/>
                <a:gd name="T24" fmla="*/ 1992037 w 1070"/>
                <a:gd name="T25" fmla="*/ 880183 h 666"/>
                <a:gd name="T26" fmla="*/ 1954767 w 1070"/>
                <a:gd name="T27" fmla="*/ 494485 h 666"/>
                <a:gd name="T28" fmla="*/ 1813144 w 1070"/>
                <a:gd name="T29" fmla="*/ 359326 h 666"/>
                <a:gd name="T30" fmla="*/ 1699473 w 1070"/>
                <a:gd name="T31" fmla="*/ 270318 h 666"/>
                <a:gd name="T32" fmla="*/ 1442316 w 1070"/>
                <a:gd name="T33" fmla="*/ 19779 h 666"/>
                <a:gd name="T34" fmla="*/ 1173978 w 1070"/>
                <a:gd name="T35" fmla="*/ 158235 h 666"/>
                <a:gd name="T36" fmla="*/ 868371 w 1070"/>
                <a:gd name="T37" fmla="*/ 178015 h 666"/>
                <a:gd name="T38" fmla="*/ 531085 w 1070"/>
                <a:gd name="T39" fmla="*/ 82414 h 666"/>
                <a:gd name="T40" fmla="*/ 313061 w 1070"/>
                <a:gd name="T41" fmla="*/ 112083 h 666"/>
                <a:gd name="T42" fmla="*/ 126715 w 1070"/>
                <a:gd name="T43" fmla="*/ 313174 h 6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0"/>
                <a:gd name="T67" fmla="*/ 0 h 666"/>
                <a:gd name="T68" fmla="*/ 1070 w 1070"/>
                <a:gd name="T69" fmla="*/ 666 h 6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0" h="666">
                  <a:moveTo>
                    <a:pt x="68" y="95"/>
                  </a:moveTo>
                  <a:cubicBezTo>
                    <a:pt x="49" y="124"/>
                    <a:pt x="34" y="155"/>
                    <a:pt x="23" y="189"/>
                  </a:cubicBezTo>
                  <a:cubicBezTo>
                    <a:pt x="13" y="222"/>
                    <a:pt x="3" y="256"/>
                    <a:pt x="3" y="298"/>
                  </a:cubicBezTo>
                  <a:cubicBezTo>
                    <a:pt x="3" y="340"/>
                    <a:pt x="0" y="401"/>
                    <a:pt x="24" y="440"/>
                  </a:cubicBezTo>
                  <a:cubicBezTo>
                    <a:pt x="48" y="479"/>
                    <a:pt x="97" y="508"/>
                    <a:pt x="144" y="534"/>
                  </a:cubicBezTo>
                  <a:cubicBezTo>
                    <a:pt x="191" y="560"/>
                    <a:pt x="251" y="575"/>
                    <a:pt x="308" y="596"/>
                  </a:cubicBezTo>
                  <a:cubicBezTo>
                    <a:pt x="365" y="617"/>
                    <a:pt x="433" y="650"/>
                    <a:pt x="486" y="658"/>
                  </a:cubicBezTo>
                  <a:cubicBezTo>
                    <a:pt x="539" y="666"/>
                    <a:pt x="578" y="647"/>
                    <a:pt x="624" y="644"/>
                  </a:cubicBezTo>
                  <a:cubicBezTo>
                    <a:pt x="670" y="641"/>
                    <a:pt x="715" y="649"/>
                    <a:pt x="761" y="637"/>
                  </a:cubicBezTo>
                  <a:cubicBezTo>
                    <a:pt x="807" y="625"/>
                    <a:pt x="863" y="602"/>
                    <a:pt x="904" y="574"/>
                  </a:cubicBezTo>
                  <a:cubicBezTo>
                    <a:pt x="945" y="546"/>
                    <a:pt x="985" y="506"/>
                    <a:pt x="1008" y="469"/>
                  </a:cubicBezTo>
                  <a:cubicBezTo>
                    <a:pt x="1032" y="432"/>
                    <a:pt x="1031" y="385"/>
                    <a:pt x="1041" y="351"/>
                  </a:cubicBezTo>
                  <a:cubicBezTo>
                    <a:pt x="1051" y="317"/>
                    <a:pt x="1068" y="300"/>
                    <a:pt x="1069" y="267"/>
                  </a:cubicBezTo>
                  <a:cubicBezTo>
                    <a:pt x="1070" y="234"/>
                    <a:pt x="1065" y="176"/>
                    <a:pt x="1049" y="150"/>
                  </a:cubicBezTo>
                  <a:cubicBezTo>
                    <a:pt x="1033" y="124"/>
                    <a:pt x="996" y="120"/>
                    <a:pt x="973" y="109"/>
                  </a:cubicBezTo>
                  <a:cubicBezTo>
                    <a:pt x="950" y="98"/>
                    <a:pt x="945" y="99"/>
                    <a:pt x="912" y="82"/>
                  </a:cubicBezTo>
                  <a:cubicBezTo>
                    <a:pt x="879" y="65"/>
                    <a:pt x="821" y="12"/>
                    <a:pt x="774" y="6"/>
                  </a:cubicBezTo>
                  <a:cubicBezTo>
                    <a:pt x="727" y="0"/>
                    <a:pt x="681" y="40"/>
                    <a:pt x="630" y="48"/>
                  </a:cubicBezTo>
                  <a:cubicBezTo>
                    <a:pt x="579" y="56"/>
                    <a:pt x="523" y="58"/>
                    <a:pt x="466" y="54"/>
                  </a:cubicBezTo>
                  <a:cubicBezTo>
                    <a:pt x="409" y="50"/>
                    <a:pt x="335" y="28"/>
                    <a:pt x="285" y="25"/>
                  </a:cubicBezTo>
                  <a:cubicBezTo>
                    <a:pt x="235" y="22"/>
                    <a:pt x="205" y="22"/>
                    <a:pt x="168" y="34"/>
                  </a:cubicBezTo>
                  <a:cubicBezTo>
                    <a:pt x="132" y="45"/>
                    <a:pt x="89" y="82"/>
                    <a:pt x="68" y="95"/>
                  </a:cubicBezTo>
                  <a:close/>
                </a:path>
              </a:pathLst>
            </a:custGeom>
            <a:solidFill>
              <a:schemeClr val="tx1">
                <a:lumMod val="85000"/>
              </a:schemeClr>
            </a:solidFill>
            <a:ln w="12700" cap="flat" cmpd="sng">
              <a:solidFill>
                <a:schemeClr val="bg2"/>
              </a:solidFill>
              <a:prstDash val="solid"/>
              <a:round/>
              <a:headEnd type="none" w="sm" len="sm"/>
              <a:tailEnd type="none" w="sm" len="sm"/>
            </a:ln>
          </p:spPr>
          <p:txBody>
            <a:bodyPr wrap="none"/>
            <a:lstStyle/>
            <a:p>
              <a:endParaRPr lang="en-US"/>
            </a:p>
          </p:txBody>
        </p:sp>
        <p:graphicFrame>
          <p:nvGraphicFramePr>
            <p:cNvPr id="17" name="Object 51"/>
            <p:cNvGraphicFramePr>
              <a:graphicFrameLocks noChangeAspect="1"/>
            </p:cNvGraphicFramePr>
            <p:nvPr/>
          </p:nvGraphicFramePr>
          <p:xfrm>
            <a:off x="3781137" y="1882920"/>
            <a:ext cx="1352550" cy="530225"/>
          </p:xfrm>
          <a:graphic>
            <a:graphicData uri="http://schemas.openxmlformats.org/presentationml/2006/ole">
              <p:oleObj spid="_x0000_s164874" name="Equation" r:id="rId9" imgW="583920" imgH="228600" progId="Equation.DSMT4">
                <p:embed/>
              </p:oleObj>
            </a:graphicData>
          </a:graphic>
        </p:graphicFrame>
        <p:graphicFrame>
          <p:nvGraphicFramePr>
            <p:cNvPr id="18" name="Object 51"/>
            <p:cNvGraphicFramePr>
              <a:graphicFrameLocks noChangeAspect="1"/>
            </p:cNvGraphicFramePr>
            <p:nvPr/>
          </p:nvGraphicFramePr>
          <p:xfrm>
            <a:off x="4646179" y="2723347"/>
            <a:ext cx="352425" cy="412750"/>
          </p:xfrm>
          <a:graphic>
            <a:graphicData uri="http://schemas.openxmlformats.org/presentationml/2006/ole">
              <p:oleObj spid="_x0000_s164875" name="Equation" r:id="rId10" imgW="152280" imgH="177480" progId="Equation.DSMT4">
                <p:embed/>
              </p:oleObj>
            </a:graphicData>
          </a:graphic>
        </p:graphicFrame>
      </p:grpSp>
      <p:sp>
        <p:nvSpPr>
          <p:cNvPr id="21" name="TextBox 20"/>
          <p:cNvSpPr txBox="1"/>
          <p:nvPr/>
        </p:nvSpPr>
        <p:spPr>
          <a:xfrm>
            <a:off x="1957450" y="3916879"/>
            <a:ext cx="389850" cy="369332"/>
          </a:xfrm>
          <a:prstGeom prst="rect">
            <a:avLst/>
          </a:prstGeom>
          <a:noFill/>
        </p:spPr>
        <p:txBody>
          <a:bodyPr wrap="none" rtlCol="0">
            <a:spAutoFit/>
          </a:bodyPr>
          <a:lstStyle/>
          <a:p>
            <a:r>
              <a:rPr lang="en-US" dirty="0" smtClean="0">
                <a:solidFill>
                  <a:schemeClr val="bg1"/>
                </a:solidFill>
              </a:rPr>
              <a:t>or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Text Box 2"/>
          <p:cNvSpPr txBox="1">
            <a:spLocks noChangeArrowheads="1"/>
          </p:cNvSpPr>
          <p:nvPr/>
        </p:nvSpPr>
        <p:spPr bwMode="auto">
          <a:xfrm>
            <a:off x="1775182" y="0"/>
            <a:ext cx="5294313"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Foster's Theorem</a:t>
            </a:r>
          </a:p>
        </p:txBody>
      </p:sp>
      <p:sp>
        <p:nvSpPr>
          <p:cNvPr id="44039" name="Text Box 9"/>
          <p:cNvSpPr txBox="1">
            <a:spLocks noChangeArrowheads="1"/>
          </p:cNvSpPr>
          <p:nvPr/>
        </p:nvSpPr>
        <p:spPr bwMode="auto">
          <a:xfrm>
            <a:off x="786384" y="1133529"/>
            <a:ext cx="6416675" cy="396875"/>
          </a:xfrm>
          <a:prstGeom prst="rect">
            <a:avLst/>
          </a:prstGeom>
          <a:noFill/>
          <a:ln w="12700">
            <a:noFill/>
            <a:miter lim="800000"/>
            <a:headEnd type="none" w="sm" len="sm"/>
            <a:tailEnd type="none" w="sm" len="sm"/>
          </a:ln>
        </p:spPr>
        <p:txBody>
          <a:bodyPr wrap="none">
            <a:spAutoFit/>
          </a:bodyPr>
          <a:lstStyle/>
          <a:p>
            <a:r>
              <a:rPr lang="en-US" sz="2000" dirty="0">
                <a:solidFill>
                  <a:schemeClr val="bg1"/>
                </a:solidFill>
              </a:rPr>
              <a:t>Consider a </a:t>
            </a:r>
            <a:r>
              <a:rPr lang="en-US" sz="2000" dirty="0">
                <a:solidFill>
                  <a:schemeClr val="hlink"/>
                </a:solidFill>
              </a:rPr>
              <a:t>lossless</a:t>
            </a:r>
            <a:r>
              <a:rPr lang="en-US" sz="2000" dirty="0">
                <a:solidFill>
                  <a:schemeClr val="bg1"/>
                </a:solidFill>
              </a:rPr>
              <a:t> system with a port that leads into it:</a:t>
            </a:r>
          </a:p>
        </p:txBody>
      </p:sp>
      <p:graphicFrame>
        <p:nvGraphicFramePr>
          <p:cNvPr id="44034" name="Object 20"/>
          <p:cNvGraphicFramePr>
            <a:graphicFrameLocks noChangeAspect="1"/>
          </p:cNvGraphicFramePr>
          <p:nvPr/>
        </p:nvGraphicFramePr>
        <p:xfrm>
          <a:off x="6471788" y="5031736"/>
          <a:ext cx="1272913" cy="877745"/>
        </p:xfrm>
        <a:graphic>
          <a:graphicData uri="http://schemas.openxmlformats.org/presentationml/2006/ole">
            <p:oleObj spid="_x0000_s44034" name="Equation" r:id="rId4" imgW="571320" imgH="393480" progId="Equation.DSMT4">
              <p:embed/>
            </p:oleObj>
          </a:graphicData>
        </a:graphic>
      </p:graphicFrame>
      <p:grpSp>
        <p:nvGrpSpPr>
          <p:cNvPr id="24" name="Group 23"/>
          <p:cNvGrpSpPr/>
          <p:nvPr/>
        </p:nvGrpSpPr>
        <p:grpSpPr>
          <a:xfrm>
            <a:off x="1181100" y="2235200"/>
            <a:ext cx="7233863" cy="2857500"/>
            <a:chOff x="1181100" y="2235200"/>
            <a:chExt cx="7233863" cy="2857500"/>
          </a:xfrm>
        </p:grpSpPr>
        <p:sp>
          <p:nvSpPr>
            <p:cNvPr id="44037" name="AutoShape 16"/>
            <p:cNvSpPr>
              <a:spLocks noChangeArrowheads="1"/>
            </p:cNvSpPr>
            <p:nvPr/>
          </p:nvSpPr>
          <p:spPr bwMode="auto">
            <a:xfrm>
              <a:off x="1181100" y="2235200"/>
              <a:ext cx="3517900" cy="2857500"/>
            </a:xfrm>
            <a:prstGeom prst="cube">
              <a:avLst>
                <a:gd name="adj" fmla="val 25000"/>
              </a:avLst>
            </a:prstGeom>
            <a:gradFill rotWithShape="1">
              <a:gsLst>
                <a:gs pos="0">
                  <a:srgbClr val="EAEAEA"/>
                </a:gs>
                <a:gs pos="100000">
                  <a:srgbClr val="C0C0C0"/>
                </a:gs>
              </a:gsLst>
              <a:path path="rect">
                <a:fillToRect r="100000" b="100000"/>
              </a:path>
            </a:gradFill>
            <a:ln w="12700">
              <a:solidFill>
                <a:schemeClr val="bg2"/>
              </a:solidFill>
              <a:miter lim="800000"/>
              <a:headEnd type="none" w="sm" len="sm"/>
              <a:tailEnd type="none" w="sm" len="sm"/>
            </a:ln>
          </p:spPr>
          <p:txBody>
            <a:bodyPr wrap="none" anchor="ctr"/>
            <a:lstStyle/>
            <a:p>
              <a:endParaRPr lang="en-US"/>
            </a:p>
          </p:txBody>
        </p:sp>
        <p:sp>
          <p:nvSpPr>
            <p:cNvPr id="44040" name="AutoShape 10"/>
            <p:cNvSpPr>
              <a:spLocks noChangeArrowheads="1"/>
            </p:cNvSpPr>
            <p:nvPr/>
          </p:nvSpPr>
          <p:spPr bwMode="auto">
            <a:xfrm rot="5400000">
              <a:off x="5659437" y="2017713"/>
              <a:ext cx="638175" cy="3194050"/>
            </a:xfrm>
            <a:prstGeom prst="can">
              <a:avLst>
                <a:gd name="adj" fmla="val 38789"/>
              </a:avLst>
            </a:prstGeom>
            <a:solidFill>
              <a:srgbClr val="DDDDDD"/>
            </a:solidFill>
            <a:ln w="12700">
              <a:solidFill>
                <a:schemeClr val="bg2"/>
              </a:solidFill>
              <a:round/>
              <a:headEnd type="none" w="sm" len="sm"/>
              <a:tailEnd type="none" w="sm" len="sm"/>
            </a:ln>
          </p:spPr>
          <p:txBody>
            <a:bodyPr wrap="none" anchor="ctr"/>
            <a:lstStyle/>
            <a:p>
              <a:endParaRPr lang="en-US"/>
            </a:p>
          </p:txBody>
        </p:sp>
        <p:sp>
          <p:nvSpPr>
            <p:cNvPr id="44041" name="Line 12"/>
            <p:cNvSpPr>
              <a:spLocks noChangeShapeType="1"/>
            </p:cNvSpPr>
            <p:nvPr/>
          </p:nvSpPr>
          <p:spPr bwMode="auto">
            <a:xfrm flipH="1">
              <a:off x="4397375" y="3478213"/>
              <a:ext cx="2917825" cy="0"/>
            </a:xfrm>
            <a:prstGeom prst="line">
              <a:avLst/>
            </a:prstGeom>
            <a:noFill/>
            <a:ln w="12700">
              <a:solidFill>
                <a:schemeClr val="bg2"/>
              </a:solidFill>
              <a:prstDash val="dash"/>
              <a:round/>
              <a:headEnd type="none" w="sm" len="sm"/>
              <a:tailEnd type="none" w="sm" len="sm"/>
            </a:ln>
          </p:spPr>
          <p:txBody>
            <a:bodyPr wrap="none"/>
            <a:lstStyle/>
            <a:p>
              <a:endParaRPr lang="en-US"/>
            </a:p>
          </p:txBody>
        </p:sp>
        <p:sp>
          <p:nvSpPr>
            <p:cNvPr id="44042" name="Line 13"/>
            <p:cNvSpPr>
              <a:spLocks noChangeShapeType="1"/>
            </p:cNvSpPr>
            <p:nvPr/>
          </p:nvSpPr>
          <p:spPr bwMode="auto">
            <a:xfrm flipH="1">
              <a:off x="4392613" y="3736975"/>
              <a:ext cx="2917825" cy="0"/>
            </a:xfrm>
            <a:prstGeom prst="line">
              <a:avLst/>
            </a:prstGeom>
            <a:noFill/>
            <a:ln w="12700">
              <a:solidFill>
                <a:schemeClr val="bg2"/>
              </a:solidFill>
              <a:prstDash val="dash"/>
              <a:round/>
              <a:headEnd type="none" w="sm" len="sm"/>
              <a:tailEnd type="none" w="sm" len="sm"/>
            </a:ln>
          </p:spPr>
          <p:txBody>
            <a:bodyPr wrap="none"/>
            <a:lstStyle/>
            <a:p>
              <a:endParaRPr lang="en-US"/>
            </a:p>
          </p:txBody>
        </p:sp>
        <p:sp>
          <p:nvSpPr>
            <p:cNvPr id="44043" name="Text Box 17"/>
            <p:cNvSpPr txBox="1">
              <a:spLocks noChangeArrowheads="1"/>
            </p:cNvSpPr>
            <p:nvPr/>
          </p:nvSpPr>
          <p:spPr bwMode="auto">
            <a:xfrm>
              <a:off x="1711325" y="3122613"/>
              <a:ext cx="1946275" cy="646331"/>
            </a:xfrm>
            <a:prstGeom prst="rect">
              <a:avLst/>
            </a:prstGeom>
            <a:noFill/>
            <a:ln w="12700">
              <a:noFill/>
              <a:miter lim="800000"/>
              <a:headEnd type="none" w="sm" len="sm"/>
              <a:tailEnd type="none" w="sm" len="sm"/>
            </a:ln>
          </p:spPr>
          <p:txBody>
            <a:bodyPr wrap="square">
              <a:spAutoFit/>
            </a:bodyPr>
            <a:lstStyle/>
            <a:p>
              <a:r>
                <a:rPr lang="en-US" dirty="0" smtClean="0">
                  <a:solidFill>
                    <a:schemeClr val="bg1"/>
                  </a:solidFill>
                </a:rPr>
                <a:t>Lossless </a:t>
              </a:r>
              <a:r>
                <a:rPr lang="en-US" dirty="0">
                  <a:solidFill>
                    <a:schemeClr val="bg1"/>
                  </a:solidFill>
                </a:rPr>
                <a:t>system</a:t>
              </a:r>
            </a:p>
            <a:p>
              <a:r>
                <a:rPr lang="en-US" dirty="0">
                  <a:solidFill>
                    <a:schemeClr val="bg1"/>
                  </a:solidFill>
                </a:rPr>
                <a:t> (source free)</a:t>
              </a:r>
            </a:p>
          </p:txBody>
        </p:sp>
        <p:sp>
          <p:nvSpPr>
            <p:cNvPr id="44044" name="Text Box 18"/>
            <p:cNvSpPr txBox="1">
              <a:spLocks noChangeArrowheads="1"/>
            </p:cNvSpPr>
            <p:nvPr/>
          </p:nvSpPr>
          <p:spPr bwMode="auto">
            <a:xfrm>
              <a:off x="6143625" y="4011613"/>
              <a:ext cx="1415772" cy="369332"/>
            </a:xfrm>
            <a:prstGeom prst="rect">
              <a:avLst/>
            </a:prstGeom>
            <a:noFill/>
            <a:ln w="12700">
              <a:noFill/>
              <a:miter lim="800000"/>
              <a:headEnd type="none" w="sm" len="sm"/>
              <a:tailEnd type="none" w="sm" len="sm"/>
            </a:ln>
          </p:spPr>
          <p:txBody>
            <a:bodyPr wrap="none">
              <a:spAutoFit/>
            </a:bodyPr>
            <a:lstStyle/>
            <a:p>
              <a:r>
                <a:rPr lang="en-US" dirty="0" smtClean="0">
                  <a:solidFill>
                    <a:schemeClr val="bg1"/>
                  </a:solidFill>
                </a:rPr>
                <a:t>Coaxial </a:t>
              </a:r>
              <a:r>
                <a:rPr lang="en-US" dirty="0">
                  <a:solidFill>
                    <a:schemeClr val="bg1"/>
                  </a:solidFill>
                </a:rPr>
                <a:t>port</a:t>
              </a:r>
            </a:p>
          </p:txBody>
        </p:sp>
        <p:graphicFrame>
          <p:nvGraphicFramePr>
            <p:cNvPr id="44035" name="Object 21"/>
            <p:cNvGraphicFramePr>
              <a:graphicFrameLocks noChangeAspect="1"/>
            </p:cNvGraphicFramePr>
            <p:nvPr/>
          </p:nvGraphicFramePr>
          <p:xfrm>
            <a:off x="1990725" y="3952875"/>
            <a:ext cx="1306513" cy="839788"/>
          </p:xfrm>
          <a:graphic>
            <a:graphicData uri="http://schemas.openxmlformats.org/presentationml/2006/ole">
              <p:oleObj spid="_x0000_s44035" name="Equation" r:id="rId5" imgW="672840" imgH="431640" progId="Equation.DSMT4">
                <p:embed/>
              </p:oleObj>
            </a:graphicData>
          </a:graphic>
        </p:graphicFrame>
        <p:sp>
          <p:nvSpPr>
            <p:cNvPr id="44045" name="Text Box 22"/>
            <p:cNvSpPr txBox="1">
              <a:spLocks noChangeArrowheads="1"/>
            </p:cNvSpPr>
            <p:nvPr/>
          </p:nvSpPr>
          <p:spPr bwMode="auto">
            <a:xfrm>
              <a:off x="7667625" y="3379788"/>
              <a:ext cx="393700" cy="396875"/>
            </a:xfrm>
            <a:prstGeom prst="rect">
              <a:avLst/>
            </a:prstGeom>
            <a:noFill/>
            <a:ln w="12700">
              <a:noFill/>
              <a:miter lim="800000"/>
              <a:headEnd type="none" w="sm" len="sm"/>
              <a:tailEnd type="none" w="sm" len="sm"/>
            </a:ln>
          </p:spPr>
          <p:txBody>
            <a:bodyPr wrap="none">
              <a:spAutoFit/>
            </a:bodyPr>
            <a:lstStyle/>
            <a:p>
              <a:r>
                <a:rPr lang="en-US" sz="2000" i="1">
                  <a:solidFill>
                    <a:schemeClr val="bg1"/>
                  </a:solidFill>
                  <a:latin typeface="Times New Roman" pitchFamily="18" charset="0"/>
                </a:rPr>
                <a:t>S</a:t>
              </a:r>
              <a:r>
                <a:rPr lang="en-US" sz="2000" i="1" baseline="-25000">
                  <a:solidFill>
                    <a:schemeClr val="bg1"/>
                  </a:solidFill>
                  <a:latin typeface="Times New Roman" pitchFamily="18" charset="0"/>
                </a:rPr>
                <a:t>p</a:t>
              </a:r>
            </a:p>
          </p:txBody>
        </p:sp>
        <p:sp>
          <p:nvSpPr>
            <p:cNvPr id="44046" name="Oval 23"/>
            <p:cNvSpPr>
              <a:spLocks noChangeArrowheads="1"/>
            </p:cNvSpPr>
            <p:nvPr/>
          </p:nvSpPr>
          <p:spPr bwMode="auto">
            <a:xfrm>
              <a:off x="7329488" y="3286125"/>
              <a:ext cx="242887" cy="647700"/>
            </a:xfrm>
            <a:prstGeom prst="ellipse">
              <a:avLst/>
            </a:prstGeom>
            <a:solidFill>
              <a:schemeClr val="folHlink"/>
            </a:solidFill>
            <a:ln w="12700">
              <a:solidFill>
                <a:schemeClr val="bg2"/>
              </a:solidFill>
              <a:round/>
              <a:headEnd type="none" w="sm" len="sm"/>
              <a:tailEnd type="none" w="sm" len="sm"/>
            </a:ln>
          </p:spPr>
          <p:txBody>
            <a:bodyPr wrap="none" anchor="ctr"/>
            <a:lstStyle/>
            <a:p>
              <a:endParaRPr lang="en-US"/>
            </a:p>
          </p:txBody>
        </p:sp>
        <p:sp>
          <p:nvSpPr>
            <p:cNvPr id="44047" name="Line 14"/>
            <p:cNvSpPr>
              <a:spLocks noChangeShapeType="1"/>
            </p:cNvSpPr>
            <p:nvPr/>
          </p:nvSpPr>
          <p:spPr bwMode="auto">
            <a:xfrm flipH="1">
              <a:off x="7337425" y="3476625"/>
              <a:ext cx="104775" cy="0"/>
            </a:xfrm>
            <a:prstGeom prst="line">
              <a:avLst/>
            </a:prstGeom>
            <a:noFill/>
            <a:ln w="12700">
              <a:solidFill>
                <a:schemeClr val="bg2"/>
              </a:solidFill>
              <a:round/>
              <a:headEnd type="none" w="sm" len="sm"/>
              <a:tailEnd type="none" w="sm" len="sm"/>
            </a:ln>
          </p:spPr>
          <p:txBody>
            <a:bodyPr wrap="none"/>
            <a:lstStyle/>
            <a:p>
              <a:endParaRPr lang="en-US"/>
            </a:p>
          </p:txBody>
        </p:sp>
        <p:sp>
          <p:nvSpPr>
            <p:cNvPr id="44048" name="Oval 11"/>
            <p:cNvSpPr>
              <a:spLocks noChangeArrowheads="1"/>
            </p:cNvSpPr>
            <p:nvPr/>
          </p:nvSpPr>
          <p:spPr bwMode="auto">
            <a:xfrm>
              <a:off x="7394575" y="3476625"/>
              <a:ext cx="117475" cy="260350"/>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sp>
          <p:nvSpPr>
            <p:cNvPr id="44049" name="Line 15"/>
            <p:cNvSpPr>
              <a:spLocks noChangeShapeType="1"/>
            </p:cNvSpPr>
            <p:nvPr/>
          </p:nvSpPr>
          <p:spPr bwMode="auto">
            <a:xfrm flipH="1">
              <a:off x="7346950" y="3736975"/>
              <a:ext cx="95250" cy="0"/>
            </a:xfrm>
            <a:prstGeom prst="line">
              <a:avLst/>
            </a:prstGeom>
            <a:noFill/>
            <a:ln w="12700">
              <a:solidFill>
                <a:schemeClr val="bg2"/>
              </a:solidFill>
              <a:round/>
              <a:headEnd type="none" w="sm" len="sm"/>
              <a:tailEnd type="none" w="sm" len="sm"/>
            </a:ln>
          </p:spPr>
          <p:txBody>
            <a:bodyPr wrap="none"/>
            <a:lstStyle/>
            <a:p>
              <a:endParaRPr lang="en-US"/>
            </a:p>
          </p:txBody>
        </p:sp>
        <p:sp>
          <p:nvSpPr>
            <p:cNvPr id="44050" name="Line 24"/>
            <p:cNvSpPr>
              <a:spLocks noChangeShapeType="1"/>
            </p:cNvSpPr>
            <p:nvPr/>
          </p:nvSpPr>
          <p:spPr bwMode="auto">
            <a:xfrm>
              <a:off x="7454900" y="4584700"/>
              <a:ext cx="546100" cy="0"/>
            </a:xfrm>
            <a:prstGeom prst="line">
              <a:avLst/>
            </a:prstGeom>
            <a:noFill/>
            <a:ln w="12700">
              <a:solidFill>
                <a:schemeClr val="bg2"/>
              </a:solidFill>
              <a:round/>
              <a:headEnd type="none" w="sm" len="sm"/>
              <a:tailEnd type="triangle" w="med" len="med"/>
            </a:ln>
          </p:spPr>
          <p:txBody>
            <a:bodyPr wrap="none"/>
            <a:lstStyle/>
            <a:p>
              <a:endParaRPr lang="en-US"/>
            </a:p>
          </p:txBody>
        </p:sp>
        <p:sp>
          <p:nvSpPr>
            <p:cNvPr id="44051" name="Text Box 25"/>
            <p:cNvSpPr txBox="1">
              <a:spLocks noChangeArrowheads="1"/>
            </p:cNvSpPr>
            <p:nvPr/>
          </p:nvSpPr>
          <p:spPr bwMode="auto">
            <a:xfrm>
              <a:off x="8132388" y="4349412"/>
              <a:ext cx="282575" cy="396875"/>
            </a:xfrm>
            <a:prstGeom prst="rect">
              <a:avLst/>
            </a:prstGeom>
            <a:noFill/>
            <a:ln w="12700">
              <a:noFill/>
              <a:miter lim="800000"/>
              <a:headEnd type="none" w="sm" len="sm"/>
              <a:tailEnd type="none" w="sm" len="sm"/>
            </a:ln>
          </p:spPr>
          <p:txBody>
            <a:bodyPr wrap="none">
              <a:spAutoFit/>
            </a:bodyPr>
            <a:lstStyle/>
            <a:p>
              <a:r>
                <a:rPr lang="en-US" sz="2000" i="1" dirty="0">
                  <a:solidFill>
                    <a:schemeClr val="bg2"/>
                  </a:solidFill>
                  <a:latin typeface="Times New Roman" pitchFamily="18" charset="0"/>
                </a:rPr>
                <a:t>z</a:t>
              </a:r>
              <a:endParaRPr lang="en-US" sz="2000" i="1" baseline="-25000" dirty="0">
                <a:solidFill>
                  <a:schemeClr val="bg2"/>
                </a:solidFill>
                <a:latin typeface="Times New Roman" pitchFamily="18" charset="0"/>
              </a:endParaRPr>
            </a:p>
          </p:txBody>
        </p:sp>
        <p:graphicFrame>
          <p:nvGraphicFramePr>
            <p:cNvPr id="44036" name="Object 26"/>
            <p:cNvGraphicFramePr>
              <a:graphicFrameLocks noChangeAspect="1"/>
            </p:cNvGraphicFramePr>
            <p:nvPr/>
          </p:nvGraphicFramePr>
          <p:xfrm>
            <a:off x="6307138" y="2701925"/>
            <a:ext cx="1233487" cy="444500"/>
          </p:xfrm>
          <a:graphic>
            <a:graphicData uri="http://schemas.openxmlformats.org/presentationml/2006/ole">
              <p:oleObj spid="_x0000_s44036" name="Equation" r:id="rId6" imgW="634680" imgH="228600" progId="Equation.DSMT4">
                <p:embed/>
              </p:oleObj>
            </a:graphicData>
          </a:graphic>
        </p:graphicFrame>
      </p:grpSp>
      <p:sp>
        <p:nvSpPr>
          <p:cNvPr id="44052" name="Text Box 27"/>
          <p:cNvSpPr txBox="1">
            <a:spLocks noChangeArrowheads="1"/>
          </p:cNvSpPr>
          <p:nvPr/>
        </p:nvSpPr>
        <p:spPr bwMode="auto">
          <a:xfrm>
            <a:off x="1304925" y="5192713"/>
            <a:ext cx="1708150" cy="366712"/>
          </a:xfrm>
          <a:prstGeom prst="rect">
            <a:avLst/>
          </a:prstGeom>
          <a:noFill/>
          <a:ln w="12700">
            <a:noFill/>
            <a:miter lim="800000"/>
            <a:headEnd type="none" w="sm" len="sm"/>
            <a:tailEnd type="none" w="sm" len="sm"/>
          </a:ln>
        </p:spPr>
        <p:txBody>
          <a:bodyPr wrap="none">
            <a:spAutoFit/>
          </a:bodyPr>
          <a:lstStyle/>
          <a:p>
            <a:r>
              <a:rPr lang="en-US">
                <a:solidFill>
                  <a:schemeClr val="bg1"/>
                </a:solidFill>
              </a:rPr>
              <a:t>PEC enclosure</a:t>
            </a:r>
          </a:p>
        </p:txBody>
      </p:sp>
      <p:sp>
        <p:nvSpPr>
          <p:cNvPr id="44053" name="Text Box 28"/>
          <p:cNvSpPr txBox="1">
            <a:spLocks noChangeArrowheads="1"/>
          </p:cNvSpPr>
          <p:nvPr/>
        </p:nvSpPr>
        <p:spPr bwMode="auto">
          <a:xfrm>
            <a:off x="463550" y="6084335"/>
            <a:ext cx="8223250" cy="366712"/>
          </a:xfrm>
          <a:prstGeom prst="rect">
            <a:avLst/>
          </a:prstGeom>
          <a:noFill/>
          <a:ln w="12700">
            <a:noFill/>
            <a:miter lim="800000"/>
            <a:headEnd type="none" w="sm" len="sm"/>
            <a:tailEnd type="none" w="sm" len="sm"/>
          </a:ln>
        </p:spPr>
        <p:txBody>
          <a:bodyPr wrap="none">
            <a:spAutoFit/>
          </a:bodyPr>
          <a:lstStyle/>
          <a:p>
            <a:r>
              <a:rPr lang="en-US" dirty="0">
                <a:solidFill>
                  <a:schemeClr val="bg2"/>
                </a:solidFill>
              </a:rPr>
              <a:t>R. E. Collin, </a:t>
            </a:r>
            <a:r>
              <a:rPr lang="en-US" i="1" dirty="0">
                <a:solidFill>
                  <a:schemeClr val="bg2"/>
                </a:solidFill>
              </a:rPr>
              <a:t>Field Theory of Guided Waves</a:t>
            </a:r>
            <a:r>
              <a:rPr lang="en-US" dirty="0">
                <a:solidFill>
                  <a:schemeClr val="bg2"/>
                </a:solidFill>
              </a:rPr>
              <a:t>, IEEE Press, Piscataway, NJ, 1991.</a:t>
            </a:r>
          </a:p>
        </p:txBody>
      </p:sp>
      <p:sp>
        <p:nvSpPr>
          <p:cNvPr id="23" name="Slide Number Placeholder 22"/>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56</a:t>
            </a:fld>
            <a:endParaRPr lang="en-US" kern="0" dirty="0"/>
          </a:p>
        </p:txBody>
      </p:sp>
      <p:sp>
        <p:nvSpPr>
          <p:cNvPr id="25" name="TextBox 24"/>
          <p:cNvSpPr txBox="1"/>
          <p:nvPr/>
        </p:nvSpPr>
        <p:spPr>
          <a:xfrm>
            <a:off x="4353636" y="5308979"/>
            <a:ext cx="1984454" cy="369332"/>
          </a:xfrm>
          <a:prstGeom prst="rect">
            <a:avLst/>
          </a:prstGeom>
          <a:noFill/>
        </p:spPr>
        <p:txBody>
          <a:bodyPr wrap="none" rtlCol="0">
            <a:spAutoFit/>
          </a:bodyPr>
          <a:lstStyle/>
          <a:p>
            <a:r>
              <a:rPr lang="en-US" dirty="0" smtClean="0">
                <a:solidFill>
                  <a:srgbClr val="FF0000"/>
                </a:solidFill>
              </a:rPr>
              <a:t>Foster’s theorem:</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Text Box 2"/>
          <p:cNvSpPr txBox="1">
            <a:spLocks noChangeArrowheads="1"/>
          </p:cNvSpPr>
          <p:nvPr/>
        </p:nvSpPr>
        <p:spPr bwMode="auto">
          <a:xfrm>
            <a:off x="1867649" y="0"/>
            <a:ext cx="5294313"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Foster's Theorem (cont.)</a:t>
            </a:r>
          </a:p>
        </p:txBody>
      </p:sp>
      <p:graphicFrame>
        <p:nvGraphicFramePr>
          <p:cNvPr id="45058" name="Object 11"/>
          <p:cNvGraphicFramePr>
            <a:graphicFrameLocks noChangeAspect="1"/>
          </p:cNvGraphicFramePr>
          <p:nvPr/>
        </p:nvGraphicFramePr>
        <p:xfrm>
          <a:off x="3927208" y="2928331"/>
          <a:ext cx="1279525" cy="752475"/>
        </p:xfrm>
        <a:graphic>
          <a:graphicData uri="http://schemas.openxmlformats.org/presentationml/2006/ole">
            <p:oleObj spid="_x0000_s45058" name="Equation" r:id="rId4" imgW="736560" imgH="431640" progId="Equation.DSMT4">
              <p:embed/>
            </p:oleObj>
          </a:graphicData>
        </a:graphic>
      </p:graphicFrame>
      <p:graphicFrame>
        <p:nvGraphicFramePr>
          <p:cNvPr id="45059" name="Object 12"/>
          <p:cNvGraphicFramePr>
            <a:graphicFrameLocks noChangeAspect="1"/>
          </p:cNvGraphicFramePr>
          <p:nvPr/>
        </p:nvGraphicFramePr>
        <p:xfrm>
          <a:off x="3835133" y="4147531"/>
          <a:ext cx="1235075" cy="752475"/>
        </p:xfrm>
        <a:graphic>
          <a:graphicData uri="http://schemas.openxmlformats.org/presentationml/2006/ole">
            <p:oleObj spid="_x0000_s45059" name="Equation" r:id="rId5" imgW="711000" imgH="431640" progId="Equation.DSMT4">
              <p:embed/>
            </p:oleObj>
          </a:graphicData>
        </a:graphic>
      </p:graphicFrame>
      <p:graphicFrame>
        <p:nvGraphicFramePr>
          <p:cNvPr id="45060" name="Object 13"/>
          <p:cNvGraphicFramePr>
            <a:graphicFrameLocks noChangeAspect="1"/>
          </p:cNvGraphicFramePr>
          <p:nvPr/>
        </p:nvGraphicFramePr>
        <p:xfrm>
          <a:off x="3693020" y="5595331"/>
          <a:ext cx="1720850" cy="752475"/>
        </p:xfrm>
        <a:graphic>
          <a:graphicData uri="http://schemas.openxmlformats.org/presentationml/2006/ole">
            <p:oleObj spid="_x0000_s45060" name="Equation" r:id="rId6" imgW="990360" imgH="431640" progId="Equation.DSMT4">
              <p:embed/>
            </p:oleObj>
          </a:graphicData>
        </a:graphic>
      </p:graphicFrame>
      <p:graphicFrame>
        <p:nvGraphicFramePr>
          <p:cNvPr id="45061" name="Object 14"/>
          <p:cNvGraphicFramePr>
            <a:graphicFrameLocks noChangeAspect="1"/>
          </p:cNvGraphicFramePr>
          <p:nvPr/>
        </p:nvGraphicFramePr>
        <p:xfrm>
          <a:off x="4070145" y="1611654"/>
          <a:ext cx="971550" cy="752475"/>
        </p:xfrm>
        <a:graphic>
          <a:graphicData uri="http://schemas.openxmlformats.org/presentationml/2006/ole">
            <p:oleObj spid="_x0000_s45061" name="Equation" r:id="rId7" imgW="558720" imgH="431640" progId="Equation.DSMT4">
              <p:embed/>
            </p:oleObj>
          </a:graphicData>
        </a:graphic>
      </p:graphicFrame>
      <p:sp>
        <p:nvSpPr>
          <p:cNvPr id="45063" name="Text Box 15"/>
          <p:cNvSpPr txBox="1">
            <a:spLocks noChangeArrowheads="1"/>
          </p:cNvSpPr>
          <p:nvPr/>
        </p:nvSpPr>
        <p:spPr bwMode="auto">
          <a:xfrm>
            <a:off x="539805" y="948595"/>
            <a:ext cx="4964112" cy="396875"/>
          </a:xfrm>
          <a:prstGeom prst="rect">
            <a:avLst/>
          </a:prstGeom>
          <a:noFill/>
          <a:ln w="12700">
            <a:noFill/>
            <a:miter lim="800000"/>
            <a:headEnd type="none" w="sm" len="sm"/>
            <a:tailEnd type="none" w="sm" len="sm"/>
          </a:ln>
        </p:spPr>
        <p:txBody>
          <a:bodyPr wrap="none">
            <a:spAutoFit/>
          </a:bodyPr>
          <a:lstStyle/>
          <a:p>
            <a:r>
              <a:rPr lang="en-US" sz="2000" dirty="0">
                <a:solidFill>
                  <a:schemeClr val="bg1"/>
                </a:solidFill>
              </a:rPr>
              <a:t>The same holds for the input susceptance:</a:t>
            </a:r>
          </a:p>
        </p:txBody>
      </p:sp>
      <p:sp>
        <p:nvSpPr>
          <p:cNvPr id="45064" name="AutoShape 16"/>
          <p:cNvSpPr>
            <a:spLocks noChangeArrowheads="1"/>
          </p:cNvSpPr>
          <p:nvPr/>
        </p:nvSpPr>
        <p:spPr bwMode="auto">
          <a:xfrm>
            <a:off x="2754045" y="3177568"/>
            <a:ext cx="736600" cy="215900"/>
          </a:xfrm>
          <a:prstGeom prst="rightArrow">
            <a:avLst>
              <a:gd name="adj1" fmla="val 50000"/>
              <a:gd name="adj2" fmla="val 85294"/>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45065" name="AutoShape 17"/>
          <p:cNvSpPr>
            <a:spLocks noChangeArrowheads="1"/>
          </p:cNvSpPr>
          <p:nvPr/>
        </p:nvSpPr>
        <p:spPr bwMode="auto">
          <a:xfrm>
            <a:off x="2741345" y="4358668"/>
            <a:ext cx="736600" cy="215900"/>
          </a:xfrm>
          <a:prstGeom prst="rightArrow">
            <a:avLst>
              <a:gd name="adj1" fmla="val 50000"/>
              <a:gd name="adj2" fmla="val 85294"/>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45066" name="AutoShape 18"/>
          <p:cNvSpPr>
            <a:spLocks noChangeArrowheads="1"/>
          </p:cNvSpPr>
          <p:nvPr/>
        </p:nvSpPr>
        <p:spPr bwMode="auto">
          <a:xfrm>
            <a:off x="2588945" y="5819168"/>
            <a:ext cx="736600" cy="215900"/>
          </a:xfrm>
          <a:prstGeom prst="rightArrow">
            <a:avLst>
              <a:gd name="adj1" fmla="val 50000"/>
              <a:gd name="adj2" fmla="val 85294"/>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12" name="Slide Number Placeholder 11"/>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57</a:t>
            </a:fld>
            <a:endParaRPr lang="en-US" kern="0" dirty="0"/>
          </a:p>
        </p:txBody>
      </p:sp>
      <p:graphicFrame>
        <p:nvGraphicFramePr>
          <p:cNvPr id="45062" name="Object 20"/>
          <p:cNvGraphicFramePr>
            <a:graphicFrameLocks noChangeAspect="1"/>
          </p:cNvGraphicFramePr>
          <p:nvPr/>
        </p:nvGraphicFramePr>
        <p:xfrm>
          <a:off x="6721434" y="5623626"/>
          <a:ext cx="1058863" cy="765175"/>
        </p:xfrm>
        <a:graphic>
          <a:graphicData uri="http://schemas.openxmlformats.org/presentationml/2006/ole">
            <p:oleObj spid="_x0000_s45062" name="Equation" r:id="rId8" imgW="545760" imgH="393480" progId="Equation.DSMT4">
              <p:embed/>
            </p:oleObj>
          </a:graphicData>
        </a:graphic>
      </p:graphicFrame>
      <p:sp>
        <p:nvSpPr>
          <p:cNvPr id="13" name="AutoShape 18"/>
          <p:cNvSpPr>
            <a:spLocks noChangeArrowheads="1"/>
          </p:cNvSpPr>
          <p:nvPr/>
        </p:nvSpPr>
        <p:spPr bwMode="auto">
          <a:xfrm>
            <a:off x="5757678" y="5912192"/>
            <a:ext cx="736600" cy="215900"/>
          </a:xfrm>
          <a:prstGeom prst="rightArrow">
            <a:avLst>
              <a:gd name="adj1" fmla="val 50000"/>
              <a:gd name="adj2" fmla="val 85294"/>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Text Box 2"/>
          <p:cNvSpPr txBox="1">
            <a:spLocks noChangeArrowheads="1"/>
          </p:cNvSpPr>
          <p:nvPr/>
        </p:nvSpPr>
        <p:spPr bwMode="auto">
          <a:xfrm>
            <a:off x="1785456" y="0"/>
            <a:ext cx="5294313"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Foster's Theorem (cont.)</a:t>
            </a:r>
          </a:p>
        </p:txBody>
      </p:sp>
      <p:sp>
        <p:nvSpPr>
          <p:cNvPr id="46086" name="Text Box 3"/>
          <p:cNvSpPr txBox="1">
            <a:spLocks noChangeArrowheads="1"/>
          </p:cNvSpPr>
          <p:nvPr/>
        </p:nvSpPr>
        <p:spPr bwMode="auto">
          <a:xfrm>
            <a:off x="346165" y="1151080"/>
            <a:ext cx="4429125" cy="396875"/>
          </a:xfrm>
          <a:prstGeom prst="rect">
            <a:avLst/>
          </a:prstGeom>
          <a:noFill/>
          <a:ln w="12700">
            <a:noFill/>
            <a:miter lim="800000"/>
            <a:headEnd type="none" w="sm" len="sm"/>
            <a:tailEnd type="none" w="sm" len="sm"/>
          </a:ln>
        </p:spPr>
        <p:txBody>
          <a:bodyPr wrap="none">
            <a:spAutoFit/>
          </a:bodyPr>
          <a:lstStyle/>
          <a:p>
            <a:r>
              <a:rPr lang="en-US" sz="2000" dirty="0">
                <a:solidFill>
                  <a:schemeClr val="bg1"/>
                </a:solidFill>
              </a:rPr>
              <a:t>Start with the following vector identity:</a:t>
            </a:r>
          </a:p>
        </p:txBody>
      </p:sp>
      <p:graphicFrame>
        <p:nvGraphicFramePr>
          <p:cNvPr id="46082" name="Object 10"/>
          <p:cNvGraphicFramePr>
            <a:graphicFrameLocks noChangeAspect="1"/>
          </p:cNvGraphicFramePr>
          <p:nvPr/>
        </p:nvGraphicFramePr>
        <p:xfrm>
          <a:off x="1403350" y="4513263"/>
          <a:ext cx="5214938" cy="882650"/>
        </p:xfrm>
        <a:graphic>
          <a:graphicData uri="http://schemas.openxmlformats.org/presentationml/2006/ole">
            <p:oleObj spid="_x0000_s46082" name="Equation" r:id="rId4" imgW="2997000" imgH="507960" progId="Equation.DSMT4">
              <p:embed/>
            </p:oleObj>
          </a:graphicData>
        </a:graphic>
      </p:graphicFrame>
      <p:graphicFrame>
        <p:nvGraphicFramePr>
          <p:cNvPr id="46083" name="Object 11"/>
          <p:cNvGraphicFramePr>
            <a:graphicFrameLocks noChangeAspect="1"/>
          </p:cNvGraphicFramePr>
          <p:nvPr/>
        </p:nvGraphicFramePr>
        <p:xfrm>
          <a:off x="1416050" y="3471863"/>
          <a:ext cx="5214938" cy="882650"/>
        </p:xfrm>
        <a:graphic>
          <a:graphicData uri="http://schemas.openxmlformats.org/presentationml/2006/ole">
            <p:oleObj spid="_x0000_s46083" name="Equation" r:id="rId5" imgW="2997000" imgH="507960" progId="Equation.DSMT4">
              <p:embed/>
            </p:oleObj>
          </a:graphicData>
        </a:graphic>
      </p:graphicFrame>
      <p:sp>
        <p:nvSpPr>
          <p:cNvPr id="46087" name="Text Box 12"/>
          <p:cNvSpPr txBox="1">
            <a:spLocks noChangeArrowheads="1"/>
          </p:cNvSpPr>
          <p:nvPr/>
        </p:nvSpPr>
        <p:spPr bwMode="auto">
          <a:xfrm>
            <a:off x="379413" y="5735638"/>
            <a:ext cx="4568825" cy="396875"/>
          </a:xfrm>
          <a:prstGeom prst="rect">
            <a:avLst/>
          </a:prstGeom>
          <a:noFill/>
          <a:ln w="12700">
            <a:noFill/>
            <a:miter lim="800000"/>
            <a:headEnd type="none" w="sm" len="sm"/>
            <a:tailEnd type="none" w="sm" len="sm"/>
          </a:ln>
        </p:spPr>
        <p:txBody>
          <a:bodyPr wrap="none">
            <a:spAutoFit/>
          </a:bodyPr>
          <a:lstStyle/>
          <a:p>
            <a:r>
              <a:rPr lang="en-US" sz="2000">
                <a:solidFill>
                  <a:schemeClr val="bg1"/>
                </a:solidFill>
              </a:rPr>
              <a:t>Add these last two equations together: </a:t>
            </a:r>
          </a:p>
        </p:txBody>
      </p:sp>
      <p:graphicFrame>
        <p:nvGraphicFramePr>
          <p:cNvPr id="46084" name="Object 14"/>
          <p:cNvGraphicFramePr>
            <a:graphicFrameLocks noChangeAspect="1"/>
          </p:cNvGraphicFramePr>
          <p:nvPr/>
        </p:nvGraphicFramePr>
        <p:xfrm>
          <a:off x="2166322" y="1649508"/>
          <a:ext cx="4414837" cy="511175"/>
        </p:xfrm>
        <a:graphic>
          <a:graphicData uri="http://schemas.openxmlformats.org/presentationml/2006/ole">
            <p:oleObj spid="_x0000_s46084" name="Equation" r:id="rId6" imgW="2197080" imgH="253800" progId="Equation.DSMT4">
              <p:embed/>
            </p:oleObj>
          </a:graphicData>
        </a:graphic>
      </p:graphicFrame>
      <p:sp>
        <p:nvSpPr>
          <p:cNvPr id="46088" name="Text Box 15"/>
          <p:cNvSpPr txBox="1">
            <a:spLocks noChangeArrowheads="1"/>
          </p:cNvSpPr>
          <p:nvPr/>
        </p:nvSpPr>
        <p:spPr bwMode="auto">
          <a:xfrm>
            <a:off x="445339" y="2867293"/>
            <a:ext cx="7643812" cy="396875"/>
          </a:xfrm>
          <a:prstGeom prst="rect">
            <a:avLst/>
          </a:prstGeom>
          <a:noFill/>
          <a:ln w="12700">
            <a:noFill/>
            <a:miter lim="800000"/>
            <a:headEnd type="none" w="sm" len="sm"/>
            <a:tailEnd type="none" w="sm" len="sm"/>
          </a:ln>
        </p:spPr>
        <p:txBody>
          <a:bodyPr wrap="none">
            <a:spAutoFit/>
          </a:bodyPr>
          <a:lstStyle/>
          <a:p>
            <a:r>
              <a:rPr lang="en-US" sz="2000" dirty="0">
                <a:solidFill>
                  <a:schemeClr val="bg1"/>
                </a:solidFill>
              </a:rPr>
              <a:t>Hence we have </a:t>
            </a:r>
            <a:r>
              <a:rPr lang="en-US" dirty="0">
                <a:solidFill>
                  <a:schemeClr val="bg1"/>
                </a:solidFill>
              </a:rPr>
              <a:t>(applying twice, for two different choices of the (vectors)</a:t>
            </a:r>
          </a:p>
        </p:txBody>
      </p:sp>
      <p:sp>
        <p:nvSpPr>
          <p:cNvPr id="10" name="Slide Number Placeholder 9"/>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58</a:t>
            </a:fld>
            <a:endParaRPr lang="en-US" kern="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12"/>
          <p:cNvSpPr>
            <a:spLocks noChangeArrowheads="1"/>
          </p:cNvSpPr>
          <p:nvPr/>
        </p:nvSpPr>
        <p:spPr bwMode="auto">
          <a:xfrm>
            <a:off x="6718300" y="2247900"/>
            <a:ext cx="889000" cy="406400"/>
          </a:xfrm>
          <a:prstGeom prst="rect">
            <a:avLst/>
          </a:prstGeom>
          <a:solidFill>
            <a:schemeClr val="folHlink"/>
          </a:solidFill>
          <a:ln w="12700">
            <a:solidFill>
              <a:schemeClr val="tx1"/>
            </a:solidFill>
            <a:miter lim="800000"/>
            <a:headEnd type="none" w="sm" len="sm"/>
            <a:tailEnd type="none" w="sm" len="sm"/>
          </a:ln>
        </p:spPr>
        <p:txBody>
          <a:bodyPr wrap="none" anchor="ctr"/>
          <a:lstStyle/>
          <a:p>
            <a:endParaRPr lang="en-US"/>
          </a:p>
        </p:txBody>
      </p:sp>
      <p:sp>
        <p:nvSpPr>
          <p:cNvPr id="47109" name="Rectangle 11"/>
          <p:cNvSpPr>
            <a:spLocks noChangeArrowheads="1"/>
          </p:cNvSpPr>
          <p:nvPr/>
        </p:nvSpPr>
        <p:spPr bwMode="auto">
          <a:xfrm>
            <a:off x="4965700" y="1371600"/>
            <a:ext cx="914400" cy="406400"/>
          </a:xfrm>
          <a:prstGeom prst="rect">
            <a:avLst/>
          </a:prstGeom>
          <a:solidFill>
            <a:schemeClr val="folHlink"/>
          </a:solidFill>
          <a:ln w="12700">
            <a:solidFill>
              <a:schemeClr val="tx1"/>
            </a:solidFill>
            <a:miter lim="800000"/>
            <a:headEnd type="none" w="sm" len="sm"/>
            <a:tailEnd type="none" w="sm" len="sm"/>
          </a:ln>
        </p:spPr>
        <p:txBody>
          <a:bodyPr wrap="none" anchor="ctr"/>
          <a:lstStyle/>
          <a:p>
            <a:endParaRPr lang="en-US"/>
          </a:p>
        </p:txBody>
      </p:sp>
      <p:sp>
        <p:nvSpPr>
          <p:cNvPr id="515074" name="Text Box 2"/>
          <p:cNvSpPr txBox="1">
            <a:spLocks noChangeArrowheads="1"/>
          </p:cNvSpPr>
          <p:nvPr/>
        </p:nvSpPr>
        <p:spPr bwMode="auto">
          <a:xfrm>
            <a:off x="1806004" y="0"/>
            <a:ext cx="5294313"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Foster's Theorem (cont.)</a:t>
            </a:r>
          </a:p>
        </p:txBody>
      </p:sp>
      <p:graphicFrame>
        <p:nvGraphicFramePr>
          <p:cNvPr id="47106" name="Object 7"/>
          <p:cNvGraphicFramePr>
            <a:graphicFrameLocks noChangeAspect="1"/>
          </p:cNvGraphicFramePr>
          <p:nvPr/>
        </p:nvGraphicFramePr>
        <p:xfrm>
          <a:off x="1236663" y="1150938"/>
          <a:ext cx="6386512" cy="1765300"/>
        </p:xfrm>
        <a:graphic>
          <a:graphicData uri="http://schemas.openxmlformats.org/presentationml/2006/ole">
            <p:oleObj spid="_x0000_s47106" name="Equation" r:id="rId4" imgW="3670200" imgH="1015920" progId="Equation.DSMT4">
              <p:embed/>
            </p:oleObj>
          </a:graphicData>
        </a:graphic>
      </p:graphicFrame>
      <p:sp>
        <p:nvSpPr>
          <p:cNvPr id="47111" name="Text Box 9"/>
          <p:cNvSpPr txBox="1">
            <a:spLocks noChangeArrowheads="1"/>
          </p:cNvSpPr>
          <p:nvPr/>
        </p:nvSpPr>
        <p:spPr bwMode="auto">
          <a:xfrm>
            <a:off x="519113" y="3398838"/>
            <a:ext cx="5946775" cy="396875"/>
          </a:xfrm>
          <a:prstGeom prst="rect">
            <a:avLst/>
          </a:prstGeom>
          <a:noFill/>
          <a:ln w="12700">
            <a:noFill/>
            <a:miter lim="800000"/>
            <a:headEnd type="none" w="sm" len="sm"/>
            <a:tailEnd type="none" w="sm" len="sm"/>
          </a:ln>
        </p:spPr>
        <p:txBody>
          <a:bodyPr wrap="none">
            <a:spAutoFit/>
          </a:bodyPr>
          <a:lstStyle/>
          <a:p>
            <a:r>
              <a:rPr lang="en-US" sz="2000">
                <a:solidFill>
                  <a:schemeClr val="bg1"/>
                </a:solidFill>
              </a:rPr>
              <a:t>Using Maxwell's equations for a source-free region,</a:t>
            </a:r>
          </a:p>
        </p:txBody>
      </p:sp>
      <p:graphicFrame>
        <p:nvGraphicFramePr>
          <p:cNvPr id="47107" name="Object 10"/>
          <p:cNvGraphicFramePr>
            <a:graphicFrameLocks noChangeAspect="1"/>
          </p:cNvGraphicFramePr>
          <p:nvPr/>
        </p:nvGraphicFramePr>
        <p:xfrm>
          <a:off x="1039813" y="4033838"/>
          <a:ext cx="6629400" cy="1765300"/>
        </p:xfrm>
        <a:graphic>
          <a:graphicData uri="http://schemas.openxmlformats.org/presentationml/2006/ole">
            <p:oleObj spid="_x0000_s47107" name="Equation" r:id="rId5" imgW="3809880" imgH="1015920" progId="Equation.DSMT4">
              <p:embed/>
            </p:oleObj>
          </a:graphicData>
        </a:graphic>
      </p:graphicFrame>
      <p:sp>
        <p:nvSpPr>
          <p:cNvPr id="9" name="Slide Number Placeholder 8"/>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59</a:t>
            </a:fld>
            <a:endParaRPr lang="en-US" kern="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4"/>
          <p:cNvSpPr txBox="1">
            <a:spLocks noChangeArrowheads="1"/>
          </p:cNvSpPr>
          <p:nvPr/>
        </p:nvSpPr>
        <p:spPr bwMode="auto">
          <a:xfrm>
            <a:off x="781050" y="1143000"/>
            <a:ext cx="1849438"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We then have </a:t>
            </a:r>
          </a:p>
        </p:txBody>
      </p:sp>
      <p:graphicFrame>
        <p:nvGraphicFramePr>
          <p:cNvPr id="4098" name="Object 8"/>
          <p:cNvGraphicFramePr>
            <a:graphicFrameLocks noChangeAspect="1"/>
          </p:cNvGraphicFramePr>
          <p:nvPr/>
        </p:nvGraphicFramePr>
        <p:xfrm>
          <a:off x="1325563" y="1584325"/>
          <a:ext cx="6510337" cy="869950"/>
        </p:xfrm>
        <a:graphic>
          <a:graphicData uri="http://schemas.openxmlformats.org/presentationml/2006/ole">
            <p:oleObj spid="_x0000_s4098" name="Equation" r:id="rId4" imgW="2946240" imgH="393480" progId="Equation.DSMT4">
              <p:embed/>
            </p:oleObj>
          </a:graphicData>
        </a:graphic>
      </p:graphicFrame>
      <p:graphicFrame>
        <p:nvGraphicFramePr>
          <p:cNvPr id="4099" name="Object 9"/>
          <p:cNvGraphicFramePr>
            <a:graphicFrameLocks noChangeAspect="1"/>
          </p:cNvGraphicFramePr>
          <p:nvPr/>
        </p:nvGraphicFramePr>
        <p:xfrm>
          <a:off x="850900" y="5003800"/>
          <a:ext cx="7431088" cy="846138"/>
        </p:xfrm>
        <a:graphic>
          <a:graphicData uri="http://schemas.openxmlformats.org/presentationml/2006/ole">
            <p:oleObj spid="_x0000_s4099" name="Equation" r:id="rId5" imgW="3454200" imgH="393480" progId="Equation.DSMT4">
              <p:embed/>
            </p:oleObj>
          </a:graphicData>
        </a:graphic>
      </p:graphicFrame>
      <p:graphicFrame>
        <p:nvGraphicFramePr>
          <p:cNvPr id="4100" name="Object 10"/>
          <p:cNvGraphicFramePr>
            <a:graphicFrameLocks noChangeAspect="1"/>
          </p:cNvGraphicFramePr>
          <p:nvPr/>
        </p:nvGraphicFramePr>
        <p:xfrm>
          <a:off x="3575050" y="3017838"/>
          <a:ext cx="2022475" cy="1181100"/>
        </p:xfrm>
        <a:graphic>
          <a:graphicData uri="http://schemas.openxmlformats.org/presentationml/2006/ole">
            <p:oleObj spid="_x0000_s4100" name="Equation" r:id="rId6" imgW="914400" imgH="533160" progId="Equation.DSMT4">
              <p:embed/>
            </p:oleObj>
          </a:graphicData>
        </a:graphic>
      </p:graphicFrame>
      <p:sp>
        <p:nvSpPr>
          <p:cNvPr id="4102" name="Text Box 11"/>
          <p:cNvSpPr txBox="1">
            <a:spLocks noChangeArrowheads="1"/>
          </p:cNvSpPr>
          <p:nvPr/>
        </p:nvSpPr>
        <p:spPr bwMode="auto">
          <a:xfrm>
            <a:off x="2008188" y="3114675"/>
            <a:ext cx="1157287"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Now let</a:t>
            </a:r>
          </a:p>
        </p:txBody>
      </p:sp>
      <p:sp>
        <p:nvSpPr>
          <p:cNvPr id="4103" name="Text Box 12"/>
          <p:cNvSpPr txBox="1">
            <a:spLocks noChangeArrowheads="1"/>
          </p:cNvSpPr>
          <p:nvPr/>
        </p:nvSpPr>
        <p:spPr bwMode="auto">
          <a:xfrm>
            <a:off x="487363" y="4589463"/>
            <a:ext cx="1022350"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so that</a:t>
            </a:r>
          </a:p>
        </p:txBody>
      </p:sp>
      <p:sp>
        <p:nvSpPr>
          <p:cNvPr id="419853" name="Text Box 13"/>
          <p:cNvSpPr txBox="1">
            <a:spLocks noChangeArrowheads="1"/>
          </p:cNvSpPr>
          <p:nvPr/>
        </p:nvSpPr>
        <p:spPr bwMode="auto">
          <a:xfrm>
            <a:off x="173038" y="200025"/>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a:solidFill>
                  <a:srgbClr val="FF9933"/>
                </a:solidFill>
                <a:effectLst>
                  <a:outerShdw blurRad="38100" dist="38100" dir="2700000" algn="tl">
                    <a:srgbClr val="C0C0C0"/>
                  </a:outerShdw>
                </a:effectLst>
                <a:latin typeface="Arial" pitchFamily="34" charset="0"/>
              </a:rPr>
              <a:t>Poynting Theorem: Time-Domain (cont.)</a:t>
            </a:r>
          </a:p>
        </p:txBody>
      </p:sp>
      <p:sp>
        <p:nvSpPr>
          <p:cNvPr id="10" name="Slide Number Placeholder 9"/>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6</a:t>
            </a:fld>
            <a:endParaRPr lang="en-US" kern="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12"/>
          <p:cNvSpPr>
            <a:spLocks noChangeArrowheads="1"/>
          </p:cNvSpPr>
          <p:nvPr/>
        </p:nvSpPr>
        <p:spPr bwMode="auto">
          <a:xfrm>
            <a:off x="4432300" y="1905000"/>
            <a:ext cx="1155700" cy="850900"/>
          </a:xfrm>
          <a:prstGeom prst="rect">
            <a:avLst/>
          </a:prstGeom>
          <a:solidFill>
            <a:schemeClr val="folHlink"/>
          </a:solidFill>
          <a:ln w="12700">
            <a:solidFill>
              <a:schemeClr val="tx1"/>
            </a:solidFill>
            <a:miter lim="800000"/>
            <a:headEnd type="none" w="sm" len="sm"/>
            <a:tailEnd type="none" w="sm" len="sm"/>
          </a:ln>
        </p:spPr>
        <p:txBody>
          <a:bodyPr wrap="none" anchor="ctr"/>
          <a:lstStyle/>
          <a:p>
            <a:endParaRPr lang="en-US"/>
          </a:p>
        </p:txBody>
      </p:sp>
      <p:sp>
        <p:nvSpPr>
          <p:cNvPr id="48134" name="Rectangle 11"/>
          <p:cNvSpPr>
            <a:spLocks noChangeArrowheads="1"/>
          </p:cNvSpPr>
          <p:nvPr/>
        </p:nvSpPr>
        <p:spPr bwMode="auto">
          <a:xfrm>
            <a:off x="6515100" y="1028700"/>
            <a:ext cx="1270000" cy="850900"/>
          </a:xfrm>
          <a:prstGeom prst="rect">
            <a:avLst/>
          </a:prstGeom>
          <a:solidFill>
            <a:schemeClr val="folHlink"/>
          </a:solidFill>
          <a:ln w="12700">
            <a:solidFill>
              <a:schemeClr val="tx1"/>
            </a:solidFill>
            <a:miter lim="800000"/>
            <a:headEnd type="none" w="sm" len="sm"/>
            <a:tailEnd type="none" w="sm" len="sm"/>
          </a:ln>
        </p:spPr>
        <p:txBody>
          <a:bodyPr wrap="none" anchor="ctr"/>
          <a:lstStyle/>
          <a:p>
            <a:endParaRPr lang="en-US"/>
          </a:p>
        </p:txBody>
      </p:sp>
      <p:sp>
        <p:nvSpPr>
          <p:cNvPr id="517122" name="Text Box 2"/>
          <p:cNvSpPr txBox="1">
            <a:spLocks noChangeArrowheads="1"/>
          </p:cNvSpPr>
          <p:nvPr/>
        </p:nvSpPr>
        <p:spPr bwMode="auto">
          <a:xfrm>
            <a:off x="1785456" y="0"/>
            <a:ext cx="5294313"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Foster's Theorem (cont.)</a:t>
            </a:r>
          </a:p>
        </p:txBody>
      </p:sp>
      <p:sp>
        <p:nvSpPr>
          <p:cNvPr id="48136" name="Text Box 5"/>
          <p:cNvSpPr txBox="1">
            <a:spLocks noChangeArrowheads="1"/>
          </p:cNvSpPr>
          <p:nvPr/>
        </p:nvSpPr>
        <p:spPr bwMode="auto">
          <a:xfrm>
            <a:off x="366713" y="5659438"/>
            <a:ext cx="1749425" cy="396875"/>
          </a:xfrm>
          <a:prstGeom prst="rect">
            <a:avLst/>
          </a:prstGeom>
          <a:noFill/>
          <a:ln w="12700">
            <a:noFill/>
            <a:miter lim="800000"/>
            <a:headEnd type="none" w="sm" len="sm"/>
            <a:tailEnd type="none" w="sm" len="sm"/>
          </a:ln>
        </p:spPr>
        <p:txBody>
          <a:bodyPr wrap="none">
            <a:spAutoFit/>
          </a:bodyPr>
          <a:lstStyle/>
          <a:p>
            <a:r>
              <a:rPr lang="en-US" sz="2000">
                <a:solidFill>
                  <a:schemeClr val="bg1"/>
                </a:solidFill>
              </a:rPr>
              <a:t>We then have</a:t>
            </a:r>
          </a:p>
        </p:txBody>
      </p:sp>
      <p:graphicFrame>
        <p:nvGraphicFramePr>
          <p:cNvPr id="48130" name="Object 6"/>
          <p:cNvGraphicFramePr>
            <a:graphicFrameLocks noChangeAspect="1"/>
          </p:cNvGraphicFramePr>
          <p:nvPr/>
        </p:nvGraphicFramePr>
        <p:xfrm>
          <a:off x="1128713" y="998538"/>
          <a:ext cx="6629400" cy="1765300"/>
        </p:xfrm>
        <a:graphic>
          <a:graphicData uri="http://schemas.openxmlformats.org/presentationml/2006/ole">
            <p:oleObj spid="_x0000_s48130" name="Equation" r:id="rId4" imgW="3809880" imgH="1015920" progId="Equation.DSMT4">
              <p:embed/>
            </p:oleObj>
          </a:graphicData>
        </a:graphic>
      </p:graphicFrame>
      <p:graphicFrame>
        <p:nvGraphicFramePr>
          <p:cNvPr id="48131" name="Object 7"/>
          <p:cNvGraphicFramePr>
            <a:graphicFrameLocks noChangeAspect="1"/>
          </p:cNvGraphicFramePr>
          <p:nvPr/>
        </p:nvGraphicFramePr>
        <p:xfrm>
          <a:off x="901700" y="3536950"/>
          <a:ext cx="7185025" cy="750888"/>
        </p:xfrm>
        <a:graphic>
          <a:graphicData uri="http://schemas.openxmlformats.org/presentationml/2006/ole">
            <p:oleObj spid="_x0000_s48131" name="Equation" r:id="rId5" imgW="4127400" imgH="431640" progId="Equation.DSMT4">
              <p:embed/>
            </p:oleObj>
          </a:graphicData>
        </a:graphic>
      </p:graphicFrame>
      <p:graphicFrame>
        <p:nvGraphicFramePr>
          <p:cNvPr id="48132" name="Object 8"/>
          <p:cNvGraphicFramePr>
            <a:graphicFrameLocks noChangeAspect="1"/>
          </p:cNvGraphicFramePr>
          <p:nvPr/>
        </p:nvGraphicFramePr>
        <p:xfrm>
          <a:off x="836613" y="4464050"/>
          <a:ext cx="7340600" cy="750888"/>
        </p:xfrm>
        <a:graphic>
          <a:graphicData uri="http://schemas.openxmlformats.org/presentationml/2006/ole">
            <p:oleObj spid="_x0000_s48132" name="Equation" r:id="rId6" imgW="4216320" imgH="431640" progId="Equation.DSMT4">
              <p:embed/>
            </p:oleObj>
          </a:graphicData>
        </a:graphic>
      </p:graphicFrame>
      <p:sp>
        <p:nvSpPr>
          <p:cNvPr id="48137" name="Text Box 9"/>
          <p:cNvSpPr txBox="1">
            <a:spLocks noChangeArrowheads="1"/>
          </p:cNvSpPr>
          <p:nvPr/>
        </p:nvSpPr>
        <p:spPr bwMode="auto">
          <a:xfrm>
            <a:off x="438775" y="3009418"/>
            <a:ext cx="7177087" cy="396875"/>
          </a:xfrm>
          <a:prstGeom prst="rect">
            <a:avLst/>
          </a:prstGeom>
          <a:noFill/>
          <a:ln w="12700">
            <a:noFill/>
            <a:miter lim="800000"/>
            <a:headEnd type="none" w="sm" len="sm"/>
            <a:tailEnd type="none" w="sm" len="sm"/>
          </a:ln>
        </p:spPr>
        <p:txBody>
          <a:bodyPr wrap="none">
            <a:spAutoFit/>
          </a:bodyPr>
          <a:lstStyle/>
          <a:p>
            <a:r>
              <a:rPr lang="en-US" sz="2000">
                <a:solidFill>
                  <a:schemeClr val="bg1"/>
                </a:solidFill>
              </a:rPr>
              <a:t>Using Maxwell's equations again, and the chain rule, we have:</a:t>
            </a:r>
          </a:p>
        </p:txBody>
      </p:sp>
      <p:sp>
        <p:nvSpPr>
          <p:cNvPr id="11" name="Slide Number Placeholder 10"/>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60</a:t>
            </a:fld>
            <a:endParaRPr lang="en-US" kern="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Text Box 2"/>
          <p:cNvSpPr txBox="1">
            <a:spLocks noChangeArrowheads="1"/>
          </p:cNvSpPr>
          <p:nvPr/>
        </p:nvSpPr>
        <p:spPr bwMode="auto">
          <a:xfrm>
            <a:off x="1816278" y="0"/>
            <a:ext cx="5294313"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Foster's Theorem (cont.)</a:t>
            </a:r>
          </a:p>
        </p:txBody>
      </p:sp>
      <p:graphicFrame>
        <p:nvGraphicFramePr>
          <p:cNvPr id="49154" name="Object 9"/>
          <p:cNvGraphicFramePr>
            <a:graphicFrameLocks noChangeAspect="1"/>
          </p:cNvGraphicFramePr>
          <p:nvPr/>
        </p:nvGraphicFramePr>
        <p:xfrm>
          <a:off x="314325" y="1201738"/>
          <a:ext cx="8462963" cy="1765300"/>
        </p:xfrm>
        <a:graphic>
          <a:graphicData uri="http://schemas.openxmlformats.org/presentationml/2006/ole">
            <p:oleObj spid="_x0000_s49154" name="Equation" r:id="rId4" imgW="4863960" imgH="1015920" progId="Equation.DSMT4">
              <p:embed/>
            </p:oleObj>
          </a:graphicData>
        </a:graphic>
      </p:graphicFrame>
      <p:sp>
        <p:nvSpPr>
          <p:cNvPr id="49158" name="Text Box 10"/>
          <p:cNvSpPr txBox="1">
            <a:spLocks noChangeArrowheads="1"/>
          </p:cNvSpPr>
          <p:nvPr/>
        </p:nvSpPr>
        <p:spPr bwMode="auto">
          <a:xfrm>
            <a:off x="557213" y="3259138"/>
            <a:ext cx="2500312" cy="396875"/>
          </a:xfrm>
          <a:prstGeom prst="rect">
            <a:avLst/>
          </a:prstGeom>
          <a:noFill/>
          <a:ln w="12700">
            <a:noFill/>
            <a:miter lim="800000"/>
            <a:headEnd type="none" w="sm" len="sm"/>
            <a:tailEnd type="none" w="sm" len="sm"/>
          </a:ln>
        </p:spPr>
        <p:txBody>
          <a:bodyPr wrap="none">
            <a:spAutoFit/>
          </a:bodyPr>
          <a:lstStyle/>
          <a:p>
            <a:r>
              <a:rPr lang="en-US" sz="2000">
                <a:solidFill>
                  <a:schemeClr val="bg1"/>
                </a:solidFill>
              </a:rPr>
              <a:t>Simplifying, we have</a:t>
            </a:r>
          </a:p>
        </p:txBody>
      </p:sp>
      <p:graphicFrame>
        <p:nvGraphicFramePr>
          <p:cNvPr id="49155" name="Object 11"/>
          <p:cNvGraphicFramePr>
            <a:graphicFrameLocks noChangeAspect="1"/>
          </p:cNvGraphicFramePr>
          <p:nvPr/>
        </p:nvGraphicFramePr>
        <p:xfrm>
          <a:off x="858838" y="3916363"/>
          <a:ext cx="7600950" cy="882650"/>
        </p:xfrm>
        <a:graphic>
          <a:graphicData uri="http://schemas.openxmlformats.org/presentationml/2006/ole">
            <p:oleObj spid="_x0000_s49155" name="Equation" r:id="rId5" imgW="4368600" imgH="507960" progId="Equation.DSMT4">
              <p:embed/>
            </p:oleObj>
          </a:graphicData>
        </a:graphic>
      </p:graphicFrame>
      <p:sp>
        <p:nvSpPr>
          <p:cNvPr id="49159" name="Line 12"/>
          <p:cNvSpPr>
            <a:spLocks noChangeShapeType="1"/>
          </p:cNvSpPr>
          <p:nvPr/>
        </p:nvSpPr>
        <p:spPr bwMode="auto">
          <a:xfrm flipH="1">
            <a:off x="7721600" y="1803400"/>
            <a:ext cx="241300" cy="495300"/>
          </a:xfrm>
          <a:prstGeom prst="line">
            <a:avLst/>
          </a:prstGeom>
          <a:noFill/>
          <a:ln w="12700">
            <a:solidFill>
              <a:schemeClr val="hlink"/>
            </a:solidFill>
            <a:round/>
            <a:headEnd type="triangle" w="med" len="med"/>
            <a:tailEnd type="triangle" w="med" len="med"/>
          </a:ln>
        </p:spPr>
        <p:txBody>
          <a:bodyPr wrap="none"/>
          <a:lstStyle/>
          <a:p>
            <a:endParaRPr lang="en-US"/>
          </a:p>
        </p:txBody>
      </p:sp>
      <p:sp>
        <p:nvSpPr>
          <p:cNvPr id="49160" name="Line 13"/>
          <p:cNvSpPr>
            <a:spLocks noChangeShapeType="1"/>
          </p:cNvSpPr>
          <p:nvPr/>
        </p:nvSpPr>
        <p:spPr bwMode="auto">
          <a:xfrm>
            <a:off x="4699000" y="1879600"/>
            <a:ext cx="1041400" cy="495300"/>
          </a:xfrm>
          <a:prstGeom prst="line">
            <a:avLst/>
          </a:prstGeom>
          <a:noFill/>
          <a:ln w="12700">
            <a:solidFill>
              <a:schemeClr val="hlink"/>
            </a:solidFill>
            <a:round/>
            <a:headEnd type="triangle" w="med" len="med"/>
            <a:tailEnd type="triangle" w="med" len="med"/>
          </a:ln>
        </p:spPr>
        <p:txBody>
          <a:bodyPr wrap="none"/>
          <a:lstStyle/>
          <a:p>
            <a:endParaRPr lang="en-US"/>
          </a:p>
        </p:txBody>
      </p:sp>
      <p:sp>
        <p:nvSpPr>
          <p:cNvPr id="49161" name="Text Box 14"/>
          <p:cNvSpPr txBox="1">
            <a:spLocks noChangeArrowheads="1"/>
          </p:cNvSpPr>
          <p:nvPr/>
        </p:nvSpPr>
        <p:spPr bwMode="auto">
          <a:xfrm>
            <a:off x="7286625" y="3008313"/>
            <a:ext cx="958850" cy="366712"/>
          </a:xfrm>
          <a:prstGeom prst="rect">
            <a:avLst/>
          </a:prstGeom>
          <a:noFill/>
          <a:ln w="12700">
            <a:noFill/>
            <a:miter lim="800000"/>
            <a:headEnd type="none" w="sm" len="sm"/>
            <a:tailEnd type="none" w="sm" len="sm"/>
          </a:ln>
        </p:spPr>
        <p:txBody>
          <a:bodyPr wrap="none">
            <a:spAutoFit/>
          </a:bodyPr>
          <a:lstStyle/>
          <a:p>
            <a:r>
              <a:rPr lang="en-US">
                <a:solidFill>
                  <a:schemeClr val="hlink"/>
                </a:solidFill>
              </a:rPr>
              <a:t>cancels</a:t>
            </a:r>
          </a:p>
        </p:txBody>
      </p:sp>
      <p:graphicFrame>
        <p:nvGraphicFramePr>
          <p:cNvPr id="49156" name="Object 15"/>
          <p:cNvGraphicFramePr>
            <a:graphicFrameLocks noChangeAspect="1"/>
          </p:cNvGraphicFramePr>
          <p:nvPr/>
        </p:nvGraphicFramePr>
        <p:xfrm>
          <a:off x="1084263" y="5592763"/>
          <a:ext cx="6894512" cy="882650"/>
        </p:xfrm>
        <a:graphic>
          <a:graphicData uri="http://schemas.openxmlformats.org/presentationml/2006/ole">
            <p:oleObj spid="_x0000_s49156" name="Equation" r:id="rId6" imgW="3962160" imgH="507960" progId="Equation.DSMT4">
              <p:embed/>
            </p:oleObj>
          </a:graphicData>
        </a:graphic>
      </p:graphicFrame>
      <p:sp>
        <p:nvSpPr>
          <p:cNvPr id="49162" name="Text Box 16"/>
          <p:cNvSpPr txBox="1">
            <a:spLocks noChangeArrowheads="1"/>
          </p:cNvSpPr>
          <p:nvPr/>
        </p:nvSpPr>
        <p:spPr bwMode="auto">
          <a:xfrm>
            <a:off x="646113" y="5113338"/>
            <a:ext cx="409575" cy="396875"/>
          </a:xfrm>
          <a:prstGeom prst="rect">
            <a:avLst/>
          </a:prstGeom>
          <a:noFill/>
          <a:ln w="12700">
            <a:noFill/>
            <a:miter lim="800000"/>
            <a:headEnd type="none" w="sm" len="sm"/>
            <a:tailEnd type="none" w="sm" len="sm"/>
          </a:ln>
        </p:spPr>
        <p:txBody>
          <a:bodyPr wrap="none">
            <a:spAutoFit/>
          </a:bodyPr>
          <a:lstStyle/>
          <a:p>
            <a:r>
              <a:rPr lang="en-US" sz="2000">
                <a:solidFill>
                  <a:schemeClr val="bg1"/>
                </a:solidFill>
              </a:rPr>
              <a:t>or</a:t>
            </a:r>
          </a:p>
        </p:txBody>
      </p:sp>
      <p:sp>
        <p:nvSpPr>
          <p:cNvPr id="12" name="Slide Number Placeholder 11"/>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61</a:t>
            </a:fld>
            <a:endParaRPr lang="en-US" kern="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Text Box 2"/>
          <p:cNvSpPr txBox="1">
            <a:spLocks noChangeArrowheads="1"/>
          </p:cNvSpPr>
          <p:nvPr/>
        </p:nvSpPr>
        <p:spPr bwMode="auto">
          <a:xfrm>
            <a:off x="1816278" y="0"/>
            <a:ext cx="5294313" cy="641350"/>
          </a:xfrm>
          <a:prstGeom prst="rect">
            <a:avLst/>
          </a:prstGeom>
          <a:noFill/>
          <a:ln w="12700">
            <a:noFill/>
            <a:miter lim="800000"/>
            <a:headEnd type="none" w="sm" len="sm"/>
            <a:tailEnd type="none" w="sm" len="sm"/>
          </a:ln>
          <a:effectLst/>
        </p:spPr>
        <p:txBody>
          <a:bodyPr>
            <a:spAutoFit/>
          </a:bodyPr>
          <a:lstStyle/>
          <a:p>
            <a:pPr algn="ctr">
              <a:defRPr/>
            </a:pPr>
            <a:r>
              <a:rPr lang="en-US" sz="3600">
                <a:solidFill>
                  <a:srgbClr val="FF9933"/>
                </a:solidFill>
                <a:effectLst>
                  <a:outerShdw blurRad="38100" dist="38100" dir="2700000" algn="tl">
                    <a:srgbClr val="C0C0C0"/>
                  </a:outerShdw>
                </a:effectLst>
                <a:latin typeface="Arial" pitchFamily="34" charset="0"/>
              </a:rPr>
              <a:t>Foster's Theorem (cont.)</a:t>
            </a:r>
          </a:p>
        </p:txBody>
      </p:sp>
      <p:graphicFrame>
        <p:nvGraphicFramePr>
          <p:cNvPr id="50178" name="Object 10"/>
          <p:cNvGraphicFramePr>
            <a:graphicFrameLocks noChangeAspect="1"/>
          </p:cNvGraphicFramePr>
          <p:nvPr/>
        </p:nvGraphicFramePr>
        <p:xfrm>
          <a:off x="1104811" y="1036602"/>
          <a:ext cx="6894512" cy="882650"/>
        </p:xfrm>
        <a:graphic>
          <a:graphicData uri="http://schemas.openxmlformats.org/presentationml/2006/ole">
            <p:oleObj spid="_x0000_s50178" name="Equation" r:id="rId4" imgW="3962160" imgH="507960" progId="Equation.DSMT4">
              <p:embed/>
            </p:oleObj>
          </a:graphicData>
        </a:graphic>
      </p:graphicFrame>
      <p:sp>
        <p:nvSpPr>
          <p:cNvPr id="50182" name="Text Box 11"/>
          <p:cNvSpPr txBox="1">
            <a:spLocks noChangeArrowheads="1"/>
          </p:cNvSpPr>
          <p:nvPr/>
        </p:nvSpPr>
        <p:spPr bwMode="auto">
          <a:xfrm>
            <a:off x="458038" y="2371422"/>
            <a:ext cx="3965575" cy="396875"/>
          </a:xfrm>
          <a:prstGeom prst="rect">
            <a:avLst/>
          </a:prstGeom>
          <a:noFill/>
          <a:ln w="12700">
            <a:noFill/>
            <a:miter lim="800000"/>
            <a:headEnd type="none" w="sm" len="sm"/>
            <a:tailEnd type="none" w="sm" len="sm"/>
          </a:ln>
        </p:spPr>
        <p:txBody>
          <a:bodyPr wrap="none">
            <a:spAutoFit/>
          </a:bodyPr>
          <a:lstStyle/>
          <a:p>
            <a:r>
              <a:rPr lang="en-US" sz="2000" dirty="0">
                <a:solidFill>
                  <a:schemeClr val="bg1"/>
                </a:solidFill>
              </a:rPr>
              <a:t>Applying the divergence theorem,</a:t>
            </a:r>
          </a:p>
        </p:txBody>
      </p:sp>
      <p:graphicFrame>
        <p:nvGraphicFramePr>
          <p:cNvPr id="50179" name="Object 12"/>
          <p:cNvGraphicFramePr>
            <a:graphicFrameLocks noChangeAspect="1"/>
          </p:cNvGraphicFramePr>
          <p:nvPr/>
        </p:nvGraphicFramePr>
        <p:xfrm>
          <a:off x="1824038" y="3116263"/>
          <a:ext cx="5237162" cy="882650"/>
        </p:xfrm>
        <a:graphic>
          <a:graphicData uri="http://schemas.openxmlformats.org/presentationml/2006/ole">
            <p:oleObj spid="_x0000_s50179" name="Equation" r:id="rId5" imgW="3009600" imgH="507960" progId="Equation.DSMT4">
              <p:embed/>
            </p:oleObj>
          </a:graphicData>
        </a:graphic>
      </p:graphicFrame>
      <p:sp>
        <p:nvSpPr>
          <p:cNvPr id="50183" name="Text Box 13"/>
          <p:cNvSpPr txBox="1">
            <a:spLocks noChangeArrowheads="1"/>
          </p:cNvSpPr>
          <p:nvPr/>
        </p:nvSpPr>
        <p:spPr bwMode="auto">
          <a:xfrm>
            <a:off x="1306513" y="4935538"/>
            <a:ext cx="1354137" cy="396875"/>
          </a:xfrm>
          <a:prstGeom prst="rect">
            <a:avLst/>
          </a:prstGeom>
          <a:noFill/>
          <a:ln w="12700">
            <a:noFill/>
            <a:miter lim="800000"/>
            <a:headEnd type="none" w="sm" len="sm"/>
            <a:tailEnd type="none" w="sm" len="sm"/>
          </a:ln>
        </p:spPr>
        <p:txBody>
          <a:bodyPr wrap="none">
            <a:spAutoFit/>
          </a:bodyPr>
          <a:lstStyle/>
          <a:p>
            <a:r>
              <a:rPr lang="en-US" sz="2000" dirty="0">
                <a:solidFill>
                  <a:schemeClr val="bg1"/>
                </a:solidFill>
              </a:rPr>
              <a:t>Therefore,</a:t>
            </a:r>
          </a:p>
        </p:txBody>
      </p:sp>
      <p:graphicFrame>
        <p:nvGraphicFramePr>
          <p:cNvPr id="50180" name="Object 15"/>
          <p:cNvGraphicFramePr>
            <a:graphicFrameLocks noChangeAspect="1"/>
          </p:cNvGraphicFramePr>
          <p:nvPr/>
        </p:nvGraphicFramePr>
        <p:xfrm>
          <a:off x="2651125" y="5237163"/>
          <a:ext cx="3911600" cy="882650"/>
        </p:xfrm>
        <a:graphic>
          <a:graphicData uri="http://schemas.openxmlformats.org/presentationml/2006/ole">
            <p:oleObj spid="_x0000_s50180" name="Equation" r:id="rId6" imgW="2247840" imgH="507960" progId="Equation.DSMT4">
              <p:embed/>
            </p:oleObj>
          </a:graphicData>
        </a:graphic>
      </p:graphicFrame>
      <p:sp>
        <p:nvSpPr>
          <p:cNvPr id="9" name="Slide Number Placeholder 8"/>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62</a:t>
            </a:fld>
            <a:endParaRPr lang="en-US" kern="0" dirty="0"/>
          </a:p>
        </p:txBody>
      </p:sp>
      <p:sp>
        <p:nvSpPr>
          <p:cNvPr id="10" name="TextBox 9"/>
          <p:cNvSpPr txBox="1"/>
          <p:nvPr/>
        </p:nvSpPr>
        <p:spPr>
          <a:xfrm>
            <a:off x="3177815" y="4258101"/>
            <a:ext cx="5660524" cy="369332"/>
          </a:xfrm>
          <a:prstGeom prst="rect">
            <a:avLst/>
          </a:prstGeom>
          <a:noFill/>
        </p:spPr>
        <p:txBody>
          <a:bodyPr wrap="none" rtlCol="0">
            <a:spAutoFit/>
          </a:bodyPr>
          <a:lstStyle/>
          <a:p>
            <a:r>
              <a:rPr lang="en-US" b="1" dirty="0" smtClean="0">
                <a:solidFill>
                  <a:schemeClr val="bg2"/>
                </a:solidFill>
              </a:rPr>
              <a:t>Hypothesis:</a:t>
            </a:r>
            <a:r>
              <a:rPr lang="en-US" dirty="0" smtClean="0">
                <a:solidFill>
                  <a:schemeClr val="bg2"/>
                </a:solidFill>
              </a:rPr>
              <a:t> the total stored energy must be positive.</a:t>
            </a:r>
            <a:endParaRPr lang="en-US" dirty="0">
              <a:solidFill>
                <a:schemeClr val="bg2"/>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Text Box 2"/>
          <p:cNvSpPr txBox="1">
            <a:spLocks noChangeArrowheads="1"/>
          </p:cNvSpPr>
          <p:nvPr/>
        </p:nvSpPr>
        <p:spPr bwMode="auto">
          <a:xfrm>
            <a:off x="1754633" y="0"/>
            <a:ext cx="5294313"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Foster's Theorem (cont.)</a:t>
            </a:r>
          </a:p>
        </p:txBody>
      </p:sp>
      <p:sp>
        <p:nvSpPr>
          <p:cNvPr id="51206" name="Text Box 6"/>
          <p:cNvSpPr txBox="1">
            <a:spLocks noChangeArrowheads="1"/>
          </p:cNvSpPr>
          <p:nvPr/>
        </p:nvSpPr>
        <p:spPr bwMode="auto">
          <a:xfrm>
            <a:off x="262687" y="1861150"/>
            <a:ext cx="8153400" cy="396875"/>
          </a:xfrm>
          <a:prstGeom prst="rect">
            <a:avLst/>
          </a:prstGeom>
          <a:noFill/>
          <a:ln w="12700">
            <a:noFill/>
            <a:miter lim="800000"/>
            <a:headEnd type="none" w="sm" len="sm"/>
            <a:tailEnd type="none" w="sm" len="sm"/>
          </a:ln>
        </p:spPr>
        <p:txBody>
          <a:bodyPr wrap="none">
            <a:spAutoFit/>
          </a:bodyPr>
          <a:lstStyle/>
          <a:p>
            <a:r>
              <a:rPr lang="en-US" sz="2000" dirty="0">
                <a:solidFill>
                  <a:schemeClr val="bg1"/>
                </a:solidFill>
              </a:rPr>
              <a:t>The tangential electric field is only nonzero at the port. Hence we have:</a:t>
            </a:r>
          </a:p>
        </p:txBody>
      </p:sp>
      <p:graphicFrame>
        <p:nvGraphicFramePr>
          <p:cNvPr id="51202" name="Object 7"/>
          <p:cNvGraphicFramePr>
            <a:graphicFrameLocks noChangeAspect="1"/>
          </p:cNvGraphicFramePr>
          <p:nvPr/>
        </p:nvGraphicFramePr>
        <p:xfrm>
          <a:off x="2522291" y="714319"/>
          <a:ext cx="3978275" cy="882650"/>
        </p:xfrm>
        <a:graphic>
          <a:graphicData uri="http://schemas.openxmlformats.org/presentationml/2006/ole">
            <p:oleObj spid="_x0000_s51202" name="Equation" r:id="rId4" imgW="2286000" imgH="507960" progId="Equation.DSMT4">
              <p:embed/>
            </p:oleObj>
          </a:graphicData>
        </a:graphic>
      </p:graphicFrame>
      <p:graphicFrame>
        <p:nvGraphicFramePr>
          <p:cNvPr id="51203" name="Object 8"/>
          <p:cNvGraphicFramePr>
            <a:graphicFrameLocks noChangeAspect="1"/>
          </p:cNvGraphicFramePr>
          <p:nvPr/>
        </p:nvGraphicFramePr>
        <p:xfrm>
          <a:off x="2426648" y="2501669"/>
          <a:ext cx="3911600" cy="904875"/>
        </p:xfrm>
        <a:graphic>
          <a:graphicData uri="http://schemas.openxmlformats.org/presentationml/2006/ole">
            <p:oleObj spid="_x0000_s51203" name="Equation" r:id="rId5" imgW="2247840" imgH="520560" progId="Equation.DSMT4">
              <p:embed/>
            </p:oleObj>
          </a:graphicData>
        </a:graphic>
      </p:graphicFrame>
      <p:sp>
        <p:nvSpPr>
          <p:cNvPr id="51207" name="Text Box 9"/>
          <p:cNvSpPr txBox="1">
            <a:spLocks noChangeArrowheads="1"/>
          </p:cNvSpPr>
          <p:nvPr/>
        </p:nvSpPr>
        <p:spPr bwMode="auto">
          <a:xfrm>
            <a:off x="569913" y="3833788"/>
            <a:ext cx="8313737" cy="701675"/>
          </a:xfrm>
          <a:prstGeom prst="rect">
            <a:avLst/>
          </a:prstGeom>
          <a:noFill/>
          <a:ln w="12700">
            <a:noFill/>
            <a:miter lim="800000"/>
            <a:headEnd type="none" w="sm" len="sm"/>
            <a:tailEnd type="none" w="sm" len="sm"/>
          </a:ln>
        </p:spPr>
        <p:txBody>
          <a:bodyPr>
            <a:spAutoFit/>
          </a:bodyPr>
          <a:lstStyle/>
          <a:p>
            <a:r>
              <a:rPr lang="en-US" sz="2000" dirty="0">
                <a:solidFill>
                  <a:schemeClr val="bg1"/>
                </a:solidFill>
              </a:rPr>
              <a:t>Assume that the electric field (voltage) at the port is </a:t>
            </a:r>
            <a:r>
              <a:rPr lang="en-US" sz="2000" dirty="0">
                <a:solidFill>
                  <a:schemeClr val="hlink"/>
                </a:solidFill>
              </a:rPr>
              <a:t>fixed </a:t>
            </a:r>
            <a:r>
              <a:rPr lang="en-US" sz="2000" dirty="0">
                <a:solidFill>
                  <a:schemeClr val="bg1"/>
                </a:solidFill>
              </a:rPr>
              <a:t>(not changing with frequency).</a:t>
            </a:r>
          </a:p>
        </p:txBody>
      </p:sp>
      <p:graphicFrame>
        <p:nvGraphicFramePr>
          <p:cNvPr id="51204" name="Object 10"/>
          <p:cNvGraphicFramePr>
            <a:graphicFrameLocks noChangeAspect="1"/>
          </p:cNvGraphicFramePr>
          <p:nvPr/>
        </p:nvGraphicFramePr>
        <p:xfrm>
          <a:off x="1194438" y="5232169"/>
          <a:ext cx="949325" cy="750888"/>
        </p:xfrm>
        <a:graphic>
          <a:graphicData uri="http://schemas.openxmlformats.org/presentationml/2006/ole">
            <p:oleObj spid="_x0000_s51204" name="Equation" r:id="rId6" imgW="545760" imgH="431640" progId="Equation.DSMT4">
              <p:embed/>
            </p:oleObj>
          </a:graphicData>
        </a:graphic>
      </p:graphicFrame>
      <p:sp>
        <p:nvSpPr>
          <p:cNvPr id="9" name="Slide Number Placeholder 8"/>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63</a:t>
            </a:fld>
            <a:endParaRPr lang="en-US" kern="0" dirty="0"/>
          </a:p>
        </p:txBody>
      </p:sp>
      <p:sp>
        <p:nvSpPr>
          <p:cNvPr id="10" name="Text Box 9"/>
          <p:cNvSpPr txBox="1">
            <a:spLocks noChangeArrowheads="1"/>
          </p:cNvSpPr>
          <p:nvPr/>
        </p:nvSpPr>
        <p:spPr bwMode="auto">
          <a:xfrm>
            <a:off x="877765" y="4722458"/>
            <a:ext cx="2007940" cy="400110"/>
          </a:xfrm>
          <a:prstGeom prst="rect">
            <a:avLst/>
          </a:prstGeom>
          <a:noFill/>
          <a:ln w="12700">
            <a:noFill/>
            <a:miter lim="800000"/>
            <a:headEnd type="none" w="sm" len="sm"/>
            <a:tailEnd type="none" w="sm" len="sm"/>
          </a:ln>
        </p:spPr>
        <p:txBody>
          <a:bodyPr wrap="square">
            <a:spAutoFit/>
          </a:bodyPr>
          <a:lstStyle/>
          <a:p>
            <a:r>
              <a:rPr lang="en-US" sz="2000" dirty="0" smtClean="0">
                <a:solidFill>
                  <a:schemeClr val="bg1"/>
                </a:solidFill>
              </a:rPr>
              <a:t>Then we have</a:t>
            </a:r>
            <a:endParaRPr lang="en-US" sz="2000" dirty="0">
              <a:solidFill>
                <a:schemeClr val="bg1"/>
              </a:solidFill>
            </a:endParaRPr>
          </a:p>
        </p:txBody>
      </p:sp>
      <p:pic>
        <p:nvPicPr>
          <p:cNvPr id="12" name="Picture 7"/>
          <p:cNvPicPr>
            <a:picLocks noChangeAspect="1" noChangeArrowheads="1"/>
          </p:cNvPicPr>
          <p:nvPr/>
        </p:nvPicPr>
        <p:blipFill>
          <a:blip r:embed="rId7" cstate="print"/>
          <a:srcRect/>
          <a:stretch>
            <a:fillRect/>
          </a:stretch>
        </p:blipFill>
        <p:spPr bwMode="auto">
          <a:xfrm>
            <a:off x="3593023" y="4726379"/>
            <a:ext cx="4256566" cy="16759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Text Box 2"/>
          <p:cNvSpPr txBox="1">
            <a:spLocks noChangeArrowheads="1"/>
          </p:cNvSpPr>
          <p:nvPr/>
        </p:nvSpPr>
        <p:spPr bwMode="auto">
          <a:xfrm>
            <a:off x="1836826" y="0"/>
            <a:ext cx="5294313"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Foster's Theorem (cont.)</a:t>
            </a:r>
          </a:p>
        </p:txBody>
      </p:sp>
      <p:sp>
        <p:nvSpPr>
          <p:cNvPr id="52232" name="Text Box 3"/>
          <p:cNvSpPr txBox="1">
            <a:spLocks noChangeArrowheads="1"/>
          </p:cNvSpPr>
          <p:nvPr/>
        </p:nvSpPr>
        <p:spPr bwMode="auto">
          <a:xfrm>
            <a:off x="660400" y="2471738"/>
            <a:ext cx="2284413" cy="396875"/>
          </a:xfrm>
          <a:prstGeom prst="rect">
            <a:avLst/>
          </a:prstGeom>
          <a:noFill/>
          <a:ln w="12700">
            <a:noFill/>
            <a:miter lim="800000"/>
            <a:headEnd type="none" w="sm" len="sm"/>
            <a:tailEnd type="none" w="sm" len="sm"/>
          </a:ln>
        </p:spPr>
        <p:txBody>
          <a:bodyPr wrap="none">
            <a:spAutoFit/>
          </a:bodyPr>
          <a:lstStyle/>
          <a:p>
            <a:r>
              <a:rPr lang="en-US" sz="2000">
                <a:solidFill>
                  <a:schemeClr val="bg1"/>
                </a:solidFill>
              </a:rPr>
              <a:t>At the coaxial port:</a:t>
            </a:r>
          </a:p>
        </p:txBody>
      </p:sp>
      <p:graphicFrame>
        <p:nvGraphicFramePr>
          <p:cNvPr id="52226" name="Object 8"/>
          <p:cNvGraphicFramePr>
            <a:graphicFrameLocks noChangeAspect="1"/>
          </p:cNvGraphicFramePr>
          <p:nvPr/>
        </p:nvGraphicFramePr>
        <p:xfrm>
          <a:off x="3118510" y="1012219"/>
          <a:ext cx="2784475" cy="904875"/>
        </p:xfrm>
        <a:graphic>
          <a:graphicData uri="http://schemas.openxmlformats.org/presentationml/2006/ole">
            <p:oleObj spid="_x0000_s52226" name="Equation" r:id="rId4" imgW="1600200" imgH="520560" progId="Equation.DSMT4">
              <p:embed/>
            </p:oleObj>
          </a:graphicData>
        </a:graphic>
      </p:graphicFrame>
      <p:graphicFrame>
        <p:nvGraphicFramePr>
          <p:cNvPr id="52227" name="Object 9"/>
          <p:cNvGraphicFramePr>
            <a:graphicFrameLocks noChangeAspect="1"/>
          </p:cNvGraphicFramePr>
          <p:nvPr/>
        </p:nvGraphicFramePr>
        <p:xfrm>
          <a:off x="1670071" y="2989139"/>
          <a:ext cx="1082675" cy="927100"/>
        </p:xfrm>
        <a:graphic>
          <a:graphicData uri="http://schemas.openxmlformats.org/presentationml/2006/ole">
            <p:oleObj spid="_x0000_s52227" name="Equation" r:id="rId5" imgW="622080" imgH="533160" progId="Equation.DSMT4">
              <p:embed/>
            </p:oleObj>
          </a:graphicData>
        </a:graphic>
      </p:graphicFrame>
      <p:graphicFrame>
        <p:nvGraphicFramePr>
          <p:cNvPr id="52228" name="Object 10"/>
          <p:cNvGraphicFramePr>
            <a:graphicFrameLocks noChangeAspect="1"/>
          </p:cNvGraphicFramePr>
          <p:nvPr/>
        </p:nvGraphicFramePr>
        <p:xfrm>
          <a:off x="5048250" y="3214688"/>
          <a:ext cx="639763" cy="354012"/>
        </p:xfrm>
        <a:graphic>
          <a:graphicData uri="http://schemas.openxmlformats.org/presentationml/2006/ole">
            <p:oleObj spid="_x0000_s52228" name="Equation" r:id="rId6" imgW="368280" imgH="203040" progId="Equation.DSMT4">
              <p:embed/>
            </p:oleObj>
          </a:graphicData>
        </a:graphic>
      </p:graphicFrame>
      <p:sp>
        <p:nvSpPr>
          <p:cNvPr id="52233" name="Text Box 11"/>
          <p:cNvSpPr txBox="1">
            <a:spLocks noChangeArrowheads="1"/>
          </p:cNvSpPr>
          <p:nvPr/>
        </p:nvSpPr>
        <p:spPr bwMode="auto">
          <a:xfrm>
            <a:off x="2095500" y="4224338"/>
            <a:ext cx="989013" cy="396875"/>
          </a:xfrm>
          <a:prstGeom prst="rect">
            <a:avLst/>
          </a:prstGeom>
          <a:noFill/>
          <a:ln w="12700">
            <a:noFill/>
            <a:miter lim="800000"/>
            <a:headEnd type="none" w="sm" len="sm"/>
            <a:tailEnd type="none" w="sm" len="sm"/>
          </a:ln>
        </p:spPr>
        <p:txBody>
          <a:bodyPr wrap="none">
            <a:spAutoFit/>
          </a:bodyPr>
          <a:lstStyle/>
          <a:p>
            <a:r>
              <a:rPr lang="en-US" sz="2000">
                <a:solidFill>
                  <a:schemeClr val="bg1"/>
                </a:solidFill>
              </a:rPr>
              <a:t>Hence:</a:t>
            </a:r>
          </a:p>
        </p:txBody>
      </p:sp>
      <p:graphicFrame>
        <p:nvGraphicFramePr>
          <p:cNvPr id="52229" name="Object 12"/>
          <p:cNvGraphicFramePr>
            <a:graphicFrameLocks noChangeAspect="1"/>
          </p:cNvGraphicFramePr>
          <p:nvPr/>
        </p:nvGraphicFramePr>
        <p:xfrm>
          <a:off x="3014663" y="4514850"/>
          <a:ext cx="2497137" cy="904875"/>
        </p:xfrm>
        <a:graphic>
          <a:graphicData uri="http://schemas.openxmlformats.org/presentationml/2006/ole">
            <p:oleObj spid="_x0000_s52229" name="Equation" r:id="rId7" imgW="1434960" imgH="520560" progId="Equation.DSMT4">
              <p:embed/>
            </p:oleObj>
          </a:graphicData>
        </a:graphic>
      </p:graphicFrame>
      <p:sp>
        <p:nvSpPr>
          <p:cNvPr id="52234" name="Text Box 13"/>
          <p:cNvSpPr txBox="1">
            <a:spLocks noChangeArrowheads="1"/>
          </p:cNvSpPr>
          <p:nvPr/>
        </p:nvSpPr>
        <p:spPr bwMode="auto">
          <a:xfrm>
            <a:off x="2267525" y="5827013"/>
            <a:ext cx="409575" cy="396875"/>
          </a:xfrm>
          <a:prstGeom prst="rect">
            <a:avLst/>
          </a:prstGeom>
          <a:noFill/>
          <a:ln w="12700">
            <a:noFill/>
            <a:miter lim="800000"/>
            <a:headEnd type="none" w="sm" len="sm"/>
            <a:tailEnd type="none" w="sm" len="sm"/>
          </a:ln>
        </p:spPr>
        <p:txBody>
          <a:bodyPr wrap="none">
            <a:spAutoFit/>
          </a:bodyPr>
          <a:lstStyle/>
          <a:p>
            <a:r>
              <a:rPr lang="en-US" sz="2000" dirty="0">
                <a:solidFill>
                  <a:schemeClr val="bg1"/>
                </a:solidFill>
              </a:rPr>
              <a:t>or</a:t>
            </a:r>
          </a:p>
        </p:txBody>
      </p:sp>
      <p:graphicFrame>
        <p:nvGraphicFramePr>
          <p:cNvPr id="52230" name="Object 14"/>
          <p:cNvGraphicFramePr>
            <a:graphicFrameLocks noChangeAspect="1"/>
          </p:cNvGraphicFramePr>
          <p:nvPr/>
        </p:nvGraphicFramePr>
        <p:xfrm>
          <a:off x="2808288" y="5726113"/>
          <a:ext cx="2630487" cy="817562"/>
        </p:xfrm>
        <a:graphic>
          <a:graphicData uri="http://schemas.openxmlformats.org/presentationml/2006/ole">
            <p:oleObj spid="_x0000_s52230" name="Equation" r:id="rId8" imgW="1511280" imgH="469800" progId="Equation.DSMT4">
              <p:embed/>
            </p:oleObj>
          </a:graphicData>
        </a:graphic>
      </p:graphicFrame>
      <p:sp>
        <p:nvSpPr>
          <p:cNvPr id="52235" name="Text Box 15"/>
          <p:cNvSpPr txBox="1">
            <a:spLocks noChangeArrowheads="1"/>
          </p:cNvSpPr>
          <p:nvPr/>
        </p:nvSpPr>
        <p:spPr bwMode="auto">
          <a:xfrm>
            <a:off x="5607050" y="5711438"/>
            <a:ext cx="2681927" cy="923330"/>
          </a:xfrm>
          <a:prstGeom prst="rect">
            <a:avLst/>
          </a:prstGeom>
          <a:noFill/>
          <a:ln w="12700">
            <a:noFill/>
            <a:miter lim="800000"/>
            <a:headEnd type="none" w="sm" len="sm"/>
            <a:tailEnd type="none" w="sm" len="sm"/>
          </a:ln>
        </p:spPr>
        <p:txBody>
          <a:bodyPr wrap="square">
            <a:spAutoFit/>
          </a:bodyPr>
          <a:lstStyle/>
          <a:p>
            <a:r>
              <a:rPr lang="en-US" dirty="0">
                <a:solidFill>
                  <a:schemeClr val="bg2"/>
                </a:solidFill>
              </a:rPr>
              <a:t>(since the electric field is </a:t>
            </a:r>
            <a:r>
              <a:rPr lang="en-US" dirty="0" smtClean="0">
                <a:solidFill>
                  <a:schemeClr val="bg2"/>
                </a:solidFill>
              </a:rPr>
              <a:t>fixed and not changing with frequency)</a:t>
            </a:r>
            <a:endParaRPr lang="en-US" dirty="0">
              <a:solidFill>
                <a:schemeClr val="bg2"/>
              </a:solidFill>
            </a:endParaRPr>
          </a:p>
        </p:txBody>
      </p:sp>
      <p:sp>
        <p:nvSpPr>
          <p:cNvPr id="13" name="Slide Number Placeholder 12"/>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64</a:t>
            </a:fld>
            <a:endParaRPr lang="en-US" kern="0" dirty="0"/>
          </a:p>
        </p:txBody>
      </p:sp>
      <p:sp>
        <p:nvSpPr>
          <p:cNvPr id="14" name="Text Box 13"/>
          <p:cNvSpPr txBox="1">
            <a:spLocks noChangeArrowheads="1"/>
          </p:cNvSpPr>
          <p:nvPr/>
        </p:nvSpPr>
        <p:spPr bwMode="auto">
          <a:xfrm>
            <a:off x="2149660" y="1218562"/>
            <a:ext cx="769763" cy="400110"/>
          </a:xfrm>
          <a:prstGeom prst="rect">
            <a:avLst/>
          </a:prstGeom>
          <a:noFill/>
          <a:ln w="12700">
            <a:noFill/>
            <a:miter lim="800000"/>
            <a:headEnd type="none" w="sm" len="sm"/>
            <a:tailEnd type="none" w="sm" len="sm"/>
          </a:ln>
        </p:spPr>
        <p:txBody>
          <a:bodyPr wrap="none">
            <a:spAutoFit/>
          </a:bodyPr>
          <a:lstStyle/>
          <a:p>
            <a:r>
              <a:rPr lang="en-US" sz="2000" dirty="0" smtClean="0">
                <a:solidFill>
                  <a:schemeClr val="bg1"/>
                </a:solidFill>
              </a:rPr>
              <a:t>Then</a:t>
            </a:r>
            <a:endParaRPr lang="en-US" sz="2000" dirty="0">
              <a:solidFill>
                <a:schemeClr val="bg1"/>
              </a:solidFill>
            </a:endParaRPr>
          </a:p>
        </p:txBody>
      </p:sp>
      <p:pic>
        <p:nvPicPr>
          <p:cNvPr id="52231" name="Picture 7"/>
          <p:cNvPicPr>
            <a:picLocks noChangeAspect="1" noChangeArrowheads="1"/>
          </p:cNvPicPr>
          <p:nvPr/>
        </p:nvPicPr>
        <p:blipFill>
          <a:blip r:embed="rId9" cstate="print"/>
          <a:srcRect/>
          <a:stretch>
            <a:fillRect/>
          </a:stretch>
        </p:blipFill>
        <p:spPr bwMode="auto">
          <a:xfrm>
            <a:off x="4068036" y="2303813"/>
            <a:ext cx="4256566" cy="16759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Text Box 2"/>
          <p:cNvSpPr txBox="1">
            <a:spLocks noChangeArrowheads="1"/>
          </p:cNvSpPr>
          <p:nvPr/>
        </p:nvSpPr>
        <p:spPr bwMode="auto">
          <a:xfrm>
            <a:off x="1816278" y="0"/>
            <a:ext cx="5294313"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Foster's Theorem (cont.)</a:t>
            </a:r>
          </a:p>
        </p:txBody>
      </p:sp>
      <p:graphicFrame>
        <p:nvGraphicFramePr>
          <p:cNvPr id="53250" name="Object 12"/>
          <p:cNvGraphicFramePr>
            <a:graphicFrameLocks noChangeAspect="1"/>
          </p:cNvGraphicFramePr>
          <p:nvPr/>
        </p:nvGraphicFramePr>
        <p:xfrm>
          <a:off x="1775513" y="2135456"/>
          <a:ext cx="1766887" cy="685800"/>
        </p:xfrm>
        <a:graphic>
          <a:graphicData uri="http://schemas.openxmlformats.org/presentationml/2006/ole">
            <p:oleObj spid="_x0000_s53250" name="Equation" r:id="rId4" imgW="1015920" imgH="393480" progId="Equation.DSMT4">
              <p:embed/>
            </p:oleObj>
          </a:graphicData>
        </a:graphic>
      </p:graphicFrame>
      <p:graphicFrame>
        <p:nvGraphicFramePr>
          <p:cNvPr id="53251" name="Object 13"/>
          <p:cNvGraphicFramePr>
            <a:graphicFrameLocks noChangeAspect="1"/>
          </p:cNvGraphicFramePr>
          <p:nvPr/>
        </p:nvGraphicFramePr>
        <p:xfrm>
          <a:off x="1688200" y="3225800"/>
          <a:ext cx="1789113" cy="685800"/>
        </p:xfrm>
        <a:graphic>
          <a:graphicData uri="http://schemas.openxmlformats.org/presentationml/2006/ole">
            <p:oleObj spid="_x0000_s53251" name="Equation" r:id="rId5" imgW="1028520" imgH="393480" progId="Equation.DSMT4">
              <p:embed/>
            </p:oleObj>
          </a:graphicData>
        </a:graphic>
      </p:graphicFrame>
      <p:graphicFrame>
        <p:nvGraphicFramePr>
          <p:cNvPr id="53252" name="Object 14"/>
          <p:cNvGraphicFramePr>
            <a:graphicFrameLocks noChangeAspect="1"/>
          </p:cNvGraphicFramePr>
          <p:nvPr/>
        </p:nvGraphicFramePr>
        <p:xfrm>
          <a:off x="1561200" y="4535488"/>
          <a:ext cx="2298700" cy="684212"/>
        </p:xfrm>
        <a:graphic>
          <a:graphicData uri="http://schemas.openxmlformats.org/presentationml/2006/ole">
            <p:oleObj spid="_x0000_s53252" name="Equation" r:id="rId6" imgW="1320480" imgH="393480" progId="Equation.DSMT4">
              <p:embed/>
            </p:oleObj>
          </a:graphicData>
        </a:graphic>
      </p:graphicFrame>
      <p:graphicFrame>
        <p:nvGraphicFramePr>
          <p:cNvPr id="53253" name="Object 15"/>
          <p:cNvGraphicFramePr>
            <a:graphicFrameLocks noChangeAspect="1"/>
          </p:cNvGraphicFramePr>
          <p:nvPr/>
        </p:nvGraphicFramePr>
        <p:xfrm>
          <a:off x="1696138" y="5702300"/>
          <a:ext cx="1700212" cy="685800"/>
        </p:xfrm>
        <a:graphic>
          <a:graphicData uri="http://schemas.openxmlformats.org/presentationml/2006/ole">
            <p:oleObj spid="_x0000_s53253" name="Equation" r:id="rId7" imgW="977760" imgH="393480" progId="Equation.DSMT4">
              <p:embed/>
            </p:oleObj>
          </a:graphicData>
        </a:graphic>
      </p:graphicFrame>
      <p:sp>
        <p:nvSpPr>
          <p:cNvPr id="53257" name="AutoShape 19"/>
          <p:cNvSpPr>
            <a:spLocks noChangeArrowheads="1"/>
          </p:cNvSpPr>
          <p:nvPr/>
        </p:nvSpPr>
        <p:spPr bwMode="auto">
          <a:xfrm>
            <a:off x="707125" y="2374900"/>
            <a:ext cx="622300" cy="190500"/>
          </a:xfrm>
          <a:prstGeom prst="rightArrow">
            <a:avLst>
              <a:gd name="adj1" fmla="val 50000"/>
              <a:gd name="adj2" fmla="val 81667"/>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53258" name="AutoShape 20"/>
          <p:cNvSpPr>
            <a:spLocks noChangeArrowheads="1"/>
          </p:cNvSpPr>
          <p:nvPr/>
        </p:nvSpPr>
        <p:spPr bwMode="auto">
          <a:xfrm>
            <a:off x="681725" y="3416300"/>
            <a:ext cx="622300" cy="190500"/>
          </a:xfrm>
          <a:prstGeom prst="rightArrow">
            <a:avLst>
              <a:gd name="adj1" fmla="val 50000"/>
              <a:gd name="adj2" fmla="val 81667"/>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53259" name="AutoShape 21"/>
          <p:cNvSpPr>
            <a:spLocks noChangeArrowheads="1"/>
          </p:cNvSpPr>
          <p:nvPr/>
        </p:nvSpPr>
        <p:spPr bwMode="auto">
          <a:xfrm>
            <a:off x="681725" y="4787900"/>
            <a:ext cx="622300" cy="190500"/>
          </a:xfrm>
          <a:prstGeom prst="rightArrow">
            <a:avLst>
              <a:gd name="adj1" fmla="val 50000"/>
              <a:gd name="adj2" fmla="val 81667"/>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53260" name="AutoShape 22"/>
          <p:cNvSpPr>
            <a:spLocks noChangeArrowheads="1"/>
          </p:cNvSpPr>
          <p:nvPr/>
        </p:nvSpPr>
        <p:spPr bwMode="auto">
          <a:xfrm>
            <a:off x="694425" y="5994400"/>
            <a:ext cx="622300" cy="190500"/>
          </a:xfrm>
          <a:prstGeom prst="rightArrow">
            <a:avLst>
              <a:gd name="adj1" fmla="val 50000"/>
              <a:gd name="adj2" fmla="val 81667"/>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graphicFrame>
        <p:nvGraphicFramePr>
          <p:cNvPr id="53254" name="Object 23"/>
          <p:cNvGraphicFramePr>
            <a:graphicFrameLocks noChangeAspect="1"/>
          </p:cNvGraphicFramePr>
          <p:nvPr/>
        </p:nvGraphicFramePr>
        <p:xfrm>
          <a:off x="4161525" y="4678238"/>
          <a:ext cx="1390650" cy="441325"/>
        </p:xfrm>
        <a:graphic>
          <a:graphicData uri="http://schemas.openxmlformats.org/presentationml/2006/ole">
            <p:oleObj spid="_x0000_s53254" name="Equation" r:id="rId8" imgW="799920" imgH="253800" progId="Equation.DSMT4">
              <p:embed/>
            </p:oleObj>
          </a:graphicData>
        </a:graphic>
      </p:graphicFrame>
      <p:graphicFrame>
        <p:nvGraphicFramePr>
          <p:cNvPr id="53255" name="Object 24"/>
          <p:cNvGraphicFramePr>
            <a:graphicFrameLocks noChangeAspect="1"/>
          </p:cNvGraphicFramePr>
          <p:nvPr/>
        </p:nvGraphicFramePr>
        <p:xfrm>
          <a:off x="3070708" y="822201"/>
          <a:ext cx="2630487" cy="817562"/>
        </p:xfrm>
        <a:graphic>
          <a:graphicData uri="http://schemas.openxmlformats.org/presentationml/2006/ole">
            <p:oleObj spid="_x0000_s53255" name="Equation" r:id="rId9" imgW="1511280" imgH="469800" progId="Equation.DSMT4">
              <p:embed/>
            </p:oleObj>
          </a:graphicData>
        </a:graphic>
      </p:graphicFrame>
      <p:sp>
        <p:nvSpPr>
          <p:cNvPr id="14" name="Slide Number Placeholder 13"/>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65</a:t>
            </a:fld>
            <a:endParaRPr lang="en-US" kern="0" dirty="0"/>
          </a:p>
        </p:txBody>
      </p:sp>
      <p:pic>
        <p:nvPicPr>
          <p:cNvPr id="15" name="Picture 7"/>
          <p:cNvPicPr>
            <a:picLocks noChangeAspect="1" noChangeArrowheads="1"/>
          </p:cNvPicPr>
          <p:nvPr/>
        </p:nvPicPr>
        <p:blipFill>
          <a:blip r:embed="rId10" cstate="print"/>
          <a:srcRect/>
          <a:stretch>
            <a:fillRect/>
          </a:stretch>
        </p:blipFill>
        <p:spPr bwMode="auto">
          <a:xfrm>
            <a:off x="4495548" y="2185060"/>
            <a:ext cx="4256566" cy="16759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ext Box 2"/>
          <p:cNvSpPr txBox="1">
            <a:spLocks noChangeArrowheads="1"/>
          </p:cNvSpPr>
          <p:nvPr/>
        </p:nvSpPr>
        <p:spPr bwMode="auto">
          <a:xfrm>
            <a:off x="1816278" y="0"/>
            <a:ext cx="5294313"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Foster's Theorem (cont.)</a:t>
            </a:r>
          </a:p>
        </p:txBody>
      </p:sp>
      <p:graphicFrame>
        <p:nvGraphicFramePr>
          <p:cNvPr id="54274" name="Object 7"/>
          <p:cNvGraphicFramePr>
            <a:graphicFrameLocks noChangeAspect="1"/>
          </p:cNvGraphicFramePr>
          <p:nvPr/>
        </p:nvGraphicFramePr>
        <p:xfrm>
          <a:off x="3584665" y="1100905"/>
          <a:ext cx="1700212" cy="685800"/>
        </p:xfrm>
        <a:graphic>
          <a:graphicData uri="http://schemas.openxmlformats.org/presentationml/2006/ole">
            <p:oleObj spid="_x0000_s54274" name="Equation" r:id="rId4" imgW="977760" imgH="393480" progId="Equation.DSMT4">
              <p:embed/>
            </p:oleObj>
          </a:graphicData>
        </a:graphic>
      </p:graphicFrame>
      <p:graphicFrame>
        <p:nvGraphicFramePr>
          <p:cNvPr id="54275" name="Object 9"/>
          <p:cNvGraphicFramePr>
            <a:graphicFrameLocks noChangeAspect="1"/>
          </p:cNvGraphicFramePr>
          <p:nvPr/>
        </p:nvGraphicFramePr>
        <p:xfrm>
          <a:off x="3575050" y="2730500"/>
          <a:ext cx="1633538" cy="685800"/>
        </p:xfrm>
        <a:graphic>
          <a:graphicData uri="http://schemas.openxmlformats.org/presentationml/2006/ole">
            <p:oleObj spid="_x0000_s54275" name="Equation" r:id="rId5" imgW="939600" imgH="393480" progId="Equation.DSMT4">
              <p:embed/>
            </p:oleObj>
          </a:graphicData>
        </a:graphic>
      </p:graphicFrame>
      <p:graphicFrame>
        <p:nvGraphicFramePr>
          <p:cNvPr id="54276" name="Object 10"/>
          <p:cNvGraphicFramePr>
            <a:graphicFrameLocks noChangeAspect="1"/>
          </p:cNvGraphicFramePr>
          <p:nvPr/>
        </p:nvGraphicFramePr>
        <p:xfrm>
          <a:off x="3783013" y="4241800"/>
          <a:ext cx="1192212" cy="685800"/>
        </p:xfrm>
        <a:graphic>
          <a:graphicData uri="http://schemas.openxmlformats.org/presentationml/2006/ole">
            <p:oleObj spid="_x0000_s54276" name="Equation" r:id="rId6" imgW="685800" imgH="393480" progId="Equation.DSMT4">
              <p:embed/>
            </p:oleObj>
          </a:graphicData>
        </a:graphic>
      </p:graphicFrame>
      <p:sp>
        <p:nvSpPr>
          <p:cNvPr id="54279" name="AutoShape 11"/>
          <p:cNvSpPr>
            <a:spLocks noChangeArrowheads="1"/>
          </p:cNvSpPr>
          <p:nvPr/>
        </p:nvSpPr>
        <p:spPr bwMode="auto">
          <a:xfrm>
            <a:off x="2489200" y="3009900"/>
            <a:ext cx="622300" cy="190500"/>
          </a:xfrm>
          <a:prstGeom prst="rightArrow">
            <a:avLst>
              <a:gd name="adj1" fmla="val 50000"/>
              <a:gd name="adj2" fmla="val 81667"/>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54280" name="AutoShape 12"/>
          <p:cNvSpPr>
            <a:spLocks noChangeArrowheads="1"/>
          </p:cNvSpPr>
          <p:nvPr/>
        </p:nvSpPr>
        <p:spPr bwMode="auto">
          <a:xfrm>
            <a:off x="2476500" y="4508500"/>
            <a:ext cx="622300" cy="190500"/>
          </a:xfrm>
          <a:prstGeom prst="rightArrow">
            <a:avLst>
              <a:gd name="adj1" fmla="val 50000"/>
              <a:gd name="adj2" fmla="val 81667"/>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54281" name="AutoShape 13"/>
          <p:cNvSpPr>
            <a:spLocks noChangeArrowheads="1"/>
          </p:cNvSpPr>
          <p:nvPr/>
        </p:nvSpPr>
        <p:spPr bwMode="auto">
          <a:xfrm>
            <a:off x="2476500" y="5994400"/>
            <a:ext cx="622300" cy="190500"/>
          </a:xfrm>
          <a:prstGeom prst="rightArrow">
            <a:avLst>
              <a:gd name="adj1" fmla="val 50000"/>
              <a:gd name="adj2" fmla="val 81667"/>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graphicFrame>
        <p:nvGraphicFramePr>
          <p:cNvPr id="54277" name="Object 14"/>
          <p:cNvGraphicFramePr>
            <a:graphicFrameLocks noChangeAspect="1"/>
          </p:cNvGraphicFramePr>
          <p:nvPr/>
        </p:nvGraphicFramePr>
        <p:xfrm>
          <a:off x="3684588" y="5740400"/>
          <a:ext cx="1236662" cy="685800"/>
        </p:xfrm>
        <a:graphic>
          <a:graphicData uri="http://schemas.openxmlformats.org/presentationml/2006/ole">
            <p:oleObj spid="_x0000_s54277" name="Equation" r:id="rId7" imgW="711000" imgH="393480" progId="Equation.DSMT4">
              <p:embed/>
            </p:oleObj>
          </a:graphicData>
        </a:graphic>
      </p:graphicFrame>
      <p:sp>
        <p:nvSpPr>
          <p:cNvPr id="11" name="Slide Number Placeholder 10"/>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66</a:t>
            </a:fld>
            <a:endParaRPr lang="en-US" kern="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Text Box 2"/>
          <p:cNvSpPr txBox="1">
            <a:spLocks noChangeArrowheads="1"/>
          </p:cNvSpPr>
          <p:nvPr/>
        </p:nvSpPr>
        <p:spPr bwMode="auto">
          <a:xfrm>
            <a:off x="1826552" y="0"/>
            <a:ext cx="5294313" cy="641350"/>
          </a:xfrm>
          <a:prstGeom prst="rect">
            <a:avLst/>
          </a:prstGeom>
          <a:noFill/>
          <a:ln w="12700">
            <a:noFill/>
            <a:miter lim="800000"/>
            <a:headEnd type="none" w="sm" len="sm"/>
            <a:tailEnd type="none" w="sm" len="sm"/>
          </a:ln>
          <a:effectLst/>
        </p:spPr>
        <p:txBody>
          <a:bodyPr>
            <a:spAutoFit/>
          </a:bodyPr>
          <a:lstStyle/>
          <a:p>
            <a:pPr algn="ctr">
              <a:defRPr/>
            </a:pPr>
            <a:r>
              <a:rPr lang="en-US" sz="3600" dirty="0">
                <a:solidFill>
                  <a:srgbClr val="FF9933"/>
                </a:solidFill>
                <a:effectLst>
                  <a:outerShdw blurRad="38100" dist="38100" dir="2700000" algn="tl">
                    <a:srgbClr val="C0C0C0"/>
                  </a:outerShdw>
                </a:effectLst>
                <a:latin typeface="Arial" pitchFamily="34" charset="0"/>
              </a:rPr>
              <a:t>Foster's Theorem (cont.)</a:t>
            </a:r>
          </a:p>
        </p:txBody>
      </p:sp>
      <p:sp>
        <p:nvSpPr>
          <p:cNvPr id="55301" name="Text Box 10"/>
          <p:cNvSpPr txBox="1">
            <a:spLocks noChangeArrowheads="1"/>
          </p:cNvSpPr>
          <p:nvPr/>
        </p:nvSpPr>
        <p:spPr bwMode="auto">
          <a:xfrm>
            <a:off x="605854" y="907569"/>
            <a:ext cx="4823756" cy="461665"/>
          </a:xfrm>
          <a:prstGeom prst="rect">
            <a:avLst/>
          </a:prstGeom>
          <a:noFill/>
          <a:ln w="12700">
            <a:noFill/>
            <a:miter lim="800000"/>
            <a:headEnd type="none" w="sm" len="sm"/>
            <a:tailEnd type="none" w="sm" len="sm"/>
          </a:ln>
        </p:spPr>
        <p:txBody>
          <a:bodyPr wrap="none">
            <a:spAutoFit/>
          </a:bodyPr>
          <a:lstStyle/>
          <a:p>
            <a:pPr lvl="0"/>
            <a:r>
              <a:rPr lang="en-US" sz="2400" dirty="0">
                <a:solidFill>
                  <a:schemeClr val="bg1"/>
                </a:solidFill>
              </a:rPr>
              <a:t>Example</a:t>
            </a:r>
            <a:r>
              <a:rPr lang="en-US" sz="2400" dirty="0" smtClean="0">
                <a:solidFill>
                  <a:schemeClr val="bg1"/>
                </a:solidFill>
              </a:rPr>
              <a:t>: </a:t>
            </a:r>
            <a:r>
              <a:rPr lang="en-US" dirty="0" smtClean="0">
                <a:solidFill>
                  <a:srgbClr val="0000FF"/>
                </a:solidFill>
              </a:rPr>
              <a:t>Short-circuited transmission line</a:t>
            </a:r>
          </a:p>
        </p:txBody>
      </p:sp>
      <p:grpSp>
        <p:nvGrpSpPr>
          <p:cNvPr id="55303" name="Group 92"/>
          <p:cNvGrpSpPr>
            <a:grpSpLocks/>
          </p:cNvGrpSpPr>
          <p:nvPr/>
        </p:nvGrpSpPr>
        <p:grpSpPr bwMode="auto">
          <a:xfrm>
            <a:off x="1533525" y="1676400"/>
            <a:ext cx="6294438" cy="1477963"/>
            <a:chOff x="966" y="1056"/>
            <a:chExt cx="3965" cy="931"/>
          </a:xfrm>
        </p:grpSpPr>
        <p:sp>
          <p:nvSpPr>
            <p:cNvPr id="55325" name="Text Box 32"/>
            <p:cNvSpPr txBox="1">
              <a:spLocks noChangeArrowheads="1"/>
            </p:cNvSpPr>
            <p:nvPr/>
          </p:nvSpPr>
          <p:spPr bwMode="auto">
            <a:xfrm>
              <a:off x="4414" y="1193"/>
              <a:ext cx="517" cy="250"/>
            </a:xfrm>
            <a:prstGeom prst="rect">
              <a:avLst/>
            </a:prstGeom>
            <a:noFill/>
            <a:ln w="9525">
              <a:noFill/>
              <a:miter lim="800000"/>
              <a:headEnd/>
              <a:tailEnd/>
            </a:ln>
          </p:spPr>
          <p:txBody>
            <a:bodyPr wrap="none">
              <a:spAutoFit/>
            </a:bodyPr>
            <a:lstStyle/>
            <a:p>
              <a:r>
                <a:rPr lang="en-US" sz="2000" i="1">
                  <a:solidFill>
                    <a:srgbClr val="000000"/>
                  </a:solidFill>
                  <a:latin typeface="Times New Roman" pitchFamily="18" charset="0"/>
                </a:rPr>
                <a:t>Z</a:t>
              </a:r>
              <a:r>
                <a:rPr lang="en-US" sz="2000" i="1" baseline="-25000">
                  <a:solidFill>
                    <a:srgbClr val="000000"/>
                  </a:solidFill>
                  <a:latin typeface="Times New Roman" pitchFamily="18" charset="0"/>
                </a:rPr>
                <a:t>L </a:t>
              </a:r>
              <a:r>
                <a:rPr lang="en-US" sz="2000" i="1">
                  <a:solidFill>
                    <a:srgbClr val="000000"/>
                  </a:solidFill>
                  <a:latin typeface="Times New Roman" pitchFamily="18" charset="0"/>
                </a:rPr>
                <a:t>= </a:t>
              </a:r>
              <a:r>
                <a:rPr lang="en-US" sz="2000">
                  <a:solidFill>
                    <a:srgbClr val="000000"/>
                  </a:solidFill>
                  <a:latin typeface="Times New Roman" pitchFamily="18" charset="0"/>
                </a:rPr>
                <a:t>0</a:t>
              </a:r>
            </a:p>
          </p:txBody>
        </p:sp>
        <p:sp>
          <p:nvSpPr>
            <p:cNvPr id="55326" name="Freeform 33"/>
            <p:cNvSpPr>
              <a:spLocks/>
            </p:cNvSpPr>
            <p:nvPr/>
          </p:nvSpPr>
          <p:spPr bwMode="auto">
            <a:xfrm>
              <a:off x="1657" y="1073"/>
              <a:ext cx="2566" cy="27"/>
            </a:xfrm>
            <a:custGeom>
              <a:avLst/>
              <a:gdLst>
                <a:gd name="T0" fmla="*/ 0 w 3222"/>
                <a:gd name="T1" fmla="*/ 0 h 1"/>
                <a:gd name="T2" fmla="*/ 2566 w 3222"/>
                <a:gd name="T3" fmla="*/ 0 h 1"/>
                <a:gd name="T4" fmla="*/ 0 60000 65536"/>
                <a:gd name="T5" fmla="*/ 0 60000 65536"/>
                <a:gd name="T6" fmla="*/ 0 w 3222"/>
                <a:gd name="T7" fmla="*/ 0 h 1"/>
                <a:gd name="T8" fmla="*/ 3222 w 3222"/>
                <a:gd name="T9" fmla="*/ 1 h 1"/>
              </a:gdLst>
              <a:ahLst/>
              <a:cxnLst>
                <a:cxn ang="T4">
                  <a:pos x="T0" y="T1"/>
                </a:cxn>
                <a:cxn ang="T5">
                  <a:pos x="T2" y="T3"/>
                </a:cxn>
              </a:cxnLst>
              <a:rect l="T6" t="T7" r="T8" b="T9"/>
              <a:pathLst>
                <a:path w="3222" h="1">
                  <a:moveTo>
                    <a:pt x="0" y="0"/>
                  </a:moveTo>
                  <a:lnTo>
                    <a:pt x="3222" y="0"/>
                  </a:lnTo>
                </a:path>
              </a:pathLst>
            </a:custGeom>
            <a:noFill/>
            <a:ln w="9525" cap="flat" cmpd="sng">
              <a:solidFill>
                <a:srgbClr val="000000"/>
              </a:solidFill>
              <a:prstDash val="solid"/>
              <a:round/>
              <a:headEnd type="none" w="med" len="med"/>
              <a:tailEnd type="none" w="med" len="med"/>
            </a:ln>
          </p:spPr>
          <p:txBody>
            <a:bodyPr wrap="none" anchor="ctr"/>
            <a:lstStyle/>
            <a:p>
              <a:endParaRPr lang="en-US"/>
            </a:p>
          </p:txBody>
        </p:sp>
        <p:sp>
          <p:nvSpPr>
            <p:cNvPr id="55327" name="Freeform 34"/>
            <p:cNvSpPr>
              <a:spLocks/>
            </p:cNvSpPr>
            <p:nvPr/>
          </p:nvSpPr>
          <p:spPr bwMode="auto">
            <a:xfrm flipV="1">
              <a:off x="1649" y="1505"/>
              <a:ext cx="2590" cy="27"/>
            </a:xfrm>
            <a:custGeom>
              <a:avLst/>
              <a:gdLst>
                <a:gd name="T0" fmla="*/ 0 w 3222"/>
                <a:gd name="T1" fmla="*/ 0 h 1"/>
                <a:gd name="T2" fmla="*/ 2590 w 3222"/>
                <a:gd name="T3" fmla="*/ 0 h 1"/>
                <a:gd name="T4" fmla="*/ 0 60000 65536"/>
                <a:gd name="T5" fmla="*/ 0 60000 65536"/>
                <a:gd name="T6" fmla="*/ 0 w 3222"/>
                <a:gd name="T7" fmla="*/ 0 h 1"/>
                <a:gd name="T8" fmla="*/ 3222 w 3222"/>
                <a:gd name="T9" fmla="*/ 1 h 1"/>
              </a:gdLst>
              <a:ahLst/>
              <a:cxnLst>
                <a:cxn ang="T4">
                  <a:pos x="T0" y="T1"/>
                </a:cxn>
                <a:cxn ang="T5">
                  <a:pos x="T2" y="T3"/>
                </a:cxn>
              </a:cxnLst>
              <a:rect l="T6" t="T7" r="T8" b="T9"/>
              <a:pathLst>
                <a:path w="3222" h="1">
                  <a:moveTo>
                    <a:pt x="0" y="0"/>
                  </a:moveTo>
                  <a:lnTo>
                    <a:pt x="3222" y="0"/>
                  </a:lnTo>
                </a:path>
              </a:pathLst>
            </a:custGeom>
            <a:noFill/>
            <a:ln w="9525" cap="flat" cmpd="sng">
              <a:solidFill>
                <a:srgbClr val="000000"/>
              </a:solidFill>
              <a:prstDash val="solid"/>
              <a:round/>
              <a:headEnd type="none" w="med" len="med"/>
              <a:tailEnd type="none" w="med" len="med"/>
            </a:ln>
          </p:spPr>
          <p:txBody>
            <a:bodyPr wrap="none" anchor="ctr"/>
            <a:lstStyle/>
            <a:p>
              <a:endParaRPr lang="en-US"/>
            </a:p>
          </p:txBody>
        </p:sp>
        <p:sp>
          <p:nvSpPr>
            <p:cNvPr id="55328" name="Line 35"/>
            <p:cNvSpPr>
              <a:spLocks noChangeShapeType="1"/>
            </p:cNvSpPr>
            <p:nvPr/>
          </p:nvSpPr>
          <p:spPr bwMode="auto">
            <a:xfrm>
              <a:off x="4224" y="1072"/>
              <a:ext cx="0" cy="464"/>
            </a:xfrm>
            <a:prstGeom prst="line">
              <a:avLst/>
            </a:prstGeom>
            <a:noFill/>
            <a:ln w="38100">
              <a:solidFill>
                <a:srgbClr val="000000"/>
              </a:solidFill>
              <a:round/>
              <a:headEnd/>
              <a:tailEnd/>
            </a:ln>
          </p:spPr>
          <p:txBody>
            <a:bodyPr/>
            <a:lstStyle/>
            <a:p>
              <a:endParaRPr lang="en-US"/>
            </a:p>
          </p:txBody>
        </p:sp>
        <p:sp>
          <p:nvSpPr>
            <p:cNvPr id="55329" name="Oval 36"/>
            <p:cNvSpPr>
              <a:spLocks noChangeArrowheads="1"/>
            </p:cNvSpPr>
            <p:nvPr/>
          </p:nvSpPr>
          <p:spPr bwMode="auto">
            <a:xfrm>
              <a:off x="1663" y="1056"/>
              <a:ext cx="48" cy="48"/>
            </a:xfrm>
            <a:prstGeom prst="ellipse">
              <a:avLst/>
            </a:prstGeom>
            <a:solidFill>
              <a:srgbClr val="000000"/>
            </a:solidFill>
            <a:ln w="9525">
              <a:solidFill>
                <a:srgbClr val="000000"/>
              </a:solidFill>
              <a:round/>
              <a:headEnd/>
              <a:tailEnd/>
            </a:ln>
          </p:spPr>
          <p:txBody>
            <a:bodyPr wrap="none" anchor="ctr"/>
            <a:lstStyle/>
            <a:p>
              <a:endParaRPr lang="en-US"/>
            </a:p>
          </p:txBody>
        </p:sp>
        <p:sp>
          <p:nvSpPr>
            <p:cNvPr id="55330" name="Oval 37"/>
            <p:cNvSpPr>
              <a:spLocks noChangeArrowheads="1"/>
            </p:cNvSpPr>
            <p:nvPr/>
          </p:nvSpPr>
          <p:spPr bwMode="auto">
            <a:xfrm>
              <a:off x="1647" y="1504"/>
              <a:ext cx="48" cy="48"/>
            </a:xfrm>
            <a:prstGeom prst="ellipse">
              <a:avLst/>
            </a:prstGeom>
            <a:solidFill>
              <a:srgbClr val="000000"/>
            </a:solidFill>
            <a:ln w="9525">
              <a:solidFill>
                <a:srgbClr val="000000"/>
              </a:solidFill>
              <a:round/>
              <a:headEnd/>
              <a:tailEnd/>
            </a:ln>
          </p:spPr>
          <p:txBody>
            <a:bodyPr wrap="none" anchor="ctr"/>
            <a:lstStyle/>
            <a:p>
              <a:endParaRPr lang="en-US"/>
            </a:p>
          </p:txBody>
        </p:sp>
        <p:sp>
          <p:nvSpPr>
            <p:cNvPr id="55331" name="Text Box 38"/>
            <p:cNvSpPr txBox="1">
              <a:spLocks noChangeArrowheads="1"/>
            </p:cNvSpPr>
            <p:nvPr/>
          </p:nvSpPr>
          <p:spPr bwMode="auto">
            <a:xfrm>
              <a:off x="2694" y="1177"/>
              <a:ext cx="257" cy="250"/>
            </a:xfrm>
            <a:prstGeom prst="rect">
              <a:avLst/>
            </a:prstGeom>
            <a:noFill/>
            <a:ln w="9525">
              <a:noFill/>
              <a:miter lim="800000"/>
              <a:headEnd/>
              <a:tailEnd/>
            </a:ln>
          </p:spPr>
          <p:txBody>
            <a:bodyPr wrap="none">
              <a:spAutoFit/>
            </a:bodyPr>
            <a:lstStyle/>
            <a:p>
              <a:r>
                <a:rPr lang="en-US" sz="2000" i="1">
                  <a:solidFill>
                    <a:srgbClr val="000000"/>
                  </a:solidFill>
                  <a:latin typeface="Times New Roman" pitchFamily="18" charset="0"/>
                </a:rPr>
                <a:t>Z</a:t>
              </a:r>
              <a:r>
                <a:rPr lang="en-US" sz="2000" baseline="-25000">
                  <a:solidFill>
                    <a:srgbClr val="000000"/>
                  </a:solidFill>
                  <a:latin typeface="Times New Roman" pitchFamily="18" charset="0"/>
                </a:rPr>
                <a:t>0</a:t>
              </a:r>
            </a:p>
          </p:txBody>
        </p:sp>
        <p:sp>
          <p:nvSpPr>
            <p:cNvPr id="55332" name="AutoShape 39"/>
            <p:cNvSpPr>
              <a:spLocks noChangeArrowheads="1"/>
            </p:cNvSpPr>
            <p:nvPr/>
          </p:nvSpPr>
          <p:spPr bwMode="auto">
            <a:xfrm>
              <a:off x="1392" y="1232"/>
              <a:ext cx="216" cy="136"/>
            </a:xfrm>
            <a:prstGeom prst="rightArrow">
              <a:avLst>
                <a:gd name="adj1" fmla="val 50000"/>
                <a:gd name="adj2" fmla="val 39706"/>
              </a:avLst>
            </a:prstGeom>
            <a:solidFill>
              <a:srgbClr val="BBE0E3"/>
            </a:solidFill>
            <a:ln w="9525">
              <a:solidFill>
                <a:srgbClr val="000000"/>
              </a:solidFill>
              <a:miter lim="800000"/>
              <a:headEnd/>
              <a:tailEnd/>
            </a:ln>
          </p:spPr>
          <p:txBody>
            <a:bodyPr wrap="none" anchor="ctr"/>
            <a:lstStyle/>
            <a:p>
              <a:endParaRPr lang="en-US"/>
            </a:p>
          </p:txBody>
        </p:sp>
        <p:sp>
          <p:nvSpPr>
            <p:cNvPr id="55333" name="Text Box 40"/>
            <p:cNvSpPr txBox="1">
              <a:spLocks noChangeArrowheads="1"/>
            </p:cNvSpPr>
            <p:nvPr/>
          </p:nvSpPr>
          <p:spPr bwMode="auto">
            <a:xfrm>
              <a:off x="966" y="1113"/>
              <a:ext cx="286" cy="250"/>
            </a:xfrm>
            <a:prstGeom prst="rect">
              <a:avLst/>
            </a:prstGeom>
            <a:noFill/>
            <a:ln w="9525">
              <a:noFill/>
              <a:miter lim="800000"/>
              <a:headEnd/>
              <a:tailEnd/>
            </a:ln>
          </p:spPr>
          <p:txBody>
            <a:bodyPr wrap="none">
              <a:spAutoFit/>
            </a:bodyPr>
            <a:lstStyle/>
            <a:p>
              <a:r>
                <a:rPr lang="en-US" sz="2000" i="1">
                  <a:solidFill>
                    <a:srgbClr val="000000"/>
                  </a:solidFill>
                  <a:latin typeface="Times New Roman" pitchFamily="18" charset="0"/>
                </a:rPr>
                <a:t>Z</a:t>
              </a:r>
              <a:r>
                <a:rPr lang="en-US" sz="2000" i="1" baseline="-25000">
                  <a:solidFill>
                    <a:srgbClr val="000000"/>
                  </a:solidFill>
                  <a:latin typeface="Times New Roman" pitchFamily="18" charset="0"/>
                </a:rPr>
                <a:t>in</a:t>
              </a:r>
            </a:p>
          </p:txBody>
        </p:sp>
        <p:sp>
          <p:nvSpPr>
            <p:cNvPr id="55334" name="Line 41"/>
            <p:cNvSpPr>
              <a:spLocks noChangeShapeType="1"/>
            </p:cNvSpPr>
            <p:nvPr/>
          </p:nvSpPr>
          <p:spPr bwMode="auto">
            <a:xfrm>
              <a:off x="1688" y="1688"/>
              <a:ext cx="2496" cy="0"/>
            </a:xfrm>
            <a:prstGeom prst="line">
              <a:avLst/>
            </a:prstGeom>
            <a:noFill/>
            <a:ln w="9525">
              <a:solidFill>
                <a:srgbClr val="000000"/>
              </a:solidFill>
              <a:round/>
              <a:headEnd type="triangle" w="med" len="med"/>
              <a:tailEnd type="triangle" w="med" len="med"/>
            </a:ln>
          </p:spPr>
          <p:txBody>
            <a:bodyPr/>
            <a:lstStyle/>
            <a:p>
              <a:endParaRPr lang="en-US"/>
            </a:p>
          </p:txBody>
        </p:sp>
        <p:sp>
          <p:nvSpPr>
            <p:cNvPr id="55335" name="Text Box 42"/>
            <p:cNvSpPr txBox="1">
              <a:spLocks noChangeArrowheads="1"/>
            </p:cNvSpPr>
            <p:nvPr/>
          </p:nvSpPr>
          <p:spPr bwMode="auto">
            <a:xfrm>
              <a:off x="2782" y="1737"/>
              <a:ext cx="160" cy="250"/>
            </a:xfrm>
            <a:prstGeom prst="rect">
              <a:avLst/>
            </a:prstGeom>
            <a:noFill/>
            <a:ln w="9525">
              <a:noFill/>
              <a:miter lim="800000"/>
              <a:headEnd/>
              <a:tailEnd/>
            </a:ln>
          </p:spPr>
          <p:txBody>
            <a:bodyPr wrap="none">
              <a:spAutoFit/>
            </a:bodyPr>
            <a:lstStyle/>
            <a:p>
              <a:r>
                <a:rPr lang="en-US" sz="2000" i="1">
                  <a:solidFill>
                    <a:srgbClr val="000000"/>
                  </a:solidFill>
                  <a:latin typeface="Times New Roman" pitchFamily="18" charset="0"/>
                </a:rPr>
                <a:t>l</a:t>
              </a:r>
            </a:p>
          </p:txBody>
        </p:sp>
      </p:grpSp>
      <p:graphicFrame>
        <p:nvGraphicFramePr>
          <p:cNvPr id="55298" name="Object 46"/>
          <p:cNvGraphicFramePr>
            <a:graphicFrameLocks noChangeAspect="1"/>
          </p:cNvGraphicFramePr>
          <p:nvPr/>
        </p:nvGraphicFramePr>
        <p:xfrm>
          <a:off x="655638" y="3411538"/>
          <a:ext cx="2487612" cy="569912"/>
        </p:xfrm>
        <a:graphic>
          <a:graphicData uri="http://schemas.openxmlformats.org/presentationml/2006/ole">
            <p:oleObj spid="_x0000_s55298" name="Equation" r:id="rId4" imgW="1104840" imgH="253800" progId="Equation.DSMT4">
              <p:embed/>
            </p:oleObj>
          </a:graphicData>
        </a:graphic>
      </p:graphicFrame>
      <p:grpSp>
        <p:nvGrpSpPr>
          <p:cNvPr id="55304" name="Group 71"/>
          <p:cNvGrpSpPr>
            <a:grpSpLocks/>
          </p:cNvGrpSpPr>
          <p:nvPr/>
        </p:nvGrpSpPr>
        <p:grpSpPr bwMode="auto">
          <a:xfrm>
            <a:off x="3257550" y="3275013"/>
            <a:ext cx="5191125" cy="3328987"/>
            <a:chOff x="1092" y="1405"/>
            <a:chExt cx="3270" cy="2097"/>
          </a:xfrm>
        </p:grpSpPr>
        <p:sp>
          <p:nvSpPr>
            <p:cNvPr id="55305" name="Line 72"/>
            <p:cNvSpPr>
              <a:spLocks noChangeShapeType="1"/>
            </p:cNvSpPr>
            <p:nvPr/>
          </p:nvSpPr>
          <p:spPr bwMode="auto">
            <a:xfrm flipH="1" flipV="1">
              <a:off x="2242" y="1452"/>
              <a:ext cx="0" cy="1964"/>
            </a:xfrm>
            <a:prstGeom prst="line">
              <a:avLst/>
            </a:prstGeom>
            <a:noFill/>
            <a:ln w="25400">
              <a:solidFill>
                <a:srgbClr val="000000"/>
              </a:solidFill>
              <a:round/>
              <a:headEnd/>
              <a:tailEnd/>
            </a:ln>
          </p:spPr>
          <p:txBody>
            <a:bodyPr/>
            <a:lstStyle/>
            <a:p>
              <a:endParaRPr lang="en-US"/>
            </a:p>
          </p:txBody>
        </p:sp>
        <p:sp>
          <p:nvSpPr>
            <p:cNvPr id="55306" name="Line 73"/>
            <p:cNvSpPr>
              <a:spLocks noChangeShapeType="1"/>
            </p:cNvSpPr>
            <p:nvPr/>
          </p:nvSpPr>
          <p:spPr bwMode="auto">
            <a:xfrm flipV="1">
              <a:off x="1938" y="2493"/>
              <a:ext cx="2299" cy="4"/>
            </a:xfrm>
            <a:prstGeom prst="line">
              <a:avLst/>
            </a:prstGeom>
            <a:noFill/>
            <a:ln w="25400">
              <a:solidFill>
                <a:srgbClr val="000000"/>
              </a:solidFill>
              <a:round/>
              <a:headEnd/>
              <a:tailEnd/>
            </a:ln>
          </p:spPr>
          <p:txBody>
            <a:bodyPr/>
            <a:lstStyle/>
            <a:p>
              <a:endParaRPr lang="en-US"/>
            </a:p>
          </p:txBody>
        </p:sp>
        <p:sp>
          <p:nvSpPr>
            <p:cNvPr id="55307" name="Text Box 74"/>
            <p:cNvSpPr txBox="1">
              <a:spLocks noChangeArrowheads="1"/>
            </p:cNvSpPr>
            <p:nvPr/>
          </p:nvSpPr>
          <p:spPr bwMode="auto">
            <a:xfrm>
              <a:off x="1856" y="1612"/>
              <a:ext cx="383" cy="231"/>
            </a:xfrm>
            <a:prstGeom prst="rect">
              <a:avLst/>
            </a:prstGeom>
            <a:noFill/>
            <a:ln w="9525">
              <a:noFill/>
              <a:miter lim="800000"/>
              <a:headEnd/>
              <a:tailEnd/>
            </a:ln>
          </p:spPr>
          <p:txBody>
            <a:bodyPr>
              <a:spAutoFit/>
            </a:bodyPr>
            <a:lstStyle/>
            <a:p>
              <a:pPr>
                <a:spcBef>
                  <a:spcPct val="50000"/>
                </a:spcBef>
              </a:pPr>
              <a:r>
                <a:rPr lang="en-US" i="1">
                  <a:solidFill>
                    <a:srgbClr val="000000"/>
                  </a:solidFill>
                  <a:latin typeface="Times New Roman" pitchFamily="18" charset="0"/>
                </a:rPr>
                <a:t>X</a:t>
              </a:r>
              <a:r>
                <a:rPr lang="en-US" i="1" baseline="-25000">
                  <a:solidFill>
                    <a:srgbClr val="000000"/>
                  </a:solidFill>
                  <a:latin typeface="Times New Roman" pitchFamily="18" charset="0"/>
                </a:rPr>
                <a:t>in</a:t>
              </a:r>
              <a:endParaRPr lang="en-US" i="1" baseline="-25000">
                <a:solidFill>
                  <a:srgbClr val="000000"/>
                </a:solidFill>
                <a:latin typeface="Times New Roman" pitchFamily="18" charset="0"/>
                <a:cs typeface="Times New Roman" pitchFamily="18" charset="0"/>
              </a:endParaRPr>
            </a:p>
          </p:txBody>
        </p:sp>
        <p:sp>
          <p:nvSpPr>
            <p:cNvPr id="55308" name="Text Box 75"/>
            <p:cNvSpPr txBox="1">
              <a:spLocks noChangeArrowheads="1"/>
            </p:cNvSpPr>
            <p:nvPr/>
          </p:nvSpPr>
          <p:spPr bwMode="auto">
            <a:xfrm>
              <a:off x="4035" y="2533"/>
              <a:ext cx="327" cy="231"/>
            </a:xfrm>
            <a:prstGeom prst="rect">
              <a:avLst/>
            </a:prstGeom>
            <a:noFill/>
            <a:ln w="9525">
              <a:noFill/>
              <a:miter lim="800000"/>
              <a:headEnd/>
              <a:tailEnd/>
            </a:ln>
          </p:spPr>
          <p:txBody>
            <a:bodyPr>
              <a:spAutoFit/>
            </a:bodyPr>
            <a:lstStyle/>
            <a:p>
              <a:pPr>
                <a:spcBef>
                  <a:spcPct val="50000"/>
                </a:spcBef>
              </a:pPr>
              <a:r>
                <a:rPr lang="en-US" i="1">
                  <a:solidFill>
                    <a:srgbClr val="000000"/>
                  </a:solidFill>
                  <a:latin typeface="Times New Roman" pitchFamily="18" charset="0"/>
                  <a:cs typeface="Times New Roman" pitchFamily="18" charset="0"/>
                  <a:sym typeface="Symbol" pitchFamily="18" charset="2"/>
                </a:rPr>
                <a:t></a:t>
              </a:r>
              <a:r>
                <a:rPr lang="en-US" sz="300" i="1">
                  <a:solidFill>
                    <a:srgbClr val="000000"/>
                  </a:solidFill>
                  <a:latin typeface="Times New Roman" pitchFamily="18" charset="0"/>
                  <a:cs typeface="Times New Roman" pitchFamily="18" charset="0"/>
                  <a:sym typeface="Symbol" pitchFamily="18" charset="2"/>
                </a:rPr>
                <a:t> </a:t>
              </a:r>
              <a:r>
                <a:rPr lang="en-US" i="1">
                  <a:solidFill>
                    <a:srgbClr val="000000"/>
                  </a:solidFill>
                  <a:latin typeface="Times New Roman" pitchFamily="18" charset="0"/>
                  <a:cs typeface="Times New Roman" pitchFamily="18" charset="0"/>
                  <a:sym typeface="Symbol" pitchFamily="18" charset="2"/>
                </a:rPr>
                <a:t>l</a:t>
              </a:r>
              <a:endParaRPr lang="en-US" i="1">
                <a:solidFill>
                  <a:srgbClr val="000000"/>
                </a:solidFill>
                <a:latin typeface="Times New Roman" pitchFamily="18" charset="0"/>
                <a:cs typeface="Times New Roman" pitchFamily="18" charset="0"/>
              </a:endParaRPr>
            </a:p>
          </p:txBody>
        </p:sp>
        <p:sp>
          <p:nvSpPr>
            <p:cNvPr id="55309" name="Line 76"/>
            <p:cNvSpPr>
              <a:spLocks noChangeShapeType="1"/>
            </p:cNvSpPr>
            <p:nvPr/>
          </p:nvSpPr>
          <p:spPr bwMode="auto">
            <a:xfrm flipH="1" flipV="1">
              <a:off x="2504" y="1432"/>
              <a:ext cx="14" cy="1960"/>
            </a:xfrm>
            <a:prstGeom prst="line">
              <a:avLst/>
            </a:prstGeom>
            <a:noFill/>
            <a:ln w="19050">
              <a:solidFill>
                <a:srgbClr val="FF0000"/>
              </a:solidFill>
              <a:prstDash val="dash"/>
              <a:round/>
              <a:headEnd/>
              <a:tailEnd/>
            </a:ln>
          </p:spPr>
          <p:txBody>
            <a:bodyPr/>
            <a:lstStyle/>
            <a:p>
              <a:endParaRPr lang="en-US"/>
            </a:p>
          </p:txBody>
        </p:sp>
        <p:sp>
          <p:nvSpPr>
            <p:cNvPr id="55310" name="Line 77"/>
            <p:cNvSpPr>
              <a:spLocks noChangeShapeType="1"/>
            </p:cNvSpPr>
            <p:nvPr/>
          </p:nvSpPr>
          <p:spPr bwMode="auto">
            <a:xfrm flipH="1" flipV="1">
              <a:off x="3099" y="1428"/>
              <a:ext cx="0" cy="1964"/>
            </a:xfrm>
            <a:prstGeom prst="line">
              <a:avLst/>
            </a:prstGeom>
            <a:noFill/>
            <a:ln w="19050">
              <a:solidFill>
                <a:srgbClr val="FF0000"/>
              </a:solidFill>
              <a:prstDash val="dash"/>
              <a:round/>
              <a:headEnd/>
              <a:tailEnd/>
            </a:ln>
          </p:spPr>
          <p:txBody>
            <a:bodyPr/>
            <a:lstStyle/>
            <a:p>
              <a:endParaRPr lang="en-US"/>
            </a:p>
          </p:txBody>
        </p:sp>
        <p:sp>
          <p:nvSpPr>
            <p:cNvPr id="55311" name="Line 78"/>
            <p:cNvSpPr>
              <a:spLocks noChangeShapeType="1"/>
            </p:cNvSpPr>
            <p:nvPr/>
          </p:nvSpPr>
          <p:spPr bwMode="auto">
            <a:xfrm flipH="1" flipV="1">
              <a:off x="3679" y="1428"/>
              <a:ext cx="0" cy="1964"/>
            </a:xfrm>
            <a:prstGeom prst="line">
              <a:avLst/>
            </a:prstGeom>
            <a:noFill/>
            <a:ln w="19050">
              <a:solidFill>
                <a:srgbClr val="FF0000"/>
              </a:solidFill>
              <a:prstDash val="dash"/>
              <a:round/>
              <a:headEnd/>
              <a:tailEnd/>
            </a:ln>
          </p:spPr>
          <p:txBody>
            <a:bodyPr/>
            <a:lstStyle/>
            <a:p>
              <a:endParaRPr lang="en-US"/>
            </a:p>
          </p:txBody>
        </p:sp>
        <p:sp>
          <p:nvSpPr>
            <p:cNvPr id="55312" name="Text Box 79"/>
            <p:cNvSpPr txBox="1">
              <a:spLocks noChangeArrowheads="1"/>
            </p:cNvSpPr>
            <p:nvPr/>
          </p:nvSpPr>
          <p:spPr bwMode="auto">
            <a:xfrm>
              <a:off x="2373" y="2541"/>
              <a:ext cx="354" cy="231"/>
            </a:xfrm>
            <a:prstGeom prst="rect">
              <a:avLst/>
            </a:prstGeom>
            <a:solidFill>
              <a:srgbClr val="FFFFFF"/>
            </a:solidFill>
            <a:ln w="9525">
              <a:noFill/>
              <a:miter lim="800000"/>
              <a:headEnd/>
              <a:tailEnd/>
            </a:ln>
          </p:spPr>
          <p:txBody>
            <a:bodyPr>
              <a:spAutoFit/>
            </a:bodyPr>
            <a:lstStyle/>
            <a:p>
              <a:pPr>
                <a:spcBef>
                  <a:spcPct val="50000"/>
                </a:spcBef>
              </a:pPr>
              <a:r>
                <a:rPr lang="el-GR" i="1">
                  <a:solidFill>
                    <a:srgbClr val="000000"/>
                  </a:solidFill>
                  <a:latin typeface="Times New Roman" pitchFamily="18" charset="0"/>
                  <a:cs typeface="Times New Roman" pitchFamily="18" charset="0"/>
                </a:rPr>
                <a:t>π</a:t>
              </a:r>
              <a:r>
                <a:rPr lang="en-US">
                  <a:solidFill>
                    <a:srgbClr val="000000"/>
                  </a:solidFill>
                  <a:latin typeface="Times New Roman" pitchFamily="18" charset="0"/>
                  <a:cs typeface="Times New Roman" pitchFamily="18" charset="0"/>
                </a:rPr>
                <a:t>/2</a:t>
              </a:r>
              <a:endParaRPr lang="el-GR">
                <a:solidFill>
                  <a:srgbClr val="000000"/>
                </a:solidFill>
                <a:latin typeface="Times New Roman" pitchFamily="18" charset="0"/>
                <a:cs typeface="Times New Roman" pitchFamily="18" charset="0"/>
              </a:endParaRPr>
            </a:p>
          </p:txBody>
        </p:sp>
        <p:sp>
          <p:nvSpPr>
            <p:cNvPr id="55313" name="Text Box 80"/>
            <p:cNvSpPr txBox="1">
              <a:spLocks noChangeArrowheads="1"/>
            </p:cNvSpPr>
            <p:nvPr/>
          </p:nvSpPr>
          <p:spPr bwMode="auto">
            <a:xfrm>
              <a:off x="2914" y="2541"/>
              <a:ext cx="386" cy="231"/>
            </a:xfrm>
            <a:prstGeom prst="rect">
              <a:avLst/>
            </a:prstGeom>
            <a:solidFill>
              <a:srgbClr val="FFFFFF"/>
            </a:solidFill>
            <a:ln w="9525">
              <a:noFill/>
              <a:miter lim="800000"/>
              <a:headEnd/>
              <a:tailEnd/>
            </a:ln>
          </p:spPr>
          <p:txBody>
            <a:bodyPr>
              <a:spAutoFit/>
            </a:bodyPr>
            <a:lstStyle/>
            <a:p>
              <a:pPr>
                <a:spcBef>
                  <a:spcPct val="50000"/>
                </a:spcBef>
              </a:pPr>
              <a:r>
                <a:rPr lang="en-US">
                  <a:solidFill>
                    <a:srgbClr val="000000"/>
                  </a:solidFill>
                  <a:latin typeface="Times New Roman" pitchFamily="18" charset="0"/>
                  <a:cs typeface="Times New Roman" pitchFamily="18" charset="0"/>
                </a:rPr>
                <a:t>3</a:t>
              </a:r>
              <a:r>
                <a:rPr lang="el-GR" i="1">
                  <a:solidFill>
                    <a:srgbClr val="000000"/>
                  </a:solidFill>
                  <a:latin typeface="Times New Roman" pitchFamily="18" charset="0"/>
                  <a:cs typeface="Times New Roman" pitchFamily="18" charset="0"/>
                </a:rPr>
                <a:t>π</a:t>
              </a:r>
              <a:r>
                <a:rPr lang="en-US" i="1">
                  <a:solidFill>
                    <a:srgbClr val="000000"/>
                  </a:solidFill>
                  <a:latin typeface="Times New Roman" pitchFamily="18" charset="0"/>
                  <a:cs typeface="Times New Roman" pitchFamily="18" charset="0"/>
                </a:rPr>
                <a:t>/</a:t>
              </a:r>
              <a:r>
                <a:rPr lang="en-US">
                  <a:solidFill>
                    <a:srgbClr val="000000"/>
                  </a:solidFill>
                  <a:latin typeface="Times New Roman" pitchFamily="18" charset="0"/>
                  <a:cs typeface="Times New Roman" pitchFamily="18" charset="0"/>
                </a:rPr>
                <a:t>2</a:t>
              </a:r>
              <a:endParaRPr lang="el-GR">
                <a:solidFill>
                  <a:srgbClr val="000000"/>
                </a:solidFill>
                <a:latin typeface="Times New Roman" pitchFamily="18" charset="0"/>
                <a:cs typeface="Times New Roman" pitchFamily="18" charset="0"/>
              </a:endParaRPr>
            </a:p>
          </p:txBody>
        </p:sp>
        <p:sp>
          <p:nvSpPr>
            <p:cNvPr id="55314" name="Line 81"/>
            <p:cNvSpPr>
              <a:spLocks noChangeShapeType="1"/>
            </p:cNvSpPr>
            <p:nvPr/>
          </p:nvSpPr>
          <p:spPr bwMode="auto">
            <a:xfrm flipV="1">
              <a:off x="1406" y="1622"/>
              <a:ext cx="0" cy="848"/>
            </a:xfrm>
            <a:prstGeom prst="line">
              <a:avLst/>
            </a:prstGeom>
            <a:noFill/>
            <a:ln w="9525">
              <a:solidFill>
                <a:srgbClr val="660066"/>
              </a:solidFill>
              <a:round/>
              <a:headEnd/>
              <a:tailEnd type="triangle" w="med" len="med"/>
            </a:ln>
          </p:spPr>
          <p:txBody>
            <a:bodyPr/>
            <a:lstStyle/>
            <a:p>
              <a:endParaRPr lang="en-US"/>
            </a:p>
          </p:txBody>
        </p:sp>
        <p:sp>
          <p:nvSpPr>
            <p:cNvPr id="55315" name="Line 82"/>
            <p:cNvSpPr>
              <a:spLocks noChangeShapeType="1"/>
            </p:cNvSpPr>
            <p:nvPr/>
          </p:nvSpPr>
          <p:spPr bwMode="auto">
            <a:xfrm flipV="1">
              <a:off x="1406" y="2469"/>
              <a:ext cx="0" cy="895"/>
            </a:xfrm>
            <a:prstGeom prst="line">
              <a:avLst/>
            </a:prstGeom>
            <a:noFill/>
            <a:ln w="9525">
              <a:solidFill>
                <a:srgbClr val="660066"/>
              </a:solidFill>
              <a:round/>
              <a:headEnd type="stealth" w="med" len="med"/>
              <a:tailEnd/>
            </a:ln>
          </p:spPr>
          <p:txBody>
            <a:bodyPr/>
            <a:lstStyle/>
            <a:p>
              <a:endParaRPr lang="en-US"/>
            </a:p>
          </p:txBody>
        </p:sp>
        <p:sp>
          <p:nvSpPr>
            <p:cNvPr id="55316" name="Text Box 83"/>
            <p:cNvSpPr txBox="1">
              <a:spLocks noChangeArrowheads="1"/>
            </p:cNvSpPr>
            <p:nvPr/>
          </p:nvSpPr>
          <p:spPr bwMode="auto">
            <a:xfrm>
              <a:off x="1140" y="2034"/>
              <a:ext cx="703" cy="231"/>
            </a:xfrm>
            <a:prstGeom prst="rect">
              <a:avLst/>
            </a:prstGeom>
            <a:solidFill>
              <a:srgbClr val="FFFFFF"/>
            </a:solidFill>
            <a:ln w="9525">
              <a:noFill/>
              <a:miter lim="800000"/>
              <a:headEnd/>
              <a:tailEnd/>
            </a:ln>
          </p:spPr>
          <p:txBody>
            <a:bodyPr>
              <a:spAutoFit/>
            </a:bodyPr>
            <a:lstStyle/>
            <a:p>
              <a:pPr>
                <a:spcBef>
                  <a:spcPct val="50000"/>
                </a:spcBef>
              </a:pPr>
              <a:r>
                <a:rPr lang="en-US" i="1" dirty="0">
                  <a:solidFill>
                    <a:srgbClr val="660066"/>
                  </a:solidFill>
                  <a:latin typeface="Times New Roman" pitchFamily="18" charset="0"/>
                  <a:cs typeface="Times New Roman" pitchFamily="18" charset="0"/>
                </a:rPr>
                <a:t>I</a:t>
              </a:r>
              <a:r>
                <a:rPr lang="en-US" i="1" dirty="0" smtClean="0">
                  <a:solidFill>
                    <a:srgbClr val="660066"/>
                  </a:solidFill>
                  <a:latin typeface="Times New Roman" pitchFamily="18" charset="0"/>
                  <a:cs typeface="Times New Roman" pitchFamily="18" charset="0"/>
                </a:rPr>
                <a:t>nductive</a:t>
              </a:r>
              <a:endParaRPr lang="en-US" i="1" dirty="0">
                <a:solidFill>
                  <a:srgbClr val="660066"/>
                </a:solidFill>
                <a:latin typeface="Times New Roman" pitchFamily="18" charset="0"/>
                <a:cs typeface="Times New Roman" pitchFamily="18" charset="0"/>
              </a:endParaRPr>
            </a:p>
          </p:txBody>
        </p:sp>
        <p:sp>
          <p:nvSpPr>
            <p:cNvPr id="55317" name="Text Box 84"/>
            <p:cNvSpPr txBox="1">
              <a:spLocks noChangeArrowheads="1"/>
            </p:cNvSpPr>
            <p:nvPr/>
          </p:nvSpPr>
          <p:spPr bwMode="auto">
            <a:xfrm>
              <a:off x="1092" y="2735"/>
              <a:ext cx="774" cy="231"/>
            </a:xfrm>
            <a:prstGeom prst="rect">
              <a:avLst/>
            </a:prstGeom>
            <a:solidFill>
              <a:srgbClr val="FFFFFF"/>
            </a:solidFill>
            <a:ln w="9525">
              <a:noFill/>
              <a:miter lim="800000"/>
              <a:headEnd/>
              <a:tailEnd/>
            </a:ln>
          </p:spPr>
          <p:txBody>
            <a:bodyPr>
              <a:spAutoFit/>
            </a:bodyPr>
            <a:lstStyle/>
            <a:p>
              <a:pPr>
                <a:spcBef>
                  <a:spcPct val="50000"/>
                </a:spcBef>
              </a:pPr>
              <a:r>
                <a:rPr lang="en-US" i="1" dirty="0">
                  <a:solidFill>
                    <a:srgbClr val="660066"/>
                  </a:solidFill>
                  <a:latin typeface="Times New Roman" pitchFamily="18" charset="0"/>
                  <a:cs typeface="Times New Roman" pitchFamily="18" charset="0"/>
                </a:rPr>
                <a:t>C</a:t>
              </a:r>
              <a:r>
                <a:rPr lang="en-US" i="1" dirty="0" smtClean="0">
                  <a:solidFill>
                    <a:srgbClr val="660066"/>
                  </a:solidFill>
                  <a:latin typeface="Times New Roman" pitchFamily="18" charset="0"/>
                  <a:cs typeface="Times New Roman" pitchFamily="18" charset="0"/>
                </a:rPr>
                <a:t>apacitive</a:t>
              </a:r>
              <a:endParaRPr lang="en-US" i="1" dirty="0">
                <a:solidFill>
                  <a:srgbClr val="660066"/>
                </a:solidFill>
                <a:latin typeface="Times New Roman" pitchFamily="18" charset="0"/>
                <a:cs typeface="Times New Roman" pitchFamily="18" charset="0"/>
              </a:endParaRPr>
            </a:p>
          </p:txBody>
        </p:sp>
        <p:sp>
          <p:nvSpPr>
            <p:cNvPr id="55318" name="Line 85"/>
            <p:cNvSpPr>
              <a:spLocks noChangeShapeType="1"/>
            </p:cNvSpPr>
            <p:nvPr/>
          </p:nvSpPr>
          <p:spPr bwMode="auto">
            <a:xfrm>
              <a:off x="1334" y="2493"/>
              <a:ext cx="169" cy="0"/>
            </a:xfrm>
            <a:prstGeom prst="line">
              <a:avLst/>
            </a:prstGeom>
            <a:noFill/>
            <a:ln w="19050">
              <a:solidFill>
                <a:srgbClr val="660066"/>
              </a:solidFill>
              <a:round/>
              <a:headEnd/>
              <a:tailEnd/>
            </a:ln>
          </p:spPr>
          <p:txBody>
            <a:bodyPr/>
            <a:lstStyle/>
            <a:p>
              <a:endParaRPr lang="en-US"/>
            </a:p>
          </p:txBody>
        </p:sp>
        <p:sp>
          <p:nvSpPr>
            <p:cNvPr id="55319" name="Arc 86"/>
            <p:cNvSpPr>
              <a:spLocks/>
            </p:cNvSpPr>
            <p:nvPr/>
          </p:nvSpPr>
          <p:spPr bwMode="auto">
            <a:xfrm rot="1596862">
              <a:off x="1786" y="1421"/>
              <a:ext cx="702" cy="983"/>
            </a:xfrm>
            <a:custGeom>
              <a:avLst/>
              <a:gdLst>
                <a:gd name="T0" fmla="*/ 16 w 21600"/>
                <a:gd name="T1" fmla="*/ 0 h 17204"/>
                <a:gd name="T2" fmla="*/ 23 w 21600"/>
                <a:gd name="T3" fmla="*/ 56 h 17204"/>
                <a:gd name="T4" fmla="*/ 0 w 21600"/>
                <a:gd name="T5" fmla="*/ 51 h 17204"/>
                <a:gd name="T6" fmla="*/ 0 60000 65536"/>
                <a:gd name="T7" fmla="*/ 0 60000 65536"/>
                <a:gd name="T8" fmla="*/ 0 60000 65536"/>
                <a:gd name="T9" fmla="*/ 0 w 21600"/>
                <a:gd name="T10" fmla="*/ 0 h 17204"/>
                <a:gd name="T11" fmla="*/ 21600 w 21600"/>
                <a:gd name="T12" fmla="*/ 17204 h 17204"/>
              </a:gdLst>
              <a:ahLst/>
              <a:cxnLst>
                <a:cxn ang="T6">
                  <a:pos x="T0" y="T1"/>
                </a:cxn>
                <a:cxn ang="T7">
                  <a:pos x="T2" y="T3"/>
                </a:cxn>
                <a:cxn ang="T8">
                  <a:pos x="T4" y="T5"/>
                </a:cxn>
              </a:cxnLst>
              <a:rect l="T9" t="T10" r="T11" b="T12"/>
              <a:pathLst>
                <a:path w="21600" h="17204" fill="none" extrusionOk="0">
                  <a:moveTo>
                    <a:pt x="15052" y="0"/>
                  </a:moveTo>
                  <a:cubicBezTo>
                    <a:pt x="19238" y="4067"/>
                    <a:pt x="21600" y="9654"/>
                    <a:pt x="21600" y="15491"/>
                  </a:cubicBezTo>
                  <a:cubicBezTo>
                    <a:pt x="21600" y="16062"/>
                    <a:pt x="21577" y="16634"/>
                    <a:pt x="21531" y="17203"/>
                  </a:cubicBezTo>
                </a:path>
                <a:path w="21600" h="17204" stroke="0" extrusionOk="0">
                  <a:moveTo>
                    <a:pt x="15052" y="0"/>
                  </a:moveTo>
                  <a:cubicBezTo>
                    <a:pt x="19238" y="4067"/>
                    <a:pt x="21600" y="9654"/>
                    <a:pt x="21600" y="15491"/>
                  </a:cubicBezTo>
                  <a:cubicBezTo>
                    <a:pt x="21600" y="16062"/>
                    <a:pt x="21577" y="16634"/>
                    <a:pt x="21531" y="17203"/>
                  </a:cubicBezTo>
                  <a:lnTo>
                    <a:pt x="0" y="15491"/>
                  </a:lnTo>
                  <a:close/>
                </a:path>
              </a:pathLst>
            </a:custGeom>
            <a:noFill/>
            <a:ln w="22225">
              <a:solidFill>
                <a:srgbClr val="008000"/>
              </a:solidFill>
              <a:round/>
              <a:headEnd/>
              <a:tailEnd/>
            </a:ln>
          </p:spPr>
          <p:txBody>
            <a:bodyPr wrap="none" anchor="ctr"/>
            <a:lstStyle/>
            <a:p>
              <a:endParaRPr lang="en-US"/>
            </a:p>
          </p:txBody>
        </p:sp>
        <p:sp>
          <p:nvSpPr>
            <p:cNvPr id="55320" name="Arc 87"/>
            <p:cNvSpPr>
              <a:spLocks/>
            </p:cNvSpPr>
            <p:nvPr/>
          </p:nvSpPr>
          <p:spPr bwMode="auto">
            <a:xfrm rot="1596862">
              <a:off x="2374" y="1405"/>
              <a:ext cx="702" cy="989"/>
            </a:xfrm>
            <a:custGeom>
              <a:avLst/>
              <a:gdLst>
                <a:gd name="T0" fmla="*/ 16 w 21600"/>
                <a:gd name="T1" fmla="*/ 0 h 17311"/>
                <a:gd name="T2" fmla="*/ 23 w 21600"/>
                <a:gd name="T3" fmla="*/ 57 h 17311"/>
                <a:gd name="T4" fmla="*/ 0 w 21600"/>
                <a:gd name="T5" fmla="*/ 51 h 17311"/>
                <a:gd name="T6" fmla="*/ 0 60000 65536"/>
                <a:gd name="T7" fmla="*/ 0 60000 65536"/>
                <a:gd name="T8" fmla="*/ 0 60000 65536"/>
                <a:gd name="T9" fmla="*/ 0 w 21600"/>
                <a:gd name="T10" fmla="*/ 0 h 17311"/>
                <a:gd name="T11" fmla="*/ 21600 w 21600"/>
                <a:gd name="T12" fmla="*/ 17311 h 17311"/>
              </a:gdLst>
              <a:ahLst/>
              <a:cxnLst>
                <a:cxn ang="T6">
                  <a:pos x="T0" y="T1"/>
                </a:cxn>
                <a:cxn ang="T7">
                  <a:pos x="T2" y="T3"/>
                </a:cxn>
                <a:cxn ang="T8">
                  <a:pos x="T4" y="T5"/>
                </a:cxn>
              </a:cxnLst>
              <a:rect l="T9" t="T10" r="T11" b="T12"/>
              <a:pathLst>
                <a:path w="21600" h="17311" fill="none" extrusionOk="0">
                  <a:moveTo>
                    <a:pt x="14941" y="0"/>
                  </a:moveTo>
                  <a:cubicBezTo>
                    <a:pt x="19195" y="4074"/>
                    <a:pt x="21600" y="9708"/>
                    <a:pt x="21600" y="15598"/>
                  </a:cubicBezTo>
                  <a:cubicBezTo>
                    <a:pt x="21600" y="16169"/>
                    <a:pt x="21577" y="16741"/>
                    <a:pt x="21531" y="17310"/>
                  </a:cubicBezTo>
                </a:path>
                <a:path w="21600" h="17311" stroke="0" extrusionOk="0">
                  <a:moveTo>
                    <a:pt x="14941" y="0"/>
                  </a:moveTo>
                  <a:cubicBezTo>
                    <a:pt x="19195" y="4074"/>
                    <a:pt x="21600" y="9708"/>
                    <a:pt x="21600" y="15598"/>
                  </a:cubicBezTo>
                  <a:cubicBezTo>
                    <a:pt x="21600" y="16169"/>
                    <a:pt x="21577" y="16741"/>
                    <a:pt x="21531" y="17310"/>
                  </a:cubicBezTo>
                  <a:lnTo>
                    <a:pt x="0" y="15598"/>
                  </a:lnTo>
                  <a:close/>
                </a:path>
              </a:pathLst>
            </a:custGeom>
            <a:noFill/>
            <a:ln w="22225">
              <a:solidFill>
                <a:srgbClr val="008000"/>
              </a:solidFill>
              <a:round/>
              <a:headEnd/>
              <a:tailEnd/>
            </a:ln>
          </p:spPr>
          <p:txBody>
            <a:bodyPr wrap="none" anchor="ctr"/>
            <a:lstStyle/>
            <a:p>
              <a:endParaRPr lang="en-US"/>
            </a:p>
          </p:txBody>
        </p:sp>
        <p:sp>
          <p:nvSpPr>
            <p:cNvPr id="55321" name="Arc 88"/>
            <p:cNvSpPr>
              <a:spLocks/>
            </p:cNvSpPr>
            <p:nvPr/>
          </p:nvSpPr>
          <p:spPr bwMode="auto">
            <a:xfrm rot="-9277150">
              <a:off x="2592" y="2542"/>
              <a:ext cx="510" cy="936"/>
            </a:xfrm>
            <a:custGeom>
              <a:avLst/>
              <a:gdLst>
                <a:gd name="T0" fmla="*/ 8 w 21600"/>
                <a:gd name="T1" fmla="*/ 0 h 18585"/>
                <a:gd name="T2" fmla="*/ 12 w 21600"/>
                <a:gd name="T3" fmla="*/ 47 h 18585"/>
                <a:gd name="T4" fmla="*/ 0 w 21600"/>
                <a:gd name="T5" fmla="*/ 40 h 18585"/>
                <a:gd name="T6" fmla="*/ 0 60000 65536"/>
                <a:gd name="T7" fmla="*/ 0 60000 65536"/>
                <a:gd name="T8" fmla="*/ 0 60000 65536"/>
                <a:gd name="T9" fmla="*/ 0 w 21600"/>
                <a:gd name="T10" fmla="*/ 0 h 18585"/>
                <a:gd name="T11" fmla="*/ 21600 w 21600"/>
                <a:gd name="T12" fmla="*/ 18585 h 18585"/>
              </a:gdLst>
              <a:ahLst/>
              <a:cxnLst>
                <a:cxn ang="T6">
                  <a:pos x="T0" y="T1"/>
                </a:cxn>
                <a:cxn ang="T7">
                  <a:pos x="T2" y="T3"/>
                </a:cxn>
                <a:cxn ang="T8">
                  <a:pos x="T4" y="T5"/>
                </a:cxn>
              </a:cxnLst>
              <a:rect l="T9" t="T10" r="T11" b="T12"/>
              <a:pathLst>
                <a:path w="21600" h="18585" fill="none" extrusionOk="0">
                  <a:moveTo>
                    <a:pt x="14941" y="0"/>
                  </a:moveTo>
                  <a:cubicBezTo>
                    <a:pt x="19195" y="4074"/>
                    <a:pt x="21600" y="9708"/>
                    <a:pt x="21600" y="15598"/>
                  </a:cubicBezTo>
                  <a:cubicBezTo>
                    <a:pt x="21600" y="16597"/>
                    <a:pt x="21530" y="17595"/>
                    <a:pt x="21392" y="18585"/>
                  </a:cubicBezTo>
                </a:path>
                <a:path w="21600" h="18585" stroke="0" extrusionOk="0">
                  <a:moveTo>
                    <a:pt x="14941" y="0"/>
                  </a:moveTo>
                  <a:cubicBezTo>
                    <a:pt x="19195" y="4074"/>
                    <a:pt x="21600" y="9708"/>
                    <a:pt x="21600" y="15598"/>
                  </a:cubicBezTo>
                  <a:cubicBezTo>
                    <a:pt x="21600" y="16597"/>
                    <a:pt x="21530" y="17595"/>
                    <a:pt x="21392" y="18585"/>
                  </a:cubicBezTo>
                  <a:lnTo>
                    <a:pt x="0" y="15598"/>
                  </a:lnTo>
                  <a:close/>
                </a:path>
              </a:pathLst>
            </a:custGeom>
            <a:noFill/>
            <a:ln w="22225">
              <a:solidFill>
                <a:srgbClr val="008000"/>
              </a:solidFill>
              <a:round/>
              <a:headEnd/>
              <a:tailEnd/>
            </a:ln>
          </p:spPr>
          <p:txBody>
            <a:bodyPr wrap="none" anchor="ctr"/>
            <a:lstStyle/>
            <a:p>
              <a:endParaRPr lang="en-US"/>
            </a:p>
          </p:txBody>
        </p:sp>
        <p:sp>
          <p:nvSpPr>
            <p:cNvPr id="55322" name="Arc 89"/>
            <p:cNvSpPr>
              <a:spLocks/>
            </p:cNvSpPr>
            <p:nvPr/>
          </p:nvSpPr>
          <p:spPr bwMode="auto">
            <a:xfrm rot="1596862">
              <a:off x="2958" y="1413"/>
              <a:ext cx="702" cy="1006"/>
            </a:xfrm>
            <a:custGeom>
              <a:avLst/>
              <a:gdLst>
                <a:gd name="T0" fmla="*/ 15 w 21600"/>
                <a:gd name="T1" fmla="*/ 0 h 17605"/>
                <a:gd name="T2" fmla="*/ 23 w 21600"/>
                <a:gd name="T3" fmla="*/ 57 h 17605"/>
                <a:gd name="T4" fmla="*/ 0 w 21600"/>
                <a:gd name="T5" fmla="*/ 52 h 17605"/>
                <a:gd name="T6" fmla="*/ 0 60000 65536"/>
                <a:gd name="T7" fmla="*/ 0 60000 65536"/>
                <a:gd name="T8" fmla="*/ 0 60000 65536"/>
                <a:gd name="T9" fmla="*/ 0 w 21600"/>
                <a:gd name="T10" fmla="*/ 0 h 17605"/>
                <a:gd name="T11" fmla="*/ 21600 w 21600"/>
                <a:gd name="T12" fmla="*/ 17605 h 17605"/>
              </a:gdLst>
              <a:ahLst/>
              <a:cxnLst>
                <a:cxn ang="T6">
                  <a:pos x="T0" y="T1"/>
                </a:cxn>
                <a:cxn ang="T7">
                  <a:pos x="T2" y="T3"/>
                </a:cxn>
                <a:cxn ang="T8">
                  <a:pos x="T4" y="T5"/>
                </a:cxn>
              </a:cxnLst>
              <a:rect l="T9" t="T10" r="T11" b="T12"/>
              <a:pathLst>
                <a:path w="21600" h="17605" fill="none" extrusionOk="0">
                  <a:moveTo>
                    <a:pt x="14628" y="0"/>
                  </a:moveTo>
                  <a:cubicBezTo>
                    <a:pt x="19071" y="4089"/>
                    <a:pt x="21600" y="9853"/>
                    <a:pt x="21600" y="15892"/>
                  </a:cubicBezTo>
                  <a:cubicBezTo>
                    <a:pt x="21600" y="16463"/>
                    <a:pt x="21577" y="17035"/>
                    <a:pt x="21531" y="17604"/>
                  </a:cubicBezTo>
                </a:path>
                <a:path w="21600" h="17605" stroke="0" extrusionOk="0">
                  <a:moveTo>
                    <a:pt x="14628" y="0"/>
                  </a:moveTo>
                  <a:cubicBezTo>
                    <a:pt x="19071" y="4089"/>
                    <a:pt x="21600" y="9853"/>
                    <a:pt x="21600" y="15892"/>
                  </a:cubicBezTo>
                  <a:cubicBezTo>
                    <a:pt x="21600" y="16463"/>
                    <a:pt x="21577" y="17035"/>
                    <a:pt x="21531" y="17604"/>
                  </a:cubicBezTo>
                  <a:lnTo>
                    <a:pt x="0" y="15892"/>
                  </a:lnTo>
                  <a:close/>
                </a:path>
              </a:pathLst>
            </a:custGeom>
            <a:noFill/>
            <a:ln w="22225">
              <a:solidFill>
                <a:srgbClr val="008000"/>
              </a:solidFill>
              <a:round/>
              <a:headEnd/>
              <a:tailEnd/>
            </a:ln>
          </p:spPr>
          <p:txBody>
            <a:bodyPr wrap="none" anchor="ctr"/>
            <a:lstStyle/>
            <a:p>
              <a:endParaRPr lang="en-US"/>
            </a:p>
          </p:txBody>
        </p:sp>
        <p:sp>
          <p:nvSpPr>
            <p:cNvPr id="55323" name="Arc 90"/>
            <p:cNvSpPr>
              <a:spLocks/>
            </p:cNvSpPr>
            <p:nvPr/>
          </p:nvSpPr>
          <p:spPr bwMode="auto">
            <a:xfrm rot="-9277150">
              <a:off x="3172" y="2566"/>
              <a:ext cx="510" cy="936"/>
            </a:xfrm>
            <a:custGeom>
              <a:avLst/>
              <a:gdLst>
                <a:gd name="T0" fmla="*/ 8 w 21600"/>
                <a:gd name="T1" fmla="*/ 0 h 18585"/>
                <a:gd name="T2" fmla="*/ 12 w 21600"/>
                <a:gd name="T3" fmla="*/ 47 h 18585"/>
                <a:gd name="T4" fmla="*/ 0 w 21600"/>
                <a:gd name="T5" fmla="*/ 40 h 18585"/>
                <a:gd name="T6" fmla="*/ 0 60000 65536"/>
                <a:gd name="T7" fmla="*/ 0 60000 65536"/>
                <a:gd name="T8" fmla="*/ 0 60000 65536"/>
                <a:gd name="T9" fmla="*/ 0 w 21600"/>
                <a:gd name="T10" fmla="*/ 0 h 18585"/>
                <a:gd name="T11" fmla="*/ 21600 w 21600"/>
                <a:gd name="T12" fmla="*/ 18585 h 18585"/>
              </a:gdLst>
              <a:ahLst/>
              <a:cxnLst>
                <a:cxn ang="T6">
                  <a:pos x="T0" y="T1"/>
                </a:cxn>
                <a:cxn ang="T7">
                  <a:pos x="T2" y="T3"/>
                </a:cxn>
                <a:cxn ang="T8">
                  <a:pos x="T4" y="T5"/>
                </a:cxn>
              </a:cxnLst>
              <a:rect l="T9" t="T10" r="T11" b="T12"/>
              <a:pathLst>
                <a:path w="21600" h="18585" fill="none" extrusionOk="0">
                  <a:moveTo>
                    <a:pt x="14941" y="0"/>
                  </a:moveTo>
                  <a:cubicBezTo>
                    <a:pt x="19195" y="4074"/>
                    <a:pt x="21600" y="9708"/>
                    <a:pt x="21600" y="15598"/>
                  </a:cubicBezTo>
                  <a:cubicBezTo>
                    <a:pt x="21600" y="16597"/>
                    <a:pt x="21530" y="17595"/>
                    <a:pt x="21392" y="18585"/>
                  </a:cubicBezTo>
                </a:path>
                <a:path w="21600" h="18585" stroke="0" extrusionOk="0">
                  <a:moveTo>
                    <a:pt x="14941" y="0"/>
                  </a:moveTo>
                  <a:cubicBezTo>
                    <a:pt x="19195" y="4074"/>
                    <a:pt x="21600" y="9708"/>
                    <a:pt x="21600" y="15598"/>
                  </a:cubicBezTo>
                  <a:cubicBezTo>
                    <a:pt x="21600" y="16597"/>
                    <a:pt x="21530" y="17595"/>
                    <a:pt x="21392" y="18585"/>
                  </a:cubicBezTo>
                  <a:lnTo>
                    <a:pt x="0" y="15598"/>
                  </a:lnTo>
                  <a:close/>
                </a:path>
              </a:pathLst>
            </a:custGeom>
            <a:noFill/>
            <a:ln w="22225">
              <a:solidFill>
                <a:srgbClr val="008000"/>
              </a:solidFill>
              <a:round/>
              <a:headEnd/>
              <a:tailEnd/>
            </a:ln>
          </p:spPr>
          <p:txBody>
            <a:bodyPr wrap="none" anchor="ctr"/>
            <a:lstStyle/>
            <a:p>
              <a:endParaRPr lang="en-US"/>
            </a:p>
          </p:txBody>
        </p:sp>
        <p:sp>
          <p:nvSpPr>
            <p:cNvPr id="55324" name="Text Box 91"/>
            <p:cNvSpPr txBox="1">
              <a:spLocks noChangeArrowheads="1"/>
            </p:cNvSpPr>
            <p:nvPr/>
          </p:nvSpPr>
          <p:spPr bwMode="auto">
            <a:xfrm>
              <a:off x="3506" y="2541"/>
              <a:ext cx="386" cy="231"/>
            </a:xfrm>
            <a:prstGeom prst="rect">
              <a:avLst/>
            </a:prstGeom>
            <a:solidFill>
              <a:srgbClr val="FFFFFF"/>
            </a:solidFill>
            <a:ln w="9525">
              <a:noFill/>
              <a:miter lim="800000"/>
              <a:headEnd/>
              <a:tailEnd/>
            </a:ln>
          </p:spPr>
          <p:txBody>
            <a:bodyPr>
              <a:spAutoFit/>
            </a:bodyPr>
            <a:lstStyle/>
            <a:p>
              <a:pPr>
                <a:spcBef>
                  <a:spcPct val="50000"/>
                </a:spcBef>
              </a:pPr>
              <a:r>
                <a:rPr lang="en-US">
                  <a:solidFill>
                    <a:srgbClr val="000000"/>
                  </a:solidFill>
                  <a:latin typeface="Times New Roman" pitchFamily="18" charset="0"/>
                  <a:cs typeface="Times New Roman" pitchFamily="18" charset="0"/>
                </a:rPr>
                <a:t>5</a:t>
              </a:r>
              <a:r>
                <a:rPr lang="el-GR" i="1">
                  <a:solidFill>
                    <a:srgbClr val="000000"/>
                  </a:solidFill>
                  <a:latin typeface="Times New Roman" pitchFamily="18" charset="0"/>
                  <a:cs typeface="Times New Roman" pitchFamily="18" charset="0"/>
                </a:rPr>
                <a:t>π</a:t>
              </a:r>
              <a:r>
                <a:rPr lang="en-US" i="1">
                  <a:solidFill>
                    <a:srgbClr val="000000"/>
                  </a:solidFill>
                  <a:latin typeface="Times New Roman" pitchFamily="18" charset="0"/>
                  <a:cs typeface="Times New Roman" pitchFamily="18" charset="0"/>
                </a:rPr>
                <a:t>/</a:t>
              </a:r>
              <a:r>
                <a:rPr lang="en-US">
                  <a:solidFill>
                    <a:srgbClr val="000000"/>
                  </a:solidFill>
                  <a:latin typeface="Times New Roman" pitchFamily="18" charset="0"/>
                  <a:cs typeface="Times New Roman" pitchFamily="18" charset="0"/>
                </a:rPr>
                <a:t>2</a:t>
              </a:r>
              <a:endParaRPr lang="el-GR">
                <a:solidFill>
                  <a:srgbClr val="000000"/>
                </a:solidFill>
                <a:latin typeface="Times New Roman" pitchFamily="18" charset="0"/>
                <a:cs typeface="Times New Roman" pitchFamily="18" charset="0"/>
              </a:endParaRPr>
            </a:p>
          </p:txBody>
        </p:sp>
      </p:grpSp>
      <p:graphicFrame>
        <p:nvGraphicFramePr>
          <p:cNvPr id="55299" name="Object 93"/>
          <p:cNvGraphicFramePr>
            <a:graphicFrameLocks noChangeAspect="1"/>
          </p:cNvGraphicFramePr>
          <p:nvPr/>
        </p:nvGraphicFramePr>
        <p:xfrm>
          <a:off x="1158875" y="4211638"/>
          <a:ext cx="1430338" cy="466725"/>
        </p:xfrm>
        <a:graphic>
          <a:graphicData uri="http://schemas.openxmlformats.org/presentationml/2006/ole">
            <p:oleObj spid="_x0000_s55299" name="Equation" r:id="rId5" imgW="736560" imgH="241200" progId="Equation.DSMT4">
              <p:embed/>
            </p:oleObj>
          </a:graphicData>
        </a:graphic>
      </p:graphicFrame>
      <p:sp>
        <p:nvSpPr>
          <p:cNvPr id="41" name="Slide Number Placeholder 40"/>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67</a:t>
            </a:fld>
            <a:endParaRPr lang="en-US" kern="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3"/>
          <p:cNvSpPr txBox="1">
            <a:spLocks noChangeArrowheads="1"/>
          </p:cNvSpPr>
          <p:nvPr/>
        </p:nvSpPr>
        <p:spPr bwMode="auto">
          <a:xfrm>
            <a:off x="1001252" y="877884"/>
            <a:ext cx="1308100"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smtClean="0">
                <a:solidFill>
                  <a:schemeClr val="bg1"/>
                </a:solidFill>
              </a:rPr>
              <a:t>Next, </a:t>
            </a:r>
            <a:r>
              <a:rPr lang="en-US" sz="2000" dirty="0">
                <a:solidFill>
                  <a:schemeClr val="bg1"/>
                </a:solidFill>
              </a:rPr>
              <a:t>use</a:t>
            </a:r>
          </a:p>
        </p:txBody>
      </p:sp>
      <p:sp>
        <p:nvSpPr>
          <p:cNvPr id="5127" name="Text Box 8"/>
          <p:cNvSpPr txBox="1">
            <a:spLocks noChangeArrowheads="1"/>
          </p:cNvSpPr>
          <p:nvPr/>
        </p:nvSpPr>
        <p:spPr bwMode="auto">
          <a:xfrm>
            <a:off x="1651251" y="2887353"/>
            <a:ext cx="711200"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and</a:t>
            </a:r>
          </a:p>
        </p:txBody>
      </p:sp>
      <p:graphicFrame>
        <p:nvGraphicFramePr>
          <p:cNvPr id="5122" name="Object 9"/>
          <p:cNvGraphicFramePr>
            <a:graphicFrameLocks noChangeAspect="1"/>
          </p:cNvGraphicFramePr>
          <p:nvPr/>
        </p:nvGraphicFramePr>
        <p:xfrm>
          <a:off x="2129964" y="1217609"/>
          <a:ext cx="2638425" cy="944562"/>
        </p:xfrm>
        <a:graphic>
          <a:graphicData uri="http://schemas.openxmlformats.org/presentationml/2006/ole">
            <p:oleObj spid="_x0000_s5122" name="Equation" r:id="rId4" imgW="1206360" imgH="431640" progId="Equation.DSMT4">
              <p:embed/>
            </p:oleObj>
          </a:graphicData>
        </a:graphic>
      </p:graphicFrame>
      <p:graphicFrame>
        <p:nvGraphicFramePr>
          <p:cNvPr id="5123" name="Object 10"/>
          <p:cNvGraphicFramePr>
            <a:graphicFrameLocks noChangeAspect="1"/>
          </p:cNvGraphicFramePr>
          <p:nvPr/>
        </p:nvGraphicFramePr>
        <p:xfrm>
          <a:off x="2452688" y="2568575"/>
          <a:ext cx="4235450" cy="1066800"/>
        </p:xfrm>
        <a:graphic>
          <a:graphicData uri="http://schemas.openxmlformats.org/presentationml/2006/ole">
            <p:oleObj spid="_x0000_s5123" name="Equation" r:id="rId5" imgW="1765080" imgH="444240" progId="Equation.DSMT4">
              <p:embed/>
            </p:oleObj>
          </a:graphicData>
        </a:graphic>
      </p:graphicFrame>
      <p:graphicFrame>
        <p:nvGraphicFramePr>
          <p:cNvPr id="5124" name="Object 11"/>
          <p:cNvGraphicFramePr>
            <a:graphicFrameLocks noChangeAspect="1"/>
          </p:cNvGraphicFramePr>
          <p:nvPr/>
        </p:nvGraphicFramePr>
        <p:xfrm>
          <a:off x="3052083" y="3972153"/>
          <a:ext cx="4162425" cy="928687"/>
        </p:xfrm>
        <a:graphic>
          <a:graphicData uri="http://schemas.openxmlformats.org/presentationml/2006/ole">
            <p:oleObj spid="_x0000_s5124" name="Equation" r:id="rId6" imgW="2158920" imgH="482400" progId="Equation.DSMT4">
              <p:embed/>
            </p:oleObj>
          </a:graphicData>
        </a:graphic>
      </p:graphicFrame>
      <p:sp>
        <p:nvSpPr>
          <p:cNvPr id="5128" name="Text Box 12"/>
          <p:cNvSpPr txBox="1">
            <a:spLocks noChangeArrowheads="1"/>
          </p:cNvSpPr>
          <p:nvPr/>
        </p:nvSpPr>
        <p:spPr bwMode="auto">
          <a:xfrm>
            <a:off x="1949450" y="4219575"/>
            <a:ext cx="1187450" cy="396875"/>
          </a:xfrm>
          <a:prstGeom prst="rect">
            <a:avLst/>
          </a:prstGeom>
          <a:noFill/>
          <a:ln w="12700">
            <a:noFill/>
            <a:miter lim="800000"/>
            <a:headEnd type="none" w="sm" len="sm"/>
            <a:tailEnd type="none" w="sm" len="sm"/>
          </a:ln>
        </p:spPr>
        <p:txBody>
          <a:bodyPr>
            <a:spAutoFit/>
          </a:bodyPr>
          <a:lstStyle/>
          <a:p>
            <a:pPr>
              <a:spcBef>
                <a:spcPct val="50000"/>
              </a:spcBef>
            </a:pPr>
            <a:r>
              <a:rPr lang="en-US" sz="2000">
                <a:solidFill>
                  <a:schemeClr val="bg1"/>
                </a:solidFill>
              </a:rPr>
              <a:t>Hence</a:t>
            </a:r>
          </a:p>
        </p:txBody>
      </p:sp>
      <p:sp>
        <p:nvSpPr>
          <p:cNvPr id="5129" name="Text Box 13"/>
          <p:cNvSpPr txBox="1">
            <a:spLocks noChangeArrowheads="1"/>
          </p:cNvSpPr>
          <p:nvPr/>
        </p:nvSpPr>
        <p:spPr bwMode="auto">
          <a:xfrm>
            <a:off x="1671638" y="5413375"/>
            <a:ext cx="2063750"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And similarly,</a:t>
            </a:r>
          </a:p>
        </p:txBody>
      </p:sp>
      <p:graphicFrame>
        <p:nvGraphicFramePr>
          <p:cNvPr id="5125" name="Object 14"/>
          <p:cNvGraphicFramePr>
            <a:graphicFrameLocks noChangeAspect="1"/>
          </p:cNvGraphicFramePr>
          <p:nvPr/>
        </p:nvGraphicFramePr>
        <p:xfrm>
          <a:off x="3567113" y="5146675"/>
          <a:ext cx="2952750" cy="1028700"/>
        </p:xfrm>
        <a:graphic>
          <a:graphicData uri="http://schemas.openxmlformats.org/presentationml/2006/ole">
            <p:oleObj spid="_x0000_s5125" name="Equation" r:id="rId7" imgW="1384200" imgH="482400" progId="Equation.DSMT4">
              <p:embed/>
            </p:oleObj>
          </a:graphicData>
        </a:graphic>
      </p:graphicFrame>
      <p:sp>
        <p:nvSpPr>
          <p:cNvPr id="420879" name="Text Box 15"/>
          <p:cNvSpPr txBox="1">
            <a:spLocks noChangeArrowheads="1"/>
          </p:cNvSpPr>
          <p:nvPr/>
        </p:nvSpPr>
        <p:spPr bwMode="auto">
          <a:xfrm>
            <a:off x="173038"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err="1">
                <a:solidFill>
                  <a:srgbClr val="FF9933"/>
                </a:solidFill>
                <a:effectLst>
                  <a:outerShdw blurRad="38100" dist="38100" dir="2700000" algn="tl">
                    <a:srgbClr val="C0C0C0"/>
                  </a:outerShdw>
                </a:effectLst>
                <a:latin typeface="Arial" pitchFamily="34" charset="0"/>
              </a:rPr>
              <a:t>Poynting</a:t>
            </a:r>
            <a:r>
              <a:rPr lang="en-US" sz="3600" dirty="0">
                <a:solidFill>
                  <a:srgbClr val="FF9933"/>
                </a:solidFill>
                <a:effectLst>
                  <a:outerShdw blurRad="38100" dist="38100" dir="2700000" algn="tl">
                    <a:srgbClr val="C0C0C0"/>
                  </a:outerShdw>
                </a:effectLst>
                <a:latin typeface="Arial" pitchFamily="34" charset="0"/>
              </a:rPr>
              <a:t> Theorem: Time-Domain (cont.)</a:t>
            </a:r>
          </a:p>
        </p:txBody>
      </p:sp>
      <p:sp>
        <p:nvSpPr>
          <p:cNvPr id="5131" name="Text Box 16"/>
          <p:cNvSpPr txBox="1">
            <a:spLocks noChangeArrowheads="1"/>
          </p:cNvSpPr>
          <p:nvPr/>
        </p:nvSpPr>
        <p:spPr bwMode="auto">
          <a:xfrm>
            <a:off x="5889664" y="1499957"/>
            <a:ext cx="2541588" cy="396875"/>
          </a:xfrm>
          <a:prstGeom prst="rect">
            <a:avLst/>
          </a:prstGeom>
          <a:noFill/>
          <a:ln w="12700">
            <a:noFill/>
            <a:miter lim="800000"/>
            <a:headEnd type="none" w="sm" len="sm"/>
            <a:tailEnd type="none" w="sm" len="sm"/>
          </a:ln>
        </p:spPr>
        <p:txBody>
          <a:bodyPr wrap="none">
            <a:spAutoFit/>
          </a:bodyPr>
          <a:lstStyle/>
          <a:p>
            <a:r>
              <a:rPr lang="en-US" sz="2000" dirty="0">
                <a:solidFill>
                  <a:srgbClr val="FF0000"/>
                </a:solidFill>
              </a:rPr>
              <a:t>(simple linear media)</a:t>
            </a:r>
          </a:p>
        </p:txBody>
      </p:sp>
      <p:sp>
        <p:nvSpPr>
          <p:cNvPr id="13" name="Slide Number Placeholder 12"/>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7</a:t>
            </a:fld>
            <a:endParaRPr lang="en-US" kern="0" dirty="0"/>
          </a:p>
        </p:txBody>
      </p:sp>
      <p:graphicFrame>
        <p:nvGraphicFramePr>
          <p:cNvPr id="2" name="Object 9"/>
          <p:cNvGraphicFramePr>
            <a:graphicFrameLocks noChangeAspect="1"/>
          </p:cNvGraphicFramePr>
          <p:nvPr/>
        </p:nvGraphicFramePr>
        <p:xfrm>
          <a:off x="7068240" y="984250"/>
          <a:ext cx="1081087" cy="473075"/>
        </p:xfrm>
        <a:graphic>
          <a:graphicData uri="http://schemas.openxmlformats.org/presentationml/2006/ole">
            <p:oleObj spid="_x0000_s5126" name="Equation" r:id="rId8" imgW="495000" imgH="215640" progId="Equation.DSMT4">
              <p:embed/>
            </p:oleObj>
          </a:graphicData>
        </a:graphic>
      </p:graphicFrame>
      <p:sp>
        <p:nvSpPr>
          <p:cNvPr id="14" name="TextBox 13"/>
          <p:cNvSpPr txBox="1"/>
          <p:nvPr/>
        </p:nvSpPr>
        <p:spPr>
          <a:xfrm>
            <a:off x="5812981" y="1012370"/>
            <a:ext cx="1181734" cy="400110"/>
          </a:xfrm>
          <a:prstGeom prst="rect">
            <a:avLst/>
          </a:prstGeom>
          <a:noFill/>
        </p:spPr>
        <p:txBody>
          <a:bodyPr wrap="none" rtlCol="0">
            <a:spAutoFit/>
          </a:bodyPr>
          <a:lstStyle/>
          <a:p>
            <a:r>
              <a:rPr lang="en-US" sz="2000" dirty="0" smtClean="0">
                <a:solidFill>
                  <a:schemeClr val="bg1"/>
                </a:solidFill>
              </a:rPr>
              <a:t>Assume:</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3"/>
          <p:cNvSpPr txBox="1">
            <a:spLocks noChangeArrowheads="1"/>
          </p:cNvSpPr>
          <p:nvPr/>
        </p:nvSpPr>
        <p:spPr bwMode="auto">
          <a:xfrm>
            <a:off x="2532063" y="1265238"/>
            <a:ext cx="1044575" cy="396875"/>
          </a:xfrm>
          <a:prstGeom prst="rect">
            <a:avLst/>
          </a:prstGeom>
          <a:noFill/>
          <a:ln w="12700">
            <a:noFill/>
            <a:miter lim="800000"/>
            <a:headEnd type="none" w="sm" len="sm"/>
            <a:tailEnd type="none" w="sm" len="sm"/>
          </a:ln>
        </p:spPr>
        <p:txBody>
          <a:bodyPr>
            <a:spAutoFit/>
          </a:bodyPr>
          <a:lstStyle/>
          <a:p>
            <a:pPr>
              <a:spcBef>
                <a:spcPct val="50000"/>
              </a:spcBef>
            </a:pPr>
            <a:r>
              <a:rPr lang="en-US" sz="2000">
                <a:solidFill>
                  <a:schemeClr val="bg1"/>
                </a:solidFill>
              </a:rPr>
              <a:t>Define</a:t>
            </a:r>
          </a:p>
        </p:txBody>
      </p:sp>
      <p:graphicFrame>
        <p:nvGraphicFramePr>
          <p:cNvPr id="6146" name="Object 11"/>
          <p:cNvGraphicFramePr>
            <a:graphicFrameLocks noChangeAspect="1"/>
          </p:cNvGraphicFramePr>
          <p:nvPr/>
        </p:nvGraphicFramePr>
        <p:xfrm>
          <a:off x="3652838" y="1146855"/>
          <a:ext cx="2247900" cy="671512"/>
        </p:xfrm>
        <a:graphic>
          <a:graphicData uri="http://schemas.openxmlformats.org/presentationml/2006/ole">
            <p:oleObj spid="_x0000_s6146" name="Equation" r:id="rId4" imgW="723600" imgH="215640" progId="Equation.DSMT4">
              <p:embed/>
            </p:oleObj>
          </a:graphicData>
        </a:graphic>
      </p:graphicFrame>
      <p:graphicFrame>
        <p:nvGraphicFramePr>
          <p:cNvPr id="6147" name="Object 12"/>
          <p:cNvGraphicFramePr>
            <a:graphicFrameLocks noChangeAspect="1"/>
          </p:cNvGraphicFramePr>
          <p:nvPr/>
        </p:nvGraphicFramePr>
        <p:xfrm>
          <a:off x="815975" y="2689225"/>
          <a:ext cx="7483475" cy="966788"/>
        </p:xfrm>
        <a:graphic>
          <a:graphicData uri="http://schemas.openxmlformats.org/presentationml/2006/ole">
            <p:oleObj spid="_x0000_s6147" name="Equation" r:id="rId5" imgW="3340080" imgH="431640" progId="Equation.DSMT4">
              <p:embed/>
            </p:oleObj>
          </a:graphicData>
        </a:graphic>
      </p:graphicFrame>
      <p:sp>
        <p:nvSpPr>
          <p:cNvPr id="6150" name="Text Box 13"/>
          <p:cNvSpPr txBox="1">
            <a:spLocks noChangeArrowheads="1"/>
          </p:cNvSpPr>
          <p:nvPr/>
        </p:nvSpPr>
        <p:spPr bwMode="auto">
          <a:xfrm>
            <a:off x="531813" y="4268788"/>
            <a:ext cx="7402512" cy="457200"/>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Next, integrate throughout </a:t>
            </a:r>
            <a:r>
              <a:rPr lang="en-US" sz="2400" i="1" dirty="0">
                <a:solidFill>
                  <a:schemeClr val="bg1"/>
                </a:solidFill>
                <a:latin typeface="Times New Roman" pitchFamily="18" charset="0"/>
              </a:rPr>
              <a:t>V</a:t>
            </a:r>
            <a:r>
              <a:rPr lang="en-US" sz="2000" i="1" dirty="0">
                <a:solidFill>
                  <a:schemeClr val="bg1"/>
                </a:solidFill>
                <a:latin typeface="Times New Roman" pitchFamily="18" charset="0"/>
              </a:rPr>
              <a:t> </a:t>
            </a:r>
            <a:r>
              <a:rPr lang="en-US" sz="2000" dirty="0">
                <a:solidFill>
                  <a:schemeClr val="bg1"/>
                </a:solidFill>
              </a:rPr>
              <a:t>and use the divergence theorem:</a:t>
            </a:r>
            <a:endParaRPr lang="en-US" sz="2000" i="1" dirty="0">
              <a:solidFill>
                <a:schemeClr val="bg1"/>
              </a:solidFill>
              <a:latin typeface="Times New Roman" pitchFamily="18" charset="0"/>
            </a:endParaRPr>
          </a:p>
        </p:txBody>
      </p:sp>
      <p:sp>
        <p:nvSpPr>
          <p:cNvPr id="6151" name="Text Box 14"/>
          <p:cNvSpPr txBox="1">
            <a:spLocks noChangeArrowheads="1"/>
          </p:cNvSpPr>
          <p:nvPr/>
        </p:nvSpPr>
        <p:spPr bwMode="auto">
          <a:xfrm>
            <a:off x="643845" y="2149475"/>
            <a:ext cx="1803400"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rPr>
              <a:t>We then have</a:t>
            </a:r>
          </a:p>
        </p:txBody>
      </p:sp>
      <p:graphicFrame>
        <p:nvGraphicFramePr>
          <p:cNvPr id="6148" name="Object 15"/>
          <p:cNvGraphicFramePr>
            <a:graphicFrameLocks noChangeAspect="1"/>
          </p:cNvGraphicFramePr>
          <p:nvPr/>
        </p:nvGraphicFramePr>
        <p:xfrm>
          <a:off x="439738" y="4903788"/>
          <a:ext cx="8253412" cy="809625"/>
        </p:xfrm>
        <a:graphic>
          <a:graphicData uri="http://schemas.openxmlformats.org/presentationml/2006/ole">
            <p:oleObj spid="_x0000_s6148" name="Equation" r:id="rId6" imgW="4660560" imgH="457200" progId="Equation.DSMT4">
              <p:embed/>
            </p:oleObj>
          </a:graphicData>
        </a:graphic>
      </p:graphicFrame>
      <p:sp>
        <p:nvSpPr>
          <p:cNvPr id="421904" name="Text Box 16"/>
          <p:cNvSpPr txBox="1">
            <a:spLocks noChangeArrowheads="1"/>
          </p:cNvSpPr>
          <p:nvPr/>
        </p:nvSpPr>
        <p:spPr bwMode="auto">
          <a:xfrm>
            <a:off x="352425"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err="1">
                <a:solidFill>
                  <a:srgbClr val="FF9933"/>
                </a:solidFill>
                <a:effectLst>
                  <a:outerShdw blurRad="38100" dist="38100" dir="2700000" algn="tl">
                    <a:srgbClr val="C0C0C0"/>
                  </a:outerShdw>
                </a:effectLst>
                <a:latin typeface="Arial" pitchFamily="34" charset="0"/>
              </a:rPr>
              <a:t>Poynting</a:t>
            </a:r>
            <a:r>
              <a:rPr lang="en-US" sz="3600" dirty="0">
                <a:solidFill>
                  <a:srgbClr val="FF9933"/>
                </a:solidFill>
                <a:effectLst>
                  <a:outerShdw blurRad="38100" dist="38100" dir="2700000" algn="tl">
                    <a:srgbClr val="C0C0C0"/>
                  </a:outerShdw>
                </a:effectLst>
                <a:latin typeface="Arial" pitchFamily="34" charset="0"/>
              </a:rPr>
              <a:t> Theorem: Time-Domain (cont.)</a:t>
            </a:r>
          </a:p>
        </p:txBody>
      </p:sp>
      <p:sp>
        <p:nvSpPr>
          <p:cNvPr id="6153" name="Text Box 17"/>
          <p:cNvSpPr txBox="1">
            <a:spLocks noChangeArrowheads="1"/>
          </p:cNvSpPr>
          <p:nvPr/>
        </p:nvSpPr>
        <p:spPr bwMode="auto">
          <a:xfrm>
            <a:off x="858611" y="6145213"/>
            <a:ext cx="7400424" cy="369332"/>
          </a:xfrm>
          <a:prstGeom prst="rect">
            <a:avLst/>
          </a:prstGeom>
          <a:noFill/>
          <a:ln w="12700">
            <a:noFill/>
            <a:miter lim="800000"/>
            <a:headEnd type="none" w="sm" len="sm"/>
            <a:tailEnd type="none" w="sm" len="sm"/>
          </a:ln>
        </p:spPr>
        <p:txBody>
          <a:bodyPr wrap="none">
            <a:spAutoFit/>
          </a:bodyPr>
          <a:lstStyle/>
          <a:p>
            <a:r>
              <a:rPr lang="en-US" b="1" dirty="0">
                <a:solidFill>
                  <a:schemeClr val="bg2"/>
                </a:solidFill>
              </a:rPr>
              <a:t>Note:</a:t>
            </a:r>
            <a:r>
              <a:rPr lang="en-US" dirty="0">
                <a:solidFill>
                  <a:schemeClr val="bg2"/>
                </a:solidFill>
              </a:rPr>
              <a:t> We are assuming the volume to be stationary (not moving) here.</a:t>
            </a:r>
          </a:p>
        </p:txBody>
      </p:sp>
      <p:sp>
        <p:nvSpPr>
          <p:cNvPr id="11" name="Slide Number Placeholder 10"/>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8</a:t>
            </a:fld>
            <a:endParaRPr lang="en-US" kern="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906464" y="2045238"/>
            <a:ext cx="2075765" cy="461665"/>
          </a:xfrm>
          <a:prstGeom prst="rect">
            <a:avLst/>
          </a:prstGeom>
          <a:noFill/>
          <a:ln w="12700">
            <a:noFill/>
            <a:miter lim="800000"/>
            <a:headEnd type="none" w="sm" len="sm"/>
            <a:tailEnd type="none" w="sm" len="sm"/>
          </a:ln>
        </p:spPr>
        <p:txBody>
          <a:bodyPr wrap="square">
            <a:spAutoFit/>
          </a:bodyPr>
          <a:lstStyle/>
          <a:p>
            <a:pPr>
              <a:spcBef>
                <a:spcPct val="50000"/>
              </a:spcBef>
            </a:pPr>
            <a:r>
              <a:rPr lang="en-US" sz="2400" dirty="0">
                <a:solidFill>
                  <a:schemeClr val="bg1"/>
                </a:solidFill>
              </a:rPr>
              <a:t>Interpretation:</a:t>
            </a:r>
          </a:p>
        </p:txBody>
      </p:sp>
      <p:graphicFrame>
        <p:nvGraphicFramePr>
          <p:cNvPr id="7170" name="Object 9"/>
          <p:cNvGraphicFramePr>
            <a:graphicFrameLocks noChangeAspect="1"/>
          </p:cNvGraphicFramePr>
          <p:nvPr/>
        </p:nvGraphicFramePr>
        <p:xfrm>
          <a:off x="1623559" y="2547030"/>
          <a:ext cx="5380037" cy="3722687"/>
        </p:xfrm>
        <a:graphic>
          <a:graphicData uri="http://schemas.openxmlformats.org/presentationml/2006/ole">
            <p:oleObj spid="_x0000_s7170" name="Equation" r:id="rId4" imgW="3009600" imgH="2082600" progId="Equation.DSMT4">
              <p:embed/>
            </p:oleObj>
          </a:graphicData>
        </a:graphic>
      </p:graphicFrame>
      <p:sp>
        <p:nvSpPr>
          <p:cNvPr id="422922" name="Text Box 10"/>
          <p:cNvSpPr txBox="1">
            <a:spLocks noChangeArrowheads="1"/>
          </p:cNvSpPr>
          <p:nvPr/>
        </p:nvSpPr>
        <p:spPr bwMode="auto">
          <a:xfrm>
            <a:off x="0" y="0"/>
            <a:ext cx="8791575" cy="641350"/>
          </a:xfrm>
          <a:prstGeom prst="rect">
            <a:avLst/>
          </a:prstGeom>
          <a:noFill/>
          <a:ln w="12700">
            <a:noFill/>
            <a:miter lim="800000"/>
            <a:headEnd type="none" w="sm" len="sm"/>
            <a:tailEnd type="none" w="sm" len="sm"/>
          </a:ln>
          <a:effectLst/>
        </p:spPr>
        <p:txBody>
          <a:bodyPr>
            <a:spAutoFit/>
          </a:bodyPr>
          <a:lstStyle/>
          <a:p>
            <a:pPr algn="ctr">
              <a:defRPr/>
            </a:pPr>
            <a:r>
              <a:rPr lang="en-US" sz="3600" dirty="0" err="1">
                <a:solidFill>
                  <a:srgbClr val="FF9933"/>
                </a:solidFill>
                <a:effectLst>
                  <a:outerShdw blurRad="38100" dist="38100" dir="2700000" algn="tl">
                    <a:srgbClr val="C0C0C0"/>
                  </a:outerShdw>
                </a:effectLst>
                <a:latin typeface="Arial" pitchFamily="34" charset="0"/>
              </a:rPr>
              <a:t>Poynting</a:t>
            </a:r>
            <a:r>
              <a:rPr lang="en-US" sz="3600" dirty="0">
                <a:solidFill>
                  <a:srgbClr val="FF9933"/>
                </a:solidFill>
                <a:effectLst>
                  <a:outerShdw blurRad="38100" dist="38100" dir="2700000" algn="tl">
                    <a:srgbClr val="C0C0C0"/>
                  </a:outerShdw>
                </a:effectLst>
                <a:latin typeface="Arial" pitchFamily="34" charset="0"/>
              </a:rPr>
              <a:t> Theorem: Time-Domain (cont.)</a:t>
            </a:r>
          </a:p>
        </p:txBody>
      </p:sp>
      <p:sp>
        <p:nvSpPr>
          <p:cNvPr id="6" name="Slide Number Placeholder 5"/>
          <p:cNvSpPr>
            <a:spLocks noGrp="1"/>
          </p:cNvSpPr>
          <p:nvPr>
            <p:ph type="sldNum" sz="quarter" idx="4"/>
          </p:nvPr>
        </p:nvSpPr>
        <p:spPr/>
        <p:txBody>
          <a:bodyPr/>
          <a:lstStyle/>
          <a:p>
            <a:pPr fontAlgn="auto">
              <a:spcBef>
                <a:spcPts val="0"/>
              </a:spcBef>
              <a:spcAft>
                <a:spcPts val="0"/>
              </a:spcAft>
              <a:defRPr/>
            </a:pPr>
            <a:fld id="{B09AC7A1-3D3C-468A-A4DF-A3600A81F459}" type="slidenum">
              <a:rPr lang="en-US" kern="0" smtClean="0"/>
              <a:pPr fontAlgn="auto">
                <a:spcBef>
                  <a:spcPts val="0"/>
                </a:spcBef>
                <a:spcAft>
                  <a:spcPts val="0"/>
                </a:spcAft>
                <a:defRPr/>
              </a:pPr>
              <a:t>9</a:t>
            </a:fld>
            <a:endParaRPr lang="en-US" kern="0" dirty="0"/>
          </a:p>
        </p:txBody>
      </p:sp>
      <p:graphicFrame>
        <p:nvGraphicFramePr>
          <p:cNvPr id="2" name="Object 15"/>
          <p:cNvGraphicFramePr>
            <a:graphicFrameLocks noChangeAspect="1"/>
          </p:cNvGraphicFramePr>
          <p:nvPr/>
        </p:nvGraphicFramePr>
        <p:xfrm>
          <a:off x="427862" y="901803"/>
          <a:ext cx="8253412" cy="809625"/>
        </p:xfrm>
        <a:graphic>
          <a:graphicData uri="http://schemas.openxmlformats.org/presentationml/2006/ole">
            <p:oleObj spid="_x0000_s7171" name="Equation" r:id="rId5" imgW="4660560" imgH="457200" progId="Equation.DSMT4">
              <p:embed/>
            </p:oleObj>
          </a:graphicData>
        </a:graphic>
      </p:graphicFrame>
      <p:sp>
        <p:nvSpPr>
          <p:cNvPr id="7" name="TextBox 6"/>
          <p:cNvSpPr txBox="1"/>
          <p:nvPr/>
        </p:nvSpPr>
        <p:spPr>
          <a:xfrm>
            <a:off x="4572000" y="6161315"/>
            <a:ext cx="1851789" cy="369332"/>
          </a:xfrm>
          <a:prstGeom prst="rect">
            <a:avLst/>
          </a:prstGeom>
          <a:noFill/>
        </p:spPr>
        <p:txBody>
          <a:bodyPr wrap="none" rtlCol="0">
            <a:spAutoFit/>
          </a:bodyPr>
          <a:lstStyle/>
          <a:p>
            <a:r>
              <a:rPr lang="en-US" dirty="0" smtClean="0">
                <a:solidFill>
                  <a:schemeClr val="bg2"/>
                </a:solidFill>
              </a:rPr>
              <a:t>(see next figure)</a:t>
            </a:r>
            <a:endParaRPr lang="en-US" dirty="0">
              <a:solidFill>
                <a:schemeClr val="bg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15087</TotalTime>
  <Words>2361</Words>
  <Application>Microsoft Office PowerPoint</Application>
  <PresentationFormat>On-screen Show (4:3)</PresentationFormat>
  <Paragraphs>490</Paragraphs>
  <Slides>67</Slides>
  <Notes>67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67</vt:i4>
      </vt:variant>
    </vt:vector>
  </HeadingPairs>
  <TitlesOfParts>
    <vt:vector size="77" baseType="lpstr">
      <vt:lpstr>Arial</vt:lpstr>
      <vt:lpstr>Times New Roman</vt:lpstr>
      <vt:lpstr>Symbol</vt:lpstr>
      <vt:lpstr>Handscript SF</vt:lpstr>
      <vt:lpstr>Wingdings</vt:lpstr>
      <vt:lpstr>Calibri</vt:lpstr>
      <vt:lpstr>Soaring</vt:lpstr>
      <vt:lpstr>Custom Design</vt:lpstr>
      <vt:lpstr>Equation</vt:lpstr>
      <vt:lpstr>MathType 6.0 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vector>
  </TitlesOfParts>
  <Company>UH ECE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1100 Introduction to Electrical and Computer Engineering</dc:title>
  <dc:creator>Len Trombetta, Dave Shattuck</dc:creator>
  <cp:lastModifiedBy>Reviewer</cp:lastModifiedBy>
  <cp:revision>1353</cp:revision>
  <cp:lastPrinted>1999-08-25T18:07:04Z</cp:lastPrinted>
  <dcterms:created xsi:type="dcterms:W3CDTF">1999-08-24T13:57:19Z</dcterms:created>
  <dcterms:modified xsi:type="dcterms:W3CDTF">2016-09-14T23:51:32Z</dcterms:modified>
</cp:coreProperties>
</file>