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76" r:id="rId2"/>
    <p:sldId id="312" r:id="rId3"/>
    <p:sldId id="323" r:id="rId4"/>
    <p:sldId id="357" r:id="rId5"/>
    <p:sldId id="324" r:id="rId6"/>
    <p:sldId id="325" r:id="rId7"/>
    <p:sldId id="344" r:id="rId8"/>
    <p:sldId id="326" r:id="rId9"/>
    <p:sldId id="345" r:id="rId10"/>
    <p:sldId id="359" r:id="rId11"/>
    <p:sldId id="327" r:id="rId12"/>
    <p:sldId id="328" r:id="rId13"/>
    <p:sldId id="329" r:id="rId14"/>
    <p:sldId id="364" r:id="rId15"/>
    <p:sldId id="362" r:id="rId16"/>
    <p:sldId id="330" r:id="rId17"/>
    <p:sldId id="331" r:id="rId18"/>
    <p:sldId id="332" r:id="rId19"/>
    <p:sldId id="367" r:id="rId20"/>
    <p:sldId id="334" r:id="rId21"/>
    <p:sldId id="335" r:id="rId22"/>
    <p:sldId id="350" r:id="rId23"/>
    <p:sldId id="351" r:id="rId24"/>
    <p:sldId id="352" r:id="rId25"/>
    <p:sldId id="336" r:id="rId26"/>
    <p:sldId id="346" r:id="rId27"/>
    <p:sldId id="337" r:id="rId28"/>
    <p:sldId id="347" r:id="rId29"/>
    <p:sldId id="348" r:id="rId30"/>
    <p:sldId id="338" r:id="rId31"/>
    <p:sldId id="355" r:id="rId32"/>
    <p:sldId id="339" r:id="rId33"/>
    <p:sldId id="340" r:id="rId34"/>
    <p:sldId id="341" r:id="rId35"/>
    <p:sldId id="342" r:id="rId36"/>
    <p:sldId id="356" r:id="rId37"/>
    <p:sldId id="358" r:id="rId38"/>
    <p:sldId id="366" r:id="rId39"/>
    <p:sldId id="360" r:id="rId40"/>
    <p:sldId id="361" r:id="rId41"/>
    <p:sldId id="349" r:id="rId42"/>
    <p:sldId id="343" r:id="rId43"/>
    <p:sldId id="368" r:id="rId44"/>
    <p:sldId id="370" r:id="rId45"/>
    <p:sldId id="369" r:id="rId46"/>
  </p:sldIdLst>
  <p:sldSz cx="9144000" cy="6858000" type="screen4x3"/>
  <p:notesSz cx="7315200" cy="9601200"/>
  <p:embeddedFontLst>
    <p:embeddedFont>
      <p:font typeface="Handscript SF" pitchFamily="2" charset="0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33CC33"/>
    <a:srgbClr val="FF9933"/>
    <a:srgbClr val="6699FF"/>
    <a:srgbClr val="969696"/>
    <a:srgbClr val="99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4667" autoAdjust="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6.wmf"/><Relationship Id="rId5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7.wmf"/><Relationship Id="rId1" Type="http://schemas.openxmlformats.org/officeDocument/2006/relationships/image" Target="../media/image119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F25265D-016B-4AE6-BA99-A3461F4F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0B4B272-0172-4C21-A6F8-2EDEBDAEA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A971E-CCD7-4123-80A0-CFFCF4DB058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EB7F3-05E4-4653-AB7E-8A01AC9125D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3BA83-C16E-45B7-A702-33E9C70B22F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C6B77-AE62-44EA-9C8B-9D9281EE2D3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E5651-ECB3-40C6-9B19-D8A1B8E173F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E5651-ECB3-40C6-9B19-D8A1B8E173F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E5651-ECB3-40C6-9B19-D8A1B8E173F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3D596-D8BB-462B-8A5A-8EE324C4CFC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EA736-75AA-4A6D-86C0-03E4ABB268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CE859-7B72-462D-86B7-5A89D18512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CE859-7B72-462D-86B7-5A89D18512A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63CB1-CF56-47E6-B3D1-787A353256F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3CD2A-7399-43DF-878F-9F2EFEA86A6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EE031-A2EC-4FA1-81CF-2F331E649BE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A5A6-72E3-4E9C-8C55-619BEC4E944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F593E-EE23-4621-8DA8-FFFE06D9884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DD3CC-64B4-475F-81FD-3B367ABB584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E0E3-6B1F-4B0D-B1AE-93AB7DFDEFC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39604-75CE-4392-A06B-579F0F4D66C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F745D-FEED-4546-BC46-AFD42806182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A6C1-7976-48E7-9C30-FF49950EAF1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0EB70-F525-4F03-9261-1B9F267CEE6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DFA7C-752D-4AFC-AFA3-0A98570E85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93917-5D00-4626-9B72-062D5E57469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BF232-7CCF-44C0-B3D4-56CB0DCE721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F9730-E978-4ABE-A7ED-D5A0A6FB907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B54BB-269D-4FEF-B85B-D3B70EB15DF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9E2CE-8B42-424F-9B4D-B3DBFBF9367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3E6C8-97CE-4127-BB01-41A1416B554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E49EB-5E81-4A43-869C-6F0F30ED771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F2032-B866-40AF-B339-0578BE0CE5A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F2032-B866-40AF-B339-0578BE0CE5A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6B302-410C-4B29-85AF-9F209AE9E61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2556-2D8E-4055-9F47-DA82F80090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F530A-A7D8-4222-8E62-3D0B06386AC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43B32-DBE4-4930-8714-CBB41B852B1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04BD-C37E-45ED-973F-326A5F8CFC1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04BD-C37E-45ED-973F-326A5F8CFC1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04BD-C37E-45ED-973F-326A5F8CFC1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04BD-C37E-45ED-973F-326A5F8CFC1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49689-2E1E-4A8E-82E7-593593A491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A0A08-89FB-4A4C-9C20-DA41DA6C632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0DC64-597C-4CCC-AAF6-1CDFA84C0A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59446-29DD-4432-AB32-66C39BEA9AC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E51AF-AA61-42C8-ABED-FE860BBF401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7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8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01988" y="2473325"/>
            <a:ext cx="276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000">
                <a:solidFill>
                  <a:schemeClr val="bg2"/>
                </a:solidFill>
              </a:rPr>
              <a:t>Dept. of ECE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44730" y="1827213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2"/>
                </a:solidFill>
              </a:rPr>
              <a:t>Fall </a:t>
            </a:r>
            <a:r>
              <a:rPr lang="en-US" sz="2400" b="1" dirty="0" smtClean="0">
                <a:solidFill>
                  <a:schemeClr val="bg2"/>
                </a:solidFill>
              </a:rPr>
              <a:t>2016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13338" y="4162425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Notes 7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6340</a:t>
            </a:r>
          </a:p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Intermediate EM Waves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Picture 9" descr="E:\My Documents\Classes\6340\Images\Maxwell c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98" y="3730088"/>
            <a:ext cx="2651662" cy="265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276452" y="754516"/>
            <a:ext cx="86106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This is one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that is made by artificially cascading periodic sections of elements, which are arranged differently from what an actual (TEM) transmission line would have.</a:t>
            </a:r>
            <a:endParaRPr lang="en-US" sz="20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33425" y="5759450"/>
            <a:ext cx="1695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We still have: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2674938" y="5554663"/>
          <a:ext cx="1955800" cy="868362"/>
        </p:xfrm>
        <a:graphic>
          <a:graphicData uri="http://schemas.openxmlformats.org/presentationml/2006/ole">
            <p:oleObj spid="_x0000_s8194" name="Equation" r:id="rId4" imgW="1143000" imgH="507960" progId="Equation.DSMT4">
              <p:embed/>
            </p:oleObj>
          </a:graphicData>
        </a:graphic>
      </p:graphicFrame>
      <p:sp>
        <p:nvSpPr>
          <p:cNvPr id="539658" name="Text Box 10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Artificial Transmission Line (ATL)</a:t>
            </a:r>
          </a:p>
        </p:txBody>
      </p:sp>
      <p:graphicFrame>
        <p:nvGraphicFramePr>
          <p:cNvPr id="8195" name="Object 132"/>
          <p:cNvGraphicFramePr>
            <a:graphicFrameLocks noChangeAspect="1"/>
          </p:cNvGraphicFramePr>
          <p:nvPr/>
        </p:nvGraphicFramePr>
        <p:xfrm>
          <a:off x="5956300" y="5553075"/>
          <a:ext cx="1700213" cy="858838"/>
        </p:xfrm>
        <a:graphic>
          <a:graphicData uri="http://schemas.openxmlformats.org/presentationml/2006/ole">
            <p:oleObj spid="_x0000_s8195" name="Equation" r:id="rId5" imgW="1104840" imgH="558720" progId="Equation.DSMT4">
              <p:embed/>
            </p:oleObj>
          </a:graphicData>
        </a:graphic>
      </p:graphicFrame>
      <p:graphicFrame>
        <p:nvGraphicFramePr>
          <p:cNvPr id="8196" name="Object 136"/>
          <p:cNvGraphicFramePr>
            <a:graphicFrameLocks noChangeAspect="1"/>
          </p:cNvGraphicFramePr>
          <p:nvPr/>
        </p:nvGraphicFramePr>
        <p:xfrm>
          <a:off x="5303838" y="1911350"/>
          <a:ext cx="1370012" cy="738188"/>
        </p:xfrm>
        <a:graphic>
          <a:graphicData uri="http://schemas.openxmlformats.org/presentationml/2006/ole">
            <p:oleObj spid="_x0000_s8196" name="Equation" r:id="rId6" imgW="799920" imgH="431640" progId="Equation.DSMT4">
              <p:embed/>
            </p:oleObj>
          </a:graphicData>
        </a:graphic>
      </p:graphicFrame>
      <p:graphicFrame>
        <p:nvGraphicFramePr>
          <p:cNvPr id="8197" name="Object 137"/>
          <p:cNvGraphicFramePr>
            <a:graphicFrameLocks noChangeAspect="1"/>
          </p:cNvGraphicFramePr>
          <p:nvPr/>
        </p:nvGraphicFramePr>
        <p:xfrm>
          <a:off x="7204075" y="1917700"/>
          <a:ext cx="1327150" cy="738188"/>
        </p:xfrm>
        <a:graphic>
          <a:graphicData uri="http://schemas.openxmlformats.org/presentationml/2006/ole">
            <p:oleObj spid="_x0000_s8197" name="Equation" r:id="rId7" imgW="774360" imgH="431640" progId="Equation.DSMT4">
              <p:embed/>
            </p:oleObj>
          </a:graphicData>
        </a:graphic>
      </p:graphicFrame>
      <p:sp>
        <p:nvSpPr>
          <p:cNvPr id="57" name="Slide Number Placeholder 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" name="Object 136"/>
          <p:cNvGraphicFramePr>
            <a:graphicFrameLocks noChangeAspect="1"/>
          </p:cNvGraphicFramePr>
          <p:nvPr/>
        </p:nvGraphicFramePr>
        <p:xfrm>
          <a:off x="2496850" y="2046741"/>
          <a:ext cx="804862" cy="390525"/>
        </p:xfrm>
        <a:graphic>
          <a:graphicData uri="http://schemas.openxmlformats.org/presentationml/2006/ole">
            <p:oleObj spid="_x0000_s8198" name="Equation" r:id="rId8" imgW="469800" imgH="228600" progId="Equation.DSMT4">
              <p:embed/>
            </p:oleObj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860425" y="2451100"/>
            <a:ext cx="6757988" cy="2705100"/>
            <a:chOff x="860425" y="2451100"/>
            <a:chExt cx="6757988" cy="2705100"/>
          </a:xfrm>
        </p:grpSpPr>
        <p:grpSp>
          <p:nvGrpSpPr>
            <p:cNvPr id="8202" name="Group 107"/>
            <p:cNvGrpSpPr>
              <a:grpSpLocks/>
            </p:cNvGrpSpPr>
            <p:nvPr/>
          </p:nvGrpSpPr>
          <p:grpSpPr bwMode="auto">
            <a:xfrm>
              <a:off x="1460500" y="2984500"/>
              <a:ext cx="2895600" cy="2171700"/>
              <a:chOff x="840" y="1616"/>
              <a:chExt cx="1824" cy="1368"/>
            </a:xfrm>
          </p:grpSpPr>
          <p:grpSp>
            <p:nvGrpSpPr>
              <p:cNvPr id="8228" name="Group 64"/>
              <p:cNvGrpSpPr>
                <a:grpSpLocks/>
              </p:cNvGrpSpPr>
              <p:nvPr/>
            </p:nvGrpSpPr>
            <p:grpSpPr bwMode="auto">
              <a:xfrm rot="5400000">
                <a:off x="1568" y="2287"/>
                <a:ext cx="445" cy="277"/>
                <a:chOff x="2352" y="1839"/>
                <a:chExt cx="445" cy="277"/>
              </a:xfrm>
            </p:grpSpPr>
            <p:sp>
              <p:nvSpPr>
                <p:cNvPr id="8243" name="Arc 65"/>
                <p:cNvSpPr>
                  <a:spLocks/>
                </p:cNvSpPr>
                <p:nvPr/>
              </p:nvSpPr>
              <p:spPr bwMode="auto">
                <a:xfrm>
                  <a:off x="2677" y="1843"/>
                  <a:ext cx="120" cy="250"/>
                </a:xfrm>
                <a:custGeom>
                  <a:avLst/>
                  <a:gdLst>
                    <a:gd name="T0" fmla="*/ 0 w 43198"/>
                    <a:gd name="T1" fmla="*/ 1 h 36493"/>
                    <a:gd name="T2" fmla="*/ 0 w 43198"/>
                    <a:gd name="T3" fmla="*/ 0 h 36493"/>
                    <a:gd name="T4" fmla="*/ 0 w 43198"/>
                    <a:gd name="T5" fmla="*/ 1 h 36493"/>
                    <a:gd name="T6" fmla="*/ 0 60000 65536"/>
                    <a:gd name="T7" fmla="*/ 0 60000 65536"/>
                    <a:gd name="T8" fmla="*/ 0 60000 65536"/>
                    <a:gd name="T9" fmla="*/ 0 w 43198"/>
                    <a:gd name="T10" fmla="*/ 0 h 36493"/>
                    <a:gd name="T11" fmla="*/ 43198 w 43198"/>
                    <a:gd name="T12" fmla="*/ 36493 h 364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8" h="36493" fill="none" extrusionOk="0">
                      <a:moveTo>
                        <a:pt x="43198" y="15171"/>
                      </a:moveTo>
                      <a:cubicBezTo>
                        <a:pt x="43046" y="26990"/>
                        <a:pt x="33420" y="36492"/>
                        <a:pt x="21600" y="36493"/>
                      </a:cubicBezTo>
                      <a:cubicBezTo>
                        <a:pt x="9670" y="36493"/>
                        <a:pt x="0" y="26822"/>
                        <a:pt x="0" y="14893"/>
                      </a:cubicBezTo>
                      <a:cubicBezTo>
                        <a:pt x="-1" y="9348"/>
                        <a:pt x="2132" y="4016"/>
                        <a:pt x="5955" y="0"/>
                      </a:cubicBezTo>
                    </a:path>
                    <a:path w="43198" h="36493" stroke="0" extrusionOk="0">
                      <a:moveTo>
                        <a:pt x="43198" y="15171"/>
                      </a:moveTo>
                      <a:cubicBezTo>
                        <a:pt x="43046" y="26990"/>
                        <a:pt x="33420" y="36492"/>
                        <a:pt x="21600" y="36493"/>
                      </a:cubicBezTo>
                      <a:cubicBezTo>
                        <a:pt x="9670" y="36493"/>
                        <a:pt x="0" y="26822"/>
                        <a:pt x="0" y="14893"/>
                      </a:cubicBezTo>
                      <a:cubicBezTo>
                        <a:pt x="-1" y="9348"/>
                        <a:pt x="2132" y="4016"/>
                        <a:pt x="5955" y="0"/>
                      </a:cubicBezTo>
                      <a:lnTo>
                        <a:pt x="21600" y="14893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Arc 66"/>
                <p:cNvSpPr>
                  <a:spLocks/>
                </p:cNvSpPr>
                <p:nvPr/>
              </p:nvSpPr>
              <p:spPr bwMode="auto">
                <a:xfrm>
                  <a:off x="2596" y="1839"/>
                  <a:ext cx="121" cy="267"/>
                </a:xfrm>
                <a:custGeom>
                  <a:avLst/>
                  <a:gdLst>
                    <a:gd name="T0" fmla="*/ 0 w 43200"/>
                    <a:gd name="T1" fmla="*/ 0 h 39465"/>
                    <a:gd name="T2" fmla="*/ 0 w 43200"/>
                    <a:gd name="T3" fmla="*/ 0 h 39465"/>
                    <a:gd name="T4" fmla="*/ 0 w 43200"/>
                    <a:gd name="T5" fmla="*/ 1 h 39465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9465"/>
                    <a:gd name="T11" fmla="*/ 43200 w 43200"/>
                    <a:gd name="T12" fmla="*/ 39465 h 394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9465" fill="none" extrusionOk="0">
                      <a:moveTo>
                        <a:pt x="33740" y="0"/>
                      </a:moveTo>
                      <a:cubicBezTo>
                        <a:pt x="39657" y="4021"/>
                        <a:pt x="43200" y="10711"/>
                        <a:pt x="43200" y="17865"/>
                      </a:cubicBezTo>
                      <a:cubicBezTo>
                        <a:pt x="43200" y="29794"/>
                        <a:pt x="33529" y="39465"/>
                        <a:pt x="21600" y="39465"/>
                      </a:cubicBezTo>
                      <a:cubicBezTo>
                        <a:pt x="9670" y="39465"/>
                        <a:pt x="0" y="29794"/>
                        <a:pt x="0" y="17865"/>
                      </a:cubicBezTo>
                      <a:cubicBezTo>
                        <a:pt x="-1" y="11513"/>
                        <a:pt x="2795" y="5483"/>
                        <a:pt x="7643" y="1378"/>
                      </a:cubicBezTo>
                    </a:path>
                    <a:path w="43200" h="39465" stroke="0" extrusionOk="0">
                      <a:moveTo>
                        <a:pt x="33740" y="0"/>
                      </a:moveTo>
                      <a:cubicBezTo>
                        <a:pt x="39657" y="4021"/>
                        <a:pt x="43200" y="10711"/>
                        <a:pt x="43200" y="17865"/>
                      </a:cubicBezTo>
                      <a:cubicBezTo>
                        <a:pt x="43200" y="29794"/>
                        <a:pt x="33529" y="39465"/>
                        <a:pt x="21600" y="39465"/>
                      </a:cubicBezTo>
                      <a:cubicBezTo>
                        <a:pt x="9670" y="39465"/>
                        <a:pt x="0" y="29794"/>
                        <a:pt x="0" y="17865"/>
                      </a:cubicBezTo>
                      <a:cubicBezTo>
                        <a:pt x="-1" y="11513"/>
                        <a:pt x="2795" y="5483"/>
                        <a:pt x="7643" y="1378"/>
                      </a:cubicBezTo>
                      <a:lnTo>
                        <a:pt x="21600" y="17865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5" name="Arc 67"/>
                <p:cNvSpPr>
                  <a:spLocks/>
                </p:cNvSpPr>
                <p:nvPr/>
              </p:nvSpPr>
              <p:spPr bwMode="auto">
                <a:xfrm>
                  <a:off x="2519" y="1850"/>
                  <a:ext cx="120" cy="256"/>
                </a:xfrm>
                <a:custGeom>
                  <a:avLst/>
                  <a:gdLst>
                    <a:gd name="T0" fmla="*/ 0 w 43200"/>
                    <a:gd name="T1" fmla="*/ 0 h 37507"/>
                    <a:gd name="T2" fmla="*/ 0 w 43200"/>
                    <a:gd name="T3" fmla="*/ 0 h 37507"/>
                    <a:gd name="T4" fmla="*/ 0 w 43200"/>
                    <a:gd name="T5" fmla="*/ 1 h 3750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7507"/>
                    <a:gd name="T11" fmla="*/ 43200 w 43200"/>
                    <a:gd name="T12" fmla="*/ 37507 h 375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7507" fill="none" extrusionOk="0">
                      <a:moveTo>
                        <a:pt x="36212" y="-1"/>
                      </a:moveTo>
                      <a:cubicBezTo>
                        <a:pt x="40665" y="4090"/>
                        <a:pt x="43200" y="9860"/>
                        <a:pt x="43200" y="15907"/>
                      </a:cubicBezTo>
                      <a:cubicBezTo>
                        <a:pt x="43200" y="27836"/>
                        <a:pt x="33529" y="37507"/>
                        <a:pt x="21600" y="37507"/>
                      </a:cubicBezTo>
                      <a:cubicBezTo>
                        <a:pt x="9670" y="37507"/>
                        <a:pt x="0" y="27836"/>
                        <a:pt x="0" y="15907"/>
                      </a:cubicBezTo>
                      <a:cubicBezTo>
                        <a:pt x="-1" y="10106"/>
                        <a:pt x="2332" y="4550"/>
                        <a:pt x="6473" y="488"/>
                      </a:cubicBezTo>
                    </a:path>
                    <a:path w="43200" h="37507" stroke="0" extrusionOk="0">
                      <a:moveTo>
                        <a:pt x="36212" y="-1"/>
                      </a:moveTo>
                      <a:cubicBezTo>
                        <a:pt x="40665" y="4090"/>
                        <a:pt x="43200" y="9860"/>
                        <a:pt x="43200" y="15907"/>
                      </a:cubicBezTo>
                      <a:cubicBezTo>
                        <a:pt x="43200" y="27836"/>
                        <a:pt x="33529" y="37507"/>
                        <a:pt x="21600" y="37507"/>
                      </a:cubicBezTo>
                      <a:cubicBezTo>
                        <a:pt x="9670" y="37507"/>
                        <a:pt x="0" y="27836"/>
                        <a:pt x="0" y="15907"/>
                      </a:cubicBezTo>
                      <a:cubicBezTo>
                        <a:pt x="-1" y="10106"/>
                        <a:pt x="2332" y="4550"/>
                        <a:pt x="6473" y="488"/>
                      </a:cubicBezTo>
                      <a:lnTo>
                        <a:pt x="21600" y="15907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Arc 68"/>
                <p:cNvSpPr>
                  <a:spLocks/>
                </p:cNvSpPr>
                <p:nvPr/>
              </p:nvSpPr>
              <p:spPr bwMode="auto">
                <a:xfrm>
                  <a:off x="2434" y="1853"/>
                  <a:ext cx="121" cy="255"/>
                </a:xfrm>
                <a:custGeom>
                  <a:avLst/>
                  <a:gdLst>
                    <a:gd name="T0" fmla="*/ 0 w 43200"/>
                    <a:gd name="T1" fmla="*/ 0 h 37395"/>
                    <a:gd name="T2" fmla="*/ 0 w 43200"/>
                    <a:gd name="T3" fmla="*/ 0 h 37395"/>
                    <a:gd name="T4" fmla="*/ 0 w 43200"/>
                    <a:gd name="T5" fmla="*/ 1 h 37395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7395"/>
                    <a:gd name="T11" fmla="*/ 43200 w 43200"/>
                    <a:gd name="T12" fmla="*/ 37395 h 373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7395" fill="none" extrusionOk="0">
                      <a:moveTo>
                        <a:pt x="36720" y="369"/>
                      </a:moveTo>
                      <a:cubicBezTo>
                        <a:pt x="40864" y="4432"/>
                        <a:pt x="43200" y="9991"/>
                        <a:pt x="43200" y="15795"/>
                      </a:cubicBezTo>
                      <a:cubicBezTo>
                        <a:pt x="43200" y="27724"/>
                        <a:pt x="33529" y="37395"/>
                        <a:pt x="21600" y="37395"/>
                      </a:cubicBezTo>
                      <a:cubicBezTo>
                        <a:pt x="9670" y="37395"/>
                        <a:pt x="0" y="27724"/>
                        <a:pt x="0" y="15795"/>
                      </a:cubicBezTo>
                      <a:cubicBezTo>
                        <a:pt x="-1" y="9805"/>
                        <a:pt x="2486" y="4085"/>
                        <a:pt x="6866" y="0"/>
                      </a:cubicBezTo>
                    </a:path>
                    <a:path w="43200" h="37395" stroke="0" extrusionOk="0">
                      <a:moveTo>
                        <a:pt x="36720" y="369"/>
                      </a:moveTo>
                      <a:cubicBezTo>
                        <a:pt x="40864" y="4432"/>
                        <a:pt x="43200" y="9991"/>
                        <a:pt x="43200" y="15795"/>
                      </a:cubicBezTo>
                      <a:cubicBezTo>
                        <a:pt x="43200" y="27724"/>
                        <a:pt x="33529" y="37395"/>
                        <a:pt x="21600" y="37395"/>
                      </a:cubicBezTo>
                      <a:cubicBezTo>
                        <a:pt x="9670" y="37395"/>
                        <a:pt x="0" y="27724"/>
                        <a:pt x="0" y="15795"/>
                      </a:cubicBezTo>
                      <a:cubicBezTo>
                        <a:pt x="-1" y="9805"/>
                        <a:pt x="2486" y="4085"/>
                        <a:pt x="6866" y="0"/>
                      </a:cubicBezTo>
                      <a:lnTo>
                        <a:pt x="21600" y="15795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Arc 69"/>
                <p:cNvSpPr>
                  <a:spLocks/>
                </p:cNvSpPr>
                <p:nvPr/>
              </p:nvSpPr>
              <p:spPr bwMode="auto">
                <a:xfrm>
                  <a:off x="2352" y="1856"/>
                  <a:ext cx="120" cy="260"/>
                </a:xfrm>
                <a:custGeom>
                  <a:avLst/>
                  <a:gdLst>
                    <a:gd name="T0" fmla="*/ 0 w 43198"/>
                    <a:gd name="T1" fmla="*/ 0 h 37968"/>
                    <a:gd name="T2" fmla="*/ 0 w 43198"/>
                    <a:gd name="T3" fmla="*/ 1 h 37968"/>
                    <a:gd name="T4" fmla="*/ 0 w 43198"/>
                    <a:gd name="T5" fmla="*/ 1 h 37968"/>
                    <a:gd name="T6" fmla="*/ 0 60000 65536"/>
                    <a:gd name="T7" fmla="*/ 0 60000 65536"/>
                    <a:gd name="T8" fmla="*/ 0 60000 65536"/>
                    <a:gd name="T9" fmla="*/ 0 w 43198"/>
                    <a:gd name="T10" fmla="*/ 0 h 37968"/>
                    <a:gd name="T11" fmla="*/ 43198 w 43198"/>
                    <a:gd name="T12" fmla="*/ 37968 h 379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8" h="37968" fill="none" extrusionOk="0">
                      <a:moveTo>
                        <a:pt x="35692" y="-1"/>
                      </a:moveTo>
                      <a:cubicBezTo>
                        <a:pt x="40457" y="4103"/>
                        <a:pt x="43198" y="10079"/>
                        <a:pt x="43198" y="16368"/>
                      </a:cubicBezTo>
                      <a:cubicBezTo>
                        <a:pt x="43198" y="28297"/>
                        <a:pt x="33527" y="37968"/>
                        <a:pt x="21598" y="37968"/>
                      </a:cubicBezTo>
                      <a:cubicBezTo>
                        <a:pt x="9794" y="37968"/>
                        <a:pt x="176" y="28492"/>
                        <a:pt x="0" y="16689"/>
                      </a:cubicBezTo>
                    </a:path>
                    <a:path w="43198" h="37968" stroke="0" extrusionOk="0">
                      <a:moveTo>
                        <a:pt x="35692" y="-1"/>
                      </a:moveTo>
                      <a:cubicBezTo>
                        <a:pt x="40457" y="4103"/>
                        <a:pt x="43198" y="10079"/>
                        <a:pt x="43198" y="16368"/>
                      </a:cubicBezTo>
                      <a:cubicBezTo>
                        <a:pt x="43198" y="28297"/>
                        <a:pt x="33527" y="37968"/>
                        <a:pt x="21598" y="37968"/>
                      </a:cubicBezTo>
                      <a:cubicBezTo>
                        <a:pt x="9794" y="37968"/>
                        <a:pt x="176" y="28492"/>
                        <a:pt x="0" y="16689"/>
                      </a:cubicBezTo>
                      <a:lnTo>
                        <a:pt x="21598" y="16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29" name="Line 70"/>
              <p:cNvSpPr>
                <a:spLocks noChangeShapeType="1"/>
              </p:cNvSpPr>
              <p:nvPr/>
            </p:nvSpPr>
            <p:spPr bwMode="auto">
              <a:xfrm flipV="1">
                <a:off x="904" y="1912"/>
                <a:ext cx="39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230" name="Group 73"/>
              <p:cNvGrpSpPr>
                <a:grpSpLocks/>
              </p:cNvGrpSpPr>
              <p:nvPr/>
            </p:nvGrpSpPr>
            <p:grpSpPr bwMode="auto">
              <a:xfrm>
                <a:off x="1312" y="1808"/>
                <a:ext cx="64" cy="216"/>
                <a:chOff x="1824" y="1864"/>
                <a:chExt cx="64" cy="216"/>
              </a:xfrm>
            </p:grpSpPr>
            <p:sp>
              <p:nvSpPr>
                <p:cNvPr id="8241" name="Line 71"/>
                <p:cNvSpPr>
                  <a:spLocks noChangeShapeType="1"/>
                </p:cNvSpPr>
                <p:nvPr/>
              </p:nvSpPr>
              <p:spPr bwMode="auto">
                <a:xfrm>
                  <a:off x="1824" y="1864"/>
                  <a:ext cx="0" cy="21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42" name="Line 72"/>
                <p:cNvSpPr>
                  <a:spLocks noChangeShapeType="1"/>
                </p:cNvSpPr>
                <p:nvPr/>
              </p:nvSpPr>
              <p:spPr bwMode="auto">
                <a:xfrm>
                  <a:off x="1888" y="1864"/>
                  <a:ext cx="0" cy="21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31" name="Line 74"/>
              <p:cNvSpPr>
                <a:spLocks noChangeShapeType="1"/>
              </p:cNvSpPr>
              <p:nvPr/>
            </p:nvSpPr>
            <p:spPr bwMode="auto">
              <a:xfrm flipV="1">
                <a:off x="1384" y="1912"/>
                <a:ext cx="40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2" name="Line 75"/>
              <p:cNvSpPr>
                <a:spLocks noChangeShapeType="1"/>
              </p:cNvSpPr>
              <p:nvPr/>
            </p:nvSpPr>
            <p:spPr bwMode="auto">
              <a:xfrm>
                <a:off x="1792" y="19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3" name="Line 76"/>
              <p:cNvSpPr>
                <a:spLocks noChangeShapeType="1"/>
              </p:cNvSpPr>
              <p:nvPr/>
            </p:nvSpPr>
            <p:spPr bwMode="auto">
              <a:xfrm>
                <a:off x="1824" y="26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4" name="Line 77"/>
              <p:cNvSpPr>
                <a:spLocks noChangeShapeType="1"/>
              </p:cNvSpPr>
              <p:nvPr/>
            </p:nvSpPr>
            <p:spPr bwMode="auto">
              <a:xfrm flipH="1">
                <a:off x="912" y="2952"/>
                <a:ext cx="9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5" name="Line 78"/>
              <p:cNvSpPr>
                <a:spLocks noChangeShapeType="1"/>
              </p:cNvSpPr>
              <p:nvPr/>
            </p:nvSpPr>
            <p:spPr bwMode="auto">
              <a:xfrm flipH="1">
                <a:off x="1792" y="1912"/>
                <a:ext cx="8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6" name="Line 79"/>
              <p:cNvSpPr>
                <a:spLocks noChangeShapeType="1"/>
              </p:cNvSpPr>
              <p:nvPr/>
            </p:nvSpPr>
            <p:spPr bwMode="auto">
              <a:xfrm flipH="1">
                <a:off x="1744" y="2952"/>
                <a:ext cx="9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7" name="Text Box 80"/>
              <p:cNvSpPr txBox="1">
                <a:spLocks noChangeArrowheads="1"/>
              </p:cNvSpPr>
              <p:nvPr/>
            </p:nvSpPr>
            <p:spPr bwMode="auto">
              <a:xfrm>
                <a:off x="1414" y="1616"/>
                <a:ext cx="25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Times New Roman" pitchFamily="18" charset="0"/>
                  </a:rPr>
                  <a:t>C</a:t>
                </a:r>
                <a:r>
                  <a:rPr lang="en-US" i="1" baseline="-25000">
                    <a:solidFill>
                      <a:schemeClr val="bg2"/>
                    </a:solidFill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8238" name="Text Box 81"/>
              <p:cNvSpPr txBox="1">
                <a:spLocks noChangeArrowheads="1"/>
              </p:cNvSpPr>
              <p:nvPr/>
            </p:nvSpPr>
            <p:spPr bwMode="auto">
              <a:xfrm>
                <a:off x="1934" y="2008"/>
                <a:ext cx="23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Times New Roman" pitchFamily="18" charset="0"/>
                  </a:rPr>
                  <a:t>L</a:t>
                </a:r>
                <a:r>
                  <a:rPr lang="en-US" i="1" baseline="-25000">
                    <a:solidFill>
                      <a:schemeClr val="bg2"/>
                    </a:solidFill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8239" name="Oval 82"/>
              <p:cNvSpPr>
                <a:spLocks noChangeArrowheads="1"/>
              </p:cNvSpPr>
              <p:nvPr/>
            </p:nvSpPr>
            <p:spPr bwMode="auto">
              <a:xfrm>
                <a:off x="840" y="1880"/>
                <a:ext cx="72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Oval 83"/>
              <p:cNvSpPr>
                <a:spLocks noChangeArrowheads="1"/>
              </p:cNvSpPr>
              <p:nvPr/>
            </p:nvSpPr>
            <p:spPr bwMode="auto">
              <a:xfrm>
                <a:off x="840" y="2912"/>
                <a:ext cx="72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8" name="Group 109"/>
            <p:cNvGrpSpPr>
              <a:grpSpLocks/>
            </p:cNvGrpSpPr>
            <p:nvPr/>
          </p:nvGrpSpPr>
          <p:grpSpPr bwMode="auto">
            <a:xfrm rot="5400000">
              <a:off x="5499100" y="4049713"/>
              <a:ext cx="706438" cy="439738"/>
              <a:chOff x="2352" y="1839"/>
              <a:chExt cx="445" cy="277"/>
            </a:xfrm>
          </p:grpSpPr>
          <p:sp>
            <p:nvSpPr>
              <p:cNvPr id="8223" name="Arc 110"/>
              <p:cNvSpPr>
                <a:spLocks/>
              </p:cNvSpPr>
              <p:nvPr/>
            </p:nvSpPr>
            <p:spPr bwMode="auto">
              <a:xfrm>
                <a:off x="2677" y="1843"/>
                <a:ext cx="120" cy="250"/>
              </a:xfrm>
              <a:custGeom>
                <a:avLst/>
                <a:gdLst>
                  <a:gd name="T0" fmla="*/ 0 w 43198"/>
                  <a:gd name="T1" fmla="*/ 1 h 36493"/>
                  <a:gd name="T2" fmla="*/ 0 w 43198"/>
                  <a:gd name="T3" fmla="*/ 0 h 36493"/>
                  <a:gd name="T4" fmla="*/ 0 w 43198"/>
                  <a:gd name="T5" fmla="*/ 1 h 36493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36493"/>
                  <a:gd name="T11" fmla="*/ 43198 w 43198"/>
                  <a:gd name="T12" fmla="*/ 36493 h 364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36493" fill="none" extrusionOk="0">
                    <a:moveTo>
                      <a:pt x="43198" y="15171"/>
                    </a:moveTo>
                    <a:cubicBezTo>
                      <a:pt x="43046" y="26990"/>
                      <a:pt x="33420" y="36492"/>
                      <a:pt x="21600" y="36493"/>
                    </a:cubicBezTo>
                    <a:cubicBezTo>
                      <a:pt x="9670" y="36493"/>
                      <a:pt x="0" y="26822"/>
                      <a:pt x="0" y="14893"/>
                    </a:cubicBezTo>
                    <a:cubicBezTo>
                      <a:pt x="-1" y="9348"/>
                      <a:pt x="2132" y="4016"/>
                      <a:pt x="5955" y="0"/>
                    </a:cubicBezTo>
                  </a:path>
                  <a:path w="43198" h="36493" stroke="0" extrusionOk="0">
                    <a:moveTo>
                      <a:pt x="43198" y="15171"/>
                    </a:moveTo>
                    <a:cubicBezTo>
                      <a:pt x="43046" y="26990"/>
                      <a:pt x="33420" y="36492"/>
                      <a:pt x="21600" y="36493"/>
                    </a:cubicBezTo>
                    <a:cubicBezTo>
                      <a:pt x="9670" y="36493"/>
                      <a:pt x="0" y="26822"/>
                      <a:pt x="0" y="14893"/>
                    </a:cubicBezTo>
                    <a:cubicBezTo>
                      <a:pt x="-1" y="9348"/>
                      <a:pt x="2132" y="4016"/>
                      <a:pt x="5955" y="0"/>
                    </a:cubicBezTo>
                    <a:lnTo>
                      <a:pt x="21600" y="1489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Arc 111"/>
              <p:cNvSpPr>
                <a:spLocks/>
              </p:cNvSpPr>
              <p:nvPr/>
            </p:nvSpPr>
            <p:spPr bwMode="auto">
              <a:xfrm>
                <a:off x="2596" y="1839"/>
                <a:ext cx="121" cy="267"/>
              </a:xfrm>
              <a:custGeom>
                <a:avLst/>
                <a:gdLst>
                  <a:gd name="T0" fmla="*/ 0 w 43200"/>
                  <a:gd name="T1" fmla="*/ 0 h 39465"/>
                  <a:gd name="T2" fmla="*/ 0 w 43200"/>
                  <a:gd name="T3" fmla="*/ 0 h 39465"/>
                  <a:gd name="T4" fmla="*/ 0 w 43200"/>
                  <a:gd name="T5" fmla="*/ 1 h 3946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65"/>
                  <a:gd name="T11" fmla="*/ 43200 w 43200"/>
                  <a:gd name="T12" fmla="*/ 39465 h 394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65" fill="none" extrusionOk="0">
                    <a:moveTo>
                      <a:pt x="33740" y="0"/>
                    </a:moveTo>
                    <a:cubicBezTo>
                      <a:pt x="39657" y="4021"/>
                      <a:pt x="43200" y="10711"/>
                      <a:pt x="43200" y="17865"/>
                    </a:cubicBezTo>
                    <a:cubicBezTo>
                      <a:pt x="43200" y="29794"/>
                      <a:pt x="33529" y="39465"/>
                      <a:pt x="21600" y="39465"/>
                    </a:cubicBezTo>
                    <a:cubicBezTo>
                      <a:pt x="9670" y="39465"/>
                      <a:pt x="0" y="29794"/>
                      <a:pt x="0" y="17865"/>
                    </a:cubicBezTo>
                    <a:cubicBezTo>
                      <a:pt x="-1" y="11513"/>
                      <a:pt x="2795" y="5483"/>
                      <a:pt x="7643" y="1378"/>
                    </a:cubicBezTo>
                  </a:path>
                  <a:path w="43200" h="39465" stroke="0" extrusionOk="0">
                    <a:moveTo>
                      <a:pt x="33740" y="0"/>
                    </a:moveTo>
                    <a:cubicBezTo>
                      <a:pt x="39657" y="4021"/>
                      <a:pt x="43200" y="10711"/>
                      <a:pt x="43200" y="17865"/>
                    </a:cubicBezTo>
                    <a:cubicBezTo>
                      <a:pt x="43200" y="29794"/>
                      <a:pt x="33529" y="39465"/>
                      <a:pt x="21600" y="39465"/>
                    </a:cubicBezTo>
                    <a:cubicBezTo>
                      <a:pt x="9670" y="39465"/>
                      <a:pt x="0" y="29794"/>
                      <a:pt x="0" y="17865"/>
                    </a:cubicBezTo>
                    <a:cubicBezTo>
                      <a:pt x="-1" y="11513"/>
                      <a:pt x="2795" y="5483"/>
                      <a:pt x="7643" y="1378"/>
                    </a:cubicBezTo>
                    <a:lnTo>
                      <a:pt x="21600" y="17865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Arc 112"/>
              <p:cNvSpPr>
                <a:spLocks/>
              </p:cNvSpPr>
              <p:nvPr/>
            </p:nvSpPr>
            <p:spPr bwMode="auto">
              <a:xfrm>
                <a:off x="2519" y="1850"/>
                <a:ext cx="120" cy="256"/>
              </a:xfrm>
              <a:custGeom>
                <a:avLst/>
                <a:gdLst>
                  <a:gd name="T0" fmla="*/ 0 w 43200"/>
                  <a:gd name="T1" fmla="*/ 0 h 37507"/>
                  <a:gd name="T2" fmla="*/ 0 w 43200"/>
                  <a:gd name="T3" fmla="*/ 0 h 37507"/>
                  <a:gd name="T4" fmla="*/ 0 w 43200"/>
                  <a:gd name="T5" fmla="*/ 1 h 3750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7507"/>
                  <a:gd name="T11" fmla="*/ 43200 w 43200"/>
                  <a:gd name="T12" fmla="*/ 37507 h 375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7507" fill="none" extrusionOk="0">
                    <a:moveTo>
                      <a:pt x="36212" y="-1"/>
                    </a:moveTo>
                    <a:cubicBezTo>
                      <a:pt x="40665" y="4090"/>
                      <a:pt x="43200" y="9860"/>
                      <a:pt x="43200" y="15907"/>
                    </a:cubicBezTo>
                    <a:cubicBezTo>
                      <a:pt x="43200" y="27836"/>
                      <a:pt x="33529" y="37507"/>
                      <a:pt x="21600" y="37507"/>
                    </a:cubicBezTo>
                    <a:cubicBezTo>
                      <a:pt x="9670" y="37507"/>
                      <a:pt x="0" y="27836"/>
                      <a:pt x="0" y="15907"/>
                    </a:cubicBezTo>
                    <a:cubicBezTo>
                      <a:pt x="-1" y="10106"/>
                      <a:pt x="2332" y="4550"/>
                      <a:pt x="6473" y="488"/>
                    </a:cubicBezTo>
                  </a:path>
                  <a:path w="43200" h="37507" stroke="0" extrusionOk="0">
                    <a:moveTo>
                      <a:pt x="36212" y="-1"/>
                    </a:moveTo>
                    <a:cubicBezTo>
                      <a:pt x="40665" y="4090"/>
                      <a:pt x="43200" y="9860"/>
                      <a:pt x="43200" y="15907"/>
                    </a:cubicBezTo>
                    <a:cubicBezTo>
                      <a:pt x="43200" y="27836"/>
                      <a:pt x="33529" y="37507"/>
                      <a:pt x="21600" y="37507"/>
                    </a:cubicBezTo>
                    <a:cubicBezTo>
                      <a:pt x="9670" y="37507"/>
                      <a:pt x="0" y="27836"/>
                      <a:pt x="0" y="15907"/>
                    </a:cubicBezTo>
                    <a:cubicBezTo>
                      <a:pt x="-1" y="10106"/>
                      <a:pt x="2332" y="4550"/>
                      <a:pt x="6473" y="488"/>
                    </a:cubicBezTo>
                    <a:lnTo>
                      <a:pt x="21600" y="15907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Arc 113"/>
              <p:cNvSpPr>
                <a:spLocks/>
              </p:cNvSpPr>
              <p:nvPr/>
            </p:nvSpPr>
            <p:spPr bwMode="auto">
              <a:xfrm>
                <a:off x="2434" y="1853"/>
                <a:ext cx="121" cy="255"/>
              </a:xfrm>
              <a:custGeom>
                <a:avLst/>
                <a:gdLst>
                  <a:gd name="T0" fmla="*/ 0 w 43200"/>
                  <a:gd name="T1" fmla="*/ 0 h 37395"/>
                  <a:gd name="T2" fmla="*/ 0 w 43200"/>
                  <a:gd name="T3" fmla="*/ 0 h 37395"/>
                  <a:gd name="T4" fmla="*/ 0 w 43200"/>
                  <a:gd name="T5" fmla="*/ 1 h 373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7395"/>
                  <a:gd name="T11" fmla="*/ 43200 w 43200"/>
                  <a:gd name="T12" fmla="*/ 37395 h 37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7395" fill="none" extrusionOk="0">
                    <a:moveTo>
                      <a:pt x="36720" y="369"/>
                    </a:moveTo>
                    <a:cubicBezTo>
                      <a:pt x="40864" y="4432"/>
                      <a:pt x="43200" y="9991"/>
                      <a:pt x="43200" y="15795"/>
                    </a:cubicBezTo>
                    <a:cubicBezTo>
                      <a:pt x="43200" y="27724"/>
                      <a:pt x="33529" y="37395"/>
                      <a:pt x="21600" y="37395"/>
                    </a:cubicBezTo>
                    <a:cubicBezTo>
                      <a:pt x="9670" y="37395"/>
                      <a:pt x="0" y="27724"/>
                      <a:pt x="0" y="15795"/>
                    </a:cubicBezTo>
                    <a:cubicBezTo>
                      <a:pt x="-1" y="9805"/>
                      <a:pt x="2486" y="4085"/>
                      <a:pt x="6866" y="0"/>
                    </a:cubicBezTo>
                  </a:path>
                  <a:path w="43200" h="37395" stroke="0" extrusionOk="0">
                    <a:moveTo>
                      <a:pt x="36720" y="369"/>
                    </a:moveTo>
                    <a:cubicBezTo>
                      <a:pt x="40864" y="4432"/>
                      <a:pt x="43200" y="9991"/>
                      <a:pt x="43200" y="15795"/>
                    </a:cubicBezTo>
                    <a:cubicBezTo>
                      <a:pt x="43200" y="27724"/>
                      <a:pt x="33529" y="37395"/>
                      <a:pt x="21600" y="37395"/>
                    </a:cubicBezTo>
                    <a:cubicBezTo>
                      <a:pt x="9670" y="37395"/>
                      <a:pt x="0" y="27724"/>
                      <a:pt x="0" y="15795"/>
                    </a:cubicBezTo>
                    <a:cubicBezTo>
                      <a:pt x="-1" y="9805"/>
                      <a:pt x="2486" y="4085"/>
                      <a:pt x="6866" y="0"/>
                    </a:cubicBezTo>
                    <a:lnTo>
                      <a:pt x="21600" y="15795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Arc 114"/>
              <p:cNvSpPr>
                <a:spLocks/>
              </p:cNvSpPr>
              <p:nvPr/>
            </p:nvSpPr>
            <p:spPr bwMode="auto">
              <a:xfrm>
                <a:off x="2352" y="1856"/>
                <a:ext cx="120" cy="260"/>
              </a:xfrm>
              <a:custGeom>
                <a:avLst/>
                <a:gdLst>
                  <a:gd name="T0" fmla="*/ 0 w 43198"/>
                  <a:gd name="T1" fmla="*/ 0 h 37968"/>
                  <a:gd name="T2" fmla="*/ 0 w 43198"/>
                  <a:gd name="T3" fmla="*/ 1 h 37968"/>
                  <a:gd name="T4" fmla="*/ 0 w 43198"/>
                  <a:gd name="T5" fmla="*/ 1 h 37968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37968"/>
                  <a:gd name="T11" fmla="*/ 43198 w 43198"/>
                  <a:gd name="T12" fmla="*/ 37968 h 379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37968" fill="none" extrusionOk="0">
                    <a:moveTo>
                      <a:pt x="35692" y="-1"/>
                    </a:moveTo>
                    <a:cubicBezTo>
                      <a:pt x="40457" y="4103"/>
                      <a:pt x="43198" y="10079"/>
                      <a:pt x="43198" y="16368"/>
                    </a:cubicBezTo>
                    <a:cubicBezTo>
                      <a:pt x="43198" y="28297"/>
                      <a:pt x="33527" y="37968"/>
                      <a:pt x="21598" y="37968"/>
                    </a:cubicBezTo>
                    <a:cubicBezTo>
                      <a:pt x="9794" y="37968"/>
                      <a:pt x="176" y="28492"/>
                      <a:pt x="0" y="16689"/>
                    </a:cubicBezTo>
                  </a:path>
                  <a:path w="43198" h="37968" stroke="0" extrusionOk="0">
                    <a:moveTo>
                      <a:pt x="35692" y="-1"/>
                    </a:moveTo>
                    <a:cubicBezTo>
                      <a:pt x="40457" y="4103"/>
                      <a:pt x="43198" y="10079"/>
                      <a:pt x="43198" y="16368"/>
                    </a:cubicBezTo>
                    <a:cubicBezTo>
                      <a:pt x="43198" y="28297"/>
                      <a:pt x="33527" y="37968"/>
                      <a:pt x="21598" y="37968"/>
                    </a:cubicBezTo>
                    <a:cubicBezTo>
                      <a:pt x="9794" y="37968"/>
                      <a:pt x="176" y="28492"/>
                      <a:pt x="0" y="16689"/>
                    </a:cubicBezTo>
                    <a:lnTo>
                      <a:pt x="21598" y="16368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9" name="Line 115"/>
            <p:cNvSpPr>
              <a:spLocks noChangeShapeType="1"/>
            </p:cNvSpPr>
            <p:nvPr/>
          </p:nvSpPr>
          <p:spPr bwMode="auto">
            <a:xfrm flipV="1">
              <a:off x="4445000" y="3454400"/>
              <a:ext cx="622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210" name="Group 116"/>
            <p:cNvGrpSpPr>
              <a:grpSpLocks/>
            </p:cNvGrpSpPr>
            <p:nvPr/>
          </p:nvGrpSpPr>
          <p:grpSpPr bwMode="auto">
            <a:xfrm>
              <a:off x="5092700" y="3289300"/>
              <a:ext cx="101600" cy="342900"/>
              <a:chOff x="1824" y="1864"/>
              <a:chExt cx="64" cy="216"/>
            </a:xfrm>
          </p:grpSpPr>
          <p:sp>
            <p:nvSpPr>
              <p:cNvPr id="8221" name="Line 117"/>
              <p:cNvSpPr>
                <a:spLocks noChangeShapeType="1"/>
              </p:cNvSpPr>
              <p:nvPr/>
            </p:nvSpPr>
            <p:spPr bwMode="auto">
              <a:xfrm>
                <a:off x="1824" y="1864"/>
                <a:ext cx="0" cy="2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22" name="Line 118"/>
              <p:cNvSpPr>
                <a:spLocks noChangeShapeType="1"/>
              </p:cNvSpPr>
              <p:nvPr/>
            </p:nvSpPr>
            <p:spPr bwMode="auto">
              <a:xfrm>
                <a:off x="1888" y="1864"/>
                <a:ext cx="0" cy="2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211" name="Line 119"/>
            <p:cNvSpPr>
              <a:spLocks noChangeShapeType="1"/>
            </p:cNvSpPr>
            <p:nvPr/>
          </p:nvSpPr>
          <p:spPr bwMode="auto">
            <a:xfrm flipV="1">
              <a:off x="5207000" y="3454400"/>
              <a:ext cx="6477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2" name="Line 120"/>
            <p:cNvSpPr>
              <a:spLocks noChangeShapeType="1"/>
            </p:cNvSpPr>
            <p:nvPr/>
          </p:nvSpPr>
          <p:spPr bwMode="auto">
            <a:xfrm>
              <a:off x="5854700" y="3454400"/>
              <a:ext cx="0" cy="457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3" name="Line 121"/>
            <p:cNvSpPr>
              <a:spLocks noChangeShapeType="1"/>
            </p:cNvSpPr>
            <p:nvPr/>
          </p:nvSpPr>
          <p:spPr bwMode="auto">
            <a:xfrm>
              <a:off x="5905500" y="4622800"/>
              <a:ext cx="0" cy="469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4" name="Line 122"/>
            <p:cNvSpPr>
              <a:spLocks noChangeShapeType="1"/>
            </p:cNvSpPr>
            <p:nvPr/>
          </p:nvSpPr>
          <p:spPr bwMode="auto">
            <a:xfrm flipH="1">
              <a:off x="4457700" y="5105400"/>
              <a:ext cx="1435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5" name="Line 123"/>
            <p:cNvSpPr>
              <a:spLocks noChangeShapeType="1"/>
            </p:cNvSpPr>
            <p:nvPr/>
          </p:nvSpPr>
          <p:spPr bwMode="auto">
            <a:xfrm flipH="1">
              <a:off x="5854700" y="3454400"/>
              <a:ext cx="1384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6" name="Line 124"/>
            <p:cNvSpPr>
              <a:spLocks noChangeShapeType="1"/>
            </p:cNvSpPr>
            <p:nvPr/>
          </p:nvSpPr>
          <p:spPr bwMode="auto">
            <a:xfrm flipH="1">
              <a:off x="5778500" y="5105400"/>
              <a:ext cx="1435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7" name="Text Box 125"/>
            <p:cNvSpPr txBox="1">
              <a:spLocks noChangeArrowheads="1"/>
            </p:cNvSpPr>
            <p:nvPr/>
          </p:nvSpPr>
          <p:spPr bwMode="auto">
            <a:xfrm>
              <a:off x="5254625" y="2984500"/>
              <a:ext cx="404813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218" name="Text Box 126"/>
            <p:cNvSpPr txBox="1">
              <a:spLocks noChangeArrowheads="1"/>
            </p:cNvSpPr>
            <p:nvPr/>
          </p:nvSpPr>
          <p:spPr bwMode="auto">
            <a:xfrm>
              <a:off x="6080125" y="3606800"/>
              <a:ext cx="379413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220" name="Oval 128"/>
            <p:cNvSpPr>
              <a:spLocks noChangeArrowheads="1"/>
            </p:cNvSpPr>
            <p:nvPr/>
          </p:nvSpPr>
          <p:spPr bwMode="auto">
            <a:xfrm>
              <a:off x="4343400" y="5041900"/>
              <a:ext cx="1143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Text Box 130"/>
            <p:cNvSpPr txBox="1">
              <a:spLocks noChangeArrowheads="1"/>
            </p:cNvSpPr>
            <p:nvPr/>
          </p:nvSpPr>
          <p:spPr bwMode="auto">
            <a:xfrm>
              <a:off x="6727825" y="3765550"/>
              <a:ext cx="890588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4000">
                  <a:solidFill>
                    <a:schemeClr val="bg2"/>
                  </a:solidFill>
                </a:rPr>
                <a:t>. . .</a:t>
              </a:r>
            </a:p>
          </p:txBody>
        </p:sp>
        <p:sp>
          <p:nvSpPr>
            <p:cNvPr id="8205" name="Text Box 131"/>
            <p:cNvSpPr txBox="1">
              <a:spLocks noChangeArrowheads="1"/>
            </p:cNvSpPr>
            <p:nvPr/>
          </p:nvSpPr>
          <p:spPr bwMode="auto">
            <a:xfrm>
              <a:off x="860425" y="3765550"/>
              <a:ext cx="890588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4000">
                  <a:solidFill>
                    <a:schemeClr val="bg2"/>
                  </a:solidFill>
                </a:rPr>
                <a:t>. . .</a:t>
              </a:r>
            </a:p>
          </p:txBody>
        </p:sp>
        <p:sp>
          <p:nvSpPr>
            <p:cNvPr id="8206" name="Line 133"/>
            <p:cNvSpPr>
              <a:spLocks noChangeShapeType="1"/>
            </p:cNvSpPr>
            <p:nvPr/>
          </p:nvSpPr>
          <p:spPr bwMode="auto">
            <a:xfrm>
              <a:off x="1485900" y="2908300"/>
              <a:ext cx="28448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7" name="Text Box 134"/>
            <p:cNvSpPr txBox="1">
              <a:spLocks noChangeArrowheads="1"/>
            </p:cNvSpPr>
            <p:nvPr/>
          </p:nvSpPr>
          <p:spPr bwMode="auto">
            <a:xfrm>
              <a:off x="2727325" y="2451100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8219" name="Oval 127"/>
            <p:cNvSpPr>
              <a:spLocks noChangeArrowheads="1"/>
            </p:cNvSpPr>
            <p:nvPr/>
          </p:nvSpPr>
          <p:spPr bwMode="auto">
            <a:xfrm>
              <a:off x="4343400" y="3403600"/>
              <a:ext cx="114300" cy="1143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046288" y="117475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Let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1066800" y="3844925"/>
            <a:ext cx="3135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Convention: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wave is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62050" y="2363788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Solution: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2836863" y="1116013"/>
          <a:ext cx="1311275" cy="511175"/>
        </p:xfrm>
        <a:graphic>
          <a:graphicData uri="http://schemas.openxmlformats.org/presentationml/2006/ole">
            <p:oleObj spid="_x0000_s9218" name="Equation" r:id="rId4" imgW="685800" imgH="266400" progId="Equation.DSMT4">
              <p:embed/>
            </p:oleObj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2714853" y="2333852"/>
          <a:ext cx="3089786" cy="550862"/>
        </p:xfrm>
        <a:graphic>
          <a:graphicData uri="http://schemas.openxmlformats.org/presentationml/2006/ole">
            <p:oleObj spid="_x0000_s9219" name="Equation" r:id="rId5" imgW="1282680" imgH="228600" progId="Equation.DSMT4">
              <p:embed/>
            </p:oleObj>
          </a:graphicData>
        </a:graphic>
      </p:graphicFrame>
      <p:graphicFrame>
        <p:nvGraphicFramePr>
          <p:cNvPr id="9220" name="Object 13"/>
          <p:cNvGraphicFramePr>
            <a:graphicFrameLocks noChangeAspect="1"/>
          </p:cNvGraphicFramePr>
          <p:nvPr/>
        </p:nvGraphicFramePr>
        <p:xfrm>
          <a:off x="4000500" y="3829050"/>
          <a:ext cx="2281238" cy="569913"/>
        </p:xfrm>
        <a:graphic>
          <a:graphicData uri="http://schemas.openxmlformats.org/presentationml/2006/ole">
            <p:oleObj spid="_x0000_s9220" name="Equation" r:id="rId6" imgW="965160" imgH="241200" progId="Equation.DSMT4">
              <p:embed/>
            </p:oleObj>
          </a:graphicData>
        </a:graphic>
      </p:graphicFrame>
      <p:graphicFrame>
        <p:nvGraphicFramePr>
          <p:cNvPr id="9221" name="Object 14"/>
          <p:cNvGraphicFramePr>
            <a:graphicFrameLocks noChangeAspect="1"/>
          </p:cNvGraphicFramePr>
          <p:nvPr/>
        </p:nvGraphicFramePr>
        <p:xfrm>
          <a:off x="2200049" y="5584144"/>
          <a:ext cx="4332487" cy="511855"/>
        </p:xfrm>
        <a:graphic>
          <a:graphicData uri="http://schemas.openxmlformats.org/presentationml/2006/ole">
            <p:oleObj spid="_x0000_s9221" name="Equation" r:id="rId7" imgW="2361960" imgH="279360" progId="Equation.DSMT4">
              <p:embed/>
            </p:oleObj>
          </a:graphicData>
        </a:graphic>
      </p:graphicFrame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954088" y="4999038"/>
            <a:ext cx="37766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To see what this implies, use</a:t>
            </a:r>
            <a:endParaRPr lang="en-US" sz="2000" i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9222" name="Object 17"/>
          <p:cNvGraphicFramePr>
            <a:graphicFrameLocks noChangeAspect="1"/>
          </p:cNvGraphicFramePr>
          <p:nvPr/>
        </p:nvGraphicFramePr>
        <p:xfrm>
          <a:off x="5880100" y="935038"/>
          <a:ext cx="2073275" cy="987425"/>
        </p:xfrm>
        <a:graphic>
          <a:graphicData uri="http://schemas.openxmlformats.org/presentationml/2006/ole">
            <p:oleObj spid="_x0000_s9222" name="Equation" r:id="rId8" imgW="1066680" imgH="507960" progId="Equation.DSMT4">
              <p:embed/>
            </p:oleObj>
          </a:graphicData>
        </a:graphic>
      </p:graphicFrame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4911725" y="1200150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Then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524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Propagation Constant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4127500" y="2941638"/>
            <a:ext cx="40719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sym typeface="Symbol" pitchFamily="18" charset="2"/>
              </a:rPr>
              <a:t> 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is called the "</a:t>
            </a:r>
            <a:r>
              <a:rPr lang="en-US" i="1" dirty="0">
                <a:solidFill>
                  <a:schemeClr val="bg2"/>
                </a:solidFill>
                <a:sym typeface="Symbol" pitchFamily="18" charset="2"/>
              </a:rPr>
              <a:t>propagation constant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."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9"/>
          <p:cNvSpPr>
            <a:spLocks noChangeArrowheads="1"/>
          </p:cNvSpPr>
          <p:nvPr/>
        </p:nvSpPr>
        <p:spPr bwMode="auto">
          <a:xfrm>
            <a:off x="5570538" y="4324350"/>
            <a:ext cx="2457450" cy="887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6408738" y="3895725"/>
            <a:ext cx="911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Write:</a:t>
            </a:r>
            <a:endParaRPr lang="en-US" sz="2000" i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H="1">
            <a:off x="2390775" y="1350963"/>
            <a:ext cx="1588" cy="1866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1206500" y="2347913"/>
            <a:ext cx="2482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1" name="Oval 16"/>
          <p:cNvSpPr>
            <a:spLocks noChangeArrowheads="1"/>
          </p:cNvSpPr>
          <p:nvPr/>
        </p:nvSpPr>
        <p:spPr bwMode="auto">
          <a:xfrm>
            <a:off x="2879725" y="1760538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17"/>
          <p:cNvGraphicFramePr>
            <a:graphicFrameLocks noChangeAspect="1"/>
          </p:cNvGraphicFramePr>
          <p:nvPr/>
        </p:nvGraphicFramePr>
        <p:xfrm>
          <a:off x="2655888" y="1301750"/>
          <a:ext cx="1176337" cy="392113"/>
        </p:xfrm>
        <a:graphic>
          <a:graphicData uri="http://schemas.openxmlformats.org/presentationml/2006/ole">
            <p:oleObj spid="_x0000_s10242" name="Equation" r:id="rId4" imgW="723600" imgH="241200" progId="Equation.DSMT4">
              <p:embed/>
            </p:oleObj>
          </a:graphicData>
        </a:graphic>
      </p:graphicFrame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6592888" y="1350963"/>
            <a:ext cx="1587" cy="19669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V="1">
            <a:off x="5408613" y="2346325"/>
            <a:ext cx="244157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4" name="Oval 18"/>
          <p:cNvSpPr>
            <a:spLocks noChangeArrowheads="1"/>
          </p:cNvSpPr>
          <p:nvPr/>
        </p:nvSpPr>
        <p:spPr bwMode="auto">
          <a:xfrm>
            <a:off x="7275513" y="1817688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19"/>
          <p:cNvGraphicFramePr>
            <a:graphicFrameLocks noChangeAspect="1"/>
          </p:cNvGraphicFramePr>
          <p:nvPr/>
        </p:nvGraphicFramePr>
        <p:xfrm>
          <a:off x="7021513" y="1358900"/>
          <a:ext cx="1238250" cy="392113"/>
        </p:xfrm>
        <a:graphic>
          <a:graphicData uri="http://schemas.openxmlformats.org/presentationml/2006/ole">
            <p:oleObj spid="_x0000_s10243" name="Equation" r:id="rId5" imgW="761760" imgH="241200" progId="Equation.DSMT4">
              <p:embed/>
            </p:oleObj>
          </a:graphicData>
        </a:graphic>
      </p:graphicFrame>
      <p:sp>
        <p:nvSpPr>
          <p:cNvPr id="10255" name="Line 20"/>
          <p:cNvSpPr>
            <a:spLocks noChangeShapeType="1"/>
          </p:cNvSpPr>
          <p:nvPr/>
        </p:nvSpPr>
        <p:spPr bwMode="auto">
          <a:xfrm flipH="1">
            <a:off x="2393950" y="4000500"/>
            <a:ext cx="0" cy="2076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6" name="Line 21"/>
          <p:cNvSpPr>
            <a:spLocks noChangeShapeType="1"/>
          </p:cNvSpPr>
          <p:nvPr/>
        </p:nvSpPr>
        <p:spPr bwMode="auto">
          <a:xfrm>
            <a:off x="1208088" y="4997450"/>
            <a:ext cx="23304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7" name="Oval 22"/>
          <p:cNvSpPr>
            <a:spLocks noChangeArrowheads="1"/>
          </p:cNvSpPr>
          <p:nvPr/>
        </p:nvSpPr>
        <p:spPr bwMode="auto">
          <a:xfrm>
            <a:off x="2881313" y="4410075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23"/>
          <p:cNvGraphicFramePr>
            <a:graphicFrameLocks noChangeAspect="1"/>
          </p:cNvGraphicFramePr>
          <p:nvPr/>
        </p:nvGraphicFramePr>
        <p:xfrm>
          <a:off x="3017838" y="3960813"/>
          <a:ext cx="454025" cy="371475"/>
        </p:xfrm>
        <a:graphic>
          <a:graphicData uri="http://schemas.openxmlformats.org/presentationml/2006/ole">
            <p:oleObj spid="_x0000_s10244" name="Equation" r:id="rId6" imgW="279360" imgH="228600" progId="Equation.DSMT4">
              <p:embed/>
            </p:oleObj>
          </a:graphicData>
        </a:graphic>
      </p:graphicFrame>
      <p:sp>
        <p:nvSpPr>
          <p:cNvPr id="10258" name="Line 24"/>
          <p:cNvSpPr>
            <a:spLocks noChangeShapeType="1"/>
          </p:cNvSpPr>
          <p:nvPr/>
        </p:nvSpPr>
        <p:spPr bwMode="auto">
          <a:xfrm flipH="1">
            <a:off x="1814513" y="4503738"/>
            <a:ext cx="1065212" cy="1092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9" name="Oval 25"/>
          <p:cNvSpPr>
            <a:spLocks noChangeArrowheads="1"/>
          </p:cNvSpPr>
          <p:nvPr/>
        </p:nvSpPr>
        <p:spPr bwMode="auto">
          <a:xfrm>
            <a:off x="1735138" y="5573713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5" name="Object 26"/>
          <p:cNvGraphicFramePr>
            <a:graphicFrameLocks noChangeAspect="1"/>
          </p:cNvGraphicFramePr>
          <p:nvPr/>
        </p:nvGraphicFramePr>
        <p:xfrm>
          <a:off x="1449388" y="5734050"/>
          <a:ext cx="454025" cy="350838"/>
        </p:xfrm>
        <a:graphic>
          <a:graphicData uri="http://schemas.openxmlformats.org/presentationml/2006/ole">
            <p:oleObj spid="_x0000_s10245" name="Equation" r:id="rId7" imgW="279360" imgH="215640" progId="Equation.DSMT4">
              <p:embed/>
            </p:oleObj>
          </a:graphicData>
        </a:graphic>
      </p:graphicFrame>
      <p:graphicFrame>
        <p:nvGraphicFramePr>
          <p:cNvPr id="10246" name="Object 28"/>
          <p:cNvGraphicFramePr>
            <a:graphicFrameLocks noChangeAspect="1"/>
          </p:cNvGraphicFramePr>
          <p:nvPr/>
        </p:nvGraphicFramePr>
        <p:xfrm>
          <a:off x="5780088" y="4530725"/>
          <a:ext cx="2020887" cy="527050"/>
        </p:xfrm>
        <a:graphic>
          <a:graphicData uri="http://schemas.openxmlformats.org/presentationml/2006/ole">
            <p:oleObj spid="_x0000_s10246" name="Equation" r:id="rId8" imgW="927000" imgH="241200" progId="Equation.DSMT4">
              <p:embed/>
            </p:oleObj>
          </a:graphicData>
        </a:graphic>
      </p:graphicFrame>
      <p:sp>
        <p:nvSpPr>
          <p:cNvPr id="10260" name="Text Box 30"/>
          <p:cNvSpPr txBox="1">
            <a:spLocks noChangeArrowheads="1"/>
          </p:cNvSpPr>
          <p:nvPr/>
        </p:nvSpPr>
        <p:spPr bwMode="auto">
          <a:xfrm>
            <a:off x="338138" y="3373438"/>
            <a:ext cx="40116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There are two possible locations for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: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62" name="Text Box 35"/>
          <p:cNvSpPr txBox="1">
            <a:spLocks noChangeArrowheads="1"/>
          </p:cNvSpPr>
          <p:nvPr/>
        </p:nvSpPr>
        <p:spPr bwMode="auto">
          <a:xfrm>
            <a:off x="4314825" y="6069013"/>
            <a:ext cx="22878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 smtClean="0">
                <a:solidFill>
                  <a:schemeClr val="bg2"/>
                </a:solidFill>
              </a:rPr>
              <a:t>ttenuation </a:t>
            </a:r>
            <a:r>
              <a:rPr lang="en-US" dirty="0">
                <a:solidFill>
                  <a:schemeClr val="bg2"/>
                </a:solidFill>
              </a:rPr>
              <a:t>constant</a:t>
            </a:r>
          </a:p>
        </p:txBody>
      </p:sp>
      <p:sp>
        <p:nvSpPr>
          <p:cNvPr id="10263" name="Text Box 36"/>
          <p:cNvSpPr txBox="1">
            <a:spLocks noChangeArrowheads="1"/>
          </p:cNvSpPr>
          <p:nvPr/>
        </p:nvSpPr>
        <p:spPr bwMode="auto">
          <a:xfrm>
            <a:off x="6994525" y="6046833"/>
            <a:ext cx="177484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</a:t>
            </a:r>
            <a:r>
              <a:rPr lang="en-US" dirty="0" smtClean="0">
                <a:solidFill>
                  <a:schemeClr val="bg2"/>
                </a:solidFill>
              </a:rPr>
              <a:t>hase </a:t>
            </a:r>
            <a:r>
              <a:rPr lang="en-US" dirty="0">
                <a:solidFill>
                  <a:schemeClr val="bg2"/>
                </a:solidFill>
              </a:rPr>
              <a:t>constant</a:t>
            </a:r>
          </a:p>
        </p:txBody>
      </p:sp>
      <p:sp>
        <p:nvSpPr>
          <p:cNvPr id="10264" name="Line 37"/>
          <p:cNvSpPr>
            <a:spLocks noChangeShapeType="1"/>
          </p:cNvSpPr>
          <p:nvPr/>
        </p:nvSpPr>
        <p:spPr bwMode="auto">
          <a:xfrm flipV="1">
            <a:off x="6337300" y="5018088"/>
            <a:ext cx="225425" cy="1016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65" name="Line 38"/>
          <p:cNvSpPr>
            <a:spLocks noChangeShapeType="1"/>
          </p:cNvSpPr>
          <p:nvPr/>
        </p:nvSpPr>
        <p:spPr bwMode="auto">
          <a:xfrm flipV="1">
            <a:off x="7301552" y="5029200"/>
            <a:ext cx="204148" cy="921224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66" name="Text Box 39"/>
          <p:cNvSpPr txBox="1">
            <a:spLocks noChangeArrowheads="1"/>
          </p:cNvSpPr>
          <p:nvPr/>
        </p:nvSpPr>
        <p:spPr bwMode="auto">
          <a:xfrm>
            <a:off x="3324225" y="5614988"/>
            <a:ext cx="23647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</a:t>
            </a:r>
            <a:r>
              <a:rPr lang="en-US" dirty="0" smtClean="0">
                <a:solidFill>
                  <a:schemeClr val="bg2"/>
                </a:solidFill>
              </a:rPr>
              <a:t>ropagation </a:t>
            </a:r>
            <a:r>
              <a:rPr lang="en-US" dirty="0">
                <a:solidFill>
                  <a:schemeClr val="bg2"/>
                </a:solidFill>
              </a:rPr>
              <a:t>constant</a:t>
            </a:r>
          </a:p>
        </p:txBody>
      </p:sp>
      <p:sp>
        <p:nvSpPr>
          <p:cNvPr id="10267" name="Line 40"/>
          <p:cNvSpPr>
            <a:spLocks noChangeShapeType="1"/>
          </p:cNvSpPr>
          <p:nvPr/>
        </p:nvSpPr>
        <p:spPr bwMode="auto">
          <a:xfrm flipV="1">
            <a:off x="5448300" y="5041900"/>
            <a:ext cx="368300" cy="508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524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Propagation Constant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1198789" y="1573440"/>
          <a:ext cx="6692900" cy="639763"/>
        </p:xfrm>
        <a:graphic>
          <a:graphicData uri="http://schemas.openxmlformats.org/presentationml/2006/ole">
            <p:oleObj spid="_x0000_s11266" name="Equation" r:id="rId4" imgW="2920680" imgH="279360" progId="Equation.DSMT4">
              <p:embed/>
            </p:oleObj>
          </a:graphicData>
        </a:graphic>
      </p:graphicFrame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909863" y="3028950"/>
            <a:ext cx="18430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We require</a:t>
            </a:r>
            <a:endParaRPr lang="en-US" sz="2000" i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387888" y="3048063"/>
          <a:ext cx="809625" cy="352425"/>
        </p:xfrm>
        <a:graphic>
          <a:graphicData uri="http://schemas.openxmlformats.org/presentationml/2006/ole">
            <p:oleObj spid="_x0000_s11267" name="Equation" r:id="rId5" imgW="482400" imgH="203040" progId="Equation.DSMT4">
              <p:embed/>
            </p:oleObj>
          </a:graphicData>
        </a:graphic>
      </p:graphicFrame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2659516" y="4418013"/>
            <a:ext cx="1014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Hence:</a:t>
            </a:r>
            <a:endParaRPr lang="en-US" sz="2000" i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1274" name="Group 39"/>
          <p:cNvGrpSpPr>
            <a:grpSpLocks/>
          </p:cNvGrpSpPr>
          <p:nvPr/>
        </p:nvGrpSpPr>
        <p:grpSpPr bwMode="auto">
          <a:xfrm>
            <a:off x="3113315" y="4138845"/>
            <a:ext cx="2373313" cy="2181228"/>
            <a:chOff x="1720" y="2614"/>
            <a:chExt cx="1495" cy="1374"/>
          </a:xfrm>
        </p:grpSpPr>
        <p:sp>
          <p:nvSpPr>
            <p:cNvPr id="11279" name="Line 27"/>
            <p:cNvSpPr>
              <a:spLocks noChangeShapeType="1"/>
            </p:cNvSpPr>
            <p:nvPr/>
          </p:nvSpPr>
          <p:spPr bwMode="auto">
            <a:xfrm>
              <a:off x="2415" y="2626"/>
              <a:ext cx="0" cy="13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1720" y="3276"/>
              <a:ext cx="1495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1" name="Oval 29"/>
            <p:cNvSpPr>
              <a:spLocks noChangeArrowheads="1"/>
            </p:cNvSpPr>
            <p:nvPr/>
          </p:nvSpPr>
          <p:spPr bwMode="auto">
            <a:xfrm>
              <a:off x="2732" y="2896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2889" y="2614"/>
            <a:ext cx="156" cy="208"/>
          </p:xfrm>
          <a:graphic>
            <a:graphicData uri="http://schemas.openxmlformats.org/presentationml/2006/ole">
              <p:oleObj spid="_x0000_s11268" name="Equation" r:id="rId6" imgW="152280" imgH="203040" progId="Equation.DSMT4">
                <p:embed/>
              </p:oleObj>
            </a:graphicData>
          </a:graphic>
        </p:graphicFrame>
        <p:sp>
          <p:nvSpPr>
            <p:cNvPr id="11282" name="Line 31"/>
            <p:cNvSpPr>
              <a:spLocks noChangeShapeType="1"/>
            </p:cNvSpPr>
            <p:nvPr/>
          </p:nvSpPr>
          <p:spPr bwMode="auto">
            <a:xfrm flipH="1">
              <a:off x="2066" y="2943"/>
              <a:ext cx="671" cy="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3" name="Oval 32"/>
            <p:cNvSpPr>
              <a:spLocks noChangeArrowheads="1"/>
            </p:cNvSpPr>
            <p:nvPr/>
          </p:nvSpPr>
          <p:spPr bwMode="auto">
            <a:xfrm>
              <a:off x="2016" y="3617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9" name="Object 3"/>
            <p:cNvGraphicFramePr>
              <a:graphicFrameLocks noChangeAspect="1"/>
            </p:cNvGraphicFramePr>
            <p:nvPr/>
          </p:nvGraphicFramePr>
          <p:xfrm>
            <a:off x="1842" y="3780"/>
            <a:ext cx="273" cy="208"/>
          </p:xfrm>
          <a:graphic>
            <a:graphicData uri="http://schemas.openxmlformats.org/presentationml/2006/ole">
              <p:oleObj spid="_x0000_s11269" name="Equation" r:id="rId7" imgW="266400" imgH="203040" progId="Equation.DSMT4">
                <p:embed/>
              </p:oleObj>
            </a:graphicData>
          </a:graphic>
        </p:graphicFrame>
      </p:grpSp>
      <p:sp>
        <p:nvSpPr>
          <p:cNvPr id="11277" name="Text Box 38"/>
          <p:cNvSpPr txBox="1">
            <a:spLocks noChangeArrowheads="1"/>
          </p:cNvSpPr>
          <p:nvPr/>
        </p:nvSpPr>
        <p:spPr bwMode="auto">
          <a:xfrm>
            <a:off x="4551749" y="2821256"/>
            <a:ext cx="3938588" cy="774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propagation constant 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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is always in the first quadrant.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24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Propagation Constant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586348" y="3099460"/>
            <a:ext cx="439387" cy="2731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19088" y="858384"/>
            <a:ext cx="49060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Consider a wave going in the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+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direction:</a:t>
            </a:r>
            <a:endParaRPr lang="en-US" sz="2000" i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5410200" y="1785261"/>
            <a:ext cx="2634343" cy="133894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395515" y="856343"/>
            <a:ext cx="56236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i="1" dirty="0">
                <a:solidFill>
                  <a:schemeClr val="bg1"/>
                </a:solidFill>
              </a:rPr>
              <a:t>principal branch </a:t>
            </a:r>
            <a:r>
              <a:rPr lang="en-US" sz="2000" dirty="0" smtClean="0">
                <a:solidFill>
                  <a:schemeClr val="bg1"/>
                </a:solidFill>
              </a:rPr>
              <a:t>of the square root function: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271" name="Object 18"/>
          <p:cNvGraphicFramePr>
            <a:graphicFrameLocks noChangeAspect="1"/>
          </p:cNvGraphicFramePr>
          <p:nvPr/>
        </p:nvGraphicFramePr>
        <p:xfrm>
          <a:off x="6153146" y="2587856"/>
          <a:ext cx="1277938" cy="293687"/>
        </p:xfrm>
        <a:graphic>
          <a:graphicData uri="http://schemas.openxmlformats.org/presentationml/2006/ole">
            <p:oleObj spid="_x0000_s149509" name="Equation" r:id="rId4" imgW="939600" imgH="21564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24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Propagation Constant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49512" name="Object 14"/>
          <p:cNvGraphicFramePr>
            <a:graphicFrameLocks noChangeAspect="1"/>
          </p:cNvGraphicFramePr>
          <p:nvPr/>
        </p:nvGraphicFramePr>
        <p:xfrm>
          <a:off x="6084661" y="1969181"/>
          <a:ext cx="1557338" cy="447675"/>
        </p:xfrm>
        <a:graphic>
          <a:graphicData uri="http://schemas.openxmlformats.org/presentationml/2006/ole">
            <p:oleObj spid="_x0000_s149512" name="Equation" r:id="rId5" imgW="838080" imgH="241200" progId="Equation.DSMT4">
              <p:embed/>
            </p:oleObj>
          </a:graphicData>
        </a:graphic>
      </p:graphicFrame>
      <p:graphicFrame>
        <p:nvGraphicFramePr>
          <p:cNvPr id="149513" name="Object 14"/>
          <p:cNvGraphicFramePr>
            <a:graphicFrameLocks noChangeAspect="1"/>
          </p:cNvGraphicFramePr>
          <p:nvPr/>
        </p:nvGraphicFramePr>
        <p:xfrm>
          <a:off x="3541940" y="1434192"/>
          <a:ext cx="1236889" cy="529435"/>
        </p:xfrm>
        <a:graphic>
          <a:graphicData uri="http://schemas.openxmlformats.org/presentationml/2006/ole">
            <p:oleObj spid="_x0000_s149513" name="Equation" r:id="rId6" imgW="533160" imgH="228600" progId="Equation.DSMT4">
              <p:embed/>
            </p:oleObj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4167631" y="3565533"/>
            <a:ext cx="0" cy="2954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7361682" y="4953000"/>
          <a:ext cx="271326" cy="298458"/>
        </p:xfrm>
        <a:graphic>
          <a:graphicData uri="http://schemas.openxmlformats.org/presentationml/2006/ole">
            <p:oleObj spid="_x0000_s149514" name="Equation" r:id="rId7" imgW="126720" imgH="139680" progId="Equation.DSMT4">
              <p:embed/>
            </p:oleObj>
          </a:graphicData>
        </a:graphic>
      </p:graphicFrame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1148206" y="5067308"/>
            <a:ext cx="60388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129531" y="5021271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2518" y="4114808"/>
            <a:ext cx="14097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Branch cut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1138681" y="4537083"/>
            <a:ext cx="801687" cy="4397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6200000" flipH="1">
            <a:off x="3692174" y="4595027"/>
            <a:ext cx="42863" cy="9048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 rot="16200000" flipH="1">
            <a:off x="2765074" y="4607727"/>
            <a:ext cx="42863" cy="9048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 rot="16200000" flipH="1">
            <a:off x="1863374" y="4607727"/>
            <a:ext cx="42863" cy="9048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2" name="Object 17"/>
          <p:cNvGraphicFramePr>
            <a:graphicFrameLocks noChangeAspect="1"/>
          </p:cNvGraphicFramePr>
          <p:nvPr/>
        </p:nvGraphicFramePr>
        <p:xfrm>
          <a:off x="4015232" y="3113314"/>
          <a:ext cx="265782" cy="314107"/>
        </p:xfrm>
        <a:graphic>
          <a:graphicData uri="http://schemas.openxmlformats.org/presentationml/2006/ole">
            <p:oleObj spid="_x0000_s149515" name="Equation" r:id="rId8" imgW="139680" imgH="164880" progId="Equation.DSMT4">
              <p:embed/>
            </p:oleObj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/>
        </p:nvGraphicFramePr>
        <p:xfrm>
          <a:off x="5651489" y="3594336"/>
          <a:ext cx="1717675" cy="419100"/>
        </p:xfrm>
        <a:graphic>
          <a:graphicData uri="http://schemas.openxmlformats.org/presentationml/2006/ole">
            <p:oleObj spid="_x0000_s149516" name="Equation" r:id="rId9" imgW="622080" imgH="152280" progId="Equation.DSMT4">
              <p:embed/>
            </p:oleObj>
          </a:graphicData>
        </a:graphic>
      </p:graphicFrame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5223318" y="5029208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5301106" y="5165733"/>
          <a:ext cx="581025" cy="288925"/>
        </p:xfrm>
        <a:graphic>
          <a:graphicData uri="http://schemas.openxmlformats.org/presentationml/2006/ole">
            <p:oleObj spid="_x0000_s149517" name="Equation" r:id="rId10" imgW="279360" imgH="139680" progId="Equation.DSMT4">
              <p:embed/>
            </p:oleObj>
          </a:graphicData>
        </a:graphic>
      </p:graphicFrame>
      <p:graphicFrame>
        <p:nvGraphicFramePr>
          <p:cNvPr id="36" name="Object 21"/>
          <p:cNvGraphicFramePr>
            <a:graphicFrameLocks noChangeAspect="1"/>
          </p:cNvGraphicFramePr>
          <p:nvPr/>
        </p:nvGraphicFramePr>
        <p:xfrm>
          <a:off x="5405881" y="5405446"/>
          <a:ext cx="1233487" cy="400050"/>
        </p:xfrm>
        <a:graphic>
          <a:graphicData uri="http://schemas.openxmlformats.org/presentationml/2006/ole">
            <p:oleObj spid="_x0000_s149518" name="Equation" r:id="rId11" imgW="545760" imgH="177480" progId="Equation.DSMT4">
              <p:embed/>
            </p:oleObj>
          </a:graphicData>
        </a:graphic>
      </p:graphicFrame>
      <p:graphicFrame>
        <p:nvGraphicFramePr>
          <p:cNvPr id="149519" name="Object 14"/>
          <p:cNvGraphicFramePr>
            <a:graphicFrameLocks noChangeAspect="1"/>
          </p:cNvGraphicFramePr>
          <p:nvPr/>
        </p:nvGraphicFramePr>
        <p:xfrm>
          <a:off x="1120092" y="2804206"/>
          <a:ext cx="1598612" cy="608012"/>
        </p:xfrm>
        <a:graphic>
          <a:graphicData uri="http://schemas.openxmlformats.org/presentationml/2006/ole">
            <p:oleObj spid="_x0000_s149519" name="Equation" r:id="rId12" imgW="1002960" imgH="38088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42110" y="4147457"/>
            <a:ext cx="317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This is the branch that MATLAB uses.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485" y="2307771"/>
            <a:ext cx="28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We have the property that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1099727" y="4079545"/>
            <a:ext cx="26626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To be more general,</a:t>
            </a:r>
            <a:endParaRPr lang="en-US" sz="2000" i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5579363" y="2748706"/>
          <a:ext cx="809625" cy="352425"/>
        </p:xfrm>
        <a:graphic>
          <a:graphicData uri="http://schemas.openxmlformats.org/presentationml/2006/ole">
            <p:oleObj spid="_x0000_s95235" name="Equation" r:id="rId4" imgW="482400" imgH="203040" progId="Equation.DSMT4">
              <p:embed/>
            </p:oleObj>
          </a:graphicData>
        </a:graphic>
      </p:graphicFrame>
      <p:graphicFrame>
        <p:nvGraphicFramePr>
          <p:cNvPr id="11270" name="Object 14"/>
          <p:cNvGraphicFramePr>
            <a:graphicFrameLocks noChangeAspect="1"/>
          </p:cNvGraphicFramePr>
          <p:nvPr/>
        </p:nvGraphicFramePr>
        <p:xfrm>
          <a:off x="3502706" y="4739367"/>
          <a:ext cx="1212850" cy="485775"/>
        </p:xfrm>
        <a:graphic>
          <a:graphicData uri="http://schemas.openxmlformats.org/presentationml/2006/ole">
            <p:oleObj spid="_x0000_s95236" name="Equation" r:id="rId5" imgW="761760" imgH="30456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24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Propagation Constant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342" y="4818412"/>
            <a:ext cx="305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(This also holds for an ATL.)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3184" y="274270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principal branch ensures that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5239" name="Object 18"/>
          <p:cNvGraphicFramePr>
            <a:graphicFrameLocks noChangeAspect="1"/>
          </p:cNvGraphicFramePr>
          <p:nvPr/>
        </p:nvGraphicFramePr>
        <p:xfrm>
          <a:off x="2577645" y="1558924"/>
          <a:ext cx="3762501" cy="596447"/>
        </p:xfrm>
        <a:graphic>
          <a:graphicData uri="http://schemas.openxmlformats.org/presentationml/2006/ole">
            <p:oleObj spid="_x0000_s95239" name="Equation" r:id="rId6" imgW="2247840" imgH="355320" progId="Equation.DSMT4">
              <p:embed/>
            </p:oleObj>
          </a:graphicData>
        </a:graphic>
      </p:graphicFrame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821316" y="1032556"/>
            <a:ext cx="1014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Hence:</a:t>
            </a:r>
            <a:endParaRPr lang="en-US" sz="2000" i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2016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12290" name="Object 24"/>
          <p:cNvGraphicFramePr>
            <a:graphicFrameLocks noChangeAspect="1"/>
          </p:cNvGraphicFramePr>
          <p:nvPr/>
        </p:nvGraphicFramePr>
        <p:xfrm>
          <a:off x="3706813" y="3360738"/>
          <a:ext cx="1633537" cy="984250"/>
        </p:xfrm>
        <a:graphic>
          <a:graphicData uri="http://schemas.openxmlformats.org/presentationml/2006/ole">
            <p:oleObj spid="_x0000_s12290" name="Equation" r:id="rId4" imgW="736560" imgH="444240" progId="Equation.DSMT4">
              <p:embed/>
            </p:oleObj>
          </a:graphicData>
        </a:graphic>
      </p:graphicFrame>
      <p:graphicFrame>
        <p:nvGraphicFramePr>
          <p:cNvPr id="12291" name="Object 25"/>
          <p:cNvGraphicFramePr>
            <a:graphicFrameLocks noChangeAspect="1"/>
          </p:cNvGraphicFramePr>
          <p:nvPr/>
        </p:nvGraphicFramePr>
        <p:xfrm>
          <a:off x="835025" y="4981575"/>
          <a:ext cx="2263775" cy="1146175"/>
        </p:xfrm>
        <a:graphic>
          <a:graphicData uri="http://schemas.openxmlformats.org/presentationml/2006/ole">
            <p:oleObj spid="_x0000_s12291" name="Equation" r:id="rId5" imgW="952200" imgH="482400" progId="Equation.DSMT4">
              <p:embed/>
            </p:oleObj>
          </a:graphicData>
        </a:graphic>
      </p:graphicFrame>
      <p:sp>
        <p:nvSpPr>
          <p:cNvPr id="12294" name="Text Box 26"/>
          <p:cNvSpPr txBox="1">
            <a:spLocks noChangeArrowheads="1"/>
          </p:cNvSpPr>
          <p:nvPr/>
        </p:nvSpPr>
        <p:spPr bwMode="auto">
          <a:xfrm>
            <a:off x="4876800" y="5121275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12292" name="Object 27"/>
          <p:cNvGraphicFramePr>
            <a:graphicFrameLocks noChangeAspect="1"/>
          </p:cNvGraphicFramePr>
          <p:nvPr/>
        </p:nvGraphicFramePr>
        <p:xfrm>
          <a:off x="5545138" y="4778375"/>
          <a:ext cx="1389062" cy="1109663"/>
        </p:xfrm>
        <a:graphic>
          <a:graphicData uri="http://schemas.openxmlformats.org/presentationml/2006/ole">
            <p:oleObj spid="_x0000_s12292" name="Equation" r:id="rId6" imgW="571320" imgH="457200" progId="Equation.DSMT4">
              <p:embed/>
            </p:oleObj>
          </a:graphicData>
        </a:graphic>
      </p:graphicFrame>
      <p:grpSp>
        <p:nvGrpSpPr>
          <p:cNvPr id="12295" name="Group 31"/>
          <p:cNvGrpSpPr>
            <a:grpSpLocks/>
          </p:cNvGrpSpPr>
          <p:nvPr/>
        </p:nvGrpSpPr>
        <p:grpSpPr bwMode="auto">
          <a:xfrm>
            <a:off x="1592325" y="992188"/>
            <a:ext cx="6918332" cy="1587503"/>
            <a:chOff x="1018" y="625"/>
            <a:chExt cx="4358" cy="1000"/>
          </a:xfrm>
        </p:grpSpPr>
        <p:sp>
          <p:nvSpPr>
            <p:cNvPr id="12298" name="Line 14"/>
            <p:cNvSpPr>
              <a:spLocks noChangeShapeType="1"/>
            </p:cNvSpPr>
            <p:nvPr/>
          </p:nvSpPr>
          <p:spPr bwMode="auto">
            <a:xfrm>
              <a:off x="1023" y="938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Line 15"/>
            <p:cNvSpPr>
              <a:spLocks noChangeShapeType="1"/>
            </p:cNvSpPr>
            <p:nvPr/>
          </p:nvSpPr>
          <p:spPr bwMode="auto">
            <a:xfrm>
              <a:off x="1018" y="1519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436" y="917"/>
              <a:ext cx="452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+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2301" name="Text Box 17"/>
            <p:cNvSpPr txBox="1">
              <a:spLocks noChangeArrowheads="1"/>
            </p:cNvSpPr>
            <p:nvPr/>
          </p:nvSpPr>
          <p:spPr bwMode="auto">
            <a:xfrm>
              <a:off x="2187" y="625"/>
              <a:ext cx="4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</a:t>
              </a:r>
              <a:r>
                <a:rPr lang="en-US" sz="2000" i="1" baseline="3000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2302" name="Freeform 20"/>
            <p:cNvSpPr>
              <a:spLocks/>
            </p:cNvSpPr>
            <p:nvPr/>
          </p:nvSpPr>
          <p:spPr bwMode="auto">
            <a:xfrm>
              <a:off x="3866" y="1148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4457" y="1209"/>
              <a:ext cx="7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4853" y="1523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Text Box 23"/>
            <p:cNvSpPr txBox="1">
              <a:spLocks noChangeArrowheads="1"/>
            </p:cNvSpPr>
            <p:nvPr/>
          </p:nvSpPr>
          <p:spPr bwMode="auto">
            <a:xfrm>
              <a:off x="5204" y="1394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2306" name="AutoShape 28"/>
            <p:cNvSpPr>
              <a:spLocks noChangeArrowheads="1"/>
            </p:cNvSpPr>
            <p:nvPr/>
          </p:nvSpPr>
          <p:spPr bwMode="auto">
            <a:xfrm rot="5400000">
              <a:off x="2862" y="854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Text Box 30"/>
          <p:cNvSpPr txBox="1">
            <a:spLocks noChangeArrowheads="1"/>
          </p:cNvSpPr>
          <p:nvPr/>
        </p:nvSpPr>
        <p:spPr bwMode="auto">
          <a:xfrm>
            <a:off x="2181225" y="2576513"/>
            <a:ext cx="4921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wave is traveling in the positive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>
                <a:solidFill>
                  <a:schemeClr val="bg1"/>
                </a:solidFill>
              </a:rPr>
              <a:t> direction.</a:t>
            </a:r>
          </a:p>
        </p:txBody>
      </p:sp>
      <p:sp>
        <p:nvSpPr>
          <p:cNvPr id="12297" name="Text Box 32"/>
          <p:cNvSpPr txBox="1">
            <a:spLocks noChangeArrowheads="1"/>
          </p:cNvSpPr>
          <p:nvPr/>
        </p:nvSpPr>
        <p:spPr bwMode="auto">
          <a:xfrm>
            <a:off x="4568825" y="5942013"/>
            <a:ext cx="3773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is a number, not a function of </a:t>
            </a:r>
            <a:r>
              <a:rPr lang="en-US" i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>
                <a:solidFill>
                  <a:schemeClr val="bg2"/>
                </a:solidFill>
              </a:rPr>
              <a:t>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07250" y="967220"/>
            <a:ext cx="43163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</a:t>
            </a:r>
            <a:r>
              <a:rPr lang="en-US" sz="2000" dirty="0" smtClean="0">
                <a:solidFill>
                  <a:schemeClr val="bg1"/>
                </a:solidFill>
              </a:rPr>
              <a:t>the first Telegrapher’s </a:t>
            </a:r>
            <a:r>
              <a:rPr lang="en-US" sz="2000" dirty="0">
                <a:solidFill>
                  <a:schemeClr val="bg1"/>
                </a:solidFill>
              </a:rPr>
              <a:t>Equation:</a:t>
            </a:r>
          </a:p>
        </p:txBody>
      </p:sp>
      <p:graphicFrame>
        <p:nvGraphicFramePr>
          <p:cNvPr id="13314" name="Object 16"/>
          <p:cNvGraphicFramePr>
            <a:graphicFrameLocks noChangeAspect="1"/>
          </p:cNvGraphicFramePr>
          <p:nvPr/>
        </p:nvGraphicFramePr>
        <p:xfrm>
          <a:off x="2659063" y="1455475"/>
          <a:ext cx="2454275" cy="962025"/>
        </p:xfrm>
        <a:graphic>
          <a:graphicData uri="http://schemas.openxmlformats.org/presentationml/2006/ole">
            <p:oleObj spid="_x0000_s13314" name="Equation" r:id="rId4" imgW="1295280" imgH="507960" progId="Equation.DSMT4">
              <p:embed/>
            </p:oleObj>
          </a:graphicData>
        </a:graphic>
      </p:graphicFrame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1827213" y="3120763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13315" name="Object 19"/>
          <p:cNvGraphicFramePr>
            <a:graphicFrameLocks noChangeAspect="1"/>
          </p:cNvGraphicFramePr>
          <p:nvPr/>
        </p:nvGraphicFramePr>
        <p:xfrm>
          <a:off x="2530475" y="2860413"/>
          <a:ext cx="2892425" cy="1470025"/>
        </p:xfrm>
        <a:graphic>
          <a:graphicData uri="http://schemas.openxmlformats.org/presentationml/2006/ole">
            <p:oleObj spid="_x0000_s13315" name="Equation" r:id="rId5" imgW="1498320" imgH="761760" progId="Equation.DSMT4">
              <p:embed/>
            </p:oleObj>
          </a:graphicData>
        </a:graphic>
      </p:graphicFrame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917885" y="4955459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3316" name="Object 21"/>
          <p:cNvGraphicFramePr>
            <a:graphicFrameLocks noChangeAspect="1"/>
          </p:cNvGraphicFramePr>
          <p:nvPr/>
        </p:nvGraphicFramePr>
        <p:xfrm>
          <a:off x="2051360" y="4853859"/>
          <a:ext cx="3735387" cy="669925"/>
        </p:xfrm>
        <a:graphic>
          <a:graphicData uri="http://schemas.openxmlformats.org/presentationml/2006/ole">
            <p:oleObj spid="_x0000_s13316" name="Equation" r:id="rId6" imgW="1346040" imgH="241200" progId="Equation.DSMT4">
              <p:embed/>
            </p:oleObj>
          </a:graphicData>
        </a:graphic>
      </p:graphicFrame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2016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</a:t>
            </a: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2433638" y="5624513"/>
          <a:ext cx="2328862" cy="995362"/>
        </p:xfrm>
        <a:graphic>
          <a:graphicData uri="http://schemas.openxmlformats.org/presentationml/2006/ole">
            <p:oleObj spid="_x0000_s13317" name="Equation" r:id="rId7" imgW="1066680" imgH="457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35061" y="3954484"/>
            <a:ext cx="357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(This form also holds for an ATL.)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6997700" y="4933950"/>
          <a:ext cx="1450975" cy="1068388"/>
        </p:xfrm>
        <a:graphic>
          <a:graphicData uri="http://schemas.openxmlformats.org/presentationml/2006/ole">
            <p:oleObj spid="_x0000_s13318" name="Equation" r:id="rId8" imgW="96516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779876" y="1185494"/>
            <a:ext cx="232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From this we have: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3411350" y="963343"/>
          <a:ext cx="1149762" cy="997945"/>
        </p:xfrm>
        <a:graphic>
          <a:graphicData uri="http://schemas.openxmlformats.org/presentationml/2006/ole">
            <p:oleObj spid="_x0000_s14338" name="Equation" r:id="rId4" imgW="482400" imgH="419040" progId="Equation.DSMT4">
              <p:embed/>
            </p:oleObj>
          </a:graphicData>
        </a:graphic>
      </p:graphicFrame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</a:t>
            </a: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2621416" y="2858408"/>
          <a:ext cx="2816225" cy="874713"/>
        </p:xfrm>
        <a:graphic>
          <a:graphicData uri="http://schemas.openxmlformats.org/presentationml/2006/ole">
            <p:oleObj spid="_x0000_s14342" name="Equation" r:id="rId5" imgW="1473120" imgH="4572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60913" y="1261753"/>
            <a:ext cx="37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(This also holds for an artificial TL.)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49168" y="2373584"/>
            <a:ext cx="22030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can also write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9171" y="311331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sign is correct?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193846" y="4344761"/>
            <a:ext cx="489858" cy="33745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6081486" y="4318453"/>
          <a:ext cx="1189038" cy="436563"/>
        </p:xfrm>
        <a:graphic>
          <a:graphicData uri="http://schemas.openxmlformats.org/presentationml/2006/ole">
            <p:oleObj spid="_x0000_s14352" name="Equation" r:id="rId6" imgW="622080" imgH="22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95375" y="43434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power flow in the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 direction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2651850" y="5105353"/>
          <a:ext cx="1490164" cy="1108071"/>
        </p:xfrm>
        <a:graphic>
          <a:graphicData uri="http://schemas.openxmlformats.org/presentationml/2006/ole">
            <p:oleObj spid="_x0000_s14353" name="Equation" r:id="rId7" imgW="596880" imgH="444240" progId="Equation.DSMT4">
              <p:embed/>
            </p:oleObj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5255" y="5453169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3143" y="5507593"/>
            <a:ext cx="37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(This also holds for an artificial TL.)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i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3600" baseline="-25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</a:t>
            </a: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55789" y="1624057"/>
            <a:ext cx="48590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a </a:t>
            </a:r>
            <a:r>
              <a:rPr lang="en-US" sz="2000" dirty="0" smtClean="0">
                <a:solidFill>
                  <a:srgbClr val="FF0000"/>
                </a:solidFill>
              </a:rPr>
              <a:t>physical transmission line </a:t>
            </a:r>
            <a:r>
              <a:rPr lang="en-US" sz="2000" dirty="0" smtClean="0">
                <a:solidFill>
                  <a:schemeClr val="bg1"/>
                </a:solidFill>
              </a:rPr>
              <a:t>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ct 1026"/>
          <p:cNvGraphicFramePr>
            <a:graphicFrameLocks noChangeAspect="1"/>
          </p:cNvGraphicFramePr>
          <p:nvPr/>
        </p:nvGraphicFramePr>
        <p:xfrm>
          <a:off x="2839111" y="2625171"/>
          <a:ext cx="2473808" cy="1129040"/>
        </p:xfrm>
        <a:graphic>
          <a:graphicData uri="http://schemas.openxmlformats.org/presentationml/2006/ole">
            <p:oleObj spid="_x0000_s206855" name="Equation" r:id="rId4" imgW="102852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254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</a:t>
            </a:r>
          </a:p>
        </p:txBody>
      </p:sp>
      <p:sp>
        <p:nvSpPr>
          <p:cNvPr id="39939" name="Text Box 118"/>
          <p:cNvSpPr txBox="1">
            <a:spLocks noChangeArrowheads="1"/>
          </p:cNvSpPr>
          <p:nvPr/>
        </p:nvSpPr>
        <p:spPr bwMode="auto">
          <a:xfrm>
            <a:off x="811213" y="1162050"/>
            <a:ext cx="1730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2 conductors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grpSp>
        <p:nvGrpSpPr>
          <p:cNvPr id="39940" name="Group 147"/>
          <p:cNvGrpSpPr>
            <a:grpSpLocks/>
          </p:cNvGrpSpPr>
          <p:nvPr/>
        </p:nvGrpSpPr>
        <p:grpSpPr bwMode="auto">
          <a:xfrm>
            <a:off x="2606675" y="1263650"/>
            <a:ext cx="5429251" cy="1941513"/>
            <a:chOff x="1642" y="661"/>
            <a:chExt cx="3420" cy="1223"/>
          </a:xfrm>
        </p:grpSpPr>
        <p:sp>
          <p:nvSpPr>
            <p:cNvPr id="39950" name="AutoShape 119"/>
            <p:cNvSpPr>
              <a:spLocks noChangeArrowheads="1"/>
            </p:cNvSpPr>
            <p:nvPr/>
          </p:nvSpPr>
          <p:spPr bwMode="auto">
            <a:xfrm>
              <a:off x="1642" y="1176"/>
              <a:ext cx="661" cy="708"/>
            </a:xfrm>
            <a:custGeom>
              <a:avLst/>
              <a:gdLst>
                <a:gd name="T0" fmla="*/ 10 w 21600"/>
                <a:gd name="T1" fmla="*/ 0 h 21600"/>
                <a:gd name="T2" fmla="*/ 3 w 21600"/>
                <a:gd name="T3" fmla="*/ 3 h 21600"/>
                <a:gd name="T4" fmla="*/ 0 w 21600"/>
                <a:gd name="T5" fmla="*/ 12 h 21600"/>
                <a:gd name="T6" fmla="*/ 3 w 21600"/>
                <a:gd name="T7" fmla="*/ 20 h 21600"/>
                <a:gd name="T8" fmla="*/ 10 w 21600"/>
                <a:gd name="T9" fmla="*/ 23 h 21600"/>
                <a:gd name="T10" fmla="*/ 17 w 21600"/>
                <a:gd name="T11" fmla="*/ 20 h 21600"/>
                <a:gd name="T12" fmla="*/ 20 w 21600"/>
                <a:gd name="T13" fmla="*/ 12 h 21600"/>
                <a:gd name="T14" fmla="*/ 17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73 h 21600"/>
                <a:gd name="T26" fmla="*/ 18430 w 21600"/>
                <a:gd name="T27" fmla="*/ 18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20"/>
            <p:cNvSpPr>
              <a:spLocks noChangeShapeType="1"/>
            </p:cNvSpPr>
            <p:nvPr/>
          </p:nvSpPr>
          <p:spPr bwMode="auto">
            <a:xfrm flipV="1">
              <a:off x="1838" y="661"/>
              <a:ext cx="973" cy="54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2" name="Line 121"/>
            <p:cNvSpPr>
              <a:spLocks noChangeShapeType="1"/>
            </p:cNvSpPr>
            <p:nvPr/>
          </p:nvSpPr>
          <p:spPr bwMode="auto">
            <a:xfrm flipV="1">
              <a:off x="2140" y="1097"/>
              <a:ext cx="1067" cy="7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3" name="Line 122"/>
            <p:cNvSpPr>
              <a:spLocks noChangeShapeType="1"/>
            </p:cNvSpPr>
            <p:nvPr/>
          </p:nvSpPr>
          <p:spPr bwMode="auto">
            <a:xfrm flipV="1">
              <a:off x="1883" y="1230"/>
              <a:ext cx="249" cy="15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4" name="Line 123"/>
            <p:cNvSpPr>
              <a:spLocks noChangeShapeType="1"/>
            </p:cNvSpPr>
            <p:nvPr/>
          </p:nvSpPr>
          <p:spPr bwMode="auto">
            <a:xfrm flipV="1">
              <a:off x="2081" y="1513"/>
              <a:ext cx="218" cy="1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5" name="Line 124"/>
            <p:cNvSpPr>
              <a:spLocks noChangeShapeType="1"/>
            </p:cNvSpPr>
            <p:nvPr/>
          </p:nvSpPr>
          <p:spPr bwMode="auto">
            <a:xfrm flipV="1">
              <a:off x="2148" y="778"/>
              <a:ext cx="740" cy="4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6" name="Line 125"/>
            <p:cNvSpPr>
              <a:spLocks noChangeShapeType="1"/>
            </p:cNvSpPr>
            <p:nvPr/>
          </p:nvSpPr>
          <p:spPr bwMode="auto">
            <a:xfrm flipV="1">
              <a:off x="2304" y="988"/>
              <a:ext cx="771" cy="4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7" name="Oval 132"/>
            <p:cNvSpPr>
              <a:spLocks noChangeArrowheads="1"/>
            </p:cNvSpPr>
            <p:nvPr/>
          </p:nvSpPr>
          <p:spPr bwMode="auto">
            <a:xfrm>
              <a:off x="3418" y="1428"/>
              <a:ext cx="238" cy="2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133"/>
            <p:cNvSpPr>
              <a:spLocks noChangeShapeType="1"/>
            </p:cNvSpPr>
            <p:nvPr/>
          </p:nvSpPr>
          <p:spPr bwMode="auto">
            <a:xfrm flipV="1">
              <a:off x="3471" y="745"/>
              <a:ext cx="845" cy="70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9" name="Line 134"/>
            <p:cNvSpPr>
              <a:spLocks noChangeShapeType="1"/>
            </p:cNvSpPr>
            <p:nvPr/>
          </p:nvSpPr>
          <p:spPr bwMode="auto">
            <a:xfrm flipV="1">
              <a:off x="3586" y="953"/>
              <a:ext cx="830" cy="73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60" name="Oval 135"/>
            <p:cNvSpPr>
              <a:spLocks noChangeArrowheads="1"/>
            </p:cNvSpPr>
            <p:nvPr/>
          </p:nvSpPr>
          <p:spPr bwMode="auto">
            <a:xfrm>
              <a:off x="4072" y="1424"/>
              <a:ext cx="238" cy="2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136"/>
            <p:cNvSpPr>
              <a:spLocks noChangeShapeType="1"/>
            </p:cNvSpPr>
            <p:nvPr/>
          </p:nvSpPr>
          <p:spPr bwMode="auto">
            <a:xfrm flipV="1">
              <a:off x="4118" y="741"/>
              <a:ext cx="845" cy="70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62" name="Line 137"/>
            <p:cNvSpPr>
              <a:spLocks noChangeShapeType="1"/>
            </p:cNvSpPr>
            <p:nvPr/>
          </p:nvSpPr>
          <p:spPr bwMode="auto">
            <a:xfrm flipV="1">
              <a:off x="4232" y="949"/>
              <a:ext cx="830" cy="73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941" name="Text Box 138"/>
          <p:cNvSpPr txBox="1">
            <a:spLocks noChangeArrowheads="1"/>
          </p:cNvSpPr>
          <p:nvPr/>
        </p:nvSpPr>
        <p:spPr bwMode="auto">
          <a:xfrm>
            <a:off x="827088" y="3775075"/>
            <a:ext cx="1730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4 parameters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39942" name="Text Box 139"/>
          <p:cNvSpPr txBox="1">
            <a:spLocks noChangeArrowheads="1"/>
          </p:cNvSpPr>
          <p:nvPr/>
        </p:nvSpPr>
        <p:spPr bwMode="auto">
          <a:xfrm>
            <a:off x="1328738" y="4416735"/>
            <a:ext cx="4440237" cy="210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= capacitance/length [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F/m</a:t>
            </a:r>
            <a:r>
              <a:rPr lang="en-US" sz="2000" dirty="0">
                <a:solidFill>
                  <a:schemeClr val="bg2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L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= inductance/length [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H/m</a:t>
            </a:r>
            <a:r>
              <a:rPr lang="en-US" sz="2000" dirty="0">
                <a:solidFill>
                  <a:schemeClr val="bg2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= resistance/length [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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/m</a:t>
            </a:r>
            <a:r>
              <a:rPr lang="en-US" sz="2000" dirty="0">
                <a:solidFill>
                  <a:schemeClr val="bg2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G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= conductance/length [ 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/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m or S/m</a:t>
            </a:r>
            <a:r>
              <a:rPr lang="en-US" sz="2000" dirty="0">
                <a:solidFill>
                  <a:schemeClr val="bg2"/>
                </a:solidFill>
              </a:rPr>
              <a:t>]</a:t>
            </a:r>
          </a:p>
        </p:txBody>
      </p:sp>
      <p:sp>
        <p:nvSpPr>
          <p:cNvPr id="39943" name="Rectangle 140"/>
          <p:cNvSpPr>
            <a:spLocks noChangeArrowheads="1"/>
          </p:cNvSpPr>
          <p:nvPr/>
        </p:nvSpPr>
        <p:spPr bwMode="auto">
          <a:xfrm rot="10800000">
            <a:off x="4160873" y="6253133"/>
            <a:ext cx="4523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</a:t>
            </a:r>
            <a:endParaRPr lang="en-US" sz="2000" dirty="0">
              <a:solidFill>
                <a:schemeClr val="bg2"/>
              </a:solidFill>
              <a:sym typeface="Symbol" pitchFamily="18" charset="2"/>
            </a:endParaRPr>
          </a:p>
        </p:txBody>
      </p:sp>
      <p:grpSp>
        <p:nvGrpSpPr>
          <p:cNvPr id="39944" name="Group 148"/>
          <p:cNvGrpSpPr>
            <a:grpSpLocks/>
          </p:cNvGrpSpPr>
          <p:nvPr/>
        </p:nvGrpSpPr>
        <p:grpSpPr bwMode="auto">
          <a:xfrm>
            <a:off x="6672263" y="4492625"/>
            <a:ext cx="1547812" cy="1546225"/>
            <a:chOff x="3771" y="2846"/>
            <a:chExt cx="975" cy="974"/>
          </a:xfrm>
        </p:grpSpPr>
        <p:sp>
          <p:nvSpPr>
            <p:cNvPr id="39945" name="AutoShape 141"/>
            <p:cNvSpPr>
              <a:spLocks noChangeArrowheads="1"/>
            </p:cNvSpPr>
            <p:nvPr/>
          </p:nvSpPr>
          <p:spPr bwMode="auto">
            <a:xfrm rot="5390259">
              <a:off x="4203" y="2599"/>
              <a:ext cx="92" cy="955"/>
            </a:xfrm>
            <a:prstGeom prst="can">
              <a:avLst>
                <a:gd name="adj" fmla="val 90156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AutoShape 143"/>
            <p:cNvSpPr>
              <a:spLocks noChangeArrowheads="1"/>
            </p:cNvSpPr>
            <p:nvPr/>
          </p:nvSpPr>
          <p:spPr bwMode="auto">
            <a:xfrm rot="5403321">
              <a:off x="4217" y="2915"/>
              <a:ext cx="92" cy="967"/>
            </a:xfrm>
            <a:prstGeom prst="can">
              <a:avLst>
                <a:gd name="adj" fmla="val 91289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Line 144"/>
            <p:cNvSpPr>
              <a:spLocks noChangeShapeType="1"/>
            </p:cNvSpPr>
            <p:nvPr/>
          </p:nvSpPr>
          <p:spPr bwMode="auto">
            <a:xfrm>
              <a:off x="4076" y="2850"/>
              <a:ext cx="0" cy="8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8" name="Line 145"/>
            <p:cNvSpPr>
              <a:spLocks noChangeShapeType="1"/>
            </p:cNvSpPr>
            <p:nvPr/>
          </p:nvSpPr>
          <p:spPr bwMode="auto">
            <a:xfrm>
              <a:off x="4386" y="2846"/>
              <a:ext cx="0" cy="8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9" name="Text Box 146"/>
            <p:cNvSpPr txBox="1">
              <a:spLocks noChangeArrowheads="1"/>
            </p:cNvSpPr>
            <p:nvPr/>
          </p:nvSpPr>
          <p:spPr bwMode="auto">
            <a:xfrm>
              <a:off x="4096" y="3570"/>
              <a:ext cx="38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0"/>
          <p:cNvSpPr>
            <a:spLocks noChangeArrowheads="1"/>
          </p:cNvSpPr>
          <p:nvPr/>
        </p:nvSpPr>
        <p:spPr bwMode="auto">
          <a:xfrm>
            <a:off x="3922713" y="4127500"/>
            <a:ext cx="4283075" cy="2092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204913" y="0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Backward-Traveling Wave</a:t>
            </a:r>
          </a:p>
        </p:txBody>
      </p:sp>
      <p:graphicFrame>
        <p:nvGraphicFramePr>
          <p:cNvPr id="16386" name="Object 12"/>
          <p:cNvGraphicFramePr>
            <a:graphicFrameLocks noChangeAspect="1"/>
          </p:cNvGraphicFramePr>
          <p:nvPr/>
        </p:nvGraphicFramePr>
        <p:xfrm>
          <a:off x="2000250" y="2960688"/>
          <a:ext cx="1460500" cy="838200"/>
        </p:xfrm>
        <a:graphic>
          <a:graphicData uri="http://schemas.openxmlformats.org/presentationml/2006/ole">
            <p:oleObj spid="_x0000_s16386" name="Equation" r:id="rId4" imgW="774360" imgH="444240" progId="Equation.DSMT4">
              <p:embed/>
            </p:oleObj>
          </a:graphicData>
        </a:graphic>
      </p:graphicFrame>
      <p:graphicFrame>
        <p:nvGraphicFramePr>
          <p:cNvPr id="16387" name="Object 17"/>
          <p:cNvGraphicFramePr>
            <a:graphicFrameLocks noChangeAspect="1"/>
          </p:cNvGraphicFramePr>
          <p:nvPr/>
        </p:nvGraphicFramePr>
        <p:xfrm>
          <a:off x="4953000" y="3001963"/>
          <a:ext cx="1536700" cy="839787"/>
        </p:xfrm>
        <a:graphic>
          <a:graphicData uri="http://schemas.openxmlformats.org/presentationml/2006/ole">
            <p:oleObj spid="_x0000_s16387" name="Equation" r:id="rId5" imgW="812520" imgH="444240" progId="Equation.DSMT4">
              <p:embed/>
            </p:oleObj>
          </a:graphicData>
        </a:graphic>
      </p:graphicFrame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3957638" y="3194050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16388" name="Object 19"/>
          <p:cNvGraphicFramePr>
            <a:graphicFrameLocks noChangeAspect="1"/>
          </p:cNvGraphicFramePr>
          <p:nvPr/>
        </p:nvGraphicFramePr>
        <p:xfrm>
          <a:off x="4168775" y="4424363"/>
          <a:ext cx="3865563" cy="1490662"/>
        </p:xfrm>
        <a:graphic>
          <a:graphicData uri="http://schemas.openxmlformats.org/presentationml/2006/ole">
            <p:oleObj spid="_x0000_s16388" name="Equation" r:id="rId6" imgW="1777680" imgH="685800" progId="Equation.DSMT4">
              <p:embed/>
            </p:oleObj>
          </a:graphicData>
        </a:graphic>
      </p:graphicFrame>
      <p:grpSp>
        <p:nvGrpSpPr>
          <p:cNvPr id="16392" name="Group 24"/>
          <p:cNvGrpSpPr>
            <a:grpSpLocks/>
          </p:cNvGrpSpPr>
          <p:nvPr/>
        </p:nvGrpSpPr>
        <p:grpSpPr bwMode="auto">
          <a:xfrm>
            <a:off x="1616075" y="865188"/>
            <a:ext cx="6621463" cy="1425575"/>
            <a:chOff x="1018" y="545"/>
            <a:chExt cx="4171" cy="898"/>
          </a:xfrm>
        </p:grpSpPr>
        <p:sp>
          <p:nvSpPr>
            <p:cNvPr id="16396" name="Line 3"/>
            <p:cNvSpPr>
              <a:spLocks noChangeShapeType="1"/>
            </p:cNvSpPr>
            <p:nvPr/>
          </p:nvSpPr>
          <p:spPr bwMode="auto">
            <a:xfrm>
              <a:off x="1023" y="830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4"/>
            <p:cNvSpPr>
              <a:spLocks noChangeShapeType="1"/>
            </p:cNvSpPr>
            <p:nvPr/>
          </p:nvSpPr>
          <p:spPr bwMode="auto">
            <a:xfrm>
              <a:off x="1018" y="1411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8" name="Text Box 5"/>
            <p:cNvSpPr txBox="1">
              <a:spLocks noChangeArrowheads="1"/>
            </p:cNvSpPr>
            <p:nvPr/>
          </p:nvSpPr>
          <p:spPr bwMode="auto">
            <a:xfrm>
              <a:off x="3035" y="809"/>
              <a:ext cx="457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 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399" name="Text Box 6"/>
            <p:cNvSpPr txBox="1">
              <a:spLocks noChangeArrowheads="1"/>
            </p:cNvSpPr>
            <p:nvPr/>
          </p:nvSpPr>
          <p:spPr bwMode="auto">
            <a:xfrm>
              <a:off x="2187" y="545"/>
              <a:ext cx="49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 </a:t>
              </a:r>
              <a:r>
                <a:rPr lang="en-US" sz="2000" i="1" baseline="30000">
                  <a:solidFill>
                    <a:schemeClr val="bg1"/>
                  </a:solidFill>
                  <a:latin typeface="Times New Roman" pitchFamily="18" charset="0"/>
                </a:rPr>
                <a:t>-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16400" name="Group 16"/>
            <p:cNvGrpSpPr>
              <a:grpSpLocks/>
            </p:cNvGrpSpPr>
            <p:nvPr/>
          </p:nvGrpSpPr>
          <p:grpSpPr bwMode="auto">
            <a:xfrm flipH="1">
              <a:off x="1123" y="1048"/>
              <a:ext cx="628" cy="175"/>
              <a:chOff x="3866" y="1148"/>
              <a:chExt cx="696" cy="124"/>
            </a:xfrm>
          </p:grpSpPr>
          <p:sp>
            <p:nvSpPr>
              <p:cNvPr id="16404" name="Freeform 8"/>
              <p:cNvSpPr>
                <a:spLocks/>
              </p:cNvSpPr>
              <p:nvPr/>
            </p:nvSpPr>
            <p:spPr bwMode="auto">
              <a:xfrm>
                <a:off x="3866" y="1148"/>
                <a:ext cx="626" cy="124"/>
              </a:xfrm>
              <a:custGeom>
                <a:avLst/>
                <a:gdLst>
                  <a:gd name="T0" fmla="*/ 0 w 626"/>
                  <a:gd name="T1" fmla="*/ 122 h 124"/>
                  <a:gd name="T2" fmla="*/ 66 w 626"/>
                  <a:gd name="T3" fmla="*/ 14 h 124"/>
                  <a:gd name="T4" fmla="*/ 136 w 626"/>
                  <a:gd name="T5" fmla="*/ 116 h 124"/>
                  <a:gd name="T6" fmla="*/ 220 w 626"/>
                  <a:gd name="T7" fmla="*/ 8 h 124"/>
                  <a:gd name="T8" fmla="*/ 294 w 626"/>
                  <a:gd name="T9" fmla="*/ 124 h 124"/>
                  <a:gd name="T10" fmla="*/ 370 w 626"/>
                  <a:gd name="T11" fmla="*/ 8 h 124"/>
                  <a:gd name="T12" fmla="*/ 450 w 626"/>
                  <a:gd name="T13" fmla="*/ 124 h 124"/>
                  <a:gd name="T14" fmla="*/ 522 w 626"/>
                  <a:gd name="T15" fmla="*/ 10 h 124"/>
                  <a:gd name="T16" fmla="*/ 574 w 626"/>
                  <a:gd name="T17" fmla="*/ 62 h 124"/>
                  <a:gd name="T18" fmla="*/ 626 w 626"/>
                  <a:gd name="T19" fmla="*/ 68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6"/>
                  <a:gd name="T31" fmla="*/ 0 h 124"/>
                  <a:gd name="T32" fmla="*/ 626 w 626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6" h="124">
                    <a:moveTo>
                      <a:pt x="0" y="122"/>
                    </a:moveTo>
                    <a:cubicBezTo>
                      <a:pt x="11" y="104"/>
                      <a:pt x="43" y="15"/>
                      <a:pt x="66" y="14"/>
                    </a:cubicBezTo>
                    <a:cubicBezTo>
                      <a:pt x="89" y="13"/>
                      <a:pt x="110" y="117"/>
                      <a:pt x="136" y="116"/>
                    </a:cubicBezTo>
                    <a:cubicBezTo>
                      <a:pt x="162" y="115"/>
                      <a:pt x="194" y="7"/>
                      <a:pt x="220" y="8"/>
                    </a:cubicBezTo>
                    <a:cubicBezTo>
                      <a:pt x="246" y="9"/>
                      <a:pt x="269" y="124"/>
                      <a:pt x="294" y="124"/>
                    </a:cubicBezTo>
                    <a:cubicBezTo>
                      <a:pt x="319" y="124"/>
                      <a:pt x="344" y="8"/>
                      <a:pt x="370" y="8"/>
                    </a:cubicBezTo>
                    <a:cubicBezTo>
                      <a:pt x="396" y="8"/>
                      <a:pt x="425" y="124"/>
                      <a:pt x="450" y="124"/>
                    </a:cubicBezTo>
                    <a:cubicBezTo>
                      <a:pt x="475" y="124"/>
                      <a:pt x="501" y="20"/>
                      <a:pt x="522" y="10"/>
                    </a:cubicBezTo>
                    <a:cubicBezTo>
                      <a:pt x="543" y="0"/>
                      <a:pt x="557" y="52"/>
                      <a:pt x="574" y="62"/>
                    </a:cubicBezTo>
                    <a:cubicBezTo>
                      <a:pt x="591" y="72"/>
                      <a:pt x="615" y="67"/>
                      <a:pt x="626" y="68"/>
                    </a:cubicBezTo>
                  </a:path>
                </a:pathLst>
              </a:custGeom>
              <a:noFill/>
              <a:ln w="1905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05" name="Line 9"/>
              <p:cNvSpPr>
                <a:spLocks noChangeShapeType="1"/>
              </p:cNvSpPr>
              <p:nvPr/>
            </p:nvSpPr>
            <p:spPr bwMode="auto">
              <a:xfrm>
                <a:off x="4487" y="1216"/>
                <a:ext cx="75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01" name="Line 10"/>
            <p:cNvSpPr>
              <a:spLocks noChangeShapeType="1"/>
            </p:cNvSpPr>
            <p:nvPr/>
          </p:nvSpPr>
          <p:spPr bwMode="auto">
            <a:xfrm>
              <a:off x="4853" y="1415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2" name="Text Box 11"/>
            <p:cNvSpPr txBox="1">
              <a:spLocks noChangeArrowheads="1"/>
            </p:cNvSpPr>
            <p:nvPr/>
          </p:nvSpPr>
          <p:spPr bwMode="auto">
            <a:xfrm>
              <a:off x="5017" y="115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6403" name="AutoShape 21"/>
            <p:cNvSpPr>
              <a:spLocks noChangeArrowheads="1"/>
            </p:cNvSpPr>
            <p:nvPr/>
          </p:nvSpPr>
          <p:spPr bwMode="auto">
            <a:xfrm rot="5400000">
              <a:off x="2120" y="740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444500" y="4773613"/>
            <a:ext cx="3317875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general superposition of forward and backward traveling waves:</a:t>
            </a:r>
          </a:p>
        </p:txBody>
      </p:sp>
      <p:sp>
        <p:nvSpPr>
          <p:cNvPr id="16394" name="Text Box 23"/>
          <p:cNvSpPr txBox="1">
            <a:spLocks noChangeArrowheads="1"/>
          </p:cNvSpPr>
          <p:nvPr/>
        </p:nvSpPr>
        <p:spPr bwMode="auto">
          <a:xfrm>
            <a:off x="428625" y="4243388"/>
            <a:ext cx="2760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Most general case:</a:t>
            </a:r>
          </a:p>
        </p:txBody>
      </p:sp>
      <p:sp>
        <p:nvSpPr>
          <p:cNvPr id="16395" name="Text Box 25"/>
          <p:cNvSpPr txBox="1">
            <a:spLocks noChangeArrowheads="1"/>
          </p:cNvSpPr>
          <p:nvPr/>
        </p:nvSpPr>
        <p:spPr bwMode="auto">
          <a:xfrm>
            <a:off x="1978025" y="2373313"/>
            <a:ext cx="4921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wave is traveling in the negative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direction.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2432050" y="0"/>
            <a:ext cx="41767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Flow</a:t>
            </a:r>
          </a:p>
        </p:txBody>
      </p:sp>
      <p:graphicFrame>
        <p:nvGraphicFramePr>
          <p:cNvPr id="17410" name="Object 18"/>
          <p:cNvGraphicFramePr>
            <a:graphicFrameLocks noChangeAspect="1"/>
          </p:cNvGraphicFramePr>
          <p:nvPr/>
        </p:nvGraphicFramePr>
        <p:xfrm>
          <a:off x="1673740" y="3447576"/>
          <a:ext cx="6091237" cy="742950"/>
        </p:xfrm>
        <a:graphic>
          <a:graphicData uri="http://schemas.openxmlformats.org/presentationml/2006/ole">
            <p:oleObj spid="_x0000_s17410" name="Equation" r:id="rId4" imgW="3225600" imgH="393480" progId="Equation.DSMT4">
              <p:embed/>
            </p:oleObj>
          </a:graphicData>
        </a:graphic>
      </p:graphicFrame>
      <p:graphicFrame>
        <p:nvGraphicFramePr>
          <p:cNvPr id="17411" name="Object 19"/>
          <p:cNvGraphicFramePr>
            <a:graphicFrameLocks noChangeAspect="1"/>
          </p:cNvGraphicFramePr>
          <p:nvPr/>
        </p:nvGraphicFramePr>
        <p:xfrm>
          <a:off x="3504087" y="4351770"/>
          <a:ext cx="2155825" cy="547688"/>
        </p:xfrm>
        <a:graphic>
          <a:graphicData uri="http://schemas.openxmlformats.org/presentationml/2006/ole">
            <p:oleObj spid="_x0000_s17411" name="Equation" r:id="rId5" imgW="901440" imgH="228600" progId="Equation.DSMT4">
              <p:embed/>
            </p:oleObj>
          </a:graphicData>
        </a:graphic>
      </p:graphicFrame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1828800" y="5557838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grpSp>
        <p:nvGrpSpPr>
          <p:cNvPr id="17415" name="Group 28"/>
          <p:cNvGrpSpPr>
            <a:grpSpLocks/>
          </p:cNvGrpSpPr>
          <p:nvPr/>
        </p:nvGrpSpPr>
        <p:grpSpPr bwMode="auto">
          <a:xfrm>
            <a:off x="1616075" y="1030600"/>
            <a:ext cx="6550025" cy="1398588"/>
            <a:chOff x="1018" y="724"/>
            <a:chExt cx="4126" cy="881"/>
          </a:xfrm>
        </p:grpSpPr>
        <p:sp>
          <p:nvSpPr>
            <p:cNvPr id="17417" name="Line 4"/>
            <p:cNvSpPr>
              <a:spLocks noChangeShapeType="1"/>
            </p:cNvSpPr>
            <p:nvPr/>
          </p:nvSpPr>
          <p:spPr bwMode="auto">
            <a:xfrm>
              <a:off x="1023" y="983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8" name="Line 5"/>
            <p:cNvSpPr>
              <a:spLocks noChangeShapeType="1"/>
            </p:cNvSpPr>
            <p:nvPr/>
          </p:nvSpPr>
          <p:spPr bwMode="auto">
            <a:xfrm>
              <a:off x="1018" y="1564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9" name="Text Box 6"/>
            <p:cNvSpPr txBox="1">
              <a:spLocks noChangeArrowheads="1"/>
            </p:cNvSpPr>
            <p:nvPr/>
          </p:nvSpPr>
          <p:spPr bwMode="auto">
            <a:xfrm>
              <a:off x="1376" y="971"/>
              <a:ext cx="452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+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7420" name="Text Box 7"/>
            <p:cNvSpPr txBox="1">
              <a:spLocks noChangeArrowheads="1"/>
            </p:cNvSpPr>
            <p:nvPr/>
          </p:nvSpPr>
          <p:spPr bwMode="auto">
            <a:xfrm>
              <a:off x="2187" y="724"/>
              <a:ext cx="4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</a:t>
              </a:r>
              <a:r>
                <a:rPr lang="en-US" sz="2000" i="1" baseline="3000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7421" name="AutoShape 20"/>
            <p:cNvSpPr>
              <a:spLocks noChangeArrowheads="1"/>
            </p:cNvSpPr>
            <p:nvPr/>
          </p:nvSpPr>
          <p:spPr bwMode="auto">
            <a:xfrm rot="5400000">
              <a:off x="2050" y="904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Text Box 21"/>
            <p:cNvSpPr txBox="1">
              <a:spLocks noChangeArrowheads="1"/>
            </p:cNvSpPr>
            <p:nvPr/>
          </p:nvSpPr>
          <p:spPr bwMode="auto">
            <a:xfrm>
              <a:off x="3049" y="1159"/>
              <a:ext cx="2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7423" name="Freeform 23"/>
            <p:cNvSpPr>
              <a:spLocks/>
            </p:cNvSpPr>
            <p:nvPr/>
          </p:nvSpPr>
          <p:spPr bwMode="auto">
            <a:xfrm>
              <a:off x="3778" y="1191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4" name="Line 24"/>
            <p:cNvSpPr>
              <a:spLocks noChangeShapeType="1"/>
            </p:cNvSpPr>
            <p:nvPr/>
          </p:nvSpPr>
          <p:spPr bwMode="auto">
            <a:xfrm>
              <a:off x="4808" y="1559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Text Box 25"/>
            <p:cNvSpPr txBox="1">
              <a:spLocks noChangeArrowheads="1"/>
            </p:cNvSpPr>
            <p:nvPr/>
          </p:nvSpPr>
          <p:spPr bwMode="auto">
            <a:xfrm>
              <a:off x="4972" y="1303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</p:grpSp>
      <p:graphicFrame>
        <p:nvGraphicFramePr>
          <p:cNvPr id="17412" name="Object 27"/>
          <p:cNvGraphicFramePr>
            <a:graphicFrameLocks noChangeAspect="1"/>
          </p:cNvGraphicFramePr>
          <p:nvPr/>
        </p:nvGraphicFramePr>
        <p:xfrm>
          <a:off x="3097213" y="5367338"/>
          <a:ext cx="3168650" cy="825500"/>
        </p:xfrm>
        <a:graphic>
          <a:graphicData uri="http://schemas.openxmlformats.org/presentationml/2006/ole">
            <p:oleObj spid="_x0000_s17412" name="Equation" r:id="rId6" imgW="1511280" imgH="393480" progId="Equation.DSMT4">
              <p:embed/>
            </p:oleObj>
          </a:graphicData>
        </a:graphic>
      </p:graphicFrame>
      <p:sp>
        <p:nvSpPr>
          <p:cNvPr id="17416" name="Text Box 29"/>
          <p:cNvSpPr txBox="1">
            <a:spLocks noChangeArrowheads="1"/>
          </p:cNvSpPr>
          <p:nvPr/>
        </p:nvSpPr>
        <p:spPr bwMode="auto">
          <a:xfrm>
            <a:off x="1832882" y="2596306"/>
            <a:ext cx="54932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wave is traveling in the positive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direction.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1026"/>
          <p:cNvSpPr txBox="1">
            <a:spLocks noChangeArrowheads="1"/>
          </p:cNvSpPr>
          <p:nvPr/>
        </p:nvSpPr>
        <p:spPr bwMode="auto">
          <a:xfrm>
            <a:off x="2024063" y="0"/>
            <a:ext cx="5340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Flow (cont.)</a:t>
            </a:r>
          </a:p>
        </p:txBody>
      </p:sp>
      <p:graphicFrame>
        <p:nvGraphicFramePr>
          <p:cNvPr id="18434" name="Object 1027"/>
          <p:cNvGraphicFramePr>
            <a:graphicFrameLocks noChangeAspect="1"/>
          </p:cNvGraphicFramePr>
          <p:nvPr/>
        </p:nvGraphicFramePr>
        <p:xfrm>
          <a:off x="1400175" y="3752850"/>
          <a:ext cx="7115175" cy="2159000"/>
        </p:xfrm>
        <a:graphic>
          <a:graphicData uri="http://schemas.openxmlformats.org/presentationml/2006/ole">
            <p:oleObj spid="_x0000_s18434" name="Equation" r:id="rId4" imgW="4101840" imgH="1244520" progId="Equation.DSMT4">
              <p:embed/>
            </p:oleObj>
          </a:graphicData>
        </a:graphic>
      </p:graphicFrame>
      <p:grpSp>
        <p:nvGrpSpPr>
          <p:cNvPr id="18436" name="Group 1042"/>
          <p:cNvGrpSpPr>
            <a:grpSpLocks/>
          </p:cNvGrpSpPr>
          <p:nvPr/>
        </p:nvGrpSpPr>
        <p:grpSpPr bwMode="auto">
          <a:xfrm>
            <a:off x="1616075" y="1149350"/>
            <a:ext cx="6550025" cy="1398588"/>
            <a:chOff x="1018" y="724"/>
            <a:chExt cx="4126" cy="881"/>
          </a:xfrm>
        </p:grpSpPr>
        <p:sp>
          <p:nvSpPr>
            <p:cNvPr id="18438" name="Line 1031"/>
            <p:cNvSpPr>
              <a:spLocks noChangeShapeType="1"/>
            </p:cNvSpPr>
            <p:nvPr/>
          </p:nvSpPr>
          <p:spPr bwMode="auto">
            <a:xfrm>
              <a:off x="1023" y="983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9" name="Line 1032"/>
            <p:cNvSpPr>
              <a:spLocks noChangeShapeType="1"/>
            </p:cNvSpPr>
            <p:nvPr/>
          </p:nvSpPr>
          <p:spPr bwMode="auto">
            <a:xfrm>
              <a:off x="1018" y="1564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0" name="Text Box 1033"/>
            <p:cNvSpPr txBox="1">
              <a:spLocks noChangeArrowheads="1"/>
            </p:cNvSpPr>
            <p:nvPr/>
          </p:nvSpPr>
          <p:spPr bwMode="auto">
            <a:xfrm>
              <a:off x="1376" y="971"/>
              <a:ext cx="408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8441" name="Text Box 1034"/>
            <p:cNvSpPr txBox="1">
              <a:spLocks noChangeArrowheads="1"/>
            </p:cNvSpPr>
            <p:nvPr/>
          </p:nvSpPr>
          <p:spPr bwMode="auto">
            <a:xfrm>
              <a:off x="2187" y="724"/>
              <a:ext cx="41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8442" name="AutoShape 1035"/>
            <p:cNvSpPr>
              <a:spLocks noChangeArrowheads="1"/>
            </p:cNvSpPr>
            <p:nvPr/>
          </p:nvSpPr>
          <p:spPr bwMode="auto">
            <a:xfrm rot="5400000">
              <a:off x="2050" y="897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036"/>
            <p:cNvSpPr txBox="1">
              <a:spLocks noChangeArrowheads="1"/>
            </p:cNvSpPr>
            <p:nvPr/>
          </p:nvSpPr>
          <p:spPr bwMode="auto">
            <a:xfrm>
              <a:off x="3049" y="1159"/>
              <a:ext cx="2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444" name="Freeform 1037"/>
            <p:cNvSpPr>
              <a:spLocks/>
            </p:cNvSpPr>
            <p:nvPr/>
          </p:nvSpPr>
          <p:spPr bwMode="auto">
            <a:xfrm>
              <a:off x="3760" y="1086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1038"/>
            <p:cNvSpPr>
              <a:spLocks noChangeShapeType="1"/>
            </p:cNvSpPr>
            <p:nvPr/>
          </p:nvSpPr>
          <p:spPr bwMode="auto">
            <a:xfrm>
              <a:off x="4808" y="1559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Text Box 1039"/>
            <p:cNvSpPr txBox="1">
              <a:spLocks noChangeArrowheads="1"/>
            </p:cNvSpPr>
            <p:nvPr/>
          </p:nvSpPr>
          <p:spPr bwMode="auto">
            <a:xfrm>
              <a:off x="4972" y="1303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8447" name="Freeform 1040"/>
            <p:cNvSpPr>
              <a:spLocks/>
            </p:cNvSpPr>
            <p:nvPr/>
          </p:nvSpPr>
          <p:spPr bwMode="auto">
            <a:xfrm flipH="1">
              <a:off x="3708" y="1322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437" name="Text Box 1041"/>
          <p:cNvSpPr txBox="1">
            <a:spLocks noChangeArrowheads="1"/>
          </p:cNvSpPr>
          <p:nvPr/>
        </p:nvSpPr>
        <p:spPr bwMode="auto">
          <a:xfrm>
            <a:off x="619125" y="3176588"/>
            <a:ext cx="400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Allow for waves in both directions: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928688" y="2825750"/>
          <a:ext cx="7613650" cy="769938"/>
        </p:xfrm>
        <a:graphic>
          <a:graphicData uri="http://schemas.openxmlformats.org/presentationml/2006/ole">
            <p:oleObj spid="_x0000_s19458" name="Equation" r:id="rId4" imgW="4267080" imgH="431640" progId="Equation.DSMT4">
              <p:embed/>
            </p:oleObj>
          </a:graphicData>
        </a:graphic>
      </p:graphicFrame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1368425" y="4202113"/>
          <a:ext cx="6323013" cy="855662"/>
        </p:xfrm>
        <a:graphic>
          <a:graphicData uri="http://schemas.openxmlformats.org/presentationml/2006/ole">
            <p:oleObj spid="_x0000_s19459" name="Equation" r:id="rId5" imgW="2908080" imgH="393480" progId="Equation.DSMT4">
              <p:embed/>
            </p:oleObj>
          </a:graphicData>
        </a:graphic>
      </p:graphicFrame>
      <p:sp>
        <p:nvSpPr>
          <p:cNvPr id="19460" name="AutoShape 17"/>
          <p:cNvSpPr>
            <a:spLocks/>
          </p:cNvSpPr>
          <p:nvPr/>
        </p:nvSpPr>
        <p:spPr bwMode="auto">
          <a:xfrm rot="-5400000">
            <a:off x="5653088" y="3462337"/>
            <a:ext cx="255588" cy="3408363"/>
          </a:xfrm>
          <a:prstGeom prst="leftBrace">
            <a:avLst>
              <a:gd name="adj1" fmla="val 111128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4854575" y="5441950"/>
            <a:ext cx="1863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pure imaginary</a:t>
            </a:r>
          </a:p>
        </p:txBody>
      </p:sp>
      <p:sp>
        <p:nvSpPr>
          <p:cNvPr id="487443" name="Text Box 19"/>
          <p:cNvSpPr txBox="1">
            <a:spLocks noChangeArrowheads="1"/>
          </p:cNvSpPr>
          <p:nvPr/>
        </p:nvSpPr>
        <p:spPr bwMode="auto">
          <a:xfrm>
            <a:off x="2109788" y="0"/>
            <a:ext cx="5340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Flow (cont.)</a:t>
            </a:r>
          </a:p>
        </p:txBody>
      </p:sp>
      <p:grpSp>
        <p:nvGrpSpPr>
          <p:cNvPr id="19463" name="Group 33"/>
          <p:cNvGrpSpPr>
            <a:grpSpLocks/>
          </p:cNvGrpSpPr>
          <p:nvPr/>
        </p:nvGrpSpPr>
        <p:grpSpPr bwMode="auto">
          <a:xfrm>
            <a:off x="1616075" y="1035050"/>
            <a:ext cx="6550025" cy="1398588"/>
            <a:chOff x="1018" y="652"/>
            <a:chExt cx="4126" cy="881"/>
          </a:xfrm>
        </p:grpSpPr>
        <p:sp>
          <p:nvSpPr>
            <p:cNvPr id="19464" name="Line 23"/>
            <p:cNvSpPr>
              <a:spLocks noChangeShapeType="1"/>
            </p:cNvSpPr>
            <p:nvPr/>
          </p:nvSpPr>
          <p:spPr bwMode="auto">
            <a:xfrm>
              <a:off x="1023" y="911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5" name="Line 24"/>
            <p:cNvSpPr>
              <a:spLocks noChangeShapeType="1"/>
            </p:cNvSpPr>
            <p:nvPr/>
          </p:nvSpPr>
          <p:spPr bwMode="auto">
            <a:xfrm>
              <a:off x="1018" y="1492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6" name="Text Box 25"/>
            <p:cNvSpPr txBox="1">
              <a:spLocks noChangeArrowheads="1"/>
            </p:cNvSpPr>
            <p:nvPr/>
          </p:nvSpPr>
          <p:spPr bwMode="auto">
            <a:xfrm>
              <a:off x="1376" y="899"/>
              <a:ext cx="408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9467" name="Text Box 26"/>
            <p:cNvSpPr txBox="1">
              <a:spLocks noChangeArrowheads="1"/>
            </p:cNvSpPr>
            <p:nvPr/>
          </p:nvSpPr>
          <p:spPr bwMode="auto">
            <a:xfrm>
              <a:off x="2187" y="652"/>
              <a:ext cx="41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9468" name="AutoShape 27"/>
            <p:cNvSpPr>
              <a:spLocks noChangeArrowheads="1"/>
            </p:cNvSpPr>
            <p:nvPr/>
          </p:nvSpPr>
          <p:spPr bwMode="auto">
            <a:xfrm rot="5400000">
              <a:off x="2050" y="832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28"/>
            <p:cNvSpPr txBox="1">
              <a:spLocks noChangeArrowheads="1"/>
            </p:cNvSpPr>
            <p:nvPr/>
          </p:nvSpPr>
          <p:spPr bwMode="auto">
            <a:xfrm>
              <a:off x="3049" y="1087"/>
              <a:ext cx="2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9470" name="Freeform 29"/>
            <p:cNvSpPr>
              <a:spLocks/>
            </p:cNvSpPr>
            <p:nvPr/>
          </p:nvSpPr>
          <p:spPr bwMode="auto">
            <a:xfrm>
              <a:off x="3760" y="1014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Line 30"/>
            <p:cNvSpPr>
              <a:spLocks noChangeShapeType="1"/>
            </p:cNvSpPr>
            <p:nvPr/>
          </p:nvSpPr>
          <p:spPr bwMode="auto">
            <a:xfrm>
              <a:off x="4808" y="1495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Text Box 31"/>
            <p:cNvSpPr txBox="1">
              <a:spLocks noChangeArrowheads="1"/>
            </p:cNvSpPr>
            <p:nvPr/>
          </p:nvSpPr>
          <p:spPr bwMode="auto">
            <a:xfrm>
              <a:off x="4972" y="1231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9473" name="Freeform 32"/>
            <p:cNvSpPr>
              <a:spLocks/>
            </p:cNvSpPr>
            <p:nvPr/>
          </p:nvSpPr>
          <p:spPr bwMode="auto">
            <a:xfrm flipH="1">
              <a:off x="3708" y="1250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5"/>
          <p:cNvGraphicFramePr>
            <a:graphicFrameLocks noChangeAspect="1"/>
          </p:cNvGraphicFramePr>
          <p:nvPr/>
        </p:nvGraphicFramePr>
        <p:xfrm>
          <a:off x="1628775" y="2485000"/>
          <a:ext cx="6042025" cy="817563"/>
        </p:xfrm>
        <a:graphic>
          <a:graphicData uri="http://schemas.openxmlformats.org/presentationml/2006/ole">
            <p:oleObj spid="_x0000_s20482" name="Equation" r:id="rId4" imgW="2908080" imgH="393480" progId="Equation.DSMT4">
              <p:embed/>
            </p:oleObj>
          </a:graphicData>
        </a:graphic>
      </p:graphicFrame>
      <p:sp>
        <p:nvSpPr>
          <p:cNvPr id="20485" name="AutoShape 16"/>
          <p:cNvSpPr>
            <a:spLocks/>
          </p:cNvSpPr>
          <p:nvPr/>
        </p:nvSpPr>
        <p:spPr bwMode="auto">
          <a:xfrm rot="-5400000">
            <a:off x="5749925" y="1669026"/>
            <a:ext cx="255587" cy="3408362"/>
          </a:xfrm>
          <a:prstGeom prst="leftBrace">
            <a:avLst>
              <a:gd name="adj1" fmla="val 111129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4913373" y="3589833"/>
            <a:ext cx="1863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pure imaginary</a:t>
            </a: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669925" y="4428613"/>
            <a:ext cx="41328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a </a:t>
            </a:r>
            <a:r>
              <a:rPr lang="en-US" sz="2000" dirty="0">
                <a:solidFill>
                  <a:schemeClr val="hlink"/>
                </a:solidFill>
              </a:rPr>
              <a:t>lossless line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is pure </a:t>
            </a:r>
            <a:r>
              <a:rPr lang="en-US" sz="2000" dirty="0" smtClean="0">
                <a:solidFill>
                  <a:schemeClr val="bg1"/>
                </a:solidFill>
              </a:rPr>
              <a:t>real: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1779588" y="5275263"/>
            <a:ext cx="1536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this case,</a:t>
            </a:r>
          </a:p>
        </p:txBody>
      </p:sp>
      <p:graphicFrame>
        <p:nvGraphicFramePr>
          <p:cNvPr id="20483" name="Object 20"/>
          <p:cNvGraphicFramePr>
            <a:graphicFrameLocks noChangeAspect="1"/>
          </p:cNvGraphicFramePr>
          <p:nvPr/>
        </p:nvGraphicFramePr>
        <p:xfrm>
          <a:off x="3417888" y="5241925"/>
          <a:ext cx="2851150" cy="501650"/>
        </p:xfrm>
        <a:graphic>
          <a:graphicData uri="http://schemas.openxmlformats.org/presentationml/2006/ole">
            <p:oleObj spid="_x0000_s20483" name="Equation" r:id="rId5" imgW="1371600" imgH="241200" progId="Equation.DSMT4">
              <p:embed/>
            </p:oleObj>
          </a:graphicData>
        </a:graphic>
      </p:graphicFrame>
      <p:graphicFrame>
        <p:nvGraphicFramePr>
          <p:cNvPr id="20484" name="Object 21"/>
          <p:cNvGraphicFramePr>
            <a:graphicFrameLocks noChangeAspect="1"/>
          </p:cNvGraphicFramePr>
          <p:nvPr/>
        </p:nvGraphicFramePr>
        <p:xfrm>
          <a:off x="3543300" y="5965825"/>
          <a:ext cx="2413000" cy="563563"/>
        </p:xfrm>
        <a:graphic>
          <a:graphicData uri="http://schemas.openxmlformats.org/presentationml/2006/ole">
            <p:oleObj spid="_x0000_s20484" name="Equation" r:id="rId6" imgW="1193760" imgH="279360" progId="Equation.DSMT4">
              <p:embed/>
            </p:oleObj>
          </a:graphicData>
        </a:graphic>
      </p:graphicFrame>
      <p:sp>
        <p:nvSpPr>
          <p:cNvPr id="20489" name="Text Box 22"/>
          <p:cNvSpPr txBox="1">
            <a:spLocks noChangeArrowheads="1"/>
          </p:cNvSpPr>
          <p:nvPr/>
        </p:nvSpPr>
        <p:spPr bwMode="auto">
          <a:xfrm>
            <a:off x="2940050" y="6021388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6215063" y="6022975"/>
            <a:ext cx="1806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(orthogonality)</a:t>
            </a:r>
          </a:p>
        </p:txBody>
      </p:sp>
      <p:sp>
        <p:nvSpPr>
          <p:cNvPr id="488472" name="Text Box 24"/>
          <p:cNvSpPr txBox="1">
            <a:spLocks noChangeArrowheads="1"/>
          </p:cNvSpPr>
          <p:nvPr/>
        </p:nvSpPr>
        <p:spPr bwMode="auto">
          <a:xfrm>
            <a:off x="2128838" y="0"/>
            <a:ext cx="5340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Flow (cont.)</a:t>
            </a:r>
          </a:p>
        </p:txBody>
      </p:sp>
      <p:grpSp>
        <p:nvGrpSpPr>
          <p:cNvPr id="20492" name="Group 48"/>
          <p:cNvGrpSpPr>
            <a:grpSpLocks/>
          </p:cNvGrpSpPr>
          <p:nvPr/>
        </p:nvGrpSpPr>
        <p:grpSpPr bwMode="auto">
          <a:xfrm>
            <a:off x="1616075" y="872100"/>
            <a:ext cx="6550025" cy="1398588"/>
            <a:chOff x="1018" y="684"/>
            <a:chExt cx="4126" cy="881"/>
          </a:xfrm>
        </p:grpSpPr>
        <p:sp>
          <p:nvSpPr>
            <p:cNvPr id="20493" name="Line 38"/>
            <p:cNvSpPr>
              <a:spLocks noChangeShapeType="1"/>
            </p:cNvSpPr>
            <p:nvPr/>
          </p:nvSpPr>
          <p:spPr bwMode="auto">
            <a:xfrm>
              <a:off x="1023" y="943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4" name="Line 39"/>
            <p:cNvSpPr>
              <a:spLocks noChangeShapeType="1"/>
            </p:cNvSpPr>
            <p:nvPr/>
          </p:nvSpPr>
          <p:spPr bwMode="auto">
            <a:xfrm>
              <a:off x="1018" y="1524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5" name="Text Box 40"/>
            <p:cNvSpPr txBox="1">
              <a:spLocks noChangeArrowheads="1"/>
            </p:cNvSpPr>
            <p:nvPr/>
          </p:nvSpPr>
          <p:spPr bwMode="auto">
            <a:xfrm>
              <a:off x="1376" y="931"/>
              <a:ext cx="408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V</a:t>
              </a:r>
              <a:r>
                <a:rPr lang="en-US" sz="2000" i="1" baseline="3000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hlink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0496" name="Text Box 41"/>
            <p:cNvSpPr txBox="1">
              <a:spLocks noChangeArrowheads="1"/>
            </p:cNvSpPr>
            <p:nvPr/>
          </p:nvSpPr>
          <p:spPr bwMode="auto">
            <a:xfrm>
              <a:off x="2187" y="684"/>
              <a:ext cx="41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 I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0497" name="AutoShape 42"/>
            <p:cNvSpPr>
              <a:spLocks noChangeArrowheads="1"/>
            </p:cNvSpPr>
            <p:nvPr/>
          </p:nvSpPr>
          <p:spPr bwMode="auto">
            <a:xfrm rot="5400000">
              <a:off x="2050" y="864"/>
              <a:ext cx="114" cy="1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43"/>
            <p:cNvSpPr txBox="1">
              <a:spLocks noChangeArrowheads="1"/>
            </p:cNvSpPr>
            <p:nvPr/>
          </p:nvSpPr>
          <p:spPr bwMode="auto">
            <a:xfrm>
              <a:off x="3049" y="1119"/>
              <a:ext cx="2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499" name="Freeform 44"/>
            <p:cNvSpPr>
              <a:spLocks/>
            </p:cNvSpPr>
            <p:nvPr/>
          </p:nvSpPr>
          <p:spPr bwMode="auto">
            <a:xfrm>
              <a:off x="3760" y="1046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Line 45"/>
            <p:cNvSpPr>
              <a:spLocks noChangeShapeType="1"/>
            </p:cNvSpPr>
            <p:nvPr/>
          </p:nvSpPr>
          <p:spPr bwMode="auto">
            <a:xfrm>
              <a:off x="4808" y="1527"/>
              <a:ext cx="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1" name="Text Box 46"/>
            <p:cNvSpPr txBox="1">
              <a:spLocks noChangeArrowheads="1"/>
            </p:cNvSpPr>
            <p:nvPr/>
          </p:nvSpPr>
          <p:spPr bwMode="auto">
            <a:xfrm>
              <a:off x="4972" y="1263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0502" name="Freeform 47"/>
            <p:cNvSpPr>
              <a:spLocks/>
            </p:cNvSpPr>
            <p:nvPr/>
          </p:nvSpPr>
          <p:spPr bwMode="auto">
            <a:xfrm flipH="1">
              <a:off x="3708" y="1282"/>
              <a:ext cx="626" cy="124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2" name="Object 1026"/>
          <p:cNvGraphicFramePr>
            <a:graphicFrameLocks noChangeAspect="1"/>
          </p:cNvGraphicFramePr>
          <p:nvPr/>
        </p:nvGraphicFramePr>
        <p:xfrm>
          <a:off x="4740033" y="4347019"/>
          <a:ext cx="2195158" cy="693153"/>
        </p:xfrm>
        <a:graphic>
          <a:graphicData uri="http://schemas.openxmlformats.org/presentationml/2006/ole">
            <p:oleObj spid="_x0000_s20485" name="Equation" r:id="rId7" imgW="1485720" imgH="469800" progId="Equation.DSMT4">
              <p:embed/>
            </p:oleObj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2778124" y="0"/>
            <a:ext cx="362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Traveling Wave</a:t>
            </a:r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1244600" y="2581275"/>
          <a:ext cx="4978400" cy="2786063"/>
        </p:xfrm>
        <a:graphic>
          <a:graphicData uri="http://schemas.openxmlformats.org/presentationml/2006/ole">
            <p:oleObj spid="_x0000_s21506" name="Equation" r:id="rId4" imgW="2133360" imgH="1193760" progId="Equation.DSMT4">
              <p:embed/>
            </p:oleObj>
          </a:graphicData>
        </a:graphic>
      </p:graphicFrame>
      <p:sp>
        <p:nvSpPr>
          <p:cNvPr id="21509" name="Text Box 29"/>
          <p:cNvSpPr txBox="1">
            <a:spLocks noChangeArrowheads="1"/>
          </p:cNvSpPr>
          <p:nvPr/>
        </p:nvSpPr>
        <p:spPr bwMode="auto">
          <a:xfrm>
            <a:off x="1205799" y="1449017"/>
            <a:ext cx="59154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Let's look </a:t>
            </a:r>
            <a:r>
              <a:rPr lang="en-US" sz="2000" dirty="0" smtClean="0">
                <a:solidFill>
                  <a:schemeClr val="bg1"/>
                </a:solidFill>
              </a:rPr>
              <a:t>at </a:t>
            </a:r>
            <a:r>
              <a:rPr lang="en-US" sz="2000" dirty="0">
                <a:solidFill>
                  <a:schemeClr val="bg1"/>
                </a:solidFill>
              </a:rPr>
              <a:t>the traveling wave in the time domain.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2438400" y="0"/>
            <a:ext cx="4368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Wavelength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897063" y="1389063"/>
          <a:ext cx="5705475" cy="747712"/>
        </p:xfrm>
        <a:graphic>
          <a:graphicData uri="http://schemas.openxmlformats.org/presentationml/2006/ole">
            <p:oleObj spid="_x0000_s22530" name="Equation" r:id="rId4" imgW="2133360" imgH="279360" progId="Equation.DSMT4">
              <p:embed/>
            </p:oleObj>
          </a:graphicData>
        </a:graphic>
      </p:graphicFrame>
      <p:grpSp>
        <p:nvGrpSpPr>
          <p:cNvPr id="22536" name="Group 22"/>
          <p:cNvGrpSpPr>
            <a:grpSpLocks/>
          </p:cNvGrpSpPr>
          <p:nvPr/>
        </p:nvGrpSpPr>
        <p:grpSpPr bwMode="auto">
          <a:xfrm>
            <a:off x="911225" y="2692400"/>
            <a:ext cx="7185026" cy="3540125"/>
            <a:chOff x="834" y="1790"/>
            <a:chExt cx="4526" cy="2230"/>
          </a:xfrm>
        </p:grpSpPr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834" y="1790"/>
              <a:ext cx="4526" cy="223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 flipV="1">
              <a:off x="1467" y="2159"/>
              <a:ext cx="0" cy="1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V="1">
              <a:off x="1460" y="3077"/>
              <a:ext cx="36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 flipH="1">
              <a:off x="2610" y="2130"/>
              <a:ext cx="8" cy="957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1" name="Object 10"/>
            <p:cNvGraphicFramePr>
              <a:graphicFrameLocks noChangeAspect="1"/>
            </p:cNvGraphicFramePr>
            <p:nvPr/>
          </p:nvGraphicFramePr>
          <p:xfrm>
            <a:off x="1901" y="2123"/>
            <a:ext cx="202" cy="276"/>
          </p:xfrm>
          <a:graphic>
            <a:graphicData uri="http://schemas.openxmlformats.org/presentationml/2006/ole">
              <p:oleObj spid="_x0000_s22531" name="Equation" r:id="rId5" imgW="177480" imgH="241200" progId="Equation.DSMT4">
                <p:embed/>
              </p:oleObj>
            </a:graphicData>
          </a:graphic>
        </p:graphicFrame>
        <p:graphicFrame>
          <p:nvGraphicFramePr>
            <p:cNvPr id="22532" name="Object 11"/>
            <p:cNvGraphicFramePr>
              <a:graphicFrameLocks noChangeAspect="1"/>
            </p:cNvGraphicFramePr>
            <p:nvPr/>
          </p:nvGraphicFramePr>
          <p:xfrm>
            <a:off x="1013" y="1957"/>
            <a:ext cx="362" cy="202"/>
          </p:xfrm>
          <a:graphic>
            <a:graphicData uri="http://schemas.openxmlformats.org/presentationml/2006/ole">
              <p:oleObj spid="_x0000_s22532" name="Equation" r:id="rId6" imgW="317160" imgH="177480" progId="Equation.DSMT4">
                <p:embed/>
              </p:oleObj>
            </a:graphicData>
          </a:graphic>
        </p:graphicFrame>
        <p:graphicFrame>
          <p:nvGraphicFramePr>
            <p:cNvPr id="22533" name="Object 12"/>
            <p:cNvGraphicFramePr>
              <a:graphicFrameLocks noChangeAspect="1"/>
            </p:cNvGraphicFramePr>
            <p:nvPr/>
          </p:nvGraphicFramePr>
          <p:xfrm>
            <a:off x="5133" y="2985"/>
            <a:ext cx="174" cy="174"/>
          </p:xfrm>
          <a:graphic>
            <a:graphicData uri="http://schemas.openxmlformats.org/presentationml/2006/ole">
              <p:oleObj spid="_x0000_s22533" name="Equation" r:id="rId7" imgW="126720" imgH="126720" progId="Equation.DSMT4">
                <p:embed/>
              </p:oleObj>
            </a:graphicData>
          </a:graphic>
        </p:graphicFrame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2138" y="2262"/>
              <a:ext cx="4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H="1">
              <a:off x="1470" y="2258"/>
              <a:ext cx="43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auto">
            <a:xfrm>
              <a:off x="1460" y="2409"/>
              <a:ext cx="2564" cy="599"/>
            </a:xfrm>
            <a:custGeom>
              <a:avLst/>
              <a:gdLst>
                <a:gd name="T0" fmla="*/ 0 w 2564"/>
                <a:gd name="T1" fmla="*/ 0 h 599"/>
                <a:gd name="T2" fmla="*/ 166 w 2564"/>
                <a:gd name="T3" fmla="*/ 79 h 599"/>
                <a:gd name="T4" fmla="*/ 411 w 2564"/>
                <a:gd name="T5" fmla="*/ 184 h 599"/>
                <a:gd name="T6" fmla="*/ 899 w 2564"/>
                <a:gd name="T7" fmla="*/ 323 h 599"/>
                <a:gd name="T8" fmla="*/ 1301 w 2564"/>
                <a:gd name="T9" fmla="*/ 411 h 599"/>
                <a:gd name="T10" fmla="*/ 1708 w 2564"/>
                <a:gd name="T11" fmla="*/ 495 h 599"/>
                <a:gd name="T12" fmla="*/ 2244 w 2564"/>
                <a:gd name="T13" fmla="*/ 567 h 599"/>
                <a:gd name="T14" fmla="*/ 2564 w 2564"/>
                <a:gd name="T15" fmla="*/ 599 h 5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599"/>
                <a:gd name="T26" fmla="*/ 2564 w 2564"/>
                <a:gd name="T27" fmla="*/ 599 h 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599">
                  <a:moveTo>
                    <a:pt x="0" y="0"/>
                  </a:moveTo>
                  <a:cubicBezTo>
                    <a:pt x="49" y="24"/>
                    <a:pt x="98" y="48"/>
                    <a:pt x="166" y="79"/>
                  </a:cubicBezTo>
                  <a:cubicBezTo>
                    <a:pt x="234" y="110"/>
                    <a:pt x="289" y="143"/>
                    <a:pt x="411" y="184"/>
                  </a:cubicBezTo>
                  <a:cubicBezTo>
                    <a:pt x="533" y="225"/>
                    <a:pt x="751" y="285"/>
                    <a:pt x="899" y="323"/>
                  </a:cubicBezTo>
                  <a:cubicBezTo>
                    <a:pt x="1047" y="361"/>
                    <a:pt x="1166" y="382"/>
                    <a:pt x="1301" y="411"/>
                  </a:cubicBezTo>
                  <a:cubicBezTo>
                    <a:pt x="1436" y="440"/>
                    <a:pt x="1551" y="469"/>
                    <a:pt x="1708" y="495"/>
                  </a:cubicBezTo>
                  <a:cubicBezTo>
                    <a:pt x="1865" y="521"/>
                    <a:pt x="2101" y="550"/>
                    <a:pt x="2244" y="567"/>
                  </a:cubicBezTo>
                  <a:cubicBezTo>
                    <a:pt x="2387" y="584"/>
                    <a:pt x="2497" y="592"/>
                    <a:pt x="2564" y="59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4" name="Object 17"/>
            <p:cNvGraphicFramePr>
              <a:graphicFrameLocks noChangeAspect="1"/>
            </p:cNvGraphicFramePr>
            <p:nvPr/>
          </p:nvGraphicFramePr>
          <p:xfrm>
            <a:off x="2784" y="2417"/>
            <a:ext cx="585" cy="322"/>
          </p:xfrm>
          <a:graphic>
            <a:graphicData uri="http://schemas.openxmlformats.org/presentationml/2006/ole">
              <p:oleObj spid="_x0000_s22534" name="Equation" r:id="rId8" imgW="507960" imgH="279360" progId="Equation.DSMT4">
                <p:embed/>
              </p:oleObj>
            </a:graphicData>
          </a:graphic>
        </p:graphicFrame>
        <p:sp>
          <p:nvSpPr>
            <p:cNvPr id="22544" name="Freeform 19"/>
            <p:cNvSpPr>
              <a:spLocks/>
            </p:cNvSpPr>
            <p:nvPr/>
          </p:nvSpPr>
          <p:spPr bwMode="auto">
            <a:xfrm>
              <a:off x="1477" y="2389"/>
              <a:ext cx="2987" cy="1124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6"/>
          <p:cNvSpPr>
            <a:spLocks noChangeArrowheads="1"/>
          </p:cNvSpPr>
          <p:nvPr/>
        </p:nvSpPr>
        <p:spPr bwMode="auto">
          <a:xfrm>
            <a:off x="3602038" y="3195000"/>
            <a:ext cx="1636712" cy="1268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1489075" y="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Wavelength (cont.)</a:t>
            </a:r>
          </a:p>
        </p:txBody>
      </p:sp>
      <p:graphicFrame>
        <p:nvGraphicFramePr>
          <p:cNvPr id="23554" name="Object 15"/>
          <p:cNvGraphicFramePr>
            <a:graphicFrameLocks noChangeAspect="1"/>
          </p:cNvGraphicFramePr>
          <p:nvPr/>
        </p:nvGraphicFramePr>
        <p:xfrm>
          <a:off x="3826059" y="3345822"/>
          <a:ext cx="1171753" cy="1024159"/>
        </p:xfrm>
        <a:graphic>
          <a:graphicData uri="http://schemas.openxmlformats.org/presentationml/2006/ole">
            <p:oleObj spid="_x0000_s23554" name="Equation" r:id="rId4" imgW="507960" imgH="444240" progId="Equation.DSMT4">
              <p:embed/>
            </p:oleObj>
          </a:graphicData>
        </a:graphic>
      </p:graphicFrame>
      <p:graphicFrame>
        <p:nvGraphicFramePr>
          <p:cNvPr id="23555" name="Object 22"/>
          <p:cNvGraphicFramePr>
            <a:graphicFrameLocks noChangeAspect="1"/>
          </p:cNvGraphicFramePr>
          <p:nvPr/>
        </p:nvGraphicFramePr>
        <p:xfrm>
          <a:off x="3819525" y="1512888"/>
          <a:ext cx="1266825" cy="490537"/>
        </p:xfrm>
        <a:graphic>
          <a:graphicData uri="http://schemas.openxmlformats.org/presentationml/2006/ole">
            <p:oleObj spid="_x0000_s23555" name="Equation" r:id="rId5" imgW="622080" imgH="241200" progId="Equation.DSMT4">
              <p:embed/>
            </p:oleObj>
          </a:graphicData>
        </a:graphic>
      </p:graphicFrame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368300" y="1528763"/>
            <a:ext cx="3117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wave “repeats” when: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2417763" y="3619500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1384300" y="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Phase Velocity</a:t>
            </a:r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403225" y="1144588"/>
            <a:ext cx="8740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Track the velocity of a fixed point on the wave (a point of constant phase), e.g., the crest.</a:t>
            </a:r>
          </a:p>
        </p:txBody>
      </p:sp>
      <p:graphicFrame>
        <p:nvGraphicFramePr>
          <p:cNvPr id="24578" name="Object 20"/>
          <p:cNvGraphicFramePr>
            <a:graphicFrameLocks noChangeAspect="1"/>
          </p:cNvGraphicFramePr>
          <p:nvPr/>
        </p:nvGraphicFramePr>
        <p:xfrm>
          <a:off x="2027238" y="4857750"/>
          <a:ext cx="5129212" cy="674688"/>
        </p:xfrm>
        <a:graphic>
          <a:graphicData uri="http://schemas.openxmlformats.org/presentationml/2006/ole">
            <p:oleObj spid="_x0000_s24578" name="Equation" r:id="rId4" imgW="2133360" imgH="279360" progId="Equation.DSMT4">
              <p:embed/>
            </p:oleObj>
          </a:graphicData>
        </a:graphic>
      </p:graphicFrame>
      <p:grpSp>
        <p:nvGrpSpPr>
          <p:cNvPr id="24581" name="Group 27"/>
          <p:cNvGrpSpPr>
            <a:grpSpLocks/>
          </p:cNvGrpSpPr>
          <p:nvPr/>
        </p:nvGrpSpPr>
        <p:grpSpPr bwMode="auto">
          <a:xfrm>
            <a:off x="1525588" y="1951038"/>
            <a:ext cx="7053262" cy="2193925"/>
            <a:chOff x="961" y="1229"/>
            <a:chExt cx="4443" cy="1382"/>
          </a:xfrm>
        </p:grpSpPr>
        <p:sp>
          <p:nvSpPr>
            <p:cNvPr id="24582" name="Line 16"/>
            <p:cNvSpPr>
              <a:spLocks noChangeShapeType="1"/>
            </p:cNvSpPr>
            <p:nvPr/>
          </p:nvSpPr>
          <p:spPr bwMode="auto">
            <a:xfrm>
              <a:off x="961" y="2096"/>
              <a:ext cx="40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583" name="Group 19"/>
            <p:cNvGrpSpPr>
              <a:grpSpLocks/>
            </p:cNvGrpSpPr>
            <p:nvPr/>
          </p:nvGrpSpPr>
          <p:grpSpPr bwMode="auto">
            <a:xfrm>
              <a:off x="1169" y="1563"/>
              <a:ext cx="3331" cy="1048"/>
              <a:chOff x="1169" y="2227"/>
              <a:chExt cx="3331" cy="1048"/>
            </a:xfrm>
          </p:grpSpPr>
          <p:sp>
            <p:nvSpPr>
              <p:cNvPr id="24589" name="Freeform 15"/>
              <p:cNvSpPr>
                <a:spLocks/>
              </p:cNvSpPr>
              <p:nvPr/>
            </p:nvSpPr>
            <p:spPr bwMode="auto">
              <a:xfrm>
                <a:off x="1169" y="2227"/>
                <a:ext cx="1109" cy="1029"/>
              </a:xfrm>
              <a:custGeom>
                <a:avLst/>
                <a:gdLst>
                  <a:gd name="T0" fmla="*/ 0 w 1109"/>
                  <a:gd name="T1" fmla="*/ 522 h 1029"/>
                  <a:gd name="T2" fmla="*/ 79 w 1109"/>
                  <a:gd name="T3" fmla="*/ 295 h 1029"/>
                  <a:gd name="T4" fmla="*/ 210 w 1109"/>
                  <a:gd name="T5" fmla="*/ 59 h 1029"/>
                  <a:gd name="T6" fmla="*/ 314 w 1109"/>
                  <a:gd name="T7" fmla="*/ 16 h 1029"/>
                  <a:gd name="T8" fmla="*/ 445 w 1109"/>
                  <a:gd name="T9" fmla="*/ 155 h 1029"/>
                  <a:gd name="T10" fmla="*/ 515 w 1109"/>
                  <a:gd name="T11" fmla="*/ 417 h 1029"/>
                  <a:gd name="T12" fmla="*/ 576 w 1109"/>
                  <a:gd name="T13" fmla="*/ 662 h 1029"/>
                  <a:gd name="T14" fmla="*/ 646 w 1109"/>
                  <a:gd name="T15" fmla="*/ 862 h 1029"/>
                  <a:gd name="T16" fmla="*/ 742 w 1109"/>
                  <a:gd name="T17" fmla="*/ 984 h 1029"/>
                  <a:gd name="T18" fmla="*/ 864 w 1109"/>
                  <a:gd name="T19" fmla="*/ 1028 h 1029"/>
                  <a:gd name="T20" fmla="*/ 951 w 1109"/>
                  <a:gd name="T21" fmla="*/ 993 h 1029"/>
                  <a:gd name="T22" fmla="*/ 1056 w 1109"/>
                  <a:gd name="T23" fmla="*/ 810 h 1029"/>
                  <a:gd name="T24" fmla="*/ 1109 w 1109"/>
                  <a:gd name="T25" fmla="*/ 540 h 10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09"/>
                  <a:gd name="T40" fmla="*/ 0 h 1029"/>
                  <a:gd name="T41" fmla="*/ 1109 w 1109"/>
                  <a:gd name="T42" fmla="*/ 1029 h 10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09" h="1029">
                    <a:moveTo>
                      <a:pt x="0" y="522"/>
                    </a:moveTo>
                    <a:cubicBezTo>
                      <a:pt x="22" y="447"/>
                      <a:pt x="44" y="372"/>
                      <a:pt x="79" y="295"/>
                    </a:cubicBezTo>
                    <a:cubicBezTo>
                      <a:pt x="114" y="218"/>
                      <a:pt x="171" y="105"/>
                      <a:pt x="210" y="59"/>
                    </a:cubicBezTo>
                    <a:cubicBezTo>
                      <a:pt x="249" y="13"/>
                      <a:pt x="275" y="0"/>
                      <a:pt x="314" y="16"/>
                    </a:cubicBezTo>
                    <a:cubicBezTo>
                      <a:pt x="353" y="32"/>
                      <a:pt x="412" y="88"/>
                      <a:pt x="445" y="155"/>
                    </a:cubicBezTo>
                    <a:cubicBezTo>
                      <a:pt x="478" y="222"/>
                      <a:pt x="493" y="333"/>
                      <a:pt x="515" y="417"/>
                    </a:cubicBezTo>
                    <a:cubicBezTo>
                      <a:pt x="537" y="501"/>
                      <a:pt x="554" y="588"/>
                      <a:pt x="576" y="662"/>
                    </a:cubicBezTo>
                    <a:cubicBezTo>
                      <a:pt x="598" y="736"/>
                      <a:pt x="618" y="808"/>
                      <a:pt x="646" y="862"/>
                    </a:cubicBezTo>
                    <a:cubicBezTo>
                      <a:pt x="674" y="916"/>
                      <a:pt x="706" y="956"/>
                      <a:pt x="742" y="984"/>
                    </a:cubicBezTo>
                    <a:cubicBezTo>
                      <a:pt x="778" y="1012"/>
                      <a:pt x="829" y="1027"/>
                      <a:pt x="864" y="1028"/>
                    </a:cubicBezTo>
                    <a:cubicBezTo>
                      <a:pt x="899" y="1029"/>
                      <a:pt x="919" y="1029"/>
                      <a:pt x="951" y="993"/>
                    </a:cubicBezTo>
                    <a:cubicBezTo>
                      <a:pt x="983" y="957"/>
                      <a:pt x="1030" y="885"/>
                      <a:pt x="1056" y="810"/>
                    </a:cubicBezTo>
                    <a:cubicBezTo>
                      <a:pt x="1082" y="735"/>
                      <a:pt x="1098" y="596"/>
                      <a:pt x="1109" y="540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590" name="Freeform 17"/>
              <p:cNvSpPr>
                <a:spLocks/>
              </p:cNvSpPr>
              <p:nvPr/>
            </p:nvSpPr>
            <p:spPr bwMode="auto">
              <a:xfrm>
                <a:off x="2286" y="2227"/>
                <a:ext cx="1109" cy="1029"/>
              </a:xfrm>
              <a:custGeom>
                <a:avLst/>
                <a:gdLst>
                  <a:gd name="T0" fmla="*/ 0 w 1109"/>
                  <a:gd name="T1" fmla="*/ 522 h 1029"/>
                  <a:gd name="T2" fmla="*/ 79 w 1109"/>
                  <a:gd name="T3" fmla="*/ 295 h 1029"/>
                  <a:gd name="T4" fmla="*/ 210 w 1109"/>
                  <a:gd name="T5" fmla="*/ 59 h 1029"/>
                  <a:gd name="T6" fmla="*/ 314 w 1109"/>
                  <a:gd name="T7" fmla="*/ 16 h 1029"/>
                  <a:gd name="T8" fmla="*/ 445 w 1109"/>
                  <a:gd name="T9" fmla="*/ 155 h 1029"/>
                  <a:gd name="T10" fmla="*/ 515 w 1109"/>
                  <a:gd name="T11" fmla="*/ 417 h 1029"/>
                  <a:gd name="T12" fmla="*/ 576 w 1109"/>
                  <a:gd name="T13" fmla="*/ 662 h 1029"/>
                  <a:gd name="T14" fmla="*/ 646 w 1109"/>
                  <a:gd name="T15" fmla="*/ 862 h 1029"/>
                  <a:gd name="T16" fmla="*/ 742 w 1109"/>
                  <a:gd name="T17" fmla="*/ 984 h 1029"/>
                  <a:gd name="T18" fmla="*/ 864 w 1109"/>
                  <a:gd name="T19" fmla="*/ 1028 h 1029"/>
                  <a:gd name="T20" fmla="*/ 951 w 1109"/>
                  <a:gd name="T21" fmla="*/ 993 h 1029"/>
                  <a:gd name="T22" fmla="*/ 1056 w 1109"/>
                  <a:gd name="T23" fmla="*/ 810 h 1029"/>
                  <a:gd name="T24" fmla="*/ 1109 w 1109"/>
                  <a:gd name="T25" fmla="*/ 540 h 10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09"/>
                  <a:gd name="T40" fmla="*/ 0 h 1029"/>
                  <a:gd name="T41" fmla="*/ 1109 w 1109"/>
                  <a:gd name="T42" fmla="*/ 1029 h 10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09" h="1029">
                    <a:moveTo>
                      <a:pt x="0" y="522"/>
                    </a:moveTo>
                    <a:cubicBezTo>
                      <a:pt x="22" y="447"/>
                      <a:pt x="44" y="372"/>
                      <a:pt x="79" y="295"/>
                    </a:cubicBezTo>
                    <a:cubicBezTo>
                      <a:pt x="114" y="218"/>
                      <a:pt x="171" y="105"/>
                      <a:pt x="210" y="59"/>
                    </a:cubicBezTo>
                    <a:cubicBezTo>
                      <a:pt x="249" y="13"/>
                      <a:pt x="275" y="0"/>
                      <a:pt x="314" y="16"/>
                    </a:cubicBezTo>
                    <a:cubicBezTo>
                      <a:pt x="353" y="32"/>
                      <a:pt x="412" y="88"/>
                      <a:pt x="445" y="155"/>
                    </a:cubicBezTo>
                    <a:cubicBezTo>
                      <a:pt x="478" y="222"/>
                      <a:pt x="493" y="333"/>
                      <a:pt x="515" y="417"/>
                    </a:cubicBezTo>
                    <a:cubicBezTo>
                      <a:pt x="537" y="501"/>
                      <a:pt x="554" y="588"/>
                      <a:pt x="576" y="662"/>
                    </a:cubicBezTo>
                    <a:cubicBezTo>
                      <a:pt x="598" y="736"/>
                      <a:pt x="618" y="808"/>
                      <a:pt x="646" y="862"/>
                    </a:cubicBezTo>
                    <a:cubicBezTo>
                      <a:pt x="674" y="916"/>
                      <a:pt x="706" y="956"/>
                      <a:pt x="742" y="984"/>
                    </a:cubicBezTo>
                    <a:cubicBezTo>
                      <a:pt x="778" y="1012"/>
                      <a:pt x="829" y="1027"/>
                      <a:pt x="864" y="1028"/>
                    </a:cubicBezTo>
                    <a:cubicBezTo>
                      <a:pt x="899" y="1029"/>
                      <a:pt x="919" y="1029"/>
                      <a:pt x="951" y="993"/>
                    </a:cubicBezTo>
                    <a:cubicBezTo>
                      <a:pt x="983" y="957"/>
                      <a:pt x="1030" y="885"/>
                      <a:pt x="1056" y="810"/>
                    </a:cubicBezTo>
                    <a:cubicBezTo>
                      <a:pt x="1082" y="735"/>
                      <a:pt x="1098" y="596"/>
                      <a:pt x="1109" y="540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591" name="Freeform 18"/>
              <p:cNvSpPr>
                <a:spLocks/>
              </p:cNvSpPr>
              <p:nvPr/>
            </p:nvSpPr>
            <p:spPr bwMode="auto">
              <a:xfrm>
                <a:off x="3391" y="2246"/>
                <a:ext cx="1109" cy="1029"/>
              </a:xfrm>
              <a:custGeom>
                <a:avLst/>
                <a:gdLst>
                  <a:gd name="T0" fmla="*/ 0 w 1109"/>
                  <a:gd name="T1" fmla="*/ 522 h 1029"/>
                  <a:gd name="T2" fmla="*/ 79 w 1109"/>
                  <a:gd name="T3" fmla="*/ 295 h 1029"/>
                  <a:gd name="T4" fmla="*/ 210 w 1109"/>
                  <a:gd name="T5" fmla="*/ 59 h 1029"/>
                  <a:gd name="T6" fmla="*/ 314 w 1109"/>
                  <a:gd name="T7" fmla="*/ 16 h 1029"/>
                  <a:gd name="T8" fmla="*/ 445 w 1109"/>
                  <a:gd name="T9" fmla="*/ 155 h 1029"/>
                  <a:gd name="T10" fmla="*/ 515 w 1109"/>
                  <a:gd name="T11" fmla="*/ 417 h 1029"/>
                  <a:gd name="T12" fmla="*/ 576 w 1109"/>
                  <a:gd name="T13" fmla="*/ 662 h 1029"/>
                  <a:gd name="T14" fmla="*/ 646 w 1109"/>
                  <a:gd name="T15" fmla="*/ 862 h 1029"/>
                  <a:gd name="T16" fmla="*/ 742 w 1109"/>
                  <a:gd name="T17" fmla="*/ 984 h 1029"/>
                  <a:gd name="T18" fmla="*/ 864 w 1109"/>
                  <a:gd name="T19" fmla="*/ 1028 h 1029"/>
                  <a:gd name="T20" fmla="*/ 951 w 1109"/>
                  <a:gd name="T21" fmla="*/ 993 h 1029"/>
                  <a:gd name="T22" fmla="*/ 1056 w 1109"/>
                  <a:gd name="T23" fmla="*/ 810 h 1029"/>
                  <a:gd name="T24" fmla="*/ 1109 w 1109"/>
                  <a:gd name="T25" fmla="*/ 540 h 10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09"/>
                  <a:gd name="T40" fmla="*/ 0 h 1029"/>
                  <a:gd name="T41" fmla="*/ 1109 w 1109"/>
                  <a:gd name="T42" fmla="*/ 1029 h 10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09" h="1029">
                    <a:moveTo>
                      <a:pt x="0" y="522"/>
                    </a:moveTo>
                    <a:cubicBezTo>
                      <a:pt x="22" y="447"/>
                      <a:pt x="44" y="372"/>
                      <a:pt x="79" y="295"/>
                    </a:cubicBezTo>
                    <a:cubicBezTo>
                      <a:pt x="114" y="218"/>
                      <a:pt x="171" y="105"/>
                      <a:pt x="210" y="59"/>
                    </a:cubicBezTo>
                    <a:cubicBezTo>
                      <a:pt x="249" y="13"/>
                      <a:pt x="275" y="0"/>
                      <a:pt x="314" y="16"/>
                    </a:cubicBezTo>
                    <a:cubicBezTo>
                      <a:pt x="353" y="32"/>
                      <a:pt x="412" y="88"/>
                      <a:pt x="445" y="155"/>
                    </a:cubicBezTo>
                    <a:cubicBezTo>
                      <a:pt x="478" y="222"/>
                      <a:pt x="493" y="333"/>
                      <a:pt x="515" y="417"/>
                    </a:cubicBezTo>
                    <a:cubicBezTo>
                      <a:pt x="537" y="501"/>
                      <a:pt x="554" y="588"/>
                      <a:pt x="576" y="662"/>
                    </a:cubicBezTo>
                    <a:cubicBezTo>
                      <a:pt x="598" y="736"/>
                      <a:pt x="618" y="808"/>
                      <a:pt x="646" y="862"/>
                    </a:cubicBezTo>
                    <a:cubicBezTo>
                      <a:pt x="674" y="916"/>
                      <a:pt x="706" y="956"/>
                      <a:pt x="742" y="984"/>
                    </a:cubicBezTo>
                    <a:cubicBezTo>
                      <a:pt x="778" y="1012"/>
                      <a:pt x="829" y="1027"/>
                      <a:pt x="864" y="1028"/>
                    </a:cubicBezTo>
                    <a:cubicBezTo>
                      <a:pt x="899" y="1029"/>
                      <a:pt x="919" y="1029"/>
                      <a:pt x="951" y="993"/>
                    </a:cubicBezTo>
                    <a:cubicBezTo>
                      <a:pt x="983" y="957"/>
                      <a:pt x="1030" y="885"/>
                      <a:pt x="1056" y="810"/>
                    </a:cubicBezTo>
                    <a:cubicBezTo>
                      <a:pt x="1082" y="735"/>
                      <a:pt x="1098" y="596"/>
                      <a:pt x="1109" y="540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584" name="Text Box 21"/>
            <p:cNvSpPr txBox="1">
              <a:spLocks noChangeArrowheads="1"/>
            </p:cNvSpPr>
            <p:nvPr/>
          </p:nvSpPr>
          <p:spPr bwMode="auto">
            <a:xfrm>
              <a:off x="5213" y="1934"/>
              <a:ext cx="19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4585" name="Oval 22"/>
            <p:cNvSpPr>
              <a:spLocks noChangeArrowheads="1"/>
            </p:cNvSpPr>
            <p:nvPr/>
          </p:nvSpPr>
          <p:spPr bwMode="auto">
            <a:xfrm>
              <a:off x="2539" y="1536"/>
              <a:ext cx="105" cy="1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AutoShape 23"/>
            <p:cNvSpPr>
              <a:spLocks noChangeArrowheads="1"/>
            </p:cNvSpPr>
            <p:nvPr/>
          </p:nvSpPr>
          <p:spPr bwMode="auto">
            <a:xfrm>
              <a:off x="2828" y="1519"/>
              <a:ext cx="427" cy="10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0 h 21600"/>
                <a:gd name="T4" fmla="*/ 6 w 21600"/>
                <a:gd name="T5" fmla="*/ 1 h 21600"/>
                <a:gd name="T6" fmla="*/ 8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9 w 21600"/>
                <a:gd name="T13" fmla="*/ 5400 h 21600"/>
                <a:gd name="T14" fmla="*/ 18919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24"/>
            <p:cNvSpPr txBox="1">
              <a:spLocks noChangeArrowheads="1"/>
            </p:cNvSpPr>
            <p:nvPr/>
          </p:nvSpPr>
          <p:spPr bwMode="auto">
            <a:xfrm>
              <a:off x="3293" y="1229"/>
              <a:ext cx="291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800" i="1" baseline="-25000">
                  <a:solidFill>
                    <a:schemeClr val="bg2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3630" y="1319"/>
              <a:ext cx="11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(phase velocity)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675063" y="5067300"/>
            <a:ext cx="1651000" cy="1208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470025" y="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Phase Velocity (cont.)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101975" y="1758950"/>
          <a:ext cx="2830513" cy="2444750"/>
        </p:xfrm>
        <a:graphic>
          <a:graphicData uri="http://schemas.openxmlformats.org/presentationml/2006/ole">
            <p:oleObj spid="_x0000_s25602" name="Equation" r:id="rId4" imgW="1587240" imgH="1371600" progId="Equation.DSMT4">
              <p:embed/>
            </p:oleObj>
          </a:graphicData>
        </a:graphic>
      </p:graphicFrame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438400" y="1751013"/>
            <a:ext cx="566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2590800" y="5475288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3892550" y="5064125"/>
          <a:ext cx="1187450" cy="1135063"/>
        </p:xfrm>
        <a:graphic>
          <a:graphicData uri="http://schemas.openxmlformats.org/presentationml/2006/ole">
            <p:oleObj spid="_x0000_s25603" name="Equation" r:id="rId5" imgW="571320" imgH="54576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9" name="Text Box 129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pSp>
        <p:nvGrpSpPr>
          <p:cNvPr id="1031" name="Group 156"/>
          <p:cNvGrpSpPr>
            <a:grpSpLocks/>
          </p:cNvGrpSpPr>
          <p:nvPr/>
        </p:nvGrpSpPr>
        <p:grpSpPr bwMode="auto">
          <a:xfrm>
            <a:off x="1315358" y="1397001"/>
            <a:ext cx="6515100" cy="1936750"/>
            <a:chOff x="688" y="592"/>
            <a:chExt cx="4104" cy="1220"/>
          </a:xfrm>
        </p:grpSpPr>
        <p:sp>
          <p:nvSpPr>
            <p:cNvPr id="1032" name="AutoShape 134"/>
            <p:cNvSpPr>
              <a:spLocks noChangeArrowheads="1"/>
            </p:cNvSpPr>
            <p:nvPr/>
          </p:nvSpPr>
          <p:spPr bwMode="auto">
            <a:xfrm rot="5400000">
              <a:off x="2672" y="-712"/>
              <a:ext cx="128" cy="4096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utoShape 135"/>
            <p:cNvSpPr>
              <a:spLocks noChangeArrowheads="1"/>
            </p:cNvSpPr>
            <p:nvPr/>
          </p:nvSpPr>
          <p:spPr bwMode="auto">
            <a:xfrm rot="5400000">
              <a:off x="2684" y="-1156"/>
              <a:ext cx="112" cy="4104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0"/>
            <p:cNvGraphicFramePr>
              <a:graphicFrameLocks noChangeAspect="1"/>
            </p:cNvGraphicFramePr>
            <p:nvPr/>
          </p:nvGraphicFramePr>
          <p:xfrm>
            <a:off x="2683" y="1615"/>
            <a:ext cx="262" cy="197"/>
          </p:xfrm>
          <a:graphic>
            <a:graphicData uri="http://schemas.openxmlformats.org/presentationml/2006/ole">
              <p:oleObj spid="_x0000_s1026" name="Equation" r:id="rId4" imgW="253800" imgH="190440" progId="Equation.DSMT4">
                <p:embed/>
              </p:oleObj>
            </a:graphicData>
          </a:graphic>
        </p:graphicFrame>
        <p:sp>
          <p:nvSpPr>
            <p:cNvPr id="1034" name="Line 137"/>
            <p:cNvSpPr>
              <a:spLocks noChangeShapeType="1"/>
            </p:cNvSpPr>
            <p:nvPr/>
          </p:nvSpPr>
          <p:spPr bwMode="auto">
            <a:xfrm flipV="1">
              <a:off x="712" y="1560"/>
              <a:ext cx="4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" name="Line 138"/>
            <p:cNvSpPr>
              <a:spLocks noChangeShapeType="1"/>
            </p:cNvSpPr>
            <p:nvPr/>
          </p:nvSpPr>
          <p:spPr bwMode="auto">
            <a:xfrm>
              <a:off x="1605" y="888"/>
              <a:ext cx="4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7" name="Object 1"/>
            <p:cNvGraphicFramePr>
              <a:graphicFrameLocks noChangeAspect="1"/>
            </p:cNvGraphicFramePr>
            <p:nvPr/>
          </p:nvGraphicFramePr>
          <p:xfrm>
            <a:off x="1612" y="592"/>
            <a:ext cx="104" cy="196"/>
          </p:xfrm>
          <a:graphic>
            <a:graphicData uri="http://schemas.openxmlformats.org/presentationml/2006/ole">
              <p:oleObj spid="_x0000_s1027" name="Equation" r:id="rId5" imgW="101520" imgH="190440" progId="Equation.DSMT4">
                <p:embed/>
              </p:oleObj>
            </a:graphicData>
          </a:graphic>
        </p:graphicFrame>
        <p:sp>
          <p:nvSpPr>
            <p:cNvPr id="1036" name="Text Box 140"/>
            <p:cNvSpPr txBox="1">
              <a:spLocks noChangeArrowheads="1"/>
            </p:cNvSpPr>
            <p:nvPr/>
          </p:nvSpPr>
          <p:spPr bwMode="auto">
            <a:xfrm>
              <a:off x="2302" y="919"/>
              <a:ext cx="9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+ + + + + + +</a:t>
              </a:r>
            </a:p>
          </p:txBody>
        </p:sp>
        <p:sp>
          <p:nvSpPr>
            <p:cNvPr id="1037" name="Text Box 141"/>
            <p:cNvSpPr txBox="1">
              <a:spLocks noChangeArrowheads="1"/>
            </p:cNvSpPr>
            <p:nvPr/>
          </p:nvSpPr>
          <p:spPr bwMode="auto">
            <a:xfrm>
              <a:off x="2294" y="1087"/>
              <a:ext cx="9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- - - - - - - - - -</a:t>
              </a:r>
            </a:p>
          </p:txBody>
        </p: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3351" y="1028"/>
            <a:ext cx="143" cy="170"/>
          </p:xfrm>
          <a:graphic>
            <a:graphicData uri="http://schemas.openxmlformats.org/presentationml/2006/ole">
              <p:oleObj spid="_x0000_s1028" name="Equation" r:id="rId6" imgW="139680" imgH="164880" progId="Equation.DSMT4">
                <p:embed/>
              </p:oleObj>
            </a:graphicData>
          </a:graphic>
        </p:graphicFrame>
        <p:grpSp>
          <p:nvGrpSpPr>
            <p:cNvPr id="1038" name="Group 154"/>
            <p:cNvGrpSpPr>
              <a:grpSpLocks/>
            </p:cNvGrpSpPr>
            <p:nvPr/>
          </p:nvGrpSpPr>
          <p:grpSpPr bwMode="auto">
            <a:xfrm>
              <a:off x="1498" y="987"/>
              <a:ext cx="596" cy="231"/>
              <a:chOff x="1498" y="995"/>
              <a:chExt cx="596" cy="231"/>
            </a:xfrm>
          </p:grpSpPr>
          <p:grpSp>
            <p:nvGrpSpPr>
              <p:cNvPr id="1040" name="Group 147"/>
              <p:cNvGrpSpPr>
                <a:grpSpLocks/>
              </p:cNvGrpSpPr>
              <p:nvPr/>
            </p:nvGrpSpPr>
            <p:grpSpPr bwMode="auto">
              <a:xfrm>
                <a:off x="1498" y="995"/>
                <a:ext cx="188" cy="231"/>
                <a:chOff x="4442" y="1587"/>
                <a:chExt cx="188" cy="231"/>
              </a:xfrm>
            </p:grpSpPr>
            <p:sp>
              <p:nvSpPr>
                <p:cNvPr id="1047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bg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041" name="Group 148"/>
              <p:cNvGrpSpPr>
                <a:grpSpLocks/>
              </p:cNvGrpSpPr>
              <p:nvPr/>
            </p:nvGrpSpPr>
            <p:grpSpPr bwMode="auto">
              <a:xfrm>
                <a:off x="1702" y="995"/>
                <a:ext cx="188" cy="231"/>
                <a:chOff x="4442" y="1587"/>
                <a:chExt cx="188" cy="231"/>
              </a:xfrm>
            </p:grpSpPr>
            <p:sp>
              <p:nvSpPr>
                <p:cNvPr id="1045" name="Oval 149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bg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042" name="Group 151"/>
              <p:cNvGrpSpPr>
                <a:grpSpLocks/>
              </p:cNvGrpSpPr>
              <p:nvPr/>
            </p:nvGrpSpPr>
            <p:grpSpPr bwMode="auto">
              <a:xfrm>
                <a:off x="1906" y="995"/>
                <a:ext cx="188" cy="231"/>
                <a:chOff x="4442" y="1587"/>
                <a:chExt cx="188" cy="231"/>
              </a:xfrm>
            </p:grpSpPr>
            <p:sp>
              <p:nvSpPr>
                <p:cNvPr id="1043" name="Oval 152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bg2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1039" name="Text Box 155"/>
            <p:cNvSpPr txBox="1">
              <a:spLocks noChangeArrowheads="1"/>
            </p:cNvSpPr>
            <p:nvPr/>
          </p:nvSpPr>
          <p:spPr bwMode="auto">
            <a:xfrm>
              <a:off x="1230" y="1008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chemeClr val="bg2"/>
                  </a:solidFill>
                  <a:latin typeface="Handscript SF" pitchFamily="2" charset="0"/>
                </a:rPr>
                <a:t>B</a:t>
              </a:r>
            </a:p>
          </p:txBody>
        </p:sp>
      </p:grpSp>
      <p:sp>
        <p:nvSpPr>
          <p:cNvPr id="77" name="Line 138"/>
          <p:cNvSpPr>
            <a:spLocks noChangeShapeType="1"/>
          </p:cNvSpPr>
          <p:nvPr/>
        </p:nvSpPr>
        <p:spPr bwMode="auto">
          <a:xfrm flipH="1">
            <a:off x="2715332" y="2385694"/>
            <a:ext cx="774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102429" y="838200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Transmission Line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86510" y="3504205"/>
            <a:ext cx="7891462" cy="2720975"/>
            <a:chOff x="886510" y="3504205"/>
            <a:chExt cx="7891462" cy="2720975"/>
          </a:xfrm>
        </p:grpSpPr>
        <p:sp>
          <p:nvSpPr>
            <p:cNvPr id="1049" name="Text Box 21"/>
            <p:cNvSpPr txBox="1">
              <a:spLocks noChangeArrowheads="1"/>
            </p:cNvSpPr>
            <p:nvPr/>
          </p:nvSpPr>
          <p:spPr bwMode="auto">
            <a:xfrm>
              <a:off x="886510" y="4656730"/>
              <a:ext cx="696912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0" name="Arc 8"/>
            <p:cNvSpPr>
              <a:spLocks/>
            </p:cNvSpPr>
            <p:nvPr/>
          </p:nvSpPr>
          <p:spPr bwMode="auto">
            <a:xfrm>
              <a:off x="4175810" y="3958230"/>
              <a:ext cx="190500" cy="396875"/>
            </a:xfrm>
            <a:custGeom>
              <a:avLst/>
              <a:gdLst>
                <a:gd name="T0" fmla="*/ 0 w 43198"/>
                <a:gd name="T1" fmla="*/ 1 h 36493"/>
                <a:gd name="T2" fmla="*/ 0 w 43198"/>
                <a:gd name="T3" fmla="*/ 0 h 36493"/>
                <a:gd name="T4" fmla="*/ 0 w 43198"/>
                <a:gd name="T5" fmla="*/ 1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Arc 10"/>
            <p:cNvSpPr>
              <a:spLocks/>
            </p:cNvSpPr>
            <p:nvPr/>
          </p:nvSpPr>
          <p:spPr bwMode="auto">
            <a:xfrm>
              <a:off x="4047222" y="3951880"/>
              <a:ext cx="192087" cy="423863"/>
            </a:xfrm>
            <a:custGeom>
              <a:avLst/>
              <a:gdLst>
                <a:gd name="T0" fmla="*/ 0 w 43200"/>
                <a:gd name="T1" fmla="*/ 0 h 39465"/>
                <a:gd name="T2" fmla="*/ 0 w 43200"/>
                <a:gd name="T3" fmla="*/ 0 h 39465"/>
                <a:gd name="T4" fmla="*/ 0 w 43200"/>
                <a:gd name="T5" fmla="*/ 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Arc 11"/>
            <p:cNvSpPr>
              <a:spLocks/>
            </p:cNvSpPr>
            <p:nvPr/>
          </p:nvSpPr>
          <p:spPr bwMode="auto">
            <a:xfrm>
              <a:off x="3924985" y="3969343"/>
              <a:ext cx="190500" cy="406400"/>
            </a:xfrm>
            <a:custGeom>
              <a:avLst/>
              <a:gdLst>
                <a:gd name="T0" fmla="*/ 0 w 43200"/>
                <a:gd name="T1" fmla="*/ 0 h 37507"/>
                <a:gd name="T2" fmla="*/ 0 w 43200"/>
                <a:gd name="T3" fmla="*/ 0 h 37507"/>
                <a:gd name="T4" fmla="*/ 0 w 43200"/>
                <a:gd name="T5" fmla="*/ 1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Arc 12"/>
            <p:cNvSpPr>
              <a:spLocks/>
            </p:cNvSpPr>
            <p:nvPr/>
          </p:nvSpPr>
          <p:spPr bwMode="auto">
            <a:xfrm>
              <a:off x="3790047" y="3974105"/>
              <a:ext cx="192087" cy="404813"/>
            </a:xfrm>
            <a:custGeom>
              <a:avLst/>
              <a:gdLst>
                <a:gd name="T0" fmla="*/ 0 w 43200"/>
                <a:gd name="T1" fmla="*/ 0 h 37395"/>
                <a:gd name="T2" fmla="*/ 0 w 43200"/>
                <a:gd name="T3" fmla="*/ 0 h 37395"/>
                <a:gd name="T4" fmla="*/ 0 w 43200"/>
                <a:gd name="T5" fmla="*/ 1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Arc 13"/>
            <p:cNvSpPr>
              <a:spLocks/>
            </p:cNvSpPr>
            <p:nvPr/>
          </p:nvSpPr>
          <p:spPr bwMode="auto">
            <a:xfrm>
              <a:off x="3659872" y="3978868"/>
              <a:ext cx="190500" cy="412750"/>
            </a:xfrm>
            <a:custGeom>
              <a:avLst/>
              <a:gdLst>
                <a:gd name="T0" fmla="*/ 0 w 43198"/>
                <a:gd name="T1" fmla="*/ 0 h 37968"/>
                <a:gd name="T2" fmla="*/ 0 w 43198"/>
                <a:gd name="T3" fmla="*/ 1 h 37968"/>
                <a:gd name="T4" fmla="*/ 0 w 43198"/>
                <a:gd name="T5" fmla="*/ 1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4366310" y="4132855"/>
              <a:ext cx="28844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1148447" y="4188418"/>
              <a:ext cx="604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1088122" y="4151905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7"/>
            <p:cNvSpPr>
              <a:spLocks noChangeShapeType="1"/>
            </p:cNvSpPr>
            <p:nvPr/>
          </p:nvSpPr>
          <p:spPr bwMode="auto">
            <a:xfrm flipV="1">
              <a:off x="1746935" y="4013793"/>
              <a:ext cx="66675" cy="171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9" name="Line 38"/>
            <p:cNvSpPr>
              <a:spLocks noChangeShapeType="1"/>
            </p:cNvSpPr>
            <p:nvPr/>
          </p:nvSpPr>
          <p:spPr bwMode="auto">
            <a:xfrm flipV="1">
              <a:off x="1856472" y="4018555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0" name="Line 50"/>
            <p:cNvSpPr>
              <a:spLocks noChangeShapeType="1"/>
            </p:cNvSpPr>
            <p:nvPr/>
          </p:nvSpPr>
          <p:spPr bwMode="auto">
            <a:xfrm flipV="1">
              <a:off x="2008872" y="4018555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1" name="Line 51"/>
            <p:cNvSpPr>
              <a:spLocks noChangeShapeType="1"/>
            </p:cNvSpPr>
            <p:nvPr/>
          </p:nvSpPr>
          <p:spPr bwMode="auto">
            <a:xfrm flipV="1">
              <a:off x="2167622" y="4018555"/>
              <a:ext cx="98425" cy="282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2" name="Line 52"/>
            <p:cNvSpPr>
              <a:spLocks noChangeShapeType="1"/>
            </p:cNvSpPr>
            <p:nvPr/>
          </p:nvSpPr>
          <p:spPr bwMode="auto">
            <a:xfrm flipV="1">
              <a:off x="2318435" y="4009030"/>
              <a:ext cx="100012" cy="290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3" name="Line 53"/>
            <p:cNvSpPr>
              <a:spLocks noChangeShapeType="1"/>
            </p:cNvSpPr>
            <p:nvPr/>
          </p:nvSpPr>
          <p:spPr bwMode="auto">
            <a:xfrm flipH="1" flipV="1">
              <a:off x="2412097" y="4015380"/>
              <a:ext cx="44450" cy="1476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4" name="Line 54"/>
            <p:cNvSpPr>
              <a:spLocks noChangeShapeType="1"/>
            </p:cNvSpPr>
            <p:nvPr/>
          </p:nvSpPr>
          <p:spPr bwMode="auto">
            <a:xfrm rot="19163305" flipV="1">
              <a:off x="1907272" y="404713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" name="Line 55"/>
            <p:cNvSpPr>
              <a:spLocks noChangeShapeType="1"/>
            </p:cNvSpPr>
            <p:nvPr/>
          </p:nvSpPr>
          <p:spPr bwMode="auto">
            <a:xfrm rot="19163305" flipV="1">
              <a:off x="2064435" y="402808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6" name="Line 56"/>
            <p:cNvSpPr>
              <a:spLocks noChangeShapeType="1"/>
            </p:cNvSpPr>
            <p:nvPr/>
          </p:nvSpPr>
          <p:spPr bwMode="auto">
            <a:xfrm rot="19163305" flipV="1">
              <a:off x="2216835" y="4023318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7" name="Line 57"/>
            <p:cNvSpPr>
              <a:spLocks noChangeShapeType="1"/>
            </p:cNvSpPr>
            <p:nvPr/>
          </p:nvSpPr>
          <p:spPr bwMode="auto">
            <a:xfrm rot="19163305" flipV="1">
              <a:off x="1759635" y="402808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8" name="Line 71"/>
            <p:cNvSpPr>
              <a:spLocks noChangeShapeType="1"/>
            </p:cNvSpPr>
            <p:nvPr/>
          </p:nvSpPr>
          <p:spPr bwMode="auto">
            <a:xfrm rot="5366684">
              <a:off x="4747310" y="5777505"/>
              <a:ext cx="6048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9" name="Line 72"/>
            <p:cNvSpPr>
              <a:spLocks noChangeShapeType="1"/>
            </p:cNvSpPr>
            <p:nvPr/>
          </p:nvSpPr>
          <p:spPr bwMode="auto">
            <a:xfrm rot="5366684">
              <a:off x="4693335" y="4451943"/>
              <a:ext cx="639763" cy="6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" name="Line 74"/>
            <p:cNvSpPr>
              <a:spLocks noChangeShapeType="1"/>
            </p:cNvSpPr>
            <p:nvPr/>
          </p:nvSpPr>
          <p:spPr bwMode="auto">
            <a:xfrm rot="5366684" flipV="1">
              <a:off x="5071160" y="4717055"/>
              <a:ext cx="66675" cy="171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1" name="Line 75"/>
            <p:cNvSpPr>
              <a:spLocks noChangeShapeType="1"/>
            </p:cNvSpPr>
            <p:nvPr/>
          </p:nvSpPr>
          <p:spPr bwMode="auto">
            <a:xfrm rot="5366684" flipV="1">
              <a:off x="4983847" y="47821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2" name="Line 76"/>
            <p:cNvSpPr>
              <a:spLocks noChangeShapeType="1"/>
            </p:cNvSpPr>
            <p:nvPr/>
          </p:nvSpPr>
          <p:spPr bwMode="auto">
            <a:xfrm rot="5366684" flipV="1">
              <a:off x="4983847" y="49345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3" name="Line 77"/>
            <p:cNvSpPr>
              <a:spLocks noChangeShapeType="1"/>
            </p:cNvSpPr>
            <p:nvPr/>
          </p:nvSpPr>
          <p:spPr bwMode="auto">
            <a:xfrm rot="5366684" flipV="1">
              <a:off x="4985435" y="50869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4" name="Line 78"/>
            <p:cNvSpPr>
              <a:spLocks noChangeShapeType="1"/>
            </p:cNvSpPr>
            <p:nvPr/>
          </p:nvSpPr>
          <p:spPr bwMode="auto">
            <a:xfrm rot="5366684" flipV="1">
              <a:off x="4996547" y="5237755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" name="Line 79"/>
            <p:cNvSpPr>
              <a:spLocks noChangeShapeType="1"/>
            </p:cNvSpPr>
            <p:nvPr/>
          </p:nvSpPr>
          <p:spPr bwMode="auto">
            <a:xfrm rot="5366684" flipH="1" flipV="1">
              <a:off x="5099735" y="5385393"/>
              <a:ext cx="34925" cy="1444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6" name="Line 80"/>
            <p:cNvSpPr>
              <a:spLocks noChangeShapeType="1"/>
            </p:cNvSpPr>
            <p:nvPr/>
          </p:nvSpPr>
          <p:spPr bwMode="auto">
            <a:xfrm rot="2929989" flipV="1">
              <a:off x="4952097" y="4877393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7" name="Line 81"/>
            <p:cNvSpPr>
              <a:spLocks noChangeShapeType="1"/>
            </p:cNvSpPr>
            <p:nvPr/>
          </p:nvSpPr>
          <p:spPr bwMode="auto">
            <a:xfrm rot="2929989" flipV="1">
              <a:off x="4972735" y="50329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8" name="Line 82"/>
            <p:cNvSpPr>
              <a:spLocks noChangeShapeType="1"/>
            </p:cNvSpPr>
            <p:nvPr/>
          </p:nvSpPr>
          <p:spPr bwMode="auto">
            <a:xfrm rot="2929989" flipV="1">
              <a:off x="4979085" y="51853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9" name="Line 83"/>
            <p:cNvSpPr>
              <a:spLocks noChangeShapeType="1"/>
            </p:cNvSpPr>
            <p:nvPr/>
          </p:nvSpPr>
          <p:spPr bwMode="auto">
            <a:xfrm rot="2929989" flipV="1">
              <a:off x="4969560" y="47281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0" name="Line 98"/>
            <p:cNvSpPr>
              <a:spLocks noChangeShapeType="1"/>
            </p:cNvSpPr>
            <p:nvPr/>
          </p:nvSpPr>
          <p:spPr bwMode="auto">
            <a:xfrm rot="5366684">
              <a:off x="5134660" y="5606055"/>
              <a:ext cx="925513" cy="4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1" name="Line 99"/>
            <p:cNvSpPr>
              <a:spLocks noChangeShapeType="1"/>
            </p:cNvSpPr>
            <p:nvPr/>
          </p:nvSpPr>
          <p:spPr bwMode="auto">
            <a:xfrm rot="5366684">
              <a:off x="5150535" y="4577355"/>
              <a:ext cx="896938" cy="6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2" name="Line 102"/>
            <p:cNvSpPr>
              <a:spLocks noChangeShapeType="1"/>
            </p:cNvSpPr>
            <p:nvPr/>
          </p:nvSpPr>
          <p:spPr bwMode="auto">
            <a:xfrm rot="5366684" flipV="1">
              <a:off x="5610910" y="4799605"/>
              <a:ext cx="4763" cy="4778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3" name="Line 110"/>
            <p:cNvSpPr>
              <a:spLocks noChangeShapeType="1"/>
            </p:cNvSpPr>
            <p:nvPr/>
          </p:nvSpPr>
          <p:spPr bwMode="auto">
            <a:xfrm rot="5366684" flipV="1">
              <a:off x="5607735" y="4910730"/>
              <a:ext cx="4763" cy="4778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4" name="Line 111"/>
            <p:cNvSpPr>
              <a:spLocks noChangeShapeType="1"/>
            </p:cNvSpPr>
            <p:nvPr/>
          </p:nvSpPr>
          <p:spPr bwMode="auto">
            <a:xfrm>
              <a:off x="1126222" y="6069605"/>
              <a:ext cx="6261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" name="Oval 112"/>
            <p:cNvSpPr>
              <a:spLocks noChangeArrowheads="1"/>
            </p:cNvSpPr>
            <p:nvPr/>
          </p:nvSpPr>
          <p:spPr bwMode="auto">
            <a:xfrm>
              <a:off x="1065897" y="603309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114"/>
            <p:cNvSpPr>
              <a:spLocks noChangeArrowheads="1"/>
            </p:cNvSpPr>
            <p:nvPr/>
          </p:nvSpPr>
          <p:spPr bwMode="auto">
            <a:xfrm>
              <a:off x="7265085" y="408999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115"/>
            <p:cNvSpPr>
              <a:spLocks noChangeArrowheads="1"/>
            </p:cNvSpPr>
            <p:nvPr/>
          </p:nvSpPr>
          <p:spPr bwMode="auto">
            <a:xfrm>
              <a:off x="7387322" y="6036268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117"/>
            <p:cNvSpPr>
              <a:spLocks noChangeShapeType="1"/>
            </p:cNvSpPr>
            <p:nvPr/>
          </p:nvSpPr>
          <p:spPr bwMode="auto">
            <a:xfrm>
              <a:off x="2456547" y="4167780"/>
              <a:ext cx="11953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9" name="Text Box 118"/>
            <p:cNvSpPr txBox="1">
              <a:spLocks noChangeArrowheads="1"/>
            </p:cNvSpPr>
            <p:nvPr/>
          </p:nvSpPr>
          <p:spPr bwMode="auto">
            <a:xfrm>
              <a:off x="1761222" y="3504205"/>
              <a:ext cx="5937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90" name="Text Box 119"/>
            <p:cNvSpPr txBox="1">
              <a:spLocks noChangeArrowheads="1"/>
            </p:cNvSpPr>
            <p:nvPr/>
          </p:nvSpPr>
          <p:spPr bwMode="auto">
            <a:xfrm>
              <a:off x="3648760" y="3561355"/>
              <a:ext cx="5794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91" name="Text Box 120"/>
            <p:cNvSpPr txBox="1">
              <a:spLocks noChangeArrowheads="1"/>
            </p:cNvSpPr>
            <p:nvPr/>
          </p:nvSpPr>
          <p:spPr bwMode="auto">
            <a:xfrm>
              <a:off x="4242485" y="4952005"/>
              <a:ext cx="622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92" name="Text Box 121"/>
            <p:cNvSpPr txBox="1">
              <a:spLocks noChangeArrowheads="1"/>
            </p:cNvSpPr>
            <p:nvPr/>
          </p:nvSpPr>
          <p:spPr bwMode="auto">
            <a:xfrm>
              <a:off x="5912535" y="4885330"/>
              <a:ext cx="6080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93" name="Text Box 122"/>
            <p:cNvSpPr txBox="1">
              <a:spLocks noChangeArrowheads="1"/>
            </p:cNvSpPr>
            <p:nvPr/>
          </p:nvSpPr>
          <p:spPr bwMode="auto">
            <a:xfrm>
              <a:off x="1065897" y="3681305"/>
              <a:ext cx="7175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94" name="Text Box 123"/>
            <p:cNvSpPr txBox="1">
              <a:spLocks noChangeArrowheads="1"/>
            </p:cNvSpPr>
            <p:nvPr/>
          </p:nvSpPr>
          <p:spPr bwMode="auto">
            <a:xfrm>
              <a:off x="6907897" y="4604343"/>
              <a:ext cx="1122362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z+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</a:rPr>
                <a:t> -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95" name="Text Box 124"/>
            <p:cNvSpPr txBox="1">
              <a:spLocks noChangeArrowheads="1"/>
            </p:cNvSpPr>
            <p:nvPr/>
          </p:nvSpPr>
          <p:spPr bwMode="auto">
            <a:xfrm>
              <a:off x="6280835" y="3648668"/>
              <a:ext cx="1079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i="1" dirty="0" err="1">
                  <a:solidFill>
                    <a:schemeClr val="bg2"/>
                  </a:solidFill>
                </a:rPr>
                <a:t>+</a:t>
              </a:r>
              <a:r>
                <a:rPr lang="en-US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96" name="AutoShape 127"/>
            <p:cNvSpPr>
              <a:spLocks noChangeArrowheads="1"/>
            </p:cNvSpPr>
            <p:nvPr/>
          </p:nvSpPr>
          <p:spPr bwMode="auto">
            <a:xfrm rot="5400000">
              <a:off x="6599922" y="4042368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AutoShape 128"/>
            <p:cNvSpPr>
              <a:spLocks noChangeArrowheads="1"/>
            </p:cNvSpPr>
            <p:nvPr/>
          </p:nvSpPr>
          <p:spPr bwMode="auto">
            <a:xfrm rot="5400000">
              <a:off x="1348472" y="411063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130"/>
            <p:cNvSpPr>
              <a:spLocks noChangeShapeType="1"/>
            </p:cNvSpPr>
            <p:nvPr/>
          </p:nvSpPr>
          <p:spPr bwMode="auto">
            <a:xfrm>
              <a:off x="7763560" y="6064843"/>
              <a:ext cx="6365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9" name="Text Box 131"/>
            <p:cNvSpPr txBox="1">
              <a:spLocks noChangeArrowheads="1"/>
            </p:cNvSpPr>
            <p:nvPr/>
          </p:nvSpPr>
          <p:spPr bwMode="auto">
            <a:xfrm>
              <a:off x="8495397" y="5828305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0" name="AutoShape 128"/>
            <p:cNvSpPr>
              <a:spLocks noChangeArrowheads="1"/>
            </p:cNvSpPr>
            <p:nvPr/>
          </p:nvSpPr>
          <p:spPr bwMode="auto">
            <a:xfrm rot="16200000" flipH="1">
              <a:off x="1275241" y="5973077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128"/>
            <p:cNvSpPr>
              <a:spLocks noChangeArrowheads="1"/>
            </p:cNvSpPr>
            <p:nvPr/>
          </p:nvSpPr>
          <p:spPr bwMode="auto">
            <a:xfrm rot="16200000" flipH="1">
              <a:off x="6593407" y="5994849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833438" y="1020763"/>
            <a:ext cx="1382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general,</a:t>
            </a:r>
          </a:p>
        </p:txBody>
      </p:sp>
      <p:graphicFrame>
        <p:nvGraphicFramePr>
          <p:cNvPr id="26626" name="Object 9"/>
          <p:cNvGraphicFramePr>
            <a:graphicFrameLocks noChangeAspect="1"/>
          </p:cNvGraphicFramePr>
          <p:nvPr/>
        </p:nvGraphicFramePr>
        <p:xfrm>
          <a:off x="2487613" y="919163"/>
          <a:ext cx="4570412" cy="1098550"/>
        </p:xfrm>
        <a:graphic>
          <a:graphicData uri="http://schemas.openxmlformats.org/presentationml/2006/ole">
            <p:oleObj spid="_x0000_s26626" name="Equation" r:id="rId4" imgW="2692080" imgH="647640" progId="Equation.DSMT4">
              <p:embed/>
            </p:oleObj>
          </a:graphicData>
        </a:graphic>
      </p:graphicFrame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674477" y="3411419"/>
            <a:ext cx="5786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This is </a:t>
            </a:r>
            <a:r>
              <a:rPr lang="en-US" sz="2000" u="sng" dirty="0">
                <a:solidFill>
                  <a:schemeClr val="bg2"/>
                </a:solidFill>
              </a:rPr>
              <a:t>dispersion</a:t>
            </a:r>
            <a:r>
              <a:rPr lang="en-US" sz="2000" dirty="0">
                <a:solidFill>
                  <a:schemeClr val="bg2"/>
                </a:solidFill>
              </a:rPr>
              <a:t>, resulting in waveform </a:t>
            </a:r>
            <a:r>
              <a:rPr lang="en-US" sz="2000" u="sng" dirty="0">
                <a:solidFill>
                  <a:schemeClr val="bg2"/>
                </a:solidFill>
              </a:rPr>
              <a:t>distortion</a:t>
            </a:r>
          </a:p>
        </p:txBody>
      </p:sp>
      <p:sp>
        <p:nvSpPr>
          <p:cNvPr id="474143" name="Text Box 31"/>
          <p:cNvSpPr txBox="1">
            <a:spLocks noChangeArrowheads="1"/>
          </p:cNvSpPr>
          <p:nvPr/>
        </p:nvSpPr>
        <p:spPr bwMode="auto">
          <a:xfrm>
            <a:off x="1489075" y="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Phase Velocity (cont.)</a:t>
            </a:r>
          </a:p>
        </p:txBody>
      </p:sp>
      <p:graphicFrame>
        <p:nvGraphicFramePr>
          <p:cNvPr id="26627" name="Object 32"/>
          <p:cNvGraphicFramePr>
            <a:graphicFrameLocks noChangeAspect="1"/>
          </p:cNvGraphicFramePr>
          <p:nvPr/>
        </p:nvGraphicFramePr>
        <p:xfrm>
          <a:off x="2667000" y="2351088"/>
          <a:ext cx="4462463" cy="495300"/>
        </p:xfrm>
        <a:graphic>
          <a:graphicData uri="http://schemas.openxmlformats.org/presentationml/2006/ole">
            <p:oleObj spid="_x0000_s26627" name="Equation" r:id="rId5" imgW="2628720" imgH="291960" progId="Equation.DSMT4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682750" y="4325312"/>
            <a:ext cx="5864225" cy="1741487"/>
            <a:chOff x="1682750" y="4049713"/>
            <a:chExt cx="5864225" cy="1741487"/>
          </a:xfrm>
        </p:grpSpPr>
        <p:sp>
          <p:nvSpPr>
            <p:cNvPr id="26630" name="Line 11"/>
            <p:cNvSpPr>
              <a:spLocks noChangeShapeType="1"/>
            </p:cNvSpPr>
            <p:nvPr/>
          </p:nvSpPr>
          <p:spPr bwMode="auto">
            <a:xfrm>
              <a:off x="1690688" y="4868863"/>
              <a:ext cx="57737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1" name="Line 12"/>
            <p:cNvSpPr>
              <a:spLocks noChangeShapeType="1"/>
            </p:cNvSpPr>
            <p:nvPr/>
          </p:nvSpPr>
          <p:spPr bwMode="auto">
            <a:xfrm>
              <a:off x="1682750" y="5791200"/>
              <a:ext cx="577373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6632" name="Group 30"/>
            <p:cNvGrpSpPr>
              <a:grpSpLocks/>
            </p:cNvGrpSpPr>
            <p:nvPr/>
          </p:nvGrpSpPr>
          <p:grpSpPr bwMode="auto">
            <a:xfrm>
              <a:off x="1974850" y="4135438"/>
              <a:ext cx="890588" cy="561975"/>
              <a:chOff x="912" y="2605"/>
              <a:chExt cx="893" cy="354"/>
            </a:xfrm>
          </p:grpSpPr>
          <p:sp>
            <p:nvSpPr>
              <p:cNvPr id="26637" name="Line 15"/>
              <p:cNvSpPr>
                <a:spLocks noChangeShapeType="1"/>
              </p:cNvSpPr>
              <p:nvPr/>
            </p:nvSpPr>
            <p:spPr bwMode="auto">
              <a:xfrm>
                <a:off x="1151" y="2605"/>
                <a:ext cx="42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38" name="Line 17"/>
              <p:cNvSpPr>
                <a:spLocks noChangeShapeType="1"/>
              </p:cNvSpPr>
              <p:nvPr/>
            </p:nvSpPr>
            <p:spPr bwMode="auto">
              <a:xfrm flipV="1">
                <a:off x="912" y="2948"/>
                <a:ext cx="241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39" name="Line 18"/>
              <p:cNvSpPr>
                <a:spLocks noChangeShapeType="1"/>
              </p:cNvSpPr>
              <p:nvPr/>
            </p:nvSpPr>
            <p:spPr bwMode="auto">
              <a:xfrm flipV="1">
                <a:off x="1564" y="2949"/>
                <a:ext cx="241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0" name="Line 19"/>
              <p:cNvSpPr>
                <a:spLocks noChangeShapeType="1"/>
              </p:cNvSpPr>
              <p:nvPr/>
            </p:nvSpPr>
            <p:spPr bwMode="auto">
              <a:xfrm>
                <a:off x="1152" y="2605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1" name="Line 20"/>
              <p:cNvSpPr>
                <a:spLocks noChangeShapeType="1"/>
              </p:cNvSpPr>
              <p:nvPr/>
            </p:nvSpPr>
            <p:spPr bwMode="auto">
              <a:xfrm>
                <a:off x="1574" y="2607"/>
                <a:ext cx="0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633" name="Freeform 27"/>
            <p:cNvSpPr>
              <a:spLocks/>
            </p:cNvSpPr>
            <p:nvPr/>
          </p:nvSpPr>
          <p:spPr bwMode="auto">
            <a:xfrm>
              <a:off x="5761038" y="4049713"/>
              <a:ext cx="1785937" cy="612775"/>
            </a:xfrm>
            <a:custGeom>
              <a:avLst/>
              <a:gdLst>
                <a:gd name="T0" fmla="*/ 0 w 863"/>
                <a:gd name="T1" fmla="*/ 550863 h 386"/>
                <a:gd name="T2" fmla="*/ 273168 w 863"/>
                <a:gd name="T3" fmla="*/ 555625 h 386"/>
                <a:gd name="T4" fmla="*/ 384918 w 863"/>
                <a:gd name="T5" fmla="*/ 203200 h 386"/>
                <a:gd name="T6" fmla="*/ 502877 w 863"/>
                <a:gd name="T7" fmla="*/ 34925 h 386"/>
                <a:gd name="T8" fmla="*/ 682919 w 863"/>
                <a:gd name="T9" fmla="*/ 50800 h 386"/>
                <a:gd name="T10" fmla="*/ 956087 w 863"/>
                <a:gd name="T11" fmla="*/ 120650 h 386"/>
                <a:gd name="T12" fmla="*/ 1204421 w 863"/>
                <a:gd name="T13" fmla="*/ 50800 h 386"/>
                <a:gd name="T14" fmla="*/ 1363769 w 863"/>
                <a:gd name="T15" fmla="*/ 26988 h 386"/>
                <a:gd name="T16" fmla="*/ 1481728 w 863"/>
                <a:gd name="T17" fmla="*/ 212725 h 386"/>
                <a:gd name="T18" fmla="*/ 1574853 w 863"/>
                <a:gd name="T19" fmla="*/ 550863 h 386"/>
                <a:gd name="T20" fmla="*/ 1785937 w 863"/>
                <a:gd name="T21" fmla="*/ 558800 h 3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3"/>
                <a:gd name="T34" fmla="*/ 0 h 386"/>
                <a:gd name="T35" fmla="*/ 863 w 863"/>
                <a:gd name="T36" fmla="*/ 386 h 3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3" h="386">
                  <a:moveTo>
                    <a:pt x="0" y="347"/>
                  </a:moveTo>
                  <a:cubicBezTo>
                    <a:pt x="22" y="347"/>
                    <a:pt x="101" y="386"/>
                    <a:pt x="132" y="350"/>
                  </a:cubicBezTo>
                  <a:cubicBezTo>
                    <a:pt x="163" y="314"/>
                    <a:pt x="167" y="183"/>
                    <a:pt x="186" y="128"/>
                  </a:cubicBezTo>
                  <a:cubicBezTo>
                    <a:pt x="205" y="73"/>
                    <a:pt x="219" y="38"/>
                    <a:pt x="243" y="22"/>
                  </a:cubicBezTo>
                  <a:cubicBezTo>
                    <a:pt x="267" y="6"/>
                    <a:pt x="294" y="23"/>
                    <a:pt x="330" y="32"/>
                  </a:cubicBezTo>
                  <a:cubicBezTo>
                    <a:pt x="366" y="41"/>
                    <a:pt x="420" y="76"/>
                    <a:pt x="462" y="76"/>
                  </a:cubicBezTo>
                  <a:cubicBezTo>
                    <a:pt x="504" y="76"/>
                    <a:pt x="549" y="42"/>
                    <a:pt x="582" y="32"/>
                  </a:cubicBezTo>
                  <a:cubicBezTo>
                    <a:pt x="615" y="22"/>
                    <a:pt x="637" y="0"/>
                    <a:pt x="659" y="17"/>
                  </a:cubicBezTo>
                  <a:cubicBezTo>
                    <a:pt x="681" y="34"/>
                    <a:pt x="699" y="79"/>
                    <a:pt x="716" y="134"/>
                  </a:cubicBezTo>
                  <a:cubicBezTo>
                    <a:pt x="733" y="189"/>
                    <a:pt x="737" y="311"/>
                    <a:pt x="761" y="347"/>
                  </a:cubicBezTo>
                  <a:cubicBezTo>
                    <a:pt x="785" y="383"/>
                    <a:pt x="842" y="351"/>
                    <a:pt x="863" y="35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6" name="AutoShape 34"/>
            <p:cNvSpPr>
              <a:spLocks noChangeArrowheads="1"/>
            </p:cNvSpPr>
            <p:nvPr/>
          </p:nvSpPr>
          <p:spPr bwMode="auto">
            <a:xfrm>
              <a:off x="3771900" y="4203700"/>
              <a:ext cx="850900" cy="228600"/>
            </a:xfrm>
            <a:custGeom>
              <a:avLst/>
              <a:gdLst>
                <a:gd name="T0" fmla="*/ 25139959 w 21600"/>
                <a:gd name="T1" fmla="*/ 0 h 21600"/>
                <a:gd name="T2" fmla="*/ 0 w 21600"/>
                <a:gd name="T3" fmla="*/ 1209675 h 21600"/>
                <a:gd name="T4" fmla="*/ 25139959 w 21600"/>
                <a:gd name="T5" fmla="*/ 2419350 h 21600"/>
                <a:gd name="T6" fmla="*/ 33519943 w 21600"/>
                <a:gd name="T7" fmla="*/ 12096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023938" y="1287463"/>
            <a:ext cx="74025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general, waveform distortion is caused by either of two things:</a:t>
            </a:r>
          </a:p>
        </p:txBody>
      </p:sp>
      <p:sp>
        <p:nvSpPr>
          <p:cNvPr id="491536" name="Text Box 16"/>
          <p:cNvSpPr txBox="1">
            <a:spLocks noChangeArrowheads="1"/>
          </p:cNvSpPr>
          <p:nvPr/>
        </p:nvSpPr>
        <p:spPr bwMode="auto">
          <a:xfrm>
            <a:off x="1441450" y="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</a:t>
            </a:r>
          </a:p>
        </p:txBody>
      </p:sp>
      <p:sp>
        <p:nvSpPr>
          <p:cNvPr id="40964" name="Text Box 18"/>
          <p:cNvSpPr txBox="1">
            <a:spLocks noChangeArrowheads="1"/>
          </p:cNvSpPr>
          <p:nvPr/>
        </p:nvSpPr>
        <p:spPr bwMode="auto">
          <a:xfrm>
            <a:off x="1279525" y="2227263"/>
            <a:ext cx="7038975" cy="1492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Aft>
                <a:spcPct val="50000"/>
              </a:spcAft>
              <a:buFontTx/>
              <a:buAutoNum type="arabicParenR"/>
            </a:pPr>
            <a:r>
              <a:rPr lang="en-US" sz="2000">
                <a:solidFill>
                  <a:schemeClr val="bg2"/>
                </a:solidFill>
              </a:rPr>
              <a:t>Phase velocity 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400" i="1" baseline="-25000">
                <a:solidFill>
                  <a:schemeClr val="bg2"/>
                </a:solidFill>
                <a:latin typeface="Times New Roman" pitchFamily="18" charset="0"/>
              </a:rPr>
              <a:t>p</a:t>
            </a:r>
            <a:r>
              <a:rPr lang="en-US" sz="2000">
                <a:solidFill>
                  <a:schemeClr val="bg2"/>
                </a:solidFill>
              </a:rPr>
              <a:t> is a function of frequency (dispersion)</a:t>
            </a:r>
          </a:p>
          <a:p>
            <a:pPr marL="457200" indent="-457200">
              <a:spcAft>
                <a:spcPct val="50000"/>
              </a:spcAft>
              <a:buFontTx/>
              <a:buAutoNum type="arabicParenR"/>
            </a:pPr>
            <a:r>
              <a:rPr lang="en-US" sz="2000">
                <a:solidFill>
                  <a:schemeClr val="bg2"/>
                </a:solidFill>
              </a:rPr>
              <a:t>Attenuation 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is a function of frequency</a:t>
            </a:r>
            <a:endParaRPr lang="en-US" sz="2000">
              <a:solidFill>
                <a:schemeClr val="bg2"/>
              </a:solidFill>
            </a:endParaRPr>
          </a:p>
          <a:p>
            <a:pPr marL="457200" indent="-457200">
              <a:spcAft>
                <a:spcPct val="50000"/>
              </a:spcAft>
              <a:buFontTx/>
              <a:buAutoNum type="arabicParenR"/>
            </a:pPr>
            <a:endParaRPr lang="en-US" sz="2000">
              <a:solidFill>
                <a:schemeClr val="bg2"/>
              </a:solidFill>
            </a:endParaRPr>
          </a:p>
        </p:txBody>
      </p:sp>
      <p:grpSp>
        <p:nvGrpSpPr>
          <p:cNvPr id="40965" name="Group 20"/>
          <p:cNvGrpSpPr>
            <a:grpSpLocks/>
          </p:cNvGrpSpPr>
          <p:nvPr/>
        </p:nvGrpSpPr>
        <p:grpSpPr bwMode="auto">
          <a:xfrm>
            <a:off x="1682750" y="3795713"/>
            <a:ext cx="5864225" cy="1208087"/>
            <a:chOff x="1060" y="2551"/>
            <a:chExt cx="3694" cy="761"/>
          </a:xfrm>
        </p:grpSpPr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>
              <a:off x="1065" y="3067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68" name="Line 6"/>
            <p:cNvSpPr>
              <a:spLocks noChangeShapeType="1"/>
            </p:cNvSpPr>
            <p:nvPr/>
          </p:nvSpPr>
          <p:spPr bwMode="auto">
            <a:xfrm>
              <a:off x="1060" y="3312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969" name="Group 7"/>
            <p:cNvGrpSpPr>
              <a:grpSpLocks/>
            </p:cNvGrpSpPr>
            <p:nvPr/>
          </p:nvGrpSpPr>
          <p:grpSpPr bwMode="auto">
            <a:xfrm>
              <a:off x="1244" y="2605"/>
              <a:ext cx="561" cy="354"/>
              <a:chOff x="912" y="2605"/>
              <a:chExt cx="893" cy="354"/>
            </a:xfrm>
          </p:grpSpPr>
          <p:sp>
            <p:nvSpPr>
              <p:cNvPr id="40972" name="Line 8"/>
              <p:cNvSpPr>
                <a:spLocks noChangeShapeType="1"/>
              </p:cNvSpPr>
              <p:nvPr/>
            </p:nvSpPr>
            <p:spPr bwMode="auto">
              <a:xfrm>
                <a:off x="1151" y="2605"/>
                <a:ext cx="42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3" name="Line 9"/>
              <p:cNvSpPr>
                <a:spLocks noChangeShapeType="1"/>
              </p:cNvSpPr>
              <p:nvPr/>
            </p:nvSpPr>
            <p:spPr bwMode="auto">
              <a:xfrm flipV="1">
                <a:off x="912" y="2948"/>
                <a:ext cx="241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4" name="Line 10"/>
              <p:cNvSpPr>
                <a:spLocks noChangeShapeType="1"/>
              </p:cNvSpPr>
              <p:nvPr/>
            </p:nvSpPr>
            <p:spPr bwMode="auto">
              <a:xfrm flipV="1">
                <a:off x="1564" y="2949"/>
                <a:ext cx="241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5" name="Line 11"/>
              <p:cNvSpPr>
                <a:spLocks noChangeShapeType="1"/>
              </p:cNvSpPr>
              <p:nvPr/>
            </p:nvSpPr>
            <p:spPr bwMode="auto">
              <a:xfrm>
                <a:off x="1152" y="2605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76" name="Line 12"/>
              <p:cNvSpPr>
                <a:spLocks noChangeShapeType="1"/>
              </p:cNvSpPr>
              <p:nvPr/>
            </p:nvSpPr>
            <p:spPr bwMode="auto">
              <a:xfrm>
                <a:off x="1574" y="2607"/>
                <a:ext cx="0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970" name="Freeform 14"/>
            <p:cNvSpPr>
              <a:spLocks/>
            </p:cNvSpPr>
            <p:nvPr/>
          </p:nvSpPr>
          <p:spPr bwMode="auto">
            <a:xfrm>
              <a:off x="3629" y="2551"/>
              <a:ext cx="1125" cy="386"/>
            </a:xfrm>
            <a:custGeom>
              <a:avLst/>
              <a:gdLst>
                <a:gd name="T0" fmla="*/ 0 w 863"/>
                <a:gd name="T1" fmla="*/ 347 h 386"/>
                <a:gd name="T2" fmla="*/ 172 w 863"/>
                <a:gd name="T3" fmla="*/ 350 h 386"/>
                <a:gd name="T4" fmla="*/ 242 w 863"/>
                <a:gd name="T5" fmla="*/ 128 h 386"/>
                <a:gd name="T6" fmla="*/ 317 w 863"/>
                <a:gd name="T7" fmla="*/ 22 h 386"/>
                <a:gd name="T8" fmla="*/ 430 w 863"/>
                <a:gd name="T9" fmla="*/ 32 h 386"/>
                <a:gd name="T10" fmla="*/ 602 w 863"/>
                <a:gd name="T11" fmla="*/ 76 h 386"/>
                <a:gd name="T12" fmla="*/ 759 w 863"/>
                <a:gd name="T13" fmla="*/ 32 h 386"/>
                <a:gd name="T14" fmla="*/ 859 w 863"/>
                <a:gd name="T15" fmla="*/ 17 h 386"/>
                <a:gd name="T16" fmla="*/ 933 w 863"/>
                <a:gd name="T17" fmla="*/ 134 h 386"/>
                <a:gd name="T18" fmla="*/ 992 w 863"/>
                <a:gd name="T19" fmla="*/ 347 h 386"/>
                <a:gd name="T20" fmla="*/ 1125 w 863"/>
                <a:gd name="T21" fmla="*/ 352 h 3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3"/>
                <a:gd name="T34" fmla="*/ 0 h 386"/>
                <a:gd name="T35" fmla="*/ 863 w 863"/>
                <a:gd name="T36" fmla="*/ 386 h 3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3" h="386">
                  <a:moveTo>
                    <a:pt x="0" y="347"/>
                  </a:moveTo>
                  <a:cubicBezTo>
                    <a:pt x="22" y="347"/>
                    <a:pt x="101" y="386"/>
                    <a:pt x="132" y="350"/>
                  </a:cubicBezTo>
                  <a:cubicBezTo>
                    <a:pt x="163" y="314"/>
                    <a:pt x="167" y="183"/>
                    <a:pt x="186" y="128"/>
                  </a:cubicBezTo>
                  <a:cubicBezTo>
                    <a:pt x="205" y="73"/>
                    <a:pt x="219" y="38"/>
                    <a:pt x="243" y="22"/>
                  </a:cubicBezTo>
                  <a:cubicBezTo>
                    <a:pt x="267" y="6"/>
                    <a:pt x="294" y="23"/>
                    <a:pt x="330" y="32"/>
                  </a:cubicBezTo>
                  <a:cubicBezTo>
                    <a:pt x="366" y="41"/>
                    <a:pt x="420" y="76"/>
                    <a:pt x="462" y="76"/>
                  </a:cubicBezTo>
                  <a:cubicBezTo>
                    <a:pt x="504" y="76"/>
                    <a:pt x="549" y="42"/>
                    <a:pt x="582" y="32"/>
                  </a:cubicBezTo>
                  <a:cubicBezTo>
                    <a:pt x="615" y="22"/>
                    <a:pt x="637" y="0"/>
                    <a:pt x="659" y="17"/>
                  </a:cubicBezTo>
                  <a:cubicBezTo>
                    <a:pt x="681" y="34"/>
                    <a:pt x="699" y="79"/>
                    <a:pt x="716" y="134"/>
                  </a:cubicBezTo>
                  <a:cubicBezTo>
                    <a:pt x="733" y="189"/>
                    <a:pt x="737" y="311"/>
                    <a:pt x="761" y="347"/>
                  </a:cubicBezTo>
                  <a:cubicBezTo>
                    <a:pt x="785" y="383"/>
                    <a:pt x="842" y="351"/>
                    <a:pt x="863" y="35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1" name="AutoShape 19"/>
            <p:cNvSpPr>
              <a:spLocks noChangeArrowheads="1"/>
            </p:cNvSpPr>
            <p:nvPr/>
          </p:nvSpPr>
          <p:spPr bwMode="auto">
            <a:xfrm>
              <a:off x="2528" y="2632"/>
              <a:ext cx="536" cy="144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0 h 21600"/>
                <a:gd name="T4" fmla="*/ 10 w 21600"/>
                <a:gd name="T5" fmla="*/ 1 h 21600"/>
                <a:gd name="T6" fmla="*/ 1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21"/>
          <p:cNvSpPr txBox="1">
            <a:spLocks noChangeArrowheads="1"/>
          </p:cNvSpPr>
          <p:nvPr/>
        </p:nvSpPr>
        <p:spPr bwMode="auto">
          <a:xfrm>
            <a:off x="911225" y="5535613"/>
            <a:ext cx="7600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 general, both effects arise when loss is present on a transmission line.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47"/>
          <p:cNvSpPr>
            <a:spLocks noChangeArrowheads="1"/>
          </p:cNvSpPr>
          <p:nvPr/>
        </p:nvSpPr>
        <p:spPr bwMode="auto">
          <a:xfrm>
            <a:off x="306388" y="5187950"/>
            <a:ext cx="4975225" cy="1244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138" name="Text Box 1026"/>
          <p:cNvSpPr txBox="1">
            <a:spLocks noChangeArrowheads="1"/>
          </p:cNvSpPr>
          <p:nvPr/>
        </p:nvSpPr>
        <p:spPr bwMode="auto">
          <a:xfrm>
            <a:off x="2311400" y="0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Lossless Case</a:t>
            </a:r>
          </a:p>
        </p:txBody>
      </p:sp>
      <p:graphicFrame>
        <p:nvGraphicFramePr>
          <p:cNvPr id="27650" name="Object 1040"/>
          <p:cNvGraphicFramePr>
            <a:graphicFrameLocks noChangeAspect="1"/>
          </p:cNvGraphicFramePr>
          <p:nvPr/>
        </p:nvGraphicFramePr>
        <p:xfrm>
          <a:off x="3649663" y="1055688"/>
          <a:ext cx="1871662" cy="423862"/>
        </p:xfrm>
        <a:graphic>
          <a:graphicData uri="http://schemas.openxmlformats.org/presentationml/2006/ole">
            <p:oleObj spid="_x0000_s27650" name="Equation" r:id="rId4" imgW="1066680" imgH="241200" progId="Equation.DSMT4">
              <p:embed/>
            </p:oleObj>
          </a:graphicData>
        </a:graphic>
      </p:graphicFrame>
      <p:graphicFrame>
        <p:nvGraphicFramePr>
          <p:cNvPr id="27651" name="Object 1041"/>
          <p:cNvGraphicFramePr>
            <a:graphicFrameLocks noChangeAspect="1"/>
          </p:cNvGraphicFramePr>
          <p:nvPr/>
        </p:nvGraphicFramePr>
        <p:xfrm>
          <a:off x="1617254" y="2005678"/>
          <a:ext cx="5305425" cy="1184275"/>
        </p:xfrm>
        <a:graphic>
          <a:graphicData uri="http://schemas.openxmlformats.org/presentationml/2006/ole">
            <p:oleObj spid="_x0000_s27651" name="Equation" r:id="rId5" imgW="2958840" imgH="660240" progId="Equation.DSMT4">
              <p:embed/>
            </p:oleObj>
          </a:graphicData>
        </a:graphic>
      </p:graphicFrame>
      <p:sp>
        <p:nvSpPr>
          <p:cNvPr id="27656" name="Line 1042"/>
          <p:cNvSpPr>
            <a:spLocks noChangeShapeType="1"/>
          </p:cNvSpPr>
          <p:nvPr/>
        </p:nvSpPr>
        <p:spPr bwMode="auto">
          <a:xfrm flipV="1">
            <a:off x="3987470" y="1929957"/>
            <a:ext cx="231775" cy="709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1043"/>
          <p:cNvSpPr>
            <a:spLocks noChangeShapeType="1"/>
          </p:cNvSpPr>
          <p:nvPr/>
        </p:nvSpPr>
        <p:spPr bwMode="auto">
          <a:xfrm flipV="1">
            <a:off x="5441950" y="2039938"/>
            <a:ext cx="231775" cy="6953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44"/>
          <p:cNvSpPr txBox="1">
            <a:spLocks noChangeArrowheads="1"/>
          </p:cNvSpPr>
          <p:nvPr/>
        </p:nvSpPr>
        <p:spPr bwMode="auto">
          <a:xfrm>
            <a:off x="3152775" y="3662363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27652" name="Object 1045"/>
          <p:cNvGraphicFramePr>
            <a:graphicFrameLocks noChangeAspect="1"/>
          </p:cNvGraphicFramePr>
          <p:nvPr/>
        </p:nvGraphicFramePr>
        <p:xfrm>
          <a:off x="3754438" y="3698875"/>
          <a:ext cx="1535112" cy="941388"/>
        </p:xfrm>
        <a:graphic>
          <a:graphicData uri="http://schemas.openxmlformats.org/presentationml/2006/ole">
            <p:oleObj spid="_x0000_s27652" name="Equation" r:id="rId6" imgW="952200" imgH="583920" progId="Equation.DSMT4">
              <p:embed/>
            </p:oleObj>
          </a:graphicData>
        </a:graphic>
      </p:graphicFrame>
      <p:graphicFrame>
        <p:nvGraphicFramePr>
          <p:cNvPr id="27653" name="Object 1046"/>
          <p:cNvGraphicFramePr>
            <a:graphicFrameLocks noChangeAspect="1"/>
          </p:cNvGraphicFramePr>
          <p:nvPr/>
        </p:nvGraphicFramePr>
        <p:xfrm>
          <a:off x="592138" y="5278438"/>
          <a:ext cx="4419600" cy="1006475"/>
        </p:xfrm>
        <a:graphic>
          <a:graphicData uri="http://schemas.openxmlformats.org/presentationml/2006/ole">
            <p:oleObj spid="_x0000_s27653" name="Equation" r:id="rId7" imgW="2400120" imgH="545760" progId="Equation.DSMT4">
              <p:embed/>
            </p:oleObj>
          </a:graphicData>
        </a:graphic>
      </p:graphicFrame>
      <p:sp>
        <p:nvSpPr>
          <p:cNvPr id="27659" name="Text Box 1048"/>
          <p:cNvSpPr txBox="1">
            <a:spLocks noChangeArrowheads="1"/>
          </p:cNvSpPr>
          <p:nvPr/>
        </p:nvSpPr>
        <p:spPr bwMode="auto">
          <a:xfrm>
            <a:off x="5524500" y="5384800"/>
            <a:ext cx="3590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no dispersion + no attenuation</a:t>
            </a:r>
          </a:p>
        </p:txBody>
      </p:sp>
      <p:sp>
        <p:nvSpPr>
          <p:cNvPr id="27660" name="Text Box 1049"/>
          <p:cNvSpPr txBox="1">
            <a:spLocks noChangeArrowheads="1"/>
          </p:cNvSpPr>
          <p:nvPr/>
        </p:nvSpPr>
        <p:spPr bwMode="auto">
          <a:xfrm>
            <a:off x="6470525" y="6319713"/>
            <a:ext cx="1428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no distortion</a:t>
            </a:r>
          </a:p>
        </p:txBody>
      </p:sp>
      <p:sp>
        <p:nvSpPr>
          <p:cNvPr id="27661" name="AutoShape 1050"/>
          <p:cNvSpPr>
            <a:spLocks noChangeArrowheads="1"/>
          </p:cNvSpPr>
          <p:nvPr/>
        </p:nvSpPr>
        <p:spPr bwMode="auto">
          <a:xfrm>
            <a:off x="7112000" y="5842000"/>
            <a:ext cx="215900" cy="406400"/>
          </a:xfrm>
          <a:prstGeom prst="downArrow">
            <a:avLst>
              <a:gd name="adj1" fmla="val 50000"/>
              <a:gd name="adj2" fmla="val 4705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3670300" y="3548063"/>
            <a:ext cx="1677988" cy="1487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96850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Lossless Case (cont.)</a:t>
            </a:r>
          </a:p>
        </p:txBody>
      </p:sp>
      <p:graphicFrame>
        <p:nvGraphicFramePr>
          <p:cNvPr id="28674" name="Object 11"/>
          <p:cNvGraphicFramePr>
            <a:graphicFrameLocks noChangeAspect="1"/>
          </p:cNvGraphicFramePr>
          <p:nvPr/>
        </p:nvGraphicFramePr>
        <p:xfrm>
          <a:off x="3168650" y="1514475"/>
          <a:ext cx="2343150" cy="1071563"/>
        </p:xfrm>
        <a:graphic>
          <a:graphicData uri="http://schemas.openxmlformats.org/presentationml/2006/ole">
            <p:oleObj spid="_x0000_s28674" name="Equation" r:id="rId4" imgW="1028520" imgH="469800" progId="Equation.DSMT4">
              <p:embed/>
            </p:oleObj>
          </a:graphicData>
        </a:graphic>
      </p:graphicFrame>
      <p:sp>
        <p:nvSpPr>
          <p:cNvPr id="28678" name="Line 13"/>
          <p:cNvSpPr>
            <a:spLocks noChangeShapeType="1"/>
          </p:cNvSpPr>
          <p:nvPr/>
        </p:nvSpPr>
        <p:spPr bwMode="auto">
          <a:xfrm flipV="1">
            <a:off x="4118604" y="2117576"/>
            <a:ext cx="341312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 flipV="1">
            <a:off x="4138762" y="1645609"/>
            <a:ext cx="341312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8675" name="Object 15"/>
          <p:cNvGraphicFramePr>
            <a:graphicFrameLocks noChangeAspect="1"/>
          </p:cNvGraphicFramePr>
          <p:nvPr/>
        </p:nvGraphicFramePr>
        <p:xfrm>
          <a:off x="3789363" y="3749675"/>
          <a:ext cx="1343025" cy="979488"/>
        </p:xfrm>
        <a:graphic>
          <a:graphicData uri="http://schemas.openxmlformats.org/presentationml/2006/ole">
            <p:oleObj spid="_x0000_s28675" name="Equation" r:id="rId5" imgW="609480" imgH="44424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2316163" y="0"/>
            <a:ext cx="4203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</a:t>
            </a: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2024063" y="1219200"/>
            <a:ext cx="3251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Lossless coaxial cable</a:t>
            </a:r>
          </a:p>
        </p:txBody>
      </p:sp>
      <p:graphicFrame>
        <p:nvGraphicFramePr>
          <p:cNvPr id="29698" name="Object 17"/>
          <p:cNvGraphicFramePr>
            <a:graphicFrameLocks noChangeAspect="1"/>
          </p:cNvGraphicFramePr>
          <p:nvPr/>
        </p:nvGraphicFramePr>
        <p:xfrm>
          <a:off x="2566988" y="3997325"/>
          <a:ext cx="3152775" cy="2038350"/>
        </p:xfrm>
        <a:graphic>
          <a:graphicData uri="http://schemas.openxmlformats.org/presentationml/2006/ole">
            <p:oleObj spid="_x0000_s29698" name="Equation" r:id="rId4" imgW="1650960" imgH="1066680" progId="Equation.DSMT4">
              <p:embed/>
            </p:oleObj>
          </a:graphicData>
        </a:graphic>
      </p:graphicFrame>
      <p:grpSp>
        <p:nvGrpSpPr>
          <p:cNvPr id="29702" name="Group 30"/>
          <p:cNvGrpSpPr>
            <a:grpSpLocks/>
          </p:cNvGrpSpPr>
          <p:nvPr/>
        </p:nvGrpSpPr>
        <p:grpSpPr bwMode="auto">
          <a:xfrm>
            <a:off x="4995863" y="1257300"/>
            <a:ext cx="2859087" cy="2000250"/>
            <a:chOff x="2992" y="620"/>
            <a:chExt cx="1801" cy="1260"/>
          </a:xfrm>
        </p:grpSpPr>
        <p:sp>
          <p:nvSpPr>
            <p:cNvPr id="29704" name="Oval 19"/>
            <p:cNvSpPr>
              <a:spLocks noChangeArrowheads="1"/>
            </p:cNvSpPr>
            <p:nvPr/>
          </p:nvSpPr>
          <p:spPr bwMode="auto">
            <a:xfrm>
              <a:off x="3240" y="1136"/>
              <a:ext cx="616" cy="712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V="1">
              <a:off x="3424" y="620"/>
              <a:ext cx="973" cy="54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V="1">
              <a:off x="3726" y="1048"/>
              <a:ext cx="1067" cy="7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V="1">
              <a:off x="3469" y="1197"/>
              <a:ext cx="257" cy="1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3667" y="1431"/>
              <a:ext cx="274" cy="1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3750" y="729"/>
              <a:ext cx="740" cy="4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699" name="Object 16"/>
            <p:cNvGraphicFramePr>
              <a:graphicFrameLocks noChangeAspect="1"/>
            </p:cNvGraphicFramePr>
            <p:nvPr/>
          </p:nvGraphicFramePr>
          <p:xfrm>
            <a:off x="3246" y="1381"/>
            <a:ext cx="148" cy="206"/>
          </p:xfrm>
          <a:graphic>
            <a:graphicData uri="http://schemas.openxmlformats.org/presentationml/2006/ole">
              <p:oleObj spid="_x0000_s29699" name="Equation" r:id="rId5" imgW="164880" imgH="228600" progId="Equation.DSMT4">
                <p:embed/>
              </p:oleObj>
            </a:graphicData>
          </a:graphic>
        </p:graphicFrame>
        <p:sp>
          <p:nvSpPr>
            <p:cNvPr id="29710" name="Oval 20"/>
            <p:cNvSpPr>
              <a:spLocks noChangeArrowheads="1"/>
            </p:cNvSpPr>
            <p:nvPr/>
          </p:nvSpPr>
          <p:spPr bwMode="auto">
            <a:xfrm>
              <a:off x="3392" y="1312"/>
              <a:ext cx="328" cy="360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 flipV="1">
              <a:off x="3962" y="979"/>
              <a:ext cx="675" cy="4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3568" y="1488"/>
              <a:ext cx="64" cy="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3" name="Line 24"/>
            <p:cNvSpPr>
              <a:spLocks noChangeShapeType="1"/>
            </p:cNvSpPr>
            <p:nvPr/>
          </p:nvSpPr>
          <p:spPr bwMode="auto">
            <a:xfrm flipH="1">
              <a:off x="3440" y="1472"/>
              <a:ext cx="120" cy="3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Text Box 25"/>
            <p:cNvSpPr txBox="1">
              <a:spLocks noChangeArrowheads="1"/>
            </p:cNvSpPr>
            <p:nvPr/>
          </p:nvSpPr>
          <p:spPr bwMode="auto">
            <a:xfrm>
              <a:off x="3550" y="1360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715" name="Text Box 26"/>
            <p:cNvSpPr txBox="1">
              <a:spLocks noChangeArrowheads="1"/>
            </p:cNvSpPr>
            <p:nvPr/>
          </p:nvSpPr>
          <p:spPr bwMode="auto">
            <a:xfrm>
              <a:off x="3478" y="164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716" name="Line 27"/>
            <p:cNvSpPr>
              <a:spLocks noChangeShapeType="1"/>
            </p:cNvSpPr>
            <p:nvPr/>
          </p:nvSpPr>
          <p:spPr bwMode="auto">
            <a:xfrm flipH="1">
              <a:off x="2992" y="1480"/>
              <a:ext cx="560" cy="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4654764" y="3123027"/>
            <a:ext cx="273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2263561" y="2860153"/>
            <a:ext cx="4543425" cy="210524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1723508" y="0"/>
            <a:ext cx="56737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(cont.)</a:t>
            </a:r>
          </a:p>
        </p:txBody>
      </p:sp>
      <p:graphicFrame>
        <p:nvGraphicFramePr>
          <p:cNvPr id="30722" name="Object 13"/>
          <p:cNvGraphicFramePr>
            <a:graphicFrameLocks noChangeAspect="1"/>
          </p:cNvGraphicFramePr>
          <p:nvPr/>
        </p:nvGraphicFramePr>
        <p:xfrm>
          <a:off x="2933664" y="1220788"/>
          <a:ext cx="3201987" cy="901700"/>
        </p:xfrm>
        <a:graphic>
          <a:graphicData uri="http://schemas.openxmlformats.org/presentationml/2006/ole">
            <p:oleObj spid="_x0000_s30722" name="Equation" r:id="rId4" imgW="1625400" imgH="457200" progId="Equation.DSMT4">
              <p:embed/>
            </p:oleObj>
          </a:graphicData>
        </a:graphic>
      </p:graphicFrame>
      <p:graphicFrame>
        <p:nvGraphicFramePr>
          <p:cNvPr id="30723" name="Object 14"/>
          <p:cNvGraphicFramePr>
            <a:graphicFrameLocks noChangeAspect="1"/>
          </p:cNvGraphicFramePr>
          <p:nvPr/>
        </p:nvGraphicFramePr>
        <p:xfrm>
          <a:off x="2902696" y="2910845"/>
          <a:ext cx="3219450" cy="1922462"/>
        </p:xfrm>
        <a:graphic>
          <a:graphicData uri="http://schemas.openxmlformats.org/presentationml/2006/ole">
            <p:oleObj spid="_x0000_s30723" name="Equation" r:id="rId5" imgW="1574640" imgH="939600" progId="Equation.DSMT4">
              <p:embed/>
            </p:oleObj>
          </a:graphicData>
        </a:graphic>
      </p:graphicFrame>
      <p:graphicFrame>
        <p:nvGraphicFramePr>
          <p:cNvPr id="30724" name="Object 16"/>
          <p:cNvGraphicFramePr>
            <a:graphicFrameLocks noChangeAspect="1"/>
          </p:cNvGraphicFramePr>
          <p:nvPr/>
        </p:nvGraphicFramePr>
        <p:xfrm>
          <a:off x="1077913" y="5728452"/>
          <a:ext cx="3448050" cy="428625"/>
        </p:xfrm>
        <a:graphic>
          <a:graphicData uri="http://schemas.openxmlformats.org/presentationml/2006/ole">
            <p:oleObj spid="_x0000_s30724" name="Equation" r:id="rId6" imgW="2145960" imgH="266400" progId="Equation.DSMT4">
              <p:embed/>
            </p:oleObj>
          </a:graphicData>
        </a:graphic>
      </p:graphicFrame>
      <p:graphicFrame>
        <p:nvGraphicFramePr>
          <p:cNvPr id="30725" name="Object 17"/>
          <p:cNvGraphicFramePr>
            <a:graphicFrameLocks noChangeAspect="1"/>
          </p:cNvGraphicFramePr>
          <p:nvPr/>
        </p:nvGraphicFramePr>
        <p:xfrm>
          <a:off x="5251450" y="5636708"/>
          <a:ext cx="3427413" cy="517525"/>
        </p:xfrm>
        <a:graphic>
          <a:graphicData uri="http://schemas.openxmlformats.org/presentationml/2006/ole">
            <p:oleObj spid="_x0000_s30725" name="Equation" r:id="rId7" imgW="1765080" imgH="266400" progId="Equation.DSMT4">
              <p:embed/>
            </p:oleObj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25306" y="919682"/>
            <a:ext cx="8418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32205" y="2307271"/>
            <a:ext cx="11915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1631950" y="0"/>
            <a:ext cx="56737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Generalization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473075" y="920750"/>
            <a:ext cx="80549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Generalization to general </a:t>
            </a:r>
            <a:r>
              <a:rPr lang="en-US" dirty="0">
                <a:solidFill>
                  <a:schemeClr val="hlink"/>
                </a:solidFill>
              </a:rPr>
              <a:t>lossless</a:t>
            </a:r>
            <a:r>
              <a:rPr lang="en-US" dirty="0">
                <a:solidFill>
                  <a:schemeClr val="bg1"/>
                </a:solidFill>
              </a:rPr>
              <a:t> two-conductor transmission line with a homogeneous </a:t>
            </a:r>
            <a:r>
              <a:rPr lang="en-US" u="sng" dirty="0">
                <a:solidFill>
                  <a:schemeClr val="bg1"/>
                </a:solidFill>
              </a:rPr>
              <a:t>non-magnetic</a:t>
            </a:r>
            <a:r>
              <a:rPr lang="en-US" dirty="0">
                <a:solidFill>
                  <a:schemeClr val="bg1"/>
                </a:solidFill>
              </a:rPr>
              <a:t> material filling:</a:t>
            </a:r>
          </a:p>
        </p:txBody>
      </p:sp>
      <p:graphicFrame>
        <p:nvGraphicFramePr>
          <p:cNvPr id="31746" name="Object 10"/>
          <p:cNvGraphicFramePr>
            <a:graphicFrameLocks noChangeAspect="1"/>
          </p:cNvGraphicFramePr>
          <p:nvPr/>
        </p:nvGraphicFramePr>
        <p:xfrm>
          <a:off x="3516300" y="1824491"/>
          <a:ext cx="1416050" cy="1163637"/>
        </p:xfrm>
        <a:graphic>
          <a:graphicData uri="http://schemas.openxmlformats.org/presentationml/2006/ole">
            <p:oleObj spid="_x0000_s31746" name="Equation" r:id="rId4" imgW="774360" imgH="634680" progId="Equation.DSMT4">
              <p:embed/>
            </p:oleObj>
          </a:graphicData>
        </a:graphic>
      </p:graphicFrame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380999" y="4789300"/>
            <a:ext cx="83915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600" dirty="0" smtClean="0">
                <a:solidFill>
                  <a:schemeClr val="bg2"/>
                </a:solidFill>
              </a:rPr>
              <a:t>2) The relation for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sz="1600" dirty="0" smtClean="0">
                <a:solidFill>
                  <a:schemeClr val="bg2"/>
                </a:solidFill>
              </a:rPr>
              <a:t>  </a:t>
            </a:r>
            <a:r>
              <a:rPr lang="en-US" sz="1600" dirty="0">
                <a:solidFill>
                  <a:schemeClr val="bg2"/>
                </a:solidFill>
              </a:rPr>
              <a:t>follows from the requirement that the phase velocity be equal to the speed of light in the filling material – this is valid for any TEM mode in a lossless material, as discussed </a:t>
            </a:r>
            <a:r>
              <a:rPr lang="en-US" sz="1600" dirty="0" smtClean="0">
                <a:solidFill>
                  <a:schemeClr val="bg2"/>
                </a:solidFill>
              </a:rPr>
              <a:t>later in Notes 9.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2917125" y="3133270"/>
            <a:ext cx="2578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GF</a:t>
            </a:r>
            <a:r>
              <a:rPr lang="en-US" dirty="0">
                <a:solidFill>
                  <a:schemeClr val="bg2"/>
                </a:solidFill>
              </a:rPr>
              <a:t> = geometrical factor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0812" y="4212621"/>
            <a:ext cx="8746946" cy="389192"/>
            <a:chOff x="447487" y="4003071"/>
            <a:chExt cx="8746946" cy="389192"/>
          </a:xfrm>
        </p:grpSpPr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447487" y="4003071"/>
              <a:ext cx="874694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1)  We have                   an</a:t>
              </a:r>
              <a:r>
                <a:rPr lang="en-US" dirty="0" smtClean="0">
                  <a:solidFill>
                    <a:schemeClr val="bg2"/>
                  </a:solidFill>
                  <a:sym typeface="Symbol" pitchFamily="18" charset="2"/>
                </a:rPr>
                <a:t>d 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i="1" u="sng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 =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 </a:t>
              </a:r>
              <a:r>
                <a:rPr lang="en-US" i="1" u="sng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, </a:t>
              </a:r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with </a:t>
              </a:r>
              <a:r>
                <a:rPr lang="en-US" i="1" u="sng" dirty="0" smtClean="0">
                  <a:solidFill>
                    <a:schemeClr val="bg2"/>
                  </a:solidFill>
                  <a:latin typeface="+mn-lt"/>
                  <a:cs typeface="Arial" pitchFamily="34" charset="0"/>
                  <a:sym typeface="Symbol" pitchFamily="18" charset="2"/>
                </a:rPr>
                <a:t>E</a:t>
              </a:r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independent of frequency and material.</a:t>
              </a:r>
              <a:endParaRPr lang="en-US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graphicFrame>
          <p:nvGraphicFramePr>
            <p:cNvPr id="31748" name="Object 15"/>
            <p:cNvGraphicFramePr>
              <a:graphicFrameLocks noChangeAspect="1"/>
            </p:cNvGraphicFramePr>
            <p:nvPr/>
          </p:nvGraphicFramePr>
          <p:xfrm>
            <a:off x="1867016" y="4031900"/>
            <a:ext cx="984250" cy="360363"/>
          </p:xfrm>
          <a:graphic>
            <a:graphicData uri="http://schemas.openxmlformats.org/presentationml/2006/ole">
              <p:oleObj spid="_x0000_s31748" name="Equation" r:id="rId5" imgW="622080" imgH="228600" progId="Equation.DSMT4">
                <p:embed/>
              </p:oleObj>
            </a:graphicData>
          </a:graphic>
        </p:graphicFrame>
      </p:grp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3918648" y="5936232"/>
          <a:ext cx="1785938" cy="490538"/>
        </p:xfrm>
        <a:graphic>
          <a:graphicData uri="http://schemas.openxmlformats.org/presentationml/2006/ole">
            <p:oleObj spid="_x0000_s31749" name="Equation" r:id="rId6" imgW="977760" imgH="266400" progId="Equation.DSMT4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6936" y="59422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530" y="3102553"/>
            <a:ext cx="1721925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proof  of this independence is given in Notes 9.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75" y="370522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Justification: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1749425" y="0"/>
            <a:ext cx="56737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Generalization (cont.)</a:t>
            </a:r>
          </a:p>
        </p:txBody>
      </p:sp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380425" y="902400"/>
            <a:ext cx="60483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Consider next a </a:t>
            </a:r>
            <a:r>
              <a:rPr lang="en-US" dirty="0">
                <a:solidFill>
                  <a:schemeClr val="hlink"/>
                </a:solidFill>
              </a:rPr>
              <a:t>lossy dielectric</a:t>
            </a:r>
            <a:r>
              <a:rPr lang="en-US" dirty="0">
                <a:solidFill>
                  <a:schemeClr val="bg1"/>
                </a:solidFill>
              </a:rPr>
              <a:t>, but </a:t>
            </a:r>
            <a:r>
              <a:rPr lang="en-US" dirty="0">
                <a:solidFill>
                  <a:schemeClr val="hlink"/>
                </a:solidFill>
              </a:rPr>
              <a:t>lossless conductors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3506995" y="1433760"/>
          <a:ext cx="1743075" cy="1584325"/>
        </p:xfrm>
        <a:graphic>
          <a:graphicData uri="http://schemas.openxmlformats.org/presentationml/2006/ole">
            <p:oleObj spid="_x0000_s32770" name="Equation" r:id="rId4" imgW="952200" imgH="863280" progId="Equation.DSMT4">
              <p:embed/>
            </p:oleObj>
          </a:graphicData>
        </a:graphic>
      </p:graphicFrame>
      <p:graphicFrame>
        <p:nvGraphicFramePr>
          <p:cNvPr id="32772" name="Object 9"/>
          <p:cNvGraphicFramePr>
            <a:graphicFrameLocks noChangeAspect="1"/>
          </p:cNvGraphicFramePr>
          <p:nvPr/>
        </p:nvGraphicFramePr>
        <p:xfrm>
          <a:off x="1992315" y="3715433"/>
          <a:ext cx="3997325" cy="884237"/>
        </p:xfrm>
        <a:graphic>
          <a:graphicData uri="http://schemas.openxmlformats.org/presentationml/2006/ole">
            <p:oleObj spid="_x0000_s32772" name="Equation" r:id="rId5" imgW="2184120" imgH="482400" progId="Equation.DSMT4">
              <p:embed/>
            </p:oleObj>
          </a:graphicData>
        </a:graphic>
      </p:graphicFrame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1831969" y="4921624"/>
            <a:ext cx="457200" cy="1778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159838" y="5621112"/>
          <a:ext cx="1069975" cy="838200"/>
        </p:xfrm>
        <a:graphic>
          <a:graphicData uri="http://schemas.openxmlformats.org/presentationml/2006/ole">
            <p:oleObj spid="_x0000_s32775" name="Equation" r:id="rId6" imgW="583920" imgH="457200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8660" y="3244933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Justification of </a:t>
            </a:r>
            <a:r>
              <a:rPr lang="en-US" b="1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chemeClr val="bg2"/>
                </a:solidFill>
              </a:rPr>
              <a:t> and </a:t>
            </a:r>
            <a:r>
              <a:rPr lang="en-US" b="1" i="1" dirty="0" smtClean="0">
                <a:solidFill>
                  <a:schemeClr val="bg2"/>
                </a:solidFill>
                <a:latin typeface="+mn-lt"/>
              </a:rPr>
              <a:t>G</a:t>
            </a:r>
            <a:r>
              <a:rPr lang="en-US" b="1" dirty="0" smtClean="0">
                <a:solidFill>
                  <a:schemeClr val="bg2"/>
                </a:solidFill>
              </a:rPr>
              <a:t> formulas: 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32776" name="Object 9"/>
          <p:cNvGraphicFramePr>
            <a:graphicFrameLocks noChangeAspect="1"/>
          </p:cNvGraphicFramePr>
          <p:nvPr/>
        </p:nvGraphicFramePr>
        <p:xfrm>
          <a:off x="2539320" y="4795838"/>
          <a:ext cx="2881312" cy="465137"/>
        </p:xfrm>
        <a:graphic>
          <a:graphicData uri="http://schemas.openxmlformats.org/presentationml/2006/ole">
            <p:oleObj spid="_x0000_s32776" name="Equation" r:id="rId7" imgW="1574640" imgH="253800" progId="Equation.DSMT4">
              <p:embed/>
            </p:oleObj>
          </a:graphicData>
        </a:graphic>
      </p:graphicFrame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354484" y="5879568"/>
            <a:ext cx="457200" cy="1778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098454" y="5677126"/>
          <a:ext cx="1905000" cy="790575"/>
        </p:xfrm>
        <a:graphic>
          <a:graphicData uri="http://schemas.openxmlformats.org/presentationml/2006/ole">
            <p:oleObj spid="_x0000_s32777" name="Equation" r:id="rId8" imgW="104112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6857" y="3733800"/>
            <a:ext cx="35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(principle of effective permittivity)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4546" y="522514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we have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1749425" y="0"/>
            <a:ext cx="56737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Generalization (cont.)</a:t>
            </a:r>
          </a:p>
        </p:txBody>
      </p:sp>
      <p:graphicFrame>
        <p:nvGraphicFramePr>
          <p:cNvPr id="32774" name="Object 13"/>
          <p:cNvGraphicFramePr>
            <a:graphicFrameLocks noChangeAspect="1"/>
          </p:cNvGraphicFramePr>
          <p:nvPr/>
        </p:nvGraphicFramePr>
        <p:xfrm>
          <a:off x="2966583" y="2184853"/>
          <a:ext cx="2146275" cy="667203"/>
        </p:xfrm>
        <a:graphic>
          <a:graphicData uri="http://schemas.openxmlformats.org/presentationml/2006/ole">
            <p:oleObj spid="_x0000_s151556" name="Equation" r:id="rId4" imgW="863280" imgH="266400" progId="Equation.DSMT4">
              <p:embed/>
            </p:oleObj>
          </a:graphicData>
        </a:graphic>
      </p:graphicFrame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2856593" y="4346801"/>
            <a:ext cx="27494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proven </a:t>
            </a:r>
            <a:r>
              <a:rPr lang="en-US" dirty="0">
                <a:solidFill>
                  <a:srgbClr val="FF0000"/>
                </a:solidFill>
              </a:rPr>
              <a:t>in notes </a:t>
            </a:r>
            <a:r>
              <a:rPr lang="en-US" dirty="0" smtClean="0">
                <a:solidFill>
                  <a:srgbClr val="FF0000"/>
                </a:solidFill>
              </a:rPr>
              <a:t>9.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0130" y="14606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Justification of </a:t>
            </a:r>
            <a:r>
              <a:rPr lang="en-US" b="1" i="1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b="1" dirty="0" smtClean="0">
                <a:solidFill>
                  <a:schemeClr val="bg2"/>
                </a:solidFill>
              </a:rPr>
              <a:t> formula: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151559" name="Object 19"/>
          <p:cNvGraphicFramePr>
            <a:graphicFrameLocks noChangeAspect="1"/>
          </p:cNvGraphicFramePr>
          <p:nvPr/>
        </p:nvGraphicFramePr>
        <p:xfrm>
          <a:off x="3291114" y="3299052"/>
          <a:ext cx="1743075" cy="488950"/>
        </p:xfrm>
        <a:graphic>
          <a:graphicData uri="http://schemas.openxmlformats.org/presentationml/2006/ole">
            <p:oleObj spid="_x0000_s151559" name="Equation" r:id="rId5" imgW="8125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409575" y="0"/>
            <a:ext cx="84804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Determination of (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 Parameters</a:t>
            </a:r>
          </a:p>
        </p:txBody>
      </p:sp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523875" y="852488"/>
            <a:ext cx="81057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Consider the general case of a </a:t>
            </a:r>
            <a:r>
              <a:rPr lang="en-US" u="sng" dirty="0">
                <a:solidFill>
                  <a:schemeClr val="bg1"/>
                </a:solidFill>
              </a:rPr>
              <a:t>lossy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u="sng" dirty="0">
                <a:solidFill>
                  <a:schemeClr val="bg1"/>
                </a:solidFill>
              </a:rPr>
              <a:t>dielectric loss only</a:t>
            </a:r>
            <a:r>
              <a:rPr lang="en-US" dirty="0">
                <a:solidFill>
                  <a:schemeClr val="bg1"/>
                </a:solidFill>
              </a:rPr>
              <a:t>) transmission line:</a:t>
            </a:r>
          </a:p>
        </p:txBody>
      </p:sp>
      <p:graphicFrame>
        <p:nvGraphicFramePr>
          <p:cNvPr id="33794" name="Object 9"/>
          <p:cNvGraphicFramePr>
            <a:graphicFrameLocks noChangeAspect="1"/>
          </p:cNvGraphicFramePr>
          <p:nvPr/>
        </p:nvGraphicFramePr>
        <p:xfrm>
          <a:off x="5868988" y="3021013"/>
          <a:ext cx="1905000" cy="790575"/>
        </p:xfrm>
        <a:graphic>
          <a:graphicData uri="http://schemas.openxmlformats.org/presentationml/2006/ole">
            <p:oleObj spid="_x0000_s33794" name="Equation" r:id="rId4" imgW="1041120" imgH="431640" progId="Equation.DSMT4">
              <p:embed/>
            </p:oleObj>
          </a:graphicData>
        </a:graphic>
      </p:graphicFrame>
      <p:graphicFrame>
        <p:nvGraphicFramePr>
          <p:cNvPr id="33795" name="Object 11"/>
          <p:cNvGraphicFramePr>
            <a:graphicFrameLocks noChangeAspect="1"/>
          </p:cNvGraphicFramePr>
          <p:nvPr/>
        </p:nvGraphicFramePr>
        <p:xfrm>
          <a:off x="3614655" y="3090286"/>
          <a:ext cx="1579562" cy="490537"/>
        </p:xfrm>
        <a:graphic>
          <a:graphicData uri="http://schemas.openxmlformats.org/presentationml/2006/ole">
            <p:oleObj spid="_x0000_s33795" name="Equation" r:id="rId5" imgW="863280" imgH="266400" progId="Equation.DSMT4">
              <p:embed/>
            </p:oleObj>
          </a:graphicData>
        </a:graphic>
      </p:graphicFrame>
      <p:graphicFrame>
        <p:nvGraphicFramePr>
          <p:cNvPr id="33796" name="Object 12"/>
          <p:cNvGraphicFramePr>
            <a:graphicFrameLocks noChangeAspect="1"/>
          </p:cNvGraphicFramePr>
          <p:nvPr/>
        </p:nvGraphicFramePr>
        <p:xfrm>
          <a:off x="1555668" y="2903022"/>
          <a:ext cx="1531938" cy="815975"/>
        </p:xfrm>
        <a:graphic>
          <a:graphicData uri="http://schemas.openxmlformats.org/presentationml/2006/ole">
            <p:oleObj spid="_x0000_s33796" name="Equation" r:id="rId6" imgW="838080" imgH="444240" progId="Equation.DSMT4">
              <p:embed/>
            </p:oleObj>
          </a:graphicData>
        </a:graphic>
      </p:graphicFrame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314325" y="5065713"/>
            <a:ext cx="841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From the first two equations we have (multiplying and dividing the two equations):</a:t>
            </a:r>
          </a:p>
        </p:txBody>
      </p:sp>
      <p:graphicFrame>
        <p:nvGraphicFramePr>
          <p:cNvPr id="33797" name="Object 16"/>
          <p:cNvGraphicFramePr>
            <a:graphicFrameLocks noChangeAspect="1"/>
          </p:cNvGraphicFramePr>
          <p:nvPr/>
        </p:nvGraphicFramePr>
        <p:xfrm>
          <a:off x="2443163" y="5565775"/>
          <a:ext cx="4040187" cy="884238"/>
        </p:xfrm>
        <a:graphic>
          <a:graphicData uri="http://schemas.openxmlformats.org/presentationml/2006/ole">
            <p:oleObj spid="_x0000_s33797" name="Equation" r:id="rId7" imgW="2209680" imgH="482400" progId="Equation.DSMT4">
              <p:embed/>
            </p:oleObj>
          </a:graphicData>
        </a:graphic>
      </p:graphicFrame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056368" y="4165827"/>
            <a:ext cx="7023100" cy="3698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For the calculation of the lossless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baseline="-25000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we set  </a:t>
            </a:r>
            <a:r>
              <a:rPr lang="en-US" i="1" dirty="0">
                <a:solidFill>
                  <a:schemeClr val="bg2"/>
                </a:solidFill>
                <a:sym typeface="Symbol" pitchFamily="18" charset="2"/>
              </a:rPr>
              <a:t>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bg2"/>
                </a:solidFill>
                <a:sym typeface="Symbol" pitchFamily="18" charset="2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c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 (ignore </a:t>
            </a:r>
            <a:r>
              <a:rPr lang="en-US" i="1" dirty="0" smtClean="0">
                <a:solidFill>
                  <a:schemeClr val="bg2"/>
                </a:solidFill>
                <a:sym typeface="Symbol" pitchFamily="18" charset="2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c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).</a:t>
            </a:r>
          </a:p>
        </p:txBody>
      </p:sp>
      <p:graphicFrame>
        <p:nvGraphicFramePr>
          <p:cNvPr id="33798" name="Object 19"/>
          <p:cNvGraphicFramePr>
            <a:graphicFrameLocks noChangeAspect="1"/>
          </p:cNvGraphicFramePr>
          <p:nvPr/>
        </p:nvGraphicFramePr>
        <p:xfrm>
          <a:off x="3455080" y="1328964"/>
          <a:ext cx="1741998" cy="488950"/>
        </p:xfrm>
        <a:graphic>
          <a:graphicData uri="http://schemas.openxmlformats.org/presentationml/2006/ole">
            <p:oleObj spid="_x0000_s33798" name="Equation" r:id="rId8" imgW="812520" imgH="228600" progId="Equation.DSMT4">
              <p:embed/>
            </p:oleObj>
          </a:graphicData>
        </a:graphic>
      </p:graphicFrame>
      <p:sp>
        <p:nvSpPr>
          <p:cNvPr id="33803" name="Text Box 21"/>
          <p:cNvSpPr txBox="1">
            <a:spLocks noChangeArrowheads="1"/>
          </p:cNvSpPr>
          <p:nvPr/>
        </p:nvSpPr>
        <p:spPr bwMode="auto">
          <a:xfrm>
            <a:off x="565150" y="2030413"/>
            <a:ext cx="8324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We wish to calculate the parameters (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</a:rPr>
              <a:t>G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</a:rPr>
              <a:t>L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chemeClr val="hlink"/>
                </a:solidFill>
              </a:rPr>
              <a:t>) in terms of the characteristic impedance of the </a:t>
            </a:r>
            <a:r>
              <a:rPr lang="en-US" u="sng" dirty="0">
                <a:solidFill>
                  <a:schemeClr val="hlink"/>
                </a:solidFill>
              </a:rPr>
              <a:t>lossless line</a:t>
            </a:r>
            <a:r>
              <a:rPr lang="en-US" dirty="0">
                <a:solidFill>
                  <a:schemeClr val="hlink"/>
                </a:solidFill>
              </a:rPr>
              <a:t> and the complex permittivity of the filling material.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79450" y="4152900"/>
          <a:ext cx="7645400" cy="1776413"/>
        </p:xfrm>
        <a:graphic>
          <a:graphicData uri="http://schemas.openxmlformats.org/presentationml/2006/ole">
            <p:oleObj spid="_x0000_s2050" name="Equation" r:id="rId4" imgW="4483080" imgH="1041120" progId="Equation.DSMT4">
              <p:embed/>
            </p:oleObj>
          </a:graphicData>
        </a:graphic>
      </p:graphicFrame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862760" y="903508"/>
            <a:ext cx="7891462" cy="2720975"/>
            <a:chOff x="886510" y="3504205"/>
            <a:chExt cx="7891462" cy="2720975"/>
          </a:xfrm>
        </p:grpSpPr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886510" y="4656730"/>
              <a:ext cx="696912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0" name="Arc 8"/>
            <p:cNvSpPr>
              <a:spLocks/>
            </p:cNvSpPr>
            <p:nvPr/>
          </p:nvSpPr>
          <p:spPr bwMode="auto">
            <a:xfrm>
              <a:off x="4175810" y="3958230"/>
              <a:ext cx="190500" cy="396875"/>
            </a:xfrm>
            <a:custGeom>
              <a:avLst/>
              <a:gdLst>
                <a:gd name="T0" fmla="*/ 0 w 43198"/>
                <a:gd name="T1" fmla="*/ 1 h 36493"/>
                <a:gd name="T2" fmla="*/ 0 w 43198"/>
                <a:gd name="T3" fmla="*/ 0 h 36493"/>
                <a:gd name="T4" fmla="*/ 0 w 43198"/>
                <a:gd name="T5" fmla="*/ 1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10"/>
            <p:cNvSpPr>
              <a:spLocks/>
            </p:cNvSpPr>
            <p:nvPr/>
          </p:nvSpPr>
          <p:spPr bwMode="auto">
            <a:xfrm>
              <a:off x="4047222" y="3951880"/>
              <a:ext cx="192087" cy="423863"/>
            </a:xfrm>
            <a:custGeom>
              <a:avLst/>
              <a:gdLst>
                <a:gd name="T0" fmla="*/ 0 w 43200"/>
                <a:gd name="T1" fmla="*/ 0 h 39465"/>
                <a:gd name="T2" fmla="*/ 0 w 43200"/>
                <a:gd name="T3" fmla="*/ 0 h 39465"/>
                <a:gd name="T4" fmla="*/ 0 w 43200"/>
                <a:gd name="T5" fmla="*/ 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rc 11"/>
            <p:cNvSpPr>
              <a:spLocks/>
            </p:cNvSpPr>
            <p:nvPr/>
          </p:nvSpPr>
          <p:spPr bwMode="auto">
            <a:xfrm>
              <a:off x="3924985" y="3969343"/>
              <a:ext cx="190500" cy="406400"/>
            </a:xfrm>
            <a:custGeom>
              <a:avLst/>
              <a:gdLst>
                <a:gd name="T0" fmla="*/ 0 w 43200"/>
                <a:gd name="T1" fmla="*/ 0 h 37507"/>
                <a:gd name="T2" fmla="*/ 0 w 43200"/>
                <a:gd name="T3" fmla="*/ 0 h 37507"/>
                <a:gd name="T4" fmla="*/ 0 w 43200"/>
                <a:gd name="T5" fmla="*/ 1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rc 12"/>
            <p:cNvSpPr>
              <a:spLocks/>
            </p:cNvSpPr>
            <p:nvPr/>
          </p:nvSpPr>
          <p:spPr bwMode="auto">
            <a:xfrm>
              <a:off x="3790047" y="3974105"/>
              <a:ext cx="192087" cy="404813"/>
            </a:xfrm>
            <a:custGeom>
              <a:avLst/>
              <a:gdLst>
                <a:gd name="T0" fmla="*/ 0 w 43200"/>
                <a:gd name="T1" fmla="*/ 0 h 37395"/>
                <a:gd name="T2" fmla="*/ 0 w 43200"/>
                <a:gd name="T3" fmla="*/ 0 h 37395"/>
                <a:gd name="T4" fmla="*/ 0 w 43200"/>
                <a:gd name="T5" fmla="*/ 1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rc 13"/>
            <p:cNvSpPr>
              <a:spLocks/>
            </p:cNvSpPr>
            <p:nvPr/>
          </p:nvSpPr>
          <p:spPr bwMode="auto">
            <a:xfrm>
              <a:off x="3659872" y="3978868"/>
              <a:ext cx="190500" cy="412750"/>
            </a:xfrm>
            <a:custGeom>
              <a:avLst/>
              <a:gdLst>
                <a:gd name="T0" fmla="*/ 0 w 43198"/>
                <a:gd name="T1" fmla="*/ 0 h 37968"/>
                <a:gd name="T2" fmla="*/ 0 w 43198"/>
                <a:gd name="T3" fmla="*/ 1 h 37968"/>
                <a:gd name="T4" fmla="*/ 0 w 43198"/>
                <a:gd name="T5" fmla="*/ 1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4366310" y="4132855"/>
              <a:ext cx="28844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1148447" y="4188418"/>
              <a:ext cx="604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1088122" y="4151905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 flipV="1">
              <a:off x="1746935" y="4013793"/>
              <a:ext cx="66675" cy="171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1856472" y="4018555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 flipV="1">
              <a:off x="2008872" y="4018555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51"/>
            <p:cNvSpPr>
              <a:spLocks noChangeShapeType="1"/>
            </p:cNvSpPr>
            <p:nvPr/>
          </p:nvSpPr>
          <p:spPr bwMode="auto">
            <a:xfrm flipV="1">
              <a:off x="2167622" y="4018555"/>
              <a:ext cx="98425" cy="282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 flipV="1">
              <a:off x="2318435" y="4009030"/>
              <a:ext cx="100012" cy="290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53"/>
            <p:cNvSpPr>
              <a:spLocks noChangeShapeType="1"/>
            </p:cNvSpPr>
            <p:nvPr/>
          </p:nvSpPr>
          <p:spPr bwMode="auto">
            <a:xfrm flipH="1" flipV="1">
              <a:off x="2412097" y="4015380"/>
              <a:ext cx="44450" cy="1476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54"/>
            <p:cNvSpPr>
              <a:spLocks noChangeShapeType="1"/>
            </p:cNvSpPr>
            <p:nvPr/>
          </p:nvSpPr>
          <p:spPr bwMode="auto">
            <a:xfrm rot="19163305" flipV="1">
              <a:off x="1907272" y="404713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55"/>
            <p:cNvSpPr>
              <a:spLocks noChangeShapeType="1"/>
            </p:cNvSpPr>
            <p:nvPr/>
          </p:nvSpPr>
          <p:spPr bwMode="auto">
            <a:xfrm rot="19163305" flipV="1">
              <a:off x="2064435" y="402808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56"/>
            <p:cNvSpPr>
              <a:spLocks noChangeShapeType="1"/>
            </p:cNvSpPr>
            <p:nvPr/>
          </p:nvSpPr>
          <p:spPr bwMode="auto">
            <a:xfrm rot="19163305" flipV="1">
              <a:off x="2216835" y="4023318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57"/>
            <p:cNvSpPr>
              <a:spLocks noChangeShapeType="1"/>
            </p:cNvSpPr>
            <p:nvPr/>
          </p:nvSpPr>
          <p:spPr bwMode="auto">
            <a:xfrm rot="19163305" flipV="1">
              <a:off x="1759635" y="402808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71"/>
            <p:cNvSpPr>
              <a:spLocks noChangeShapeType="1"/>
            </p:cNvSpPr>
            <p:nvPr/>
          </p:nvSpPr>
          <p:spPr bwMode="auto">
            <a:xfrm rot="5366684">
              <a:off x="4747310" y="5777505"/>
              <a:ext cx="6048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72"/>
            <p:cNvSpPr>
              <a:spLocks noChangeShapeType="1"/>
            </p:cNvSpPr>
            <p:nvPr/>
          </p:nvSpPr>
          <p:spPr bwMode="auto">
            <a:xfrm rot="5366684">
              <a:off x="4693335" y="4451943"/>
              <a:ext cx="639763" cy="6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 rot="5366684" flipV="1">
              <a:off x="5071160" y="4717055"/>
              <a:ext cx="66675" cy="171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 rot="5366684" flipV="1">
              <a:off x="4983847" y="47821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rot="5366684" flipV="1">
              <a:off x="4983847" y="49345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rot="5366684" flipV="1">
              <a:off x="4985435" y="5086943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rot="5366684" flipV="1">
              <a:off x="4996547" y="5237755"/>
              <a:ext cx="104775" cy="3000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rot="5366684" flipH="1" flipV="1">
              <a:off x="5099735" y="5385393"/>
              <a:ext cx="34925" cy="1444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rot="2929989" flipV="1">
              <a:off x="4952097" y="4877393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rot="2929989" flipV="1">
              <a:off x="4972735" y="50329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rot="2929989" flipV="1">
              <a:off x="4979085" y="51853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rot="2929989" flipV="1">
              <a:off x="4969560" y="4728168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rot="5366684">
              <a:off x="5134660" y="5606055"/>
              <a:ext cx="925513" cy="4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rot="5366684">
              <a:off x="5150535" y="4577355"/>
              <a:ext cx="896938" cy="6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102"/>
            <p:cNvSpPr>
              <a:spLocks noChangeShapeType="1"/>
            </p:cNvSpPr>
            <p:nvPr/>
          </p:nvSpPr>
          <p:spPr bwMode="auto">
            <a:xfrm rot="5366684" flipV="1">
              <a:off x="5610910" y="4799605"/>
              <a:ext cx="4763" cy="4778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110"/>
            <p:cNvSpPr>
              <a:spLocks noChangeShapeType="1"/>
            </p:cNvSpPr>
            <p:nvPr/>
          </p:nvSpPr>
          <p:spPr bwMode="auto">
            <a:xfrm rot="5366684" flipV="1">
              <a:off x="5607735" y="4910730"/>
              <a:ext cx="4763" cy="4778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111"/>
            <p:cNvSpPr>
              <a:spLocks noChangeShapeType="1"/>
            </p:cNvSpPr>
            <p:nvPr/>
          </p:nvSpPr>
          <p:spPr bwMode="auto">
            <a:xfrm>
              <a:off x="1126222" y="6069605"/>
              <a:ext cx="6261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Oval 112"/>
            <p:cNvSpPr>
              <a:spLocks noChangeArrowheads="1"/>
            </p:cNvSpPr>
            <p:nvPr/>
          </p:nvSpPr>
          <p:spPr bwMode="auto">
            <a:xfrm>
              <a:off x="1065897" y="603309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14"/>
            <p:cNvSpPr>
              <a:spLocks noChangeArrowheads="1"/>
            </p:cNvSpPr>
            <p:nvPr/>
          </p:nvSpPr>
          <p:spPr bwMode="auto">
            <a:xfrm>
              <a:off x="7265085" y="408999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15"/>
            <p:cNvSpPr>
              <a:spLocks noChangeArrowheads="1"/>
            </p:cNvSpPr>
            <p:nvPr/>
          </p:nvSpPr>
          <p:spPr bwMode="auto">
            <a:xfrm>
              <a:off x="7387322" y="6036268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17"/>
            <p:cNvSpPr>
              <a:spLocks noChangeShapeType="1"/>
            </p:cNvSpPr>
            <p:nvPr/>
          </p:nvSpPr>
          <p:spPr bwMode="auto">
            <a:xfrm>
              <a:off x="2456547" y="4167780"/>
              <a:ext cx="11953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Text Box 118"/>
            <p:cNvSpPr txBox="1">
              <a:spLocks noChangeArrowheads="1"/>
            </p:cNvSpPr>
            <p:nvPr/>
          </p:nvSpPr>
          <p:spPr bwMode="auto">
            <a:xfrm>
              <a:off x="1761222" y="3504205"/>
              <a:ext cx="5937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0" name="Text Box 119"/>
            <p:cNvSpPr txBox="1">
              <a:spLocks noChangeArrowheads="1"/>
            </p:cNvSpPr>
            <p:nvPr/>
          </p:nvSpPr>
          <p:spPr bwMode="auto">
            <a:xfrm>
              <a:off x="3648760" y="3561355"/>
              <a:ext cx="5794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1" name="Text Box 120"/>
            <p:cNvSpPr txBox="1">
              <a:spLocks noChangeArrowheads="1"/>
            </p:cNvSpPr>
            <p:nvPr/>
          </p:nvSpPr>
          <p:spPr bwMode="auto">
            <a:xfrm>
              <a:off x="4242485" y="4952005"/>
              <a:ext cx="622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" name="Text Box 121"/>
            <p:cNvSpPr txBox="1">
              <a:spLocks noChangeArrowheads="1"/>
            </p:cNvSpPr>
            <p:nvPr/>
          </p:nvSpPr>
          <p:spPr bwMode="auto">
            <a:xfrm>
              <a:off x="5912535" y="4885330"/>
              <a:ext cx="6080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3" name="Text Box 122"/>
            <p:cNvSpPr txBox="1">
              <a:spLocks noChangeArrowheads="1"/>
            </p:cNvSpPr>
            <p:nvPr/>
          </p:nvSpPr>
          <p:spPr bwMode="auto">
            <a:xfrm>
              <a:off x="1065897" y="3681305"/>
              <a:ext cx="7175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4" name="Text Box 123"/>
            <p:cNvSpPr txBox="1">
              <a:spLocks noChangeArrowheads="1"/>
            </p:cNvSpPr>
            <p:nvPr/>
          </p:nvSpPr>
          <p:spPr bwMode="auto">
            <a:xfrm>
              <a:off x="6907897" y="4604343"/>
              <a:ext cx="1122362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z+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</a:rPr>
                <a:t> -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5" name="Text Box 124"/>
            <p:cNvSpPr txBox="1">
              <a:spLocks noChangeArrowheads="1"/>
            </p:cNvSpPr>
            <p:nvPr/>
          </p:nvSpPr>
          <p:spPr bwMode="auto">
            <a:xfrm>
              <a:off x="6280835" y="3648668"/>
              <a:ext cx="1079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i="1" dirty="0" err="1">
                  <a:solidFill>
                    <a:schemeClr val="bg2"/>
                  </a:solidFill>
                </a:rPr>
                <a:t>+</a:t>
              </a:r>
              <a:r>
                <a:rPr lang="en-US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,t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6" name="AutoShape 127"/>
            <p:cNvSpPr>
              <a:spLocks noChangeArrowheads="1"/>
            </p:cNvSpPr>
            <p:nvPr/>
          </p:nvSpPr>
          <p:spPr bwMode="auto">
            <a:xfrm rot="5400000">
              <a:off x="6599922" y="4042368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AutoShape 128"/>
            <p:cNvSpPr>
              <a:spLocks noChangeArrowheads="1"/>
            </p:cNvSpPr>
            <p:nvPr/>
          </p:nvSpPr>
          <p:spPr bwMode="auto">
            <a:xfrm rot="5400000">
              <a:off x="1348472" y="411063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30"/>
            <p:cNvSpPr>
              <a:spLocks noChangeShapeType="1"/>
            </p:cNvSpPr>
            <p:nvPr/>
          </p:nvSpPr>
          <p:spPr bwMode="auto">
            <a:xfrm>
              <a:off x="7763560" y="6064843"/>
              <a:ext cx="6365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Text Box 131"/>
            <p:cNvSpPr txBox="1">
              <a:spLocks noChangeArrowheads="1"/>
            </p:cNvSpPr>
            <p:nvPr/>
          </p:nvSpPr>
          <p:spPr bwMode="auto">
            <a:xfrm>
              <a:off x="8495397" y="5828305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10" name="AutoShape 128"/>
            <p:cNvSpPr>
              <a:spLocks noChangeArrowheads="1"/>
            </p:cNvSpPr>
            <p:nvPr/>
          </p:nvSpPr>
          <p:spPr bwMode="auto">
            <a:xfrm rot="16200000" flipH="1">
              <a:off x="1275241" y="5973077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128"/>
            <p:cNvSpPr>
              <a:spLocks noChangeArrowheads="1"/>
            </p:cNvSpPr>
            <p:nvPr/>
          </p:nvSpPr>
          <p:spPr bwMode="auto">
            <a:xfrm rot="16200000" flipH="1">
              <a:off x="6593407" y="5994849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603250" y="0"/>
            <a:ext cx="80359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Determination of Parameters (cont.)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03833" y="863085"/>
            <a:ext cx="1577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Summary</a:t>
            </a:r>
          </a:p>
        </p:txBody>
      </p:sp>
      <p:graphicFrame>
        <p:nvGraphicFramePr>
          <p:cNvPr id="34818" name="Object 10"/>
          <p:cNvGraphicFramePr>
            <a:graphicFrameLocks noChangeAspect="1"/>
          </p:cNvGraphicFramePr>
          <p:nvPr/>
        </p:nvGraphicFramePr>
        <p:xfrm>
          <a:off x="771648" y="1502476"/>
          <a:ext cx="2676525" cy="3300413"/>
        </p:xfrm>
        <a:graphic>
          <a:graphicData uri="http://schemas.openxmlformats.org/presentationml/2006/ole">
            <p:oleObj spid="_x0000_s34818" name="Equation" r:id="rId4" imgW="1155600" imgH="1422360" progId="Equation.DSMT4">
              <p:embed/>
            </p:oleObj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599251" y="5814786"/>
            <a:ext cx="8121650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Later we will see how to calculate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R.</a:t>
            </a:r>
            <a:r>
              <a:rPr lang="en-US" dirty="0">
                <a:solidFill>
                  <a:schemeClr val="bg2"/>
                </a:solidFill>
              </a:rPr>
              <a:t> (This involves the concept of the surface resistance of the conductors.)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3943350" y="2027238"/>
            <a:ext cx="4610100" cy="20313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results tells us how to calculate the 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) line parameters from the characteristic </a:t>
            </a:r>
            <a:r>
              <a:rPr lang="en-US" dirty="0" smtClean="0">
                <a:solidFill>
                  <a:schemeClr val="bg1"/>
                </a:solidFill>
              </a:rPr>
              <a:t>impedance of the </a:t>
            </a:r>
            <a:r>
              <a:rPr lang="en-US" u="sng" dirty="0" smtClean="0">
                <a:solidFill>
                  <a:schemeClr val="bg1"/>
                </a:solidFill>
              </a:rPr>
              <a:t>lossless</a:t>
            </a:r>
            <a:r>
              <a:rPr lang="en-US" dirty="0" smtClean="0">
                <a:solidFill>
                  <a:schemeClr val="bg1"/>
                </a:solidFill>
              </a:rPr>
              <a:t> line and the filling material.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This information is what we would typically know about a line (e.g., from a vendor).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4819" name="Object 16"/>
          <p:cNvGraphicFramePr>
            <a:graphicFrameLocks noChangeAspect="1"/>
          </p:cNvGraphicFramePr>
          <p:nvPr/>
        </p:nvGraphicFramePr>
        <p:xfrm>
          <a:off x="806450" y="4959350"/>
          <a:ext cx="2567585" cy="355600"/>
        </p:xfrm>
        <a:graphic>
          <a:graphicData uri="http://schemas.openxmlformats.org/presentationml/2006/ole">
            <p:oleObj spid="_x0000_s34819" name="Equation" r:id="rId5" imgW="1650960" imgH="2286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1301750" y="0"/>
            <a:ext cx="6870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Distortionless Case</a:t>
            </a: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4422775" y="1735138"/>
          <a:ext cx="295275" cy="455612"/>
        </p:xfrm>
        <a:graphic>
          <a:graphicData uri="http://schemas.openxmlformats.org/presentationml/2006/ole">
            <p:oleObj spid="_x0000_s35842" name="Equation" r:id="rId4" imgW="139680" imgH="215640" progId="Equation.DSMT4">
              <p:embed/>
            </p:oleObj>
          </a:graphicData>
        </a:graphic>
      </p:graphicFrame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2705100" y="1019175"/>
          <a:ext cx="3643313" cy="1449388"/>
        </p:xfrm>
        <a:graphic>
          <a:graphicData uri="http://schemas.openxmlformats.org/presentationml/2006/ole">
            <p:oleObj spid="_x0000_s35843" name="Equation" r:id="rId5" imgW="2425680" imgH="965160" progId="Equation.DSMT4">
              <p:embed/>
            </p:oleObj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3413053" y="3556182"/>
          <a:ext cx="1164228" cy="1013160"/>
        </p:xfrm>
        <a:graphic>
          <a:graphicData uri="http://schemas.openxmlformats.org/presentationml/2006/ole">
            <p:oleObj spid="_x0000_s35844" name="Equation" r:id="rId6" imgW="583920" imgH="507960" progId="Equation.DSMT4">
              <p:embed/>
            </p:oleObj>
          </a:graphicData>
        </a:graphic>
      </p:graphicFrame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3070025" y="5195888"/>
          <a:ext cx="2560637" cy="903287"/>
        </p:xfrm>
        <a:graphic>
          <a:graphicData uri="http://schemas.openxmlformats.org/presentationml/2006/ole">
            <p:oleObj spid="_x0000_s35845" name="Equation" r:id="rId7" imgW="1587240" imgH="558720" progId="Equation.DSMT4">
              <p:embed/>
            </p:oleObj>
          </a:graphicData>
        </a:graphic>
      </p:graphicFrame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952316" y="2828815"/>
            <a:ext cx="491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Assume that the following condition holds: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1057075" y="5430838"/>
            <a:ext cx="1849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Then we have: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5038725" y="3707477"/>
            <a:ext cx="3819525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the "Heaviside condition," discovered by Oliver Heaviside.</a:t>
            </a:r>
          </a:p>
        </p:txBody>
      </p:sp>
      <p:pic>
        <p:nvPicPr>
          <p:cNvPr id="3585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0626" y="4680909"/>
            <a:ext cx="1531938" cy="1965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236630" y="-8864"/>
            <a:ext cx="687867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Distortionless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Case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6867" name="Object 8"/>
          <p:cNvGraphicFramePr>
            <a:graphicFrameLocks noChangeAspect="1"/>
          </p:cNvGraphicFramePr>
          <p:nvPr/>
        </p:nvGraphicFramePr>
        <p:xfrm>
          <a:off x="1929761" y="1879357"/>
          <a:ext cx="5376862" cy="1708150"/>
        </p:xfrm>
        <a:graphic>
          <a:graphicData uri="http://schemas.openxmlformats.org/presentationml/2006/ole">
            <p:oleObj spid="_x0000_s36867" name="Equation" r:id="rId4" imgW="3340080" imgH="1066680" progId="Equation.DSMT4">
              <p:embed/>
            </p:oleObj>
          </a:graphicData>
        </a:graphic>
      </p:graphicFrame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3223253" y="758134"/>
          <a:ext cx="2529847" cy="891943"/>
        </p:xfrm>
        <a:graphic>
          <a:graphicData uri="http://schemas.openxmlformats.org/presentationml/2006/ole">
            <p:oleObj spid="_x0000_s36868" name="Equation" r:id="rId5" imgW="1587240" imgH="558720" progId="Equation.DSMT4">
              <p:embed/>
            </p:oleObj>
          </a:graphicData>
        </a:graphic>
      </p:graphicFrame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956954" y="3710951"/>
            <a:ext cx="76565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000" dirty="0">
                <a:solidFill>
                  <a:schemeClr val="bg1"/>
                </a:solidFill>
              </a:rPr>
              <a:t>There is then </a:t>
            </a:r>
            <a:r>
              <a:rPr lang="en-US" sz="2000" i="1" dirty="0">
                <a:solidFill>
                  <a:schemeClr val="bg1"/>
                </a:solidFill>
              </a:rPr>
              <a:t>attenuation</a:t>
            </a:r>
            <a:r>
              <a:rPr lang="en-US" sz="2000" dirty="0">
                <a:solidFill>
                  <a:schemeClr val="bg1"/>
                </a:solidFill>
              </a:rPr>
              <a:t> but </a:t>
            </a:r>
            <a:r>
              <a:rPr lang="en-US" sz="2000" u="sng" dirty="0">
                <a:solidFill>
                  <a:schemeClr val="bg1"/>
                </a:solidFill>
              </a:rPr>
              <a:t>no dispersion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2891637" y="5319545"/>
          <a:ext cx="1864097" cy="430596"/>
        </p:xfrm>
        <a:graphic>
          <a:graphicData uri="http://schemas.openxmlformats.org/presentationml/2006/ole">
            <p:oleObj spid="_x0000_s36869" name="Equation" r:id="rId6" imgW="1320480" imgH="30456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2876" y="534638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(assuming a fixed loss tangent)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995363" y="5138088"/>
          <a:ext cx="1436687" cy="866775"/>
        </p:xfrm>
        <a:graphic>
          <a:graphicData uri="http://schemas.openxmlformats.org/presentationml/2006/ole">
            <p:oleObj spid="_x0000_s36870" name="Equation" r:id="rId7" imgW="927000" imgH="55872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6276" y="6258298"/>
            <a:ext cx="7177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Also, there will be distortion since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is a function of frequency.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5592" y="4362114"/>
            <a:ext cx="765651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Note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There will be some distortion in </a:t>
            </a:r>
            <a:r>
              <a:rPr lang="en-US" sz="1600" u="sng" dirty="0">
                <a:solidFill>
                  <a:schemeClr val="bg1"/>
                </a:solidFill>
              </a:rPr>
              <a:t>practice</a:t>
            </a:r>
            <a:r>
              <a:rPr lang="en-US" sz="1600" dirty="0">
                <a:solidFill>
                  <a:schemeClr val="bg1"/>
                </a:solidFill>
              </a:rPr>
              <a:t>, since the </a:t>
            </a:r>
            <a:r>
              <a:rPr lang="en-US" sz="1600" dirty="0" smtClean="0">
                <a:solidFill>
                  <a:schemeClr val="bg1"/>
                </a:solidFill>
              </a:rPr>
              <a:t>Heaviside </a:t>
            </a:r>
            <a:r>
              <a:rPr lang="en-US" sz="1600" dirty="0">
                <a:solidFill>
                  <a:schemeClr val="bg1"/>
                </a:solidFill>
              </a:rPr>
              <a:t>condition cannot be satisfied for all </a:t>
            </a:r>
            <a:r>
              <a:rPr lang="en-US" sz="1600" dirty="0" smtClean="0">
                <a:solidFill>
                  <a:schemeClr val="bg1"/>
                </a:solidFill>
              </a:rPr>
              <a:t>frequencies: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236630" y="-8864"/>
            <a:ext cx="687867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Distortionless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Case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56007" name="Picture 7" descr="https://upload.wikimedia.org/wikipedia/en/thumb/2/2f/Mu-metal_cable.svg/819px-Mu-metal_cab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545" y="2662859"/>
            <a:ext cx="5767285" cy="288716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7568" y="6139543"/>
            <a:ext cx="401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https://en.wikipedia.org/wiki/Heaviside_condition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027" y="783770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loading a coaxial cable to achieve the Heaviside condition.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56008" name="Object 6"/>
          <p:cNvGraphicFramePr>
            <a:graphicFrameLocks noChangeAspect="1"/>
          </p:cNvGraphicFramePr>
          <p:nvPr/>
        </p:nvGraphicFramePr>
        <p:xfrm>
          <a:off x="3270622" y="1472289"/>
          <a:ext cx="992620" cy="863972"/>
        </p:xfrm>
        <a:graphic>
          <a:graphicData uri="http://schemas.openxmlformats.org/presentationml/2006/ole">
            <p:oleObj spid="_x0000_s256008" name="Equation" r:id="rId5" imgW="583920" imgH="50796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1936" y="1591288"/>
            <a:ext cx="305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We can increase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L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to achieve the Heaviside condition.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809506" y="1686292"/>
            <a:ext cx="486889" cy="36813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283" y="169816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For regular coax: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236630" y="-8864"/>
            <a:ext cx="687867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Distortionless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Case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7568" y="6139543"/>
            <a:ext cx="401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https://en.wikipedia.org/wiki/Heaviside_condition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0661" y="1306284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Loading coils can also be placed periodically along the line.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0100" name="Picture 4" descr="https://upload.wikimedia.org/wikipedia/en/thumb/d/d7/Loaded_line_schematic.svg/1920px-Loaded_line_schemati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02" y="2348883"/>
            <a:ext cx="8225477" cy="16185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08810" y="460762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Loading coil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253839" y="3479470"/>
            <a:ext cx="807522" cy="10925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236630" y="-8864"/>
            <a:ext cx="687867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Distortionless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Case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2521" y="2921331"/>
            <a:ext cx="8134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Loading cables to improve performance was popular in the early 1900’s, but declined after the 1940s.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The technology has been superseded by using digital repeaters on transmission lines.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For long distances, transmission lines are usually replaced by fiber-optic cables (or wireless systems).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8065" y="1375558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For an interesting history: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5679" y="197130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https://en.wikipedia.org/wiki/Loading_coil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8"/>
          <p:cNvSpPr>
            <a:spLocks noChangeArrowheads="1"/>
          </p:cNvSpPr>
          <p:nvPr/>
        </p:nvSpPr>
        <p:spPr bwMode="auto">
          <a:xfrm>
            <a:off x="2576513" y="4092575"/>
            <a:ext cx="3932237" cy="2470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3"/>
          <p:cNvSpPr txBox="1">
            <a:spLocks noChangeArrowheads="1"/>
          </p:cNvSpPr>
          <p:nvPr/>
        </p:nvSpPr>
        <p:spPr bwMode="auto">
          <a:xfrm>
            <a:off x="949325" y="989013"/>
            <a:ext cx="955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3074" name="Object 54"/>
          <p:cNvGraphicFramePr>
            <a:graphicFrameLocks noChangeAspect="1"/>
          </p:cNvGraphicFramePr>
          <p:nvPr/>
        </p:nvGraphicFramePr>
        <p:xfrm>
          <a:off x="1335088" y="1590675"/>
          <a:ext cx="6419850" cy="1600200"/>
        </p:xfrm>
        <a:graphic>
          <a:graphicData uri="http://schemas.openxmlformats.org/presentationml/2006/ole">
            <p:oleObj spid="_x0000_s3074" name="Equation" r:id="rId4" imgW="4178160" imgH="1041120" progId="Equation.DSMT4">
              <p:embed/>
            </p:oleObj>
          </a:graphicData>
        </a:graphic>
      </p:graphicFrame>
      <p:sp>
        <p:nvSpPr>
          <p:cNvPr id="3078" name="Text Box 55"/>
          <p:cNvSpPr txBox="1">
            <a:spLocks noChangeArrowheads="1"/>
          </p:cNvSpPr>
          <p:nvPr/>
        </p:nvSpPr>
        <p:spPr bwMode="auto">
          <a:xfrm>
            <a:off x="925513" y="3427413"/>
            <a:ext cx="2327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Now let </a:t>
            </a:r>
            <a:r>
              <a:rPr lang="en-US" sz="24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      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0:</a:t>
            </a:r>
            <a:endParaRPr lang="en-US" sz="20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9" name="Line 56"/>
          <p:cNvSpPr>
            <a:spLocks noChangeShapeType="1"/>
          </p:cNvSpPr>
          <p:nvPr/>
        </p:nvSpPr>
        <p:spPr bwMode="auto">
          <a:xfrm>
            <a:off x="2344738" y="3683000"/>
            <a:ext cx="300037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075" name="Object 57"/>
          <p:cNvGraphicFramePr>
            <a:graphicFrameLocks noChangeAspect="1"/>
          </p:cNvGraphicFramePr>
          <p:nvPr/>
        </p:nvGraphicFramePr>
        <p:xfrm>
          <a:off x="3049588" y="4219575"/>
          <a:ext cx="2913062" cy="2192338"/>
        </p:xfrm>
        <a:graphic>
          <a:graphicData uri="http://schemas.openxmlformats.org/presentationml/2006/ole">
            <p:oleObj spid="_x0000_s3075" name="Equation" r:id="rId5" imgW="1384200" imgH="1041120" progId="Equation.DSMT4">
              <p:embed/>
            </p:oleObj>
          </a:graphicData>
        </a:graphic>
      </p:graphicFrame>
      <p:sp>
        <p:nvSpPr>
          <p:cNvPr id="3080" name="Text Box 59"/>
          <p:cNvSpPr txBox="1">
            <a:spLocks noChangeArrowheads="1"/>
          </p:cNvSpPr>
          <p:nvPr/>
        </p:nvSpPr>
        <p:spPr bwMode="auto">
          <a:xfrm>
            <a:off x="6835775" y="4816475"/>
            <a:ext cx="1881188" cy="714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“Telegrapher’sEquations”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459836" name="Text Box 60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10424" y="754165"/>
            <a:ext cx="762158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combine these, take the derivative of the first one with respect to </a:t>
            </a:r>
            <a:r>
              <a:rPr lang="en-US" sz="2000" i="1" dirty="0">
                <a:solidFill>
                  <a:srgbClr val="FF0000"/>
                </a:solidFill>
                <a:latin typeface="+mn-lt"/>
                <a:cs typeface="Calibri" pitchFamily="34" charset="0"/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  <a:endParaRPr lang="en-US" sz="2000" baseline="-25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798247" y="2753383"/>
          <a:ext cx="3213160" cy="3543848"/>
        </p:xfrm>
        <a:graphic>
          <a:graphicData uri="http://schemas.openxmlformats.org/presentationml/2006/ole">
            <p:oleObj spid="_x0000_s4098" name="Equation" r:id="rId4" imgW="2095200" imgH="2311200" progId="Equation.DSMT4">
              <p:embed/>
            </p:oleObj>
          </a:graphicData>
        </a:graphic>
      </p:graphicFrame>
      <p:sp>
        <p:nvSpPr>
          <p:cNvPr id="4100" name="AutoShape 14"/>
          <p:cNvSpPr>
            <a:spLocks/>
          </p:cNvSpPr>
          <p:nvPr/>
        </p:nvSpPr>
        <p:spPr bwMode="auto">
          <a:xfrm>
            <a:off x="4970711" y="3059720"/>
            <a:ext cx="165100" cy="1163637"/>
          </a:xfrm>
          <a:prstGeom prst="rightBrace">
            <a:avLst>
              <a:gd name="adj1" fmla="val 58734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5424035" y="3223232"/>
            <a:ext cx="153193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Switch the order of the derivatives.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" name="Object 57"/>
          <p:cNvGraphicFramePr>
            <a:graphicFrameLocks noChangeAspect="1"/>
          </p:cNvGraphicFramePr>
          <p:nvPr/>
        </p:nvGraphicFramePr>
        <p:xfrm>
          <a:off x="2430195" y="1163003"/>
          <a:ext cx="2141826" cy="839516"/>
        </p:xfrm>
        <a:graphic>
          <a:graphicData uri="http://schemas.openxmlformats.org/presentationml/2006/ole">
            <p:oleObj spid="_x0000_s4099" name="Equation" r:id="rId5" imgW="1295280" imgH="507960" progId="Equation.DSMT4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3431990" y="2125683"/>
            <a:ext cx="261257" cy="41563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57"/>
          <p:cNvGraphicFramePr>
            <a:graphicFrameLocks noChangeAspect="1"/>
          </p:cNvGraphicFramePr>
          <p:nvPr/>
        </p:nvGraphicFramePr>
        <p:xfrm>
          <a:off x="6088928" y="4941900"/>
          <a:ext cx="1986313" cy="729578"/>
        </p:xfrm>
        <a:graphic>
          <a:graphicData uri="http://schemas.openxmlformats.org/presentationml/2006/ole">
            <p:oleObj spid="_x0000_s4100" name="Equation" r:id="rId6" imgW="1384200" imgH="507960" progId="Equation.DSMT4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 bwMode="auto">
          <a:xfrm flipH="1">
            <a:off x="5332041" y="5189515"/>
            <a:ext cx="486888" cy="28500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866427" y="5786323"/>
            <a:ext cx="267193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Substitute from the second Telegrapher’s equation.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76225" y="3783013"/>
            <a:ext cx="8561388" cy="1662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771525" y="4067175"/>
          <a:ext cx="7600950" cy="1173163"/>
        </p:xfrm>
        <a:graphic>
          <a:graphicData uri="http://schemas.openxmlformats.org/presentationml/2006/ole">
            <p:oleObj spid="_x0000_s5122" name="Equation" r:id="rId4" imgW="3619440" imgH="558720" progId="Equation.DSMT4">
              <p:embed/>
            </p:oleObj>
          </a:graphicData>
        </a:graphic>
      </p:graphicFrame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181225" y="5830888"/>
            <a:ext cx="4819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 same equation also holds for 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2000" i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91045" y="3084121"/>
            <a:ext cx="44559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Hence,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collecting terms, we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have:</a:t>
            </a:r>
            <a:endParaRPr lang="en-US" sz="2000" i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581666" y="1206934"/>
          <a:ext cx="5807075" cy="915987"/>
        </p:xfrm>
        <a:graphic>
          <a:graphicData uri="http://schemas.openxmlformats.org/presentationml/2006/ole">
            <p:oleObj spid="_x0000_s5123" name="Equation" r:id="rId5" imgW="3543120" imgH="558720" progId="Equation.DSMT4">
              <p:embed/>
            </p:oleObj>
          </a:graphicData>
        </a:graphic>
      </p:graphicFrame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550863" y="4773613"/>
          <a:ext cx="8340725" cy="1062037"/>
        </p:xfrm>
        <a:graphic>
          <a:graphicData uri="http://schemas.openxmlformats.org/presentationml/2006/ole">
            <p:oleObj spid="_x0000_s6146" name="Equation" r:id="rId4" imgW="3987720" imgH="507960" progId="Equation.DSMT4">
              <p:embed/>
            </p:oleObj>
          </a:graphicData>
        </a:graphic>
      </p:graphicFrame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673100" y="2155825"/>
          <a:ext cx="7600950" cy="1173163"/>
        </p:xfrm>
        <a:graphic>
          <a:graphicData uri="http://schemas.openxmlformats.org/presentationml/2006/ole">
            <p:oleObj spid="_x0000_s6147" name="Equation" r:id="rId5" imgW="3619440" imgH="558720" progId="Equation.DSMT4">
              <p:embed/>
            </p:oleObj>
          </a:graphicData>
        </a:graphic>
      </p:graphicFrame>
      <p:sp>
        <p:nvSpPr>
          <p:cNvPr id="6148" name="AutoShape 15"/>
          <p:cNvSpPr>
            <a:spLocks noChangeArrowheads="1"/>
          </p:cNvSpPr>
          <p:nvPr/>
        </p:nvSpPr>
        <p:spPr bwMode="auto">
          <a:xfrm>
            <a:off x="4184650" y="3629025"/>
            <a:ext cx="512763" cy="996950"/>
          </a:xfrm>
          <a:prstGeom prst="downArrow">
            <a:avLst>
              <a:gd name="adj1" fmla="val 50000"/>
              <a:gd name="adj2" fmla="val 4860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887663" y="1122363"/>
            <a:ext cx="3379787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Time-Harmonic Waves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601663" y="2622550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Note that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4570413" y="4125913"/>
            <a:ext cx="42021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= series impedance/length</a:t>
            </a:r>
            <a:endParaRPr lang="en-US" sz="2000" i="1" baseline="-2500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68425" y="946150"/>
          <a:ext cx="6629400" cy="933450"/>
        </p:xfrm>
        <a:graphic>
          <a:graphicData uri="http://schemas.openxmlformats.org/presentationml/2006/ole">
            <p:oleObj spid="_x0000_s7170" name="Equation" r:id="rId4" imgW="3606480" imgH="507960" progId="Equation.DSMT4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950913" y="3148013"/>
          <a:ext cx="7566025" cy="477837"/>
        </p:xfrm>
        <a:graphic>
          <a:graphicData uri="http://schemas.openxmlformats.org/presentationml/2006/ole">
            <p:oleObj spid="_x0000_s7171" name="Equation" r:id="rId5" imgW="4216320" imgH="266400" progId="Equation.DSMT4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2438400" y="4114800"/>
          <a:ext cx="2132013" cy="1077913"/>
        </p:xfrm>
        <a:graphic>
          <a:graphicData uri="http://schemas.openxmlformats.org/presentationml/2006/ole">
            <p:oleObj spid="_x0000_s7172" name="Equation" r:id="rId6" imgW="1104840" imgH="558720" progId="Equation.DSMT4">
              <p:embed/>
            </p:oleObj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84700" y="4689475"/>
            <a:ext cx="4202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= parallel admittance/length</a:t>
            </a:r>
            <a:endParaRPr lang="en-US" sz="2000" i="1" baseline="-250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9125" y="5759450"/>
            <a:ext cx="2457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Then we can write: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7173" name="Object 10"/>
          <p:cNvGraphicFramePr>
            <a:graphicFrameLocks noChangeAspect="1"/>
          </p:cNvGraphicFramePr>
          <p:nvPr/>
        </p:nvGraphicFramePr>
        <p:xfrm>
          <a:off x="3297238" y="5554663"/>
          <a:ext cx="1955800" cy="868362"/>
        </p:xfrm>
        <a:graphic>
          <a:graphicData uri="http://schemas.openxmlformats.org/presentationml/2006/ole">
            <p:oleObj spid="_x0000_s7173" name="Equation" r:id="rId7" imgW="1143000" imgH="507960" progId="Equation.DSMT4">
              <p:embed/>
            </p:oleObj>
          </a:graphicData>
        </a:graphic>
      </p:graphicFrame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214313" y="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0C7AEC-6B9D-4709-9FC6-A622253329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14329</TotalTime>
  <Words>1451</Words>
  <Application>Microsoft Office PowerPoint</Application>
  <PresentationFormat>On-screen Show (4:3)</PresentationFormat>
  <Paragraphs>354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Symbol</vt:lpstr>
      <vt:lpstr>Times New Roman</vt:lpstr>
      <vt:lpstr>Handscript SF</vt:lpstr>
      <vt:lpstr>Calibri</vt:lpstr>
      <vt:lpstr>Wingdings</vt:lpstr>
      <vt:lpstr>Soaring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1133</cp:revision>
  <cp:lastPrinted>1999-08-25T18:07:04Z</cp:lastPrinted>
  <dcterms:created xsi:type="dcterms:W3CDTF">1999-08-24T13:57:19Z</dcterms:created>
  <dcterms:modified xsi:type="dcterms:W3CDTF">2016-09-22T02:39:56Z</dcterms:modified>
</cp:coreProperties>
</file>