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5" r:id="rId1"/>
  </p:sldMasterIdLst>
  <p:notesMasterIdLst>
    <p:notesMasterId r:id="rId50"/>
  </p:notesMasterIdLst>
  <p:handoutMasterIdLst>
    <p:handoutMasterId r:id="rId51"/>
  </p:handoutMasterIdLst>
  <p:sldIdLst>
    <p:sldId id="276" r:id="rId2"/>
    <p:sldId id="342" r:id="rId3"/>
    <p:sldId id="349" r:id="rId4"/>
    <p:sldId id="323" r:id="rId5"/>
    <p:sldId id="343" r:id="rId6"/>
    <p:sldId id="324" r:id="rId7"/>
    <p:sldId id="369" r:id="rId8"/>
    <p:sldId id="325" r:id="rId9"/>
    <p:sldId id="348" r:id="rId10"/>
    <p:sldId id="326" r:id="rId11"/>
    <p:sldId id="361" r:id="rId12"/>
    <p:sldId id="368" r:id="rId13"/>
    <p:sldId id="327" r:id="rId14"/>
    <p:sldId id="359" r:id="rId15"/>
    <p:sldId id="328" r:id="rId16"/>
    <p:sldId id="365" r:id="rId17"/>
    <p:sldId id="366" r:id="rId18"/>
    <p:sldId id="329" r:id="rId19"/>
    <p:sldId id="330" r:id="rId20"/>
    <p:sldId id="331" r:id="rId21"/>
    <p:sldId id="332" r:id="rId22"/>
    <p:sldId id="344" r:id="rId23"/>
    <p:sldId id="333" r:id="rId24"/>
    <p:sldId id="345" r:id="rId25"/>
    <p:sldId id="354" r:id="rId26"/>
    <p:sldId id="334" r:id="rId27"/>
    <p:sldId id="355" r:id="rId28"/>
    <p:sldId id="350" r:id="rId29"/>
    <p:sldId id="335" r:id="rId30"/>
    <p:sldId id="346" r:id="rId31"/>
    <p:sldId id="352" r:id="rId32"/>
    <p:sldId id="363" r:id="rId33"/>
    <p:sldId id="364" r:id="rId34"/>
    <p:sldId id="360" r:id="rId35"/>
    <p:sldId id="341" r:id="rId36"/>
    <p:sldId id="340" r:id="rId37"/>
    <p:sldId id="357" r:id="rId38"/>
    <p:sldId id="367" r:id="rId39"/>
    <p:sldId id="336" r:id="rId40"/>
    <p:sldId id="337" r:id="rId41"/>
    <p:sldId id="347" r:id="rId42"/>
    <p:sldId id="353" r:id="rId43"/>
    <p:sldId id="338" r:id="rId44"/>
    <p:sldId id="358" r:id="rId45"/>
    <p:sldId id="362" r:id="rId46"/>
    <p:sldId id="351" r:id="rId47"/>
    <p:sldId id="339" r:id="rId48"/>
    <p:sldId id="356" r:id="rId49"/>
  </p:sldIdLst>
  <p:sldSz cx="9144000" cy="6858000" type="screen4x3"/>
  <p:notesSz cx="7315200" cy="9601200"/>
  <p:embeddedFontLst>
    <p:embeddedFont>
      <p:font typeface="Handscript SF" pitchFamily="2" charset="0"/>
      <p:regular r:id="rId5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CC"/>
    <a:srgbClr val="00FFFF"/>
    <a:srgbClr val="66FFFF"/>
    <a:srgbClr val="99FFCC"/>
    <a:srgbClr val="DDDDDD"/>
    <a:srgbClr val="33CC33"/>
    <a:srgbClr val="FF9933"/>
    <a:srgbClr val="0000CC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621" autoAdjust="0"/>
    <p:restoredTop sz="94667" autoAdjust="0"/>
  </p:normalViewPr>
  <p:slideViewPr>
    <p:cSldViewPr snapToGrid="0">
      <p:cViewPr>
        <p:scale>
          <a:sx n="70" d="100"/>
          <a:sy n="70" d="100"/>
        </p:scale>
        <p:origin x="-917" y="-264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2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14.wmf"/><Relationship Id="rId4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1.wmf"/><Relationship Id="rId4" Type="http://schemas.openxmlformats.org/officeDocument/2006/relationships/image" Target="../media/image10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12" Type="http://schemas.openxmlformats.org/officeDocument/2006/relationships/image" Target="../media/image140.wmf"/><Relationship Id="rId2" Type="http://schemas.openxmlformats.org/officeDocument/2006/relationships/image" Target="../media/image124.wmf"/><Relationship Id="rId1" Type="http://schemas.openxmlformats.org/officeDocument/2006/relationships/image" Target="../media/image130.wmf"/><Relationship Id="rId6" Type="http://schemas.openxmlformats.org/officeDocument/2006/relationships/image" Target="../media/image134.wmf"/><Relationship Id="rId11" Type="http://schemas.openxmlformats.org/officeDocument/2006/relationships/image" Target="../media/image139.wmf"/><Relationship Id="rId5" Type="http://schemas.openxmlformats.org/officeDocument/2006/relationships/image" Target="../media/image133.wmf"/><Relationship Id="rId10" Type="http://schemas.openxmlformats.org/officeDocument/2006/relationships/image" Target="../media/image138.wmf"/><Relationship Id="rId4" Type="http://schemas.openxmlformats.org/officeDocument/2006/relationships/image" Target="../media/image132.wmf"/><Relationship Id="rId9" Type="http://schemas.openxmlformats.org/officeDocument/2006/relationships/image" Target="../media/image13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4" Type="http://schemas.openxmlformats.org/officeDocument/2006/relationships/image" Target="../media/image144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1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10E5259D-9FCF-4C9F-AD76-ECE7E9220C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333B1C55-6636-49AA-81BF-236D56F732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99CE0-9FFE-46D6-A3D4-441951FB2808}" type="slidenum">
              <a:rPr lang="en-US"/>
              <a:pPr/>
              <a:t>1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2788A-0C6B-4AF1-A9AC-2B04959ABEEC}" type="slidenum">
              <a:rPr lang="en-US"/>
              <a:pPr/>
              <a:t>10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2788A-0C6B-4AF1-A9AC-2B04959ABEEC}" type="slidenum">
              <a:rPr lang="en-US"/>
              <a:pPr/>
              <a:t>11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2788A-0C6B-4AF1-A9AC-2B04959ABEEC}" type="slidenum">
              <a:rPr lang="en-US"/>
              <a:pPr/>
              <a:t>12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4B7C7-E784-4796-BE0A-9B708C3DB983}" type="slidenum">
              <a:rPr lang="en-US"/>
              <a:pPr/>
              <a:t>13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6802C-070C-4B98-ADA7-3EC4DACA596E}" type="slidenum">
              <a:rPr lang="en-US"/>
              <a:pPr/>
              <a:t>14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8F3B4-6BC6-4246-89BF-A8960D8996EF}" type="slidenum">
              <a:rPr lang="en-US"/>
              <a:pPr/>
              <a:t>15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8F3B4-6BC6-4246-89BF-A8960D8996EF}" type="slidenum">
              <a:rPr lang="en-US"/>
              <a:pPr/>
              <a:t>16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8F3B4-6BC6-4246-89BF-A8960D8996EF}" type="slidenum">
              <a:rPr lang="en-US"/>
              <a:pPr/>
              <a:t>17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967CA-1683-4EC2-80D8-E344ED2B303D}" type="slidenum">
              <a:rPr lang="en-US"/>
              <a:pPr/>
              <a:t>18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E64E9-9045-497D-AD7E-4DE7DB73ED83}" type="slidenum">
              <a:rPr lang="en-US"/>
              <a:pPr/>
              <a:t>19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E7F61-FE68-4577-944F-8455DAB28F2F}" type="slidenum">
              <a:rPr lang="en-US"/>
              <a:pPr/>
              <a:t>2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02F2B-B513-4AEB-9A6E-AD9292BAEA69}" type="slidenum">
              <a:rPr lang="en-US"/>
              <a:pPr/>
              <a:t>20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9B941-E9B3-43C0-9D7D-0EFDFE8042F2}" type="slidenum">
              <a:rPr lang="en-US"/>
              <a:pPr/>
              <a:t>21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9E057-95D9-4340-A6E0-B9D358ACCD90}" type="slidenum">
              <a:rPr lang="en-US"/>
              <a:pPr/>
              <a:t>22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33AF0-B023-48FA-8B99-E091F745DA3A}" type="slidenum">
              <a:rPr lang="en-US"/>
              <a:pPr/>
              <a:t>23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20993-DD93-4AFE-A507-849D15608310}" type="slidenum">
              <a:rPr lang="en-US"/>
              <a:pPr/>
              <a:t>24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05454-77B1-491D-B23C-E4F096DB5D96}" type="slidenum">
              <a:rPr lang="en-US"/>
              <a:pPr/>
              <a:t>25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B398C-3BB0-48C5-B950-D639ADA5266B}" type="slidenum">
              <a:rPr lang="en-US"/>
              <a:pPr/>
              <a:t>26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A9C5A-9770-4ED4-B29E-83852D3E30B1}" type="slidenum">
              <a:rPr lang="en-US"/>
              <a:pPr/>
              <a:t>27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E73B0-85A3-4BCD-B8E5-251BD90453FC}" type="slidenum">
              <a:rPr lang="en-US"/>
              <a:pPr/>
              <a:t>28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6AD08-F5F6-45CA-BD80-F737E374F5C9}" type="slidenum">
              <a:rPr lang="en-US"/>
              <a:pPr/>
              <a:t>29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69FF0-E4E8-4687-A5ED-87C40F99631F}" type="slidenum">
              <a:rPr lang="en-US"/>
              <a:pPr/>
              <a:t>3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633AF-023D-4DA6-BE90-1BE8DA858C04}" type="slidenum">
              <a:rPr lang="en-US"/>
              <a:pPr/>
              <a:t>30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E89EF-B1B6-42BF-9158-5C6EC2ECCB58}" type="slidenum">
              <a:rPr lang="en-US"/>
              <a:pPr/>
              <a:t>31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E89EF-B1B6-42BF-9158-5C6EC2ECCB58}" type="slidenum">
              <a:rPr lang="en-US"/>
              <a:pPr/>
              <a:t>32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E89EF-B1B6-42BF-9158-5C6EC2ECCB58}" type="slidenum">
              <a:rPr lang="en-US"/>
              <a:pPr/>
              <a:t>33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E69E8-2BCF-4BA2-B488-3E26CACEE704}" type="slidenum">
              <a:rPr lang="en-US"/>
              <a:pPr/>
              <a:t>34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27620-77C5-4942-B886-9CA926B65E2B}" type="slidenum">
              <a:rPr lang="en-US"/>
              <a:pPr/>
              <a:t>35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5F3FE-6365-42F2-ACCD-F142D43F4140}" type="slidenum">
              <a:rPr lang="en-US"/>
              <a:pPr/>
              <a:t>36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0C67F-ED22-45BC-8B5B-9335F62A8886}" type="slidenum">
              <a:rPr lang="en-US"/>
              <a:pPr/>
              <a:t>37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0C67F-ED22-45BC-8B5B-9335F62A8886}" type="slidenum">
              <a:rPr lang="en-US"/>
              <a:pPr/>
              <a:t>38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34E5A-0A41-48D0-BE35-0A175FDE172F}" type="slidenum">
              <a:rPr lang="en-US"/>
              <a:pPr/>
              <a:t>39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29760-ADDD-49D9-B79E-A9D19DC57BA5}" type="slidenum">
              <a:rPr lang="en-US"/>
              <a:pPr/>
              <a:t>4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AB14B-FDFC-4AE9-B5DD-DD8EAAF0B5F2}" type="slidenum">
              <a:rPr lang="en-US"/>
              <a:pPr/>
              <a:t>40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62ED3-83E1-4DDC-B682-454A518F3F66}" type="slidenum">
              <a:rPr lang="en-US"/>
              <a:pPr/>
              <a:t>41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F1146-4AA4-4FE1-AC99-F4AA694520B7}" type="slidenum">
              <a:rPr lang="en-US"/>
              <a:pPr/>
              <a:t>42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9F4B2-DF97-4072-98A9-727BF560839C}" type="slidenum">
              <a:rPr lang="en-US"/>
              <a:pPr/>
              <a:t>43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D7EBF-A3E6-437B-846D-C75CAADF4F48}" type="slidenum">
              <a:rPr lang="en-US"/>
              <a:pPr/>
              <a:t>44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D7EBF-A3E6-437B-846D-C75CAADF4F48}" type="slidenum">
              <a:rPr lang="en-US"/>
              <a:pPr/>
              <a:t>45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5DD07-0EEB-4219-8AE0-F5728B01D092}" type="slidenum">
              <a:rPr lang="en-US"/>
              <a:pPr/>
              <a:t>46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1F9E0-7315-4D1D-8388-A45ABD7FCD1B}" type="slidenum">
              <a:rPr lang="en-US"/>
              <a:pPr/>
              <a:t>47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BDE4D-8843-4A2B-BE64-6258A8254295}" type="slidenum">
              <a:rPr lang="en-US"/>
              <a:pPr/>
              <a:t>48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B3443-8138-4B98-9B49-FF52DC2179CC}" type="slidenum">
              <a:rPr lang="en-US"/>
              <a:pPr/>
              <a:t>5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AEDF-3D44-4768-B113-51FDE9DD555F}" type="slidenum">
              <a:rPr lang="en-US"/>
              <a:pPr/>
              <a:t>6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AEDF-3D44-4768-B113-51FDE9DD555F}" type="slidenum">
              <a:rPr lang="en-US"/>
              <a:pPr/>
              <a:t>7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84DA1-D10D-4AFB-80C1-7CBA9F466A69}" type="slidenum">
              <a:rPr lang="en-US"/>
              <a:pPr/>
              <a:t>8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CCA4E-6AD1-4A50-B99D-BC5DAF794860}" type="slidenum">
              <a:rPr lang="en-US"/>
              <a:pPr/>
              <a:t>9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 userDrawn="1"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89179BF2-C7A0-4653-AE04-5A5870318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89179BF2-C7A0-4653-AE04-5A5870318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89179BF2-C7A0-4653-AE04-5A5870318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89179BF2-C7A0-4653-AE04-5A5870318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89179BF2-C7A0-4653-AE04-5A5870318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89179BF2-C7A0-4653-AE04-5A5870318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89179BF2-C7A0-4653-AE04-5A5870318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89179BF2-C7A0-4653-AE04-5A5870318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89179BF2-C7A0-4653-AE04-5A5870318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89179BF2-C7A0-4653-AE04-5A5870318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89179BF2-C7A0-4653-AE04-5A5870318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89179BF2-C7A0-4653-AE04-5A5870318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89179BF2-C7A0-4653-AE04-5A5870318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9.bin"/><Relationship Id="rId5" Type="http://schemas.openxmlformats.org/officeDocument/2006/relationships/oleObject" Target="../embeddings/oleObject118.bin"/><Relationship Id="rId4" Type="http://schemas.openxmlformats.org/officeDocument/2006/relationships/oleObject" Target="../embeddings/oleObject11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22.bin"/><Relationship Id="rId5" Type="http://schemas.openxmlformats.org/officeDocument/2006/relationships/oleObject" Target="../embeddings/oleObject121.bin"/><Relationship Id="rId4" Type="http://schemas.openxmlformats.org/officeDocument/2006/relationships/oleObject" Target="../embeddings/oleObject12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27.bin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6.bin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5.bin"/><Relationship Id="rId9" Type="http://schemas.openxmlformats.org/officeDocument/2006/relationships/oleObject" Target="../embeddings/oleObject13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oleObject" Target="../embeddings/oleObject142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136.bin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35.bin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44.bin"/><Relationship Id="rId10" Type="http://schemas.openxmlformats.org/officeDocument/2006/relationships/oleObject" Target="../embeddings/oleObject139.bin"/><Relationship Id="rId4" Type="http://schemas.openxmlformats.org/officeDocument/2006/relationships/oleObject" Target="../embeddings/oleObject133.bin"/><Relationship Id="rId9" Type="http://schemas.openxmlformats.org/officeDocument/2006/relationships/oleObject" Target="../embeddings/oleObject138.bin"/><Relationship Id="rId14" Type="http://schemas.openxmlformats.org/officeDocument/2006/relationships/oleObject" Target="../embeddings/oleObject14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oleObject" Target="../embeddings/oleObject14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150.bin"/><Relationship Id="rId4" Type="http://schemas.openxmlformats.org/officeDocument/2006/relationships/oleObject" Target="../embeddings/oleObject14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152.bin"/><Relationship Id="rId4" Type="http://schemas.openxmlformats.org/officeDocument/2006/relationships/oleObject" Target="../embeddings/oleObject15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55.bin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15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hyperlink" Target="http://www.google.com/url?sa=i&amp;rct=j&amp;q=&amp;esrc=s&amp;frm=1&amp;source=images&amp;cd=&amp;cad=rja&amp;docid=ZEJT4J5xdgDe0M&amp;tbnid=NujWVmj9wL5J_M:&amp;ved=0CAUQjRw&amp;url=http://commons.wikimedia.org/wiki/File:Sine_waves_different_frequencies.svg&amp;ei=kQk7UqviE43S9ASIwYGgDA&amp;bvm=bv.52288139,d.eWU&amp;psig=AFQjCNHhlWxacRU5ZiMKDEOLn2iDrjkm2Q&amp;ust=1379687103532216" TargetMode="External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3190875" y="2373313"/>
            <a:ext cx="276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000">
                <a:solidFill>
                  <a:schemeClr val="bg2"/>
                </a:solidFill>
              </a:rPr>
              <a:t>Dept. of ECE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3844730" y="1827213"/>
            <a:ext cx="1484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2"/>
                </a:solidFill>
              </a:rPr>
              <a:t>Fall </a:t>
            </a:r>
            <a:r>
              <a:rPr lang="en-US" sz="2400" b="1" smtClean="0">
                <a:solidFill>
                  <a:schemeClr val="bg2"/>
                </a:solidFill>
              </a:rPr>
              <a:t>2016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105400" y="47244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</a:rPr>
              <a:t>Notes 8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6340 </a:t>
            </a:r>
          </a:p>
          <a:p>
            <a:pPr algn="ctr"/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Intermediate EM Waves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 descr="E:\My Documents\Classes\6340\Images\Maxwell cup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94" y="3741469"/>
            <a:ext cx="2651662" cy="265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44" name="Rectangle 40"/>
          <p:cNvSpPr>
            <a:spLocks noChangeArrowheads="1"/>
          </p:cNvSpPr>
          <p:nvPr/>
        </p:nvSpPr>
        <p:spPr bwMode="auto">
          <a:xfrm>
            <a:off x="1674813" y="2257425"/>
            <a:ext cx="6205537" cy="2097088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06" name="Text Box 2"/>
          <p:cNvSpPr txBox="1">
            <a:spLocks noChangeArrowheads="1"/>
          </p:cNvSpPr>
          <p:nvPr/>
        </p:nvSpPr>
        <p:spPr bwMode="auto">
          <a:xfrm>
            <a:off x="20637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on Line (cont.)</a:t>
            </a:r>
          </a:p>
        </p:txBody>
      </p:sp>
      <p:graphicFrame>
        <p:nvGraphicFramePr>
          <p:cNvPr id="482342" name="Object 38"/>
          <p:cNvGraphicFramePr>
            <a:graphicFrameLocks noChangeAspect="1"/>
          </p:cNvGraphicFramePr>
          <p:nvPr/>
        </p:nvGraphicFramePr>
        <p:xfrm>
          <a:off x="2427288" y="2389188"/>
          <a:ext cx="4648200" cy="1177925"/>
        </p:xfrm>
        <a:graphic>
          <a:graphicData uri="http://schemas.openxmlformats.org/presentationml/2006/ole">
            <p:oleObj spid="_x0000_s482342" name="Equation" r:id="rId4" imgW="1854000" imgH="469800" progId="Equation.DSMT4">
              <p:embed/>
            </p:oleObj>
          </a:graphicData>
        </a:graphic>
      </p:graphicFrame>
      <p:graphicFrame>
        <p:nvGraphicFramePr>
          <p:cNvPr id="482343" name="Object 39"/>
          <p:cNvGraphicFramePr>
            <a:graphicFrameLocks noChangeAspect="1"/>
          </p:cNvGraphicFramePr>
          <p:nvPr/>
        </p:nvGraphicFramePr>
        <p:xfrm>
          <a:off x="3460750" y="3719513"/>
          <a:ext cx="2251075" cy="468312"/>
        </p:xfrm>
        <a:graphic>
          <a:graphicData uri="http://schemas.openxmlformats.org/presentationml/2006/ole">
            <p:oleObj spid="_x0000_s482343" name="Equation" r:id="rId5" imgW="977760" imgH="203040" progId="Equation.DSMT4">
              <p:embed/>
            </p:oleObj>
          </a:graphicData>
        </a:graphic>
      </p:graphicFrame>
      <p:sp>
        <p:nvSpPr>
          <p:cNvPr id="482346" name="Text Box 42"/>
          <p:cNvSpPr txBox="1">
            <a:spLocks noChangeArrowheads="1"/>
          </p:cNvSpPr>
          <p:nvPr/>
        </p:nvSpPr>
        <p:spPr bwMode="auto">
          <a:xfrm>
            <a:off x="1068388" y="1206500"/>
            <a:ext cx="17605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Final result:</a:t>
            </a:r>
          </a:p>
        </p:txBody>
      </p:sp>
      <p:graphicFrame>
        <p:nvGraphicFramePr>
          <p:cNvPr id="482349" name="Object 45"/>
          <p:cNvGraphicFramePr>
            <a:graphicFrameLocks noChangeAspect="1"/>
          </p:cNvGraphicFramePr>
          <p:nvPr/>
        </p:nvGraphicFramePr>
        <p:xfrm>
          <a:off x="3235325" y="5106988"/>
          <a:ext cx="3140075" cy="1076325"/>
        </p:xfrm>
        <a:graphic>
          <a:graphicData uri="http://schemas.openxmlformats.org/presentationml/2006/ole">
            <p:oleObj spid="_x0000_s482349" name="Equation" r:id="rId6" imgW="1333440" imgH="45720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ext Box 2"/>
          <p:cNvSpPr txBox="1">
            <a:spLocks noChangeArrowheads="1"/>
          </p:cNvSpPr>
          <p:nvPr/>
        </p:nvSpPr>
        <p:spPr bwMode="auto">
          <a:xfrm>
            <a:off x="1873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on Line (cont.)</a:t>
            </a:r>
          </a:p>
        </p:txBody>
      </p:sp>
      <p:graphicFrame>
        <p:nvGraphicFramePr>
          <p:cNvPr id="482342" name="Object 38"/>
          <p:cNvGraphicFramePr>
            <a:graphicFrameLocks noChangeAspect="1"/>
          </p:cNvGraphicFramePr>
          <p:nvPr/>
        </p:nvGraphicFramePr>
        <p:xfrm>
          <a:off x="1650939" y="1928140"/>
          <a:ext cx="3657332" cy="926824"/>
        </p:xfrm>
        <a:graphic>
          <a:graphicData uri="http://schemas.openxmlformats.org/presentationml/2006/ole">
            <p:oleObj spid="_x0000_s616450" name="Equation" r:id="rId4" imgW="1854000" imgH="469800" progId="Equation.DSMT4">
              <p:embed/>
            </p:oleObj>
          </a:graphicData>
        </a:graphic>
      </p:graphicFrame>
      <p:sp>
        <p:nvSpPr>
          <p:cNvPr id="482346" name="Text Box 42"/>
          <p:cNvSpPr txBox="1">
            <a:spLocks noChangeArrowheads="1"/>
          </p:cNvSpPr>
          <p:nvPr/>
        </p:nvSpPr>
        <p:spPr bwMode="auto">
          <a:xfrm>
            <a:off x="1063935" y="1204892"/>
            <a:ext cx="15376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Compare: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616453" name="Object 38"/>
          <p:cNvGraphicFramePr>
            <a:graphicFrameLocks noChangeAspect="1"/>
          </p:cNvGraphicFramePr>
          <p:nvPr/>
        </p:nvGraphicFramePr>
        <p:xfrm>
          <a:off x="1662546" y="2947043"/>
          <a:ext cx="3455719" cy="975545"/>
        </p:xfrm>
        <a:graphic>
          <a:graphicData uri="http://schemas.openxmlformats.org/presentationml/2006/ole">
            <p:oleObj spid="_x0000_s616453" name="Equation" r:id="rId5" imgW="1663560" imgH="4698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17037" y="2185065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Output voltage expression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2551" y="3099958"/>
            <a:ext cx="310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Output voltage expressed in inverse transform form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616454" name="Object 38"/>
          <p:cNvGraphicFramePr>
            <a:graphicFrameLocks noChangeAspect="1"/>
          </p:cNvGraphicFramePr>
          <p:nvPr/>
        </p:nvGraphicFramePr>
        <p:xfrm>
          <a:off x="3159454" y="5133975"/>
          <a:ext cx="2747479" cy="607560"/>
        </p:xfrm>
        <a:graphic>
          <a:graphicData uri="http://schemas.openxmlformats.org/presentationml/2006/ole">
            <p:oleObj spid="_x0000_s616454" name="Equation" r:id="rId6" imgW="1091880" imgH="241200" progId="Equation.DSMT4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1816410" y="4443392"/>
            <a:ext cx="152638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Conclusion: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ext Box 2"/>
          <p:cNvSpPr txBox="1">
            <a:spLocks noChangeArrowheads="1"/>
          </p:cNvSpPr>
          <p:nvPr/>
        </p:nvSpPr>
        <p:spPr bwMode="auto">
          <a:xfrm>
            <a:off x="1873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on Line (cont.)</a:t>
            </a:r>
          </a:p>
        </p:txBody>
      </p:sp>
      <p:sp>
        <p:nvSpPr>
          <p:cNvPr id="482346" name="Text Box 42"/>
          <p:cNvSpPr txBox="1">
            <a:spLocks noChangeArrowheads="1"/>
          </p:cNvSpPr>
          <p:nvPr/>
        </p:nvSpPr>
        <p:spPr bwMode="auto">
          <a:xfrm>
            <a:off x="2283135" y="813006"/>
            <a:ext cx="391645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most general scenario: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13856" y="3352800"/>
            <a:ext cx="499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+mn-lt"/>
              </a:rPr>
              <a:t>T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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)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 is the </a:t>
            </a:r>
            <a:r>
              <a:rPr lang="en-US" i="1" dirty="0" smtClean="0">
                <a:solidFill>
                  <a:schemeClr val="bg2"/>
                </a:solidFill>
                <a:sym typeface="Symbol"/>
              </a:rPr>
              <a:t>frequency-domain transfer function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732165" name="Object 5"/>
          <p:cNvGraphicFramePr>
            <a:graphicFrameLocks noChangeAspect="1"/>
          </p:cNvGraphicFramePr>
          <p:nvPr/>
        </p:nvGraphicFramePr>
        <p:xfrm>
          <a:off x="1931988" y="3956050"/>
          <a:ext cx="5592762" cy="892175"/>
        </p:xfrm>
        <a:graphic>
          <a:graphicData uri="http://schemas.openxmlformats.org/presentationml/2006/ole">
            <p:oleObj spid="_x0000_s732165" name="Equation" r:id="rId4" imgW="2946240" imgH="469800" progId="Equation.DSMT4">
              <p:embed/>
            </p:oleObj>
          </a:graphicData>
        </a:graphic>
      </p:graphicFrame>
      <p:graphicFrame>
        <p:nvGraphicFramePr>
          <p:cNvPr id="732166" name="Object 6"/>
          <p:cNvGraphicFramePr>
            <a:graphicFrameLocks noChangeAspect="1"/>
          </p:cNvGraphicFramePr>
          <p:nvPr/>
        </p:nvGraphicFramePr>
        <p:xfrm>
          <a:off x="917575" y="5407025"/>
          <a:ext cx="4530725" cy="1065213"/>
        </p:xfrm>
        <a:graphic>
          <a:graphicData uri="http://schemas.openxmlformats.org/presentationml/2006/ole">
            <p:oleObj spid="_x0000_s732166" name="Equation" r:id="rId5" imgW="1993680" imgH="469800" progId="Equation.DSMT4">
              <p:embed/>
            </p:oleObj>
          </a:graphicData>
        </a:graphic>
      </p:graphicFrame>
      <p:graphicFrame>
        <p:nvGraphicFramePr>
          <p:cNvPr id="732167" name="Object 7"/>
          <p:cNvGraphicFramePr>
            <a:graphicFrameLocks noChangeAspect="1"/>
          </p:cNvGraphicFramePr>
          <p:nvPr/>
        </p:nvGraphicFramePr>
        <p:xfrm>
          <a:off x="5794375" y="5705248"/>
          <a:ext cx="2640013" cy="527050"/>
        </p:xfrm>
        <a:graphic>
          <a:graphicData uri="http://schemas.openxmlformats.org/presentationml/2006/ole">
            <p:oleObj spid="_x0000_s732167" name="Equation" r:id="rId6" imgW="1269720" imgH="253800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04800" y="492034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Then we have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273630" y="1534887"/>
            <a:ext cx="6194054" cy="1491343"/>
            <a:chOff x="1273630" y="1534887"/>
            <a:chExt cx="6194054" cy="149134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233058" y="1534887"/>
              <a:ext cx="2198915" cy="1491343"/>
            </a:xfrm>
            <a:prstGeom prst="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9743" y="1992086"/>
              <a:ext cx="8723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2"/>
                  </a:solidFill>
                  <a:latin typeface="+mn-lt"/>
                </a:rPr>
                <a:t>T</a:t>
              </a:r>
              <a:r>
                <a:rPr lang="en-US" sz="2800" dirty="0" smtClean="0">
                  <a:solidFill>
                    <a:schemeClr val="bg2"/>
                  </a:solidFill>
                  <a:latin typeface="+mn-lt"/>
                </a:rPr>
                <a:t>(</a:t>
              </a:r>
              <a:r>
                <a:rPr lang="en-US" sz="2800" i="1" dirty="0" smtClean="0">
                  <a:solidFill>
                    <a:schemeClr val="bg2"/>
                  </a:solidFill>
                  <a:latin typeface="+mn-lt"/>
                  <a:sym typeface="Symbol"/>
                </a:rPr>
                <a:t></a:t>
              </a:r>
              <a:r>
                <a:rPr lang="en-US" sz="2800" dirty="0" smtClean="0">
                  <a:solidFill>
                    <a:schemeClr val="bg2"/>
                  </a:solidFill>
                  <a:latin typeface="+mn-lt"/>
                  <a:sym typeface="Symbol"/>
                </a:rPr>
                <a:t>)</a:t>
              </a:r>
              <a:endParaRPr lang="en-US" sz="28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73630" y="2547258"/>
              <a:ext cx="743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V</a:t>
              </a:r>
              <a:r>
                <a:rPr lang="en-US" i="1" baseline="-25000" dirty="0" smtClean="0">
                  <a:solidFill>
                    <a:schemeClr val="bg2"/>
                  </a:solidFill>
                  <a:latin typeface="+mn-lt"/>
                </a:rPr>
                <a:t>i</a:t>
              </a:r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  <a:latin typeface="+mn-lt"/>
                </a:rPr>
                <a:t>(</a:t>
              </a:r>
              <a:r>
                <a:rPr lang="en-US" i="1" dirty="0" smtClean="0">
                  <a:solidFill>
                    <a:schemeClr val="bg2"/>
                  </a:solidFill>
                  <a:latin typeface="+mn-lt"/>
                  <a:sym typeface="Symbol"/>
                </a:rPr>
                <a:t></a:t>
              </a:r>
              <a:r>
                <a:rPr lang="en-US" dirty="0" smtClean="0">
                  <a:solidFill>
                    <a:schemeClr val="bg2"/>
                  </a:solidFill>
                  <a:latin typeface="+mn-lt"/>
                  <a:sym typeface="Symbol"/>
                </a:rPr>
                <a:t>)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94715" y="2634343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V</a:t>
              </a:r>
              <a:r>
                <a:rPr lang="en-US" baseline="-25000" dirty="0" smtClean="0">
                  <a:solidFill>
                    <a:schemeClr val="bg2"/>
                  </a:solidFill>
                  <a:latin typeface="+mn-lt"/>
                </a:rPr>
                <a:t>o</a:t>
              </a:r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  <a:latin typeface="+mn-lt"/>
                </a:rPr>
                <a:t>(</a:t>
              </a:r>
              <a:r>
                <a:rPr lang="en-US" i="1" dirty="0" smtClean="0">
                  <a:solidFill>
                    <a:schemeClr val="bg2"/>
                  </a:solidFill>
                  <a:latin typeface="+mn-lt"/>
                  <a:sym typeface="Symbol"/>
                </a:rPr>
                <a:t></a:t>
              </a:r>
              <a:r>
                <a:rPr lang="en-US" dirty="0" smtClean="0">
                  <a:solidFill>
                    <a:schemeClr val="bg2"/>
                  </a:solidFill>
                  <a:latin typeface="+mn-lt"/>
                  <a:sym typeface="Symbol"/>
                </a:rPr>
                <a:t>)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5445456" y="2265529"/>
              <a:ext cx="171961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0" name="Oval 19"/>
            <p:cNvSpPr/>
            <p:nvPr/>
          </p:nvSpPr>
          <p:spPr bwMode="auto">
            <a:xfrm>
              <a:off x="7092289" y="217974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1489880" y="2295099"/>
              <a:ext cx="171961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1414817" y="22125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ext Box 2"/>
          <p:cNvSpPr txBox="1">
            <a:spLocks noChangeArrowheads="1"/>
          </p:cNvSpPr>
          <p:nvPr/>
        </p:nvSpPr>
        <p:spPr bwMode="auto">
          <a:xfrm>
            <a:off x="2151063" y="0"/>
            <a:ext cx="463391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Lossless Line</a:t>
            </a:r>
          </a:p>
        </p:txBody>
      </p:sp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2387550" y="4461913"/>
            <a:ext cx="10541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Denote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graphicFrame>
        <p:nvGraphicFramePr>
          <p:cNvPr id="483335" name="Object 7"/>
          <p:cNvGraphicFramePr>
            <a:graphicFrameLocks noChangeAspect="1"/>
          </p:cNvGraphicFramePr>
          <p:nvPr/>
        </p:nvGraphicFramePr>
        <p:xfrm>
          <a:off x="520700" y="2205038"/>
          <a:ext cx="2108200" cy="1414462"/>
        </p:xfrm>
        <a:graphic>
          <a:graphicData uri="http://schemas.openxmlformats.org/presentationml/2006/ole">
            <p:oleObj spid="_x0000_s483335" name="Equation" r:id="rId4" imgW="1117440" imgH="749160" progId="Equation.DSMT4">
              <p:embed/>
            </p:oleObj>
          </a:graphicData>
        </a:graphic>
      </p:graphicFrame>
      <p:graphicFrame>
        <p:nvGraphicFramePr>
          <p:cNvPr id="483336" name="Object 8"/>
          <p:cNvGraphicFramePr>
            <a:graphicFrameLocks noChangeAspect="1"/>
          </p:cNvGraphicFramePr>
          <p:nvPr/>
        </p:nvGraphicFramePr>
        <p:xfrm>
          <a:off x="4359025" y="2028975"/>
          <a:ext cx="4611688" cy="2047875"/>
        </p:xfrm>
        <a:graphic>
          <a:graphicData uri="http://schemas.openxmlformats.org/presentationml/2006/ole">
            <p:oleObj spid="_x0000_s483336" name="Equation" r:id="rId5" imgW="2171520" imgH="965160" progId="Equation.DSMT4">
              <p:embed/>
            </p:oleObj>
          </a:graphicData>
        </a:graphic>
      </p:graphicFrame>
      <p:graphicFrame>
        <p:nvGraphicFramePr>
          <p:cNvPr id="483337" name="Object 9"/>
          <p:cNvGraphicFramePr>
            <a:graphicFrameLocks noChangeAspect="1"/>
          </p:cNvGraphicFramePr>
          <p:nvPr/>
        </p:nvGraphicFramePr>
        <p:xfrm>
          <a:off x="3538488" y="4222200"/>
          <a:ext cx="1416050" cy="1011238"/>
        </p:xfrm>
        <a:graphic>
          <a:graphicData uri="http://schemas.openxmlformats.org/presentationml/2006/ole">
            <p:oleObj spid="_x0000_s483337" name="Equation" r:id="rId6" imgW="622080" imgH="444240" progId="Equation.DSMT4">
              <p:embed/>
            </p:oleObj>
          </a:graphicData>
        </a:graphic>
      </p:graphicFrame>
      <p:sp>
        <p:nvSpPr>
          <p:cNvPr id="483338" name="Text Box 10"/>
          <p:cNvSpPr txBox="1">
            <a:spLocks noChangeArrowheads="1"/>
          </p:cNvSpPr>
          <p:nvPr/>
        </p:nvSpPr>
        <p:spPr bwMode="auto">
          <a:xfrm>
            <a:off x="2254200" y="5668413"/>
            <a:ext cx="860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Then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sp>
        <p:nvSpPr>
          <p:cNvPr id="483339" name="AutoShape 11"/>
          <p:cNvSpPr>
            <a:spLocks noChangeArrowheads="1"/>
          </p:cNvSpPr>
          <p:nvPr/>
        </p:nvSpPr>
        <p:spPr bwMode="auto">
          <a:xfrm>
            <a:off x="3371600" y="284495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3340" name="Object 12"/>
          <p:cNvGraphicFramePr>
            <a:graphicFrameLocks noChangeAspect="1"/>
          </p:cNvGraphicFramePr>
          <p:nvPr/>
        </p:nvGraphicFramePr>
        <p:xfrm>
          <a:off x="3155900" y="5346150"/>
          <a:ext cx="3871913" cy="1068388"/>
        </p:xfrm>
        <a:graphic>
          <a:graphicData uri="http://schemas.openxmlformats.org/presentationml/2006/ole">
            <p:oleObj spid="_x0000_s483340" name="Equation" r:id="rId7" imgW="1701720" imgH="469800" progId="Equation.DSMT4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83341" name="Object 38"/>
          <p:cNvGraphicFramePr>
            <a:graphicFrameLocks noChangeAspect="1"/>
          </p:cNvGraphicFramePr>
          <p:nvPr/>
        </p:nvGraphicFramePr>
        <p:xfrm>
          <a:off x="2449615" y="828366"/>
          <a:ext cx="3657600" cy="925512"/>
        </p:xfrm>
        <a:graphic>
          <a:graphicData uri="http://schemas.openxmlformats.org/presentationml/2006/ole">
            <p:oleObj spid="_x0000_s483341" name="Equation" r:id="rId8" imgW="185400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3" name="Text Box 7"/>
          <p:cNvSpPr txBox="1">
            <a:spLocks noChangeArrowheads="1"/>
          </p:cNvSpPr>
          <p:nvPr/>
        </p:nvSpPr>
        <p:spPr bwMode="auto">
          <a:xfrm>
            <a:off x="1120775" y="2376488"/>
            <a:ext cx="18002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Compare with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graphicFrame>
        <p:nvGraphicFramePr>
          <p:cNvPr id="557065" name="Object 9"/>
          <p:cNvGraphicFramePr>
            <a:graphicFrameLocks noChangeAspect="1"/>
          </p:cNvGraphicFramePr>
          <p:nvPr/>
        </p:nvGraphicFramePr>
        <p:xfrm>
          <a:off x="2530475" y="974725"/>
          <a:ext cx="3871913" cy="1068388"/>
        </p:xfrm>
        <a:graphic>
          <a:graphicData uri="http://schemas.openxmlformats.org/presentationml/2006/ole">
            <p:oleObj spid="_x0000_s557065" name="Equation" r:id="rId4" imgW="1701720" imgH="469800" progId="Equation.DSMT4">
              <p:embed/>
            </p:oleObj>
          </a:graphicData>
        </a:graphic>
      </p:graphicFrame>
      <p:graphicFrame>
        <p:nvGraphicFramePr>
          <p:cNvPr id="557066" name="Object 10"/>
          <p:cNvGraphicFramePr>
            <a:graphicFrameLocks noChangeAspect="1"/>
          </p:cNvGraphicFramePr>
          <p:nvPr/>
        </p:nvGraphicFramePr>
        <p:xfrm>
          <a:off x="2403475" y="2690813"/>
          <a:ext cx="4089400" cy="1050925"/>
        </p:xfrm>
        <a:graphic>
          <a:graphicData uri="http://schemas.openxmlformats.org/presentationml/2006/ole">
            <p:oleObj spid="_x0000_s557066" name="Equation" r:id="rId5" imgW="1828800" imgH="469800" progId="Equation.DSMT4">
              <p:embed/>
            </p:oleObj>
          </a:graphicData>
        </a:graphic>
      </p:graphicFrame>
      <p:sp>
        <p:nvSpPr>
          <p:cNvPr id="557067" name="Rectangle 11"/>
          <p:cNvSpPr>
            <a:spLocks noChangeArrowheads="1"/>
          </p:cNvSpPr>
          <p:nvPr/>
        </p:nvSpPr>
        <p:spPr bwMode="auto">
          <a:xfrm>
            <a:off x="3060700" y="5449888"/>
            <a:ext cx="3463925" cy="98425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68" name="Text Box 12"/>
          <p:cNvSpPr txBox="1">
            <a:spLocks noChangeArrowheads="1"/>
          </p:cNvSpPr>
          <p:nvPr/>
        </p:nvSpPr>
        <p:spPr bwMode="auto">
          <a:xfrm>
            <a:off x="1911350" y="4332288"/>
            <a:ext cx="10477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Hence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graphicFrame>
        <p:nvGraphicFramePr>
          <p:cNvPr id="557069" name="Object 13"/>
          <p:cNvGraphicFramePr>
            <a:graphicFrameLocks noChangeAspect="1"/>
          </p:cNvGraphicFramePr>
          <p:nvPr/>
        </p:nvGraphicFramePr>
        <p:xfrm>
          <a:off x="3117850" y="4222750"/>
          <a:ext cx="2019300" cy="639763"/>
        </p:xfrm>
        <a:graphic>
          <a:graphicData uri="http://schemas.openxmlformats.org/presentationml/2006/ole">
            <p:oleObj spid="_x0000_s557069" name="Equation" r:id="rId6" imgW="799920" imgH="253800" progId="Equation.DSMT4">
              <p:embed/>
            </p:oleObj>
          </a:graphicData>
        </a:graphic>
      </p:graphicFrame>
      <p:graphicFrame>
        <p:nvGraphicFramePr>
          <p:cNvPr id="557070" name="Object 14"/>
          <p:cNvGraphicFramePr>
            <a:graphicFrameLocks noChangeAspect="1"/>
          </p:cNvGraphicFramePr>
          <p:nvPr/>
        </p:nvGraphicFramePr>
        <p:xfrm>
          <a:off x="3343275" y="5632450"/>
          <a:ext cx="3028950" cy="642938"/>
        </p:xfrm>
        <a:graphic>
          <a:graphicData uri="http://schemas.openxmlformats.org/presentationml/2006/ole">
            <p:oleObj spid="_x0000_s557070" name="Equation" r:id="rId7" imgW="1193760" imgH="253800" progId="Equation.DSMT4">
              <p:embed/>
            </p:oleObj>
          </a:graphicData>
        </a:graphic>
      </p:graphicFrame>
      <p:sp>
        <p:nvSpPr>
          <p:cNvPr id="557071" name="Text Box 15"/>
          <p:cNvSpPr txBox="1">
            <a:spLocks noChangeArrowheads="1"/>
          </p:cNvSpPr>
          <p:nvPr/>
        </p:nvSpPr>
        <p:spPr bwMode="auto">
          <a:xfrm>
            <a:off x="2492375" y="5732463"/>
            <a:ext cx="549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or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sp>
        <p:nvSpPr>
          <p:cNvPr id="557072" name="Text Box 16"/>
          <p:cNvSpPr txBox="1">
            <a:spLocks noChangeArrowheads="1"/>
          </p:cNvSpPr>
          <p:nvPr/>
        </p:nvSpPr>
        <p:spPr bwMode="auto">
          <a:xfrm>
            <a:off x="1914525" y="0"/>
            <a:ext cx="53482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Lossless Line (cont.)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72" name="Rectangle 20"/>
          <p:cNvSpPr>
            <a:spLocks noChangeArrowheads="1"/>
          </p:cNvSpPr>
          <p:nvPr/>
        </p:nvSpPr>
        <p:spPr bwMode="auto">
          <a:xfrm>
            <a:off x="2720975" y="1274763"/>
            <a:ext cx="3463925" cy="98425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1924050" y="0"/>
            <a:ext cx="53482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Lossless Line (cont.) </a:t>
            </a:r>
          </a:p>
        </p:txBody>
      </p:sp>
      <p:graphicFrame>
        <p:nvGraphicFramePr>
          <p:cNvPr id="484360" name="Object 8"/>
          <p:cNvGraphicFramePr>
            <a:graphicFrameLocks noChangeAspect="1"/>
          </p:cNvGraphicFramePr>
          <p:nvPr/>
        </p:nvGraphicFramePr>
        <p:xfrm>
          <a:off x="3003550" y="1457325"/>
          <a:ext cx="3028950" cy="642938"/>
        </p:xfrm>
        <a:graphic>
          <a:graphicData uri="http://schemas.openxmlformats.org/presentationml/2006/ole">
            <p:oleObj spid="_x0000_s484360" name="Equation" r:id="rId4" imgW="1193760" imgH="253800" progId="Equation.DSMT4">
              <p:embed/>
            </p:oleObj>
          </a:graphicData>
        </a:graphic>
      </p:graphicFrame>
      <p:sp>
        <p:nvSpPr>
          <p:cNvPr id="484361" name="Line 9"/>
          <p:cNvSpPr>
            <a:spLocks noChangeShapeType="1"/>
          </p:cNvSpPr>
          <p:nvPr/>
        </p:nvSpPr>
        <p:spPr bwMode="auto">
          <a:xfrm>
            <a:off x="1690688" y="4868863"/>
            <a:ext cx="57737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4362" name="Line 10"/>
          <p:cNvSpPr>
            <a:spLocks noChangeShapeType="1"/>
          </p:cNvSpPr>
          <p:nvPr/>
        </p:nvSpPr>
        <p:spPr bwMode="auto">
          <a:xfrm>
            <a:off x="1682750" y="5791200"/>
            <a:ext cx="577373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484373" name="Group 21"/>
          <p:cNvGrpSpPr>
            <a:grpSpLocks/>
          </p:cNvGrpSpPr>
          <p:nvPr/>
        </p:nvGrpSpPr>
        <p:grpSpPr bwMode="auto">
          <a:xfrm>
            <a:off x="2462213" y="3976688"/>
            <a:ext cx="1536700" cy="714375"/>
            <a:chOff x="1551" y="2505"/>
            <a:chExt cx="968" cy="450"/>
          </a:xfrm>
        </p:grpSpPr>
        <p:sp>
          <p:nvSpPr>
            <p:cNvPr id="484364" name="Line 12"/>
            <p:cNvSpPr>
              <a:spLocks noChangeShapeType="1"/>
            </p:cNvSpPr>
            <p:nvPr/>
          </p:nvSpPr>
          <p:spPr bwMode="auto">
            <a:xfrm flipV="1">
              <a:off x="1551" y="2948"/>
              <a:ext cx="241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4365" name="Line 13"/>
            <p:cNvSpPr>
              <a:spLocks noChangeShapeType="1"/>
            </p:cNvSpPr>
            <p:nvPr/>
          </p:nvSpPr>
          <p:spPr bwMode="auto">
            <a:xfrm flipV="1">
              <a:off x="2278" y="2949"/>
              <a:ext cx="241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4366" name="Line 14"/>
            <p:cNvSpPr>
              <a:spLocks noChangeShapeType="1"/>
            </p:cNvSpPr>
            <p:nvPr/>
          </p:nvSpPr>
          <p:spPr bwMode="auto">
            <a:xfrm flipH="1">
              <a:off x="1785" y="2505"/>
              <a:ext cx="264" cy="4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4367" name="Line 15"/>
            <p:cNvSpPr>
              <a:spLocks noChangeShapeType="1"/>
            </p:cNvSpPr>
            <p:nvPr/>
          </p:nvSpPr>
          <p:spPr bwMode="auto">
            <a:xfrm>
              <a:off x="2041" y="2506"/>
              <a:ext cx="248" cy="44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484370" name="Object 18"/>
          <p:cNvGraphicFramePr>
            <a:graphicFrameLocks noChangeAspect="1"/>
          </p:cNvGraphicFramePr>
          <p:nvPr/>
        </p:nvGraphicFramePr>
        <p:xfrm>
          <a:off x="4954588" y="3898900"/>
          <a:ext cx="533400" cy="723900"/>
        </p:xfrm>
        <a:graphic>
          <a:graphicData uri="http://schemas.openxmlformats.org/presentationml/2006/ole">
            <p:oleObj spid="_x0000_s484370" name="Equation" r:id="rId5" imgW="177480" imgH="241200" progId="Equation.DSMT4">
              <p:embed/>
            </p:oleObj>
          </a:graphicData>
        </a:graphic>
      </p:graphicFrame>
      <p:sp>
        <p:nvSpPr>
          <p:cNvPr id="484374" name="AutoShape 22"/>
          <p:cNvSpPr>
            <a:spLocks noChangeArrowheads="1"/>
          </p:cNvSpPr>
          <p:nvPr/>
        </p:nvSpPr>
        <p:spPr bwMode="auto">
          <a:xfrm>
            <a:off x="4127500" y="4114800"/>
            <a:ext cx="5969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5" name="Text Box 23"/>
          <p:cNvSpPr txBox="1">
            <a:spLocks noChangeArrowheads="1"/>
          </p:cNvSpPr>
          <p:nvPr/>
        </p:nvSpPr>
        <p:spPr bwMode="auto">
          <a:xfrm>
            <a:off x="911225" y="3059113"/>
            <a:ext cx="66151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pulse moves at the phase velocity </a:t>
            </a:r>
            <a:r>
              <a:rPr lang="en-US" sz="2000" u="sng" dirty="0">
                <a:solidFill>
                  <a:schemeClr val="bg1"/>
                </a:solidFill>
              </a:rPr>
              <a:t>without distortion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1924050" y="0"/>
            <a:ext cx="53482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Lossless Line (cont.)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2" name="Text Box 165"/>
          <p:cNvSpPr txBox="1">
            <a:spLocks noChangeArrowheads="1"/>
          </p:cNvSpPr>
          <p:nvPr/>
        </p:nvSpPr>
        <p:spPr bwMode="auto">
          <a:xfrm>
            <a:off x="5670921" y="4382056"/>
            <a:ext cx="3143250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Note: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shape of the pulse as a function of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z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is the mirror image of the pulse shape as a function of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46100" y="1244600"/>
            <a:ext cx="6742113" cy="2987675"/>
            <a:chOff x="546100" y="1244600"/>
            <a:chExt cx="6742113" cy="2987675"/>
          </a:xfrm>
        </p:grpSpPr>
        <p:graphicFrame>
          <p:nvGraphicFramePr>
            <p:cNvPr id="84" name="Object 42"/>
            <p:cNvGraphicFramePr>
              <a:graphicFrameLocks noChangeAspect="1"/>
            </p:cNvGraphicFramePr>
            <p:nvPr/>
          </p:nvGraphicFramePr>
          <p:xfrm>
            <a:off x="4960938" y="2178050"/>
            <a:ext cx="401637" cy="546100"/>
          </p:xfrm>
          <a:graphic>
            <a:graphicData uri="http://schemas.openxmlformats.org/presentationml/2006/ole">
              <p:oleObj spid="_x0000_s667658" name="Equation" r:id="rId4" imgW="177480" imgH="241200" progId="Equation.DSMT4">
                <p:embed/>
              </p:oleObj>
            </a:graphicData>
          </a:graphic>
        </p:graphicFrame>
        <p:grpSp>
          <p:nvGrpSpPr>
            <p:cNvPr id="85" name="Group 83"/>
            <p:cNvGrpSpPr>
              <a:grpSpLocks/>
            </p:cNvGrpSpPr>
            <p:nvPr/>
          </p:nvGrpSpPr>
          <p:grpSpPr bwMode="auto">
            <a:xfrm>
              <a:off x="1192213" y="2768600"/>
              <a:ext cx="6096000" cy="800100"/>
              <a:chOff x="576" y="1752"/>
              <a:chExt cx="3840" cy="504"/>
            </a:xfrm>
          </p:grpSpPr>
          <p:grpSp>
            <p:nvGrpSpPr>
              <p:cNvPr id="123" name="Group 84"/>
              <p:cNvGrpSpPr>
                <a:grpSpLocks/>
              </p:cNvGrpSpPr>
              <p:nvPr/>
            </p:nvGrpSpPr>
            <p:grpSpPr bwMode="auto">
              <a:xfrm>
                <a:off x="1152" y="1752"/>
                <a:ext cx="3264" cy="48"/>
                <a:chOff x="1152" y="1728"/>
                <a:chExt cx="3264" cy="48"/>
              </a:xfrm>
            </p:grpSpPr>
            <p:sp>
              <p:nvSpPr>
                <p:cNvPr id="133" name="Freeform 85"/>
                <p:cNvSpPr>
                  <a:spLocks/>
                </p:cNvSpPr>
                <p:nvPr/>
              </p:nvSpPr>
              <p:spPr bwMode="auto">
                <a:xfrm>
                  <a:off x="1194" y="1752"/>
                  <a:ext cx="322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22" y="0"/>
                    </a:cxn>
                  </a:cxnLst>
                  <a:rect l="0" t="0" r="r" b="b"/>
                  <a:pathLst>
                    <a:path w="3222" h="1">
                      <a:moveTo>
                        <a:pt x="0" y="0"/>
                      </a:moveTo>
                      <a:lnTo>
                        <a:pt x="3222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Oval 86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4" name="Group 87"/>
              <p:cNvGrpSpPr>
                <a:grpSpLocks/>
              </p:cNvGrpSpPr>
              <p:nvPr/>
            </p:nvGrpSpPr>
            <p:grpSpPr bwMode="auto">
              <a:xfrm>
                <a:off x="1152" y="2208"/>
                <a:ext cx="3264" cy="48"/>
                <a:chOff x="1152" y="1728"/>
                <a:chExt cx="3264" cy="48"/>
              </a:xfrm>
            </p:grpSpPr>
            <p:sp>
              <p:nvSpPr>
                <p:cNvPr id="131" name="Freeform 88"/>
                <p:cNvSpPr>
                  <a:spLocks/>
                </p:cNvSpPr>
                <p:nvPr/>
              </p:nvSpPr>
              <p:spPr bwMode="auto">
                <a:xfrm>
                  <a:off x="1194" y="1752"/>
                  <a:ext cx="322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22" y="0"/>
                    </a:cxn>
                  </a:cxnLst>
                  <a:rect l="0" t="0" r="r" b="b"/>
                  <a:pathLst>
                    <a:path w="3222" h="1">
                      <a:moveTo>
                        <a:pt x="0" y="0"/>
                      </a:moveTo>
                      <a:lnTo>
                        <a:pt x="3222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Oval 89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5" name="Group 90"/>
              <p:cNvGrpSpPr>
                <a:grpSpLocks/>
              </p:cNvGrpSpPr>
              <p:nvPr/>
            </p:nvGrpSpPr>
            <p:grpSpPr bwMode="auto">
              <a:xfrm>
                <a:off x="576" y="1776"/>
                <a:ext cx="618" cy="384"/>
                <a:chOff x="576" y="1752"/>
                <a:chExt cx="618" cy="384"/>
              </a:xfrm>
            </p:grpSpPr>
            <p:sp>
              <p:nvSpPr>
                <p:cNvPr id="128" name="Oval 91"/>
                <p:cNvSpPr>
                  <a:spLocks noChangeArrowheads="1"/>
                </p:cNvSpPr>
                <p:nvPr/>
              </p:nvSpPr>
              <p:spPr bwMode="auto">
                <a:xfrm>
                  <a:off x="576" y="1872"/>
                  <a:ext cx="240" cy="26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92"/>
                <p:cNvSpPr>
                  <a:spLocks/>
                </p:cNvSpPr>
                <p:nvPr/>
              </p:nvSpPr>
              <p:spPr bwMode="auto">
                <a:xfrm>
                  <a:off x="696" y="1752"/>
                  <a:ext cx="1" cy="114"/>
                </a:xfrm>
                <a:custGeom>
                  <a:avLst/>
                  <a:gdLst/>
                  <a:ahLst/>
                  <a:cxnLst>
                    <a:cxn ang="0">
                      <a:pos x="0" y="1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14">
                      <a:moveTo>
                        <a:pt x="0" y="11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Line 93"/>
                <p:cNvSpPr>
                  <a:spLocks noChangeShapeType="1"/>
                </p:cNvSpPr>
                <p:nvPr/>
              </p:nvSpPr>
              <p:spPr bwMode="auto">
                <a:xfrm>
                  <a:off x="696" y="1752"/>
                  <a:ext cx="49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26" name="Line 94"/>
              <p:cNvSpPr>
                <a:spLocks noChangeShapeType="1"/>
              </p:cNvSpPr>
              <p:nvPr/>
            </p:nvSpPr>
            <p:spPr bwMode="auto">
              <a:xfrm flipH="1">
                <a:off x="696" y="2232"/>
                <a:ext cx="4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Line 95"/>
              <p:cNvSpPr>
                <a:spLocks noChangeShapeType="1"/>
              </p:cNvSpPr>
              <p:nvPr/>
            </p:nvSpPr>
            <p:spPr bwMode="auto">
              <a:xfrm flipV="1">
                <a:off x="696" y="2160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86" name="Object 96"/>
            <p:cNvGraphicFramePr>
              <a:graphicFrameLocks noChangeAspect="1"/>
            </p:cNvGraphicFramePr>
            <p:nvPr/>
          </p:nvGraphicFramePr>
          <p:xfrm>
            <a:off x="546100" y="2787650"/>
            <a:ext cx="582613" cy="998538"/>
          </p:xfrm>
          <a:graphic>
            <a:graphicData uri="http://schemas.openxmlformats.org/presentationml/2006/ole">
              <p:oleObj spid="_x0000_s667659" name="Equation" r:id="rId5" imgW="393480" imgH="672840" progId="Equation.DSMT4">
                <p:embed/>
              </p:oleObj>
            </a:graphicData>
          </a:graphic>
        </p:graphicFrame>
        <p:grpSp>
          <p:nvGrpSpPr>
            <p:cNvPr id="87" name="Group 97"/>
            <p:cNvGrpSpPr>
              <a:grpSpLocks/>
            </p:cNvGrpSpPr>
            <p:nvPr/>
          </p:nvGrpSpPr>
          <p:grpSpPr bwMode="auto">
            <a:xfrm>
              <a:off x="2152650" y="1244600"/>
              <a:ext cx="933450" cy="2286000"/>
              <a:chOff x="996" y="1488"/>
              <a:chExt cx="588" cy="1440"/>
            </a:xfrm>
          </p:grpSpPr>
          <p:sp>
            <p:nvSpPr>
              <p:cNvPr id="116" name="Rectangle 98"/>
              <p:cNvSpPr>
                <a:spLocks noChangeArrowheads="1"/>
              </p:cNvSpPr>
              <p:nvPr/>
            </p:nvSpPr>
            <p:spPr bwMode="auto">
              <a:xfrm>
                <a:off x="1200" y="1488"/>
                <a:ext cx="384" cy="720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Oval 99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Oval 100"/>
              <p:cNvSpPr>
                <a:spLocks noChangeArrowheads="1"/>
              </p:cNvSpPr>
              <p:nvPr/>
            </p:nvSpPr>
            <p:spPr bwMode="auto">
              <a:xfrm flipV="1">
                <a:off x="1248" y="1969"/>
                <a:ext cx="48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Oval 101"/>
              <p:cNvSpPr>
                <a:spLocks noChangeArrowheads="1"/>
              </p:cNvSpPr>
              <p:nvPr/>
            </p:nvSpPr>
            <p:spPr bwMode="auto">
              <a:xfrm flipV="1">
                <a:off x="1248" y="2112"/>
                <a:ext cx="48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102"/>
              <p:cNvSpPr>
                <a:spLocks/>
              </p:cNvSpPr>
              <p:nvPr/>
            </p:nvSpPr>
            <p:spPr bwMode="auto">
              <a:xfrm>
                <a:off x="996" y="1994"/>
                <a:ext cx="278" cy="484"/>
              </a:xfrm>
              <a:custGeom>
                <a:avLst/>
                <a:gdLst/>
                <a:ahLst/>
                <a:cxnLst>
                  <a:cxn ang="0">
                    <a:pos x="0" y="484"/>
                  </a:cxn>
                  <a:cxn ang="0">
                    <a:pos x="48" y="316"/>
                  </a:cxn>
                  <a:cxn ang="0">
                    <a:pos x="78" y="250"/>
                  </a:cxn>
                  <a:cxn ang="0">
                    <a:pos x="138" y="124"/>
                  </a:cxn>
                  <a:cxn ang="0">
                    <a:pos x="180" y="64"/>
                  </a:cxn>
                  <a:cxn ang="0">
                    <a:pos x="186" y="46"/>
                  </a:cxn>
                  <a:cxn ang="0">
                    <a:pos x="228" y="34"/>
                  </a:cxn>
                  <a:cxn ang="0">
                    <a:pos x="246" y="16"/>
                  </a:cxn>
                  <a:cxn ang="0">
                    <a:pos x="276" y="4"/>
                  </a:cxn>
                </a:cxnLst>
                <a:rect l="0" t="0" r="r" b="b"/>
                <a:pathLst>
                  <a:path w="278" h="484">
                    <a:moveTo>
                      <a:pt x="0" y="484"/>
                    </a:moveTo>
                    <a:cubicBezTo>
                      <a:pt x="6" y="429"/>
                      <a:pt x="16" y="364"/>
                      <a:pt x="48" y="316"/>
                    </a:cubicBezTo>
                    <a:cubicBezTo>
                      <a:pt x="55" y="290"/>
                      <a:pt x="68" y="275"/>
                      <a:pt x="78" y="250"/>
                    </a:cubicBezTo>
                    <a:cubicBezTo>
                      <a:pt x="94" y="209"/>
                      <a:pt x="100" y="149"/>
                      <a:pt x="138" y="124"/>
                    </a:cubicBezTo>
                    <a:cubicBezTo>
                      <a:pt x="151" y="104"/>
                      <a:pt x="169" y="85"/>
                      <a:pt x="180" y="64"/>
                    </a:cubicBezTo>
                    <a:cubicBezTo>
                      <a:pt x="183" y="58"/>
                      <a:pt x="182" y="50"/>
                      <a:pt x="186" y="46"/>
                    </a:cubicBezTo>
                    <a:cubicBezTo>
                      <a:pt x="189" y="43"/>
                      <a:pt x="228" y="34"/>
                      <a:pt x="228" y="34"/>
                    </a:cubicBezTo>
                    <a:cubicBezTo>
                      <a:pt x="234" y="28"/>
                      <a:pt x="238" y="20"/>
                      <a:pt x="246" y="16"/>
                    </a:cubicBezTo>
                    <a:cubicBezTo>
                      <a:pt x="278" y="0"/>
                      <a:pt x="276" y="22"/>
                      <a:pt x="276" y="4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103"/>
              <p:cNvSpPr>
                <a:spLocks/>
              </p:cNvSpPr>
              <p:nvPr/>
            </p:nvSpPr>
            <p:spPr bwMode="auto">
              <a:xfrm>
                <a:off x="996" y="2520"/>
                <a:ext cx="90" cy="408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42" y="306"/>
                  </a:cxn>
                  <a:cxn ang="0">
                    <a:pos x="78" y="60"/>
                  </a:cxn>
                  <a:cxn ang="0">
                    <a:pos x="90" y="0"/>
                  </a:cxn>
                </a:cxnLst>
                <a:rect l="0" t="0" r="r" b="b"/>
                <a:pathLst>
                  <a:path w="90" h="408">
                    <a:moveTo>
                      <a:pt x="0" y="408"/>
                    </a:moveTo>
                    <a:cubicBezTo>
                      <a:pt x="12" y="373"/>
                      <a:pt x="31" y="341"/>
                      <a:pt x="42" y="306"/>
                    </a:cubicBezTo>
                    <a:cubicBezTo>
                      <a:pt x="66" y="227"/>
                      <a:pt x="67" y="141"/>
                      <a:pt x="78" y="60"/>
                    </a:cubicBezTo>
                    <a:cubicBezTo>
                      <a:pt x="81" y="41"/>
                      <a:pt x="90" y="20"/>
                      <a:pt x="9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104"/>
              <p:cNvSpPr>
                <a:spLocks/>
              </p:cNvSpPr>
              <p:nvPr/>
            </p:nvSpPr>
            <p:spPr bwMode="auto">
              <a:xfrm>
                <a:off x="1080" y="2134"/>
                <a:ext cx="168" cy="314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78" y="122"/>
                  </a:cxn>
                  <a:cxn ang="0">
                    <a:pos x="84" y="104"/>
                  </a:cxn>
                  <a:cxn ang="0">
                    <a:pos x="102" y="92"/>
                  </a:cxn>
                  <a:cxn ang="0">
                    <a:pos x="138" y="26"/>
                  </a:cxn>
                  <a:cxn ang="0">
                    <a:pos x="168" y="8"/>
                  </a:cxn>
                </a:cxnLst>
                <a:rect l="0" t="0" r="r" b="b"/>
                <a:pathLst>
                  <a:path w="168" h="314">
                    <a:moveTo>
                      <a:pt x="0" y="314"/>
                    </a:moveTo>
                    <a:cubicBezTo>
                      <a:pt x="19" y="265"/>
                      <a:pt x="23" y="140"/>
                      <a:pt x="78" y="122"/>
                    </a:cubicBezTo>
                    <a:cubicBezTo>
                      <a:pt x="80" y="116"/>
                      <a:pt x="80" y="109"/>
                      <a:pt x="84" y="104"/>
                    </a:cubicBezTo>
                    <a:cubicBezTo>
                      <a:pt x="89" y="98"/>
                      <a:pt x="98" y="98"/>
                      <a:pt x="102" y="92"/>
                    </a:cubicBezTo>
                    <a:cubicBezTo>
                      <a:pt x="124" y="57"/>
                      <a:pt x="107" y="47"/>
                      <a:pt x="138" y="26"/>
                    </a:cubicBezTo>
                    <a:cubicBezTo>
                      <a:pt x="147" y="0"/>
                      <a:pt x="138" y="8"/>
                      <a:pt x="168" y="8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8" name="Group 105"/>
            <p:cNvGrpSpPr>
              <a:grpSpLocks/>
            </p:cNvGrpSpPr>
            <p:nvPr/>
          </p:nvGrpSpPr>
          <p:grpSpPr bwMode="auto">
            <a:xfrm>
              <a:off x="5589588" y="1244600"/>
              <a:ext cx="944563" cy="2286000"/>
              <a:chOff x="989" y="1488"/>
              <a:chExt cx="595" cy="1440"/>
            </a:xfrm>
          </p:grpSpPr>
          <p:sp>
            <p:nvSpPr>
              <p:cNvPr id="109" name="Rectangle 106"/>
              <p:cNvSpPr>
                <a:spLocks noChangeArrowheads="1"/>
              </p:cNvSpPr>
              <p:nvPr/>
            </p:nvSpPr>
            <p:spPr bwMode="auto">
              <a:xfrm>
                <a:off x="1200" y="1488"/>
                <a:ext cx="384" cy="720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Oval 107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Oval 108"/>
              <p:cNvSpPr>
                <a:spLocks noChangeArrowheads="1"/>
              </p:cNvSpPr>
              <p:nvPr/>
            </p:nvSpPr>
            <p:spPr bwMode="auto">
              <a:xfrm flipV="1">
                <a:off x="1248" y="1969"/>
                <a:ext cx="48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Oval 109"/>
              <p:cNvSpPr>
                <a:spLocks noChangeArrowheads="1"/>
              </p:cNvSpPr>
              <p:nvPr/>
            </p:nvSpPr>
            <p:spPr bwMode="auto">
              <a:xfrm flipV="1">
                <a:off x="1248" y="2112"/>
                <a:ext cx="48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110"/>
              <p:cNvSpPr>
                <a:spLocks/>
              </p:cNvSpPr>
              <p:nvPr/>
            </p:nvSpPr>
            <p:spPr bwMode="auto">
              <a:xfrm>
                <a:off x="996" y="1994"/>
                <a:ext cx="278" cy="484"/>
              </a:xfrm>
              <a:custGeom>
                <a:avLst/>
                <a:gdLst/>
                <a:ahLst/>
                <a:cxnLst>
                  <a:cxn ang="0">
                    <a:pos x="0" y="484"/>
                  </a:cxn>
                  <a:cxn ang="0">
                    <a:pos x="48" y="316"/>
                  </a:cxn>
                  <a:cxn ang="0">
                    <a:pos x="78" y="250"/>
                  </a:cxn>
                  <a:cxn ang="0">
                    <a:pos x="138" y="124"/>
                  </a:cxn>
                  <a:cxn ang="0">
                    <a:pos x="180" y="64"/>
                  </a:cxn>
                  <a:cxn ang="0">
                    <a:pos x="186" y="46"/>
                  </a:cxn>
                  <a:cxn ang="0">
                    <a:pos x="228" y="34"/>
                  </a:cxn>
                  <a:cxn ang="0">
                    <a:pos x="246" y="16"/>
                  </a:cxn>
                  <a:cxn ang="0">
                    <a:pos x="276" y="4"/>
                  </a:cxn>
                </a:cxnLst>
                <a:rect l="0" t="0" r="r" b="b"/>
                <a:pathLst>
                  <a:path w="278" h="484">
                    <a:moveTo>
                      <a:pt x="0" y="484"/>
                    </a:moveTo>
                    <a:cubicBezTo>
                      <a:pt x="6" y="429"/>
                      <a:pt x="16" y="364"/>
                      <a:pt x="48" y="316"/>
                    </a:cubicBezTo>
                    <a:cubicBezTo>
                      <a:pt x="55" y="290"/>
                      <a:pt x="68" y="275"/>
                      <a:pt x="78" y="250"/>
                    </a:cubicBezTo>
                    <a:cubicBezTo>
                      <a:pt x="94" y="209"/>
                      <a:pt x="100" y="149"/>
                      <a:pt x="138" y="124"/>
                    </a:cubicBezTo>
                    <a:cubicBezTo>
                      <a:pt x="151" y="104"/>
                      <a:pt x="169" y="85"/>
                      <a:pt x="180" y="64"/>
                    </a:cubicBezTo>
                    <a:cubicBezTo>
                      <a:pt x="183" y="58"/>
                      <a:pt x="182" y="50"/>
                      <a:pt x="186" y="46"/>
                    </a:cubicBezTo>
                    <a:cubicBezTo>
                      <a:pt x="189" y="43"/>
                      <a:pt x="228" y="34"/>
                      <a:pt x="228" y="34"/>
                    </a:cubicBezTo>
                    <a:cubicBezTo>
                      <a:pt x="234" y="28"/>
                      <a:pt x="238" y="20"/>
                      <a:pt x="246" y="16"/>
                    </a:cubicBezTo>
                    <a:cubicBezTo>
                      <a:pt x="278" y="0"/>
                      <a:pt x="276" y="22"/>
                      <a:pt x="276" y="4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111"/>
              <p:cNvSpPr>
                <a:spLocks/>
              </p:cNvSpPr>
              <p:nvPr/>
            </p:nvSpPr>
            <p:spPr bwMode="auto">
              <a:xfrm>
                <a:off x="989" y="2520"/>
                <a:ext cx="90" cy="408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42" y="306"/>
                  </a:cxn>
                  <a:cxn ang="0">
                    <a:pos x="78" y="60"/>
                  </a:cxn>
                  <a:cxn ang="0">
                    <a:pos x="90" y="0"/>
                  </a:cxn>
                </a:cxnLst>
                <a:rect l="0" t="0" r="r" b="b"/>
                <a:pathLst>
                  <a:path w="90" h="408">
                    <a:moveTo>
                      <a:pt x="0" y="408"/>
                    </a:moveTo>
                    <a:cubicBezTo>
                      <a:pt x="12" y="373"/>
                      <a:pt x="31" y="341"/>
                      <a:pt x="42" y="306"/>
                    </a:cubicBezTo>
                    <a:cubicBezTo>
                      <a:pt x="66" y="227"/>
                      <a:pt x="67" y="141"/>
                      <a:pt x="78" y="60"/>
                    </a:cubicBezTo>
                    <a:cubicBezTo>
                      <a:pt x="81" y="41"/>
                      <a:pt x="90" y="20"/>
                      <a:pt x="9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112"/>
              <p:cNvSpPr>
                <a:spLocks/>
              </p:cNvSpPr>
              <p:nvPr/>
            </p:nvSpPr>
            <p:spPr bwMode="auto">
              <a:xfrm>
                <a:off x="1080" y="2134"/>
                <a:ext cx="168" cy="314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78" y="122"/>
                  </a:cxn>
                  <a:cxn ang="0">
                    <a:pos x="84" y="104"/>
                  </a:cxn>
                  <a:cxn ang="0">
                    <a:pos x="102" y="92"/>
                  </a:cxn>
                  <a:cxn ang="0">
                    <a:pos x="138" y="26"/>
                  </a:cxn>
                  <a:cxn ang="0">
                    <a:pos x="168" y="8"/>
                  </a:cxn>
                </a:cxnLst>
                <a:rect l="0" t="0" r="r" b="b"/>
                <a:pathLst>
                  <a:path w="168" h="314">
                    <a:moveTo>
                      <a:pt x="0" y="314"/>
                    </a:moveTo>
                    <a:cubicBezTo>
                      <a:pt x="19" y="265"/>
                      <a:pt x="23" y="140"/>
                      <a:pt x="78" y="122"/>
                    </a:cubicBezTo>
                    <a:cubicBezTo>
                      <a:pt x="80" y="116"/>
                      <a:pt x="80" y="109"/>
                      <a:pt x="84" y="104"/>
                    </a:cubicBezTo>
                    <a:cubicBezTo>
                      <a:pt x="89" y="98"/>
                      <a:pt x="98" y="98"/>
                      <a:pt x="102" y="92"/>
                    </a:cubicBezTo>
                    <a:cubicBezTo>
                      <a:pt x="124" y="57"/>
                      <a:pt x="107" y="47"/>
                      <a:pt x="138" y="26"/>
                    </a:cubicBezTo>
                    <a:cubicBezTo>
                      <a:pt x="147" y="0"/>
                      <a:pt x="138" y="8"/>
                      <a:pt x="168" y="8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9" name="Oval 113"/>
            <p:cNvSpPr>
              <a:spLocks noChangeArrowheads="1"/>
            </p:cNvSpPr>
            <p:nvPr/>
          </p:nvSpPr>
          <p:spPr bwMode="auto">
            <a:xfrm>
              <a:off x="5578928" y="27686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114"/>
            <p:cNvSpPr>
              <a:spLocks noChangeArrowheads="1"/>
            </p:cNvSpPr>
            <p:nvPr/>
          </p:nvSpPr>
          <p:spPr bwMode="auto">
            <a:xfrm flipH="1">
              <a:off x="5524500" y="3492500"/>
              <a:ext cx="76200" cy="746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1" name="Group 115"/>
            <p:cNvGrpSpPr>
              <a:grpSpLocks/>
            </p:cNvGrpSpPr>
            <p:nvPr/>
          </p:nvGrpSpPr>
          <p:grpSpPr bwMode="auto">
            <a:xfrm>
              <a:off x="2628900" y="1524000"/>
              <a:ext cx="354013" cy="177800"/>
              <a:chOff x="1274" y="1664"/>
              <a:chExt cx="223" cy="112"/>
            </a:xfrm>
          </p:grpSpPr>
          <p:sp>
            <p:nvSpPr>
              <p:cNvPr id="105" name="Line 116"/>
              <p:cNvSpPr>
                <a:spLocks noChangeShapeType="1"/>
              </p:cNvSpPr>
              <p:nvPr/>
            </p:nvSpPr>
            <p:spPr bwMode="auto">
              <a:xfrm>
                <a:off x="1274" y="1664"/>
                <a:ext cx="0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117"/>
              <p:cNvSpPr>
                <a:spLocks/>
              </p:cNvSpPr>
              <p:nvPr/>
            </p:nvSpPr>
            <p:spPr bwMode="auto">
              <a:xfrm>
                <a:off x="1274" y="1773"/>
                <a:ext cx="22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23" y="0"/>
                  </a:cxn>
                </a:cxnLst>
                <a:rect l="0" t="0" r="r" b="b"/>
                <a:pathLst>
                  <a:path w="223" h="3">
                    <a:moveTo>
                      <a:pt x="0" y="3"/>
                    </a:moveTo>
                    <a:lnTo>
                      <a:pt x="223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Line 118"/>
              <p:cNvSpPr>
                <a:spLocks noChangeShapeType="1"/>
              </p:cNvSpPr>
              <p:nvPr/>
            </p:nvSpPr>
            <p:spPr bwMode="auto">
              <a:xfrm flipV="1">
                <a:off x="1274" y="1689"/>
                <a:ext cx="125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Line 119"/>
              <p:cNvSpPr>
                <a:spLocks noChangeShapeType="1"/>
              </p:cNvSpPr>
              <p:nvPr/>
            </p:nvSpPr>
            <p:spPr bwMode="auto">
              <a:xfrm>
                <a:off x="1399" y="1689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2" name="Text Box 120"/>
            <p:cNvSpPr txBox="1">
              <a:spLocks noChangeArrowheads="1"/>
            </p:cNvSpPr>
            <p:nvPr/>
          </p:nvSpPr>
          <p:spPr bwMode="auto">
            <a:xfrm>
              <a:off x="1819461" y="3536743"/>
              <a:ext cx="5854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z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 = 0</a:t>
              </a:r>
            </a:p>
          </p:txBody>
        </p:sp>
        <p:sp>
          <p:nvSpPr>
            <p:cNvPr id="93" name="Line 121"/>
            <p:cNvSpPr>
              <a:spLocks noChangeShapeType="1"/>
            </p:cNvSpPr>
            <p:nvPr/>
          </p:nvSpPr>
          <p:spPr bwMode="auto">
            <a:xfrm>
              <a:off x="6042025" y="1538288"/>
              <a:ext cx="0" cy="177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122"/>
            <p:cNvSpPr>
              <a:spLocks/>
            </p:cNvSpPr>
            <p:nvPr/>
          </p:nvSpPr>
          <p:spPr bwMode="auto">
            <a:xfrm>
              <a:off x="6042025" y="1711325"/>
              <a:ext cx="354013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23" y="0"/>
                </a:cxn>
              </a:cxnLst>
              <a:rect l="0" t="0" r="r" b="b"/>
              <a:pathLst>
                <a:path w="223" h="3">
                  <a:moveTo>
                    <a:pt x="0" y="3"/>
                  </a:moveTo>
                  <a:lnTo>
                    <a:pt x="22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Line 123"/>
            <p:cNvSpPr>
              <a:spLocks noChangeShapeType="1"/>
            </p:cNvSpPr>
            <p:nvPr/>
          </p:nvSpPr>
          <p:spPr bwMode="auto">
            <a:xfrm flipV="1">
              <a:off x="6164263" y="1577975"/>
              <a:ext cx="198437" cy="138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Line 124"/>
            <p:cNvSpPr>
              <a:spLocks noChangeShapeType="1"/>
            </p:cNvSpPr>
            <p:nvPr/>
          </p:nvSpPr>
          <p:spPr bwMode="auto">
            <a:xfrm>
              <a:off x="6362700" y="1577975"/>
              <a:ext cx="0" cy="138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7" name="Group 132"/>
            <p:cNvGrpSpPr>
              <a:grpSpLocks/>
            </p:cNvGrpSpPr>
            <p:nvPr/>
          </p:nvGrpSpPr>
          <p:grpSpPr bwMode="auto">
            <a:xfrm>
              <a:off x="3695700" y="2273300"/>
              <a:ext cx="914400" cy="533400"/>
              <a:chOff x="2328" y="1136"/>
              <a:chExt cx="576" cy="336"/>
            </a:xfrm>
          </p:grpSpPr>
          <p:sp>
            <p:nvSpPr>
              <p:cNvPr id="103" name="Line 125"/>
              <p:cNvSpPr>
                <a:spLocks noChangeShapeType="1"/>
              </p:cNvSpPr>
              <p:nvPr/>
            </p:nvSpPr>
            <p:spPr bwMode="auto">
              <a:xfrm flipH="1" flipV="1">
                <a:off x="2328" y="1136"/>
                <a:ext cx="576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Line 126"/>
              <p:cNvSpPr>
                <a:spLocks noChangeShapeType="1"/>
              </p:cNvSpPr>
              <p:nvPr/>
            </p:nvSpPr>
            <p:spPr bwMode="auto">
              <a:xfrm>
                <a:off x="2328" y="113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98" name="Object 128"/>
            <p:cNvGraphicFramePr>
              <a:graphicFrameLocks noChangeAspect="1"/>
            </p:cNvGraphicFramePr>
            <p:nvPr/>
          </p:nvGraphicFramePr>
          <p:xfrm>
            <a:off x="2986088" y="2968625"/>
            <a:ext cx="2290762" cy="414338"/>
          </p:xfrm>
          <a:graphic>
            <a:graphicData uri="http://schemas.openxmlformats.org/presentationml/2006/ole">
              <p:oleObj spid="_x0000_s667660" name="Equation" r:id="rId6" imgW="1396800" imgH="253800" progId="Equation.DSMT4">
                <p:embed/>
              </p:oleObj>
            </a:graphicData>
          </a:graphic>
        </p:graphicFrame>
        <p:sp>
          <p:nvSpPr>
            <p:cNvPr id="99" name="Text Box 130"/>
            <p:cNvSpPr txBox="1">
              <a:spLocks noChangeArrowheads="1"/>
            </p:cNvSpPr>
            <p:nvPr/>
          </p:nvSpPr>
          <p:spPr bwMode="auto">
            <a:xfrm>
              <a:off x="5264827" y="3536742"/>
              <a:ext cx="6479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z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 &gt; 0 </a:t>
              </a:r>
            </a:p>
          </p:txBody>
        </p:sp>
        <p:sp>
          <p:nvSpPr>
            <p:cNvPr id="100" name="AutoShape 131"/>
            <p:cNvSpPr>
              <a:spLocks noChangeArrowheads="1"/>
            </p:cNvSpPr>
            <p:nvPr/>
          </p:nvSpPr>
          <p:spPr bwMode="auto">
            <a:xfrm>
              <a:off x="4495800" y="2400300"/>
              <a:ext cx="419100" cy="1905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3656610" y="3712026"/>
              <a:ext cx="105591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graphicFrame>
          <p:nvGraphicFramePr>
            <p:cNvPr id="102" name="Object 161"/>
            <p:cNvGraphicFramePr>
              <a:graphicFrameLocks noChangeAspect="1"/>
            </p:cNvGraphicFramePr>
            <p:nvPr/>
          </p:nvGraphicFramePr>
          <p:xfrm>
            <a:off x="3733800" y="3838575"/>
            <a:ext cx="1039813" cy="393700"/>
          </p:xfrm>
          <a:graphic>
            <a:graphicData uri="http://schemas.openxmlformats.org/presentationml/2006/ole">
              <p:oleObj spid="_x0000_s667661" name="Equation" r:id="rId7" imgW="634680" imgH="241200" progId="Equation.DSMT4">
                <p:embed/>
              </p:oleObj>
            </a:graphicData>
          </a:graphic>
        </p:graphicFrame>
      </p:grpSp>
      <p:grpSp>
        <p:nvGrpSpPr>
          <p:cNvPr id="135" name="Group 134"/>
          <p:cNvGrpSpPr/>
          <p:nvPr/>
        </p:nvGrpSpPr>
        <p:grpSpPr>
          <a:xfrm>
            <a:off x="594859" y="4740729"/>
            <a:ext cx="4678363" cy="1713821"/>
            <a:chOff x="725488" y="4457700"/>
            <a:chExt cx="4678363" cy="1713821"/>
          </a:xfrm>
        </p:grpSpPr>
        <p:grpSp>
          <p:nvGrpSpPr>
            <p:cNvPr id="136" name="Group 156"/>
            <p:cNvGrpSpPr>
              <a:grpSpLocks/>
            </p:cNvGrpSpPr>
            <p:nvPr/>
          </p:nvGrpSpPr>
          <p:grpSpPr bwMode="auto">
            <a:xfrm>
              <a:off x="725488" y="4457700"/>
              <a:ext cx="4678363" cy="1701800"/>
              <a:chOff x="1457" y="2872"/>
              <a:chExt cx="2947" cy="1072"/>
            </a:xfrm>
          </p:grpSpPr>
          <p:sp>
            <p:nvSpPr>
              <p:cNvPr id="139" name="Line 157"/>
              <p:cNvSpPr>
                <a:spLocks noChangeShapeType="1"/>
              </p:cNvSpPr>
              <p:nvPr/>
            </p:nvSpPr>
            <p:spPr bwMode="auto">
              <a:xfrm>
                <a:off x="1480" y="3632"/>
                <a:ext cx="26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Line 158"/>
              <p:cNvSpPr>
                <a:spLocks noChangeShapeType="1"/>
              </p:cNvSpPr>
              <p:nvPr/>
            </p:nvSpPr>
            <p:spPr bwMode="auto">
              <a:xfrm>
                <a:off x="1960" y="2872"/>
                <a:ext cx="0" cy="10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Text Box 159"/>
              <p:cNvSpPr txBox="1">
                <a:spLocks noChangeArrowheads="1"/>
              </p:cNvSpPr>
              <p:nvPr/>
            </p:nvSpPr>
            <p:spPr bwMode="auto">
              <a:xfrm>
                <a:off x="4179" y="3505"/>
                <a:ext cx="1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t</a:t>
                </a:r>
              </a:p>
            </p:txBody>
          </p:sp>
          <p:graphicFrame>
            <p:nvGraphicFramePr>
              <p:cNvPr id="142" name="Object 160"/>
              <p:cNvGraphicFramePr>
                <a:graphicFrameLocks noChangeAspect="1"/>
              </p:cNvGraphicFramePr>
              <p:nvPr/>
            </p:nvGraphicFramePr>
            <p:xfrm>
              <a:off x="1457" y="2913"/>
              <a:ext cx="341" cy="263"/>
            </p:xfrm>
            <a:graphic>
              <a:graphicData uri="http://schemas.openxmlformats.org/presentationml/2006/ole">
                <p:oleObj spid="_x0000_s667662" name="Equation" r:id="rId8" imgW="330120" imgH="253800" progId="Equation.DSMT4">
                  <p:embed/>
                </p:oleObj>
              </a:graphicData>
            </a:graphic>
          </p:graphicFrame>
          <p:sp>
            <p:nvSpPr>
              <p:cNvPr id="143" name="Line 161"/>
              <p:cNvSpPr>
                <a:spLocks noChangeShapeType="1"/>
              </p:cNvSpPr>
              <p:nvPr/>
            </p:nvSpPr>
            <p:spPr bwMode="auto">
              <a:xfrm flipV="1">
                <a:off x="1960" y="3008"/>
                <a:ext cx="0" cy="6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Line 162"/>
              <p:cNvSpPr>
                <a:spLocks noChangeShapeType="1"/>
              </p:cNvSpPr>
              <p:nvPr/>
            </p:nvSpPr>
            <p:spPr bwMode="auto">
              <a:xfrm flipV="1">
                <a:off x="1960" y="2968"/>
                <a:ext cx="1120" cy="6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Line 163"/>
              <p:cNvSpPr>
                <a:spLocks noChangeShapeType="1"/>
              </p:cNvSpPr>
              <p:nvPr/>
            </p:nvSpPr>
            <p:spPr bwMode="auto">
              <a:xfrm>
                <a:off x="3080" y="2968"/>
                <a:ext cx="0" cy="6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Text Box 164"/>
              <p:cNvSpPr txBox="1">
                <a:spLocks noChangeArrowheads="1"/>
              </p:cNvSpPr>
              <p:nvPr/>
            </p:nvSpPr>
            <p:spPr bwMode="auto">
              <a:xfrm>
                <a:off x="3294" y="3031"/>
                <a:ext cx="111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Sawtooth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pulse</a:t>
                </a:r>
              </a:p>
            </p:txBody>
          </p:sp>
        </p:grpSp>
        <p:graphicFrame>
          <p:nvGraphicFramePr>
            <p:cNvPr id="137" name="Object 162"/>
            <p:cNvGraphicFramePr>
              <a:graphicFrameLocks noChangeAspect="1"/>
            </p:cNvGraphicFramePr>
            <p:nvPr/>
          </p:nvGraphicFramePr>
          <p:xfrm>
            <a:off x="2366510" y="5882596"/>
            <a:ext cx="311150" cy="288925"/>
          </p:xfrm>
          <a:graphic>
            <a:graphicData uri="http://schemas.openxmlformats.org/presentationml/2006/ole">
              <p:oleObj spid="_x0000_s667663" name="Equation" r:id="rId9" imgW="190440" imgH="177480" progId="Equation.DSMT4">
                <p:embed/>
              </p:oleObj>
            </a:graphicData>
          </a:graphic>
        </p:graphicFrame>
        <p:cxnSp>
          <p:nvCxnSpPr>
            <p:cNvPr id="138" name="Straight Arrow Connector 137"/>
            <p:cNvCxnSpPr/>
            <p:nvPr/>
          </p:nvCxnSpPr>
          <p:spPr>
            <a:xfrm>
              <a:off x="1611085" y="5802086"/>
              <a:ext cx="170905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7039157" y="1945130"/>
            <a:ext cx="1760561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  <a:r>
              <a:rPr lang="en-US" sz="1400" dirty="0" smtClean="0">
                <a:solidFill>
                  <a:schemeClr val="bg2"/>
                </a:solidFill>
              </a:rPr>
              <a:t>There is a time delay in the trace!</a:t>
            </a:r>
            <a:endParaRPr lang="en-US" sz="1400" dirty="0">
              <a:solidFill>
                <a:schemeClr val="bg2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 flipH="1" flipV="1">
            <a:off x="6468837" y="1761671"/>
            <a:ext cx="487135" cy="165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1924050" y="0"/>
            <a:ext cx="53482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Lossless Line (cont.)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9" name="Text Box 78"/>
          <p:cNvSpPr txBox="1">
            <a:spLocks noChangeArrowheads="1"/>
          </p:cNvSpPr>
          <p:nvPr/>
        </p:nvSpPr>
        <p:spPr bwMode="auto">
          <a:xfrm>
            <a:off x="367104" y="945305"/>
            <a:ext cx="82157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sawtooth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pulse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is shown emerging from the source end of the line. </a:t>
            </a:r>
          </a:p>
        </p:txBody>
      </p:sp>
      <p:grpSp>
        <p:nvGrpSpPr>
          <p:cNvPr id="170" name="Group 99"/>
          <p:cNvGrpSpPr>
            <a:grpSpLocks/>
          </p:cNvGrpSpPr>
          <p:nvPr/>
        </p:nvGrpSpPr>
        <p:grpSpPr bwMode="auto">
          <a:xfrm>
            <a:off x="1011375" y="1896925"/>
            <a:ext cx="6805613" cy="2060575"/>
            <a:chOff x="480" y="1352"/>
            <a:chExt cx="4287" cy="1298"/>
          </a:xfrm>
        </p:grpSpPr>
        <p:grpSp>
          <p:nvGrpSpPr>
            <p:cNvPr id="171" name="Group 2"/>
            <p:cNvGrpSpPr>
              <a:grpSpLocks/>
            </p:cNvGrpSpPr>
            <p:nvPr/>
          </p:nvGrpSpPr>
          <p:grpSpPr bwMode="auto">
            <a:xfrm>
              <a:off x="927" y="1896"/>
              <a:ext cx="3840" cy="504"/>
              <a:chOff x="576" y="1752"/>
              <a:chExt cx="3840" cy="504"/>
            </a:xfrm>
          </p:grpSpPr>
          <p:grpSp>
            <p:nvGrpSpPr>
              <p:cNvPr id="193" name="Group 3"/>
              <p:cNvGrpSpPr>
                <a:grpSpLocks/>
              </p:cNvGrpSpPr>
              <p:nvPr/>
            </p:nvGrpSpPr>
            <p:grpSpPr bwMode="auto">
              <a:xfrm>
                <a:off x="1152" y="1752"/>
                <a:ext cx="3264" cy="48"/>
                <a:chOff x="1152" y="1728"/>
                <a:chExt cx="3264" cy="48"/>
              </a:xfrm>
            </p:grpSpPr>
            <p:sp>
              <p:nvSpPr>
                <p:cNvPr id="203" name="Freeform 4"/>
                <p:cNvSpPr>
                  <a:spLocks/>
                </p:cNvSpPr>
                <p:nvPr/>
              </p:nvSpPr>
              <p:spPr bwMode="auto">
                <a:xfrm>
                  <a:off x="1194" y="1752"/>
                  <a:ext cx="322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22" y="0"/>
                    </a:cxn>
                  </a:cxnLst>
                  <a:rect l="0" t="0" r="r" b="b"/>
                  <a:pathLst>
                    <a:path w="3222" h="1">
                      <a:moveTo>
                        <a:pt x="0" y="0"/>
                      </a:moveTo>
                      <a:lnTo>
                        <a:pt x="3222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Oval 5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4" name="Group 6"/>
              <p:cNvGrpSpPr>
                <a:grpSpLocks/>
              </p:cNvGrpSpPr>
              <p:nvPr/>
            </p:nvGrpSpPr>
            <p:grpSpPr bwMode="auto">
              <a:xfrm>
                <a:off x="1152" y="2208"/>
                <a:ext cx="3264" cy="48"/>
                <a:chOff x="1152" y="1728"/>
                <a:chExt cx="3264" cy="48"/>
              </a:xfrm>
            </p:grpSpPr>
            <p:sp>
              <p:nvSpPr>
                <p:cNvPr id="201" name="Freeform 7"/>
                <p:cNvSpPr>
                  <a:spLocks/>
                </p:cNvSpPr>
                <p:nvPr/>
              </p:nvSpPr>
              <p:spPr bwMode="auto">
                <a:xfrm>
                  <a:off x="1194" y="1752"/>
                  <a:ext cx="322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22" y="0"/>
                    </a:cxn>
                  </a:cxnLst>
                  <a:rect l="0" t="0" r="r" b="b"/>
                  <a:pathLst>
                    <a:path w="3222" h="1">
                      <a:moveTo>
                        <a:pt x="0" y="0"/>
                      </a:moveTo>
                      <a:lnTo>
                        <a:pt x="3222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5" name="Group 9"/>
              <p:cNvGrpSpPr>
                <a:grpSpLocks/>
              </p:cNvGrpSpPr>
              <p:nvPr/>
            </p:nvGrpSpPr>
            <p:grpSpPr bwMode="auto">
              <a:xfrm>
                <a:off x="576" y="1776"/>
                <a:ext cx="618" cy="384"/>
                <a:chOff x="576" y="1752"/>
                <a:chExt cx="618" cy="384"/>
              </a:xfrm>
            </p:grpSpPr>
            <p:sp>
              <p:nvSpPr>
                <p:cNvPr id="198" name="Oval 10"/>
                <p:cNvSpPr>
                  <a:spLocks noChangeArrowheads="1"/>
                </p:cNvSpPr>
                <p:nvPr/>
              </p:nvSpPr>
              <p:spPr bwMode="auto">
                <a:xfrm>
                  <a:off x="576" y="1872"/>
                  <a:ext cx="240" cy="26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Freeform 11"/>
                <p:cNvSpPr>
                  <a:spLocks/>
                </p:cNvSpPr>
                <p:nvPr/>
              </p:nvSpPr>
              <p:spPr bwMode="auto">
                <a:xfrm>
                  <a:off x="696" y="1752"/>
                  <a:ext cx="1" cy="114"/>
                </a:xfrm>
                <a:custGeom>
                  <a:avLst/>
                  <a:gdLst/>
                  <a:ahLst/>
                  <a:cxnLst>
                    <a:cxn ang="0">
                      <a:pos x="0" y="1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14">
                      <a:moveTo>
                        <a:pt x="0" y="11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Line 12"/>
                <p:cNvSpPr>
                  <a:spLocks noChangeShapeType="1"/>
                </p:cNvSpPr>
                <p:nvPr/>
              </p:nvSpPr>
              <p:spPr bwMode="auto">
                <a:xfrm>
                  <a:off x="696" y="1752"/>
                  <a:ext cx="49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96" name="Line 13"/>
              <p:cNvSpPr>
                <a:spLocks noChangeShapeType="1"/>
              </p:cNvSpPr>
              <p:nvPr/>
            </p:nvSpPr>
            <p:spPr bwMode="auto">
              <a:xfrm flipH="1">
                <a:off x="696" y="2232"/>
                <a:ext cx="4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Line 14"/>
              <p:cNvSpPr>
                <a:spLocks noChangeShapeType="1"/>
              </p:cNvSpPr>
              <p:nvPr/>
            </p:nvSpPr>
            <p:spPr bwMode="auto">
              <a:xfrm flipV="1">
                <a:off x="696" y="2160"/>
                <a:ext cx="0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172" name="Object 15"/>
            <p:cNvGraphicFramePr>
              <a:graphicFrameLocks noChangeAspect="1"/>
            </p:cNvGraphicFramePr>
            <p:nvPr/>
          </p:nvGraphicFramePr>
          <p:xfrm>
            <a:off x="480" y="1832"/>
            <a:ext cx="407" cy="697"/>
          </p:xfrm>
          <a:graphic>
            <a:graphicData uri="http://schemas.openxmlformats.org/presentationml/2006/ole">
              <p:oleObj spid="_x0000_s668683" name="Equation" r:id="rId4" imgW="393480" imgH="672840" progId="Equation.DSMT4">
                <p:embed/>
              </p:oleObj>
            </a:graphicData>
          </a:graphic>
        </p:graphicFrame>
        <p:sp>
          <p:nvSpPr>
            <p:cNvPr id="173" name="Text Box 16"/>
            <p:cNvSpPr txBox="1">
              <a:spLocks noChangeArrowheads="1"/>
            </p:cNvSpPr>
            <p:nvPr/>
          </p:nvSpPr>
          <p:spPr bwMode="auto">
            <a:xfrm>
              <a:off x="1240" y="2419"/>
              <a:ext cx="6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 =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74" name="Line 67"/>
            <p:cNvSpPr>
              <a:spLocks noChangeShapeType="1"/>
            </p:cNvSpPr>
            <p:nvPr/>
          </p:nvSpPr>
          <p:spPr bwMode="auto">
            <a:xfrm flipH="1" flipV="1">
              <a:off x="960" y="1592"/>
              <a:ext cx="576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Line 68"/>
            <p:cNvSpPr>
              <a:spLocks noChangeShapeType="1"/>
            </p:cNvSpPr>
            <p:nvPr/>
          </p:nvSpPr>
          <p:spPr bwMode="auto">
            <a:xfrm>
              <a:off x="960" y="1592"/>
              <a:ext cx="0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Line 69"/>
            <p:cNvSpPr>
              <a:spLocks noChangeShapeType="1"/>
            </p:cNvSpPr>
            <p:nvPr/>
          </p:nvSpPr>
          <p:spPr bwMode="auto">
            <a:xfrm flipH="1" flipV="1">
              <a:off x="1272" y="1608"/>
              <a:ext cx="232" cy="1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Line 70"/>
            <p:cNvSpPr>
              <a:spLocks noChangeShapeType="1"/>
            </p:cNvSpPr>
            <p:nvPr/>
          </p:nvSpPr>
          <p:spPr bwMode="auto">
            <a:xfrm>
              <a:off x="1272" y="1608"/>
              <a:ext cx="0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Line 71"/>
            <p:cNvSpPr>
              <a:spLocks noChangeShapeType="1"/>
            </p:cNvSpPr>
            <p:nvPr/>
          </p:nvSpPr>
          <p:spPr bwMode="auto">
            <a:xfrm>
              <a:off x="1540" y="1758"/>
              <a:ext cx="348" cy="1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79" name="Group 72"/>
            <p:cNvGrpSpPr>
              <a:grpSpLocks/>
            </p:cNvGrpSpPr>
            <p:nvPr/>
          </p:nvGrpSpPr>
          <p:grpSpPr bwMode="auto">
            <a:xfrm>
              <a:off x="2232" y="1584"/>
              <a:ext cx="576" cy="336"/>
              <a:chOff x="2328" y="1136"/>
              <a:chExt cx="576" cy="336"/>
            </a:xfrm>
          </p:grpSpPr>
          <p:sp>
            <p:nvSpPr>
              <p:cNvPr id="191" name="Line 73"/>
              <p:cNvSpPr>
                <a:spLocks noChangeShapeType="1"/>
              </p:cNvSpPr>
              <p:nvPr/>
            </p:nvSpPr>
            <p:spPr bwMode="auto">
              <a:xfrm flipH="1" flipV="1">
                <a:off x="2328" y="1136"/>
                <a:ext cx="576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Line 74"/>
              <p:cNvSpPr>
                <a:spLocks noChangeShapeType="1"/>
              </p:cNvSpPr>
              <p:nvPr/>
            </p:nvSpPr>
            <p:spPr bwMode="auto">
              <a:xfrm>
                <a:off x="2328" y="113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0" name="Group 75"/>
            <p:cNvGrpSpPr>
              <a:grpSpLocks/>
            </p:cNvGrpSpPr>
            <p:nvPr/>
          </p:nvGrpSpPr>
          <p:grpSpPr bwMode="auto">
            <a:xfrm>
              <a:off x="1544" y="1592"/>
              <a:ext cx="576" cy="336"/>
              <a:chOff x="2328" y="1136"/>
              <a:chExt cx="576" cy="336"/>
            </a:xfrm>
          </p:grpSpPr>
          <p:sp>
            <p:nvSpPr>
              <p:cNvPr id="189" name="Line 76"/>
              <p:cNvSpPr>
                <a:spLocks noChangeShapeType="1"/>
              </p:cNvSpPr>
              <p:nvPr/>
            </p:nvSpPr>
            <p:spPr bwMode="auto">
              <a:xfrm flipH="1" flipV="1">
                <a:off x="2328" y="1136"/>
                <a:ext cx="576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Line 77"/>
              <p:cNvSpPr>
                <a:spLocks noChangeShapeType="1"/>
              </p:cNvSpPr>
              <p:nvPr/>
            </p:nvSpPr>
            <p:spPr bwMode="auto">
              <a:xfrm>
                <a:off x="2328" y="113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1" name="Text Box 79"/>
            <p:cNvSpPr txBox="1">
              <a:spLocks noChangeArrowheads="1"/>
            </p:cNvSpPr>
            <p:nvPr/>
          </p:nvSpPr>
          <p:spPr bwMode="auto">
            <a:xfrm>
              <a:off x="590" y="1448"/>
              <a:ext cx="3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t=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82" name="Text Box 80"/>
            <p:cNvSpPr txBox="1">
              <a:spLocks noChangeArrowheads="1"/>
            </p:cNvSpPr>
            <p:nvPr/>
          </p:nvSpPr>
          <p:spPr bwMode="auto">
            <a:xfrm>
              <a:off x="1078" y="1352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t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= </a:t>
              </a: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t</a:t>
              </a:r>
              <a:r>
                <a:rPr kumimoji="0" lang="en-US" sz="18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3" name="Text Box 81"/>
            <p:cNvSpPr txBox="1">
              <a:spLocks noChangeArrowheads="1"/>
            </p:cNvSpPr>
            <p:nvPr/>
          </p:nvSpPr>
          <p:spPr bwMode="auto">
            <a:xfrm>
              <a:off x="1654" y="1376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t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= </a:t>
              </a: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t</a:t>
              </a:r>
              <a:r>
                <a:rPr kumimoji="0" lang="en-US" sz="18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4" name="Text Box 82"/>
            <p:cNvSpPr txBox="1">
              <a:spLocks noChangeArrowheads="1"/>
            </p:cNvSpPr>
            <p:nvPr/>
          </p:nvSpPr>
          <p:spPr bwMode="auto">
            <a:xfrm>
              <a:off x="2542" y="1464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t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= </a:t>
              </a: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t</a:t>
              </a:r>
              <a:r>
                <a:rPr kumimoji="0" lang="en-US" sz="18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85" name="Group 83"/>
            <p:cNvGrpSpPr>
              <a:grpSpLocks/>
            </p:cNvGrpSpPr>
            <p:nvPr/>
          </p:nvGrpSpPr>
          <p:grpSpPr bwMode="auto">
            <a:xfrm>
              <a:off x="3456" y="1584"/>
              <a:ext cx="576" cy="336"/>
              <a:chOff x="2328" y="1136"/>
              <a:chExt cx="576" cy="336"/>
            </a:xfrm>
          </p:grpSpPr>
          <p:sp>
            <p:nvSpPr>
              <p:cNvPr id="187" name="Line 84"/>
              <p:cNvSpPr>
                <a:spLocks noChangeShapeType="1"/>
              </p:cNvSpPr>
              <p:nvPr/>
            </p:nvSpPr>
            <p:spPr bwMode="auto">
              <a:xfrm flipH="1" flipV="1">
                <a:off x="2328" y="1136"/>
                <a:ext cx="576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Line 85"/>
              <p:cNvSpPr>
                <a:spLocks noChangeShapeType="1"/>
              </p:cNvSpPr>
              <p:nvPr/>
            </p:nvSpPr>
            <p:spPr bwMode="auto">
              <a:xfrm>
                <a:off x="2328" y="113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6" name="Text Box 86"/>
            <p:cNvSpPr txBox="1">
              <a:spLocks noChangeArrowheads="1"/>
            </p:cNvSpPr>
            <p:nvPr/>
          </p:nvSpPr>
          <p:spPr bwMode="auto">
            <a:xfrm>
              <a:off x="3758" y="1448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t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= </a:t>
              </a:r>
              <a:r>
                <a: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t</a:t>
              </a:r>
              <a:r>
                <a:rPr kumimoji="0" lang="en-US" sz="18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4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205" name="Group 89"/>
          <p:cNvGrpSpPr>
            <a:grpSpLocks/>
          </p:cNvGrpSpPr>
          <p:nvPr/>
        </p:nvGrpSpPr>
        <p:grpSpPr bwMode="auto">
          <a:xfrm>
            <a:off x="479425" y="4826000"/>
            <a:ext cx="4724400" cy="1701800"/>
            <a:chOff x="1438" y="2872"/>
            <a:chExt cx="2976" cy="1072"/>
          </a:xfrm>
        </p:grpSpPr>
        <p:sp>
          <p:nvSpPr>
            <p:cNvPr id="206" name="Line 90"/>
            <p:cNvSpPr>
              <a:spLocks noChangeShapeType="1"/>
            </p:cNvSpPr>
            <p:nvPr/>
          </p:nvSpPr>
          <p:spPr bwMode="auto">
            <a:xfrm>
              <a:off x="1480" y="3632"/>
              <a:ext cx="26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Line 91"/>
            <p:cNvSpPr>
              <a:spLocks noChangeShapeType="1"/>
            </p:cNvSpPr>
            <p:nvPr/>
          </p:nvSpPr>
          <p:spPr bwMode="auto">
            <a:xfrm>
              <a:off x="1960" y="2872"/>
              <a:ext cx="0" cy="10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Text Box 92"/>
            <p:cNvSpPr txBox="1">
              <a:spLocks noChangeArrowheads="1"/>
            </p:cNvSpPr>
            <p:nvPr/>
          </p:nvSpPr>
          <p:spPr bwMode="auto">
            <a:xfrm>
              <a:off x="4254" y="3505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t</a:t>
              </a:r>
            </a:p>
          </p:txBody>
        </p:sp>
        <p:graphicFrame>
          <p:nvGraphicFramePr>
            <p:cNvPr id="209" name="Object 93"/>
            <p:cNvGraphicFramePr>
              <a:graphicFrameLocks noChangeAspect="1"/>
            </p:cNvGraphicFramePr>
            <p:nvPr/>
          </p:nvGraphicFramePr>
          <p:xfrm>
            <a:off x="1438" y="2913"/>
            <a:ext cx="380" cy="263"/>
          </p:xfrm>
          <a:graphic>
            <a:graphicData uri="http://schemas.openxmlformats.org/presentationml/2006/ole">
              <p:oleObj spid="_x0000_s668684" name="Equation" r:id="rId5" imgW="368280" imgH="253800" progId="Equation.DSMT4">
                <p:embed/>
              </p:oleObj>
            </a:graphicData>
          </a:graphic>
        </p:graphicFrame>
        <p:sp>
          <p:nvSpPr>
            <p:cNvPr id="210" name="Line 94"/>
            <p:cNvSpPr>
              <a:spLocks noChangeShapeType="1"/>
            </p:cNvSpPr>
            <p:nvPr/>
          </p:nvSpPr>
          <p:spPr bwMode="auto">
            <a:xfrm flipV="1">
              <a:off x="1960" y="3008"/>
              <a:ext cx="0" cy="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Line 95"/>
            <p:cNvSpPr>
              <a:spLocks noChangeShapeType="1"/>
            </p:cNvSpPr>
            <p:nvPr/>
          </p:nvSpPr>
          <p:spPr bwMode="auto">
            <a:xfrm flipV="1">
              <a:off x="1960" y="2968"/>
              <a:ext cx="112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Line 96"/>
            <p:cNvSpPr>
              <a:spLocks noChangeShapeType="1"/>
            </p:cNvSpPr>
            <p:nvPr/>
          </p:nvSpPr>
          <p:spPr bwMode="auto">
            <a:xfrm>
              <a:off x="3080" y="2968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Text Box 97"/>
            <p:cNvSpPr txBox="1">
              <a:spLocks noChangeArrowheads="1"/>
            </p:cNvSpPr>
            <p:nvPr/>
          </p:nvSpPr>
          <p:spPr bwMode="auto">
            <a:xfrm>
              <a:off x="3294" y="3031"/>
              <a:ext cx="11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Sawtooth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pulse</a:t>
              </a:r>
            </a:p>
          </p:txBody>
        </p:sp>
      </p:grpSp>
      <p:graphicFrame>
        <p:nvGraphicFramePr>
          <p:cNvPr id="214" name="Object 98"/>
          <p:cNvGraphicFramePr>
            <a:graphicFrameLocks noChangeAspect="1"/>
          </p:cNvGraphicFramePr>
          <p:nvPr/>
        </p:nvGraphicFramePr>
        <p:xfrm>
          <a:off x="4165600" y="3717925"/>
          <a:ext cx="2917825" cy="530225"/>
        </p:xfrm>
        <a:graphic>
          <a:graphicData uri="http://schemas.openxmlformats.org/presentationml/2006/ole">
            <p:oleObj spid="_x0000_s668685" name="Equation" r:id="rId6" imgW="13968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Text Box 1027"/>
          <p:cNvSpPr txBox="1">
            <a:spLocks noChangeArrowheads="1"/>
          </p:cNvSpPr>
          <p:nvPr/>
        </p:nvSpPr>
        <p:spPr bwMode="auto">
          <a:xfrm>
            <a:off x="196850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with Dispersion</a:t>
            </a:r>
          </a:p>
        </p:txBody>
      </p:sp>
      <p:sp>
        <p:nvSpPr>
          <p:cNvPr id="486421" name="Text Box 1045"/>
          <p:cNvSpPr txBox="1">
            <a:spLocks noChangeArrowheads="1"/>
          </p:cNvSpPr>
          <p:nvPr/>
        </p:nvSpPr>
        <p:spPr bwMode="auto">
          <a:xfrm>
            <a:off x="5667375" y="3228975"/>
            <a:ext cx="1595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(dispersion)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sp>
        <p:nvSpPr>
          <p:cNvPr id="486427" name="Text Box 1051"/>
          <p:cNvSpPr txBox="1">
            <a:spLocks noChangeArrowheads="1"/>
          </p:cNvSpPr>
          <p:nvPr/>
        </p:nvSpPr>
        <p:spPr bwMode="auto">
          <a:xfrm>
            <a:off x="1889125" y="4627563"/>
            <a:ext cx="1143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Assume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graphicFrame>
        <p:nvGraphicFramePr>
          <p:cNvPr id="486428" name="Object 1052"/>
          <p:cNvGraphicFramePr>
            <a:graphicFrameLocks noChangeAspect="1"/>
          </p:cNvGraphicFramePr>
          <p:nvPr/>
        </p:nvGraphicFramePr>
        <p:xfrm>
          <a:off x="3153232" y="4518025"/>
          <a:ext cx="3067050" cy="619125"/>
        </p:xfrm>
        <a:graphic>
          <a:graphicData uri="http://schemas.openxmlformats.org/presentationml/2006/ole">
            <p:oleObj spid="_x0000_s486428" name="Equation" r:id="rId4" imgW="1257120" imgH="253800" progId="Equation.DSMT4">
              <p:embed/>
            </p:oleObj>
          </a:graphicData>
        </a:graphic>
      </p:graphicFrame>
      <p:graphicFrame>
        <p:nvGraphicFramePr>
          <p:cNvPr id="486429" name="Object 1053"/>
          <p:cNvGraphicFramePr>
            <a:graphicFrameLocks noChangeAspect="1"/>
          </p:cNvGraphicFramePr>
          <p:nvPr/>
        </p:nvGraphicFramePr>
        <p:xfrm>
          <a:off x="3648075" y="3101975"/>
          <a:ext cx="1844675" cy="649288"/>
        </p:xfrm>
        <a:graphic>
          <a:graphicData uri="http://schemas.openxmlformats.org/presentationml/2006/ole">
            <p:oleObj spid="_x0000_s486429" name="Equation" r:id="rId5" imgW="685800" imgH="241200" progId="Equation.DSMT4">
              <p:embed/>
            </p:oleObj>
          </a:graphicData>
        </a:graphic>
      </p:graphicFrame>
      <p:sp>
        <p:nvSpPr>
          <p:cNvPr id="486431" name="Text Box 1055"/>
          <p:cNvSpPr txBox="1">
            <a:spLocks noChangeArrowheads="1"/>
          </p:cNvSpPr>
          <p:nvPr/>
        </p:nvSpPr>
        <p:spPr bwMode="auto">
          <a:xfrm>
            <a:off x="2324100" y="5502275"/>
            <a:ext cx="51689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solidFill>
                  <a:schemeClr val="bg2"/>
                </a:solidFill>
                <a:latin typeface="+mn-lt"/>
                <a:sym typeface="Symbol" pitchFamily="18" charset="2"/>
              </a:rPr>
              <a:t>S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sym typeface="Symbol" pitchFamily="18" charset="2"/>
              </a:rPr>
              <a:t>(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  <a:sym typeface="Symbol" pitchFamily="18" charset="2"/>
              </a:rPr>
              <a:t>t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sym typeface="Symbol" pitchFamily="18" charset="2"/>
              </a:rPr>
              <a:t>)  =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  slowly-varying 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envelope function</a:t>
            </a:r>
            <a:endParaRPr lang="en-US" sz="2000" baseline="-25000" dirty="0">
              <a:solidFill>
                <a:schemeClr val="bg2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182688" y="1203326"/>
            <a:ext cx="6403976" cy="1804988"/>
            <a:chOff x="1182688" y="1203326"/>
            <a:chExt cx="6403976" cy="1804988"/>
          </a:xfrm>
        </p:grpSpPr>
        <p:sp>
          <p:nvSpPr>
            <p:cNvPr id="486433" name="Text Box 1057"/>
            <p:cNvSpPr txBox="1">
              <a:spLocks noChangeArrowheads="1"/>
            </p:cNvSpPr>
            <p:nvPr/>
          </p:nvSpPr>
          <p:spPr bwMode="auto">
            <a:xfrm>
              <a:off x="1182688" y="1584326"/>
              <a:ext cx="6223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i </a:t>
              </a: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486436" name="Text Box 1060"/>
            <p:cNvSpPr txBox="1">
              <a:spLocks noChangeArrowheads="1"/>
            </p:cNvSpPr>
            <p:nvPr/>
          </p:nvSpPr>
          <p:spPr bwMode="auto">
            <a:xfrm>
              <a:off x="6650038" y="1290638"/>
              <a:ext cx="667170" cy="10156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+ </a:t>
              </a:r>
            </a:p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o 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</a:p>
            <a:p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</a:rPr>
                <a:t> -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486437" name="Oval 1061"/>
            <p:cNvSpPr>
              <a:spLocks noChangeArrowheads="1"/>
            </p:cNvSpPr>
            <p:nvPr/>
          </p:nvSpPr>
          <p:spPr bwMode="auto">
            <a:xfrm>
              <a:off x="1827213" y="1541463"/>
              <a:ext cx="573088" cy="58578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438" name="Line 1062"/>
            <p:cNvSpPr>
              <a:spLocks noChangeShapeType="1"/>
            </p:cNvSpPr>
            <p:nvPr/>
          </p:nvSpPr>
          <p:spPr bwMode="auto">
            <a:xfrm>
              <a:off x="2111376" y="1249363"/>
              <a:ext cx="0" cy="2936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6440" name="Line 1064"/>
            <p:cNvSpPr>
              <a:spLocks noChangeShapeType="1"/>
            </p:cNvSpPr>
            <p:nvPr/>
          </p:nvSpPr>
          <p:spPr bwMode="auto">
            <a:xfrm flipH="1">
              <a:off x="2101851" y="2130426"/>
              <a:ext cx="0" cy="2460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6441" name="Text Box 1065"/>
            <p:cNvSpPr txBox="1">
              <a:spLocks noChangeArrowheads="1"/>
            </p:cNvSpPr>
            <p:nvPr/>
          </p:nvSpPr>
          <p:spPr bwMode="auto">
            <a:xfrm>
              <a:off x="1955801" y="1517651"/>
              <a:ext cx="323850" cy="6413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+</a:t>
              </a:r>
            </a:p>
            <a:p>
              <a:r>
                <a:rPr lang="en-US" sz="800" dirty="0" smtClean="0">
                  <a:solidFill>
                    <a:schemeClr val="bg2"/>
                  </a:solidFill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</a:rPr>
                <a:t>-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486446" name="Line 1070"/>
            <p:cNvSpPr>
              <a:spLocks noChangeShapeType="1"/>
            </p:cNvSpPr>
            <p:nvPr/>
          </p:nvSpPr>
          <p:spPr bwMode="auto">
            <a:xfrm>
              <a:off x="6562726" y="1235715"/>
              <a:ext cx="10239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6447" name="Line 1071"/>
            <p:cNvSpPr>
              <a:spLocks noChangeShapeType="1"/>
            </p:cNvSpPr>
            <p:nvPr/>
          </p:nvSpPr>
          <p:spPr bwMode="auto">
            <a:xfrm>
              <a:off x="6553201" y="2381890"/>
              <a:ext cx="10239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6448" name="Text Box 1072"/>
            <p:cNvSpPr txBox="1">
              <a:spLocks noChangeArrowheads="1"/>
            </p:cNvSpPr>
            <p:nvPr/>
          </p:nvSpPr>
          <p:spPr bwMode="auto">
            <a:xfrm>
              <a:off x="4024313" y="1589088"/>
              <a:ext cx="16541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hlink"/>
                  </a:solidFill>
                </a:rPr>
                <a:t>Low-loss line</a:t>
              </a:r>
            </a:p>
          </p:txBody>
        </p:sp>
        <p:sp>
          <p:nvSpPr>
            <p:cNvPr id="486449" name="Line 1073"/>
            <p:cNvSpPr>
              <a:spLocks noChangeShapeType="1"/>
            </p:cNvSpPr>
            <p:nvPr/>
          </p:nvSpPr>
          <p:spPr bwMode="auto">
            <a:xfrm>
              <a:off x="3219451" y="2393951"/>
              <a:ext cx="32670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6450" name="Text Box 1074"/>
            <p:cNvSpPr txBox="1">
              <a:spLocks noChangeArrowheads="1"/>
            </p:cNvSpPr>
            <p:nvPr/>
          </p:nvSpPr>
          <p:spPr bwMode="auto">
            <a:xfrm>
              <a:off x="6446838" y="2571751"/>
              <a:ext cx="60483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z = l</a:t>
              </a:r>
            </a:p>
          </p:txBody>
        </p:sp>
        <p:sp>
          <p:nvSpPr>
            <p:cNvPr id="486451" name="Text Box 1075"/>
            <p:cNvSpPr txBox="1">
              <a:spLocks noChangeArrowheads="1"/>
            </p:cNvSpPr>
            <p:nvPr/>
          </p:nvSpPr>
          <p:spPr bwMode="auto">
            <a:xfrm>
              <a:off x="2830513" y="2641601"/>
              <a:ext cx="65563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z =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86452" name="Line 1076"/>
            <p:cNvSpPr>
              <a:spLocks noChangeShapeType="1"/>
            </p:cNvSpPr>
            <p:nvPr/>
          </p:nvSpPr>
          <p:spPr bwMode="auto">
            <a:xfrm>
              <a:off x="3232151" y="1247776"/>
              <a:ext cx="32670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6453" name="Line 1077"/>
            <p:cNvSpPr>
              <a:spLocks noChangeShapeType="1"/>
            </p:cNvSpPr>
            <p:nvPr/>
          </p:nvSpPr>
          <p:spPr bwMode="auto">
            <a:xfrm>
              <a:off x="2108201" y="2390776"/>
              <a:ext cx="10541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6454" name="Line 1078"/>
            <p:cNvSpPr>
              <a:spLocks noChangeShapeType="1"/>
            </p:cNvSpPr>
            <p:nvPr/>
          </p:nvSpPr>
          <p:spPr bwMode="auto">
            <a:xfrm>
              <a:off x="2120901" y="1244601"/>
              <a:ext cx="10541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6439" name="Oval 1063"/>
            <p:cNvSpPr>
              <a:spLocks noChangeArrowheads="1"/>
            </p:cNvSpPr>
            <p:nvPr/>
          </p:nvSpPr>
          <p:spPr bwMode="auto">
            <a:xfrm>
              <a:off x="6511926" y="1203326"/>
              <a:ext cx="60325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442" name="Oval 1066"/>
            <p:cNvSpPr>
              <a:spLocks noChangeArrowheads="1"/>
            </p:cNvSpPr>
            <p:nvPr/>
          </p:nvSpPr>
          <p:spPr bwMode="auto">
            <a:xfrm>
              <a:off x="3146426" y="2352676"/>
              <a:ext cx="60325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443" name="Oval 1067"/>
            <p:cNvSpPr>
              <a:spLocks noChangeArrowheads="1"/>
            </p:cNvSpPr>
            <p:nvPr/>
          </p:nvSpPr>
          <p:spPr bwMode="auto">
            <a:xfrm>
              <a:off x="3178176" y="1211263"/>
              <a:ext cx="60325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434" name="Oval 1058"/>
            <p:cNvSpPr>
              <a:spLocks noChangeArrowheads="1"/>
            </p:cNvSpPr>
            <p:nvPr/>
          </p:nvSpPr>
          <p:spPr bwMode="auto">
            <a:xfrm>
              <a:off x="6480176" y="2355851"/>
              <a:ext cx="60325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Text Box 2"/>
          <p:cNvSpPr txBox="1">
            <a:spLocks noChangeArrowheads="1"/>
          </p:cNvSpPr>
          <p:nvPr/>
        </p:nvSpPr>
        <p:spPr bwMode="auto">
          <a:xfrm>
            <a:off x="187325" y="0"/>
            <a:ext cx="8956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with Dispersion (cont.)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42535" y="3151188"/>
            <a:ext cx="5824537" cy="2401887"/>
            <a:chOff x="1542535" y="3151188"/>
            <a:chExt cx="5824537" cy="2401887"/>
          </a:xfrm>
        </p:grpSpPr>
        <p:sp>
          <p:nvSpPr>
            <p:cNvPr id="487451" name="Rectangle 27"/>
            <p:cNvSpPr>
              <a:spLocks noChangeArrowheads="1"/>
            </p:cNvSpPr>
            <p:nvPr/>
          </p:nvSpPr>
          <p:spPr bwMode="auto">
            <a:xfrm>
              <a:off x="1542535" y="3151188"/>
              <a:ext cx="5824537" cy="2401887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452" name="Freeform 28"/>
            <p:cNvSpPr>
              <a:spLocks/>
            </p:cNvSpPr>
            <p:nvPr/>
          </p:nvSpPr>
          <p:spPr bwMode="auto">
            <a:xfrm>
              <a:off x="4439722" y="3717925"/>
              <a:ext cx="1803400" cy="144938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60" y="142"/>
                </a:cxn>
                <a:cxn ang="0">
                  <a:pos x="162" y="904"/>
                </a:cxn>
                <a:cxn ang="0">
                  <a:pos x="364" y="86"/>
                </a:cxn>
                <a:cxn ang="0">
                  <a:pos x="536" y="818"/>
                </a:cxn>
                <a:cxn ang="0">
                  <a:pos x="704" y="191"/>
                </a:cxn>
                <a:cxn ang="0">
                  <a:pos x="844" y="735"/>
                </a:cxn>
                <a:cxn ang="0">
                  <a:pos x="956" y="302"/>
                </a:cxn>
                <a:cxn ang="0">
                  <a:pos x="1064" y="654"/>
                </a:cxn>
                <a:cxn ang="0">
                  <a:pos x="1136" y="402"/>
                </a:cxn>
              </a:cxnLst>
              <a:rect l="0" t="0" r="r" b="b"/>
              <a:pathLst>
                <a:path w="1136" h="913">
                  <a:moveTo>
                    <a:pt x="0" y="50"/>
                  </a:moveTo>
                  <a:cubicBezTo>
                    <a:pt x="10" y="65"/>
                    <a:pt x="33" y="0"/>
                    <a:pt x="60" y="142"/>
                  </a:cubicBezTo>
                  <a:cubicBezTo>
                    <a:pt x="87" y="284"/>
                    <a:pt x="111" y="913"/>
                    <a:pt x="162" y="904"/>
                  </a:cubicBezTo>
                  <a:cubicBezTo>
                    <a:pt x="213" y="895"/>
                    <a:pt x="302" y="100"/>
                    <a:pt x="364" y="86"/>
                  </a:cubicBezTo>
                  <a:cubicBezTo>
                    <a:pt x="426" y="72"/>
                    <a:pt x="479" y="801"/>
                    <a:pt x="536" y="818"/>
                  </a:cubicBezTo>
                  <a:cubicBezTo>
                    <a:pt x="593" y="835"/>
                    <a:pt x="653" y="205"/>
                    <a:pt x="704" y="191"/>
                  </a:cubicBezTo>
                  <a:cubicBezTo>
                    <a:pt x="755" y="177"/>
                    <a:pt x="802" y="716"/>
                    <a:pt x="844" y="735"/>
                  </a:cubicBezTo>
                  <a:cubicBezTo>
                    <a:pt x="886" y="754"/>
                    <a:pt x="919" y="315"/>
                    <a:pt x="956" y="302"/>
                  </a:cubicBezTo>
                  <a:cubicBezTo>
                    <a:pt x="993" y="289"/>
                    <a:pt x="1034" y="637"/>
                    <a:pt x="1064" y="654"/>
                  </a:cubicBezTo>
                  <a:cubicBezTo>
                    <a:pt x="1094" y="671"/>
                    <a:pt x="1121" y="454"/>
                    <a:pt x="1136" y="402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7453" name="Line 29"/>
            <p:cNvSpPr>
              <a:spLocks noChangeShapeType="1"/>
            </p:cNvSpPr>
            <p:nvPr/>
          </p:nvSpPr>
          <p:spPr bwMode="auto">
            <a:xfrm flipV="1">
              <a:off x="2487097" y="3490913"/>
              <a:ext cx="0" cy="19113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7454" name="Line 30"/>
            <p:cNvSpPr>
              <a:spLocks noChangeShapeType="1"/>
            </p:cNvSpPr>
            <p:nvPr/>
          </p:nvSpPr>
          <p:spPr bwMode="auto">
            <a:xfrm flipV="1">
              <a:off x="2477572" y="4491038"/>
              <a:ext cx="43386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87456" name="Object 32"/>
            <p:cNvGraphicFramePr>
              <a:graphicFrameLocks noChangeAspect="1"/>
            </p:cNvGraphicFramePr>
            <p:nvPr/>
          </p:nvGraphicFramePr>
          <p:xfrm>
            <a:off x="5782747" y="3328988"/>
            <a:ext cx="615950" cy="473075"/>
          </p:xfrm>
          <a:graphic>
            <a:graphicData uri="http://schemas.openxmlformats.org/presentationml/2006/ole">
              <p:oleObj spid="_x0000_s487456" name="Equation" r:id="rId4" imgW="317160" imgH="253800" progId="Equation.DSMT4">
                <p:embed/>
              </p:oleObj>
            </a:graphicData>
          </a:graphic>
        </p:graphicFrame>
        <p:graphicFrame>
          <p:nvGraphicFramePr>
            <p:cNvPr id="487459" name="Object 35"/>
            <p:cNvGraphicFramePr>
              <a:graphicFrameLocks noChangeAspect="1"/>
            </p:cNvGraphicFramePr>
            <p:nvPr/>
          </p:nvGraphicFramePr>
          <p:xfrm>
            <a:off x="6855897" y="4381500"/>
            <a:ext cx="173038" cy="228600"/>
          </p:xfrm>
          <a:graphic>
            <a:graphicData uri="http://schemas.openxmlformats.org/presentationml/2006/ole">
              <p:oleObj spid="_x0000_s487459" name="Equation" r:id="rId5" imgW="88560" imgH="152280" progId="Equation.DSMT4">
                <p:embed/>
              </p:oleObj>
            </a:graphicData>
          </a:graphic>
        </p:graphicFrame>
        <p:sp>
          <p:nvSpPr>
            <p:cNvPr id="487462" name="Freeform 38"/>
            <p:cNvSpPr>
              <a:spLocks/>
            </p:cNvSpPr>
            <p:nvPr/>
          </p:nvSpPr>
          <p:spPr bwMode="auto">
            <a:xfrm>
              <a:off x="2617272" y="3732213"/>
              <a:ext cx="1844675" cy="1419225"/>
            </a:xfrm>
            <a:custGeom>
              <a:avLst/>
              <a:gdLst/>
              <a:ahLst/>
              <a:cxnLst>
                <a:cxn ang="0">
                  <a:pos x="1162" y="37"/>
                </a:cxn>
                <a:cxn ang="0">
                  <a:pos x="1128" y="141"/>
                </a:cxn>
                <a:cxn ang="0">
                  <a:pos x="974" y="885"/>
                </a:cxn>
                <a:cxn ang="0">
                  <a:pos x="800" y="89"/>
                </a:cxn>
                <a:cxn ang="0">
                  <a:pos x="616" y="825"/>
                </a:cxn>
                <a:cxn ang="0">
                  <a:pos x="452" y="197"/>
                </a:cxn>
                <a:cxn ang="0">
                  <a:pos x="316" y="685"/>
                </a:cxn>
                <a:cxn ang="0">
                  <a:pos x="208" y="297"/>
                </a:cxn>
                <a:cxn ang="0">
                  <a:pos x="88" y="597"/>
                </a:cxn>
                <a:cxn ang="0">
                  <a:pos x="0" y="417"/>
                </a:cxn>
              </a:cxnLst>
              <a:rect l="0" t="0" r="r" b="b"/>
              <a:pathLst>
                <a:path w="1162" h="894">
                  <a:moveTo>
                    <a:pt x="1162" y="37"/>
                  </a:moveTo>
                  <a:cubicBezTo>
                    <a:pt x="1156" y="55"/>
                    <a:pt x="1159" y="0"/>
                    <a:pt x="1128" y="141"/>
                  </a:cubicBezTo>
                  <a:cubicBezTo>
                    <a:pt x="1097" y="282"/>
                    <a:pt x="1029" y="894"/>
                    <a:pt x="974" y="885"/>
                  </a:cubicBezTo>
                  <a:cubicBezTo>
                    <a:pt x="919" y="876"/>
                    <a:pt x="860" y="99"/>
                    <a:pt x="800" y="89"/>
                  </a:cubicBezTo>
                  <a:cubicBezTo>
                    <a:pt x="740" y="79"/>
                    <a:pt x="674" y="807"/>
                    <a:pt x="616" y="825"/>
                  </a:cubicBezTo>
                  <a:cubicBezTo>
                    <a:pt x="558" y="843"/>
                    <a:pt x="502" y="220"/>
                    <a:pt x="452" y="197"/>
                  </a:cubicBezTo>
                  <a:cubicBezTo>
                    <a:pt x="402" y="174"/>
                    <a:pt x="357" y="668"/>
                    <a:pt x="316" y="685"/>
                  </a:cubicBezTo>
                  <a:cubicBezTo>
                    <a:pt x="275" y="702"/>
                    <a:pt x="246" y="312"/>
                    <a:pt x="208" y="297"/>
                  </a:cubicBezTo>
                  <a:cubicBezTo>
                    <a:pt x="170" y="282"/>
                    <a:pt x="123" y="577"/>
                    <a:pt x="88" y="597"/>
                  </a:cubicBezTo>
                  <a:cubicBezTo>
                    <a:pt x="53" y="617"/>
                    <a:pt x="18" y="454"/>
                    <a:pt x="0" y="417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7463" name="Freeform 39"/>
            <p:cNvSpPr>
              <a:spLocks/>
            </p:cNvSpPr>
            <p:nvPr/>
          </p:nvSpPr>
          <p:spPr bwMode="auto">
            <a:xfrm>
              <a:off x="2583935" y="3792538"/>
              <a:ext cx="3752850" cy="596900"/>
            </a:xfrm>
            <a:custGeom>
              <a:avLst/>
              <a:gdLst/>
              <a:ahLst/>
              <a:cxnLst>
                <a:cxn ang="0">
                  <a:pos x="0" y="547"/>
                </a:cxn>
                <a:cxn ang="0">
                  <a:pos x="598" y="177"/>
                </a:cxn>
                <a:cxn ang="0">
                  <a:pos x="1321" y="0"/>
                </a:cxn>
                <a:cxn ang="0">
                  <a:pos x="2044" y="177"/>
                </a:cxn>
                <a:cxn ang="0">
                  <a:pos x="2620" y="537"/>
                </a:cxn>
              </a:cxnLst>
              <a:rect l="0" t="0" r="r" b="b"/>
              <a:pathLst>
                <a:path w="2620" h="547">
                  <a:moveTo>
                    <a:pt x="0" y="547"/>
                  </a:moveTo>
                  <a:cubicBezTo>
                    <a:pt x="100" y="485"/>
                    <a:pt x="378" y="268"/>
                    <a:pt x="598" y="177"/>
                  </a:cubicBezTo>
                  <a:cubicBezTo>
                    <a:pt x="818" y="86"/>
                    <a:pt x="1080" y="0"/>
                    <a:pt x="1321" y="0"/>
                  </a:cubicBezTo>
                  <a:cubicBezTo>
                    <a:pt x="1562" y="0"/>
                    <a:pt x="1828" y="87"/>
                    <a:pt x="2044" y="177"/>
                  </a:cubicBezTo>
                  <a:cubicBezTo>
                    <a:pt x="2260" y="267"/>
                    <a:pt x="2500" y="462"/>
                    <a:pt x="2620" y="537"/>
                  </a:cubicBez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87467" name="Object 43"/>
            <p:cNvGraphicFramePr>
              <a:graphicFrameLocks noChangeAspect="1"/>
            </p:cNvGraphicFramePr>
            <p:nvPr/>
          </p:nvGraphicFramePr>
          <p:xfrm>
            <a:off x="1652072" y="3563938"/>
            <a:ext cx="771525" cy="454025"/>
          </p:xfrm>
          <a:graphic>
            <a:graphicData uri="http://schemas.openxmlformats.org/presentationml/2006/ole">
              <p:oleObj spid="_x0000_s487467" name="Equation" r:id="rId6" imgW="330120" imgH="253800" progId="Equation.DSMT4">
                <p:embed/>
              </p:oleObj>
            </a:graphicData>
          </a:graphic>
        </p:graphicFrame>
        <p:sp>
          <p:nvSpPr>
            <p:cNvPr id="487468" name="Line 44"/>
            <p:cNvSpPr>
              <a:spLocks noChangeShapeType="1"/>
            </p:cNvSpPr>
            <p:nvPr/>
          </p:nvSpPr>
          <p:spPr bwMode="auto">
            <a:xfrm flipH="1">
              <a:off x="4796910" y="3621088"/>
              <a:ext cx="858837" cy="1666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68188" y="1294411"/>
            <a:ext cx="4402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33CC"/>
                </a:solidFill>
              </a:rPr>
              <a:t>This could be called a “wave packet”:</a:t>
            </a:r>
            <a:endParaRPr lang="en-US" sz="2000" dirty="0">
              <a:solidFill>
                <a:srgbClr val="FF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049" y="2096983"/>
            <a:ext cx="7023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The signal consists of not a single frequency, but a group of closely-spaced frequencies, centered near the carrier frequency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/>
              </a:rPr>
              <a:t></a:t>
            </a:r>
            <a:r>
              <a:rPr lang="en-US" sz="1600" baseline="-25000" dirty="0" smtClean="0">
                <a:solidFill>
                  <a:schemeClr val="bg2"/>
                </a:solidFill>
                <a:latin typeface="+mn-lt"/>
                <a:sym typeface="Symbol"/>
              </a:rPr>
              <a:t>0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.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ChangeArrowheads="1"/>
          </p:cNvSpPr>
          <p:nvPr/>
        </p:nvSpPr>
        <p:spPr bwMode="auto">
          <a:xfrm>
            <a:off x="2192338" y="4121150"/>
            <a:ext cx="4486275" cy="2305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9715" name="Text Box 3"/>
          <p:cNvSpPr txBox="1">
            <a:spLocks noChangeArrowheads="1"/>
          </p:cNvSpPr>
          <p:nvPr/>
        </p:nvSpPr>
        <p:spPr bwMode="auto">
          <a:xfrm>
            <a:off x="2635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on Line</a:t>
            </a:r>
          </a:p>
        </p:txBody>
      </p:sp>
      <p:sp>
        <p:nvSpPr>
          <p:cNvPr id="499733" name="Text Box 21"/>
          <p:cNvSpPr txBox="1">
            <a:spLocks noChangeArrowheads="1"/>
          </p:cNvSpPr>
          <p:nvPr/>
        </p:nvSpPr>
        <p:spPr bwMode="auto">
          <a:xfrm>
            <a:off x="847725" y="3429000"/>
            <a:ext cx="33639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Introduce Fourier transform: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499734" name="Object 22"/>
          <p:cNvGraphicFramePr>
            <a:graphicFrameLocks noChangeAspect="1"/>
          </p:cNvGraphicFramePr>
          <p:nvPr/>
        </p:nvGraphicFramePr>
        <p:xfrm>
          <a:off x="2768600" y="4119563"/>
          <a:ext cx="3768725" cy="2214562"/>
        </p:xfrm>
        <a:graphic>
          <a:graphicData uri="http://schemas.openxmlformats.org/presentationml/2006/ole">
            <p:oleObj spid="_x0000_s499734" name="Equation" r:id="rId4" imgW="1600200" imgH="939600" progId="Equation.DSMT4">
              <p:embed/>
            </p:oleObj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1182688" y="1209196"/>
            <a:ext cx="6404875" cy="1781176"/>
            <a:chOff x="1182688" y="1209196"/>
            <a:chExt cx="6404875" cy="1781176"/>
          </a:xfrm>
        </p:grpSpPr>
        <p:sp>
          <p:nvSpPr>
            <p:cNvPr id="499716" name="Text Box 4"/>
            <p:cNvSpPr txBox="1">
              <a:spLocks noChangeArrowheads="1"/>
            </p:cNvSpPr>
            <p:nvPr/>
          </p:nvSpPr>
          <p:spPr bwMode="auto">
            <a:xfrm>
              <a:off x="1182688" y="1582259"/>
              <a:ext cx="6223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i </a:t>
              </a: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499719" name="Text Box 7"/>
            <p:cNvSpPr txBox="1">
              <a:spLocks noChangeArrowheads="1"/>
            </p:cNvSpPr>
            <p:nvPr/>
          </p:nvSpPr>
          <p:spPr bwMode="auto">
            <a:xfrm>
              <a:off x="6650038" y="1288571"/>
              <a:ext cx="658813" cy="1006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+ </a:t>
              </a:r>
            </a:p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sz="2000" baseline="-25000" dirty="0">
                  <a:solidFill>
                    <a:schemeClr val="bg2"/>
                  </a:solidFill>
                  <a:latin typeface="Times New Roman" pitchFamily="18" charset="0"/>
                </a:rPr>
                <a:t>o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</a:p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499720" name="Oval 8"/>
            <p:cNvSpPr>
              <a:spLocks noChangeArrowheads="1"/>
            </p:cNvSpPr>
            <p:nvPr/>
          </p:nvSpPr>
          <p:spPr bwMode="auto">
            <a:xfrm>
              <a:off x="1852613" y="1539396"/>
              <a:ext cx="573088" cy="58578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21" name="Line 9"/>
            <p:cNvSpPr>
              <a:spLocks noChangeShapeType="1"/>
            </p:cNvSpPr>
            <p:nvPr/>
          </p:nvSpPr>
          <p:spPr bwMode="auto">
            <a:xfrm>
              <a:off x="2136776" y="1247296"/>
              <a:ext cx="0" cy="2936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9723" name="Line 11"/>
            <p:cNvSpPr>
              <a:spLocks noChangeShapeType="1"/>
            </p:cNvSpPr>
            <p:nvPr/>
          </p:nvSpPr>
          <p:spPr bwMode="auto">
            <a:xfrm flipH="1">
              <a:off x="2136776" y="2131534"/>
              <a:ext cx="0" cy="2841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9724" name="Text Box 12"/>
            <p:cNvSpPr txBox="1">
              <a:spLocks noChangeArrowheads="1"/>
            </p:cNvSpPr>
            <p:nvPr/>
          </p:nvSpPr>
          <p:spPr bwMode="auto">
            <a:xfrm>
              <a:off x="1981201" y="1515584"/>
              <a:ext cx="323850" cy="6413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2"/>
                  </a:solidFill>
                </a:rPr>
                <a:t> -</a:t>
              </a:r>
            </a:p>
          </p:txBody>
        </p:sp>
        <p:sp>
          <p:nvSpPr>
            <p:cNvPr id="499725" name="Oval 13"/>
            <p:cNvSpPr>
              <a:spLocks noChangeArrowheads="1"/>
            </p:cNvSpPr>
            <p:nvPr/>
          </p:nvSpPr>
          <p:spPr bwMode="auto">
            <a:xfrm>
              <a:off x="3146426" y="2350609"/>
              <a:ext cx="60325" cy="762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28" name="Line 16"/>
            <p:cNvSpPr>
              <a:spLocks noChangeShapeType="1"/>
            </p:cNvSpPr>
            <p:nvPr/>
          </p:nvSpPr>
          <p:spPr bwMode="auto">
            <a:xfrm flipV="1">
              <a:off x="2147888" y="2398234"/>
              <a:ext cx="1001713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9729" name="Line 17"/>
            <p:cNvSpPr>
              <a:spLocks noChangeShapeType="1"/>
            </p:cNvSpPr>
            <p:nvPr/>
          </p:nvSpPr>
          <p:spPr bwMode="auto">
            <a:xfrm>
              <a:off x="6563625" y="1253915"/>
              <a:ext cx="10239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9730" name="Line 18"/>
            <p:cNvSpPr>
              <a:spLocks noChangeShapeType="1"/>
            </p:cNvSpPr>
            <p:nvPr/>
          </p:nvSpPr>
          <p:spPr bwMode="auto">
            <a:xfrm>
              <a:off x="6534151" y="2407968"/>
              <a:ext cx="10239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9731" name="Text Box 19"/>
            <p:cNvSpPr txBox="1">
              <a:spLocks noChangeArrowheads="1"/>
            </p:cNvSpPr>
            <p:nvPr/>
          </p:nvSpPr>
          <p:spPr bwMode="auto">
            <a:xfrm>
              <a:off x="4038601" y="1583846"/>
              <a:ext cx="15795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2000" baseline="-25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2000">
                  <a:solidFill>
                    <a:schemeClr val="bg2"/>
                  </a:solidFill>
                  <a:latin typeface="Symbol" pitchFamily="18" charset="2"/>
                </a:rPr>
                <a:t>(</a:t>
              </a:r>
              <a:r>
                <a:rPr lang="en-US" sz="2000" i="1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</a:t>
              </a:r>
              <a:r>
                <a:rPr lang="en-US" sz="200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)</a:t>
              </a:r>
              <a:r>
                <a:rPr lang="en-US" sz="2000" i="1">
                  <a:solidFill>
                    <a:schemeClr val="bg2"/>
                  </a:solidFill>
                  <a:latin typeface="Symbol" pitchFamily="18" charset="2"/>
                </a:rPr>
                <a:t> </a:t>
              </a: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, </a:t>
              </a:r>
              <a:r>
                <a:rPr lang="en-US" sz="2000" i="1">
                  <a:solidFill>
                    <a:schemeClr val="bg2"/>
                  </a:solidFill>
                  <a:latin typeface="Symbol" pitchFamily="18" charset="2"/>
                </a:rPr>
                <a:t>g </a:t>
              </a:r>
              <a:r>
                <a:rPr lang="en-US" sz="2000">
                  <a:solidFill>
                    <a:schemeClr val="bg2"/>
                  </a:solidFill>
                  <a:latin typeface="Symbol" pitchFamily="18" charset="2"/>
                </a:rPr>
                <a:t>(</a:t>
              </a:r>
              <a:r>
                <a:rPr lang="en-US" sz="2000" i="1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</a:t>
              </a:r>
              <a:r>
                <a:rPr lang="en-US" sz="200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)</a:t>
              </a:r>
              <a:r>
                <a:rPr lang="en-US" sz="2000" i="1">
                  <a:solidFill>
                    <a:schemeClr val="bg2"/>
                  </a:solidFill>
                  <a:latin typeface="Symbol" pitchFamily="18" charset="2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499732" name="Line 20"/>
            <p:cNvSpPr>
              <a:spLocks noChangeShapeType="1"/>
            </p:cNvSpPr>
            <p:nvPr/>
          </p:nvSpPr>
          <p:spPr bwMode="auto">
            <a:xfrm>
              <a:off x="3219451" y="2399821"/>
              <a:ext cx="32670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9738" name="Text Box 26"/>
            <p:cNvSpPr txBox="1">
              <a:spLocks noChangeArrowheads="1"/>
            </p:cNvSpPr>
            <p:nvPr/>
          </p:nvSpPr>
          <p:spPr bwMode="auto">
            <a:xfrm>
              <a:off x="4065588" y="2585559"/>
              <a:ext cx="2068195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Semi-infinite </a:t>
              </a:r>
              <a:r>
                <a:rPr lang="en-US" sz="2000" dirty="0">
                  <a:solidFill>
                    <a:schemeClr val="bg2"/>
                  </a:solidFill>
                </a:rPr>
                <a:t>line</a:t>
              </a:r>
            </a:p>
          </p:txBody>
        </p:sp>
        <p:sp>
          <p:nvSpPr>
            <p:cNvPr id="499740" name="Text Box 28"/>
            <p:cNvSpPr txBox="1">
              <a:spLocks noChangeArrowheads="1"/>
            </p:cNvSpPr>
            <p:nvPr/>
          </p:nvSpPr>
          <p:spPr bwMode="auto">
            <a:xfrm>
              <a:off x="6475413" y="2623659"/>
              <a:ext cx="59213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>
                  <a:solidFill>
                    <a:schemeClr val="bg2"/>
                  </a:solidFill>
                </a:rPr>
                <a:t>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=</a:t>
              </a:r>
              <a:r>
                <a:rPr lang="en-US">
                  <a:solidFill>
                    <a:schemeClr val="bg2"/>
                  </a:solidFill>
                </a:rPr>
                <a:t> </a:t>
              </a:r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499741" name="Text Box 29"/>
            <p:cNvSpPr txBox="1">
              <a:spLocks noChangeArrowheads="1"/>
            </p:cNvSpPr>
            <p:nvPr/>
          </p:nvSpPr>
          <p:spPr bwMode="auto">
            <a:xfrm>
              <a:off x="2693988" y="2610959"/>
              <a:ext cx="642938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>
                  <a:solidFill>
                    <a:schemeClr val="bg2"/>
                  </a:solidFill>
                </a:rPr>
                <a:t>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=</a:t>
              </a:r>
              <a:r>
                <a:rPr lang="en-US">
                  <a:solidFill>
                    <a:schemeClr val="bg2"/>
                  </a:solidFill>
                </a:rPr>
                <a:t>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99744" name="Line 32"/>
            <p:cNvSpPr>
              <a:spLocks noChangeShapeType="1"/>
            </p:cNvSpPr>
            <p:nvPr/>
          </p:nvSpPr>
          <p:spPr bwMode="auto">
            <a:xfrm>
              <a:off x="3219450" y="1252327"/>
              <a:ext cx="32670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9722" name="Oval 10"/>
            <p:cNvSpPr>
              <a:spLocks noChangeArrowheads="1"/>
            </p:cNvSpPr>
            <p:nvPr/>
          </p:nvSpPr>
          <p:spPr bwMode="auto">
            <a:xfrm>
              <a:off x="6494674" y="1211952"/>
              <a:ext cx="60325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2136386" y="1249634"/>
              <a:ext cx="1055388" cy="11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9726" name="Oval 14"/>
            <p:cNvSpPr>
              <a:spLocks noChangeArrowheads="1"/>
            </p:cNvSpPr>
            <p:nvPr/>
          </p:nvSpPr>
          <p:spPr bwMode="auto">
            <a:xfrm>
              <a:off x="3178176" y="1209196"/>
              <a:ext cx="60325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17" name="Oval 5"/>
            <p:cNvSpPr>
              <a:spLocks noChangeArrowheads="1"/>
            </p:cNvSpPr>
            <p:nvPr/>
          </p:nvSpPr>
          <p:spPr bwMode="auto">
            <a:xfrm>
              <a:off x="6493824" y="2352196"/>
              <a:ext cx="60325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539750" y="1063625"/>
            <a:ext cx="6958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The spectrum of </a:t>
            </a:r>
            <a:r>
              <a:rPr lang="en-US" sz="24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4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is 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very localized</a:t>
            </a: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 near zero frequency:</a:t>
            </a:r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1611313" y="3040063"/>
            <a:ext cx="5637212" cy="2401887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8468" name="Object 20"/>
          <p:cNvGraphicFramePr>
            <a:graphicFrameLocks noChangeAspect="1"/>
          </p:cNvGraphicFramePr>
          <p:nvPr/>
        </p:nvGraphicFramePr>
        <p:xfrm>
          <a:off x="3052763" y="1603375"/>
          <a:ext cx="3036887" cy="1093788"/>
        </p:xfrm>
        <a:graphic>
          <a:graphicData uri="http://schemas.openxmlformats.org/presentationml/2006/ole">
            <p:oleObj spid="_x0000_s488468" name="Equation" r:id="rId4" imgW="1269720" imgH="457200" progId="Equation.DSMT4">
              <p:embed/>
            </p:oleObj>
          </a:graphicData>
        </a:graphic>
      </p:graphicFrame>
      <p:grpSp>
        <p:nvGrpSpPr>
          <p:cNvPr id="488475" name="Group 27"/>
          <p:cNvGrpSpPr>
            <a:grpSpLocks/>
          </p:cNvGrpSpPr>
          <p:nvPr/>
        </p:nvGrpSpPr>
        <p:grpSpPr bwMode="auto">
          <a:xfrm>
            <a:off x="2362200" y="3103563"/>
            <a:ext cx="4587875" cy="2268537"/>
            <a:chOff x="1628" y="2287"/>
            <a:chExt cx="2890" cy="1429"/>
          </a:xfrm>
        </p:grpSpPr>
        <p:sp>
          <p:nvSpPr>
            <p:cNvPr id="488453" name="Freeform 5"/>
            <p:cNvSpPr>
              <a:spLocks/>
            </p:cNvSpPr>
            <p:nvPr/>
          </p:nvSpPr>
          <p:spPr bwMode="auto">
            <a:xfrm>
              <a:off x="2875" y="2610"/>
              <a:ext cx="558" cy="82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01" y="173"/>
                </a:cxn>
                <a:cxn ang="0">
                  <a:pos x="389" y="784"/>
                </a:cxn>
                <a:cxn ang="0">
                  <a:pos x="625" y="439"/>
                </a:cxn>
                <a:cxn ang="0">
                  <a:pos x="843" y="728"/>
                </a:cxn>
                <a:cxn ang="0">
                  <a:pos x="974" y="533"/>
                </a:cxn>
                <a:cxn ang="0">
                  <a:pos x="1073" y="616"/>
                </a:cxn>
              </a:cxnLst>
              <a:rect l="0" t="0" r="r" b="b"/>
              <a:pathLst>
                <a:path w="1073" h="828">
                  <a:moveTo>
                    <a:pt x="0" y="8"/>
                  </a:moveTo>
                  <a:cubicBezTo>
                    <a:pt x="44" y="0"/>
                    <a:pt x="136" y="44"/>
                    <a:pt x="201" y="173"/>
                  </a:cubicBezTo>
                  <a:cubicBezTo>
                    <a:pt x="266" y="302"/>
                    <a:pt x="318" y="740"/>
                    <a:pt x="389" y="784"/>
                  </a:cubicBezTo>
                  <a:cubicBezTo>
                    <a:pt x="460" y="828"/>
                    <a:pt x="549" y="447"/>
                    <a:pt x="625" y="439"/>
                  </a:cubicBezTo>
                  <a:cubicBezTo>
                    <a:pt x="701" y="430"/>
                    <a:pt x="785" y="712"/>
                    <a:pt x="843" y="728"/>
                  </a:cubicBezTo>
                  <a:cubicBezTo>
                    <a:pt x="901" y="743"/>
                    <a:pt x="937" y="552"/>
                    <a:pt x="974" y="533"/>
                  </a:cubicBezTo>
                  <a:cubicBezTo>
                    <a:pt x="1012" y="514"/>
                    <a:pt x="1053" y="599"/>
                    <a:pt x="1073" y="616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8454" name="Line 6"/>
            <p:cNvSpPr>
              <a:spLocks noChangeShapeType="1"/>
            </p:cNvSpPr>
            <p:nvPr/>
          </p:nvSpPr>
          <p:spPr bwMode="auto">
            <a:xfrm flipV="1">
              <a:off x="2879" y="2366"/>
              <a:ext cx="0" cy="13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8455" name="Line 7"/>
            <p:cNvSpPr>
              <a:spLocks noChangeShapeType="1"/>
            </p:cNvSpPr>
            <p:nvPr/>
          </p:nvSpPr>
          <p:spPr bwMode="auto">
            <a:xfrm flipV="1">
              <a:off x="1628" y="3196"/>
              <a:ext cx="273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88457" name="Object 9"/>
            <p:cNvGraphicFramePr>
              <a:graphicFrameLocks noChangeAspect="1"/>
            </p:cNvGraphicFramePr>
            <p:nvPr/>
          </p:nvGraphicFramePr>
          <p:xfrm>
            <a:off x="4363" y="3103"/>
            <a:ext cx="155" cy="192"/>
          </p:xfrm>
          <a:graphic>
            <a:graphicData uri="http://schemas.openxmlformats.org/presentationml/2006/ole">
              <p:oleObj spid="_x0000_s488457" name="Equation" r:id="rId5" imgW="126720" imgH="203040" progId="Equation.DSMT4">
                <p:embed/>
              </p:oleObj>
            </a:graphicData>
          </a:graphic>
        </p:graphicFrame>
        <p:sp>
          <p:nvSpPr>
            <p:cNvPr id="488470" name="Freeform 22"/>
            <p:cNvSpPr>
              <a:spLocks/>
            </p:cNvSpPr>
            <p:nvPr/>
          </p:nvSpPr>
          <p:spPr bwMode="auto">
            <a:xfrm flipH="1">
              <a:off x="2321" y="2615"/>
              <a:ext cx="558" cy="82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01" y="173"/>
                </a:cxn>
                <a:cxn ang="0">
                  <a:pos x="389" y="784"/>
                </a:cxn>
                <a:cxn ang="0">
                  <a:pos x="625" y="439"/>
                </a:cxn>
                <a:cxn ang="0">
                  <a:pos x="843" y="728"/>
                </a:cxn>
                <a:cxn ang="0">
                  <a:pos x="974" y="533"/>
                </a:cxn>
                <a:cxn ang="0">
                  <a:pos x="1073" y="616"/>
                </a:cxn>
              </a:cxnLst>
              <a:rect l="0" t="0" r="r" b="b"/>
              <a:pathLst>
                <a:path w="1073" h="828">
                  <a:moveTo>
                    <a:pt x="0" y="8"/>
                  </a:moveTo>
                  <a:cubicBezTo>
                    <a:pt x="44" y="0"/>
                    <a:pt x="136" y="44"/>
                    <a:pt x="201" y="173"/>
                  </a:cubicBezTo>
                  <a:cubicBezTo>
                    <a:pt x="266" y="302"/>
                    <a:pt x="318" y="740"/>
                    <a:pt x="389" y="784"/>
                  </a:cubicBezTo>
                  <a:cubicBezTo>
                    <a:pt x="460" y="828"/>
                    <a:pt x="549" y="447"/>
                    <a:pt x="625" y="439"/>
                  </a:cubicBezTo>
                  <a:cubicBezTo>
                    <a:pt x="701" y="430"/>
                    <a:pt x="785" y="712"/>
                    <a:pt x="843" y="728"/>
                  </a:cubicBezTo>
                  <a:cubicBezTo>
                    <a:pt x="901" y="743"/>
                    <a:pt x="937" y="552"/>
                    <a:pt x="974" y="533"/>
                  </a:cubicBezTo>
                  <a:cubicBezTo>
                    <a:pt x="1012" y="514"/>
                    <a:pt x="1053" y="599"/>
                    <a:pt x="1073" y="616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88471" name="Object 23"/>
            <p:cNvGraphicFramePr>
              <a:graphicFrameLocks noChangeAspect="1"/>
            </p:cNvGraphicFramePr>
            <p:nvPr/>
          </p:nvGraphicFramePr>
          <p:xfrm>
            <a:off x="2449" y="2287"/>
            <a:ext cx="385" cy="282"/>
          </p:xfrm>
          <a:graphic>
            <a:graphicData uri="http://schemas.openxmlformats.org/presentationml/2006/ole">
              <p:oleObj spid="_x0000_s488471" name="Equation" r:id="rId6" imgW="380880" imgH="279360" progId="Equation.DSMT4">
                <p:embed/>
              </p:oleObj>
            </a:graphicData>
          </a:graphic>
        </p:graphicFrame>
      </p:grpSp>
      <p:sp>
        <p:nvSpPr>
          <p:cNvPr id="488473" name="Text Box 25"/>
          <p:cNvSpPr txBox="1">
            <a:spLocks noChangeArrowheads="1"/>
          </p:cNvSpPr>
          <p:nvPr/>
        </p:nvSpPr>
        <p:spPr bwMode="auto">
          <a:xfrm>
            <a:off x="736271" y="5689600"/>
            <a:ext cx="764770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The envelope function is narrow in the </a:t>
            </a:r>
            <a:r>
              <a:rPr lang="en-US" sz="2400" i="1" dirty="0">
                <a:solidFill>
                  <a:schemeClr val="bg1"/>
                </a:solidFill>
                <a:sym typeface="Symbol" pitchFamily="18" charset="2"/>
              </a:rPr>
              <a:t>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(transform) domain.</a:t>
            </a:r>
            <a:endParaRPr lang="en-US" sz="20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88474" name="Text Box 26"/>
          <p:cNvSpPr txBox="1">
            <a:spLocks noChangeArrowheads="1"/>
          </p:cNvSpPr>
          <p:nvPr/>
        </p:nvSpPr>
        <p:spPr bwMode="auto">
          <a:xfrm>
            <a:off x="187325" y="0"/>
            <a:ext cx="8956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with Dispersion (cont.)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Text Box 3"/>
          <p:cNvSpPr txBox="1">
            <a:spLocks noChangeArrowheads="1"/>
          </p:cNvSpPr>
          <p:nvPr/>
        </p:nvSpPr>
        <p:spPr bwMode="auto">
          <a:xfrm>
            <a:off x="1317625" y="973138"/>
            <a:ext cx="8255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Use</a:t>
            </a:r>
          </a:p>
        </p:txBody>
      </p:sp>
      <p:graphicFrame>
        <p:nvGraphicFramePr>
          <p:cNvPr id="489486" name="Object 14"/>
          <p:cNvGraphicFramePr>
            <a:graphicFrameLocks noChangeAspect="1"/>
          </p:cNvGraphicFramePr>
          <p:nvPr/>
        </p:nvGraphicFramePr>
        <p:xfrm>
          <a:off x="2203450" y="1178625"/>
          <a:ext cx="4300538" cy="1068388"/>
        </p:xfrm>
        <a:graphic>
          <a:graphicData uri="http://schemas.openxmlformats.org/presentationml/2006/ole">
            <p:oleObj spid="_x0000_s489486" name="Equation" r:id="rId4" imgW="1892160" imgH="469800" progId="Equation.DSMT4">
              <p:embed/>
            </p:oleObj>
          </a:graphicData>
        </a:graphic>
      </p:graphicFrame>
      <p:graphicFrame>
        <p:nvGraphicFramePr>
          <p:cNvPr id="489491" name="Object 19"/>
          <p:cNvGraphicFramePr>
            <a:graphicFrameLocks noChangeAspect="1"/>
          </p:cNvGraphicFramePr>
          <p:nvPr/>
        </p:nvGraphicFramePr>
        <p:xfrm>
          <a:off x="3008993" y="3018292"/>
          <a:ext cx="2619375" cy="528637"/>
        </p:xfrm>
        <a:graphic>
          <a:graphicData uri="http://schemas.openxmlformats.org/presentationml/2006/ole">
            <p:oleObj spid="_x0000_s489491" name="Equation" r:id="rId5" imgW="1257120" imgH="253800" progId="Equation.DSMT4">
              <p:embed/>
            </p:oleObj>
          </a:graphicData>
        </a:graphic>
      </p:graphicFrame>
      <p:graphicFrame>
        <p:nvGraphicFramePr>
          <p:cNvPr id="489492" name="Object 20"/>
          <p:cNvGraphicFramePr>
            <a:graphicFrameLocks noChangeAspect="1"/>
          </p:cNvGraphicFramePr>
          <p:nvPr/>
        </p:nvGraphicFramePr>
        <p:xfrm>
          <a:off x="2183493" y="4240439"/>
          <a:ext cx="4557713" cy="1779588"/>
        </p:xfrm>
        <a:graphic>
          <a:graphicData uri="http://schemas.openxmlformats.org/presentationml/2006/ole">
            <p:oleObj spid="_x0000_s489492" name="Equation" r:id="rId6" imgW="2209680" imgH="863280" progId="Equation.DSMT4">
              <p:embed/>
            </p:oleObj>
          </a:graphicData>
        </a:graphic>
      </p:graphicFrame>
      <p:sp>
        <p:nvSpPr>
          <p:cNvPr id="489493" name="Text Box 21"/>
          <p:cNvSpPr txBox="1">
            <a:spLocks noChangeArrowheads="1"/>
          </p:cNvSpPr>
          <p:nvPr/>
        </p:nvSpPr>
        <p:spPr bwMode="auto">
          <a:xfrm>
            <a:off x="187325" y="0"/>
            <a:ext cx="8956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with Dispersion (cont.)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470891" y="3798970"/>
            <a:ext cx="107834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Hence</a:t>
            </a:r>
            <a:endParaRPr lang="en-US" sz="20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790" name="Object 6"/>
          <p:cNvGraphicFramePr>
            <a:graphicFrameLocks noChangeAspect="1"/>
          </p:cNvGraphicFramePr>
          <p:nvPr/>
        </p:nvGraphicFramePr>
        <p:xfrm>
          <a:off x="2178566" y="841008"/>
          <a:ext cx="4503737" cy="850900"/>
        </p:xfrm>
        <a:graphic>
          <a:graphicData uri="http://schemas.openxmlformats.org/presentationml/2006/ole">
            <p:oleObj spid="_x0000_s502790" name="Equation" r:id="rId4" imgW="2082600" imgH="393480" progId="Equation.DSMT4">
              <p:embed/>
            </p:oleObj>
          </a:graphicData>
        </a:graphic>
      </p:graphicFrame>
      <p:grpSp>
        <p:nvGrpSpPr>
          <p:cNvPr id="502803" name="Group 19"/>
          <p:cNvGrpSpPr>
            <a:grpSpLocks/>
          </p:cNvGrpSpPr>
          <p:nvPr/>
        </p:nvGrpSpPr>
        <p:grpSpPr bwMode="auto">
          <a:xfrm>
            <a:off x="3289317" y="1744858"/>
            <a:ext cx="3833812" cy="920750"/>
            <a:chOff x="1093" y="1768"/>
            <a:chExt cx="2415" cy="580"/>
          </a:xfrm>
        </p:grpSpPr>
        <p:sp>
          <p:nvSpPr>
            <p:cNvPr id="502788" name="Text Box 4"/>
            <p:cNvSpPr txBox="1">
              <a:spLocks noChangeArrowheads="1"/>
            </p:cNvSpPr>
            <p:nvPr/>
          </p:nvSpPr>
          <p:spPr bwMode="auto">
            <a:xfrm>
              <a:off x="1093" y="2082"/>
              <a:ext cx="116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sym typeface="Symbol" pitchFamily="18" charset="2"/>
                </a:rPr>
                <a:t>Peak near </a:t>
              </a:r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sz="2000" baseline="-2500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endParaRPr lang="en-US" sz="2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02791" name="Text Box 7"/>
            <p:cNvSpPr txBox="1">
              <a:spLocks noChangeArrowheads="1"/>
            </p:cNvSpPr>
            <p:nvPr/>
          </p:nvSpPr>
          <p:spPr bwMode="auto">
            <a:xfrm>
              <a:off x="2266" y="2098"/>
              <a:ext cx="124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1"/>
                  </a:solidFill>
                  <a:sym typeface="Symbol" pitchFamily="18" charset="2"/>
                </a:rPr>
                <a:t>Peak near  </a:t>
              </a:r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-</a:t>
              </a:r>
              <a:r>
                <a:rPr lang="en-US" sz="2000" baseline="-250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</a:p>
          </p:txBody>
        </p:sp>
        <p:sp>
          <p:nvSpPr>
            <p:cNvPr id="502792" name="Line 8"/>
            <p:cNvSpPr>
              <a:spLocks noChangeShapeType="1"/>
            </p:cNvSpPr>
            <p:nvPr/>
          </p:nvSpPr>
          <p:spPr bwMode="auto">
            <a:xfrm flipH="1" flipV="1">
              <a:off x="1658" y="1775"/>
              <a:ext cx="1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2793" name="Line 9"/>
            <p:cNvSpPr>
              <a:spLocks noChangeShapeType="1"/>
            </p:cNvSpPr>
            <p:nvPr/>
          </p:nvSpPr>
          <p:spPr bwMode="auto">
            <a:xfrm flipH="1" flipV="1">
              <a:off x="2811" y="1768"/>
              <a:ext cx="1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502795" name="Object 11"/>
          <p:cNvGraphicFramePr>
            <a:graphicFrameLocks noChangeAspect="1"/>
          </p:cNvGraphicFramePr>
          <p:nvPr/>
        </p:nvGraphicFramePr>
        <p:xfrm>
          <a:off x="414110" y="4999976"/>
          <a:ext cx="2633889" cy="1410349"/>
        </p:xfrm>
        <a:graphic>
          <a:graphicData uri="http://schemas.openxmlformats.org/presentationml/2006/ole">
            <p:oleObj spid="_x0000_s502795" name="Equation" r:id="rId5" imgW="1231560" imgH="660240" progId="Equation.DSMT4">
              <p:embed/>
            </p:oleObj>
          </a:graphicData>
        </a:graphic>
      </p:graphicFrame>
      <p:sp>
        <p:nvSpPr>
          <p:cNvPr id="502796" name="Text Box 12"/>
          <p:cNvSpPr txBox="1">
            <a:spLocks noChangeArrowheads="1"/>
          </p:cNvSpPr>
          <p:nvPr/>
        </p:nvSpPr>
        <p:spPr bwMode="auto">
          <a:xfrm>
            <a:off x="516248" y="4481886"/>
            <a:ext cx="21289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Hence,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we have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2798" name="Text Box 14"/>
          <p:cNvSpPr txBox="1">
            <a:spLocks noChangeArrowheads="1"/>
          </p:cNvSpPr>
          <p:nvPr/>
        </p:nvSpPr>
        <p:spPr bwMode="auto">
          <a:xfrm>
            <a:off x="177800" y="0"/>
            <a:ext cx="87757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with Dispersion (cont.)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4095997" y="3345462"/>
            <a:ext cx="4672609" cy="2727283"/>
            <a:chOff x="5699166" y="1172277"/>
            <a:chExt cx="4672609" cy="2727283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8723779" y="2108160"/>
              <a:ext cx="885825" cy="13144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01" y="173"/>
                </a:cxn>
                <a:cxn ang="0">
                  <a:pos x="389" y="784"/>
                </a:cxn>
                <a:cxn ang="0">
                  <a:pos x="625" y="439"/>
                </a:cxn>
                <a:cxn ang="0">
                  <a:pos x="843" y="728"/>
                </a:cxn>
                <a:cxn ang="0">
                  <a:pos x="974" y="533"/>
                </a:cxn>
                <a:cxn ang="0">
                  <a:pos x="1073" y="616"/>
                </a:cxn>
              </a:cxnLst>
              <a:rect l="0" t="0" r="r" b="b"/>
              <a:pathLst>
                <a:path w="1073" h="828">
                  <a:moveTo>
                    <a:pt x="0" y="8"/>
                  </a:moveTo>
                  <a:cubicBezTo>
                    <a:pt x="44" y="0"/>
                    <a:pt x="136" y="44"/>
                    <a:pt x="201" y="173"/>
                  </a:cubicBezTo>
                  <a:cubicBezTo>
                    <a:pt x="266" y="302"/>
                    <a:pt x="318" y="740"/>
                    <a:pt x="389" y="784"/>
                  </a:cubicBezTo>
                  <a:cubicBezTo>
                    <a:pt x="460" y="828"/>
                    <a:pt x="549" y="447"/>
                    <a:pt x="625" y="439"/>
                  </a:cubicBezTo>
                  <a:cubicBezTo>
                    <a:pt x="701" y="430"/>
                    <a:pt x="785" y="712"/>
                    <a:pt x="843" y="728"/>
                  </a:cubicBezTo>
                  <a:cubicBezTo>
                    <a:pt x="901" y="743"/>
                    <a:pt x="937" y="552"/>
                    <a:pt x="974" y="533"/>
                  </a:cubicBezTo>
                  <a:cubicBezTo>
                    <a:pt x="1012" y="514"/>
                    <a:pt x="1053" y="599"/>
                    <a:pt x="1073" y="616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V="1">
              <a:off x="7685129" y="1756435"/>
              <a:ext cx="0" cy="21431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V="1">
              <a:off x="5699166" y="3074060"/>
              <a:ext cx="43386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1" name="Object 9"/>
            <p:cNvGraphicFramePr>
              <a:graphicFrameLocks noChangeAspect="1"/>
            </p:cNvGraphicFramePr>
            <p:nvPr/>
          </p:nvGraphicFramePr>
          <p:xfrm>
            <a:off x="10076500" y="2997138"/>
            <a:ext cx="295275" cy="209550"/>
          </p:xfrm>
          <a:graphic>
            <a:graphicData uri="http://schemas.openxmlformats.org/presentationml/2006/ole">
              <p:oleObj spid="_x0000_s502800" name="Equation" r:id="rId6" imgW="152280" imgH="139680" progId="Equation.DSMT4">
                <p:embed/>
              </p:oleObj>
            </a:graphicData>
          </a:graphic>
        </p:graphicFrame>
        <p:sp>
          <p:nvSpPr>
            <p:cNvPr id="22" name="Freeform 22"/>
            <p:cNvSpPr>
              <a:spLocks/>
            </p:cNvSpPr>
            <p:nvPr/>
          </p:nvSpPr>
          <p:spPr bwMode="auto">
            <a:xfrm flipH="1">
              <a:off x="7844304" y="2116098"/>
              <a:ext cx="885825" cy="13144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01" y="173"/>
                </a:cxn>
                <a:cxn ang="0">
                  <a:pos x="389" y="784"/>
                </a:cxn>
                <a:cxn ang="0">
                  <a:pos x="625" y="439"/>
                </a:cxn>
                <a:cxn ang="0">
                  <a:pos x="843" y="728"/>
                </a:cxn>
                <a:cxn ang="0">
                  <a:pos x="974" y="533"/>
                </a:cxn>
                <a:cxn ang="0">
                  <a:pos x="1073" y="616"/>
                </a:cxn>
              </a:cxnLst>
              <a:rect l="0" t="0" r="r" b="b"/>
              <a:pathLst>
                <a:path w="1073" h="828">
                  <a:moveTo>
                    <a:pt x="0" y="8"/>
                  </a:moveTo>
                  <a:cubicBezTo>
                    <a:pt x="44" y="0"/>
                    <a:pt x="136" y="44"/>
                    <a:pt x="201" y="173"/>
                  </a:cubicBezTo>
                  <a:cubicBezTo>
                    <a:pt x="266" y="302"/>
                    <a:pt x="318" y="740"/>
                    <a:pt x="389" y="784"/>
                  </a:cubicBezTo>
                  <a:cubicBezTo>
                    <a:pt x="460" y="828"/>
                    <a:pt x="549" y="447"/>
                    <a:pt x="625" y="439"/>
                  </a:cubicBezTo>
                  <a:cubicBezTo>
                    <a:pt x="701" y="430"/>
                    <a:pt x="785" y="712"/>
                    <a:pt x="843" y="728"/>
                  </a:cubicBezTo>
                  <a:cubicBezTo>
                    <a:pt x="901" y="743"/>
                    <a:pt x="937" y="552"/>
                    <a:pt x="974" y="533"/>
                  </a:cubicBezTo>
                  <a:cubicBezTo>
                    <a:pt x="1012" y="514"/>
                    <a:pt x="1053" y="599"/>
                    <a:pt x="1073" y="616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6596119" y="2106179"/>
              <a:ext cx="885825" cy="13144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01" y="173"/>
                </a:cxn>
                <a:cxn ang="0">
                  <a:pos x="389" y="784"/>
                </a:cxn>
                <a:cxn ang="0">
                  <a:pos x="625" y="439"/>
                </a:cxn>
                <a:cxn ang="0">
                  <a:pos x="843" y="728"/>
                </a:cxn>
                <a:cxn ang="0">
                  <a:pos x="974" y="533"/>
                </a:cxn>
                <a:cxn ang="0">
                  <a:pos x="1073" y="616"/>
                </a:cxn>
              </a:cxnLst>
              <a:rect l="0" t="0" r="r" b="b"/>
              <a:pathLst>
                <a:path w="1073" h="828">
                  <a:moveTo>
                    <a:pt x="0" y="8"/>
                  </a:moveTo>
                  <a:cubicBezTo>
                    <a:pt x="44" y="0"/>
                    <a:pt x="136" y="44"/>
                    <a:pt x="201" y="173"/>
                  </a:cubicBezTo>
                  <a:cubicBezTo>
                    <a:pt x="266" y="302"/>
                    <a:pt x="318" y="740"/>
                    <a:pt x="389" y="784"/>
                  </a:cubicBezTo>
                  <a:cubicBezTo>
                    <a:pt x="460" y="828"/>
                    <a:pt x="549" y="447"/>
                    <a:pt x="625" y="439"/>
                  </a:cubicBezTo>
                  <a:cubicBezTo>
                    <a:pt x="701" y="430"/>
                    <a:pt x="785" y="712"/>
                    <a:pt x="843" y="728"/>
                  </a:cubicBezTo>
                  <a:cubicBezTo>
                    <a:pt x="901" y="743"/>
                    <a:pt x="937" y="552"/>
                    <a:pt x="974" y="533"/>
                  </a:cubicBezTo>
                  <a:cubicBezTo>
                    <a:pt x="1012" y="514"/>
                    <a:pt x="1053" y="599"/>
                    <a:pt x="1073" y="616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 flipH="1">
              <a:off x="5716644" y="2114117"/>
              <a:ext cx="885825" cy="13144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01" y="173"/>
                </a:cxn>
                <a:cxn ang="0">
                  <a:pos x="389" y="784"/>
                </a:cxn>
                <a:cxn ang="0">
                  <a:pos x="625" y="439"/>
                </a:cxn>
                <a:cxn ang="0">
                  <a:pos x="843" y="728"/>
                </a:cxn>
                <a:cxn ang="0">
                  <a:pos x="974" y="533"/>
                </a:cxn>
                <a:cxn ang="0">
                  <a:pos x="1073" y="616"/>
                </a:cxn>
              </a:cxnLst>
              <a:rect l="0" t="0" r="r" b="b"/>
              <a:pathLst>
                <a:path w="1073" h="828">
                  <a:moveTo>
                    <a:pt x="0" y="8"/>
                  </a:moveTo>
                  <a:cubicBezTo>
                    <a:pt x="44" y="0"/>
                    <a:pt x="136" y="44"/>
                    <a:pt x="201" y="173"/>
                  </a:cubicBezTo>
                  <a:cubicBezTo>
                    <a:pt x="266" y="302"/>
                    <a:pt x="318" y="740"/>
                    <a:pt x="389" y="784"/>
                  </a:cubicBezTo>
                  <a:cubicBezTo>
                    <a:pt x="460" y="828"/>
                    <a:pt x="549" y="447"/>
                    <a:pt x="625" y="439"/>
                  </a:cubicBezTo>
                  <a:cubicBezTo>
                    <a:pt x="701" y="430"/>
                    <a:pt x="785" y="712"/>
                    <a:pt x="843" y="728"/>
                  </a:cubicBezTo>
                  <a:cubicBezTo>
                    <a:pt x="901" y="743"/>
                    <a:pt x="937" y="552"/>
                    <a:pt x="974" y="533"/>
                  </a:cubicBezTo>
                  <a:cubicBezTo>
                    <a:pt x="1012" y="514"/>
                    <a:pt x="1053" y="599"/>
                    <a:pt x="1073" y="616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02802" name="Object 18"/>
            <p:cNvGraphicFramePr>
              <a:graphicFrameLocks noChangeAspect="1"/>
            </p:cNvGraphicFramePr>
            <p:nvPr/>
          </p:nvGraphicFramePr>
          <p:xfrm>
            <a:off x="8566150" y="3213675"/>
            <a:ext cx="368300" cy="342900"/>
          </p:xfrm>
          <a:graphic>
            <a:graphicData uri="http://schemas.openxmlformats.org/presentationml/2006/ole">
              <p:oleObj spid="_x0000_s502802" name="Equation" r:id="rId7" imgW="190440" imgH="228600" progId="Equation.DSMT4">
                <p:embed/>
              </p:oleObj>
            </a:graphicData>
          </a:graphic>
        </p:graphicFrame>
        <p:graphicFrame>
          <p:nvGraphicFramePr>
            <p:cNvPr id="2" name="Object 19"/>
            <p:cNvGraphicFramePr>
              <a:graphicFrameLocks noChangeAspect="1"/>
            </p:cNvGraphicFramePr>
            <p:nvPr/>
          </p:nvGraphicFramePr>
          <p:xfrm>
            <a:off x="6329012" y="3235448"/>
            <a:ext cx="539750" cy="342900"/>
          </p:xfrm>
          <a:graphic>
            <a:graphicData uri="http://schemas.openxmlformats.org/presentationml/2006/ole">
              <p:oleObj spid="_x0000_s502803" name="Equation" r:id="rId8" imgW="279360" imgH="228600" progId="Equation.DSMT4">
                <p:embed/>
              </p:oleObj>
            </a:graphicData>
          </a:graphic>
        </p:graphicFrame>
        <p:cxnSp>
          <p:nvCxnSpPr>
            <p:cNvPr id="37" name="Straight Connector 36"/>
            <p:cNvCxnSpPr/>
            <p:nvPr/>
          </p:nvCxnSpPr>
          <p:spPr bwMode="auto">
            <a:xfrm>
              <a:off x="6614557" y="2909454"/>
              <a:ext cx="0" cy="3325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8738261" y="2907474"/>
              <a:ext cx="0" cy="3325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3" name="Object 20"/>
            <p:cNvGraphicFramePr>
              <a:graphicFrameLocks noChangeAspect="1"/>
            </p:cNvGraphicFramePr>
            <p:nvPr/>
          </p:nvGraphicFramePr>
          <p:xfrm>
            <a:off x="7356844" y="1172277"/>
            <a:ext cx="795338" cy="493713"/>
          </p:xfrm>
          <a:graphic>
            <a:graphicData uri="http://schemas.openxmlformats.org/presentationml/2006/ole">
              <p:oleObj spid="_x0000_s502804" name="Equation" r:id="rId9" imgW="368280" imgH="228600" progId="Equation.DSMT4">
                <p:embed/>
              </p:oleObj>
            </a:graphicData>
          </a:graphic>
        </p:graphicFrame>
      </p:grpSp>
      <p:graphicFrame>
        <p:nvGraphicFramePr>
          <p:cNvPr id="502805" name="Object 21"/>
          <p:cNvGraphicFramePr>
            <a:graphicFrameLocks noChangeAspect="1"/>
          </p:cNvGraphicFramePr>
          <p:nvPr/>
        </p:nvGraphicFramePr>
        <p:xfrm>
          <a:off x="659658" y="3288479"/>
          <a:ext cx="3497046" cy="868775"/>
        </p:xfrm>
        <a:graphic>
          <a:graphicData uri="http://schemas.openxmlformats.org/presentationml/2006/ole">
            <p:oleObj spid="_x0000_s502805" name="Equation" r:id="rId10" imgW="1892160" imgH="46980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36728" y="2884719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Recall: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1888177" y="4773881"/>
            <a:ext cx="2232561" cy="961901"/>
          </a:xfrm>
          <a:prstGeom prst="rect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1414463" y="1035050"/>
            <a:ext cx="9794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Hence</a:t>
            </a:r>
          </a:p>
        </p:txBody>
      </p:sp>
      <p:sp>
        <p:nvSpPr>
          <p:cNvPr id="490503" name="Text Box 7"/>
          <p:cNvSpPr txBox="1">
            <a:spLocks noChangeArrowheads="1"/>
          </p:cNvSpPr>
          <p:nvPr/>
        </p:nvSpPr>
        <p:spPr bwMode="auto">
          <a:xfrm>
            <a:off x="1631828" y="5887652"/>
            <a:ext cx="301142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Neglect (second order)</a:t>
            </a:r>
            <a:endParaRPr lang="en-US" sz="2000" i="1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90506" name="Object 10"/>
          <p:cNvGraphicFramePr>
            <a:graphicFrameLocks noChangeAspect="1"/>
          </p:cNvGraphicFramePr>
          <p:nvPr/>
        </p:nvGraphicFramePr>
        <p:xfrm>
          <a:off x="1852613" y="1409700"/>
          <a:ext cx="5183187" cy="1089025"/>
        </p:xfrm>
        <a:graphic>
          <a:graphicData uri="http://schemas.openxmlformats.org/presentationml/2006/ole">
            <p:oleObj spid="_x0000_s490506" name="Equation" r:id="rId4" imgW="2234880" imgH="469800" progId="Equation.DSMT4">
              <p:embed/>
            </p:oleObj>
          </a:graphicData>
        </a:graphic>
      </p:graphicFrame>
      <p:graphicFrame>
        <p:nvGraphicFramePr>
          <p:cNvPr id="490507" name="Object 11"/>
          <p:cNvGraphicFramePr>
            <a:graphicFrameLocks noChangeAspect="1"/>
          </p:cNvGraphicFramePr>
          <p:nvPr/>
        </p:nvGraphicFramePr>
        <p:xfrm>
          <a:off x="461963" y="3895725"/>
          <a:ext cx="3538537" cy="1804988"/>
        </p:xfrm>
        <a:graphic>
          <a:graphicData uri="http://schemas.openxmlformats.org/presentationml/2006/ole">
            <p:oleObj spid="_x0000_s490507" name="Equation" r:id="rId5" imgW="1841400" imgH="939600" progId="Equation.DSMT4">
              <p:embed/>
            </p:oleObj>
          </a:graphicData>
        </a:graphic>
      </p:graphicFrame>
      <p:sp>
        <p:nvSpPr>
          <p:cNvPr id="490508" name="Text Box 12"/>
          <p:cNvSpPr txBox="1">
            <a:spLocks noChangeArrowheads="1"/>
          </p:cNvSpPr>
          <p:nvPr/>
        </p:nvSpPr>
        <p:spPr bwMode="auto">
          <a:xfrm>
            <a:off x="227013" y="3386138"/>
            <a:ext cx="13477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Next, use</a:t>
            </a:r>
            <a:endParaRPr lang="en-US" sz="2000" i="1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90510" name="Text Box 14"/>
          <p:cNvSpPr txBox="1">
            <a:spLocks noChangeArrowheads="1"/>
          </p:cNvSpPr>
          <p:nvPr/>
        </p:nvSpPr>
        <p:spPr bwMode="auto">
          <a:xfrm>
            <a:off x="4519613" y="2574925"/>
            <a:ext cx="6842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with</a:t>
            </a:r>
            <a:endParaRPr lang="en-US" sz="2000" i="1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90511" name="Text Box 15"/>
          <p:cNvSpPr txBox="1">
            <a:spLocks noChangeArrowheads="1"/>
          </p:cNvSpPr>
          <p:nvPr/>
        </p:nvSpPr>
        <p:spPr bwMode="auto">
          <a:xfrm>
            <a:off x="342900" y="0"/>
            <a:ext cx="88011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with Dispersion (cont.)</a:t>
            </a:r>
          </a:p>
        </p:txBody>
      </p:sp>
      <p:graphicFrame>
        <p:nvGraphicFramePr>
          <p:cNvPr id="490519" name="Object 23"/>
          <p:cNvGraphicFramePr>
            <a:graphicFrameLocks noChangeAspect="1"/>
          </p:cNvGraphicFramePr>
          <p:nvPr/>
        </p:nvGraphicFramePr>
        <p:xfrm>
          <a:off x="5187995" y="2586038"/>
          <a:ext cx="1389063" cy="396875"/>
        </p:xfrm>
        <a:graphic>
          <a:graphicData uri="http://schemas.openxmlformats.org/presentationml/2006/ole">
            <p:oleObj spid="_x0000_s490519" name="Equation" r:id="rId6" imgW="711000" imgH="203040" progId="Equation.DSMT4">
              <p:embed/>
            </p:oleObj>
          </a:graphicData>
        </a:graphic>
      </p:graphicFrame>
      <p:grpSp>
        <p:nvGrpSpPr>
          <p:cNvPr id="490534" name="Group 38"/>
          <p:cNvGrpSpPr>
            <a:grpSpLocks/>
          </p:cNvGrpSpPr>
          <p:nvPr/>
        </p:nvGrpSpPr>
        <p:grpSpPr bwMode="auto">
          <a:xfrm>
            <a:off x="4809940" y="3508499"/>
            <a:ext cx="4168775" cy="2401888"/>
            <a:chOff x="2985" y="1979"/>
            <a:chExt cx="2626" cy="1513"/>
          </a:xfrm>
          <a:solidFill>
            <a:srgbClr val="66FFFF"/>
          </a:solidFill>
        </p:grpSpPr>
        <p:sp>
          <p:nvSpPr>
            <p:cNvPr id="490531" name="Rectangle 35"/>
            <p:cNvSpPr>
              <a:spLocks noChangeArrowheads="1"/>
            </p:cNvSpPr>
            <p:nvPr/>
          </p:nvSpPr>
          <p:spPr bwMode="auto">
            <a:xfrm>
              <a:off x="2985" y="1979"/>
              <a:ext cx="2626" cy="151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0533" name="Group 37"/>
            <p:cNvGrpSpPr>
              <a:grpSpLocks/>
            </p:cNvGrpSpPr>
            <p:nvPr/>
          </p:nvGrpSpPr>
          <p:grpSpPr bwMode="auto">
            <a:xfrm>
              <a:off x="3042" y="2069"/>
              <a:ext cx="2526" cy="1350"/>
              <a:chOff x="3042" y="2069"/>
              <a:chExt cx="2526" cy="1350"/>
            </a:xfrm>
            <a:grpFill/>
          </p:grpSpPr>
          <p:sp>
            <p:nvSpPr>
              <p:cNvPr id="490522" name="Freeform 26"/>
              <p:cNvSpPr>
                <a:spLocks/>
              </p:cNvSpPr>
              <p:nvPr/>
            </p:nvSpPr>
            <p:spPr bwMode="auto">
              <a:xfrm>
                <a:off x="4553" y="2313"/>
                <a:ext cx="558" cy="82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01" y="173"/>
                  </a:cxn>
                  <a:cxn ang="0">
                    <a:pos x="389" y="784"/>
                  </a:cxn>
                  <a:cxn ang="0">
                    <a:pos x="625" y="439"/>
                  </a:cxn>
                  <a:cxn ang="0">
                    <a:pos x="843" y="728"/>
                  </a:cxn>
                  <a:cxn ang="0">
                    <a:pos x="974" y="533"/>
                  </a:cxn>
                  <a:cxn ang="0">
                    <a:pos x="1073" y="616"/>
                  </a:cxn>
                </a:cxnLst>
                <a:rect l="0" t="0" r="r" b="b"/>
                <a:pathLst>
                  <a:path w="1073" h="828">
                    <a:moveTo>
                      <a:pt x="0" y="8"/>
                    </a:moveTo>
                    <a:cubicBezTo>
                      <a:pt x="44" y="0"/>
                      <a:pt x="136" y="44"/>
                      <a:pt x="201" y="173"/>
                    </a:cubicBezTo>
                    <a:cubicBezTo>
                      <a:pt x="266" y="302"/>
                      <a:pt x="318" y="740"/>
                      <a:pt x="389" y="784"/>
                    </a:cubicBezTo>
                    <a:cubicBezTo>
                      <a:pt x="460" y="828"/>
                      <a:pt x="549" y="447"/>
                      <a:pt x="625" y="439"/>
                    </a:cubicBezTo>
                    <a:cubicBezTo>
                      <a:pt x="701" y="430"/>
                      <a:pt x="785" y="712"/>
                      <a:pt x="843" y="728"/>
                    </a:cubicBezTo>
                    <a:cubicBezTo>
                      <a:pt x="901" y="743"/>
                      <a:pt x="937" y="552"/>
                      <a:pt x="974" y="533"/>
                    </a:cubicBezTo>
                    <a:cubicBezTo>
                      <a:pt x="1012" y="514"/>
                      <a:pt x="1053" y="599"/>
                      <a:pt x="1073" y="616"/>
                    </a:cubicBezTo>
                  </a:path>
                </a:pathLst>
              </a:custGeom>
              <a:grpFill/>
              <a:ln w="38100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0523" name="Line 27"/>
              <p:cNvSpPr>
                <a:spLocks noChangeShapeType="1"/>
              </p:cNvSpPr>
              <p:nvPr/>
            </p:nvSpPr>
            <p:spPr bwMode="auto">
              <a:xfrm flipV="1">
                <a:off x="3828" y="2069"/>
                <a:ext cx="0" cy="1350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490525" name="Object 29"/>
              <p:cNvGraphicFramePr>
                <a:graphicFrameLocks noChangeAspect="1"/>
              </p:cNvGraphicFramePr>
              <p:nvPr/>
            </p:nvGraphicFramePr>
            <p:xfrm>
              <a:off x="5382" y="2866"/>
              <a:ext cx="186" cy="132"/>
            </p:xfrm>
            <a:graphic>
              <a:graphicData uri="http://schemas.openxmlformats.org/presentationml/2006/ole">
                <p:oleObj spid="_x0000_s490525" name="Equation" r:id="rId7" imgW="152280" imgH="139680" progId="Equation.DSMT4">
                  <p:embed/>
                </p:oleObj>
              </a:graphicData>
            </a:graphic>
          </p:graphicFrame>
          <p:sp>
            <p:nvSpPr>
              <p:cNvPr id="490526" name="Freeform 30"/>
              <p:cNvSpPr>
                <a:spLocks/>
              </p:cNvSpPr>
              <p:nvPr/>
            </p:nvSpPr>
            <p:spPr bwMode="auto">
              <a:xfrm flipH="1">
                <a:off x="4002" y="2318"/>
                <a:ext cx="558" cy="82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01" y="173"/>
                  </a:cxn>
                  <a:cxn ang="0">
                    <a:pos x="389" y="784"/>
                  </a:cxn>
                  <a:cxn ang="0">
                    <a:pos x="625" y="439"/>
                  </a:cxn>
                  <a:cxn ang="0">
                    <a:pos x="843" y="728"/>
                  </a:cxn>
                  <a:cxn ang="0">
                    <a:pos x="974" y="533"/>
                  </a:cxn>
                  <a:cxn ang="0">
                    <a:pos x="1073" y="616"/>
                  </a:cxn>
                </a:cxnLst>
                <a:rect l="0" t="0" r="r" b="b"/>
                <a:pathLst>
                  <a:path w="1073" h="828">
                    <a:moveTo>
                      <a:pt x="0" y="8"/>
                    </a:moveTo>
                    <a:cubicBezTo>
                      <a:pt x="44" y="0"/>
                      <a:pt x="136" y="44"/>
                      <a:pt x="201" y="173"/>
                    </a:cubicBezTo>
                    <a:cubicBezTo>
                      <a:pt x="266" y="302"/>
                      <a:pt x="318" y="740"/>
                      <a:pt x="389" y="784"/>
                    </a:cubicBezTo>
                    <a:cubicBezTo>
                      <a:pt x="460" y="828"/>
                      <a:pt x="549" y="447"/>
                      <a:pt x="625" y="439"/>
                    </a:cubicBezTo>
                    <a:cubicBezTo>
                      <a:pt x="701" y="430"/>
                      <a:pt x="785" y="712"/>
                      <a:pt x="843" y="728"/>
                    </a:cubicBezTo>
                    <a:cubicBezTo>
                      <a:pt x="901" y="743"/>
                      <a:pt x="937" y="552"/>
                      <a:pt x="974" y="533"/>
                    </a:cubicBezTo>
                    <a:cubicBezTo>
                      <a:pt x="1012" y="514"/>
                      <a:pt x="1053" y="599"/>
                      <a:pt x="1073" y="616"/>
                    </a:cubicBezTo>
                  </a:path>
                </a:pathLst>
              </a:custGeom>
              <a:grpFill/>
              <a:ln w="38100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490527" name="Object 31"/>
              <p:cNvGraphicFramePr>
                <a:graphicFrameLocks noChangeAspect="1"/>
              </p:cNvGraphicFramePr>
              <p:nvPr/>
            </p:nvGraphicFramePr>
            <p:xfrm>
              <a:off x="3042" y="2156"/>
              <a:ext cx="706" cy="282"/>
            </p:xfrm>
            <a:graphic>
              <a:graphicData uri="http://schemas.openxmlformats.org/presentationml/2006/ole">
                <p:oleObj spid="_x0000_s490527" name="Equation" r:id="rId8" imgW="698400" imgH="279360" progId="Equation.DSMT4">
                  <p:embed/>
                </p:oleObj>
              </a:graphicData>
            </a:graphic>
          </p:graphicFrame>
          <p:sp>
            <p:nvSpPr>
              <p:cNvPr id="490528" name="Line 32"/>
              <p:cNvSpPr>
                <a:spLocks noChangeShapeType="1"/>
              </p:cNvSpPr>
              <p:nvPr/>
            </p:nvSpPr>
            <p:spPr bwMode="auto">
              <a:xfrm>
                <a:off x="4553" y="2866"/>
                <a:ext cx="0" cy="131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490529" name="Object 33"/>
              <p:cNvGraphicFramePr>
                <a:graphicFrameLocks noChangeAspect="1"/>
              </p:cNvGraphicFramePr>
              <p:nvPr/>
            </p:nvGraphicFramePr>
            <p:xfrm>
              <a:off x="4447" y="3021"/>
              <a:ext cx="233" cy="216"/>
            </p:xfrm>
            <a:graphic>
              <a:graphicData uri="http://schemas.openxmlformats.org/presentationml/2006/ole">
                <p:oleObj spid="_x0000_s490529" name="Equation" r:id="rId9" imgW="190440" imgH="228600" progId="Equation.DSMT4">
                  <p:embed/>
                </p:oleObj>
              </a:graphicData>
            </a:graphic>
          </p:graphicFrame>
          <p:sp>
            <p:nvSpPr>
              <p:cNvPr id="490524" name="Line 28"/>
              <p:cNvSpPr>
                <a:spLocks noChangeShapeType="1"/>
              </p:cNvSpPr>
              <p:nvPr/>
            </p:nvSpPr>
            <p:spPr bwMode="auto">
              <a:xfrm flipV="1">
                <a:off x="3329" y="2929"/>
                <a:ext cx="2044" cy="0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813" name="Object 5"/>
          <p:cNvGraphicFramePr>
            <a:graphicFrameLocks noChangeAspect="1"/>
          </p:cNvGraphicFramePr>
          <p:nvPr/>
        </p:nvGraphicFramePr>
        <p:xfrm>
          <a:off x="1803400" y="1035050"/>
          <a:ext cx="4851400" cy="1031875"/>
        </p:xfrm>
        <a:graphic>
          <a:graphicData uri="http://schemas.openxmlformats.org/presentationml/2006/ole">
            <p:oleObj spid="_x0000_s503813" name="Equation" r:id="rId4" imgW="2209680" imgH="469800" progId="Equation.DSMT4">
              <p:embed/>
            </p:oleObj>
          </a:graphicData>
        </a:graphic>
      </p:graphicFrame>
      <p:graphicFrame>
        <p:nvGraphicFramePr>
          <p:cNvPr id="503819" name="Object 11"/>
          <p:cNvGraphicFramePr>
            <a:graphicFrameLocks noChangeAspect="1"/>
          </p:cNvGraphicFramePr>
          <p:nvPr/>
        </p:nvGraphicFramePr>
        <p:xfrm>
          <a:off x="1260475" y="4440238"/>
          <a:ext cx="5800725" cy="2022475"/>
        </p:xfrm>
        <a:graphic>
          <a:graphicData uri="http://schemas.openxmlformats.org/presentationml/2006/ole">
            <p:oleObj spid="_x0000_s503819" name="Equation" r:id="rId5" imgW="2476440" imgH="863280" progId="Equation.DSMT4">
              <p:embed/>
            </p:oleObj>
          </a:graphicData>
        </a:graphic>
      </p:graphicFrame>
      <p:graphicFrame>
        <p:nvGraphicFramePr>
          <p:cNvPr id="503820" name="Object 12"/>
          <p:cNvGraphicFramePr>
            <a:graphicFrameLocks noChangeAspect="1"/>
          </p:cNvGraphicFramePr>
          <p:nvPr/>
        </p:nvGraphicFramePr>
        <p:xfrm>
          <a:off x="2767013" y="2497138"/>
          <a:ext cx="3100387" cy="1355725"/>
        </p:xfrm>
        <a:graphic>
          <a:graphicData uri="http://schemas.openxmlformats.org/presentationml/2006/ole">
            <p:oleObj spid="_x0000_s503820" name="Equation" r:id="rId6" imgW="1625400" imgH="711000" progId="Equation.DSMT4">
              <p:embed/>
            </p:oleObj>
          </a:graphicData>
        </a:graphic>
      </p:graphicFrame>
      <p:sp>
        <p:nvSpPr>
          <p:cNvPr id="503821" name="Text Box 13"/>
          <p:cNvSpPr txBox="1">
            <a:spLocks noChangeArrowheads="1"/>
          </p:cNvSpPr>
          <p:nvPr/>
        </p:nvSpPr>
        <p:spPr bwMode="auto">
          <a:xfrm>
            <a:off x="187325" y="0"/>
            <a:ext cx="87757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with Dispersion (cont.)</a:t>
            </a:r>
          </a:p>
        </p:txBody>
      </p:sp>
      <p:graphicFrame>
        <p:nvGraphicFramePr>
          <p:cNvPr id="503822" name="Object 14"/>
          <p:cNvGraphicFramePr>
            <a:graphicFrameLocks noChangeAspect="1"/>
          </p:cNvGraphicFramePr>
          <p:nvPr/>
        </p:nvGraphicFramePr>
        <p:xfrm>
          <a:off x="7264400" y="2892425"/>
          <a:ext cx="1274763" cy="849313"/>
        </p:xfrm>
        <a:graphic>
          <a:graphicData uri="http://schemas.openxmlformats.org/presentationml/2006/ole">
            <p:oleObj spid="_x0000_s503822" name="Equation" r:id="rId7" imgW="761760" imgH="507960" progId="Equation.DSMT4">
              <p:embed/>
            </p:oleObj>
          </a:graphicData>
        </a:graphic>
      </p:graphicFrame>
      <p:sp>
        <p:nvSpPr>
          <p:cNvPr id="503824" name="Text Box 16"/>
          <p:cNvSpPr txBox="1">
            <a:spLocks noChangeArrowheads="1"/>
          </p:cNvSpPr>
          <p:nvPr/>
        </p:nvSpPr>
        <p:spPr bwMode="auto">
          <a:xfrm>
            <a:off x="948070" y="4034857"/>
            <a:ext cx="9636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Hence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352207" y="2407019"/>
            <a:ext cx="11742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Denote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051" name="Object 3"/>
          <p:cNvGraphicFramePr>
            <a:graphicFrameLocks noChangeAspect="1"/>
          </p:cNvGraphicFramePr>
          <p:nvPr/>
        </p:nvGraphicFramePr>
        <p:xfrm>
          <a:off x="1666875" y="962025"/>
          <a:ext cx="5800725" cy="2020888"/>
        </p:xfrm>
        <a:graphic>
          <a:graphicData uri="http://schemas.openxmlformats.org/presentationml/2006/ole">
            <p:oleObj spid="_x0000_s514051" name="Equation" r:id="rId4" imgW="2476440" imgH="863280" progId="Equation.DSMT4">
              <p:embed/>
            </p:oleObj>
          </a:graphicData>
        </a:graphic>
      </p:graphicFrame>
      <p:sp>
        <p:nvSpPr>
          <p:cNvPr id="514053" name="Text Box 5"/>
          <p:cNvSpPr txBox="1">
            <a:spLocks noChangeArrowheads="1"/>
          </p:cNvSpPr>
          <p:nvPr/>
        </p:nvSpPr>
        <p:spPr bwMode="auto">
          <a:xfrm>
            <a:off x="215900" y="0"/>
            <a:ext cx="87757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with Dispersion (cont.)</a:t>
            </a:r>
          </a:p>
        </p:txBody>
      </p:sp>
      <p:graphicFrame>
        <p:nvGraphicFramePr>
          <p:cNvPr id="514055" name="Object 7"/>
          <p:cNvGraphicFramePr>
            <a:graphicFrameLocks noChangeAspect="1"/>
          </p:cNvGraphicFramePr>
          <p:nvPr/>
        </p:nvGraphicFramePr>
        <p:xfrm>
          <a:off x="1166813" y="4021138"/>
          <a:ext cx="6902450" cy="2022475"/>
        </p:xfrm>
        <a:graphic>
          <a:graphicData uri="http://schemas.openxmlformats.org/presentationml/2006/ole">
            <p:oleObj spid="_x0000_s514055" name="Equation" r:id="rId5" imgW="2946240" imgH="863280" progId="Equation.DSMT4">
              <p:embed/>
            </p:oleObj>
          </a:graphicData>
        </a:graphic>
      </p:graphicFrame>
      <p:sp>
        <p:nvSpPr>
          <p:cNvPr id="514056" name="Text Box 8"/>
          <p:cNvSpPr txBox="1">
            <a:spLocks noChangeArrowheads="1"/>
          </p:cNvSpPr>
          <p:nvPr/>
        </p:nvSpPr>
        <p:spPr bwMode="auto">
          <a:xfrm>
            <a:off x="720725" y="3233738"/>
            <a:ext cx="386195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Multiply and divide by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exp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j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):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982913" y="3517900"/>
            <a:ext cx="6000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Let</a:t>
            </a:r>
          </a:p>
        </p:txBody>
      </p:sp>
      <p:graphicFrame>
        <p:nvGraphicFramePr>
          <p:cNvPr id="491529" name="Object 9"/>
          <p:cNvGraphicFramePr>
            <a:graphicFrameLocks noChangeAspect="1"/>
          </p:cNvGraphicFramePr>
          <p:nvPr/>
        </p:nvGraphicFramePr>
        <p:xfrm>
          <a:off x="533400" y="4791075"/>
          <a:ext cx="7721600" cy="1382713"/>
        </p:xfrm>
        <a:graphic>
          <a:graphicData uri="http://schemas.openxmlformats.org/presentationml/2006/ole">
            <p:oleObj spid="_x0000_s491529" name="Equation" r:id="rId4" imgW="3263760" imgH="583920" progId="Equation.DSMT4">
              <p:embed/>
            </p:oleObj>
          </a:graphicData>
        </a:graphic>
      </p:graphicFrame>
      <p:graphicFrame>
        <p:nvGraphicFramePr>
          <p:cNvPr id="491530" name="Object 10"/>
          <p:cNvGraphicFramePr>
            <a:graphicFrameLocks noChangeAspect="1"/>
          </p:cNvGraphicFramePr>
          <p:nvPr/>
        </p:nvGraphicFramePr>
        <p:xfrm>
          <a:off x="3773488" y="3479800"/>
          <a:ext cx="1466850" cy="506413"/>
        </p:xfrm>
        <a:graphic>
          <a:graphicData uri="http://schemas.openxmlformats.org/presentationml/2006/ole">
            <p:oleObj spid="_x0000_s491530" name="Equation" r:id="rId5" imgW="660240" imgH="228600" progId="Equation.DSMT4">
              <p:embed/>
            </p:oleObj>
          </a:graphicData>
        </a:graphic>
      </p:graphicFrame>
      <p:sp>
        <p:nvSpPr>
          <p:cNvPr id="491533" name="Text Box 13"/>
          <p:cNvSpPr txBox="1">
            <a:spLocks noChangeArrowheads="1"/>
          </p:cNvSpPr>
          <p:nvPr/>
        </p:nvSpPr>
        <p:spPr bwMode="auto">
          <a:xfrm>
            <a:off x="187325" y="0"/>
            <a:ext cx="88011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with Dispersion (cont.)</a:t>
            </a:r>
          </a:p>
        </p:txBody>
      </p:sp>
      <p:graphicFrame>
        <p:nvGraphicFramePr>
          <p:cNvPr id="491534" name="Object 14"/>
          <p:cNvGraphicFramePr>
            <a:graphicFrameLocks noChangeAspect="1"/>
          </p:cNvGraphicFramePr>
          <p:nvPr/>
        </p:nvGraphicFramePr>
        <p:xfrm>
          <a:off x="1116013" y="1050925"/>
          <a:ext cx="6902450" cy="2020888"/>
        </p:xfrm>
        <a:graphic>
          <a:graphicData uri="http://schemas.openxmlformats.org/presentationml/2006/ole">
            <p:oleObj spid="_x0000_s491534" name="Equation" r:id="rId6" imgW="2946240" imgH="86328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Text Box 3"/>
          <p:cNvSpPr txBox="1">
            <a:spLocks noChangeArrowheads="1"/>
          </p:cNvSpPr>
          <p:nvPr/>
        </p:nvSpPr>
        <p:spPr bwMode="auto">
          <a:xfrm>
            <a:off x="457881" y="1931081"/>
            <a:ext cx="8468405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Extend the lower limit to 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minus infinity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sym typeface="Symbol" pitchFamily="18" charset="2"/>
              </a:rPr>
              <a:t>(since the spectrum of  the envelope function is concentrated near </a:t>
            </a:r>
            <a:r>
              <a:rPr lang="en-US" sz="1600" dirty="0" smtClean="0">
                <a:solidFill>
                  <a:schemeClr val="bg1"/>
                </a:solidFill>
                <a:sym typeface="Symbol" pitchFamily="18" charset="2"/>
              </a:rPr>
              <a:t>zero frequency</a:t>
            </a:r>
            <a:r>
              <a:rPr lang="en-US" sz="1600" dirty="0">
                <a:solidFill>
                  <a:schemeClr val="bg1"/>
                </a:solidFill>
                <a:sym typeface="Symbol" pitchFamily="18" charset="2"/>
              </a:rPr>
              <a:t>).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515078" name="Object 6"/>
          <p:cNvGraphicFramePr>
            <a:graphicFrameLocks noChangeAspect="1"/>
          </p:cNvGraphicFramePr>
          <p:nvPr/>
        </p:nvGraphicFramePr>
        <p:xfrm>
          <a:off x="1431925" y="5434013"/>
          <a:ext cx="6103938" cy="1274762"/>
        </p:xfrm>
        <a:graphic>
          <a:graphicData uri="http://schemas.openxmlformats.org/presentationml/2006/ole">
            <p:oleObj spid="_x0000_s515078" name="Equation" r:id="rId4" imgW="3162240" imgH="660240" progId="Equation.DSMT4">
              <p:embed/>
            </p:oleObj>
          </a:graphicData>
        </a:graphic>
      </p:graphicFrame>
      <p:sp>
        <p:nvSpPr>
          <p:cNvPr id="515079" name="Text Box 7"/>
          <p:cNvSpPr txBox="1">
            <a:spLocks noChangeArrowheads="1"/>
          </p:cNvSpPr>
          <p:nvPr/>
        </p:nvSpPr>
        <p:spPr bwMode="auto">
          <a:xfrm>
            <a:off x="187325" y="0"/>
            <a:ext cx="88011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with Dispersion (cont.)</a:t>
            </a:r>
          </a:p>
        </p:txBody>
      </p:sp>
      <p:graphicFrame>
        <p:nvGraphicFramePr>
          <p:cNvPr id="515080" name="Object 8"/>
          <p:cNvGraphicFramePr>
            <a:graphicFrameLocks noChangeAspect="1"/>
          </p:cNvGraphicFramePr>
          <p:nvPr/>
        </p:nvGraphicFramePr>
        <p:xfrm>
          <a:off x="1084263" y="752475"/>
          <a:ext cx="6437312" cy="1152525"/>
        </p:xfrm>
        <a:graphic>
          <a:graphicData uri="http://schemas.openxmlformats.org/presentationml/2006/ole">
            <p:oleObj spid="_x0000_s515080" name="Equation" r:id="rId5" imgW="3263760" imgH="58392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897704" y="2909416"/>
            <a:ext cx="4870451" cy="2401888"/>
            <a:chOff x="1413329" y="2950360"/>
            <a:chExt cx="4870451" cy="2401888"/>
          </a:xfrm>
        </p:grpSpPr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1413329" y="2950360"/>
              <a:ext cx="4870451" cy="2401888"/>
              <a:chOff x="2536" y="1979"/>
              <a:chExt cx="3068" cy="1513"/>
            </a:xfrm>
            <a:solidFill>
              <a:srgbClr val="66FFFF"/>
            </a:solidFill>
          </p:grpSpPr>
          <p:sp>
            <p:nvSpPr>
              <p:cNvPr id="10" name="Rectangle 35"/>
              <p:cNvSpPr>
                <a:spLocks noChangeArrowheads="1"/>
              </p:cNvSpPr>
              <p:nvPr/>
            </p:nvSpPr>
            <p:spPr bwMode="auto">
              <a:xfrm>
                <a:off x="2536" y="1979"/>
                <a:ext cx="3068" cy="151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2798" y="2029"/>
                <a:ext cx="2754" cy="1390"/>
                <a:chOff x="2798" y="2029"/>
                <a:chExt cx="2754" cy="1390"/>
              </a:xfrm>
              <a:grpFill/>
            </p:grpSpPr>
            <p:sp>
              <p:nvSpPr>
                <p:cNvPr id="12" name="Freeform 26"/>
                <p:cNvSpPr>
                  <a:spLocks/>
                </p:cNvSpPr>
                <p:nvPr/>
              </p:nvSpPr>
              <p:spPr bwMode="auto">
                <a:xfrm>
                  <a:off x="4553" y="2313"/>
                  <a:ext cx="558" cy="82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01" y="173"/>
                    </a:cxn>
                    <a:cxn ang="0">
                      <a:pos x="389" y="784"/>
                    </a:cxn>
                    <a:cxn ang="0">
                      <a:pos x="625" y="439"/>
                    </a:cxn>
                    <a:cxn ang="0">
                      <a:pos x="843" y="728"/>
                    </a:cxn>
                    <a:cxn ang="0">
                      <a:pos x="974" y="533"/>
                    </a:cxn>
                    <a:cxn ang="0">
                      <a:pos x="1073" y="616"/>
                    </a:cxn>
                  </a:cxnLst>
                  <a:rect l="0" t="0" r="r" b="b"/>
                  <a:pathLst>
                    <a:path w="1073" h="828">
                      <a:moveTo>
                        <a:pt x="0" y="8"/>
                      </a:moveTo>
                      <a:cubicBezTo>
                        <a:pt x="44" y="0"/>
                        <a:pt x="136" y="44"/>
                        <a:pt x="201" y="173"/>
                      </a:cubicBezTo>
                      <a:cubicBezTo>
                        <a:pt x="266" y="302"/>
                        <a:pt x="318" y="740"/>
                        <a:pt x="389" y="784"/>
                      </a:cubicBezTo>
                      <a:cubicBezTo>
                        <a:pt x="460" y="828"/>
                        <a:pt x="549" y="447"/>
                        <a:pt x="625" y="439"/>
                      </a:cubicBezTo>
                      <a:cubicBezTo>
                        <a:pt x="701" y="430"/>
                        <a:pt x="785" y="712"/>
                        <a:pt x="843" y="728"/>
                      </a:cubicBezTo>
                      <a:cubicBezTo>
                        <a:pt x="901" y="743"/>
                        <a:pt x="937" y="552"/>
                        <a:pt x="974" y="533"/>
                      </a:cubicBezTo>
                      <a:cubicBezTo>
                        <a:pt x="1012" y="514"/>
                        <a:pt x="1053" y="599"/>
                        <a:pt x="1073" y="616"/>
                      </a:cubicBezTo>
                    </a:path>
                  </a:pathLst>
                </a:custGeom>
                <a:grpFill/>
                <a:ln w="38100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4554" y="2069"/>
                  <a:ext cx="0" cy="1350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aphicFrame>
              <p:nvGraphicFramePr>
                <p:cNvPr id="15" name="Object 29"/>
                <p:cNvGraphicFramePr>
                  <a:graphicFrameLocks noChangeAspect="1"/>
                </p:cNvGraphicFramePr>
                <p:nvPr/>
              </p:nvGraphicFramePr>
              <p:xfrm>
                <a:off x="5397" y="2836"/>
                <a:ext cx="155" cy="192"/>
              </p:xfrm>
              <a:graphic>
                <a:graphicData uri="http://schemas.openxmlformats.org/presentationml/2006/ole">
                  <p:oleObj spid="_x0000_s515081" name="Equation" r:id="rId6" imgW="126720" imgH="203040" progId="Equation.DSMT4">
                    <p:embed/>
                  </p:oleObj>
                </a:graphicData>
              </a:graphic>
            </p:graphicFrame>
            <p:sp>
              <p:nvSpPr>
                <p:cNvPr id="16" name="Freeform 30"/>
                <p:cNvSpPr>
                  <a:spLocks/>
                </p:cNvSpPr>
                <p:nvPr/>
              </p:nvSpPr>
              <p:spPr bwMode="auto">
                <a:xfrm flipH="1">
                  <a:off x="4002" y="2318"/>
                  <a:ext cx="558" cy="82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01" y="173"/>
                    </a:cxn>
                    <a:cxn ang="0">
                      <a:pos x="389" y="784"/>
                    </a:cxn>
                    <a:cxn ang="0">
                      <a:pos x="625" y="439"/>
                    </a:cxn>
                    <a:cxn ang="0">
                      <a:pos x="843" y="728"/>
                    </a:cxn>
                    <a:cxn ang="0">
                      <a:pos x="974" y="533"/>
                    </a:cxn>
                    <a:cxn ang="0">
                      <a:pos x="1073" y="616"/>
                    </a:cxn>
                  </a:cxnLst>
                  <a:rect l="0" t="0" r="r" b="b"/>
                  <a:pathLst>
                    <a:path w="1073" h="828">
                      <a:moveTo>
                        <a:pt x="0" y="8"/>
                      </a:moveTo>
                      <a:cubicBezTo>
                        <a:pt x="44" y="0"/>
                        <a:pt x="136" y="44"/>
                        <a:pt x="201" y="173"/>
                      </a:cubicBezTo>
                      <a:cubicBezTo>
                        <a:pt x="266" y="302"/>
                        <a:pt x="318" y="740"/>
                        <a:pt x="389" y="784"/>
                      </a:cubicBezTo>
                      <a:cubicBezTo>
                        <a:pt x="460" y="828"/>
                        <a:pt x="549" y="447"/>
                        <a:pt x="625" y="439"/>
                      </a:cubicBezTo>
                      <a:cubicBezTo>
                        <a:pt x="701" y="430"/>
                        <a:pt x="785" y="712"/>
                        <a:pt x="843" y="728"/>
                      </a:cubicBezTo>
                      <a:cubicBezTo>
                        <a:pt x="901" y="743"/>
                        <a:pt x="937" y="552"/>
                        <a:pt x="974" y="533"/>
                      </a:cubicBezTo>
                      <a:cubicBezTo>
                        <a:pt x="1012" y="514"/>
                        <a:pt x="1053" y="599"/>
                        <a:pt x="1073" y="616"/>
                      </a:cubicBezTo>
                    </a:path>
                  </a:pathLst>
                </a:custGeom>
                <a:grpFill/>
                <a:ln w="38100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aphicFrame>
              <p:nvGraphicFramePr>
                <p:cNvPr id="17" name="Object 31"/>
                <p:cNvGraphicFramePr>
                  <a:graphicFrameLocks noChangeAspect="1"/>
                </p:cNvGraphicFramePr>
                <p:nvPr/>
              </p:nvGraphicFramePr>
              <p:xfrm>
                <a:off x="4048" y="2029"/>
                <a:ext cx="385" cy="282"/>
              </p:xfrm>
              <a:graphic>
                <a:graphicData uri="http://schemas.openxmlformats.org/presentationml/2006/ole">
                  <p:oleObj spid="_x0000_s515082" name="Equation" r:id="rId7" imgW="380880" imgH="279360" progId="Equation.DSMT4">
                    <p:embed/>
                  </p:oleObj>
                </a:graphicData>
              </a:graphic>
            </p:graphicFrame>
            <p:sp>
              <p:nvSpPr>
                <p:cNvPr id="14" name="Line 28"/>
                <p:cNvSpPr>
                  <a:spLocks noChangeShapeType="1"/>
                </p:cNvSpPr>
                <p:nvPr/>
              </p:nvSpPr>
              <p:spPr bwMode="auto">
                <a:xfrm>
                  <a:off x="2798" y="2929"/>
                  <a:ext cx="2575" cy="0"/>
                </a:xfrm>
                <a:prstGeom prst="line">
                  <a:avLst/>
                </a:prstGeom>
                <a:grp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0" name="Object 33"/>
            <p:cNvGraphicFramePr>
              <a:graphicFrameLocks noChangeAspect="1"/>
            </p:cNvGraphicFramePr>
            <p:nvPr/>
          </p:nvGraphicFramePr>
          <p:xfrm>
            <a:off x="2211513" y="4581525"/>
            <a:ext cx="541337" cy="342900"/>
          </p:xfrm>
          <a:graphic>
            <a:graphicData uri="http://schemas.openxmlformats.org/presentationml/2006/ole">
              <p:oleObj spid="_x0000_s515084" name="Equation" r:id="rId8" imgW="279360" imgH="228600" progId="Equation.DSMT4">
                <p:embed/>
              </p:oleObj>
            </a:graphicData>
          </a:graphic>
        </p:graphicFrame>
        <p:sp>
          <p:nvSpPr>
            <p:cNvPr id="22" name="Line 32"/>
            <p:cNvSpPr>
              <a:spLocks noChangeShapeType="1"/>
            </p:cNvSpPr>
            <p:nvPr/>
          </p:nvSpPr>
          <p:spPr bwMode="auto">
            <a:xfrm>
              <a:off x="2501529" y="4370222"/>
              <a:ext cx="0" cy="207963"/>
            </a:xfrm>
            <a:prstGeom prst="line">
              <a:avLst/>
            </a:prstGeom>
            <a:solidFill>
              <a:srgbClr val="66FF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973776" y="5322949"/>
            <a:ext cx="11756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Hence</a:t>
            </a:r>
            <a:endParaRPr lang="en-US" sz="2000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1166813" y="3324225"/>
            <a:ext cx="933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Hence</a:t>
            </a:r>
            <a:endParaRPr lang="en-US" sz="2000" i="1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508934" name="Object 6"/>
          <p:cNvGraphicFramePr>
            <a:graphicFrameLocks noChangeAspect="1"/>
          </p:cNvGraphicFramePr>
          <p:nvPr/>
        </p:nvGraphicFramePr>
        <p:xfrm>
          <a:off x="1114425" y="1158875"/>
          <a:ext cx="6794500" cy="1412875"/>
        </p:xfrm>
        <a:graphic>
          <a:graphicData uri="http://schemas.openxmlformats.org/presentationml/2006/ole">
            <p:oleObj spid="_x0000_s508934" name="Equation" r:id="rId4" imgW="3174840" imgH="660240" progId="Equation.DSMT4">
              <p:embed/>
            </p:oleObj>
          </a:graphicData>
        </a:graphic>
      </p:graphicFrame>
      <p:graphicFrame>
        <p:nvGraphicFramePr>
          <p:cNvPr id="508935" name="Object 7"/>
          <p:cNvGraphicFramePr>
            <a:graphicFrameLocks noChangeAspect="1"/>
          </p:cNvGraphicFramePr>
          <p:nvPr/>
        </p:nvGraphicFramePr>
        <p:xfrm>
          <a:off x="1400175" y="3613150"/>
          <a:ext cx="6167438" cy="1257300"/>
        </p:xfrm>
        <a:graphic>
          <a:graphicData uri="http://schemas.openxmlformats.org/presentationml/2006/ole">
            <p:oleObj spid="_x0000_s508935" name="Equation" r:id="rId5" imgW="2616120" imgH="533160" progId="Equation.DSMT4">
              <p:embed/>
            </p:oleObj>
          </a:graphicData>
        </a:graphic>
      </p:graphicFrame>
      <p:sp>
        <p:nvSpPr>
          <p:cNvPr id="508936" name="Text Box 8"/>
          <p:cNvSpPr txBox="1">
            <a:spLocks noChangeArrowheads="1"/>
          </p:cNvSpPr>
          <p:nvPr/>
        </p:nvSpPr>
        <p:spPr bwMode="auto">
          <a:xfrm>
            <a:off x="177800" y="0"/>
            <a:ext cx="8788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with Dispersion (cont.)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7" name="Rectangle 13"/>
          <p:cNvSpPr>
            <a:spLocks noChangeArrowheads="1"/>
          </p:cNvSpPr>
          <p:nvPr/>
        </p:nvSpPr>
        <p:spPr bwMode="auto">
          <a:xfrm>
            <a:off x="3419475" y="2955925"/>
            <a:ext cx="2716213" cy="1735138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1015019" y="958525"/>
            <a:ext cx="20982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Hence we have</a:t>
            </a:r>
            <a:endParaRPr lang="en-US" sz="20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92548" name="Text Box 4"/>
          <p:cNvSpPr txBox="1">
            <a:spLocks noChangeArrowheads="1"/>
          </p:cNvSpPr>
          <p:nvPr/>
        </p:nvSpPr>
        <p:spPr bwMode="auto">
          <a:xfrm>
            <a:off x="503238" y="3600450"/>
            <a:ext cx="26812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Define group velocity:</a:t>
            </a:r>
            <a:endParaRPr lang="en-US" sz="2000" i="1">
              <a:solidFill>
                <a:schemeClr val="hlink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92553" name="Object 9"/>
          <p:cNvGraphicFramePr>
            <a:graphicFrameLocks noChangeAspect="1"/>
          </p:cNvGraphicFramePr>
          <p:nvPr/>
        </p:nvGraphicFramePr>
        <p:xfrm>
          <a:off x="1841501" y="1434420"/>
          <a:ext cx="5884863" cy="1192212"/>
        </p:xfrm>
        <a:graphic>
          <a:graphicData uri="http://schemas.openxmlformats.org/presentationml/2006/ole">
            <p:oleObj spid="_x0000_s492553" name="Equation" r:id="rId4" imgW="2628720" imgH="533160" progId="Equation.DSMT4">
              <p:embed/>
            </p:oleObj>
          </a:graphicData>
        </a:graphic>
      </p:graphicFrame>
      <p:graphicFrame>
        <p:nvGraphicFramePr>
          <p:cNvPr id="492554" name="Object 10"/>
          <p:cNvGraphicFramePr>
            <a:graphicFrameLocks noChangeAspect="1"/>
          </p:cNvGraphicFramePr>
          <p:nvPr/>
        </p:nvGraphicFramePr>
        <p:xfrm>
          <a:off x="3817938" y="3167063"/>
          <a:ext cx="1900237" cy="1371600"/>
        </p:xfrm>
        <a:graphic>
          <a:graphicData uri="http://schemas.openxmlformats.org/presentationml/2006/ole">
            <p:oleObj spid="_x0000_s492554" name="Equation" r:id="rId5" imgW="685800" imgH="495000" progId="Equation.DSMT4">
              <p:embed/>
            </p:oleObj>
          </a:graphicData>
        </a:graphic>
      </p:graphicFrame>
      <p:graphicFrame>
        <p:nvGraphicFramePr>
          <p:cNvPr id="492555" name="Object 11"/>
          <p:cNvGraphicFramePr>
            <a:graphicFrameLocks noChangeAspect="1"/>
          </p:cNvGraphicFramePr>
          <p:nvPr/>
        </p:nvGraphicFramePr>
        <p:xfrm>
          <a:off x="1217613" y="5494338"/>
          <a:ext cx="6642100" cy="779462"/>
        </p:xfrm>
        <a:graphic>
          <a:graphicData uri="http://schemas.openxmlformats.org/presentationml/2006/ole">
            <p:oleObj spid="_x0000_s492555" name="Equation" r:id="rId6" imgW="2603160" imgH="304560" progId="Equation.DSMT4">
              <p:embed/>
            </p:oleObj>
          </a:graphicData>
        </a:graphic>
      </p:graphicFrame>
      <p:sp>
        <p:nvSpPr>
          <p:cNvPr id="492559" name="Text Box 15"/>
          <p:cNvSpPr txBox="1">
            <a:spLocks noChangeArrowheads="1"/>
          </p:cNvSpPr>
          <p:nvPr/>
        </p:nvSpPr>
        <p:spPr bwMode="auto">
          <a:xfrm>
            <a:off x="206375" y="0"/>
            <a:ext cx="88011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with Dispersion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59522" y="5079335"/>
            <a:ext cx="29114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Then we have</a:t>
            </a:r>
            <a:endParaRPr lang="en-US" sz="2000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215900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on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07926" name="Object 22"/>
          <p:cNvGraphicFramePr>
            <a:graphicFrameLocks noChangeAspect="1"/>
          </p:cNvGraphicFramePr>
          <p:nvPr/>
        </p:nvGraphicFramePr>
        <p:xfrm>
          <a:off x="2701925" y="1320800"/>
          <a:ext cx="3681413" cy="1077913"/>
        </p:xfrm>
        <a:graphic>
          <a:graphicData uri="http://schemas.openxmlformats.org/presentationml/2006/ole">
            <p:oleObj spid="_x0000_s507926" name="Equation" r:id="rId4" imgW="1562040" imgH="457200" progId="Equation.DSMT4">
              <p:embed/>
            </p:oleObj>
          </a:graphicData>
        </a:graphic>
      </p:graphicFrame>
      <p:sp>
        <p:nvSpPr>
          <p:cNvPr id="507930" name="Text Box 26"/>
          <p:cNvSpPr txBox="1">
            <a:spLocks noChangeArrowheads="1"/>
          </p:cNvSpPr>
          <p:nvPr/>
        </p:nvSpPr>
        <p:spPr bwMode="auto">
          <a:xfrm>
            <a:off x="739775" y="3046413"/>
            <a:ext cx="49196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Goal:</a:t>
            </a:r>
            <a:r>
              <a:rPr lang="en-US" sz="2000">
                <a:solidFill>
                  <a:schemeClr val="bg1"/>
                </a:solidFill>
              </a:rPr>
              <a:t> To get this into a form that looks like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graphicFrame>
        <p:nvGraphicFramePr>
          <p:cNvPr id="507932" name="Object 28"/>
          <p:cNvGraphicFramePr>
            <a:graphicFrameLocks noChangeAspect="1"/>
          </p:cNvGraphicFramePr>
          <p:nvPr/>
        </p:nvGraphicFramePr>
        <p:xfrm>
          <a:off x="1968500" y="3725863"/>
          <a:ext cx="4606925" cy="839787"/>
        </p:xfrm>
        <a:graphic>
          <a:graphicData uri="http://schemas.openxmlformats.org/presentationml/2006/ole">
            <p:oleObj spid="_x0000_s507932" name="Equation" r:id="rId5" imgW="1955520" imgH="35532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7572" y="5192485"/>
            <a:ext cx="737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transform variable </a:t>
            </a:r>
            <a:r>
              <a:rPr lang="en-US" i="1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can then be interpreted as (radian) frequency.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43" name="Rectangle 11"/>
          <p:cNvSpPr>
            <a:spLocks noChangeArrowheads="1"/>
          </p:cNvSpPr>
          <p:nvPr/>
        </p:nvSpPr>
        <p:spPr bwMode="auto">
          <a:xfrm>
            <a:off x="2862263" y="1033463"/>
            <a:ext cx="3617912" cy="106045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34" name="Rectangle 2"/>
          <p:cNvSpPr>
            <a:spLocks noChangeArrowheads="1"/>
          </p:cNvSpPr>
          <p:nvPr/>
        </p:nvSpPr>
        <p:spPr bwMode="auto">
          <a:xfrm>
            <a:off x="1209676" y="2495550"/>
            <a:ext cx="7181850" cy="1173163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36" name="Text Box 4"/>
          <p:cNvSpPr txBox="1">
            <a:spLocks noChangeArrowheads="1"/>
          </p:cNvSpPr>
          <p:nvPr/>
        </p:nvSpPr>
        <p:spPr bwMode="auto">
          <a:xfrm>
            <a:off x="867439" y="1236354"/>
            <a:ext cx="1690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Summary</a:t>
            </a:r>
          </a:p>
        </p:txBody>
      </p:sp>
      <p:graphicFrame>
        <p:nvGraphicFramePr>
          <p:cNvPr id="504841" name="Object 9"/>
          <p:cNvGraphicFramePr>
            <a:graphicFrameLocks noChangeAspect="1"/>
          </p:cNvGraphicFramePr>
          <p:nvPr/>
        </p:nvGraphicFramePr>
        <p:xfrm>
          <a:off x="1422400" y="2743200"/>
          <a:ext cx="6926263" cy="757238"/>
        </p:xfrm>
        <a:graphic>
          <a:graphicData uri="http://schemas.openxmlformats.org/presentationml/2006/ole">
            <p:oleObj spid="_x0000_s504841" name="Equation" r:id="rId4" imgW="2793960" imgH="304560" progId="Equation.DSMT4">
              <p:embed/>
            </p:oleObj>
          </a:graphicData>
        </a:graphic>
      </p:graphicFrame>
      <p:graphicFrame>
        <p:nvGraphicFramePr>
          <p:cNvPr id="504842" name="Object 10"/>
          <p:cNvGraphicFramePr>
            <a:graphicFrameLocks noChangeAspect="1"/>
          </p:cNvGraphicFramePr>
          <p:nvPr/>
        </p:nvGraphicFramePr>
        <p:xfrm>
          <a:off x="3248025" y="1268413"/>
          <a:ext cx="3065463" cy="619125"/>
        </p:xfrm>
        <a:graphic>
          <a:graphicData uri="http://schemas.openxmlformats.org/presentationml/2006/ole">
            <p:oleObj spid="_x0000_s504842" name="Equation" r:id="rId5" imgW="1257120" imgH="253800" progId="Equation.DSMT4">
              <p:embed/>
            </p:oleObj>
          </a:graphicData>
        </a:graphic>
      </p:graphicFrame>
      <p:sp>
        <p:nvSpPr>
          <p:cNvPr id="504845" name="Rectangle 13"/>
          <p:cNvSpPr>
            <a:spLocks noChangeArrowheads="1"/>
          </p:cNvSpPr>
          <p:nvPr/>
        </p:nvSpPr>
        <p:spPr bwMode="auto">
          <a:xfrm>
            <a:off x="1271588" y="4138613"/>
            <a:ext cx="6565900" cy="2401887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46" name="Freeform 14"/>
          <p:cNvSpPr>
            <a:spLocks/>
          </p:cNvSpPr>
          <p:nvPr/>
        </p:nvSpPr>
        <p:spPr bwMode="auto">
          <a:xfrm>
            <a:off x="4559300" y="4605338"/>
            <a:ext cx="1803400" cy="1449387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60" y="142"/>
              </a:cxn>
              <a:cxn ang="0">
                <a:pos x="162" y="904"/>
              </a:cxn>
              <a:cxn ang="0">
                <a:pos x="364" y="86"/>
              </a:cxn>
              <a:cxn ang="0">
                <a:pos x="536" y="818"/>
              </a:cxn>
              <a:cxn ang="0">
                <a:pos x="704" y="191"/>
              </a:cxn>
              <a:cxn ang="0">
                <a:pos x="844" y="735"/>
              </a:cxn>
              <a:cxn ang="0">
                <a:pos x="956" y="302"/>
              </a:cxn>
              <a:cxn ang="0">
                <a:pos x="1064" y="654"/>
              </a:cxn>
              <a:cxn ang="0">
                <a:pos x="1136" y="402"/>
              </a:cxn>
            </a:cxnLst>
            <a:rect l="0" t="0" r="r" b="b"/>
            <a:pathLst>
              <a:path w="1136" h="913">
                <a:moveTo>
                  <a:pt x="0" y="50"/>
                </a:moveTo>
                <a:cubicBezTo>
                  <a:pt x="10" y="65"/>
                  <a:pt x="33" y="0"/>
                  <a:pt x="60" y="142"/>
                </a:cubicBezTo>
                <a:cubicBezTo>
                  <a:pt x="87" y="284"/>
                  <a:pt x="111" y="913"/>
                  <a:pt x="162" y="904"/>
                </a:cubicBezTo>
                <a:cubicBezTo>
                  <a:pt x="213" y="895"/>
                  <a:pt x="302" y="100"/>
                  <a:pt x="364" y="86"/>
                </a:cubicBezTo>
                <a:cubicBezTo>
                  <a:pt x="426" y="72"/>
                  <a:pt x="479" y="801"/>
                  <a:pt x="536" y="818"/>
                </a:cubicBezTo>
                <a:cubicBezTo>
                  <a:pt x="593" y="835"/>
                  <a:pt x="653" y="205"/>
                  <a:pt x="704" y="191"/>
                </a:cubicBezTo>
                <a:cubicBezTo>
                  <a:pt x="755" y="177"/>
                  <a:pt x="802" y="716"/>
                  <a:pt x="844" y="735"/>
                </a:cubicBezTo>
                <a:cubicBezTo>
                  <a:pt x="886" y="754"/>
                  <a:pt x="919" y="315"/>
                  <a:pt x="956" y="302"/>
                </a:cubicBezTo>
                <a:cubicBezTo>
                  <a:pt x="993" y="289"/>
                  <a:pt x="1034" y="637"/>
                  <a:pt x="1064" y="654"/>
                </a:cubicBezTo>
                <a:cubicBezTo>
                  <a:pt x="1094" y="671"/>
                  <a:pt x="1121" y="454"/>
                  <a:pt x="1136" y="402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4847" name="Line 15"/>
          <p:cNvSpPr>
            <a:spLocks noChangeShapeType="1"/>
          </p:cNvSpPr>
          <p:nvPr/>
        </p:nvSpPr>
        <p:spPr bwMode="auto">
          <a:xfrm flipV="1">
            <a:off x="2606675" y="4378325"/>
            <a:ext cx="0" cy="1911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4848" name="Line 16"/>
          <p:cNvSpPr>
            <a:spLocks noChangeShapeType="1"/>
          </p:cNvSpPr>
          <p:nvPr/>
        </p:nvSpPr>
        <p:spPr bwMode="auto">
          <a:xfrm flipV="1">
            <a:off x="2597150" y="5378450"/>
            <a:ext cx="43386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04850" name="Object 18"/>
          <p:cNvGraphicFramePr>
            <a:graphicFrameLocks noChangeAspect="1"/>
          </p:cNvGraphicFramePr>
          <p:nvPr/>
        </p:nvGraphicFramePr>
        <p:xfrm>
          <a:off x="6938963" y="5287963"/>
          <a:ext cx="247650" cy="190500"/>
        </p:xfrm>
        <a:graphic>
          <a:graphicData uri="http://schemas.openxmlformats.org/presentationml/2006/ole">
            <p:oleObj spid="_x0000_s504850" name="Equation" r:id="rId6" imgW="126720" imgH="126720" progId="Equation.DSMT4">
              <p:embed/>
            </p:oleObj>
          </a:graphicData>
        </a:graphic>
      </p:graphicFrame>
      <p:sp>
        <p:nvSpPr>
          <p:cNvPr id="504851" name="Freeform 19"/>
          <p:cNvSpPr>
            <a:spLocks/>
          </p:cNvSpPr>
          <p:nvPr/>
        </p:nvSpPr>
        <p:spPr bwMode="auto">
          <a:xfrm>
            <a:off x="2736850" y="4619625"/>
            <a:ext cx="1844675" cy="1419225"/>
          </a:xfrm>
          <a:custGeom>
            <a:avLst/>
            <a:gdLst/>
            <a:ahLst/>
            <a:cxnLst>
              <a:cxn ang="0">
                <a:pos x="1162" y="37"/>
              </a:cxn>
              <a:cxn ang="0">
                <a:pos x="1128" y="141"/>
              </a:cxn>
              <a:cxn ang="0">
                <a:pos x="974" y="885"/>
              </a:cxn>
              <a:cxn ang="0">
                <a:pos x="800" y="89"/>
              </a:cxn>
              <a:cxn ang="0">
                <a:pos x="616" y="825"/>
              </a:cxn>
              <a:cxn ang="0">
                <a:pos x="452" y="197"/>
              </a:cxn>
              <a:cxn ang="0">
                <a:pos x="316" y="685"/>
              </a:cxn>
              <a:cxn ang="0">
                <a:pos x="208" y="297"/>
              </a:cxn>
              <a:cxn ang="0">
                <a:pos x="88" y="597"/>
              </a:cxn>
              <a:cxn ang="0">
                <a:pos x="0" y="417"/>
              </a:cxn>
            </a:cxnLst>
            <a:rect l="0" t="0" r="r" b="b"/>
            <a:pathLst>
              <a:path w="1162" h="894">
                <a:moveTo>
                  <a:pt x="1162" y="37"/>
                </a:moveTo>
                <a:cubicBezTo>
                  <a:pt x="1156" y="55"/>
                  <a:pt x="1159" y="0"/>
                  <a:pt x="1128" y="141"/>
                </a:cubicBezTo>
                <a:cubicBezTo>
                  <a:pt x="1097" y="282"/>
                  <a:pt x="1029" y="894"/>
                  <a:pt x="974" y="885"/>
                </a:cubicBezTo>
                <a:cubicBezTo>
                  <a:pt x="919" y="876"/>
                  <a:pt x="860" y="99"/>
                  <a:pt x="800" y="89"/>
                </a:cubicBezTo>
                <a:cubicBezTo>
                  <a:pt x="740" y="79"/>
                  <a:pt x="674" y="807"/>
                  <a:pt x="616" y="825"/>
                </a:cubicBezTo>
                <a:cubicBezTo>
                  <a:pt x="558" y="843"/>
                  <a:pt x="502" y="220"/>
                  <a:pt x="452" y="197"/>
                </a:cubicBezTo>
                <a:cubicBezTo>
                  <a:pt x="402" y="174"/>
                  <a:pt x="357" y="668"/>
                  <a:pt x="316" y="685"/>
                </a:cubicBezTo>
                <a:cubicBezTo>
                  <a:pt x="275" y="702"/>
                  <a:pt x="246" y="312"/>
                  <a:pt x="208" y="297"/>
                </a:cubicBezTo>
                <a:cubicBezTo>
                  <a:pt x="170" y="282"/>
                  <a:pt x="123" y="577"/>
                  <a:pt x="88" y="597"/>
                </a:cubicBezTo>
                <a:cubicBezTo>
                  <a:pt x="53" y="617"/>
                  <a:pt x="18" y="454"/>
                  <a:pt x="0" y="417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4852" name="Freeform 20"/>
          <p:cNvSpPr>
            <a:spLocks/>
          </p:cNvSpPr>
          <p:nvPr/>
        </p:nvSpPr>
        <p:spPr bwMode="auto">
          <a:xfrm>
            <a:off x="2703513" y="4679950"/>
            <a:ext cx="3752850" cy="596900"/>
          </a:xfrm>
          <a:custGeom>
            <a:avLst/>
            <a:gdLst/>
            <a:ahLst/>
            <a:cxnLst>
              <a:cxn ang="0">
                <a:pos x="0" y="547"/>
              </a:cxn>
              <a:cxn ang="0">
                <a:pos x="598" y="177"/>
              </a:cxn>
              <a:cxn ang="0">
                <a:pos x="1321" y="0"/>
              </a:cxn>
              <a:cxn ang="0">
                <a:pos x="2044" y="177"/>
              </a:cxn>
              <a:cxn ang="0">
                <a:pos x="2620" y="537"/>
              </a:cxn>
            </a:cxnLst>
            <a:rect l="0" t="0" r="r" b="b"/>
            <a:pathLst>
              <a:path w="2620" h="547">
                <a:moveTo>
                  <a:pt x="0" y="547"/>
                </a:moveTo>
                <a:cubicBezTo>
                  <a:pt x="100" y="485"/>
                  <a:pt x="378" y="268"/>
                  <a:pt x="598" y="177"/>
                </a:cubicBezTo>
                <a:cubicBezTo>
                  <a:pt x="818" y="86"/>
                  <a:pt x="1080" y="0"/>
                  <a:pt x="1321" y="0"/>
                </a:cubicBezTo>
                <a:cubicBezTo>
                  <a:pt x="1562" y="0"/>
                  <a:pt x="1828" y="87"/>
                  <a:pt x="2044" y="177"/>
                </a:cubicBezTo>
                <a:cubicBezTo>
                  <a:pt x="2260" y="267"/>
                  <a:pt x="2500" y="462"/>
                  <a:pt x="2620" y="537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04853" name="Object 21"/>
          <p:cNvGraphicFramePr>
            <a:graphicFrameLocks noChangeAspect="1"/>
          </p:cNvGraphicFramePr>
          <p:nvPr/>
        </p:nvGraphicFramePr>
        <p:xfrm>
          <a:off x="1647826" y="4467225"/>
          <a:ext cx="857250" cy="446088"/>
        </p:xfrm>
        <a:graphic>
          <a:graphicData uri="http://schemas.openxmlformats.org/presentationml/2006/ole">
            <p:oleObj spid="_x0000_s504853" name="Equation" r:id="rId7" imgW="482400" imgH="253800" progId="Equation.DSMT4">
              <p:embed/>
            </p:oleObj>
          </a:graphicData>
        </a:graphic>
      </p:graphicFrame>
      <p:sp>
        <p:nvSpPr>
          <p:cNvPr id="504855" name="AutoShape 23"/>
          <p:cNvSpPr>
            <a:spLocks noChangeArrowheads="1"/>
          </p:cNvSpPr>
          <p:nvPr/>
        </p:nvSpPr>
        <p:spPr bwMode="auto">
          <a:xfrm>
            <a:off x="5300663" y="4584700"/>
            <a:ext cx="927100" cy="1317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56" name="Text Box 24"/>
          <p:cNvSpPr txBox="1">
            <a:spLocks noChangeArrowheads="1"/>
          </p:cNvSpPr>
          <p:nvPr/>
        </p:nvSpPr>
        <p:spPr bwMode="auto">
          <a:xfrm>
            <a:off x="6429375" y="4356100"/>
            <a:ext cx="420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sz="2400" i="1" baseline="-25000">
                <a:solidFill>
                  <a:schemeClr val="bg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04857" name="AutoShape 25"/>
          <p:cNvSpPr>
            <a:spLocks noChangeArrowheads="1"/>
          </p:cNvSpPr>
          <p:nvPr/>
        </p:nvSpPr>
        <p:spPr bwMode="auto">
          <a:xfrm>
            <a:off x="4987925" y="6075363"/>
            <a:ext cx="927100" cy="1317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58" name="Text Box 26"/>
          <p:cNvSpPr txBox="1">
            <a:spLocks noChangeArrowheads="1"/>
          </p:cNvSpPr>
          <p:nvPr/>
        </p:nvSpPr>
        <p:spPr bwMode="auto">
          <a:xfrm>
            <a:off x="6102350" y="5910263"/>
            <a:ext cx="420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v</a:t>
            </a:r>
            <a:r>
              <a:rPr lang="en-US" sz="2400" i="1" baseline="-25000" dirty="0">
                <a:solidFill>
                  <a:schemeClr val="bg2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504859" name="Text Box 27"/>
          <p:cNvSpPr txBox="1">
            <a:spLocks noChangeArrowheads="1"/>
          </p:cNvSpPr>
          <p:nvPr/>
        </p:nvSpPr>
        <p:spPr bwMode="auto">
          <a:xfrm>
            <a:off x="187325" y="0"/>
            <a:ext cx="8956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with Dispersion (cont.)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6448425" y="781050"/>
            <a:ext cx="2305050" cy="76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11041" name="Group 65"/>
          <p:cNvGrpSpPr>
            <a:grpSpLocks/>
          </p:cNvGrpSpPr>
          <p:nvPr/>
        </p:nvGrpSpPr>
        <p:grpSpPr bwMode="auto">
          <a:xfrm>
            <a:off x="603250" y="1052513"/>
            <a:ext cx="5753100" cy="1820862"/>
            <a:chOff x="380" y="663"/>
            <a:chExt cx="3624" cy="1147"/>
          </a:xfrm>
        </p:grpSpPr>
        <p:sp>
          <p:nvSpPr>
            <p:cNvPr id="510983" name="Rectangle 7"/>
            <p:cNvSpPr>
              <a:spLocks noChangeArrowheads="1"/>
            </p:cNvSpPr>
            <p:nvPr/>
          </p:nvSpPr>
          <p:spPr bwMode="auto">
            <a:xfrm>
              <a:off x="390" y="663"/>
              <a:ext cx="3579" cy="1147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984" name="Freeform 8"/>
            <p:cNvSpPr>
              <a:spLocks/>
            </p:cNvSpPr>
            <p:nvPr/>
          </p:nvSpPr>
          <p:spPr bwMode="auto">
            <a:xfrm>
              <a:off x="2331" y="801"/>
              <a:ext cx="1136" cy="91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60" y="142"/>
                </a:cxn>
                <a:cxn ang="0">
                  <a:pos x="162" y="904"/>
                </a:cxn>
                <a:cxn ang="0">
                  <a:pos x="364" y="86"/>
                </a:cxn>
                <a:cxn ang="0">
                  <a:pos x="536" y="818"/>
                </a:cxn>
                <a:cxn ang="0">
                  <a:pos x="704" y="191"/>
                </a:cxn>
                <a:cxn ang="0">
                  <a:pos x="844" y="735"/>
                </a:cxn>
                <a:cxn ang="0">
                  <a:pos x="956" y="302"/>
                </a:cxn>
                <a:cxn ang="0">
                  <a:pos x="1064" y="654"/>
                </a:cxn>
                <a:cxn ang="0">
                  <a:pos x="1136" y="402"/>
                </a:cxn>
              </a:cxnLst>
              <a:rect l="0" t="0" r="r" b="b"/>
              <a:pathLst>
                <a:path w="1136" h="913">
                  <a:moveTo>
                    <a:pt x="0" y="50"/>
                  </a:moveTo>
                  <a:cubicBezTo>
                    <a:pt x="10" y="65"/>
                    <a:pt x="33" y="0"/>
                    <a:pt x="60" y="142"/>
                  </a:cubicBezTo>
                  <a:cubicBezTo>
                    <a:pt x="87" y="284"/>
                    <a:pt x="111" y="913"/>
                    <a:pt x="162" y="904"/>
                  </a:cubicBezTo>
                  <a:cubicBezTo>
                    <a:pt x="213" y="895"/>
                    <a:pt x="302" y="100"/>
                    <a:pt x="364" y="86"/>
                  </a:cubicBezTo>
                  <a:cubicBezTo>
                    <a:pt x="426" y="72"/>
                    <a:pt x="479" y="801"/>
                    <a:pt x="536" y="818"/>
                  </a:cubicBezTo>
                  <a:cubicBezTo>
                    <a:pt x="593" y="835"/>
                    <a:pt x="653" y="205"/>
                    <a:pt x="704" y="191"/>
                  </a:cubicBezTo>
                  <a:cubicBezTo>
                    <a:pt x="755" y="177"/>
                    <a:pt x="802" y="716"/>
                    <a:pt x="844" y="735"/>
                  </a:cubicBezTo>
                  <a:cubicBezTo>
                    <a:pt x="886" y="754"/>
                    <a:pt x="919" y="315"/>
                    <a:pt x="956" y="302"/>
                  </a:cubicBezTo>
                  <a:cubicBezTo>
                    <a:pt x="993" y="289"/>
                    <a:pt x="1034" y="637"/>
                    <a:pt x="1064" y="654"/>
                  </a:cubicBezTo>
                  <a:cubicBezTo>
                    <a:pt x="1094" y="671"/>
                    <a:pt x="1121" y="454"/>
                    <a:pt x="1136" y="402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0985" name="Line 9"/>
            <p:cNvSpPr>
              <a:spLocks noChangeShapeType="1"/>
            </p:cNvSpPr>
            <p:nvPr/>
          </p:nvSpPr>
          <p:spPr bwMode="auto">
            <a:xfrm flipV="1">
              <a:off x="1101" y="698"/>
              <a:ext cx="0" cy="107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0986" name="Line 10"/>
            <p:cNvSpPr>
              <a:spLocks noChangeShapeType="1"/>
            </p:cNvSpPr>
            <p:nvPr/>
          </p:nvSpPr>
          <p:spPr bwMode="auto">
            <a:xfrm flipV="1">
              <a:off x="1095" y="1288"/>
              <a:ext cx="273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0987" name="Object 11"/>
            <p:cNvGraphicFramePr>
              <a:graphicFrameLocks noChangeAspect="1"/>
            </p:cNvGraphicFramePr>
            <p:nvPr/>
          </p:nvGraphicFramePr>
          <p:xfrm>
            <a:off x="3848" y="1231"/>
            <a:ext cx="156" cy="120"/>
          </p:xfrm>
          <a:graphic>
            <a:graphicData uri="http://schemas.openxmlformats.org/presentationml/2006/ole">
              <p:oleObj spid="_x0000_s510987" name="Equation" r:id="rId4" imgW="126720" imgH="126720" progId="Equation.DSMT4">
                <p:embed/>
              </p:oleObj>
            </a:graphicData>
          </a:graphic>
        </p:graphicFrame>
        <p:sp>
          <p:nvSpPr>
            <p:cNvPr id="510988" name="Freeform 12"/>
            <p:cNvSpPr>
              <a:spLocks/>
            </p:cNvSpPr>
            <p:nvPr/>
          </p:nvSpPr>
          <p:spPr bwMode="auto">
            <a:xfrm>
              <a:off x="1183" y="810"/>
              <a:ext cx="1162" cy="894"/>
            </a:xfrm>
            <a:custGeom>
              <a:avLst/>
              <a:gdLst/>
              <a:ahLst/>
              <a:cxnLst>
                <a:cxn ang="0">
                  <a:pos x="1162" y="37"/>
                </a:cxn>
                <a:cxn ang="0">
                  <a:pos x="1128" y="141"/>
                </a:cxn>
                <a:cxn ang="0">
                  <a:pos x="974" y="885"/>
                </a:cxn>
                <a:cxn ang="0">
                  <a:pos x="800" y="89"/>
                </a:cxn>
                <a:cxn ang="0">
                  <a:pos x="616" y="825"/>
                </a:cxn>
                <a:cxn ang="0">
                  <a:pos x="452" y="197"/>
                </a:cxn>
                <a:cxn ang="0">
                  <a:pos x="316" y="685"/>
                </a:cxn>
                <a:cxn ang="0">
                  <a:pos x="208" y="297"/>
                </a:cxn>
                <a:cxn ang="0">
                  <a:pos x="88" y="597"/>
                </a:cxn>
                <a:cxn ang="0">
                  <a:pos x="0" y="417"/>
                </a:cxn>
              </a:cxnLst>
              <a:rect l="0" t="0" r="r" b="b"/>
              <a:pathLst>
                <a:path w="1162" h="894">
                  <a:moveTo>
                    <a:pt x="1162" y="37"/>
                  </a:moveTo>
                  <a:cubicBezTo>
                    <a:pt x="1156" y="55"/>
                    <a:pt x="1159" y="0"/>
                    <a:pt x="1128" y="141"/>
                  </a:cubicBezTo>
                  <a:cubicBezTo>
                    <a:pt x="1097" y="282"/>
                    <a:pt x="1029" y="894"/>
                    <a:pt x="974" y="885"/>
                  </a:cubicBezTo>
                  <a:cubicBezTo>
                    <a:pt x="919" y="876"/>
                    <a:pt x="860" y="99"/>
                    <a:pt x="800" y="89"/>
                  </a:cubicBezTo>
                  <a:cubicBezTo>
                    <a:pt x="740" y="79"/>
                    <a:pt x="674" y="807"/>
                    <a:pt x="616" y="825"/>
                  </a:cubicBezTo>
                  <a:cubicBezTo>
                    <a:pt x="558" y="843"/>
                    <a:pt x="502" y="220"/>
                    <a:pt x="452" y="197"/>
                  </a:cubicBezTo>
                  <a:cubicBezTo>
                    <a:pt x="402" y="174"/>
                    <a:pt x="357" y="668"/>
                    <a:pt x="316" y="685"/>
                  </a:cubicBezTo>
                  <a:cubicBezTo>
                    <a:pt x="275" y="702"/>
                    <a:pt x="246" y="312"/>
                    <a:pt x="208" y="297"/>
                  </a:cubicBezTo>
                  <a:cubicBezTo>
                    <a:pt x="170" y="282"/>
                    <a:pt x="123" y="577"/>
                    <a:pt x="88" y="597"/>
                  </a:cubicBezTo>
                  <a:cubicBezTo>
                    <a:pt x="53" y="617"/>
                    <a:pt x="18" y="454"/>
                    <a:pt x="0" y="417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0989" name="Freeform 13"/>
            <p:cNvSpPr>
              <a:spLocks/>
            </p:cNvSpPr>
            <p:nvPr/>
          </p:nvSpPr>
          <p:spPr bwMode="auto">
            <a:xfrm>
              <a:off x="1162" y="848"/>
              <a:ext cx="2364" cy="376"/>
            </a:xfrm>
            <a:custGeom>
              <a:avLst/>
              <a:gdLst/>
              <a:ahLst/>
              <a:cxnLst>
                <a:cxn ang="0">
                  <a:pos x="0" y="547"/>
                </a:cxn>
                <a:cxn ang="0">
                  <a:pos x="598" y="177"/>
                </a:cxn>
                <a:cxn ang="0">
                  <a:pos x="1321" y="0"/>
                </a:cxn>
                <a:cxn ang="0">
                  <a:pos x="2044" y="177"/>
                </a:cxn>
                <a:cxn ang="0">
                  <a:pos x="2620" y="537"/>
                </a:cxn>
              </a:cxnLst>
              <a:rect l="0" t="0" r="r" b="b"/>
              <a:pathLst>
                <a:path w="2620" h="547">
                  <a:moveTo>
                    <a:pt x="0" y="547"/>
                  </a:moveTo>
                  <a:cubicBezTo>
                    <a:pt x="100" y="485"/>
                    <a:pt x="378" y="268"/>
                    <a:pt x="598" y="177"/>
                  </a:cubicBezTo>
                  <a:cubicBezTo>
                    <a:pt x="818" y="86"/>
                    <a:pt x="1080" y="0"/>
                    <a:pt x="1321" y="0"/>
                  </a:cubicBezTo>
                  <a:cubicBezTo>
                    <a:pt x="1562" y="0"/>
                    <a:pt x="1828" y="87"/>
                    <a:pt x="2044" y="177"/>
                  </a:cubicBezTo>
                  <a:cubicBezTo>
                    <a:pt x="2260" y="267"/>
                    <a:pt x="2500" y="462"/>
                    <a:pt x="2620" y="537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0990" name="Object 14"/>
            <p:cNvGraphicFramePr>
              <a:graphicFrameLocks noChangeAspect="1"/>
            </p:cNvGraphicFramePr>
            <p:nvPr/>
          </p:nvGraphicFramePr>
          <p:xfrm>
            <a:off x="380" y="740"/>
            <a:ext cx="604" cy="281"/>
          </p:xfrm>
          <a:graphic>
            <a:graphicData uri="http://schemas.openxmlformats.org/presentationml/2006/ole">
              <p:oleObj spid="_x0000_s510990" name="Equation" r:id="rId5" imgW="482400" imgH="253800" progId="Equation.DSMT4">
                <p:embed/>
              </p:oleObj>
            </a:graphicData>
          </a:graphic>
        </p:graphicFrame>
        <p:sp>
          <p:nvSpPr>
            <p:cNvPr id="511018" name="Oval 42"/>
            <p:cNvSpPr>
              <a:spLocks noChangeArrowheads="1"/>
            </p:cNvSpPr>
            <p:nvPr/>
          </p:nvSpPr>
          <p:spPr bwMode="auto">
            <a:xfrm>
              <a:off x="2313" y="804"/>
              <a:ext cx="74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2331" y="819"/>
              <a:ext cx="1136" cy="91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60" y="142"/>
                </a:cxn>
                <a:cxn ang="0">
                  <a:pos x="162" y="904"/>
                </a:cxn>
                <a:cxn ang="0">
                  <a:pos x="364" y="86"/>
                </a:cxn>
                <a:cxn ang="0">
                  <a:pos x="536" y="818"/>
                </a:cxn>
                <a:cxn ang="0">
                  <a:pos x="704" y="191"/>
                </a:cxn>
                <a:cxn ang="0">
                  <a:pos x="844" y="735"/>
                </a:cxn>
                <a:cxn ang="0">
                  <a:pos x="956" y="302"/>
                </a:cxn>
                <a:cxn ang="0">
                  <a:pos x="1064" y="654"/>
                </a:cxn>
                <a:cxn ang="0">
                  <a:pos x="1136" y="402"/>
                </a:cxn>
              </a:cxnLst>
              <a:rect l="0" t="0" r="r" b="b"/>
              <a:pathLst>
                <a:path w="1136" h="913">
                  <a:moveTo>
                    <a:pt x="0" y="50"/>
                  </a:moveTo>
                  <a:cubicBezTo>
                    <a:pt x="10" y="65"/>
                    <a:pt x="33" y="0"/>
                    <a:pt x="60" y="142"/>
                  </a:cubicBezTo>
                  <a:cubicBezTo>
                    <a:pt x="87" y="284"/>
                    <a:pt x="111" y="913"/>
                    <a:pt x="162" y="904"/>
                  </a:cubicBezTo>
                  <a:cubicBezTo>
                    <a:pt x="213" y="895"/>
                    <a:pt x="302" y="100"/>
                    <a:pt x="364" y="86"/>
                  </a:cubicBezTo>
                  <a:cubicBezTo>
                    <a:pt x="426" y="72"/>
                    <a:pt x="479" y="801"/>
                    <a:pt x="536" y="818"/>
                  </a:cubicBezTo>
                  <a:cubicBezTo>
                    <a:pt x="593" y="835"/>
                    <a:pt x="653" y="205"/>
                    <a:pt x="704" y="191"/>
                  </a:cubicBezTo>
                  <a:cubicBezTo>
                    <a:pt x="755" y="177"/>
                    <a:pt x="802" y="716"/>
                    <a:pt x="844" y="735"/>
                  </a:cubicBezTo>
                  <a:cubicBezTo>
                    <a:pt x="886" y="754"/>
                    <a:pt x="919" y="315"/>
                    <a:pt x="956" y="302"/>
                  </a:cubicBezTo>
                  <a:cubicBezTo>
                    <a:pt x="993" y="289"/>
                    <a:pt x="1034" y="637"/>
                    <a:pt x="1064" y="654"/>
                  </a:cubicBezTo>
                  <a:cubicBezTo>
                    <a:pt x="1094" y="671"/>
                    <a:pt x="1121" y="454"/>
                    <a:pt x="1136" y="402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1042" name="Group 66"/>
          <p:cNvGrpSpPr>
            <a:grpSpLocks/>
          </p:cNvGrpSpPr>
          <p:nvPr/>
        </p:nvGrpSpPr>
        <p:grpSpPr bwMode="auto">
          <a:xfrm>
            <a:off x="600075" y="2967038"/>
            <a:ext cx="5726113" cy="1820862"/>
            <a:chOff x="378" y="1869"/>
            <a:chExt cx="3607" cy="1147"/>
          </a:xfrm>
        </p:grpSpPr>
        <p:sp>
          <p:nvSpPr>
            <p:cNvPr id="511008" name="Rectangle 32"/>
            <p:cNvSpPr>
              <a:spLocks noChangeArrowheads="1"/>
            </p:cNvSpPr>
            <p:nvPr/>
          </p:nvSpPr>
          <p:spPr bwMode="auto">
            <a:xfrm>
              <a:off x="381" y="1869"/>
              <a:ext cx="3587" cy="1147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009" name="Freeform 33"/>
            <p:cNvSpPr>
              <a:spLocks/>
            </p:cNvSpPr>
            <p:nvPr/>
          </p:nvSpPr>
          <p:spPr bwMode="auto">
            <a:xfrm>
              <a:off x="2504" y="2019"/>
              <a:ext cx="960" cy="896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44" y="140"/>
                </a:cxn>
                <a:cxn ang="0">
                  <a:pos x="150" y="892"/>
                </a:cxn>
                <a:cxn ang="0">
                  <a:pos x="358" y="114"/>
                </a:cxn>
                <a:cxn ang="0">
                  <a:pos x="524" y="806"/>
                </a:cxn>
                <a:cxn ang="0">
                  <a:pos x="707" y="245"/>
                </a:cxn>
                <a:cxn ang="0">
                  <a:pos x="832" y="723"/>
                </a:cxn>
                <a:cxn ang="0">
                  <a:pos x="960" y="350"/>
                </a:cxn>
              </a:cxnLst>
              <a:rect l="0" t="0" r="r" b="b"/>
              <a:pathLst>
                <a:path w="960" h="896">
                  <a:moveTo>
                    <a:pt x="0" y="53"/>
                  </a:moveTo>
                  <a:cubicBezTo>
                    <a:pt x="9" y="67"/>
                    <a:pt x="19" y="0"/>
                    <a:pt x="44" y="140"/>
                  </a:cubicBezTo>
                  <a:cubicBezTo>
                    <a:pt x="69" y="280"/>
                    <a:pt x="98" y="896"/>
                    <a:pt x="150" y="892"/>
                  </a:cubicBezTo>
                  <a:cubicBezTo>
                    <a:pt x="202" y="888"/>
                    <a:pt x="296" y="128"/>
                    <a:pt x="358" y="114"/>
                  </a:cubicBezTo>
                  <a:cubicBezTo>
                    <a:pt x="420" y="100"/>
                    <a:pt x="466" y="784"/>
                    <a:pt x="524" y="806"/>
                  </a:cubicBezTo>
                  <a:cubicBezTo>
                    <a:pt x="582" y="828"/>
                    <a:pt x="656" y="259"/>
                    <a:pt x="707" y="245"/>
                  </a:cubicBezTo>
                  <a:cubicBezTo>
                    <a:pt x="758" y="231"/>
                    <a:pt x="790" y="705"/>
                    <a:pt x="832" y="723"/>
                  </a:cubicBezTo>
                  <a:cubicBezTo>
                    <a:pt x="874" y="741"/>
                    <a:pt x="939" y="412"/>
                    <a:pt x="960" y="350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1010" name="Line 34"/>
            <p:cNvSpPr>
              <a:spLocks noChangeShapeType="1"/>
            </p:cNvSpPr>
            <p:nvPr/>
          </p:nvSpPr>
          <p:spPr bwMode="auto">
            <a:xfrm flipV="1">
              <a:off x="1100" y="1904"/>
              <a:ext cx="0" cy="107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1011" name="Line 35"/>
            <p:cNvSpPr>
              <a:spLocks noChangeShapeType="1"/>
            </p:cNvSpPr>
            <p:nvPr/>
          </p:nvSpPr>
          <p:spPr bwMode="auto">
            <a:xfrm flipV="1">
              <a:off x="1094" y="2494"/>
              <a:ext cx="273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1012" name="Object 36"/>
            <p:cNvGraphicFramePr>
              <a:graphicFrameLocks noChangeAspect="1"/>
            </p:cNvGraphicFramePr>
            <p:nvPr/>
          </p:nvGraphicFramePr>
          <p:xfrm>
            <a:off x="3829" y="2437"/>
            <a:ext cx="156" cy="120"/>
          </p:xfrm>
          <a:graphic>
            <a:graphicData uri="http://schemas.openxmlformats.org/presentationml/2006/ole">
              <p:oleObj spid="_x0000_s511012" name="Equation" r:id="rId6" imgW="126720" imgH="126720" progId="Equation.DSMT4">
                <p:embed/>
              </p:oleObj>
            </a:graphicData>
          </a:graphic>
        </p:graphicFrame>
        <p:sp>
          <p:nvSpPr>
            <p:cNvPr id="511013" name="Freeform 37"/>
            <p:cNvSpPr>
              <a:spLocks/>
            </p:cNvSpPr>
            <p:nvPr/>
          </p:nvSpPr>
          <p:spPr bwMode="auto">
            <a:xfrm>
              <a:off x="1309" y="2016"/>
              <a:ext cx="1179" cy="896"/>
            </a:xfrm>
            <a:custGeom>
              <a:avLst/>
              <a:gdLst/>
              <a:ahLst/>
              <a:cxnLst>
                <a:cxn ang="0">
                  <a:pos x="1179" y="37"/>
                </a:cxn>
                <a:cxn ang="0">
                  <a:pos x="1145" y="141"/>
                </a:cxn>
                <a:cxn ang="0">
                  <a:pos x="991" y="885"/>
                </a:cxn>
                <a:cxn ang="0">
                  <a:pos x="803" y="74"/>
                </a:cxn>
                <a:cxn ang="0">
                  <a:pos x="633" y="825"/>
                </a:cxn>
                <a:cxn ang="0">
                  <a:pos x="454" y="143"/>
                </a:cxn>
                <a:cxn ang="0">
                  <a:pos x="331" y="728"/>
                </a:cxn>
                <a:cxn ang="0">
                  <a:pos x="209" y="231"/>
                </a:cxn>
                <a:cxn ang="0">
                  <a:pos x="87" y="589"/>
                </a:cxn>
                <a:cxn ang="0">
                  <a:pos x="0" y="353"/>
                </a:cxn>
              </a:cxnLst>
              <a:rect l="0" t="0" r="r" b="b"/>
              <a:pathLst>
                <a:path w="1179" h="896">
                  <a:moveTo>
                    <a:pt x="1179" y="37"/>
                  </a:moveTo>
                  <a:cubicBezTo>
                    <a:pt x="1173" y="55"/>
                    <a:pt x="1176" y="0"/>
                    <a:pt x="1145" y="141"/>
                  </a:cubicBezTo>
                  <a:cubicBezTo>
                    <a:pt x="1114" y="282"/>
                    <a:pt x="1048" y="896"/>
                    <a:pt x="991" y="885"/>
                  </a:cubicBezTo>
                  <a:cubicBezTo>
                    <a:pt x="934" y="874"/>
                    <a:pt x="863" y="84"/>
                    <a:pt x="803" y="74"/>
                  </a:cubicBezTo>
                  <a:cubicBezTo>
                    <a:pt x="743" y="64"/>
                    <a:pt x="691" y="814"/>
                    <a:pt x="633" y="825"/>
                  </a:cubicBezTo>
                  <a:cubicBezTo>
                    <a:pt x="575" y="836"/>
                    <a:pt x="504" y="159"/>
                    <a:pt x="454" y="143"/>
                  </a:cubicBezTo>
                  <a:cubicBezTo>
                    <a:pt x="404" y="127"/>
                    <a:pt x="372" y="713"/>
                    <a:pt x="331" y="728"/>
                  </a:cubicBezTo>
                  <a:cubicBezTo>
                    <a:pt x="290" y="743"/>
                    <a:pt x="250" y="254"/>
                    <a:pt x="209" y="231"/>
                  </a:cubicBezTo>
                  <a:cubicBezTo>
                    <a:pt x="168" y="208"/>
                    <a:pt x="122" y="569"/>
                    <a:pt x="87" y="589"/>
                  </a:cubicBezTo>
                  <a:cubicBezTo>
                    <a:pt x="52" y="609"/>
                    <a:pt x="18" y="402"/>
                    <a:pt x="0" y="353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1014" name="Freeform 38"/>
            <p:cNvSpPr>
              <a:spLocks/>
            </p:cNvSpPr>
            <p:nvPr/>
          </p:nvSpPr>
          <p:spPr bwMode="auto">
            <a:xfrm>
              <a:off x="1161" y="2054"/>
              <a:ext cx="2364" cy="376"/>
            </a:xfrm>
            <a:custGeom>
              <a:avLst/>
              <a:gdLst/>
              <a:ahLst/>
              <a:cxnLst>
                <a:cxn ang="0">
                  <a:pos x="0" y="547"/>
                </a:cxn>
                <a:cxn ang="0">
                  <a:pos x="598" y="177"/>
                </a:cxn>
                <a:cxn ang="0">
                  <a:pos x="1321" y="0"/>
                </a:cxn>
                <a:cxn ang="0">
                  <a:pos x="2044" y="177"/>
                </a:cxn>
                <a:cxn ang="0">
                  <a:pos x="2620" y="537"/>
                </a:cxn>
              </a:cxnLst>
              <a:rect l="0" t="0" r="r" b="b"/>
              <a:pathLst>
                <a:path w="2620" h="547">
                  <a:moveTo>
                    <a:pt x="0" y="547"/>
                  </a:moveTo>
                  <a:cubicBezTo>
                    <a:pt x="100" y="485"/>
                    <a:pt x="378" y="268"/>
                    <a:pt x="598" y="177"/>
                  </a:cubicBezTo>
                  <a:cubicBezTo>
                    <a:pt x="818" y="86"/>
                    <a:pt x="1080" y="0"/>
                    <a:pt x="1321" y="0"/>
                  </a:cubicBezTo>
                  <a:cubicBezTo>
                    <a:pt x="1562" y="0"/>
                    <a:pt x="1828" y="87"/>
                    <a:pt x="2044" y="177"/>
                  </a:cubicBezTo>
                  <a:cubicBezTo>
                    <a:pt x="2260" y="267"/>
                    <a:pt x="2500" y="462"/>
                    <a:pt x="2620" y="537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1015" name="Object 39"/>
            <p:cNvGraphicFramePr>
              <a:graphicFrameLocks noChangeAspect="1"/>
            </p:cNvGraphicFramePr>
            <p:nvPr/>
          </p:nvGraphicFramePr>
          <p:xfrm>
            <a:off x="378" y="1920"/>
            <a:ext cx="612" cy="281"/>
          </p:xfrm>
          <a:graphic>
            <a:graphicData uri="http://schemas.openxmlformats.org/presentationml/2006/ole">
              <p:oleObj spid="_x0000_s511015" name="Equation" r:id="rId7" imgW="482400" imgH="253800" progId="Equation.DSMT4">
                <p:embed/>
              </p:oleObj>
            </a:graphicData>
          </a:graphic>
        </p:graphicFrame>
        <p:sp>
          <p:nvSpPr>
            <p:cNvPr id="511019" name="Oval 43"/>
            <p:cNvSpPr>
              <a:spLocks noChangeArrowheads="1"/>
            </p:cNvSpPr>
            <p:nvPr/>
          </p:nvSpPr>
          <p:spPr bwMode="auto">
            <a:xfrm>
              <a:off x="2461" y="2009"/>
              <a:ext cx="74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1043" name="Group 67"/>
          <p:cNvGrpSpPr>
            <a:grpSpLocks/>
          </p:cNvGrpSpPr>
          <p:nvPr/>
        </p:nvGrpSpPr>
        <p:grpSpPr bwMode="auto">
          <a:xfrm>
            <a:off x="608013" y="4916488"/>
            <a:ext cx="5734050" cy="1820862"/>
            <a:chOff x="383" y="3097"/>
            <a:chExt cx="3612" cy="1147"/>
          </a:xfrm>
        </p:grpSpPr>
        <p:sp>
          <p:nvSpPr>
            <p:cNvPr id="511024" name="Rectangle 48"/>
            <p:cNvSpPr>
              <a:spLocks noChangeArrowheads="1"/>
            </p:cNvSpPr>
            <p:nvPr/>
          </p:nvSpPr>
          <p:spPr bwMode="auto">
            <a:xfrm>
              <a:off x="383" y="3097"/>
              <a:ext cx="3595" cy="1147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025" name="Freeform 49"/>
            <p:cNvSpPr>
              <a:spLocks/>
            </p:cNvSpPr>
            <p:nvPr/>
          </p:nvSpPr>
          <p:spPr bwMode="auto">
            <a:xfrm>
              <a:off x="2723" y="3328"/>
              <a:ext cx="672" cy="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53"/>
                </a:cxn>
                <a:cxn ang="0">
                  <a:pos x="43" y="192"/>
                </a:cxn>
                <a:cxn ang="0">
                  <a:pos x="130" y="811"/>
                </a:cxn>
                <a:cxn ang="0">
                  <a:pos x="331" y="105"/>
                </a:cxn>
                <a:cxn ang="0">
                  <a:pos x="504" y="725"/>
                </a:cxn>
                <a:cxn ang="0">
                  <a:pos x="672" y="253"/>
                </a:cxn>
              </a:cxnLst>
              <a:rect l="0" t="0" r="r" b="b"/>
              <a:pathLst>
                <a:path w="672" h="825">
                  <a:moveTo>
                    <a:pt x="0" y="0"/>
                  </a:moveTo>
                  <a:cubicBezTo>
                    <a:pt x="4" y="9"/>
                    <a:pt x="19" y="21"/>
                    <a:pt x="26" y="53"/>
                  </a:cubicBezTo>
                  <a:cubicBezTo>
                    <a:pt x="33" y="85"/>
                    <a:pt x="26" y="66"/>
                    <a:pt x="43" y="192"/>
                  </a:cubicBezTo>
                  <a:cubicBezTo>
                    <a:pt x="60" y="318"/>
                    <a:pt x="82" y="825"/>
                    <a:pt x="130" y="811"/>
                  </a:cubicBezTo>
                  <a:cubicBezTo>
                    <a:pt x="178" y="797"/>
                    <a:pt x="269" y="119"/>
                    <a:pt x="331" y="105"/>
                  </a:cubicBezTo>
                  <a:cubicBezTo>
                    <a:pt x="393" y="91"/>
                    <a:pt x="447" y="700"/>
                    <a:pt x="504" y="725"/>
                  </a:cubicBezTo>
                  <a:cubicBezTo>
                    <a:pt x="561" y="750"/>
                    <a:pt x="644" y="332"/>
                    <a:pt x="672" y="253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1026" name="Line 50"/>
            <p:cNvSpPr>
              <a:spLocks noChangeShapeType="1"/>
            </p:cNvSpPr>
            <p:nvPr/>
          </p:nvSpPr>
          <p:spPr bwMode="auto">
            <a:xfrm flipV="1">
              <a:off x="1110" y="3124"/>
              <a:ext cx="0" cy="107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1027" name="Line 51"/>
            <p:cNvSpPr>
              <a:spLocks noChangeShapeType="1"/>
            </p:cNvSpPr>
            <p:nvPr/>
          </p:nvSpPr>
          <p:spPr bwMode="auto">
            <a:xfrm flipV="1">
              <a:off x="1104" y="3722"/>
              <a:ext cx="273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1028" name="Object 52"/>
            <p:cNvGraphicFramePr>
              <a:graphicFrameLocks noChangeAspect="1"/>
            </p:cNvGraphicFramePr>
            <p:nvPr/>
          </p:nvGraphicFramePr>
          <p:xfrm>
            <a:off x="3839" y="3665"/>
            <a:ext cx="156" cy="120"/>
          </p:xfrm>
          <a:graphic>
            <a:graphicData uri="http://schemas.openxmlformats.org/presentationml/2006/ole">
              <p:oleObj spid="_x0000_s511028" name="Equation" r:id="rId8" imgW="126720" imgH="126720" progId="Equation.DSMT4">
                <p:embed/>
              </p:oleObj>
            </a:graphicData>
          </a:graphic>
        </p:graphicFrame>
        <p:sp>
          <p:nvSpPr>
            <p:cNvPr id="511029" name="Freeform 53"/>
            <p:cNvSpPr>
              <a:spLocks/>
            </p:cNvSpPr>
            <p:nvPr/>
          </p:nvSpPr>
          <p:spPr bwMode="auto">
            <a:xfrm>
              <a:off x="1248" y="3266"/>
              <a:ext cx="1484" cy="882"/>
            </a:xfrm>
            <a:custGeom>
              <a:avLst/>
              <a:gdLst/>
              <a:ahLst/>
              <a:cxnLst>
                <a:cxn ang="0">
                  <a:pos x="1484" y="71"/>
                </a:cxn>
                <a:cxn ang="0">
                  <a:pos x="1423" y="132"/>
                </a:cxn>
                <a:cxn ang="0">
                  <a:pos x="1269" y="863"/>
                </a:cxn>
                <a:cxn ang="0">
                  <a:pos x="1100" y="19"/>
                </a:cxn>
                <a:cxn ang="0">
                  <a:pos x="911" y="803"/>
                </a:cxn>
                <a:cxn ang="0">
                  <a:pos x="751" y="71"/>
                </a:cxn>
                <a:cxn ang="0">
                  <a:pos x="611" y="663"/>
                </a:cxn>
                <a:cxn ang="0">
                  <a:pos x="480" y="141"/>
                </a:cxn>
                <a:cxn ang="0">
                  <a:pos x="383" y="575"/>
                </a:cxn>
                <a:cxn ang="0">
                  <a:pos x="218" y="263"/>
                </a:cxn>
                <a:cxn ang="0">
                  <a:pos x="79" y="560"/>
                </a:cxn>
                <a:cxn ang="0">
                  <a:pos x="0" y="377"/>
                </a:cxn>
              </a:cxnLst>
              <a:rect l="0" t="0" r="r" b="b"/>
              <a:pathLst>
                <a:path w="1484" h="882">
                  <a:moveTo>
                    <a:pt x="1484" y="71"/>
                  </a:moveTo>
                  <a:cubicBezTo>
                    <a:pt x="1474" y="83"/>
                    <a:pt x="1459" y="0"/>
                    <a:pt x="1423" y="132"/>
                  </a:cubicBezTo>
                  <a:cubicBezTo>
                    <a:pt x="1387" y="264"/>
                    <a:pt x="1323" y="882"/>
                    <a:pt x="1269" y="863"/>
                  </a:cubicBezTo>
                  <a:cubicBezTo>
                    <a:pt x="1215" y="844"/>
                    <a:pt x="1160" y="29"/>
                    <a:pt x="1100" y="19"/>
                  </a:cubicBezTo>
                  <a:cubicBezTo>
                    <a:pt x="1040" y="9"/>
                    <a:pt x="969" y="794"/>
                    <a:pt x="911" y="803"/>
                  </a:cubicBezTo>
                  <a:cubicBezTo>
                    <a:pt x="853" y="812"/>
                    <a:pt x="801" y="94"/>
                    <a:pt x="751" y="71"/>
                  </a:cubicBezTo>
                  <a:cubicBezTo>
                    <a:pt x="701" y="48"/>
                    <a:pt x="656" y="651"/>
                    <a:pt x="611" y="663"/>
                  </a:cubicBezTo>
                  <a:cubicBezTo>
                    <a:pt x="566" y="675"/>
                    <a:pt x="518" y="156"/>
                    <a:pt x="480" y="141"/>
                  </a:cubicBezTo>
                  <a:cubicBezTo>
                    <a:pt x="442" y="126"/>
                    <a:pt x="427" y="555"/>
                    <a:pt x="383" y="575"/>
                  </a:cubicBezTo>
                  <a:cubicBezTo>
                    <a:pt x="339" y="595"/>
                    <a:pt x="269" y="266"/>
                    <a:pt x="218" y="263"/>
                  </a:cubicBezTo>
                  <a:cubicBezTo>
                    <a:pt x="167" y="260"/>
                    <a:pt x="115" y="541"/>
                    <a:pt x="79" y="560"/>
                  </a:cubicBezTo>
                  <a:cubicBezTo>
                    <a:pt x="43" y="579"/>
                    <a:pt x="16" y="415"/>
                    <a:pt x="0" y="377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1030" name="Freeform 54"/>
            <p:cNvSpPr>
              <a:spLocks/>
            </p:cNvSpPr>
            <p:nvPr/>
          </p:nvSpPr>
          <p:spPr bwMode="auto">
            <a:xfrm>
              <a:off x="1171" y="3282"/>
              <a:ext cx="2364" cy="376"/>
            </a:xfrm>
            <a:custGeom>
              <a:avLst/>
              <a:gdLst/>
              <a:ahLst/>
              <a:cxnLst>
                <a:cxn ang="0">
                  <a:pos x="0" y="547"/>
                </a:cxn>
                <a:cxn ang="0">
                  <a:pos x="598" y="177"/>
                </a:cxn>
                <a:cxn ang="0">
                  <a:pos x="1321" y="0"/>
                </a:cxn>
                <a:cxn ang="0">
                  <a:pos x="2044" y="177"/>
                </a:cxn>
                <a:cxn ang="0">
                  <a:pos x="2620" y="537"/>
                </a:cxn>
              </a:cxnLst>
              <a:rect l="0" t="0" r="r" b="b"/>
              <a:pathLst>
                <a:path w="2620" h="547">
                  <a:moveTo>
                    <a:pt x="0" y="547"/>
                  </a:moveTo>
                  <a:cubicBezTo>
                    <a:pt x="100" y="485"/>
                    <a:pt x="378" y="268"/>
                    <a:pt x="598" y="177"/>
                  </a:cubicBezTo>
                  <a:cubicBezTo>
                    <a:pt x="818" y="86"/>
                    <a:pt x="1080" y="0"/>
                    <a:pt x="1321" y="0"/>
                  </a:cubicBezTo>
                  <a:cubicBezTo>
                    <a:pt x="1562" y="0"/>
                    <a:pt x="1828" y="87"/>
                    <a:pt x="2044" y="177"/>
                  </a:cubicBezTo>
                  <a:cubicBezTo>
                    <a:pt x="2260" y="267"/>
                    <a:pt x="2500" y="462"/>
                    <a:pt x="2620" y="537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1031" name="Object 55"/>
            <p:cNvGraphicFramePr>
              <a:graphicFrameLocks noChangeAspect="1"/>
            </p:cNvGraphicFramePr>
            <p:nvPr/>
          </p:nvGraphicFramePr>
          <p:xfrm>
            <a:off x="396" y="3157"/>
            <a:ext cx="606" cy="281"/>
          </p:xfrm>
          <a:graphic>
            <a:graphicData uri="http://schemas.openxmlformats.org/presentationml/2006/ole">
              <p:oleObj spid="_x0000_s511031" name="Equation" r:id="rId9" imgW="482400" imgH="253800" progId="Equation.DSMT4">
                <p:embed/>
              </p:oleObj>
            </a:graphicData>
          </a:graphic>
        </p:graphicFrame>
        <p:sp>
          <p:nvSpPr>
            <p:cNvPr id="511021" name="Oval 45"/>
            <p:cNvSpPr>
              <a:spLocks noChangeArrowheads="1"/>
            </p:cNvSpPr>
            <p:nvPr/>
          </p:nvSpPr>
          <p:spPr bwMode="auto">
            <a:xfrm>
              <a:off x="2679" y="3283"/>
              <a:ext cx="74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1035" name="Text Box 59"/>
          <p:cNvSpPr txBox="1">
            <a:spLocks noChangeArrowheads="1"/>
          </p:cNvSpPr>
          <p:nvPr/>
        </p:nvSpPr>
        <p:spPr bwMode="auto">
          <a:xfrm>
            <a:off x="7210425" y="1724025"/>
            <a:ext cx="650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t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= 0</a:t>
            </a:r>
          </a:p>
        </p:txBody>
      </p:sp>
      <p:sp>
        <p:nvSpPr>
          <p:cNvPr id="511036" name="Text Box 60"/>
          <p:cNvSpPr txBox="1">
            <a:spLocks noChangeArrowheads="1"/>
          </p:cNvSpPr>
          <p:nvPr/>
        </p:nvSpPr>
        <p:spPr bwMode="auto">
          <a:xfrm>
            <a:off x="7154863" y="3671888"/>
            <a:ext cx="679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t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=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  <a:endParaRPr 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1037" name="Text Box 61"/>
          <p:cNvSpPr txBox="1">
            <a:spLocks noChangeArrowheads="1"/>
          </p:cNvSpPr>
          <p:nvPr/>
        </p:nvSpPr>
        <p:spPr bwMode="auto">
          <a:xfrm>
            <a:off x="7113588" y="5694363"/>
            <a:ext cx="806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t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= 2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  <a:endParaRPr 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0995" name="Text Box 19"/>
          <p:cNvSpPr txBox="1">
            <a:spLocks noChangeArrowheads="1"/>
          </p:cNvSpPr>
          <p:nvPr/>
        </p:nvSpPr>
        <p:spPr bwMode="auto">
          <a:xfrm>
            <a:off x="2003425" y="0"/>
            <a:ext cx="4994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 </a:t>
            </a:r>
            <a:r>
              <a:rPr lang="en-US" sz="400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en-US" sz="4000" i="1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400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en-US" sz="4000" i="1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&gt; 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3662363" y="5135563"/>
            <a:ext cx="117475" cy="1317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45"/>
          <p:cNvSpPr>
            <a:spLocks noChangeArrowheads="1"/>
          </p:cNvSpPr>
          <p:nvPr/>
        </p:nvSpPr>
        <p:spPr bwMode="auto">
          <a:xfrm>
            <a:off x="3671888" y="3201988"/>
            <a:ext cx="117475" cy="1317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681788" y="828675"/>
            <a:ext cx="1848465" cy="646331"/>
            <a:chOff x="6681788" y="828675"/>
            <a:chExt cx="1848465" cy="646331"/>
          </a:xfrm>
        </p:grpSpPr>
        <p:sp>
          <p:nvSpPr>
            <p:cNvPr id="40" name="TextBox 39"/>
            <p:cNvSpPr txBox="1"/>
            <p:nvPr/>
          </p:nvSpPr>
          <p:spPr>
            <a:xfrm>
              <a:off x="6858000" y="828675"/>
              <a:ext cx="1672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Phase velocity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Group velocity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6681788" y="952500"/>
              <a:ext cx="117475" cy="13176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5"/>
            <p:cNvSpPr>
              <a:spLocks noChangeArrowheads="1"/>
            </p:cNvSpPr>
            <p:nvPr/>
          </p:nvSpPr>
          <p:spPr bwMode="auto">
            <a:xfrm>
              <a:off x="6691313" y="1230313"/>
              <a:ext cx="117475" cy="13176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95" name="Text Box 19"/>
          <p:cNvSpPr txBox="1">
            <a:spLocks noChangeArrowheads="1"/>
          </p:cNvSpPr>
          <p:nvPr/>
        </p:nvSpPr>
        <p:spPr bwMode="auto">
          <a:xfrm>
            <a:off x="1896550" y="0"/>
            <a:ext cx="49942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 </a:t>
            </a:r>
            <a:r>
              <a:rPr lang="en-US" sz="4000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en-US" sz="40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&gt; </a:t>
            </a:r>
            <a:r>
              <a:rPr lang="en-US" sz="40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en-US" sz="4000" i="1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63561" name="Picture 9" descr="http://upload.wikimedia.org/wikipedia/commons/b/bd/Wave_grou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762" y="2149423"/>
            <a:ext cx="8044657" cy="569686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1314202" y="1095498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Example from Wikipedia (view in full-screen mode with </a:t>
            </a:r>
            <a:r>
              <a:rPr lang="en-US" dirty="0" err="1" smtClean="0">
                <a:solidFill>
                  <a:schemeClr val="bg2"/>
                </a:solidFill>
              </a:rPr>
              <a:t>pptx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15514" y="5877683"/>
            <a:ext cx="3518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http://en.wikipedia.org/wiki/Group_velocity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5087" y="3766457"/>
            <a:ext cx="3046027" cy="86177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Red dot: phase velocity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Green dot: group velocity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95" name="Text Box 19"/>
          <p:cNvSpPr txBox="1">
            <a:spLocks noChangeArrowheads="1"/>
          </p:cNvSpPr>
          <p:nvPr/>
        </p:nvSpPr>
        <p:spPr bwMode="auto">
          <a:xfrm>
            <a:off x="2003425" y="0"/>
            <a:ext cx="49942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 </a:t>
            </a:r>
            <a:r>
              <a:rPr lang="en-US" sz="40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en-US" sz="4000" i="1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&gt;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4000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en-US" sz="40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&lt;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009402" y="938150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Example from Wikipedia (view in full-screen mode with </a:t>
            </a:r>
            <a:r>
              <a:rPr lang="en-US" dirty="0" err="1" smtClean="0">
                <a:solidFill>
                  <a:schemeClr val="bg2"/>
                </a:solidFill>
              </a:rPr>
              <a:t>pptx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0645" y="4698163"/>
            <a:ext cx="803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This shows a wave with the group velocity and phase velocity going in different directions. (The group velocity is positive and the phase velocity is negative.)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663565" name="Picture 13" descr="http://upload.wikimedia.org/wikipedia/commons/c/c7/Wave_opposite-group-phase-velocit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043" y="1704149"/>
            <a:ext cx="3819730" cy="235295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82907" y="6070662"/>
            <a:ext cx="3518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http://en.wikipedia.org/wiki/Group_velocity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550" y="1828800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“Backward wave”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792" y="2256312"/>
            <a:ext cx="280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(The phase and group velocities are in opposite directions.)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39" name="Text Box 35"/>
          <p:cNvSpPr txBox="1">
            <a:spLocks noChangeArrowheads="1"/>
          </p:cNvSpPr>
          <p:nvPr/>
        </p:nvSpPr>
        <p:spPr bwMode="auto">
          <a:xfrm>
            <a:off x="1889125" y="0"/>
            <a:ext cx="54514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Notes on Group Velocity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59140" name="Text Box 36"/>
          <p:cNvSpPr txBox="1">
            <a:spLocks noChangeArrowheads="1"/>
          </p:cNvSpPr>
          <p:nvPr/>
        </p:nvSpPr>
        <p:spPr bwMode="auto">
          <a:xfrm>
            <a:off x="533400" y="1416050"/>
            <a:ext cx="8239125" cy="1754326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In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many cases, the group velocity represents the velocity of information flow (the velocity of the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baseband signal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). </a:t>
            </a:r>
            <a:endParaRPr lang="en-US" dirty="0" smtClean="0">
              <a:solidFill>
                <a:schemeClr val="bg1"/>
              </a:solidFill>
              <a:sym typeface="Symbol" pitchFamily="18" charset="2"/>
            </a:endParaRP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This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is true when the dispersion is sufficiently small over the frequency spectrum of the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signal, and the group velocity is less than the speed of light.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en-US" b="1" dirty="0" smtClean="0">
                <a:solidFill>
                  <a:schemeClr val="bg2"/>
                </a:solidFill>
                <a:sym typeface="Symbol" pitchFamily="18" charset="2"/>
              </a:rPr>
              <a:t>Example: 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a narrow-band signal propagating in a </a:t>
            </a:r>
            <a:r>
              <a:rPr lang="en-US" dirty="0" smtClean="0">
                <a:solidFill>
                  <a:schemeClr val="bg2"/>
                </a:solidFill>
                <a:sym typeface="Symbol" pitchFamily="18" charset="2"/>
              </a:rPr>
              <a:t>rectangular waveguide.</a:t>
            </a:r>
            <a:endParaRPr lang="en-US" dirty="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559141" name="Text Box 37"/>
          <p:cNvSpPr txBox="1">
            <a:spLocks noChangeArrowheads="1"/>
          </p:cNvSpPr>
          <p:nvPr/>
        </p:nvSpPr>
        <p:spPr bwMode="auto">
          <a:xfrm>
            <a:off x="797419" y="3810041"/>
            <a:ext cx="7292975" cy="133882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2"/>
                </a:solidFill>
                <a:sym typeface="Symbol" pitchFamily="18" charset="2"/>
              </a:rPr>
              <a:t>Note: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2"/>
                </a:solidFill>
                <a:sym typeface="Symbol" pitchFamily="18" charset="2"/>
              </a:rPr>
              <a:t>In 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some cases the group velocity exceeds the speed of light. In such cases, the waveform always distorts sufficiently as it propagates so that the signal </a:t>
            </a:r>
            <a:r>
              <a:rPr lang="en-US" u="sng" dirty="0">
                <a:solidFill>
                  <a:schemeClr val="bg2"/>
                </a:solidFill>
                <a:sym typeface="Symbol" pitchFamily="18" charset="2"/>
              </a:rPr>
              <a:t>never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 arrives fast than light.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1" name="Text Box 3"/>
          <p:cNvSpPr txBox="1">
            <a:spLocks noChangeArrowheads="1"/>
          </p:cNvSpPr>
          <p:nvPr/>
        </p:nvSpPr>
        <p:spPr bwMode="auto">
          <a:xfrm>
            <a:off x="16827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Notes on Group Velocity (cont.)</a:t>
            </a:r>
          </a:p>
        </p:txBody>
      </p:sp>
      <p:sp>
        <p:nvSpPr>
          <p:cNvPr id="498730" name="Text Box 42"/>
          <p:cNvSpPr txBox="1">
            <a:spLocks noChangeArrowheads="1"/>
          </p:cNvSpPr>
          <p:nvPr/>
        </p:nvSpPr>
        <p:spPr bwMode="auto">
          <a:xfrm>
            <a:off x="1305920" y="656988"/>
            <a:ext cx="689610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Sometimes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itchFamily="18" charset="0"/>
              </a:rPr>
              <a:t>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&gt;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000" dirty="0">
                <a:solidFill>
                  <a:schemeClr val="bg1"/>
                </a:solidFill>
              </a:rPr>
              <a:t>  (e.g</a:t>
            </a:r>
            <a:r>
              <a:rPr lang="en-US" sz="2000" dirty="0" smtClean="0">
                <a:solidFill>
                  <a:schemeClr val="bg1"/>
                </a:solidFill>
              </a:rPr>
              <a:t>., hypothetical </a:t>
            </a:r>
            <a:r>
              <a:rPr lang="en-US" sz="2000" dirty="0">
                <a:solidFill>
                  <a:schemeClr val="bg1"/>
                </a:solidFill>
              </a:rPr>
              <a:t>low-loss </a:t>
            </a:r>
            <a:r>
              <a:rPr lang="en-US" sz="2000" dirty="0" smtClean="0">
                <a:solidFill>
                  <a:schemeClr val="bg1"/>
                </a:solidFill>
              </a:rPr>
              <a:t>TL filled with air, with constant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sz="2000" dirty="0" smtClean="0">
                <a:solidFill>
                  <a:schemeClr val="bg1"/>
                </a:solidFill>
              </a:rPr>
              <a:t> and/or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G</a:t>
            </a:r>
            <a:r>
              <a:rPr lang="en-US" sz="2000" dirty="0" smtClean="0">
                <a:solidFill>
                  <a:schemeClr val="bg1"/>
                </a:solidFill>
              </a:rPr>
              <a:t>).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8758" name="Text Box 70"/>
          <p:cNvSpPr txBox="1">
            <a:spLocks noChangeArrowheads="1"/>
          </p:cNvSpPr>
          <p:nvPr/>
        </p:nvSpPr>
        <p:spPr bwMode="auto">
          <a:xfrm>
            <a:off x="688975" y="6337300"/>
            <a:ext cx="7896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Times New Roman" pitchFamily="18" charset="0"/>
              </a:rPr>
              <a:t>              t =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sz="2400" i="1">
                <a:solidFill>
                  <a:schemeClr val="bg1"/>
                </a:solidFill>
                <a:latin typeface="Times New Roman" pitchFamily="18" charset="0"/>
              </a:rPr>
              <a:t>                                                            t &gt;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sz="2400" i="1">
                <a:solidFill>
                  <a:schemeClr val="bg1"/>
                </a:solidFill>
                <a:latin typeface="Times New Roman" pitchFamily="18" charset="0"/>
              </a:rPr>
              <a:t>                                             </a:t>
            </a:r>
          </a:p>
        </p:txBody>
      </p:sp>
      <p:sp>
        <p:nvSpPr>
          <p:cNvPr id="498732" name="Rectangle 44"/>
          <p:cNvSpPr>
            <a:spLocks noChangeArrowheads="1"/>
          </p:cNvSpPr>
          <p:nvPr/>
        </p:nvSpPr>
        <p:spPr bwMode="auto">
          <a:xfrm>
            <a:off x="434975" y="1504950"/>
            <a:ext cx="8294688" cy="2303463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8733" name="Freeform 45"/>
          <p:cNvSpPr>
            <a:spLocks/>
          </p:cNvSpPr>
          <p:nvPr/>
        </p:nvSpPr>
        <p:spPr bwMode="auto">
          <a:xfrm>
            <a:off x="2201863" y="1889125"/>
            <a:ext cx="1100137" cy="1449388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60" y="142"/>
              </a:cxn>
              <a:cxn ang="0">
                <a:pos x="162" y="904"/>
              </a:cxn>
              <a:cxn ang="0">
                <a:pos x="364" y="86"/>
              </a:cxn>
              <a:cxn ang="0">
                <a:pos x="536" y="818"/>
              </a:cxn>
              <a:cxn ang="0">
                <a:pos x="704" y="191"/>
              </a:cxn>
              <a:cxn ang="0">
                <a:pos x="844" y="735"/>
              </a:cxn>
              <a:cxn ang="0">
                <a:pos x="956" y="302"/>
              </a:cxn>
              <a:cxn ang="0">
                <a:pos x="1064" y="654"/>
              </a:cxn>
              <a:cxn ang="0">
                <a:pos x="1136" y="402"/>
              </a:cxn>
            </a:cxnLst>
            <a:rect l="0" t="0" r="r" b="b"/>
            <a:pathLst>
              <a:path w="1136" h="913">
                <a:moveTo>
                  <a:pt x="0" y="50"/>
                </a:moveTo>
                <a:cubicBezTo>
                  <a:pt x="10" y="65"/>
                  <a:pt x="33" y="0"/>
                  <a:pt x="60" y="142"/>
                </a:cubicBezTo>
                <a:cubicBezTo>
                  <a:pt x="87" y="284"/>
                  <a:pt x="111" y="913"/>
                  <a:pt x="162" y="904"/>
                </a:cubicBezTo>
                <a:cubicBezTo>
                  <a:pt x="213" y="895"/>
                  <a:pt x="302" y="100"/>
                  <a:pt x="364" y="86"/>
                </a:cubicBezTo>
                <a:cubicBezTo>
                  <a:pt x="426" y="72"/>
                  <a:pt x="479" y="801"/>
                  <a:pt x="536" y="818"/>
                </a:cubicBezTo>
                <a:cubicBezTo>
                  <a:pt x="593" y="835"/>
                  <a:pt x="653" y="205"/>
                  <a:pt x="704" y="191"/>
                </a:cubicBezTo>
                <a:cubicBezTo>
                  <a:pt x="755" y="177"/>
                  <a:pt x="802" y="716"/>
                  <a:pt x="844" y="735"/>
                </a:cubicBezTo>
                <a:cubicBezTo>
                  <a:pt x="886" y="754"/>
                  <a:pt x="919" y="315"/>
                  <a:pt x="956" y="302"/>
                </a:cubicBezTo>
                <a:cubicBezTo>
                  <a:pt x="993" y="289"/>
                  <a:pt x="1034" y="637"/>
                  <a:pt x="1064" y="654"/>
                </a:cubicBezTo>
                <a:cubicBezTo>
                  <a:pt x="1094" y="671"/>
                  <a:pt x="1121" y="454"/>
                  <a:pt x="1136" y="402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34" name="Line 46"/>
          <p:cNvSpPr>
            <a:spLocks noChangeShapeType="1"/>
          </p:cNvSpPr>
          <p:nvPr/>
        </p:nvSpPr>
        <p:spPr bwMode="auto">
          <a:xfrm flipV="1">
            <a:off x="960438" y="1649413"/>
            <a:ext cx="1587" cy="1911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35" name="Line 47"/>
          <p:cNvSpPr>
            <a:spLocks noChangeShapeType="1"/>
          </p:cNvSpPr>
          <p:nvPr/>
        </p:nvSpPr>
        <p:spPr bwMode="auto">
          <a:xfrm flipV="1">
            <a:off x="950913" y="2649538"/>
            <a:ext cx="2646362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38" name="Freeform 50"/>
          <p:cNvSpPr>
            <a:spLocks/>
          </p:cNvSpPr>
          <p:nvPr/>
        </p:nvSpPr>
        <p:spPr bwMode="auto">
          <a:xfrm>
            <a:off x="1090613" y="1890713"/>
            <a:ext cx="1125537" cy="1419225"/>
          </a:xfrm>
          <a:custGeom>
            <a:avLst/>
            <a:gdLst/>
            <a:ahLst/>
            <a:cxnLst>
              <a:cxn ang="0">
                <a:pos x="1162" y="37"/>
              </a:cxn>
              <a:cxn ang="0">
                <a:pos x="1128" y="141"/>
              </a:cxn>
              <a:cxn ang="0">
                <a:pos x="974" y="885"/>
              </a:cxn>
              <a:cxn ang="0">
                <a:pos x="800" y="89"/>
              </a:cxn>
              <a:cxn ang="0">
                <a:pos x="616" y="825"/>
              </a:cxn>
              <a:cxn ang="0">
                <a:pos x="452" y="197"/>
              </a:cxn>
              <a:cxn ang="0">
                <a:pos x="316" y="685"/>
              </a:cxn>
              <a:cxn ang="0">
                <a:pos x="208" y="297"/>
              </a:cxn>
              <a:cxn ang="0">
                <a:pos x="88" y="597"/>
              </a:cxn>
              <a:cxn ang="0">
                <a:pos x="0" y="417"/>
              </a:cxn>
            </a:cxnLst>
            <a:rect l="0" t="0" r="r" b="b"/>
            <a:pathLst>
              <a:path w="1162" h="894">
                <a:moveTo>
                  <a:pt x="1162" y="37"/>
                </a:moveTo>
                <a:cubicBezTo>
                  <a:pt x="1156" y="55"/>
                  <a:pt x="1159" y="0"/>
                  <a:pt x="1128" y="141"/>
                </a:cubicBezTo>
                <a:cubicBezTo>
                  <a:pt x="1097" y="282"/>
                  <a:pt x="1029" y="894"/>
                  <a:pt x="974" y="885"/>
                </a:cubicBezTo>
                <a:cubicBezTo>
                  <a:pt x="919" y="876"/>
                  <a:pt x="860" y="99"/>
                  <a:pt x="800" y="89"/>
                </a:cubicBezTo>
                <a:cubicBezTo>
                  <a:pt x="740" y="79"/>
                  <a:pt x="674" y="807"/>
                  <a:pt x="616" y="825"/>
                </a:cubicBezTo>
                <a:cubicBezTo>
                  <a:pt x="558" y="843"/>
                  <a:pt x="502" y="220"/>
                  <a:pt x="452" y="197"/>
                </a:cubicBezTo>
                <a:cubicBezTo>
                  <a:pt x="402" y="174"/>
                  <a:pt x="357" y="668"/>
                  <a:pt x="316" y="685"/>
                </a:cubicBezTo>
                <a:cubicBezTo>
                  <a:pt x="275" y="702"/>
                  <a:pt x="246" y="312"/>
                  <a:pt x="208" y="297"/>
                </a:cubicBezTo>
                <a:cubicBezTo>
                  <a:pt x="170" y="282"/>
                  <a:pt x="123" y="577"/>
                  <a:pt x="88" y="597"/>
                </a:cubicBezTo>
                <a:cubicBezTo>
                  <a:pt x="53" y="617"/>
                  <a:pt x="18" y="454"/>
                  <a:pt x="0" y="417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39" name="Freeform 51"/>
          <p:cNvSpPr>
            <a:spLocks/>
          </p:cNvSpPr>
          <p:nvPr/>
        </p:nvSpPr>
        <p:spPr bwMode="auto">
          <a:xfrm>
            <a:off x="1057275" y="1951038"/>
            <a:ext cx="2289175" cy="596900"/>
          </a:xfrm>
          <a:custGeom>
            <a:avLst/>
            <a:gdLst/>
            <a:ahLst/>
            <a:cxnLst>
              <a:cxn ang="0">
                <a:pos x="0" y="547"/>
              </a:cxn>
              <a:cxn ang="0">
                <a:pos x="598" y="177"/>
              </a:cxn>
              <a:cxn ang="0">
                <a:pos x="1321" y="0"/>
              </a:cxn>
              <a:cxn ang="0">
                <a:pos x="2044" y="177"/>
              </a:cxn>
              <a:cxn ang="0">
                <a:pos x="2620" y="537"/>
              </a:cxn>
            </a:cxnLst>
            <a:rect l="0" t="0" r="r" b="b"/>
            <a:pathLst>
              <a:path w="2620" h="547">
                <a:moveTo>
                  <a:pt x="0" y="547"/>
                </a:moveTo>
                <a:cubicBezTo>
                  <a:pt x="100" y="485"/>
                  <a:pt x="378" y="268"/>
                  <a:pt x="598" y="177"/>
                </a:cubicBezTo>
                <a:cubicBezTo>
                  <a:pt x="818" y="86"/>
                  <a:pt x="1080" y="0"/>
                  <a:pt x="1321" y="0"/>
                </a:cubicBezTo>
                <a:cubicBezTo>
                  <a:pt x="1562" y="0"/>
                  <a:pt x="1828" y="87"/>
                  <a:pt x="2044" y="177"/>
                </a:cubicBezTo>
                <a:cubicBezTo>
                  <a:pt x="2260" y="267"/>
                  <a:pt x="2500" y="462"/>
                  <a:pt x="2620" y="537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42" name="Freeform 54"/>
          <p:cNvSpPr>
            <a:spLocks/>
          </p:cNvSpPr>
          <p:nvPr/>
        </p:nvSpPr>
        <p:spPr bwMode="auto">
          <a:xfrm>
            <a:off x="6832600" y="1889125"/>
            <a:ext cx="1100138" cy="1449388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60" y="142"/>
              </a:cxn>
              <a:cxn ang="0">
                <a:pos x="162" y="904"/>
              </a:cxn>
              <a:cxn ang="0">
                <a:pos x="364" y="86"/>
              </a:cxn>
              <a:cxn ang="0">
                <a:pos x="536" y="818"/>
              </a:cxn>
              <a:cxn ang="0">
                <a:pos x="704" y="191"/>
              </a:cxn>
              <a:cxn ang="0">
                <a:pos x="844" y="735"/>
              </a:cxn>
              <a:cxn ang="0">
                <a:pos x="956" y="302"/>
              </a:cxn>
              <a:cxn ang="0">
                <a:pos x="1064" y="654"/>
              </a:cxn>
              <a:cxn ang="0">
                <a:pos x="1136" y="402"/>
              </a:cxn>
            </a:cxnLst>
            <a:rect l="0" t="0" r="r" b="b"/>
            <a:pathLst>
              <a:path w="1136" h="913">
                <a:moveTo>
                  <a:pt x="0" y="50"/>
                </a:moveTo>
                <a:cubicBezTo>
                  <a:pt x="10" y="65"/>
                  <a:pt x="33" y="0"/>
                  <a:pt x="60" y="142"/>
                </a:cubicBezTo>
                <a:cubicBezTo>
                  <a:pt x="87" y="284"/>
                  <a:pt x="111" y="913"/>
                  <a:pt x="162" y="904"/>
                </a:cubicBezTo>
                <a:cubicBezTo>
                  <a:pt x="213" y="895"/>
                  <a:pt x="302" y="100"/>
                  <a:pt x="364" y="86"/>
                </a:cubicBezTo>
                <a:cubicBezTo>
                  <a:pt x="426" y="72"/>
                  <a:pt x="479" y="801"/>
                  <a:pt x="536" y="818"/>
                </a:cubicBezTo>
                <a:cubicBezTo>
                  <a:pt x="593" y="835"/>
                  <a:pt x="653" y="205"/>
                  <a:pt x="704" y="191"/>
                </a:cubicBezTo>
                <a:cubicBezTo>
                  <a:pt x="755" y="177"/>
                  <a:pt x="802" y="716"/>
                  <a:pt x="844" y="735"/>
                </a:cubicBezTo>
                <a:cubicBezTo>
                  <a:pt x="886" y="754"/>
                  <a:pt x="919" y="315"/>
                  <a:pt x="956" y="302"/>
                </a:cubicBezTo>
                <a:cubicBezTo>
                  <a:pt x="993" y="289"/>
                  <a:pt x="1034" y="637"/>
                  <a:pt x="1064" y="654"/>
                </a:cubicBezTo>
                <a:cubicBezTo>
                  <a:pt x="1094" y="671"/>
                  <a:pt x="1121" y="454"/>
                  <a:pt x="1136" y="402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43" name="Line 55"/>
          <p:cNvSpPr>
            <a:spLocks noChangeShapeType="1"/>
          </p:cNvSpPr>
          <p:nvPr/>
        </p:nvSpPr>
        <p:spPr bwMode="auto">
          <a:xfrm flipV="1">
            <a:off x="5591175" y="1649413"/>
            <a:ext cx="1588" cy="1911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44" name="Line 56"/>
          <p:cNvSpPr>
            <a:spLocks noChangeShapeType="1"/>
          </p:cNvSpPr>
          <p:nvPr/>
        </p:nvSpPr>
        <p:spPr bwMode="auto">
          <a:xfrm flipV="1">
            <a:off x="5581650" y="2649538"/>
            <a:ext cx="2646363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45" name="Freeform 57"/>
          <p:cNvSpPr>
            <a:spLocks/>
          </p:cNvSpPr>
          <p:nvPr/>
        </p:nvSpPr>
        <p:spPr bwMode="auto">
          <a:xfrm>
            <a:off x="5721350" y="1890713"/>
            <a:ext cx="1125538" cy="1419225"/>
          </a:xfrm>
          <a:custGeom>
            <a:avLst/>
            <a:gdLst/>
            <a:ahLst/>
            <a:cxnLst>
              <a:cxn ang="0">
                <a:pos x="1162" y="37"/>
              </a:cxn>
              <a:cxn ang="0">
                <a:pos x="1128" y="141"/>
              </a:cxn>
              <a:cxn ang="0">
                <a:pos x="974" y="885"/>
              </a:cxn>
              <a:cxn ang="0">
                <a:pos x="800" y="89"/>
              </a:cxn>
              <a:cxn ang="0">
                <a:pos x="616" y="825"/>
              </a:cxn>
              <a:cxn ang="0">
                <a:pos x="452" y="197"/>
              </a:cxn>
              <a:cxn ang="0">
                <a:pos x="316" y="685"/>
              </a:cxn>
              <a:cxn ang="0">
                <a:pos x="208" y="297"/>
              </a:cxn>
              <a:cxn ang="0">
                <a:pos x="88" y="597"/>
              </a:cxn>
              <a:cxn ang="0">
                <a:pos x="0" y="417"/>
              </a:cxn>
            </a:cxnLst>
            <a:rect l="0" t="0" r="r" b="b"/>
            <a:pathLst>
              <a:path w="1162" h="894">
                <a:moveTo>
                  <a:pt x="1162" y="37"/>
                </a:moveTo>
                <a:cubicBezTo>
                  <a:pt x="1156" y="55"/>
                  <a:pt x="1159" y="0"/>
                  <a:pt x="1128" y="141"/>
                </a:cubicBezTo>
                <a:cubicBezTo>
                  <a:pt x="1097" y="282"/>
                  <a:pt x="1029" y="894"/>
                  <a:pt x="974" y="885"/>
                </a:cubicBezTo>
                <a:cubicBezTo>
                  <a:pt x="919" y="876"/>
                  <a:pt x="860" y="99"/>
                  <a:pt x="800" y="89"/>
                </a:cubicBezTo>
                <a:cubicBezTo>
                  <a:pt x="740" y="79"/>
                  <a:pt x="674" y="807"/>
                  <a:pt x="616" y="825"/>
                </a:cubicBezTo>
                <a:cubicBezTo>
                  <a:pt x="558" y="843"/>
                  <a:pt x="502" y="220"/>
                  <a:pt x="452" y="197"/>
                </a:cubicBezTo>
                <a:cubicBezTo>
                  <a:pt x="402" y="174"/>
                  <a:pt x="357" y="668"/>
                  <a:pt x="316" y="685"/>
                </a:cubicBezTo>
                <a:cubicBezTo>
                  <a:pt x="275" y="702"/>
                  <a:pt x="246" y="312"/>
                  <a:pt x="208" y="297"/>
                </a:cubicBezTo>
                <a:cubicBezTo>
                  <a:pt x="170" y="282"/>
                  <a:pt x="123" y="577"/>
                  <a:pt x="88" y="597"/>
                </a:cubicBezTo>
                <a:cubicBezTo>
                  <a:pt x="53" y="617"/>
                  <a:pt x="18" y="454"/>
                  <a:pt x="0" y="417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46" name="Freeform 58"/>
          <p:cNvSpPr>
            <a:spLocks/>
          </p:cNvSpPr>
          <p:nvPr/>
        </p:nvSpPr>
        <p:spPr bwMode="auto">
          <a:xfrm>
            <a:off x="5688013" y="1951038"/>
            <a:ext cx="2289175" cy="596900"/>
          </a:xfrm>
          <a:custGeom>
            <a:avLst/>
            <a:gdLst/>
            <a:ahLst/>
            <a:cxnLst>
              <a:cxn ang="0">
                <a:pos x="0" y="547"/>
              </a:cxn>
              <a:cxn ang="0">
                <a:pos x="598" y="177"/>
              </a:cxn>
              <a:cxn ang="0">
                <a:pos x="1321" y="0"/>
              </a:cxn>
              <a:cxn ang="0">
                <a:pos x="2044" y="177"/>
              </a:cxn>
              <a:cxn ang="0">
                <a:pos x="2620" y="537"/>
              </a:cxn>
            </a:cxnLst>
            <a:rect l="0" t="0" r="r" b="b"/>
            <a:pathLst>
              <a:path w="2620" h="547">
                <a:moveTo>
                  <a:pt x="0" y="547"/>
                </a:moveTo>
                <a:cubicBezTo>
                  <a:pt x="100" y="485"/>
                  <a:pt x="378" y="268"/>
                  <a:pt x="598" y="177"/>
                </a:cubicBezTo>
                <a:cubicBezTo>
                  <a:pt x="818" y="86"/>
                  <a:pt x="1080" y="0"/>
                  <a:pt x="1321" y="0"/>
                </a:cubicBezTo>
                <a:cubicBezTo>
                  <a:pt x="1562" y="0"/>
                  <a:pt x="1828" y="87"/>
                  <a:pt x="2044" y="177"/>
                </a:cubicBezTo>
                <a:cubicBezTo>
                  <a:pt x="2260" y="267"/>
                  <a:pt x="2500" y="462"/>
                  <a:pt x="2620" y="537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47" name="Rectangle 59"/>
          <p:cNvSpPr>
            <a:spLocks noChangeArrowheads="1"/>
          </p:cNvSpPr>
          <p:nvPr/>
        </p:nvSpPr>
        <p:spPr bwMode="auto">
          <a:xfrm>
            <a:off x="422275" y="4071938"/>
            <a:ext cx="8294688" cy="2303462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8748" name="Freeform 60"/>
          <p:cNvSpPr>
            <a:spLocks/>
          </p:cNvSpPr>
          <p:nvPr/>
        </p:nvSpPr>
        <p:spPr bwMode="auto">
          <a:xfrm>
            <a:off x="2189163" y="4456113"/>
            <a:ext cx="1100137" cy="1449387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60" y="142"/>
              </a:cxn>
              <a:cxn ang="0">
                <a:pos x="162" y="904"/>
              </a:cxn>
              <a:cxn ang="0">
                <a:pos x="364" y="86"/>
              </a:cxn>
              <a:cxn ang="0">
                <a:pos x="536" y="818"/>
              </a:cxn>
              <a:cxn ang="0">
                <a:pos x="704" y="191"/>
              </a:cxn>
              <a:cxn ang="0">
                <a:pos x="844" y="735"/>
              </a:cxn>
              <a:cxn ang="0">
                <a:pos x="956" y="302"/>
              </a:cxn>
              <a:cxn ang="0">
                <a:pos x="1064" y="654"/>
              </a:cxn>
              <a:cxn ang="0">
                <a:pos x="1136" y="402"/>
              </a:cxn>
            </a:cxnLst>
            <a:rect l="0" t="0" r="r" b="b"/>
            <a:pathLst>
              <a:path w="1136" h="913">
                <a:moveTo>
                  <a:pt x="0" y="50"/>
                </a:moveTo>
                <a:cubicBezTo>
                  <a:pt x="10" y="65"/>
                  <a:pt x="33" y="0"/>
                  <a:pt x="60" y="142"/>
                </a:cubicBezTo>
                <a:cubicBezTo>
                  <a:pt x="87" y="284"/>
                  <a:pt x="111" y="913"/>
                  <a:pt x="162" y="904"/>
                </a:cubicBezTo>
                <a:cubicBezTo>
                  <a:pt x="213" y="895"/>
                  <a:pt x="302" y="100"/>
                  <a:pt x="364" y="86"/>
                </a:cubicBezTo>
                <a:cubicBezTo>
                  <a:pt x="426" y="72"/>
                  <a:pt x="479" y="801"/>
                  <a:pt x="536" y="818"/>
                </a:cubicBezTo>
                <a:cubicBezTo>
                  <a:pt x="593" y="835"/>
                  <a:pt x="653" y="205"/>
                  <a:pt x="704" y="191"/>
                </a:cubicBezTo>
                <a:cubicBezTo>
                  <a:pt x="755" y="177"/>
                  <a:pt x="802" y="716"/>
                  <a:pt x="844" y="735"/>
                </a:cubicBezTo>
                <a:cubicBezTo>
                  <a:pt x="886" y="754"/>
                  <a:pt x="919" y="315"/>
                  <a:pt x="956" y="302"/>
                </a:cubicBezTo>
                <a:cubicBezTo>
                  <a:pt x="993" y="289"/>
                  <a:pt x="1034" y="637"/>
                  <a:pt x="1064" y="654"/>
                </a:cubicBezTo>
                <a:cubicBezTo>
                  <a:pt x="1094" y="671"/>
                  <a:pt x="1121" y="454"/>
                  <a:pt x="1136" y="402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49" name="Line 61"/>
          <p:cNvSpPr>
            <a:spLocks noChangeShapeType="1"/>
          </p:cNvSpPr>
          <p:nvPr/>
        </p:nvSpPr>
        <p:spPr bwMode="auto">
          <a:xfrm flipV="1">
            <a:off x="947738" y="4216400"/>
            <a:ext cx="1587" cy="1911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50" name="Line 62"/>
          <p:cNvSpPr>
            <a:spLocks noChangeShapeType="1"/>
          </p:cNvSpPr>
          <p:nvPr/>
        </p:nvSpPr>
        <p:spPr bwMode="auto">
          <a:xfrm flipV="1">
            <a:off x="938213" y="5216525"/>
            <a:ext cx="2646362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51" name="Freeform 63"/>
          <p:cNvSpPr>
            <a:spLocks/>
          </p:cNvSpPr>
          <p:nvPr/>
        </p:nvSpPr>
        <p:spPr bwMode="auto">
          <a:xfrm>
            <a:off x="1077913" y="4457700"/>
            <a:ext cx="1125537" cy="1419225"/>
          </a:xfrm>
          <a:custGeom>
            <a:avLst/>
            <a:gdLst/>
            <a:ahLst/>
            <a:cxnLst>
              <a:cxn ang="0">
                <a:pos x="1162" y="37"/>
              </a:cxn>
              <a:cxn ang="0">
                <a:pos x="1128" y="141"/>
              </a:cxn>
              <a:cxn ang="0">
                <a:pos x="974" y="885"/>
              </a:cxn>
              <a:cxn ang="0">
                <a:pos x="800" y="89"/>
              </a:cxn>
              <a:cxn ang="0">
                <a:pos x="616" y="825"/>
              </a:cxn>
              <a:cxn ang="0">
                <a:pos x="452" y="197"/>
              </a:cxn>
              <a:cxn ang="0">
                <a:pos x="316" y="685"/>
              </a:cxn>
              <a:cxn ang="0">
                <a:pos x="208" y="297"/>
              </a:cxn>
              <a:cxn ang="0">
                <a:pos x="88" y="597"/>
              </a:cxn>
              <a:cxn ang="0">
                <a:pos x="0" y="417"/>
              </a:cxn>
            </a:cxnLst>
            <a:rect l="0" t="0" r="r" b="b"/>
            <a:pathLst>
              <a:path w="1162" h="894">
                <a:moveTo>
                  <a:pt x="1162" y="37"/>
                </a:moveTo>
                <a:cubicBezTo>
                  <a:pt x="1156" y="55"/>
                  <a:pt x="1159" y="0"/>
                  <a:pt x="1128" y="141"/>
                </a:cubicBezTo>
                <a:cubicBezTo>
                  <a:pt x="1097" y="282"/>
                  <a:pt x="1029" y="894"/>
                  <a:pt x="974" y="885"/>
                </a:cubicBezTo>
                <a:cubicBezTo>
                  <a:pt x="919" y="876"/>
                  <a:pt x="860" y="99"/>
                  <a:pt x="800" y="89"/>
                </a:cubicBezTo>
                <a:cubicBezTo>
                  <a:pt x="740" y="79"/>
                  <a:pt x="674" y="807"/>
                  <a:pt x="616" y="825"/>
                </a:cubicBezTo>
                <a:cubicBezTo>
                  <a:pt x="558" y="843"/>
                  <a:pt x="502" y="220"/>
                  <a:pt x="452" y="197"/>
                </a:cubicBezTo>
                <a:cubicBezTo>
                  <a:pt x="402" y="174"/>
                  <a:pt x="357" y="668"/>
                  <a:pt x="316" y="685"/>
                </a:cubicBezTo>
                <a:cubicBezTo>
                  <a:pt x="275" y="702"/>
                  <a:pt x="246" y="312"/>
                  <a:pt x="208" y="297"/>
                </a:cubicBezTo>
                <a:cubicBezTo>
                  <a:pt x="170" y="282"/>
                  <a:pt x="123" y="577"/>
                  <a:pt x="88" y="597"/>
                </a:cubicBezTo>
                <a:cubicBezTo>
                  <a:pt x="53" y="617"/>
                  <a:pt x="18" y="454"/>
                  <a:pt x="0" y="417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52" name="Freeform 64"/>
          <p:cNvSpPr>
            <a:spLocks/>
          </p:cNvSpPr>
          <p:nvPr/>
        </p:nvSpPr>
        <p:spPr bwMode="auto">
          <a:xfrm>
            <a:off x="1044575" y="4518025"/>
            <a:ext cx="2289175" cy="596900"/>
          </a:xfrm>
          <a:custGeom>
            <a:avLst/>
            <a:gdLst/>
            <a:ahLst/>
            <a:cxnLst>
              <a:cxn ang="0">
                <a:pos x="0" y="547"/>
              </a:cxn>
              <a:cxn ang="0">
                <a:pos x="598" y="177"/>
              </a:cxn>
              <a:cxn ang="0">
                <a:pos x="1321" y="0"/>
              </a:cxn>
              <a:cxn ang="0">
                <a:pos x="2044" y="177"/>
              </a:cxn>
              <a:cxn ang="0">
                <a:pos x="2620" y="537"/>
              </a:cxn>
            </a:cxnLst>
            <a:rect l="0" t="0" r="r" b="b"/>
            <a:pathLst>
              <a:path w="2620" h="547">
                <a:moveTo>
                  <a:pt x="0" y="547"/>
                </a:moveTo>
                <a:cubicBezTo>
                  <a:pt x="100" y="485"/>
                  <a:pt x="378" y="268"/>
                  <a:pt x="598" y="177"/>
                </a:cubicBezTo>
                <a:cubicBezTo>
                  <a:pt x="818" y="86"/>
                  <a:pt x="1080" y="0"/>
                  <a:pt x="1321" y="0"/>
                </a:cubicBezTo>
                <a:cubicBezTo>
                  <a:pt x="1562" y="0"/>
                  <a:pt x="1828" y="87"/>
                  <a:pt x="2044" y="177"/>
                </a:cubicBezTo>
                <a:cubicBezTo>
                  <a:pt x="2260" y="267"/>
                  <a:pt x="2500" y="462"/>
                  <a:pt x="2620" y="537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53" name="Freeform 65"/>
          <p:cNvSpPr>
            <a:spLocks/>
          </p:cNvSpPr>
          <p:nvPr/>
        </p:nvSpPr>
        <p:spPr bwMode="auto">
          <a:xfrm>
            <a:off x="6848475" y="4478338"/>
            <a:ext cx="1095375" cy="1450975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36" y="136"/>
              </a:cxn>
              <a:cxn ang="0">
                <a:pos x="84" y="890"/>
              </a:cxn>
              <a:cxn ang="0">
                <a:pos x="219" y="19"/>
              </a:cxn>
              <a:cxn ang="0">
                <a:pos x="339" y="904"/>
              </a:cxn>
              <a:cxn ang="0">
                <a:pos x="429" y="79"/>
              </a:cxn>
              <a:cxn ang="0">
                <a:pos x="528" y="778"/>
              </a:cxn>
              <a:cxn ang="0">
                <a:pos x="576" y="238"/>
              </a:cxn>
              <a:cxn ang="0">
                <a:pos x="651" y="577"/>
              </a:cxn>
              <a:cxn ang="0">
                <a:pos x="690" y="407"/>
              </a:cxn>
            </a:cxnLst>
            <a:rect l="0" t="0" r="r" b="b"/>
            <a:pathLst>
              <a:path w="690" h="914">
                <a:moveTo>
                  <a:pt x="0" y="76"/>
                </a:moveTo>
                <a:cubicBezTo>
                  <a:pt x="6" y="86"/>
                  <a:pt x="22" y="0"/>
                  <a:pt x="36" y="136"/>
                </a:cubicBezTo>
                <a:cubicBezTo>
                  <a:pt x="50" y="271"/>
                  <a:pt x="54" y="909"/>
                  <a:pt x="84" y="890"/>
                </a:cubicBezTo>
                <a:cubicBezTo>
                  <a:pt x="114" y="871"/>
                  <a:pt x="177" y="17"/>
                  <a:pt x="219" y="19"/>
                </a:cubicBezTo>
                <a:cubicBezTo>
                  <a:pt x="261" y="21"/>
                  <a:pt x="304" y="894"/>
                  <a:pt x="339" y="904"/>
                </a:cubicBezTo>
                <a:cubicBezTo>
                  <a:pt x="374" y="914"/>
                  <a:pt x="398" y="100"/>
                  <a:pt x="429" y="79"/>
                </a:cubicBezTo>
                <a:cubicBezTo>
                  <a:pt x="460" y="58"/>
                  <a:pt x="503" y="751"/>
                  <a:pt x="528" y="778"/>
                </a:cubicBezTo>
                <a:cubicBezTo>
                  <a:pt x="553" y="805"/>
                  <a:pt x="556" y="272"/>
                  <a:pt x="576" y="238"/>
                </a:cubicBezTo>
                <a:cubicBezTo>
                  <a:pt x="596" y="204"/>
                  <a:pt x="632" y="549"/>
                  <a:pt x="651" y="577"/>
                </a:cubicBezTo>
                <a:cubicBezTo>
                  <a:pt x="670" y="605"/>
                  <a:pt x="682" y="443"/>
                  <a:pt x="690" y="407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54" name="Line 66"/>
          <p:cNvSpPr>
            <a:spLocks noChangeShapeType="1"/>
          </p:cNvSpPr>
          <p:nvPr/>
        </p:nvSpPr>
        <p:spPr bwMode="auto">
          <a:xfrm flipV="1">
            <a:off x="5602288" y="4232275"/>
            <a:ext cx="3175" cy="16271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55" name="Line 67"/>
          <p:cNvSpPr>
            <a:spLocks noChangeShapeType="1"/>
          </p:cNvSpPr>
          <p:nvPr/>
        </p:nvSpPr>
        <p:spPr bwMode="auto">
          <a:xfrm flipV="1">
            <a:off x="5592763" y="5211763"/>
            <a:ext cx="2646362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56" name="Freeform 68"/>
          <p:cNvSpPr>
            <a:spLocks/>
          </p:cNvSpPr>
          <p:nvPr/>
        </p:nvSpPr>
        <p:spPr bwMode="auto">
          <a:xfrm>
            <a:off x="5732463" y="4530725"/>
            <a:ext cx="1101725" cy="1246188"/>
          </a:xfrm>
          <a:custGeom>
            <a:avLst/>
            <a:gdLst/>
            <a:ahLst/>
            <a:cxnLst>
              <a:cxn ang="0">
                <a:pos x="694" y="64"/>
              </a:cxn>
              <a:cxn ang="0">
                <a:pos x="676" y="172"/>
              </a:cxn>
              <a:cxn ang="0">
                <a:pos x="595" y="1099"/>
              </a:cxn>
              <a:cxn ang="0">
                <a:pos x="488" y="209"/>
              </a:cxn>
              <a:cxn ang="0">
                <a:pos x="367" y="937"/>
              </a:cxn>
              <a:cxn ang="0">
                <a:pos x="280" y="346"/>
              </a:cxn>
              <a:cxn ang="0">
                <a:pos x="196" y="820"/>
              </a:cxn>
              <a:cxn ang="0">
                <a:pos x="130" y="442"/>
              </a:cxn>
              <a:cxn ang="0">
                <a:pos x="54" y="717"/>
              </a:cxn>
              <a:cxn ang="0">
                <a:pos x="0" y="537"/>
              </a:cxn>
            </a:cxnLst>
            <a:rect l="0" t="0" r="r" b="b"/>
            <a:pathLst>
              <a:path w="694" h="1105">
                <a:moveTo>
                  <a:pt x="694" y="64"/>
                </a:moveTo>
                <a:cubicBezTo>
                  <a:pt x="691" y="82"/>
                  <a:pt x="692" y="0"/>
                  <a:pt x="676" y="172"/>
                </a:cubicBezTo>
                <a:cubicBezTo>
                  <a:pt x="660" y="344"/>
                  <a:pt x="626" y="1093"/>
                  <a:pt x="595" y="1099"/>
                </a:cubicBezTo>
                <a:cubicBezTo>
                  <a:pt x="564" y="1105"/>
                  <a:pt x="526" y="236"/>
                  <a:pt x="488" y="209"/>
                </a:cubicBezTo>
                <a:cubicBezTo>
                  <a:pt x="450" y="182"/>
                  <a:pt x="402" y="914"/>
                  <a:pt x="367" y="937"/>
                </a:cubicBezTo>
                <a:cubicBezTo>
                  <a:pt x="332" y="960"/>
                  <a:pt x="308" y="365"/>
                  <a:pt x="280" y="346"/>
                </a:cubicBezTo>
                <a:cubicBezTo>
                  <a:pt x="252" y="327"/>
                  <a:pt x="221" y="804"/>
                  <a:pt x="196" y="820"/>
                </a:cubicBezTo>
                <a:cubicBezTo>
                  <a:pt x="171" y="836"/>
                  <a:pt x="154" y="459"/>
                  <a:pt x="130" y="442"/>
                </a:cubicBezTo>
                <a:cubicBezTo>
                  <a:pt x="106" y="425"/>
                  <a:pt x="76" y="701"/>
                  <a:pt x="54" y="717"/>
                </a:cubicBezTo>
                <a:cubicBezTo>
                  <a:pt x="32" y="733"/>
                  <a:pt x="11" y="574"/>
                  <a:pt x="0" y="537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57" name="Freeform 69"/>
          <p:cNvSpPr>
            <a:spLocks/>
          </p:cNvSpPr>
          <p:nvPr/>
        </p:nvSpPr>
        <p:spPr bwMode="auto">
          <a:xfrm>
            <a:off x="5699125" y="4451350"/>
            <a:ext cx="2289175" cy="6873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358" y="259"/>
              </a:cxn>
              <a:cxn ang="0">
                <a:pos x="772" y="68"/>
              </a:cxn>
              <a:cxn ang="0">
                <a:pos x="1120" y="60"/>
              </a:cxn>
              <a:cxn ang="0">
                <a:pos x="1442" y="428"/>
              </a:cxn>
            </a:cxnLst>
            <a:rect l="0" t="0" r="r" b="b"/>
            <a:pathLst>
              <a:path w="1442" h="433">
                <a:moveTo>
                  <a:pt x="0" y="433"/>
                </a:moveTo>
                <a:cubicBezTo>
                  <a:pt x="60" y="404"/>
                  <a:pt x="229" y="320"/>
                  <a:pt x="358" y="259"/>
                </a:cubicBezTo>
                <a:cubicBezTo>
                  <a:pt x="487" y="198"/>
                  <a:pt x="645" y="101"/>
                  <a:pt x="772" y="68"/>
                </a:cubicBezTo>
                <a:cubicBezTo>
                  <a:pt x="859" y="38"/>
                  <a:pt x="1008" y="0"/>
                  <a:pt x="1120" y="60"/>
                </a:cubicBezTo>
                <a:cubicBezTo>
                  <a:pt x="1232" y="120"/>
                  <a:pt x="1375" y="351"/>
                  <a:pt x="1442" y="42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65" name="Text Box 77"/>
          <p:cNvSpPr txBox="1">
            <a:spLocks noChangeArrowheads="1"/>
          </p:cNvSpPr>
          <p:nvPr/>
        </p:nvSpPr>
        <p:spPr bwMode="auto">
          <a:xfrm>
            <a:off x="4030663" y="1852613"/>
            <a:ext cx="108234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ossless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8766" name="Text Box 78"/>
          <p:cNvSpPr txBox="1">
            <a:spLocks noChangeArrowheads="1"/>
          </p:cNvSpPr>
          <p:nvPr/>
        </p:nvSpPr>
        <p:spPr bwMode="auto">
          <a:xfrm>
            <a:off x="3984625" y="4397375"/>
            <a:ext cx="109517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ow-loss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8767" name="Line 79"/>
          <p:cNvSpPr>
            <a:spLocks noChangeShapeType="1"/>
          </p:cNvSpPr>
          <p:nvPr/>
        </p:nvSpPr>
        <p:spPr bwMode="auto">
          <a:xfrm>
            <a:off x="7950200" y="2578100"/>
            <a:ext cx="0" cy="29591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8769" name="Text Box 81"/>
          <p:cNvSpPr txBox="1">
            <a:spLocks noChangeArrowheads="1"/>
          </p:cNvSpPr>
          <p:nvPr/>
        </p:nvSpPr>
        <p:spPr bwMode="auto">
          <a:xfrm>
            <a:off x="1647825" y="3770313"/>
            <a:ext cx="65722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The first non-zero part of the signal does not arrive faster than light.</a:t>
            </a:r>
          </a:p>
        </p:txBody>
      </p:sp>
      <p:sp>
        <p:nvSpPr>
          <p:cNvPr id="498770" name="AutoShape 82"/>
          <p:cNvSpPr>
            <a:spLocks noChangeArrowheads="1"/>
          </p:cNvSpPr>
          <p:nvPr/>
        </p:nvSpPr>
        <p:spPr bwMode="auto">
          <a:xfrm>
            <a:off x="4165600" y="2590800"/>
            <a:ext cx="749300" cy="114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8771" name="AutoShape 83"/>
          <p:cNvSpPr>
            <a:spLocks noChangeArrowheads="1"/>
          </p:cNvSpPr>
          <p:nvPr/>
        </p:nvSpPr>
        <p:spPr bwMode="auto">
          <a:xfrm>
            <a:off x="4178300" y="5168900"/>
            <a:ext cx="749300" cy="114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716" name="Rectangle 52"/>
          <p:cNvSpPr>
            <a:spLocks noChangeArrowheads="1"/>
          </p:cNvSpPr>
          <p:nvPr/>
        </p:nvSpPr>
        <p:spPr bwMode="auto">
          <a:xfrm>
            <a:off x="6640513" y="3914775"/>
            <a:ext cx="1585912" cy="12319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2073275" y="0"/>
            <a:ext cx="47148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Velocity</a:t>
            </a:r>
          </a:p>
        </p:txBody>
      </p:sp>
      <p:graphicFrame>
        <p:nvGraphicFramePr>
          <p:cNvPr id="497715" name="Object 51"/>
          <p:cNvGraphicFramePr>
            <a:graphicFrameLocks noChangeAspect="1"/>
          </p:cNvGraphicFramePr>
          <p:nvPr/>
        </p:nvGraphicFramePr>
        <p:xfrm>
          <a:off x="6840538" y="3930650"/>
          <a:ext cx="1127125" cy="1095375"/>
        </p:xfrm>
        <a:graphic>
          <a:graphicData uri="http://schemas.openxmlformats.org/presentationml/2006/ole">
            <p:oleObj spid="_x0000_s497715" name="Equation" r:id="rId4" imgW="444240" imgH="431640" progId="Equation.DSMT4">
              <p:embed/>
            </p:oleObj>
          </a:graphicData>
        </a:graphic>
      </p:graphicFrame>
      <p:sp>
        <p:nvSpPr>
          <p:cNvPr id="497717" name="Text Box 53"/>
          <p:cNvSpPr txBox="1">
            <a:spLocks noChangeArrowheads="1"/>
          </p:cNvSpPr>
          <p:nvPr/>
        </p:nvSpPr>
        <p:spPr bwMode="auto">
          <a:xfrm>
            <a:off x="6789738" y="5463947"/>
            <a:ext cx="12858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Relativity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497718" name="Object 54"/>
          <p:cNvGraphicFramePr>
            <a:graphicFrameLocks noChangeAspect="1"/>
          </p:cNvGraphicFramePr>
          <p:nvPr/>
        </p:nvGraphicFramePr>
        <p:xfrm>
          <a:off x="6893833" y="5904139"/>
          <a:ext cx="1050925" cy="631825"/>
        </p:xfrm>
        <a:graphic>
          <a:graphicData uri="http://schemas.openxmlformats.org/presentationml/2006/ole">
            <p:oleObj spid="_x0000_s497718" name="Equation" r:id="rId5" imgW="380880" imgH="228600" progId="Equation.DSMT4">
              <p:embed/>
            </p:oleObj>
          </a:graphicData>
        </a:graphic>
      </p:graphicFrame>
      <p:grpSp>
        <p:nvGrpSpPr>
          <p:cNvPr id="497726" name="Group 62"/>
          <p:cNvGrpSpPr>
            <a:grpSpLocks/>
          </p:cNvGrpSpPr>
          <p:nvPr/>
        </p:nvGrpSpPr>
        <p:grpSpPr bwMode="auto">
          <a:xfrm>
            <a:off x="320675" y="3556000"/>
            <a:ext cx="5789613" cy="2632075"/>
            <a:chOff x="202" y="2240"/>
            <a:chExt cx="3647" cy="1658"/>
          </a:xfrm>
        </p:grpSpPr>
        <p:sp>
          <p:nvSpPr>
            <p:cNvPr id="497701" name="Rectangle 37"/>
            <p:cNvSpPr>
              <a:spLocks noChangeArrowheads="1"/>
            </p:cNvSpPr>
            <p:nvPr/>
          </p:nvSpPr>
          <p:spPr bwMode="auto">
            <a:xfrm>
              <a:off x="202" y="2240"/>
              <a:ext cx="3647" cy="1658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703" name="Line 39"/>
            <p:cNvSpPr>
              <a:spLocks noChangeShapeType="1"/>
            </p:cNvSpPr>
            <p:nvPr/>
          </p:nvSpPr>
          <p:spPr bwMode="auto">
            <a:xfrm flipV="1">
              <a:off x="823" y="3633"/>
              <a:ext cx="2733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97705" name="Object 41"/>
            <p:cNvGraphicFramePr>
              <a:graphicFrameLocks noChangeAspect="1"/>
            </p:cNvGraphicFramePr>
            <p:nvPr/>
          </p:nvGraphicFramePr>
          <p:xfrm>
            <a:off x="3645" y="3523"/>
            <a:ext cx="176" cy="233"/>
          </p:xfrm>
          <a:graphic>
            <a:graphicData uri="http://schemas.openxmlformats.org/presentationml/2006/ole">
              <p:oleObj spid="_x0000_s497705" name="Equation" r:id="rId6" imgW="88560" imgH="152280" progId="Equation.DSMT4">
                <p:embed/>
              </p:oleObj>
            </a:graphicData>
          </a:graphic>
        </p:graphicFrame>
        <p:sp>
          <p:nvSpPr>
            <p:cNvPr id="497706" name="Freeform 42"/>
            <p:cNvSpPr>
              <a:spLocks/>
            </p:cNvSpPr>
            <p:nvPr/>
          </p:nvSpPr>
          <p:spPr bwMode="auto">
            <a:xfrm>
              <a:off x="1481" y="3050"/>
              <a:ext cx="1887" cy="586"/>
            </a:xfrm>
            <a:custGeom>
              <a:avLst/>
              <a:gdLst/>
              <a:ahLst/>
              <a:cxnLst>
                <a:cxn ang="0">
                  <a:pos x="1887" y="9"/>
                </a:cxn>
                <a:cxn ang="0">
                  <a:pos x="905" y="41"/>
                </a:cxn>
                <a:cxn ang="0">
                  <a:pos x="331" y="257"/>
                </a:cxn>
                <a:cxn ang="0">
                  <a:pos x="0" y="586"/>
                </a:cxn>
              </a:cxnLst>
              <a:rect l="0" t="0" r="r" b="b"/>
              <a:pathLst>
                <a:path w="1887" h="586">
                  <a:moveTo>
                    <a:pt x="1887" y="9"/>
                  </a:moveTo>
                  <a:cubicBezTo>
                    <a:pt x="1724" y="14"/>
                    <a:pt x="1164" y="0"/>
                    <a:pt x="905" y="41"/>
                  </a:cubicBezTo>
                  <a:cubicBezTo>
                    <a:pt x="646" y="82"/>
                    <a:pt x="482" y="166"/>
                    <a:pt x="331" y="257"/>
                  </a:cubicBezTo>
                  <a:cubicBezTo>
                    <a:pt x="181" y="348"/>
                    <a:pt x="69" y="518"/>
                    <a:pt x="0" y="586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97707" name="Object 43"/>
            <p:cNvGraphicFramePr>
              <a:graphicFrameLocks noChangeAspect="1"/>
            </p:cNvGraphicFramePr>
            <p:nvPr/>
          </p:nvGraphicFramePr>
          <p:xfrm>
            <a:off x="261" y="2636"/>
            <a:ext cx="526" cy="277"/>
          </p:xfrm>
          <a:graphic>
            <a:graphicData uri="http://schemas.openxmlformats.org/presentationml/2006/ole">
              <p:oleObj spid="_x0000_s497707" name="Equation" r:id="rId7" imgW="330120" imgH="228600" progId="Equation.DSMT4">
                <p:embed/>
              </p:oleObj>
            </a:graphicData>
          </a:graphic>
        </p:graphicFrame>
        <p:sp>
          <p:nvSpPr>
            <p:cNvPr id="497711" name="Line 47"/>
            <p:cNvSpPr>
              <a:spLocks noChangeShapeType="1"/>
            </p:cNvSpPr>
            <p:nvPr/>
          </p:nvSpPr>
          <p:spPr bwMode="auto">
            <a:xfrm>
              <a:off x="1481" y="3570"/>
              <a:ext cx="0" cy="1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97712" name="Object 48"/>
            <p:cNvGraphicFramePr>
              <a:graphicFrameLocks noChangeAspect="1"/>
            </p:cNvGraphicFramePr>
            <p:nvPr/>
          </p:nvGraphicFramePr>
          <p:xfrm>
            <a:off x="1074" y="3646"/>
            <a:ext cx="192" cy="242"/>
          </p:xfrm>
          <a:graphic>
            <a:graphicData uri="http://schemas.openxmlformats.org/presentationml/2006/ole">
              <p:oleObj spid="_x0000_s497712" name="Equation" r:id="rId8" imgW="139680" imgH="228600" progId="Equation.DSMT4">
                <p:embed/>
              </p:oleObj>
            </a:graphicData>
          </a:graphic>
        </p:graphicFrame>
        <p:sp>
          <p:nvSpPr>
            <p:cNvPr id="497713" name="Line 49"/>
            <p:cNvSpPr>
              <a:spLocks noChangeShapeType="1"/>
            </p:cNvSpPr>
            <p:nvPr/>
          </p:nvSpPr>
          <p:spPr bwMode="auto">
            <a:xfrm flipH="1">
              <a:off x="839" y="3725"/>
              <a:ext cx="1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7714" name="Line 50"/>
            <p:cNvSpPr>
              <a:spLocks noChangeShapeType="1"/>
            </p:cNvSpPr>
            <p:nvPr/>
          </p:nvSpPr>
          <p:spPr bwMode="auto">
            <a:xfrm>
              <a:off x="1286" y="3731"/>
              <a:ext cx="18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7702" name="Line 38"/>
            <p:cNvSpPr>
              <a:spLocks noChangeShapeType="1"/>
            </p:cNvSpPr>
            <p:nvPr/>
          </p:nvSpPr>
          <p:spPr bwMode="auto">
            <a:xfrm flipV="1">
              <a:off x="829" y="2313"/>
              <a:ext cx="1" cy="15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157596" y="1115018"/>
            <a:ext cx="6335713" cy="2066925"/>
            <a:chOff x="1130300" y="1150938"/>
            <a:chExt cx="6335713" cy="2066925"/>
          </a:xfrm>
        </p:grpSpPr>
        <p:sp>
          <p:nvSpPr>
            <p:cNvPr id="497667" name="Text Box 3"/>
            <p:cNvSpPr txBox="1">
              <a:spLocks noChangeArrowheads="1"/>
            </p:cNvSpPr>
            <p:nvPr/>
          </p:nvSpPr>
          <p:spPr bwMode="auto">
            <a:xfrm>
              <a:off x="1130300" y="1965325"/>
              <a:ext cx="4222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sz="2000" baseline="-25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  <a:endParaRPr lang="en-US" sz="2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497669" name="Line 5"/>
            <p:cNvSpPr>
              <a:spLocks noChangeShapeType="1"/>
            </p:cNvSpPr>
            <p:nvPr/>
          </p:nvSpPr>
          <p:spPr bwMode="auto">
            <a:xfrm>
              <a:off x="2959100" y="1614967"/>
              <a:ext cx="3278188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7670" name="Text Box 6"/>
            <p:cNvSpPr txBox="1">
              <a:spLocks noChangeArrowheads="1"/>
            </p:cNvSpPr>
            <p:nvPr/>
          </p:nvSpPr>
          <p:spPr bwMode="auto">
            <a:xfrm>
              <a:off x="6086475" y="1690688"/>
              <a:ext cx="667170" cy="10156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+ </a:t>
              </a:r>
            </a:p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o 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</a:p>
            <a:p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</a:rPr>
                <a:t> -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497671" name="Oval 7"/>
            <p:cNvSpPr>
              <a:spLocks noChangeArrowheads="1"/>
            </p:cNvSpPr>
            <p:nvPr/>
          </p:nvSpPr>
          <p:spPr bwMode="auto">
            <a:xfrm>
              <a:off x="1566863" y="1917962"/>
              <a:ext cx="573087" cy="585787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672" name="Line 8"/>
            <p:cNvSpPr>
              <a:spLocks noChangeShapeType="1"/>
            </p:cNvSpPr>
            <p:nvPr/>
          </p:nvSpPr>
          <p:spPr bwMode="auto">
            <a:xfrm>
              <a:off x="1851025" y="1615814"/>
              <a:ext cx="0" cy="2936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7674" name="Line 10"/>
            <p:cNvSpPr>
              <a:spLocks noChangeShapeType="1"/>
            </p:cNvSpPr>
            <p:nvPr/>
          </p:nvSpPr>
          <p:spPr bwMode="auto">
            <a:xfrm>
              <a:off x="1863725" y="2505075"/>
              <a:ext cx="244" cy="25319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7675" name="Text Box 11"/>
            <p:cNvSpPr txBox="1">
              <a:spLocks noChangeArrowheads="1"/>
            </p:cNvSpPr>
            <p:nvPr/>
          </p:nvSpPr>
          <p:spPr bwMode="auto">
            <a:xfrm>
              <a:off x="1695450" y="1889125"/>
              <a:ext cx="323850" cy="6413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+</a:t>
              </a:r>
            </a:p>
            <a:p>
              <a:r>
                <a:rPr lang="en-US" sz="800" dirty="0">
                  <a:solidFill>
                    <a:schemeClr val="bg2"/>
                  </a:solidFill>
                </a:rPr>
                <a:t> </a:t>
              </a:r>
              <a:r>
                <a:rPr lang="en-US" dirty="0">
                  <a:solidFill>
                    <a:schemeClr val="bg2"/>
                  </a:solidFill>
                </a:rPr>
                <a:t>-</a:t>
              </a:r>
            </a:p>
          </p:txBody>
        </p:sp>
        <p:sp>
          <p:nvSpPr>
            <p:cNvPr id="497678" name="Line 14"/>
            <p:cNvSpPr>
              <a:spLocks noChangeShapeType="1"/>
            </p:cNvSpPr>
            <p:nvPr/>
          </p:nvSpPr>
          <p:spPr bwMode="auto">
            <a:xfrm>
              <a:off x="1851025" y="1618404"/>
              <a:ext cx="3968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7679" name="Line 15"/>
            <p:cNvSpPr>
              <a:spLocks noChangeShapeType="1"/>
            </p:cNvSpPr>
            <p:nvPr/>
          </p:nvSpPr>
          <p:spPr bwMode="auto">
            <a:xfrm>
              <a:off x="1862138" y="2760661"/>
              <a:ext cx="1031188" cy="48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7680" name="Line 16"/>
            <p:cNvSpPr>
              <a:spLocks noChangeShapeType="1"/>
            </p:cNvSpPr>
            <p:nvPr/>
          </p:nvSpPr>
          <p:spPr bwMode="auto">
            <a:xfrm>
              <a:off x="6286500" y="1619250"/>
              <a:ext cx="10239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7681" name="Line 17"/>
            <p:cNvSpPr>
              <a:spLocks noChangeShapeType="1"/>
            </p:cNvSpPr>
            <p:nvPr/>
          </p:nvSpPr>
          <p:spPr bwMode="auto">
            <a:xfrm>
              <a:off x="6248400" y="2770395"/>
              <a:ext cx="10239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7682" name="Text Box 18"/>
            <p:cNvSpPr txBox="1">
              <a:spLocks noChangeArrowheads="1"/>
            </p:cNvSpPr>
            <p:nvPr/>
          </p:nvSpPr>
          <p:spPr bwMode="auto">
            <a:xfrm>
              <a:off x="4217988" y="1976438"/>
              <a:ext cx="481012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TL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497683" name="Line 19"/>
            <p:cNvSpPr>
              <a:spLocks noChangeShapeType="1"/>
            </p:cNvSpPr>
            <p:nvPr/>
          </p:nvSpPr>
          <p:spPr bwMode="auto">
            <a:xfrm>
              <a:off x="2923652" y="2760180"/>
              <a:ext cx="3367966" cy="529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7685" name="Text Box 21"/>
            <p:cNvSpPr txBox="1">
              <a:spLocks noChangeArrowheads="1"/>
            </p:cNvSpPr>
            <p:nvPr/>
          </p:nvSpPr>
          <p:spPr bwMode="auto">
            <a:xfrm>
              <a:off x="5995988" y="2820988"/>
              <a:ext cx="9080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z = l</a:t>
              </a:r>
            </a:p>
          </p:txBody>
        </p:sp>
        <p:sp>
          <p:nvSpPr>
            <p:cNvPr id="497691" name="Line 27"/>
            <p:cNvSpPr>
              <a:spLocks noChangeShapeType="1"/>
            </p:cNvSpPr>
            <p:nvPr/>
          </p:nvSpPr>
          <p:spPr bwMode="auto">
            <a:xfrm>
              <a:off x="2498725" y="1614226"/>
              <a:ext cx="3921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7692" name="Line 28"/>
            <p:cNvSpPr>
              <a:spLocks noChangeShapeType="1"/>
            </p:cNvSpPr>
            <p:nvPr/>
          </p:nvSpPr>
          <p:spPr bwMode="auto">
            <a:xfrm flipV="1">
              <a:off x="2247421" y="1390912"/>
              <a:ext cx="330200" cy="2238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7694" name="Line 30"/>
            <p:cNvSpPr>
              <a:spLocks noChangeShapeType="1"/>
            </p:cNvSpPr>
            <p:nvPr/>
          </p:nvSpPr>
          <p:spPr bwMode="auto">
            <a:xfrm>
              <a:off x="2590800" y="1670050"/>
              <a:ext cx="0" cy="809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7695" name="Arc 31"/>
            <p:cNvSpPr>
              <a:spLocks/>
            </p:cNvSpPr>
            <p:nvPr/>
          </p:nvSpPr>
          <p:spPr bwMode="auto">
            <a:xfrm>
              <a:off x="2371725" y="1384300"/>
              <a:ext cx="219075" cy="3190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332"/>
                <a:gd name="T2" fmla="*/ 21275 w 21600"/>
                <a:gd name="T3" fmla="*/ 25332 h 25332"/>
                <a:gd name="T4" fmla="*/ 0 w 21600"/>
                <a:gd name="T5" fmla="*/ 21600 h 25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33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51"/>
                    <a:pt x="21491" y="24099"/>
                    <a:pt x="21275" y="25332"/>
                  </a:cubicBezTo>
                </a:path>
                <a:path w="21600" h="2533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51"/>
                    <a:pt x="21491" y="24099"/>
                    <a:pt x="21275" y="2533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696" name="Text Box 32"/>
            <p:cNvSpPr txBox="1">
              <a:spLocks noChangeArrowheads="1"/>
            </p:cNvSpPr>
            <p:nvPr/>
          </p:nvSpPr>
          <p:spPr bwMode="auto">
            <a:xfrm>
              <a:off x="1634497" y="1150938"/>
              <a:ext cx="6794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t = </a:t>
              </a: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97697" name="Text Box 33"/>
            <p:cNvSpPr txBox="1">
              <a:spLocks noChangeArrowheads="1"/>
            </p:cNvSpPr>
            <p:nvPr/>
          </p:nvSpPr>
          <p:spPr bwMode="auto">
            <a:xfrm>
              <a:off x="4083050" y="1222375"/>
              <a:ext cx="3175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l </a:t>
              </a:r>
            </a:p>
          </p:txBody>
        </p:sp>
        <p:sp>
          <p:nvSpPr>
            <p:cNvPr id="497698" name="Oval 34"/>
            <p:cNvSpPr>
              <a:spLocks noChangeArrowheads="1"/>
            </p:cNvSpPr>
            <p:nvPr/>
          </p:nvSpPr>
          <p:spPr bwMode="auto">
            <a:xfrm>
              <a:off x="7072313" y="2165350"/>
              <a:ext cx="88900" cy="889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699" name="Oval 35"/>
            <p:cNvSpPr>
              <a:spLocks noChangeArrowheads="1"/>
            </p:cNvSpPr>
            <p:nvPr/>
          </p:nvSpPr>
          <p:spPr bwMode="auto">
            <a:xfrm>
              <a:off x="7224713" y="2165350"/>
              <a:ext cx="88900" cy="889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700" name="Oval 36"/>
            <p:cNvSpPr>
              <a:spLocks noChangeArrowheads="1"/>
            </p:cNvSpPr>
            <p:nvPr/>
          </p:nvSpPr>
          <p:spPr bwMode="auto">
            <a:xfrm>
              <a:off x="7377113" y="2165350"/>
              <a:ext cx="88900" cy="889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719" name="Text Box 55"/>
            <p:cNvSpPr txBox="1">
              <a:spLocks noChangeArrowheads="1"/>
            </p:cNvSpPr>
            <p:nvPr/>
          </p:nvSpPr>
          <p:spPr bwMode="auto">
            <a:xfrm>
              <a:off x="2463800" y="2792413"/>
              <a:ext cx="7620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z = </a:t>
              </a: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97676" name="Oval 12"/>
            <p:cNvSpPr>
              <a:spLocks noChangeArrowheads="1"/>
            </p:cNvSpPr>
            <p:nvPr/>
          </p:nvSpPr>
          <p:spPr bwMode="auto">
            <a:xfrm>
              <a:off x="2860675" y="2722563"/>
              <a:ext cx="60325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677" name="Oval 13"/>
            <p:cNvSpPr>
              <a:spLocks noChangeArrowheads="1"/>
            </p:cNvSpPr>
            <p:nvPr/>
          </p:nvSpPr>
          <p:spPr bwMode="auto">
            <a:xfrm>
              <a:off x="2892425" y="1582738"/>
              <a:ext cx="60325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6213476" y="2721082"/>
              <a:ext cx="60325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2"/>
            <p:cNvSpPr>
              <a:spLocks noChangeArrowheads="1"/>
            </p:cNvSpPr>
            <p:nvPr/>
          </p:nvSpPr>
          <p:spPr bwMode="auto">
            <a:xfrm>
              <a:off x="6245379" y="1577790"/>
              <a:ext cx="60325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2"/>
          <p:cNvSpPr txBox="1">
            <a:spLocks noChangeArrowheads="1"/>
          </p:cNvSpPr>
          <p:nvPr/>
        </p:nvSpPr>
        <p:spPr bwMode="auto">
          <a:xfrm>
            <a:off x="1744663" y="0"/>
            <a:ext cx="53768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Velocity</a:t>
            </a:r>
          </a:p>
        </p:txBody>
      </p:sp>
      <p:sp>
        <p:nvSpPr>
          <p:cNvPr id="552963" name="Text Box 3"/>
          <p:cNvSpPr txBox="1">
            <a:spLocks noChangeArrowheads="1"/>
          </p:cNvSpPr>
          <p:nvPr/>
        </p:nvSpPr>
        <p:spPr bwMode="auto">
          <a:xfrm>
            <a:off x="311151" y="894139"/>
            <a:ext cx="4127500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Definition of energy velocity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v</a:t>
            </a:r>
            <a:r>
              <a:rPr lang="en-US" sz="2200" i="1" baseline="-25000" dirty="0" err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2200" i="1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: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552964" name="Object 4"/>
          <p:cNvGraphicFramePr>
            <a:graphicFrameLocks noChangeAspect="1"/>
          </p:cNvGraphicFramePr>
          <p:nvPr/>
        </p:nvGraphicFramePr>
        <p:xfrm>
          <a:off x="5913438" y="1679575"/>
          <a:ext cx="1819275" cy="1373188"/>
        </p:xfrm>
        <a:graphic>
          <a:graphicData uri="http://schemas.openxmlformats.org/presentationml/2006/ole">
            <p:oleObj spid="_x0000_s552964" name="Equation" r:id="rId4" imgW="622080" imgH="469800" progId="Equation.DSMT4">
              <p:embed/>
            </p:oleObj>
          </a:graphicData>
        </a:graphic>
      </p:graphicFrame>
      <p:sp>
        <p:nvSpPr>
          <p:cNvPr id="552968" name="Text Box 8"/>
          <p:cNvSpPr txBox="1">
            <a:spLocks noChangeArrowheads="1"/>
          </p:cNvSpPr>
          <p:nvPr/>
        </p:nvSpPr>
        <p:spPr bwMode="auto">
          <a:xfrm>
            <a:off x="648188" y="3470659"/>
            <a:ext cx="718978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Times New Roman" pitchFamily="18" charset="0"/>
              </a:rPr>
              <a:t>&lt;</a:t>
            </a:r>
            <a:r>
              <a:rPr lang="en-US" dirty="0" smtClean="0">
                <a:solidFill>
                  <a:schemeClr val="bg2"/>
                </a:solidFill>
                <a:latin typeface="Handscript SF" pitchFamily="2" charset="0"/>
              </a:rPr>
              <a:t>W</a:t>
            </a:r>
            <a:r>
              <a:rPr lang="en-US" i="1" baseline="-25000" dirty="0" smtClean="0">
                <a:solidFill>
                  <a:schemeClr val="bg2"/>
                </a:solidFill>
                <a:latin typeface="Times New Roman" pitchFamily="18" charset="0"/>
              </a:rPr>
              <a:t>l 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&gt;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=</a:t>
            </a:r>
            <a:r>
              <a:rPr lang="en-US" dirty="0" smtClean="0">
                <a:solidFill>
                  <a:schemeClr val="bg2"/>
                </a:solidFill>
              </a:rPr>
              <a:t> time-average energy </a:t>
            </a:r>
            <a:r>
              <a:rPr lang="en-US" dirty="0">
                <a:solidFill>
                  <a:schemeClr val="bg2"/>
                </a:solidFill>
              </a:rPr>
              <a:t>stored per unit length in the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2"/>
                </a:solidFill>
              </a:rPr>
              <a:t> direction. 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52979" name="Object 19"/>
          <p:cNvGraphicFramePr>
            <a:graphicFrameLocks noChangeAspect="1"/>
          </p:cNvGraphicFramePr>
          <p:nvPr/>
        </p:nvGraphicFramePr>
        <p:xfrm>
          <a:off x="415925" y="1926248"/>
          <a:ext cx="3984625" cy="871538"/>
        </p:xfrm>
        <a:graphic>
          <a:graphicData uri="http://schemas.openxmlformats.org/presentationml/2006/ole">
            <p:oleObj spid="_x0000_s552979" name="Equation" r:id="rId5" imgW="1917360" imgH="419040" progId="Equation.DSMT4">
              <p:embed/>
            </p:oleObj>
          </a:graphicData>
        </a:graphic>
      </p:graphicFrame>
      <p:sp>
        <p:nvSpPr>
          <p:cNvPr id="19" name="Right Arrow 18"/>
          <p:cNvSpPr/>
          <p:nvPr/>
        </p:nvSpPr>
        <p:spPr bwMode="auto">
          <a:xfrm>
            <a:off x="4928250" y="2288198"/>
            <a:ext cx="390525" cy="2667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465939" y="4023112"/>
            <a:ext cx="3771900" cy="1907968"/>
            <a:chOff x="571500" y="3765757"/>
            <a:chExt cx="3771900" cy="1907968"/>
          </a:xfrm>
        </p:grpSpPr>
        <p:sp>
          <p:nvSpPr>
            <p:cNvPr id="552969" name="AutoShape 9"/>
            <p:cNvSpPr>
              <a:spLocks noChangeArrowheads="1"/>
            </p:cNvSpPr>
            <p:nvPr/>
          </p:nvSpPr>
          <p:spPr bwMode="auto">
            <a:xfrm rot="16200000">
              <a:off x="2000250" y="2825750"/>
              <a:ext cx="914400" cy="3771900"/>
            </a:xfrm>
            <a:prstGeom prst="can">
              <a:avLst>
                <a:gd name="adj" fmla="val 20128"/>
              </a:avLst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0" name="AutoShape 10"/>
            <p:cNvSpPr>
              <a:spLocks noChangeArrowheads="1"/>
            </p:cNvSpPr>
            <p:nvPr/>
          </p:nvSpPr>
          <p:spPr bwMode="auto">
            <a:xfrm rot="16200000">
              <a:off x="1752600" y="4216400"/>
              <a:ext cx="914400" cy="990600"/>
            </a:xfrm>
            <a:prstGeom prst="can">
              <a:avLst>
                <a:gd name="adj" fmla="val 12980"/>
              </a:avLst>
            </a:prstGeom>
            <a:solidFill>
              <a:srgbClr val="FFFF99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1" name="AutoShape 11"/>
            <p:cNvSpPr>
              <a:spLocks noChangeArrowheads="1"/>
            </p:cNvSpPr>
            <p:nvPr/>
          </p:nvSpPr>
          <p:spPr bwMode="auto">
            <a:xfrm>
              <a:off x="2971800" y="4572000"/>
              <a:ext cx="444500" cy="254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2" name="Text Box 12"/>
            <p:cNvSpPr txBox="1">
              <a:spLocks noChangeArrowheads="1"/>
            </p:cNvSpPr>
            <p:nvPr/>
          </p:nvSpPr>
          <p:spPr bwMode="auto">
            <a:xfrm>
              <a:off x="3578225" y="4410075"/>
              <a:ext cx="4429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r>
                <a:rPr lang="en-US" sz="2400" i="1" baseline="-2500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552973" name="Text Box 13"/>
            <p:cNvSpPr txBox="1">
              <a:spLocks noChangeArrowheads="1"/>
            </p:cNvSpPr>
            <p:nvPr/>
          </p:nvSpPr>
          <p:spPr bwMode="auto">
            <a:xfrm>
              <a:off x="2003425" y="5216525"/>
              <a:ext cx="4889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</a:p>
          </p:txBody>
        </p:sp>
        <p:sp>
          <p:nvSpPr>
            <p:cNvPr id="552976" name="Text Box 16"/>
            <p:cNvSpPr txBox="1">
              <a:spLocks noChangeArrowheads="1"/>
            </p:cNvSpPr>
            <p:nvPr/>
          </p:nvSpPr>
          <p:spPr bwMode="auto">
            <a:xfrm>
              <a:off x="2079625" y="4486275"/>
              <a:ext cx="369888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V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1841128" y="3765757"/>
              <a:ext cx="816249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&lt;</a:t>
              </a:r>
              <a:r>
                <a:rPr lang="en-US" sz="2400" dirty="0" smtClean="0">
                  <a:solidFill>
                    <a:schemeClr val="bg1"/>
                  </a:solidFill>
                  <a:latin typeface="Handscript SF" pitchFamily="2" charset="0"/>
                  <a:sym typeface="Symbol" pitchFamily="18" charset="2"/>
                </a:rPr>
                <a:t>W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&gt;</a:t>
              </a:r>
              <a:endPara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05465" y="6127844"/>
            <a:ext cx="6633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Here we think of stored energy moving down the system.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2"/>
          <p:cNvSpPr txBox="1">
            <a:spLocks noChangeArrowheads="1"/>
          </p:cNvSpPr>
          <p:nvPr/>
        </p:nvSpPr>
        <p:spPr bwMode="auto">
          <a:xfrm>
            <a:off x="1744663" y="0"/>
            <a:ext cx="53768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Velocity</a:t>
            </a:r>
          </a:p>
        </p:txBody>
      </p:sp>
      <p:graphicFrame>
        <p:nvGraphicFramePr>
          <p:cNvPr id="552964" name="Object 4"/>
          <p:cNvGraphicFramePr>
            <a:graphicFrameLocks noChangeAspect="1"/>
          </p:cNvGraphicFramePr>
          <p:nvPr/>
        </p:nvGraphicFramePr>
        <p:xfrm>
          <a:off x="5561899" y="1383227"/>
          <a:ext cx="1670173" cy="1234786"/>
        </p:xfrm>
        <a:graphic>
          <a:graphicData uri="http://schemas.openxmlformats.org/presentationml/2006/ole">
            <p:oleObj spid="_x0000_s716802" name="Equation" r:id="rId4" imgW="634680" imgH="469800" progId="Equation.DSMT4">
              <p:embed/>
            </p:oleObj>
          </a:graphicData>
        </a:graphic>
      </p:graphicFrame>
      <p:sp>
        <p:nvSpPr>
          <p:cNvPr id="552967" name="Text Box 7"/>
          <p:cNvSpPr txBox="1">
            <a:spLocks noChangeArrowheads="1"/>
          </p:cNvSpPr>
          <p:nvPr/>
        </p:nvSpPr>
        <p:spPr bwMode="auto">
          <a:xfrm>
            <a:off x="301172" y="5968320"/>
            <a:ext cx="844391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Note:</a:t>
            </a:r>
            <a:r>
              <a:rPr lang="en-US" sz="2000" dirty="0">
                <a:solidFill>
                  <a:schemeClr val="bg2"/>
                </a:solidFill>
              </a:rPr>
              <a:t> In many systems </a:t>
            </a:r>
            <a:r>
              <a:rPr lang="en-US" sz="2000" dirty="0" smtClean="0">
                <a:solidFill>
                  <a:schemeClr val="bg2"/>
                </a:solidFill>
              </a:rPr>
              <a:t>the </a:t>
            </a:r>
            <a:r>
              <a:rPr lang="en-US" sz="2000" dirty="0">
                <a:solidFill>
                  <a:schemeClr val="bg2"/>
                </a:solidFill>
              </a:rPr>
              <a:t>energy velocity is equal to the group velocity.</a:t>
            </a:r>
          </a:p>
        </p:txBody>
      </p:sp>
      <p:graphicFrame>
        <p:nvGraphicFramePr>
          <p:cNvPr id="552974" name="Object 14"/>
          <p:cNvGraphicFramePr>
            <a:graphicFrameLocks noChangeAspect="1"/>
          </p:cNvGraphicFramePr>
          <p:nvPr/>
        </p:nvGraphicFramePr>
        <p:xfrm>
          <a:off x="796925" y="4686754"/>
          <a:ext cx="7391400" cy="844550"/>
        </p:xfrm>
        <a:graphic>
          <a:graphicData uri="http://schemas.openxmlformats.org/presentationml/2006/ole">
            <p:oleObj spid="_x0000_s716803" name="Equation" r:id="rId5" imgW="4000320" imgH="457200" progId="Equation.DSMT4">
              <p:embed/>
            </p:oleObj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702128" y="1058183"/>
            <a:ext cx="3771900" cy="1907968"/>
            <a:chOff x="571500" y="3765757"/>
            <a:chExt cx="3771900" cy="1907968"/>
          </a:xfrm>
        </p:grpSpPr>
        <p:sp>
          <p:nvSpPr>
            <p:cNvPr id="552969" name="AutoShape 9"/>
            <p:cNvSpPr>
              <a:spLocks noChangeArrowheads="1"/>
            </p:cNvSpPr>
            <p:nvPr/>
          </p:nvSpPr>
          <p:spPr bwMode="auto">
            <a:xfrm rot="16200000">
              <a:off x="2000250" y="2825750"/>
              <a:ext cx="914400" cy="3771900"/>
            </a:xfrm>
            <a:prstGeom prst="can">
              <a:avLst>
                <a:gd name="adj" fmla="val 20128"/>
              </a:avLst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0" name="AutoShape 10"/>
            <p:cNvSpPr>
              <a:spLocks noChangeArrowheads="1"/>
            </p:cNvSpPr>
            <p:nvPr/>
          </p:nvSpPr>
          <p:spPr bwMode="auto">
            <a:xfrm rot="16200000">
              <a:off x="1752600" y="4216400"/>
              <a:ext cx="914400" cy="990600"/>
            </a:xfrm>
            <a:prstGeom prst="can">
              <a:avLst>
                <a:gd name="adj" fmla="val 12980"/>
              </a:avLst>
            </a:prstGeom>
            <a:solidFill>
              <a:srgbClr val="FFFF99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1" name="AutoShape 11"/>
            <p:cNvSpPr>
              <a:spLocks noChangeArrowheads="1"/>
            </p:cNvSpPr>
            <p:nvPr/>
          </p:nvSpPr>
          <p:spPr bwMode="auto">
            <a:xfrm>
              <a:off x="2971800" y="4572000"/>
              <a:ext cx="444500" cy="254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2" name="Text Box 12"/>
            <p:cNvSpPr txBox="1">
              <a:spLocks noChangeArrowheads="1"/>
            </p:cNvSpPr>
            <p:nvPr/>
          </p:nvSpPr>
          <p:spPr bwMode="auto">
            <a:xfrm>
              <a:off x="3578225" y="4410075"/>
              <a:ext cx="4429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r>
                <a:rPr lang="en-US" sz="2400" i="1" baseline="-2500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552973" name="Text Box 13"/>
            <p:cNvSpPr txBox="1">
              <a:spLocks noChangeArrowheads="1"/>
            </p:cNvSpPr>
            <p:nvPr/>
          </p:nvSpPr>
          <p:spPr bwMode="auto">
            <a:xfrm>
              <a:off x="2003425" y="5216525"/>
              <a:ext cx="4889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</a:p>
          </p:txBody>
        </p:sp>
        <p:sp>
          <p:nvSpPr>
            <p:cNvPr id="552976" name="Text Box 16"/>
            <p:cNvSpPr txBox="1">
              <a:spLocks noChangeArrowheads="1"/>
            </p:cNvSpPr>
            <p:nvPr/>
          </p:nvSpPr>
          <p:spPr bwMode="auto">
            <a:xfrm>
              <a:off x="2079625" y="4486275"/>
              <a:ext cx="369888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V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1835194" y="3765757"/>
              <a:ext cx="816249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&lt;</a:t>
              </a:r>
              <a:r>
                <a:rPr lang="en-US" sz="2400" dirty="0" smtClean="0">
                  <a:solidFill>
                    <a:schemeClr val="bg1"/>
                  </a:solidFill>
                  <a:latin typeface="Handscript SF" pitchFamily="2" charset="0"/>
                  <a:sym typeface="Symbol" pitchFamily="18" charset="2"/>
                </a:rPr>
                <a:t>W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&gt;</a:t>
              </a:r>
              <a:endPara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graphicFrame>
        <p:nvGraphicFramePr>
          <p:cNvPr id="716805" name="Object 14"/>
          <p:cNvGraphicFramePr>
            <a:graphicFrameLocks noChangeAspect="1"/>
          </p:cNvGraphicFramePr>
          <p:nvPr/>
        </p:nvGraphicFramePr>
        <p:xfrm>
          <a:off x="2546990" y="3671330"/>
          <a:ext cx="3192462" cy="820738"/>
        </p:xfrm>
        <a:graphic>
          <a:graphicData uri="http://schemas.openxmlformats.org/presentationml/2006/ole">
            <p:oleObj spid="_x0000_s716805" name="Equation" r:id="rId6" imgW="1726920" imgH="44424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40031" y="3515096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where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2335213" y="0"/>
            <a:ext cx="4318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493573" name="Text Box 5"/>
          <p:cNvSpPr txBox="1">
            <a:spLocks noChangeArrowheads="1"/>
          </p:cNvSpPr>
          <p:nvPr/>
        </p:nvSpPr>
        <p:spPr bwMode="auto">
          <a:xfrm>
            <a:off x="441941" y="1259599"/>
            <a:ext cx="3122613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Rectangular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Waveguide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(air-filled)</a:t>
            </a:r>
            <a:endParaRPr lang="en-US" sz="2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493583" name="Object 15"/>
          <p:cNvGraphicFramePr>
            <a:graphicFrameLocks noChangeAspect="1"/>
          </p:cNvGraphicFramePr>
          <p:nvPr/>
        </p:nvGraphicFramePr>
        <p:xfrm>
          <a:off x="463159" y="2582533"/>
          <a:ext cx="2506662" cy="1958975"/>
        </p:xfrm>
        <a:graphic>
          <a:graphicData uri="http://schemas.openxmlformats.org/presentationml/2006/ole">
            <p:oleObj spid="_x0000_s493583" name="Equation" r:id="rId4" imgW="1333440" imgH="1041120" progId="Equation.DSMT4">
              <p:embed/>
            </p:oleObj>
          </a:graphicData>
        </a:graphic>
      </p:graphicFrame>
      <p:graphicFrame>
        <p:nvGraphicFramePr>
          <p:cNvPr id="493584" name="Object 16"/>
          <p:cNvGraphicFramePr>
            <a:graphicFrameLocks noChangeAspect="1"/>
          </p:cNvGraphicFramePr>
          <p:nvPr/>
        </p:nvGraphicFramePr>
        <p:xfrm>
          <a:off x="4241202" y="3759901"/>
          <a:ext cx="2962275" cy="1244600"/>
        </p:xfrm>
        <a:graphic>
          <a:graphicData uri="http://schemas.openxmlformats.org/presentationml/2006/ole">
            <p:oleObj spid="_x0000_s493584" name="Equation" r:id="rId5" imgW="1663560" imgH="698400" progId="Equation.DSMT4">
              <p:embed/>
            </p:oleObj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583194" y="1027339"/>
            <a:ext cx="3492500" cy="2413000"/>
            <a:chOff x="3357563" y="1419225"/>
            <a:chExt cx="3492500" cy="2413000"/>
          </a:xfrm>
        </p:grpSpPr>
        <p:sp>
          <p:nvSpPr>
            <p:cNvPr id="493577" name="AutoShape 9"/>
            <p:cNvSpPr>
              <a:spLocks noChangeArrowheads="1"/>
            </p:cNvSpPr>
            <p:nvPr/>
          </p:nvSpPr>
          <p:spPr bwMode="auto">
            <a:xfrm>
              <a:off x="3713163" y="1419225"/>
              <a:ext cx="3136900" cy="2008188"/>
            </a:xfrm>
            <a:prstGeom prst="cube">
              <a:avLst>
                <a:gd name="adj" fmla="val 74861"/>
              </a:avLst>
            </a:prstGeom>
            <a:solidFill>
              <a:srgbClr val="FF9900"/>
            </a:solidFill>
            <a:ln w="2857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580" name="Text Box 12"/>
            <p:cNvSpPr txBox="1">
              <a:spLocks noChangeArrowheads="1"/>
            </p:cNvSpPr>
            <p:nvPr/>
          </p:nvSpPr>
          <p:spPr bwMode="auto">
            <a:xfrm>
              <a:off x="3357563" y="2997200"/>
              <a:ext cx="3619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b</a:t>
              </a:r>
              <a:endParaRPr lang="en-US" sz="2000" baseline="-25000">
                <a:solidFill>
                  <a:schemeClr val="bg2"/>
                </a:solidFill>
              </a:endParaRPr>
            </a:p>
          </p:txBody>
        </p:sp>
        <p:sp>
          <p:nvSpPr>
            <p:cNvPr id="493581" name="Text Box 13"/>
            <p:cNvSpPr txBox="1">
              <a:spLocks noChangeArrowheads="1"/>
            </p:cNvSpPr>
            <p:nvPr/>
          </p:nvSpPr>
          <p:spPr bwMode="auto">
            <a:xfrm>
              <a:off x="4395788" y="3435350"/>
              <a:ext cx="25241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a</a:t>
              </a:r>
              <a:endParaRPr lang="en-US" sz="2000" baseline="-25000">
                <a:solidFill>
                  <a:schemeClr val="bg2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739486" y="2948626"/>
              <a:ext cx="1582862" cy="456491"/>
            </a:xfrm>
            <a:prstGeom prst="rect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3582" name="Text Box 14"/>
            <p:cNvSpPr txBox="1">
              <a:spLocks noChangeArrowheads="1"/>
            </p:cNvSpPr>
            <p:nvPr/>
          </p:nvSpPr>
          <p:spPr bwMode="auto">
            <a:xfrm>
              <a:off x="4125913" y="2954338"/>
              <a:ext cx="9064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TE</a:t>
              </a:r>
              <a:r>
                <a:rPr lang="en-US" sz="2000" baseline="-25000" dirty="0">
                  <a:solidFill>
                    <a:schemeClr val="bg2"/>
                  </a:solidFill>
                  <a:sym typeface="Symbol" pitchFamily="18" charset="2"/>
                </a:rPr>
                <a:t>10</a:t>
              </a:r>
              <a:endParaRPr lang="en-US" sz="2000" baseline="-25000" dirty="0">
                <a:solidFill>
                  <a:schemeClr val="bg2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493585" name="Object 17"/>
          <p:cNvGraphicFramePr>
            <a:graphicFrameLocks noChangeAspect="1"/>
          </p:cNvGraphicFramePr>
          <p:nvPr/>
        </p:nvGraphicFramePr>
        <p:xfrm>
          <a:off x="4781550" y="5262563"/>
          <a:ext cx="2014538" cy="1335087"/>
        </p:xfrm>
        <a:graphic>
          <a:graphicData uri="http://schemas.openxmlformats.org/presentationml/2006/ole">
            <p:oleObj spid="_x0000_s493585" name="Equation" r:id="rId6" imgW="1130040" imgH="74916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7512" y="5522026"/>
            <a:ext cx="417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Multiply top and bottom by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en-US" sz="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/>
              </a:rPr>
              <a:t></a:t>
            </a:r>
            <a:r>
              <a:rPr lang="en-US" dirty="0" smtClean="0">
                <a:solidFill>
                  <a:schemeClr val="bg1"/>
                </a:solidFill>
                <a:latin typeface="+mn-lt"/>
                <a:sym typeface="Symbol"/>
              </a:rPr>
              <a:t> = 1</a:t>
            </a:r>
            <a:r>
              <a:rPr lang="en-US" sz="300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sym typeface="Symbol"/>
              </a:rPr>
              <a:t>/</a:t>
            </a:r>
            <a:r>
              <a:rPr lang="en-US" sz="300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/>
              </a:rPr>
              <a:t>k</a:t>
            </a:r>
            <a:r>
              <a:rPr lang="en-US" baseline="-25000" dirty="0" smtClean="0">
                <a:solidFill>
                  <a:schemeClr val="bg1"/>
                </a:solidFill>
                <a:latin typeface="+mn-lt"/>
                <a:sym typeface="Symbol"/>
              </a:rPr>
              <a:t>0</a:t>
            </a:r>
            <a:r>
              <a:rPr lang="en-US" sz="600" i="1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41" name="Rectangle 161"/>
          <p:cNvSpPr>
            <a:spLocks noChangeArrowheads="1"/>
          </p:cNvSpPr>
          <p:nvPr/>
        </p:nvSpPr>
        <p:spPr bwMode="auto">
          <a:xfrm>
            <a:off x="2994025" y="3783013"/>
            <a:ext cx="2679700" cy="80168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82" name="Text Box 2"/>
          <p:cNvSpPr txBox="1">
            <a:spLocks noChangeArrowheads="1"/>
          </p:cNvSpPr>
          <p:nvPr/>
        </p:nvSpPr>
        <p:spPr bwMode="auto">
          <a:xfrm>
            <a:off x="1873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on Line (cont.)</a:t>
            </a:r>
          </a:p>
        </p:txBody>
      </p:sp>
      <p:graphicFrame>
        <p:nvGraphicFramePr>
          <p:cNvPr id="561152" name="Object 1024"/>
          <p:cNvGraphicFramePr>
            <a:graphicFrameLocks noChangeAspect="1"/>
          </p:cNvGraphicFramePr>
          <p:nvPr/>
        </p:nvGraphicFramePr>
        <p:xfrm>
          <a:off x="3698875" y="1576388"/>
          <a:ext cx="3138488" cy="1077912"/>
        </p:xfrm>
        <a:graphic>
          <a:graphicData uri="http://schemas.openxmlformats.org/presentationml/2006/ole">
            <p:oleObj spid="_x0000_s561152" name="Equation" r:id="rId4" imgW="1333440" imgH="457200" progId="Equation.DSMT4">
              <p:embed/>
            </p:oleObj>
          </a:graphicData>
        </a:graphic>
      </p:graphicFrame>
      <p:sp>
        <p:nvSpPr>
          <p:cNvPr id="430233" name="Text Box 153"/>
          <p:cNvSpPr txBox="1">
            <a:spLocks noChangeArrowheads="1"/>
          </p:cNvSpPr>
          <p:nvPr/>
        </p:nvSpPr>
        <p:spPr bwMode="auto">
          <a:xfrm>
            <a:off x="2155825" y="3074988"/>
            <a:ext cx="8350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Since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graphicFrame>
        <p:nvGraphicFramePr>
          <p:cNvPr id="561153" name="Object 1025"/>
          <p:cNvGraphicFramePr>
            <a:graphicFrameLocks noChangeAspect="1"/>
          </p:cNvGraphicFramePr>
          <p:nvPr/>
        </p:nvGraphicFramePr>
        <p:xfrm>
          <a:off x="3051175" y="3014663"/>
          <a:ext cx="2144713" cy="536575"/>
        </p:xfrm>
        <a:graphic>
          <a:graphicData uri="http://schemas.openxmlformats.org/presentationml/2006/ole">
            <p:oleObj spid="_x0000_s561153" name="Equation" r:id="rId5" imgW="914400" imgH="228600" progId="Equation.DSMT4">
              <p:embed/>
            </p:oleObj>
          </a:graphicData>
        </a:graphic>
      </p:graphicFrame>
      <p:graphicFrame>
        <p:nvGraphicFramePr>
          <p:cNvPr id="561154" name="Object 1026"/>
          <p:cNvGraphicFramePr>
            <a:graphicFrameLocks noChangeAspect="1"/>
          </p:cNvGraphicFramePr>
          <p:nvPr/>
        </p:nvGraphicFramePr>
        <p:xfrm>
          <a:off x="3128963" y="3895725"/>
          <a:ext cx="2355850" cy="604838"/>
        </p:xfrm>
        <a:graphic>
          <a:graphicData uri="http://schemas.openxmlformats.org/presentationml/2006/ole">
            <p:oleObj spid="_x0000_s561154" name="Equation" r:id="rId6" imgW="939600" imgH="241200" progId="Equation.DSMT4">
              <p:embed/>
            </p:oleObj>
          </a:graphicData>
        </a:graphic>
      </p:graphicFrame>
      <p:sp>
        <p:nvSpPr>
          <p:cNvPr id="430236" name="Text Box 156"/>
          <p:cNvSpPr txBox="1">
            <a:spLocks noChangeArrowheads="1"/>
          </p:cNvSpPr>
          <p:nvPr/>
        </p:nvSpPr>
        <p:spPr bwMode="auto">
          <a:xfrm>
            <a:off x="1101725" y="4003675"/>
            <a:ext cx="1695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it follows that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graphicFrame>
        <p:nvGraphicFramePr>
          <p:cNvPr id="561155" name="Object 1027"/>
          <p:cNvGraphicFramePr>
            <a:graphicFrameLocks noChangeAspect="1"/>
          </p:cNvGraphicFramePr>
          <p:nvPr/>
        </p:nvGraphicFramePr>
        <p:xfrm>
          <a:off x="1639888" y="5419725"/>
          <a:ext cx="6494462" cy="1108075"/>
        </p:xfrm>
        <a:graphic>
          <a:graphicData uri="http://schemas.openxmlformats.org/presentationml/2006/ole">
            <p:oleObj spid="_x0000_s561155" name="Equation" r:id="rId7" imgW="2755800" imgH="469800" progId="Equation.DSMT4">
              <p:embed/>
            </p:oleObj>
          </a:graphicData>
        </a:graphic>
      </p:graphicFrame>
      <p:sp>
        <p:nvSpPr>
          <p:cNvPr id="430238" name="Text Box 158"/>
          <p:cNvSpPr txBox="1">
            <a:spLocks noChangeArrowheads="1"/>
          </p:cNvSpPr>
          <p:nvPr/>
        </p:nvSpPr>
        <p:spPr bwMode="auto">
          <a:xfrm>
            <a:off x="730250" y="5083175"/>
            <a:ext cx="14462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Next, use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sp>
        <p:nvSpPr>
          <p:cNvPr id="430242" name="Text Box 162"/>
          <p:cNvSpPr txBox="1">
            <a:spLocks noChangeArrowheads="1"/>
          </p:cNvSpPr>
          <p:nvPr/>
        </p:nvSpPr>
        <p:spPr bwMode="auto">
          <a:xfrm>
            <a:off x="784225" y="1039813"/>
            <a:ext cx="67071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We start by considering a useful property of the transform.</a:t>
            </a:r>
          </a:p>
        </p:txBody>
      </p:sp>
      <p:sp>
        <p:nvSpPr>
          <p:cNvPr id="430243" name="Text Box 163"/>
          <p:cNvSpPr txBox="1">
            <a:spLocks noChangeArrowheads="1"/>
          </p:cNvSpPr>
          <p:nvPr/>
        </p:nvSpPr>
        <p:spPr bwMode="auto">
          <a:xfrm>
            <a:off x="1012825" y="1931988"/>
            <a:ext cx="30575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Transform  definition: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6925" y="4019550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(assuming that </a:t>
            </a:r>
            <a:r>
              <a:rPr lang="en-US" i="1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is real)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Text Box 3"/>
          <p:cNvSpPr txBox="1">
            <a:spLocks noChangeArrowheads="1"/>
          </p:cNvSpPr>
          <p:nvPr/>
        </p:nvSpPr>
        <p:spPr bwMode="auto">
          <a:xfrm>
            <a:off x="2482850" y="0"/>
            <a:ext cx="39862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757238" y="981977"/>
            <a:ext cx="42830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To calculate the group velocity, use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94605" name="Object 13"/>
          <p:cNvGraphicFramePr>
            <a:graphicFrameLocks noChangeAspect="1"/>
          </p:cNvGraphicFramePr>
          <p:nvPr/>
        </p:nvGraphicFramePr>
        <p:xfrm>
          <a:off x="2332038" y="1631265"/>
          <a:ext cx="4298950" cy="2433637"/>
        </p:xfrm>
        <a:graphic>
          <a:graphicData uri="http://schemas.openxmlformats.org/presentationml/2006/ole">
            <p:oleObj spid="_x0000_s494605" name="Equation" r:id="rId4" imgW="2108160" imgH="1193760" progId="Equation.DSMT4">
              <p:embed/>
            </p:oleObj>
          </a:graphicData>
        </a:graphic>
      </p:graphicFrame>
      <p:graphicFrame>
        <p:nvGraphicFramePr>
          <p:cNvPr id="494606" name="Object 14"/>
          <p:cNvGraphicFramePr>
            <a:graphicFrameLocks noChangeAspect="1"/>
          </p:cNvGraphicFramePr>
          <p:nvPr/>
        </p:nvGraphicFramePr>
        <p:xfrm>
          <a:off x="2960688" y="4904690"/>
          <a:ext cx="1455737" cy="633412"/>
        </p:xfrm>
        <a:graphic>
          <a:graphicData uri="http://schemas.openxmlformats.org/presentationml/2006/ole">
            <p:oleObj spid="_x0000_s494606" name="Equation" r:id="rId5" imgW="583920" imgH="253800" progId="Equation.DSMT4">
              <p:embed/>
            </p:oleObj>
          </a:graphicData>
        </a:graphic>
      </p:graphicFrame>
      <p:sp>
        <p:nvSpPr>
          <p:cNvPr id="494625" name="Text Box 33"/>
          <p:cNvSpPr txBox="1">
            <a:spLocks noChangeArrowheads="1"/>
          </p:cNvSpPr>
          <p:nvPr/>
        </p:nvSpPr>
        <p:spPr bwMode="auto">
          <a:xfrm>
            <a:off x="1686832" y="4327293"/>
            <a:ext cx="9937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Hence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94626" name="Text Box 34"/>
          <p:cNvSpPr txBox="1">
            <a:spLocks noChangeArrowheads="1"/>
          </p:cNvSpPr>
          <p:nvPr/>
        </p:nvSpPr>
        <p:spPr bwMode="auto">
          <a:xfrm>
            <a:off x="1470025" y="5822265"/>
            <a:ext cx="626504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Note:</a:t>
            </a:r>
            <a:r>
              <a:rPr lang="en-US" sz="2000" dirty="0">
                <a:solidFill>
                  <a:schemeClr val="bg2"/>
                </a:solidFill>
              </a:rPr>
              <a:t> This property holds for all </a:t>
            </a:r>
            <a:r>
              <a:rPr lang="en-US" sz="2000" dirty="0">
                <a:solidFill>
                  <a:srgbClr val="FF0000"/>
                </a:solidFill>
              </a:rPr>
              <a:t>lossless waveguides</a:t>
            </a:r>
            <a:r>
              <a:rPr lang="en-US" sz="20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9" name="Text Box 3"/>
          <p:cNvSpPr txBox="1">
            <a:spLocks noChangeArrowheads="1"/>
          </p:cNvSpPr>
          <p:nvPr/>
        </p:nvSpPr>
        <p:spPr bwMode="auto">
          <a:xfrm>
            <a:off x="2347913" y="0"/>
            <a:ext cx="44370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505880" name="Object 24"/>
          <p:cNvGraphicFramePr>
            <a:graphicFrameLocks noChangeAspect="1"/>
          </p:cNvGraphicFramePr>
          <p:nvPr/>
        </p:nvGraphicFramePr>
        <p:xfrm>
          <a:off x="1574800" y="1498600"/>
          <a:ext cx="2014538" cy="1335088"/>
        </p:xfrm>
        <a:graphic>
          <a:graphicData uri="http://schemas.openxmlformats.org/presentationml/2006/ole">
            <p:oleObj spid="_x0000_s505880" name="Equation" r:id="rId4" imgW="1130040" imgH="749160" progId="Equation.DSMT4">
              <p:embed/>
            </p:oleObj>
          </a:graphicData>
        </a:graphic>
      </p:graphicFrame>
      <p:sp>
        <p:nvSpPr>
          <p:cNvPr id="505866" name="Rectangle 10"/>
          <p:cNvSpPr>
            <a:spLocks noChangeArrowheads="1"/>
          </p:cNvSpPr>
          <p:nvPr/>
        </p:nvSpPr>
        <p:spPr bwMode="auto">
          <a:xfrm>
            <a:off x="1631950" y="3903663"/>
            <a:ext cx="5637213" cy="2212975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5867" name="Line 11"/>
          <p:cNvSpPr>
            <a:spLocks noChangeShapeType="1"/>
          </p:cNvSpPr>
          <p:nvPr/>
        </p:nvSpPr>
        <p:spPr bwMode="auto">
          <a:xfrm flipV="1">
            <a:off x="2474913" y="4019550"/>
            <a:ext cx="1587" cy="1968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5868" name="Line 12"/>
          <p:cNvSpPr>
            <a:spLocks noChangeShapeType="1"/>
          </p:cNvSpPr>
          <p:nvPr/>
        </p:nvSpPr>
        <p:spPr bwMode="auto">
          <a:xfrm flipV="1">
            <a:off x="2465388" y="5694363"/>
            <a:ext cx="4244975" cy="31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05869" name="Object 13"/>
          <p:cNvGraphicFramePr>
            <a:graphicFrameLocks noChangeAspect="1"/>
          </p:cNvGraphicFramePr>
          <p:nvPr/>
        </p:nvGraphicFramePr>
        <p:xfrm>
          <a:off x="4206875" y="4408488"/>
          <a:ext cx="419100" cy="438150"/>
        </p:xfrm>
        <a:graphic>
          <a:graphicData uri="http://schemas.openxmlformats.org/presentationml/2006/ole">
            <p:oleObj spid="_x0000_s505869" name="Equation" r:id="rId5" imgW="177480" imgH="241200" progId="Equation.DSMT4">
              <p:embed/>
            </p:oleObj>
          </a:graphicData>
        </a:graphic>
      </p:graphicFrame>
      <p:graphicFrame>
        <p:nvGraphicFramePr>
          <p:cNvPr id="505870" name="Object 14"/>
          <p:cNvGraphicFramePr>
            <a:graphicFrameLocks noChangeAspect="1"/>
          </p:cNvGraphicFramePr>
          <p:nvPr/>
        </p:nvGraphicFramePr>
        <p:xfrm>
          <a:off x="6781800" y="5556250"/>
          <a:ext cx="409575" cy="288925"/>
        </p:xfrm>
        <a:graphic>
          <a:graphicData uri="http://schemas.openxmlformats.org/presentationml/2006/ole">
            <p:oleObj spid="_x0000_s505870" name="Equation" r:id="rId6" imgW="152280" imgH="139680" progId="Equation.DSMT4">
              <p:embed/>
            </p:oleObj>
          </a:graphicData>
        </a:graphic>
      </p:graphicFrame>
      <p:sp>
        <p:nvSpPr>
          <p:cNvPr id="505871" name="Freeform 15"/>
          <p:cNvSpPr>
            <a:spLocks/>
          </p:cNvSpPr>
          <p:nvPr/>
        </p:nvSpPr>
        <p:spPr bwMode="auto">
          <a:xfrm>
            <a:off x="3492500" y="5043488"/>
            <a:ext cx="1754188" cy="657225"/>
          </a:xfrm>
          <a:custGeom>
            <a:avLst/>
            <a:gdLst/>
            <a:ahLst/>
            <a:cxnLst>
              <a:cxn ang="0">
                <a:pos x="1105" y="0"/>
              </a:cxn>
              <a:cxn ang="0">
                <a:pos x="568" y="36"/>
              </a:cxn>
              <a:cxn ang="0">
                <a:pos x="195" y="145"/>
              </a:cxn>
              <a:cxn ang="0">
                <a:pos x="29" y="279"/>
              </a:cxn>
              <a:cxn ang="0">
                <a:pos x="19" y="414"/>
              </a:cxn>
            </a:cxnLst>
            <a:rect l="0" t="0" r="r" b="b"/>
            <a:pathLst>
              <a:path w="1105" h="414">
                <a:moveTo>
                  <a:pt x="1105" y="0"/>
                </a:moveTo>
                <a:cubicBezTo>
                  <a:pt x="1016" y="5"/>
                  <a:pt x="720" y="12"/>
                  <a:pt x="568" y="36"/>
                </a:cubicBezTo>
                <a:cubicBezTo>
                  <a:pt x="416" y="60"/>
                  <a:pt x="285" y="104"/>
                  <a:pt x="195" y="145"/>
                </a:cubicBezTo>
                <a:cubicBezTo>
                  <a:pt x="105" y="186"/>
                  <a:pt x="58" y="234"/>
                  <a:pt x="29" y="279"/>
                </a:cubicBezTo>
                <a:cubicBezTo>
                  <a:pt x="0" y="324"/>
                  <a:pt x="21" y="386"/>
                  <a:pt x="19" y="414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05872" name="Object 16"/>
          <p:cNvGraphicFramePr>
            <a:graphicFrameLocks noChangeAspect="1"/>
          </p:cNvGraphicFramePr>
          <p:nvPr/>
        </p:nvGraphicFramePr>
        <p:xfrm>
          <a:off x="2051050" y="4832350"/>
          <a:ext cx="304800" cy="284163"/>
        </p:xfrm>
        <a:graphic>
          <a:graphicData uri="http://schemas.openxmlformats.org/presentationml/2006/ole">
            <p:oleObj spid="_x0000_s505872" name="Equation" r:id="rId7" imgW="114120" imgH="139680" progId="Equation.DSMT4">
              <p:embed/>
            </p:oleObj>
          </a:graphicData>
        </a:graphic>
      </p:graphicFrame>
      <p:sp>
        <p:nvSpPr>
          <p:cNvPr id="505873" name="Line 17"/>
          <p:cNvSpPr>
            <a:spLocks noChangeShapeType="1"/>
          </p:cNvSpPr>
          <p:nvPr/>
        </p:nvSpPr>
        <p:spPr bwMode="auto">
          <a:xfrm>
            <a:off x="2476500" y="5014913"/>
            <a:ext cx="3776663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5874" name="Freeform 18"/>
          <p:cNvSpPr>
            <a:spLocks/>
          </p:cNvSpPr>
          <p:nvPr/>
        </p:nvSpPr>
        <p:spPr bwMode="auto">
          <a:xfrm>
            <a:off x="3538538" y="3962400"/>
            <a:ext cx="1685925" cy="1009650"/>
          </a:xfrm>
          <a:custGeom>
            <a:avLst/>
            <a:gdLst/>
            <a:ahLst/>
            <a:cxnLst>
              <a:cxn ang="0">
                <a:pos x="1062" y="636"/>
              </a:cxn>
              <a:cxn ang="0">
                <a:pos x="525" y="600"/>
              </a:cxn>
              <a:cxn ang="0">
                <a:pos x="177" y="450"/>
              </a:cxn>
              <a:cxn ang="0">
                <a:pos x="50" y="275"/>
              </a:cxn>
              <a:cxn ang="0">
                <a:pos x="0" y="0"/>
              </a:cxn>
            </a:cxnLst>
            <a:rect l="0" t="0" r="r" b="b"/>
            <a:pathLst>
              <a:path w="1062" h="636">
                <a:moveTo>
                  <a:pt x="1062" y="636"/>
                </a:moveTo>
                <a:cubicBezTo>
                  <a:pt x="973" y="631"/>
                  <a:pt x="672" y="631"/>
                  <a:pt x="525" y="600"/>
                </a:cubicBezTo>
                <a:cubicBezTo>
                  <a:pt x="378" y="569"/>
                  <a:pt x="256" y="504"/>
                  <a:pt x="177" y="450"/>
                </a:cubicBezTo>
                <a:cubicBezTo>
                  <a:pt x="98" y="396"/>
                  <a:pt x="79" y="350"/>
                  <a:pt x="50" y="275"/>
                </a:cubicBezTo>
                <a:cubicBezTo>
                  <a:pt x="21" y="200"/>
                  <a:pt x="11" y="57"/>
                  <a:pt x="0" y="0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05875" name="Object 19"/>
          <p:cNvGraphicFramePr>
            <a:graphicFrameLocks noChangeAspect="1"/>
          </p:cNvGraphicFramePr>
          <p:nvPr/>
        </p:nvGraphicFramePr>
        <p:xfrm>
          <a:off x="4279900" y="5175250"/>
          <a:ext cx="311150" cy="455613"/>
        </p:xfrm>
        <a:graphic>
          <a:graphicData uri="http://schemas.openxmlformats.org/presentationml/2006/ole">
            <p:oleObj spid="_x0000_s505875" name="Equation" r:id="rId8" imgW="164880" imgH="241200" progId="Equation.DSMT4">
              <p:embed/>
            </p:oleObj>
          </a:graphicData>
        </a:graphic>
      </p:graphicFrame>
      <p:sp>
        <p:nvSpPr>
          <p:cNvPr id="505876" name="Line 20"/>
          <p:cNvSpPr>
            <a:spLocks noChangeShapeType="1"/>
          </p:cNvSpPr>
          <p:nvPr/>
        </p:nvSpPr>
        <p:spPr bwMode="auto">
          <a:xfrm>
            <a:off x="3509963" y="5595938"/>
            <a:ext cx="0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05877" name="Object 21"/>
          <p:cNvGraphicFramePr>
            <a:graphicFrameLocks noChangeAspect="1"/>
          </p:cNvGraphicFramePr>
          <p:nvPr/>
        </p:nvGraphicFramePr>
        <p:xfrm>
          <a:off x="3536950" y="5703888"/>
          <a:ext cx="1466850" cy="390525"/>
        </p:xfrm>
        <a:graphic>
          <a:graphicData uri="http://schemas.openxmlformats.org/presentationml/2006/ole">
            <p:oleObj spid="_x0000_s505877" name="Equation" r:id="rId9" imgW="660240" imgH="228600" progId="Equation.DSMT4">
              <p:embed/>
            </p:oleObj>
          </a:graphicData>
        </a:graphic>
      </p:graphicFrame>
      <p:graphicFrame>
        <p:nvGraphicFramePr>
          <p:cNvPr id="505878" name="Object 22"/>
          <p:cNvGraphicFramePr>
            <a:graphicFrameLocks noChangeAspect="1"/>
          </p:cNvGraphicFramePr>
          <p:nvPr/>
        </p:nvGraphicFramePr>
        <p:xfrm>
          <a:off x="2108200" y="4070350"/>
          <a:ext cx="268288" cy="254000"/>
        </p:xfrm>
        <a:graphic>
          <a:graphicData uri="http://schemas.openxmlformats.org/presentationml/2006/ole">
            <p:oleObj spid="_x0000_s505878" name="Equation" r:id="rId10" imgW="114120" imgH="139680" progId="Equation.DSMT4">
              <p:embed/>
            </p:oleObj>
          </a:graphicData>
        </a:graphic>
      </p:graphicFrame>
      <p:sp>
        <p:nvSpPr>
          <p:cNvPr id="505883" name="Line 27"/>
          <p:cNvSpPr>
            <a:spLocks noChangeShapeType="1"/>
          </p:cNvSpPr>
          <p:nvPr/>
        </p:nvSpPr>
        <p:spPr bwMode="auto">
          <a:xfrm>
            <a:off x="3494088" y="3949700"/>
            <a:ext cx="0" cy="176212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2" name="Object 25"/>
          <p:cNvGraphicFramePr>
            <a:graphicFrameLocks noChangeAspect="1"/>
          </p:cNvGraphicFramePr>
          <p:nvPr/>
        </p:nvGraphicFramePr>
        <p:xfrm>
          <a:off x="4889500" y="1652588"/>
          <a:ext cx="2105025" cy="996950"/>
        </p:xfrm>
        <a:graphic>
          <a:graphicData uri="http://schemas.openxmlformats.org/presentationml/2006/ole">
            <p:oleObj spid="_x0000_s505881" name="Equation" r:id="rId11" imgW="1180800" imgH="558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8" name="Text Box 4"/>
          <p:cNvSpPr txBox="1">
            <a:spLocks noChangeArrowheads="1"/>
          </p:cNvSpPr>
          <p:nvPr/>
        </p:nvSpPr>
        <p:spPr bwMode="auto">
          <a:xfrm>
            <a:off x="2328863" y="0"/>
            <a:ext cx="44370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513056" name="Text Box 32"/>
          <p:cNvSpPr txBox="1">
            <a:spLocks noChangeArrowheads="1"/>
          </p:cNvSpPr>
          <p:nvPr/>
        </p:nvSpPr>
        <p:spPr bwMode="auto">
          <a:xfrm>
            <a:off x="1027339" y="1001485"/>
            <a:ext cx="613546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Graphical </a:t>
            </a:r>
            <a:r>
              <a:rPr lang="en-US" sz="2400" dirty="0" smtClean="0">
                <a:solidFill>
                  <a:schemeClr val="bg1"/>
                </a:solidFill>
              </a:rPr>
              <a:t>representation (</a:t>
            </a:r>
            <a:r>
              <a:rPr lang="en-US" sz="2400" i="1" dirty="0" smtClean="0">
                <a:solidFill>
                  <a:schemeClr val="bg1"/>
                </a:solidFill>
                <a:sym typeface="Symbol"/>
              </a:rPr>
              <a:t>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- </a:t>
            </a:r>
            <a:r>
              <a:rPr lang="en-US" sz="2400" i="1" dirty="0" smtClean="0">
                <a:solidFill>
                  <a:schemeClr val="bg1"/>
                </a:solidFill>
                <a:sym typeface="Symbol"/>
              </a:rPr>
              <a:t>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 diagram)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13031" name="Rectangle 7"/>
          <p:cNvSpPr>
            <a:spLocks noChangeArrowheads="1"/>
          </p:cNvSpPr>
          <p:nvPr/>
        </p:nvSpPr>
        <p:spPr bwMode="auto">
          <a:xfrm>
            <a:off x="460375" y="1947863"/>
            <a:ext cx="5561013" cy="4232275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3066" name="Object 42"/>
          <p:cNvGraphicFramePr>
            <a:graphicFrameLocks noChangeAspect="1"/>
          </p:cNvGraphicFramePr>
          <p:nvPr/>
        </p:nvGraphicFramePr>
        <p:xfrm>
          <a:off x="6583363" y="2244850"/>
          <a:ext cx="2093912" cy="798388"/>
        </p:xfrm>
        <a:graphic>
          <a:graphicData uri="http://schemas.openxmlformats.org/presentationml/2006/ole">
            <p:oleObj spid="_x0000_s513066" name="Equation" r:id="rId4" imgW="1333440" imgH="507960" progId="Equation.DSMT4">
              <p:embed/>
            </p:oleObj>
          </a:graphicData>
        </a:graphic>
      </p:graphicFrame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513068" name="Object 44"/>
          <p:cNvGraphicFramePr>
            <a:graphicFrameLocks noChangeAspect="1"/>
          </p:cNvGraphicFramePr>
          <p:nvPr/>
        </p:nvGraphicFramePr>
        <p:xfrm>
          <a:off x="7019698" y="3630839"/>
          <a:ext cx="1285875" cy="1762125"/>
        </p:xfrm>
        <a:graphic>
          <a:graphicData uri="http://schemas.openxmlformats.org/presentationml/2006/ole">
            <p:oleObj spid="_x0000_s513068" name="Equation" r:id="rId5" imgW="685800" imgH="939600" progId="Equation.DSMT4">
              <p:embed/>
            </p:oleObj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1026432" y="2141538"/>
            <a:ext cx="4569732" cy="3770312"/>
            <a:chOff x="993775" y="2141538"/>
            <a:chExt cx="4569732" cy="3770312"/>
          </a:xfrm>
        </p:grpSpPr>
        <p:sp>
          <p:nvSpPr>
            <p:cNvPr id="513032" name="Line 8"/>
            <p:cNvSpPr>
              <a:spLocks noChangeShapeType="1"/>
            </p:cNvSpPr>
            <p:nvPr/>
          </p:nvSpPr>
          <p:spPr bwMode="auto">
            <a:xfrm flipH="1" flipV="1">
              <a:off x="1951038" y="2551113"/>
              <a:ext cx="6350" cy="30019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3034" name="Object 10"/>
            <p:cNvGraphicFramePr>
              <a:graphicFrameLocks noChangeAspect="1"/>
            </p:cNvGraphicFramePr>
            <p:nvPr/>
          </p:nvGraphicFramePr>
          <p:xfrm>
            <a:off x="2751138" y="4751388"/>
            <a:ext cx="1262722" cy="401637"/>
          </p:xfrm>
          <a:graphic>
            <a:graphicData uri="http://schemas.openxmlformats.org/presentationml/2006/ole">
              <p:oleObj spid="_x0000_s513034" name="Equation" r:id="rId6" imgW="698400" imgH="241200" progId="Equation.DSMT4">
                <p:embed/>
              </p:oleObj>
            </a:graphicData>
          </a:graphic>
        </p:graphicFrame>
        <p:graphicFrame>
          <p:nvGraphicFramePr>
            <p:cNvPr id="513035" name="Object 11"/>
            <p:cNvGraphicFramePr>
              <a:graphicFrameLocks noChangeAspect="1"/>
            </p:cNvGraphicFramePr>
            <p:nvPr/>
          </p:nvGraphicFramePr>
          <p:xfrm>
            <a:off x="1798640" y="2141538"/>
            <a:ext cx="409575" cy="288925"/>
          </p:xfrm>
          <a:graphic>
            <a:graphicData uri="http://schemas.openxmlformats.org/presentationml/2006/ole">
              <p:oleObj spid="_x0000_s513035" name="Equation" r:id="rId7" imgW="152280" imgH="139680" progId="Equation.DSMT4">
                <p:embed/>
              </p:oleObj>
            </a:graphicData>
          </a:graphic>
        </p:graphicFrame>
        <p:sp>
          <p:nvSpPr>
            <p:cNvPr id="513038" name="Line 14"/>
            <p:cNvSpPr>
              <a:spLocks noChangeShapeType="1"/>
            </p:cNvSpPr>
            <p:nvPr/>
          </p:nvSpPr>
          <p:spPr bwMode="auto">
            <a:xfrm flipV="1">
              <a:off x="1949450" y="2628900"/>
              <a:ext cx="2735263" cy="29321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039" name="Freeform 15"/>
            <p:cNvSpPr>
              <a:spLocks/>
            </p:cNvSpPr>
            <p:nvPr/>
          </p:nvSpPr>
          <p:spPr bwMode="auto">
            <a:xfrm>
              <a:off x="1951038" y="2460625"/>
              <a:ext cx="2789237" cy="2108200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899" y="916"/>
                </a:cxn>
                <a:cxn ang="0">
                  <a:pos x="547" y="1198"/>
                </a:cxn>
                <a:cxn ang="0">
                  <a:pos x="272" y="1308"/>
                </a:cxn>
                <a:cxn ang="0">
                  <a:pos x="0" y="1319"/>
                </a:cxn>
              </a:cxnLst>
              <a:rect l="0" t="0" r="r" b="b"/>
              <a:pathLst>
                <a:path w="1757" h="1328">
                  <a:moveTo>
                    <a:pt x="1757" y="0"/>
                  </a:moveTo>
                  <a:cubicBezTo>
                    <a:pt x="1614" y="153"/>
                    <a:pt x="1101" y="716"/>
                    <a:pt x="899" y="916"/>
                  </a:cubicBezTo>
                  <a:cubicBezTo>
                    <a:pt x="697" y="1116"/>
                    <a:pt x="651" y="1133"/>
                    <a:pt x="547" y="1198"/>
                  </a:cubicBezTo>
                  <a:cubicBezTo>
                    <a:pt x="443" y="1263"/>
                    <a:pt x="363" y="1288"/>
                    <a:pt x="272" y="1308"/>
                  </a:cubicBezTo>
                  <a:cubicBezTo>
                    <a:pt x="181" y="1328"/>
                    <a:pt x="57" y="1317"/>
                    <a:pt x="0" y="1319"/>
                  </a:cubicBez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3040" name="Object 16"/>
            <p:cNvGraphicFramePr>
              <a:graphicFrameLocks noChangeAspect="1"/>
            </p:cNvGraphicFramePr>
            <p:nvPr/>
          </p:nvGraphicFramePr>
          <p:xfrm>
            <a:off x="2074863" y="3614738"/>
            <a:ext cx="1087437" cy="376237"/>
          </p:xfrm>
          <a:graphic>
            <a:graphicData uri="http://schemas.openxmlformats.org/presentationml/2006/ole">
              <p:oleObj spid="_x0000_s513040" name="Equation" r:id="rId8" imgW="698400" imgH="241200" progId="Equation.DSMT4">
                <p:embed/>
              </p:oleObj>
            </a:graphicData>
          </a:graphic>
        </p:graphicFrame>
        <p:graphicFrame>
          <p:nvGraphicFramePr>
            <p:cNvPr id="513042" name="Object 18"/>
            <p:cNvGraphicFramePr>
              <a:graphicFrameLocks noChangeAspect="1"/>
            </p:cNvGraphicFramePr>
            <p:nvPr/>
          </p:nvGraphicFramePr>
          <p:xfrm>
            <a:off x="993775" y="4283075"/>
            <a:ext cx="858838" cy="806450"/>
          </p:xfrm>
          <a:graphic>
            <a:graphicData uri="http://schemas.openxmlformats.org/presentationml/2006/ole">
              <p:oleObj spid="_x0000_s513042" name="Equation" r:id="rId9" imgW="520560" imgH="634680" progId="Equation.DSMT4">
                <p:embed/>
              </p:oleObj>
            </a:graphicData>
          </a:graphic>
        </p:graphicFrame>
        <p:graphicFrame>
          <p:nvGraphicFramePr>
            <p:cNvPr id="513046" name="Object 22"/>
            <p:cNvGraphicFramePr>
              <a:graphicFrameLocks noChangeAspect="1"/>
            </p:cNvGraphicFramePr>
            <p:nvPr/>
          </p:nvGraphicFramePr>
          <p:xfrm>
            <a:off x="4291014" y="3117850"/>
            <a:ext cx="1254764" cy="655638"/>
          </p:xfrm>
          <a:graphic>
            <a:graphicData uri="http://schemas.openxmlformats.org/presentationml/2006/ole">
              <p:oleObj spid="_x0000_s513046" name="Equation" r:id="rId10" imgW="660240" imgH="431640" progId="Equation.DSMT4">
                <p:embed/>
              </p:oleObj>
            </a:graphicData>
          </a:graphic>
        </p:graphicFrame>
        <p:sp>
          <p:nvSpPr>
            <p:cNvPr id="513047" name="Line 23"/>
            <p:cNvSpPr>
              <a:spLocks noChangeShapeType="1"/>
            </p:cNvSpPr>
            <p:nvPr/>
          </p:nvSpPr>
          <p:spPr bwMode="auto">
            <a:xfrm flipH="1" flipV="1">
              <a:off x="4494213" y="2852738"/>
              <a:ext cx="153987" cy="2746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048" name="Line 24"/>
            <p:cNvSpPr>
              <a:spLocks noChangeShapeType="1"/>
            </p:cNvSpPr>
            <p:nvPr/>
          </p:nvSpPr>
          <p:spPr bwMode="auto">
            <a:xfrm flipV="1">
              <a:off x="1960563" y="4440238"/>
              <a:ext cx="725487" cy="11049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049" name="Line 25"/>
            <p:cNvSpPr>
              <a:spLocks noChangeShapeType="1"/>
            </p:cNvSpPr>
            <p:nvPr/>
          </p:nvSpPr>
          <p:spPr bwMode="auto">
            <a:xfrm>
              <a:off x="1952625" y="4427538"/>
              <a:ext cx="725488" cy="31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050" name="Line 26"/>
            <p:cNvSpPr>
              <a:spLocks noChangeShapeType="1"/>
            </p:cNvSpPr>
            <p:nvPr/>
          </p:nvSpPr>
          <p:spPr bwMode="auto">
            <a:xfrm flipV="1">
              <a:off x="2684463" y="4435475"/>
              <a:ext cx="6350" cy="113823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051" name="Line 27"/>
            <p:cNvSpPr>
              <a:spLocks noChangeShapeType="1"/>
            </p:cNvSpPr>
            <p:nvPr/>
          </p:nvSpPr>
          <p:spPr bwMode="auto">
            <a:xfrm flipH="1" flipV="1">
              <a:off x="2476500" y="4791075"/>
              <a:ext cx="309563" cy="8096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052" name="Line 28"/>
            <p:cNvSpPr>
              <a:spLocks noChangeShapeType="1"/>
            </p:cNvSpPr>
            <p:nvPr/>
          </p:nvSpPr>
          <p:spPr bwMode="auto">
            <a:xfrm flipV="1">
              <a:off x="2119313" y="4038600"/>
              <a:ext cx="1404937" cy="68103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053" name="Line 29"/>
            <p:cNvSpPr>
              <a:spLocks noChangeShapeType="1"/>
            </p:cNvSpPr>
            <p:nvPr/>
          </p:nvSpPr>
          <p:spPr bwMode="auto">
            <a:xfrm>
              <a:off x="2757488" y="3905250"/>
              <a:ext cx="404812" cy="3048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054" name="Line 30"/>
            <p:cNvSpPr>
              <a:spLocks noChangeShapeType="1"/>
            </p:cNvSpPr>
            <p:nvPr/>
          </p:nvSpPr>
          <p:spPr bwMode="auto">
            <a:xfrm flipH="1">
              <a:off x="1881188" y="4556559"/>
              <a:ext cx="10001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3057" name="Object 33"/>
            <p:cNvGraphicFramePr>
              <a:graphicFrameLocks noChangeAspect="1"/>
            </p:cNvGraphicFramePr>
            <p:nvPr/>
          </p:nvGraphicFramePr>
          <p:xfrm>
            <a:off x="5160282" y="5390921"/>
            <a:ext cx="403225" cy="415925"/>
          </p:xfrm>
          <a:graphic>
            <a:graphicData uri="http://schemas.openxmlformats.org/presentationml/2006/ole">
              <p:oleObj spid="_x0000_s513057" name="Equation" r:id="rId11" imgW="152280" imgH="203040" progId="Equation.DSMT4">
                <p:embed/>
              </p:oleObj>
            </a:graphicData>
          </a:graphic>
        </p:graphicFrame>
        <p:graphicFrame>
          <p:nvGraphicFramePr>
            <p:cNvPr id="513060" name="Object 36"/>
            <p:cNvGraphicFramePr>
              <a:graphicFrameLocks noChangeAspect="1"/>
            </p:cNvGraphicFramePr>
            <p:nvPr/>
          </p:nvGraphicFramePr>
          <p:xfrm>
            <a:off x="2427288" y="5135563"/>
            <a:ext cx="266700" cy="244475"/>
          </p:xfrm>
          <a:graphic>
            <a:graphicData uri="http://schemas.openxmlformats.org/presentationml/2006/ole">
              <p:oleObj spid="_x0000_s513060" name="Equation" r:id="rId12" imgW="152280" imgH="139680" progId="Equation.DSMT4">
                <p:embed/>
              </p:oleObj>
            </a:graphicData>
          </a:graphic>
        </p:graphicFrame>
        <p:graphicFrame>
          <p:nvGraphicFramePr>
            <p:cNvPr id="513061" name="Object 37"/>
            <p:cNvGraphicFramePr>
              <a:graphicFrameLocks noChangeAspect="1"/>
            </p:cNvGraphicFramePr>
            <p:nvPr/>
          </p:nvGraphicFramePr>
          <p:xfrm>
            <a:off x="2227263" y="5556250"/>
            <a:ext cx="266700" cy="355600"/>
          </p:xfrm>
          <a:graphic>
            <a:graphicData uri="http://schemas.openxmlformats.org/presentationml/2006/ole">
              <p:oleObj spid="_x0000_s513061" name="Equation" r:id="rId13" imgW="152280" imgH="203040" progId="Equation.DSMT4">
                <p:embed/>
              </p:oleObj>
            </a:graphicData>
          </a:graphic>
        </p:graphicFrame>
        <p:sp>
          <p:nvSpPr>
            <p:cNvPr id="513063" name="Oval 39"/>
            <p:cNvSpPr>
              <a:spLocks noChangeArrowheads="1"/>
            </p:cNvSpPr>
            <p:nvPr/>
          </p:nvSpPr>
          <p:spPr bwMode="auto">
            <a:xfrm>
              <a:off x="2616200" y="4394200"/>
              <a:ext cx="101600" cy="1016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65" name="Line 41"/>
            <p:cNvSpPr>
              <a:spLocks noChangeShapeType="1"/>
            </p:cNvSpPr>
            <p:nvPr/>
          </p:nvSpPr>
          <p:spPr bwMode="auto">
            <a:xfrm>
              <a:off x="1968500" y="5549900"/>
              <a:ext cx="30988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3069" name="Object 45"/>
            <p:cNvGraphicFramePr>
              <a:graphicFrameLocks noChangeAspect="1"/>
            </p:cNvGraphicFramePr>
            <p:nvPr/>
          </p:nvGraphicFramePr>
          <p:xfrm>
            <a:off x="2479072" y="2442107"/>
            <a:ext cx="1135063" cy="412750"/>
          </p:xfrm>
          <a:graphic>
            <a:graphicData uri="http://schemas.openxmlformats.org/presentationml/2006/ole">
              <p:oleObj spid="_x0000_s513069" name="Equation" r:id="rId14" imgW="558720" imgH="203040" progId="Equation.DSMT4">
                <p:embed/>
              </p:oleObj>
            </a:graphicData>
          </a:graphic>
        </p:graphicFrame>
        <p:cxnSp>
          <p:nvCxnSpPr>
            <p:cNvPr id="33" name="Straight Arrow Connector 32"/>
            <p:cNvCxnSpPr/>
            <p:nvPr/>
          </p:nvCxnSpPr>
          <p:spPr bwMode="auto">
            <a:xfrm>
              <a:off x="3548743" y="2699657"/>
              <a:ext cx="609600" cy="23948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aphicFrame>
        <p:nvGraphicFramePr>
          <p:cNvPr id="513070" name="Object 46"/>
          <p:cNvGraphicFramePr>
            <a:graphicFrameLocks noChangeAspect="1"/>
          </p:cNvGraphicFramePr>
          <p:nvPr/>
        </p:nvGraphicFramePr>
        <p:xfrm>
          <a:off x="3951358" y="4133922"/>
          <a:ext cx="857250" cy="452437"/>
        </p:xfrm>
        <a:graphic>
          <a:graphicData uri="http://schemas.openxmlformats.org/presentationml/2006/ole">
            <p:oleObj spid="_x0000_s513070" name="Equation" r:id="rId15" imgW="4572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39" name="Rectangle 23"/>
          <p:cNvSpPr>
            <a:spLocks noChangeArrowheads="1"/>
          </p:cNvSpPr>
          <p:nvPr/>
        </p:nvSpPr>
        <p:spPr bwMode="auto">
          <a:xfrm>
            <a:off x="5720897" y="5707970"/>
            <a:ext cx="1865313" cy="974725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5618" name="Text Box 2"/>
          <p:cNvSpPr txBox="1">
            <a:spLocks noChangeArrowheads="1"/>
          </p:cNvSpPr>
          <p:nvPr/>
        </p:nvSpPr>
        <p:spPr bwMode="auto">
          <a:xfrm>
            <a:off x="3121025" y="0"/>
            <a:ext cx="27527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Dispersion</a:t>
            </a:r>
          </a:p>
        </p:txBody>
      </p:sp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1005147" y="755407"/>
            <a:ext cx="737685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sym typeface="Symbol" pitchFamily="18" charset="2"/>
              </a:rPr>
              <a:t>Theorem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: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If there is no dispersion, then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v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v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g</a:t>
            </a:r>
            <a:r>
              <a:rPr lang="en-US" sz="2000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i="1" baseline="-250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(a</a:t>
            </a:r>
            <a:r>
              <a:rPr lang="en-US" sz="2000" i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constant)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.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495637" name="Object 21"/>
          <p:cNvGraphicFramePr>
            <a:graphicFrameLocks noChangeAspect="1"/>
          </p:cNvGraphicFramePr>
          <p:nvPr/>
        </p:nvGraphicFramePr>
        <p:xfrm>
          <a:off x="2036513" y="4115450"/>
          <a:ext cx="1980849" cy="2542881"/>
        </p:xfrm>
        <a:graphic>
          <a:graphicData uri="http://schemas.openxmlformats.org/presentationml/2006/ole">
            <p:oleObj spid="_x0000_s495637" name="Equation" r:id="rId4" imgW="1028520" imgH="1320480" progId="Equation.DSMT4">
              <p:embed/>
            </p:oleObj>
          </a:graphicData>
        </a:graphic>
      </p:graphicFrame>
      <p:graphicFrame>
        <p:nvGraphicFramePr>
          <p:cNvPr id="495638" name="Object 22"/>
          <p:cNvGraphicFramePr>
            <a:graphicFrameLocks noChangeAspect="1"/>
          </p:cNvGraphicFramePr>
          <p:nvPr/>
        </p:nvGraphicFramePr>
        <p:xfrm>
          <a:off x="5912985" y="5742895"/>
          <a:ext cx="1428750" cy="754062"/>
        </p:xfrm>
        <a:graphic>
          <a:graphicData uri="http://schemas.openxmlformats.org/presentationml/2006/ole">
            <p:oleObj spid="_x0000_s495638" name="Equation" r:id="rId5" imgW="457200" imgH="241200" progId="Equation.DSMT4">
              <p:embed/>
            </p:oleObj>
          </a:graphicData>
        </a:graphic>
      </p:graphicFrame>
      <p:sp>
        <p:nvSpPr>
          <p:cNvPr id="495640" name="AutoShape 24"/>
          <p:cNvSpPr>
            <a:spLocks noChangeArrowheads="1"/>
          </p:cNvSpPr>
          <p:nvPr/>
        </p:nvSpPr>
        <p:spPr bwMode="auto">
          <a:xfrm>
            <a:off x="4433434" y="6114597"/>
            <a:ext cx="708025" cy="293688"/>
          </a:xfrm>
          <a:prstGeom prst="rightArrow">
            <a:avLst>
              <a:gd name="adj1" fmla="val 50000"/>
              <a:gd name="adj2" fmla="val 60270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5635" name="Object 19"/>
          <p:cNvGraphicFramePr>
            <a:graphicFrameLocks noChangeAspect="1"/>
          </p:cNvGraphicFramePr>
          <p:nvPr/>
        </p:nvGraphicFramePr>
        <p:xfrm>
          <a:off x="1545701" y="3259208"/>
          <a:ext cx="5581356" cy="470101"/>
        </p:xfrm>
        <a:graphic>
          <a:graphicData uri="http://schemas.openxmlformats.org/presentationml/2006/ole">
            <p:oleObj spid="_x0000_s495635" name="Equation" r:id="rId6" imgW="2869920" imgH="241200" progId="Equation.DSMT4">
              <p:embed/>
            </p:oleObj>
          </a:graphicData>
        </a:graphic>
      </p:graphicFrame>
      <p:sp>
        <p:nvSpPr>
          <p:cNvPr id="495648" name="Text Box 32"/>
          <p:cNvSpPr txBox="1">
            <a:spLocks noChangeArrowheads="1"/>
          </p:cNvSpPr>
          <p:nvPr/>
        </p:nvSpPr>
        <p:spPr bwMode="auto">
          <a:xfrm>
            <a:off x="882075" y="2795033"/>
            <a:ext cx="860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Proof:</a:t>
            </a:r>
          </a:p>
        </p:txBody>
      </p:sp>
      <p:sp>
        <p:nvSpPr>
          <p:cNvPr id="495649" name="Text Box 33"/>
          <p:cNvSpPr txBox="1">
            <a:spLocks noChangeArrowheads="1"/>
          </p:cNvSpPr>
          <p:nvPr/>
        </p:nvSpPr>
        <p:spPr bwMode="auto">
          <a:xfrm>
            <a:off x="846364" y="3931784"/>
            <a:ext cx="989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Hence: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89491" y="1294749"/>
            <a:ext cx="4476466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An example is a lossless transmission line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 (no dispersion).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8463" y="2253829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Note:</a:t>
            </a:r>
            <a:r>
              <a:rPr lang="en-US" dirty="0" smtClean="0">
                <a:solidFill>
                  <a:schemeClr val="bg2"/>
                </a:solidFill>
              </a:rPr>
              <a:t> For a lossless TL we have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2" name="Object 23"/>
          <p:cNvGraphicFramePr>
            <a:graphicFrameLocks noChangeAspect="1"/>
          </p:cNvGraphicFramePr>
          <p:nvPr/>
        </p:nvGraphicFramePr>
        <p:xfrm>
          <a:off x="5892801" y="2102756"/>
          <a:ext cx="1163638" cy="711200"/>
        </p:xfrm>
        <a:graphic>
          <a:graphicData uri="http://schemas.openxmlformats.org/presentationml/2006/ole">
            <p:oleObj spid="_x0000_s495639" name="Equation" r:id="rId7" imgW="68580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Text Box 3"/>
          <p:cNvSpPr txBox="1">
            <a:spLocks noChangeArrowheads="1"/>
          </p:cNvSpPr>
          <p:nvPr/>
        </p:nvSpPr>
        <p:spPr bwMode="auto">
          <a:xfrm>
            <a:off x="2851150" y="0"/>
            <a:ext cx="39592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Dispersion (cont.)</a:t>
            </a:r>
          </a:p>
        </p:txBody>
      </p:sp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573158" y="1071255"/>
            <a:ext cx="80249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Theorem: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If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v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v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g</a:t>
            </a:r>
            <a:r>
              <a:rPr lang="en-US" sz="2000" i="1" baseline="-25000" dirty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for all frequencies, then there is no dispersion.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555013" name="Object 5"/>
          <p:cNvGraphicFramePr>
            <a:graphicFrameLocks noChangeAspect="1"/>
          </p:cNvGraphicFramePr>
          <p:nvPr/>
        </p:nvGraphicFramePr>
        <p:xfrm>
          <a:off x="880156" y="3015343"/>
          <a:ext cx="2571949" cy="2754086"/>
        </p:xfrm>
        <a:graphic>
          <a:graphicData uri="http://schemas.openxmlformats.org/presentationml/2006/ole">
            <p:oleObj spid="_x0000_s555013" name="Equation" r:id="rId4" imgW="1257120" imgH="1346040" progId="Equation.DSMT4">
              <p:embed/>
            </p:oleObj>
          </a:graphicData>
        </a:graphic>
      </p:graphicFrame>
      <p:sp>
        <p:nvSpPr>
          <p:cNvPr id="555015" name="AutoShape 7"/>
          <p:cNvSpPr>
            <a:spLocks noChangeArrowheads="1"/>
          </p:cNvSpPr>
          <p:nvPr/>
        </p:nvSpPr>
        <p:spPr bwMode="auto">
          <a:xfrm>
            <a:off x="4411663" y="5349140"/>
            <a:ext cx="708025" cy="293688"/>
          </a:xfrm>
          <a:prstGeom prst="rightArrow">
            <a:avLst>
              <a:gd name="adj1" fmla="val 50000"/>
              <a:gd name="adj2" fmla="val 60270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520246" y="2373938"/>
            <a:ext cx="860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Proof:</a:t>
            </a:r>
          </a:p>
        </p:txBody>
      </p:sp>
      <p:graphicFrame>
        <p:nvGraphicFramePr>
          <p:cNvPr id="555020" name="Object 12"/>
          <p:cNvGraphicFramePr>
            <a:graphicFrameLocks noChangeAspect="1"/>
          </p:cNvGraphicFramePr>
          <p:nvPr/>
        </p:nvGraphicFramePr>
        <p:xfrm>
          <a:off x="5589134" y="5002157"/>
          <a:ext cx="2667000" cy="927100"/>
        </p:xfrm>
        <a:graphic>
          <a:graphicData uri="http://schemas.openxmlformats.org/presentationml/2006/ole">
            <p:oleObj spid="_x0000_s555020" name="Equation" r:id="rId5" imgW="1206360" imgH="41904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Text Box 3"/>
          <p:cNvSpPr txBox="1">
            <a:spLocks noChangeArrowheads="1"/>
          </p:cNvSpPr>
          <p:nvPr/>
        </p:nvSpPr>
        <p:spPr bwMode="auto">
          <a:xfrm>
            <a:off x="2851150" y="0"/>
            <a:ext cx="39592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Dispersion (cont.)</a:t>
            </a:r>
          </a:p>
        </p:txBody>
      </p:sp>
      <p:graphicFrame>
        <p:nvGraphicFramePr>
          <p:cNvPr id="555020" name="Object 12"/>
          <p:cNvGraphicFramePr>
            <a:graphicFrameLocks noChangeAspect="1"/>
          </p:cNvGraphicFramePr>
          <p:nvPr/>
        </p:nvGraphicFramePr>
        <p:xfrm>
          <a:off x="1077913" y="1973263"/>
          <a:ext cx="3733800" cy="534987"/>
        </p:xfrm>
        <a:graphic>
          <a:graphicData uri="http://schemas.openxmlformats.org/presentationml/2006/ole">
            <p:oleObj spid="_x0000_s661507" name="Equation" r:id="rId4" imgW="1688760" imgH="24120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661508" name="Object 12"/>
          <p:cNvGraphicFramePr>
            <a:graphicFrameLocks noChangeAspect="1"/>
          </p:cNvGraphicFramePr>
          <p:nvPr/>
        </p:nvGraphicFramePr>
        <p:xfrm>
          <a:off x="2365615" y="3787986"/>
          <a:ext cx="1173244" cy="618854"/>
        </p:xfrm>
        <a:graphic>
          <a:graphicData uri="http://schemas.openxmlformats.org/presentationml/2006/ole">
            <p:oleObj spid="_x0000_s661508" name="Equation" r:id="rId5" imgW="457200" imgH="241200" progId="Equation.DSMT4">
              <p:embed/>
            </p:oleObj>
          </a:graphicData>
        </a:graphic>
      </p:graphicFrame>
      <p:sp>
        <p:nvSpPr>
          <p:cNvPr id="10" name="Down Arrow 9"/>
          <p:cNvSpPr/>
          <p:nvPr/>
        </p:nvSpPr>
        <p:spPr bwMode="auto">
          <a:xfrm>
            <a:off x="2363202" y="2790698"/>
            <a:ext cx="285008" cy="72439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flipV="1">
            <a:off x="3144996" y="2741219"/>
            <a:ext cx="285008" cy="72439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5158530" y="2938772"/>
            <a:ext cx="3508375" cy="17811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EXAMPLES: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-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Plane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wave in free space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-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Lossless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TL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-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Distortionless (lossy)TL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8926" y="4421875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for all frequencies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2254250" y="0"/>
            <a:ext cx="45815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Dispersion (cont.)</a:t>
            </a:r>
          </a:p>
        </p:txBody>
      </p:sp>
      <p:grpSp>
        <p:nvGrpSpPr>
          <p:cNvPr id="509985" name="Group 33"/>
          <p:cNvGrpSpPr>
            <a:grpSpLocks/>
          </p:cNvGrpSpPr>
          <p:nvPr/>
        </p:nvGrpSpPr>
        <p:grpSpPr bwMode="auto">
          <a:xfrm>
            <a:off x="1554163" y="3773488"/>
            <a:ext cx="5799137" cy="1101725"/>
            <a:chOff x="187" y="3091"/>
            <a:chExt cx="3653" cy="694"/>
          </a:xfrm>
        </p:grpSpPr>
        <p:sp>
          <p:nvSpPr>
            <p:cNvPr id="509965" name="Line 13"/>
            <p:cNvSpPr>
              <a:spLocks noChangeShapeType="1"/>
            </p:cNvSpPr>
            <p:nvPr/>
          </p:nvSpPr>
          <p:spPr bwMode="auto">
            <a:xfrm>
              <a:off x="187" y="3689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09981" name="Group 29"/>
            <p:cNvGrpSpPr>
              <a:grpSpLocks/>
            </p:cNvGrpSpPr>
            <p:nvPr/>
          </p:nvGrpSpPr>
          <p:grpSpPr bwMode="auto">
            <a:xfrm>
              <a:off x="721" y="3127"/>
              <a:ext cx="444" cy="464"/>
              <a:chOff x="1297" y="1807"/>
              <a:chExt cx="444" cy="464"/>
            </a:xfrm>
          </p:grpSpPr>
          <p:sp>
            <p:nvSpPr>
              <p:cNvPr id="509966" name="Line 14"/>
              <p:cNvSpPr>
                <a:spLocks noChangeShapeType="1"/>
              </p:cNvSpPr>
              <p:nvPr/>
            </p:nvSpPr>
            <p:spPr bwMode="auto">
              <a:xfrm flipH="1">
                <a:off x="1297" y="1807"/>
                <a:ext cx="441" cy="4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9967" name="Line 15"/>
              <p:cNvSpPr>
                <a:spLocks noChangeShapeType="1"/>
              </p:cNvSpPr>
              <p:nvPr/>
            </p:nvSpPr>
            <p:spPr bwMode="auto">
              <a:xfrm>
                <a:off x="1739" y="1808"/>
                <a:ext cx="2" cy="4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09982" name="Group 30"/>
            <p:cNvGrpSpPr>
              <a:grpSpLocks/>
            </p:cNvGrpSpPr>
            <p:nvPr/>
          </p:nvGrpSpPr>
          <p:grpSpPr bwMode="auto">
            <a:xfrm>
              <a:off x="2887" y="3091"/>
              <a:ext cx="441" cy="479"/>
              <a:chOff x="3463" y="1771"/>
              <a:chExt cx="441" cy="479"/>
            </a:xfrm>
          </p:grpSpPr>
          <p:sp>
            <p:nvSpPr>
              <p:cNvPr id="509968" name="Line 16"/>
              <p:cNvSpPr>
                <a:spLocks noChangeShapeType="1"/>
              </p:cNvSpPr>
              <p:nvPr/>
            </p:nvSpPr>
            <p:spPr bwMode="auto">
              <a:xfrm flipH="1">
                <a:off x="3463" y="1771"/>
                <a:ext cx="438" cy="47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9969" name="Line 17"/>
              <p:cNvSpPr>
                <a:spLocks noChangeShapeType="1"/>
              </p:cNvSpPr>
              <p:nvPr/>
            </p:nvSpPr>
            <p:spPr bwMode="auto">
              <a:xfrm>
                <a:off x="3902" y="1772"/>
                <a:ext cx="2" cy="47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09970" name="Freeform 18"/>
            <p:cNvSpPr>
              <a:spLocks/>
            </p:cNvSpPr>
            <p:nvPr/>
          </p:nvSpPr>
          <p:spPr bwMode="auto">
            <a:xfrm>
              <a:off x="1766" y="3240"/>
              <a:ext cx="626" cy="124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66" y="14"/>
                </a:cxn>
                <a:cxn ang="0">
                  <a:pos x="136" y="116"/>
                </a:cxn>
                <a:cxn ang="0">
                  <a:pos x="220" y="8"/>
                </a:cxn>
                <a:cxn ang="0">
                  <a:pos x="294" y="124"/>
                </a:cxn>
                <a:cxn ang="0">
                  <a:pos x="370" y="8"/>
                </a:cxn>
                <a:cxn ang="0">
                  <a:pos x="450" y="124"/>
                </a:cxn>
                <a:cxn ang="0">
                  <a:pos x="522" y="10"/>
                </a:cxn>
                <a:cxn ang="0">
                  <a:pos x="574" y="62"/>
                </a:cxn>
                <a:cxn ang="0">
                  <a:pos x="626" y="68"/>
                </a:cxn>
              </a:cxnLst>
              <a:rect l="0" t="0" r="r" b="b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9971" name="Line 19"/>
            <p:cNvSpPr>
              <a:spLocks noChangeShapeType="1"/>
            </p:cNvSpPr>
            <p:nvPr/>
          </p:nvSpPr>
          <p:spPr bwMode="auto">
            <a:xfrm>
              <a:off x="2364" y="3308"/>
              <a:ext cx="75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9972" name="Line 20"/>
            <p:cNvSpPr>
              <a:spLocks noChangeShapeType="1"/>
            </p:cNvSpPr>
            <p:nvPr/>
          </p:nvSpPr>
          <p:spPr bwMode="auto">
            <a:xfrm>
              <a:off x="203" y="3785"/>
              <a:ext cx="36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09976" name="Text Box 24"/>
          <p:cNvSpPr txBox="1">
            <a:spLocks noChangeArrowheads="1"/>
          </p:cNvSpPr>
          <p:nvPr/>
        </p:nvSpPr>
        <p:spPr bwMode="auto">
          <a:xfrm>
            <a:off x="504825" y="1625600"/>
            <a:ext cx="1738313" cy="396875"/>
          </a:xfrm>
          <a:prstGeom prst="rect">
            <a:avLst/>
          </a:prstGeom>
          <a:solidFill>
            <a:srgbClr val="00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No dispersion</a:t>
            </a:r>
          </a:p>
        </p:txBody>
      </p:sp>
      <p:sp>
        <p:nvSpPr>
          <p:cNvPr id="509977" name="Text Box 25"/>
          <p:cNvSpPr txBox="1">
            <a:spLocks noChangeArrowheads="1"/>
          </p:cNvSpPr>
          <p:nvPr/>
        </p:nvSpPr>
        <p:spPr bwMode="auto">
          <a:xfrm>
            <a:off x="3098800" y="1500188"/>
            <a:ext cx="2767013" cy="701675"/>
          </a:xfrm>
          <a:prstGeom prst="rect">
            <a:avLst/>
          </a:prstGeom>
          <a:solidFill>
            <a:srgbClr val="00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Attenuation is frequency independent</a:t>
            </a:r>
          </a:p>
        </p:txBody>
      </p:sp>
      <p:sp>
        <p:nvSpPr>
          <p:cNvPr id="509978" name="AutoShape 26"/>
          <p:cNvSpPr>
            <a:spLocks noChangeArrowheads="1"/>
          </p:cNvSpPr>
          <p:nvPr/>
        </p:nvSpPr>
        <p:spPr bwMode="auto">
          <a:xfrm>
            <a:off x="6089650" y="1657350"/>
            <a:ext cx="708025" cy="293688"/>
          </a:xfrm>
          <a:prstGeom prst="rightArrow">
            <a:avLst>
              <a:gd name="adj1" fmla="val 50000"/>
              <a:gd name="adj2" fmla="val 60270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79" name="Text Box 27"/>
          <p:cNvSpPr txBox="1">
            <a:spLocks noChangeArrowheads="1"/>
          </p:cNvSpPr>
          <p:nvPr/>
        </p:nvSpPr>
        <p:spPr bwMode="auto">
          <a:xfrm>
            <a:off x="7107238" y="1612900"/>
            <a:ext cx="1609725" cy="396875"/>
          </a:xfrm>
          <a:prstGeom prst="rect">
            <a:avLst/>
          </a:prstGeom>
          <a:solidFill>
            <a:srgbClr val="00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No distortion</a:t>
            </a:r>
          </a:p>
        </p:txBody>
      </p:sp>
      <p:sp>
        <p:nvSpPr>
          <p:cNvPr id="509980" name="Text Box 28"/>
          <p:cNvSpPr txBox="1">
            <a:spLocks noChangeArrowheads="1"/>
          </p:cNvSpPr>
          <p:nvPr/>
        </p:nvSpPr>
        <p:spPr bwMode="auto">
          <a:xfrm>
            <a:off x="2365375" y="1636713"/>
            <a:ext cx="6126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and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09984" name="Text Box 32"/>
          <p:cNvSpPr txBox="1">
            <a:spLocks noChangeArrowheads="1"/>
          </p:cNvSpPr>
          <p:nvPr/>
        </p:nvSpPr>
        <p:spPr bwMode="auto">
          <a:xfrm>
            <a:off x="1698625" y="5672138"/>
            <a:ext cx="5680075" cy="6540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Note:</a:t>
            </a:r>
            <a:r>
              <a:rPr lang="en-US" dirty="0">
                <a:solidFill>
                  <a:schemeClr val="bg2"/>
                </a:solidFill>
              </a:rPr>
              <a:t> Loss on a TL causes dispersion and it </a:t>
            </a:r>
            <a:r>
              <a:rPr lang="en-US" u="sng" dirty="0">
                <a:solidFill>
                  <a:schemeClr val="bg2"/>
                </a:solidFill>
              </a:rPr>
              <a:t>also</a:t>
            </a:r>
            <a:r>
              <a:rPr lang="en-US" dirty="0">
                <a:solidFill>
                  <a:schemeClr val="bg2"/>
                </a:solidFill>
              </a:rPr>
              <a:t> causes the attenuation to be frequency dependent.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4324" y="2152650"/>
            <a:ext cx="223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(The phase velocity is frequency independent.)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3" name="Text Box 3"/>
          <p:cNvSpPr txBox="1">
            <a:spLocks noChangeArrowheads="1"/>
          </p:cNvSpPr>
          <p:nvPr/>
        </p:nvSpPr>
        <p:spPr bwMode="auto">
          <a:xfrm>
            <a:off x="1693863" y="0"/>
            <a:ext cx="53768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Dispersion (cont.)</a:t>
            </a:r>
          </a:p>
        </p:txBody>
      </p:sp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190500" y="1592263"/>
            <a:ext cx="2949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“Normal” Dispersion: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graphicFrame>
        <p:nvGraphicFramePr>
          <p:cNvPr id="496652" name="Object 12"/>
          <p:cNvGraphicFramePr>
            <a:graphicFrameLocks noChangeAspect="1"/>
          </p:cNvGraphicFramePr>
          <p:nvPr/>
        </p:nvGraphicFramePr>
        <p:xfrm>
          <a:off x="2974975" y="1474788"/>
          <a:ext cx="1338263" cy="706437"/>
        </p:xfrm>
        <a:graphic>
          <a:graphicData uri="http://schemas.openxmlformats.org/presentationml/2006/ole">
            <p:oleObj spid="_x0000_s496652" name="Equation" r:id="rId4" imgW="457200" imgH="241200" progId="Equation.DSMT4">
              <p:embed/>
            </p:oleObj>
          </a:graphicData>
        </a:graphic>
      </p:graphicFrame>
      <p:sp>
        <p:nvSpPr>
          <p:cNvPr id="496660" name="Text Box 20"/>
          <p:cNvSpPr txBox="1">
            <a:spLocks noChangeArrowheads="1"/>
          </p:cNvSpPr>
          <p:nvPr/>
        </p:nvSpPr>
        <p:spPr bwMode="auto">
          <a:xfrm>
            <a:off x="173038" y="3987800"/>
            <a:ext cx="32940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“Anomalous” Dispersion: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graphicFrame>
        <p:nvGraphicFramePr>
          <p:cNvPr id="496661" name="Object 21"/>
          <p:cNvGraphicFramePr>
            <a:graphicFrameLocks noChangeAspect="1"/>
          </p:cNvGraphicFramePr>
          <p:nvPr/>
        </p:nvGraphicFramePr>
        <p:xfrm>
          <a:off x="3241675" y="3856038"/>
          <a:ext cx="1338263" cy="706437"/>
        </p:xfrm>
        <a:graphic>
          <a:graphicData uri="http://schemas.openxmlformats.org/presentationml/2006/ole">
            <p:oleObj spid="_x0000_s496661" name="Equation" r:id="rId5" imgW="457200" imgH="241200" progId="Equation.DSMT4">
              <p:embed/>
            </p:oleObj>
          </a:graphicData>
        </a:graphic>
      </p:graphicFrame>
      <p:sp>
        <p:nvSpPr>
          <p:cNvPr id="496663" name="Text Box 23"/>
          <p:cNvSpPr txBox="1">
            <a:spLocks noChangeArrowheads="1"/>
          </p:cNvSpPr>
          <p:nvPr/>
        </p:nvSpPr>
        <p:spPr bwMode="auto">
          <a:xfrm>
            <a:off x="4722813" y="1636713"/>
            <a:ext cx="25288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Example: waveguide</a:t>
            </a:r>
          </a:p>
        </p:txBody>
      </p:sp>
      <p:sp>
        <p:nvSpPr>
          <p:cNvPr id="496664" name="Text Box 24"/>
          <p:cNvSpPr txBox="1">
            <a:spLocks noChangeArrowheads="1"/>
          </p:cNvSpPr>
          <p:nvPr/>
        </p:nvSpPr>
        <p:spPr bwMode="auto">
          <a:xfrm>
            <a:off x="4708525" y="4006850"/>
            <a:ext cx="41941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Example: low-loss transmission line</a:t>
            </a:r>
          </a:p>
        </p:txBody>
      </p:sp>
      <p:sp>
        <p:nvSpPr>
          <p:cNvPr id="496665" name="Text Box 25"/>
          <p:cNvSpPr txBox="1">
            <a:spLocks noChangeArrowheads="1"/>
          </p:cNvSpPr>
          <p:nvPr/>
        </p:nvSpPr>
        <p:spPr bwMode="auto">
          <a:xfrm>
            <a:off x="1870075" y="2767013"/>
            <a:ext cx="2203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This is equivalent to</a:t>
            </a:r>
          </a:p>
        </p:txBody>
      </p:sp>
      <p:graphicFrame>
        <p:nvGraphicFramePr>
          <p:cNvPr id="496666" name="Object 26"/>
          <p:cNvGraphicFramePr>
            <a:graphicFrameLocks noChangeAspect="1"/>
          </p:cNvGraphicFramePr>
          <p:nvPr/>
        </p:nvGraphicFramePr>
        <p:xfrm>
          <a:off x="4273550" y="2484438"/>
          <a:ext cx="1928813" cy="935037"/>
        </p:xfrm>
        <a:graphic>
          <a:graphicData uri="http://schemas.openxmlformats.org/presentationml/2006/ole">
            <p:oleObj spid="_x0000_s496666" name="Equation" r:id="rId6" imgW="863280" imgH="419040" progId="Equation.DSMT4">
              <p:embed/>
            </p:oleObj>
          </a:graphicData>
        </a:graphic>
      </p:graphicFrame>
      <p:sp>
        <p:nvSpPr>
          <p:cNvPr id="496667" name="Text Box 27"/>
          <p:cNvSpPr txBox="1">
            <a:spLocks noChangeArrowheads="1"/>
          </p:cNvSpPr>
          <p:nvPr/>
        </p:nvSpPr>
        <p:spPr bwMode="auto">
          <a:xfrm>
            <a:off x="1882775" y="5027613"/>
            <a:ext cx="2203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This is equivalent to</a:t>
            </a:r>
          </a:p>
        </p:txBody>
      </p:sp>
      <p:graphicFrame>
        <p:nvGraphicFramePr>
          <p:cNvPr id="496668" name="Object 28"/>
          <p:cNvGraphicFramePr>
            <a:graphicFrameLocks noChangeAspect="1"/>
          </p:cNvGraphicFramePr>
          <p:nvPr/>
        </p:nvGraphicFramePr>
        <p:xfrm>
          <a:off x="4286250" y="4745038"/>
          <a:ext cx="1817688" cy="935037"/>
        </p:xfrm>
        <a:graphic>
          <a:graphicData uri="http://schemas.openxmlformats.org/presentationml/2006/ole">
            <p:oleObj spid="_x0000_s496668" name="Equation" r:id="rId7" imgW="863280" imgH="419040" progId="Equation.DSMT4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07629" y="278674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(proof omitted)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6112" y="505097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(proof omitted)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ext Box 2"/>
          <p:cNvSpPr txBox="1">
            <a:spLocks noChangeArrowheads="1"/>
          </p:cNvSpPr>
          <p:nvPr/>
        </p:nvSpPr>
        <p:spPr bwMode="auto">
          <a:xfrm>
            <a:off x="1811338" y="0"/>
            <a:ext cx="53768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Backward Wave</a:t>
            </a:r>
          </a:p>
        </p:txBody>
      </p:sp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895350" y="1579563"/>
            <a:ext cx="36734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Definition of backward wave: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graphicFrame>
        <p:nvGraphicFramePr>
          <p:cNvPr id="550916" name="Object 4"/>
          <p:cNvGraphicFramePr>
            <a:graphicFrameLocks noChangeAspect="1"/>
          </p:cNvGraphicFramePr>
          <p:nvPr/>
        </p:nvGraphicFramePr>
        <p:xfrm>
          <a:off x="4523015" y="1442131"/>
          <a:ext cx="1560513" cy="706437"/>
        </p:xfrm>
        <a:graphic>
          <a:graphicData uri="http://schemas.openxmlformats.org/presentationml/2006/ole">
            <p:oleObj spid="_x0000_s550916" name="Equation" r:id="rId4" imgW="533160" imgH="241200" progId="Equation.DSMT4">
              <p:embed/>
            </p:oleObj>
          </a:graphicData>
        </a:graphic>
      </p:graphicFrame>
      <p:sp>
        <p:nvSpPr>
          <p:cNvPr id="550921" name="Text Box 9"/>
          <p:cNvSpPr txBox="1">
            <a:spLocks noChangeArrowheads="1"/>
          </p:cNvSpPr>
          <p:nvPr/>
        </p:nvSpPr>
        <p:spPr bwMode="auto">
          <a:xfrm>
            <a:off x="895350" y="2747963"/>
            <a:ext cx="73056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The group velocity has the 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opposite sign</a:t>
            </a: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 as the phase velocity.</a:t>
            </a:r>
            <a:endParaRPr lang="en-US" sz="2000" baseline="-25000">
              <a:solidFill>
                <a:schemeClr val="bg1"/>
              </a:solidFill>
            </a:endParaRPr>
          </a:p>
        </p:txBody>
      </p:sp>
      <p:sp>
        <p:nvSpPr>
          <p:cNvPr id="550922" name="Text Box 10"/>
          <p:cNvSpPr txBox="1">
            <a:spLocks noChangeArrowheads="1"/>
          </p:cNvSpPr>
          <p:nvPr/>
        </p:nvSpPr>
        <p:spPr bwMode="auto">
          <a:xfrm>
            <a:off x="500743" y="3633746"/>
            <a:ext cx="81534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This type of wave will never exist on a TEM transmission </a:t>
            </a:r>
            <a:r>
              <a:rPr lang="en-US" dirty="0" smtClean="0">
                <a:solidFill>
                  <a:schemeClr val="bg2"/>
                </a:solidFill>
              </a:rPr>
              <a:t>line filled with usual dielectric materials, </a:t>
            </a:r>
            <a:r>
              <a:rPr lang="en-US" dirty="0">
                <a:solidFill>
                  <a:schemeClr val="bg2"/>
                </a:solidFill>
              </a:rPr>
              <a:t>but may exist on a periodic </a:t>
            </a:r>
            <a:r>
              <a:rPr lang="en-US" u="sng" dirty="0">
                <a:solidFill>
                  <a:schemeClr val="bg2"/>
                </a:solidFill>
              </a:rPr>
              <a:t>artificial</a:t>
            </a:r>
            <a:r>
              <a:rPr lang="en-US" dirty="0">
                <a:solidFill>
                  <a:schemeClr val="bg2"/>
                </a:solidFill>
              </a:rPr>
              <a:t> transmission line.</a:t>
            </a:r>
          </a:p>
        </p:txBody>
      </p:sp>
      <p:sp>
        <p:nvSpPr>
          <p:cNvPr id="550923" name="Text Box 11"/>
          <p:cNvSpPr txBox="1">
            <a:spLocks noChangeArrowheads="1"/>
          </p:cNvSpPr>
          <p:nvPr/>
        </p:nvSpPr>
        <p:spPr bwMode="auto">
          <a:xfrm>
            <a:off x="348343" y="5113214"/>
            <a:ext cx="8523515" cy="646331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Note: </a:t>
            </a:r>
            <a:endParaRPr lang="en-US" b="1" dirty="0" smtClean="0">
              <a:solidFill>
                <a:schemeClr val="bg2"/>
              </a:solidFill>
            </a:endParaRP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Do </a:t>
            </a:r>
            <a:r>
              <a:rPr lang="en-US" dirty="0">
                <a:solidFill>
                  <a:schemeClr val="bg2"/>
                </a:solidFill>
              </a:rPr>
              <a:t>not confuse “backward wave" with </a:t>
            </a:r>
            <a:r>
              <a:rPr lang="en-US" dirty="0" smtClean="0">
                <a:solidFill>
                  <a:schemeClr val="bg2"/>
                </a:solidFill>
              </a:rPr>
              <a:t>“a </a:t>
            </a:r>
            <a:r>
              <a:rPr lang="en-US" dirty="0">
                <a:solidFill>
                  <a:schemeClr val="bg2"/>
                </a:solidFill>
              </a:rPr>
              <a:t>wave traveling in the backward direction</a:t>
            </a:r>
            <a:r>
              <a:rPr lang="en-US" dirty="0" smtClean="0">
                <a:solidFill>
                  <a:schemeClr val="bg2"/>
                </a:solidFill>
              </a:rPr>
              <a:t>.”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Text Box 1026"/>
          <p:cNvSpPr txBox="1">
            <a:spLocks noChangeArrowheads="1"/>
          </p:cNvSpPr>
          <p:nvPr/>
        </p:nvSpPr>
        <p:spPr bwMode="auto">
          <a:xfrm>
            <a:off x="2254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on Line (cont.)</a:t>
            </a:r>
          </a:p>
        </p:txBody>
      </p:sp>
      <p:graphicFrame>
        <p:nvGraphicFramePr>
          <p:cNvPr id="562176" name="Object 1024"/>
          <p:cNvGraphicFramePr>
            <a:graphicFrameLocks noChangeAspect="1"/>
          </p:cNvGraphicFramePr>
          <p:nvPr/>
        </p:nvGraphicFramePr>
        <p:xfrm>
          <a:off x="1182688" y="872738"/>
          <a:ext cx="6492875" cy="1108075"/>
        </p:xfrm>
        <a:graphic>
          <a:graphicData uri="http://schemas.openxmlformats.org/presentationml/2006/ole">
            <p:oleObj spid="_x0000_s562176" name="Equation" r:id="rId4" imgW="2755800" imgH="469800" progId="Equation.DSMT4">
              <p:embed/>
            </p:oleObj>
          </a:graphicData>
        </a:graphic>
      </p:graphicFrame>
      <p:sp>
        <p:nvSpPr>
          <p:cNvPr id="500746" name="Text Box 1034"/>
          <p:cNvSpPr txBox="1">
            <a:spLocks noChangeArrowheads="1"/>
          </p:cNvSpPr>
          <p:nvPr/>
        </p:nvSpPr>
        <p:spPr bwMode="auto">
          <a:xfrm>
            <a:off x="5824538" y="2277100"/>
            <a:ext cx="16303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Use </a:t>
            </a:r>
            <a:r>
              <a:rPr lang="en-US" sz="2000" i="1" dirty="0">
                <a:solidFill>
                  <a:schemeClr val="bg1"/>
                </a:solidFill>
                <a:latin typeface="+mn-lt"/>
                <a:sym typeface="Symbol" pitchFamily="18" charset="2"/>
              </a:rPr>
              <a:t> </a:t>
            </a:r>
            <a:r>
              <a:rPr lang="en-US" sz="2000" dirty="0">
                <a:solidFill>
                  <a:schemeClr val="bg1"/>
                </a:solidFill>
                <a:latin typeface="+mn-lt"/>
                <a:sym typeface="Symbol" pitchFamily="18" charset="2"/>
              </a:rPr>
              <a:t>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=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- </a:t>
            </a:r>
            <a:r>
              <a:rPr lang="en-US" sz="2000" i="1" dirty="0">
                <a:solidFill>
                  <a:schemeClr val="bg1"/>
                </a:solidFill>
                <a:latin typeface="+mn-lt"/>
                <a:sym typeface="Symbol" pitchFamily="18" charset="2"/>
              </a:rPr>
              <a:t></a:t>
            </a:r>
          </a:p>
        </p:txBody>
      </p:sp>
      <p:sp>
        <p:nvSpPr>
          <p:cNvPr id="500747" name="AutoShape 1035"/>
          <p:cNvSpPr>
            <a:spLocks noChangeArrowheads="1"/>
          </p:cNvSpPr>
          <p:nvPr/>
        </p:nvSpPr>
        <p:spPr bwMode="auto">
          <a:xfrm flipV="1">
            <a:off x="6607175" y="1720588"/>
            <a:ext cx="98425" cy="401637"/>
          </a:xfrm>
          <a:prstGeom prst="downArrow">
            <a:avLst>
              <a:gd name="adj1" fmla="val 50000"/>
              <a:gd name="adj2" fmla="val 102016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62177" name="Object 1025"/>
          <p:cNvGraphicFramePr>
            <a:graphicFrameLocks noChangeAspect="1"/>
          </p:cNvGraphicFramePr>
          <p:nvPr/>
        </p:nvGraphicFramePr>
        <p:xfrm>
          <a:off x="574737" y="2701493"/>
          <a:ext cx="5194300" cy="3848100"/>
        </p:xfrm>
        <a:graphic>
          <a:graphicData uri="http://schemas.openxmlformats.org/presentationml/2006/ole">
            <p:oleObj spid="_x0000_s562177" name="Equation" r:id="rId5" imgW="2590560" imgH="191736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1873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on Line (cont.)</a:t>
            </a:r>
          </a:p>
        </p:txBody>
      </p:sp>
      <p:sp>
        <p:nvSpPr>
          <p:cNvPr id="480277" name="Text Box 21"/>
          <p:cNvSpPr txBox="1">
            <a:spLocks noChangeArrowheads="1"/>
          </p:cNvSpPr>
          <p:nvPr/>
        </p:nvSpPr>
        <p:spPr bwMode="auto">
          <a:xfrm>
            <a:off x="962932" y="1009423"/>
            <a:ext cx="1254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Hence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563200" name="Object 1024"/>
          <p:cNvGraphicFramePr>
            <a:graphicFrameLocks noChangeAspect="1"/>
          </p:cNvGraphicFramePr>
          <p:nvPr/>
        </p:nvGraphicFramePr>
        <p:xfrm>
          <a:off x="1806575" y="1404938"/>
          <a:ext cx="6115050" cy="3168650"/>
        </p:xfrm>
        <a:graphic>
          <a:graphicData uri="http://schemas.openxmlformats.org/presentationml/2006/ole">
            <p:oleObj spid="_x0000_s563200" name="Equation" r:id="rId4" imgW="2793960" imgH="1447560" progId="Equation.DSMT4">
              <p:embed/>
            </p:oleObj>
          </a:graphicData>
        </a:graphic>
      </p:graphicFrame>
      <p:graphicFrame>
        <p:nvGraphicFramePr>
          <p:cNvPr id="563202" name="Object 1026"/>
          <p:cNvGraphicFramePr>
            <a:graphicFrameLocks noChangeAspect="1"/>
          </p:cNvGraphicFramePr>
          <p:nvPr/>
        </p:nvGraphicFramePr>
        <p:xfrm>
          <a:off x="2566159" y="5402942"/>
          <a:ext cx="4279900" cy="1035050"/>
        </p:xfrm>
        <a:graphic>
          <a:graphicData uri="http://schemas.openxmlformats.org/presentationml/2006/ole">
            <p:oleObj spid="_x0000_s563202" name="Equation" r:id="rId5" imgW="1993680" imgH="482400" progId="Equation.DSMT4">
              <p:embed/>
            </p:oleObj>
          </a:graphicData>
        </a:graphic>
      </p:graphicFrame>
      <p:sp>
        <p:nvSpPr>
          <p:cNvPr id="480285" name="Text Box 29"/>
          <p:cNvSpPr txBox="1">
            <a:spLocks noChangeArrowheads="1"/>
          </p:cNvSpPr>
          <p:nvPr/>
        </p:nvSpPr>
        <p:spPr bwMode="auto">
          <a:xfrm>
            <a:off x="1701120" y="4782003"/>
            <a:ext cx="5969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or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13714" y="4071256"/>
            <a:ext cx="2525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 transform variable is now interpreted as radian frequency.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6531429" y="4920343"/>
            <a:ext cx="370114" cy="6749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graphicFrame>
        <p:nvGraphicFramePr>
          <p:cNvPr id="563203" name="Object 1027"/>
          <p:cNvGraphicFramePr>
            <a:graphicFrameLocks noChangeAspect="1"/>
          </p:cNvGraphicFramePr>
          <p:nvPr/>
        </p:nvGraphicFramePr>
        <p:xfrm>
          <a:off x="7404764" y="4983186"/>
          <a:ext cx="1279525" cy="444500"/>
        </p:xfrm>
        <a:graphic>
          <a:graphicData uri="http://schemas.openxmlformats.org/presentationml/2006/ole">
            <p:oleObj spid="_x0000_s563203" name="Equation" r:id="rId6" imgW="5839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1873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on Line (cont.)</a:t>
            </a:r>
          </a:p>
        </p:txBody>
      </p:sp>
      <p:graphicFrame>
        <p:nvGraphicFramePr>
          <p:cNvPr id="563202" name="Object 1026"/>
          <p:cNvGraphicFramePr>
            <a:graphicFrameLocks noChangeAspect="1"/>
          </p:cNvGraphicFramePr>
          <p:nvPr/>
        </p:nvGraphicFramePr>
        <p:xfrm>
          <a:off x="2174274" y="983342"/>
          <a:ext cx="4279900" cy="1035050"/>
        </p:xfrm>
        <a:graphic>
          <a:graphicData uri="http://schemas.openxmlformats.org/presentationml/2006/ole">
            <p:oleObj spid="_x0000_s733187" name="Equation" r:id="rId4" imgW="1993680" imgH="48240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33191" name="Picture 7" descr="http://upload.wikimedia.org/wikipedia/commons/thumb/6/6d/Sine_waves_different_frequencies.svg/800px-Sine_waves_different_frequencies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205" y="3490909"/>
            <a:ext cx="3306082" cy="1416506"/>
          </a:xfrm>
          <a:prstGeom prst="rect">
            <a:avLst/>
          </a:prstGeom>
          <a:noFill/>
        </p:spPr>
      </p:pic>
      <p:sp>
        <p:nvSpPr>
          <p:cNvPr id="18" name="Right Arrow 17"/>
          <p:cNvSpPr/>
          <p:nvPr/>
        </p:nvSpPr>
        <p:spPr bwMode="auto">
          <a:xfrm>
            <a:off x="4506685" y="3951515"/>
            <a:ext cx="6096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0" name="Group 156"/>
          <p:cNvGrpSpPr>
            <a:grpSpLocks/>
          </p:cNvGrpSpPr>
          <p:nvPr/>
        </p:nvGrpSpPr>
        <p:grpSpPr bwMode="auto">
          <a:xfrm>
            <a:off x="5344887" y="3369129"/>
            <a:ext cx="3438525" cy="1701800"/>
            <a:chOff x="1480" y="2872"/>
            <a:chExt cx="2166" cy="1072"/>
          </a:xfrm>
        </p:grpSpPr>
        <p:sp>
          <p:nvSpPr>
            <p:cNvPr id="23" name="Line 157"/>
            <p:cNvSpPr>
              <a:spLocks noChangeShapeType="1"/>
            </p:cNvSpPr>
            <p:nvPr/>
          </p:nvSpPr>
          <p:spPr bwMode="auto">
            <a:xfrm>
              <a:off x="1480" y="3646"/>
              <a:ext cx="19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158"/>
            <p:cNvSpPr>
              <a:spLocks noChangeShapeType="1"/>
            </p:cNvSpPr>
            <p:nvPr/>
          </p:nvSpPr>
          <p:spPr bwMode="auto">
            <a:xfrm>
              <a:off x="1960" y="2872"/>
              <a:ext cx="0" cy="10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159"/>
            <p:cNvSpPr txBox="1">
              <a:spLocks noChangeArrowheads="1"/>
            </p:cNvSpPr>
            <p:nvPr/>
          </p:nvSpPr>
          <p:spPr bwMode="auto">
            <a:xfrm>
              <a:off x="3486" y="3505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t</a:t>
              </a:r>
            </a:p>
          </p:txBody>
        </p:sp>
        <p:graphicFrame>
          <p:nvGraphicFramePr>
            <p:cNvPr id="26" name="Object 160"/>
            <p:cNvGraphicFramePr>
              <a:graphicFrameLocks noChangeAspect="1"/>
            </p:cNvGraphicFramePr>
            <p:nvPr/>
          </p:nvGraphicFramePr>
          <p:xfrm>
            <a:off x="1580" y="2913"/>
            <a:ext cx="341" cy="263"/>
          </p:xfrm>
          <a:graphic>
            <a:graphicData uri="http://schemas.openxmlformats.org/presentationml/2006/ole">
              <p:oleObj spid="_x0000_s733192" name="Equation" r:id="rId7" imgW="330120" imgH="253800" progId="Equation.DSMT4">
                <p:embed/>
              </p:oleObj>
            </a:graphicData>
          </a:graphic>
        </p:graphicFrame>
        <p:sp>
          <p:nvSpPr>
            <p:cNvPr id="27" name="Line 161"/>
            <p:cNvSpPr>
              <a:spLocks noChangeShapeType="1"/>
            </p:cNvSpPr>
            <p:nvPr/>
          </p:nvSpPr>
          <p:spPr bwMode="auto">
            <a:xfrm flipV="1">
              <a:off x="1960" y="3008"/>
              <a:ext cx="0" cy="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162"/>
            <p:cNvSpPr>
              <a:spLocks noChangeShapeType="1"/>
            </p:cNvSpPr>
            <p:nvPr/>
          </p:nvSpPr>
          <p:spPr bwMode="auto">
            <a:xfrm flipV="1">
              <a:off x="1960" y="2968"/>
              <a:ext cx="112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163"/>
            <p:cNvSpPr>
              <a:spLocks noChangeShapeType="1"/>
            </p:cNvSpPr>
            <p:nvPr/>
          </p:nvSpPr>
          <p:spPr bwMode="auto">
            <a:xfrm>
              <a:off x="3080" y="2968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70857" y="2329543"/>
            <a:ext cx="764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Any signal can be expressed as a collection of infinite sinusoidal signals.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Text Box 2"/>
          <p:cNvSpPr txBox="1">
            <a:spLocks noChangeArrowheads="1"/>
          </p:cNvSpPr>
          <p:nvPr/>
        </p:nvSpPr>
        <p:spPr bwMode="auto">
          <a:xfrm>
            <a:off x="2254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on Line (cont.)</a:t>
            </a:r>
          </a:p>
        </p:txBody>
      </p:sp>
      <p:graphicFrame>
        <p:nvGraphicFramePr>
          <p:cNvPr id="564228" name="Object 4"/>
          <p:cNvGraphicFramePr>
            <a:graphicFrameLocks noChangeAspect="1"/>
          </p:cNvGraphicFramePr>
          <p:nvPr/>
        </p:nvGraphicFramePr>
        <p:xfrm>
          <a:off x="5552342" y="4198032"/>
          <a:ext cx="2679700" cy="977900"/>
        </p:xfrm>
        <a:graphic>
          <a:graphicData uri="http://schemas.openxmlformats.org/presentationml/2006/ole">
            <p:oleObj spid="_x0000_s564228" name="Equation" r:id="rId4" imgW="1079280" imgH="393480" progId="Equation.DSMT4">
              <p:embed/>
            </p:oleObj>
          </a:graphicData>
        </a:graphic>
      </p:graphicFrame>
      <p:sp>
        <p:nvSpPr>
          <p:cNvPr id="481331" name="Text Box 51"/>
          <p:cNvSpPr txBox="1">
            <a:spLocks noChangeArrowheads="1"/>
          </p:cNvSpPr>
          <p:nvPr/>
        </p:nvSpPr>
        <p:spPr bwMode="auto">
          <a:xfrm>
            <a:off x="4497680" y="4479082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Define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564229" name="Object 5"/>
          <p:cNvGraphicFramePr>
            <a:graphicFrameLocks noChangeAspect="1"/>
          </p:cNvGraphicFramePr>
          <p:nvPr/>
        </p:nvGraphicFramePr>
        <p:xfrm>
          <a:off x="4971317" y="5448982"/>
          <a:ext cx="3405188" cy="882650"/>
        </p:xfrm>
        <a:graphic>
          <a:graphicData uri="http://schemas.openxmlformats.org/presentationml/2006/ole">
            <p:oleObj spid="_x0000_s564229" name="Equation" r:id="rId5" imgW="1371600" imgH="355320" progId="Equation.DSMT4">
              <p:embed/>
            </p:oleObj>
          </a:graphicData>
        </a:graphic>
      </p:graphicFrame>
      <p:sp>
        <p:nvSpPr>
          <p:cNvPr id="481333" name="Text Box 53"/>
          <p:cNvSpPr txBox="1">
            <a:spLocks noChangeArrowheads="1"/>
          </p:cNvSpPr>
          <p:nvPr/>
        </p:nvSpPr>
        <p:spPr bwMode="auto">
          <a:xfrm>
            <a:off x="4201005" y="5591857"/>
            <a:ext cx="7635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Then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732925" y="818950"/>
            <a:ext cx="5756275" cy="3024188"/>
            <a:chOff x="1495425" y="1044575"/>
            <a:chExt cx="5756275" cy="3024188"/>
          </a:xfrm>
        </p:grpSpPr>
        <p:sp>
          <p:nvSpPr>
            <p:cNvPr id="481289" name="Rectangle 9"/>
            <p:cNvSpPr>
              <a:spLocks noChangeArrowheads="1"/>
            </p:cNvSpPr>
            <p:nvPr/>
          </p:nvSpPr>
          <p:spPr bwMode="auto">
            <a:xfrm>
              <a:off x="1495425" y="1044575"/>
              <a:ext cx="5756275" cy="3024188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291" name="Line 11"/>
            <p:cNvSpPr>
              <a:spLocks noChangeShapeType="1"/>
            </p:cNvSpPr>
            <p:nvPr/>
          </p:nvSpPr>
          <p:spPr bwMode="auto">
            <a:xfrm flipV="1">
              <a:off x="2328863" y="1204913"/>
              <a:ext cx="0" cy="27828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292" name="Line 12"/>
            <p:cNvSpPr>
              <a:spLocks noChangeShapeType="1"/>
            </p:cNvSpPr>
            <p:nvPr/>
          </p:nvSpPr>
          <p:spPr bwMode="auto">
            <a:xfrm flipV="1">
              <a:off x="2317750" y="2662238"/>
              <a:ext cx="42735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293" name="Line 13"/>
            <p:cNvSpPr>
              <a:spLocks noChangeShapeType="1"/>
            </p:cNvSpPr>
            <p:nvPr/>
          </p:nvSpPr>
          <p:spPr bwMode="auto">
            <a:xfrm>
              <a:off x="3314700" y="1646238"/>
              <a:ext cx="0" cy="995362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64224" name="Object 0"/>
            <p:cNvGraphicFramePr>
              <a:graphicFrameLocks noChangeAspect="1"/>
            </p:cNvGraphicFramePr>
            <p:nvPr/>
          </p:nvGraphicFramePr>
          <p:xfrm>
            <a:off x="6726238" y="2563813"/>
            <a:ext cx="276225" cy="252412"/>
          </p:xfrm>
          <a:graphic>
            <a:graphicData uri="http://schemas.openxmlformats.org/presentationml/2006/ole">
              <p:oleObj spid="_x0000_s564224" name="Equation" r:id="rId6" imgW="152280" imgH="139680" progId="Equation.DSMT4">
                <p:embed/>
              </p:oleObj>
            </a:graphicData>
          </a:graphic>
        </p:graphicFrame>
        <p:sp>
          <p:nvSpPr>
            <p:cNvPr id="481300" name="Oval 20"/>
            <p:cNvSpPr>
              <a:spLocks noChangeArrowheads="1"/>
            </p:cNvSpPr>
            <p:nvPr/>
          </p:nvSpPr>
          <p:spPr bwMode="auto">
            <a:xfrm>
              <a:off x="2522538" y="1484313"/>
              <a:ext cx="88900" cy="9842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01" name="Oval 21"/>
            <p:cNvSpPr>
              <a:spLocks noChangeArrowheads="1"/>
            </p:cNvSpPr>
            <p:nvPr/>
          </p:nvSpPr>
          <p:spPr bwMode="auto">
            <a:xfrm>
              <a:off x="3035300" y="1533525"/>
              <a:ext cx="88900" cy="9842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02" name="Oval 22"/>
            <p:cNvSpPr>
              <a:spLocks noChangeArrowheads="1"/>
            </p:cNvSpPr>
            <p:nvPr/>
          </p:nvSpPr>
          <p:spPr bwMode="auto">
            <a:xfrm>
              <a:off x="4570413" y="2200275"/>
              <a:ext cx="88900" cy="9842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03" name="Oval 23"/>
            <p:cNvSpPr>
              <a:spLocks noChangeArrowheads="1"/>
            </p:cNvSpPr>
            <p:nvPr/>
          </p:nvSpPr>
          <p:spPr bwMode="auto">
            <a:xfrm>
              <a:off x="2773363" y="1498600"/>
              <a:ext cx="88900" cy="9842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04" name="Oval 24"/>
            <p:cNvSpPr>
              <a:spLocks noChangeArrowheads="1"/>
            </p:cNvSpPr>
            <p:nvPr/>
          </p:nvSpPr>
          <p:spPr bwMode="auto">
            <a:xfrm>
              <a:off x="4354513" y="2014538"/>
              <a:ext cx="88900" cy="9842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05" name="Oval 25"/>
            <p:cNvSpPr>
              <a:spLocks noChangeArrowheads="1"/>
            </p:cNvSpPr>
            <p:nvPr/>
          </p:nvSpPr>
          <p:spPr bwMode="auto">
            <a:xfrm>
              <a:off x="3846513" y="1735138"/>
              <a:ext cx="88900" cy="9842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06" name="Oval 26"/>
            <p:cNvSpPr>
              <a:spLocks noChangeArrowheads="1"/>
            </p:cNvSpPr>
            <p:nvPr/>
          </p:nvSpPr>
          <p:spPr bwMode="auto">
            <a:xfrm>
              <a:off x="4108450" y="1836738"/>
              <a:ext cx="88900" cy="9842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07" name="Oval 27"/>
            <p:cNvSpPr>
              <a:spLocks noChangeArrowheads="1"/>
            </p:cNvSpPr>
            <p:nvPr/>
          </p:nvSpPr>
          <p:spPr bwMode="auto">
            <a:xfrm>
              <a:off x="3554413" y="1636713"/>
              <a:ext cx="88900" cy="9842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08" name="Oval 28"/>
            <p:cNvSpPr>
              <a:spLocks noChangeArrowheads="1"/>
            </p:cNvSpPr>
            <p:nvPr/>
          </p:nvSpPr>
          <p:spPr bwMode="auto">
            <a:xfrm>
              <a:off x="3278188" y="1582738"/>
              <a:ext cx="88900" cy="9842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09" name="Line 29"/>
            <p:cNvSpPr>
              <a:spLocks noChangeShapeType="1"/>
            </p:cNvSpPr>
            <p:nvPr/>
          </p:nvSpPr>
          <p:spPr bwMode="auto">
            <a:xfrm flipH="1">
              <a:off x="2571750" y="2593975"/>
              <a:ext cx="0" cy="168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310" name="Line 30"/>
            <p:cNvSpPr>
              <a:spLocks noChangeShapeType="1"/>
            </p:cNvSpPr>
            <p:nvPr/>
          </p:nvSpPr>
          <p:spPr bwMode="auto">
            <a:xfrm flipH="1">
              <a:off x="2813050" y="2593975"/>
              <a:ext cx="0" cy="168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312" name="Line 32"/>
            <p:cNvSpPr>
              <a:spLocks noChangeShapeType="1"/>
            </p:cNvSpPr>
            <p:nvPr/>
          </p:nvSpPr>
          <p:spPr bwMode="auto">
            <a:xfrm flipH="1">
              <a:off x="3079750" y="2593975"/>
              <a:ext cx="0" cy="168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313" name="Line 33"/>
            <p:cNvSpPr>
              <a:spLocks noChangeShapeType="1"/>
            </p:cNvSpPr>
            <p:nvPr/>
          </p:nvSpPr>
          <p:spPr bwMode="auto">
            <a:xfrm flipH="1">
              <a:off x="3321050" y="2593975"/>
              <a:ext cx="0" cy="168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314" name="Line 34"/>
            <p:cNvSpPr>
              <a:spLocks noChangeShapeType="1"/>
            </p:cNvSpPr>
            <p:nvPr/>
          </p:nvSpPr>
          <p:spPr bwMode="auto">
            <a:xfrm flipH="1">
              <a:off x="3613150" y="2581275"/>
              <a:ext cx="0" cy="168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315" name="Line 35"/>
            <p:cNvSpPr>
              <a:spLocks noChangeShapeType="1"/>
            </p:cNvSpPr>
            <p:nvPr/>
          </p:nvSpPr>
          <p:spPr bwMode="auto">
            <a:xfrm flipH="1">
              <a:off x="3854450" y="2581275"/>
              <a:ext cx="0" cy="168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316" name="Line 36"/>
            <p:cNvSpPr>
              <a:spLocks noChangeShapeType="1"/>
            </p:cNvSpPr>
            <p:nvPr/>
          </p:nvSpPr>
          <p:spPr bwMode="auto">
            <a:xfrm flipH="1">
              <a:off x="4121150" y="2581275"/>
              <a:ext cx="0" cy="168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317" name="Line 37"/>
            <p:cNvSpPr>
              <a:spLocks noChangeShapeType="1"/>
            </p:cNvSpPr>
            <p:nvPr/>
          </p:nvSpPr>
          <p:spPr bwMode="auto">
            <a:xfrm flipH="1">
              <a:off x="4362450" y="2581275"/>
              <a:ext cx="0" cy="168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320" name="Oval 40"/>
            <p:cNvSpPr>
              <a:spLocks noChangeArrowheads="1"/>
            </p:cNvSpPr>
            <p:nvPr/>
          </p:nvSpPr>
          <p:spPr bwMode="auto">
            <a:xfrm>
              <a:off x="4770438" y="2371725"/>
              <a:ext cx="88900" cy="9842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21" name="Oval 41"/>
            <p:cNvSpPr>
              <a:spLocks noChangeArrowheads="1"/>
            </p:cNvSpPr>
            <p:nvPr/>
          </p:nvSpPr>
          <p:spPr bwMode="auto">
            <a:xfrm>
              <a:off x="4976813" y="2495550"/>
              <a:ext cx="88900" cy="9842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22" name="Line 42"/>
            <p:cNvSpPr>
              <a:spLocks noChangeShapeType="1"/>
            </p:cNvSpPr>
            <p:nvPr/>
          </p:nvSpPr>
          <p:spPr bwMode="auto">
            <a:xfrm flipH="1">
              <a:off x="4565650" y="2581275"/>
              <a:ext cx="0" cy="168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323" name="Line 43"/>
            <p:cNvSpPr>
              <a:spLocks noChangeShapeType="1"/>
            </p:cNvSpPr>
            <p:nvPr/>
          </p:nvSpPr>
          <p:spPr bwMode="auto">
            <a:xfrm flipH="1">
              <a:off x="4806950" y="2581275"/>
              <a:ext cx="0" cy="168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324" name="Line 44"/>
            <p:cNvSpPr>
              <a:spLocks noChangeShapeType="1"/>
            </p:cNvSpPr>
            <p:nvPr/>
          </p:nvSpPr>
          <p:spPr bwMode="auto">
            <a:xfrm flipH="1">
              <a:off x="5022850" y="2593975"/>
              <a:ext cx="0" cy="168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325" name="Line 45"/>
            <p:cNvSpPr>
              <a:spLocks noChangeShapeType="1"/>
            </p:cNvSpPr>
            <p:nvPr/>
          </p:nvSpPr>
          <p:spPr bwMode="auto">
            <a:xfrm flipH="1">
              <a:off x="5264150" y="2593975"/>
              <a:ext cx="0" cy="168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326" name="Oval 46"/>
            <p:cNvSpPr>
              <a:spLocks noChangeArrowheads="1"/>
            </p:cNvSpPr>
            <p:nvPr/>
          </p:nvSpPr>
          <p:spPr bwMode="auto">
            <a:xfrm>
              <a:off x="3268663" y="2617788"/>
              <a:ext cx="88900" cy="9842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64225" name="Object 1"/>
            <p:cNvGraphicFramePr>
              <a:graphicFrameLocks noChangeAspect="1"/>
            </p:cNvGraphicFramePr>
            <p:nvPr/>
          </p:nvGraphicFramePr>
          <p:xfrm>
            <a:off x="4230616" y="2728297"/>
            <a:ext cx="436563" cy="320675"/>
          </p:xfrm>
          <a:graphic>
            <a:graphicData uri="http://schemas.openxmlformats.org/presentationml/2006/ole">
              <p:oleObj spid="_x0000_s564225" name="Equation" r:id="rId7" imgW="241200" imgH="177480" progId="Equation.DSMT4">
                <p:embed/>
              </p:oleObj>
            </a:graphicData>
          </a:graphic>
        </p:graphicFrame>
        <p:graphicFrame>
          <p:nvGraphicFramePr>
            <p:cNvPr id="564226" name="Object 2"/>
            <p:cNvGraphicFramePr>
              <a:graphicFrameLocks noChangeAspect="1"/>
            </p:cNvGraphicFramePr>
            <p:nvPr/>
          </p:nvGraphicFramePr>
          <p:xfrm>
            <a:off x="1660525" y="1658938"/>
            <a:ext cx="458788" cy="457200"/>
          </p:xfrm>
          <a:graphic>
            <a:graphicData uri="http://schemas.openxmlformats.org/presentationml/2006/ole">
              <p:oleObj spid="_x0000_s564226" name="Equation" r:id="rId8" imgW="253800" imgH="253800" progId="Equation.DSMT4">
                <p:embed/>
              </p:oleObj>
            </a:graphicData>
          </a:graphic>
        </p:graphicFrame>
        <p:graphicFrame>
          <p:nvGraphicFramePr>
            <p:cNvPr id="564227" name="Object 3"/>
            <p:cNvGraphicFramePr>
              <a:graphicFrameLocks noChangeAspect="1"/>
            </p:cNvGraphicFramePr>
            <p:nvPr/>
          </p:nvGraphicFramePr>
          <p:xfrm>
            <a:off x="3167063" y="2724150"/>
            <a:ext cx="346075" cy="412750"/>
          </p:xfrm>
          <a:graphic>
            <a:graphicData uri="http://schemas.openxmlformats.org/presentationml/2006/ole">
              <p:oleObj spid="_x0000_s564227" name="Equation" r:id="rId9" imgW="190440" imgH="228600" progId="Equation.DSMT4">
                <p:embed/>
              </p:oleObj>
            </a:graphicData>
          </a:graphic>
        </p:graphicFrame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5214938" y="2543175"/>
              <a:ext cx="88900" cy="9842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64230" name="Object 6"/>
          <p:cNvGraphicFramePr>
            <a:graphicFrameLocks noChangeAspect="1"/>
          </p:cNvGraphicFramePr>
          <p:nvPr/>
        </p:nvGraphicFramePr>
        <p:xfrm>
          <a:off x="248872" y="5186547"/>
          <a:ext cx="3603353" cy="871434"/>
        </p:xfrm>
        <a:graphic>
          <a:graphicData uri="http://schemas.openxmlformats.org/presentationml/2006/ole">
            <p:oleObj spid="_x0000_s564230" name="Equation" r:id="rId10" imgW="1993680" imgH="482400" progId="Equation.DSMT4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66059" y="439782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integral is approximated as a sum.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2612571" y="2754086"/>
            <a:ext cx="1415143" cy="16437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3" name="Text Box 3"/>
          <p:cNvSpPr txBox="1">
            <a:spLocks noChangeArrowheads="1"/>
          </p:cNvSpPr>
          <p:nvPr/>
        </p:nvSpPr>
        <p:spPr bwMode="auto">
          <a:xfrm>
            <a:off x="2254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 on Line (cont.)</a:t>
            </a:r>
          </a:p>
        </p:txBody>
      </p:sp>
      <p:graphicFrame>
        <p:nvGraphicFramePr>
          <p:cNvPr id="565248" name="Object 0"/>
          <p:cNvGraphicFramePr>
            <a:graphicFrameLocks noChangeAspect="1"/>
          </p:cNvGraphicFramePr>
          <p:nvPr/>
        </p:nvGraphicFramePr>
        <p:xfrm>
          <a:off x="3020658" y="760253"/>
          <a:ext cx="2998788" cy="777875"/>
        </p:xfrm>
        <a:graphic>
          <a:graphicData uri="http://schemas.openxmlformats.org/presentationml/2006/ole">
            <p:oleObj spid="_x0000_s565248" name="Equation" r:id="rId4" imgW="1371600" imgH="355320" progId="Equation.DSMT4">
              <p:embed/>
            </p:oleObj>
          </a:graphicData>
        </a:graphic>
      </p:graphicFrame>
      <p:sp>
        <p:nvSpPr>
          <p:cNvPr id="506885" name="Text Box 5"/>
          <p:cNvSpPr txBox="1">
            <a:spLocks noChangeArrowheads="1"/>
          </p:cNvSpPr>
          <p:nvPr/>
        </p:nvSpPr>
        <p:spPr bwMode="auto">
          <a:xfrm>
            <a:off x="977568" y="4853112"/>
            <a:ext cx="23209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Taking the limit,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565249" name="Object 1"/>
          <p:cNvGraphicFramePr>
            <a:graphicFrameLocks noChangeAspect="1"/>
          </p:cNvGraphicFramePr>
          <p:nvPr/>
        </p:nvGraphicFramePr>
        <p:xfrm>
          <a:off x="2432240" y="5216607"/>
          <a:ext cx="4036799" cy="932898"/>
        </p:xfrm>
        <a:graphic>
          <a:graphicData uri="http://schemas.openxmlformats.org/presentationml/2006/ole">
            <p:oleObj spid="_x0000_s565249" name="Equation" r:id="rId5" imgW="2031840" imgH="469800" progId="Equation.DSMT4">
              <p:embed/>
            </p:oleObj>
          </a:graphicData>
        </a:graphic>
      </p:graphicFrame>
      <p:graphicFrame>
        <p:nvGraphicFramePr>
          <p:cNvPr id="565250" name="Object 2"/>
          <p:cNvGraphicFramePr>
            <a:graphicFrameLocks noChangeAspect="1"/>
          </p:cNvGraphicFramePr>
          <p:nvPr/>
        </p:nvGraphicFramePr>
        <p:xfrm>
          <a:off x="3830803" y="6276840"/>
          <a:ext cx="1819369" cy="378462"/>
        </p:xfrm>
        <a:graphic>
          <a:graphicData uri="http://schemas.openxmlformats.org/presentationml/2006/ole">
            <p:oleObj spid="_x0000_s565250" name="Equation" r:id="rId6" imgW="977760" imgH="203040" progId="Equation.DSMT4">
              <p:embed/>
            </p:oleObj>
          </a:graphicData>
        </a:graphic>
      </p:graphicFrame>
      <p:sp>
        <p:nvSpPr>
          <p:cNvPr id="506888" name="Text Box 8"/>
          <p:cNvSpPr txBox="1">
            <a:spLocks noChangeArrowheads="1"/>
          </p:cNvSpPr>
          <p:nvPr/>
        </p:nvSpPr>
        <p:spPr bwMode="auto">
          <a:xfrm>
            <a:off x="1124037" y="2599517"/>
            <a:ext cx="14192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Therefore,</a:t>
            </a:r>
          </a:p>
        </p:txBody>
      </p:sp>
      <p:graphicFrame>
        <p:nvGraphicFramePr>
          <p:cNvPr id="565251" name="Object 3"/>
          <p:cNvGraphicFramePr>
            <a:graphicFrameLocks noChangeAspect="1"/>
          </p:cNvGraphicFramePr>
          <p:nvPr/>
        </p:nvGraphicFramePr>
        <p:xfrm>
          <a:off x="2484532" y="2947921"/>
          <a:ext cx="4735158" cy="1645834"/>
        </p:xfrm>
        <a:graphic>
          <a:graphicData uri="http://schemas.openxmlformats.org/presentationml/2006/ole">
            <p:oleObj spid="_x0000_s565251" name="Equation" r:id="rId7" imgW="2412720" imgH="83808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79BF2-C7A0-4653-AE04-5A587031832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65252" name="Object 4"/>
          <p:cNvGraphicFramePr>
            <a:graphicFrameLocks noChangeAspect="1"/>
          </p:cNvGraphicFramePr>
          <p:nvPr/>
        </p:nvGraphicFramePr>
        <p:xfrm>
          <a:off x="6262924" y="2448842"/>
          <a:ext cx="1112837" cy="372146"/>
        </p:xfrm>
        <a:graphic>
          <a:graphicData uri="http://schemas.openxmlformats.org/presentationml/2006/ole">
            <p:oleObj spid="_x0000_s565252" name="Equation" r:id="rId8" imgW="685800" imgH="228600" progId="Equation.DSMT4">
              <p:embed/>
            </p:oleObj>
          </a:graphicData>
        </a:graphic>
      </p:graphicFrame>
      <p:graphicFrame>
        <p:nvGraphicFramePr>
          <p:cNvPr id="565253" name="Object 5"/>
          <p:cNvGraphicFramePr>
            <a:graphicFrameLocks noChangeAspect="1"/>
          </p:cNvGraphicFramePr>
          <p:nvPr/>
        </p:nvGraphicFramePr>
        <p:xfrm>
          <a:off x="3976267" y="1775728"/>
          <a:ext cx="1803400" cy="527050"/>
        </p:xfrm>
        <a:graphic>
          <a:graphicData uri="http://schemas.openxmlformats.org/presentationml/2006/ole">
            <p:oleObj spid="_x0000_s565253" name="Equation" r:id="rId9" imgW="825480" imgH="241200" progId="Equation.DSMT4">
              <p:embed/>
            </p:oleObj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50653" y="1837514"/>
            <a:ext cx="798019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Input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932607" y="1853436"/>
            <a:ext cx="98681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Output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46" y="1815152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 the phasor domain: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13959</TotalTime>
  <Words>1402</Words>
  <Application>Microsoft Office PowerPoint</Application>
  <PresentationFormat>On-screen Show (4:3)</PresentationFormat>
  <Paragraphs>346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Symbol</vt:lpstr>
      <vt:lpstr>Times New Roman</vt:lpstr>
      <vt:lpstr>Wingdings</vt:lpstr>
      <vt:lpstr>Handscript SF</vt:lpstr>
      <vt:lpstr>Soaring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UH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Reviewer</cp:lastModifiedBy>
  <cp:revision>1138</cp:revision>
  <cp:lastPrinted>1999-08-25T18:07:04Z</cp:lastPrinted>
  <dcterms:created xsi:type="dcterms:W3CDTF">1999-08-24T13:57:19Z</dcterms:created>
  <dcterms:modified xsi:type="dcterms:W3CDTF">2016-09-29T18:41:31Z</dcterms:modified>
</cp:coreProperties>
</file>