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3"/>
  </p:notesMasterIdLst>
  <p:handoutMasterIdLst>
    <p:handoutMasterId r:id="rId24"/>
  </p:handoutMasterIdLst>
  <p:sldIdLst>
    <p:sldId id="276" r:id="rId2"/>
    <p:sldId id="375" r:id="rId3"/>
    <p:sldId id="376" r:id="rId4"/>
    <p:sldId id="377" r:id="rId5"/>
    <p:sldId id="383" r:id="rId6"/>
    <p:sldId id="378" r:id="rId7"/>
    <p:sldId id="384" r:id="rId8"/>
    <p:sldId id="385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87" r:id="rId18"/>
    <p:sldId id="386" r:id="rId19"/>
    <p:sldId id="390" r:id="rId20"/>
    <p:sldId id="388" r:id="rId21"/>
    <p:sldId id="389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33"/>
    <a:srgbClr val="33CC33"/>
    <a:srgbClr val="0000CC"/>
    <a:srgbClr val="6699FF"/>
    <a:srgbClr val="969696"/>
    <a:srgbClr val="99FFCC"/>
    <a:srgbClr val="C0C0C0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21" autoAdjust="0"/>
    <p:restoredTop sz="97190" autoAdjust="0"/>
  </p:normalViewPr>
  <p:slideViewPr>
    <p:cSldViewPr snapToGrid="0">
      <p:cViewPr>
        <p:scale>
          <a:sx n="70" d="100"/>
          <a:sy n="70" d="100"/>
        </p:scale>
        <p:origin x="-917" y="-211"/>
      </p:cViewPr>
      <p:guideLst>
        <p:guide orient="horz" pos="215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7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AB0A6A34-6211-4629-AC8F-5C515AE088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F28C2D21-3C16-4C19-8491-260B0D959D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ABA94-DBB9-481A-9FBA-22C04EE78499}" type="slidenum">
              <a:rPr lang="en-US"/>
              <a:pPr/>
              <a:t>1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4E632-54EF-456F-903F-DE81055CD50C}" type="slidenum">
              <a:rPr lang="en-US"/>
              <a:pPr/>
              <a:t>18</a:t>
            </a:fld>
            <a:endParaRPr lang="en-US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EAFA5-410F-4E16-A35C-F790FD45EA71}" type="slidenum">
              <a:rPr lang="en-US"/>
              <a:pPr/>
              <a:t>19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F55D3-2985-4176-93AA-E725DA91080B}" type="slidenum">
              <a:rPr lang="en-US"/>
              <a:pPr/>
              <a:t>20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B00E0-EBAF-47EC-911B-E0AA5075CCFF}" type="slidenum">
              <a:rPr lang="en-US"/>
              <a:pPr/>
              <a:t>21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2C212-0B89-4F4A-997E-8D5E8DA019B5}" type="slidenum">
              <a:rPr lang="en-US"/>
              <a:pPr/>
              <a:t>2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4CDA4-DEAA-41CC-B20F-D87C9CC026C4}" type="slidenum">
              <a:rPr lang="en-US"/>
              <a:pPr/>
              <a:t>3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91DE4E-9990-4D73-8E1E-2AC5E486B518}" type="slidenum">
              <a:rPr lang="en-US"/>
              <a:pPr/>
              <a:t>4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4F910-8E99-41C3-AE3C-9AD044DF0732}" type="slidenum">
              <a:rPr lang="en-US"/>
              <a:pPr/>
              <a:t>5</a:t>
            </a:fld>
            <a:endParaRPr lang="en-US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73037-67FE-482B-9A7B-CCA2F06DAA50}" type="slidenum">
              <a:rPr lang="en-US"/>
              <a:pPr/>
              <a:t>6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7BC24-7956-46FC-8F65-DBB9C496217E}" type="slidenum">
              <a:rPr lang="en-US"/>
              <a:pPr/>
              <a:t>7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7BC24-7956-46FC-8F65-DBB9C496217E}" type="slidenum">
              <a:rPr lang="en-US"/>
              <a:pPr/>
              <a:t>8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EAFA5-410F-4E16-A35C-F790FD45EA71}" type="slidenum">
              <a:rPr lang="en-US"/>
              <a:pPr/>
              <a:t>17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1C80B475-E74B-43D7-9BB4-80116C6A3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1C80B475-E74B-43D7-9BB4-80116C6A3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1C80B475-E74B-43D7-9BB4-80116C6A3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1C80B475-E74B-43D7-9BB4-80116C6A3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1C80B475-E74B-43D7-9BB4-80116C6A3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1C80B475-E74B-43D7-9BB4-80116C6A3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1C80B475-E74B-43D7-9BB4-80116C6A3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1C80B475-E74B-43D7-9BB4-80116C6A3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1C80B475-E74B-43D7-9BB4-80116C6A3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1C80B475-E74B-43D7-9BB4-80116C6A3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1C80B475-E74B-43D7-9BB4-80116C6A3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1C80B475-E74B-43D7-9BB4-80116C6A3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1C80B475-E74B-43D7-9BB4-80116C6A3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3033713" y="2788336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Dept. of ECE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819330" y="2023161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2"/>
                </a:solidFill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</a:rPr>
              <a:t>2016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078413" y="4652963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13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6340</a:t>
            </a:r>
          </a:p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Intermediate EM Waves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" name="Picture 9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844" y="3750994"/>
            <a:ext cx="2651662" cy="2651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312600" y="1212171"/>
            <a:ext cx="8382000" cy="6463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For a </a:t>
            </a:r>
            <a:r>
              <a:rPr lang="en-US" u="sng" dirty="0" smtClean="0">
                <a:solidFill>
                  <a:schemeClr val="bg2"/>
                </a:solidFill>
              </a:rPr>
              <a:t>rectangular waveguide</a:t>
            </a:r>
            <a:r>
              <a:rPr lang="en-US" dirty="0" smtClean="0">
                <a:solidFill>
                  <a:schemeClr val="bg2"/>
                </a:solidFill>
              </a:rPr>
              <a:t>, two modes of the same type (</a:t>
            </a:r>
            <a:r>
              <a:rPr lang="en-US" dirty="0" err="1" smtClean="0">
                <a:solidFill>
                  <a:schemeClr val="bg2"/>
                </a:solidFill>
              </a:rPr>
              <a:t>TE</a:t>
            </a:r>
            <a:r>
              <a:rPr lang="en-US" i="1" baseline="-25000" dirty="0" err="1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or </a:t>
            </a:r>
            <a:r>
              <a:rPr lang="en-US" dirty="0" err="1" smtClean="0">
                <a:solidFill>
                  <a:schemeClr val="bg2"/>
                </a:solidFill>
              </a:rPr>
              <a:t>TM</a:t>
            </a:r>
            <a:r>
              <a:rPr lang="en-US" i="1" baseline="-25000" dirty="0" err="1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) will be orthogonal provided that the mode indices are not exactly the same.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Rectangular Waveguide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98018" name="Object 2"/>
          <p:cNvGraphicFramePr>
            <a:graphicFrameLocks noChangeAspect="1"/>
          </p:cNvGraphicFramePr>
          <p:nvPr/>
        </p:nvGraphicFramePr>
        <p:xfrm>
          <a:off x="3211460" y="2041473"/>
          <a:ext cx="2548056" cy="579347"/>
        </p:xfrm>
        <a:graphic>
          <a:graphicData uri="http://schemas.openxmlformats.org/presentationml/2006/ole">
            <p:oleObj spid="_x0000_s598018" name="Equation" r:id="rId3" imgW="1117440" imgH="253800" progId="Equation.DSMT4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029701" y="5246426"/>
            <a:ext cx="7071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proof is left as a homework problem.</a:t>
            </a:r>
          </a:p>
          <a:p>
            <a:pPr algn="ctr"/>
            <a:endParaRPr lang="en-US" dirty="0" smtClean="0">
              <a:solidFill>
                <a:schemeClr val="bg2"/>
              </a:solidFill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(Use orthogonality of the sin and cosine functions that make up the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field variations in the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2"/>
                </a:solidFill>
              </a:rPr>
              <a:t> and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dirty="0" smtClean="0">
                <a:solidFill>
                  <a:schemeClr val="bg2"/>
                </a:solidFill>
              </a:rPr>
              <a:t> directions.) 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142467" y="3347029"/>
            <a:ext cx="2824946" cy="1288245"/>
            <a:chOff x="3142467" y="3347029"/>
            <a:chExt cx="2824946" cy="1288245"/>
          </a:xfrm>
        </p:grpSpPr>
        <p:sp>
          <p:nvSpPr>
            <p:cNvPr id="9" name="Rectangle 8"/>
            <p:cNvSpPr/>
            <p:nvPr/>
          </p:nvSpPr>
          <p:spPr bwMode="auto">
            <a:xfrm>
              <a:off x="3142467" y="3347029"/>
              <a:ext cx="2308013" cy="800428"/>
            </a:xfrm>
            <a:prstGeom prst="rect">
              <a:avLst/>
            </a:prstGeom>
            <a:noFill/>
            <a:ln w="38100" cap="flat" cmpd="sng" algn="ctr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598019" name="Object 3"/>
            <p:cNvGraphicFramePr>
              <a:graphicFrameLocks noChangeAspect="1"/>
            </p:cNvGraphicFramePr>
            <p:nvPr/>
          </p:nvGraphicFramePr>
          <p:xfrm>
            <a:off x="4176713" y="4316186"/>
            <a:ext cx="288925" cy="319088"/>
          </p:xfrm>
          <a:graphic>
            <a:graphicData uri="http://schemas.openxmlformats.org/presentationml/2006/ole">
              <p:oleObj spid="_x0000_s598019" name="Equation" r:id="rId4" imgW="126720" imgH="139680" progId="Equation.DSMT4">
                <p:embed/>
              </p:oleObj>
            </a:graphicData>
          </a:graphic>
        </p:graphicFrame>
        <p:graphicFrame>
          <p:nvGraphicFramePr>
            <p:cNvPr id="598020" name="Object 4"/>
            <p:cNvGraphicFramePr>
              <a:graphicFrameLocks noChangeAspect="1"/>
            </p:cNvGraphicFramePr>
            <p:nvPr/>
          </p:nvGraphicFramePr>
          <p:xfrm>
            <a:off x="5678488" y="3565525"/>
            <a:ext cx="288925" cy="406400"/>
          </p:xfrm>
          <a:graphic>
            <a:graphicData uri="http://schemas.openxmlformats.org/presentationml/2006/ole">
              <p:oleObj spid="_x0000_s598020" name="Equation" r:id="rId5" imgW="126720" imgH="177480" progId="Equation.DSMT4">
                <p:embed/>
              </p:oleObj>
            </a:graphicData>
          </a:graphic>
        </p:graphicFrame>
      </p:grpSp>
      <p:graphicFrame>
        <p:nvGraphicFramePr>
          <p:cNvPr id="598021" name="Object 5"/>
          <p:cNvGraphicFramePr>
            <a:graphicFrameLocks noChangeAspect="1"/>
          </p:cNvGraphicFramePr>
          <p:nvPr/>
        </p:nvGraphicFramePr>
        <p:xfrm>
          <a:off x="1466850" y="3179763"/>
          <a:ext cx="809625" cy="522287"/>
        </p:xfrm>
        <a:graphic>
          <a:graphicData uri="http://schemas.openxmlformats.org/presentationml/2006/ole">
            <p:oleObj spid="_x0000_s598021" name="Equation" r:id="rId6" imgW="355320" imgH="228600" progId="Equation.DSMT4">
              <p:embed/>
            </p:oleObj>
          </a:graphicData>
        </a:graphic>
      </p:graphicFrame>
      <p:graphicFrame>
        <p:nvGraphicFramePr>
          <p:cNvPr id="598022" name="Object 6"/>
          <p:cNvGraphicFramePr>
            <a:graphicFrameLocks noChangeAspect="1"/>
          </p:cNvGraphicFramePr>
          <p:nvPr/>
        </p:nvGraphicFramePr>
        <p:xfrm>
          <a:off x="1456871" y="3777797"/>
          <a:ext cx="895350" cy="522288"/>
        </p:xfrm>
        <a:graphic>
          <a:graphicData uri="http://schemas.openxmlformats.org/presentationml/2006/ole">
            <p:oleObj spid="_x0000_s598022" name="Equation" r:id="rId7" imgW="393480" imgH="22860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925285" y="353785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Orthogonality Between Incident and Reflected Waves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4315" y="1651379"/>
            <a:ext cx="6922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Assume  a single mode, but waves going </a:t>
            </a:r>
            <a:r>
              <a:rPr lang="en-US" sz="2000" u="sng" dirty="0" smtClean="0">
                <a:solidFill>
                  <a:schemeClr val="bg1"/>
                </a:solidFill>
              </a:rPr>
              <a:t>in both directions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610307" name="Object 3"/>
          <p:cNvGraphicFramePr>
            <a:graphicFrameLocks noChangeAspect="1"/>
          </p:cNvGraphicFramePr>
          <p:nvPr/>
        </p:nvGraphicFramePr>
        <p:xfrm>
          <a:off x="731838" y="2254250"/>
          <a:ext cx="7308850" cy="4133850"/>
        </p:xfrm>
        <a:graphic>
          <a:graphicData uri="http://schemas.openxmlformats.org/presentationml/2006/ole">
            <p:oleObj spid="_x0000_s610307" name="Equation" r:id="rId3" imgW="3187440" imgH="1803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Orthogonality Between Incident and Reflected Waves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1148" y="1596788"/>
            <a:ext cx="543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The real part of the complex power (watts) is </a:t>
            </a:r>
          </a:p>
        </p:txBody>
      </p:sp>
      <p:graphicFrame>
        <p:nvGraphicFramePr>
          <p:cNvPr id="610307" name="Object 3"/>
          <p:cNvGraphicFramePr>
            <a:graphicFrameLocks noChangeAspect="1"/>
          </p:cNvGraphicFramePr>
          <p:nvPr/>
        </p:nvGraphicFramePr>
        <p:xfrm>
          <a:off x="499447" y="2362271"/>
          <a:ext cx="8210550" cy="1571625"/>
        </p:xfrm>
        <a:graphic>
          <a:graphicData uri="http://schemas.openxmlformats.org/presentationml/2006/ole">
            <p:oleObj spid="_x0000_s611330" name="Equation" r:id="rId3" imgW="3581280" imgH="685800" progId="Equation.DSMT4">
              <p:embed/>
            </p:oleObj>
          </a:graphicData>
        </a:graphic>
      </p:graphicFrame>
      <p:graphicFrame>
        <p:nvGraphicFramePr>
          <p:cNvPr id="611331" name="Object 3"/>
          <p:cNvGraphicFramePr>
            <a:graphicFrameLocks noChangeAspect="1"/>
          </p:cNvGraphicFramePr>
          <p:nvPr/>
        </p:nvGraphicFramePr>
        <p:xfrm>
          <a:off x="2062280" y="4643653"/>
          <a:ext cx="3970029" cy="1717886"/>
        </p:xfrm>
        <a:graphic>
          <a:graphicData uri="http://schemas.openxmlformats.org/presentationml/2006/ole">
            <p:oleObj spid="_x0000_s611331" name="Equation" r:id="rId4" imgW="1993680" imgH="86328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87152" y="4981433"/>
            <a:ext cx="16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(assume </a:t>
            </a:r>
            <a:r>
              <a:rPr lang="en-US" dirty="0" err="1" smtClean="0">
                <a:solidFill>
                  <a:schemeClr val="bg2"/>
                </a:solidFill>
                <a:latin typeface="+mj-lt"/>
              </a:rPr>
              <a:t>TE</a:t>
            </a:r>
            <a:r>
              <a:rPr lang="en-US" i="1" baseline="-25000" dirty="0" err="1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712" y="4328615"/>
            <a:ext cx="3332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Examine </a:t>
            </a:r>
            <a:r>
              <a:rPr lang="en-US" sz="2000" dirty="0" smtClean="0">
                <a:solidFill>
                  <a:schemeClr val="bg1"/>
                </a:solidFill>
              </a:rPr>
              <a:t>the following </a:t>
            </a:r>
            <a:r>
              <a:rPr lang="en-US" sz="2000" dirty="0" smtClean="0">
                <a:solidFill>
                  <a:schemeClr val="bg1"/>
                </a:solidFill>
              </a:rPr>
              <a:t>term: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Orthogonality Between Incident and Reflected Waves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3868" y="1651379"/>
            <a:ext cx="1760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</a:p>
        </p:txBody>
      </p:sp>
      <p:graphicFrame>
        <p:nvGraphicFramePr>
          <p:cNvPr id="611331" name="Object 3"/>
          <p:cNvGraphicFramePr>
            <a:graphicFrameLocks noChangeAspect="1"/>
          </p:cNvGraphicFramePr>
          <p:nvPr/>
        </p:nvGraphicFramePr>
        <p:xfrm>
          <a:off x="1051518" y="2170066"/>
          <a:ext cx="3970337" cy="1616075"/>
        </p:xfrm>
        <a:graphic>
          <a:graphicData uri="http://schemas.openxmlformats.org/presentationml/2006/ole">
            <p:oleObj spid="_x0000_s612355" name="Equation" r:id="rId3" imgW="1993680" imgH="812520" progId="Equation.DSMT4">
              <p:embed/>
            </p:oleObj>
          </a:graphicData>
        </a:graphic>
      </p:graphicFrame>
      <p:graphicFrame>
        <p:nvGraphicFramePr>
          <p:cNvPr id="612356" name="Object 4"/>
          <p:cNvGraphicFramePr>
            <a:graphicFrameLocks noChangeAspect="1"/>
          </p:cNvGraphicFramePr>
          <p:nvPr/>
        </p:nvGraphicFramePr>
        <p:xfrm>
          <a:off x="4883379" y="3264805"/>
          <a:ext cx="3984563" cy="381907"/>
        </p:xfrm>
        <a:graphic>
          <a:graphicData uri="http://schemas.openxmlformats.org/presentationml/2006/ole">
            <p:oleObj spid="_x0000_s612356" name="Equation" r:id="rId4" imgW="2654280" imgH="2538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4486" y="4161917"/>
            <a:ext cx="2233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Similarly, we have</a:t>
            </a:r>
          </a:p>
        </p:txBody>
      </p:sp>
      <p:graphicFrame>
        <p:nvGraphicFramePr>
          <p:cNvPr id="612357" name="Object 3"/>
          <p:cNvGraphicFramePr>
            <a:graphicFrameLocks noChangeAspect="1"/>
          </p:cNvGraphicFramePr>
          <p:nvPr/>
        </p:nvGraphicFramePr>
        <p:xfrm>
          <a:off x="1025904" y="4751814"/>
          <a:ext cx="3970338" cy="1616075"/>
        </p:xfrm>
        <a:graphic>
          <a:graphicData uri="http://schemas.openxmlformats.org/presentationml/2006/ole">
            <p:oleObj spid="_x0000_s612357" name="Equation" r:id="rId5" imgW="1993680" imgH="812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Orthogonality Between Incident and Reflected Waves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0913" y="1583139"/>
            <a:ext cx="1760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</a:p>
        </p:txBody>
      </p:sp>
      <p:graphicFrame>
        <p:nvGraphicFramePr>
          <p:cNvPr id="613381" name="Object 3"/>
          <p:cNvGraphicFramePr>
            <a:graphicFrameLocks noChangeAspect="1"/>
          </p:cNvGraphicFramePr>
          <p:nvPr/>
        </p:nvGraphicFramePr>
        <p:xfrm>
          <a:off x="494140" y="2195669"/>
          <a:ext cx="7871939" cy="1386228"/>
        </p:xfrm>
        <a:graphic>
          <a:graphicData uri="http://schemas.openxmlformats.org/presentationml/2006/ole">
            <p:oleObj spid="_x0000_s613381" name="Equation" r:id="rId3" imgW="4038480" imgH="7110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5093" y="3998795"/>
            <a:ext cx="6231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If the waveguide is </a:t>
            </a:r>
            <a:r>
              <a:rPr lang="en-US" sz="2000" u="sng" dirty="0" smtClean="0">
                <a:solidFill>
                  <a:schemeClr val="bg1"/>
                </a:solidFill>
              </a:rPr>
              <a:t>lossless</a:t>
            </a:r>
            <a:r>
              <a:rPr lang="en-US" sz="2000" dirty="0" smtClean="0">
                <a:solidFill>
                  <a:schemeClr val="bg1"/>
                </a:solidFill>
              </a:rPr>
              <a:t> and we are </a:t>
            </a:r>
            <a:r>
              <a:rPr lang="en-US" sz="2000" u="sng" dirty="0" smtClean="0">
                <a:solidFill>
                  <a:schemeClr val="bg1"/>
                </a:solidFill>
              </a:rPr>
              <a:t>above cutoff 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613384" name="Object 3"/>
          <p:cNvGraphicFramePr>
            <a:graphicFrameLocks noChangeAspect="1"/>
          </p:cNvGraphicFramePr>
          <p:nvPr/>
        </p:nvGraphicFramePr>
        <p:xfrm>
          <a:off x="6921643" y="3988796"/>
          <a:ext cx="1238250" cy="396875"/>
        </p:xfrm>
        <a:graphic>
          <a:graphicData uri="http://schemas.openxmlformats.org/presentationml/2006/ole">
            <p:oleObj spid="_x0000_s613384" name="Equation" r:id="rId4" imgW="634680" imgH="203040" progId="Equation.DSMT4">
              <p:embed/>
            </p:oleObj>
          </a:graphicData>
        </a:graphic>
      </p:graphicFrame>
      <p:graphicFrame>
        <p:nvGraphicFramePr>
          <p:cNvPr id="613385" name="Object 3"/>
          <p:cNvGraphicFramePr>
            <a:graphicFrameLocks noChangeAspect="1"/>
          </p:cNvGraphicFramePr>
          <p:nvPr/>
        </p:nvGraphicFramePr>
        <p:xfrm>
          <a:off x="1743715" y="4706109"/>
          <a:ext cx="5619750" cy="1336675"/>
        </p:xfrm>
        <a:graphic>
          <a:graphicData uri="http://schemas.openxmlformats.org/presentationml/2006/ole">
            <p:oleObj spid="_x0000_s613385" name="Equation" r:id="rId5" imgW="2882880" imgH="685800" progId="Equation.DSMT4">
              <p:embed/>
            </p:oleObj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1055914" y="4778827"/>
            <a:ext cx="424543" cy="27214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Orthogonality Between Incident and Reflected Waves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14894" y="155860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613385" name="Object 3"/>
          <p:cNvGraphicFramePr>
            <a:graphicFrameLocks noChangeAspect="1"/>
          </p:cNvGraphicFramePr>
          <p:nvPr/>
        </p:nvGraphicFramePr>
        <p:xfrm>
          <a:off x="1851911" y="1944056"/>
          <a:ext cx="4827587" cy="1336675"/>
        </p:xfrm>
        <a:graphic>
          <a:graphicData uri="http://schemas.openxmlformats.org/presentationml/2006/ole">
            <p:oleObj spid="_x0000_s614404" name="Equation" r:id="rId3" imgW="2476440" imgH="6858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38224" y="3605283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614405" name="Object 9"/>
          <p:cNvGraphicFramePr>
            <a:graphicFrameLocks noChangeAspect="1"/>
          </p:cNvGraphicFramePr>
          <p:nvPr/>
        </p:nvGraphicFramePr>
        <p:xfrm>
          <a:off x="2717952" y="4004464"/>
          <a:ext cx="3278737" cy="576310"/>
        </p:xfrm>
        <a:graphic>
          <a:graphicData uri="http://schemas.openxmlformats.org/presentationml/2006/ole">
            <p:oleObj spid="_x0000_s614405" name="Equation" r:id="rId4" imgW="1371600" imgH="2412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435" y="5047072"/>
            <a:ext cx="903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total power (watts) </a:t>
            </a:r>
            <a:r>
              <a:rPr lang="en-US" dirty="0" smtClean="0">
                <a:solidFill>
                  <a:schemeClr val="bg1"/>
                </a:solidFill>
              </a:rPr>
              <a:t>in a lossless waveguide is </a:t>
            </a: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u="sng" dirty="0" smtClean="0">
                <a:solidFill>
                  <a:schemeClr val="bg1"/>
                </a:solidFill>
              </a:rPr>
              <a:t>sum</a:t>
            </a:r>
            <a:r>
              <a:rPr lang="en-US" dirty="0" smtClean="0">
                <a:solidFill>
                  <a:schemeClr val="bg1"/>
                </a:solidFill>
              </a:rPr>
              <a:t> of the two individual powers.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7219" y="5718736"/>
            <a:ext cx="6177781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 For a lossless waveguide above cutoff, the powers will all be real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(so we don’t actually need to take the real part).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Orthogonality Between Incident and Reflected Waves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2483" y="1670388"/>
            <a:ext cx="7592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For a </a:t>
            </a:r>
            <a:r>
              <a:rPr lang="en-US" sz="2000" u="sng" dirty="0" smtClean="0">
                <a:solidFill>
                  <a:schemeClr val="bg1"/>
                </a:solidFill>
              </a:rPr>
              <a:t>lossless</a:t>
            </a:r>
            <a:r>
              <a:rPr lang="en-US" sz="2000" dirty="0" smtClean="0">
                <a:solidFill>
                  <a:schemeClr val="bg1"/>
                </a:solidFill>
              </a:rPr>
              <a:t> waveguide with a reflected wave, we can then say:</a:t>
            </a:r>
          </a:p>
        </p:txBody>
      </p:sp>
      <p:graphicFrame>
        <p:nvGraphicFramePr>
          <p:cNvPr id="614405" name="Object 9"/>
          <p:cNvGraphicFramePr>
            <a:graphicFrameLocks noChangeAspect="1"/>
          </p:cNvGraphicFramePr>
          <p:nvPr/>
        </p:nvGraphicFramePr>
        <p:xfrm>
          <a:off x="2871101" y="2390184"/>
          <a:ext cx="2579688" cy="787400"/>
        </p:xfrm>
        <a:graphic>
          <a:graphicData uri="http://schemas.openxmlformats.org/presentationml/2006/ole">
            <p:oleObj spid="_x0000_s615427" name="Equation" r:id="rId3" imgW="1079280" imgH="330120" progId="Equation.DSMT4">
              <p:embed/>
            </p:oleObj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2521448" y="4111527"/>
            <a:ext cx="4192588" cy="1975371"/>
            <a:chOff x="2521448" y="4111527"/>
            <a:chExt cx="4192588" cy="1975371"/>
          </a:xfrm>
        </p:grpSpPr>
        <p:grpSp>
          <p:nvGrpSpPr>
            <p:cNvPr id="10" name="Group 59"/>
            <p:cNvGrpSpPr>
              <a:grpSpLocks/>
            </p:cNvGrpSpPr>
            <p:nvPr/>
          </p:nvGrpSpPr>
          <p:grpSpPr bwMode="auto">
            <a:xfrm>
              <a:off x="2521448" y="4590112"/>
              <a:ext cx="4192588" cy="914400"/>
              <a:chOff x="1915" y="1021"/>
              <a:chExt cx="2641" cy="576"/>
            </a:xfrm>
          </p:grpSpPr>
          <p:sp>
            <p:nvSpPr>
              <p:cNvPr id="12" name="AutoShape 8"/>
              <p:cNvSpPr>
                <a:spLocks noChangeArrowheads="1"/>
              </p:cNvSpPr>
              <p:nvPr/>
            </p:nvSpPr>
            <p:spPr bwMode="auto">
              <a:xfrm rot="-5400000">
                <a:off x="2591" y="345"/>
                <a:ext cx="576" cy="1928"/>
              </a:xfrm>
              <a:prstGeom prst="can">
                <a:avLst>
                  <a:gd name="adj" fmla="val 51742"/>
                </a:avLst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 flipV="1">
                <a:off x="3851" y="1293"/>
                <a:ext cx="42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2551" y="1163"/>
                <a:ext cx="626" cy="124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3165" y="1232"/>
                <a:ext cx="8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/>
            </p:nvSpPr>
            <p:spPr bwMode="auto">
              <a:xfrm flipH="1">
                <a:off x="2608" y="1359"/>
                <a:ext cx="541" cy="109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H="1" flipV="1">
                <a:off x="2564" y="1421"/>
                <a:ext cx="7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>
                <a:off x="3234" y="1101"/>
                <a:ext cx="40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latin typeface="Times New Roman" pitchFamily="18" charset="0"/>
                    <a:sym typeface="Symbol" pitchFamily="18" charset="2"/>
                  </a:rPr>
                  <a:t>+z</a:t>
                </a:r>
                <a:endParaRPr lang="en-US" sz="2000" i="1" baseline="-250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>
                <a:off x="2238" y="1286"/>
                <a:ext cx="40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latin typeface="Times New Roman" pitchFamily="18" charset="0"/>
                    <a:sym typeface="Symbol" pitchFamily="18" charset="2"/>
                  </a:rPr>
                  <a:t>-z</a:t>
                </a:r>
                <a:endParaRPr lang="en-US" sz="2000" i="1" baseline="-250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" name="Text Box 52"/>
              <p:cNvSpPr txBox="1">
                <a:spLocks noChangeArrowheads="1"/>
              </p:cNvSpPr>
              <p:nvPr/>
            </p:nvSpPr>
            <p:spPr bwMode="auto">
              <a:xfrm>
                <a:off x="4383" y="1177"/>
                <a:ext cx="173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  <a:latin typeface="Times New Roman" pitchFamily="18" charset="0"/>
                  </a:rPr>
                  <a:t>z</a:t>
                </a:r>
              </a:p>
            </p:txBody>
          </p:sp>
        </p:grpSp>
        <p:graphicFrame>
          <p:nvGraphicFramePr>
            <p:cNvPr id="615428" name="Object 9"/>
            <p:cNvGraphicFramePr>
              <a:graphicFrameLocks noChangeAspect="1"/>
            </p:cNvGraphicFramePr>
            <p:nvPr/>
          </p:nvGraphicFramePr>
          <p:xfrm>
            <a:off x="3912263" y="4111527"/>
            <a:ext cx="482315" cy="435406"/>
          </p:xfrm>
          <a:graphic>
            <a:graphicData uri="http://schemas.openxmlformats.org/presentationml/2006/ole">
              <p:oleObj spid="_x0000_s615428" name="Equation" r:id="rId4" imgW="266400" imgH="241200" progId="Equation.DSMT4">
                <p:embed/>
              </p:oleObj>
            </a:graphicData>
          </a:graphic>
        </p:graphicFrame>
        <p:graphicFrame>
          <p:nvGraphicFramePr>
            <p:cNvPr id="615429" name="Object 9"/>
            <p:cNvGraphicFramePr>
              <a:graphicFrameLocks noChangeAspect="1"/>
            </p:cNvGraphicFramePr>
            <p:nvPr/>
          </p:nvGraphicFramePr>
          <p:xfrm>
            <a:off x="3545765" y="5554635"/>
            <a:ext cx="945400" cy="532263"/>
          </p:xfrm>
          <a:graphic>
            <a:graphicData uri="http://schemas.openxmlformats.org/presentationml/2006/ole">
              <p:oleObj spid="_x0000_s615429" name="Equation" r:id="rId5" imgW="495000" imgH="279360" progId="Equation.DSMT4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780143" y="1383619"/>
            <a:ext cx="637177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Here we mention some other types of </a:t>
            </a:r>
            <a:r>
              <a:rPr lang="en-US" sz="2000" dirty="0" err="1" smtClean="0">
                <a:solidFill>
                  <a:schemeClr val="bg1"/>
                </a:solidFill>
              </a:rPr>
              <a:t>orthogonality</a:t>
            </a:r>
            <a:r>
              <a:rPr lang="en-US" sz="2000" dirty="0" smtClean="0">
                <a:solidFill>
                  <a:schemeClr val="bg1"/>
                </a:solidFill>
              </a:rPr>
              <a:t> relations that exist for waveguides: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81635" name="Text Box 3"/>
          <p:cNvSpPr txBox="1">
            <a:spLocks noChangeArrowheads="1"/>
          </p:cNvSpPr>
          <p:nvPr/>
        </p:nvSpPr>
        <p:spPr bwMode="auto">
          <a:xfrm>
            <a:off x="209096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71600" y="2601686"/>
            <a:ext cx="625363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 Orthogonality for waveguides with lossy walls 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 Orthogonality for the longitudinal fields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 Orthogonality for the transverse electric or magnetic fields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479734" y="1294452"/>
            <a:ext cx="7681628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The previous two theorems </a:t>
            </a:r>
            <a:r>
              <a:rPr lang="en-US" sz="2000" dirty="0" smtClean="0">
                <a:solidFill>
                  <a:schemeClr val="bg2"/>
                </a:solidFill>
              </a:rPr>
              <a:t> (theorem 1 and theorem 2) hold </a:t>
            </a:r>
            <a:r>
              <a:rPr lang="en-US" sz="2000" dirty="0">
                <a:solidFill>
                  <a:schemeClr val="bg2"/>
                </a:solidFill>
              </a:rPr>
              <a:t>for a </a:t>
            </a:r>
            <a:r>
              <a:rPr lang="en-US" sz="2000" dirty="0">
                <a:solidFill>
                  <a:schemeClr val="hlink"/>
                </a:solidFill>
              </a:rPr>
              <a:t>waveguide with lossy walls</a:t>
            </a:r>
            <a:r>
              <a:rPr lang="en-US" sz="2000" dirty="0">
                <a:solidFill>
                  <a:schemeClr val="bg2"/>
                </a:solidFill>
              </a:rPr>
              <a:t> if we change the definition of orthogonality to be: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17644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Waveguides with Lossy Walls</a:t>
            </a:r>
          </a:p>
        </p:txBody>
      </p:sp>
      <p:graphicFrame>
        <p:nvGraphicFramePr>
          <p:cNvPr id="580618" name="Object 10"/>
          <p:cNvGraphicFramePr>
            <a:graphicFrameLocks noChangeAspect="1"/>
          </p:cNvGraphicFramePr>
          <p:nvPr/>
        </p:nvGraphicFramePr>
        <p:xfrm>
          <a:off x="2185781" y="2728054"/>
          <a:ext cx="3251200" cy="946150"/>
        </p:xfrm>
        <a:graphic>
          <a:graphicData uri="http://schemas.openxmlformats.org/presentationml/2006/ole">
            <p:oleObj spid="_x0000_s582658" name="Equation" r:id="rId4" imgW="1307880" imgH="380880" progId="Equation.DSMT4">
              <p:embed/>
            </p:oleObj>
          </a:graphicData>
        </a:graphic>
      </p:graphicFrame>
      <p:sp>
        <p:nvSpPr>
          <p:cNvPr id="580619" name="Text Box 11"/>
          <p:cNvSpPr txBox="1">
            <a:spLocks noChangeArrowheads="1"/>
          </p:cNvSpPr>
          <p:nvPr/>
        </p:nvSpPr>
        <p:spPr bwMode="auto">
          <a:xfrm>
            <a:off x="2022475" y="3936843"/>
            <a:ext cx="4454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(Note that there is no conjugate here.)</a:t>
            </a:r>
          </a:p>
        </p:txBody>
      </p:sp>
      <p:sp>
        <p:nvSpPr>
          <p:cNvPr id="580620" name="Text Box 12"/>
          <p:cNvSpPr txBox="1">
            <a:spLocks noChangeArrowheads="1"/>
          </p:cNvSpPr>
          <p:nvPr/>
        </p:nvSpPr>
        <p:spPr bwMode="auto">
          <a:xfrm>
            <a:off x="452438" y="5025868"/>
            <a:ext cx="81121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However, in this case, we can no longer say that the total power flowing down the waveguide is the sum of the individual mode powers.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2036" y="2733992"/>
            <a:ext cx="293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(The lossy walls are modeled as an impedance surface.)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355600" y="1198563"/>
            <a:ext cx="8489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Consider two non-degenerate modes that are either </a:t>
            </a:r>
            <a:r>
              <a:rPr lang="en-US" sz="2000">
                <a:solidFill>
                  <a:schemeClr val="hlink"/>
                </a:solidFill>
              </a:rPr>
              <a:t>both TM</a:t>
            </a:r>
            <a:r>
              <a:rPr lang="en-US" sz="2000" i="1" baseline="-2500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hlink"/>
                </a:solidFill>
              </a:rPr>
              <a:t> or both TE</a:t>
            </a:r>
            <a:r>
              <a:rPr lang="en-US" sz="2000" i="1" baseline="-2500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.</a:t>
            </a:r>
            <a:r>
              <a:rPr lang="en-US" sz="2000">
                <a:solidFill>
                  <a:schemeClr val="bg2"/>
                </a:solidFill>
              </a:rPr>
              <a:t> Then we have that </a:t>
            </a:r>
          </a:p>
        </p:txBody>
      </p:sp>
      <p:sp>
        <p:nvSpPr>
          <p:cNvPr id="581635" name="Text Box 3"/>
          <p:cNvSpPr txBox="1">
            <a:spLocks noChangeArrowheads="1"/>
          </p:cNvSpPr>
          <p:nvPr/>
        </p:nvSpPr>
        <p:spPr bwMode="auto">
          <a:xfrm>
            <a:off x="209096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Orthogonality for Longitudinal Fields</a:t>
            </a:r>
          </a:p>
        </p:txBody>
      </p:sp>
      <p:graphicFrame>
        <p:nvGraphicFramePr>
          <p:cNvPr id="581636" name="Object 4"/>
          <p:cNvGraphicFramePr>
            <a:graphicFrameLocks noChangeAspect="1"/>
          </p:cNvGraphicFramePr>
          <p:nvPr/>
        </p:nvGraphicFramePr>
        <p:xfrm>
          <a:off x="2460625" y="2409825"/>
          <a:ext cx="2933700" cy="946150"/>
        </p:xfrm>
        <a:graphic>
          <a:graphicData uri="http://schemas.openxmlformats.org/presentationml/2006/ole">
            <p:oleObj spid="_x0000_s586754" name="Equation" r:id="rId4" imgW="1180800" imgH="380880" progId="Equation.DSMT4">
              <p:embed/>
            </p:oleObj>
          </a:graphicData>
        </a:graphic>
      </p:graphicFrame>
      <p:graphicFrame>
        <p:nvGraphicFramePr>
          <p:cNvPr id="581639" name="Object 7"/>
          <p:cNvGraphicFramePr>
            <a:graphicFrameLocks noChangeAspect="1"/>
          </p:cNvGraphicFramePr>
          <p:nvPr/>
        </p:nvGraphicFramePr>
        <p:xfrm>
          <a:off x="5837238" y="2498725"/>
          <a:ext cx="1147762" cy="481013"/>
        </p:xfrm>
        <a:graphic>
          <a:graphicData uri="http://schemas.openxmlformats.org/presentationml/2006/ole">
            <p:oleObj spid="_x0000_s586755" name="Equation" r:id="rId5" imgW="545760" imgH="228600" progId="Equation.DSMT4">
              <p:embed/>
            </p:oleObj>
          </a:graphicData>
        </a:graphic>
      </p:graphicFrame>
      <p:graphicFrame>
        <p:nvGraphicFramePr>
          <p:cNvPr id="581640" name="Object 8"/>
          <p:cNvGraphicFramePr>
            <a:graphicFrameLocks noChangeAspect="1"/>
          </p:cNvGraphicFramePr>
          <p:nvPr/>
        </p:nvGraphicFramePr>
        <p:xfrm>
          <a:off x="2413000" y="3573463"/>
          <a:ext cx="3060700" cy="946150"/>
        </p:xfrm>
        <a:graphic>
          <a:graphicData uri="http://schemas.openxmlformats.org/presentationml/2006/ole">
            <p:oleObj spid="_x0000_s586756" name="Equation" r:id="rId6" imgW="1231560" imgH="380880" progId="Equation.DSMT4">
              <p:embed/>
            </p:oleObj>
          </a:graphicData>
        </a:graphic>
      </p:graphicFrame>
      <p:graphicFrame>
        <p:nvGraphicFramePr>
          <p:cNvPr id="581641" name="Object 9"/>
          <p:cNvGraphicFramePr>
            <a:graphicFrameLocks noChangeAspect="1"/>
          </p:cNvGraphicFramePr>
          <p:nvPr/>
        </p:nvGraphicFramePr>
        <p:xfrm>
          <a:off x="5881688" y="3622675"/>
          <a:ext cx="1173162" cy="490538"/>
        </p:xfrm>
        <a:graphic>
          <a:graphicData uri="http://schemas.openxmlformats.org/presentationml/2006/ole">
            <p:oleObj spid="_x0000_s586757" name="Equation" r:id="rId7" imgW="545760" imgH="228600" progId="Equation.DSMT4">
              <p:embed/>
            </p:oleObj>
          </a:graphicData>
        </a:graphic>
      </p:graphicFrame>
      <p:sp>
        <p:nvSpPr>
          <p:cNvPr id="581642" name="Text Box 10"/>
          <p:cNvSpPr txBox="1">
            <a:spLocks noChangeArrowheads="1"/>
          </p:cNvSpPr>
          <p:nvPr/>
        </p:nvSpPr>
        <p:spPr bwMode="auto">
          <a:xfrm>
            <a:off x="1273175" y="2524125"/>
            <a:ext cx="7032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TM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581643" name="Text Box 11"/>
          <p:cNvSpPr txBox="1">
            <a:spLocks noChangeArrowheads="1"/>
          </p:cNvSpPr>
          <p:nvPr/>
        </p:nvSpPr>
        <p:spPr bwMode="auto">
          <a:xfrm>
            <a:off x="1258888" y="3646488"/>
            <a:ext cx="6524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TE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581644" name="Text Box 12"/>
          <p:cNvSpPr txBox="1">
            <a:spLocks noChangeArrowheads="1"/>
          </p:cNvSpPr>
          <p:nvPr/>
        </p:nvSpPr>
        <p:spPr bwMode="auto">
          <a:xfrm>
            <a:off x="1068388" y="5465763"/>
            <a:ext cx="6778625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Note: If the two modes are degenerate, but they are linearly independent, we can always choose a combination of them that will correspond to two orthogonal modes.</a:t>
            </a:r>
          </a:p>
        </p:txBody>
      </p:sp>
      <p:sp>
        <p:nvSpPr>
          <p:cNvPr id="581645" name="Text Box 13"/>
          <p:cNvSpPr txBox="1">
            <a:spLocks noChangeArrowheads="1"/>
          </p:cNvSpPr>
          <p:nvPr/>
        </p:nvSpPr>
        <p:spPr bwMode="auto">
          <a:xfrm>
            <a:off x="2692400" y="4700588"/>
            <a:ext cx="3192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Assumption: lossless walls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Text Box 2"/>
          <p:cNvSpPr txBox="1">
            <a:spLocks noChangeArrowheads="1"/>
          </p:cNvSpPr>
          <p:nvPr/>
        </p:nvSpPr>
        <p:spPr bwMode="auto">
          <a:xfrm>
            <a:off x="17644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Orthogonality</a:t>
            </a:r>
          </a:p>
        </p:txBody>
      </p:sp>
      <p:sp>
        <p:nvSpPr>
          <p:cNvPr id="533507" name="Text Box 3"/>
          <p:cNvSpPr txBox="1">
            <a:spLocks noChangeArrowheads="1"/>
          </p:cNvSpPr>
          <p:nvPr/>
        </p:nvSpPr>
        <p:spPr bwMode="auto">
          <a:xfrm>
            <a:off x="881063" y="2124075"/>
            <a:ext cx="2562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 Mode “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m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” (</a:t>
            </a:r>
            <a:r>
              <a:rPr lang="en-US" sz="2000" i="1" u="sng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m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2000" i="1" u="sng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m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533554" name="Text Box 50"/>
          <p:cNvSpPr txBox="1">
            <a:spLocks noChangeArrowheads="1"/>
          </p:cNvSpPr>
          <p:nvPr/>
        </p:nvSpPr>
        <p:spPr bwMode="auto">
          <a:xfrm>
            <a:off x="920750" y="2798763"/>
            <a:ext cx="24304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 Mode “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” (</a:t>
            </a:r>
            <a:r>
              <a:rPr lang="en-US" sz="2000" i="1" u="sng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2000" i="1" u="sng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533588" name="Text Box 84"/>
          <p:cNvSpPr txBox="1">
            <a:spLocks noChangeArrowheads="1"/>
          </p:cNvSpPr>
          <p:nvPr/>
        </p:nvSpPr>
        <p:spPr bwMode="auto">
          <a:xfrm>
            <a:off x="733425" y="4518025"/>
            <a:ext cx="7974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Waveguide modes are 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“orthogonal” 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(in the </a:t>
            </a:r>
            <a:r>
              <a:rPr lang="en-US" sz="2000" u="sng" dirty="0">
                <a:solidFill>
                  <a:schemeClr val="bg2"/>
                </a:solidFill>
                <a:sym typeface="Symbol" pitchFamily="18" charset="2"/>
              </a:rPr>
              <a:t>complex power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sense)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if:</a:t>
            </a:r>
          </a:p>
        </p:txBody>
      </p:sp>
      <p:graphicFrame>
        <p:nvGraphicFramePr>
          <p:cNvPr id="533589" name="Object 85"/>
          <p:cNvGraphicFramePr>
            <a:graphicFrameLocks noChangeAspect="1"/>
          </p:cNvGraphicFramePr>
          <p:nvPr/>
        </p:nvGraphicFramePr>
        <p:xfrm>
          <a:off x="2463800" y="5108575"/>
          <a:ext cx="3760788" cy="1095375"/>
        </p:xfrm>
        <a:graphic>
          <a:graphicData uri="http://schemas.openxmlformats.org/presentationml/2006/ole">
            <p:oleObj spid="_x0000_s533589" name="Equation" r:id="rId4" imgW="1307880" imgH="380880" progId="Equation.DSMT4">
              <p:embed/>
            </p:oleObj>
          </a:graphicData>
        </a:graphic>
      </p:graphicFrame>
      <p:grpSp>
        <p:nvGrpSpPr>
          <p:cNvPr id="533604" name="Group 100"/>
          <p:cNvGrpSpPr>
            <a:grpSpLocks/>
          </p:cNvGrpSpPr>
          <p:nvPr/>
        </p:nvGrpSpPr>
        <p:grpSpPr bwMode="auto">
          <a:xfrm>
            <a:off x="4141788" y="1273175"/>
            <a:ext cx="3756025" cy="2741613"/>
            <a:chOff x="2102" y="767"/>
            <a:chExt cx="2366" cy="1727"/>
          </a:xfrm>
        </p:grpSpPr>
        <p:sp>
          <p:nvSpPr>
            <p:cNvPr id="533605" name="Freeform 101"/>
            <p:cNvSpPr>
              <a:spLocks/>
            </p:cNvSpPr>
            <p:nvPr/>
          </p:nvSpPr>
          <p:spPr bwMode="auto">
            <a:xfrm>
              <a:off x="3448" y="767"/>
              <a:ext cx="1020" cy="830"/>
            </a:xfrm>
            <a:custGeom>
              <a:avLst/>
              <a:gdLst/>
              <a:ahLst/>
              <a:cxnLst>
                <a:cxn ang="0">
                  <a:pos x="261" y="51"/>
                </a:cxn>
                <a:cxn ang="0">
                  <a:pos x="46" y="427"/>
                </a:cxn>
                <a:cxn ang="0">
                  <a:pos x="538" y="757"/>
                </a:cxn>
                <a:cxn ang="0">
                  <a:pos x="1060" y="611"/>
                </a:cxn>
                <a:cxn ang="0">
                  <a:pos x="1183" y="204"/>
                </a:cxn>
                <a:cxn ang="0">
                  <a:pos x="745" y="120"/>
                </a:cxn>
                <a:cxn ang="0">
                  <a:pos x="261" y="51"/>
                </a:cxn>
              </a:cxnLst>
              <a:rect l="0" t="0" r="r" b="b"/>
              <a:pathLst>
                <a:path w="1235" h="788">
                  <a:moveTo>
                    <a:pt x="261" y="51"/>
                  </a:moveTo>
                  <a:cubicBezTo>
                    <a:pt x="145" y="102"/>
                    <a:pt x="0" y="309"/>
                    <a:pt x="46" y="427"/>
                  </a:cubicBezTo>
                  <a:cubicBezTo>
                    <a:pt x="92" y="545"/>
                    <a:pt x="369" y="726"/>
                    <a:pt x="538" y="757"/>
                  </a:cubicBezTo>
                  <a:cubicBezTo>
                    <a:pt x="707" y="788"/>
                    <a:pt x="953" y="703"/>
                    <a:pt x="1060" y="611"/>
                  </a:cubicBezTo>
                  <a:cubicBezTo>
                    <a:pt x="1167" y="519"/>
                    <a:pt x="1235" y="286"/>
                    <a:pt x="1183" y="204"/>
                  </a:cubicBezTo>
                  <a:cubicBezTo>
                    <a:pt x="1131" y="122"/>
                    <a:pt x="899" y="145"/>
                    <a:pt x="745" y="120"/>
                  </a:cubicBezTo>
                  <a:cubicBezTo>
                    <a:pt x="591" y="95"/>
                    <a:pt x="377" y="0"/>
                    <a:pt x="261" y="51"/>
                  </a:cubicBezTo>
                  <a:close/>
                </a:path>
              </a:pathLst>
            </a:custGeom>
            <a:solidFill>
              <a:srgbClr val="FF9933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606" name="Text Box 102"/>
            <p:cNvSpPr txBox="1">
              <a:spLocks noChangeArrowheads="1"/>
            </p:cNvSpPr>
            <p:nvPr/>
          </p:nvSpPr>
          <p:spPr bwMode="auto">
            <a:xfrm>
              <a:off x="3031" y="2244"/>
              <a:ext cx="29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C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533607" name="AutoShape 103"/>
            <p:cNvSpPr>
              <a:spLocks noChangeArrowheads="1"/>
            </p:cNvSpPr>
            <p:nvPr/>
          </p:nvSpPr>
          <p:spPr bwMode="auto">
            <a:xfrm rot="-7427370">
              <a:off x="2845" y="793"/>
              <a:ext cx="854" cy="1614"/>
            </a:xfrm>
            <a:prstGeom prst="can">
              <a:avLst>
                <a:gd name="adj" fmla="val 0"/>
              </a:avLst>
            </a:prstGeom>
            <a:solidFill>
              <a:srgbClr val="FF9933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08" name="Freeform 104"/>
            <p:cNvSpPr>
              <a:spLocks/>
            </p:cNvSpPr>
            <p:nvPr/>
          </p:nvSpPr>
          <p:spPr bwMode="auto">
            <a:xfrm>
              <a:off x="2102" y="1666"/>
              <a:ext cx="1138" cy="784"/>
            </a:xfrm>
            <a:custGeom>
              <a:avLst/>
              <a:gdLst/>
              <a:ahLst/>
              <a:cxnLst>
                <a:cxn ang="0">
                  <a:pos x="248" y="51"/>
                </a:cxn>
                <a:cxn ang="0">
                  <a:pos x="44" y="423"/>
                </a:cxn>
                <a:cxn ang="0">
                  <a:pos x="511" y="750"/>
                </a:cxn>
                <a:cxn ang="0">
                  <a:pos x="930" y="629"/>
                </a:cxn>
                <a:cxn ang="0">
                  <a:pos x="1125" y="202"/>
                </a:cxn>
                <a:cxn ang="0">
                  <a:pos x="708" y="119"/>
                </a:cxn>
                <a:cxn ang="0">
                  <a:pos x="248" y="51"/>
                </a:cxn>
              </a:cxnLst>
              <a:rect l="0" t="0" r="r" b="b"/>
              <a:pathLst>
                <a:path w="1162" h="784">
                  <a:moveTo>
                    <a:pt x="248" y="51"/>
                  </a:moveTo>
                  <a:cubicBezTo>
                    <a:pt x="138" y="101"/>
                    <a:pt x="0" y="306"/>
                    <a:pt x="44" y="423"/>
                  </a:cubicBezTo>
                  <a:cubicBezTo>
                    <a:pt x="87" y="540"/>
                    <a:pt x="363" y="716"/>
                    <a:pt x="511" y="750"/>
                  </a:cubicBezTo>
                  <a:cubicBezTo>
                    <a:pt x="659" y="784"/>
                    <a:pt x="828" y="720"/>
                    <a:pt x="930" y="629"/>
                  </a:cubicBezTo>
                  <a:cubicBezTo>
                    <a:pt x="1032" y="538"/>
                    <a:pt x="1162" y="287"/>
                    <a:pt x="1125" y="202"/>
                  </a:cubicBezTo>
                  <a:cubicBezTo>
                    <a:pt x="1088" y="117"/>
                    <a:pt x="855" y="144"/>
                    <a:pt x="708" y="119"/>
                  </a:cubicBezTo>
                  <a:cubicBezTo>
                    <a:pt x="562" y="94"/>
                    <a:pt x="358" y="0"/>
                    <a:pt x="248" y="51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609" name="Text Box 105"/>
            <p:cNvSpPr txBox="1">
              <a:spLocks noChangeArrowheads="1"/>
            </p:cNvSpPr>
            <p:nvPr/>
          </p:nvSpPr>
          <p:spPr bwMode="auto">
            <a:xfrm>
              <a:off x="2240" y="1876"/>
              <a:ext cx="30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e</a:t>
              </a:r>
              <a:r>
                <a:rPr lang="en-US" sz="2400" i="1" baseline="-2500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c</a:t>
              </a:r>
              <a:endParaRPr lang="en-US" sz="2400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33610" name="Line 106"/>
            <p:cNvSpPr>
              <a:spLocks noChangeShapeType="1"/>
            </p:cNvSpPr>
            <p:nvPr/>
          </p:nvSpPr>
          <p:spPr bwMode="auto">
            <a:xfrm flipH="1">
              <a:off x="3171" y="1219"/>
              <a:ext cx="329" cy="2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611" name="Text Box 107"/>
            <p:cNvSpPr txBox="1">
              <a:spLocks noChangeArrowheads="1"/>
            </p:cNvSpPr>
            <p:nvPr/>
          </p:nvSpPr>
          <p:spPr bwMode="auto">
            <a:xfrm>
              <a:off x="3524" y="1007"/>
              <a:ext cx="3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z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533612" name="Line 108"/>
            <p:cNvSpPr>
              <a:spLocks noChangeShapeType="1"/>
            </p:cNvSpPr>
            <p:nvPr/>
          </p:nvSpPr>
          <p:spPr bwMode="auto">
            <a:xfrm flipV="1">
              <a:off x="3199" y="1034"/>
              <a:ext cx="1221" cy="8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613" name="Line 109"/>
            <p:cNvSpPr>
              <a:spLocks noChangeShapeType="1"/>
            </p:cNvSpPr>
            <p:nvPr/>
          </p:nvSpPr>
          <p:spPr bwMode="auto">
            <a:xfrm flipV="1">
              <a:off x="2297" y="816"/>
              <a:ext cx="1375" cy="92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614" name="Line 110"/>
            <p:cNvSpPr>
              <a:spLocks noChangeShapeType="1"/>
            </p:cNvSpPr>
            <p:nvPr/>
          </p:nvSpPr>
          <p:spPr bwMode="auto">
            <a:xfrm flipV="1">
              <a:off x="3040" y="1416"/>
              <a:ext cx="1280" cy="8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Text Box 2"/>
          <p:cNvSpPr txBox="1">
            <a:spLocks noChangeArrowheads="1"/>
          </p:cNvSpPr>
          <p:nvPr/>
        </p:nvSpPr>
        <p:spPr bwMode="auto">
          <a:xfrm>
            <a:off x="301625" y="1184275"/>
            <a:ext cx="84772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Consider two non-degenerate modes that are either </a:t>
            </a:r>
            <a:r>
              <a:rPr lang="en-US" sz="2000">
                <a:solidFill>
                  <a:schemeClr val="hlink"/>
                </a:solidFill>
              </a:rPr>
              <a:t>both TE</a:t>
            </a:r>
            <a:r>
              <a:rPr lang="en-US" sz="2000" i="1" baseline="-2500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hlink"/>
                </a:solidFill>
              </a:rPr>
              <a:t> or both TM</a:t>
            </a:r>
            <a:r>
              <a:rPr lang="en-US" sz="2000" i="1" baseline="-2500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.</a:t>
            </a:r>
            <a:r>
              <a:rPr lang="en-US" sz="2000">
                <a:solidFill>
                  <a:schemeClr val="bg2"/>
                </a:solidFill>
              </a:rPr>
              <a:t> Then we have that for either case, </a:t>
            </a:r>
          </a:p>
        </p:txBody>
      </p:sp>
      <p:sp>
        <p:nvSpPr>
          <p:cNvPr id="582659" name="Text Box 3"/>
          <p:cNvSpPr txBox="1">
            <a:spLocks noChangeArrowheads="1"/>
          </p:cNvSpPr>
          <p:nvPr/>
        </p:nvSpPr>
        <p:spPr bwMode="auto">
          <a:xfrm>
            <a:off x="19821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Orthogonality for Transverse Fields</a:t>
            </a:r>
          </a:p>
        </p:txBody>
      </p:sp>
      <p:graphicFrame>
        <p:nvGraphicFramePr>
          <p:cNvPr id="582660" name="Object 4"/>
          <p:cNvGraphicFramePr>
            <a:graphicFrameLocks noChangeAspect="1"/>
          </p:cNvGraphicFramePr>
          <p:nvPr/>
        </p:nvGraphicFramePr>
        <p:xfrm>
          <a:off x="2397125" y="2409825"/>
          <a:ext cx="3060700" cy="946150"/>
        </p:xfrm>
        <a:graphic>
          <a:graphicData uri="http://schemas.openxmlformats.org/presentationml/2006/ole">
            <p:oleObj spid="_x0000_s584706" name="Equation" r:id="rId4" imgW="1231560" imgH="380880" progId="Equation.DSMT4">
              <p:embed/>
            </p:oleObj>
          </a:graphicData>
        </a:graphic>
      </p:graphicFrame>
      <p:graphicFrame>
        <p:nvGraphicFramePr>
          <p:cNvPr id="582661" name="Object 5"/>
          <p:cNvGraphicFramePr>
            <a:graphicFrameLocks noChangeAspect="1"/>
          </p:cNvGraphicFramePr>
          <p:nvPr/>
        </p:nvGraphicFramePr>
        <p:xfrm>
          <a:off x="5837238" y="2498725"/>
          <a:ext cx="1147762" cy="481013"/>
        </p:xfrm>
        <a:graphic>
          <a:graphicData uri="http://schemas.openxmlformats.org/presentationml/2006/ole">
            <p:oleObj spid="_x0000_s584707" name="Equation" r:id="rId5" imgW="545760" imgH="228600" progId="Equation.DSMT4">
              <p:embed/>
            </p:oleObj>
          </a:graphicData>
        </a:graphic>
      </p:graphicFrame>
      <p:graphicFrame>
        <p:nvGraphicFramePr>
          <p:cNvPr id="582662" name="Object 6"/>
          <p:cNvGraphicFramePr>
            <a:graphicFrameLocks noChangeAspect="1"/>
          </p:cNvGraphicFramePr>
          <p:nvPr/>
        </p:nvGraphicFramePr>
        <p:xfrm>
          <a:off x="2351088" y="3573463"/>
          <a:ext cx="3186112" cy="946150"/>
        </p:xfrm>
        <a:graphic>
          <a:graphicData uri="http://schemas.openxmlformats.org/presentationml/2006/ole">
            <p:oleObj spid="_x0000_s584708" name="Equation" r:id="rId6" imgW="1282680" imgH="380880" progId="Equation.DSMT4">
              <p:embed/>
            </p:oleObj>
          </a:graphicData>
        </a:graphic>
      </p:graphicFrame>
      <p:graphicFrame>
        <p:nvGraphicFramePr>
          <p:cNvPr id="582663" name="Object 7"/>
          <p:cNvGraphicFramePr>
            <a:graphicFrameLocks noChangeAspect="1"/>
          </p:cNvGraphicFramePr>
          <p:nvPr/>
        </p:nvGraphicFramePr>
        <p:xfrm>
          <a:off x="5881688" y="3622675"/>
          <a:ext cx="1173162" cy="490538"/>
        </p:xfrm>
        <a:graphic>
          <a:graphicData uri="http://schemas.openxmlformats.org/presentationml/2006/ole">
            <p:oleObj spid="_x0000_s584709" name="Equation" r:id="rId7" imgW="545760" imgH="228600" progId="Equation.DSMT4">
              <p:embed/>
            </p:oleObj>
          </a:graphicData>
        </a:graphic>
      </p:graphicFrame>
      <p:sp>
        <p:nvSpPr>
          <p:cNvPr id="582666" name="Text Box 10"/>
          <p:cNvSpPr txBox="1">
            <a:spLocks noChangeArrowheads="1"/>
          </p:cNvSpPr>
          <p:nvPr/>
        </p:nvSpPr>
        <p:spPr bwMode="auto">
          <a:xfrm>
            <a:off x="1082675" y="5464175"/>
            <a:ext cx="6778625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Note: If the two modes are degenerate, but they are linearly independent, we can always choose a combination of them that will correspond to two orthogonal modes.</a:t>
            </a:r>
          </a:p>
        </p:txBody>
      </p:sp>
      <p:sp>
        <p:nvSpPr>
          <p:cNvPr id="582667" name="Text Box 11"/>
          <p:cNvSpPr txBox="1">
            <a:spLocks noChangeArrowheads="1"/>
          </p:cNvSpPr>
          <p:nvPr/>
        </p:nvSpPr>
        <p:spPr bwMode="auto">
          <a:xfrm>
            <a:off x="2637809" y="4864361"/>
            <a:ext cx="3192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Assumption: lossless walls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Text Box 2"/>
          <p:cNvSpPr txBox="1">
            <a:spLocks noChangeArrowheads="1"/>
          </p:cNvSpPr>
          <p:nvPr/>
        </p:nvSpPr>
        <p:spPr bwMode="auto">
          <a:xfrm>
            <a:off x="452438" y="1308100"/>
            <a:ext cx="81502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Consider </a:t>
            </a:r>
            <a:r>
              <a:rPr lang="en-US" sz="2000">
                <a:solidFill>
                  <a:schemeClr val="hlink"/>
                </a:solidFill>
              </a:rPr>
              <a:t>one mode that is TE</a:t>
            </a:r>
            <a:r>
              <a:rPr lang="en-US" sz="2000" i="1" baseline="-2500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chemeClr val="bg2"/>
                </a:solidFill>
              </a:rPr>
              <a:t>and </a:t>
            </a:r>
            <a:r>
              <a:rPr lang="en-US" sz="2000">
                <a:solidFill>
                  <a:schemeClr val="hlink"/>
                </a:solidFill>
              </a:rPr>
              <a:t>one mode that is TM</a:t>
            </a:r>
            <a:r>
              <a:rPr lang="en-US" sz="2000" i="1" baseline="-2500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2"/>
                </a:solidFill>
              </a:rPr>
              <a:t>. Then we have that </a:t>
            </a:r>
          </a:p>
        </p:txBody>
      </p:sp>
      <p:sp>
        <p:nvSpPr>
          <p:cNvPr id="583683" name="Text Box 3"/>
          <p:cNvSpPr txBox="1">
            <a:spLocks noChangeArrowheads="1"/>
          </p:cNvSpPr>
          <p:nvPr/>
        </p:nvSpPr>
        <p:spPr bwMode="auto">
          <a:xfrm>
            <a:off x="187325" y="0"/>
            <a:ext cx="87455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Orthogonality for Transverse Fields (cont.)</a:t>
            </a:r>
          </a:p>
        </p:txBody>
      </p:sp>
      <p:graphicFrame>
        <p:nvGraphicFramePr>
          <p:cNvPr id="583684" name="Object 4"/>
          <p:cNvGraphicFramePr>
            <a:graphicFrameLocks noChangeAspect="1"/>
          </p:cNvGraphicFramePr>
          <p:nvPr/>
        </p:nvGraphicFramePr>
        <p:xfrm>
          <a:off x="2428875" y="2409825"/>
          <a:ext cx="2997200" cy="946150"/>
        </p:xfrm>
        <a:graphic>
          <a:graphicData uri="http://schemas.openxmlformats.org/presentationml/2006/ole">
            <p:oleObj spid="_x0000_s585730" name="Equation" r:id="rId4" imgW="1206360" imgH="380880" progId="Equation.DSMT4">
              <p:embed/>
            </p:oleObj>
          </a:graphicData>
        </a:graphic>
      </p:graphicFrame>
      <p:graphicFrame>
        <p:nvGraphicFramePr>
          <p:cNvPr id="583686" name="Object 6"/>
          <p:cNvGraphicFramePr>
            <a:graphicFrameLocks noChangeAspect="1"/>
          </p:cNvGraphicFramePr>
          <p:nvPr/>
        </p:nvGraphicFramePr>
        <p:xfrm>
          <a:off x="2366963" y="3573463"/>
          <a:ext cx="3154362" cy="946150"/>
        </p:xfrm>
        <a:graphic>
          <a:graphicData uri="http://schemas.openxmlformats.org/presentationml/2006/ole">
            <p:oleObj spid="_x0000_s585731" name="Equation" r:id="rId5" imgW="1269720" imgH="380880" progId="Equation.DSMT4">
              <p:embed/>
            </p:oleObj>
          </a:graphicData>
        </a:graphic>
      </p:graphicFrame>
      <p:sp>
        <p:nvSpPr>
          <p:cNvPr id="583689" name="Text Box 9"/>
          <p:cNvSpPr txBox="1">
            <a:spLocks noChangeArrowheads="1"/>
          </p:cNvSpPr>
          <p:nvPr/>
        </p:nvSpPr>
        <p:spPr bwMode="auto">
          <a:xfrm>
            <a:off x="755650" y="5665400"/>
            <a:ext cx="78247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This </a:t>
            </a:r>
            <a:r>
              <a:rPr lang="en-US" sz="2000" dirty="0" err="1">
                <a:solidFill>
                  <a:schemeClr val="bg2"/>
                </a:solidFill>
              </a:rPr>
              <a:t>orthogonality</a:t>
            </a:r>
            <a:r>
              <a:rPr lang="en-US" sz="2000" dirty="0">
                <a:solidFill>
                  <a:schemeClr val="bg2"/>
                </a:solidFill>
              </a:rPr>
              <a:t> is true whether the modes are degenerate or not. </a:t>
            </a:r>
          </a:p>
        </p:txBody>
      </p:sp>
      <p:sp>
        <p:nvSpPr>
          <p:cNvPr id="583690" name="Text Box 10"/>
          <p:cNvSpPr txBox="1">
            <a:spLocks noChangeArrowheads="1"/>
          </p:cNvSpPr>
          <p:nvPr/>
        </p:nvSpPr>
        <p:spPr bwMode="auto">
          <a:xfrm>
            <a:off x="2432050" y="4919663"/>
            <a:ext cx="3192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Assumption: lossless walls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Text Box 2"/>
          <p:cNvSpPr txBox="1">
            <a:spLocks noChangeArrowheads="1"/>
          </p:cNvSpPr>
          <p:nvPr/>
        </p:nvSpPr>
        <p:spPr bwMode="auto">
          <a:xfrm>
            <a:off x="154668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Orthogonality (cont.)</a:t>
            </a:r>
          </a:p>
        </p:txBody>
      </p:sp>
      <p:sp>
        <p:nvSpPr>
          <p:cNvPr id="576515" name="Text Box 3"/>
          <p:cNvSpPr txBox="1">
            <a:spLocks noChangeArrowheads="1"/>
          </p:cNvSpPr>
          <p:nvPr/>
        </p:nvSpPr>
        <p:spPr bwMode="auto">
          <a:xfrm>
            <a:off x="630691" y="1038905"/>
            <a:ext cx="8124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Assume two modes are orthogonal, and examine the complex power flowing down the guide when </a:t>
            </a:r>
            <a:r>
              <a:rPr lang="en-US" sz="2000" u="sng" dirty="0">
                <a:solidFill>
                  <a:schemeClr val="bg1"/>
                </a:solidFill>
                <a:sym typeface="Symbol" pitchFamily="18" charset="2"/>
              </a:rPr>
              <a:t>two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modes are present:</a:t>
            </a:r>
          </a:p>
        </p:txBody>
      </p:sp>
      <p:graphicFrame>
        <p:nvGraphicFramePr>
          <p:cNvPr id="576526" name="Object 14"/>
          <p:cNvGraphicFramePr>
            <a:graphicFrameLocks noChangeAspect="1"/>
          </p:cNvGraphicFramePr>
          <p:nvPr/>
        </p:nvGraphicFramePr>
        <p:xfrm>
          <a:off x="858838" y="2103438"/>
          <a:ext cx="7162800" cy="4133850"/>
        </p:xfrm>
        <a:graphic>
          <a:graphicData uri="http://schemas.openxmlformats.org/presentationml/2006/ole">
            <p:oleObj spid="_x0000_s576526" name="Equation" r:id="rId4" imgW="3124080" imgH="1803240" progId="Equation.DSMT4">
              <p:embed/>
            </p:oleObj>
          </a:graphicData>
        </a:graphic>
      </p:graphicFrame>
      <p:sp>
        <p:nvSpPr>
          <p:cNvPr id="576527" name="Line 15"/>
          <p:cNvSpPr>
            <a:spLocks noChangeShapeType="1"/>
          </p:cNvSpPr>
          <p:nvPr/>
        </p:nvSpPr>
        <p:spPr bwMode="auto">
          <a:xfrm flipV="1">
            <a:off x="2666597" y="5355254"/>
            <a:ext cx="1328737" cy="8159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76528" name="Line 16"/>
          <p:cNvSpPr>
            <a:spLocks noChangeShapeType="1"/>
          </p:cNvSpPr>
          <p:nvPr/>
        </p:nvSpPr>
        <p:spPr bwMode="auto">
          <a:xfrm flipV="1">
            <a:off x="5703816" y="5319050"/>
            <a:ext cx="1328738" cy="8159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1212850" y="1314450"/>
            <a:ext cx="1085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577543" name="Object 7"/>
          <p:cNvGraphicFramePr>
            <a:graphicFrameLocks noChangeAspect="1"/>
          </p:cNvGraphicFramePr>
          <p:nvPr/>
        </p:nvGraphicFramePr>
        <p:xfrm>
          <a:off x="2486025" y="1762125"/>
          <a:ext cx="2782888" cy="677863"/>
        </p:xfrm>
        <a:graphic>
          <a:graphicData uri="http://schemas.openxmlformats.org/presentationml/2006/ole">
            <p:oleObj spid="_x0000_s577543" name="Equation" r:id="rId4" imgW="990360" imgH="241200" progId="Equation.DSMT4">
              <p:embed/>
            </p:oleObj>
          </a:graphicData>
        </a:graphic>
      </p:graphicFrame>
      <p:sp>
        <p:nvSpPr>
          <p:cNvPr id="577549" name="Text Box 13"/>
          <p:cNvSpPr txBox="1">
            <a:spLocks noChangeArrowheads="1"/>
          </p:cNvSpPr>
          <p:nvPr/>
        </p:nvSpPr>
        <p:spPr bwMode="auto">
          <a:xfrm>
            <a:off x="755650" y="3176588"/>
            <a:ext cx="7874000" cy="7143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If two modes are orthogonal, the </a:t>
            </a:r>
            <a:r>
              <a:rPr lang="en-US" sz="2000" u="sng" dirty="0">
                <a:solidFill>
                  <a:schemeClr val="bg1"/>
                </a:solidFill>
              </a:rPr>
              <a:t>total</a:t>
            </a:r>
            <a:r>
              <a:rPr lang="en-US" sz="2000" dirty="0">
                <a:solidFill>
                  <a:schemeClr val="bg1"/>
                </a:solidFill>
              </a:rPr>
              <a:t> complex power is the 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u="sng" dirty="0" smtClean="0">
                <a:solidFill>
                  <a:schemeClr val="bg1"/>
                </a:solidFill>
              </a:rPr>
              <a:t>sum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of the two complex powers of the individual modes.</a:t>
            </a:r>
          </a:p>
        </p:txBody>
      </p:sp>
      <p:sp>
        <p:nvSpPr>
          <p:cNvPr id="577550" name="Text Box 14"/>
          <p:cNvSpPr txBox="1">
            <a:spLocks noChangeArrowheads="1"/>
          </p:cNvSpPr>
          <p:nvPr/>
        </p:nvSpPr>
        <p:spPr bwMode="auto">
          <a:xfrm>
            <a:off x="176439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Orthogonality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7" name="Text Box 3"/>
          <p:cNvSpPr txBox="1">
            <a:spLocks noChangeArrowheads="1"/>
          </p:cNvSpPr>
          <p:nvPr/>
        </p:nvSpPr>
        <p:spPr bwMode="auto">
          <a:xfrm>
            <a:off x="187325" y="0"/>
            <a:ext cx="87455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Reference</a:t>
            </a:r>
          </a:p>
        </p:txBody>
      </p:sp>
      <p:sp>
        <p:nvSpPr>
          <p:cNvPr id="584711" name="Text Box 7"/>
          <p:cNvSpPr txBox="1">
            <a:spLocks noChangeArrowheads="1"/>
          </p:cNvSpPr>
          <p:nvPr/>
        </p:nvSpPr>
        <p:spPr bwMode="auto">
          <a:xfrm>
            <a:off x="234950" y="3043238"/>
            <a:ext cx="86534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R. E. Collin, </a:t>
            </a:r>
            <a:r>
              <a:rPr lang="en-US" sz="2400" i="1" dirty="0">
                <a:solidFill>
                  <a:schemeClr val="bg1"/>
                </a:solidFill>
              </a:rPr>
              <a:t>Field Theory of Guided Waves</a:t>
            </a:r>
            <a:r>
              <a:rPr lang="en-US" sz="2400" dirty="0">
                <a:solidFill>
                  <a:schemeClr val="bg1"/>
                </a:solidFill>
              </a:rPr>
              <a:t>, IEEE Press, 1991.</a:t>
            </a:r>
          </a:p>
        </p:txBody>
      </p:sp>
      <p:sp>
        <p:nvSpPr>
          <p:cNvPr id="584712" name="Text Box 8"/>
          <p:cNvSpPr txBox="1">
            <a:spLocks noChangeArrowheads="1"/>
          </p:cNvSpPr>
          <p:nvPr/>
        </p:nvSpPr>
        <p:spPr bwMode="auto">
          <a:xfrm>
            <a:off x="357188" y="1697038"/>
            <a:ext cx="77454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To see a derivation of the orthogonality </a:t>
            </a:r>
            <a:r>
              <a:rPr lang="en-US" sz="2000" dirty="0" smtClean="0">
                <a:solidFill>
                  <a:schemeClr val="bg2"/>
                </a:solidFill>
              </a:rPr>
              <a:t>theorems presented here, </a:t>
            </a:r>
            <a:r>
              <a:rPr lang="en-US" sz="2000" smtClean="0">
                <a:solidFill>
                  <a:schemeClr val="bg2"/>
                </a:solidFill>
              </a:rPr>
              <a:t>and others, </a:t>
            </a:r>
            <a:r>
              <a:rPr lang="en-US" sz="2000" dirty="0">
                <a:solidFill>
                  <a:schemeClr val="bg2"/>
                </a:solidFill>
              </a:rPr>
              <a:t>please see the following reference: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5" name="Text Box 5"/>
          <p:cNvSpPr txBox="1">
            <a:spLocks noChangeArrowheads="1"/>
          </p:cNvSpPr>
          <p:nvPr/>
        </p:nvSpPr>
        <p:spPr bwMode="auto">
          <a:xfrm>
            <a:off x="603250" y="2135188"/>
            <a:ext cx="1574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chemeClr val="bg1"/>
                </a:solidFill>
                <a:sym typeface="Symbol" pitchFamily="18" charset="2"/>
              </a:rPr>
              <a:t>Theorem 1</a:t>
            </a:r>
            <a:endParaRPr lang="en-US" sz="200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578566" name="Text Box 6"/>
          <p:cNvSpPr txBox="1">
            <a:spLocks noChangeArrowheads="1"/>
          </p:cNvSpPr>
          <p:nvPr/>
        </p:nvSpPr>
        <p:spPr bwMode="auto">
          <a:xfrm>
            <a:off x="1144588" y="2792413"/>
            <a:ext cx="61912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A </a:t>
            </a:r>
            <a:r>
              <a:rPr lang="en-US" sz="2000" dirty="0" err="1">
                <a:solidFill>
                  <a:schemeClr val="bg2"/>
                </a:solidFill>
                <a:sym typeface="Symbol" pitchFamily="18" charset="2"/>
              </a:rPr>
              <a:t>TE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 baseline="-25000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mode is always orthogonal to a </a:t>
            </a:r>
            <a:r>
              <a:rPr lang="en-US" sz="2000" dirty="0" err="1">
                <a:solidFill>
                  <a:schemeClr val="bg2"/>
                </a:solidFill>
                <a:sym typeface="Symbol" pitchFamily="18" charset="2"/>
              </a:rPr>
              <a:t>TM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 i="1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mode.</a:t>
            </a:r>
          </a:p>
        </p:txBody>
      </p:sp>
      <p:sp>
        <p:nvSpPr>
          <p:cNvPr id="578567" name="Text Box 7"/>
          <p:cNvSpPr txBox="1">
            <a:spLocks noChangeArrowheads="1"/>
          </p:cNvSpPr>
          <p:nvPr/>
        </p:nvSpPr>
        <p:spPr bwMode="auto">
          <a:xfrm>
            <a:off x="666750" y="4006177"/>
            <a:ext cx="1720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chemeClr val="bg1"/>
                </a:solidFill>
                <a:sym typeface="Symbol" pitchFamily="18" charset="2"/>
              </a:rPr>
              <a:t>Theorem 2</a:t>
            </a:r>
            <a:endParaRPr lang="en-US" sz="200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578568" name="Text Box 8"/>
          <p:cNvSpPr txBox="1">
            <a:spLocks noChangeArrowheads="1"/>
          </p:cNvSpPr>
          <p:nvPr/>
        </p:nvSpPr>
        <p:spPr bwMode="auto">
          <a:xfrm>
            <a:off x="1192213" y="4545927"/>
            <a:ext cx="76898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Two </a:t>
            </a:r>
            <a:r>
              <a:rPr lang="en-US" sz="2000" dirty="0" err="1">
                <a:solidFill>
                  <a:schemeClr val="bg2"/>
                </a:solidFill>
                <a:sym typeface="Symbol" pitchFamily="18" charset="2"/>
              </a:rPr>
              <a:t>TM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modes (or two </a:t>
            </a:r>
            <a:r>
              <a:rPr lang="en-US" sz="2000" dirty="0" err="1">
                <a:solidFill>
                  <a:schemeClr val="bg2"/>
                </a:solidFill>
                <a:sym typeface="Symbol" pitchFamily="18" charset="2"/>
              </a:rPr>
              <a:t>TE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 baseline="-25000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modes) are orthogonal to each other if they are </a:t>
            </a:r>
            <a:r>
              <a:rPr lang="en-US" sz="2000" u="sng" dirty="0">
                <a:solidFill>
                  <a:schemeClr val="bg2"/>
                </a:solidFill>
                <a:sym typeface="Symbol" pitchFamily="18" charset="2"/>
              </a:rPr>
              <a:t>not degenerate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:</a:t>
            </a:r>
          </a:p>
        </p:txBody>
      </p:sp>
      <p:graphicFrame>
        <p:nvGraphicFramePr>
          <p:cNvPr id="578569" name="Object 9"/>
          <p:cNvGraphicFramePr>
            <a:graphicFrameLocks noChangeAspect="1"/>
          </p:cNvGraphicFramePr>
          <p:nvPr/>
        </p:nvGraphicFramePr>
        <p:xfrm>
          <a:off x="3503613" y="5246688"/>
          <a:ext cx="1747837" cy="617537"/>
        </p:xfrm>
        <a:graphic>
          <a:graphicData uri="http://schemas.openxmlformats.org/presentationml/2006/ole">
            <p:oleObj spid="_x0000_s578569" name="Equation" r:id="rId4" imgW="647640" imgH="228600" progId="Equation.DSMT4">
              <p:embed/>
            </p:oleObj>
          </a:graphicData>
        </a:graphic>
      </p:graphicFrame>
      <p:sp>
        <p:nvSpPr>
          <p:cNvPr id="578570" name="Text Box 10"/>
          <p:cNvSpPr txBox="1">
            <a:spLocks noChangeArrowheads="1"/>
          </p:cNvSpPr>
          <p:nvPr/>
        </p:nvSpPr>
        <p:spPr bwMode="auto">
          <a:xfrm>
            <a:off x="165553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Waveguides with PEC Walls</a:t>
            </a:r>
          </a:p>
        </p:txBody>
      </p:sp>
      <p:sp>
        <p:nvSpPr>
          <p:cNvPr id="578572" name="Text Box 12"/>
          <p:cNvSpPr txBox="1">
            <a:spLocks noChangeArrowheads="1"/>
          </p:cNvSpPr>
          <p:nvPr/>
        </p:nvSpPr>
        <p:spPr bwMode="auto">
          <a:xfrm>
            <a:off x="1243368" y="1066493"/>
            <a:ext cx="6470650" cy="4095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(There may be a lossy material inside the waveguide.)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5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Degenerate Modes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431715" y="911923"/>
            <a:ext cx="6101849" cy="40011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Degenerate modes are </a:t>
            </a:r>
            <a:r>
              <a:rPr lang="en-US" sz="2000" u="sng" dirty="0" smtClean="0">
                <a:solidFill>
                  <a:schemeClr val="bg2"/>
                </a:solidFill>
              </a:rPr>
              <a:t>not</a:t>
            </a:r>
            <a:r>
              <a:rPr lang="en-US" sz="2000" dirty="0" smtClean="0">
                <a:solidFill>
                  <a:schemeClr val="bg2"/>
                </a:solidFill>
              </a:rPr>
              <a:t> in general orthogonal.</a:t>
            </a:r>
            <a:endParaRPr lang="en-US" sz="2000" dirty="0">
              <a:solidFill>
                <a:schemeClr val="bg2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57752" y="3151086"/>
            <a:ext cx="2308013" cy="1596788"/>
            <a:chOff x="1089545" y="2265528"/>
            <a:chExt cx="1828801" cy="1596788"/>
          </a:xfrm>
        </p:grpSpPr>
        <p:grpSp>
          <p:nvGrpSpPr>
            <p:cNvPr id="42" name="Group 39"/>
            <p:cNvGrpSpPr/>
            <p:nvPr/>
          </p:nvGrpSpPr>
          <p:grpSpPr>
            <a:xfrm>
              <a:off x="2012951" y="2280737"/>
              <a:ext cx="1222" cy="1569704"/>
              <a:chOff x="2012951" y="2280737"/>
              <a:chExt cx="1222" cy="1569704"/>
            </a:xfrm>
          </p:grpSpPr>
          <p:sp>
            <p:nvSpPr>
              <p:cNvPr id="50" name="Line 20"/>
              <p:cNvSpPr>
                <a:spLocks noChangeShapeType="1"/>
              </p:cNvSpPr>
              <p:nvPr/>
            </p:nvSpPr>
            <p:spPr bwMode="auto">
              <a:xfrm>
                <a:off x="2012951" y="2280737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" name="Line 21"/>
              <p:cNvSpPr>
                <a:spLocks noChangeShapeType="1"/>
              </p:cNvSpPr>
              <p:nvPr/>
            </p:nvSpPr>
            <p:spPr bwMode="auto">
              <a:xfrm flipV="1">
                <a:off x="2014173" y="2975307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3" name="Rectangle 42"/>
            <p:cNvSpPr/>
            <p:nvPr/>
          </p:nvSpPr>
          <p:spPr bwMode="auto">
            <a:xfrm>
              <a:off x="1089545" y="2265528"/>
              <a:ext cx="1828801" cy="1596788"/>
            </a:xfrm>
            <a:prstGeom prst="rect">
              <a:avLst/>
            </a:prstGeom>
            <a:noFill/>
            <a:ln w="38100" cap="flat" cmpd="sng" algn="ctr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44" name="Group 40"/>
            <p:cNvGrpSpPr/>
            <p:nvPr/>
          </p:nvGrpSpPr>
          <p:grpSpPr>
            <a:xfrm>
              <a:off x="2545461" y="2277071"/>
              <a:ext cx="2035" cy="1569704"/>
              <a:chOff x="2010917" y="2274799"/>
              <a:chExt cx="2035" cy="1569704"/>
            </a:xfrm>
          </p:grpSpPr>
          <p:sp>
            <p:nvSpPr>
              <p:cNvPr id="48" name="Line 20"/>
              <p:cNvSpPr>
                <a:spLocks noChangeShapeType="1"/>
              </p:cNvSpPr>
              <p:nvPr/>
            </p:nvSpPr>
            <p:spPr bwMode="auto">
              <a:xfrm>
                <a:off x="2012952" y="2274799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9" name="Line 21"/>
              <p:cNvSpPr>
                <a:spLocks noChangeShapeType="1"/>
              </p:cNvSpPr>
              <p:nvPr/>
            </p:nvSpPr>
            <p:spPr bwMode="auto">
              <a:xfrm flipV="1">
                <a:off x="2010917" y="2975307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" name="Group 43"/>
            <p:cNvGrpSpPr/>
            <p:nvPr/>
          </p:nvGrpSpPr>
          <p:grpSpPr>
            <a:xfrm>
              <a:off x="1460129" y="2277571"/>
              <a:ext cx="2265" cy="1569704"/>
              <a:chOff x="2042449" y="2286675"/>
              <a:chExt cx="2265" cy="1569704"/>
            </a:xfrm>
          </p:grpSpPr>
          <p:sp>
            <p:nvSpPr>
              <p:cNvPr id="46" name="Line 20"/>
              <p:cNvSpPr>
                <a:spLocks noChangeShapeType="1"/>
              </p:cNvSpPr>
              <p:nvPr/>
            </p:nvSpPr>
            <p:spPr bwMode="auto">
              <a:xfrm>
                <a:off x="2042449" y="2286675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" name="Line 21"/>
              <p:cNvSpPr>
                <a:spLocks noChangeShapeType="1"/>
              </p:cNvSpPr>
              <p:nvPr/>
            </p:nvSpPr>
            <p:spPr bwMode="auto">
              <a:xfrm flipV="1">
                <a:off x="2044714" y="2975307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3303711" y="2338954"/>
            <a:ext cx="227822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TE</a:t>
            </a:r>
            <a:r>
              <a:rPr lang="en-US" sz="2000" baseline="-25000" dirty="0" smtClean="0">
                <a:solidFill>
                  <a:srgbClr val="FF0000"/>
                </a:solidFill>
              </a:rPr>
              <a:t>10</a:t>
            </a:r>
            <a:r>
              <a:rPr lang="en-US" sz="2000" dirty="0" smtClean="0">
                <a:solidFill>
                  <a:srgbClr val="FF0000"/>
                </a:solidFill>
              </a:rPr>
              <a:t> mode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79640" y="1637406"/>
            <a:ext cx="684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A simple example is two modes that are really the same mode.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344413" y="3153360"/>
            <a:ext cx="2308013" cy="1596788"/>
            <a:chOff x="1089545" y="2265528"/>
            <a:chExt cx="1828801" cy="1596788"/>
          </a:xfrm>
        </p:grpSpPr>
        <p:grpSp>
          <p:nvGrpSpPr>
            <p:cNvPr id="56" name="Group 39"/>
            <p:cNvGrpSpPr/>
            <p:nvPr/>
          </p:nvGrpSpPr>
          <p:grpSpPr>
            <a:xfrm>
              <a:off x="2003359" y="2280737"/>
              <a:ext cx="9592" cy="1569704"/>
              <a:chOff x="2003359" y="2280737"/>
              <a:chExt cx="9592" cy="1569704"/>
            </a:xfrm>
          </p:grpSpPr>
          <p:sp>
            <p:nvSpPr>
              <p:cNvPr id="64" name="Line 20"/>
              <p:cNvSpPr>
                <a:spLocks noChangeShapeType="1"/>
              </p:cNvSpPr>
              <p:nvPr/>
            </p:nvSpPr>
            <p:spPr bwMode="auto">
              <a:xfrm>
                <a:off x="2012951" y="2280737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" name="Line 21"/>
              <p:cNvSpPr>
                <a:spLocks noChangeShapeType="1"/>
              </p:cNvSpPr>
              <p:nvPr/>
            </p:nvSpPr>
            <p:spPr bwMode="auto">
              <a:xfrm flipV="1">
                <a:off x="2003359" y="2988955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7" name="Rectangle 56"/>
            <p:cNvSpPr/>
            <p:nvPr/>
          </p:nvSpPr>
          <p:spPr bwMode="auto">
            <a:xfrm>
              <a:off x="1089545" y="2265528"/>
              <a:ext cx="1828801" cy="1596788"/>
            </a:xfrm>
            <a:prstGeom prst="rect">
              <a:avLst/>
            </a:prstGeom>
            <a:noFill/>
            <a:ln w="38100" cap="flat" cmpd="sng" algn="ctr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58" name="Group 40"/>
            <p:cNvGrpSpPr/>
            <p:nvPr/>
          </p:nvGrpSpPr>
          <p:grpSpPr>
            <a:xfrm>
              <a:off x="2545461" y="2277071"/>
              <a:ext cx="2035" cy="1569704"/>
              <a:chOff x="2010917" y="2274799"/>
              <a:chExt cx="2035" cy="1569704"/>
            </a:xfrm>
          </p:grpSpPr>
          <p:sp>
            <p:nvSpPr>
              <p:cNvPr id="62" name="Line 20"/>
              <p:cNvSpPr>
                <a:spLocks noChangeShapeType="1"/>
              </p:cNvSpPr>
              <p:nvPr/>
            </p:nvSpPr>
            <p:spPr bwMode="auto">
              <a:xfrm>
                <a:off x="2012952" y="2274799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" name="Line 21"/>
              <p:cNvSpPr>
                <a:spLocks noChangeShapeType="1"/>
              </p:cNvSpPr>
              <p:nvPr/>
            </p:nvSpPr>
            <p:spPr bwMode="auto">
              <a:xfrm flipV="1">
                <a:off x="2010917" y="2975307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" name="Group 43"/>
            <p:cNvGrpSpPr/>
            <p:nvPr/>
          </p:nvGrpSpPr>
          <p:grpSpPr>
            <a:xfrm>
              <a:off x="1460129" y="2277571"/>
              <a:ext cx="2265" cy="1569704"/>
              <a:chOff x="2042449" y="2286675"/>
              <a:chExt cx="2265" cy="1569704"/>
            </a:xfrm>
          </p:grpSpPr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042449" y="2286675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" name="Line 21"/>
              <p:cNvSpPr>
                <a:spLocks noChangeShapeType="1"/>
              </p:cNvSpPr>
              <p:nvPr/>
            </p:nvSpPr>
            <p:spPr bwMode="auto">
              <a:xfrm flipV="1">
                <a:off x="2044714" y="2975307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66" name="TextBox 65"/>
          <p:cNvSpPr txBox="1"/>
          <p:nvPr/>
        </p:nvSpPr>
        <p:spPr>
          <a:xfrm>
            <a:off x="941679" y="5008729"/>
            <a:ext cx="842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1 Watt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041986" y="5011005"/>
            <a:ext cx="842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1 Watt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756825" y="372583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+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6540274" y="3141985"/>
            <a:ext cx="2308013" cy="1596788"/>
            <a:chOff x="1089545" y="2265528"/>
            <a:chExt cx="1828801" cy="1596788"/>
          </a:xfrm>
        </p:grpSpPr>
        <p:grpSp>
          <p:nvGrpSpPr>
            <p:cNvPr id="70" name="Group 39"/>
            <p:cNvGrpSpPr/>
            <p:nvPr/>
          </p:nvGrpSpPr>
          <p:grpSpPr>
            <a:xfrm>
              <a:off x="2012951" y="2280737"/>
              <a:ext cx="1222" cy="1569704"/>
              <a:chOff x="2012951" y="2280737"/>
              <a:chExt cx="1222" cy="1569704"/>
            </a:xfrm>
          </p:grpSpPr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>
                <a:off x="2012951" y="2280737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 flipV="1">
                <a:off x="2014173" y="2975307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1" name="Rectangle 70"/>
            <p:cNvSpPr/>
            <p:nvPr/>
          </p:nvSpPr>
          <p:spPr bwMode="auto">
            <a:xfrm>
              <a:off x="1089545" y="2265528"/>
              <a:ext cx="1828801" cy="1596788"/>
            </a:xfrm>
            <a:prstGeom prst="rect">
              <a:avLst/>
            </a:prstGeom>
            <a:noFill/>
            <a:ln w="38100" cap="flat" cmpd="sng" algn="ctr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72" name="Group 40"/>
            <p:cNvGrpSpPr/>
            <p:nvPr/>
          </p:nvGrpSpPr>
          <p:grpSpPr>
            <a:xfrm>
              <a:off x="2545461" y="2277071"/>
              <a:ext cx="2035" cy="1569704"/>
              <a:chOff x="2010917" y="2274799"/>
              <a:chExt cx="2035" cy="1569704"/>
            </a:xfrm>
          </p:grpSpPr>
          <p:sp>
            <p:nvSpPr>
              <p:cNvPr id="76" name="Line 20"/>
              <p:cNvSpPr>
                <a:spLocks noChangeShapeType="1"/>
              </p:cNvSpPr>
              <p:nvPr/>
            </p:nvSpPr>
            <p:spPr bwMode="auto">
              <a:xfrm>
                <a:off x="2012952" y="2274799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" name="Line 21"/>
              <p:cNvSpPr>
                <a:spLocks noChangeShapeType="1"/>
              </p:cNvSpPr>
              <p:nvPr/>
            </p:nvSpPr>
            <p:spPr bwMode="auto">
              <a:xfrm flipV="1">
                <a:off x="2010917" y="2975307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3" name="Group 43"/>
            <p:cNvGrpSpPr/>
            <p:nvPr/>
          </p:nvGrpSpPr>
          <p:grpSpPr>
            <a:xfrm>
              <a:off x="1460129" y="2277571"/>
              <a:ext cx="2265" cy="1569704"/>
              <a:chOff x="2042449" y="2286675"/>
              <a:chExt cx="2265" cy="1569704"/>
            </a:xfrm>
          </p:grpSpPr>
          <p:sp>
            <p:nvSpPr>
              <p:cNvPr id="74" name="Line 20"/>
              <p:cNvSpPr>
                <a:spLocks noChangeShapeType="1"/>
              </p:cNvSpPr>
              <p:nvPr/>
            </p:nvSpPr>
            <p:spPr bwMode="auto">
              <a:xfrm>
                <a:off x="2042449" y="2286675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" name="Line 21"/>
              <p:cNvSpPr>
                <a:spLocks noChangeShapeType="1"/>
              </p:cNvSpPr>
              <p:nvPr/>
            </p:nvSpPr>
            <p:spPr bwMode="auto">
              <a:xfrm flipV="1">
                <a:off x="2044714" y="2975307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80" name="TextBox 79"/>
          <p:cNvSpPr txBox="1"/>
          <p:nvPr/>
        </p:nvSpPr>
        <p:spPr>
          <a:xfrm>
            <a:off x="5911733" y="3823647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=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306076" y="5013278"/>
            <a:ext cx="842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4 Watt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828800" y="5691117"/>
            <a:ext cx="5322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the mode doubles, the fields are twice as strong, and hence the power increases by a factor of four.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8" name="Text Box 10"/>
          <p:cNvSpPr txBox="1">
            <a:spLocks noChangeArrowheads="1"/>
          </p:cNvSpPr>
          <p:nvPr/>
        </p:nvSpPr>
        <p:spPr bwMode="auto">
          <a:xfrm>
            <a:off x="1529499" y="1697511"/>
            <a:ext cx="532018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Square </a:t>
            </a:r>
            <a:r>
              <a:rPr lang="en-US" sz="2000" dirty="0">
                <a:solidFill>
                  <a:srgbClr val="FF0000"/>
                </a:solidFill>
              </a:rPr>
              <a:t>waveguide: </a:t>
            </a:r>
            <a:r>
              <a:rPr lang="en-US" sz="2000" dirty="0" smtClean="0">
                <a:solidFill>
                  <a:srgbClr val="FF0000"/>
                </a:solidFill>
              </a:rPr>
              <a:t>TE</a:t>
            </a:r>
            <a:r>
              <a:rPr lang="en-US" sz="2000" baseline="-25000" dirty="0" smtClean="0">
                <a:solidFill>
                  <a:srgbClr val="FF0000"/>
                </a:solidFill>
              </a:rPr>
              <a:t>10</a:t>
            </a:r>
            <a:r>
              <a:rPr lang="en-US" sz="2000" dirty="0" smtClean="0">
                <a:solidFill>
                  <a:srgbClr val="FF0000"/>
                </a:solidFill>
              </a:rPr>
              <a:t> and TE</a:t>
            </a:r>
            <a:r>
              <a:rPr lang="en-US" sz="2000" baseline="-25000" dirty="0" smtClean="0">
                <a:solidFill>
                  <a:srgbClr val="FF0000"/>
                </a:solidFill>
              </a:rPr>
              <a:t>01</a:t>
            </a:r>
            <a:r>
              <a:rPr lang="en-US" sz="2000" dirty="0" smtClean="0">
                <a:solidFill>
                  <a:srgbClr val="FF0000"/>
                </a:solidFill>
              </a:rPr>
              <a:t> modes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96010" name="Text Box 42"/>
          <p:cNvSpPr txBox="1">
            <a:spLocks noChangeArrowheads="1"/>
          </p:cNvSpPr>
          <p:nvPr/>
        </p:nvSpPr>
        <p:spPr bwMode="auto">
          <a:xfrm>
            <a:off x="581351" y="4772408"/>
            <a:ext cx="723787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These two modes are orthogonal (even though they are degenerate).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567951" y="2618824"/>
            <a:ext cx="1774209" cy="1596788"/>
            <a:chOff x="1089545" y="2265528"/>
            <a:chExt cx="1828801" cy="1596788"/>
          </a:xfrm>
        </p:grpSpPr>
        <p:grpSp>
          <p:nvGrpSpPr>
            <p:cNvPr id="49" name="Group 39"/>
            <p:cNvGrpSpPr/>
            <p:nvPr/>
          </p:nvGrpSpPr>
          <p:grpSpPr>
            <a:xfrm>
              <a:off x="2012951" y="2280737"/>
              <a:ext cx="12036" cy="1569704"/>
              <a:chOff x="2012951" y="2280737"/>
              <a:chExt cx="12036" cy="1569704"/>
            </a:xfrm>
          </p:grpSpPr>
          <p:sp>
            <p:nvSpPr>
              <p:cNvPr id="57" name="Line 20"/>
              <p:cNvSpPr>
                <a:spLocks noChangeShapeType="1"/>
              </p:cNvSpPr>
              <p:nvPr/>
            </p:nvSpPr>
            <p:spPr bwMode="auto">
              <a:xfrm>
                <a:off x="2012951" y="2280737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" name="Line 21"/>
              <p:cNvSpPr>
                <a:spLocks noChangeShapeType="1"/>
              </p:cNvSpPr>
              <p:nvPr/>
            </p:nvSpPr>
            <p:spPr bwMode="auto">
              <a:xfrm flipV="1">
                <a:off x="2024987" y="2975307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0" name="Rectangle 49"/>
            <p:cNvSpPr/>
            <p:nvPr/>
          </p:nvSpPr>
          <p:spPr bwMode="auto">
            <a:xfrm>
              <a:off x="1089545" y="2265528"/>
              <a:ext cx="1828801" cy="1596788"/>
            </a:xfrm>
            <a:prstGeom prst="rect">
              <a:avLst/>
            </a:prstGeom>
            <a:noFill/>
            <a:ln w="38100" cap="flat" cmpd="sng" algn="ctr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51" name="Group 40"/>
            <p:cNvGrpSpPr/>
            <p:nvPr/>
          </p:nvGrpSpPr>
          <p:grpSpPr>
            <a:xfrm>
              <a:off x="2547496" y="2277071"/>
              <a:ext cx="12035" cy="1569704"/>
              <a:chOff x="2012952" y="2274799"/>
              <a:chExt cx="12035" cy="1569704"/>
            </a:xfrm>
          </p:grpSpPr>
          <p:sp>
            <p:nvSpPr>
              <p:cNvPr id="55" name="Line 20"/>
              <p:cNvSpPr>
                <a:spLocks noChangeShapeType="1"/>
              </p:cNvSpPr>
              <p:nvPr/>
            </p:nvSpPr>
            <p:spPr bwMode="auto">
              <a:xfrm>
                <a:off x="2012952" y="2274799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" name="Line 21"/>
              <p:cNvSpPr>
                <a:spLocks noChangeShapeType="1"/>
              </p:cNvSpPr>
              <p:nvPr/>
            </p:nvSpPr>
            <p:spPr bwMode="auto">
              <a:xfrm flipV="1">
                <a:off x="2024987" y="2975307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2" name="Group 43"/>
            <p:cNvGrpSpPr/>
            <p:nvPr/>
          </p:nvGrpSpPr>
          <p:grpSpPr>
            <a:xfrm>
              <a:off x="1460129" y="2277571"/>
              <a:ext cx="2265" cy="1569704"/>
              <a:chOff x="2042449" y="2286675"/>
              <a:chExt cx="2265" cy="1569704"/>
            </a:xfrm>
          </p:grpSpPr>
          <p:sp>
            <p:nvSpPr>
              <p:cNvPr id="53" name="Line 20"/>
              <p:cNvSpPr>
                <a:spLocks noChangeShapeType="1"/>
              </p:cNvSpPr>
              <p:nvPr/>
            </p:nvSpPr>
            <p:spPr bwMode="auto">
              <a:xfrm>
                <a:off x="2042449" y="2286675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" name="Line 21"/>
              <p:cNvSpPr>
                <a:spLocks noChangeShapeType="1"/>
              </p:cNvSpPr>
              <p:nvPr/>
            </p:nvSpPr>
            <p:spPr bwMode="auto">
              <a:xfrm flipV="1">
                <a:off x="2044714" y="2975307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 rot="5400000">
            <a:off x="5551847" y="2495872"/>
            <a:ext cx="1651382" cy="1877316"/>
            <a:chOff x="1089545" y="2265528"/>
            <a:chExt cx="1828801" cy="1596788"/>
          </a:xfrm>
        </p:grpSpPr>
        <p:grpSp>
          <p:nvGrpSpPr>
            <p:cNvPr id="82" name="Group 39"/>
            <p:cNvGrpSpPr/>
            <p:nvPr/>
          </p:nvGrpSpPr>
          <p:grpSpPr>
            <a:xfrm>
              <a:off x="2011137" y="2281004"/>
              <a:ext cx="1816" cy="1569704"/>
              <a:chOff x="2011137" y="2281004"/>
              <a:chExt cx="1816" cy="1569704"/>
            </a:xfrm>
          </p:grpSpPr>
          <p:sp>
            <p:nvSpPr>
              <p:cNvPr id="90" name="Line 20"/>
              <p:cNvSpPr>
                <a:spLocks noChangeShapeType="1"/>
              </p:cNvSpPr>
              <p:nvPr/>
            </p:nvSpPr>
            <p:spPr bwMode="auto">
              <a:xfrm>
                <a:off x="2012953" y="2281004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1" name="Line 21"/>
              <p:cNvSpPr>
                <a:spLocks noChangeShapeType="1"/>
              </p:cNvSpPr>
              <p:nvPr/>
            </p:nvSpPr>
            <p:spPr bwMode="auto">
              <a:xfrm flipV="1">
                <a:off x="2011137" y="2975307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3" name="Rectangle 82"/>
            <p:cNvSpPr/>
            <p:nvPr/>
          </p:nvSpPr>
          <p:spPr bwMode="auto">
            <a:xfrm>
              <a:off x="1089545" y="2265528"/>
              <a:ext cx="1828801" cy="1596788"/>
            </a:xfrm>
            <a:prstGeom prst="rect">
              <a:avLst/>
            </a:prstGeom>
            <a:noFill/>
            <a:ln w="38100" cap="flat" cmpd="sng" algn="ctr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84" name="Group 40"/>
            <p:cNvGrpSpPr/>
            <p:nvPr/>
          </p:nvGrpSpPr>
          <p:grpSpPr>
            <a:xfrm>
              <a:off x="2547496" y="2283276"/>
              <a:ext cx="2076" cy="1569704"/>
              <a:chOff x="2012952" y="2281004"/>
              <a:chExt cx="2076" cy="1569704"/>
            </a:xfrm>
          </p:grpSpPr>
          <p:sp>
            <p:nvSpPr>
              <p:cNvPr id="88" name="Line 20"/>
              <p:cNvSpPr>
                <a:spLocks noChangeShapeType="1"/>
              </p:cNvSpPr>
              <p:nvPr/>
            </p:nvSpPr>
            <p:spPr bwMode="auto">
              <a:xfrm>
                <a:off x="2012952" y="2281004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9" name="Line 21"/>
              <p:cNvSpPr>
                <a:spLocks noChangeShapeType="1"/>
              </p:cNvSpPr>
              <p:nvPr/>
            </p:nvSpPr>
            <p:spPr bwMode="auto">
              <a:xfrm flipV="1">
                <a:off x="2015028" y="2975306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5" name="Group 43"/>
            <p:cNvGrpSpPr/>
            <p:nvPr/>
          </p:nvGrpSpPr>
          <p:grpSpPr>
            <a:xfrm>
              <a:off x="1459363" y="2283509"/>
              <a:ext cx="766" cy="1569704"/>
              <a:chOff x="2041683" y="2292613"/>
              <a:chExt cx="766" cy="1569704"/>
            </a:xfrm>
          </p:grpSpPr>
          <p:sp>
            <p:nvSpPr>
              <p:cNvPr id="86" name="Line 20"/>
              <p:cNvSpPr>
                <a:spLocks noChangeShapeType="1"/>
              </p:cNvSpPr>
              <p:nvPr/>
            </p:nvSpPr>
            <p:spPr bwMode="auto">
              <a:xfrm>
                <a:off x="2042449" y="2292613"/>
                <a:ext cx="0" cy="156970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7" name="Line 21"/>
              <p:cNvSpPr>
                <a:spLocks noChangeShapeType="1"/>
              </p:cNvSpPr>
              <p:nvPr/>
            </p:nvSpPr>
            <p:spPr bwMode="auto">
              <a:xfrm flipV="1">
                <a:off x="2041683" y="2975307"/>
                <a:ext cx="0" cy="23177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798556" y="980161"/>
            <a:ext cx="7521216" cy="36933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chemeClr val="bg2"/>
                </a:solidFill>
              </a:rPr>
              <a:t>Sometimes</a:t>
            </a:r>
            <a:r>
              <a:rPr lang="en-US" dirty="0" smtClean="0">
                <a:solidFill>
                  <a:schemeClr val="bg2"/>
                </a:solidFill>
              </a:rPr>
              <a:t> the modes are orthogonal, even when they are degenerate.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Degenerate Mode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0B475-E74B-43D7-9BB4-80116C6A382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959427" y="1581943"/>
            <a:ext cx="46482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Circular waveguide: </a:t>
            </a:r>
            <a:r>
              <a:rPr lang="en-US" sz="2000" dirty="0" smtClean="0">
                <a:solidFill>
                  <a:srgbClr val="FF0000"/>
                </a:solidFill>
              </a:rPr>
              <a:t> Two TE</a:t>
            </a:r>
            <a:r>
              <a:rPr lang="en-US" sz="2000" baseline="-25000" dirty="0" smtClean="0">
                <a:solidFill>
                  <a:srgbClr val="FF0000"/>
                </a:solidFill>
              </a:rPr>
              <a:t>11</a:t>
            </a:r>
            <a:r>
              <a:rPr lang="en-US" sz="2000" dirty="0" smtClean="0">
                <a:solidFill>
                  <a:srgbClr val="FF0000"/>
                </a:solidFill>
              </a:rPr>
              <a:t> modes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311775" y="4666065"/>
            <a:ext cx="1939925" cy="1936750"/>
            <a:chOff x="3346" y="2998"/>
            <a:chExt cx="1222" cy="1220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auto">
            <a:xfrm rot="5400000">
              <a:off x="3348" y="2998"/>
              <a:ext cx="1220" cy="1220"/>
            </a:xfrm>
            <a:prstGeom prst="ellips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 rot="5400000">
              <a:off x="3957" y="3006"/>
              <a:ext cx="0" cy="122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 rot="5400000" flipV="1">
              <a:off x="3936" y="3538"/>
              <a:ext cx="0" cy="14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 rot="5400000">
              <a:off x="3910" y="3439"/>
              <a:ext cx="96" cy="963"/>
            </a:xfrm>
            <a:custGeom>
              <a:avLst/>
              <a:gdLst/>
              <a:ahLst/>
              <a:cxnLst>
                <a:cxn ang="0">
                  <a:pos x="96" y="963"/>
                </a:cxn>
                <a:cxn ang="0">
                  <a:pos x="28" y="731"/>
                </a:cxn>
                <a:cxn ang="0">
                  <a:pos x="2" y="516"/>
                </a:cxn>
                <a:cxn ang="0">
                  <a:pos x="19" y="275"/>
                </a:cxn>
                <a:cxn ang="0">
                  <a:pos x="96" y="0"/>
                </a:cxn>
              </a:cxnLst>
              <a:rect l="0" t="0" r="r" b="b"/>
              <a:pathLst>
                <a:path w="96" h="963">
                  <a:moveTo>
                    <a:pt x="96" y="963"/>
                  </a:moveTo>
                  <a:cubicBezTo>
                    <a:pt x="85" y="923"/>
                    <a:pt x="44" y="805"/>
                    <a:pt x="28" y="731"/>
                  </a:cubicBezTo>
                  <a:cubicBezTo>
                    <a:pt x="12" y="657"/>
                    <a:pt x="4" y="592"/>
                    <a:pt x="2" y="516"/>
                  </a:cubicBezTo>
                  <a:cubicBezTo>
                    <a:pt x="0" y="440"/>
                    <a:pt x="3" y="361"/>
                    <a:pt x="19" y="275"/>
                  </a:cubicBezTo>
                  <a:cubicBezTo>
                    <a:pt x="35" y="189"/>
                    <a:pt x="80" y="57"/>
                    <a:pt x="96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 rot="5400000" flipV="1">
              <a:off x="3921" y="3805"/>
              <a:ext cx="0" cy="14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auto">
            <a:xfrm rot="5400000" flipH="1">
              <a:off x="3916" y="2813"/>
              <a:ext cx="96" cy="963"/>
            </a:xfrm>
            <a:custGeom>
              <a:avLst/>
              <a:gdLst/>
              <a:ahLst/>
              <a:cxnLst>
                <a:cxn ang="0">
                  <a:pos x="96" y="963"/>
                </a:cxn>
                <a:cxn ang="0">
                  <a:pos x="28" y="731"/>
                </a:cxn>
                <a:cxn ang="0">
                  <a:pos x="2" y="516"/>
                </a:cxn>
                <a:cxn ang="0">
                  <a:pos x="19" y="275"/>
                </a:cxn>
                <a:cxn ang="0">
                  <a:pos x="96" y="0"/>
                </a:cxn>
              </a:cxnLst>
              <a:rect l="0" t="0" r="r" b="b"/>
              <a:pathLst>
                <a:path w="96" h="963">
                  <a:moveTo>
                    <a:pt x="96" y="963"/>
                  </a:moveTo>
                  <a:cubicBezTo>
                    <a:pt x="85" y="923"/>
                    <a:pt x="44" y="805"/>
                    <a:pt x="28" y="731"/>
                  </a:cubicBezTo>
                  <a:cubicBezTo>
                    <a:pt x="12" y="657"/>
                    <a:pt x="4" y="592"/>
                    <a:pt x="2" y="516"/>
                  </a:cubicBezTo>
                  <a:cubicBezTo>
                    <a:pt x="0" y="440"/>
                    <a:pt x="3" y="361"/>
                    <a:pt x="19" y="275"/>
                  </a:cubicBezTo>
                  <a:cubicBezTo>
                    <a:pt x="35" y="189"/>
                    <a:pt x="80" y="57"/>
                    <a:pt x="96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 rot="5400000" flipV="1">
              <a:off x="3916" y="3265"/>
              <a:ext cx="0" cy="14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1030288" y="2307728"/>
            <a:ext cx="1936750" cy="1938337"/>
            <a:chOff x="705" y="1049"/>
            <a:chExt cx="1220" cy="1221"/>
          </a:xfrm>
        </p:grpSpPr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705" y="1049"/>
              <a:ext cx="1220" cy="1220"/>
            </a:xfrm>
            <a:prstGeom prst="ellips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1324" y="1049"/>
              <a:ext cx="0" cy="122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 flipV="1">
              <a:off x="1327" y="1608"/>
              <a:ext cx="0" cy="14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Freeform 22"/>
            <p:cNvSpPr>
              <a:spLocks/>
            </p:cNvSpPr>
            <p:nvPr/>
          </p:nvSpPr>
          <p:spPr bwMode="auto">
            <a:xfrm>
              <a:off x="1580" y="1177"/>
              <a:ext cx="96" cy="963"/>
            </a:xfrm>
            <a:custGeom>
              <a:avLst/>
              <a:gdLst/>
              <a:ahLst/>
              <a:cxnLst>
                <a:cxn ang="0">
                  <a:pos x="96" y="963"/>
                </a:cxn>
                <a:cxn ang="0">
                  <a:pos x="28" y="731"/>
                </a:cxn>
                <a:cxn ang="0">
                  <a:pos x="2" y="516"/>
                </a:cxn>
                <a:cxn ang="0">
                  <a:pos x="19" y="275"/>
                </a:cxn>
                <a:cxn ang="0">
                  <a:pos x="96" y="0"/>
                </a:cxn>
              </a:cxnLst>
              <a:rect l="0" t="0" r="r" b="b"/>
              <a:pathLst>
                <a:path w="96" h="963">
                  <a:moveTo>
                    <a:pt x="96" y="963"/>
                  </a:moveTo>
                  <a:cubicBezTo>
                    <a:pt x="85" y="923"/>
                    <a:pt x="44" y="805"/>
                    <a:pt x="28" y="731"/>
                  </a:cubicBezTo>
                  <a:cubicBezTo>
                    <a:pt x="12" y="657"/>
                    <a:pt x="4" y="592"/>
                    <a:pt x="2" y="516"/>
                  </a:cubicBezTo>
                  <a:cubicBezTo>
                    <a:pt x="0" y="440"/>
                    <a:pt x="3" y="361"/>
                    <a:pt x="19" y="275"/>
                  </a:cubicBezTo>
                  <a:cubicBezTo>
                    <a:pt x="35" y="189"/>
                    <a:pt x="80" y="57"/>
                    <a:pt x="96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 flipV="1">
              <a:off x="1585" y="1623"/>
              <a:ext cx="0" cy="14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Freeform 24"/>
            <p:cNvSpPr>
              <a:spLocks/>
            </p:cNvSpPr>
            <p:nvPr/>
          </p:nvSpPr>
          <p:spPr bwMode="auto">
            <a:xfrm flipH="1">
              <a:off x="954" y="1171"/>
              <a:ext cx="96" cy="963"/>
            </a:xfrm>
            <a:custGeom>
              <a:avLst/>
              <a:gdLst/>
              <a:ahLst/>
              <a:cxnLst>
                <a:cxn ang="0">
                  <a:pos x="96" y="963"/>
                </a:cxn>
                <a:cxn ang="0">
                  <a:pos x="28" y="731"/>
                </a:cxn>
                <a:cxn ang="0">
                  <a:pos x="2" y="516"/>
                </a:cxn>
                <a:cxn ang="0">
                  <a:pos x="19" y="275"/>
                </a:cxn>
                <a:cxn ang="0">
                  <a:pos x="96" y="0"/>
                </a:cxn>
              </a:cxnLst>
              <a:rect l="0" t="0" r="r" b="b"/>
              <a:pathLst>
                <a:path w="96" h="963">
                  <a:moveTo>
                    <a:pt x="96" y="963"/>
                  </a:moveTo>
                  <a:cubicBezTo>
                    <a:pt x="85" y="923"/>
                    <a:pt x="44" y="805"/>
                    <a:pt x="28" y="731"/>
                  </a:cubicBezTo>
                  <a:cubicBezTo>
                    <a:pt x="12" y="657"/>
                    <a:pt x="4" y="592"/>
                    <a:pt x="2" y="516"/>
                  </a:cubicBezTo>
                  <a:cubicBezTo>
                    <a:pt x="0" y="440"/>
                    <a:pt x="3" y="361"/>
                    <a:pt x="19" y="275"/>
                  </a:cubicBezTo>
                  <a:cubicBezTo>
                    <a:pt x="35" y="189"/>
                    <a:pt x="80" y="57"/>
                    <a:pt x="96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 flipV="1">
              <a:off x="1045" y="1628"/>
              <a:ext cx="0" cy="14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" name="Group 44"/>
          <p:cNvGrpSpPr>
            <a:grpSpLocks/>
          </p:cNvGrpSpPr>
          <p:nvPr/>
        </p:nvGrpSpPr>
        <p:grpSpPr bwMode="auto">
          <a:xfrm>
            <a:off x="995363" y="4631140"/>
            <a:ext cx="1936750" cy="1938338"/>
            <a:chOff x="627" y="2976"/>
            <a:chExt cx="1220" cy="1221"/>
          </a:xfrm>
        </p:grpSpPr>
        <p:sp>
          <p:nvSpPr>
            <p:cNvPr id="21" name="Oval 27"/>
            <p:cNvSpPr>
              <a:spLocks noChangeArrowheads="1"/>
            </p:cNvSpPr>
            <p:nvPr/>
          </p:nvSpPr>
          <p:spPr bwMode="auto">
            <a:xfrm>
              <a:off x="627" y="2976"/>
              <a:ext cx="1220" cy="1220"/>
            </a:xfrm>
            <a:prstGeom prst="ellips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1246" y="2976"/>
              <a:ext cx="0" cy="122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 flipV="1">
              <a:off x="1240" y="3535"/>
              <a:ext cx="0" cy="14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auto">
            <a:xfrm>
              <a:off x="1502" y="3104"/>
              <a:ext cx="96" cy="963"/>
            </a:xfrm>
            <a:custGeom>
              <a:avLst/>
              <a:gdLst/>
              <a:ahLst/>
              <a:cxnLst>
                <a:cxn ang="0">
                  <a:pos x="96" y="963"/>
                </a:cxn>
                <a:cxn ang="0">
                  <a:pos x="28" y="731"/>
                </a:cxn>
                <a:cxn ang="0">
                  <a:pos x="2" y="516"/>
                </a:cxn>
                <a:cxn ang="0">
                  <a:pos x="19" y="275"/>
                </a:cxn>
                <a:cxn ang="0">
                  <a:pos x="96" y="0"/>
                </a:cxn>
              </a:cxnLst>
              <a:rect l="0" t="0" r="r" b="b"/>
              <a:pathLst>
                <a:path w="96" h="963">
                  <a:moveTo>
                    <a:pt x="96" y="963"/>
                  </a:moveTo>
                  <a:cubicBezTo>
                    <a:pt x="85" y="923"/>
                    <a:pt x="44" y="805"/>
                    <a:pt x="28" y="731"/>
                  </a:cubicBezTo>
                  <a:cubicBezTo>
                    <a:pt x="12" y="657"/>
                    <a:pt x="4" y="592"/>
                    <a:pt x="2" y="516"/>
                  </a:cubicBezTo>
                  <a:cubicBezTo>
                    <a:pt x="0" y="440"/>
                    <a:pt x="3" y="361"/>
                    <a:pt x="19" y="275"/>
                  </a:cubicBezTo>
                  <a:cubicBezTo>
                    <a:pt x="35" y="189"/>
                    <a:pt x="80" y="57"/>
                    <a:pt x="96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 flipV="1">
              <a:off x="1507" y="3550"/>
              <a:ext cx="0" cy="14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Freeform 32"/>
            <p:cNvSpPr>
              <a:spLocks/>
            </p:cNvSpPr>
            <p:nvPr/>
          </p:nvSpPr>
          <p:spPr bwMode="auto">
            <a:xfrm flipH="1">
              <a:off x="876" y="3098"/>
              <a:ext cx="96" cy="963"/>
            </a:xfrm>
            <a:custGeom>
              <a:avLst/>
              <a:gdLst/>
              <a:ahLst/>
              <a:cxnLst>
                <a:cxn ang="0">
                  <a:pos x="96" y="963"/>
                </a:cxn>
                <a:cxn ang="0">
                  <a:pos x="28" y="731"/>
                </a:cxn>
                <a:cxn ang="0">
                  <a:pos x="2" y="516"/>
                </a:cxn>
                <a:cxn ang="0">
                  <a:pos x="19" y="275"/>
                </a:cxn>
                <a:cxn ang="0">
                  <a:pos x="96" y="0"/>
                </a:cxn>
              </a:cxnLst>
              <a:rect l="0" t="0" r="r" b="b"/>
              <a:pathLst>
                <a:path w="96" h="963">
                  <a:moveTo>
                    <a:pt x="96" y="963"/>
                  </a:moveTo>
                  <a:cubicBezTo>
                    <a:pt x="85" y="923"/>
                    <a:pt x="44" y="805"/>
                    <a:pt x="28" y="731"/>
                  </a:cubicBezTo>
                  <a:cubicBezTo>
                    <a:pt x="12" y="657"/>
                    <a:pt x="4" y="592"/>
                    <a:pt x="2" y="516"/>
                  </a:cubicBezTo>
                  <a:cubicBezTo>
                    <a:pt x="0" y="440"/>
                    <a:pt x="3" y="361"/>
                    <a:pt x="19" y="275"/>
                  </a:cubicBezTo>
                  <a:cubicBezTo>
                    <a:pt x="35" y="189"/>
                    <a:pt x="80" y="57"/>
                    <a:pt x="96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 flipV="1">
              <a:off x="967" y="3555"/>
              <a:ext cx="0" cy="14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" name="Group 34"/>
          <p:cNvGrpSpPr>
            <a:grpSpLocks/>
          </p:cNvGrpSpPr>
          <p:nvPr/>
        </p:nvGrpSpPr>
        <p:grpSpPr bwMode="auto">
          <a:xfrm rot="2807519">
            <a:off x="5288757" y="2250115"/>
            <a:ext cx="1936750" cy="1938337"/>
            <a:chOff x="705" y="1049"/>
            <a:chExt cx="1220" cy="1221"/>
          </a:xfrm>
        </p:grpSpPr>
        <p:sp>
          <p:nvSpPr>
            <p:cNvPr id="29" name="Oval 35"/>
            <p:cNvSpPr>
              <a:spLocks noChangeArrowheads="1"/>
            </p:cNvSpPr>
            <p:nvPr/>
          </p:nvSpPr>
          <p:spPr bwMode="auto">
            <a:xfrm>
              <a:off x="705" y="1049"/>
              <a:ext cx="1220" cy="1220"/>
            </a:xfrm>
            <a:prstGeom prst="ellips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>
              <a:off x="1324" y="1049"/>
              <a:ext cx="0" cy="122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37"/>
            <p:cNvSpPr>
              <a:spLocks noChangeShapeType="1"/>
            </p:cNvSpPr>
            <p:nvPr/>
          </p:nvSpPr>
          <p:spPr bwMode="auto">
            <a:xfrm flipV="1">
              <a:off x="1327" y="1608"/>
              <a:ext cx="0" cy="14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Freeform 38"/>
            <p:cNvSpPr>
              <a:spLocks/>
            </p:cNvSpPr>
            <p:nvPr/>
          </p:nvSpPr>
          <p:spPr bwMode="auto">
            <a:xfrm>
              <a:off x="1580" y="1177"/>
              <a:ext cx="96" cy="963"/>
            </a:xfrm>
            <a:custGeom>
              <a:avLst/>
              <a:gdLst/>
              <a:ahLst/>
              <a:cxnLst>
                <a:cxn ang="0">
                  <a:pos x="96" y="963"/>
                </a:cxn>
                <a:cxn ang="0">
                  <a:pos x="28" y="731"/>
                </a:cxn>
                <a:cxn ang="0">
                  <a:pos x="2" y="516"/>
                </a:cxn>
                <a:cxn ang="0">
                  <a:pos x="19" y="275"/>
                </a:cxn>
                <a:cxn ang="0">
                  <a:pos x="96" y="0"/>
                </a:cxn>
              </a:cxnLst>
              <a:rect l="0" t="0" r="r" b="b"/>
              <a:pathLst>
                <a:path w="96" h="963">
                  <a:moveTo>
                    <a:pt x="96" y="963"/>
                  </a:moveTo>
                  <a:cubicBezTo>
                    <a:pt x="85" y="923"/>
                    <a:pt x="44" y="805"/>
                    <a:pt x="28" y="731"/>
                  </a:cubicBezTo>
                  <a:cubicBezTo>
                    <a:pt x="12" y="657"/>
                    <a:pt x="4" y="592"/>
                    <a:pt x="2" y="516"/>
                  </a:cubicBezTo>
                  <a:cubicBezTo>
                    <a:pt x="0" y="440"/>
                    <a:pt x="3" y="361"/>
                    <a:pt x="19" y="275"/>
                  </a:cubicBezTo>
                  <a:cubicBezTo>
                    <a:pt x="35" y="189"/>
                    <a:pt x="80" y="57"/>
                    <a:pt x="96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39"/>
            <p:cNvSpPr>
              <a:spLocks noChangeShapeType="1"/>
            </p:cNvSpPr>
            <p:nvPr/>
          </p:nvSpPr>
          <p:spPr bwMode="auto">
            <a:xfrm flipV="1">
              <a:off x="1585" y="1623"/>
              <a:ext cx="0" cy="14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Freeform 40"/>
            <p:cNvSpPr>
              <a:spLocks/>
            </p:cNvSpPr>
            <p:nvPr/>
          </p:nvSpPr>
          <p:spPr bwMode="auto">
            <a:xfrm flipH="1">
              <a:off x="954" y="1171"/>
              <a:ext cx="96" cy="963"/>
            </a:xfrm>
            <a:custGeom>
              <a:avLst/>
              <a:gdLst/>
              <a:ahLst/>
              <a:cxnLst>
                <a:cxn ang="0">
                  <a:pos x="96" y="963"/>
                </a:cxn>
                <a:cxn ang="0">
                  <a:pos x="28" y="731"/>
                </a:cxn>
                <a:cxn ang="0">
                  <a:pos x="2" y="516"/>
                </a:cxn>
                <a:cxn ang="0">
                  <a:pos x="19" y="275"/>
                </a:cxn>
                <a:cxn ang="0">
                  <a:pos x="96" y="0"/>
                </a:cxn>
              </a:cxnLst>
              <a:rect l="0" t="0" r="r" b="b"/>
              <a:pathLst>
                <a:path w="96" h="963">
                  <a:moveTo>
                    <a:pt x="96" y="963"/>
                  </a:moveTo>
                  <a:cubicBezTo>
                    <a:pt x="85" y="923"/>
                    <a:pt x="44" y="805"/>
                    <a:pt x="28" y="731"/>
                  </a:cubicBezTo>
                  <a:cubicBezTo>
                    <a:pt x="12" y="657"/>
                    <a:pt x="4" y="592"/>
                    <a:pt x="2" y="516"/>
                  </a:cubicBezTo>
                  <a:cubicBezTo>
                    <a:pt x="0" y="440"/>
                    <a:pt x="3" y="361"/>
                    <a:pt x="19" y="275"/>
                  </a:cubicBezTo>
                  <a:cubicBezTo>
                    <a:pt x="35" y="189"/>
                    <a:pt x="80" y="57"/>
                    <a:pt x="96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41"/>
            <p:cNvSpPr>
              <a:spLocks noChangeShapeType="1"/>
            </p:cNvSpPr>
            <p:nvPr/>
          </p:nvSpPr>
          <p:spPr bwMode="auto">
            <a:xfrm flipV="1">
              <a:off x="1045" y="1628"/>
              <a:ext cx="0" cy="14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" name="Text Box 42"/>
          <p:cNvSpPr txBox="1">
            <a:spLocks noChangeArrowheads="1"/>
          </p:cNvSpPr>
          <p:nvPr/>
        </p:nvSpPr>
        <p:spPr bwMode="auto">
          <a:xfrm>
            <a:off x="3290888" y="3088778"/>
            <a:ext cx="169790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ot </a:t>
            </a:r>
            <a:r>
              <a:rPr lang="en-US" dirty="0">
                <a:solidFill>
                  <a:schemeClr val="bg1"/>
                </a:solidFill>
              </a:rPr>
              <a:t>orthogonal</a:t>
            </a: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3468688" y="5437590"/>
            <a:ext cx="132600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Orthogonal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435429" y="830036"/>
            <a:ext cx="8382000" cy="5847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If two </a:t>
            </a:r>
            <a:r>
              <a:rPr lang="en-US" sz="1600" dirty="0">
                <a:solidFill>
                  <a:schemeClr val="bg2"/>
                </a:solidFill>
              </a:rPr>
              <a:t>modes </a:t>
            </a:r>
            <a:r>
              <a:rPr lang="en-US" sz="1600" dirty="0" smtClean="0">
                <a:solidFill>
                  <a:schemeClr val="bg2"/>
                </a:solidFill>
              </a:rPr>
              <a:t>of the same type are </a:t>
            </a:r>
            <a:r>
              <a:rPr lang="en-US" sz="1600" dirty="0">
                <a:solidFill>
                  <a:schemeClr val="bg2"/>
                </a:solidFill>
              </a:rPr>
              <a:t>degenerate, but they </a:t>
            </a:r>
            <a:r>
              <a:rPr lang="en-US" sz="1600" u="sng" dirty="0">
                <a:solidFill>
                  <a:schemeClr val="bg2"/>
                </a:solidFill>
              </a:rPr>
              <a:t>are linearly independent</a:t>
            </a:r>
            <a:r>
              <a:rPr lang="en-US" sz="1600" dirty="0">
                <a:solidFill>
                  <a:schemeClr val="bg2"/>
                </a:solidFill>
              </a:rPr>
              <a:t>, we can always choose a combination of them that will correspond to two orthogonal modes.</a:t>
            </a: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Degenerate Mode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Down Arrow 40"/>
          <p:cNvSpPr/>
          <p:nvPr/>
        </p:nvSpPr>
        <p:spPr bwMode="auto">
          <a:xfrm>
            <a:off x="3929743" y="3984172"/>
            <a:ext cx="446314" cy="576942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13561</TotalTime>
  <Words>887</Words>
  <Application>Microsoft Office PowerPoint</Application>
  <PresentationFormat>On-screen Show (4:3)</PresentationFormat>
  <Paragraphs>136</Paragraphs>
  <Slides>21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1114</cp:revision>
  <cp:lastPrinted>1999-08-25T18:07:04Z</cp:lastPrinted>
  <dcterms:created xsi:type="dcterms:W3CDTF">1999-08-24T13:57:19Z</dcterms:created>
  <dcterms:modified xsi:type="dcterms:W3CDTF">2016-10-12T15:37:27Z</dcterms:modified>
</cp:coreProperties>
</file>