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2"/>
  </p:notesMasterIdLst>
  <p:handoutMasterIdLst>
    <p:handoutMasterId r:id="rId33"/>
  </p:handoutMasterIdLst>
  <p:sldIdLst>
    <p:sldId id="276" r:id="rId2"/>
    <p:sldId id="375" r:id="rId3"/>
    <p:sldId id="376" r:id="rId4"/>
    <p:sldId id="377" r:id="rId5"/>
    <p:sldId id="378" r:id="rId6"/>
    <p:sldId id="379" r:id="rId7"/>
    <p:sldId id="396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403" r:id="rId18"/>
    <p:sldId id="390" r:id="rId19"/>
    <p:sldId id="391" r:id="rId20"/>
    <p:sldId id="401" r:id="rId21"/>
    <p:sldId id="392" r:id="rId22"/>
    <p:sldId id="397" r:id="rId23"/>
    <p:sldId id="398" r:id="rId24"/>
    <p:sldId id="404" r:id="rId25"/>
    <p:sldId id="405" r:id="rId26"/>
    <p:sldId id="393" r:id="rId27"/>
    <p:sldId id="394" r:id="rId28"/>
    <p:sldId id="395" r:id="rId29"/>
    <p:sldId id="399" r:id="rId30"/>
    <p:sldId id="402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CC"/>
    <a:srgbClr val="99FFCC"/>
    <a:srgbClr val="33CC33"/>
    <a:srgbClr val="FF9933"/>
    <a:srgbClr val="6699FF"/>
    <a:srgbClr val="969696"/>
    <a:srgbClr val="C0C0C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7190" autoAdjust="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5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86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74.wmf"/><Relationship Id="rId1" Type="http://schemas.openxmlformats.org/officeDocument/2006/relationships/image" Target="../media/image94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4" Type="http://schemas.openxmlformats.org/officeDocument/2006/relationships/image" Target="../media/image9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7" Type="http://schemas.openxmlformats.org/officeDocument/2006/relationships/image" Target="../media/image106.wmf"/><Relationship Id="rId2" Type="http://schemas.openxmlformats.org/officeDocument/2006/relationships/image" Target="../media/image96.wmf"/><Relationship Id="rId1" Type="http://schemas.openxmlformats.org/officeDocument/2006/relationships/image" Target="../media/image104.wmf"/><Relationship Id="rId6" Type="http://schemas.openxmlformats.org/officeDocument/2006/relationships/image" Target="../media/image105.wmf"/><Relationship Id="rId5" Type="http://schemas.openxmlformats.org/officeDocument/2006/relationships/image" Target="../media/image95.wmf"/><Relationship Id="rId4" Type="http://schemas.openxmlformats.org/officeDocument/2006/relationships/image" Target="../media/image7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7" Type="http://schemas.openxmlformats.org/officeDocument/2006/relationships/image" Target="../media/image109.wmf"/><Relationship Id="rId2" Type="http://schemas.openxmlformats.org/officeDocument/2006/relationships/image" Target="../media/image74.wmf"/><Relationship Id="rId1" Type="http://schemas.openxmlformats.org/officeDocument/2006/relationships/image" Target="../media/image94.wmf"/><Relationship Id="rId6" Type="http://schemas.openxmlformats.org/officeDocument/2006/relationships/image" Target="../media/image108.wmf"/><Relationship Id="rId5" Type="http://schemas.openxmlformats.org/officeDocument/2006/relationships/image" Target="../media/image97.wmf"/><Relationship Id="rId4" Type="http://schemas.openxmlformats.org/officeDocument/2006/relationships/image" Target="../media/image10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7" Type="http://schemas.openxmlformats.org/officeDocument/2006/relationships/image" Target="../media/image109.wmf"/><Relationship Id="rId2" Type="http://schemas.openxmlformats.org/officeDocument/2006/relationships/image" Target="../media/image74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7.wmf"/><Relationship Id="rId4" Type="http://schemas.openxmlformats.org/officeDocument/2006/relationships/image" Target="../media/image107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4.wmf"/><Relationship Id="rId1" Type="http://schemas.openxmlformats.org/officeDocument/2006/relationships/image" Target="../media/image1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28.wmf"/><Relationship Id="rId5" Type="http://schemas.openxmlformats.org/officeDocument/2006/relationships/image" Target="../media/image36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5ABED02A-A4CC-498F-8CC1-3136E9E879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D434D219-D786-40F9-AA91-DAB6C6FC7A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6E1FA-3032-467D-923D-36373F62043D}" type="slidenum">
              <a:rPr lang="en-US"/>
              <a:pPr/>
              <a:t>1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F4C55B-1607-4577-90B8-8E5C4C77D488}" type="slidenum">
              <a:rPr lang="en-US"/>
              <a:pPr/>
              <a:t>10</a:t>
            </a:fld>
            <a:endParaRPr lang="en-US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90758-26F8-4DCB-AFE5-A37130853A4C}" type="slidenum">
              <a:rPr lang="en-US"/>
              <a:pPr/>
              <a:t>11</a:t>
            </a:fld>
            <a:endParaRPr lang="en-US"/>
          </a:p>
        </p:txBody>
      </p:sp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41DC7-7BD1-48DB-AB72-2C9EDB946EC1}" type="slidenum">
              <a:rPr lang="en-US"/>
              <a:pPr/>
              <a:t>12</a:t>
            </a:fld>
            <a:endParaRPr lang="en-US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0FADD-9D9B-4D9D-AD3C-1D35EBC17175}" type="slidenum">
              <a:rPr lang="en-US"/>
              <a:pPr/>
              <a:t>13</a:t>
            </a:fld>
            <a:endParaRPr lang="en-US"/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73BF5-8C52-467E-BDAD-DDF74C6E0B29}" type="slidenum">
              <a:rPr lang="en-US"/>
              <a:pPr/>
              <a:t>14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A6BB0B-E209-457C-ADD8-6AAA3D013B09}" type="slidenum">
              <a:rPr lang="en-US"/>
              <a:pPr/>
              <a:t>15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8FCCD-64B9-4480-8DE6-73A3081AE4E1}" type="slidenum">
              <a:rPr lang="en-US"/>
              <a:pPr/>
              <a:t>16</a:t>
            </a:fld>
            <a:endParaRPr lang="en-US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8A4A9-9C4D-4077-A921-FFF35E1B7A1D}" type="slidenum">
              <a:rPr lang="en-US"/>
              <a:pPr/>
              <a:t>17</a:t>
            </a:fld>
            <a:endParaRPr lang="en-US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8A4A9-9C4D-4077-A921-FFF35E1B7A1D}" type="slidenum">
              <a:rPr lang="en-US"/>
              <a:pPr/>
              <a:t>18</a:t>
            </a:fld>
            <a:endParaRPr lang="en-US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61A32-0907-44D5-9C89-DF8EB0B71A6A}" type="slidenum">
              <a:rPr lang="en-US"/>
              <a:pPr/>
              <a:t>19</a:t>
            </a:fld>
            <a:endParaRPr lang="en-US"/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9B4D1-0367-4176-B42B-1BC8DD30A2CF}" type="slidenum">
              <a:rPr lang="en-US"/>
              <a:pPr/>
              <a:t>2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2BF3B-AC6C-4B5F-881B-D89CFBEF5761}" type="slidenum">
              <a:rPr lang="en-US"/>
              <a:pPr/>
              <a:t>20</a:t>
            </a:fld>
            <a:endParaRPr lang="en-US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22736-6813-4135-9715-FF314DE497FC}" type="slidenum">
              <a:rPr lang="en-US"/>
              <a:pPr/>
              <a:t>21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C8FF3-F7C9-4E0D-AF90-069411CBF8E6}" type="slidenum">
              <a:rPr lang="en-US"/>
              <a:pPr/>
              <a:t>22</a:t>
            </a:fld>
            <a:endParaRPr lang="en-US"/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C1967-BB5D-44CB-A337-6A0E33C187DB}" type="slidenum">
              <a:rPr lang="en-US"/>
              <a:pPr/>
              <a:t>23</a:t>
            </a:fld>
            <a:endParaRPr lang="en-US"/>
          </a:p>
        </p:txBody>
      </p:sp>
      <p:sp>
        <p:nvSpPr>
          <p:cNvPr id="62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22736-6813-4135-9715-FF314DE497FC}" type="slidenum">
              <a:rPr lang="en-US"/>
              <a:pPr/>
              <a:t>24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22736-6813-4135-9715-FF314DE497FC}" type="slidenum">
              <a:rPr lang="en-US"/>
              <a:pPr/>
              <a:t>25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4E2867-E6E6-4DFD-88F9-7F7F523B66A1}" type="slidenum">
              <a:rPr lang="en-US"/>
              <a:pPr/>
              <a:t>26</a:t>
            </a:fld>
            <a:endParaRPr lang="en-US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C72CCA-BB8B-4914-AA45-65A2DD087DFA}" type="slidenum">
              <a:rPr lang="en-US"/>
              <a:pPr/>
              <a:t>27</a:t>
            </a:fld>
            <a:endParaRPr lang="en-US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87E9D-9D8C-458D-96CC-63AF2A9996A2}" type="slidenum">
              <a:rPr lang="en-US"/>
              <a:pPr/>
              <a:t>28</a:t>
            </a:fld>
            <a:endParaRPr 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3E3168-2838-4CCE-8A0F-E4911CD6037F}" type="slidenum">
              <a:rPr lang="en-US"/>
              <a:pPr/>
              <a:t>29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75845-BE1F-461F-A971-FC02E20FEBC7}" type="slidenum">
              <a:rPr lang="en-US"/>
              <a:pPr/>
              <a:t>3</a:t>
            </a:fld>
            <a:endParaRPr lang="en-US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0FF6E-5B3E-4041-AFE7-BA3F51FE5A44}" type="slidenum">
              <a:rPr lang="en-US"/>
              <a:pPr/>
              <a:t>30</a:t>
            </a:fld>
            <a:endParaRPr lang="en-US"/>
          </a:p>
        </p:txBody>
      </p:sp>
      <p:sp>
        <p:nvSpPr>
          <p:cNvPr id="63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A589D-179B-4D14-9FE8-D22380A38AEA}" type="slidenum">
              <a:rPr lang="en-US"/>
              <a:pPr/>
              <a:t>4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F551F5-BB8E-47E0-A743-C357E50DFC6B}" type="slidenum">
              <a:rPr lang="en-US"/>
              <a:pPr/>
              <a:t>5</a:t>
            </a:fld>
            <a:endParaRPr lang="en-US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B0498-1FFA-4FF5-A71E-07CB58B0A2F9}" type="slidenum">
              <a:rPr lang="en-US"/>
              <a:pPr/>
              <a:t>6</a:t>
            </a:fld>
            <a:endParaRPr lang="en-US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FF6EB-6702-4D02-B074-DC688E14C203}" type="slidenum">
              <a:rPr lang="en-US"/>
              <a:pPr/>
              <a:t>7</a:t>
            </a:fld>
            <a:endParaRPr lang="en-US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AE899-C3EC-45C7-A95E-39912C62F389}" type="slidenum">
              <a:rPr lang="en-US"/>
              <a:pPr/>
              <a:t>8</a:t>
            </a:fld>
            <a:endParaRPr lang="en-US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EE8DE-960F-462F-BA89-86402BA2900D}" type="slidenum">
              <a:rPr lang="en-US"/>
              <a:pPr/>
              <a:t>9</a:t>
            </a:fld>
            <a:endParaRPr lang="en-US"/>
          </a:p>
        </p:txBody>
      </p:sp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954D34-FB95-444D-8261-2DF9A4370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954D34-FB95-444D-8261-2DF9A4370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954D34-FB95-444D-8261-2DF9A4370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954D34-FB95-444D-8261-2DF9A4370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954D34-FB95-444D-8261-2DF9A4370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954D34-FB95-444D-8261-2DF9A4370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954D34-FB95-444D-8261-2DF9A4370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954D34-FB95-444D-8261-2DF9A4370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954D34-FB95-444D-8261-2DF9A4370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954D34-FB95-444D-8261-2DF9A4370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954D34-FB95-444D-8261-2DF9A4370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954D34-FB95-444D-8261-2DF9A4370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B0954D34-FB95-444D-8261-2DF9A4370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7.bin"/><Relationship Id="rId12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5.bin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oleObject" Target="../embeddings/oleObject85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79.bin"/><Relationship Id="rId12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8.bin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77.bin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Relationship Id="rId14" Type="http://schemas.openxmlformats.org/officeDocument/2006/relationships/oleObject" Target="../embeddings/oleObject8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3.bin"/><Relationship Id="rId5" Type="http://schemas.openxmlformats.org/officeDocument/2006/relationships/oleObject" Target="../embeddings/oleObject92.bin"/><Relationship Id="rId4" Type="http://schemas.openxmlformats.org/officeDocument/2006/relationships/oleObject" Target="../embeddings/oleObject91.bin"/><Relationship Id="rId9" Type="http://schemas.openxmlformats.org/officeDocument/2006/relationships/oleObject" Target="../embeddings/oleObject9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3.emf"/><Relationship Id="rId5" Type="http://schemas.openxmlformats.org/officeDocument/2006/relationships/image" Target="../media/image92.emf"/><Relationship Id="rId4" Type="http://schemas.openxmlformats.org/officeDocument/2006/relationships/oleObject" Target="../embeddings/oleObject9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98.bin"/><Relationship Id="rId9" Type="http://schemas.openxmlformats.org/officeDocument/2006/relationships/oleObject" Target="../embeddings/oleObject10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7.bin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Relationship Id="rId9" Type="http://schemas.openxmlformats.org/officeDocument/2006/relationships/oleObject" Target="../embeddings/oleObject11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3.bin"/><Relationship Id="rId5" Type="http://schemas.openxmlformats.org/officeDocument/2006/relationships/oleObject" Target="../embeddings/oleObject112.bin"/><Relationship Id="rId10" Type="http://schemas.openxmlformats.org/officeDocument/2006/relationships/oleObject" Target="../embeddings/oleObject117.bin"/><Relationship Id="rId4" Type="http://schemas.openxmlformats.org/officeDocument/2006/relationships/oleObject" Target="../embeddings/oleObject111.bin"/><Relationship Id="rId9" Type="http://schemas.openxmlformats.org/officeDocument/2006/relationships/oleObject" Target="../embeddings/oleObject11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2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0.bin"/><Relationship Id="rId5" Type="http://schemas.openxmlformats.org/officeDocument/2006/relationships/oleObject" Target="../embeddings/oleObject119.bin"/><Relationship Id="rId10" Type="http://schemas.openxmlformats.org/officeDocument/2006/relationships/oleObject" Target="../embeddings/oleObject124.bin"/><Relationship Id="rId4" Type="http://schemas.openxmlformats.org/officeDocument/2006/relationships/oleObject" Target="../embeddings/oleObject118.bin"/><Relationship Id="rId9" Type="http://schemas.openxmlformats.org/officeDocument/2006/relationships/oleObject" Target="../embeddings/oleObject12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7.bin"/><Relationship Id="rId5" Type="http://schemas.openxmlformats.org/officeDocument/2006/relationships/oleObject" Target="../embeddings/oleObject126.bin"/><Relationship Id="rId10" Type="http://schemas.openxmlformats.org/officeDocument/2006/relationships/oleObject" Target="../embeddings/oleObject131.bin"/><Relationship Id="rId4" Type="http://schemas.openxmlformats.org/officeDocument/2006/relationships/oleObject" Target="../embeddings/oleObject125.bin"/><Relationship Id="rId9" Type="http://schemas.openxmlformats.org/officeDocument/2006/relationships/oleObject" Target="../embeddings/oleObject13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37.bin"/><Relationship Id="rId11" Type="http://schemas.openxmlformats.org/officeDocument/2006/relationships/oleObject" Target="../embeddings/oleObject142.bin"/><Relationship Id="rId5" Type="http://schemas.openxmlformats.org/officeDocument/2006/relationships/oleObject" Target="../embeddings/oleObject136.bin"/><Relationship Id="rId10" Type="http://schemas.openxmlformats.org/officeDocument/2006/relationships/oleObject" Target="../embeddings/oleObject141.bin"/><Relationship Id="rId4" Type="http://schemas.openxmlformats.org/officeDocument/2006/relationships/oleObject" Target="../embeddings/oleObject135.bin"/><Relationship Id="rId9" Type="http://schemas.openxmlformats.org/officeDocument/2006/relationships/oleObject" Target="../embeddings/oleObject14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144.bin"/><Relationship Id="rId4" Type="http://schemas.openxmlformats.org/officeDocument/2006/relationships/oleObject" Target="../embeddings/oleObject14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146.bin"/><Relationship Id="rId4" Type="http://schemas.openxmlformats.org/officeDocument/2006/relationships/oleObject" Target="../embeddings/oleObject14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148.bin"/><Relationship Id="rId4" Type="http://schemas.openxmlformats.org/officeDocument/2006/relationships/oleObject" Target="../embeddings/oleObject14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2949575" y="2424113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Dept. of ECE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820918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2"/>
                </a:solidFill>
              </a:rPr>
              <a:t>Fall </a:t>
            </a:r>
            <a:r>
              <a:rPr lang="en-US" sz="2400" b="1" dirty="0" smtClean="0">
                <a:solidFill>
                  <a:schemeClr val="bg2"/>
                </a:solidFill>
              </a:rPr>
              <a:t>2016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092700" y="4583113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14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6340 </a:t>
            </a:r>
          </a:p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Intermediate EM Waves</a:t>
            </a:r>
          </a:p>
        </p:txBody>
      </p:sp>
      <p:pic>
        <p:nvPicPr>
          <p:cNvPr id="9" name="Picture 8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844" y="3750994"/>
            <a:ext cx="2651662" cy="2651662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9" name="Text Box 5"/>
          <p:cNvSpPr txBox="1">
            <a:spLocks noChangeArrowheads="1"/>
          </p:cNvSpPr>
          <p:nvPr/>
        </p:nvSpPr>
        <p:spPr bwMode="auto">
          <a:xfrm>
            <a:off x="1092200" y="1331913"/>
            <a:ext cx="12620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Assume</a:t>
            </a:r>
          </a:p>
        </p:txBody>
      </p:sp>
      <p:graphicFrame>
        <p:nvGraphicFramePr>
          <p:cNvPr id="584722" name="Object 18"/>
          <p:cNvGraphicFramePr>
            <a:graphicFrameLocks noChangeAspect="1"/>
          </p:cNvGraphicFramePr>
          <p:nvPr/>
        </p:nvGraphicFramePr>
        <p:xfrm>
          <a:off x="2417763" y="1008063"/>
          <a:ext cx="1227137" cy="1035050"/>
        </p:xfrm>
        <a:graphic>
          <a:graphicData uri="http://schemas.openxmlformats.org/presentationml/2006/ole">
            <p:oleObj spid="_x0000_s584722" name="Equation" r:id="rId4" imgW="571320" imgH="482400" progId="Equation.DSMT4">
              <p:embed/>
            </p:oleObj>
          </a:graphicData>
        </a:graphic>
      </p:graphicFrame>
      <p:graphicFrame>
        <p:nvGraphicFramePr>
          <p:cNvPr id="584723" name="Object 19"/>
          <p:cNvGraphicFramePr>
            <a:graphicFrameLocks noChangeAspect="1"/>
          </p:cNvGraphicFramePr>
          <p:nvPr/>
        </p:nvGraphicFramePr>
        <p:xfrm>
          <a:off x="1428750" y="2728913"/>
          <a:ext cx="6270625" cy="955675"/>
        </p:xfrm>
        <a:graphic>
          <a:graphicData uri="http://schemas.openxmlformats.org/presentationml/2006/ole">
            <p:oleObj spid="_x0000_s584723" name="Equation" r:id="rId5" imgW="3085920" imgH="469800" progId="Equation.DSMT4">
              <p:embed/>
            </p:oleObj>
          </a:graphicData>
        </a:graphic>
      </p:graphicFrame>
      <p:sp>
        <p:nvSpPr>
          <p:cNvPr id="584724" name="Text Box 20"/>
          <p:cNvSpPr txBox="1">
            <a:spLocks noChangeArrowheads="1"/>
          </p:cNvSpPr>
          <p:nvPr/>
        </p:nvSpPr>
        <p:spPr bwMode="auto">
          <a:xfrm>
            <a:off x="1327049" y="3976875"/>
            <a:ext cx="111531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Hence</a:t>
            </a:r>
            <a:endParaRPr lang="en-US" sz="2000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584725" name="Object 21"/>
          <p:cNvGraphicFramePr>
            <a:graphicFrameLocks noChangeAspect="1"/>
          </p:cNvGraphicFramePr>
          <p:nvPr/>
        </p:nvGraphicFramePr>
        <p:xfrm>
          <a:off x="2270125" y="4187825"/>
          <a:ext cx="3824288" cy="982663"/>
        </p:xfrm>
        <a:graphic>
          <a:graphicData uri="http://schemas.openxmlformats.org/presentationml/2006/ole">
            <p:oleObj spid="_x0000_s584725" name="Equation" r:id="rId6" imgW="1726920" imgH="444240" progId="Equation.DSMT4">
              <p:embed/>
            </p:oleObj>
          </a:graphicData>
        </a:graphic>
      </p:graphicFrame>
      <p:sp>
        <p:nvSpPr>
          <p:cNvPr id="584726" name="Text Box 22"/>
          <p:cNvSpPr txBox="1">
            <a:spLocks noChangeArrowheads="1"/>
          </p:cNvSpPr>
          <p:nvPr/>
        </p:nvSpPr>
        <p:spPr bwMode="auto">
          <a:xfrm>
            <a:off x="0" y="0"/>
            <a:ext cx="89852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 Wave in Good Conductor (cont.)</a:t>
            </a:r>
          </a:p>
        </p:txBody>
      </p:sp>
      <p:graphicFrame>
        <p:nvGraphicFramePr>
          <p:cNvPr id="584727" name="Object 23"/>
          <p:cNvGraphicFramePr>
            <a:graphicFrameLocks noChangeAspect="1"/>
          </p:cNvGraphicFramePr>
          <p:nvPr/>
        </p:nvGraphicFramePr>
        <p:xfrm>
          <a:off x="2684463" y="5562600"/>
          <a:ext cx="2568575" cy="1084263"/>
        </p:xfrm>
        <a:graphic>
          <a:graphicData uri="http://schemas.openxmlformats.org/presentationml/2006/ole">
            <p:oleObj spid="_x0000_s584727" name="Equation" r:id="rId7" imgW="1054080" imgH="444240" progId="Equation.DSMT4">
              <p:embed/>
            </p:oleObj>
          </a:graphicData>
        </a:graphic>
      </p:graphicFrame>
      <p:sp>
        <p:nvSpPr>
          <p:cNvPr id="584728" name="Text Box 24"/>
          <p:cNvSpPr txBox="1">
            <a:spLocks noChangeArrowheads="1"/>
          </p:cNvSpPr>
          <p:nvPr/>
        </p:nvSpPr>
        <p:spPr bwMode="auto">
          <a:xfrm>
            <a:off x="309563" y="2295525"/>
            <a:ext cx="180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The we have</a:t>
            </a:r>
          </a:p>
        </p:txBody>
      </p:sp>
      <p:sp>
        <p:nvSpPr>
          <p:cNvPr id="584729" name="Text Box 25"/>
          <p:cNvSpPr txBox="1">
            <a:spLocks noChangeArrowheads="1"/>
          </p:cNvSpPr>
          <p:nvPr/>
        </p:nvSpPr>
        <p:spPr bwMode="auto">
          <a:xfrm>
            <a:off x="1517073" y="5374368"/>
            <a:ext cx="142275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Therefore</a:t>
            </a:r>
            <a:endParaRPr lang="en-US" sz="2000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1" name="Text Box 3"/>
          <p:cNvSpPr txBox="1">
            <a:spLocks noChangeArrowheads="1"/>
          </p:cNvSpPr>
          <p:nvPr/>
        </p:nvSpPr>
        <p:spPr bwMode="auto">
          <a:xfrm>
            <a:off x="2374775" y="2540063"/>
            <a:ext cx="110966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Denote</a:t>
            </a:r>
            <a:endParaRPr lang="en-US" sz="2000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585734" name="Text Box 6"/>
          <p:cNvSpPr txBox="1">
            <a:spLocks noChangeArrowheads="1"/>
          </p:cNvSpPr>
          <p:nvPr/>
        </p:nvSpPr>
        <p:spPr bwMode="auto">
          <a:xfrm>
            <a:off x="971550" y="3590925"/>
            <a:ext cx="2171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Then we have</a:t>
            </a:r>
          </a:p>
        </p:txBody>
      </p:sp>
      <p:graphicFrame>
        <p:nvGraphicFramePr>
          <p:cNvPr id="585736" name="Object 8"/>
          <p:cNvGraphicFramePr>
            <a:graphicFrameLocks noChangeAspect="1"/>
          </p:cNvGraphicFramePr>
          <p:nvPr/>
        </p:nvGraphicFramePr>
        <p:xfrm>
          <a:off x="3167063" y="992188"/>
          <a:ext cx="2352675" cy="993775"/>
        </p:xfrm>
        <a:graphic>
          <a:graphicData uri="http://schemas.openxmlformats.org/presentationml/2006/ole">
            <p:oleObj spid="_x0000_s585736" name="Equation" r:id="rId4" imgW="1054080" imgH="444240" progId="Equation.DSMT4">
              <p:embed/>
            </p:oleObj>
          </a:graphicData>
        </a:graphic>
      </p:graphicFrame>
      <p:graphicFrame>
        <p:nvGraphicFramePr>
          <p:cNvPr id="585737" name="Object 9"/>
          <p:cNvGraphicFramePr>
            <a:graphicFrameLocks noChangeAspect="1"/>
          </p:cNvGraphicFramePr>
          <p:nvPr/>
        </p:nvGraphicFramePr>
        <p:xfrm>
          <a:off x="3544888" y="2306185"/>
          <a:ext cx="1847850" cy="939800"/>
        </p:xfrm>
        <a:graphic>
          <a:graphicData uri="http://schemas.openxmlformats.org/presentationml/2006/ole">
            <p:oleObj spid="_x0000_s585737" name="Equation" r:id="rId5" imgW="774360" imgH="393480" progId="Equation.DSMT4">
              <p:embed/>
            </p:oleObj>
          </a:graphicData>
        </a:graphic>
      </p:graphicFrame>
      <p:sp>
        <p:nvSpPr>
          <p:cNvPr id="585738" name="Text Box 10"/>
          <p:cNvSpPr txBox="1">
            <a:spLocks noChangeArrowheads="1"/>
          </p:cNvSpPr>
          <p:nvPr/>
        </p:nvSpPr>
        <p:spPr bwMode="auto">
          <a:xfrm>
            <a:off x="5724525" y="2590800"/>
            <a:ext cx="1609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“skin depth”</a:t>
            </a:r>
          </a:p>
        </p:txBody>
      </p:sp>
      <p:sp>
        <p:nvSpPr>
          <p:cNvPr id="585740" name="Rectangle 12"/>
          <p:cNvSpPr>
            <a:spLocks noChangeArrowheads="1"/>
          </p:cNvSpPr>
          <p:nvPr/>
        </p:nvSpPr>
        <p:spPr bwMode="auto">
          <a:xfrm>
            <a:off x="2727325" y="4197350"/>
            <a:ext cx="3429000" cy="23717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85739" name="Object 11"/>
          <p:cNvGraphicFramePr>
            <a:graphicFrameLocks noChangeAspect="1"/>
          </p:cNvGraphicFramePr>
          <p:nvPr/>
        </p:nvGraphicFramePr>
        <p:xfrm>
          <a:off x="3119438" y="4294188"/>
          <a:ext cx="2574925" cy="2144712"/>
        </p:xfrm>
        <a:graphic>
          <a:graphicData uri="http://schemas.openxmlformats.org/presentationml/2006/ole">
            <p:oleObj spid="_x0000_s585739" name="Equation" r:id="rId6" imgW="1066680" imgH="888840" progId="Equation.DSMT4">
              <p:embed/>
            </p:oleObj>
          </a:graphicData>
        </a:graphic>
      </p:graphicFrame>
      <p:sp>
        <p:nvSpPr>
          <p:cNvPr id="585741" name="Text Box 13"/>
          <p:cNvSpPr txBox="1">
            <a:spLocks noChangeArrowheads="1"/>
          </p:cNvSpPr>
          <p:nvPr/>
        </p:nvSpPr>
        <p:spPr bwMode="auto">
          <a:xfrm>
            <a:off x="0" y="0"/>
            <a:ext cx="89852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 Wave in Good Conductor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5870575" y="3267756"/>
          <a:ext cx="2560638" cy="574675"/>
        </p:xfrm>
        <a:graphic>
          <a:graphicData uri="http://schemas.openxmlformats.org/presentationml/2006/ole">
            <p:oleObj spid="_x0000_s585740" name="Equation" r:id="rId7" imgW="11300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 Impedance</a:t>
            </a:r>
          </a:p>
        </p:txBody>
      </p:sp>
      <p:sp>
        <p:nvSpPr>
          <p:cNvPr id="586797" name="AutoShape 45"/>
          <p:cNvSpPr>
            <a:spLocks noChangeArrowheads="1"/>
          </p:cNvSpPr>
          <p:nvPr/>
        </p:nvSpPr>
        <p:spPr bwMode="auto">
          <a:xfrm>
            <a:off x="4162425" y="2036763"/>
            <a:ext cx="1243013" cy="315912"/>
          </a:xfrm>
          <a:prstGeom prst="rightArrow">
            <a:avLst>
              <a:gd name="adj1" fmla="val 50000"/>
              <a:gd name="adj2" fmla="val 98367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6841" name="Group 89"/>
          <p:cNvGrpSpPr>
            <a:grpSpLocks/>
          </p:cNvGrpSpPr>
          <p:nvPr/>
        </p:nvGrpSpPr>
        <p:grpSpPr bwMode="auto">
          <a:xfrm>
            <a:off x="1068388" y="150815"/>
            <a:ext cx="2708278" cy="3613152"/>
            <a:chOff x="673" y="95"/>
            <a:chExt cx="1706" cy="2276"/>
          </a:xfrm>
        </p:grpSpPr>
        <p:sp>
          <p:nvSpPr>
            <p:cNvPr id="586765" name="Rectangle 13"/>
            <p:cNvSpPr>
              <a:spLocks noChangeArrowheads="1"/>
            </p:cNvSpPr>
            <p:nvPr/>
          </p:nvSpPr>
          <p:spPr bwMode="auto">
            <a:xfrm>
              <a:off x="755" y="643"/>
              <a:ext cx="1045" cy="1728"/>
            </a:xfrm>
            <a:prstGeom prst="rect">
              <a:avLst/>
            </a:prstGeom>
            <a:solidFill>
              <a:srgbClr val="CC990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779" name="Line 27"/>
            <p:cNvSpPr>
              <a:spLocks noChangeShapeType="1"/>
            </p:cNvSpPr>
            <p:nvPr/>
          </p:nvSpPr>
          <p:spPr bwMode="auto">
            <a:xfrm flipV="1">
              <a:off x="961" y="1254"/>
              <a:ext cx="0" cy="57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780" name="Line 28"/>
            <p:cNvSpPr>
              <a:spLocks noChangeShapeType="1"/>
            </p:cNvSpPr>
            <p:nvPr/>
          </p:nvSpPr>
          <p:spPr bwMode="auto">
            <a:xfrm flipH="1">
              <a:off x="1063" y="1338"/>
              <a:ext cx="0" cy="41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781" name="Line 29"/>
            <p:cNvSpPr>
              <a:spLocks noChangeShapeType="1"/>
            </p:cNvSpPr>
            <p:nvPr/>
          </p:nvSpPr>
          <p:spPr bwMode="auto">
            <a:xfrm flipV="1">
              <a:off x="1174" y="1425"/>
              <a:ext cx="0" cy="26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782" name="Line 30"/>
            <p:cNvSpPr>
              <a:spLocks noChangeShapeType="1"/>
            </p:cNvSpPr>
            <p:nvPr/>
          </p:nvSpPr>
          <p:spPr bwMode="auto">
            <a:xfrm>
              <a:off x="1273" y="1464"/>
              <a:ext cx="0" cy="18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783" name="Line 31"/>
            <p:cNvSpPr>
              <a:spLocks noChangeShapeType="1"/>
            </p:cNvSpPr>
            <p:nvPr/>
          </p:nvSpPr>
          <p:spPr bwMode="auto">
            <a:xfrm flipV="1">
              <a:off x="1366" y="1503"/>
              <a:ext cx="0" cy="10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86784" name="Object 32"/>
            <p:cNvGraphicFramePr>
              <a:graphicFrameLocks noChangeAspect="1"/>
            </p:cNvGraphicFramePr>
            <p:nvPr/>
          </p:nvGraphicFramePr>
          <p:xfrm>
            <a:off x="1110" y="962"/>
            <a:ext cx="198" cy="138"/>
          </p:xfrm>
          <a:graphic>
            <a:graphicData uri="http://schemas.openxmlformats.org/presentationml/2006/ole">
              <p:oleObj spid="_x0000_s586784" name="Equation" r:id="rId4" imgW="152280" imgH="139680" progId="Equation.DSMT4">
                <p:embed/>
              </p:oleObj>
            </a:graphicData>
          </a:graphic>
        </p:graphicFrame>
        <p:graphicFrame>
          <p:nvGraphicFramePr>
            <p:cNvPr id="586794" name="Object 42"/>
            <p:cNvGraphicFramePr>
              <a:graphicFrameLocks noChangeAspect="1"/>
            </p:cNvGraphicFramePr>
            <p:nvPr/>
          </p:nvGraphicFramePr>
          <p:xfrm>
            <a:off x="908" y="1885"/>
            <a:ext cx="617" cy="282"/>
          </p:xfrm>
          <a:graphic>
            <a:graphicData uri="http://schemas.openxmlformats.org/presentationml/2006/ole">
              <p:oleObj spid="_x0000_s586794" name="Equation" r:id="rId5" imgW="380880" imgH="228600" progId="Equation.DSMT4">
                <p:embed/>
              </p:oleObj>
            </a:graphicData>
          </a:graphic>
        </p:graphicFrame>
        <p:sp>
          <p:nvSpPr>
            <p:cNvPr id="586813" name="Line 61"/>
            <p:cNvSpPr>
              <a:spLocks noChangeShapeType="1"/>
            </p:cNvSpPr>
            <p:nvPr/>
          </p:nvSpPr>
          <p:spPr bwMode="auto">
            <a:xfrm flipV="1">
              <a:off x="758" y="368"/>
              <a:ext cx="0" cy="25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814" name="Text Box 62"/>
            <p:cNvSpPr txBox="1">
              <a:spLocks noChangeArrowheads="1"/>
            </p:cNvSpPr>
            <p:nvPr/>
          </p:nvSpPr>
          <p:spPr bwMode="auto">
            <a:xfrm>
              <a:off x="673" y="95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86815" name="Line 63"/>
            <p:cNvSpPr>
              <a:spLocks noChangeShapeType="1"/>
            </p:cNvSpPr>
            <p:nvPr/>
          </p:nvSpPr>
          <p:spPr bwMode="auto">
            <a:xfrm>
              <a:off x="1828" y="1494"/>
              <a:ext cx="34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816" name="Text Box 64"/>
            <p:cNvSpPr txBox="1">
              <a:spLocks noChangeArrowheads="1"/>
            </p:cNvSpPr>
            <p:nvPr/>
          </p:nvSpPr>
          <p:spPr bwMode="auto">
            <a:xfrm>
              <a:off x="2207" y="1371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</p:grpSp>
      <p:sp>
        <p:nvSpPr>
          <p:cNvPr id="586822" name="Text Box 70"/>
          <p:cNvSpPr txBox="1">
            <a:spLocks noChangeArrowheads="1"/>
          </p:cNvSpPr>
          <p:nvPr/>
        </p:nvSpPr>
        <p:spPr bwMode="auto">
          <a:xfrm>
            <a:off x="3217863" y="2779713"/>
            <a:ext cx="316144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hlink"/>
                </a:solidFill>
              </a:rPr>
              <a:t>Equivalent </a:t>
            </a:r>
            <a:r>
              <a:rPr lang="en-US" sz="2000" dirty="0">
                <a:solidFill>
                  <a:schemeClr val="hlink"/>
                </a:solidFill>
              </a:rPr>
              <a:t>surface current</a:t>
            </a:r>
          </a:p>
        </p:txBody>
      </p:sp>
      <p:grpSp>
        <p:nvGrpSpPr>
          <p:cNvPr id="586840" name="Group 88"/>
          <p:cNvGrpSpPr>
            <a:grpSpLocks/>
          </p:cNvGrpSpPr>
          <p:nvPr/>
        </p:nvGrpSpPr>
        <p:grpSpPr bwMode="auto">
          <a:xfrm>
            <a:off x="6551613" y="1039813"/>
            <a:ext cx="1728787" cy="2743200"/>
            <a:chOff x="4127" y="655"/>
            <a:chExt cx="1089" cy="1728"/>
          </a:xfrm>
        </p:grpSpPr>
        <p:sp>
          <p:nvSpPr>
            <p:cNvPr id="586788" name="Line 36"/>
            <p:cNvSpPr>
              <a:spLocks noChangeShapeType="1"/>
            </p:cNvSpPr>
            <p:nvPr/>
          </p:nvSpPr>
          <p:spPr bwMode="auto">
            <a:xfrm flipV="1">
              <a:off x="4190" y="1250"/>
              <a:ext cx="0" cy="573"/>
            </a:xfrm>
            <a:prstGeom prst="line">
              <a:avLst/>
            </a:prstGeom>
            <a:noFill/>
            <a:ln w="38100">
              <a:noFill/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785" name="Rectangle 33"/>
            <p:cNvSpPr>
              <a:spLocks noChangeArrowheads="1"/>
            </p:cNvSpPr>
            <p:nvPr/>
          </p:nvSpPr>
          <p:spPr bwMode="auto">
            <a:xfrm>
              <a:off x="4171" y="655"/>
              <a:ext cx="1045" cy="1728"/>
            </a:xfrm>
            <a:prstGeom prst="rect">
              <a:avLst/>
            </a:prstGeom>
            <a:solidFill>
              <a:srgbClr val="CC990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86793" name="Object 41"/>
            <p:cNvGraphicFramePr>
              <a:graphicFrameLocks noChangeAspect="1"/>
            </p:cNvGraphicFramePr>
            <p:nvPr/>
          </p:nvGraphicFramePr>
          <p:xfrm>
            <a:off x="4614" y="1031"/>
            <a:ext cx="192" cy="134"/>
          </p:xfrm>
          <a:graphic>
            <a:graphicData uri="http://schemas.openxmlformats.org/presentationml/2006/ole">
              <p:oleObj spid="_x0000_s586793" name="Equation" r:id="rId6" imgW="152280" imgH="139680" progId="Equation.DSMT4">
                <p:embed/>
              </p:oleObj>
            </a:graphicData>
          </a:graphic>
        </p:graphicFrame>
        <p:graphicFrame>
          <p:nvGraphicFramePr>
            <p:cNvPr id="586795" name="Object 43"/>
            <p:cNvGraphicFramePr>
              <a:graphicFrameLocks noChangeAspect="1"/>
            </p:cNvGraphicFramePr>
            <p:nvPr/>
          </p:nvGraphicFramePr>
          <p:xfrm>
            <a:off x="4302" y="1371"/>
            <a:ext cx="379" cy="305"/>
          </p:xfrm>
          <a:graphic>
            <a:graphicData uri="http://schemas.openxmlformats.org/presentationml/2006/ole">
              <p:oleObj spid="_x0000_s586795" name="Equation" r:id="rId7" imgW="215640" imgH="228600" progId="Equation.DSMT4">
                <p:embed/>
              </p:oleObj>
            </a:graphicData>
          </a:graphic>
        </p:graphicFrame>
        <p:sp>
          <p:nvSpPr>
            <p:cNvPr id="586834" name="AutoShape 82"/>
            <p:cNvSpPr>
              <a:spLocks noChangeArrowheads="1"/>
            </p:cNvSpPr>
            <p:nvPr/>
          </p:nvSpPr>
          <p:spPr bwMode="auto">
            <a:xfrm>
              <a:off x="4127" y="1184"/>
              <a:ext cx="72" cy="718"/>
            </a:xfrm>
            <a:prstGeom prst="upArrow">
              <a:avLst>
                <a:gd name="adj1" fmla="val 50000"/>
                <a:gd name="adj2" fmla="val 249306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6843" name="Text Box 91"/>
          <p:cNvSpPr txBox="1">
            <a:spLocks noChangeArrowheads="1"/>
          </p:cNvSpPr>
          <p:nvPr/>
        </p:nvSpPr>
        <p:spPr bwMode="auto">
          <a:xfrm>
            <a:off x="1609725" y="3833813"/>
            <a:ext cx="82586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Actual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86844" name="Text Box 92"/>
          <p:cNvSpPr txBox="1">
            <a:spLocks noChangeArrowheads="1"/>
          </p:cNvSpPr>
          <p:nvPr/>
        </p:nvSpPr>
        <p:spPr bwMode="auto">
          <a:xfrm>
            <a:off x="7096125" y="3871913"/>
            <a:ext cx="8064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Model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776413" y="4668838"/>
            <a:ext cx="6162689" cy="1597025"/>
            <a:chOff x="1776413" y="4668838"/>
            <a:chExt cx="6162689" cy="1597025"/>
          </a:xfrm>
        </p:grpSpPr>
        <p:sp>
          <p:nvSpPr>
            <p:cNvPr id="586801" name="AutoShape 49"/>
            <p:cNvSpPr>
              <a:spLocks noChangeArrowheads="1"/>
            </p:cNvSpPr>
            <p:nvPr/>
          </p:nvSpPr>
          <p:spPr bwMode="auto">
            <a:xfrm>
              <a:off x="1776413" y="4668838"/>
              <a:ext cx="5692788" cy="1597025"/>
            </a:xfrm>
            <a:prstGeom prst="cube">
              <a:avLst>
                <a:gd name="adj" fmla="val 52486"/>
              </a:avLst>
            </a:prstGeom>
            <a:solidFill>
              <a:srgbClr val="CC99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804" name="Line 52"/>
            <p:cNvSpPr>
              <a:spLocks noChangeShapeType="1"/>
            </p:cNvSpPr>
            <p:nvPr/>
          </p:nvSpPr>
          <p:spPr bwMode="auto">
            <a:xfrm flipH="1">
              <a:off x="2928941" y="4810126"/>
              <a:ext cx="371476" cy="50006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805" name="Line 53"/>
            <p:cNvSpPr>
              <a:spLocks noChangeShapeType="1"/>
            </p:cNvSpPr>
            <p:nvPr/>
          </p:nvSpPr>
          <p:spPr bwMode="auto">
            <a:xfrm>
              <a:off x="2928941" y="5314951"/>
              <a:ext cx="0" cy="55721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806" name="Line 54"/>
            <p:cNvSpPr>
              <a:spLocks noChangeShapeType="1"/>
            </p:cNvSpPr>
            <p:nvPr/>
          </p:nvSpPr>
          <p:spPr bwMode="auto">
            <a:xfrm>
              <a:off x="3300416" y="4829176"/>
              <a:ext cx="0" cy="5715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807" name="Line 55"/>
            <p:cNvSpPr>
              <a:spLocks noChangeShapeType="1"/>
            </p:cNvSpPr>
            <p:nvPr/>
          </p:nvSpPr>
          <p:spPr bwMode="auto">
            <a:xfrm>
              <a:off x="3171829" y="5095876"/>
              <a:ext cx="5762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808" name="Line 56"/>
            <p:cNvSpPr>
              <a:spLocks noChangeShapeType="1"/>
            </p:cNvSpPr>
            <p:nvPr/>
          </p:nvSpPr>
          <p:spPr bwMode="auto">
            <a:xfrm flipH="1">
              <a:off x="3176591" y="5262563"/>
              <a:ext cx="309563" cy="15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809" name="Line 57"/>
            <p:cNvSpPr>
              <a:spLocks noChangeShapeType="1"/>
            </p:cNvSpPr>
            <p:nvPr/>
          </p:nvSpPr>
          <p:spPr bwMode="auto">
            <a:xfrm>
              <a:off x="3186116" y="5429251"/>
              <a:ext cx="18097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86810" name="Object 58"/>
            <p:cNvGraphicFramePr>
              <a:graphicFrameLocks noChangeAspect="1"/>
            </p:cNvGraphicFramePr>
            <p:nvPr/>
          </p:nvGraphicFramePr>
          <p:xfrm>
            <a:off x="3820242" y="4864101"/>
            <a:ext cx="1004890" cy="477838"/>
          </p:xfrm>
          <a:graphic>
            <a:graphicData uri="http://schemas.openxmlformats.org/presentationml/2006/ole">
              <p:oleObj spid="_x0000_s586810" name="Equation" r:id="rId8" imgW="406080" imgH="253800" progId="Equation.DSMT4">
                <p:embed/>
              </p:oleObj>
            </a:graphicData>
          </a:graphic>
        </p:graphicFrame>
        <p:graphicFrame>
          <p:nvGraphicFramePr>
            <p:cNvPr id="586811" name="Object 59"/>
            <p:cNvGraphicFramePr>
              <a:graphicFrameLocks noChangeAspect="1"/>
            </p:cNvGraphicFramePr>
            <p:nvPr/>
          </p:nvGraphicFramePr>
          <p:xfrm>
            <a:off x="2681290" y="4911726"/>
            <a:ext cx="350838" cy="250825"/>
          </p:xfrm>
          <a:graphic>
            <a:graphicData uri="http://schemas.openxmlformats.org/presentationml/2006/ole">
              <p:oleObj spid="_x0000_s586811" name="Equation" r:id="rId9" imgW="215640" imgH="203040" progId="Equation.DSMT4">
                <p:embed/>
              </p:oleObj>
            </a:graphicData>
          </a:graphic>
        </p:graphicFrame>
        <p:graphicFrame>
          <p:nvGraphicFramePr>
            <p:cNvPr id="586812" name="Object 60"/>
            <p:cNvGraphicFramePr>
              <a:graphicFrameLocks noChangeAspect="1"/>
            </p:cNvGraphicFramePr>
            <p:nvPr/>
          </p:nvGraphicFramePr>
          <p:xfrm>
            <a:off x="3462342" y="4754563"/>
            <a:ext cx="227013" cy="220663"/>
          </p:xfrm>
          <a:graphic>
            <a:graphicData uri="http://schemas.openxmlformats.org/presentationml/2006/ole">
              <p:oleObj spid="_x0000_s586812" name="Equation" r:id="rId10" imgW="139680" imgH="177480" progId="Equation.DSMT4">
                <p:embed/>
              </p:oleObj>
            </a:graphicData>
          </a:graphic>
        </p:graphicFrame>
        <p:sp>
          <p:nvSpPr>
            <p:cNvPr id="586818" name="Line 66"/>
            <p:cNvSpPr>
              <a:spLocks noChangeShapeType="1"/>
            </p:cNvSpPr>
            <p:nvPr/>
          </p:nvSpPr>
          <p:spPr bwMode="auto">
            <a:xfrm flipH="1">
              <a:off x="2924178" y="5334001"/>
              <a:ext cx="371476" cy="50006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819" name="Line 67"/>
            <p:cNvSpPr>
              <a:spLocks noChangeShapeType="1"/>
            </p:cNvSpPr>
            <p:nvPr/>
          </p:nvSpPr>
          <p:spPr bwMode="auto">
            <a:xfrm>
              <a:off x="4238631" y="5522913"/>
              <a:ext cx="0" cy="3587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820" name="Text Box 68"/>
            <p:cNvSpPr txBox="1">
              <a:spLocks noChangeArrowheads="1"/>
            </p:cNvSpPr>
            <p:nvPr/>
          </p:nvSpPr>
          <p:spPr bwMode="auto">
            <a:xfrm>
              <a:off x="4371981" y="5573713"/>
              <a:ext cx="273051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586823" name="Line 71"/>
            <p:cNvSpPr>
              <a:spLocks noChangeShapeType="1"/>
            </p:cNvSpPr>
            <p:nvPr/>
          </p:nvSpPr>
          <p:spPr bwMode="auto">
            <a:xfrm flipH="1">
              <a:off x="5403108" y="4865688"/>
              <a:ext cx="371476" cy="50006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86824" name="Object 72"/>
            <p:cNvGraphicFramePr>
              <a:graphicFrameLocks noChangeAspect="1"/>
            </p:cNvGraphicFramePr>
            <p:nvPr/>
          </p:nvGraphicFramePr>
          <p:xfrm>
            <a:off x="6006997" y="4875213"/>
            <a:ext cx="534989" cy="430213"/>
          </p:xfrm>
          <a:graphic>
            <a:graphicData uri="http://schemas.openxmlformats.org/presentationml/2006/ole">
              <p:oleObj spid="_x0000_s586824" name="Equation" r:id="rId11" imgW="215640" imgH="228600" progId="Equation.DSMT4">
                <p:embed/>
              </p:oleObj>
            </a:graphicData>
          </a:graphic>
        </p:graphicFrame>
        <p:sp>
          <p:nvSpPr>
            <p:cNvPr id="586825" name="Line 73"/>
            <p:cNvSpPr>
              <a:spLocks noChangeShapeType="1"/>
            </p:cNvSpPr>
            <p:nvPr/>
          </p:nvSpPr>
          <p:spPr bwMode="auto">
            <a:xfrm>
              <a:off x="5314208" y="5099051"/>
              <a:ext cx="5762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838" name="Line 86"/>
            <p:cNvSpPr>
              <a:spLocks noChangeShapeType="1"/>
            </p:cNvSpPr>
            <p:nvPr/>
          </p:nvSpPr>
          <p:spPr bwMode="auto">
            <a:xfrm>
              <a:off x="6762762" y="5510213"/>
              <a:ext cx="80327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6839" name="Text Box 87"/>
            <p:cNvSpPr txBox="1">
              <a:spLocks noChangeArrowheads="1"/>
            </p:cNvSpPr>
            <p:nvPr/>
          </p:nvSpPr>
          <p:spPr bwMode="auto">
            <a:xfrm>
              <a:off x="7653351" y="5310188"/>
              <a:ext cx="285751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graphicFrame>
          <p:nvGraphicFramePr>
            <p:cNvPr id="46" name="Object 59"/>
            <p:cNvGraphicFramePr>
              <a:graphicFrameLocks noChangeAspect="1"/>
            </p:cNvGraphicFramePr>
            <p:nvPr/>
          </p:nvGraphicFramePr>
          <p:xfrm>
            <a:off x="5279998" y="4743492"/>
            <a:ext cx="350838" cy="250825"/>
          </p:xfrm>
          <a:graphic>
            <a:graphicData uri="http://schemas.openxmlformats.org/presentationml/2006/ole">
              <p:oleObj spid="_x0000_s586845" name="Equation" r:id="rId12" imgW="215640" imgH="203040" progId="Equation.DSMT4">
                <p:embed/>
              </p:oleObj>
            </a:graphicData>
          </a:graphic>
        </p:graphicFrame>
      </p:grp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818" name="Rectangle 42"/>
          <p:cNvSpPr>
            <a:spLocks noChangeArrowheads="1"/>
          </p:cNvSpPr>
          <p:nvPr/>
        </p:nvSpPr>
        <p:spPr bwMode="auto">
          <a:xfrm>
            <a:off x="2565400" y="4668838"/>
            <a:ext cx="4119563" cy="10620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779" name="Text Box 3"/>
          <p:cNvSpPr txBox="1">
            <a:spLocks noChangeArrowheads="1"/>
          </p:cNvSpPr>
          <p:nvPr/>
        </p:nvSpPr>
        <p:spPr bwMode="auto">
          <a:xfrm>
            <a:off x="1097972" y="0"/>
            <a:ext cx="6942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 Impedance (cont.)</a:t>
            </a:r>
          </a:p>
        </p:txBody>
      </p:sp>
      <p:graphicFrame>
        <p:nvGraphicFramePr>
          <p:cNvPr id="587814" name="Object 38"/>
          <p:cNvGraphicFramePr>
            <a:graphicFrameLocks noChangeAspect="1"/>
          </p:cNvGraphicFramePr>
          <p:nvPr/>
        </p:nvGraphicFramePr>
        <p:xfrm>
          <a:off x="3475038" y="2932113"/>
          <a:ext cx="1500187" cy="561975"/>
        </p:xfrm>
        <a:graphic>
          <a:graphicData uri="http://schemas.openxmlformats.org/presentationml/2006/ole">
            <p:oleObj spid="_x0000_s587814" name="Equation" r:id="rId4" imgW="609480" imgH="228600" progId="Equation.DSMT4">
              <p:embed/>
            </p:oleObj>
          </a:graphicData>
        </a:graphic>
      </p:graphicFrame>
      <p:graphicFrame>
        <p:nvGraphicFramePr>
          <p:cNvPr id="587816" name="Object 40"/>
          <p:cNvGraphicFramePr>
            <a:graphicFrameLocks noChangeAspect="1"/>
          </p:cNvGraphicFramePr>
          <p:nvPr/>
        </p:nvGraphicFramePr>
        <p:xfrm>
          <a:off x="953470" y="1644305"/>
          <a:ext cx="4212297" cy="945793"/>
        </p:xfrm>
        <a:graphic>
          <a:graphicData uri="http://schemas.openxmlformats.org/presentationml/2006/ole">
            <p:oleObj spid="_x0000_s587816" name="Equation" r:id="rId5" imgW="1866600" imgH="419040" progId="Equation.DSMT4">
              <p:embed/>
            </p:oleObj>
          </a:graphicData>
        </a:graphic>
      </p:graphicFrame>
      <p:graphicFrame>
        <p:nvGraphicFramePr>
          <p:cNvPr id="587817" name="Object 41"/>
          <p:cNvGraphicFramePr>
            <a:graphicFrameLocks noChangeAspect="1"/>
          </p:cNvGraphicFramePr>
          <p:nvPr/>
        </p:nvGraphicFramePr>
        <p:xfrm>
          <a:off x="3259138" y="4741863"/>
          <a:ext cx="2709862" cy="858837"/>
        </p:xfrm>
        <a:graphic>
          <a:graphicData uri="http://schemas.openxmlformats.org/presentationml/2006/ole">
            <p:oleObj spid="_x0000_s587817" name="Equation" r:id="rId6" imgW="1041120" imgH="330120" progId="Equation.DSMT4">
              <p:embed/>
            </p:oleObj>
          </a:graphicData>
        </a:graphic>
      </p:graphicFrame>
      <p:sp>
        <p:nvSpPr>
          <p:cNvPr id="587819" name="Text Box 43"/>
          <p:cNvSpPr txBox="1">
            <a:spLocks noChangeArrowheads="1"/>
          </p:cNvSpPr>
          <p:nvPr/>
        </p:nvSpPr>
        <p:spPr bwMode="auto">
          <a:xfrm>
            <a:off x="5314950" y="2990850"/>
            <a:ext cx="270458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Surface </a:t>
            </a:r>
            <a:r>
              <a:rPr lang="en-US" sz="2000" dirty="0">
                <a:solidFill>
                  <a:schemeClr val="bg1"/>
                </a:solidFill>
              </a:rPr>
              <a:t>current model</a:t>
            </a:r>
          </a:p>
        </p:txBody>
      </p:sp>
      <p:sp>
        <p:nvSpPr>
          <p:cNvPr id="587821" name="Text Box 45"/>
          <p:cNvSpPr txBox="1">
            <a:spLocks noChangeArrowheads="1"/>
          </p:cNvSpPr>
          <p:nvPr/>
        </p:nvSpPr>
        <p:spPr bwMode="auto">
          <a:xfrm>
            <a:off x="1787752" y="4015014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587822" name="Text Box 46"/>
          <p:cNvSpPr txBox="1">
            <a:spLocks noChangeArrowheads="1"/>
          </p:cNvSpPr>
          <p:nvPr/>
        </p:nvSpPr>
        <p:spPr bwMode="auto">
          <a:xfrm>
            <a:off x="5356659" y="1812925"/>
            <a:ext cx="306045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Actual current through 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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y</a:t>
            </a:r>
            <a:endParaRPr lang="en-US" sz="20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ChangeArrowheads="1"/>
          </p:cNvSpPr>
          <p:nvPr/>
        </p:nvSpPr>
        <p:spPr bwMode="auto">
          <a:xfrm>
            <a:off x="3430588" y="1212850"/>
            <a:ext cx="2011362" cy="1131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8812" name="Text Box 12"/>
          <p:cNvSpPr txBox="1">
            <a:spLocks noChangeArrowheads="1"/>
          </p:cNvSpPr>
          <p:nvPr/>
        </p:nvSpPr>
        <p:spPr bwMode="auto">
          <a:xfrm>
            <a:off x="2233613" y="1558925"/>
            <a:ext cx="11096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Define</a:t>
            </a:r>
          </a:p>
        </p:txBody>
      </p:sp>
      <p:graphicFrame>
        <p:nvGraphicFramePr>
          <p:cNvPr id="588817" name="Object 17"/>
          <p:cNvGraphicFramePr>
            <a:graphicFrameLocks noChangeAspect="1"/>
          </p:cNvGraphicFramePr>
          <p:nvPr/>
        </p:nvGraphicFramePr>
        <p:xfrm>
          <a:off x="773937" y="2667577"/>
          <a:ext cx="2282825" cy="542925"/>
        </p:xfrm>
        <a:graphic>
          <a:graphicData uri="http://schemas.openxmlformats.org/presentationml/2006/ole">
            <p:oleObj spid="_x0000_s588817" name="Equation" r:id="rId4" imgW="1015920" imgH="241200" progId="Equation.DSMT4">
              <p:embed/>
            </p:oleObj>
          </a:graphicData>
        </a:graphic>
      </p:graphicFrame>
      <p:graphicFrame>
        <p:nvGraphicFramePr>
          <p:cNvPr id="588818" name="Object 18"/>
          <p:cNvGraphicFramePr>
            <a:graphicFrameLocks noChangeAspect="1"/>
          </p:cNvGraphicFramePr>
          <p:nvPr/>
        </p:nvGraphicFramePr>
        <p:xfrm>
          <a:off x="3781425" y="1276350"/>
          <a:ext cx="1392238" cy="1028700"/>
        </p:xfrm>
        <a:graphic>
          <a:graphicData uri="http://schemas.openxmlformats.org/presentationml/2006/ole">
            <p:oleObj spid="_x0000_s588818" name="Equation" r:id="rId5" imgW="583920" imgH="431640" progId="Equation.DSMT4">
              <p:embed/>
            </p:oleObj>
          </a:graphicData>
        </a:graphic>
      </p:graphicFrame>
      <p:graphicFrame>
        <p:nvGraphicFramePr>
          <p:cNvPr id="588819" name="Object 19"/>
          <p:cNvGraphicFramePr>
            <a:graphicFrameLocks noChangeAspect="1"/>
          </p:cNvGraphicFramePr>
          <p:nvPr/>
        </p:nvGraphicFramePr>
        <p:xfrm>
          <a:off x="733425" y="3533775"/>
          <a:ext cx="2647950" cy="2751138"/>
        </p:xfrm>
        <a:graphic>
          <a:graphicData uri="http://schemas.openxmlformats.org/presentationml/2006/ole">
            <p:oleObj spid="_x0000_s588819" name="Equation" r:id="rId6" imgW="1295280" imgH="1346040" progId="Equation.DSMT4">
              <p:embed/>
            </p:oleObj>
          </a:graphicData>
        </a:graphic>
      </p:graphicFrame>
      <p:graphicFrame>
        <p:nvGraphicFramePr>
          <p:cNvPr id="588820" name="Object 20"/>
          <p:cNvGraphicFramePr>
            <a:graphicFrameLocks noChangeAspect="1"/>
          </p:cNvGraphicFramePr>
          <p:nvPr/>
        </p:nvGraphicFramePr>
        <p:xfrm>
          <a:off x="5097463" y="3859213"/>
          <a:ext cx="3089275" cy="2076450"/>
        </p:xfrm>
        <a:graphic>
          <a:graphicData uri="http://schemas.openxmlformats.org/presentationml/2006/ole">
            <p:oleObj spid="_x0000_s588820" name="Equation" r:id="rId7" imgW="1511280" imgH="1015920" progId="Equation.DSMT4">
              <p:embed/>
            </p:oleObj>
          </a:graphicData>
        </a:graphic>
      </p:graphicFrame>
      <p:sp>
        <p:nvSpPr>
          <p:cNvPr id="588821" name="Text Box 21"/>
          <p:cNvSpPr txBox="1">
            <a:spLocks noChangeArrowheads="1"/>
          </p:cNvSpPr>
          <p:nvPr/>
        </p:nvSpPr>
        <p:spPr bwMode="auto">
          <a:xfrm>
            <a:off x="1133599" y="0"/>
            <a:ext cx="6942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 Impedance (cont.)</a:t>
            </a:r>
          </a:p>
        </p:txBody>
      </p:sp>
      <p:sp>
        <p:nvSpPr>
          <p:cNvPr id="588822" name="Text Box 22"/>
          <p:cNvSpPr txBox="1">
            <a:spLocks noChangeArrowheads="1"/>
          </p:cNvSpPr>
          <p:nvPr/>
        </p:nvSpPr>
        <p:spPr bwMode="auto">
          <a:xfrm>
            <a:off x="5114925" y="3478213"/>
            <a:ext cx="2468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Integrating, we have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40" name="Rectangle 16"/>
          <p:cNvSpPr>
            <a:spLocks noChangeArrowheads="1"/>
          </p:cNvSpPr>
          <p:nvPr/>
        </p:nvSpPr>
        <p:spPr bwMode="auto">
          <a:xfrm>
            <a:off x="2647950" y="5178425"/>
            <a:ext cx="4103688" cy="11318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9830" name="Text Box 6"/>
          <p:cNvSpPr txBox="1">
            <a:spLocks noChangeArrowheads="1"/>
          </p:cNvSpPr>
          <p:nvPr/>
        </p:nvSpPr>
        <p:spPr bwMode="auto">
          <a:xfrm>
            <a:off x="1677988" y="1030288"/>
            <a:ext cx="11096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graphicFrame>
        <p:nvGraphicFramePr>
          <p:cNvPr id="589834" name="Object 10"/>
          <p:cNvGraphicFramePr>
            <a:graphicFrameLocks noChangeAspect="1"/>
          </p:cNvGraphicFramePr>
          <p:nvPr/>
        </p:nvGraphicFramePr>
        <p:xfrm>
          <a:off x="2882900" y="1184275"/>
          <a:ext cx="2905125" cy="3625850"/>
        </p:xfrm>
        <a:graphic>
          <a:graphicData uri="http://schemas.openxmlformats.org/presentationml/2006/ole">
            <p:oleObj spid="_x0000_s589834" name="Equation" r:id="rId4" imgW="1523880" imgH="1904760" progId="Equation.DSMT4">
              <p:embed/>
            </p:oleObj>
          </a:graphicData>
        </a:graphic>
      </p:graphicFrame>
      <p:sp>
        <p:nvSpPr>
          <p:cNvPr id="589835" name="Text Box 11"/>
          <p:cNvSpPr txBox="1">
            <a:spLocks noChangeArrowheads="1"/>
          </p:cNvSpPr>
          <p:nvPr/>
        </p:nvSpPr>
        <p:spPr bwMode="auto">
          <a:xfrm>
            <a:off x="1347788" y="5586413"/>
            <a:ext cx="11906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Hence,</a:t>
            </a:r>
          </a:p>
        </p:txBody>
      </p:sp>
      <p:graphicFrame>
        <p:nvGraphicFramePr>
          <p:cNvPr id="589836" name="Object 12"/>
          <p:cNvGraphicFramePr>
            <a:graphicFrameLocks noChangeAspect="1"/>
          </p:cNvGraphicFramePr>
          <p:nvPr/>
        </p:nvGraphicFramePr>
        <p:xfrm>
          <a:off x="2822575" y="5218113"/>
          <a:ext cx="3656013" cy="1101725"/>
        </p:xfrm>
        <a:graphic>
          <a:graphicData uri="http://schemas.openxmlformats.org/presentationml/2006/ole">
            <p:oleObj spid="_x0000_s589836" name="Equation" r:id="rId5" imgW="1473120" imgH="444240" progId="Equation.DSMT4">
              <p:embed/>
            </p:oleObj>
          </a:graphicData>
        </a:graphic>
      </p:graphicFrame>
      <p:sp>
        <p:nvSpPr>
          <p:cNvPr id="589838" name="Text Box 14"/>
          <p:cNvSpPr txBox="1">
            <a:spLocks noChangeArrowheads="1"/>
          </p:cNvSpPr>
          <p:nvPr/>
        </p:nvSpPr>
        <p:spPr bwMode="auto">
          <a:xfrm>
            <a:off x="1134424" y="0"/>
            <a:ext cx="6942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 Impedance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70" name="Rectangle 22"/>
          <p:cNvSpPr>
            <a:spLocks noChangeArrowheads="1"/>
          </p:cNvSpPr>
          <p:nvPr/>
        </p:nvSpPr>
        <p:spPr bwMode="auto">
          <a:xfrm>
            <a:off x="2655888" y="989013"/>
            <a:ext cx="3570287" cy="1139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0868" name="Rectangle 20"/>
          <p:cNvSpPr>
            <a:spLocks noChangeArrowheads="1"/>
          </p:cNvSpPr>
          <p:nvPr/>
        </p:nvSpPr>
        <p:spPr bwMode="auto">
          <a:xfrm>
            <a:off x="5301818" y="4776005"/>
            <a:ext cx="1941512" cy="1216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0866" name="Rectangle 18"/>
          <p:cNvSpPr>
            <a:spLocks noChangeArrowheads="1"/>
          </p:cNvSpPr>
          <p:nvPr/>
        </p:nvSpPr>
        <p:spPr bwMode="auto">
          <a:xfrm>
            <a:off x="1142568" y="4590267"/>
            <a:ext cx="3462337" cy="14589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0858" name="Object 10"/>
          <p:cNvGraphicFramePr>
            <a:graphicFrameLocks noChangeAspect="1"/>
          </p:cNvGraphicFramePr>
          <p:nvPr/>
        </p:nvGraphicFramePr>
        <p:xfrm>
          <a:off x="1344180" y="4733142"/>
          <a:ext cx="2894013" cy="1235075"/>
        </p:xfrm>
        <a:graphic>
          <a:graphicData uri="http://schemas.openxmlformats.org/presentationml/2006/ole">
            <p:oleObj spid="_x0000_s590858" name="Equation" r:id="rId4" imgW="1041120" imgH="444240" progId="Equation.DSMT4">
              <p:embed/>
            </p:oleObj>
          </a:graphicData>
        </a:graphic>
      </p:graphicFrame>
      <p:sp>
        <p:nvSpPr>
          <p:cNvPr id="590861" name="Text Box 13"/>
          <p:cNvSpPr txBox="1">
            <a:spLocks noChangeArrowheads="1"/>
          </p:cNvSpPr>
          <p:nvPr/>
        </p:nvSpPr>
        <p:spPr bwMode="auto">
          <a:xfrm>
            <a:off x="1157349" y="0"/>
            <a:ext cx="6942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 Impedance (cont.)</a:t>
            </a:r>
          </a:p>
        </p:txBody>
      </p:sp>
      <p:graphicFrame>
        <p:nvGraphicFramePr>
          <p:cNvPr id="590862" name="Object 14"/>
          <p:cNvGraphicFramePr>
            <a:graphicFrameLocks noChangeAspect="1"/>
          </p:cNvGraphicFramePr>
          <p:nvPr/>
        </p:nvGraphicFramePr>
        <p:xfrm>
          <a:off x="3209925" y="1038225"/>
          <a:ext cx="2709863" cy="1069975"/>
        </p:xfrm>
        <a:graphic>
          <a:graphicData uri="http://schemas.openxmlformats.org/presentationml/2006/ole">
            <p:oleObj spid="_x0000_s590862" name="Equation" r:id="rId5" imgW="1091880" imgH="431640" progId="Equation.DSMT4">
              <p:embed/>
            </p:oleObj>
          </a:graphicData>
        </a:graphic>
      </p:graphicFrame>
      <p:sp>
        <p:nvSpPr>
          <p:cNvPr id="590864" name="Text Box 16"/>
          <p:cNvSpPr txBox="1">
            <a:spLocks noChangeArrowheads="1"/>
          </p:cNvSpPr>
          <p:nvPr/>
        </p:nvSpPr>
        <p:spPr bwMode="auto">
          <a:xfrm>
            <a:off x="419100" y="2605088"/>
            <a:ext cx="809550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Define 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“surface resistance”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and 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“surface reactance”</a:t>
            </a:r>
          </a:p>
        </p:txBody>
      </p:sp>
      <p:graphicFrame>
        <p:nvGraphicFramePr>
          <p:cNvPr id="590865" name="Object 17"/>
          <p:cNvGraphicFramePr>
            <a:graphicFrameLocks noChangeAspect="1"/>
          </p:cNvGraphicFramePr>
          <p:nvPr/>
        </p:nvGraphicFramePr>
        <p:xfrm>
          <a:off x="5593918" y="5106205"/>
          <a:ext cx="1411287" cy="635000"/>
        </p:xfrm>
        <a:graphic>
          <a:graphicData uri="http://schemas.openxmlformats.org/presentationml/2006/ole">
            <p:oleObj spid="_x0000_s590865" name="Equation" r:id="rId6" imgW="507960" imgH="228600" progId="Equation.DSMT4">
              <p:embed/>
            </p:oleObj>
          </a:graphicData>
        </a:graphic>
      </p:graphicFrame>
      <p:graphicFrame>
        <p:nvGraphicFramePr>
          <p:cNvPr id="590867" name="Object 19"/>
          <p:cNvGraphicFramePr>
            <a:graphicFrameLocks noChangeAspect="1"/>
          </p:cNvGraphicFramePr>
          <p:nvPr/>
        </p:nvGraphicFramePr>
        <p:xfrm>
          <a:off x="3496211" y="3108346"/>
          <a:ext cx="2109788" cy="566737"/>
        </p:xfrm>
        <a:graphic>
          <a:graphicData uri="http://schemas.openxmlformats.org/presentationml/2006/ole">
            <p:oleObj spid="_x0000_s590867" name="Equation" r:id="rId7" imgW="850680" imgH="22860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92262" y="3874676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3" name="Text Box 111"/>
          <p:cNvSpPr txBox="1">
            <a:spLocks noChangeArrowheads="1"/>
          </p:cNvSpPr>
          <p:nvPr/>
        </p:nvSpPr>
        <p:spPr bwMode="auto">
          <a:xfrm>
            <a:off x="2491468" y="5021942"/>
            <a:ext cx="325922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Assume </a:t>
            </a:r>
            <a:r>
              <a:rPr lang="en-US" sz="2000" dirty="0" smtClean="0">
                <a:solidFill>
                  <a:schemeClr val="bg1"/>
                </a:solidFill>
              </a:rPr>
              <a:t>no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2000" dirty="0" smtClean="0">
                <a:solidFill>
                  <a:schemeClr val="bg1"/>
                </a:solidFill>
              </a:rPr>
              <a:t> or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chemeClr val="bg1"/>
                </a:solidFill>
              </a:rPr>
              <a:t> variation</a:t>
            </a:r>
          </a:p>
        </p:txBody>
      </p:sp>
      <p:sp>
        <p:nvSpPr>
          <p:cNvPr id="156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of a Bulk Conductor</a:t>
            </a:r>
          </a:p>
        </p:txBody>
      </p:sp>
      <p:sp>
        <p:nvSpPr>
          <p:cNvPr id="157" name="Text Box 120"/>
          <p:cNvSpPr txBox="1">
            <a:spLocks noChangeArrowheads="1"/>
          </p:cNvSpPr>
          <p:nvPr/>
        </p:nvSpPr>
        <p:spPr bwMode="auto">
          <a:xfrm>
            <a:off x="215900" y="5421313"/>
            <a:ext cx="2139950" cy="92868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2"/>
                </a:solidFill>
              </a:rPr>
              <a:t>Electrodes are attached at the outer (top) surface.</a:t>
            </a:r>
          </a:p>
        </p:txBody>
      </p:sp>
      <p:graphicFrame>
        <p:nvGraphicFramePr>
          <p:cNvPr id="647181" name="Object 13"/>
          <p:cNvGraphicFramePr>
            <a:graphicFrameLocks noChangeAspect="1"/>
          </p:cNvGraphicFramePr>
          <p:nvPr/>
        </p:nvGraphicFramePr>
        <p:xfrm>
          <a:off x="3138714" y="5532891"/>
          <a:ext cx="1239838" cy="949325"/>
        </p:xfrm>
        <a:graphic>
          <a:graphicData uri="http://schemas.openxmlformats.org/presentationml/2006/ole">
            <p:oleObj spid="_x0000_s647181" name="Equation" r:id="rId4" imgW="596880" imgH="457200" progId="Equation.DSMT4">
              <p:embed/>
            </p:oleObj>
          </a:graphicData>
        </a:graphic>
      </p:graphicFrame>
      <p:graphicFrame>
        <p:nvGraphicFramePr>
          <p:cNvPr id="647182" name="Object 14"/>
          <p:cNvGraphicFramePr>
            <a:graphicFrameLocks noChangeAspect="1"/>
          </p:cNvGraphicFramePr>
          <p:nvPr/>
        </p:nvGraphicFramePr>
        <p:xfrm>
          <a:off x="5038499" y="5504996"/>
          <a:ext cx="3482975" cy="946150"/>
        </p:xfrm>
        <a:graphic>
          <a:graphicData uri="http://schemas.openxmlformats.org/presentationml/2006/ole">
            <p:oleObj spid="_x0000_s647182" name="Equation" r:id="rId5" imgW="1777680" imgH="482400" progId="Equation.DSMT4">
              <p:embed/>
            </p:oleObj>
          </a:graphicData>
        </a:graphic>
      </p:graphicFrame>
      <p:grpSp>
        <p:nvGrpSpPr>
          <p:cNvPr id="159" name="Group 158"/>
          <p:cNvGrpSpPr/>
          <p:nvPr/>
        </p:nvGrpSpPr>
        <p:grpSpPr>
          <a:xfrm>
            <a:off x="385575" y="757877"/>
            <a:ext cx="8216624" cy="4280848"/>
            <a:chOff x="385575" y="757877"/>
            <a:chExt cx="8216624" cy="4280848"/>
          </a:xfrm>
        </p:grpSpPr>
        <p:sp>
          <p:nvSpPr>
            <p:cNvPr id="34" name="Freeform 5"/>
            <p:cNvSpPr>
              <a:spLocks/>
            </p:cNvSpPr>
            <p:nvPr/>
          </p:nvSpPr>
          <p:spPr bwMode="auto">
            <a:xfrm rot="7936121">
              <a:off x="4885532" y="3226594"/>
              <a:ext cx="2957512" cy="666750"/>
            </a:xfrm>
            <a:custGeom>
              <a:avLst/>
              <a:gdLst/>
              <a:ahLst/>
              <a:cxnLst>
                <a:cxn ang="0">
                  <a:pos x="15" y="153"/>
                </a:cxn>
                <a:cxn ang="0">
                  <a:pos x="146" y="399"/>
                </a:cxn>
                <a:cxn ang="0">
                  <a:pos x="254" y="282"/>
                </a:cxn>
                <a:cxn ang="0">
                  <a:pos x="379" y="396"/>
                </a:cxn>
                <a:cxn ang="0">
                  <a:pos x="458" y="286"/>
                </a:cxn>
                <a:cxn ang="0">
                  <a:pos x="601" y="384"/>
                </a:cxn>
                <a:cxn ang="0">
                  <a:pos x="697" y="264"/>
                </a:cxn>
                <a:cxn ang="0">
                  <a:pos x="811" y="378"/>
                </a:cxn>
                <a:cxn ang="0">
                  <a:pos x="929" y="258"/>
                </a:cxn>
                <a:cxn ang="0">
                  <a:pos x="1066" y="369"/>
                </a:cxn>
                <a:cxn ang="0">
                  <a:pos x="1140" y="264"/>
                </a:cxn>
                <a:cxn ang="0">
                  <a:pos x="1295" y="351"/>
                </a:cxn>
                <a:cxn ang="0">
                  <a:pos x="1354" y="237"/>
                </a:cxn>
                <a:cxn ang="0">
                  <a:pos x="1550" y="348"/>
                </a:cxn>
                <a:cxn ang="0">
                  <a:pos x="1460" y="32"/>
                </a:cxn>
                <a:cxn ang="0">
                  <a:pos x="0" y="153"/>
                </a:cxn>
              </a:cxnLst>
              <a:rect l="0" t="0" r="r" b="b"/>
              <a:pathLst>
                <a:path w="1718" h="420">
                  <a:moveTo>
                    <a:pt x="15" y="153"/>
                  </a:moveTo>
                  <a:cubicBezTo>
                    <a:pt x="37" y="193"/>
                    <a:pt x="106" y="378"/>
                    <a:pt x="146" y="399"/>
                  </a:cubicBezTo>
                  <a:cubicBezTo>
                    <a:pt x="186" y="420"/>
                    <a:pt x="215" y="282"/>
                    <a:pt x="254" y="282"/>
                  </a:cubicBezTo>
                  <a:cubicBezTo>
                    <a:pt x="292" y="282"/>
                    <a:pt x="345" y="395"/>
                    <a:pt x="379" y="396"/>
                  </a:cubicBezTo>
                  <a:cubicBezTo>
                    <a:pt x="414" y="397"/>
                    <a:pt x="421" y="288"/>
                    <a:pt x="458" y="286"/>
                  </a:cubicBezTo>
                  <a:cubicBezTo>
                    <a:pt x="495" y="284"/>
                    <a:pt x="561" y="388"/>
                    <a:pt x="601" y="384"/>
                  </a:cubicBezTo>
                  <a:cubicBezTo>
                    <a:pt x="640" y="380"/>
                    <a:pt x="662" y="265"/>
                    <a:pt x="697" y="264"/>
                  </a:cubicBezTo>
                  <a:cubicBezTo>
                    <a:pt x="731" y="263"/>
                    <a:pt x="773" y="379"/>
                    <a:pt x="811" y="378"/>
                  </a:cubicBezTo>
                  <a:cubicBezTo>
                    <a:pt x="849" y="377"/>
                    <a:pt x="887" y="259"/>
                    <a:pt x="929" y="258"/>
                  </a:cubicBezTo>
                  <a:cubicBezTo>
                    <a:pt x="971" y="257"/>
                    <a:pt x="1031" y="368"/>
                    <a:pt x="1066" y="369"/>
                  </a:cubicBezTo>
                  <a:cubicBezTo>
                    <a:pt x="1100" y="370"/>
                    <a:pt x="1102" y="267"/>
                    <a:pt x="1140" y="264"/>
                  </a:cubicBezTo>
                  <a:cubicBezTo>
                    <a:pt x="1178" y="261"/>
                    <a:pt x="1259" y="356"/>
                    <a:pt x="1295" y="351"/>
                  </a:cubicBezTo>
                  <a:cubicBezTo>
                    <a:pt x="1330" y="346"/>
                    <a:pt x="1312" y="237"/>
                    <a:pt x="1354" y="237"/>
                  </a:cubicBezTo>
                  <a:cubicBezTo>
                    <a:pt x="1396" y="237"/>
                    <a:pt x="1532" y="382"/>
                    <a:pt x="1550" y="348"/>
                  </a:cubicBezTo>
                  <a:cubicBezTo>
                    <a:pt x="1567" y="314"/>
                    <a:pt x="1718" y="64"/>
                    <a:pt x="1460" y="32"/>
                  </a:cubicBezTo>
                  <a:cubicBezTo>
                    <a:pt x="1202" y="0"/>
                    <a:pt x="304" y="128"/>
                    <a:pt x="0" y="153"/>
                  </a:cubicBezTo>
                </a:path>
              </a:pathLst>
            </a:custGeom>
            <a:solidFill>
              <a:srgbClr val="6699FF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AutoShape 6"/>
            <p:cNvSpPr>
              <a:spLocks noChangeArrowheads="1"/>
            </p:cNvSpPr>
            <p:nvPr/>
          </p:nvSpPr>
          <p:spPr bwMode="auto">
            <a:xfrm>
              <a:off x="2452440" y="1297750"/>
              <a:ext cx="5332412" cy="3667125"/>
            </a:xfrm>
            <a:prstGeom prst="cube">
              <a:avLst>
                <a:gd name="adj" fmla="val 52486"/>
              </a:avLst>
            </a:prstGeom>
            <a:solidFill>
              <a:srgbClr val="CC99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36" name="Line 7"/>
            <p:cNvSpPr>
              <a:spLocks noChangeShapeType="1"/>
            </p:cNvSpPr>
            <p:nvPr/>
          </p:nvSpPr>
          <p:spPr bwMode="auto">
            <a:xfrm flipV="1">
              <a:off x="6465207" y="2467656"/>
              <a:ext cx="550863" cy="54768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7" name="Object 8"/>
            <p:cNvGraphicFramePr>
              <a:graphicFrameLocks noChangeAspect="1"/>
            </p:cNvGraphicFramePr>
            <p:nvPr/>
          </p:nvGraphicFramePr>
          <p:xfrm>
            <a:off x="7237641" y="2360613"/>
            <a:ext cx="338818" cy="430212"/>
          </p:xfrm>
          <a:graphic>
            <a:graphicData uri="http://schemas.openxmlformats.org/presentationml/2006/ole">
              <p:oleObj spid="_x0000_s647173" name="Equation" r:id="rId6" imgW="177480" imgH="228600" progId="Equation.DSMT4">
                <p:embed/>
              </p:oleObj>
            </a:graphicData>
          </a:graphic>
        </p:graphicFrame>
        <p:graphicFrame>
          <p:nvGraphicFramePr>
            <p:cNvPr id="38" name="Object 9"/>
            <p:cNvGraphicFramePr>
              <a:graphicFrameLocks noChangeAspect="1"/>
            </p:cNvGraphicFramePr>
            <p:nvPr/>
          </p:nvGraphicFramePr>
          <p:xfrm>
            <a:off x="5577567" y="1520743"/>
            <a:ext cx="479425" cy="336550"/>
          </p:xfrm>
          <a:graphic>
            <a:graphicData uri="http://schemas.openxmlformats.org/presentationml/2006/ole">
              <p:oleObj spid="_x0000_s647174" name="Equation" r:id="rId7" imgW="152280" imgH="139680" progId="Equation.DSMT4">
                <p:embed/>
              </p:oleObj>
            </a:graphicData>
          </a:graphic>
        </p:graphicFrame>
        <p:graphicFrame>
          <p:nvGraphicFramePr>
            <p:cNvPr id="39" name="Object 10"/>
            <p:cNvGraphicFramePr>
              <a:graphicFrameLocks noChangeAspect="1"/>
            </p:cNvGraphicFramePr>
            <p:nvPr/>
          </p:nvGraphicFramePr>
          <p:xfrm>
            <a:off x="2909525" y="1695946"/>
            <a:ext cx="347662" cy="314325"/>
          </p:xfrm>
          <a:graphic>
            <a:graphicData uri="http://schemas.openxmlformats.org/presentationml/2006/ole">
              <p:oleObj spid="_x0000_s647175" name="Equation" r:id="rId8" imgW="139680" imgH="164880" progId="Equation.DSMT4">
                <p:embed/>
              </p:oleObj>
            </a:graphicData>
          </a:graphic>
        </p:graphicFrame>
        <p:grpSp>
          <p:nvGrpSpPr>
            <p:cNvPr id="40" name="Group 11"/>
            <p:cNvGrpSpPr>
              <a:grpSpLocks/>
            </p:cNvGrpSpPr>
            <p:nvPr/>
          </p:nvGrpSpPr>
          <p:grpSpPr bwMode="auto">
            <a:xfrm>
              <a:off x="2416175" y="3297238"/>
              <a:ext cx="219075" cy="206375"/>
              <a:chOff x="1774" y="2796"/>
              <a:chExt cx="138" cy="130"/>
            </a:xfrm>
          </p:grpSpPr>
          <p:sp>
            <p:nvSpPr>
              <p:cNvPr id="153" name="Oval 12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Line 13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5" name="Line 14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1" name="Group 15"/>
            <p:cNvGrpSpPr>
              <a:grpSpLocks/>
            </p:cNvGrpSpPr>
            <p:nvPr/>
          </p:nvGrpSpPr>
          <p:grpSpPr bwMode="auto">
            <a:xfrm>
              <a:off x="3983038" y="3298825"/>
              <a:ext cx="219075" cy="206375"/>
              <a:chOff x="1774" y="2796"/>
              <a:chExt cx="138" cy="130"/>
            </a:xfrm>
          </p:grpSpPr>
          <p:sp>
            <p:nvSpPr>
              <p:cNvPr id="150" name="Oval 16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Line 17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2" name="Line 18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2" name="Group 19"/>
            <p:cNvGrpSpPr>
              <a:grpSpLocks/>
            </p:cNvGrpSpPr>
            <p:nvPr/>
          </p:nvGrpSpPr>
          <p:grpSpPr bwMode="auto">
            <a:xfrm>
              <a:off x="2722563" y="3295650"/>
              <a:ext cx="219075" cy="206375"/>
              <a:chOff x="1774" y="2796"/>
              <a:chExt cx="138" cy="130"/>
            </a:xfrm>
          </p:grpSpPr>
          <p:sp>
            <p:nvSpPr>
              <p:cNvPr id="147" name="Oval 20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Line 21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" name="Line 22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3" name="Group 23"/>
            <p:cNvGrpSpPr>
              <a:grpSpLocks/>
            </p:cNvGrpSpPr>
            <p:nvPr/>
          </p:nvGrpSpPr>
          <p:grpSpPr bwMode="auto">
            <a:xfrm>
              <a:off x="3030538" y="3300413"/>
              <a:ext cx="219075" cy="206375"/>
              <a:chOff x="1774" y="2796"/>
              <a:chExt cx="138" cy="130"/>
            </a:xfrm>
          </p:grpSpPr>
          <p:sp>
            <p:nvSpPr>
              <p:cNvPr id="144" name="Oval 24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Line 25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6" name="Line 26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4" name="Group 27"/>
            <p:cNvGrpSpPr>
              <a:grpSpLocks/>
            </p:cNvGrpSpPr>
            <p:nvPr/>
          </p:nvGrpSpPr>
          <p:grpSpPr bwMode="auto">
            <a:xfrm>
              <a:off x="3346450" y="3300413"/>
              <a:ext cx="219075" cy="206375"/>
              <a:chOff x="1774" y="2796"/>
              <a:chExt cx="138" cy="130"/>
            </a:xfrm>
          </p:grpSpPr>
          <p:sp>
            <p:nvSpPr>
              <p:cNvPr id="141" name="Oval 28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Line 29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" name="Line 30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5" name="Group 31"/>
            <p:cNvGrpSpPr>
              <a:grpSpLocks/>
            </p:cNvGrpSpPr>
            <p:nvPr/>
          </p:nvGrpSpPr>
          <p:grpSpPr bwMode="auto">
            <a:xfrm>
              <a:off x="3659188" y="3297238"/>
              <a:ext cx="219075" cy="206375"/>
              <a:chOff x="1774" y="2796"/>
              <a:chExt cx="138" cy="130"/>
            </a:xfrm>
          </p:grpSpPr>
          <p:sp>
            <p:nvSpPr>
              <p:cNvPr id="138" name="Oval 32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0" name="Line 34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6" name="Group 35"/>
            <p:cNvGrpSpPr>
              <a:grpSpLocks/>
            </p:cNvGrpSpPr>
            <p:nvPr/>
          </p:nvGrpSpPr>
          <p:grpSpPr bwMode="auto">
            <a:xfrm>
              <a:off x="2713038" y="3589338"/>
              <a:ext cx="219075" cy="206375"/>
              <a:chOff x="1774" y="2796"/>
              <a:chExt cx="138" cy="130"/>
            </a:xfrm>
          </p:grpSpPr>
          <p:sp>
            <p:nvSpPr>
              <p:cNvPr id="135" name="Oval 36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Line 37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7" name="Line 38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" name="Group 39"/>
            <p:cNvGrpSpPr>
              <a:grpSpLocks/>
            </p:cNvGrpSpPr>
            <p:nvPr/>
          </p:nvGrpSpPr>
          <p:grpSpPr bwMode="auto">
            <a:xfrm>
              <a:off x="3335338" y="3587750"/>
              <a:ext cx="219075" cy="206375"/>
              <a:chOff x="1774" y="2796"/>
              <a:chExt cx="138" cy="130"/>
            </a:xfrm>
          </p:grpSpPr>
          <p:sp>
            <p:nvSpPr>
              <p:cNvPr id="132" name="Oval 40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41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4" name="Line 42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8" name="Group 43"/>
            <p:cNvGrpSpPr>
              <a:grpSpLocks/>
            </p:cNvGrpSpPr>
            <p:nvPr/>
          </p:nvGrpSpPr>
          <p:grpSpPr bwMode="auto">
            <a:xfrm>
              <a:off x="4597400" y="3302000"/>
              <a:ext cx="219075" cy="206375"/>
              <a:chOff x="1774" y="2796"/>
              <a:chExt cx="138" cy="130"/>
            </a:xfrm>
          </p:grpSpPr>
          <p:sp>
            <p:nvSpPr>
              <p:cNvPr id="129" name="Oval 44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Line 45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1" name="Line 46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9" name="Group 47"/>
            <p:cNvGrpSpPr>
              <a:grpSpLocks/>
            </p:cNvGrpSpPr>
            <p:nvPr/>
          </p:nvGrpSpPr>
          <p:grpSpPr bwMode="auto">
            <a:xfrm>
              <a:off x="5195888" y="3305175"/>
              <a:ext cx="219075" cy="206375"/>
              <a:chOff x="1774" y="2796"/>
              <a:chExt cx="138" cy="130"/>
            </a:xfrm>
          </p:grpSpPr>
          <p:sp>
            <p:nvSpPr>
              <p:cNvPr id="126" name="Oval 48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Line 49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8" name="Line 50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0" name="Group 51"/>
            <p:cNvGrpSpPr>
              <a:grpSpLocks/>
            </p:cNvGrpSpPr>
            <p:nvPr/>
          </p:nvGrpSpPr>
          <p:grpSpPr bwMode="auto">
            <a:xfrm>
              <a:off x="4906963" y="3300413"/>
              <a:ext cx="219075" cy="206375"/>
              <a:chOff x="1774" y="2796"/>
              <a:chExt cx="138" cy="130"/>
            </a:xfrm>
          </p:grpSpPr>
          <p:sp>
            <p:nvSpPr>
              <p:cNvPr id="123" name="Oval 52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Line 53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1" name="Group 55"/>
            <p:cNvGrpSpPr>
              <a:grpSpLocks/>
            </p:cNvGrpSpPr>
            <p:nvPr/>
          </p:nvGrpSpPr>
          <p:grpSpPr bwMode="auto">
            <a:xfrm>
              <a:off x="2425700" y="4006850"/>
              <a:ext cx="219075" cy="206375"/>
              <a:chOff x="1774" y="2796"/>
              <a:chExt cx="138" cy="130"/>
            </a:xfrm>
          </p:grpSpPr>
          <p:sp>
            <p:nvSpPr>
              <p:cNvPr id="120" name="Oval 56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57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2" name="Line 58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2" name="Group 59"/>
            <p:cNvGrpSpPr>
              <a:grpSpLocks/>
            </p:cNvGrpSpPr>
            <p:nvPr/>
          </p:nvGrpSpPr>
          <p:grpSpPr bwMode="auto">
            <a:xfrm>
              <a:off x="4292600" y="3302000"/>
              <a:ext cx="219075" cy="206375"/>
              <a:chOff x="1774" y="2796"/>
              <a:chExt cx="138" cy="130"/>
            </a:xfrm>
          </p:grpSpPr>
          <p:sp>
            <p:nvSpPr>
              <p:cNvPr id="117" name="Oval 60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61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9" name="Line 62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3" name="Group 63"/>
            <p:cNvGrpSpPr>
              <a:grpSpLocks/>
            </p:cNvGrpSpPr>
            <p:nvPr/>
          </p:nvGrpSpPr>
          <p:grpSpPr bwMode="auto">
            <a:xfrm>
              <a:off x="3978275" y="3611563"/>
              <a:ext cx="219075" cy="206375"/>
              <a:chOff x="1774" y="2796"/>
              <a:chExt cx="138" cy="130"/>
            </a:xfrm>
          </p:grpSpPr>
          <p:sp>
            <p:nvSpPr>
              <p:cNvPr id="114" name="Oval 64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Line 65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6" name="Line 66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" name="Group 67"/>
            <p:cNvGrpSpPr>
              <a:grpSpLocks/>
            </p:cNvGrpSpPr>
            <p:nvPr/>
          </p:nvGrpSpPr>
          <p:grpSpPr bwMode="auto">
            <a:xfrm>
              <a:off x="5500688" y="3294063"/>
              <a:ext cx="219075" cy="206375"/>
              <a:chOff x="1774" y="2796"/>
              <a:chExt cx="138" cy="130"/>
            </a:xfrm>
          </p:grpSpPr>
          <p:sp>
            <p:nvSpPr>
              <p:cNvPr id="111" name="Oval 68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Line 69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3" name="Line 70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5" name="Group 71"/>
            <p:cNvGrpSpPr>
              <a:grpSpLocks/>
            </p:cNvGrpSpPr>
            <p:nvPr/>
          </p:nvGrpSpPr>
          <p:grpSpPr bwMode="auto">
            <a:xfrm>
              <a:off x="4592638" y="3598863"/>
              <a:ext cx="219075" cy="206375"/>
              <a:chOff x="1774" y="2796"/>
              <a:chExt cx="138" cy="130"/>
            </a:xfrm>
          </p:grpSpPr>
          <p:sp>
            <p:nvSpPr>
              <p:cNvPr id="108" name="Oval 72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Line 73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0" name="Line 74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6" name="Group 75"/>
            <p:cNvGrpSpPr>
              <a:grpSpLocks/>
            </p:cNvGrpSpPr>
            <p:nvPr/>
          </p:nvGrpSpPr>
          <p:grpSpPr bwMode="auto">
            <a:xfrm>
              <a:off x="3644900" y="4008438"/>
              <a:ext cx="219075" cy="206375"/>
              <a:chOff x="1774" y="2796"/>
              <a:chExt cx="138" cy="130"/>
            </a:xfrm>
          </p:grpSpPr>
          <p:sp>
            <p:nvSpPr>
              <p:cNvPr id="105" name="Oval 76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Line 77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7" name="Line 78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7" name="Group 79"/>
            <p:cNvGrpSpPr>
              <a:grpSpLocks/>
            </p:cNvGrpSpPr>
            <p:nvPr/>
          </p:nvGrpSpPr>
          <p:grpSpPr bwMode="auto">
            <a:xfrm>
              <a:off x="5187950" y="3587750"/>
              <a:ext cx="219075" cy="206375"/>
              <a:chOff x="1774" y="2796"/>
              <a:chExt cx="138" cy="130"/>
            </a:xfrm>
          </p:grpSpPr>
          <p:sp>
            <p:nvSpPr>
              <p:cNvPr id="102" name="Oval 80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81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4" name="Line 82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8" name="Group 83"/>
            <p:cNvGrpSpPr>
              <a:grpSpLocks/>
            </p:cNvGrpSpPr>
            <p:nvPr/>
          </p:nvGrpSpPr>
          <p:grpSpPr bwMode="auto">
            <a:xfrm>
              <a:off x="3032125" y="4492625"/>
              <a:ext cx="219075" cy="206375"/>
              <a:chOff x="1774" y="2796"/>
              <a:chExt cx="138" cy="130"/>
            </a:xfrm>
          </p:grpSpPr>
          <p:sp>
            <p:nvSpPr>
              <p:cNvPr id="99" name="Oval 84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85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1" name="Line 86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9" name="Group 87"/>
            <p:cNvGrpSpPr>
              <a:grpSpLocks/>
            </p:cNvGrpSpPr>
            <p:nvPr/>
          </p:nvGrpSpPr>
          <p:grpSpPr bwMode="auto">
            <a:xfrm>
              <a:off x="4908550" y="3976688"/>
              <a:ext cx="219075" cy="206375"/>
              <a:chOff x="1774" y="2796"/>
              <a:chExt cx="138" cy="130"/>
            </a:xfrm>
          </p:grpSpPr>
          <p:sp>
            <p:nvSpPr>
              <p:cNvPr id="96" name="Oval 88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89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8" name="Line 90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" name="Group 91"/>
            <p:cNvGrpSpPr>
              <a:grpSpLocks/>
            </p:cNvGrpSpPr>
            <p:nvPr/>
          </p:nvGrpSpPr>
          <p:grpSpPr bwMode="auto">
            <a:xfrm>
              <a:off x="4321175" y="4519613"/>
              <a:ext cx="219075" cy="206375"/>
              <a:chOff x="1774" y="2796"/>
              <a:chExt cx="138" cy="130"/>
            </a:xfrm>
          </p:grpSpPr>
          <p:sp>
            <p:nvSpPr>
              <p:cNvPr id="93" name="Oval 92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3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5" name="Line 94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1" name="Line 95"/>
            <p:cNvSpPr>
              <a:spLocks noChangeShapeType="1"/>
            </p:cNvSpPr>
            <p:nvPr/>
          </p:nvSpPr>
          <p:spPr bwMode="auto">
            <a:xfrm>
              <a:off x="2386713" y="3227388"/>
              <a:ext cx="0" cy="88582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" name="Text Box 96"/>
            <p:cNvSpPr txBox="1">
              <a:spLocks noChangeArrowheads="1"/>
            </p:cNvSpPr>
            <p:nvPr/>
          </p:nvSpPr>
          <p:spPr bwMode="auto">
            <a:xfrm>
              <a:off x="2215097" y="3997409"/>
              <a:ext cx="2825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63" name="Line 97"/>
            <p:cNvSpPr>
              <a:spLocks noChangeShapeType="1"/>
            </p:cNvSpPr>
            <p:nvPr/>
          </p:nvSpPr>
          <p:spPr bwMode="auto">
            <a:xfrm flipV="1">
              <a:off x="2372860" y="2603500"/>
              <a:ext cx="638175" cy="6096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" name="Text Box 98"/>
            <p:cNvSpPr txBox="1">
              <a:spLocks noChangeArrowheads="1"/>
            </p:cNvSpPr>
            <p:nvPr/>
          </p:nvSpPr>
          <p:spPr bwMode="auto">
            <a:xfrm>
              <a:off x="2946385" y="2194478"/>
              <a:ext cx="2968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5" name="Rectangle 99"/>
            <p:cNvSpPr>
              <a:spLocks noChangeArrowheads="1"/>
            </p:cNvSpPr>
            <p:nvPr/>
          </p:nvSpPr>
          <p:spPr bwMode="auto">
            <a:xfrm>
              <a:off x="2444500" y="3132138"/>
              <a:ext cx="3443288" cy="125412"/>
            </a:xfrm>
            <a:prstGeom prst="rect">
              <a:avLst/>
            </a:prstGeom>
            <a:solidFill>
              <a:srgbClr val="996633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100"/>
            <p:cNvSpPr>
              <a:spLocks noChangeArrowheads="1"/>
            </p:cNvSpPr>
            <p:nvPr/>
          </p:nvSpPr>
          <p:spPr bwMode="auto">
            <a:xfrm>
              <a:off x="4367725" y="1165225"/>
              <a:ext cx="3438525" cy="114300"/>
            </a:xfrm>
            <a:prstGeom prst="rect">
              <a:avLst/>
            </a:prstGeom>
            <a:solidFill>
              <a:srgbClr val="996633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Text Box 101"/>
            <p:cNvSpPr txBox="1">
              <a:spLocks noChangeArrowheads="1"/>
            </p:cNvSpPr>
            <p:nvPr/>
          </p:nvSpPr>
          <p:spPr bwMode="auto">
            <a:xfrm>
              <a:off x="7205663" y="3889375"/>
              <a:ext cx="1396536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</a:rPr>
                <a:t>E</a:t>
              </a:r>
              <a:r>
                <a:rPr lang="en-US" sz="2000" dirty="0" smtClean="0">
                  <a:solidFill>
                    <a:schemeClr val="bg2"/>
                  </a:solidFill>
                </a:rPr>
                <a:t>lectrodes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68" name="Line 102"/>
            <p:cNvSpPr>
              <a:spLocks noChangeShapeType="1"/>
            </p:cNvSpPr>
            <p:nvPr/>
          </p:nvSpPr>
          <p:spPr bwMode="auto">
            <a:xfrm flipH="1" flipV="1">
              <a:off x="5652654" y="3194462"/>
              <a:ext cx="1456169" cy="9139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Line 103"/>
            <p:cNvSpPr>
              <a:spLocks noChangeShapeType="1"/>
            </p:cNvSpPr>
            <p:nvPr/>
          </p:nvSpPr>
          <p:spPr bwMode="auto">
            <a:xfrm flipH="1" flipV="1">
              <a:off x="6946075" y="1233858"/>
              <a:ext cx="357249" cy="269687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Freeform 104"/>
            <p:cNvSpPr>
              <a:spLocks/>
            </p:cNvSpPr>
            <p:nvPr/>
          </p:nvSpPr>
          <p:spPr bwMode="auto">
            <a:xfrm>
              <a:off x="971550" y="2568575"/>
              <a:ext cx="3113562" cy="7159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" y="331"/>
                </a:cxn>
                <a:cxn ang="0">
                  <a:pos x="426" y="434"/>
                </a:cxn>
                <a:cxn ang="0">
                  <a:pos x="710" y="434"/>
                </a:cxn>
                <a:cxn ang="0">
                  <a:pos x="868" y="410"/>
                </a:cxn>
              </a:cxnLst>
              <a:rect l="0" t="0" r="r" b="b"/>
              <a:pathLst>
                <a:path w="868" h="451">
                  <a:moveTo>
                    <a:pt x="0" y="0"/>
                  </a:moveTo>
                  <a:cubicBezTo>
                    <a:pt x="4" y="129"/>
                    <a:pt x="8" y="259"/>
                    <a:pt x="79" y="331"/>
                  </a:cubicBezTo>
                  <a:cubicBezTo>
                    <a:pt x="150" y="403"/>
                    <a:pt x="321" y="417"/>
                    <a:pt x="426" y="434"/>
                  </a:cubicBezTo>
                  <a:cubicBezTo>
                    <a:pt x="531" y="451"/>
                    <a:pt x="636" y="438"/>
                    <a:pt x="710" y="434"/>
                  </a:cubicBezTo>
                  <a:cubicBezTo>
                    <a:pt x="784" y="430"/>
                    <a:pt x="826" y="420"/>
                    <a:pt x="868" y="410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Freeform 105"/>
            <p:cNvSpPr>
              <a:spLocks/>
            </p:cNvSpPr>
            <p:nvPr/>
          </p:nvSpPr>
          <p:spPr bwMode="auto">
            <a:xfrm>
              <a:off x="958850" y="1217613"/>
              <a:ext cx="4836308" cy="974725"/>
            </a:xfrm>
            <a:custGeom>
              <a:avLst/>
              <a:gdLst/>
              <a:ahLst/>
              <a:cxnLst>
                <a:cxn ang="0">
                  <a:pos x="0" y="614"/>
                </a:cxn>
                <a:cxn ang="0">
                  <a:pos x="261" y="251"/>
                </a:cxn>
                <a:cxn ang="0">
                  <a:pos x="988" y="92"/>
                </a:cxn>
                <a:cxn ang="0">
                  <a:pos x="1865" y="16"/>
                </a:cxn>
                <a:cxn ang="0">
                  <a:pos x="2107" y="0"/>
                </a:cxn>
              </a:cxnLst>
              <a:rect l="0" t="0" r="r" b="b"/>
              <a:pathLst>
                <a:path w="2107" h="614">
                  <a:moveTo>
                    <a:pt x="0" y="614"/>
                  </a:moveTo>
                  <a:cubicBezTo>
                    <a:pt x="49" y="474"/>
                    <a:pt x="96" y="338"/>
                    <a:pt x="261" y="251"/>
                  </a:cubicBezTo>
                  <a:cubicBezTo>
                    <a:pt x="426" y="164"/>
                    <a:pt x="721" y="131"/>
                    <a:pt x="988" y="92"/>
                  </a:cubicBezTo>
                  <a:cubicBezTo>
                    <a:pt x="1255" y="53"/>
                    <a:pt x="1679" y="31"/>
                    <a:pt x="1865" y="16"/>
                  </a:cubicBezTo>
                  <a:cubicBezTo>
                    <a:pt x="2051" y="1"/>
                    <a:pt x="2057" y="3"/>
                    <a:pt x="2107" y="0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2" name="Group 112"/>
            <p:cNvGrpSpPr>
              <a:grpSpLocks/>
            </p:cNvGrpSpPr>
            <p:nvPr/>
          </p:nvGrpSpPr>
          <p:grpSpPr bwMode="auto">
            <a:xfrm>
              <a:off x="809625" y="2089150"/>
              <a:ext cx="350838" cy="517525"/>
              <a:chOff x="518" y="1316"/>
              <a:chExt cx="221" cy="326"/>
            </a:xfrm>
          </p:grpSpPr>
          <p:sp>
            <p:nvSpPr>
              <p:cNvPr id="90" name="Oval 107"/>
              <p:cNvSpPr>
                <a:spLocks noChangeArrowheads="1"/>
              </p:cNvSpPr>
              <p:nvPr/>
            </p:nvSpPr>
            <p:spPr bwMode="auto">
              <a:xfrm>
                <a:off x="518" y="1381"/>
                <a:ext cx="221" cy="237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Text Box 108"/>
              <p:cNvSpPr txBox="1">
                <a:spLocks noChangeArrowheads="1"/>
              </p:cNvSpPr>
              <p:nvPr/>
            </p:nvSpPr>
            <p:spPr bwMode="auto">
              <a:xfrm>
                <a:off x="529" y="1411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itchFamily="18" charset="0"/>
                  </a:rPr>
                  <a:t>+</a:t>
                </a:r>
              </a:p>
            </p:txBody>
          </p:sp>
          <p:sp>
            <p:nvSpPr>
              <p:cNvPr id="92" name="Text Box 109"/>
              <p:cNvSpPr txBox="1">
                <a:spLocks noChangeArrowheads="1"/>
              </p:cNvSpPr>
              <p:nvPr/>
            </p:nvSpPr>
            <p:spPr bwMode="auto">
              <a:xfrm>
                <a:off x="538" y="1316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latin typeface="Times New Roman" pitchFamily="18" charset="0"/>
                  </a:rPr>
                  <a:t>-</a:t>
                </a:r>
              </a:p>
            </p:txBody>
          </p:sp>
        </p:grpSp>
        <p:sp>
          <p:nvSpPr>
            <p:cNvPr id="74" name="Line 115"/>
            <p:cNvSpPr>
              <a:spLocks noChangeShapeType="1"/>
            </p:cNvSpPr>
            <p:nvPr/>
          </p:nvSpPr>
          <p:spPr bwMode="auto">
            <a:xfrm flipV="1">
              <a:off x="4628325" y="2006993"/>
              <a:ext cx="550863" cy="54768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5" name="Object 116"/>
            <p:cNvGraphicFramePr>
              <a:graphicFrameLocks noChangeAspect="1"/>
            </p:cNvGraphicFramePr>
            <p:nvPr/>
          </p:nvGraphicFramePr>
          <p:xfrm>
            <a:off x="5126038" y="2246643"/>
            <a:ext cx="534533" cy="430212"/>
          </p:xfrm>
          <a:graphic>
            <a:graphicData uri="http://schemas.openxmlformats.org/presentationml/2006/ole">
              <p:oleObj spid="_x0000_s647176" name="Equation" r:id="rId9" imgW="241200" imgH="228600" progId="Equation.DSMT4">
                <p:embed/>
              </p:oleObj>
            </a:graphicData>
          </a:graphic>
        </p:graphicFrame>
        <p:sp>
          <p:nvSpPr>
            <p:cNvPr id="76" name="Line 117"/>
            <p:cNvSpPr>
              <a:spLocks noChangeShapeType="1"/>
            </p:cNvSpPr>
            <p:nvPr/>
          </p:nvSpPr>
          <p:spPr bwMode="auto">
            <a:xfrm flipV="1">
              <a:off x="6516007" y="3068184"/>
              <a:ext cx="411163" cy="39528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" name="Line 118"/>
            <p:cNvSpPr>
              <a:spLocks noChangeShapeType="1"/>
            </p:cNvSpPr>
            <p:nvPr/>
          </p:nvSpPr>
          <p:spPr bwMode="auto">
            <a:xfrm flipV="1">
              <a:off x="6546850" y="3596142"/>
              <a:ext cx="296863" cy="28098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8" name="Object 119"/>
            <p:cNvGraphicFramePr>
              <a:graphicFrameLocks noChangeAspect="1"/>
            </p:cNvGraphicFramePr>
            <p:nvPr/>
          </p:nvGraphicFramePr>
          <p:xfrm>
            <a:off x="4226380" y="3846513"/>
            <a:ext cx="400049" cy="430212"/>
          </p:xfrm>
          <a:graphic>
            <a:graphicData uri="http://schemas.openxmlformats.org/presentationml/2006/ole">
              <p:oleObj spid="_x0000_s647177" name="Equation" r:id="rId10" imgW="190440" imgH="228600" progId="Equation.DSMT4">
                <p:embed/>
              </p:oleObj>
            </a:graphicData>
          </a:graphic>
        </p:graphicFrame>
        <p:sp>
          <p:nvSpPr>
            <p:cNvPr id="79" name="Text Box 121"/>
            <p:cNvSpPr txBox="1">
              <a:spLocks noChangeArrowheads="1"/>
            </p:cNvSpPr>
            <p:nvPr/>
          </p:nvSpPr>
          <p:spPr bwMode="auto">
            <a:xfrm>
              <a:off x="5140325" y="4313238"/>
              <a:ext cx="3365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</a:t>
              </a:r>
            </a:p>
          </p:txBody>
        </p:sp>
        <p:graphicFrame>
          <p:nvGraphicFramePr>
            <p:cNvPr id="80" name="Object 122"/>
            <p:cNvGraphicFramePr>
              <a:graphicFrameLocks noChangeAspect="1"/>
            </p:cNvGraphicFramePr>
            <p:nvPr/>
          </p:nvGraphicFramePr>
          <p:xfrm>
            <a:off x="1958192" y="1923778"/>
            <a:ext cx="773133" cy="356738"/>
          </p:xfrm>
          <a:graphic>
            <a:graphicData uri="http://schemas.openxmlformats.org/presentationml/2006/ole">
              <p:oleObj spid="_x0000_s647178" name="Equation" r:id="rId11" imgW="495000" imgH="228600" progId="Equation.DSMT4">
                <p:embed/>
              </p:oleObj>
            </a:graphicData>
          </a:graphic>
        </p:graphicFrame>
        <p:graphicFrame>
          <p:nvGraphicFramePr>
            <p:cNvPr id="81" name="Object 123"/>
            <p:cNvGraphicFramePr>
              <a:graphicFrameLocks noChangeAspect="1"/>
            </p:cNvGraphicFramePr>
            <p:nvPr/>
          </p:nvGraphicFramePr>
          <p:xfrm>
            <a:off x="385575" y="2193225"/>
            <a:ext cx="379413" cy="338138"/>
          </p:xfrm>
          <a:graphic>
            <a:graphicData uri="http://schemas.openxmlformats.org/presentationml/2006/ole">
              <p:oleObj spid="_x0000_s647179" name="Equation" r:id="rId12" imgW="152280" imgH="177480" progId="Equation.DSMT4">
                <p:embed/>
              </p:oleObj>
            </a:graphicData>
          </a:graphic>
        </p:graphicFrame>
        <p:sp>
          <p:nvSpPr>
            <p:cNvPr id="82" name="Line 97"/>
            <p:cNvSpPr>
              <a:spLocks noChangeShapeType="1"/>
            </p:cNvSpPr>
            <p:nvPr/>
          </p:nvSpPr>
          <p:spPr bwMode="auto">
            <a:xfrm rot="5400000" flipV="1">
              <a:off x="3051270" y="2516881"/>
              <a:ext cx="1589" cy="121107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3" name="Text Box 96"/>
            <p:cNvSpPr txBox="1">
              <a:spLocks noChangeArrowheads="1"/>
            </p:cNvSpPr>
            <p:nvPr/>
          </p:nvSpPr>
          <p:spPr bwMode="auto">
            <a:xfrm>
              <a:off x="3645076" y="2751488"/>
              <a:ext cx="298480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 flipV="1">
              <a:off x="2111826" y="1336965"/>
              <a:ext cx="1840675" cy="17813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>
              <a:off x="4251366" y="1436914"/>
              <a:ext cx="33607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86" name="Oval 85"/>
            <p:cNvSpPr/>
            <p:nvPr/>
          </p:nvSpPr>
          <p:spPr bwMode="auto">
            <a:xfrm>
              <a:off x="5735783" y="1163782"/>
              <a:ext cx="106878" cy="106878"/>
            </a:xfrm>
            <a:prstGeom prst="ellipse">
              <a:avLst/>
            </a:prstGeom>
            <a:solidFill>
              <a:srgbClr val="0000CC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4035632" y="3133107"/>
              <a:ext cx="106878" cy="106878"/>
            </a:xfrm>
            <a:prstGeom prst="ellipse">
              <a:avLst/>
            </a:prstGeom>
            <a:solidFill>
              <a:srgbClr val="0000CC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8" name="Straight Arrow Connector 87"/>
            <p:cNvCxnSpPr/>
            <p:nvPr/>
          </p:nvCxnSpPr>
          <p:spPr bwMode="auto">
            <a:xfrm>
              <a:off x="1698171" y="3194462"/>
              <a:ext cx="391886" cy="3562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89" name="Object 124"/>
            <p:cNvGraphicFramePr>
              <a:graphicFrameLocks noChangeAspect="1"/>
            </p:cNvGraphicFramePr>
            <p:nvPr/>
          </p:nvGraphicFramePr>
          <p:xfrm>
            <a:off x="1784038" y="2773363"/>
            <a:ext cx="315912" cy="314325"/>
          </p:xfrm>
          <a:graphic>
            <a:graphicData uri="http://schemas.openxmlformats.org/presentationml/2006/ole">
              <p:oleObj spid="_x0000_s647180" name="Equation" r:id="rId13" imgW="126720" imgH="164880" progId="Equation.DSMT4">
                <p:embed/>
              </p:oleObj>
            </a:graphicData>
          </a:graphic>
        </p:graphicFrame>
        <p:graphicFrame>
          <p:nvGraphicFramePr>
            <p:cNvPr id="158" name="Object 122"/>
            <p:cNvGraphicFramePr>
              <a:graphicFrameLocks noChangeAspect="1"/>
            </p:cNvGraphicFramePr>
            <p:nvPr/>
          </p:nvGraphicFramePr>
          <p:xfrm>
            <a:off x="6244936" y="757877"/>
            <a:ext cx="793750" cy="357188"/>
          </p:xfrm>
          <a:graphic>
            <a:graphicData uri="http://schemas.openxmlformats.org/presentationml/2006/ole">
              <p:oleObj spid="_x0000_s647183" name="Equation" r:id="rId14" imgW="50796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64" name="Rectangle 68"/>
          <p:cNvSpPr>
            <a:spLocks noChangeArrowheads="1"/>
          </p:cNvSpPr>
          <p:nvPr/>
        </p:nvSpPr>
        <p:spPr bwMode="auto">
          <a:xfrm>
            <a:off x="2028825" y="3282950"/>
            <a:ext cx="4999038" cy="1150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2963" name="Rectangle 67"/>
          <p:cNvSpPr>
            <a:spLocks noChangeArrowheads="1"/>
          </p:cNvSpPr>
          <p:nvPr/>
        </p:nvSpPr>
        <p:spPr bwMode="auto">
          <a:xfrm>
            <a:off x="3197225" y="4610100"/>
            <a:ext cx="2655888" cy="1692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2932" name="Object 36"/>
          <p:cNvGraphicFramePr>
            <a:graphicFrameLocks noChangeAspect="1"/>
          </p:cNvGraphicFramePr>
          <p:nvPr/>
        </p:nvGraphicFramePr>
        <p:xfrm>
          <a:off x="3400425" y="884238"/>
          <a:ext cx="1819275" cy="952500"/>
        </p:xfrm>
        <a:graphic>
          <a:graphicData uri="http://schemas.openxmlformats.org/presentationml/2006/ole">
            <p:oleObj spid="_x0000_s592932" name="Equation" r:id="rId4" imgW="825480" imgH="431640" progId="Equation.DSMT4">
              <p:embed/>
            </p:oleObj>
          </a:graphicData>
        </a:graphic>
      </p:graphicFrame>
      <p:graphicFrame>
        <p:nvGraphicFramePr>
          <p:cNvPr id="592933" name="Object 37"/>
          <p:cNvGraphicFramePr>
            <a:graphicFrameLocks noChangeAspect="1"/>
          </p:cNvGraphicFramePr>
          <p:nvPr/>
        </p:nvGraphicFramePr>
        <p:xfrm>
          <a:off x="3616325" y="4699000"/>
          <a:ext cx="1801813" cy="1479550"/>
        </p:xfrm>
        <a:graphic>
          <a:graphicData uri="http://schemas.openxmlformats.org/presentationml/2006/ole">
            <p:oleObj spid="_x0000_s592933" name="Equation" r:id="rId5" imgW="774360" imgH="634680" progId="Equation.DSMT4">
              <p:embed/>
            </p:oleObj>
          </a:graphicData>
        </a:graphic>
      </p:graphicFrame>
      <p:grpSp>
        <p:nvGrpSpPr>
          <p:cNvPr id="592962" name="Group 66"/>
          <p:cNvGrpSpPr>
            <a:grpSpLocks/>
          </p:cNvGrpSpPr>
          <p:nvPr/>
        </p:nvGrpSpPr>
        <p:grpSpPr bwMode="auto">
          <a:xfrm>
            <a:off x="2479675" y="3238500"/>
            <a:ext cx="4195763" cy="887413"/>
            <a:chOff x="1578" y="1993"/>
            <a:chExt cx="2643" cy="559"/>
          </a:xfrm>
        </p:grpSpPr>
        <p:sp>
          <p:nvSpPr>
            <p:cNvPr id="592934" name="Arc 38"/>
            <p:cNvSpPr>
              <a:spLocks/>
            </p:cNvSpPr>
            <p:nvPr/>
          </p:nvSpPr>
          <p:spPr bwMode="auto">
            <a:xfrm>
              <a:off x="3523" y="2279"/>
              <a:ext cx="120" cy="250"/>
            </a:xfrm>
            <a:custGeom>
              <a:avLst/>
              <a:gdLst>
                <a:gd name="G0" fmla="+- 21600 0 0"/>
                <a:gd name="G1" fmla="+- 14893 0 0"/>
                <a:gd name="G2" fmla="+- 21600 0 0"/>
                <a:gd name="T0" fmla="*/ 43198 w 43198"/>
                <a:gd name="T1" fmla="*/ 15171 h 36493"/>
                <a:gd name="T2" fmla="*/ 5955 w 43198"/>
                <a:gd name="T3" fmla="*/ 0 h 36493"/>
                <a:gd name="T4" fmla="*/ 21600 w 43198"/>
                <a:gd name="T5" fmla="*/ 14893 h 36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36493" fill="none" extrusionOk="0">
                  <a:moveTo>
                    <a:pt x="43198" y="15171"/>
                  </a:moveTo>
                  <a:cubicBezTo>
                    <a:pt x="43046" y="26990"/>
                    <a:pt x="33420" y="36492"/>
                    <a:pt x="21600" y="36493"/>
                  </a:cubicBezTo>
                  <a:cubicBezTo>
                    <a:pt x="9670" y="36493"/>
                    <a:pt x="0" y="26822"/>
                    <a:pt x="0" y="14893"/>
                  </a:cubicBezTo>
                  <a:cubicBezTo>
                    <a:pt x="-1" y="9348"/>
                    <a:pt x="2132" y="4016"/>
                    <a:pt x="5955" y="0"/>
                  </a:cubicBezTo>
                </a:path>
                <a:path w="43198" h="36493" stroke="0" extrusionOk="0">
                  <a:moveTo>
                    <a:pt x="43198" y="15171"/>
                  </a:moveTo>
                  <a:cubicBezTo>
                    <a:pt x="43046" y="26990"/>
                    <a:pt x="33420" y="36492"/>
                    <a:pt x="21600" y="36493"/>
                  </a:cubicBezTo>
                  <a:cubicBezTo>
                    <a:pt x="9670" y="36493"/>
                    <a:pt x="0" y="26822"/>
                    <a:pt x="0" y="14893"/>
                  </a:cubicBezTo>
                  <a:cubicBezTo>
                    <a:pt x="-1" y="9348"/>
                    <a:pt x="2132" y="4016"/>
                    <a:pt x="5955" y="0"/>
                  </a:cubicBezTo>
                  <a:lnTo>
                    <a:pt x="21600" y="14893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35" name="Arc 39"/>
            <p:cNvSpPr>
              <a:spLocks/>
            </p:cNvSpPr>
            <p:nvPr/>
          </p:nvSpPr>
          <p:spPr bwMode="auto">
            <a:xfrm>
              <a:off x="3442" y="2275"/>
              <a:ext cx="121" cy="267"/>
            </a:xfrm>
            <a:custGeom>
              <a:avLst/>
              <a:gdLst>
                <a:gd name="G0" fmla="+- 21600 0 0"/>
                <a:gd name="G1" fmla="+- 17865 0 0"/>
                <a:gd name="G2" fmla="+- 21600 0 0"/>
                <a:gd name="T0" fmla="*/ 33741 w 43200"/>
                <a:gd name="T1" fmla="*/ 0 h 39465"/>
                <a:gd name="T2" fmla="*/ 7644 w 43200"/>
                <a:gd name="T3" fmla="*/ 1379 h 39465"/>
                <a:gd name="T4" fmla="*/ 21600 w 43200"/>
                <a:gd name="T5" fmla="*/ 17865 h 39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65" fill="none" extrusionOk="0">
                  <a:moveTo>
                    <a:pt x="33740" y="0"/>
                  </a:moveTo>
                  <a:cubicBezTo>
                    <a:pt x="39657" y="4021"/>
                    <a:pt x="43200" y="10711"/>
                    <a:pt x="43200" y="17865"/>
                  </a:cubicBezTo>
                  <a:cubicBezTo>
                    <a:pt x="43200" y="29794"/>
                    <a:pt x="33529" y="39465"/>
                    <a:pt x="21600" y="39465"/>
                  </a:cubicBezTo>
                  <a:cubicBezTo>
                    <a:pt x="9670" y="39465"/>
                    <a:pt x="0" y="29794"/>
                    <a:pt x="0" y="17865"/>
                  </a:cubicBezTo>
                  <a:cubicBezTo>
                    <a:pt x="-1" y="11513"/>
                    <a:pt x="2795" y="5483"/>
                    <a:pt x="7643" y="1378"/>
                  </a:cubicBezTo>
                </a:path>
                <a:path w="43200" h="39465" stroke="0" extrusionOk="0">
                  <a:moveTo>
                    <a:pt x="33740" y="0"/>
                  </a:moveTo>
                  <a:cubicBezTo>
                    <a:pt x="39657" y="4021"/>
                    <a:pt x="43200" y="10711"/>
                    <a:pt x="43200" y="17865"/>
                  </a:cubicBezTo>
                  <a:cubicBezTo>
                    <a:pt x="43200" y="29794"/>
                    <a:pt x="33529" y="39465"/>
                    <a:pt x="21600" y="39465"/>
                  </a:cubicBezTo>
                  <a:cubicBezTo>
                    <a:pt x="9670" y="39465"/>
                    <a:pt x="0" y="29794"/>
                    <a:pt x="0" y="17865"/>
                  </a:cubicBezTo>
                  <a:cubicBezTo>
                    <a:pt x="-1" y="11513"/>
                    <a:pt x="2795" y="5483"/>
                    <a:pt x="7643" y="1378"/>
                  </a:cubicBezTo>
                  <a:lnTo>
                    <a:pt x="21600" y="17865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36" name="Arc 40"/>
            <p:cNvSpPr>
              <a:spLocks/>
            </p:cNvSpPr>
            <p:nvPr/>
          </p:nvSpPr>
          <p:spPr bwMode="auto">
            <a:xfrm>
              <a:off x="3365" y="2286"/>
              <a:ext cx="120" cy="256"/>
            </a:xfrm>
            <a:custGeom>
              <a:avLst/>
              <a:gdLst>
                <a:gd name="G0" fmla="+- 21600 0 0"/>
                <a:gd name="G1" fmla="+- 15907 0 0"/>
                <a:gd name="G2" fmla="+- 21600 0 0"/>
                <a:gd name="T0" fmla="*/ 36212 w 43200"/>
                <a:gd name="T1" fmla="*/ 0 h 37507"/>
                <a:gd name="T2" fmla="*/ 6473 w 43200"/>
                <a:gd name="T3" fmla="*/ 488 h 37507"/>
                <a:gd name="T4" fmla="*/ 21600 w 43200"/>
                <a:gd name="T5" fmla="*/ 15907 h 37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7507" fill="none" extrusionOk="0">
                  <a:moveTo>
                    <a:pt x="36212" y="-1"/>
                  </a:moveTo>
                  <a:cubicBezTo>
                    <a:pt x="40665" y="4090"/>
                    <a:pt x="43200" y="9860"/>
                    <a:pt x="43200" y="15907"/>
                  </a:cubicBezTo>
                  <a:cubicBezTo>
                    <a:pt x="43200" y="27836"/>
                    <a:pt x="33529" y="37507"/>
                    <a:pt x="21600" y="37507"/>
                  </a:cubicBezTo>
                  <a:cubicBezTo>
                    <a:pt x="9670" y="37507"/>
                    <a:pt x="0" y="27836"/>
                    <a:pt x="0" y="15907"/>
                  </a:cubicBezTo>
                  <a:cubicBezTo>
                    <a:pt x="-1" y="10106"/>
                    <a:pt x="2332" y="4550"/>
                    <a:pt x="6473" y="488"/>
                  </a:cubicBezTo>
                </a:path>
                <a:path w="43200" h="37507" stroke="0" extrusionOk="0">
                  <a:moveTo>
                    <a:pt x="36212" y="-1"/>
                  </a:moveTo>
                  <a:cubicBezTo>
                    <a:pt x="40665" y="4090"/>
                    <a:pt x="43200" y="9860"/>
                    <a:pt x="43200" y="15907"/>
                  </a:cubicBezTo>
                  <a:cubicBezTo>
                    <a:pt x="43200" y="27836"/>
                    <a:pt x="33529" y="37507"/>
                    <a:pt x="21600" y="37507"/>
                  </a:cubicBezTo>
                  <a:cubicBezTo>
                    <a:pt x="9670" y="37507"/>
                    <a:pt x="0" y="27836"/>
                    <a:pt x="0" y="15907"/>
                  </a:cubicBezTo>
                  <a:cubicBezTo>
                    <a:pt x="-1" y="10106"/>
                    <a:pt x="2332" y="4550"/>
                    <a:pt x="6473" y="488"/>
                  </a:cubicBezTo>
                  <a:lnTo>
                    <a:pt x="21600" y="15907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37" name="Arc 41"/>
            <p:cNvSpPr>
              <a:spLocks/>
            </p:cNvSpPr>
            <p:nvPr/>
          </p:nvSpPr>
          <p:spPr bwMode="auto">
            <a:xfrm>
              <a:off x="3280" y="2289"/>
              <a:ext cx="121" cy="255"/>
            </a:xfrm>
            <a:custGeom>
              <a:avLst/>
              <a:gdLst>
                <a:gd name="G0" fmla="+- 21600 0 0"/>
                <a:gd name="G1" fmla="+- 15795 0 0"/>
                <a:gd name="G2" fmla="+- 21600 0 0"/>
                <a:gd name="T0" fmla="*/ 36720 w 43200"/>
                <a:gd name="T1" fmla="*/ 370 h 37395"/>
                <a:gd name="T2" fmla="*/ 6866 w 43200"/>
                <a:gd name="T3" fmla="*/ 0 h 37395"/>
                <a:gd name="T4" fmla="*/ 21600 w 43200"/>
                <a:gd name="T5" fmla="*/ 15795 h 37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7395" fill="none" extrusionOk="0">
                  <a:moveTo>
                    <a:pt x="36720" y="369"/>
                  </a:moveTo>
                  <a:cubicBezTo>
                    <a:pt x="40864" y="4432"/>
                    <a:pt x="43200" y="9991"/>
                    <a:pt x="43200" y="15795"/>
                  </a:cubicBezTo>
                  <a:cubicBezTo>
                    <a:pt x="43200" y="27724"/>
                    <a:pt x="33529" y="37395"/>
                    <a:pt x="21600" y="37395"/>
                  </a:cubicBezTo>
                  <a:cubicBezTo>
                    <a:pt x="9670" y="37395"/>
                    <a:pt x="0" y="27724"/>
                    <a:pt x="0" y="15795"/>
                  </a:cubicBezTo>
                  <a:cubicBezTo>
                    <a:pt x="-1" y="9805"/>
                    <a:pt x="2486" y="4085"/>
                    <a:pt x="6866" y="0"/>
                  </a:cubicBezTo>
                </a:path>
                <a:path w="43200" h="37395" stroke="0" extrusionOk="0">
                  <a:moveTo>
                    <a:pt x="36720" y="369"/>
                  </a:moveTo>
                  <a:cubicBezTo>
                    <a:pt x="40864" y="4432"/>
                    <a:pt x="43200" y="9991"/>
                    <a:pt x="43200" y="15795"/>
                  </a:cubicBezTo>
                  <a:cubicBezTo>
                    <a:pt x="43200" y="27724"/>
                    <a:pt x="33529" y="37395"/>
                    <a:pt x="21600" y="37395"/>
                  </a:cubicBezTo>
                  <a:cubicBezTo>
                    <a:pt x="9670" y="37395"/>
                    <a:pt x="0" y="27724"/>
                    <a:pt x="0" y="15795"/>
                  </a:cubicBezTo>
                  <a:cubicBezTo>
                    <a:pt x="-1" y="9805"/>
                    <a:pt x="2486" y="4085"/>
                    <a:pt x="6866" y="0"/>
                  </a:cubicBezTo>
                  <a:lnTo>
                    <a:pt x="21600" y="15795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38" name="Arc 42"/>
            <p:cNvSpPr>
              <a:spLocks/>
            </p:cNvSpPr>
            <p:nvPr/>
          </p:nvSpPr>
          <p:spPr bwMode="auto">
            <a:xfrm>
              <a:off x="3198" y="2292"/>
              <a:ext cx="120" cy="260"/>
            </a:xfrm>
            <a:custGeom>
              <a:avLst/>
              <a:gdLst>
                <a:gd name="G0" fmla="+- 21598 0 0"/>
                <a:gd name="G1" fmla="+- 16368 0 0"/>
                <a:gd name="G2" fmla="+- 21600 0 0"/>
                <a:gd name="T0" fmla="*/ 35692 w 43198"/>
                <a:gd name="T1" fmla="*/ 0 h 37968"/>
                <a:gd name="T2" fmla="*/ 0 w 43198"/>
                <a:gd name="T3" fmla="*/ 16690 h 37968"/>
                <a:gd name="T4" fmla="*/ 21598 w 43198"/>
                <a:gd name="T5" fmla="*/ 16368 h 37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37968" fill="none" extrusionOk="0">
                  <a:moveTo>
                    <a:pt x="35692" y="-1"/>
                  </a:moveTo>
                  <a:cubicBezTo>
                    <a:pt x="40457" y="4103"/>
                    <a:pt x="43198" y="10079"/>
                    <a:pt x="43198" y="16368"/>
                  </a:cubicBezTo>
                  <a:cubicBezTo>
                    <a:pt x="43198" y="28297"/>
                    <a:pt x="33527" y="37968"/>
                    <a:pt x="21598" y="37968"/>
                  </a:cubicBezTo>
                  <a:cubicBezTo>
                    <a:pt x="9794" y="37968"/>
                    <a:pt x="176" y="28492"/>
                    <a:pt x="0" y="16689"/>
                  </a:cubicBezTo>
                </a:path>
                <a:path w="43198" h="37968" stroke="0" extrusionOk="0">
                  <a:moveTo>
                    <a:pt x="35692" y="-1"/>
                  </a:moveTo>
                  <a:cubicBezTo>
                    <a:pt x="40457" y="4103"/>
                    <a:pt x="43198" y="10079"/>
                    <a:pt x="43198" y="16368"/>
                  </a:cubicBezTo>
                  <a:cubicBezTo>
                    <a:pt x="43198" y="28297"/>
                    <a:pt x="33527" y="37968"/>
                    <a:pt x="21598" y="37968"/>
                  </a:cubicBezTo>
                  <a:cubicBezTo>
                    <a:pt x="9794" y="37968"/>
                    <a:pt x="176" y="28492"/>
                    <a:pt x="0" y="16689"/>
                  </a:cubicBezTo>
                  <a:lnTo>
                    <a:pt x="21598" y="16368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40" name="Line 44"/>
            <p:cNvSpPr>
              <a:spLocks noChangeShapeType="1"/>
            </p:cNvSpPr>
            <p:nvPr/>
          </p:nvSpPr>
          <p:spPr bwMode="auto">
            <a:xfrm>
              <a:off x="1616" y="2424"/>
              <a:ext cx="38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2941" name="Oval 45"/>
            <p:cNvSpPr>
              <a:spLocks noChangeArrowheads="1"/>
            </p:cNvSpPr>
            <p:nvPr/>
          </p:nvSpPr>
          <p:spPr bwMode="auto">
            <a:xfrm>
              <a:off x="1578" y="2401"/>
              <a:ext cx="38" cy="4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42" name="Line 46"/>
            <p:cNvSpPr>
              <a:spLocks noChangeShapeType="1"/>
            </p:cNvSpPr>
            <p:nvPr/>
          </p:nvSpPr>
          <p:spPr bwMode="auto">
            <a:xfrm flipV="1">
              <a:off x="1993" y="2314"/>
              <a:ext cx="42" cy="1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2943" name="Line 47"/>
            <p:cNvSpPr>
              <a:spLocks noChangeShapeType="1"/>
            </p:cNvSpPr>
            <p:nvPr/>
          </p:nvSpPr>
          <p:spPr bwMode="auto">
            <a:xfrm flipV="1">
              <a:off x="2062" y="2317"/>
              <a:ext cx="66" cy="1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2944" name="Line 48"/>
            <p:cNvSpPr>
              <a:spLocks noChangeShapeType="1"/>
            </p:cNvSpPr>
            <p:nvPr/>
          </p:nvSpPr>
          <p:spPr bwMode="auto">
            <a:xfrm flipV="1">
              <a:off x="2158" y="2317"/>
              <a:ext cx="66" cy="1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2945" name="Line 49"/>
            <p:cNvSpPr>
              <a:spLocks noChangeShapeType="1"/>
            </p:cNvSpPr>
            <p:nvPr/>
          </p:nvSpPr>
          <p:spPr bwMode="auto">
            <a:xfrm flipV="1">
              <a:off x="2258" y="2317"/>
              <a:ext cx="62" cy="1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2946" name="Line 50"/>
            <p:cNvSpPr>
              <a:spLocks noChangeShapeType="1"/>
            </p:cNvSpPr>
            <p:nvPr/>
          </p:nvSpPr>
          <p:spPr bwMode="auto">
            <a:xfrm flipV="1">
              <a:off x="2353" y="2311"/>
              <a:ext cx="63" cy="1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2947" name="Line 51"/>
            <p:cNvSpPr>
              <a:spLocks noChangeShapeType="1"/>
            </p:cNvSpPr>
            <p:nvPr/>
          </p:nvSpPr>
          <p:spPr bwMode="auto">
            <a:xfrm flipH="1" flipV="1">
              <a:off x="2412" y="2315"/>
              <a:ext cx="28" cy="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2948" name="Line 52"/>
            <p:cNvSpPr>
              <a:spLocks noChangeShapeType="1"/>
            </p:cNvSpPr>
            <p:nvPr/>
          </p:nvSpPr>
          <p:spPr bwMode="auto">
            <a:xfrm rot="19163305" flipV="1">
              <a:off x="2094" y="2335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2949" name="Line 53"/>
            <p:cNvSpPr>
              <a:spLocks noChangeShapeType="1"/>
            </p:cNvSpPr>
            <p:nvPr/>
          </p:nvSpPr>
          <p:spPr bwMode="auto">
            <a:xfrm rot="19163305" flipV="1">
              <a:off x="2193" y="2323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2950" name="Line 54"/>
            <p:cNvSpPr>
              <a:spLocks noChangeShapeType="1"/>
            </p:cNvSpPr>
            <p:nvPr/>
          </p:nvSpPr>
          <p:spPr bwMode="auto">
            <a:xfrm rot="19163305" flipV="1">
              <a:off x="2289" y="2320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2951" name="Line 55"/>
            <p:cNvSpPr>
              <a:spLocks noChangeShapeType="1"/>
            </p:cNvSpPr>
            <p:nvPr/>
          </p:nvSpPr>
          <p:spPr bwMode="auto">
            <a:xfrm rot="19163305" flipV="1">
              <a:off x="2001" y="2323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2952" name="Line 56"/>
            <p:cNvSpPr>
              <a:spLocks noChangeShapeType="1"/>
            </p:cNvSpPr>
            <p:nvPr/>
          </p:nvSpPr>
          <p:spPr bwMode="auto">
            <a:xfrm>
              <a:off x="2440" y="2411"/>
              <a:ext cx="75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2953" name="Text Box 57"/>
            <p:cNvSpPr txBox="1">
              <a:spLocks noChangeArrowheads="1"/>
            </p:cNvSpPr>
            <p:nvPr/>
          </p:nvSpPr>
          <p:spPr bwMode="auto">
            <a:xfrm>
              <a:off x="2117" y="1993"/>
              <a:ext cx="21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92954" name="Text Box 58"/>
            <p:cNvSpPr txBox="1">
              <a:spLocks noChangeArrowheads="1"/>
            </p:cNvSpPr>
            <p:nvPr/>
          </p:nvSpPr>
          <p:spPr bwMode="auto">
            <a:xfrm>
              <a:off x="3283" y="1993"/>
              <a:ext cx="340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r>
                <a:rPr lang="en-US" sz="2000" i="1" dirty="0" err="1" smtClean="0">
                  <a:solidFill>
                    <a:schemeClr val="bg2"/>
                  </a:solidFill>
                  <a:latin typeface="Times New Roman" pitchFamily="18" charset="0"/>
                </a:rPr>
                <a:t>jX</a:t>
              </a:r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92956" name="Line 60"/>
            <p:cNvSpPr>
              <a:spLocks noChangeShapeType="1"/>
            </p:cNvSpPr>
            <p:nvPr/>
          </p:nvSpPr>
          <p:spPr bwMode="auto">
            <a:xfrm flipV="1">
              <a:off x="3652" y="2383"/>
              <a:ext cx="542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2957" name="Oval 61"/>
            <p:cNvSpPr>
              <a:spLocks noChangeArrowheads="1"/>
            </p:cNvSpPr>
            <p:nvPr/>
          </p:nvSpPr>
          <p:spPr bwMode="auto">
            <a:xfrm>
              <a:off x="4183" y="2356"/>
              <a:ext cx="38" cy="4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2961" name="Text Box 65"/>
          <p:cNvSpPr txBox="1">
            <a:spLocks noChangeArrowheads="1"/>
          </p:cNvSpPr>
          <p:nvPr/>
        </p:nvSpPr>
        <p:spPr bwMode="auto">
          <a:xfrm>
            <a:off x="0" y="0"/>
            <a:ext cx="89042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of a Bulk Conductor (cont.)</a:t>
            </a:r>
          </a:p>
        </p:txBody>
      </p:sp>
      <p:graphicFrame>
        <p:nvGraphicFramePr>
          <p:cNvPr id="592965" name="Object 69"/>
          <p:cNvGraphicFramePr>
            <a:graphicFrameLocks noChangeAspect="1"/>
          </p:cNvGraphicFramePr>
          <p:nvPr/>
        </p:nvGraphicFramePr>
        <p:xfrm>
          <a:off x="1789690" y="2131188"/>
          <a:ext cx="5534025" cy="852487"/>
        </p:xfrm>
        <a:graphic>
          <a:graphicData uri="http://schemas.openxmlformats.org/presentationml/2006/ole">
            <p:oleObj spid="_x0000_s592965" name="Equation" r:id="rId6" imgW="2806560" imgH="431640" progId="Equation.DSMT4">
              <p:embed/>
            </p:oleObj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92966" name="Object 70"/>
          <p:cNvGraphicFramePr>
            <a:graphicFrameLocks noChangeAspect="1"/>
          </p:cNvGraphicFramePr>
          <p:nvPr/>
        </p:nvGraphicFramePr>
        <p:xfrm>
          <a:off x="5513388" y="1131888"/>
          <a:ext cx="2801937" cy="434975"/>
        </p:xfrm>
        <a:graphic>
          <a:graphicData uri="http://schemas.openxmlformats.org/presentationml/2006/ole">
            <p:oleObj spid="_x0000_s592966" name="Equation" r:id="rId7" imgW="16380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Text Box 2"/>
          <p:cNvSpPr txBox="1">
            <a:spLocks noChangeArrowheads="1"/>
          </p:cNvSpPr>
          <p:nvPr/>
        </p:nvSpPr>
        <p:spPr bwMode="auto">
          <a:xfrm>
            <a:off x="1376363" y="0"/>
            <a:ext cx="6477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DC Equivalent Model</a:t>
            </a:r>
          </a:p>
        </p:txBody>
      </p:sp>
      <p:graphicFrame>
        <p:nvGraphicFramePr>
          <p:cNvPr id="593958" name="Object 38"/>
          <p:cNvGraphicFramePr>
            <a:graphicFrameLocks noChangeAspect="1"/>
          </p:cNvGraphicFramePr>
          <p:nvPr/>
        </p:nvGraphicFramePr>
        <p:xfrm>
          <a:off x="3407682" y="4036786"/>
          <a:ext cx="5383213" cy="811213"/>
        </p:xfrm>
        <a:graphic>
          <a:graphicData uri="http://schemas.openxmlformats.org/presentationml/2006/ole">
            <p:oleObj spid="_x0000_s593958" name="Equation" r:id="rId4" imgW="2869920" imgH="431640" progId="Equation.DSMT4">
              <p:embed/>
            </p:oleObj>
          </a:graphicData>
        </a:graphic>
      </p:graphicFrame>
      <p:graphicFrame>
        <p:nvGraphicFramePr>
          <p:cNvPr id="593959" name="Object 39"/>
          <p:cNvGraphicFramePr>
            <a:graphicFrameLocks noChangeAspect="1"/>
          </p:cNvGraphicFramePr>
          <p:nvPr/>
        </p:nvGraphicFramePr>
        <p:xfrm>
          <a:off x="3454400" y="5575300"/>
          <a:ext cx="1503363" cy="665163"/>
        </p:xfrm>
        <a:graphic>
          <a:graphicData uri="http://schemas.openxmlformats.org/presentationml/2006/ole">
            <p:oleObj spid="_x0000_s593959" name="Equation" r:id="rId5" imgW="545760" imgH="241200" progId="Equation.DSMT4">
              <p:embed/>
            </p:oleObj>
          </a:graphicData>
        </a:graphic>
      </p:graphicFrame>
      <p:sp>
        <p:nvSpPr>
          <p:cNvPr id="593960" name="Text Box 40"/>
          <p:cNvSpPr txBox="1">
            <a:spLocks noChangeArrowheads="1"/>
          </p:cNvSpPr>
          <p:nvPr/>
        </p:nvSpPr>
        <p:spPr bwMode="auto">
          <a:xfrm>
            <a:off x="2341563" y="5686425"/>
            <a:ext cx="9636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sp>
        <p:nvSpPr>
          <p:cNvPr id="593967" name="Text Box 47"/>
          <p:cNvSpPr txBox="1">
            <a:spLocks noChangeArrowheads="1"/>
          </p:cNvSpPr>
          <p:nvPr/>
        </p:nvSpPr>
        <p:spPr bwMode="auto">
          <a:xfrm>
            <a:off x="284163" y="3798888"/>
            <a:ext cx="2711450" cy="147732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thickness in the DC problem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is chosen as the </a:t>
            </a:r>
            <a:r>
              <a:rPr lang="en-US" u="sng" dirty="0">
                <a:solidFill>
                  <a:schemeClr val="bg1"/>
                </a:solidFill>
              </a:rPr>
              <a:t>skin depth</a:t>
            </a:r>
            <a:r>
              <a:rPr lang="en-US" dirty="0">
                <a:solidFill>
                  <a:schemeClr val="bg1"/>
                </a:solidFill>
              </a:rPr>
              <a:t> in the </a:t>
            </a:r>
            <a:r>
              <a:rPr lang="en-US" dirty="0" smtClean="0">
                <a:solidFill>
                  <a:schemeClr val="bg1"/>
                </a:solidFill>
              </a:rPr>
              <a:t>high-frequency bulk </a:t>
            </a:r>
            <a:r>
              <a:rPr lang="en-US" dirty="0">
                <a:solidFill>
                  <a:schemeClr val="bg1"/>
                </a:solidFill>
              </a:rPr>
              <a:t>conductor problem.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1668463" y="825047"/>
            <a:ext cx="6715124" cy="2546803"/>
            <a:chOff x="1668463" y="825047"/>
            <a:chExt cx="6715124" cy="2546803"/>
          </a:xfrm>
        </p:grpSpPr>
        <p:sp>
          <p:nvSpPr>
            <p:cNvPr id="43" name="AutoShape 3"/>
            <p:cNvSpPr>
              <a:spLocks noChangeArrowheads="1"/>
            </p:cNvSpPr>
            <p:nvPr/>
          </p:nvSpPr>
          <p:spPr bwMode="auto">
            <a:xfrm>
              <a:off x="2198688" y="1233488"/>
              <a:ext cx="5254624" cy="2095500"/>
            </a:xfrm>
            <a:prstGeom prst="cube">
              <a:avLst>
                <a:gd name="adj" fmla="val 82338"/>
              </a:avLst>
            </a:prstGeom>
            <a:solidFill>
              <a:srgbClr val="CC99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flipV="1">
              <a:off x="4291013" y="1843088"/>
              <a:ext cx="550862" cy="54768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5" name="Object 7"/>
            <p:cNvGraphicFramePr>
              <a:graphicFrameLocks noChangeAspect="1"/>
            </p:cNvGraphicFramePr>
            <p:nvPr/>
          </p:nvGraphicFramePr>
          <p:xfrm>
            <a:off x="4811713" y="1874838"/>
            <a:ext cx="439737" cy="430212"/>
          </p:xfrm>
          <a:graphic>
            <a:graphicData uri="http://schemas.openxmlformats.org/presentationml/2006/ole">
              <p:oleObj spid="_x0000_s593960" name="Equation" r:id="rId6" imgW="177480" imgH="228600" progId="Equation.DSMT4">
                <p:embed/>
              </p:oleObj>
            </a:graphicData>
          </a:graphic>
        </p:graphicFrame>
        <p:graphicFrame>
          <p:nvGraphicFramePr>
            <p:cNvPr id="46" name="Object 8"/>
            <p:cNvGraphicFramePr>
              <a:graphicFrameLocks noChangeAspect="1"/>
            </p:cNvGraphicFramePr>
            <p:nvPr/>
          </p:nvGraphicFramePr>
          <p:xfrm>
            <a:off x="5337629" y="825047"/>
            <a:ext cx="479425" cy="336550"/>
          </p:xfrm>
          <a:graphic>
            <a:graphicData uri="http://schemas.openxmlformats.org/presentationml/2006/ole">
              <p:oleObj spid="_x0000_s593961" name="Equation" r:id="rId7" imgW="152280" imgH="139680" progId="Equation.DSMT4">
                <p:embed/>
              </p:oleObj>
            </a:graphicData>
          </a:graphic>
        </p:graphicFrame>
        <p:graphicFrame>
          <p:nvGraphicFramePr>
            <p:cNvPr id="47" name="Object 9"/>
            <p:cNvGraphicFramePr>
              <a:graphicFrameLocks noChangeAspect="1"/>
            </p:cNvGraphicFramePr>
            <p:nvPr/>
          </p:nvGraphicFramePr>
          <p:xfrm>
            <a:off x="2338615" y="1597253"/>
            <a:ext cx="409575" cy="369887"/>
          </p:xfrm>
          <a:graphic>
            <a:graphicData uri="http://schemas.openxmlformats.org/presentationml/2006/ole">
              <p:oleObj spid="_x0000_s593962" name="Equation" r:id="rId8" imgW="139680" imgH="164880" progId="Equation.DSMT4">
                <p:embed/>
              </p:oleObj>
            </a:graphicData>
          </a:graphic>
        </p:graphicFrame>
        <p:grpSp>
          <p:nvGrpSpPr>
            <p:cNvPr id="48" name="Group 10"/>
            <p:cNvGrpSpPr>
              <a:grpSpLocks/>
            </p:cNvGrpSpPr>
            <p:nvPr/>
          </p:nvGrpSpPr>
          <p:grpSpPr bwMode="auto">
            <a:xfrm>
              <a:off x="2395538" y="3052764"/>
              <a:ext cx="219075" cy="206375"/>
              <a:chOff x="1774" y="2796"/>
              <a:chExt cx="138" cy="130"/>
            </a:xfrm>
          </p:grpSpPr>
          <p:sp>
            <p:nvSpPr>
              <p:cNvPr id="74" name="Oval 11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12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6" name="Line 13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9" name="Group 14"/>
            <p:cNvGrpSpPr>
              <a:grpSpLocks/>
            </p:cNvGrpSpPr>
            <p:nvPr/>
          </p:nvGrpSpPr>
          <p:grpSpPr bwMode="auto">
            <a:xfrm>
              <a:off x="5314951" y="3043239"/>
              <a:ext cx="219075" cy="206375"/>
              <a:chOff x="1774" y="2796"/>
              <a:chExt cx="138" cy="130"/>
            </a:xfrm>
          </p:grpSpPr>
          <p:sp>
            <p:nvSpPr>
              <p:cNvPr id="71" name="Oval 15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16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3" name="Line 17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0" name="Group 18"/>
            <p:cNvGrpSpPr>
              <a:grpSpLocks/>
            </p:cNvGrpSpPr>
            <p:nvPr/>
          </p:nvGrpSpPr>
          <p:grpSpPr bwMode="auto">
            <a:xfrm>
              <a:off x="2978151" y="3048002"/>
              <a:ext cx="219075" cy="206375"/>
              <a:chOff x="1774" y="2796"/>
              <a:chExt cx="138" cy="130"/>
            </a:xfrm>
          </p:grpSpPr>
          <p:sp>
            <p:nvSpPr>
              <p:cNvPr id="68" name="Oval 19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20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" name="Line 21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1" name="Group 22"/>
            <p:cNvGrpSpPr>
              <a:grpSpLocks/>
            </p:cNvGrpSpPr>
            <p:nvPr/>
          </p:nvGrpSpPr>
          <p:grpSpPr bwMode="auto">
            <a:xfrm>
              <a:off x="3590926" y="3052764"/>
              <a:ext cx="219075" cy="206375"/>
              <a:chOff x="1774" y="2796"/>
              <a:chExt cx="138" cy="130"/>
            </a:xfrm>
          </p:grpSpPr>
          <p:sp>
            <p:nvSpPr>
              <p:cNvPr id="65" name="Oval 23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24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" name="Line 25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2" name="Group 26"/>
            <p:cNvGrpSpPr>
              <a:grpSpLocks/>
            </p:cNvGrpSpPr>
            <p:nvPr/>
          </p:nvGrpSpPr>
          <p:grpSpPr bwMode="auto">
            <a:xfrm>
              <a:off x="4232276" y="3049589"/>
              <a:ext cx="219075" cy="206375"/>
              <a:chOff x="1774" y="2796"/>
              <a:chExt cx="138" cy="130"/>
            </a:xfrm>
          </p:grpSpPr>
          <p:sp>
            <p:nvSpPr>
              <p:cNvPr id="62" name="Oval 27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28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" name="Line 29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3" name="Group 30"/>
            <p:cNvGrpSpPr>
              <a:grpSpLocks/>
            </p:cNvGrpSpPr>
            <p:nvPr/>
          </p:nvGrpSpPr>
          <p:grpSpPr bwMode="auto">
            <a:xfrm>
              <a:off x="4778376" y="3054352"/>
              <a:ext cx="219075" cy="206375"/>
              <a:chOff x="1774" y="2796"/>
              <a:chExt cx="138" cy="130"/>
            </a:xfrm>
          </p:grpSpPr>
          <p:sp>
            <p:nvSpPr>
              <p:cNvPr id="59" name="Oval 31"/>
              <p:cNvSpPr>
                <a:spLocks noChangeArrowheads="1"/>
              </p:cNvSpPr>
              <p:nvPr/>
            </p:nvSpPr>
            <p:spPr bwMode="auto">
              <a:xfrm>
                <a:off x="1774" y="2796"/>
                <a:ext cx="138" cy="13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32"/>
              <p:cNvSpPr>
                <a:spLocks noChangeShapeType="1"/>
              </p:cNvSpPr>
              <p:nvPr/>
            </p:nvSpPr>
            <p:spPr bwMode="auto">
              <a:xfrm>
                <a:off x="1789" y="2819"/>
                <a:ext cx="100" cy="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" name="Line 33"/>
              <p:cNvSpPr>
                <a:spLocks noChangeShapeType="1"/>
              </p:cNvSpPr>
              <p:nvPr/>
            </p:nvSpPr>
            <p:spPr bwMode="auto">
              <a:xfrm flipH="1">
                <a:off x="1795" y="2811"/>
                <a:ext cx="92" cy="99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54" name="Object 36"/>
            <p:cNvGraphicFramePr>
              <a:graphicFrameLocks noChangeAspect="1"/>
            </p:cNvGraphicFramePr>
            <p:nvPr/>
          </p:nvGraphicFramePr>
          <p:xfrm>
            <a:off x="1668463" y="2943225"/>
            <a:ext cx="438150" cy="428625"/>
          </p:xfrm>
          <a:graphic>
            <a:graphicData uri="http://schemas.openxmlformats.org/presentationml/2006/ole">
              <p:oleObj spid="_x0000_s593963" name="Equation" r:id="rId9" imgW="139680" imgH="177480" progId="Equation.DSMT4">
                <p:embed/>
              </p:oleObj>
            </a:graphicData>
          </a:graphic>
        </p:graphicFrame>
        <p:sp>
          <p:nvSpPr>
            <p:cNvPr id="55" name="Text Box 37"/>
            <p:cNvSpPr txBox="1">
              <a:spLocks noChangeArrowheads="1"/>
            </p:cNvSpPr>
            <p:nvPr/>
          </p:nvSpPr>
          <p:spPr bwMode="auto">
            <a:xfrm>
              <a:off x="6611937" y="2503488"/>
              <a:ext cx="1771650" cy="4000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hlink"/>
                  </a:solidFill>
                  <a:sym typeface="Symbol" pitchFamily="18" charset="2"/>
                </a:rPr>
                <a:t>DC </a:t>
              </a:r>
              <a:r>
                <a:rPr lang="en-US" sz="2000" dirty="0" smtClean="0">
                  <a:solidFill>
                    <a:schemeClr val="hlink"/>
                  </a:solidFill>
                  <a:sym typeface="Symbol" pitchFamily="18" charset="2"/>
                </a:rPr>
                <a:t>problem</a:t>
              </a:r>
              <a:endParaRPr lang="en-US" sz="2000" dirty="0">
                <a:solidFill>
                  <a:schemeClr val="hlink"/>
                </a:solidFill>
                <a:sym typeface="Symbol" pitchFamily="18" charset="2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V="1">
              <a:off x="2002966" y="1219199"/>
              <a:ext cx="1589323" cy="16486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3892138" y="1349829"/>
              <a:ext cx="33607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2057401" y="2950028"/>
              <a:ext cx="0" cy="3592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Text Box 2"/>
          <p:cNvSpPr txBox="1">
            <a:spLocks noChangeArrowheads="1"/>
          </p:cNvSpPr>
          <p:nvPr/>
        </p:nvSpPr>
        <p:spPr bwMode="auto">
          <a:xfrm>
            <a:off x="676523" y="0"/>
            <a:ext cx="76168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 Wave: Lossless Media</a:t>
            </a:r>
          </a:p>
        </p:txBody>
      </p:sp>
      <p:sp>
        <p:nvSpPr>
          <p:cNvPr id="533507" name="Text Box 3"/>
          <p:cNvSpPr txBox="1">
            <a:spLocks noChangeArrowheads="1"/>
          </p:cNvSpPr>
          <p:nvPr/>
        </p:nvSpPr>
        <p:spPr bwMode="auto">
          <a:xfrm>
            <a:off x="1012825" y="1346200"/>
            <a:ext cx="12239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Assume</a:t>
            </a:r>
          </a:p>
        </p:txBody>
      </p:sp>
      <p:sp>
        <p:nvSpPr>
          <p:cNvPr id="533554" name="Text Box 50"/>
          <p:cNvSpPr txBox="1">
            <a:spLocks noChangeArrowheads="1"/>
          </p:cNvSpPr>
          <p:nvPr/>
        </p:nvSpPr>
        <p:spPr bwMode="auto">
          <a:xfrm>
            <a:off x="1111250" y="3387952"/>
            <a:ext cx="8778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Then</a:t>
            </a:r>
          </a:p>
        </p:txBody>
      </p:sp>
      <p:sp>
        <p:nvSpPr>
          <p:cNvPr id="533588" name="Text Box 84"/>
          <p:cNvSpPr txBox="1">
            <a:spLocks noChangeArrowheads="1"/>
          </p:cNvSpPr>
          <p:nvPr/>
        </p:nvSpPr>
        <p:spPr bwMode="auto">
          <a:xfrm>
            <a:off x="1572305" y="4147230"/>
            <a:ext cx="5127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or</a:t>
            </a:r>
          </a:p>
        </p:txBody>
      </p:sp>
      <p:graphicFrame>
        <p:nvGraphicFramePr>
          <p:cNvPr id="533602" name="Object 98"/>
          <p:cNvGraphicFramePr>
            <a:graphicFrameLocks noChangeAspect="1"/>
          </p:cNvGraphicFramePr>
          <p:nvPr/>
        </p:nvGraphicFramePr>
        <p:xfrm>
          <a:off x="1600200" y="1900238"/>
          <a:ext cx="1946275" cy="593725"/>
        </p:xfrm>
        <a:graphic>
          <a:graphicData uri="http://schemas.openxmlformats.org/presentationml/2006/ole">
            <p:oleObj spid="_x0000_s533602" name="Equation" r:id="rId4" imgW="749160" imgH="228600" progId="Equation.DSMT4">
              <p:embed/>
            </p:oleObj>
          </a:graphicData>
        </a:graphic>
      </p:graphicFrame>
      <p:graphicFrame>
        <p:nvGraphicFramePr>
          <p:cNvPr id="533603" name="Object 99"/>
          <p:cNvGraphicFramePr>
            <a:graphicFrameLocks noChangeAspect="1"/>
          </p:cNvGraphicFramePr>
          <p:nvPr/>
        </p:nvGraphicFramePr>
        <p:xfrm>
          <a:off x="2111375" y="3352800"/>
          <a:ext cx="2305050" cy="1462088"/>
        </p:xfrm>
        <a:graphic>
          <a:graphicData uri="http://schemas.openxmlformats.org/presentationml/2006/ole">
            <p:oleObj spid="_x0000_s533603" name="Equation" r:id="rId5" imgW="1041120" imgH="660240" progId="Equation.DSMT4">
              <p:embed/>
            </p:oleObj>
          </a:graphicData>
        </a:graphic>
      </p:graphicFrame>
      <p:sp>
        <p:nvSpPr>
          <p:cNvPr id="533604" name="Text Box 100"/>
          <p:cNvSpPr txBox="1">
            <a:spLocks noChangeArrowheads="1"/>
          </p:cNvSpPr>
          <p:nvPr/>
        </p:nvSpPr>
        <p:spPr bwMode="auto">
          <a:xfrm>
            <a:off x="1017588" y="5253038"/>
            <a:ext cx="12906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Solution:</a:t>
            </a:r>
          </a:p>
        </p:txBody>
      </p:sp>
      <p:graphicFrame>
        <p:nvGraphicFramePr>
          <p:cNvPr id="533605" name="Object 101"/>
          <p:cNvGraphicFramePr>
            <a:graphicFrameLocks noChangeAspect="1"/>
          </p:cNvGraphicFramePr>
          <p:nvPr/>
        </p:nvGraphicFramePr>
        <p:xfrm>
          <a:off x="1693863" y="5832475"/>
          <a:ext cx="2511425" cy="628650"/>
        </p:xfrm>
        <a:graphic>
          <a:graphicData uri="http://schemas.openxmlformats.org/presentationml/2006/ole">
            <p:oleObj spid="_x0000_s533605" name="Equation" r:id="rId6" imgW="965160" imgH="241200" progId="Equation.DSMT4">
              <p:embed/>
            </p:oleObj>
          </a:graphicData>
        </a:graphic>
      </p:graphicFrame>
      <p:graphicFrame>
        <p:nvGraphicFramePr>
          <p:cNvPr id="533606" name="Object 102"/>
          <p:cNvGraphicFramePr>
            <a:graphicFrameLocks noChangeAspect="1"/>
          </p:cNvGraphicFramePr>
          <p:nvPr/>
        </p:nvGraphicFramePr>
        <p:xfrm>
          <a:off x="4905375" y="5857875"/>
          <a:ext cx="1757363" cy="566738"/>
        </p:xfrm>
        <a:graphic>
          <a:graphicData uri="http://schemas.openxmlformats.org/presentationml/2006/ole">
            <p:oleObj spid="_x0000_s533606" name="Equation" r:id="rId7" imgW="787320" imgH="253800" progId="Equation.DSMT4">
              <p:embed/>
            </p:oleObj>
          </a:graphicData>
        </a:graphic>
      </p:graphicFrame>
      <p:grpSp>
        <p:nvGrpSpPr>
          <p:cNvPr id="533611" name="Group 107"/>
          <p:cNvGrpSpPr>
            <a:grpSpLocks/>
          </p:cNvGrpSpPr>
          <p:nvPr/>
        </p:nvGrpSpPr>
        <p:grpSpPr bwMode="auto">
          <a:xfrm>
            <a:off x="5761038" y="1182688"/>
            <a:ext cx="2806700" cy="2338387"/>
            <a:chOff x="3629" y="745"/>
            <a:chExt cx="1768" cy="1473"/>
          </a:xfrm>
        </p:grpSpPr>
        <p:sp>
          <p:nvSpPr>
            <p:cNvPr id="533586" name="Line 82"/>
            <p:cNvSpPr>
              <a:spLocks noChangeShapeType="1"/>
            </p:cNvSpPr>
            <p:nvPr/>
          </p:nvSpPr>
          <p:spPr bwMode="auto">
            <a:xfrm flipV="1">
              <a:off x="4322" y="1615"/>
              <a:ext cx="57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587" name="Text Box 83"/>
            <p:cNvSpPr txBox="1">
              <a:spLocks noChangeArrowheads="1"/>
            </p:cNvSpPr>
            <p:nvPr/>
          </p:nvSpPr>
          <p:spPr bwMode="auto">
            <a:xfrm>
              <a:off x="4243" y="745"/>
              <a:ext cx="45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z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533590" name="Line 86"/>
            <p:cNvSpPr>
              <a:spLocks noChangeShapeType="1"/>
            </p:cNvSpPr>
            <p:nvPr/>
          </p:nvSpPr>
          <p:spPr bwMode="auto">
            <a:xfrm flipH="1">
              <a:off x="3813" y="1614"/>
              <a:ext cx="509" cy="38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591" name="Line 87"/>
            <p:cNvSpPr>
              <a:spLocks noChangeShapeType="1"/>
            </p:cNvSpPr>
            <p:nvPr/>
          </p:nvSpPr>
          <p:spPr bwMode="auto">
            <a:xfrm flipH="1" flipV="1">
              <a:off x="4321" y="1007"/>
              <a:ext cx="1" cy="6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595" name="Line 91"/>
            <p:cNvSpPr>
              <a:spLocks noChangeShapeType="1"/>
            </p:cNvSpPr>
            <p:nvPr/>
          </p:nvSpPr>
          <p:spPr bwMode="auto">
            <a:xfrm flipH="1">
              <a:off x="3998" y="1617"/>
              <a:ext cx="322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596" name="Line 92"/>
            <p:cNvSpPr>
              <a:spLocks noChangeShapeType="1"/>
            </p:cNvSpPr>
            <p:nvPr/>
          </p:nvSpPr>
          <p:spPr bwMode="auto">
            <a:xfrm flipH="1">
              <a:off x="4154" y="1613"/>
              <a:ext cx="322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597" name="Line 93"/>
            <p:cNvSpPr>
              <a:spLocks noChangeShapeType="1"/>
            </p:cNvSpPr>
            <p:nvPr/>
          </p:nvSpPr>
          <p:spPr bwMode="auto">
            <a:xfrm flipH="1">
              <a:off x="3842" y="1613"/>
              <a:ext cx="322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598" name="Line 94"/>
            <p:cNvSpPr>
              <a:spLocks noChangeShapeType="1"/>
            </p:cNvSpPr>
            <p:nvPr/>
          </p:nvSpPr>
          <p:spPr bwMode="auto">
            <a:xfrm flipH="1">
              <a:off x="4360" y="1619"/>
              <a:ext cx="284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599" name="Text Box 95"/>
            <p:cNvSpPr txBox="1">
              <a:spLocks noChangeArrowheads="1"/>
            </p:cNvSpPr>
            <p:nvPr/>
          </p:nvSpPr>
          <p:spPr bwMode="auto">
            <a:xfrm>
              <a:off x="3629" y="1968"/>
              <a:ext cx="45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533600" name="Text Box 96"/>
            <p:cNvSpPr txBox="1">
              <a:spLocks noChangeArrowheads="1"/>
            </p:cNvSpPr>
            <p:nvPr/>
          </p:nvSpPr>
          <p:spPr bwMode="auto">
            <a:xfrm>
              <a:off x="4946" y="1479"/>
              <a:ext cx="45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y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533601" name="Line 97"/>
            <p:cNvSpPr>
              <a:spLocks noChangeShapeType="1"/>
            </p:cNvSpPr>
            <p:nvPr/>
          </p:nvSpPr>
          <p:spPr bwMode="auto">
            <a:xfrm flipH="1">
              <a:off x="3682" y="1611"/>
              <a:ext cx="322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609" name="AutoShape 105"/>
            <p:cNvSpPr>
              <a:spLocks noChangeArrowheads="1"/>
            </p:cNvSpPr>
            <p:nvPr/>
          </p:nvSpPr>
          <p:spPr bwMode="auto">
            <a:xfrm rot="-5400000">
              <a:off x="4095" y="1267"/>
              <a:ext cx="443" cy="107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9933"/>
            </a:solidFill>
            <a:ln w="127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610" name="Text Box 106"/>
            <p:cNvSpPr txBox="1">
              <a:spLocks noChangeArrowheads="1"/>
            </p:cNvSpPr>
            <p:nvPr/>
          </p:nvSpPr>
          <p:spPr bwMode="auto">
            <a:xfrm>
              <a:off x="4515" y="183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u="sng">
                  <a:solidFill>
                    <a:schemeClr val="bg2"/>
                  </a:solidFill>
                  <a:latin typeface="Times New Roman" pitchFamily="18" charset="0"/>
                </a:rPr>
                <a:t>E</a:t>
              </a:r>
            </a:p>
          </p:txBody>
        </p:sp>
      </p:grpSp>
      <p:graphicFrame>
        <p:nvGraphicFramePr>
          <p:cNvPr id="533612" name="Object 108"/>
          <p:cNvGraphicFramePr>
            <a:graphicFrameLocks noChangeAspect="1"/>
          </p:cNvGraphicFramePr>
          <p:nvPr/>
        </p:nvGraphicFramePr>
        <p:xfrm>
          <a:off x="6280769" y="4031672"/>
          <a:ext cx="1254125" cy="425554"/>
        </p:xfrm>
        <a:graphic>
          <a:graphicData uri="http://schemas.openxmlformats.org/presentationml/2006/ole">
            <p:oleObj spid="_x0000_s533612" name="Equation" r:id="rId8" imgW="672840" imgH="228600" progId="Equation.DSMT4">
              <p:embed/>
            </p:oleObj>
          </a:graphicData>
        </a:graphic>
      </p:graphicFrame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56416" y="3669473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Lossless region: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33613" name="Object 109"/>
          <p:cNvGraphicFramePr>
            <a:graphicFrameLocks noChangeAspect="1"/>
          </p:cNvGraphicFramePr>
          <p:nvPr/>
        </p:nvGraphicFramePr>
        <p:xfrm>
          <a:off x="6525986" y="4576535"/>
          <a:ext cx="804863" cy="379413"/>
        </p:xfrm>
        <a:graphic>
          <a:graphicData uri="http://schemas.openxmlformats.org/presentationml/2006/ole">
            <p:oleObj spid="_x0000_s533613" name="Equation" r:id="rId9" imgW="431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5" name="Text Box 3"/>
          <p:cNvSpPr txBox="1">
            <a:spLocks noChangeArrowheads="1"/>
          </p:cNvSpPr>
          <p:nvPr/>
        </p:nvSpPr>
        <p:spPr bwMode="auto">
          <a:xfrm>
            <a:off x="1403412" y="0"/>
            <a:ext cx="6477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DC Equivalent Model (cont.)</a:t>
            </a:r>
          </a:p>
        </p:txBody>
      </p:sp>
      <p:sp>
        <p:nvSpPr>
          <p:cNvPr id="632867" name="Text Box 35"/>
          <p:cNvSpPr txBox="1">
            <a:spLocks noChangeArrowheads="1"/>
          </p:cNvSpPr>
          <p:nvPr/>
        </p:nvSpPr>
        <p:spPr bwMode="auto">
          <a:xfrm>
            <a:off x="4910138" y="4586288"/>
            <a:ext cx="33766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DC current problem (</a:t>
            </a:r>
            <a:r>
              <a:rPr lang="en-US" sz="2000" i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2000" i="1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</a:t>
            </a:r>
            <a:r>
              <a:rPr lang="en-US" sz="2000" i="1" baseline="30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DC</a:t>
            </a:r>
            <a:r>
              <a:rPr lang="en-US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graphicFrame>
        <p:nvGraphicFramePr>
          <p:cNvPr id="632869" name="Object 37"/>
          <p:cNvGraphicFramePr>
            <a:graphicFrameLocks noChangeAspect="1"/>
          </p:cNvGraphicFramePr>
          <p:nvPr/>
        </p:nvGraphicFramePr>
        <p:xfrm>
          <a:off x="3644900" y="5518150"/>
          <a:ext cx="1720850" cy="760413"/>
        </p:xfrm>
        <a:graphic>
          <a:graphicData uri="http://schemas.openxmlformats.org/presentationml/2006/ole">
            <p:oleObj spid="_x0000_s632869" name="Equation" r:id="rId4" imgW="545760" imgH="241200" progId="Equation.DSMT4">
              <p:embed/>
            </p:oleObj>
          </a:graphicData>
        </a:graphic>
      </p:graphicFrame>
      <p:sp>
        <p:nvSpPr>
          <p:cNvPr id="632988" name="Text Box 156"/>
          <p:cNvSpPr txBox="1">
            <a:spLocks noChangeArrowheads="1"/>
          </p:cNvSpPr>
          <p:nvPr/>
        </p:nvSpPr>
        <p:spPr bwMode="auto">
          <a:xfrm>
            <a:off x="439738" y="4560888"/>
            <a:ext cx="3541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High-frequency problem (</a:t>
            </a:r>
            <a:r>
              <a:rPr lang="en-US" sz="2000" i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32874" name="Picture 4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9471" y="1916327"/>
            <a:ext cx="3619500" cy="248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2876" name="Picture 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73323" y="2384911"/>
            <a:ext cx="4544105" cy="2012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Text Box 2"/>
          <p:cNvSpPr txBox="1">
            <a:spLocks noChangeArrowheads="1"/>
          </p:cNvSpPr>
          <p:nvPr/>
        </p:nvSpPr>
        <p:spPr bwMode="auto">
          <a:xfrm>
            <a:off x="199201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594981" name="Text Box 37"/>
          <p:cNvSpPr txBox="1">
            <a:spLocks noChangeArrowheads="1"/>
          </p:cNvSpPr>
          <p:nvPr/>
        </p:nvSpPr>
        <p:spPr bwMode="auto">
          <a:xfrm>
            <a:off x="629537" y="859068"/>
            <a:ext cx="7829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Find the high-frequency resistance and inductance for a solid wire.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31322" y="2029155"/>
            <a:ext cx="4905375" cy="2920218"/>
            <a:chOff x="1752600" y="2765425"/>
            <a:chExt cx="4905375" cy="2920218"/>
          </a:xfrm>
        </p:grpSpPr>
        <p:sp>
          <p:nvSpPr>
            <p:cNvPr id="595006" name="Oval 62"/>
            <p:cNvSpPr>
              <a:spLocks noChangeArrowheads="1"/>
            </p:cNvSpPr>
            <p:nvPr/>
          </p:nvSpPr>
          <p:spPr bwMode="auto">
            <a:xfrm rot="-962061">
              <a:off x="5753100" y="2994025"/>
              <a:ext cx="808038" cy="1149350"/>
            </a:xfrm>
            <a:prstGeom prst="ellipse">
              <a:avLst/>
            </a:prstGeom>
            <a:noFill/>
            <a:ln w="76200">
              <a:solidFill>
                <a:srgbClr val="9966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82" name="AutoShape 38"/>
            <p:cNvSpPr>
              <a:spLocks noChangeArrowheads="1"/>
            </p:cNvSpPr>
            <p:nvPr/>
          </p:nvSpPr>
          <p:spPr bwMode="auto">
            <a:xfrm rot="14708370">
              <a:off x="4371182" y="2383631"/>
              <a:ext cx="1122362" cy="3451225"/>
            </a:xfrm>
            <a:prstGeom prst="can">
              <a:avLst>
                <a:gd name="adj" fmla="val 70283"/>
              </a:avLst>
            </a:prstGeom>
            <a:solidFill>
              <a:srgbClr val="CC99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49" name="Line 5"/>
            <p:cNvSpPr>
              <a:spLocks noChangeShapeType="1"/>
            </p:cNvSpPr>
            <p:nvPr/>
          </p:nvSpPr>
          <p:spPr bwMode="auto">
            <a:xfrm flipH="1" flipV="1">
              <a:off x="3557588" y="4202113"/>
              <a:ext cx="155575" cy="4984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94951" name="Object 7"/>
            <p:cNvGraphicFramePr>
              <a:graphicFrameLocks noChangeAspect="1"/>
            </p:cNvGraphicFramePr>
            <p:nvPr/>
          </p:nvGraphicFramePr>
          <p:xfrm>
            <a:off x="3319463" y="4441371"/>
            <a:ext cx="319448" cy="268742"/>
          </p:xfrm>
          <a:graphic>
            <a:graphicData uri="http://schemas.openxmlformats.org/presentationml/2006/ole">
              <p:oleObj spid="_x0000_s594951" name="Equation" r:id="rId4" imgW="126720" imgH="139680" progId="Equation.DSMT4">
                <p:embed/>
              </p:oleObj>
            </a:graphicData>
          </a:graphic>
        </p:graphicFrame>
        <p:graphicFrame>
          <p:nvGraphicFramePr>
            <p:cNvPr id="594952" name="Object 8"/>
            <p:cNvGraphicFramePr>
              <a:graphicFrameLocks noChangeAspect="1"/>
            </p:cNvGraphicFramePr>
            <p:nvPr/>
          </p:nvGraphicFramePr>
          <p:xfrm>
            <a:off x="5328104" y="4930239"/>
            <a:ext cx="299425" cy="270411"/>
          </p:xfrm>
          <a:graphic>
            <a:graphicData uri="http://schemas.openxmlformats.org/presentationml/2006/ole">
              <p:oleObj spid="_x0000_s594952" name="Equation" r:id="rId5" imgW="139680" imgH="164880" progId="Equation.DSMT4">
                <p:embed/>
              </p:oleObj>
            </a:graphicData>
          </a:graphic>
        </p:graphicFrame>
        <p:graphicFrame>
          <p:nvGraphicFramePr>
            <p:cNvPr id="594977" name="Object 33"/>
            <p:cNvGraphicFramePr>
              <a:graphicFrameLocks noChangeAspect="1"/>
            </p:cNvGraphicFramePr>
            <p:nvPr/>
          </p:nvGraphicFramePr>
          <p:xfrm>
            <a:off x="4779963" y="3942607"/>
            <a:ext cx="422543" cy="297605"/>
          </p:xfrm>
          <a:graphic>
            <a:graphicData uri="http://schemas.openxmlformats.org/presentationml/2006/ole">
              <p:oleObj spid="_x0000_s594977" name="Equation" r:id="rId6" imgW="152280" imgH="139680" progId="Equation.DSMT4">
                <p:embed/>
              </p:oleObj>
            </a:graphicData>
          </a:graphic>
        </p:graphicFrame>
        <p:sp>
          <p:nvSpPr>
            <p:cNvPr id="594994" name="Line 50"/>
            <p:cNvSpPr>
              <a:spLocks noChangeShapeType="1"/>
            </p:cNvSpPr>
            <p:nvPr/>
          </p:nvSpPr>
          <p:spPr bwMode="auto">
            <a:xfrm flipV="1">
              <a:off x="4026807" y="4174218"/>
              <a:ext cx="2451100" cy="11763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95017" name="Group 73"/>
            <p:cNvGrpSpPr>
              <a:grpSpLocks/>
            </p:cNvGrpSpPr>
            <p:nvPr/>
          </p:nvGrpSpPr>
          <p:grpSpPr bwMode="auto">
            <a:xfrm>
              <a:off x="2406650" y="2978150"/>
              <a:ext cx="350838" cy="517525"/>
              <a:chOff x="1516" y="1876"/>
              <a:chExt cx="221" cy="326"/>
            </a:xfrm>
          </p:grpSpPr>
          <p:sp>
            <p:nvSpPr>
              <p:cNvPr id="594998" name="Oval 54"/>
              <p:cNvSpPr>
                <a:spLocks noChangeArrowheads="1"/>
              </p:cNvSpPr>
              <p:nvPr/>
            </p:nvSpPr>
            <p:spPr bwMode="auto">
              <a:xfrm>
                <a:off x="1516" y="1941"/>
                <a:ext cx="221" cy="237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99" name="Text Box 55"/>
              <p:cNvSpPr txBox="1">
                <a:spLocks noChangeArrowheads="1"/>
              </p:cNvSpPr>
              <p:nvPr/>
            </p:nvSpPr>
            <p:spPr bwMode="auto">
              <a:xfrm>
                <a:off x="1527" y="1971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itchFamily="18" charset="0"/>
                  </a:rPr>
                  <a:t>+</a:t>
                </a:r>
              </a:p>
            </p:txBody>
          </p:sp>
          <p:sp>
            <p:nvSpPr>
              <p:cNvPr id="595000" name="Text Box 56"/>
              <p:cNvSpPr txBox="1">
                <a:spLocks noChangeArrowheads="1"/>
              </p:cNvSpPr>
              <p:nvPr/>
            </p:nvSpPr>
            <p:spPr bwMode="auto">
              <a:xfrm>
                <a:off x="1545" y="1876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latin typeface="Times New Roman" pitchFamily="18" charset="0"/>
                  </a:rPr>
                  <a:t>-</a:t>
                </a:r>
              </a:p>
            </p:txBody>
          </p:sp>
        </p:grpSp>
        <p:sp>
          <p:nvSpPr>
            <p:cNvPr id="595005" name="Oval 61"/>
            <p:cNvSpPr>
              <a:spLocks noChangeArrowheads="1"/>
            </p:cNvSpPr>
            <p:nvPr/>
          </p:nvSpPr>
          <p:spPr bwMode="auto">
            <a:xfrm rot="-962061">
              <a:off x="3298825" y="4137025"/>
              <a:ext cx="808038" cy="1081088"/>
            </a:xfrm>
            <a:prstGeom prst="ellipse">
              <a:avLst/>
            </a:prstGeom>
            <a:noFill/>
            <a:ln w="76200">
              <a:solidFill>
                <a:srgbClr val="9966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95008" name="Object 64"/>
            <p:cNvGraphicFramePr>
              <a:graphicFrameLocks noChangeAspect="1"/>
            </p:cNvGraphicFramePr>
            <p:nvPr/>
          </p:nvGraphicFramePr>
          <p:xfrm>
            <a:off x="1752600" y="4551363"/>
            <a:ext cx="1000125" cy="388937"/>
          </p:xfrm>
          <a:graphic>
            <a:graphicData uri="http://schemas.openxmlformats.org/presentationml/2006/ole">
              <p:oleObj spid="_x0000_s595008" name="Equation" r:id="rId7" imgW="457200" imgH="177480" progId="Equation.DSMT4">
                <p:embed/>
              </p:oleObj>
            </a:graphicData>
          </a:graphic>
        </p:graphicFrame>
        <p:sp>
          <p:nvSpPr>
            <p:cNvPr id="595013" name="Text Box 69"/>
            <p:cNvSpPr txBox="1">
              <a:spLocks noChangeArrowheads="1"/>
            </p:cNvSpPr>
            <p:nvPr/>
          </p:nvSpPr>
          <p:spPr bwMode="auto">
            <a:xfrm>
              <a:off x="2240870" y="5316311"/>
              <a:ext cx="1672253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Ring electrode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595018" name="Object 74"/>
            <p:cNvGraphicFramePr>
              <a:graphicFrameLocks noChangeAspect="1"/>
            </p:cNvGraphicFramePr>
            <p:nvPr/>
          </p:nvGraphicFramePr>
          <p:xfrm>
            <a:off x="2000900" y="3052825"/>
            <a:ext cx="333375" cy="388938"/>
          </p:xfrm>
          <a:graphic>
            <a:graphicData uri="http://schemas.openxmlformats.org/presentationml/2006/ole">
              <p:oleObj spid="_x0000_s595018" name="Equation" r:id="rId8" imgW="152280" imgH="177480" progId="Equation.DSMT4">
                <p:embed/>
              </p:oleObj>
            </a:graphicData>
          </a:graphic>
        </p:graphicFrame>
        <p:sp>
          <p:nvSpPr>
            <p:cNvPr id="595001" name="Freeform 57"/>
            <p:cNvSpPr>
              <a:spLocks/>
            </p:cNvSpPr>
            <p:nvPr/>
          </p:nvSpPr>
          <p:spPr bwMode="auto">
            <a:xfrm>
              <a:off x="2579688" y="3457575"/>
              <a:ext cx="766762" cy="83820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5" y="268"/>
                </a:cxn>
                <a:cxn ang="0">
                  <a:pos x="151" y="386"/>
                </a:cxn>
                <a:cxn ang="0">
                  <a:pos x="396" y="489"/>
                </a:cxn>
                <a:cxn ang="0">
                  <a:pos x="483" y="528"/>
                </a:cxn>
              </a:cxnLst>
              <a:rect l="0" t="0" r="r" b="b"/>
              <a:pathLst>
                <a:path w="483" h="528">
                  <a:moveTo>
                    <a:pt x="1" y="0"/>
                  </a:moveTo>
                  <a:cubicBezTo>
                    <a:pt x="0" y="104"/>
                    <a:pt x="0" y="204"/>
                    <a:pt x="25" y="268"/>
                  </a:cubicBezTo>
                  <a:cubicBezTo>
                    <a:pt x="50" y="332"/>
                    <a:pt x="89" y="349"/>
                    <a:pt x="151" y="386"/>
                  </a:cubicBezTo>
                  <a:cubicBezTo>
                    <a:pt x="213" y="423"/>
                    <a:pt x="341" y="465"/>
                    <a:pt x="396" y="489"/>
                  </a:cubicBezTo>
                  <a:cubicBezTo>
                    <a:pt x="451" y="513"/>
                    <a:pt x="466" y="522"/>
                    <a:pt x="483" y="528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5003" name="Freeform 59"/>
            <p:cNvSpPr>
              <a:spLocks/>
            </p:cNvSpPr>
            <p:nvPr/>
          </p:nvSpPr>
          <p:spPr bwMode="auto">
            <a:xfrm>
              <a:off x="2568575" y="2765425"/>
              <a:ext cx="3389313" cy="303213"/>
            </a:xfrm>
            <a:custGeom>
              <a:avLst/>
              <a:gdLst/>
              <a:ahLst/>
              <a:cxnLst>
                <a:cxn ang="0">
                  <a:pos x="0" y="191"/>
                </a:cxn>
                <a:cxn ang="0">
                  <a:pos x="190" y="65"/>
                </a:cxn>
                <a:cxn ang="0">
                  <a:pos x="553" y="9"/>
                </a:cxn>
                <a:cxn ang="0">
                  <a:pos x="1421" y="9"/>
                </a:cxn>
                <a:cxn ang="0">
                  <a:pos x="1815" y="49"/>
                </a:cxn>
                <a:cxn ang="0">
                  <a:pos x="2084" y="120"/>
                </a:cxn>
                <a:cxn ang="0">
                  <a:pos x="2123" y="167"/>
                </a:cxn>
              </a:cxnLst>
              <a:rect l="0" t="0" r="r" b="b"/>
              <a:pathLst>
                <a:path w="2135" h="191">
                  <a:moveTo>
                    <a:pt x="0" y="191"/>
                  </a:moveTo>
                  <a:cubicBezTo>
                    <a:pt x="49" y="143"/>
                    <a:pt x="98" y="95"/>
                    <a:pt x="190" y="65"/>
                  </a:cubicBezTo>
                  <a:cubicBezTo>
                    <a:pt x="282" y="35"/>
                    <a:pt x="348" y="18"/>
                    <a:pt x="553" y="9"/>
                  </a:cubicBezTo>
                  <a:cubicBezTo>
                    <a:pt x="758" y="0"/>
                    <a:pt x="1211" y="2"/>
                    <a:pt x="1421" y="9"/>
                  </a:cubicBezTo>
                  <a:cubicBezTo>
                    <a:pt x="1631" y="16"/>
                    <a:pt x="1705" y="31"/>
                    <a:pt x="1815" y="49"/>
                  </a:cubicBezTo>
                  <a:cubicBezTo>
                    <a:pt x="1925" y="67"/>
                    <a:pt x="2033" y="100"/>
                    <a:pt x="2084" y="120"/>
                  </a:cubicBezTo>
                  <a:cubicBezTo>
                    <a:pt x="2135" y="140"/>
                    <a:pt x="2129" y="153"/>
                    <a:pt x="2123" y="167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671455" y="5146965"/>
            <a:ext cx="4583875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The current is </a:t>
            </a:r>
            <a:r>
              <a:rPr lang="en-US" dirty="0" smtClean="0">
                <a:solidFill>
                  <a:srgbClr val="FF0000"/>
                </a:solidFill>
              </a:rPr>
              <a:t>uniform</a:t>
            </a:r>
            <a:r>
              <a:rPr lang="en-US" dirty="0" smtClean="0">
                <a:solidFill>
                  <a:schemeClr val="bg2"/>
                </a:solidFill>
              </a:rPr>
              <a:t> along the boundary (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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 direction)</a:t>
            </a:r>
            <a:r>
              <a:rPr lang="en-US" dirty="0" smtClean="0">
                <a:solidFill>
                  <a:schemeClr val="bg2"/>
                </a:solidFill>
              </a:rPr>
              <a:t>, and therefore we can treat this as a “rolled-up” version of a bulk conductor (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w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= 2</a:t>
            </a:r>
            <a:r>
              <a:rPr lang="en-US" i="1" dirty="0" smtClean="0">
                <a:solidFill>
                  <a:schemeClr val="bg2"/>
                </a:solidFill>
                <a:latin typeface="+mn-lt"/>
                <a:sym typeface="Symbol"/>
              </a:rPr>
              <a:t></a:t>
            </a:r>
            <a:r>
              <a:rPr lang="en-US" sz="600" i="1" dirty="0" smtClean="0">
                <a:solidFill>
                  <a:schemeClr val="bg2"/>
                </a:solidFill>
                <a:latin typeface="+mn-lt"/>
                <a:sym typeface="Symbol"/>
              </a:rPr>
              <a:t> </a:t>
            </a:r>
            <a:r>
              <a:rPr lang="en-US" i="1" dirty="0" smtClean="0">
                <a:solidFill>
                  <a:schemeClr val="bg2"/>
                </a:solidFill>
                <a:latin typeface="+mn-lt"/>
                <a:sym typeface="Symbol"/>
              </a:rPr>
              <a:t>a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)</a:t>
            </a:r>
            <a:r>
              <a:rPr lang="en-US" dirty="0" smtClean="0">
                <a:solidFill>
                  <a:schemeClr val="bg2"/>
                </a:solidFill>
              </a:rPr>
              <a:t>. 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595019" name="Object 75"/>
          <p:cNvGraphicFramePr>
            <a:graphicFrameLocks noChangeAspect="1"/>
          </p:cNvGraphicFramePr>
          <p:nvPr/>
        </p:nvGraphicFramePr>
        <p:xfrm>
          <a:off x="6534811" y="1781550"/>
          <a:ext cx="1671040" cy="1522038"/>
        </p:xfrm>
        <a:graphic>
          <a:graphicData uri="http://schemas.openxmlformats.org/presentationml/2006/ole">
            <p:oleObj spid="_x0000_s595019" name="Equation" r:id="rId9" imgW="977760" imgH="888840" progId="Equation.DSMT4">
              <p:embed/>
            </p:oleObj>
          </a:graphicData>
        </a:graphic>
      </p:graphicFrame>
      <p:graphicFrame>
        <p:nvGraphicFramePr>
          <p:cNvPr id="595020" name="Object 76"/>
          <p:cNvGraphicFramePr>
            <a:graphicFrameLocks noChangeAspect="1"/>
          </p:cNvGraphicFramePr>
          <p:nvPr/>
        </p:nvGraphicFramePr>
        <p:xfrm>
          <a:off x="6234938" y="3727265"/>
          <a:ext cx="1715709" cy="757649"/>
        </p:xfrm>
        <a:graphic>
          <a:graphicData uri="http://schemas.openxmlformats.org/presentationml/2006/ole">
            <p:oleObj spid="_x0000_s595020" name="Equation" r:id="rId10" imgW="977760" imgH="431640" progId="Equation.DSMT4">
              <p:embed/>
            </p:oleObj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7" name="Text Box 3"/>
          <p:cNvSpPr txBox="1">
            <a:spLocks noChangeArrowheads="1"/>
          </p:cNvSpPr>
          <p:nvPr/>
        </p:nvSpPr>
        <p:spPr bwMode="auto">
          <a:xfrm>
            <a:off x="1809873" y="0"/>
            <a:ext cx="5589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600073" name="Text Box 9"/>
          <p:cNvSpPr txBox="1">
            <a:spLocks noChangeArrowheads="1"/>
          </p:cNvSpPr>
          <p:nvPr/>
        </p:nvSpPr>
        <p:spPr bwMode="auto">
          <a:xfrm>
            <a:off x="5294127" y="3359212"/>
            <a:ext cx="28146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Equivalent DC Model:</a:t>
            </a:r>
          </a:p>
        </p:txBody>
      </p:sp>
      <p:graphicFrame>
        <p:nvGraphicFramePr>
          <p:cNvPr id="600082" name="Object 18"/>
          <p:cNvGraphicFramePr>
            <a:graphicFrameLocks noChangeAspect="1"/>
          </p:cNvGraphicFramePr>
          <p:nvPr/>
        </p:nvGraphicFramePr>
        <p:xfrm>
          <a:off x="2027238" y="4400995"/>
          <a:ext cx="4649787" cy="848868"/>
        </p:xfrm>
        <a:graphic>
          <a:graphicData uri="http://schemas.openxmlformats.org/presentationml/2006/ole">
            <p:oleObj spid="_x0000_s600082" name="Equation" r:id="rId4" imgW="2158920" imgH="393480" progId="Equation.DSMT4">
              <p:embed/>
            </p:oleObj>
          </a:graphicData>
        </a:graphic>
      </p:graphicFrame>
      <p:grpSp>
        <p:nvGrpSpPr>
          <p:cNvPr id="600087" name="Group 23"/>
          <p:cNvGrpSpPr>
            <a:grpSpLocks/>
          </p:cNvGrpSpPr>
          <p:nvPr/>
        </p:nvGrpSpPr>
        <p:grpSpPr bwMode="auto">
          <a:xfrm>
            <a:off x="2740025" y="1801813"/>
            <a:ext cx="3708400" cy="2274887"/>
            <a:chOff x="1726" y="1135"/>
            <a:chExt cx="2336" cy="1433"/>
          </a:xfrm>
        </p:grpSpPr>
        <p:sp>
          <p:nvSpPr>
            <p:cNvPr id="600074" name="AutoShape 10"/>
            <p:cNvSpPr>
              <a:spLocks noChangeArrowheads="1"/>
            </p:cNvSpPr>
            <p:nvPr/>
          </p:nvSpPr>
          <p:spPr bwMode="auto">
            <a:xfrm rot="14708370">
              <a:off x="2621" y="683"/>
              <a:ext cx="707" cy="2174"/>
            </a:xfrm>
            <a:prstGeom prst="can">
              <a:avLst>
                <a:gd name="adj" fmla="val 70283"/>
              </a:avLst>
            </a:prstGeom>
            <a:solidFill>
              <a:srgbClr val="CC99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076" name="Line 12"/>
            <p:cNvSpPr>
              <a:spLocks noChangeShapeType="1"/>
            </p:cNvSpPr>
            <p:nvPr/>
          </p:nvSpPr>
          <p:spPr bwMode="auto">
            <a:xfrm>
              <a:off x="1976" y="1635"/>
              <a:ext cx="63" cy="17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00077" name="Object 13"/>
            <p:cNvGraphicFramePr>
              <a:graphicFrameLocks noChangeAspect="1"/>
            </p:cNvGraphicFramePr>
            <p:nvPr/>
          </p:nvGraphicFramePr>
          <p:xfrm>
            <a:off x="1726" y="1659"/>
            <a:ext cx="277" cy="270"/>
          </p:xfrm>
          <a:graphic>
            <a:graphicData uri="http://schemas.openxmlformats.org/presentationml/2006/ole">
              <p:oleObj spid="_x0000_s600077" name="Equation" r:id="rId5" imgW="139680" imgH="177480" progId="Equation.DSMT4">
                <p:embed/>
              </p:oleObj>
            </a:graphicData>
          </a:graphic>
        </p:graphicFrame>
        <p:graphicFrame>
          <p:nvGraphicFramePr>
            <p:cNvPr id="600078" name="Object 14"/>
            <p:cNvGraphicFramePr>
              <a:graphicFrameLocks noChangeAspect="1"/>
            </p:cNvGraphicFramePr>
            <p:nvPr/>
          </p:nvGraphicFramePr>
          <p:xfrm>
            <a:off x="2556" y="1135"/>
            <a:ext cx="258" cy="233"/>
          </p:xfrm>
          <a:graphic>
            <a:graphicData uri="http://schemas.openxmlformats.org/presentationml/2006/ole">
              <p:oleObj spid="_x0000_s600078" name="Equation" r:id="rId6" imgW="139680" imgH="164880" progId="Equation.DSMT4">
                <p:embed/>
              </p:oleObj>
            </a:graphicData>
          </a:graphic>
        </p:graphicFrame>
        <p:graphicFrame>
          <p:nvGraphicFramePr>
            <p:cNvPr id="600079" name="Object 15"/>
            <p:cNvGraphicFramePr>
              <a:graphicFrameLocks noChangeAspect="1"/>
            </p:cNvGraphicFramePr>
            <p:nvPr/>
          </p:nvGraphicFramePr>
          <p:xfrm>
            <a:off x="2671" y="1773"/>
            <a:ext cx="301" cy="212"/>
          </p:xfrm>
          <a:graphic>
            <a:graphicData uri="http://schemas.openxmlformats.org/presentationml/2006/ole">
              <p:oleObj spid="_x0000_s600079" name="Equation" r:id="rId7" imgW="152280" imgH="139680" progId="Equation.DSMT4">
                <p:embed/>
              </p:oleObj>
            </a:graphicData>
          </a:graphic>
        </p:graphicFrame>
        <p:sp>
          <p:nvSpPr>
            <p:cNvPr id="600080" name="Oval 16"/>
            <p:cNvSpPr>
              <a:spLocks noChangeArrowheads="1"/>
            </p:cNvSpPr>
            <p:nvPr/>
          </p:nvSpPr>
          <p:spPr bwMode="auto">
            <a:xfrm rot="-1360289">
              <a:off x="2045" y="1896"/>
              <a:ext cx="318" cy="46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081" name="Line 17"/>
            <p:cNvSpPr>
              <a:spLocks noChangeShapeType="1"/>
            </p:cNvSpPr>
            <p:nvPr/>
          </p:nvSpPr>
          <p:spPr bwMode="auto">
            <a:xfrm flipH="1" flipV="1">
              <a:off x="2112" y="1898"/>
              <a:ext cx="60" cy="1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00084" name="Object 20"/>
            <p:cNvGraphicFramePr>
              <a:graphicFrameLocks noChangeAspect="1"/>
            </p:cNvGraphicFramePr>
            <p:nvPr/>
          </p:nvGraphicFramePr>
          <p:xfrm>
            <a:off x="1878" y="2371"/>
            <a:ext cx="235" cy="197"/>
          </p:xfrm>
          <a:graphic>
            <a:graphicData uri="http://schemas.openxmlformats.org/presentationml/2006/ole">
              <p:oleObj spid="_x0000_s600084" name="Equation" r:id="rId8" imgW="126720" imgH="139680" progId="Equation.DSMT4">
                <p:embed/>
              </p:oleObj>
            </a:graphicData>
          </a:graphic>
        </p:graphicFrame>
        <p:sp>
          <p:nvSpPr>
            <p:cNvPr id="600085" name="Line 21"/>
            <p:cNvSpPr>
              <a:spLocks noChangeShapeType="1"/>
            </p:cNvSpPr>
            <p:nvPr/>
          </p:nvSpPr>
          <p:spPr bwMode="auto">
            <a:xfrm>
              <a:off x="2221" y="2137"/>
              <a:ext cx="8" cy="31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16528" y="829297"/>
            <a:ext cx="781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We can also get the same result by using the equivalent DC model.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00089" name="Object 25"/>
          <p:cNvGraphicFramePr>
            <a:graphicFrameLocks noChangeAspect="1"/>
          </p:cNvGraphicFramePr>
          <p:nvPr/>
        </p:nvGraphicFramePr>
        <p:xfrm>
          <a:off x="604838" y="5537200"/>
          <a:ext cx="7791450" cy="793750"/>
        </p:xfrm>
        <a:graphic>
          <a:graphicData uri="http://schemas.openxmlformats.org/presentationml/2006/ole">
            <p:oleObj spid="_x0000_s600089" name="Equation" r:id="rId9" imgW="424152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1" name="Text Box 3"/>
          <p:cNvSpPr txBox="1">
            <a:spLocks noChangeArrowheads="1"/>
          </p:cNvSpPr>
          <p:nvPr/>
        </p:nvSpPr>
        <p:spPr bwMode="auto">
          <a:xfrm>
            <a:off x="361950" y="2176463"/>
            <a:ext cx="26971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High-frequency equivalent circuit:</a:t>
            </a:r>
          </a:p>
        </p:txBody>
      </p:sp>
      <p:grpSp>
        <p:nvGrpSpPr>
          <p:cNvPr id="601135" name="Group 47"/>
          <p:cNvGrpSpPr>
            <a:grpSpLocks/>
          </p:cNvGrpSpPr>
          <p:nvPr/>
        </p:nvGrpSpPr>
        <p:grpSpPr bwMode="auto">
          <a:xfrm>
            <a:off x="2282825" y="4006850"/>
            <a:ext cx="4195763" cy="887413"/>
            <a:chOff x="1486" y="2652"/>
            <a:chExt cx="2643" cy="559"/>
          </a:xfrm>
        </p:grpSpPr>
        <p:sp>
          <p:nvSpPr>
            <p:cNvPr id="601104" name="Arc 16"/>
            <p:cNvSpPr>
              <a:spLocks/>
            </p:cNvSpPr>
            <p:nvPr/>
          </p:nvSpPr>
          <p:spPr bwMode="auto">
            <a:xfrm>
              <a:off x="3431" y="2938"/>
              <a:ext cx="120" cy="250"/>
            </a:xfrm>
            <a:custGeom>
              <a:avLst/>
              <a:gdLst>
                <a:gd name="G0" fmla="+- 21600 0 0"/>
                <a:gd name="G1" fmla="+- 14893 0 0"/>
                <a:gd name="G2" fmla="+- 21600 0 0"/>
                <a:gd name="T0" fmla="*/ 43198 w 43198"/>
                <a:gd name="T1" fmla="*/ 15171 h 36493"/>
                <a:gd name="T2" fmla="*/ 5955 w 43198"/>
                <a:gd name="T3" fmla="*/ 0 h 36493"/>
                <a:gd name="T4" fmla="*/ 21600 w 43198"/>
                <a:gd name="T5" fmla="*/ 14893 h 36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36493" fill="none" extrusionOk="0">
                  <a:moveTo>
                    <a:pt x="43198" y="15171"/>
                  </a:moveTo>
                  <a:cubicBezTo>
                    <a:pt x="43046" y="26990"/>
                    <a:pt x="33420" y="36492"/>
                    <a:pt x="21600" y="36493"/>
                  </a:cubicBezTo>
                  <a:cubicBezTo>
                    <a:pt x="9670" y="36493"/>
                    <a:pt x="0" y="26822"/>
                    <a:pt x="0" y="14893"/>
                  </a:cubicBezTo>
                  <a:cubicBezTo>
                    <a:pt x="-1" y="9348"/>
                    <a:pt x="2132" y="4016"/>
                    <a:pt x="5955" y="0"/>
                  </a:cubicBezTo>
                </a:path>
                <a:path w="43198" h="36493" stroke="0" extrusionOk="0">
                  <a:moveTo>
                    <a:pt x="43198" y="15171"/>
                  </a:moveTo>
                  <a:cubicBezTo>
                    <a:pt x="43046" y="26990"/>
                    <a:pt x="33420" y="36492"/>
                    <a:pt x="21600" y="36493"/>
                  </a:cubicBezTo>
                  <a:cubicBezTo>
                    <a:pt x="9670" y="36493"/>
                    <a:pt x="0" y="26822"/>
                    <a:pt x="0" y="14893"/>
                  </a:cubicBezTo>
                  <a:cubicBezTo>
                    <a:pt x="-1" y="9348"/>
                    <a:pt x="2132" y="4016"/>
                    <a:pt x="5955" y="0"/>
                  </a:cubicBezTo>
                  <a:lnTo>
                    <a:pt x="21600" y="14893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105" name="Arc 17"/>
            <p:cNvSpPr>
              <a:spLocks/>
            </p:cNvSpPr>
            <p:nvPr/>
          </p:nvSpPr>
          <p:spPr bwMode="auto">
            <a:xfrm>
              <a:off x="3350" y="2934"/>
              <a:ext cx="121" cy="267"/>
            </a:xfrm>
            <a:custGeom>
              <a:avLst/>
              <a:gdLst>
                <a:gd name="G0" fmla="+- 21600 0 0"/>
                <a:gd name="G1" fmla="+- 17865 0 0"/>
                <a:gd name="G2" fmla="+- 21600 0 0"/>
                <a:gd name="T0" fmla="*/ 33741 w 43200"/>
                <a:gd name="T1" fmla="*/ 0 h 39465"/>
                <a:gd name="T2" fmla="*/ 7644 w 43200"/>
                <a:gd name="T3" fmla="*/ 1379 h 39465"/>
                <a:gd name="T4" fmla="*/ 21600 w 43200"/>
                <a:gd name="T5" fmla="*/ 17865 h 39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65" fill="none" extrusionOk="0">
                  <a:moveTo>
                    <a:pt x="33740" y="0"/>
                  </a:moveTo>
                  <a:cubicBezTo>
                    <a:pt x="39657" y="4021"/>
                    <a:pt x="43200" y="10711"/>
                    <a:pt x="43200" y="17865"/>
                  </a:cubicBezTo>
                  <a:cubicBezTo>
                    <a:pt x="43200" y="29794"/>
                    <a:pt x="33529" y="39465"/>
                    <a:pt x="21600" y="39465"/>
                  </a:cubicBezTo>
                  <a:cubicBezTo>
                    <a:pt x="9670" y="39465"/>
                    <a:pt x="0" y="29794"/>
                    <a:pt x="0" y="17865"/>
                  </a:cubicBezTo>
                  <a:cubicBezTo>
                    <a:pt x="-1" y="11513"/>
                    <a:pt x="2795" y="5483"/>
                    <a:pt x="7643" y="1378"/>
                  </a:cubicBezTo>
                </a:path>
                <a:path w="43200" h="39465" stroke="0" extrusionOk="0">
                  <a:moveTo>
                    <a:pt x="33740" y="0"/>
                  </a:moveTo>
                  <a:cubicBezTo>
                    <a:pt x="39657" y="4021"/>
                    <a:pt x="43200" y="10711"/>
                    <a:pt x="43200" y="17865"/>
                  </a:cubicBezTo>
                  <a:cubicBezTo>
                    <a:pt x="43200" y="29794"/>
                    <a:pt x="33529" y="39465"/>
                    <a:pt x="21600" y="39465"/>
                  </a:cubicBezTo>
                  <a:cubicBezTo>
                    <a:pt x="9670" y="39465"/>
                    <a:pt x="0" y="29794"/>
                    <a:pt x="0" y="17865"/>
                  </a:cubicBezTo>
                  <a:cubicBezTo>
                    <a:pt x="-1" y="11513"/>
                    <a:pt x="2795" y="5483"/>
                    <a:pt x="7643" y="1378"/>
                  </a:cubicBezTo>
                  <a:lnTo>
                    <a:pt x="21600" y="17865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106" name="Arc 18"/>
            <p:cNvSpPr>
              <a:spLocks/>
            </p:cNvSpPr>
            <p:nvPr/>
          </p:nvSpPr>
          <p:spPr bwMode="auto">
            <a:xfrm>
              <a:off x="3273" y="2945"/>
              <a:ext cx="120" cy="256"/>
            </a:xfrm>
            <a:custGeom>
              <a:avLst/>
              <a:gdLst>
                <a:gd name="G0" fmla="+- 21600 0 0"/>
                <a:gd name="G1" fmla="+- 15907 0 0"/>
                <a:gd name="G2" fmla="+- 21600 0 0"/>
                <a:gd name="T0" fmla="*/ 36212 w 43200"/>
                <a:gd name="T1" fmla="*/ 0 h 37507"/>
                <a:gd name="T2" fmla="*/ 6473 w 43200"/>
                <a:gd name="T3" fmla="*/ 488 h 37507"/>
                <a:gd name="T4" fmla="*/ 21600 w 43200"/>
                <a:gd name="T5" fmla="*/ 15907 h 37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7507" fill="none" extrusionOk="0">
                  <a:moveTo>
                    <a:pt x="36212" y="-1"/>
                  </a:moveTo>
                  <a:cubicBezTo>
                    <a:pt x="40665" y="4090"/>
                    <a:pt x="43200" y="9860"/>
                    <a:pt x="43200" y="15907"/>
                  </a:cubicBezTo>
                  <a:cubicBezTo>
                    <a:pt x="43200" y="27836"/>
                    <a:pt x="33529" y="37507"/>
                    <a:pt x="21600" y="37507"/>
                  </a:cubicBezTo>
                  <a:cubicBezTo>
                    <a:pt x="9670" y="37507"/>
                    <a:pt x="0" y="27836"/>
                    <a:pt x="0" y="15907"/>
                  </a:cubicBezTo>
                  <a:cubicBezTo>
                    <a:pt x="-1" y="10106"/>
                    <a:pt x="2332" y="4550"/>
                    <a:pt x="6473" y="488"/>
                  </a:cubicBezTo>
                </a:path>
                <a:path w="43200" h="37507" stroke="0" extrusionOk="0">
                  <a:moveTo>
                    <a:pt x="36212" y="-1"/>
                  </a:moveTo>
                  <a:cubicBezTo>
                    <a:pt x="40665" y="4090"/>
                    <a:pt x="43200" y="9860"/>
                    <a:pt x="43200" y="15907"/>
                  </a:cubicBezTo>
                  <a:cubicBezTo>
                    <a:pt x="43200" y="27836"/>
                    <a:pt x="33529" y="37507"/>
                    <a:pt x="21600" y="37507"/>
                  </a:cubicBezTo>
                  <a:cubicBezTo>
                    <a:pt x="9670" y="37507"/>
                    <a:pt x="0" y="27836"/>
                    <a:pt x="0" y="15907"/>
                  </a:cubicBezTo>
                  <a:cubicBezTo>
                    <a:pt x="-1" y="10106"/>
                    <a:pt x="2332" y="4550"/>
                    <a:pt x="6473" y="488"/>
                  </a:cubicBezTo>
                  <a:lnTo>
                    <a:pt x="21600" y="15907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107" name="Arc 19"/>
            <p:cNvSpPr>
              <a:spLocks/>
            </p:cNvSpPr>
            <p:nvPr/>
          </p:nvSpPr>
          <p:spPr bwMode="auto">
            <a:xfrm>
              <a:off x="3188" y="2948"/>
              <a:ext cx="121" cy="255"/>
            </a:xfrm>
            <a:custGeom>
              <a:avLst/>
              <a:gdLst>
                <a:gd name="G0" fmla="+- 21600 0 0"/>
                <a:gd name="G1" fmla="+- 15795 0 0"/>
                <a:gd name="G2" fmla="+- 21600 0 0"/>
                <a:gd name="T0" fmla="*/ 36720 w 43200"/>
                <a:gd name="T1" fmla="*/ 370 h 37395"/>
                <a:gd name="T2" fmla="*/ 6866 w 43200"/>
                <a:gd name="T3" fmla="*/ 0 h 37395"/>
                <a:gd name="T4" fmla="*/ 21600 w 43200"/>
                <a:gd name="T5" fmla="*/ 15795 h 37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7395" fill="none" extrusionOk="0">
                  <a:moveTo>
                    <a:pt x="36720" y="369"/>
                  </a:moveTo>
                  <a:cubicBezTo>
                    <a:pt x="40864" y="4432"/>
                    <a:pt x="43200" y="9991"/>
                    <a:pt x="43200" y="15795"/>
                  </a:cubicBezTo>
                  <a:cubicBezTo>
                    <a:pt x="43200" y="27724"/>
                    <a:pt x="33529" y="37395"/>
                    <a:pt x="21600" y="37395"/>
                  </a:cubicBezTo>
                  <a:cubicBezTo>
                    <a:pt x="9670" y="37395"/>
                    <a:pt x="0" y="27724"/>
                    <a:pt x="0" y="15795"/>
                  </a:cubicBezTo>
                  <a:cubicBezTo>
                    <a:pt x="-1" y="9805"/>
                    <a:pt x="2486" y="4085"/>
                    <a:pt x="6866" y="0"/>
                  </a:cubicBezTo>
                </a:path>
                <a:path w="43200" h="37395" stroke="0" extrusionOk="0">
                  <a:moveTo>
                    <a:pt x="36720" y="369"/>
                  </a:moveTo>
                  <a:cubicBezTo>
                    <a:pt x="40864" y="4432"/>
                    <a:pt x="43200" y="9991"/>
                    <a:pt x="43200" y="15795"/>
                  </a:cubicBezTo>
                  <a:cubicBezTo>
                    <a:pt x="43200" y="27724"/>
                    <a:pt x="33529" y="37395"/>
                    <a:pt x="21600" y="37395"/>
                  </a:cubicBezTo>
                  <a:cubicBezTo>
                    <a:pt x="9670" y="37395"/>
                    <a:pt x="0" y="27724"/>
                    <a:pt x="0" y="15795"/>
                  </a:cubicBezTo>
                  <a:cubicBezTo>
                    <a:pt x="-1" y="9805"/>
                    <a:pt x="2486" y="4085"/>
                    <a:pt x="6866" y="0"/>
                  </a:cubicBezTo>
                  <a:lnTo>
                    <a:pt x="21600" y="15795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108" name="Arc 20"/>
            <p:cNvSpPr>
              <a:spLocks/>
            </p:cNvSpPr>
            <p:nvPr/>
          </p:nvSpPr>
          <p:spPr bwMode="auto">
            <a:xfrm>
              <a:off x="3106" y="2951"/>
              <a:ext cx="120" cy="260"/>
            </a:xfrm>
            <a:custGeom>
              <a:avLst/>
              <a:gdLst>
                <a:gd name="G0" fmla="+- 21598 0 0"/>
                <a:gd name="G1" fmla="+- 16368 0 0"/>
                <a:gd name="G2" fmla="+- 21600 0 0"/>
                <a:gd name="T0" fmla="*/ 35692 w 43198"/>
                <a:gd name="T1" fmla="*/ 0 h 37968"/>
                <a:gd name="T2" fmla="*/ 0 w 43198"/>
                <a:gd name="T3" fmla="*/ 16690 h 37968"/>
                <a:gd name="T4" fmla="*/ 21598 w 43198"/>
                <a:gd name="T5" fmla="*/ 16368 h 37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37968" fill="none" extrusionOk="0">
                  <a:moveTo>
                    <a:pt x="35692" y="-1"/>
                  </a:moveTo>
                  <a:cubicBezTo>
                    <a:pt x="40457" y="4103"/>
                    <a:pt x="43198" y="10079"/>
                    <a:pt x="43198" y="16368"/>
                  </a:cubicBezTo>
                  <a:cubicBezTo>
                    <a:pt x="43198" y="28297"/>
                    <a:pt x="33527" y="37968"/>
                    <a:pt x="21598" y="37968"/>
                  </a:cubicBezTo>
                  <a:cubicBezTo>
                    <a:pt x="9794" y="37968"/>
                    <a:pt x="176" y="28492"/>
                    <a:pt x="0" y="16689"/>
                  </a:cubicBezTo>
                </a:path>
                <a:path w="43198" h="37968" stroke="0" extrusionOk="0">
                  <a:moveTo>
                    <a:pt x="35692" y="-1"/>
                  </a:moveTo>
                  <a:cubicBezTo>
                    <a:pt x="40457" y="4103"/>
                    <a:pt x="43198" y="10079"/>
                    <a:pt x="43198" y="16368"/>
                  </a:cubicBezTo>
                  <a:cubicBezTo>
                    <a:pt x="43198" y="28297"/>
                    <a:pt x="33527" y="37968"/>
                    <a:pt x="21598" y="37968"/>
                  </a:cubicBezTo>
                  <a:cubicBezTo>
                    <a:pt x="9794" y="37968"/>
                    <a:pt x="176" y="28492"/>
                    <a:pt x="0" y="16689"/>
                  </a:cubicBezTo>
                  <a:lnTo>
                    <a:pt x="21598" y="16368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109" name="Line 21"/>
            <p:cNvSpPr>
              <a:spLocks noChangeShapeType="1"/>
            </p:cNvSpPr>
            <p:nvPr/>
          </p:nvSpPr>
          <p:spPr bwMode="auto">
            <a:xfrm>
              <a:off x="1524" y="3083"/>
              <a:ext cx="38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1110" name="Oval 22"/>
            <p:cNvSpPr>
              <a:spLocks noChangeArrowheads="1"/>
            </p:cNvSpPr>
            <p:nvPr/>
          </p:nvSpPr>
          <p:spPr bwMode="auto">
            <a:xfrm>
              <a:off x="1486" y="3060"/>
              <a:ext cx="38" cy="4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111" name="Line 23"/>
            <p:cNvSpPr>
              <a:spLocks noChangeShapeType="1"/>
            </p:cNvSpPr>
            <p:nvPr/>
          </p:nvSpPr>
          <p:spPr bwMode="auto">
            <a:xfrm flipV="1">
              <a:off x="1901" y="2973"/>
              <a:ext cx="42" cy="1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1112" name="Line 24"/>
            <p:cNvSpPr>
              <a:spLocks noChangeShapeType="1"/>
            </p:cNvSpPr>
            <p:nvPr/>
          </p:nvSpPr>
          <p:spPr bwMode="auto">
            <a:xfrm flipV="1">
              <a:off x="1970" y="2976"/>
              <a:ext cx="66" cy="1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1113" name="Line 25"/>
            <p:cNvSpPr>
              <a:spLocks noChangeShapeType="1"/>
            </p:cNvSpPr>
            <p:nvPr/>
          </p:nvSpPr>
          <p:spPr bwMode="auto">
            <a:xfrm flipV="1">
              <a:off x="2066" y="2976"/>
              <a:ext cx="66" cy="1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1114" name="Line 26"/>
            <p:cNvSpPr>
              <a:spLocks noChangeShapeType="1"/>
            </p:cNvSpPr>
            <p:nvPr/>
          </p:nvSpPr>
          <p:spPr bwMode="auto">
            <a:xfrm flipV="1">
              <a:off x="2166" y="2976"/>
              <a:ext cx="62" cy="1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1115" name="Line 27"/>
            <p:cNvSpPr>
              <a:spLocks noChangeShapeType="1"/>
            </p:cNvSpPr>
            <p:nvPr/>
          </p:nvSpPr>
          <p:spPr bwMode="auto">
            <a:xfrm flipV="1">
              <a:off x="2261" y="2970"/>
              <a:ext cx="63" cy="1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1116" name="Line 28"/>
            <p:cNvSpPr>
              <a:spLocks noChangeShapeType="1"/>
            </p:cNvSpPr>
            <p:nvPr/>
          </p:nvSpPr>
          <p:spPr bwMode="auto">
            <a:xfrm flipH="1" flipV="1">
              <a:off x="2320" y="2974"/>
              <a:ext cx="28" cy="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1117" name="Line 29"/>
            <p:cNvSpPr>
              <a:spLocks noChangeShapeType="1"/>
            </p:cNvSpPr>
            <p:nvPr/>
          </p:nvSpPr>
          <p:spPr bwMode="auto">
            <a:xfrm rot="19163305" flipV="1">
              <a:off x="2002" y="2994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1118" name="Line 30"/>
            <p:cNvSpPr>
              <a:spLocks noChangeShapeType="1"/>
            </p:cNvSpPr>
            <p:nvPr/>
          </p:nvSpPr>
          <p:spPr bwMode="auto">
            <a:xfrm rot="19163305" flipV="1">
              <a:off x="2101" y="2982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1119" name="Line 31"/>
            <p:cNvSpPr>
              <a:spLocks noChangeShapeType="1"/>
            </p:cNvSpPr>
            <p:nvPr/>
          </p:nvSpPr>
          <p:spPr bwMode="auto">
            <a:xfrm rot="19163305" flipV="1">
              <a:off x="2197" y="2979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1120" name="Line 32"/>
            <p:cNvSpPr>
              <a:spLocks noChangeShapeType="1"/>
            </p:cNvSpPr>
            <p:nvPr/>
          </p:nvSpPr>
          <p:spPr bwMode="auto">
            <a:xfrm rot="19163305" flipV="1">
              <a:off x="1909" y="2982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1121" name="Line 33"/>
            <p:cNvSpPr>
              <a:spLocks noChangeShapeType="1"/>
            </p:cNvSpPr>
            <p:nvPr/>
          </p:nvSpPr>
          <p:spPr bwMode="auto">
            <a:xfrm>
              <a:off x="2348" y="3070"/>
              <a:ext cx="75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1122" name="Text Box 34"/>
            <p:cNvSpPr txBox="1">
              <a:spLocks noChangeArrowheads="1"/>
            </p:cNvSpPr>
            <p:nvPr/>
          </p:nvSpPr>
          <p:spPr bwMode="auto">
            <a:xfrm>
              <a:off x="2025" y="2652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601123" name="Text Box 35"/>
            <p:cNvSpPr txBox="1">
              <a:spLocks noChangeArrowheads="1"/>
            </p:cNvSpPr>
            <p:nvPr/>
          </p:nvSpPr>
          <p:spPr bwMode="auto">
            <a:xfrm>
              <a:off x="3191" y="2652"/>
              <a:ext cx="33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jX </a:t>
              </a:r>
            </a:p>
          </p:txBody>
        </p:sp>
        <p:sp>
          <p:nvSpPr>
            <p:cNvPr id="601124" name="Line 36"/>
            <p:cNvSpPr>
              <a:spLocks noChangeShapeType="1"/>
            </p:cNvSpPr>
            <p:nvPr/>
          </p:nvSpPr>
          <p:spPr bwMode="auto">
            <a:xfrm flipV="1">
              <a:off x="3560" y="3042"/>
              <a:ext cx="526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1125" name="Oval 37"/>
            <p:cNvSpPr>
              <a:spLocks noChangeArrowheads="1"/>
            </p:cNvSpPr>
            <p:nvPr/>
          </p:nvSpPr>
          <p:spPr bwMode="auto">
            <a:xfrm>
              <a:off x="4091" y="3023"/>
              <a:ext cx="38" cy="4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01126" name="Object 38"/>
          <p:cNvGraphicFramePr>
            <a:graphicFrameLocks noChangeAspect="1"/>
          </p:cNvGraphicFramePr>
          <p:nvPr/>
        </p:nvGraphicFramePr>
        <p:xfrm>
          <a:off x="2997530" y="5338186"/>
          <a:ext cx="2660650" cy="971550"/>
        </p:xfrm>
        <a:graphic>
          <a:graphicData uri="http://schemas.openxmlformats.org/presentationml/2006/ole">
            <p:oleObj spid="_x0000_s601126" name="Equation" r:id="rId4" imgW="1180800" imgH="431640" progId="Equation.DSMT4">
              <p:embed/>
            </p:oleObj>
          </a:graphicData>
        </a:graphic>
      </p:graphicFrame>
      <p:grpSp>
        <p:nvGrpSpPr>
          <p:cNvPr id="601137" name="Group 49"/>
          <p:cNvGrpSpPr>
            <a:grpSpLocks/>
          </p:cNvGrpSpPr>
          <p:nvPr/>
        </p:nvGrpSpPr>
        <p:grpSpPr bwMode="auto">
          <a:xfrm>
            <a:off x="3170238" y="1598613"/>
            <a:ext cx="3467100" cy="1844675"/>
            <a:chOff x="1781" y="1287"/>
            <a:chExt cx="2184" cy="1162"/>
          </a:xfrm>
        </p:grpSpPr>
        <p:sp>
          <p:nvSpPr>
            <p:cNvPr id="601128" name="AutoShape 40"/>
            <p:cNvSpPr>
              <a:spLocks noChangeArrowheads="1"/>
            </p:cNvSpPr>
            <p:nvPr/>
          </p:nvSpPr>
          <p:spPr bwMode="auto">
            <a:xfrm rot="14708370">
              <a:off x="2514" y="554"/>
              <a:ext cx="707" cy="2174"/>
            </a:xfrm>
            <a:prstGeom prst="can">
              <a:avLst>
                <a:gd name="adj" fmla="val 70283"/>
              </a:avLst>
            </a:prstGeom>
            <a:solidFill>
              <a:srgbClr val="CC99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1129" name="Line 41"/>
            <p:cNvSpPr>
              <a:spLocks noChangeShapeType="1"/>
            </p:cNvSpPr>
            <p:nvPr/>
          </p:nvSpPr>
          <p:spPr bwMode="auto">
            <a:xfrm flipH="1" flipV="1">
              <a:off x="1994" y="1682"/>
              <a:ext cx="106" cy="32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01130" name="Object 42"/>
            <p:cNvGraphicFramePr>
              <a:graphicFrameLocks noChangeAspect="1"/>
            </p:cNvGraphicFramePr>
            <p:nvPr/>
          </p:nvGraphicFramePr>
          <p:xfrm>
            <a:off x="1852" y="1830"/>
            <a:ext cx="214" cy="180"/>
          </p:xfrm>
          <a:graphic>
            <a:graphicData uri="http://schemas.openxmlformats.org/presentationml/2006/ole">
              <p:oleObj spid="_x0000_s601130" name="Equation" r:id="rId5" imgW="126720" imgH="139680" progId="Equation.DSMT4">
                <p:embed/>
              </p:oleObj>
            </a:graphicData>
          </a:graphic>
        </p:graphicFrame>
        <p:graphicFrame>
          <p:nvGraphicFramePr>
            <p:cNvPr id="601131" name="Object 43"/>
            <p:cNvGraphicFramePr>
              <a:graphicFrameLocks noChangeAspect="1"/>
            </p:cNvGraphicFramePr>
            <p:nvPr/>
          </p:nvGraphicFramePr>
          <p:xfrm>
            <a:off x="3275" y="2225"/>
            <a:ext cx="210" cy="190"/>
          </p:xfrm>
          <a:graphic>
            <a:graphicData uri="http://schemas.openxmlformats.org/presentationml/2006/ole">
              <p:oleObj spid="_x0000_s601131" name="Equation" r:id="rId6" imgW="139680" imgH="164880" progId="Equation.DSMT4">
                <p:embed/>
              </p:oleObj>
            </a:graphicData>
          </a:graphic>
        </p:graphicFrame>
        <p:graphicFrame>
          <p:nvGraphicFramePr>
            <p:cNvPr id="601132" name="Object 44"/>
            <p:cNvGraphicFramePr>
              <a:graphicFrameLocks noChangeAspect="1"/>
            </p:cNvGraphicFramePr>
            <p:nvPr/>
          </p:nvGraphicFramePr>
          <p:xfrm>
            <a:off x="2772" y="1521"/>
            <a:ext cx="274" cy="193"/>
          </p:xfrm>
          <a:graphic>
            <a:graphicData uri="http://schemas.openxmlformats.org/presentationml/2006/ole">
              <p:oleObj spid="_x0000_s601132" name="Equation" r:id="rId7" imgW="152280" imgH="139680" progId="Equation.DSMT4">
                <p:embed/>
              </p:oleObj>
            </a:graphicData>
          </a:graphic>
        </p:graphicFrame>
        <p:sp>
          <p:nvSpPr>
            <p:cNvPr id="601133" name="Line 45"/>
            <p:cNvSpPr>
              <a:spLocks noChangeShapeType="1"/>
            </p:cNvSpPr>
            <p:nvPr/>
          </p:nvSpPr>
          <p:spPr bwMode="auto">
            <a:xfrm flipV="1">
              <a:off x="2432" y="1693"/>
              <a:ext cx="1533" cy="75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1134" name="Text Box 46"/>
          <p:cNvSpPr txBox="1">
            <a:spLocks noChangeArrowheads="1"/>
          </p:cNvSpPr>
          <p:nvPr/>
        </p:nvSpPr>
        <p:spPr bwMode="auto">
          <a:xfrm>
            <a:off x="1833624" y="0"/>
            <a:ext cx="5589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601139" name="Object 51"/>
          <p:cNvGraphicFramePr>
            <a:graphicFrameLocks noChangeAspect="1"/>
          </p:cNvGraphicFramePr>
          <p:nvPr/>
        </p:nvGraphicFramePr>
        <p:xfrm>
          <a:off x="901700" y="3128963"/>
          <a:ext cx="1000125" cy="388937"/>
        </p:xfrm>
        <a:graphic>
          <a:graphicData uri="http://schemas.openxmlformats.org/presentationml/2006/ole">
            <p:oleObj spid="_x0000_s601139" name="Equation" r:id="rId8" imgW="457200" imgH="177480" progId="Equation.DSMT4">
              <p:embed/>
            </p:oleObj>
          </a:graphicData>
        </a:graphic>
      </p:graphicFrame>
      <p:graphicFrame>
        <p:nvGraphicFramePr>
          <p:cNvPr id="601141" name="Object 53"/>
          <p:cNvGraphicFramePr>
            <a:graphicFrameLocks noChangeAspect="1"/>
          </p:cNvGraphicFramePr>
          <p:nvPr/>
        </p:nvGraphicFramePr>
        <p:xfrm>
          <a:off x="6531367" y="3876738"/>
          <a:ext cx="1389062" cy="390525"/>
        </p:xfrm>
        <a:graphic>
          <a:graphicData uri="http://schemas.openxmlformats.org/presentationml/2006/ole">
            <p:oleObj spid="_x0000_s601141" name="Equation" r:id="rId9" imgW="812520" imgH="228600" progId="Equation.DSMT4">
              <p:embed/>
            </p:oleObj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01142" name="Object 54"/>
          <p:cNvGraphicFramePr>
            <a:graphicFrameLocks noChangeAspect="1"/>
          </p:cNvGraphicFramePr>
          <p:nvPr/>
        </p:nvGraphicFramePr>
        <p:xfrm>
          <a:off x="6359505" y="2708192"/>
          <a:ext cx="2344737" cy="392113"/>
        </p:xfrm>
        <a:graphic>
          <a:graphicData uri="http://schemas.openxmlformats.org/presentationml/2006/ole">
            <p:oleObj spid="_x0000_s601142" name="Equation" r:id="rId10" imgW="13716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Text Box 2"/>
          <p:cNvSpPr txBox="1">
            <a:spLocks noChangeArrowheads="1"/>
          </p:cNvSpPr>
          <p:nvPr/>
        </p:nvSpPr>
        <p:spPr bwMode="auto">
          <a:xfrm>
            <a:off x="199201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594981" name="Text Box 37"/>
          <p:cNvSpPr txBox="1">
            <a:spLocks noChangeArrowheads="1"/>
          </p:cNvSpPr>
          <p:nvPr/>
        </p:nvSpPr>
        <p:spPr bwMode="auto">
          <a:xfrm>
            <a:off x="629537" y="859068"/>
            <a:ext cx="81429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Find the high-frequency resistance and inductance for a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hollow tube.</a:t>
            </a: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595020" name="Object 76"/>
          <p:cNvGraphicFramePr>
            <a:graphicFrameLocks noChangeAspect="1"/>
          </p:cNvGraphicFramePr>
          <p:nvPr/>
        </p:nvGraphicFramePr>
        <p:xfrm>
          <a:off x="5627688" y="4670425"/>
          <a:ext cx="1692275" cy="757238"/>
        </p:xfrm>
        <a:graphic>
          <a:graphicData uri="http://schemas.openxmlformats.org/presentationml/2006/ole">
            <p:oleObj spid="_x0000_s663560" name="Equation" r:id="rId4" imgW="965160" imgH="431640" progId="Equation.DSMT4">
              <p:embed/>
            </p:oleObj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887413" y="2629230"/>
            <a:ext cx="4825484" cy="2920218"/>
            <a:chOff x="811213" y="2124405"/>
            <a:chExt cx="4825484" cy="2920218"/>
          </a:xfrm>
        </p:grpSpPr>
        <p:sp>
          <p:nvSpPr>
            <p:cNvPr id="595006" name="Oval 62"/>
            <p:cNvSpPr>
              <a:spLocks noChangeArrowheads="1"/>
            </p:cNvSpPr>
            <p:nvPr/>
          </p:nvSpPr>
          <p:spPr bwMode="auto">
            <a:xfrm rot="20637939">
              <a:off x="4731822" y="2353005"/>
              <a:ext cx="808038" cy="1149350"/>
            </a:xfrm>
            <a:prstGeom prst="ellipse">
              <a:avLst/>
            </a:prstGeom>
            <a:noFill/>
            <a:ln w="76200">
              <a:solidFill>
                <a:srgbClr val="9966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82" name="AutoShape 38"/>
            <p:cNvSpPr>
              <a:spLocks noChangeArrowheads="1"/>
            </p:cNvSpPr>
            <p:nvPr/>
          </p:nvSpPr>
          <p:spPr bwMode="auto">
            <a:xfrm rot="14708370">
              <a:off x="3349904" y="1742611"/>
              <a:ext cx="1122362" cy="3451225"/>
            </a:xfrm>
            <a:prstGeom prst="can">
              <a:avLst>
                <a:gd name="adj" fmla="val 70283"/>
              </a:avLst>
            </a:prstGeom>
            <a:solidFill>
              <a:srgbClr val="CC99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94952" name="Object 8"/>
            <p:cNvGraphicFramePr>
              <a:graphicFrameLocks noChangeAspect="1"/>
            </p:cNvGraphicFramePr>
            <p:nvPr/>
          </p:nvGraphicFramePr>
          <p:xfrm>
            <a:off x="4306826" y="4289219"/>
            <a:ext cx="299425" cy="270411"/>
          </p:xfrm>
          <a:graphic>
            <a:graphicData uri="http://schemas.openxmlformats.org/presentationml/2006/ole">
              <p:oleObj spid="_x0000_s663555" name="Equation" r:id="rId5" imgW="139680" imgH="164880" progId="Equation.DSMT4">
                <p:embed/>
              </p:oleObj>
            </a:graphicData>
          </a:graphic>
        </p:graphicFrame>
        <p:graphicFrame>
          <p:nvGraphicFramePr>
            <p:cNvPr id="594977" name="Object 33"/>
            <p:cNvGraphicFramePr>
              <a:graphicFrameLocks noChangeAspect="1"/>
            </p:cNvGraphicFramePr>
            <p:nvPr/>
          </p:nvGraphicFramePr>
          <p:xfrm>
            <a:off x="3758685" y="3301587"/>
            <a:ext cx="422543" cy="297605"/>
          </p:xfrm>
          <a:graphic>
            <a:graphicData uri="http://schemas.openxmlformats.org/presentationml/2006/ole">
              <p:oleObj spid="_x0000_s663556" name="Equation" r:id="rId6" imgW="152280" imgH="139680" progId="Equation.DSMT4">
                <p:embed/>
              </p:oleObj>
            </a:graphicData>
          </a:graphic>
        </p:graphicFrame>
        <p:sp>
          <p:nvSpPr>
            <p:cNvPr id="594994" name="Line 50"/>
            <p:cNvSpPr>
              <a:spLocks noChangeShapeType="1"/>
            </p:cNvSpPr>
            <p:nvPr/>
          </p:nvSpPr>
          <p:spPr bwMode="auto">
            <a:xfrm flipV="1">
              <a:off x="3005529" y="3533198"/>
              <a:ext cx="2451100" cy="11763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73"/>
            <p:cNvGrpSpPr>
              <a:grpSpLocks/>
            </p:cNvGrpSpPr>
            <p:nvPr/>
          </p:nvGrpSpPr>
          <p:grpSpPr bwMode="auto">
            <a:xfrm>
              <a:off x="1385372" y="2337130"/>
              <a:ext cx="350838" cy="517525"/>
              <a:chOff x="1516" y="1876"/>
              <a:chExt cx="221" cy="326"/>
            </a:xfrm>
          </p:grpSpPr>
          <p:sp>
            <p:nvSpPr>
              <p:cNvPr id="594998" name="Oval 54"/>
              <p:cNvSpPr>
                <a:spLocks noChangeArrowheads="1"/>
              </p:cNvSpPr>
              <p:nvPr/>
            </p:nvSpPr>
            <p:spPr bwMode="auto">
              <a:xfrm>
                <a:off x="1516" y="1941"/>
                <a:ext cx="221" cy="237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99" name="Text Box 55"/>
              <p:cNvSpPr txBox="1">
                <a:spLocks noChangeArrowheads="1"/>
              </p:cNvSpPr>
              <p:nvPr/>
            </p:nvSpPr>
            <p:spPr bwMode="auto">
              <a:xfrm>
                <a:off x="1527" y="1971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itchFamily="18" charset="0"/>
                  </a:rPr>
                  <a:t>+</a:t>
                </a:r>
              </a:p>
            </p:txBody>
          </p:sp>
          <p:sp>
            <p:nvSpPr>
              <p:cNvPr id="595000" name="Text Box 56"/>
              <p:cNvSpPr txBox="1">
                <a:spLocks noChangeArrowheads="1"/>
              </p:cNvSpPr>
              <p:nvPr/>
            </p:nvSpPr>
            <p:spPr bwMode="auto">
              <a:xfrm>
                <a:off x="1545" y="1876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latin typeface="Times New Roman" pitchFamily="18" charset="0"/>
                  </a:rPr>
                  <a:t>-</a:t>
                </a:r>
              </a:p>
            </p:txBody>
          </p:sp>
        </p:grpSp>
        <p:sp>
          <p:nvSpPr>
            <p:cNvPr id="595005" name="Oval 61"/>
            <p:cNvSpPr>
              <a:spLocks noChangeArrowheads="1"/>
            </p:cNvSpPr>
            <p:nvPr/>
          </p:nvSpPr>
          <p:spPr bwMode="auto">
            <a:xfrm rot="20637939">
              <a:off x="2277547" y="3496005"/>
              <a:ext cx="808038" cy="1081088"/>
            </a:xfrm>
            <a:prstGeom prst="ellipse">
              <a:avLst/>
            </a:prstGeom>
            <a:noFill/>
            <a:ln w="76200">
              <a:solidFill>
                <a:srgbClr val="9966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95008" name="Object 64"/>
            <p:cNvGraphicFramePr>
              <a:graphicFrameLocks noChangeAspect="1"/>
            </p:cNvGraphicFramePr>
            <p:nvPr/>
          </p:nvGraphicFramePr>
          <p:xfrm>
            <a:off x="811213" y="4105275"/>
            <a:ext cx="1052663" cy="382588"/>
          </p:xfrm>
          <a:graphic>
            <a:graphicData uri="http://schemas.openxmlformats.org/presentationml/2006/ole">
              <p:oleObj spid="_x0000_s663557" name="Equation" r:id="rId7" imgW="698400" imgH="253800" progId="Equation.DSMT4">
                <p:embed/>
              </p:oleObj>
            </a:graphicData>
          </a:graphic>
        </p:graphicFrame>
        <p:sp>
          <p:nvSpPr>
            <p:cNvPr id="595013" name="Text Box 69"/>
            <p:cNvSpPr txBox="1">
              <a:spLocks noChangeArrowheads="1"/>
            </p:cNvSpPr>
            <p:nvPr/>
          </p:nvSpPr>
          <p:spPr bwMode="auto">
            <a:xfrm>
              <a:off x="1219592" y="4675291"/>
              <a:ext cx="1672253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Ring electrode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595018" name="Object 74"/>
            <p:cNvGraphicFramePr>
              <a:graphicFrameLocks noChangeAspect="1"/>
            </p:cNvGraphicFramePr>
            <p:nvPr/>
          </p:nvGraphicFramePr>
          <p:xfrm>
            <a:off x="979622" y="2411805"/>
            <a:ext cx="333375" cy="388938"/>
          </p:xfrm>
          <a:graphic>
            <a:graphicData uri="http://schemas.openxmlformats.org/presentationml/2006/ole">
              <p:oleObj spid="_x0000_s663558" name="Equation" r:id="rId8" imgW="152280" imgH="177480" progId="Equation.DSMT4">
                <p:embed/>
              </p:oleObj>
            </a:graphicData>
          </a:graphic>
        </p:graphicFrame>
        <p:sp>
          <p:nvSpPr>
            <p:cNvPr id="27" name="Oval 26"/>
            <p:cNvSpPr/>
            <p:nvPr/>
          </p:nvSpPr>
          <p:spPr bwMode="auto">
            <a:xfrm rot="20891044">
              <a:off x="2486025" y="3810000"/>
              <a:ext cx="352425" cy="447675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594951" name="Object 7"/>
            <p:cNvGraphicFramePr>
              <a:graphicFrameLocks noChangeAspect="1"/>
            </p:cNvGraphicFramePr>
            <p:nvPr/>
          </p:nvGraphicFramePr>
          <p:xfrm>
            <a:off x="2564885" y="3600450"/>
            <a:ext cx="274012" cy="230518"/>
          </p:xfrm>
          <a:graphic>
            <a:graphicData uri="http://schemas.openxmlformats.org/presentationml/2006/ole">
              <p:oleObj spid="_x0000_s663554" name="Equation" r:id="rId9" imgW="126720" imgH="139680" progId="Equation.DSMT4">
                <p:embed/>
              </p:oleObj>
            </a:graphicData>
          </a:graphic>
        </p:graphicFrame>
        <p:sp>
          <p:nvSpPr>
            <p:cNvPr id="594949" name="Line 5"/>
            <p:cNvSpPr>
              <a:spLocks noChangeShapeType="1"/>
            </p:cNvSpPr>
            <p:nvPr/>
          </p:nvSpPr>
          <p:spPr bwMode="auto">
            <a:xfrm flipH="1" flipV="1">
              <a:off x="2590799" y="3857624"/>
              <a:ext cx="101085" cy="20194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5001" name="Freeform 57"/>
            <p:cNvSpPr>
              <a:spLocks/>
            </p:cNvSpPr>
            <p:nvPr/>
          </p:nvSpPr>
          <p:spPr bwMode="auto">
            <a:xfrm>
              <a:off x="1558410" y="2816555"/>
              <a:ext cx="766762" cy="83820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5" y="268"/>
                </a:cxn>
                <a:cxn ang="0">
                  <a:pos x="151" y="386"/>
                </a:cxn>
                <a:cxn ang="0">
                  <a:pos x="396" y="489"/>
                </a:cxn>
                <a:cxn ang="0">
                  <a:pos x="483" y="528"/>
                </a:cxn>
              </a:cxnLst>
              <a:rect l="0" t="0" r="r" b="b"/>
              <a:pathLst>
                <a:path w="483" h="528">
                  <a:moveTo>
                    <a:pt x="1" y="0"/>
                  </a:moveTo>
                  <a:cubicBezTo>
                    <a:pt x="0" y="104"/>
                    <a:pt x="0" y="204"/>
                    <a:pt x="25" y="268"/>
                  </a:cubicBezTo>
                  <a:cubicBezTo>
                    <a:pt x="50" y="332"/>
                    <a:pt x="89" y="349"/>
                    <a:pt x="151" y="386"/>
                  </a:cubicBezTo>
                  <a:cubicBezTo>
                    <a:pt x="213" y="423"/>
                    <a:pt x="341" y="465"/>
                    <a:pt x="396" y="489"/>
                  </a:cubicBezTo>
                  <a:cubicBezTo>
                    <a:pt x="451" y="513"/>
                    <a:pt x="466" y="522"/>
                    <a:pt x="483" y="528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5003" name="Freeform 59"/>
            <p:cNvSpPr>
              <a:spLocks/>
            </p:cNvSpPr>
            <p:nvPr/>
          </p:nvSpPr>
          <p:spPr bwMode="auto">
            <a:xfrm>
              <a:off x="1547297" y="2124405"/>
              <a:ext cx="3389313" cy="303213"/>
            </a:xfrm>
            <a:custGeom>
              <a:avLst/>
              <a:gdLst/>
              <a:ahLst/>
              <a:cxnLst>
                <a:cxn ang="0">
                  <a:pos x="0" y="191"/>
                </a:cxn>
                <a:cxn ang="0">
                  <a:pos x="190" y="65"/>
                </a:cxn>
                <a:cxn ang="0">
                  <a:pos x="553" y="9"/>
                </a:cxn>
                <a:cxn ang="0">
                  <a:pos x="1421" y="9"/>
                </a:cxn>
                <a:cxn ang="0">
                  <a:pos x="1815" y="49"/>
                </a:cxn>
                <a:cxn ang="0">
                  <a:pos x="2084" y="120"/>
                </a:cxn>
                <a:cxn ang="0">
                  <a:pos x="2123" y="167"/>
                </a:cxn>
              </a:cxnLst>
              <a:rect l="0" t="0" r="r" b="b"/>
              <a:pathLst>
                <a:path w="2135" h="191">
                  <a:moveTo>
                    <a:pt x="0" y="191"/>
                  </a:moveTo>
                  <a:cubicBezTo>
                    <a:pt x="49" y="143"/>
                    <a:pt x="98" y="95"/>
                    <a:pt x="190" y="65"/>
                  </a:cubicBezTo>
                  <a:cubicBezTo>
                    <a:pt x="282" y="35"/>
                    <a:pt x="348" y="18"/>
                    <a:pt x="553" y="9"/>
                  </a:cubicBezTo>
                  <a:cubicBezTo>
                    <a:pt x="758" y="0"/>
                    <a:pt x="1211" y="2"/>
                    <a:pt x="1421" y="9"/>
                  </a:cubicBezTo>
                  <a:cubicBezTo>
                    <a:pt x="1631" y="16"/>
                    <a:pt x="1705" y="31"/>
                    <a:pt x="1815" y="49"/>
                  </a:cubicBezTo>
                  <a:cubicBezTo>
                    <a:pt x="1925" y="67"/>
                    <a:pt x="2033" y="100"/>
                    <a:pt x="2084" y="120"/>
                  </a:cubicBezTo>
                  <a:cubicBezTo>
                    <a:pt x="2135" y="140"/>
                    <a:pt x="2129" y="153"/>
                    <a:pt x="2123" y="167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5"/>
            <p:cNvSpPr>
              <a:spLocks noChangeShapeType="1"/>
            </p:cNvSpPr>
            <p:nvPr/>
          </p:nvSpPr>
          <p:spPr bwMode="auto">
            <a:xfrm flipH="1" flipV="1">
              <a:off x="2314574" y="3819524"/>
              <a:ext cx="380999" cy="2285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63561" name="Object 7"/>
            <p:cNvGraphicFramePr>
              <a:graphicFrameLocks noChangeAspect="1"/>
            </p:cNvGraphicFramePr>
            <p:nvPr/>
          </p:nvGraphicFramePr>
          <p:xfrm>
            <a:off x="2308225" y="3914775"/>
            <a:ext cx="267144" cy="285750"/>
          </p:xfrm>
          <a:graphic>
            <a:graphicData uri="http://schemas.openxmlformats.org/presentationml/2006/ole">
              <p:oleObj spid="_x0000_s663561" name="Equation" r:id="rId10" imgW="126720" imgH="177480" progId="Equation.DSMT4">
                <p:embed/>
              </p:oleObj>
            </a:graphicData>
          </a:graphic>
        </p:graphicFrame>
      </p:grpSp>
      <p:sp>
        <p:nvSpPr>
          <p:cNvPr id="29" name="TextBox 28"/>
          <p:cNvSpPr txBox="1"/>
          <p:nvPr/>
        </p:nvSpPr>
        <p:spPr>
          <a:xfrm>
            <a:off x="1905000" y="1485900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The electrodes are attached from the </a:t>
            </a:r>
            <a:r>
              <a:rPr lang="en-US" u="sng" dirty="0" smtClean="0">
                <a:solidFill>
                  <a:schemeClr val="bg2"/>
                </a:solidFill>
              </a:rPr>
              <a:t>outside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Text Box 2"/>
          <p:cNvSpPr txBox="1">
            <a:spLocks noChangeArrowheads="1"/>
          </p:cNvSpPr>
          <p:nvPr/>
        </p:nvSpPr>
        <p:spPr bwMode="auto">
          <a:xfrm>
            <a:off x="199201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594981" name="Text Box 37"/>
          <p:cNvSpPr txBox="1">
            <a:spLocks noChangeArrowheads="1"/>
          </p:cNvSpPr>
          <p:nvPr/>
        </p:nvSpPr>
        <p:spPr bwMode="auto">
          <a:xfrm>
            <a:off x="629537" y="859068"/>
            <a:ext cx="81429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Find the high-frequency resistance and inductance for a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hollow tube.</a:t>
            </a: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595020" name="Object 76"/>
          <p:cNvGraphicFramePr>
            <a:graphicFrameLocks noChangeAspect="1"/>
          </p:cNvGraphicFramePr>
          <p:nvPr/>
        </p:nvGraphicFramePr>
        <p:xfrm>
          <a:off x="5615813" y="4670240"/>
          <a:ext cx="1715709" cy="757649"/>
        </p:xfrm>
        <a:graphic>
          <a:graphicData uri="http://schemas.openxmlformats.org/presentationml/2006/ole">
            <p:oleObj spid="_x0000_s664583" name="Equation" r:id="rId4" imgW="977760" imgH="431640" progId="Equation.DSMT4">
              <p:embed/>
            </p:oleObj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05000" y="1485900"/>
            <a:ext cx="4698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The electrodes are attached from the </a:t>
            </a:r>
            <a:r>
              <a:rPr lang="en-US" u="sng" dirty="0" smtClean="0">
                <a:solidFill>
                  <a:schemeClr val="bg2"/>
                </a:solidFill>
              </a:rPr>
              <a:t>inside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887413" y="2629230"/>
            <a:ext cx="4825484" cy="2920218"/>
            <a:chOff x="887413" y="2629230"/>
            <a:chExt cx="4825484" cy="2920218"/>
          </a:xfrm>
        </p:grpSpPr>
        <p:sp>
          <p:nvSpPr>
            <p:cNvPr id="594982" name="AutoShape 38"/>
            <p:cNvSpPr>
              <a:spLocks noChangeArrowheads="1"/>
            </p:cNvSpPr>
            <p:nvPr/>
          </p:nvSpPr>
          <p:spPr bwMode="auto">
            <a:xfrm rot="14708370">
              <a:off x="3426104" y="2247436"/>
              <a:ext cx="1122362" cy="3451225"/>
            </a:xfrm>
            <a:prstGeom prst="can">
              <a:avLst>
                <a:gd name="adj" fmla="val 70283"/>
              </a:avLst>
            </a:prstGeom>
            <a:solidFill>
              <a:srgbClr val="CC99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94952" name="Object 8"/>
            <p:cNvGraphicFramePr>
              <a:graphicFrameLocks noChangeAspect="1"/>
            </p:cNvGraphicFramePr>
            <p:nvPr/>
          </p:nvGraphicFramePr>
          <p:xfrm>
            <a:off x="4383026" y="4794044"/>
            <a:ext cx="299425" cy="270411"/>
          </p:xfrm>
          <a:graphic>
            <a:graphicData uri="http://schemas.openxmlformats.org/presentationml/2006/ole">
              <p:oleObj spid="_x0000_s664579" name="Equation" r:id="rId5" imgW="139680" imgH="164880" progId="Equation.DSMT4">
                <p:embed/>
              </p:oleObj>
            </a:graphicData>
          </a:graphic>
        </p:graphicFrame>
        <p:graphicFrame>
          <p:nvGraphicFramePr>
            <p:cNvPr id="594977" name="Object 33"/>
            <p:cNvGraphicFramePr>
              <a:graphicFrameLocks noChangeAspect="1"/>
            </p:cNvGraphicFramePr>
            <p:nvPr/>
          </p:nvGraphicFramePr>
          <p:xfrm>
            <a:off x="3834885" y="3806412"/>
            <a:ext cx="422543" cy="297605"/>
          </p:xfrm>
          <a:graphic>
            <a:graphicData uri="http://schemas.openxmlformats.org/presentationml/2006/ole">
              <p:oleObj spid="_x0000_s664580" name="Equation" r:id="rId6" imgW="152280" imgH="139680" progId="Equation.DSMT4">
                <p:embed/>
              </p:oleObj>
            </a:graphicData>
          </a:graphic>
        </p:graphicFrame>
        <p:sp>
          <p:nvSpPr>
            <p:cNvPr id="594994" name="Line 50"/>
            <p:cNvSpPr>
              <a:spLocks noChangeShapeType="1"/>
            </p:cNvSpPr>
            <p:nvPr/>
          </p:nvSpPr>
          <p:spPr bwMode="auto">
            <a:xfrm flipV="1">
              <a:off x="3081729" y="4038023"/>
              <a:ext cx="2451100" cy="11763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73"/>
            <p:cNvGrpSpPr>
              <a:grpSpLocks/>
            </p:cNvGrpSpPr>
            <p:nvPr/>
          </p:nvGrpSpPr>
          <p:grpSpPr bwMode="auto">
            <a:xfrm>
              <a:off x="1461572" y="2841955"/>
              <a:ext cx="350838" cy="517525"/>
              <a:chOff x="1516" y="1876"/>
              <a:chExt cx="221" cy="326"/>
            </a:xfrm>
          </p:grpSpPr>
          <p:sp>
            <p:nvSpPr>
              <p:cNvPr id="594998" name="Oval 54"/>
              <p:cNvSpPr>
                <a:spLocks noChangeArrowheads="1"/>
              </p:cNvSpPr>
              <p:nvPr/>
            </p:nvSpPr>
            <p:spPr bwMode="auto">
              <a:xfrm>
                <a:off x="1516" y="1941"/>
                <a:ext cx="221" cy="237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99" name="Text Box 55"/>
              <p:cNvSpPr txBox="1">
                <a:spLocks noChangeArrowheads="1"/>
              </p:cNvSpPr>
              <p:nvPr/>
            </p:nvSpPr>
            <p:spPr bwMode="auto">
              <a:xfrm>
                <a:off x="1527" y="1971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itchFamily="18" charset="0"/>
                  </a:rPr>
                  <a:t>+</a:t>
                </a:r>
              </a:p>
            </p:txBody>
          </p:sp>
          <p:sp>
            <p:nvSpPr>
              <p:cNvPr id="595000" name="Text Box 56"/>
              <p:cNvSpPr txBox="1">
                <a:spLocks noChangeArrowheads="1"/>
              </p:cNvSpPr>
              <p:nvPr/>
            </p:nvSpPr>
            <p:spPr bwMode="auto">
              <a:xfrm>
                <a:off x="1545" y="1876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latin typeface="Times New Roman" pitchFamily="18" charset="0"/>
                  </a:rPr>
                  <a:t>-</a:t>
                </a:r>
              </a:p>
            </p:txBody>
          </p:sp>
        </p:grpSp>
        <p:graphicFrame>
          <p:nvGraphicFramePr>
            <p:cNvPr id="595008" name="Object 64"/>
            <p:cNvGraphicFramePr>
              <a:graphicFrameLocks noChangeAspect="1"/>
            </p:cNvGraphicFramePr>
            <p:nvPr/>
          </p:nvGraphicFramePr>
          <p:xfrm>
            <a:off x="887413" y="4610100"/>
            <a:ext cx="1052663" cy="382588"/>
          </p:xfrm>
          <a:graphic>
            <a:graphicData uri="http://schemas.openxmlformats.org/presentationml/2006/ole">
              <p:oleObj spid="_x0000_s664581" name="Equation" r:id="rId7" imgW="698400" imgH="253800" progId="Equation.DSMT4">
                <p:embed/>
              </p:oleObj>
            </a:graphicData>
          </a:graphic>
        </p:graphicFrame>
        <p:sp>
          <p:nvSpPr>
            <p:cNvPr id="595013" name="Text Box 69"/>
            <p:cNvSpPr txBox="1">
              <a:spLocks noChangeArrowheads="1"/>
            </p:cNvSpPr>
            <p:nvPr/>
          </p:nvSpPr>
          <p:spPr bwMode="auto">
            <a:xfrm>
              <a:off x="1295792" y="5180116"/>
              <a:ext cx="1672253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Ring electrode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595018" name="Object 74"/>
            <p:cNvGraphicFramePr>
              <a:graphicFrameLocks noChangeAspect="1"/>
            </p:cNvGraphicFramePr>
            <p:nvPr/>
          </p:nvGraphicFramePr>
          <p:xfrm>
            <a:off x="1055822" y="2916630"/>
            <a:ext cx="333375" cy="388938"/>
          </p:xfrm>
          <a:graphic>
            <a:graphicData uri="http://schemas.openxmlformats.org/presentationml/2006/ole">
              <p:oleObj spid="_x0000_s664582" name="Equation" r:id="rId8" imgW="152280" imgH="177480" progId="Equation.DSMT4">
                <p:embed/>
              </p:oleObj>
            </a:graphicData>
          </a:graphic>
        </p:graphicFrame>
        <p:sp>
          <p:nvSpPr>
            <p:cNvPr id="27" name="Oval 26"/>
            <p:cNvSpPr/>
            <p:nvPr/>
          </p:nvSpPr>
          <p:spPr bwMode="auto">
            <a:xfrm rot="20891044">
              <a:off x="2562225" y="4314825"/>
              <a:ext cx="352425" cy="447675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594951" name="Object 7"/>
            <p:cNvGraphicFramePr>
              <a:graphicFrameLocks noChangeAspect="1"/>
            </p:cNvGraphicFramePr>
            <p:nvPr/>
          </p:nvGraphicFramePr>
          <p:xfrm>
            <a:off x="2755385" y="4124325"/>
            <a:ext cx="274012" cy="230518"/>
          </p:xfrm>
          <a:graphic>
            <a:graphicData uri="http://schemas.openxmlformats.org/presentationml/2006/ole">
              <p:oleObj spid="_x0000_s664578" name="Equation" r:id="rId9" imgW="126720" imgH="139680" progId="Equation.DSMT4">
                <p:embed/>
              </p:oleObj>
            </a:graphicData>
          </a:graphic>
        </p:graphicFrame>
        <p:sp>
          <p:nvSpPr>
            <p:cNvPr id="594949" name="Line 5"/>
            <p:cNvSpPr>
              <a:spLocks noChangeShapeType="1"/>
            </p:cNvSpPr>
            <p:nvPr/>
          </p:nvSpPr>
          <p:spPr bwMode="auto">
            <a:xfrm flipV="1">
              <a:off x="2768083" y="4400549"/>
              <a:ext cx="41791" cy="1638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5001" name="Freeform 57"/>
            <p:cNvSpPr>
              <a:spLocks/>
            </p:cNvSpPr>
            <p:nvPr/>
          </p:nvSpPr>
          <p:spPr bwMode="auto">
            <a:xfrm>
              <a:off x="1634610" y="3321380"/>
              <a:ext cx="1232416" cy="140302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5" y="268"/>
                </a:cxn>
                <a:cxn ang="0">
                  <a:pos x="151" y="386"/>
                </a:cxn>
                <a:cxn ang="0">
                  <a:pos x="396" y="489"/>
                </a:cxn>
                <a:cxn ang="0">
                  <a:pos x="483" y="528"/>
                </a:cxn>
              </a:cxnLst>
              <a:rect l="0" t="0" r="r" b="b"/>
              <a:pathLst>
                <a:path w="483" h="528">
                  <a:moveTo>
                    <a:pt x="1" y="0"/>
                  </a:moveTo>
                  <a:cubicBezTo>
                    <a:pt x="0" y="104"/>
                    <a:pt x="0" y="204"/>
                    <a:pt x="25" y="268"/>
                  </a:cubicBezTo>
                  <a:cubicBezTo>
                    <a:pt x="50" y="332"/>
                    <a:pt x="89" y="349"/>
                    <a:pt x="151" y="386"/>
                  </a:cubicBezTo>
                  <a:cubicBezTo>
                    <a:pt x="213" y="423"/>
                    <a:pt x="341" y="465"/>
                    <a:pt x="396" y="489"/>
                  </a:cubicBezTo>
                  <a:cubicBezTo>
                    <a:pt x="451" y="513"/>
                    <a:pt x="466" y="522"/>
                    <a:pt x="483" y="528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5003" name="Freeform 59"/>
            <p:cNvSpPr>
              <a:spLocks/>
            </p:cNvSpPr>
            <p:nvPr/>
          </p:nvSpPr>
          <p:spPr bwMode="auto">
            <a:xfrm>
              <a:off x="1623497" y="2629230"/>
              <a:ext cx="3389313" cy="303213"/>
            </a:xfrm>
            <a:custGeom>
              <a:avLst/>
              <a:gdLst/>
              <a:ahLst/>
              <a:cxnLst>
                <a:cxn ang="0">
                  <a:pos x="0" y="191"/>
                </a:cxn>
                <a:cxn ang="0">
                  <a:pos x="190" y="65"/>
                </a:cxn>
                <a:cxn ang="0">
                  <a:pos x="553" y="9"/>
                </a:cxn>
                <a:cxn ang="0">
                  <a:pos x="1421" y="9"/>
                </a:cxn>
                <a:cxn ang="0">
                  <a:pos x="1815" y="49"/>
                </a:cxn>
                <a:cxn ang="0">
                  <a:pos x="2084" y="120"/>
                </a:cxn>
                <a:cxn ang="0">
                  <a:pos x="2123" y="167"/>
                </a:cxn>
              </a:cxnLst>
              <a:rect l="0" t="0" r="r" b="b"/>
              <a:pathLst>
                <a:path w="2135" h="191">
                  <a:moveTo>
                    <a:pt x="0" y="191"/>
                  </a:moveTo>
                  <a:cubicBezTo>
                    <a:pt x="49" y="143"/>
                    <a:pt x="98" y="95"/>
                    <a:pt x="190" y="65"/>
                  </a:cubicBezTo>
                  <a:cubicBezTo>
                    <a:pt x="282" y="35"/>
                    <a:pt x="348" y="18"/>
                    <a:pt x="553" y="9"/>
                  </a:cubicBezTo>
                  <a:cubicBezTo>
                    <a:pt x="758" y="0"/>
                    <a:pt x="1211" y="2"/>
                    <a:pt x="1421" y="9"/>
                  </a:cubicBezTo>
                  <a:cubicBezTo>
                    <a:pt x="1631" y="16"/>
                    <a:pt x="1705" y="31"/>
                    <a:pt x="1815" y="49"/>
                  </a:cubicBezTo>
                  <a:cubicBezTo>
                    <a:pt x="1925" y="67"/>
                    <a:pt x="2033" y="100"/>
                    <a:pt x="2084" y="120"/>
                  </a:cubicBezTo>
                  <a:cubicBezTo>
                    <a:pt x="2135" y="140"/>
                    <a:pt x="2129" y="153"/>
                    <a:pt x="2123" y="167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5"/>
            <p:cNvSpPr>
              <a:spLocks noChangeShapeType="1"/>
            </p:cNvSpPr>
            <p:nvPr/>
          </p:nvSpPr>
          <p:spPr bwMode="auto">
            <a:xfrm flipH="1" flipV="1">
              <a:off x="2390774" y="4324349"/>
              <a:ext cx="380999" cy="2285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63561" name="Object 7"/>
            <p:cNvGraphicFramePr>
              <a:graphicFrameLocks noChangeAspect="1"/>
            </p:cNvGraphicFramePr>
            <p:nvPr/>
          </p:nvGraphicFramePr>
          <p:xfrm>
            <a:off x="2432050" y="4076700"/>
            <a:ext cx="267144" cy="285750"/>
          </p:xfrm>
          <a:graphic>
            <a:graphicData uri="http://schemas.openxmlformats.org/presentationml/2006/ole">
              <p:oleObj spid="_x0000_s664584" name="Equation" r:id="rId10" imgW="126720" imgH="177480" progId="Equation.DSMT4">
                <p:embed/>
              </p:oleObj>
            </a:graphicData>
          </a:graphic>
        </p:graphicFrame>
        <p:sp>
          <p:nvSpPr>
            <p:cNvPr id="595005" name="Oval 61"/>
            <p:cNvSpPr>
              <a:spLocks noChangeArrowheads="1"/>
            </p:cNvSpPr>
            <p:nvPr/>
          </p:nvSpPr>
          <p:spPr bwMode="auto">
            <a:xfrm rot="20637939">
              <a:off x="2575395" y="4323889"/>
              <a:ext cx="329049" cy="440240"/>
            </a:xfrm>
            <a:prstGeom prst="ellipse">
              <a:avLst/>
            </a:prstGeom>
            <a:noFill/>
            <a:ln w="76200">
              <a:solidFill>
                <a:srgbClr val="9966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1" name="Text Box 3"/>
          <p:cNvSpPr txBox="1">
            <a:spLocks noChangeArrowheads="1"/>
          </p:cNvSpPr>
          <p:nvPr/>
        </p:nvSpPr>
        <p:spPr bwMode="auto">
          <a:xfrm>
            <a:off x="2156011" y="0"/>
            <a:ext cx="52990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 Dissipation</a:t>
            </a:r>
          </a:p>
        </p:txBody>
      </p:sp>
      <p:graphicFrame>
        <p:nvGraphicFramePr>
          <p:cNvPr id="596011" name="Object 43"/>
          <p:cNvGraphicFramePr>
            <a:graphicFrameLocks noChangeAspect="1"/>
          </p:cNvGraphicFramePr>
          <p:nvPr/>
        </p:nvGraphicFramePr>
        <p:xfrm>
          <a:off x="1428750" y="4473575"/>
          <a:ext cx="712788" cy="654050"/>
        </p:xfrm>
        <a:graphic>
          <a:graphicData uri="http://schemas.openxmlformats.org/presentationml/2006/ole">
            <p:oleObj spid="_x0000_s596011" name="Equation" r:id="rId4" imgW="304560" imgH="279360" progId="Equation.DSMT4">
              <p:embed/>
            </p:oleObj>
          </a:graphicData>
        </a:graphic>
      </p:graphicFrame>
      <p:sp>
        <p:nvSpPr>
          <p:cNvPr id="596012" name="Text Box 44"/>
          <p:cNvSpPr txBox="1">
            <a:spLocks noChangeArrowheads="1"/>
          </p:cNvSpPr>
          <p:nvPr/>
        </p:nvSpPr>
        <p:spPr bwMode="auto">
          <a:xfrm>
            <a:off x="2139950" y="4600575"/>
            <a:ext cx="5283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 time-average power dissipated 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/ </a:t>
            </a:r>
            <a:r>
              <a:rPr lang="en-US" sz="24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m</a:t>
            </a:r>
            <a:r>
              <a:rPr lang="en-US" sz="2400" baseline="30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i="1" baseline="30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on </a:t>
            </a:r>
            <a:r>
              <a:rPr lang="en-US" sz="2400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S</a:t>
            </a:r>
          </a:p>
        </p:txBody>
      </p:sp>
      <p:graphicFrame>
        <p:nvGraphicFramePr>
          <p:cNvPr id="596013" name="Object 45"/>
          <p:cNvGraphicFramePr>
            <a:graphicFrameLocks noChangeAspect="1"/>
          </p:cNvGraphicFramePr>
          <p:nvPr/>
        </p:nvGraphicFramePr>
        <p:xfrm>
          <a:off x="962026" y="5523672"/>
          <a:ext cx="7143750" cy="758065"/>
        </p:xfrm>
        <a:graphic>
          <a:graphicData uri="http://schemas.openxmlformats.org/presentationml/2006/ole">
            <p:oleObj spid="_x0000_s596013" name="Equation" r:id="rId5" imgW="3708360" imgH="393480" progId="Equation.DSMT4">
              <p:embed/>
            </p:oleObj>
          </a:graphicData>
        </a:graphic>
      </p:graphicFrame>
      <p:sp>
        <p:nvSpPr>
          <p:cNvPr id="596003" name="Line 35"/>
          <p:cNvSpPr>
            <a:spLocks noChangeShapeType="1"/>
          </p:cNvSpPr>
          <p:nvPr/>
        </p:nvSpPr>
        <p:spPr bwMode="auto">
          <a:xfrm flipV="1">
            <a:off x="3757613" y="1041400"/>
            <a:ext cx="0" cy="3194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5970" name="Rectangle 2"/>
          <p:cNvSpPr>
            <a:spLocks noChangeArrowheads="1"/>
          </p:cNvSpPr>
          <p:nvPr/>
        </p:nvSpPr>
        <p:spPr bwMode="auto">
          <a:xfrm>
            <a:off x="3765550" y="1409700"/>
            <a:ext cx="1720850" cy="2322513"/>
          </a:xfrm>
          <a:prstGeom prst="rect">
            <a:avLst/>
          </a:prstGeom>
          <a:solidFill>
            <a:srgbClr val="CC99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5974" name="Line 6"/>
          <p:cNvSpPr>
            <a:spLocks noChangeShapeType="1"/>
          </p:cNvSpPr>
          <p:nvPr/>
        </p:nvSpPr>
        <p:spPr bwMode="auto">
          <a:xfrm flipV="1">
            <a:off x="3952875" y="1952625"/>
            <a:ext cx="0" cy="9096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5975" name="Line 7"/>
          <p:cNvSpPr>
            <a:spLocks noChangeShapeType="1"/>
          </p:cNvSpPr>
          <p:nvPr/>
        </p:nvSpPr>
        <p:spPr bwMode="auto">
          <a:xfrm flipH="1">
            <a:off x="4114800" y="2205037"/>
            <a:ext cx="0" cy="6524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5976" name="Line 8"/>
          <p:cNvSpPr>
            <a:spLocks noChangeShapeType="1"/>
          </p:cNvSpPr>
          <p:nvPr/>
        </p:nvSpPr>
        <p:spPr bwMode="auto">
          <a:xfrm flipV="1">
            <a:off x="4291013" y="2451100"/>
            <a:ext cx="0" cy="419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5977" name="Line 9"/>
          <p:cNvSpPr>
            <a:spLocks noChangeShapeType="1"/>
          </p:cNvSpPr>
          <p:nvPr/>
        </p:nvSpPr>
        <p:spPr bwMode="auto">
          <a:xfrm>
            <a:off x="4448175" y="2560637"/>
            <a:ext cx="0" cy="3000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5978" name="Line 10"/>
          <p:cNvSpPr>
            <a:spLocks noChangeShapeType="1"/>
          </p:cNvSpPr>
          <p:nvPr/>
        </p:nvSpPr>
        <p:spPr bwMode="auto">
          <a:xfrm flipV="1">
            <a:off x="4595813" y="2693987"/>
            <a:ext cx="0" cy="1666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6004" name="Line 36"/>
          <p:cNvSpPr>
            <a:spLocks noChangeShapeType="1"/>
          </p:cNvSpPr>
          <p:nvPr/>
        </p:nvSpPr>
        <p:spPr bwMode="auto">
          <a:xfrm>
            <a:off x="5048250" y="2863850"/>
            <a:ext cx="16478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6005" name="Text Box 37"/>
          <p:cNvSpPr txBox="1">
            <a:spLocks noChangeArrowheads="1"/>
          </p:cNvSpPr>
          <p:nvPr/>
        </p:nvSpPr>
        <p:spPr bwMode="auto">
          <a:xfrm>
            <a:off x="6677026" y="2620962"/>
            <a:ext cx="574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</a:p>
        </p:txBody>
      </p:sp>
      <p:sp>
        <p:nvSpPr>
          <p:cNvPr id="596006" name="Text Box 38"/>
          <p:cNvSpPr txBox="1">
            <a:spLocks noChangeArrowheads="1"/>
          </p:cNvSpPr>
          <p:nvPr/>
        </p:nvSpPr>
        <p:spPr bwMode="auto">
          <a:xfrm>
            <a:off x="3465513" y="611187"/>
            <a:ext cx="6413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 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x </a:t>
            </a:r>
          </a:p>
        </p:txBody>
      </p:sp>
      <p:sp>
        <p:nvSpPr>
          <p:cNvPr id="596008" name="Line 40"/>
          <p:cNvSpPr>
            <a:spLocks noChangeShapeType="1"/>
          </p:cNvSpPr>
          <p:nvPr/>
        </p:nvSpPr>
        <p:spPr bwMode="auto">
          <a:xfrm flipV="1">
            <a:off x="2977386" y="1935679"/>
            <a:ext cx="2473386" cy="3484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6009" name="Line 41"/>
          <p:cNvSpPr>
            <a:spLocks noChangeShapeType="1"/>
          </p:cNvSpPr>
          <p:nvPr/>
        </p:nvSpPr>
        <p:spPr bwMode="auto">
          <a:xfrm>
            <a:off x="2982273" y="2858325"/>
            <a:ext cx="2706007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6010" name="Text Box 42"/>
          <p:cNvSpPr txBox="1">
            <a:spLocks noChangeArrowheads="1"/>
          </p:cNvSpPr>
          <p:nvPr/>
        </p:nvSpPr>
        <p:spPr bwMode="auto">
          <a:xfrm>
            <a:off x="3135086" y="1229734"/>
            <a:ext cx="52251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S </a:t>
            </a:r>
            <a:endParaRPr lang="en-US" sz="2000" i="1" dirty="0">
              <a:solidFill>
                <a:srgbClr val="FF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96019" name="Line 51"/>
          <p:cNvSpPr>
            <a:spLocks noChangeShapeType="1"/>
          </p:cNvSpPr>
          <p:nvPr/>
        </p:nvSpPr>
        <p:spPr bwMode="auto">
          <a:xfrm>
            <a:off x="3817938" y="1204912"/>
            <a:ext cx="0" cy="30480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6020" name="Text Box 52"/>
          <p:cNvSpPr txBox="1">
            <a:spLocks noChangeArrowheads="1"/>
          </p:cNvSpPr>
          <p:nvPr/>
        </p:nvSpPr>
        <p:spPr bwMode="auto">
          <a:xfrm>
            <a:off x="3884613" y="3940175"/>
            <a:ext cx="3698876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</a:t>
            </a:r>
            <a:r>
              <a:rPr lang="en-US" dirty="0" smtClean="0">
                <a:solidFill>
                  <a:schemeClr val="bg2"/>
                </a:solidFill>
              </a:rPr>
              <a:t>ields are evaluated </a:t>
            </a:r>
            <a:r>
              <a:rPr lang="en-US" dirty="0">
                <a:solidFill>
                  <a:schemeClr val="bg2"/>
                </a:solidFill>
              </a:rPr>
              <a:t>on this </a:t>
            </a:r>
            <a:r>
              <a:rPr lang="en-US" dirty="0" smtClean="0">
                <a:solidFill>
                  <a:schemeClr val="bg2"/>
                </a:solidFill>
              </a:rPr>
              <a:t>plane.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5" name="Right Arrow 24"/>
          <p:cNvSpPr/>
          <p:nvPr/>
        </p:nvSpPr>
        <p:spPr bwMode="auto">
          <a:xfrm>
            <a:off x="2956957" y="2256312"/>
            <a:ext cx="439387" cy="261257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96014" name="Object 46"/>
          <p:cNvGraphicFramePr>
            <a:graphicFrameLocks noChangeAspect="1"/>
          </p:cNvGraphicFramePr>
          <p:nvPr/>
        </p:nvGraphicFramePr>
        <p:xfrm>
          <a:off x="2186792" y="2142086"/>
          <a:ext cx="520782" cy="477866"/>
        </p:xfrm>
        <a:graphic>
          <a:graphicData uri="http://schemas.openxmlformats.org/presentationml/2006/ole">
            <p:oleObj spid="_x0000_s596014" name="Equation" r:id="rId6" imgW="30456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5" name="Text Box 3"/>
          <p:cNvSpPr txBox="1">
            <a:spLocks noChangeArrowheads="1"/>
          </p:cNvSpPr>
          <p:nvPr/>
        </p:nvSpPr>
        <p:spPr bwMode="auto">
          <a:xfrm>
            <a:off x="1732972" y="0"/>
            <a:ext cx="60801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 Dissipation (cont.)</a:t>
            </a:r>
          </a:p>
        </p:txBody>
      </p:sp>
      <p:sp>
        <p:nvSpPr>
          <p:cNvPr id="597013" name="Text Box 21"/>
          <p:cNvSpPr txBox="1">
            <a:spLocks noChangeArrowheads="1"/>
          </p:cNvSpPr>
          <p:nvPr/>
        </p:nvSpPr>
        <p:spPr bwMode="auto">
          <a:xfrm>
            <a:off x="942975" y="2162175"/>
            <a:ext cx="9382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where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97015" name="Object 23"/>
          <p:cNvGraphicFramePr>
            <a:graphicFrameLocks noChangeAspect="1"/>
          </p:cNvGraphicFramePr>
          <p:nvPr/>
        </p:nvGraphicFramePr>
        <p:xfrm>
          <a:off x="1484313" y="1220788"/>
          <a:ext cx="1928812" cy="642937"/>
        </p:xfrm>
        <a:graphic>
          <a:graphicData uri="http://schemas.openxmlformats.org/presentationml/2006/ole">
            <p:oleObj spid="_x0000_s597015" name="Equation" r:id="rId4" imgW="723600" imgH="241200" progId="Equation.DSMT4">
              <p:embed/>
            </p:oleObj>
          </a:graphicData>
        </a:graphic>
      </p:graphicFrame>
      <p:graphicFrame>
        <p:nvGraphicFramePr>
          <p:cNvPr id="597016" name="Object 24"/>
          <p:cNvGraphicFramePr>
            <a:graphicFrameLocks noChangeAspect="1"/>
          </p:cNvGraphicFramePr>
          <p:nvPr/>
        </p:nvGraphicFramePr>
        <p:xfrm>
          <a:off x="1851025" y="2519363"/>
          <a:ext cx="4800600" cy="3760787"/>
        </p:xfrm>
        <a:graphic>
          <a:graphicData uri="http://schemas.openxmlformats.org/presentationml/2006/ole">
            <p:oleObj spid="_x0000_s597016" name="Equation" r:id="rId5" imgW="2577960" imgH="2019240" progId="Equation.DSMT4">
              <p:embed/>
            </p:oleObj>
          </a:graphicData>
        </a:graphic>
      </p:graphicFrame>
      <p:graphicFrame>
        <p:nvGraphicFramePr>
          <p:cNvPr id="597017" name="Object 25"/>
          <p:cNvGraphicFramePr>
            <a:graphicFrameLocks noChangeAspect="1"/>
          </p:cNvGraphicFramePr>
          <p:nvPr/>
        </p:nvGraphicFramePr>
        <p:xfrm>
          <a:off x="4097338" y="5886450"/>
          <a:ext cx="1117600" cy="608013"/>
        </p:xfrm>
        <a:graphic>
          <a:graphicData uri="http://schemas.openxmlformats.org/presentationml/2006/ole">
            <p:oleObj spid="_x0000_s597017" name="Equation" r:id="rId6" imgW="419040" imgH="228600" progId="Equation.DSMT4">
              <p:embed/>
            </p:oleObj>
          </a:graphicData>
        </a:graphic>
      </p:graphicFrame>
      <p:sp>
        <p:nvSpPr>
          <p:cNvPr id="597019" name="Text Box 27"/>
          <p:cNvSpPr txBox="1">
            <a:spLocks noChangeArrowheads="1"/>
          </p:cNvSpPr>
          <p:nvPr/>
        </p:nvSpPr>
        <p:spPr bwMode="auto">
          <a:xfrm>
            <a:off x="669845" y="798740"/>
            <a:ext cx="9382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Use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2" name="Object 32"/>
          <p:cNvGraphicFramePr>
            <a:graphicFrameLocks noChangeAspect="1"/>
          </p:cNvGraphicFramePr>
          <p:nvPr/>
        </p:nvGraphicFramePr>
        <p:xfrm>
          <a:off x="4051300" y="1076325"/>
          <a:ext cx="2293938" cy="1042988"/>
        </p:xfrm>
        <a:graphic>
          <a:graphicData uri="http://schemas.openxmlformats.org/presentationml/2006/ole">
            <p:oleObj spid="_x0000_s597024" name="Equation" r:id="rId7" imgW="1676160" imgH="761760" progId="Equation.DSMT4">
              <p:embed/>
            </p:oleObj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7058025" y="3086100"/>
            <a:ext cx="1866900" cy="3324225"/>
            <a:chOff x="7058025" y="3086100"/>
            <a:chExt cx="1866900" cy="33242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7058025" y="3086100"/>
              <a:ext cx="1866900" cy="3324225"/>
            </a:xfrm>
            <a:prstGeom prst="rect">
              <a:avLst/>
            </a:prstGeom>
            <a:solidFill>
              <a:srgbClr val="DDDDDD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7020" name="Text Box 28"/>
            <p:cNvSpPr txBox="1">
              <a:spLocks noChangeArrowheads="1"/>
            </p:cNvSpPr>
            <p:nvPr/>
          </p:nvSpPr>
          <p:spPr bwMode="auto">
            <a:xfrm>
              <a:off x="7573777" y="3178649"/>
              <a:ext cx="7905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Note:</a:t>
              </a:r>
            </a:p>
          </p:txBody>
        </p:sp>
        <p:graphicFrame>
          <p:nvGraphicFramePr>
            <p:cNvPr id="597021" name="Object 29"/>
            <p:cNvGraphicFramePr>
              <a:graphicFrameLocks noChangeAspect="1"/>
            </p:cNvGraphicFramePr>
            <p:nvPr/>
          </p:nvGraphicFramePr>
          <p:xfrm>
            <a:off x="7519802" y="3632674"/>
            <a:ext cx="909638" cy="795338"/>
          </p:xfrm>
          <a:graphic>
            <a:graphicData uri="http://schemas.openxmlformats.org/presentationml/2006/ole">
              <p:oleObj spid="_x0000_s597021" name="Equation" r:id="rId8" imgW="507960" imgH="444240" progId="Equation.DSMT4">
                <p:embed/>
              </p:oleObj>
            </a:graphicData>
          </a:graphic>
        </p:graphicFrame>
        <p:graphicFrame>
          <p:nvGraphicFramePr>
            <p:cNvPr id="597022" name="Object 30"/>
            <p:cNvGraphicFramePr>
              <a:graphicFrameLocks noChangeAspect="1"/>
            </p:cNvGraphicFramePr>
            <p:nvPr/>
          </p:nvGraphicFramePr>
          <p:xfrm>
            <a:off x="7448365" y="4415312"/>
            <a:ext cx="1039813" cy="803275"/>
          </p:xfrm>
          <a:graphic>
            <a:graphicData uri="http://schemas.openxmlformats.org/presentationml/2006/ole">
              <p:oleObj spid="_x0000_s597022" name="Equation" r:id="rId9" imgW="558720" imgH="431640" progId="Equation.DSMT4">
                <p:embed/>
              </p:oleObj>
            </a:graphicData>
          </a:graphic>
        </p:graphicFrame>
        <p:graphicFrame>
          <p:nvGraphicFramePr>
            <p:cNvPr id="597023" name="Object 31"/>
            <p:cNvGraphicFramePr>
              <a:graphicFrameLocks noChangeAspect="1"/>
            </p:cNvGraphicFramePr>
            <p:nvPr/>
          </p:nvGraphicFramePr>
          <p:xfrm>
            <a:off x="7297552" y="5874224"/>
            <a:ext cx="1393825" cy="427038"/>
          </p:xfrm>
          <a:graphic>
            <a:graphicData uri="http://schemas.openxmlformats.org/presentationml/2006/ole">
              <p:oleObj spid="_x0000_s597023" name="Equation" r:id="rId10" imgW="787320" imgH="241200" progId="Equation.DSMT4">
                <p:embed/>
              </p:oleObj>
            </a:graphicData>
          </a:graphic>
        </p:graphicFrame>
        <p:graphicFrame>
          <p:nvGraphicFramePr>
            <p:cNvPr id="3" name="Object 33"/>
            <p:cNvGraphicFramePr>
              <a:graphicFrameLocks noChangeAspect="1"/>
            </p:cNvGraphicFramePr>
            <p:nvPr/>
          </p:nvGraphicFramePr>
          <p:xfrm>
            <a:off x="7573963" y="5292024"/>
            <a:ext cx="827087" cy="449964"/>
          </p:xfrm>
          <a:graphic>
            <a:graphicData uri="http://schemas.openxmlformats.org/presentationml/2006/ole">
              <p:oleObj spid="_x0000_s597025" name="Equation" r:id="rId11" imgW="41904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31" name="Rectangle 15"/>
          <p:cNvSpPr>
            <a:spLocks noChangeArrowheads="1"/>
          </p:cNvSpPr>
          <p:nvPr/>
        </p:nvSpPr>
        <p:spPr bwMode="auto">
          <a:xfrm>
            <a:off x="2766563" y="4838025"/>
            <a:ext cx="3597275" cy="11334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18" name="Text Box 2"/>
          <p:cNvSpPr txBox="1">
            <a:spLocks noChangeArrowheads="1"/>
          </p:cNvSpPr>
          <p:nvPr/>
        </p:nvSpPr>
        <p:spPr bwMode="auto">
          <a:xfrm>
            <a:off x="997775" y="0"/>
            <a:ext cx="71802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 Dissipation (cont.)</a:t>
            </a:r>
          </a:p>
        </p:txBody>
      </p:sp>
      <p:graphicFrame>
        <p:nvGraphicFramePr>
          <p:cNvPr id="598029" name="Object 13"/>
          <p:cNvGraphicFramePr>
            <a:graphicFrameLocks noChangeAspect="1"/>
          </p:cNvGraphicFramePr>
          <p:nvPr/>
        </p:nvGraphicFramePr>
        <p:xfrm>
          <a:off x="3242813" y="4857075"/>
          <a:ext cx="2557462" cy="955675"/>
        </p:xfrm>
        <a:graphic>
          <a:graphicData uri="http://schemas.openxmlformats.org/presentationml/2006/ole">
            <p:oleObj spid="_x0000_s598029" name="Equation" r:id="rId4" imgW="1054080" imgH="393480" progId="Equation.DSMT4">
              <p:embed/>
            </p:oleObj>
          </a:graphicData>
        </a:graphic>
      </p:graphicFrame>
      <p:sp>
        <p:nvSpPr>
          <p:cNvPr id="598030" name="Text Box 14"/>
          <p:cNvSpPr txBox="1">
            <a:spLocks noChangeArrowheads="1"/>
          </p:cNvSpPr>
          <p:nvPr/>
        </p:nvSpPr>
        <p:spPr bwMode="auto">
          <a:xfrm>
            <a:off x="1385888" y="4176713"/>
            <a:ext cx="15509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In general,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98037" name="Object 21"/>
          <p:cNvGraphicFramePr>
            <a:graphicFrameLocks noChangeAspect="1"/>
          </p:cNvGraphicFramePr>
          <p:nvPr/>
        </p:nvGraphicFramePr>
        <p:xfrm>
          <a:off x="1755775" y="1800225"/>
          <a:ext cx="5327650" cy="1747838"/>
        </p:xfrm>
        <a:graphic>
          <a:graphicData uri="http://schemas.openxmlformats.org/presentationml/2006/ole">
            <p:oleObj spid="_x0000_s598037" name="Equation" r:id="rId5" imgW="2400120" imgH="787320" progId="Equation.DSMT4">
              <p:embed/>
            </p:oleObj>
          </a:graphicData>
        </a:graphic>
      </p:graphicFrame>
      <p:sp>
        <p:nvSpPr>
          <p:cNvPr id="598038" name="Text Box 22"/>
          <p:cNvSpPr txBox="1">
            <a:spLocks noChangeArrowheads="1"/>
          </p:cNvSpPr>
          <p:nvPr/>
        </p:nvSpPr>
        <p:spPr bwMode="auto">
          <a:xfrm>
            <a:off x="500063" y="1268413"/>
            <a:ext cx="22494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We then have</a:t>
            </a:r>
            <a:endParaRPr lang="en-US" sz="2000" i="1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6" name="Text Box 4"/>
          <p:cNvSpPr txBox="1">
            <a:spLocks noChangeArrowheads="1"/>
          </p:cNvSpPr>
          <p:nvPr/>
        </p:nvSpPr>
        <p:spPr bwMode="auto">
          <a:xfrm>
            <a:off x="997775" y="0"/>
            <a:ext cx="71802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 Dissipation (cont.)</a:t>
            </a:r>
          </a:p>
        </p:txBody>
      </p:sp>
      <p:sp>
        <p:nvSpPr>
          <p:cNvPr id="602120" name="Text Box 8"/>
          <p:cNvSpPr txBox="1">
            <a:spLocks noChangeArrowheads="1"/>
          </p:cNvSpPr>
          <p:nvPr/>
        </p:nvSpPr>
        <p:spPr bwMode="auto">
          <a:xfrm>
            <a:off x="727714" y="1481056"/>
            <a:ext cx="27781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For a good conductor,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02121" name="Object 9"/>
          <p:cNvGraphicFramePr>
            <a:graphicFrameLocks noChangeAspect="1"/>
          </p:cNvGraphicFramePr>
          <p:nvPr/>
        </p:nvGraphicFramePr>
        <p:xfrm>
          <a:off x="3279446" y="2058163"/>
          <a:ext cx="2052638" cy="625475"/>
        </p:xfrm>
        <a:graphic>
          <a:graphicData uri="http://schemas.openxmlformats.org/presentationml/2006/ole">
            <p:oleObj spid="_x0000_s602121" name="Equation" r:id="rId4" imgW="749160" imgH="228600" progId="Equation.DSMT4">
              <p:embed/>
            </p:oleObj>
          </a:graphicData>
        </a:graphic>
      </p:graphicFrame>
      <p:sp>
        <p:nvSpPr>
          <p:cNvPr id="602122" name="Text Box 10"/>
          <p:cNvSpPr txBox="1">
            <a:spLocks noChangeArrowheads="1"/>
          </p:cNvSpPr>
          <p:nvPr/>
        </p:nvSpPr>
        <p:spPr bwMode="auto">
          <a:xfrm>
            <a:off x="522742" y="3341358"/>
            <a:ext cx="554554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Hence, using this approximation, we have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02123" name="Object 11"/>
          <p:cNvGraphicFramePr>
            <a:graphicFrameLocks noChangeAspect="1"/>
          </p:cNvGraphicFramePr>
          <p:nvPr/>
        </p:nvGraphicFramePr>
        <p:xfrm>
          <a:off x="3411538" y="4011613"/>
          <a:ext cx="2381250" cy="958850"/>
        </p:xfrm>
        <a:graphic>
          <a:graphicData uri="http://schemas.openxmlformats.org/presentationml/2006/ole">
            <p:oleObj spid="_x0000_s602123" name="Equation" r:id="rId5" imgW="977760" imgH="39348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69530" y="2168238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(exactly true for a PEC)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3" name="Text Box 3"/>
          <p:cNvSpPr txBox="1">
            <a:spLocks noChangeArrowheads="1"/>
          </p:cNvSpPr>
          <p:nvPr/>
        </p:nvSpPr>
        <p:spPr bwMode="auto">
          <a:xfrm>
            <a:off x="896938" y="1216025"/>
            <a:ext cx="37163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The </a:t>
            </a:r>
            <a:r>
              <a:rPr lang="en-US" sz="2400" i="1" u="sng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H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 field is found from:</a:t>
            </a:r>
          </a:p>
        </p:txBody>
      </p:sp>
      <p:sp>
        <p:nvSpPr>
          <p:cNvPr id="578564" name="Text Box 4"/>
          <p:cNvSpPr txBox="1">
            <a:spLocks noChangeArrowheads="1"/>
          </p:cNvSpPr>
          <p:nvPr/>
        </p:nvSpPr>
        <p:spPr bwMode="auto">
          <a:xfrm>
            <a:off x="1490663" y="3030538"/>
            <a:ext cx="690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 so</a:t>
            </a:r>
          </a:p>
        </p:txBody>
      </p:sp>
      <p:graphicFrame>
        <p:nvGraphicFramePr>
          <p:cNvPr id="578584" name="Object 24"/>
          <p:cNvGraphicFramePr>
            <a:graphicFrameLocks noChangeAspect="1"/>
          </p:cNvGraphicFramePr>
          <p:nvPr/>
        </p:nvGraphicFramePr>
        <p:xfrm>
          <a:off x="3116263" y="1882775"/>
          <a:ext cx="2908300" cy="568325"/>
        </p:xfrm>
        <a:graphic>
          <a:graphicData uri="http://schemas.openxmlformats.org/presentationml/2006/ole">
            <p:oleObj spid="_x0000_s578584" name="Equation" r:id="rId4" imgW="1104840" imgH="215640" progId="Equation.DSMT4">
              <p:embed/>
            </p:oleObj>
          </a:graphicData>
        </a:graphic>
      </p:graphicFrame>
      <p:graphicFrame>
        <p:nvGraphicFramePr>
          <p:cNvPr id="578585" name="Object 25"/>
          <p:cNvGraphicFramePr>
            <a:graphicFrameLocks noChangeAspect="1"/>
          </p:cNvGraphicFramePr>
          <p:nvPr/>
        </p:nvGraphicFramePr>
        <p:xfrm>
          <a:off x="2530475" y="3243674"/>
          <a:ext cx="3525941" cy="2890425"/>
        </p:xfrm>
        <a:graphic>
          <a:graphicData uri="http://schemas.openxmlformats.org/presentationml/2006/ole">
            <p:oleObj spid="_x0000_s578585" name="Equation" r:id="rId5" imgW="1625400" imgH="1333440" progId="Equation.DSMT4">
              <p:embed/>
            </p:oleObj>
          </a:graphicData>
        </a:graphic>
      </p:graphicFrame>
      <p:sp>
        <p:nvSpPr>
          <p:cNvPr id="578586" name="Text Box 26"/>
          <p:cNvSpPr txBox="1">
            <a:spLocks noChangeArrowheads="1"/>
          </p:cNvSpPr>
          <p:nvPr/>
        </p:nvSpPr>
        <p:spPr bwMode="auto">
          <a:xfrm>
            <a:off x="234826" y="0"/>
            <a:ext cx="84502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 Wave: Lossless Media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Text Box 2"/>
          <p:cNvSpPr txBox="1">
            <a:spLocks noChangeArrowheads="1"/>
          </p:cNvSpPr>
          <p:nvPr/>
        </p:nvSpPr>
        <p:spPr bwMode="auto">
          <a:xfrm>
            <a:off x="950273" y="0"/>
            <a:ext cx="71802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 Dissipation (cont.)</a:t>
            </a:r>
          </a:p>
        </p:txBody>
      </p:sp>
      <p:sp>
        <p:nvSpPr>
          <p:cNvPr id="634883" name="Text Box 3"/>
          <p:cNvSpPr txBox="1">
            <a:spLocks noChangeArrowheads="1"/>
          </p:cNvSpPr>
          <p:nvPr/>
        </p:nvSpPr>
        <p:spPr bwMode="auto">
          <a:xfrm>
            <a:off x="385309" y="1271090"/>
            <a:ext cx="771366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For the reactive power 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absorbed by the conducting surface (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VARS/m</a:t>
            </a:r>
            <a:r>
              <a:rPr lang="en-US" sz="2000" baseline="3000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2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) we have: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34886" name="Object 6"/>
          <p:cNvGraphicFramePr>
            <a:graphicFrameLocks noChangeAspect="1"/>
          </p:cNvGraphicFramePr>
          <p:nvPr/>
        </p:nvGraphicFramePr>
        <p:xfrm>
          <a:off x="1446461" y="4827546"/>
          <a:ext cx="6554787" cy="958850"/>
        </p:xfrm>
        <a:graphic>
          <a:graphicData uri="http://schemas.openxmlformats.org/presentationml/2006/ole">
            <p:oleObj spid="_x0000_s634886" name="Equation" r:id="rId4" imgW="2692080" imgH="393480" progId="Equation.DSMT4">
              <p:embed/>
            </p:oleObj>
          </a:graphicData>
        </a:graphic>
      </p:graphicFrame>
      <p:graphicFrame>
        <p:nvGraphicFramePr>
          <p:cNvPr id="634887" name="Object 7"/>
          <p:cNvGraphicFramePr>
            <a:graphicFrameLocks noChangeAspect="1"/>
          </p:cNvGraphicFramePr>
          <p:nvPr/>
        </p:nvGraphicFramePr>
        <p:xfrm>
          <a:off x="1508125" y="2322513"/>
          <a:ext cx="5495925" cy="1746250"/>
        </p:xfrm>
        <a:graphic>
          <a:graphicData uri="http://schemas.openxmlformats.org/presentationml/2006/ole">
            <p:oleObj spid="_x0000_s634887" name="Equation" r:id="rId5" imgW="2476440" imgH="78732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02678" y="4172879"/>
            <a:ext cx="9921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157085" y="6058829"/>
            <a:ext cx="286370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VARS / m</a:t>
            </a:r>
            <a:r>
              <a:rPr lang="en-US" sz="2000" baseline="300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  = Watts / m</a:t>
            </a:r>
            <a:r>
              <a:rPr lang="en-US" sz="2000" baseline="300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2</a:t>
            </a:r>
            <a:endParaRPr lang="en-US" sz="2000" i="1" baseline="30000" dirty="0">
              <a:solidFill>
                <a:srgbClr val="FF0000"/>
              </a:solidFill>
              <a:latin typeface="+mn-lt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97" name="Rectangle 13"/>
          <p:cNvSpPr>
            <a:spLocks noChangeArrowheads="1"/>
          </p:cNvSpPr>
          <p:nvPr/>
        </p:nvSpPr>
        <p:spPr bwMode="auto">
          <a:xfrm>
            <a:off x="2814638" y="4238625"/>
            <a:ext cx="3500437" cy="2170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87" name="Text Box 3"/>
          <p:cNvSpPr txBox="1">
            <a:spLocks noChangeArrowheads="1"/>
          </p:cNvSpPr>
          <p:nvPr/>
        </p:nvSpPr>
        <p:spPr bwMode="auto">
          <a:xfrm>
            <a:off x="2427288" y="1158038"/>
            <a:ext cx="5572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or</a:t>
            </a:r>
          </a:p>
        </p:txBody>
      </p:sp>
      <p:sp>
        <p:nvSpPr>
          <p:cNvPr id="579588" name="Text Box 4"/>
          <p:cNvSpPr txBox="1">
            <a:spLocks noChangeArrowheads="1"/>
          </p:cNvSpPr>
          <p:nvPr/>
        </p:nvSpPr>
        <p:spPr bwMode="auto">
          <a:xfrm>
            <a:off x="2108200" y="2629013"/>
            <a:ext cx="89625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But</a:t>
            </a:r>
          </a:p>
        </p:txBody>
      </p:sp>
      <p:graphicFrame>
        <p:nvGraphicFramePr>
          <p:cNvPr id="579591" name="Object 7"/>
          <p:cNvGraphicFramePr>
            <a:graphicFrameLocks noChangeAspect="1"/>
          </p:cNvGraphicFramePr>
          <p:nvPr/>
        </p:nvGraphicFramePr>
        <p:xfrm>
          <a:off x="3103563" y="835775"/>
          <a:ext cx="2427287" cy="1136650"/>
        </p:xfrm>
        <a:graphic>
          <a:graphicData uri="http://schemas.openxmlformats.org/presentationml/2006/ole">
            <p:oleObj spid="_x0000_s579591" name="Equation" r:id="rId4" imgW="1028520" imgH="482400" progId="Equation.DSMT4">
              <p:embed/>
            </p:oleObj>
          </a:graphicData>
        </a:graphic>
      </p:graphicFrame>
      <p:graphicFrame>
        <p:nvGraphicFramePr>
          <p:cNvPr id="579592" name="Object 8"/>
          <p:cNvGraphicFramePr>
            <a:graphicFrameLocks noChangeAspect="1"/>
          </p:cNvGraphicFramePr>
          <p:nvPr/>
        </p:nvGraphicFramePr>
        <p:xfrm>
          <a:off x="3124200" y="2359009"/>
          <a:ext cx="2374075" cy="986916"/>
        </p:xfrm>
        <a:graphic>
          <a:graphicData uri="http://schemas.openxmlformats.org/presentationml/2006/ole">
            <p:oleObj spid="_x0000_s579592" name="Equation" r:id="rId5" imgW="1130040" imgH="469800" progId="Equation.DSMT4">
              <p:embed/>
            </p:oleObj>
          </a:graphicData>
        </a:graphic>
      </p:graphicFrame>
      <p:sp>
        <p:nvSpPr>
          <p:cNvPr id="579593" name="Line 9"/>
          <p:cNvSpPr>
            <a:spLocks noChangeShapeType="1"/>
          </p:cNvSpPr>
          <p:nvPr/>
        </p:nvSpPr>
        <p:spPr bwMode="auto">
          <a:xfrm flipV="1">
            <a:off x="3933682" y="2446201"/>
            <a:ext cx="412750" cy="4397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79594" name="Line 10"/>
          <p:cNvSpPr>
            <a:spLocks noChangeShapeType="1"/>
          </p:cNvSpPr>
          <p:nvPr/>
        </p:nvSpPr>
        <p:spPr bwMode="auto">
          <a:xfrm flipV="1">
            <a:off x="4093379" y="2924224"/>
            <a:ext cx="412750" cy="4397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79595" name="Text Box 11"/>
          <p:cNvSpPr txBox="1">
            <a:spLocks noChangeArrowheads="1"/>
          </p:cNvSpPr>
          <p:nvPr/>
        </p:nvSpPr>
        <p:spPr bwMode="auto">
          <a:xfrm>
            <a:off x="1607045" y="3657423"/>
            <a:ext cx="1005526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graphicFrame>
        <p:nvGraphicFramePr>
          <p:cNvPr id="579596" name="Object 12"/>
          <p:cNvGraphicFramePr>
            <a:graphicFrameLocks noChangeAspect="1"/>
          </p:cNvGraphicFramePr>
          <p:nvPr/>
        </p:nvGraphicFramePr>
        <p:xfrm>
          <a:off x="3243263" y="4352925"/>
          <a:ext cx="2755900" cy="2011363"/>
        </p:xfrm>
        <a:graphic>
          <a:graphicData uri="http://schemas.openxmlformats.org/presentationml/2006/ole">
            <p:oleObj spid="_x0000_s579596" name="Equation" r:id="rId6" imgW="939600" imgH="685800" progId="Equation.DSMT4">
              <p:embed/>
            </p:oleObj>
          </a:graphicData>
        </a:graphic>
      </p:graphicFrame>
      <p:sp>
        <p:nvSpPr>
          <p:cNvPr id="579598" name="Text Box 14"/>
          <p:cNvSpPr txBox="1">
            <a:spLocks noChangeArrowheads="1"/>
          </p:cNvSpPr>
          <p:nvPr/>
        </p:nvSpPr>
        <p:spPr bwMode="auto">
          <a:xfrm>
            <a:off x="294203" y="0"/>
            <a:ext cx="84502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 Wave: Lossless Media (cont.)</a:t>
            </a:r>
          </a:p>
        </p:txBody>
      </p:sp>
      <p:sp>
        <p:nvSpPr>
          <p:cNvPr id="579599" name="Text Box 15"/>
          <p:cNvSpPr txBox="1">
            <a:spLocks noChangeArrowheads="1"/>
          </p:cNvSpPr>
          <p:nvPr/>
        </p:nvSpPr>
        <p:spPr bwMode="auto">
          <a:xfrm>
            <a:off x="5934550" y="2680513"/>
            <a:ext cx="1555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(real number)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47114" y="5127171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TEM</a:t>
            </a:r>
            <a:r>
              <a:rPr lang="en-US" i="1" baseline="-25000" dirty="0" err="1" smtClean="0">
                <a:solidFill>
                  <a:srgbClr val="FF0000"/>
                </a:solidFill>
                <a:latin typeface="+mn-lt"/>
              </a:rPr>
              <a:t>z</a:t>
            </a:r>
            <a:endParaRPr lang="en-US" i="1" baseline="-25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3340100" y="2868613"/>
            <a:ext cx="2439988" cy="14747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0613" name="Text Box 5"/>
          <p:cNvSpPr txBox="1">
            <a:spLocks noChangeArrowheads="1"/>
          </p:cNvSpPr>
          <p:nvPr/>
        </p:nvSpPr>
        <p:spPr bwMode="auto">
          <a:xfrm>
            <a:off x="2468563" y="3411538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so</a:t>
            </a:r>
          </a:p>
        </p:txBody>
      </p:sp>
      <p:sp>
        <p:nvSpPr>
          <p:cNvPr id="580618" name="Text Box 10"/>
          <p:cNvSpPr txBox="1">
            <a:spLocks noChangeArrowheads="1"/>
          </p:cNvSpPr>
          <p:nvPr/>
        </p:nvSpPr>
        <p:spPr bwMode="auto">
          <a:xfrm>
            <a:off x="2808514" y="5055507"/>
            <a:ext cx="357051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bg2"/>
                </a:solidFill>
                <a:sym typeface="Symbol" pitchFamily="18" charset="2"/>
              </a:rPr>
              <a:t>There is no 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reactive </a:t>
            </a:r>
            <a:r>
              <a:rPr lang="en-US" sz="2000" dirty="0" smtClean="0">
                <a:solidFill>
                  <a:schemeClr val="bg2"/>
                </a:solidFill>
                <a:sym typeface="Symbol" pitchFamily="18" charset="2"/>
              </a:rPr>
              <a:t>power.</a:t>
            </a:r>
            <a:endParaRPr lang="en-US" sz="2000" dirty="0">
              <a:solidFill>
                <a:schemeClr val="bg2"/>
              </a:solidFill>
              <a:sym typeface="Symbol" pitchFamily="18" charset="2"/>
            </a:endParaRPr>
          </a:p>
        </p:txBody>
      </p:sp>
      <p:graphicFrame>
        <p:nvGraphicFramePr>
          <p:cNvPr id="580620" name="Object 12"/>
          <p:cNvGraphicFramePr>
            <a:graphicFrameLocks noChangeAspect="1"/>
          </p:cNvGraphicFramePr>
          <p:nvPr/>
        </p:nvGraphicFramePr>
        <p:xfrm>
          <a:off x="2657475" y="1392238"/>
          <a:ext cx="3800475" cy="973137"/>
        </p:xfrm>
        <a:graphic>
          <a:graphicData uri="http://schemas.openxmlformats.org/presentationml/2006/ole">
            <p:oleObj spid="_x0000_s580620" name="Equation" r:id="rId4" imgW="1536480" imgH="393480" progId="Equation.DSMT4">
              <p:embed/>
            </p:oleObj>
          </a:graphicData>
        </a:graphic>
      </p:graphicFrame>
      <p:graphicFrame>
        <p:nvGraphicFramePr>
          <p:cNvPr id="580621" name="Object 13"/>
          <p:cNvGraphicFramePr>
            <a:graphicFrameLocks noChangeAspect="1"/>
          </p:cNvGraphicFramePr>
          <p:nvPr/>
        </p:nvGraphicFramePr>
        <p:xfrm>
          <a:off x="3462338" y="2840038"/>
          <a:ext cx="2217737" cy="1477962"/>
        </p:xfrm>
        <a:graphic>
          <a:graphicData uri="http://schemas.openxmlformats.org/presentationml/2006/ole">
            <p:oleObj spid="_x0000_s580621" name="Equation" r:id="rId5" imgW="723600" imgH="482400" progId="Equation.DSMT4">
              <p:embed/>
            </p:oleObj>
          </a:graphicData>
        </a:graphic>
      </p:graphicFrame>
      <p:sp>
        <p:nvSpPr>
          <p:cNvPr id="580622" name="Text Box 14"/>
          <p:cNvSpPr txBox="1">
            <a:spLocks noChangeArrowheads="1"/>
          </p:cNvSpPr>
          <p:nvPr/>
        </p:nvSpPr>
        <p:spPr bwMode="auto">
          <a:xfrm>
            <a:off x="199200" y="0"/>
            <a:ext cx="84502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 Wave: Lossless Media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37857" y="4582885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sym typeface="Symbol"/>
              </a:rPr>
              <a:t>Lossless: 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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 Is real.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Text Box 3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 Wave: Lossy Media</a:t>
            </a:r>
          </a:p>
        </p:txBody>
      </p:sp>
      <p:graphicFrame>
        <p:nvGraphicFramePr>
          <p:cNvPr id="581640" name="Object 8"/>
          <p:cNvGraphicFramePr>
            <a:graphicFrameLocks noChangeAspect="1"/>
          </p:cNvGraphicFramePr>
          <p:nvPr/>
        </p:nvGraphicFramePr>
        <p:xfrm>
          <a:off x="2911475" y="1111250"/>
          <a:ext cx="3330575" cy="641350"/>
        </p:xfrm>
        <a:graphic>
          <a:graphicData uri="http://schemas.openxmlformats.org/presentationml/2006/ole">
            <p:oleObj spid="_x0000_s581640" name="Equation" r:id="rId4" imgW="1384200" imgH="266400" progId="Equation.DSMT4">
              <p:embed/>
            </p:oleObj>
          </a:graphicData>
        </a:graphic>
      </p:graphicFrame>
      <p:graphicFrame>
        <p:nvGraphicFramePr>
          <p:cNvPr id="581649" name="Object 17"/>
          <p:cNvGraphicFramePr>
            <a:graphicFrameLocks noChangeAspect="1"/>
          </p:cNvGraphicFramePr>
          <p:nvPr/>
        </p:nvGraphicFramePr>
        <p:xfrm>
          <a:off x="6839069" y="3722972"/>
          <a:ext cx="1871662" cy="879475"/>
        </p:xfrm>
        <a:graphic>
          <a:graphicData uri="http://schemas.openxmlformats.org/presentationml/2006/ole">
            <p:oleObj spid="_x0000_s581649" name="Equation" r:id="rId5" imgW="1028520" imgH="482400" progId="Equation.DSMT4">
              <p:embed/>
            </p:oleObj>
          </a:graphicData>
        </a:graphic>
      </p:graphicFrame>
      <p:graphicFrame>
        <p:nvGraphicFramePr>
          <p:cNvPr id="581650" name="Object 18"/>
          <p:cNvGraphicFramePr>
            <a:graphicFrameLocks noChangeAspect="1"/>
          </p:cNvGraphicFramePr>
          <p:nvPr/>
        </p:nvGraphicFramePr>
        <p:xfrm>
          <a:off x="1768475" y="4986338"/>
          <a:ext cx="5332413" cy="1501775"/>
        </p:xfrm>
        <a:graphic>
          <a:graphicData uri="http://schemas.openxmlformats.org/presentationml/2006/ole">
            <p:oleObj spid="_x0000_s581650" name="Equation" r:id="rId6" imgW="2527200" imgH="711000" progId="Equation.DSMT4">
              <p:embed/>
            </p:oleObj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4000138" y="2068513"/>
            <a:ext cx="1604026" cy="1339705"/>
            <a:chOff x="4000138" y="2068513"/>
            <a:chExt cx="1604026" cy="1339705"/>
          </a:xfrm>
        </p:grpSpPr>
        <p:sp>
          <p:nvSpPr>
            <p:cNvPr id="32" name="Rectangle 31"/>
            <p:cNvSpPr/>
            <p:nvPr/>
          </p:nvSpPr>
          <p:spPr bwMode="auto">
            <a:xfrm>
              <a:off x="4733307" y="2591790"/>
              <a:ext cx="870857" cy="81642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1645" name="Line 13"/>
            <p:cNvSpPr>
              <a:spLocks noChangeShapeType="1"/>
            </p:cNvSpPr>
            <p:nvPr/>
          </p:nvSpPr>
          <p:spPr bwMode="auto">
            <a:xfrm>
              <a:off x="4741500" y="2068513"/>
              <a:ext cx="0" cy="11096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1646" name="Line 14"/>
            <p:cNvSpPr>
              <a:spLocks noChangeShapeType="1"/>
            </p:cNvSpPr>
            <p:nvPr/>
          </p:nvSpPr>
          <p:spPr bwMode="auto">
            <a:xfrm>
              <a:off x="4000138" y="2606675"/>
              <a:ext cx="15732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1647" name="Oval 15"/>
            <p:cNvSpPr>
              <a:spLocks noChangeArrowheads="1"/>
            </p:cNvSpPr>
            <p:nvPr/>
          </p:nvSpPr>
          <p:spPr bwMode="auto">
            <a:xfrm>
              <a:off x="5200288" y="2754853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81648" name="Object 16"/>
            <p:cNvGraphicFramePr>
              <a:graphicFrameLocks noChangeAspect="1"/>
            </p:cNvGraphicFramePr>
            <p:nvPr/>
          </p:nvGraphicFramePr>
          <p:xfrm>
            <a:off x="5265375" y="2874064"/>
            <a:ext cx="232900" cy="324748"/>
          </p:xfrm>
          <a:graphic>
            <a:graphicData uri="http://schemas.openxmlformats.org/presentationml/2006/ole">
              <p:oleObj spid="_x0000_s581648" name="Equation" r:id="rId7" imgW="126720" imgH="177480" progId="Equation.DSMT4">
                <p:embed/>
              </p:oleObj>
            </a:graphicData>
          </a:graphic>
        </p:graphicFrame>
        <p:cxnSp>
          <p:nvCxnSpPr>
            <p:cNvPr id="18" name="Straight Connector 17"/>
            <p:cNvCxnSpPr/>
            <p:nvPr/>
          </p:nvCxnSpPr>
          <p:spPr bwMode="auto">
            <a:xfrm>
              <a:off x="4744474" y="2610181"/>
              <a:ext cx="468833" cy="16826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6622597" y="2057400"/>
            <a:ext cx="1628774" cy="1153885"/>
            <a:chOff x="6622597" y="2057400"/>
            <a:chExt cx="1628774" cy="1153885"/>
          </a:xfrm>
        </p:grpSpPr>
        <p:sp>
          <p:nvSpPr>
            <p:cNvPr id="33" name="Rectangle 32"/>
            <p:cNvSpPr/>
            <p:nvPr/>
          </p:nvSpPr>
          <p:spPr bwMode="auto">
            <a:xfrm>
              <a:off x="7380514" y="2057400"/>
              <a:ext cx="870857" cy="1153885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7363959" y="2078413"/>
              <a:ext cx="0" cy="11096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6622597" y="2616575"/>
              <a:ext cx="15732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Oval 15"/>
            <p:cNvSpPr>
              <a:spLocks noChangeArrowheads="1"/>
            </p:cNvSpPr>
            <p:nvPr/>
          </p:nvSpPr>
          <p:spPr bwMode="auto">
            <a:xfrm>
              <a:off x="7822747" y="2373867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" name="Object 16"/>
            <p:cNvGraphicFramePr>
              <a:graphicFrameLocks noChangeAspect="1"/>
            </p:cNvGraphicFramePr>
            <p:nvPr/>
          </p:nvGraphicFramePr>
          <p:xfrm>
            <a:off x="7986507" y="2144797"/>
            <a:ext cx="210435" cy="272677"/>
          </p:xfrm>
          <a:graphic>
            <a:graphicData uri="http://schemas.openxmlformats.org/presentationml/2006/ole">
              <p:oleObj spid="_x0000_s581651" name="Equation" r:id="rId8" imgW="126720" imgH="164880" progId="Equation.DSMT4">
                <p:embed/>
              </p:oleObj>
            </a:graphicData>
          </a:graphic>
        </p:graphicFrame>
        <p:cxnSp>
          <p:nvCxnSpPr>
            <p:cNvPr id="28" name="Straight Connector 27"/>
            <p:cNvCxnSpPr/>
            <p:nvPr/>
          </p:nvCxnSpPr>
          <p:spPr bwMode="auto">
            <a:xfrm flipV="1">
              <a:off x="7366933" y="2430081"/>
              <a:ext cx="468833" cy="16826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aphicFrame>
        <p:nvGraphicFramePr>
          <p:cNvPr id="581652" name="Object 20"/>
          <p:cNvGraphicFramePr>
            <a:graphicFrameLocks noChangeAspect="1"/>
          </p:cNvGraphicFramePr>
          <p:nvPr/>
        </p:nvGraphicFramePr>
        <p:xfrm>
          <a:off x="555922" y="3055887"/>
          <a:ext cx="1407762" cy="396505"/>
        </p:xfrm>
        <a:graphic>
          <a:graphicData uri="http://schemas.openxmlformats.org/presentationml/2006/ole">
            <p:oleObj spid="_x0000_s581652" name="Equation" r:id="rId9" imgW="812520" imgH="228600" progId="Equation.DSMT4">
              <p:embed/>
            </p:oleObj>
          </a:graphicData>
        </a:graphic>
      </p:graphicFrame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81653" name="Object 21"/>
          <p:cNvGraphicFramePr>
            <a:graphicFrameLocks noChangeAspect="1"/>
          </p:cNvGraphicFramePr>
          <p:nvPr/>
        </p:nvGraphicFramePr>
        <p:xfrm>
          <a:off x="563881" y="3521816"/>
          <a:ext cx="1408113" cy="354013"/>
        </p:xfrm>
        <a:graphic>
          <a:graphicData uri="http://schemas.openxmlformats.org/presentationml/2006/ole">
            <p:oleObj spid="_x0000_s581653" name="Equation" r:id="rId10" imgW="812520" imgH="203040" progId="Equation.DSMT4">
              <p:embed/>
            </p:oleObj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1549500" y="2050288"/>
            <a:ext cx="1595482" cy="1355951"/>
            <a:chOff x="1549500" y="2050288"/>
            <a:chExt cx="1595482" cy="1355951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274125" y="2589811"/>
              <a:ext cx="870857" cy="81642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1641" name="Line 9"/>
            <p:cNvSpPr>
              <a:spLocks noChangeShapeType="1"/>
            </p:cNvSpPr>
            <p:nvPr/>
          </p:nvSpPr>
          <p:spPr bwMode="auto">
            <a:xfrm flipH="1">
              <a:off x="2281338" y="2050288"/>
              <a:ext cx="9525" cy="11096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1642" name="Line 10"/>
            <p:cNvSpPr>
              <a:spLocks noChangeShapeType="1"/>
            </p:cNvSpPr>
            <p:nvPr/>
          </p:nvSpPr>
          <p:spPr bwMode="auto">
            <a:xfrm>
              <a:off x="1549500" y="2588450"/>
              <a:ext cx="1573213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1643" name="Oval 11"/>
            <p:cNvSpPr>
              <a:spLocks noChangeArrowheads="1"/>
            </p:cNvSpPr>
            <p:nvPr/>
          </p:nvSpPr>
          <p:spPr bwMode="auto">
            <a:xfrm>
              <a:off x="2644875" y="2875264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81644" name="Object 12"/>
            <p:cNvGraphicFramePr>
              <a:graphicFrameLocks noChangeAspect="1"/>
            </p:cNvGraphicFramePr>
            <p:nvPr/>
          </p:nvGraphicFramePr>
          <p:xfrm>
            <a:off x="2450367" y="2885709"/>
            <a:ext cx="263769" cy="365014"/>
          </p:xfrm>
          <a:graphic>
            <a:graphicData uri="http://schemas.openxmlformats.org/presentationml/2006/ole">
              <p:oleObj spid="_x0000_s581644" name="Equation" r:id="rId11" imgW="164880" imgH="228600" progId="Equation.DSMT4">
                <p:embed/>
              </p:oleObj>
            </a:graphicData>
          </a:graphic>
        </p:graphicFrame>
        <p:cxnSp>
          <p:nvCxnSpPr>
            <p:cNvPr id="15" name="Straight Connector 14"/>
            <p:cNvCxnSpPr/>
            <p:nvPr/>
          </p:nvCxnSpPr>
          <p:spPr bwMode="auto">
            <a:xfrm>
              <a:off x="2292230" y="2593901"/>
              <a:ext cx="386524" cy="3226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2280778" y="2593021"/>
              <a:ext cx="457136" cy="1554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0" name="Oval 11"/>
            <p:cNvSpPr>
              <a:spLocks noChangeArrowheads="1"/>
            </p:cNvSpPr>
            <p:nvPr/>
          </p:nvSpPr>
          <p:spPr bwMode="auto">
            <a:xfrm>
              <a:off x="2739126" y="2721075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81654" name="Object 22"/>
            <p:cNvGraphicFramePr>
              <a:graphicFrameLocks noChangeAspect="1"/>
            </p:cNvGraphicFramePr>
            <p:nvPr/>
          </p:nvGraphicFramePr>
          <p:xfrm>
            <a:off x="2846628" y="2624451"/>
            <a:ext cx="248898" cy="268420"/>
          </p:xfrm>
          <a:graphic>
            <a:graphicData uri="http://schemas.openxmlformats.org/presentationml/2006/ole">
              <p:oleObj spid="_x0000_s581654" name="Equation" r:id="rId12" imgW="152280" imgH="1648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 Wave: Lossy Media (cont.)</a:t>
            </a:r>
          </a:p>
        </p:txBody>
      </p:sp>
      <p:graphicFrame>
        <p:nvGraphicFramePr>
          <p:cNvPr id="599053" name="Object 13"/>
          <p:cNvGraphicFramePr>
            <a:graphicFrameLocks noChangeAspect="1"/>
          </p:cNvGraphicFramePr>
          <p:nvPr/>
        </p:nvGraphicFramePr>
        <p:xfrm>
          <a:off x="3149374" y="901020"/>
          <a:ext cx="2632075" cy="603250"/>
        </p:xfrm>
        <a:graphic>
          <a:graphicData uri="http://schemas.openxmlformats.org/presentationml/2006/ole">
            <p:oleObj spid="_x0000_s599053" name="Equation" r:id="rId4" imgW="1054080" imgH="241200" progId="Equation.DSMT4">
              <p:embed/>
            </p:oleObj>
          </a:graphicData>
        </a:graphic>
      </p:graphicFrame>
      <p:sp>
        <p:nvSpPr>
          <p:cNvPr id="599054" name="Rectangle 14"/>
          <p:cNvSpPr>
            <a:spLocks noChangeArrowheads="1"/>
          </p:cNvSpPr>
          <p:nvPr/>
        </p:nvSpPr>
        <p:spPr bwMode="auto">
          <a:xfrm>
            <a:off x="1828347" y="1795463"/>
            <a:ext cx="5654675" cy="2425700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9055" name="Group 15"/>
          <p:cNvGrpSpPr>
            <a:grpSpLocks/>
          </p:cNvGrpSpPr>
          <p:nvPr/>
        </p:nvGrpSpPr>
        <p:grpSpPr bwMode="auto">
          <a:xfrm>
            <a:off x="2242685" y="2119313"/>
            <a:ext cx="4770437" cy="2008187"/>
            <a:chOff x="1357" y="2809"/>
            <a:chExt cx="3005" cy="1265"/>
          </a:xfrm>
        </p:grpSpPr>
        <p:sp>
          <p:nvSpPr>
            <p:cNvPr id="599056" name="Line 16"/>
            <p:cNvSpPr>
              <a:spLocks noChangeShapeType="1"/>
            </p:cNvSpPr>
            <p:nvPr/>
          </p:nvSpPr>
          <p:spPr bwMode="auto">
            <a:xfrm flipH="1" flipV="1">
              <a:off x="2048" y="2809"/>
              <a:ext cx="2" cy="110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9057" name="Line 17"/>
            <p:cNvSpPr>
              <a:spLocks noChangeShapeType="1"/>
            </p:cNvSpPr>
            <p:nvPr/>
          </p:nvSpPr>
          <p:spPr bwMode="auto">
            <a:xfrm>
              <a:off x="2044" y="3697"/>
              <a:ext cx="2067" cy="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99058" name="Object 18"/>
            <p:cNvGraphicFramePr>
              <a:graphicFrameLocks noChangeAspect="1"/>
            </p:cNvGraphicFramePr>
            <p:nvPr/>
          </p:nvGraphicFramePr>
          <p:xfrm>
            <a:off x="2574" y="3052"/>
            <a:ext cx="525" cy="325"/>
          </p:xfrm>
          <a:graphic>
            <a:graphicData uri="http://schemas.openxmlformats.org/presentationml/2006/ole">
              <p:oleObj spid="_x0000_s599058" name="Equation" r:id="rId5" imgW="291960" imgH="203040" progId="Equation.DSMT4">
                <p:embed/>
              </p:oleObj>
            </a:graphicData>
          </a:graphic>
        </p:graphicFrame>
        <p:graphicFrame>
          <p:nvGraphicFramePr>
            <p:cNvPr id="599059" name="Object 19"/>
            <p:cNvGraphicFramePr>
              <a:graphicFrameLocks noChangeAspect="1"/>
            </p:cNvGraphicFramePr>
            <p:nvPr/>
          </p:nvGraphicFramePr>
          <p:xfrm>
            <a:off x="4164" y="3624"/>
            <a:ext cx="198" cy="152"/>
          </p:xfrm>
          <a:graphic>
            <a:graphicData uri="http://schemas.openxmlformats.org/presentationml/2006/ole">
              <p:oleObj spid="_x0000_s599059" name="Equation" r:id="rId6" imgW="126720" imgH="126720" progId="Equation.DSMT4">
                <p:embed/>
              </p:oleObj>
            </a:graphicData>
          </a:graphic>
        </p:graphicFrame>
        <p:graphicFrame>
          <p:nvGraphicFramePr>
            <p:cNvPr id="599060" name="Object 20"/>
            <p:cNvGraphicFramePr>
              <a:graphicFrameLocks noChangeAspect="1"/>
            </p:cNvGraphicFramePr>
            <p:nvPr/>
          </p:nvGraphicFramePr>
          <p:xfrm>
            <a:off x="1357" y="2852"/>
            <a:ext cx="260" cy="250"/>
          </p:xfrm>
          <a:graphic>
            <a:graphicData uri="http://schemas.openxmlformats.org/presentationml/2006/ole">
              <p:oleObj spid="_x0000_s599060" name="Equation" r:id="rId7" imgW="253800" imgH="253800" progId="Equation.DSMT4">
                <p:embed/>
              </p:oleObj>
            </a:graphicData>
          </a:graphic>
        </p:graphicFrame>
        <p:sp>
          <p:nvSpPr>
            <p:cNvPr id="599061" name="Line 21"/>
            <p:cNvSpPr>
              <a:spLocks noChangeShapeType="1"/>
            </p:cNvSpPr>
            <p:nvPr/>
          </p:nvSpPr>
          <p:spPr bwMode="auto">
            <a:xfrm flipV="1">
              <a:off x="2054" y="3447"/>
              <a:ext cx="52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9062" name="Freeform 22"/>
            <p:cNvSpPr>
              <a:spLocks/>
            </p:cNvSpPr>
            <p:nvPr/>
          </p:nvSpPr>
          <p:spPr bwMode="auto">
            <a:xfrm flipV="1">
              <a:off x="2048" y="2907"/>
              <a:ext cx="1923" cy="776"/>
            </a:xfrm>
            <a:custGeom>
              <a:avLst/>
              <a:gdLst>
                <a:gd name="connsiteX0" fmla="*/ 10000 w 10000"/>
                <a:gd name="connsiteY0" fmla="*/ 0 h 9903"/>
                <a:gd name="connsiteX1" fmla="*/ 5055 w 10000"/>
                <a:gd name="connsiteY1" fmla="*/ 773 h 9903"/>
                <a:gd name="connsiteX2" fmla="*/ 1851 w 10000"/>
                <a:gd name="connsiteY2" fmla="*/ 4396 h 9903"/>
                <a:gd name="connsiteX3" fmla="*/ 0 w 10000"/>
                <a:gd name="connsiteY3" fmla="*/ 9903 h 9903"/>
                <a:gd name="connsiteX0" fmla="*/ 10040 w 10040"/>
                <a:gd name="connsiteY0" fmla="*/ 0 h 10295"/>
                <a:gd name="connsiteX1" fmla="*/ 5055 w 10040"/>
                <a:gd name="connsiteY1" fmla="*/ 1076 h 10295"/>
                <a:gd name="connsiteX2" fmla="*/ 1851 w 10040"/>
                <a:gd name="connsiteY2" fmla="*/ 4734 h 10295"/>
                <a:gd name="connsiteX3" fmla="*/ 0 w 10040"/>
                <a:gd name="connsiteY3" fmla="*/ 10295 h 10295"/>
                <a:gd name="connsiteX0" fmla="*/ 10159 w 10159"/>
                <a:gd name="connsiteY0" fmla="*/ 0 h 10197"/>
                <a:gd name="connsiteX1" fmla="*/ 5055 w 10159"/>
                <a:gd name="connsiteY1" fmla="*/ 978 h 10197"/>
                <a:gd name="connsiteX2" fmla="*/ 1851 w 10159"/>
                <a:gd name="connsiteY2" fmla="*/ 4636 h 10197"/>
                <a:gd name="connsiteX3" fmla="*/ 0 w 10159"/>
                <a:gd name="connsiteY3" fmla="*/ 10197 h 10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59" h="10197">
                  <a:moveTo>
                    <a:pt x="10159" y="0"/>
                  </a:moveTo>
                  <a:cubicBezTo>
                    <a:pt x="9339" y="122"/>
                    <a:pt x="6440" y="205"/>
                    <a:pt x="5055" y="978"/>
                  </a:cubicBezTo>
                  <a:cubicBezTo>
                    <a:pt x="3670" y="1751"/>
                    <a:pt x="2689" y="3099"/>
                    <a:pt x="1851" y="4636"/>
                  </a:cubicBezTo>
                  <a:cubicBezTo>
                    <a:pt x="1013" y="6172"/>
                    <a:pt x="387" y="9051"/>
                    <a:pt x="0" y="10197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99063" name="Object 23"/>
            <p:cNvGraphicFramePr>
              <a:graphicFrameLocks noChangeAspect="1"/>
            </p:cNvGraphicFramePr>
            <p:nvPr/>
          </p:nvGraphicFramePr>
          <p:xfrm>
            <a:off x="1899" y="2809"/>
            <a:ext cx="87" cy="162"/>
          </p:xfrm>
          <a:graphic>
            <a:graphicData uri="http://schemas.openxmlformats.org/presentationml/2006/ole">
              <p:oleObj spid="_x0000_s599063" name="Equation" r:id="rId8" imgW="88560" imgH="164880" progId="Equation.DSMT4">
                <p:embed/>
              </p:oleObj>
            </a:graphicData>
          </a:graphic>
        </p:graphicFrame>
        <p:graphicFrame>
          <p:nvGraphicFramePr>
            <p:cNvPr id="599064" name="Object 24"/>
            <p:cNvGraphicFramePr>
              <a:graphicFrameLocks noChangeAspect="1"/>
            </p:cNvGraphicFramePr>
            <p:nvPr/>
          </p:nvGraphicFramePr>
          <p:xfrm>
            <a:off x="2297" y="3810"/>
            <a:ext cx="810" cy="264"/>
          </p:xfrm>
          <a:graphic>
            <a:graphicData uri="http://schemas.openxmlformats.org/presentationml/2006/ole">
              <p:oleObj spid="_x0000_s599064" name="Equation" r:id="rId9" imgW="660240" imgH="241200" progId="Equation.DSMT4">
                <p:embed/>
              </p:oleObj>
            </a:graphicData>
          </a:graphic>
        </p:graphicFrame>
        <p:sp>
          <p:nvSpPr>
            <p:cNvPr id="599065" name="Line 25"/>
            <p:cNvSpPr>
              <a:spLocks noChangeShapeType="1"/>
            </p:cNvSpPr>
            <p:nvPr/>
          </p:nvSpPr>
          <p:spPr bwMode="auto">
            <a:xfrm flipV="1">
              <a:off x="2573" y="3453"/>
              <a:ext cx="0" cy="24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99066" name="Object 26"/>
            <p:cNvGraphicFramePr>
              <a:graphicFrameLocks noChangeAspect="1"/>
            </p:cNvGraphicFramePr>
            <p:nvPr/>
          </p:nvGraphicFramePr>
          <p:xfrm>
            <a:off x="1685" y="3328"/>
            <a:ext cx="316" cy="178"/>
          </p:xfrm>
          <a:graphic>
            <a:graphicData uri="http://schemas.openxmlformats.org/presentationml/2006/ole">
              <p:oleObj spid="_x0000_s599066" name="Equation" r:id="rId10" imgW="317160" imgH="177480" progId="Equation.DSMT4">
                <p:embed/>
              </p:oleObj>
            </a:graphicData>
          </a:graphic>
        </p:graphicFrame>
      </p:grpSp>
      <p:sp>
        <p:nvSpPr>
          <p:cNvPr id="599067" name="Text Box 27"/>
          <p:cNvSpPr txBox="1">
            <a:spLocks noChangeArrowheads="1"/>
          </p:cNvSpPr>
          <p:nvPr/>
        </p:nvSpPr>
        <p:spPr bwMode="auto">
          <a:xfrm>
            <a:off x="2223655" y="4374759"/>
            <a:ext cx="46926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The “depth of penetration” </a:t>
            </a:r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</a:rPr>
              <a:t>d</a:t>
            </a:r>
            <a:r>
              <a:rPr lang="en-US" sz="2400" i="1" baseline="-25000" dirty="0">
                <a:solidFill>
                  <a:schemeClr val="hlink"/>
                </a:solidFill>
                <a:latin typeface="+mn-lt"/>
              </a:rPr>
              <a:t>p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</a:rPr>
              <a:t>is defined.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Object 27"/>
          <p:cNvGraphicFramePr>
            <a:graphicFrameLocks noChangeAspect="1"/>
          </p:cNvGraphicFramePr>
          <p:nvPr/>
        </p:nvGraphicFramePr>
        <p:xfrm>
          <a:off x="3040289" y="5958795"/>
          <a:ext cx="2790825" cy="635000"/>
        </p:xfrm>
        <a:graphic>
          <a:graphicData uri="http://schemas.openxmlformats.org/presentationml/2006/ole">
            <p:oleObj spid="_x0000_s599067" name="Equation" r:id="rId11" imgW="1117440" imgH="253800" progId="Equation.DSMT4">
              <p:embed/>
            </p:oleObj>
          </a:graphicData>
        </a:graphic>
      </p:graphicFrame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1993981" y="5674249"/>
            <a:ext cx="1005526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graphicFrame>
        <p:nvGraphicFramePr>
          <p:cNvPr id="599068" name="Object 28"/>
          <p:cNvGraphicFramePr>
            <a:graphicFrameLocks noChangeAspect="1"/>
          </p:cNvGraphicFramePr>
          <p:nvPr/>
        </p:nvGraphicFramePr>
        <p:xfrm>
          <a:off x="3959452" y="4909457"/>
          <a:ext cx="945765" cy="715964"/>
        </p:xfrm>
        <a:graphic>
          <a:graphicData uri="http://schemas.openxmlformats.org/presentationml/2006/ole">
            <p:oleObj spid="_x0000_s599068" name="Equation" r:id="rId12" imgW="5205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2672" name="Object 16"/>
          <p:cNvGraphicFramePr>
            <a:graphicFrameLocks noChangeAspect="1"/>
          </p:cNvGraphicFramePr>
          <p:nvPr/>
        </p:nvGraphicFramePr>
        <p:xfrm>
          <a:off x="1304472" y="843189"/>
          <a:ext cx="6672263" cy="1222375"/>
        </p:xfrm>
        <a:graphic>
          <a:graphicData uri="http://schemas.openxmlformats.org/presentationml/2006/ole">
            <p:oleObj spid="_x0000_s582672" name="Equation" r:id="rId4" imgW="2768400" imgH="507960" progId="Equation.DSMT4">
              <p:embed/>
            </p:oleObj>
          </a:graphicData>
        </a:graphic>
      </p:graphicFrame>
      <p:graphicFrame>
        <p:nvGraphicFramePr>
          <p:cNvPr id="582673" name="Object 17"/>
          <p:cNvGraphicFramePr>
            <a:graphicFrameLocks noChangeAspect="1"/>
          </p:cNvGraphicFramePr>
          <p:nvPr/>
        </p:nvGraphicFramePr>
        <p:xfrm>
          <a:off x="2403702" y="2299153"/>
          <a:ext cx="4381500" cy="1162050"/>
        </p:xfrm>
        <a:graphic>
          <a:graphicData uri="http://schemas.openxmlformats.org/presentationml/2006/ole">
            <p:oleObj spid="_x0000_s582673" name="Equation" r:id="rId5" imgW="1917360" imgH="507960" progId="Equation.DSMT4">
              <p:embed/>
            </p:oleObj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1721531" y="3997783"/>
            <a:ext cx="5654675" cy="2425700"/>
            <a:chOff x="1721531" y="3997783"/>
            <a:chExt cx="5654675" cy="2425700"/>
          </a:xfrm>
        </p:grpSpPr>
        <p:sp>
          <p:nvSpPr>
            <p:cNvPr id="582674" name="Rectangle 18"/>
            <p:cNvSpPr>
              <a:spLocks noChangeArrowheads="1"/>
            </p:cNvSpPr>
            <p:nvPr/>
          </p:nvSpPr>
          <p:spPr bwMode="auto">
            <a:xfrm>
              <a:off x="1721531" y="3997783"/>
              <a:ext cx="5654675" cy="24257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2690" name="Group 34"/>
            <p:cNvGrpSpPr>
              <a:grpSpLocks/>
            </p:cNvGrpSpPr>
            <p:nvPr/>
          </p:nvGrpSpPr>
          <p:grpSpPr bwMode="auto">
            <a:xfrm>
              <a:off x="2411413" y="4325938"/>
              <a:ext cx="4646612" cy="2008187"/>
              <a:chOff x="1519" y="2725"/>
              <a:chExt cx="2927" cy="1265"/>
            </a:xfrm>
          </p:grpSpPr>
          <p:sp>
            <p:nvSpPr>
              <p:cNvPr id="582675" name="Line 19"/>
              <p:cNvSpPr>
                <a:spLocks noChangeShapeType="1"/>
              </p:cNvSpPr>
              <p:nvPr/>
            </p:nvSpPr>
            <p:spPr bwMode="auto">
              <a:xfrm flipH="1" flipV="1">
                <a:off x="2132" y="2725"/>
                <a:ext cx="2" cy="110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2676" name="Line 20"/>
              <p:cNvSpPr>
                <a:spLocks noChangeShapeType="1"/>
              </p:cNvSpPr>
              <p:nvPr/>
            </p:nvSpPr>
            <p:spPr bwMode="auto">
              <a:xfrm>
                <a:off x="2128" y="3613"/>
                <a:ext cx="2067" cy="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582677" name="Object 21"/>
              <p:cNvGraphicFramePr>
                <a:graphicFrameLocks noChangeAspect="1"/>
              </p:cNvGraphicFramePr>
              <p:nvPr/>
            </p:nvGraphicFramePr>
            <p:xfrm>
              <a:off x="2606" y="2968"/>
              <a:ext cx="589" cy="325"/>
            </p:xfrm>
            <a:graphic>
              <a:graphicData uri="http://schemas.openxmlformats.org/presentationml/2006/ole">
                <p:oleObj spid="_x0000_s582677" name="Equation" r:id="rId6" imgW="342720" imgH="203040" progId="Equation.DSMT4">
                  <p:embed/>
                </p:oleObj>
              </a:graphicData>
            </a:graphic>
          </p:graphicFrame>
          <p:graphicFrame>
            <p:nvGraphicFramePr>
              <p:cNvPr id="582678" name="Object 22"/>
              <p:cNvGraphicFramePr>
                <a:graphicFrameLocks noChangeAspect="1"/>
              </p:cNvGraphicFramePr>
              <p:nvPr/>
            </p:nvGraphicFramePr>
            <p:xfrm>
              <a:off x="4248" y="3540"/>
              <a:ext cx="198" cy="152"/>
            </p:xfrm>
            <a:graphic>
              <a:graphicData uri="http://schemas.openxmlformats.org/presentationml/2006/ole">
                <p:oleObj spid="_x0000_s582678" name="Equation" r:id="rId7" imgW="126720" imgH="126720" progId="Equation.DSMT4">
                  <p:embed/>
                </p:oleObj>
              </a:graphicData>
            </a:graphic>
          </p:graphicFrame>
          <p:graphicFrame>
            <p:nvGraphicFramePr>
              <p:cNvPr id="582680" name="Object 24"/>
              <p:cNvGraphicFramePr>
                <a:graphicFrameLocks noChangeAspect="1"/>
              </p:cNvGraphicFramePr>
              <p:nvPr/>
            </p:nvGraphicFramePr>
            <p:xfrm>
              <a:off x="1519" y="2830"/>
              <a:ext cx="319" cy="250"/>
            </p:xfrm>
            <a:graphic>
              <a:graphicData uri="http://schemas.openxmlformats.org/presentationml/2006/ole">
                <p:oleObj spid="_x0000_s582680" name="Equation" r:id="rId8" imgW="304560" imgH="253800" progId="Equation.DSMT4">
                  <p:embed/>
                </p:oleObj>
              </a:graphicData>
            </a:graphic>
          </p:graphicFrame>
          <p:sp>
            <p:nvSpPr>
              <p:cNvPr id="582681" name="Line 25"/>
              <p:cNvSpPr>
                <a:spLocks noChangeShapeType="1"/>
              </p:cNvSpPr>
              <p:nvPr/>
            </p:nvSpPr>
            <p:spPr bwMode="auto">
              <a:xfrm flipV="1">
                <a:off x="2138" y="3363"/>
                <a:ext cx="52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2682" name="Freeform 26"/>
              <p:cNvSpPr>
                <a:spLocks/>
              </p:cNvSpPr>
              <p:nvPr/>
            </p:nvSpPr>
            <p:spPr bwMode="auto">
              <a:xfrm flipV="1">
                <a:off x="2132" y="2823"/>
                <a:ext cx="1893" cy="768"/>
              </a:xfrm>
              <a:custGeom>
                <a:avLst/>
                <a:gdLst/>
                <a:ahLst/>
                <a:cxnLst>
                  <a:cxn ang="0">
                    <a:pos x="1086" y="0"/>
                  </a:cxn>
                  <a:cxn ang="0">
                    <a:pos x="549" y="36"/>
                  </a:cxn>
                  <a:cxn ang="0">
                    <a:pos x="201" y="186"/>
                  </a:cxn>
                  <a:cxn ang="0">
                    <a:pos x="0" y="414"/>
                  </a:cxn>
                </a:cxnLst>
                <a:rect l="0" t="0" r="r" b="b"/>
                <a:pathLst>
                  <a:path w="1086" h="414">
                    <a:moveTo>
                      <a:pt x="1086" y="0"/>
                    </a:moveTo>
                    <a:cubicBezTo>
                      <a:pt x="997" y="5"/>
                      <a:pt x="696" y="5"/>
                      <a:pt x="549" y="36"/>
                    </a:cubicBezTo>
                    <a:cubicBezTo>
                      <a:pt x="402" y="67"/>
                      <a:pt x="292" y="123"/>
                      <a:pt x="201" y="186"/>
                    </a:cubicBezTo>
                    <a:cubicBezTo>
                      <a:pt x="110" y="249"/>
                      <a:pt x="42" y="367"/>
                      <a:pt x="0" y="414"/>
                    </a:cubicBezTo>
                  </a:path>
                </a:pathLst>
              </a:custGeom>
              <a:noFill/>
              <a:ln w="381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582683" name="Object 27"/>
              <p:cNvGraphicFramePr>
                <a:graphicFrameLocks noChangeAspect="1"/>
              </p:cNvGraphicFramePr>
              <p:nvPr/>
            </p:nvGraphicFramePr>
            <p:xfrm>
              <a:off x="1983" y="2725"/>
              <a:ext cx="87" cy="162"/>
            </p:xfrm>
            <a:graphic>
              <a:graphicData uri="http://schemas.openxmlformats.org/presentationml/2006/ole">
                <p:oleObj spid="_x0000_s582683" name="Equation" r:id="rId9" imgW="88560" imgH="164880" progId="Equation.DSMT4">
                  <p:embed/>
                </p:oleObj>
              </a:graphicData>
            </a:graphic>
          </p:graphicFrame>
          <p:graphicFrame>
            <p:nvGraphicFramePr>
              <p:cNvPr id="582685" name="Object 29"/>
              <p:cNvGraphicFramePr>
                <a:graphicFrameLocks noChangeAspect="1"/>
              </p:cNvGraphicFramePr>
              <p:nvPr/>
            </p:nvGraphicFramePr>
            <p:xfrm>
              <a:off x="2389" y="3726"/>
              <a:ext cx="793" cy="264"/>
            </p:xfrm>
            <a:graphic>
              <a:graphicData uri="http://schemas.openxmlformats.org/presentationml/2006/ole">
                <p:oleObj spid="_x0000_s582685" name="Equation" r:id="rId10" imgW="647640" imgH="241200" progId="Equation.DSMT4">
                  <p:embed/>
                </p:oleObj>
              </a:graphicData>
            </a:graphic>
          </p:graphicFrame>
          <p:sp>
            <p:nvSpPr>
              <p:cNvPr id="582686" name="Line 30"/>
              <p:cNvSpPr>
                <a:spLocks noChangeShapeType="1"/>
              </p:cNvSpPr>
              <p:nvPr/>
            </p:nvSpPr>
            <p:spPr bwMode="auto">
              <a:xfrm flipV="1">
                <a:off x="2657" y="3369"/>
                <a:ext cx="0" cy="24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582687" name="Object 31"/>
              <p:cNvGraphicFramePr>
                <a:graphicFrameLocks noChangeAspect="1"/>
              </p:cNvGraphicFramePr>
              <p:nvPr/>
            </p:nvGraphicFramePr>
            <p:xfrm>
              <a:off x="1769" y="3244"/>
              <a:ext cx="316" cy="178"/>
            </p:xfrm>
            <a:graphic>
              <a:graphicData uri="http://schemas.openxmlformats.org/presentationml/2006/ole">
                <p:oleObj spid="_x0000_s582687" name="Equation" r:id="rId11" imgW="317160" imgH="177480" progId="Equation.DSMT4">
                  <p:embed/>
                </p:oleObj>
              </a:graphicData>
            </a:graphic>
          </p:graphicFrame>
        </p:grpSp>
      </p:grpSp>
      <p:sp>
        <p:nvSpPr>
          <p:cNvPr id="582691" name="Text Box 35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 Wave: Lossy Media (cont.)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Text Box 2"/>
          <p:cNvSpPr txBox="1">
            <a:spLocks noChangeArrowheads="1"/>
          </p:cNvSpPr>
          <p:nvPr/>
        </p:nvSpPr>
        <p:spPr bwMode="auto">
          <a:xfrm>
            <a:off x="163574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 Wave in a Good Conductor</a:t>
            </a:r>
          </a:p>
        </p:txBody>
      </p:sp>
      <p:graphicFrame>
        <p:nvGraphicFramePr>
          <p:cNvPr id="583708" name="Object 28"/>
          <p:cNvGraphicFramePr>
            <a:graphicFrameLocks noChangeAspect="1"/>
          </p:cNvGraphicFramePr>
          <p:nvPr/>
        </p:nvGraphicFramePr>
        <p:xfrm>
          <a:off x="2454275" y="5351463"/>
          <a:ext cx="3708400" cy="889000"/>
        </p:xfrm>
        <a:graphic>
          <a:graphicData uri="http://schemas.openxmlformats.org/presentationml/2006/ole">
            <p:oleObj spid="_x0000_s583708" name="Equation" r:id="rId4" imgW="1854000" imgH="444240" progId="Equation.DSMT4">
              <p:embed/>
            </p:oleObj>
          </a:graphicData>
        </a:graphic>
      </p:graphicFrame>
      <p:graphicFrame>
        <p:nvGraphicFramePr>
          <p:cNvPr id="583709" name="Object 29"/>
          <p:cNvGraphicFramePr>
            <a:graphicFrameLocks noChangeAspect="1"/>
          </p:cNvGraphicFramePr>
          <p:nvPr/>
        </p:nvGraphicFramePr>
        <p:xfrm>
          <a:off x="3386447" y="4404426"/>
          <a:ext cx="2301875" cy="546100"/>
        </p:xfrm>
        <a:graphic>
          <a:graphicData uri="http://schemas.openxmlformats.org/presentationml/2006/ole">
            <p:oleObj spid="_x0000_s583709" name="Equation" r:id="rId5" imgW="1015920" imgH="241200" progId="Equation.DSMT4">
              <p:embed/>
            </p:oleObj>
          </a:graphicData>
        </a:graphic>
      </p:graphicFrame>
      <p:grpSp>
        <p:nvGrpSpPr>
          <p:cNvPr id="583715" name="Group 35"/>
          <p:cNvGrpSpPr>
            <a:grpSpLocks/>
          </p:cNvGrpSpPr>
          <p:nvPr/>
        </p:nvGrpSpPr>
        <p:grpSpPr bwMode="auto">
          <a:xfrm>
            <a:off x="1749425" y="854467"/>
            <a:ext cx="5734050" cy="3201993"/>
            <a:chOff x="1102" y="441"/>
            <a:chExt cx="3612" cy="2017"/>
          </a:xfrm>
        </p:grpSpPr>
        <p:sp>
          <p:nvSpPr>
            <p:cNvPr id="583687" name="Rectangle 7"/>
            <p:cNvSpPr>
              <a:spLocks noChangeArrowheads="1"/>
            </p:cNvSpPr>
            <p:nvPr/>
          </p:nvSpPr>
          <p:spPr bwMode="auto">
            <a:xfrm>
              <a:off x="1102" y="441"/>
              <a:ext cx="3612" cy="201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00" name="Rectangle 20"/>
            <p:cNvSpPr>
              <a:spLocks noChangeArrowheads="1"/>
            </p:cNvSpPr>
            <p:nvPr/>
          </p:nvSpPr>
          <p:spPr bwMode="auto">
            <a:xfrm>
              <a:off x="2368" y="892"/>
              <a:ext cx="1098" cy="1331"/>
            </a:xfrm>
            <a:prstGeom prst="rect">
              <a:avLst/>
            </a:prstGeom>
            <a:solidFill>
              <a:srgbClr val="CC990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689" name="Line 9"/>
            <p:cNvSpPr>
              <a:spLocks noChangeShapeType="1"/>
            </p:cNvSpPr>
            <p:nvPr/>
          </p:nvSpPr>
          <p:spPr bwMode="auto">
            <a:xfrm>
              <a:off x="2352" y="1523"/>
              <a:ext cx="1919" cy="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83691" name="Object 11"/>
            <p:cNvGraphicFramePr>
              <a:graphicFrameLocks noChangeAspect="1"/>
            </p:cNvGraphicFramePr>
            <p:nvPr/>
          </p:nvGraphicFramePr>
          <p:xfrm>
            <a:off x="4346" y="1432"/>
            <a:ext cx="198" cy="152"/>
          </p:xfrm>
          <a:graphic>
            <a:graphicData uri="http://schemas.openxmlformats.org/presentationml/2006/ole">
              <p:oleObj spid="_x0000_s583691" name="Equation" r:id="rId6" imgW="126720" imgH="126720" progId="Equation.DSMT4">
                <p:embed/>
              </p:oleObj>
            </a:graphicData>
          </a:graphic>
        </p:graphicFrame>
        <p:graphicFrame>
          <p:nvGraphicFramePr>
            <p:cNvPr id="583692" name="Object 12"/>
            <p:cNvGraphicFramePr>
              <a:graphicFrameLocks noChangeAspect="1"/>
            </p:cNvGraphicFramePr>
            <p:nvPr/>
          </p:nvGraphicFramePr>
          <p:xfrm>
            <a:off x="1295" y="988"/>
            <a:ext cx="701" cy="320"/>
          </p:xfrm>
          <a:graphic>
            <a:graphicData uri="http://schemas.openxmlformats.org/presentationml/2006/ole">
              <p:oleObj spid="_x0000_s583692" name="Equation" r:id="rId7" imgW="380880" imgH="228600" progId="Equation.DSMT4">
                <p:embed/>
              </p:oleObj>
            </a:graphicData>
          </a:graphic>
        </p:graphicFrame>
        <p:sp>
          <p:nvSpPr>
            <p:cNvPr id="583699" name="Line 19"/>
            <p:cNvSpPr>
              <a:spLocks noChangeShapeType="1"/>
            </p:cNvSpPr>
            <p:nvPr/>
          </p:nvSpPr>
          <p:spPr bwMode="auto">
            <a:xfrm>
              <a:off x="2352" y="744"/>
              <a:ext cx="0" cy="134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01" name="Line 21"/>
            <p:cNvSpPr>
              <a:spLocks noChangeShapeType="1"/>
            </p:cNvSpPr>
            <p:nvPr/>
          </p:nvSpPr>
          <p:spPr bwMode="auto">
            <a:xfrm flipV="1">
              <a:off x="2512" y="1223"/>
              <a:ext cx="0" cy="57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03" name="Line 23"/>
            <p:cNvSpPr>
              <a:spLocks noChangeShapeType="1"/>
            </p:cNvSpPr>
            <p:nvPr/>
          </p:nvSpPr>
          <p:spPr bwMode="auto">
            <a:xfrm flipH="1" flipV="1">
              <a:off x="2614" y="1307"/>
              <a:ext cx="0" cy="41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04" name="Line 24"/>
            <p:cNvSpPr>
              <a:spLocks noChangeShapeType="1"/>
            </p:cNvSpPr>
            <p:nvPr/>
          </p:nvSpPr>
          <p:spPr bwMode="auto">
            <a:xfrm flipV="1">
              <a:off x="2725" y="1394"/>
              <a:ext cx="0" cy="26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05" name="Line 25"/>
            <p:cNvSpPr>
              <a:spLocks noChangeShapeType="1"/>
            </p:cNvSpPr>
            <p:nvPr/>
          </p:nvSpPr>
          <p:spPr bwMode="auto">
            <a:xfrm flipV="1">
              <a:off x="2824" y="1433"/>
              <a:ext cx="0" cy="189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06" name="Line 26"/>
            <p:cNvSpPr>
              <a:spLocks noChangeShapeType="1"/>
            </p:cNvSpPr>
            <p:nvPr/>
          </p:nvSpPr>
          <p:spPr bwMode="auto">
            <a:xfrm flipV="1">
              <a:off x="2917" y="1472"/>
              <a:ext cx="0" cy="10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83707" name="Object 27"/>
            <p:cNvGraphicFramePr>
              <a:graphicFrameLocks noChangeAspect="1"/>
            </p:cNvGraphicFramePr>
            <p:nvPr/>
          </p:nvGraphicFramePr>
          <p:xfrm>
            <a:off x="2544" y="1004"/>
            <a:ext cx="624" cy="176"/>
          </p:xfrm>
          <a:graphic>
            <a:graphicData uri="http://schemas.openxmlformats.org/presentationml/2006/ole">
              <p:oleObj spid="_x0000_s583707" name="Equation" r:id="rId8" imgW="444240" imgH="164880" progId="Equation.DSMT4">
                <p:embed/>
              </p:oleObj>
            </a:graphicData>
          </a:graphic>
        </p:graphicFrame>
        <p:graphicFrame>
          <p:nvGraphicFramePr>
            <p:cNvPr id="583713" name="Object 33"/>
            <p:cNvGraphicFramePr>
              <a:graphicFrameLocks noChangeAspect="1"/>
            </p:cNvGraphicFramePr>
            <p:nvPr/>
          </p:nvGraphicFramePr>
          <p:xfrm>
            <a:off x="2268" y="530"/>
            <a:ext cx="198" cy="167"/>
          </p:xfrm>
          <a:graphic>
            <a:graphicData uri="http://schemas.openxmlformats.org/presentationml/2006/ole">
              <p:oleObj spid="_x0000_s583713" name="Equation" r:id="rId9" imgW="126720" imgH="139680" progId="Equation.DSMT4">
                <p:embed/>
              </p:oleObj>
            </a:graphicData>
          </a:graphic>
        </p:graphicFrame>
        <p:sp>
          <p:nvSpPr>
            <p:cNvPr id="583714" name="Line 34"/>
            <p:cNvSpPr>
              <a:spLocks noChangeShapeType="1"/>
            </p:cNvSpPr>
            <p:nvPr/>
          </p:nvSpPr>
          <p:spPr bwMode="auto">
            <a:xfrm flipV="1">
              <a:off x="2298" y="1230"/>
              <a:ext cx="0" cy="57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954D34-FB95-444D-8261-2DF9A437095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15190</TotalTime>
  <Words>592</Words>
  <Application>Microsoft Office PowerPoint</Application>
  <PresentationFormat>On-screen Show (4:3)</PresentationFormat>
  <Paragraphs>191</Paragraphs>
  <Slides>30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1221</cp:revision>
  <cp:lastPrinted>1999-08-25T18:07:04Z</cp:lastPrinted>
  <dcterms:created xsi:type="dcterms:W3CDTF">1999-08-24T13:57:19Z</dcterms:created>
  <dcterms:modified xsi:type="dcterms:W3CDTF">2016-10-20T03:35:24Z</dcterms:modified>
</cp:coreProperties>
</file>