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50"/>
  </p:notesMasterIdLst>
  <p:handoutMasterIdLst>
    <p:handoutMasterId r:id="rId51"/>
  </p:handoutMasterIdLst>
  <p:sldIdLst>
    <p:sldId id="276" r:id="rId2"/>
    <p:sldId id="396" r:id="rId3"/>
    <p:sldId id="397" r:id="rId4"/>
    <p:sldId id="416" r:id="rId5"/>
    <p:sldId id="398" r:id="rId6"/>
    <p:sldId id="417" r:id="rId7"/>
    <p:sldId id="399" r:id="rId8"/>
    <p:sldId id="400" r:id="rId9"/>
    <p:sldId id="418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19" r:id="rId18"/>
    <p:sldId id="408" r:id="rId19"/>
    <p:sldId id="423" r:id="rId20"/>
    <p:sldId id="409" r:id="rId21"/>
    <p:sldId id="422" r:id="rId22"/>
    <p:sldId id="436" r:id="rId23"/>
    <p:sldId id="424" r:id="rId24"/>
    <p:sldId id="425" r:id="rId25"/>
    <p:sldId id="429" r:id="rId26"/>
    <p:sldId id="437" r:id="rId27"/>
    <p:sldId id="432" r:id="rId28"/>
    <p:sldId id="439" r:id="rId29"/>
    <p:sldId id="435" r:id="rId30"/>
    <p:sldId id="438" r:id="rId31"/>
    <p:sldId id="433" r:id="rId32"/>
    <p:sldId id="434" r:id="rId33"/>
    <p:sldId id="440" r:id="rId34"/>
    <p:sldId id="441" r:id="rId35"/>
    <p:sldId id="410" r:id="rId36"/>
    <p:sldId id="411" r:id="rId37"/>
    <p:sldId id="412" r:id="rId38"/>
    <p:sldId id="413" r:id="rId39"/>
    <p:sldId id="420" r:id="rId40"/>
    <p:sldId id="442" r:id="rId41"/>
    <p:sldId id="414" r:id="rId42"/>
    <p:sldId id="415" r:id="rId43"/>
    <p:sldId id="421" r:id="rId44"/>
    <p:sldId id="426" r:id="rId45"/>
    <p:sldId id="427" r:id="rId46"/>
    <p:sldId id="430" r:id="rId47"/>
    <p:sldId id="431" r:id="rId48"/>
    <p:sldId id="428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66FF"/>
    <a:srgbClr val="9933FF"/>
    <a:srgbClr val="D9D9D9"/>
    <a:srgbClr val="FFFF66"/>
    <a:srgbClr val="CCFFFF"/>
    <a:srgbClr val="66FFFF"/>
    <a:srgbClr val="33CC33"/>
    <a:srgbClr val="FF99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11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35.wmf"/><Relationship Id="rId1" Type="http://schemas.openxmlformats.org/officeDocument/2006/relationships/image" Target="../media/image7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35.wmf"/><Relationship Id="rId6" Type="http://schemas.openxmlformats.org/officeDocument/2006/relationships/image" Target="../media/image74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80.wmf"/><Relationship Id="rId1" Type="http://schemas.openxmlformats.org/officeDocument/2006/relationships/image" Target="../media/image35.wmf"/><Relationship Id="rId4" Type="http://schemas.openxmlformats.org/officeDocument/2006/relationships/image" Target="../media/image8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85.wmf"/><Relationship Id="rId5" Type="http://schemas.openxmlformats.org/officeDocument/2006/relationships/image" Target="../media/image90.wmf"/><Relationship Id="rId4" Type="http://schemas.openxmlformats.org/officeDocument/2006/relationships/image" Target="../media/image7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7.wmf"/><Relationship Id="rId1" Type="http://schemas.openxmlformats.org/officeDocument/2006/relationships/image" Target="../media/image92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00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4" Type="http://schemas.openxmlformats.org/officeDocument/2006/relationships/image" Target="../media/image104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4" Type="http://schemas.openxmlformats.org/officeDocument/2006/relationships/image" Target="../media/image108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36.wmf"/><Relationship Id="rId4" Type="http://schemas.openxmlformats.org/officeDocument/2006/relationships/image" Target="../media/image113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7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9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4" Type="http://schemas.openxmlformats.org/officeDocument/2006/relationships/image" Target="../media/image140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0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5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87EE29F9-5C8F-4CB9-AAE0-858ACF70F3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9B64A87-DB03-42C2-B1B3-44B11040CF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50E28-F009-403E-9392-77CB4AE76FA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CB461-8437-4255-9B19-7113312E9F3F}" type="slidenum">
              <a:rPr lang="en-US"/>
              <a:pPr/>
              <a:t>10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82B60-4A99-4F6F-AAF7-86DEA0FA8FF0}" type="slidenum">
              <a:rPr lang="en-US"/>
              <a:pPr/>
              <a:t>11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18B36-5D42-4BF7-B68C-5F7E25DA167E}" type="slidenum">
              <a:rPr lang="en-US"/>
              <a:pPr/>
              <a:t>12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4886-A5C2-4267-84C1-18E9E1B5784E}" type="slidenum">
              <a:rPr lang="en-US"/>
              <a:pPr/>
              <a:t>13</a:t>
            </a:fld>
            <a:endParaRPr lang="en-US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4F12B-7E9A-4048-9535-FBE2BAB2EB43}" type="slidenum">
              <a:rPr lang="en-US"/>
              <a:pPr/>
              <a:t>14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08068-4D7D-4612-8C49-4C8ADCAA5FC9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E7FB8-EDE7-4F2E-B164-A2C871CFBC0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BAC78-7F9A-45C7-9BD3-034883CCB34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C4D24-1A80-47A4-B793-3BFBBEB3B6DC}" type="slidenum">
              <a:rPr lang="en-US"/>
              <a:pPr/>
              <a:t>18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652E8-64D5-4B5A-A6B8-CB1B4D3F3BA1}" type="slidenum">
              <a:rPr lang="en-US"/>
              <a:pPr/>
              <a:t>19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FA3C3-5B51-4F92-8858-4481437A869D}" type="slidenum">
              <a:rPr lang="en-US"/>
              <a:pPr/>
              <a:t>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B6C37-535E-4309-BBFC-7EDE898AE22E}" type="slidenum">
              <a:rPr lang="en-US"/>
              <a:pPr/>
              <a:t>20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F42F8-8FF4-4D92-8D76-2DC02C0FDBF6}" type="slidenum">
              <a:rPr lang="en-US"/>
              <a:pPr/>
              <a:t>21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A800E-5E68-48A8-9A37-C066B1A17E1A}" type="slidenum">
              <a:rPr lang="en-US"/>
              <a:pPr/>
              <a:t>22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98F6A-1241-4D78-A47C-5A178DA96399}" type="slidenum">
              <a:rPr lang="en-US"/>
              <a:pPr/>
              <a:t>23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BA9C8-F1B5-4E05-8D45-3061B8E2CD8A}" type="slidenum">
              <a:rPr lang="en-US"/>
              <a:pPr/>
              <a:t>24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59A3E-9EC7-4C6E-ACBA-97FD340F9145}" type="slidenum">
              <a:rPr lang="en-US"/>
              <a:pPr/>
              <a:t>25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59A3E-9EC7-4C6E-ACBA-97FD340F9145}" type="slidenum">
              <a:rPr lang="en-US"/>
              <a:pPr/>
              <a:t>26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D6F21-40AE-4985-B9DC-795015AAFF0E}" type="slidenum">
              <a:rPr lang="en-US"/>
              <a:pPr/>
              <a:t>27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4815-2629-4562-9FE1-7002168F632C}" type="slidenum">
              <a:rPr lang="en-US"/>
              <a:pPr/>
              <a:t>28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4815-2629-4562-9FE1-7002168F632C}" type="slidenum">
              <a:rPr lang="en-US"/>
              <a:pPr/>
              <a:t>29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89228-435E-4E9D-9789-7AB9ED7EB151}" type="slidenum">
              <a:rPr lang="en-US"/>
              <a:pPr/>
              <a:t>3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04815-2629-4562-9FE1-7002168F632C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68AB5-349E-49E6-87E6-40A27C1FD0AE}" type="slidenum">
              <a:rPr lang="en-US"/>
              <a:pPr/>
              <a:t>31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B0263-307D-4DDF-B929-CB4459EACF42}" type="slidenum">
              <a:rPr lang="en-US"/>
              <a:pPr/>
              <a:t>32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B0263-307D-4DDF-B929-CB4459EACF42}" type="slidenum">
              <a:rPr lang="en-US"/>
              <a:pPr/>
              <a:t>33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B0263-307D-4DDF-B929-CB4459EACF42}" type="slidenum">
              <a:rPr lang="en-US"/>
              <a:pPr/>
              <a:t>34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60554-6DB4-4731-A62B-2D22B18D3ACF}" type="slidenum">
              <a:rPr lang="en-US"/>
              <a:pPr/>
              <a:t>35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1CAEC-163C-415B-BAB8-19B5C0019936}" type="slidenum">
              <a:rPr lang="en-US"/>
              <a:pPr/>
              <a:t>36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B5C25-E4E3-4AE5-80A6-A3D9EBAE957D}" type="slidenum">
              <a:rPr lang="en-US"/>
              <a:pPr/>
              <a:t>37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41764-5EC6-4DC8-9973-6FC04961D33E}" type="slidenum">
              <a:rPr lang="en-US"/>
              <a:pPr/>
              <a:t>38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7DD10-D361-41C4-ADD0-C7786BAE2410}" type="slidenum">
              <a:rPr lang="en-US"/>
              <a:pPr/>
              <a:t>39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7CC1D-6733-4199-85DE-E30440CDECC1}" type="slidenum">
              <a:rPr lang="en-US"/>
              <a:pPr/>
              <a:t>4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7DD10-D361-41C4-ADD0-C7786BAE2410}" type="slidenum">
              <a:rPr lang="en-US"/>
              <a:pPr/>
              <a:t>40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D7339-945E-4889-B9D5-79AA6D2E99B9}" type="slidenum">
              <a:rPr lang="en-US"/>
              <a:pPr/>
              <a:t>41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90588-B0E5-4CAB-B15B-B3FD608F257F}" type="slidenum">
              <a:rPr lang="en-US"/>
              <a:pPr/>
              <a:t>42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FCCDC-272E-4C31-9EF1-AFC1234742D9}" type="slidenum">
              <a:rPr lang="en-US"/>
              <a:pPr/>
              <a:t>43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38A2-D188-444F-AF9D-C08C6A303777}" type="slidenum">
              <a:rPr lang="en-US"/>
              <a:pPr/>
              <a:t>44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CCD03-B244-4910-83A3-9A02095D5058}" type="slidenum">
              <a:rPr lang="en-US"/>
              <a:pPr/>
              <a:t>45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46810-E802-4AD3-804D-8C91636A8C20}" type="slidenum">
              <a:rPr lang="en-US"/>
              <a:pPr/>
              <a:t>46</a:t>
            </a:fld>
            <a:endParaRPr 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25DBA-846E-4282-93D0-12F1479CF690}" type="slidenum">
              <a:rPr lang="en-US"/>
              <a:pPr/>
              <a:t>47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A800E-5E68-48A8-9A37-C066B1A17E1A}" type="slidenum">
              <a:rPr lang="en-US"/>
              <a:pPr/>
              <a:t>48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4DBF1-504E-4F99-825F-8FA02790415D}" type="slidenum">
              <a:rPr lang="en-US"/>
              <a:pPr/>
              <a:t>5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D9272-D0A4-47D2-8BD3-2AC322266792}" type="slidenum">
              <a:rPr lang="en-US"/>
              <a:pPr/>
              <a:t>6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E0F25-B91A-4265-A74B-3EF671D15B77}" type="slidenum">
              <a:rPr lang="en-US"/>
              <a:pPr/>
              <a:t>7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C9048-92C7-41C0-92E9-AECA378225AD}" type="slidenum">
              <a:rPr lang="en-US"/>
              <a:pPr/>
              <a:t>8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DD2B7-356C-4DB5-95D7-7FE741D84475}" type="slidenum">
              <a:rPr lang="en-US"/>
              <a:pPr/>
              <a:t>9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A38241EA-DD46-4441-B035-3D8F6F8FB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oleObject" Target="../embeddings/oleObject138.bin"/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32.bin"/><Relationship Id="rId12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31.bin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145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notesSlide" Target="../notesSlides/notesSlide44.xml"/><Relationship Id="rId7" Type="http://schemas.openxmlformats.org/officeDocument/2006/relationships/oleObject" Target="../embeddings/oleObject1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oleObject" Target="../embeddings/oleObject160.bin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154.bin"/><Relationship Id="rId12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53.bin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62.bin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Relationship Id="rId14" Type="http://schemas.openxmlformats.org/officeDocument/2006/relationships/oleObject" Target="../embeddings/oleObject161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notesSlide" Target="../notesSlides/notesSlide46.xml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65.bin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4.bin"/><Relationship Id="rId10" Type="http://schemas.openxmlformats.org/officeDocument/2006/relationships/oleObject" Target="../embeddings/oleObject169.bin"/><Relationship Id="rId4" Type="http://schemas.openxmlformats.org/officeDocument/2006/relationships/oleObject" Target="../embeddings/oleObject163.bin"/><Relationship Id="rId9" Type="http://schemas.openxmlformats.org/officeDocument/2006/relationships/oleObject" Target="../embeddings/oleObject168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3" Type="http://schemas.openxmlformats.org/officeDocument/2006/relationships/notesSlide" Target="../notesSlides/notesSlide47.xml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Relationship Id="rId9" Type="http://schemas.openxmlformats.org/officeDocument/2006/relationships/oleObject" Target="../embeddings/oleObject176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notesSlide" Target="../notesSlides/notesSlide48.xml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884488" y="240188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93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15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 </a:t>
            </a:r>
          </a:p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744" y="36620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Text Box 2"/>
          <p:cNvSpPr txBox="1">
            <a:spLocks noChangeArrowheads="1"/>
          </p:cNvSpPr>
          <p:nvPr/>
        </p:nvSpPr>
        <p:spPr bwMode="auto">
          <a:xfrm>
            <a:off x="1673225" y="0"/>
            <a:ext cx="6262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 Transmission Line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758825" y="4022725"/>
            <a:ext cx="4795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Ignore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G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for the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calculation (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):</a:t>
            </a:r>
          </a:p>
        </p:txBody>
      </p:sp>
      <p:sp>
        <p:nvSpPr>
          <p:cNvPr id="604166" name="Arc 6"/>
          <p:cNvSpPr>
            <a:spLocks/>
          </p:cNvSpPr>
          <p:nvPr/>
        </p:nvSpPr>
        <p:spPr bwMode="auto">
          <a:xfrm>
            <a:off x="3522663" y="1385888"/>
            <a:ext cx="190500" cy="396875"/>
          </a:xfrm>
          <a:custGeom>
            <a:avLst/>
            <a:gdLst>
              <a:gd name="G0" fmla="+- 21600 0 0"/>
              <a:gd name="G1" fmla="+- 14893 0 0"/>
              <a:gd name="G2" fmla="+- 21600 0 0"/>
              <a:gd name="T0" fmla="*/ 43198 w 43198"/>
              <a:gd name="T1" fmla="*/ 15171 h 36493"/>
              <a:gd name="T2" fmla="*/ 5955 w 43198"/>
              <a:gd name="T3" fmla="*/ 0 h 36493"/>
              <a:gd name="T4" fmla="*/ 21600 w 43198"/>
              <a:gd name="T5" fmla="*/ 14893 h 36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36493" fill="none" extrusionOk="0">
                <a:moveTo>
                  <a:pt x="43198" y="15171"/>
                </a:moveTo>
                <a:cubicBezTo>
                  <a:pt x="43046" y="26990"/>
                  <a:pt x="33420" y="36492"/>
                  <a:pt x="21600" y="36493"/>
                </a:cubicBezTo>
                <a:cubicBezTo>
                  <a:pt x="9670" y="36493"/>
                  <a:pt x="0" y="26822"/>
                  <a:pt x="0" y="14893"/>
                </a:cubicBezTo>
                <a:cubicBezTo>
                  <a:pt x="-1" y="9348"/>
                  <a:pt x="2132" y="4016"/>
                  <a:pt x="5955" y="0"/>
                </a:cubicBezTo>
              </a:path>
              <a:path w="43198" h="36493" stroke="0" extrusionOk="0">
                <a:moveTo>
                  <a:pt x="43198" y="15171"/>
                </a:moveTo>
                <a:cubicBezTo>
                  <a:pt x="43046" y="26990"/>
                  <a:pt x="33420" y="36492"/>
                  <a:pt x="21600" y="36493"/>
                </a:cubicBezTo>
                <a:cubicBezTo>
                  <a:pt x="9670" y="36493"/>
                  <a:pt x="0" y="26822"/>
                  <a:pt x="0" y="14893"/>
                </a:cubicBezTo>
                <a:cubicBezTo>
                  <a:pt x="-1" y="9348"/>
                  <a:pt x="2132" y="4016"/>
                  <a:pt x="5955" y="0"/>
                </a:cubicBezTo>
                <a:lnTo>
                  <a:pt x="21600" y="14893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67" name="Arc 7"/>
          <p:cNvSpPr>
            <a:spLocks/>
          </p:cNvSpPr>
          <p:nvPr/>
        </p:nvSpPr>
        <p:spPr bwMode="auto">
          <a:xfrm>
            <a:off x="3394075" y="1379538"/>
            <a:ext cx="192088" cy="423862"/>
          </a:xfrm>
          <a:custGeom>
            <a:avLst/>
            <a:gdLst>
              <a:gd name="G0" fmla="+- 21600 0 0"/>
              <a:gd name="G1" fmla="+- 17865 0 0"/>
              <a:gd name="G2" fmla="+- 21600 0 0"/>
              <a:gd name="T0" fmla="*/ 33741 w 43200"/>
              <a:gd name="T1" fmla="*/ 0 h 39465"/>
              <a:gd name="T2" fmla="*/ 7644 w 43200"/>
              <a:gd name="T3" fmla="*/ 1379 h 39465"/>
              <a:gd name="T4" fmla="*/ 21600 w 43200"/>
              <a:gd name="T5" fmla="*/ 17865 h 39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465" fill="none" extrusionOk="0">
                <a:moveTo>
                  <a:pt x="33740" y="0"/>
                </a:moveTo>
                <a:cubicBezTo>
                  <a:pt x="39657" y="4021"/>
                  <a:pt x="43200" y="10711"/>
                  <a:pt x="43200" y="17865"/>
                </a:cubicBezTo>
                <a:cubicBezTo>
                  <a:pt x="43200" y="29794"/>
                  <a:pt x="33529" y="39465"/>
                  <a:pt x="21600" y="39465"/>
                </a:cubicBezTo>
                <a:cubicBezTo>
                  <a:pt x="9670" y="39465"/>
                  <a:pt x="0" y="29794"/>
                  <a:pt x="0" y="17865"/>
                </a:cubicBezTo>
                <a:cubicBezTo>
                  <a:pt x="-1" y="11513"/>
                  <a:pt x="2795" y="5483"/>
                  <a:pt x="7643" y="1378"/>
                </a:cubicBezTo>
              </a:path>
              <a:path w="43200" h="39465" stroke="0" extrusionOk="0">
                <a:moveTo>
                  <a:pt x="33740" y="0"/>
                </a:moveTo>
                <a:cubicBezTo>
                  <a:pt x="39657" y="4021"/>
                  <a:pt x="43200" y="10711"/>
                  <a:pt x="43200" y="17865"/>
                </a:cubicBezTo>
                <a:cubicBezTo>
                  <a:pt x="43200" y="29794"/>
                  <a:pt x="33529" y="39465"/>
                  <a:pt x="21600" y="39465"/>
                </a:cubicBezTo>
                <a:cubicBezTo>
                  <a:pt x="9670" y="39465"/>
                  <a:pt x="0" y="29794"/>
                  <a:pt x="0" y="17865"/>
                </a:cubicBezTo>
                <a:cubicBezTo>
                  <a:pt x="-1" y="11513"/>
                  <a:pt x="2795" y="5483"/>
                  <a:pt x="7643" y="1378"/>
                </a:cubicBezTo>
                <a:lnTo>
                  <a:pt x="21600" y="17865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68" name="Arc 8"/>
          <p:cNvSpPr>
            <a:spLocks/>
          </p:cNvSpPr>
          <p:nvPr/>
        </p:nvSpPr>
        <p:spPr bwMode="auto">
          <a:xfrm>
            <a:off x="3271838" y="1397000"/>
            <a:ext cx="190500" cy="406400"/>
          </a:xfrm>
          <a:custGeom>
            <a:avLst/>
            <a:gdLst>
              <a:gd name="G0" fmla="+- 21600 0 0"/>
              <a:gd name="G1" fmla="+- 15907 0 0"/>
              <a:gd name="G2" fmla="+- 21600 0 0"/>
              <a:gd name="T0" fmla="*/ 36212 w 43200"/>
              <a:gd name="T1" fmla="*/ 0 h 37507"/>
              <a:gd name="T2" fmla="*/ 6473 w 43200"/>
              <a:gd name="T3" fmla="*/ 488 h 37507"/>
              <a:gd name="T4" fmla="*/ 21600 w 43200"/>
              <a:gd name="T5" fmla="*/ 15907 h 37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507" fill="none" extrusionOk="0">
                <a:moveTo>
                  <a:pt x="36212" y="-1"/>
                </a:moveTo>
                <a:cubicBezTo>
                  <a:pt x="40665" y="4090"/>
                  <a:pt x="43200" y="9860"/>
                  <a:pt x="43200" y="15907"/>
                </a:cubicBezTo>
                <a:cubicBezTo>
                  <a:pt x="43200" y="27836"/>
                  <a:pt x="33529" y="37507"/>
                  <a:pt x="21600" y="37507"/>
                </a:cubicBezTo>
                <a:cubicBezTo>
                  <a:pt x="9670" y="37507"/>
                  <a:pt x="0" y="27836"/>
                  <a:pt x="0" y="15907"/>
                </a:cubicBezTo>
                <a:cubicBezTo>
                  <a:pt x="-1" y="10106"/>
                  <a:pt x="2332" y="4550"/>
                  <a:pt x="6473" y="488"/>
                </a:cubicBezTo>
              </a:path>
              <a:path w="43200" h="37507" stroke="0" extrusionOk="0">
                <a:moveTo>
                  <a:pt x="36212" y="-1"/>
                </a:moveTo>
                <a:cubicBezTo>
                  <a:pt x="40665" y="4090"/>
                  <a:pt x="43200" y="9860"/>
                  <a:pt x="43200" y="15907"/>
                </a:cubicBezTo>
                <a:cubicBezTo>
                  <a:pt x="43200" y="27836"/>
                  <a:pt x="33529" y="37507"/>
                  <a:pt x="21600" y="37507"/>
                </a:cubicBezTo>
                <a:cubicBezTo>
                  <a:pt x="9670" y="37507"/>
                  <a:pt x="0" y="27836"/>
                  <a:pt x="0" y="15907"/>
                </a:cubicBezTo>
                <a:cubicBezTo>
                  <a:pt x="-1" y="10106"/>
                  <a:pt x="2332" y="4550"/>
                  <a:pt x="6473" y="488"/>
                </a:cubicBezTo>
                <a:lnTo>
                  <a:pt x="21600" y="15907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69" name="Arc 9"/>
          <p:cNvSpPr>
            <a:spLocks/>
          </p:cNvSpPr>
          <p:nvPr/>
        </p:nvSpPr>
        <p:spPr bwMode="auto">
          <a:xfrm>
            <a:off x="3136900" y="1401763"/>
            <a:ext cx="192088" cy="404812"/>
          </a:xfrm>
          <a:custGeom>
            <a:avLst/>
            <a:gdLst>
              <a:gd name="G0" fmla="+- 21600 0 0"/>
              <a:gd name="G1" fmla="+- 15795 0 0"/>
              <a:gd name="G2" fmla="+- 21600 0 0"/>
              <a:gd name="T0" fmla="*/ 36720 w 43200"/>
              <a:gd name="T1" fmla="*/ 370 h 37395"/>
              <a:gd name="T2" fmla="*/ 6866 w 43200"/>
              <a:gd name="T3" fmla="*/ 0 h 37395"/>
              <a:gd name="T4" fmla="*/ 21600 w 43200"/>
              <a:gd name="T5" fmla="*/ 15795 h 37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395" fill="none" extrusionOk="0">
                <a:moveTo>
                  <a:pt x="36720" y="369"/>
                </a:moveTo>
                <a:cubicBezTo>
                  <a:pt x="40864" y="4432"/>
                  <a:pt x="43200" y="9991"/>
                  <a:pt x="43200" y="15795"/>
                </a:cubicBezTo>
                <a:cubicBezTo>
                  <a:pt x="43200" y="27724"/>
                  <a:pt x="33529" y="37395"/>
                  <a:pt x="21600" y="37395"/>
                </a:cubicBezTo>
                <a:cubicBezTo>
                  <a:pt x="9670" y="37395"/>
                  <a:pt x="0" y="27724"/>
                  <a:pt x="0" y="15795"/>
                </a:cubicBezTo>
                <a:cubicBezTo>
                  <a:pt x="-1" y="9805"/>
                  <a:pt x="2486" y="4085"/>
                  <a:pt x="6866" y="0"/>
                </a:cubicBezTo>
              </a:path>
              <a:path w="43200" h="37395" stroke="0" extrusionOk="0">
                <a:moveTo>
                  <a:pt x="36720" y="369"/>
                </a:moveTo>
                <a:cubicBezTo>
                  <a:pt x="40864" y="4432"/>
                  <a:pt x="43200" y="9991"/>
                  <a:pt x="43200" y="15795"/>
                </a:cubicBezTo>
                <a:cubicBezTo>
                  <a:pt x="43200" y="27724"/>
                  <a:pt x="33529" y="37395"/>
                  <a:pt x="21600" y="37395"/>
                </a:cubicBezTo>
                <a:cubicBezTo>
                  <a:pt x="9670" y="37395"/>
                  <a:pt x="0" y="27724"/>
                  <a:pt x="0" y="15795"/>
                </a:cubicBezTo>
                <a:cubicBezTo>
                  <a:pt x="-1" y="9805"/>
                  <a:pt x="2486" y="4085"/>
                  <a:pt x="6866" y="0"/>
                </a:cubicBezTo>
                <a:lnTo>
                  <a:pt x="21600" y="15795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70" name="Arc 10"/>
          <p:cNvSpPr>
            <a:spLocks/>
          </p:cNvSpPr>
          <p:nvPr/>
        </p:nvSpPr>
        <p:spPr bwMode="auto">
          <a:xfrm>
            <a:off x="3006725" y="1406525"/>
            <a:ext cx="190500" cy="412750"/>
          </a:xfrm>
          <a:custGeom>
            <a:avLst/>
            <a:gdLst>
              <a:gd name="G0" fmla="+- 21598 0 0"/>
              <a:gd name="G1" fmla="+- 16368 0 0"/>
              <a:gd name="G2" fmla="+- 21600 0 0"/>
              <a:gd name="T0" fmla="*/ 35692 w 43198"/>
              <a:gd name="T1" fmla="*/ 0 h 37968"/>
              <a:gd name="T2" fmla="*/ 0 w 43198"/>
              <a:gd name="T3" fmla="*/ 16690 h 37968"/>
              <a:gd name="T4" fmla="*/ 21598 w 43198"/>
              <a:gd name="T5" fmla="*/ 16368 h 37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37968" fill="none" extrusionOk="0">
                <a:moveTo>
                  <a:pt x="35692" y="-1"/>
                </a:moveTo>
                <a:cubicBezTo>
                  <a:pt x="40457" y="4103"/>
                  <a:pt x="43198" y="10079"/>
                  <a:pt x="43198" y="16368"/>
                </a:cubicBezTo>
                <a:cubicBezTo>
                  <a:pt x="43198" y="28297"/>
                  <a:pt x="33527" y="37968"/>
                  <a:pt x="21598" y="37968"/>
                </a:cubicBezTo>
                <a:cubicBezTo>
                  <a:pt x="9794" y="37968"/>
                  <a:pt x="176" y="28492"/>
                  <a:pt x="0" y="16689"/>
                </a:cubicBezTo>
              </a:path>
              <a:path w="43198" h="37968" stroke="0" extrusionOk="0">
                <a:moveTo>
                  <a:pt x="35692" y="-1"/>
                </a:moveTo>
                <a:cubicBezTo>
                  <a:pt x="40457" y="4103"/>
                  <a:pt x="43198" y="10079"/>
                  <a:pt x="43198" y="16368"/>
                </a:cubicBezTo>
                <a:cubicBezTo>
                  <a:pt x="43198" y="28297"/>
                  <a:pt x="33527" y="37968"/>
                  <a:pt x="21598" y="37968"/>
                </a:cubicBezTo>
                <a:cubicBezTo>
                  <a:pt x="9794" y="37968"/>
                  <a:pt x="176" y="28492"/>
                  <a:pt x="0" y="16689"/>
                </a:cubicBezTo>
                <a:lnTo>
                  <a:pt x="21598" y="16368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71" name="Line 11"/>
          <p:cNvSpPr>
            <a:spLocks noChangeShapeType="1"/>
          </p:cNvSpPr>
          <p:nvPr/>
        </p:nvSpPr>
        <p:spPr bwMode="auto">
          <a:xfrm>
            <a:off x="1244600" y="1616075"/>
            <a:ext cx="6048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2" name="Oval 12"/>
          <p:cNvSpPr>
            <a:spLocks noChangeArrowheads="1"/>
          </p:cNvSpPr>
          <p:nvPr/>
        </p:nvSpPr>
        <p:spPr bwMode="auto">
          <a:xfrm>
            <a:off x="1184275" y="1579563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73" name="Line 13"/>
          <p:cNvSpPr>
            <a:spLocks noChangeShapeType="1"/>
          </p:cNvSpPr>
          <p:nvPr/>
        </p:nvSpPr>
        <p:spPr bwMode="auto">
          <a:xfrm flipV="1">
            <a:off x="1843088" y="1441450"/>
            <a:ext cx="66675" cy="1714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4" name="Line 14"/>
          <p:cNvSpPr>
            <a:spLocks noChangeShapeType="1"/>
          </p:cNvSpPr>
          <p:nvPr/>
        </p:nvSpPr>
        <p:spPr bwMode="auto">
          <a:xfrm flipV="1">
            <a:off x="1952625" y="1446213"/>
            <a:ext cx="104775" cy="3000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5" name="Line 15"/>
          <p:cNvSpPr>
            <a:spLocks noChangeShapeType="1"/>
          </p:cNvSpPr>
          <p:nvPr/>
        </p:nvSpPr>
        <p:spPr bwMode="auto">
          <a:xfrm flipV="1">
            <a:off x="2105025" y="1446213"/>
            <a:ext cx="104775" cy="3000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6" name="Line 16"/>
          <p:cNvSpPr>
            <a:spLocks noChangeShapeType="1"/>
          </p:cNvSpPr>
          <p:nvPr/>
        </p:nvSpPr>
        <p:spPr bwMode="auto">
          <a:xfrm flipV="1">
            <a:off x="2263775" y="1446213"/>
            <a:ext cx="98425" cy="2825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7" name="Line 17"/>
          <p:cNvSpPr>
            <a:spLocks noChangeShapeType="1"/>
          </p:cNvSpPr>
          <p:nvPr/>
        </p:nvSpPr>
        <p:spPr bwMode="auto">
          <a:xfrm flipV="1">
            <a:off x="2414588" y="1436688"/>
            <a:ext cx="100012" cy="2905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8" name="Line 18"/>
          <p:cNvSpPr>
            <a:spLocks noChangeShapeType="1"/>
          </p:cNvSpPr>
          <p:nvPr/>
        </p:nvSpPr>
        <p:spPr bwMode="auto">
          <a:xfrm flipH="1" flipV="1">
            <a:off x="2508250" y="1443038"/>
            <a:ext cx="31750" cy="1412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79" name="Line 19"/>
          <p:cNvSpPr>
            <a:spLocks noChangeShapeType="1"/>
          </p:cNvSpPr>
          <p:nvPr/>
        </p:nvSpPr>
        <p:spPr bwMode="auto">
          <a:xfrm rot="19163305" flipV="1">
            <a:off x="2003425" y="1474788"/>
            <a:ext cx="152400" cy="2587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80" name="Line 20"/>
          <p:cNvSpPr>
            <a:spLocks noChangeShapeType="1"/>
          </p:cNvSpPr>
          <p:nvPr/>
        </p:nvSpPr>
        <p:spPr bwMode="auto">
          <a:xfrm rot="19163305" flipV="1">
            <a:off x="2160588" y="1455738"/>
            <a:ext cx="152400" cy="2587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81" name="Line 21"/>
          <p:cNvSpPr>
            <a:spLocks noChangeShapeType="1"/>
          </p:cNvSpPr>
          <p:nvPr/>
        </p:nvSpPr>
        <p:spPr bwMode="auto">
          <a:xfrm rot="19163305" flipV="1">
            <a:off x="2312988" y="1450975"/>
            <a:ext cx="152400" cy="258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82" name="Line 22"/>
          <p:cNvSpPr>
            <a:spLocks noChangeShapeType="1"/>
          </p:cNvSpPr>
          <p:nvPr/>
        </p:nvSpPr>
        <p:spPr bwMode="auto">
          <a:xfrm rot="19163305" flipV="1">
            <a:off x="1855788" y="1455738"/>
            <a:ext cx="152400" cy="2587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83" name="Line 23"/>
          <p:cNvSpPr>
            <a:spLocks noChangeShapeType="1"/>
          </p:cNvSpPr>
          <p:nvPr/>
        </p:nvSpPr>
        <p:spPr bwMode="auto">
          <a:xfrm>
            <a:off x="2540000" y="1595438"/>
            <a:ext cx="4762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84" name="Text Box 24"/>
          <p:cNvSpPr txBox="1">
            <a:spLocks noChangeArrowheads="1"/>
          </p:cNvSpPr>
          <p:nvPr/>
        </p:nvSpPr>
        <p:spPr bwMode="auto">
          <a:xfrm>
            <a:off x="1876162" y="925513"/>
            <a:ext cx="657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R 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04185" name="Text Box 25"/>
          <p:cNvSpPr txBox="1">
            <a:spLocks noChangeArrowheads="1"/>
          </p:cNvSpPr>
          <p:nvPr/>
        </p:nvSpPr>
        <p:spPr bwMode="auto">
          <a:xfrm>
            <a:off x="3046127" y="925513"/>
            <a:ext cx="6429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L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04186" name="Line 26"/>
          <p:cNvSpPr>
            <a:spLocks noChangeShapeType="1"/>
          </p:cNvSpPr>
          <p:nvPr/>
        </p:nvSpPr>
        <p:spPr bwMode="auto">
          <a:xfrm flipV="1">
            <a:off x="3727450" y="1549400"/>
            <a:ext cx="41402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187" name="Oval 27"/>
          <p:cNvSpPr>
            <a:spLocks noChangeArrowheads="1"/>
          </p:cNvSpPr>
          <p:nvPr/>
        </p:nvSpPr>
        <p:spPr bwMode="auto">
          <a:xfrm>
            <a:off x="7858125" y="1508125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4" name="Oval 34"/>
          <p:cNvSpPr>
            <a:spLocks noChangeArrowheads="1"/>
          </p:cNvSpPr>
          <p:nvPr/>
        </p:nvSpPr>
        <p:spPr bwMode="auto">
          <a:xfrm>
            <a:off x="1165225" y="2908300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06" name="Text Box 46"/>
          <p:cNvSpPr txBox="1">
            <a:spLocks noChangeArrowheads="1"/>
          </p:cNvSpPr>
          <p:nvPr/>
        </p:nvSpPr>
        <p:spPr bwMode="auto">
          <a:xfrm>
            <a:off x="4186238" y="2011363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04207" name="Text Box 47"/>
          <p:cNvSpPr txBox="1">
            <a:spLocks noChangeArrowheads="1"/>
          </p:cNvSpPr>
          <p:nvPr/>
        </p:nvSpPr>
        <p:spPr bwMode="auto">
          <a:xfrm>
            <a:off x="6540500" y="202565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G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04208" name="Line 48"/>
          <p:cNvSpPr>
            <a:spLocks noChangeShapeType="1"/>
          </p:cNvSpPr>
          <p:nvPr/>
        </p:nvSpPr>
        <p:spPr bwMode="auto">
          <a:xfrm flipV="1">
            <a:off x="1222375" y="2941638"/>
            <a:ext cx="6651625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209" name="Oval 49"/>
          <p:cNvSpPr>
            <a:spLocks noChangeArrowheads="1"/>
          </p:cNvSpPr>
          <p:nvPr/>
        </p:nvSpPr>
        <p:spPr bwMode="auto">
          <a:xfrm>
            <a:off x="7864475" y="2900363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0" name="Line 50"/>
          <p:cNvSpPr>
            <a:spLocks noChangeShapeType="1"/>
          </p:cNvSpPr>
          <p:nvPr/>
        </p:nvSpPr>
        <p:spPr bwMode="auto">
          <a:xfrm>
            <a:off x="5184775" y="1552575"/>
            <a:ext cx="0" cy="5603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211" name="Line 51"/>
          <p:cNvSpPr>
            <a:spLocks noChangeShapeType="1"/>
          </p:cNvSpPr>
          <p:nvPr/>
        </p:nvSpPr>
        <p:spPr bwMode="auto">
          <a:xfrm>
            <a:off x="5191125" y="2314575"/>
            <a:ext cx="0" cy="6207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212" name="Line 52"/>
          <p:cNvSpPr>
            <a:spLocks noChangeShapeType="1"/>
          </p:cNvSpPr>
          <p:nvPr/>
        </p:nvSpPr>
        <p:spPr bwMode="auto">
          <a:xfrm flipH="1">
            <a:off x="6315075" y="2625725"/>
            <a:ext cx="1588" cy="3159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213" name="Line 53"/>
          <p:cNvSpPr>
            <a:spLocks noChangeShapeType="1"/>
          </p:cNvSpPr>
          <p:nvPr/>
        </p:nvSpPr>
        <p:spPr bwMode="auto">
          <a:xfrm>
            <a:off x="6297613" y="1533525"/>
            <a:ext cx="0" cy="377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214" name="Line 54"/>
          <p:cNvSpPr>
            <a:spLocks noChangeShapeType="1"/>
          </p:cNvSpPr>
          <p:nvPr/>
        </p:nvSpPr>
        <p:spPr bwMode="auto">
          <a:xfrm>
            <a:off x="4876800" y="2112963"/>
            <a:ext cx="622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4215" name="Line 55"/>
          <p:cNvSpPr>
            <a:spLocks noChangeShapeType="1"/>
          </p:cNvSpPr>
          <p:nvPr/>
        </p:nvSpPr>
        <p:spPr bwMode="auto">
          <a:xfrm>
            <a:off x="4876800" y="2303463"/>
            <a:ext cx="622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04236" name="Group 76"/>
          <p:cNvGrpSpPr>
            <a:grpSpLocks/>
          </p:cNvGrpSpPr>
          <p:nvPr/>
        </p:nvGrpSpPr>
        <p:grpSpPr bwMode="auto">
          <a:xfrm rot="5245371">
            <a:off x="5970588" y="2112963"/>
            <a:ext cx="696912" cy="309562"/>
            <a:chOff x="3945" y="2558"/>
            <a:chExt cx="439" cy="195"/>
          </a:xfrm>
        </p:grpSpPr>
        <p:sp>
          <p:nvSpPr>
            <p:cNvPr id="604226" name="Line 66"/>
            <p:cNvSpPr>
              <a:spLocks noChangeShapeType="1"/>
            </p:cNvSpPr>
            <p:nvPr/>
          </p:nvSpPr>
          <p:spPr bwMode="auto">
            <a:xfrm flipV="1">
              <a:off x="3945" y="2561"/>
              <a:ext cx="42" cy="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27" name="Line 67"/>
            <p:cNvSpPr>
              <a:spLocks noChangeShapeType="1"/>
            </p:cNvSpPr>
            <p:nvPr/>
          </p:nvSpPr>
          <p:spPr bwMode="auto">
            <a:xfrm flipV="1">
              <a:off x="4014" y="2564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28" name="Line 68"/>
            <p:cNvSpPr>
              <a:spLocks noChangeShapeType="1"/>
            </p:cNvSpPr>
            <p:nvPr/>
          </p:nvSpPr>
          <p:spPr bwMode="auto">
            <a:xfrm flipV="1">
              <a:off x="4110" y="2564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29" name="Line 69"/>
            <p:cNvSpPr>
              <a:spLocks noChangeShapeType="1"/>
            </p:cNvSpPr>
            <p:nvPr/>
          </p:nvSpPr>
          <p:spPr bwMode="auto">
            <a:xfrm flipV="1">
              <a:off x="4210" y="2564"/>
              <a:ext cx="62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0" name="Line 70"/>
            <p:cNvSpPr>
              <a:spLocks noChangeShapeType="1"/>
            </p:cNvSpPr>
            <p:nvPr/>
          </p:nvSpPr>
          <p:spPr bwMode="auto">
            <a:xfrm flipV="1">
              <a:off x="4305" y="2558"/>
              <a:ext cx="63" cy="1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1" name="Line 71"/>
            <p:cNvSpPr>
              <a:spLocks noChangeShapeType="1"/>
            </p:cNvSpPr>
            <p:nvPr/>
          </p:nvSpPr>
          <p:spPr bwMode="auto">
            <a:xfrm flipH="1" flipV="1">
              <a:off x="4364" y="2562"/>
              <a:ext cx="20" cy="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2" name="Line 72"/>
            <p:cNvSpPr>
              <a:spLocks noChangeShapeType="1"/>
            </p:cNvSpPr>
            <p:nvPr/>
          </p:nvSpPr>
          <p:spPr bwMode="auto">
            <a:xfrm rot="19163305" flipV="1">
              <a:off x="4046" y="2582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3" name="Line 73"/>
            <p:cNvSpPr>
              <a:spLocks noChangeShapeType="1"/>
            </p:cNvSpPr>
            <p:nvPr/>
          </p:nvSpPr>
          <p:spPr bwMode="auto">
            <a:xfrm rot="19163305" flipV="1">
              <a:off x="4145" y="2570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4" name="Line 74"/>
            <p:cNvSpPr>
              <a:spLocks noChangeShapeType="1"/>
            </p:cNvSpPr>
            <p:nvPr/>
          </p:nvSpPr>
          <p:spPr bwMode="auto">
            <a:xfrm rot="19163305" flipV="1">
              <a:off x="4241" y="2567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5" name="Line 75"/>
            <p:cNvSpPr>
              <a:spLocks noChangeShapeType="1"/>
            </p:cNvSpPr>
            <p:nvPr/>
          </p:nvSpPr>
          <p:spPr bwMode="auto">
            <a:xfrm rot="19163305" flipV="1">
              <a:off x="3953" y="2570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4237" name="Text Box 77"/>
          <p:cNvSpPr txBox="1">
            <a:spLocks noChangeArrowheads="1"/>
          </p:cNvSpPr>
          <p:nvPr/>
        </p:nvSpPr>
        <p:spPr bwMode="auto">
          <a:xfrm>
            <a:off x="4270375" y="3284538"/>
            <a:ext cx="56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4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4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605242" name="Object 58"/>
          <p:cNvGraphicFramePr>
            <a:graphicFrameLocks noChangeAspect="1"/>
          </p:cNvGraphicFramePr>
          <p:nvPr/>
        </p:nvGraphicFramePr>
        <p:xfrm>
          <a:off x="1677988" y="4792663"/>
          <a:ext cx="1649412" cy="1306512"/>
        </p:xfrm>
        <a:graphic>
          <a:graphicData uri="http://schemas.openxmlformats.org/presentationml/2006/ole">
            <p:oleObj spid="_x0000_s605242" name="Equation" r:id="rId4" imgW="736560" imgH="583920" progId="Equation.DSMT4">
              <p:embed/>
            </p:oleObj>
          </a:graphicData>
        </a:graphic>
      </p:graphicFrame>
      <p:graphicFrame>
        <p:nvGraphicFramePr>
          <p:cNvPr id="605243" name="Object 59"/>
          <p:cNvGraphicFramePr>
            <a:graphicFrameLocks noChangeAspect="1"/>
          </p:cNvGraphicFramePr>
          <p:nvPr/>
        </p:nvGraphicFramePr>
        <p:xfrm>
          <a:off x="4678363" y="4806950"/>
          <a:ext cx="1911350" cy="1609725"/>
        </p:xfrm>
        <a:graphic>
          <a:graphicData uri="http://schemas.openxmlformats.org/presentationml/2006/ole">
            <p:oleObj spid="_x0000_s605243" name="Equation" r:id="rId5" imgW="965160" imgH="812520" progId="Equation.DSMT4">
              <p:embed/>
            </p:oleObj>
          </a:graphicData>
        </a:graphic>
      </p:graphicFrame>
      <p:sp>
        <p:nvSpPr>
          <p:cNvPr id="604240" name="AutoShape 80"/>
          <p:cNvSpPr>
            <a:spLocks noChangeArrowheads="1"/>
          </p:cNvSpPr>
          <p:nvPr/>
        </p:nvSpPr>
        <p:spPr bwMode="auto">
          <a:xfrm rot="5400000">
            <a:off x="1483519" y="1473046"/>
            <a:ext cx="133350" cy="2651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41" name="Text Box 81"/>
          <p:cNvSpPr txBox="1">
            <a:spLocks noChangeArrowheads="1"/>
          </p:cNvSpPr>
          <p:nvPr/>
        </p:nvSpPr>
        <p:spPr bwMode="auto">
          <a:xfrm>
            <a:off x="1233488" y="1792288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04242" name="Line 82"/>
          <p:cNvSpPr>
            <a:spLocks noChangeShapeType="1"/>
          </p:cNvSpPr>
          <p:nvPr/>
        </p:nvSpPr>
        <p:spPr bwMode="auto">
          <a:xfrm flipV="1">
            <a:off x="1152525" y="3286125"/>
            <a:ext cx="67595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1619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 Transmission Line (cont.)</a:t>
            </a:r>
          </a:p>
        </p:txBody>
      </p:sp>
      <p:sp>
        <p:nvSpPr>
          <p:cNvPr id="605187" name="Text Box 3"/>
          <p:cNvSpPr txBox="1">
            <a:spLocks noChangeArrowheads="1"/>
          </p:cNvSpPr>
          <p:nvPr/>
        </p:nvSpPr>
        <p:spPr bwMode="auto">
          <a:xfrm>
            <a:off x="1832563" y="789678"/>
            <a:ext cx="20318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We then have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606230" name="Object 22"/>
          <p:cNvGraphicFramePr>
            <a:graphicFrameLocks noChangeAspect="1"/>
          </p:cNvGraphicFramePr>
          <p:nvPr/>
        </p:nvGraphicFramePr>
        <p:xfrm>
          <a:off x="3355325" y="1305962"/>
          <a:ext cx="1476375" cy="1023938"/>
        </p:xfrm>
        <a:graphic>
          <a:graphicData uri="http://schemas.openxmlformats.org/presentationml/2006/ole">
            <p:oleObj spid="_x0000_s606230" name="Equation" r:id="rId4" imgW="622080" imgH="431640" progId="Equation.DSMT4">
              <p:embed/>
            </p:oleObj>
          </a:graphicData>
        </a:graphic>
      </p:graphicFrame>
      <p:sp>
        <p:nvSpPr>
          <p:cNvPr id="605236" name="Text Box 52"/>
          <p:cNvSpPr txBox="1">
            <a:spLocks noChangeArrowheads="1"/>
          </p:cNvSpPr>
          <p:nvPr/>
        </p:nvSpPr>
        <p:spPr bwMode="auto">
          <a:xfrm>
            <a:off x="2925640" y="2656559"/>
            <a:ext cx="1071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06231" name="Object 23"/>
          <p:cNvGraphicFramePr>
            <a:graphicFrameLocks noChangeAspect="1"/>
          </p:cNvGraphicFramePr>
          <p:nvPr/>
        </p:nvGraphicFramePr>
        <p:xfrm>
          <a:off x="3939623" y="3191233"/>
          <a:ext cx="2058987" cy="569913"/>
        </p:xfrm>
        <a:graphic>
          <a:graphicData uri="http://schemas.openxmlformats.org/presentationml/2006/ole">
            <p:oleObj spid="_x0000_s606231" name="Equation" r:id="rId5" imgW="825480" imgH="228600" progId="Equation.DSMT4">
              <p:embed/>
            </p:oleObj>
          </a:graphicData>
        </a:graphic>
      </p:graphicFrame>
      <p:sp>
        <p:nvSpPr>
          <p:cNvPr id="605238" name="Text Box 54"/>
          <p:cNvSpPr txBox="1">
            <a:spLocks noChangeArrowheads="1"/>
          </p:cNvSpPr>
          <p:nvPr/>
        </p:nvSpPr>
        <p:spPr bwMode="auto">
          <a:xfrm>
            <a:off x="763588" y="3892550"/>
            <a:ext cx="2597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Substituting for </a:t>
            </a:r>
            <a:r>
              <a:rPr lang="en-US" sz="2400" i="1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a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,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606232" name="Object 24"/>
          <p:cNvGraphicFramePr>
            <a:graphicFrameLocks noChangeAspect="1"/>
          </p:cNvGraphicFramePr>
          <p:nvPr/>
        </p:nvGraphicFramePr>
        <p:xfrm>
          <a:off x="2630488" y="4632325"/>
          <a:ext cx="3878262" cy="1398588"/>
        </p:xfrm>
        <a:graphic>
          <a:graphicData uri="http://schemas.openxmlformats.org/presentationml/2006/ole">
            <p:oleObj spid="_x0000_s606232" name="Equation" r:id="rId6" imgW="1549080" imgH="55872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28" name="Rectangle 20"/>
          <p:cNvSpPr>
            <a:spLocks noChangeArrowheads="1"/>
          </p:cNvSpPr>
          <p:nvPr/>
        </p:nvSpPr>
        <p:spPr bwMode="auto">
          <a:xfrm>
            <a:off x="3154363" y="1384300"/>
            <a:ext cx="2676525" cy="6969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227" name="Rectangle 19"/>
          <p:cNvSpPr>
            <a:spLocks noChangeArrowheads="1"/>
          </p:cNvSpPr>
          <p:nvPr/>
        </p:nvSpPr>
        <p:spPr bwMode="auto">
          <a:xfrm>
            <a:off x="3534770" y="4360484"/>
            <a:ext cx="1816100" cy="6699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226" name="Rectangle 18"/>
          <p:cNvSpPr>
            <a:spLocks noChangeArrowheads="1"/>
          </p:cNvSpPr>
          <p:nvPr/>
        </p:nvSpPr>
        <p:spPr bwMode="auto">
          <a:xfrm>
            <a:off x="3341688" y="5622925"/>
            <a:ext cx="2100262" cy="7524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212" name="Text Box 4"/>
          <p:cNvSpPr txBox="1">
            <a:spLocks noChangeArrowheads="1"/>
          </p:cNvSpPr>
          <p:nvPr/>
        </p:nvSpPr>
        <p:spPr bwMode="auto">
          <a:xfrm>
            <a:off x="1220788" y="0"/>
            <a:ext cx="66627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Attenuation on Line 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998538" y="1022350"/>
            <a:ext cx="1485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sym typeface="Symbol" pitchFamily="18" charset="2"/>
              </a:rPr>
              <a:t>Method #1</a:t>
            </a:r>
          </a:p>
        </p:txBody>
      </p:sp>
      <p:graphicFrame>
        <p:nvGraphicFramePr>
          <p:cNvPr id="607249" name="Object 17"/>
          <p:cNvGraphicFramePr>
            <a:graphicFrameLocks noChangeAspect="1"/>
          </p:cNvGraphicFramePr>
          <p:nvPr/>
        </p:nvGraphicFramePr>
        <p:xfrm>
          <a:off x="3560763" y="1390650"/>
          <a:ext cx="1895475" cy="587375"/>
        </p:xfrm>
        <a:graphic>
          <a:graphicData uri="http://schemas.openxmlformats.org/presentationml/2006/ole">
            <p:oleObj spid="_x0000_s607249" name="Equation" r:id="rId4" imgW="736560" imgH="228600" progId="Equation.DSMT4">
              <p:embed/>
            </p:oleObj>
          </a:graphicData>
        </a:graphic>
      </p:graphicFrame>
      <p:graphicFrame>
        <p:nvGraphicFramePr>
          <p:cNvPr id="607250" name="Object 18"/>
          <p:cNvGraphicFramePr>
            <a:graphicFrameLocks noChangeAspect="1"/>
          </p:cNvGraphicFramePr>
          <p:nvPr/>
        </p:nvGraphicFramePr>
        <p:xfrm>
          <a:off x="3625850" y="2344738"/>
          <a:ext cx="1698625" cy="600075"/>
        </p:xfrm>
        <a:graphic>
          <a:graphicData uri="http://schemas.openxmlformats.org/presentationml/2006/ole">
            <p:oleObj spid="_x0000_s607250" name="Equation" r:id="rId5" imgW="647640" imgH="228600" progId="Equation.DSMT4">
              <p:embed/>
            </p:oleObj>
          </a:graphicData>
        </a:graphic>
      </p:graphicFrame>
      <p:graphicFrame>
        <p:nvGraphicFramePr>
          <p:cNvPr id="607251" name="Object 19"/>
          <p:cNvGraphicFramePr>
            <a:graphicFrameLocks noChangeAspect="1"/>
          </p:cNvGraphicFramePr>
          <p:nvPr/>
        </p:nvGraphicFramePr>
        <p:xfrm>
          <a:off x="2319692" y="3382892"/>
          <a:ext cx="4322763" cy="574675"/>
        </p:xfrm>
        <a:graphic>
          <a:graphicData uri="http://schemas.openxmlformats.org/presentationml/2006/ole">
            <p:oleObj spid="_x0000_s607251" name="Equation" r:id="rId6" imgW="1815840" imgH="241200" progId="Equation.DSMT4">
              <p:embed/>
            </p:oleObj>
          </a:graphicData>
        </a:graphic>
      </p:graphicFrame>
      <p:sp>
        <p:nvSpPr>
          <p:cNvPr id="606222" name="Text Box 14"/>
          <p:cNvSpPr txBox="1">
            <a:spLocks noChangeArrowheads="1"/>
          </p:cNvSpPr>
          <p:nvPr/>
        </p:nvSpPr>
        <p:spPr bwMode="auto">
          <a:xfrm>
            <a:off x="2672758" y="4485896"/>
            <a:ext cx="493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</a:p>
        </p:txBody>
      </p:sp>
      <p:graphicFrame>
        <p:nvGraphicFramePr>
          <p:cNvPr id="607252" name="Object 20"/>
          <p:cNvGraphicFramePr>
            <a:graphicFrameLocks noChangeAspect="1"/>
          </p:cNvGraphicFramePr>
          <p:nvPr/>
        </p:nvGraphicFramePr>
        <p:xfrm>
          <a:off x="3741145" y="4385884"/>
          <a:ext cx="1335088" cy="600075"/>
        </p:xfrm>
        <a:graphic>
          <a:graphicData uri="http://schemas.openxmlformats.org/presentationml/2006/ole">
            <p:oleObj spid="_x0000_s607252" name="Equation" r:id="rId7" imgW="507960" imgH="228600" progId="Equation.DSMT4">
              <p:embed/>
            </p:oleObj>
          </a:graphicData>
        </a:graphic>
      </p:graphicFrame>
      <p:graphicFrame>
        <p:nvGraphicFramePr>
          <p:cNvPr id="607253" name="Object 21"/>
          <p:cNvGraphicFramePr>
            <a:graphicFrameLocks noChangeAspect="1"/>
          </p:cNvGraphicFramePr>
          <p:nvPr/>
        </p:nvGraphicFramePr>
        <p:xfrm>
          <a:off x="3476625" y="5727700"/>
          <a:ext cx="1781175" cy="552450"/>
        </p:xfrm>
        <a:graphic>
          <a:graphicData uri="http://schemas.openxmlformats.org/presentationml/2006/ole">
            <p:oleObj spid="_x0000_s607253" name="Equation" r:id="rId8" imgW="736560" imgH="228600" progId="Equation.DSMT4">
              <p:embed/>
            </p:oleObj>
          </a:graphicData>
        </a:graphic>
      </p:graphicFrame>
      <p:sp>
        <p:nvSpPr>
          <p:cNvPr id="606225" name="Text Box 17"/>
          <p:cNvSpPr txBox="1">
            <a:spLocks noChangeArrowheads="1"/>
          </p:cNvSpPr>
          <p:nvPr/>
        </p:nvSpPr>
        <p:spPr bwMode="auto">
          <a:xfrm>
            <a:off x="2087563" y="5761038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Hence,</a:t>
            </a:r>
          </a:p>
        </p:txBody>
      </p:sp>
      <p:sp>
        <p:nvSpPr>
          <p:cNvPr id="606229" name="Text Box 21"/>
          <p:cNvSpPr txBox="1">
            <a:spLocks noChangeArrowheads="1"/>
          </p:cNvSpPr>
          <p:nvPr/>
        </p:nvSpPr>
        <p:spPr bwMode="auto">
          <a:xfrm>
            <a:off x="5915973" y="2303179"/>
            <a:ext cx="2736850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When we </a:t>
            </a:r>
            <a:r>
              <a:rPr lang="en-US" sz="1600" dirty="0">
                <a:solidFill>
                  <a:schemeClr val="bg2"/>
                </a:solidFill>
              </a:rPr>
              <a:t>ignore conductor </a:t>
            </a:r>
            <a:r>
              <a:rPr lang="en-US" sz="1600" dirty="0" smtClean="0">
                <a:solidFill>
                  <a:schemeClr val="bg2"/>
                </a:solidFill>
              </a:rPr>
              <a:t>loss to calculate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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d</a:t>
            </a:r>
            <a:r>
              <a:rPr lang="en-US" sz="1600" dirty="0" smtClean="0">
                <a:solidFill>
                  <a:schemeClr val="bg2"/>
                </a:solidFill>
              </a:rPr>
              <a:t>, </a:t>
            </a:r>
            <a:r>
              <a:rPr lang="en-US" sz="1600" dirty="0">
                <a:solidFill>
                  <a:schemeClr val="bg2"/>
                </a:solidFill>
              </a:rPr>
              <a:t>we have a TEM mode.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48" name="Rectangle 16"/>
          <p:cNvSpPr>
            <a:spLocks noChangeArrowheads="1"/>
          </p:cNvSpPr>
          <p:nvPr/>
        </p:nvSpPr>
        <p:spPr bwMode="auto">
          <a:xfrm>
            <a:off x="1668463" y="1755775"/>
            <a:ext cx="5121275" cy="13446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7235" name="Text Box 3"/>
          <p:cNvSpPr txBox="1">
            <a:spLocks noChangeArrowheads="1"/>
          </p:cNvSpPr>
          <p:nvPr/>
        </p:nvSpPr>
        <p:spPr bwMode="auto">
          <a:xfrm>
            <a:off x="823913" y="0"/>
            <a:ext cx="74453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Attenuation on Line (cont.)</a:t>
            </a: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998538" y="1123950"/>
            <a:ext cx="157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sym typeface="Symbol" pitchFamily="18" charset="2"/>
              </a:rPr>
              <a:t>Method #2</a:t>
            </a:r>
          </a:p>
        </p:txBody>
      </p:sp>
      <p:sp>
        <p:nvSpPr>
          <p:cNvPr id="607243" name="Text Box 11"/>
          <p:cNvSpPr txBox="1">
            <a:spLocks noChangeArrowheads="1"/>
          </p:cNvSpPr>
          <p:nvPr/>
        </p:nvSpPr>
        <p:spPr bwMode="auto">
          <a:xfrm>
            <a:off x="1308100" y="5937822"/>
            <a:ext cx="6470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 two methods give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approximately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the same results.</a:t>
            </a:r>
          </a:p>
        </p:txBody>
      </p:sp>
      <p:graphicFrame>
        <p:nvGraphicFramePr>
          <p:cNvPr id="608301" name="Object 45"/>
          <p:cNvGraphicFramePr>
            <a:graphicFrameLocks noChangeAspect="1"/>
          </p:cNvGraphicFramePr>
          <p:nvPr/>
        </p:nvGraphicFramePr>
        <p:xfrm>
          <a:off x="1971675" y="1814513"/>
          <a:ext cx="4589463" cy="1228725"/>
        </p:xfrm>
        <a:graphic>
          <a:graphicData uri="http://schemas.openxmlformats.org/presentationml/2006/ole">
            <p:oleObj spid="_x0000_s608301" name="Equation" r:id="rId4" imgW="1993680" imgH="533160" progId="Equation.DSMT4">
              <p:embed/>
            </p:oleObj>
          </a:graphicData>
        </a:graphic>
      </p:graphicFrame>
      <p:graphicFrame>
        <p:nvGraphicFramePr>
          <p:cNvPr id="608302" name="Object 46"/>
          <p:cNvGraphicFramePr>
            <a:graphicFrameLocks noChangeAspect="1"/>
          </p:cNvGraphicFramePr>
          <p:nvPr/>
        </p:nvGraphicFramePr>
        <p:xfrm>
          <a:off x="3365500" y="4098109"/>
          <a:ext cx="1979386" cy="1462903"/>
        </p:xfrm>
        <a:graphic>
          <a:graphicData uri="http://schemas.openxmlformats.org/presentationml/2006/ole">
            <p:oleObj spid="_x0000_s608302" name="Equation" r:id="rId5" imgW="965160" imgH="711000" progId="Equation.DSMT4">
              <p:embed/>
            </p:oleObj>
          </a:graphicData>
        </a:graphic>
      </p:graphicFrame>
      <p:sp>
        <p:nvSpPr>
          <p:cNvPr id="607246" name="Text Box 14"/>
          <p:cNvSpPr txBox="1">
            <a:spLocks noChangeArrowheads="1"/>
          </p:cNvSpPr>
          <p:nvPr/>
        </p:nvSpPr>
        <p:spPr bwMode="auto">
          <a:xfrm>
            <a:off x="2413453" y="3549424"/>
            <a:ext cx="971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2151063" y="0"/>
            <a:ext cx="45831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Coax</a:t>
            </a:r>
          </a:p>
        </p:txBody>
      </p:sp>
      <p:graphicFrame>
        <p:nvGraphicFramePr>
          <p:cNvPr id="609312" name="Object 32"/>
          <p:cNvGraphicFramePr>
            <a:graphicFrameLocks noChangeAspect="1"/>
          </p:cNvGraphicFramePr>
          <p:nvPr/>
        </p:nvGraphicFramePr>
        <p:xfrm>
          <a:off x="3519488" y="4849813"/>
          <a:ext cx="2100262" cy="1701800"/>
        </p:xfrm>
        <a:graphic>
          <a:graphicData uri="http://schemas.openxmlformats.org/presentationml/2006/ole">
            <p:oleObj spid="_x0000_s609312" name="Equation" r:id="rId4" imgW="1002960" imgH="812520" progId="Equation.DSMT4">
              <p:embed/>
            </p:oleObj>
          </a:graphicData>
        </a:graphic>
      </p:graphicFrame>
      <p:graphicFrame>
        <p:nvGraphicFramePr>
          <p:cNvPr id="609313" name="Object 33"/>
          <p:cNvGraphicFramePr>
            <a:graphicFrameLocks noChangeAspect="1"/>
          </p:cNvGraphicFramePr>
          <p:nvPr/>
        </p:nvGraphicFramePr>
        <p:xfrm>
          <a:off x="1352550" y="3490913"/>
          <a:ext cx="6223000" cy="1166812"/>
        </p:xfrm>
        <a:graphic>
          <a:graphicData uri="http://schemas.openxmlformats.org/presentationml/2006/ole">
            <p:oleObj spid="_x0000_s609313" name="Equation" r:id="rId5" imgW="2844720" imgH="533160" progId="Equation.DSMT4">
              <p:embed/>
            </p:oleObj>
          </a:graphicData>
        </a:graphic>
      </p:graphicFrame>
      <p:sp>
        <p:nvSpPr>
          <p:cNvPr id="608259" name="Text Box 3"/>
          <p:cNvSpPr txBox="1">
            <a:spLocks noChangeArrowheads="1"/>
          </p:cNvSpPr>
          <p:nvPr/>
        </p:nvSpPr>
        <p:spPr bwMode="auto">
          <a:xfrm>
            <a:off x="903514" y="1227591"/>
            <a:ext cx="224948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Coaxial Cable</a:t>
            </a:r>
            <a:endParaRPr lang="en-US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08294" name="Oval 38"/>
          <p:cNvSpPr>
            <a:spLocks noChangeArrowheads="1"/>
          </p:cNvSpPr>
          <p:nvPr/>
        </p:nvSpPr>
        <p:spPr bwMode="auto">
          <a:xfrm>
            <a:off x="3187700" y="1993900"/>
            <a:ext cx="990600" cy="113030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8273" name="Line 17"/>
          <p:cNvSpPr>
            <a:spLocks noChangeShapeType="1"/>
          </p:cNvSpPr>
          <p:nvPr/>
        </p:nvSpPr>
        <p:spPr bwMode="auto">
          <a:xfrm flipV="1">
            <a:off x="3449638" y="1185863"/>
            <a:ext cx="1544637" cy="8651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74" name="Line 18"/>
          <p:cNvSpPr>
            <a:spLocks noChangeShapeType="1"/>
          </p:cNvSpPr>
          <p:nvPr/>
        </p:nvSpPr>
        <p:spPr bwMode="auto">
          <a:xfrm flipV="1">
            <a:off x="3967163" y="1839913"/>
            <a:ext cx="1693862" cy="11747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77" name="Line 21"/>
          <p:cNvSpPr>
            <a:spLocks noChangeShapeType="1"/>
          </p:cNvSpPr>
          <p:nvPr/>
        </p:nvSpPr>
        <p:spPr bwMode="auto">
          <a:xfrm flipV="1">
            <a:off x="3992563" y="1346200"/>
            <a:ext cx="1174750" cy="71755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78" name="Line 22"/>
          <p:cNvSpPr>
            <a:spLocks noChangeShapeType="1"/>
          </p:cNvSpPr>
          <p:nvPr/>
        </p:nvSpPr>
        <p:spPr bwMode="auto">
          <a:xfrm flipV="1">
            <a:off x="4240213" y="1679575"/>
            <a:ext cx="1223962" cy="79057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80" name="Line 24"/>
          <p:cNvSpPr>
            <a:spLocks noChangeShapeType="1"/>
          </p:cNvSpPr>
          <p:nvPr/>
        </p:nvSpPr>
        <p:spPr bwMode="auto">
          <a:xfrm flipV="1">
            <a:off x="4411663" y="1755775"/>
            <a:ext cx="465137" cy="304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81" name="Line 25"/>
          <p:cNvSpPr>
            <a:spLocks noChangeShapeType="1"/>
          </p:cNvSpPr>
          <p:nvPr/>
        </p:nvSpPr>
        <p:spPr bwMode="auto">
          <a:xfrm flipV="1">
            <a:off x="5265738" y="1219200"/>
            <a:ext cx="469900" cy="3079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82" name="Line 26"/>
          <p:cNvSpPr>
            <a:spLocks noChangeShapeType="1"/>
          </p:cNvSpPr>
          <p:nvPr/>
        </p:nvSpPr>
        <p:spPr bwMode="auto">
          <a:xfrm flipH="1">
            <a:off x="4822825" y="2384425"/>
            <a:ext cx="412750" cy="292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83" name="Text Box 27"/>
          <p:cNvSpPr txBox="1">
            <a:spLocks noChangeArrowheads="1"/>
          </p:cNvSpPr>
          <p:nvPr/>
        </p:nvSpPr>
        <p:spPr bwMode="auto">
          <a:xfrm>
            <a:off x="5354638" y="2185988"/>
            <a:ext cx="395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I </a:t>
            </a:r>
          </a:p>
        </p:txBody>
      </p:sp>
      <p:sp>
        <p:nvSpPr>
          <p:cNvPr id="608284" name="Text Box 28"/>
          <p:cNvSpPr txBox="1">
            <a:spLocks noChangeArrowheads="1"/>
          </p:cNvSpPr>
          <p:nvPr/>
        </p:nvSpPr>
        <p:spPr bwMode="auto">
          <a:xfrm>
            <a:off x="4887913" y="1500188"/>
            <a:ext cx="395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I </a:t>
            </a:r>
          </a:p>
        </p:txBody>
      </p:sp>
      <p:sp>
        <p:nvSpPr>
          <p:cNvPr id="608285" name="Text Box 29"/>
          <p:cNvSpPr txBox="1">
            <a:spLocks noChangeArrowheads="1"/>
          </p:cNvSpPr>
          <p:nvPr/>
        </p:nvSpPr>
        <p:spPr bwMode="auto">
          <a:xfrm>
            <a:off x="5807075" y="1284288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608288" name="Text Box 32"/>
          <p:cNvSpPr txBox="1">
            <a:spLocks noChangeArrowheads="1"/>
          </p:cNvSpPr>
          <p:nvPr/>
        </p:nvSpPr>
        <p:spPr bwMode="auto">
          <a:xfrm>
            <a:off x="3444875" y="1892300"/>
            <a:ext cx="50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a  </a:t>
            </a:r>
          </a:p>
        </p:txBody>
      </p:sp>
      <p:sp>
        <p:nvSpPr>
          <p:cNvPr id="608289" name="Text Box 33"/>
          <p:cNvSpPr txBox="1">
            <a:spLocks noChangeArrowheads="1"/>
          </p:cNvSpPr>
          <p:nvPr/>
        </p:nvSpPr>
        <p:spPr bwMode="auto">
          <a:xfrm>
            <a:off x="2790494" y="2208213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b   </a:t>
            </a:r>
          </a:p>
        </p:txBody>
      </p:sp>
      <p:sp>
        <p:nvSpPr>
          <p:cNvPr id="608295" name="Oval 39"/>
          <p:cNvSpPr>
            <a:spLocks noChangeArrowheads="1"/>
          </p:cNvSpPr>
          <p:nvPr/>
        </p:nvSpPr>
        <p:spPr bwMode="auto">
          <a:xfrm>
            <a:off x="3454400" y="2286000"/>
            <a:ext cx="482600" cy="546100"/>
          </a:xfrm>
          <a:prstGeom prst="ellipse">
            <a:avLst/>
          </a:prstGeom>
          <a:solidFill>
            <a:srgbClr val="FF99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8276" name="Line 20"/>
          <p:cNvSpPr>
            <a:spLocks noChangeShapeType="1"/>
          </p:cNvSpPr>
          <p:nvPr/>
        </p:nvSpPr>
        <p:spPr bwMode="auto">
          <a:xfrm flipV="1">
            <a:off x="3873500" y="2500313"/>
            <a:ext cx="346075" cy="2587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75" name="Line 19"/>
          <p:cNvSpPr>
            <a:spLocks noChangeShapeType="1"/>
          </p:cNvSpPr>
          <p:nvPr/>
        </p:nvSpPr>
        <p:spPr bwMode="auto">
          <a:xfrm flipV="1">
            <a:off x="3571875" y="2077398"/>
            <a:ext cx="395288" cy="24765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86" name="Line 30"/>
          <p:cNvSpPr>
            <a:spLocks noChangeShapeType="1"/>
          </p:cNvSpPr>
          <p:nvPr/>
        </p:nvSpPr>
        <p:spPr bwMode="auto">
          <a:xfrm flipV="1">
            <a:off x="3683000" y="2317750"/>
            <a:ext cx="49213" cy="2301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8287" name="Line 31"/>
          <p:cNvSpPr>
            <a:spLocks noChangeShapeType="1"/>
          </p:cNvSpPr>
          <p:nvPr/>
        </p:nvSpPr>
        <p:spPr bwMode="auto">
          <a:xfrm flipH="1" flipV="1">
            <a:off x="3257550" y="2414588"/>
            <a:ext cx="425450" cy="1333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09314" name="Object 34"/>
          <p:cNvGraphicFramePr>
            <a:graphicFrameLocks noChangeAspect="1"/>
          </p:cNvGraphicFramePr>
          <p:nvPr/>
        </p:nvGraphicFramePr>
        <p:xfrm>
          <a:off x="3294371" y="2596196"/>
          <a:ext cx="322286" cy="447042"/>
        </p:xfrm>
        <a:graphic>
          <a:graphicData uri="http://schemas.openxmlformats.org/presentationml/2006/ole">
            <p:oleObj spid="_x0000_s609314" name="Equation" r:id="rId6" imgW="164880" imgH="228600" progId="Equation.DSMT4">
              <p:embed/>
            </p:oleObj>
          </a:graphicData>
        </a:graphic>
      </p:graphicFrame>
      <p:sp>
        <p:nvSpPr>
          <p:cNvPr id="609310" name="Text Box 30"/>
          <p:cNvSpPr txBox="1">
            <a:spLocks noChangeArrowheads="1"/>
          </p:cNvSpPr>
          <p:nvPr/>
        </p:nvSpPr>
        <p:spPr bwMode="auto">
          <a:xfrm>
            <a:off x="4029075" y="1930400"/>
            <a:ext cx="530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A  </a:t>
            </a:r>
          </a:p>
        </p:txBody>
      </p:sp>
      <p:sp>
        <p:nvSpPr>
          <p:cNvPr id="609311" name="Text Box 31"/>
          <p:cNvSpPr txBox="1">
            <a:spLocks noChangeArrowheads="1"/>
          </p:cNvSpPr>
          <p:nvPr/>
        </p:nvSpPr>
        <p:spPr bwMode="auto">
          <a:xfrm>
            <a:off x="4232275" y="2832100"/>
            <a:ext cx="530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B  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306" name="Rectangle 26"/>
          <p:cNvSpPr>
            <a:spLocks noChangeArrowheads="1"/>
          </p:cNvSpPr>
          <p:nvPr/>
        </p:nvSpPr>
        <p:spPr bwMode="auto">
          <a:xfrm>
            <a:off x="2847975" y="4885708"/>
            <a:ext cx="3438525" cy="180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9282" name="Text Box 2"/>
          <p:cNvSpPr txBox="1">
            <a:spLocks noChangeArrowheads="1"/>
          </p:cNvSpPr>
          <p:nvPr/>
        </p:nvSpPr>
        <p:spPr bwMode="auto">
          <a:xfrm>
            <a:off x="1792288" y="0"/>
            <a:ext cx="5311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09283" name="Text Box 3"/>
          <p:cNvSpPr txBox="1">
            <a:spLocks noChangeArrowheads="1"/>
          </p:cNvSpPr>
          <p:nvPr/>
        </p:nvSpPr>
        <p:spPr bwMode="auto">
          <a:xfrm>
            <a:off x="853127" y="1026500"/>
            <a:ext cx="1076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10315" name="Object 11"/>
          <p:cNvGraphicFramePr>
            <a:graphicFrameLocks noChangeAspect="1"/>
          </p:cNvGraphicFramePr>
          <p:nvPr/>
        </p:nvGraphicFramePr>
        <p:xfrm>
          <a:off x="3173413" y="4926013"/>
          <a:ext cx="2854325" cy="1747837"/>
        </p:xfrm>
        <a:graphic>
          <a:graphicData uri="http://schemas.openxmlformats.org/presentationml/2006/ole">
            <p:oleObj spid="_x0000_s610315" name="Equation" r:id="rId4" imgW="1409400" imgH="863280" progId="Equation.DSMT4">
              <p:embed/>
            </p:oleObj>
          </a:graphicData>
        </a:graphic>
      </p:graphicFrame>
      <p:graphicFrame>
        <p:nvGraphicFramePr>
          <p:cNvPr id="610316" name="Object 12"/>
          <p:cNvGraphicFramePr>
            <a:graphicFrameLocks noChangeAspect="1"/>
          </p:cNvGraphicFramePr>
          <p:nvPr/>
        </p:nvGraphicFramePr>
        <p:xfrm>
          <a:off x="2032906" y="1245504"/>
          <a:ext cx="5722938" cy="1998663"/>
        </p:xfrm>
        <a:graphic>
          <a:graphicData uri="http://schemas.openxmlformats.org/presentationml/2006/ole">
            <p:oleObj spid="_x0000_s610316" name="Equation" r:id="rId5" imgW="2908080" imgH="1015920" progId="Equation.DSMT4">
              <p:embed/>
            </p:oleObj>
          </a:graphicData>
        </a:graphic>
      </p:graphicFrame>
      <p:graphicFrame>
        <p:nvGraphicFramePr>
          <p:cNvPr id="610317" name="Object 13"/>
          <p:cNvGraphicFramePr>
            <a:graphicFrameLocks noChangeAspect="1"/>
          </p:cNvGraphicFramePr>
          <p:nvPr/>
        </p:nvGraphicFramePr>
        <p:xfrm>
          <a:off x="2028825" y="3604529"/>
          <a:ext cx="2600325" cy="1001713"/>
        </p:xfrm>
        <a:graphic>
          <a:graphicData uri="http://schemas.openxmlformats.org/presentationml/2006/ole">
            <p:oleObj spid="_x0000_s610317" name="Equation" r:id="rId6" imgW="1218960" imgH="469800" progId="Equation.DSMT4">
              <p:embed/>
            </p:oleObj>
          </a:graphicData>
        </a:graphic>
      </p:graphicFrame>
      <p:sp>
        <p:nvSpPr>
          <p:cNvPr id="609307" name="Text Box 27"/>
          <p:cNvSpPr txBox="1">
            <a:spLocks noChangeArrowheads="1"/>
          </p:cNvSpPr>
          <p:nvPr/>
        </p:nvSpPr>
        <p:spPr bwMode="auto">
          <a:xfrm>
            <a:off x="1397076" y="3186851"/>
            <a:ext cx="811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Also,</a:t>
            </a:r>
          </a:p>
        </p:txBody>
      </p:sp>
      <p:sp>
        <p:nvSpPr>
          <p:cNvPr id="609308" name="Text Box 28"/>
          <p:cNvSpPr txBox="1">
            <a:spLocks noChangeArrowheads="1"/>
          </p:cNvSpPr>
          <p:nvPr/>
        </p:nvSpPr>
        <p:spPr bwMode="auto">
          <a:xfrm>
            <a:off x="1738627" y="4971387"/>
            <a:ext cx="984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sp>
        <p:nvSpPr>
          <p:cNvPr id="609309" name="Text Box 29"/>
          <p:cNvSpPr txBox="1">
            <a:spLocks noChangeArrowheads="1"/>
          </p:cNvSpPr>
          <p:nvPr/>
        </p:nvSpPr>
        <p:spPr bwMode="auto">
          <a:xfrm>
            <a:off x="6562725" y="5492067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(nepers/m)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1960563" y="0"/>
            <a:ext cx="55229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22600" name="Object 8"/>
          <p:cNvGraphicFramePr>
            <a:graphicFrameLocks noChangeAspect="1"/>
          </p:cNvGraphicFramePr>
          <p:nvPr/>
        </p:nvGraphicFramePr>
        <p:xfrm>
          <a:off x="2541588" y="2108200"/>
          <a:ext cx="4259262" cy="3322638"/>
        </p:xfrm>
        <a:graphic>
          <a:graphicData uri="http://schemas.openxmlformats.org/presentationml/2006/ole">
            <p:oleObj spid="_x0000_s622600" name="Equation" r:id="rId4" imgW="2082600" imgH="1625400" progId="Equation.DSMT4">
              <p:embed/>
            </p:oleObj>
          </a:graphicData>
        </a:graphic>
      </p:graphicFrame>
      <p:sp>
        <p:nvSpPr>
          <p:cNvPr id="610314" name="Text Box 10"/>
          <p:cNvSpPr txBox="1">
            <a:spLocks noChangeArrowheads="1"/>
          </p:cNvSpPr>
          <p:nvPr/>
        </p:nvSpPr>
        <p:spPr bwMode="auto">
          <a:xfrm>
            <a:off x="1144588" y="1433513"/>
            <a:ext cx="16017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Calculate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R: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8" name="Rectangle 1030"/>
          <p:cNvSpPr>
            <a:spLocks noChangeArrowheads="1"/>
          </p:cNvSpPr>
          <p:nvPr/>
        </p:nvSpPr>
        <p:spPr bwMode="auto">
          <a:xfrm>
            <a:off x="2560638" y="1279525"/>
            <a:ext cx="3759200" cy="12541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2594" name="Text Box 1026"/>
          <p:cNvSpPr txBox="1">
            <a:spLocks noChangeArrowheads="1"/>
          </p:cNvSpPr>
          <p:nvPr/>
        </p:nvSpPr>
        <p:spPr bwMode="auto">
          <a:xfrm>
            <a:off x="1943100" y="0"/>
            <a:ext cx="48561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611449" name="Object 121"/>
          <p:cNvGraphicFramePr>
            <a:graphicFrameLocks noChangeAspect="1"/>
          </p:cNvGraphicFramePr>
          <p:nvPr/>
        </p:nvGraphicFramePr>
        <p:xfrm>
          <a:off x="2794000" y="1436688"/>
          <a:ext cx="3322638" cy="971550"/>
        </p:xfrm>
        <a:graphic>
          <a:graphicData uri="http://schemas.openxmlformats.org/presentationml/2006/ole">
            <p:oleObj spid="_x0000_s611449" name="Equation" r:id="rId4" imgW="1346040" imgH="393480" progId="Equation.DSMT4">
              <p:embed/>
            </p:oleObj>
          </a:graphicData>
        </a:graphic>
      </p:graphicFrame>
      <p:sp>
        <p:nvSpPr>
          <p:cNvPr id="622599" name="Text Box 1031"/>
          <p:cNvSpPr txBox="1">
            <a:spLocks noChangeArrowheads="1"/>
          </p:cNvSpPr>
          <p:nvPr/>
        </p:nvSpPr>
        <p:spPr bwMode="auto">
          <a:xfrm>
            <a:off x="423863" y="3054350"/>
            <a:ext cx="8234362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This agrees with the formula obtained from the “DC equivalent model.”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</a:rPr>
              <a:t>(The DC </a:t>
            </a:r>
            <a:r>
              <a:rPr lang="en-US" sz="2000" dirty="0" smtClean="0">
                <a:solidFill>
                  <a:schemeClr val="bg2"/>
                </a:solidFill>
              </a:rPr>
              <a:t>equivalent </a:t>
            </a:r>
            <a:r>
              <a:rPr lang="en-US" sz="2000" dirty="0">
                <a:solidFill>
                  <a:schemeClr val="bg2"/>
                </a:solidFill>
              </a:rPr>
              <a:t>model assumes that the current is uniform around the boundary, so it is </a:t>
            </a:r>
            <a:r>
              <a:rPr lang="en-US" sz="2000" dirty="0" smtClean="0">
                <a:solidFill>
                  <a:schemeClr val="bg2"/>
                </a:solidFill>
              </a:rPr>
              <a:t>a less general method.)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611447" name="Group 119"/>
          <p:cNvGrpSpPr>
            <a:grpSpLocks/>
          </p:cNvGrpSpPr>
          <p:nvPr/>
        </p:nvGrpSpPr>
        <p:grpSpPr bwMode="auto">
          <a:xfrm>
            <a:off x="2273300" y="4679950"/>
            <a:ext cx="1909763" cy="1498600"/>
            <a:chOff x="1872" y="3124"/>
            <a:chExt cx="1203" cy="944"/>
          </a:xfrm>
        </p:grpSpPr>
        <p:grpSp>
          <p:nvGrpSpPr>
            <p:cNvPr id="611418" name="Group 90"/>
            <p:cNvGrpSpPr>
              <a:grpSpLocks/>
            </p:cNvGrpSpPr>
            <p:nvPr/>
          </p:nvGrpSpPr>
          <p:grpSpPr bwMode="auto">
            <a:xfrm>
              <a:off x="1872" y="3124"/>
              <a:ext cx="911" cy="910"/>
              <a:chOff x="1440" y="3112"/>
              <a:chExt cx="648" cy="648"/>
            </a:xfrm>
          </p:grpSpPr>
          <p:sp>
            <p:nvSpPr>
              <p:cNvPr id="611419" name="Oval 91"/>
              <p:cNvSpPr>
                <a:spLocks noChangeArrowheads="1"/>
              </p:cNvSpPr>
              <p:nvPr/>
            </p:nvSpPr>
            <p:spPr bwMode="auto">
              <a:xfrm>
                <a:off x="1440" y="3112"/>
                <a:ext cx="648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1420" name="Oval 92"/>
              <p:cNvSpPr>
                <a:spLocks noChangeArrowheads="1"/>
              </p:cNvSpPr>
              <p:nvPr/>
            </p:nvSpPr>
            <p:spPr bwMode="auto">
              <a:xfrm>
                <a:off x="1504" y="3176"/>
                <a:ext cx="520" cy="52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11425" name="Text Box 97"/>
            <p:cNvSpPr txBox="1">
              <a:spLocks noChangeArrowheads="1"/>
            </p:cNvSpPr>
            <p:nvPr/>
          </p:nvSpPr>
          <p:spPr bwMode="auto">
            <a:xfrm>
              <a:off x="2859" y="3252"/>
              <a:ext cx="188" cy="2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11426" name="Line 98"/>
            <p:cNvSpPr>
              <a:spLocks noChangeShapeType="1"/>
            </p:cNvSpPr>
            <p:nvPr/>
          </p:nvSpPr>
          <p:spPr bwMode="auto">
            <a:xfrm>
              <a:off x="2389" y="3675"/>
              <a:ext cx="191" cy="1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427" name="Line 99"/>
            <p:cNvSpPr>
              <a:spLocks noChangeShapeType="1"/>
            </p:cNvSpPr>
            <p:nvPr/>
          </p:nvSpPr>
          <p:spPr bwMode="auto">
            <a:xfrm flipH="1" flipV="1">
              <a:off x="2648" y="3899"/>
              <a:ext cx="191" cy="1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428" name="Text Box 100"/>
            <p:cNvSpPr txBox="1">
              <a:spLocks noChangeArrowheads="1"/>
            </p:cNvSpPr>
            <p:nvPr/>
          </p:nvSpPr>
          <p:spPr bwMode="auto">
            <a:xfrm>
              <a:off x="2733" y="3733"/>
              <a:ext cx="34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</a:p>
          </p:txBody>
        </p:sp>
        <p:sp>
          <p:nvSpPr>
            <p:cNvPr id="611438" name="Oval 110"/>
            <p:cNvSpPr>
              <a:spLocks noChangeArrowheads="1"/>
            </p:cNvSpPr>
            <p:nvPr/>
          </p:nvSpPr>
          <p:spPr bwMode="auto">
            <a:xfrm>
              <a:off x="2131" y="3382"/>
              <a:ext cx="404" cy="405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437" name="Oval 109"/>
            <p:cNvSpPr>
              <a:spLocks noChangeArrowheads="1"/>
            </p:cNvSpPr>
            <p:nvPr/>
          </p:nvSpPr>
          <p:spPr bwMode="auto">
            <a:xfrm>
              <a:off x="2221" y="3465"/>
              <a:ext cx="236" cy="23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424" name="Line 96"/>
            <p:cNvSpPr>
              <a:spLocks noChangeShapeType="1"/>
            </p:cNvSpPr>
            <p:nvPr/>
          </p:nvSpPr>
          <p:spPr bwMode="auto">
            <a:xfrm flipV="1">
              <a:off x="2333" y="3398"/>
              <a:ext cx="308" cy="1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440" name="Line 112"/>
            <p:cNvSpPr>
              <a:spLocks noChangeShapeType="1"/>
            </p:cNvSpPr>
            <p:nvPr/>
          </p:nvSpPr>
          <p:spPr bwMode="auto">
            <a:xfrm flipH="1" flipV="1">
              <a:off x="2161" y="3479"/>
              <a:ext cx="181" cy="10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441" name="Text Box 113"/>
            <p:cNvSpPr txBox="1">
              <a:spLocks noChangeArrowheads="1"/>
            </p:cNvSpPr>
            <p:nvPr/>
          </p:nvSpPr>
          <p:spPr bwMode="auto">
            <a:xfrm>
              <a:off x="1978" y="332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11443" name="Line 115"/>
            <p:cNvSpPr>
              <a:spLocks noChangeShapeType="1"/>
            </p:cNvSpPr>
            <p:nvPr/>
          </p:nvSpPr>
          <p:spPr bwMode="auto">
            <a:xfrm flipH="1">
              <a:off x="2257" y="3587"/>
              <a:ext cx="80" cy="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444" name="Line 116"/>
            <p:cNvSpPr>
              <a:spLocks noChangeShapeType="1"/>
            </p:cNvSpPr>
            <p:nvPr/>
          </p:nvSpPr>
          <p:spPr bwMode="auto">
            <a:xfrm flipV="1">
              <a:off x="2090" y="3727"/>
              <a:ext cx="86" cy="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445" name="Text Box 117"/>
            <p:cNvSpPr txBox="1">
              <a:spLocks noChangeArrowheads="1"/>
            </p:cNvSpPr>
            <p:nvPr/>
          </p:nvSpPr>
          <p:spPr bwMode="auto">
            <a:xfrm>
              <a:off x="2131" y="3721"/>
              <a:ext cx="342" cy="2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</a:p>
          </p:txBody>
        </p:sp>
      </p:grpSp>
      <p:sp>
        <p:nvSpPr>
          <p:cNvPr id="611448" name="Text Box 120"/>
          <p:cNvSpPr txBox="1">
            <a:spLocks noChangeArrowheads="1"/>
          </p:cNvSpPr>
          <p:nvPr/>
        </p:nvSpPr>
        <p:spPr bwMode="auto">
          <a:xfrm>
            <a:off x="4403725" y="5218113"/>
            <a:ext cx="3105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DC equivalent model of coax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1746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Internal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Inductance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187450" y="4406900"/>
            <a:ext cx="6759575" cy="2068513"/>
            <a:chOff x="1187450" y="4406900"/>
            <a:chExt cx="6759575" cy="2068513"/>
          </a:xfrm>
        </p:grpSpPr>
        <p:sp>
          <p:nvSpPr>
            <p:cNvPr id="611394" name="Rectangle 66"/>
            <p:cNvSpPr>
              <a:spLocks noChangeArrowheads="1"/>
            </p:cNvSpPr>
            <p:nvPr/>
          </p:nvSpPr>
          <p:spPr bwMode="auto">
            <a:xfrm>
              <a:off x="2501900" y="4406900"/>
              <a:ext cx="1257300" cy="11303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34" name="Arc 6"/>
            <p:cNvSpPr>
              <a:spLocks/>
            </p:cNvSpPr>
            <p:nvPr/>
          </p:nvSpPr>
          <p:spPr bwMode="auto">
            <a:xfrm>
              <a:off x="3290888" y="4884738"/>
              <a:ext cx="190500" cy="396875"/>
            </a:xfrm>
            <a:custGeom>
              <a:avLst/>
              <a:gdLst>
                <a:gd name="G0" fmla="+- 21600 0 0"/>
                <a:gd name="G1" fmla="+- 14893 0 0"/>
                <a:gd name="G2" fmla="+- 21600 0 0"/>
                <a:gd name="T0" fmla="*/ 43198 w 43198"/>
                <a:gd name="T1" fmla="*/ 15171 h 36493"/>
                <a:gd name="T2" fmla="*/ 5955 w 43198"/>
                <a:gd name="T3" fmla="*/ 0 h 36493"/>
                <a:gd name="T4" fmla="*/ 21600 w 43198"/>
                <a:gd name="T5" fmla="*/ 14893 h 36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6493" fill="none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</a:path>
                <a:path w="43198" h="36493" stroke="0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  <a:lnTo>
                    <a:pt x="21600" y="14893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35" name="Arc 7"/>
            <p:cNvSpPr>
              <a:spLocks/>
            </p:cNvSpPr>
            <p:nvPr/>
          </p:nvSpPr>
          <p:spPr bwMode="auto">
            <a:xfrm>
              <a:off x="3162300" y="4878388"/>
              <a:ext cx="192088" cy="423862"/>
            </a:xfrm>
            <a:custGeom>
              <a:avLst/>
              <a:gdLst>
                <a:gd name="G0" fmla="+- 21600 0 0"/>
                <a:gd name="G1" fmla="+- 17865 0 0"/>
                <a:gd name="G2" fmla="+- 21600 0 0"/>
                <a:gd name="T0" fmla="*/ 33741 w 43200"/>
                <a:gd name="T1" fmla="*/ 0 h 39465"/>
                <a:gd name="T2" fmla="*/ 7644 w 43200"/>
                <a:gd name="T3" fmla="*/ 1379 h 39465"/>
                <a:gd name="T4" fmla="*/ 21600 w 43200"/>
                <a:gd name="T5" fmla="*/ 17865 h 39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65" fill="none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</a:path>
                <a:path w="43200" h="39465" stroke="0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  <a:lnTo>
                    <a:pt x="21600" y="1786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36" name="Arc 8"/>
            <p:cNvSpPr>
              <a:spLocks/>
            </p:cNvSpPr>
            <p:nvPr/>
          </p:nvSpPr>
          <p:spPr bwMode="auto">
            <a:xfrm>
              <a:off x="3040063" y="4895850"/>
              <a:ext cx="190500" cy="406400"/>
            </a:xfrm>
            <a:custGeom>
              <a:avLst/>
              <a:gdLst>
                <a:gd name="G0" fmla="+- 21600 0 0"/>
                <a:gd name="G1" fmla="+- 15907 0 0"/>
                <a:gd name="G2" fmla="+- 21600 0 0"/>
                <a:gd name="T0" fmla="*/ 36212 w 43200"/>
                <a:gd name="T1" fmla="*/ 0 h 37507"/>
                <a:gd name="T2" fmla="*/ 6473 w 43200"/>
                <a:gd name="T3" fmla="*/ 488 h 37507"/>
                <a:gd name="T4" fmla="*/ 21600 w 43200"/>
                <a:gd name="T5" fmla="*/ 15907 h 37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507" fill="none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</a:path>
                <a:path w="43200" h="37507" stroke="0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  <a:lnTo>
                    <a:pt x="21600" y="15907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37" name="Arc 9"/>
            <p:cNvSpPr>
              <a:spLocks/>
            </p:cNvSpPr>
            <p:nvPr/>
          </p:nvSpPr>
          <p:spPr bwMode="auto">
            <a:xfrm>
              <a:off x="2905125" y="4900613"/>
              <a:ext cx="192088" cy="404812"/>
            </a:xfrm>
            <a:custGeom>
              <a:avLst/>
              <a:gdLst>
                <a:gd name="G0" fmla="+- 21600 0 0"/>
                <a:gd name="G1" fmla="+- 15795 0 0"/>
                <a:gd name="G2" fmla="+- 21600 0 0"/>
                <a:gd name="T0" fmla="*/ 36720 w 43200"/>
                <a:gd name="T1" fmla="*/ 370 h 37395"/>
                <a:gd name="T2" fmla="*/ 6866 w 43200"/>
                <a:gd name="T3" fmla="*/ 0 h 37395"/>
                <a:gd name="T4" fmla="*/ 21600 w 43200"/>
                <a:gd name="T5" fmla="*/ 15795 h 37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395" fill="none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</a:path>
                <a:path w="43200" h="37395" stroke="0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  <a:lnTo>
                    <a:pt x="21600" y="1579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38" name="Arc 10"/>
            <p:cNvSpPr>
              <a:spLocks/>
            </p:cNvSpPr>
            <p:nvPr/>
          </p:nvSpPr>
          <p:spPr bwMode="auto">
            <a:xfrm>
              <a:off x="2774950" y="4905375"/>
              <a:ext cx="190500" cy="412750"/>
            </a:xfrm>
            <a:custGeom>
              <a:avLst/>
              <a:gdLst>
                <a:gd name="G0" fmla="+- 21598 0 0"/>
                <a:gd name="G1" fmla="+- 16368 0 0"/>
                <a:gd name="G2" fmla="+- 21600 0 0"/>
                <a:gd name="T0" fmla="*/ 35692 w 43198"/>
                <a:gd name="T1" fmla="*/ 0 h 37968"/>
                <a:gd name="T2" fmla="*/ 0 w 43198"/>
                <a:gd name="T3" fmla="*/ 16690 h 37968"/>
                <a:gd name="T4" fmla="*/ 21598 w 43198"/>
                <a:gd name="T5" fmla="*/ 16368 h 37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7968" fill="none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</a:path>
                <a:path w="43198" h="37968" stroke="0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  <a:lnTo>
                    <a:pt x="21598" y="1636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39" name="Line 11"/>
            <p:cNvSpPr>
              <a:spLocks noChangeShapeType="1"/>
            </p:cNvSpPr>
            <p:nvPr/>
          </p:nvSpPr>
          <p:spPr bwMode="auto">
            <a:xfrm>
              <a:off x="1266825" y="5114925"/>
              <a:ext cx="349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0" name="Oval 12"/>
            <p:cNvSpPr>
              <a:spLocks noChangeArrowheads="1"/>
            </p:cNvSpPr>
            <p:nvPr/>
          </p:nvSpPr>
          <p:spPr bwMode="auto">
            <a:xfrm>
              <a:off x="1206500" y="507841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1341" name="Line 13"/>
            <p:cNvSpPr>
              <a:spLocks noChangeShapeType="1"/>
            </p:cNvSpPr>
            <p:nvPr/>
          </p:nvSpPr>
          <p:spPr bwMode="auto">
            <a:xfrm flipV="1">
              <a:off x="3889375" y="4916488"/>
              <a:ext cx="60325" cy="130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2" name="Line 14"/>
            <p:cNvSpPr>
              <a:spLocks noChangeShapeType="1"/>
            </p:cNvSpPr>
            <p:nvPr/>
          </p:nvSpPr>
          <p:spPr bwMode="auto">
            <a:xfrm flipV="1">
              <a:off x="3992563" y="4921250"/>
              <a:ext cx="104775" cy="300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3" name="Line 15"/>
            <p:cNvSpPr>
              <a:spLocks noChangeShapeType="1"/>
            </p:cNvSpPr>
            <p:nvPr/>
          </p:nvSpPr>
          <p:spPr bwMode="auto">
            <a:xfrm flipV="1">
              <a:off x="4144963" y="4921250"/>
              <a:ext cx="104775" cy="300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4" name="Line 16"/>
            <p:cNvSpPr>
              <a:spLocks noChangeShapeType="1"/>
            </p:cNvSpPr>
            <p:nvPr/>
          </p:nvSpPr>
          <p:spPr bwMode="auto">
            <a:xfrm flipV="1">
              <a:off x="4303713" y="4921250"/>
              <a:ext cx="98425" cy="282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5" name="Line 17"/>
            <p:cNvSpPr>
              <a:spLocks noChangeShapeType="1"/>
            </p:cNvSpPr>
            <p:nvPr/>
          </p:nvSpPr>
          <p:spPr bwMode="auto">
            <a:xfrm flipV="1">
              <a:off x="4454525" y="4911725"/>
              <a:ext cx="100013" cy="2905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6" name="Line 18"/>
            <p:cNvSpPr>
              <a:spLocks noChangeShapeType="1"/>
            </p:cNvSpPr>
            <p:nvPr/>
          </p:nvSpPr>
          <p:spPr bwMode="auto">
            <a:xfrm flipH="1" flipV="1">
              <a:off x="4548188" y="4918075"/>
              <a:ext cx="44450" cy="1381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7" name="Line 19"/>
            <p:cNvSpPr>
              <a:spLocks noChangeShapeType="1"/>
            </p:cNvSpPr>
            <p:nvPr/>
          </p:nvSpPr>
          <p:spPr bwMode="auto">
            <a:xfrm rot="19163305" flipV="1">
              <a:off x="4043363" y="4949825"/>
              <a:ext cx="152400" cy="258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8" name="Line 20"/>
            <p:cNvSpPr>
              <a:spLocks noChangeShapeType="1"/>
            </p:cNvSpPr>
            <p:nvPr/>
          </p:nvSpPr>
          <p:spPr bwMode="auto">
            <a:xfrm rot="19163305" flipV="1">
              <a:off x="4200525" y="4930775"/>
              <a:ext cx="152400" cy="258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49" name="Line 21"/>
            <p:cNvSpPr>
              <a:spLocks noChangeShapeType="1"/>
            </p:cNvSpPr>
            <p:nvPr/>
          </p:nvSpPr>
          <p:spPr bwMode="auto">
            <a:xfrm rot="19163305" flipV="1">
              <a:off x="4352925" y="4926013"/>
              <a:ext cx="152400" cy="2587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50" name="Line 22"/>
            <p:cNvSpPr>
              <a:spLocks noChangeShapeType="1"/>
            </p:cNvSpPr>
            <p:nvPr/>
          </p:nvSpPr>
          <p:spPr bwMode="auto">
            <a:xfrm rot="19163305" flipV="1">
              <a:off x="3895725" y="4930775"/>
              <a:ext cx="152400" cy="258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51" name="Line 23"/>
            <p:cNvSpPr>
              <a:spLocks noChangeShapeType="1"/>
            </p:cNvSpPr>
            <p:nvPr/>
          </p:nvSpPr>
          <p:spPr bwMode="auto">
            <a:xfrm>
              <a:off x="2308225" y="5094288"/>
              <a:ext cx="4762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11352" name="Text Box 24"/>
            <p:cNvSpPr txBox="1">
              <a:spLocks noChangeArrowheads="1"/>
            </p:cNvSpPr>
            <p:nvPr/>
          </p:nvSpPr>
          <p:spPr bwMode="auto">
            <a:xfrm>
              <a:off x="3954463" y="4489450"/>
              <a:ext cx="6572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R </a:t>
              </a:r>
              <a:r>
                <a:rPr lang="en-US" sz="2000" dirty="0" err="1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11354" name="Line 26"/>
            <p:cNvSpPr>
              <a:spLocks noChangeShapeType="1"/>
            </p:cNvSpPr>
            <p:nvPr/>
          </p:nvSpPr>
          <p:spPr bwMode="auto">
            <a:xfrm flipV="1">
              <a:off x="4592638" y="5048250"/>
              <a:ext cx="3297237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55" name="Oval 27"/>
            <p:cNvSpPr>
              <a:spLocks noChangeArrowheads="1"/>
            </p:cNvSpPr>
            <p:nvPr/>
          </p:nvSpPr>
          <p:spPr bwMode="auto">
            <a:xfrm>
              <a:off x="7880350" y="5006975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56" name="Oval 28"/>
            <p:cNvSpPr>
              <a:spLocks noChangeArrowheads="1"/>
            </p:cNvSpPr>
            <p:nvPr/>
          </p:nvSpPr>
          <p:spPr bwMode="auto">
            <a:xfrm>
              <a:off x="1187450" y="6394450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57" name="Text Box 29"/>
            <p:cNvSpPr txBox="1">
              <a:spLocks noChangeArrowheads="1"/>
            </p:cNvSpPr>
            <p:nvPr/>
          </p:nvSpPr>
          <p:spPr bwMode="auto">
            <a:xfrm>
              <a:off x="4103688" y="5499100"/>
              <a:ext cx="69923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sz="2000" baseline="-25000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11358" name="Text Box 30"/>
            <p:cNvSpPr txBox="1">
              <a:spLocks noChangeArrowheads="1"/>
            </p:cNvSpPr>
            <p:nvPr/>
          </p:nvSpPr>
          <p:spPr bwMode="auto">
            <a:xfrm>
              <a:off x="6457950" y="5524500"/>
              <a:ext cx="7493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G </a:t>
              </a:r>
              <a:r>
                <a:rPr lang="en-US" sz="2000" dirty="0" err="1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11359" name="Line 31"/>
            <p:cNvSpPr>
              <a:spLocks noChangeShapeType="1"/>
            </p:cNvSpPr>
            <p:nvPr/>
          </p:nvSpPr>
          <p:spPr bwMode="auto">
            <a:xfrm flipV="1">
              <a:off x="1244600" y="6440488"/>
              <a:ext cx="6651625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60" name="Oval 32"/>
            <p:cNvSpPr>
              <a:spLocks noChangeArrowheads="1"/>
            </p:cNvSpPr>
            <p:nvPr/>
          </p:nvSpPr>
          <p:spPr bwMode="auto">
            <a:xfrm>
              <a:off x="7886700" y="639921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61" name="Line 33"/>
            <p:cNvSpPr>
              <a:spLocks noChangeShapeType="1"/>
            </p:cNvSpPr>
            <p:nvPr/>
          </p:nvSpPr>
          <p:spPr bwMode="auto">
            <a:xfrm>
              <a:off x="5207000" y="5051425"/>
              <a:ext cx="0" cy="5603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62" name="Line 34"/>
            <p:cNvSpPr>
              <a:spLocks noChangeShapeType="1"/>
            </p:cNvSpPr>
            <p:nvPr/>
          </p:nvSpPr>
          <p:spPr bwMode="auto">
            <a:xfrm>
              <a:off x="5213350" y="5813425"/>
              <a:ext cx="0" cy="6207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63" name="Line 35"/>
            <p:cNvSpPr>
              <a:spLocks noChangeShapeType="1"/>
            </p:cNvSpPr>
            <p:nvPr/>
          </p:nvSpPr>
          <p:spPr bwMode="auto">
            <a:xfrm flipH="1">
              <a:off x="6337300" y="6124575"/>
              <a:ext cx="1588" cy="3159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64" name="Line 36"/>
            <p:cNvSpPr>
              <a:spLocks noChangeShapeType="1"/>
            </p:cNvSpPr>
            <p:nvPr/>
          </p:nvSpPr>
          <p:spPr bwMode="auto">
            <a:xfrm>
              <a:off x="6327152" y="5047005"/>
              <a:ext cx="496" cy="32966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65" name="Line 37"/>
            <p:cNvSpPr>
              <a:spLocks noChangeShapeType="1"/>
            </p:cNvSpPr>
            <p:nvPr/>
          </p:nvSpPr>
          <p:spPr bwMode="auto">
            <a:xfrm>
              <a:off x="4899025" y="5611813"/>
              <a:ext cx="622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1366" name="Line 38"/>
            <p:cNvSpPr>
              <a:spLocks noChangeShapeType="1"/>
            </p:cNvSpPr>
            <p:nvPr/>
          </p:nvSpPr>
          <p:spPr bwMode="auto">
            <a:xfrm>
              <a:off x="4899025" y="5802313"/>
              <a:ext cx="622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6146398" y="5368569"/>
              <a:ext cx="332316" cy="749964"/>
              <a:chOff x="6146398" y="5368569"/>
              <a:chExt cx="332316" cy="749964"/>
            </a:xfrm>
          </p:grpSpPr>
          <p:sp>
            <p:nvSpPr>
              <p:cNvPr id="611368" name="Line 40"/>
              <p:cNvSpPr>
                <a:spLocks noChangeShapeType="1"/>
              </p:cNvSpPr>
              <p:nvPr/>
            </p:nvSpPr>
            <p:spPr bwMode="auto">
              <a:xfrm rot="5245371" flipV="1">
                <a:off x="6361875" y="5340868"/>
                <a:ext cx="50220" cy="1165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69" name="Line 41"/>
              <p:cNvSpPr>
                <a:spLocks noChangeShapeType="1"/>
              </p:cNvSpPr>
              <p:nvPr/>
            </p:nvSpPr>
            <p:spPr bwMode="auto">
              <a:xfrm rot="5245371" flipV="1">
                <a:off x="6238698" y="5383378"/>
                <a:ext cx="115437" cy="30003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0" name="Line 42"/>
              <p:cNvSpPr>
                <a:spLocks noChangeShapeType="1"/>
              </p:cNvSpPr>
              <p:nvPr/>
            </p:nvSpPr>
            <p:spPr bwMode="auto">
              <a:xfrm rot="5245371" flipV="1">
                <a:off x="6246248" y="5551116"/>
                <a:ext cx="115437" cy="30003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1" name="Line 43"/>
              <p:cNvSpPr>
                <a:spLocks noChangeShapeType="1"/>
              </p:cNvSpPr>
              <p:nvPr/>
            </p:nvSpPr>
            <p:spPr bwMode="auto">
              <a:xfrm rot="5245371" flipV="1">
                <a:off x="6266176" y="5730687"/>
                <a:ext cx="108440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2" name="Line 44"/>
              <p:cNvSpPr>
                <a:spLocks noChangeShapeType="1"/>
              </p:cNvSpPr>
              <p:nvPr/>
            </p:nvSpPr>
            <p:spPr bwMode="auto">
              <a:xfrm rot="5245371" flipV="1">
                <a:off x="6278363" y="5893333"/>
                <a:ext cx="110189" cy="2905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3" name="Line 45"/>
              <p:cNvSpPr>
                <a:spLocks noChangeShapeType="1"/>
              </p:cNvSpPr>
              <p:nvPr/>
            </p:nvSpPr>
            <p:spPr bwMode="auto">
              <a:xfrm rot="5245371" flipH="1" flipV="1">
                <a:off x="6387109" y="6030399"/>
                <a:ext cx="34981" cy="14128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4" name="Line 46"/>
              <p:cNvSpPr>
                <a:spLocks noChangeShapeType="1"/>
              </p:cNvSpPr>
              <p:nvPr/>
            </p:nvSpPr>
            <p:spPr bwMode="auto">
              <a:xfrm rot="2808676" flipV="1">
                <a:off x="6208230" y="5486494"/>
                <a:ext cx="167908" cy="2587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5" name="Line 47"/>
              <p:cNvSpPr>
                <a:spLocks noChangeShapeType="1"/>
              </p:cNvSpPr>
              <p:nvPr/>
            </p:nvSpPr>
            <p:spPr bwMode="auto">
              <a:xfrm rot="2808676" flipV="1">
                <a:off x="6235046" y="5658618"/>
                <a:ext cx="167908" cy="2587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6" name="Line 48"/>
              <p:cNvSpPr>
                <a:spLocks noChangeShapeType="1"/>
              </p:cNvSpPr>
              <p:nvPr/>
            </p:nvSpPr>
            <p:spPr bwMode="auto">
              <a:xfrm rot="2808676" flipV="1">
                <a:off x="6247354" y="5826141"/>
                <a:ext cx="167908" cy="2587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1377" name="Line 49"/>
              <p:cNvSpPr>
                <a:spLocks noChangeShapeType="1"/>
              </p:cNvSpPr>
              <p:nvPr/>
            </p:nvSpPr>
            <p:spPr bwMode="auto">
              <a:xfrm rot="2808676" flipV="1">
                <a:off x="6219946" y="5323142"/>
                <a:ext cx="167908" cy="25876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1378" name="Text Box 50"/>
            <p:cNvSpPr txBox="1">
              <a:spLocks noChangeArrowheads="1"/>
            </p:cNvSpPr>
            <p:nvPr/>
          </p:nvSpPr>
          <p:spPr bwMode="auto">
            <a:xfrm>
              <a:off x="2685787" y="4502150"/>
              <a:ext cx="92551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L </a:t>
              </a:r>
              <a:r>
                <a:rPr lang="en-US" sz="2000" dirty="0" err="1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11379" name="Arc 51"/>
            <p:cNvSpPr>
              <a:spLocks/>
            </p:cNvSpPr>
            <p:nvPr/>
          </p:nvSpPr>
          <p:spPr bwMode="auto">
            <a:xfrm>
              <a:off x="2112963" y="4927600"/>
              <a:ext cx="190500" cy="396875"/>
            </a:xfrm>
            <a:custGeom>
              <a:avLst/>
              <a:gdLst>
                <a:gd name="G0" fmla="+- 21600 0 0"/>
                <a:gd name="G1" fmla="+- 14893 0 0"/>
                <a:gd name="G2" fmla="+- 21600 0 0"/>
                <a:gd name="T0" fmla="*/ 43198 w 43198"/>
                <a:gd name="T1" fmla="*/ 15171 h 36493"/>
                <a:gd name="T2" fmla="*/ 5955 w 43198"/>
                <a:gd name="T3" fmla="*/ 0 h 36493"/>
                <a:gd name="T4" fmla="*/ 21600 w 43198"/>
                <a:gd name="T5" fmla="*/ 14893 h 36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6493" fill="none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</a:path>
                <a:path w="43198" h="36493" stroke="0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  <a:lnTo>
                    <a:pt x="21600" y="14893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80" name="Arc 52"/>
            <p:cNvSpPr>
              <a:spLocks/>
            </p:cNvSpPr>
            <p:nvPr/>
          </p:nvSpPr>
          <p:spPr bwMode="auto">
            <a:xfrm>
              <a:off x="1984375" y="4921250"/>
              <a:ext cx="192088" cy="423863"/>
            </a:xfrm>
            <a:custGeom>
              <a:avLst/>
              <a:gdLst>
                <a:gd name="G0" fmla="+- 21600 0 0"/>
                <a:gd name="G1" fmla="+- 17865 0 0"/>
                <a:gd name="G2" fmla="+- 21600 0 0"/>
                <a:gd name="T0" fmla="*/ 33741 w 43200"/>
                <a:gd name="T1" fmla="*/ 0 h 39465"/>
                <a:gd name="T2" fmla="*/ 7644 w 43200"/>
                <a:gd name="T3" fmla="*/ 1379 h 39465"/>
                <a:gd name="T4" fmla="*/ 21600 w 43200"/>
                <a:gd name="T5" fmla="*/ 17865 h 39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65" fill="none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</a:path>
                <a:path w="43200" h="39465" stroke="0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  <a:lnTo>
                    <a:pt x="21600" y="1786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81" name="Arc 53"/>
            <p:cNvSpPr>
              <a:spLocks/>
            </p:cNvSpPr>
            <p:nvPr/>
          </p:nvSpPr>
          <p:spPr bwMode="auto">
            <a:xfrm>
              <a:off x="1862138" y="4938713"/>
              <a:ext cx="190500" cy="406400"/>
            </a:xfrm>
            <a:custGeom>
              <a:avLst/>
              <a:gdLst>
                <a:gd name="G0" fmla="+- 21600 0 0"/>
                <a:gd name="G1" fmla="+- 15907 0 0"/>
                <a:gd name="G2" fmla="+- 21600 0 0"/>
                <a:gd name="T0" fmla="*/ 36212 w 43200"/>
                <a:gd name="T1" fmla="*/ 0 h 37507"/>
                <a:gd name="T2" fmla="*/ 6473 w 43200"/>
                <a:gd name="T3" fmla="*/ 488 h 37507"/>
                <a:gd name="T4" fmla="*/ 21600 w 43200"/>
                <a:gd name="T5" fmla="*/ 15907 h 37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507" fill="none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</a:path>
                <a:path w="43200" h="37507" stroke="0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  <a:lnTo>
                    <a:pt x="21600" y="15907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82" name="Arc 54"/>
            <p:cNvSpPr>
              <a:spLocks/>
            </p:cNvSpPr>
            <p:nvPr/>
          </p:nvSpPr>
          <p:spPr bwMode="auto">
            <a:xfrm>
              <a:off x="1727200" y="4943475"/>
              <a:ext cx="192088" cy="404813"/>
            </a:xfrm>
            <a:custGeom>
              <a:avLst/>
              <a:gdLst>
                <a:gd name="G0" fmla="+- 21600 0 0"/>
                <a:gd name="G1" fmla="+- 15795 0 0"/>
                <a:gd name="G2" fmla="+- 21600 0 0"/>
                <a:gd name="T0" fmla="*/ 36720 w 43200"/>
                <a:gd name="T1" fmla="*/ 370 h 37395"/>
                <a:gd name="T2" fmla="*/ 6866 w 43200"/>
                <a:gd name="T3" fmla="*/ 0 h 37395"/>
                <a:gd name="T4" fmla="*/ 21600 w 43200"/>
                <a:gd name="T5" fmla="*/ 15795 h 37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395" fill="none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</a:path>
                <a:path w="43200" h="37395" stroke="0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  <a:lnTo>
                    <a:pt x="21600" y="1579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83" name="Arc 55"/>
            <p:cNvSpPr>
              <a:spLocks/>
            </p:cNvSpPr>
            <p:nvPr/>
          </p:nvSpPr>
          <p:spPr bwMode="auto">
            <a:xfrm>
              <a:off x="1597025" y="4948238"/>
              <a:ext cx="190500" cy="412750"/>
            </a:xfrm>
            <a:custGeom>
              <a:avLst/>
              <a:gdLst>
                <a:gd name="G0" fmla="+- 21598 0 0"/>
                <a:gd name="G1" fmla="+- 16368 0 0"/>
                <a:gd name="G2" fmla="+- 21600 0 0"/>
                <a:gd name="T0" fmla="*/ 35692 w 43198"/>
                <a:gd name="T1" fmla="*/ 0 h 37968"/>
                <a:gd name="T2" fmla="*/ 0 w 43198"/>
                <a:gd name="T3" fmla="*/ 16690 h 37968"/>
                <a:gd name="T4" fmla="*/ 21598 w 43198"/>
                <a:gd name="T5" fmla="*/ 16368 h 37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37968" fill="none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</a:path>
                <a:path w="43198" h="37968" stroke="0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  <a:lnTo>
                    <a:pt x="21598" y="1636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84" name="Text Box 56"/>
            <p:cNvSpPr txBox="1">
              <a:spLocks noChangeArrowheads="1"/>
            </p:cNvSpPr>
            <p:nvPr/>
          </p:nvSpPr>
          <p:spPr bwMode="auto">
            <a:xfrm>
              <a:off x="1488195" y="4479925"/>
              <a:ext cx="8858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L</a:t>
              </a:r>
              <a:r>
                <a:rPr lang="en-US" sz="2000" baseline="-25000" dirty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2000" dirty="0" err="1">
                  <a:solidFill>
                    <a:schemeClr val="bg2"/>
                  </a:solidFill>
                  <a:latin typeface="Symbol" pitchFamily="18" charset="2"/>
                </a:rPr>
                <a:t>D</a:t>
              </a:r>
              <a:r>
                <a:rPr lang="en-US" sz="2000" i="1" dirty="0" err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11385" name="Line 57"/>
            <p:cNvSpPr>
              <a:spLocks noChangeShapeType="1"/>
            </p:cNvSpPr>
            <p:nvPr/>
          </p:nvSpPr>
          <p:spPr bwMode="auto">
            <a:xfrm>
              <a:off x="3471863" y="5046663"/>
              <a:ext cx="427037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1389" name="Text Box 61"/>
          <p:cNvSpPr txBox="1">
            <a:spLocks noChangeArrowheads="1"/>
          </p:cNvSpPr>
          <p:nvPr/>
        </p:nvSpPr>
        <p:spPr bwMode="auto">
          <a:xfrm>
            <a:off x="546100" y="2210154"/>
            <a:ext cx="81914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hlink"/>
                </a:solidFill>
                <a:sym typeface="Symbol" pitchFamily="18" charset="2"/>
              </a:rPr>
              <a:t>This extra (internal) inductance consumes imaginary 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(reactive) </a:t>
            </a:r>
            <a:r>
              <a:rPr lang="en-US" sz="2000" dirty="0" smtClean="0">
                <a:solidFill>
                  <a:schemeClr val="hlink"/>
                </a:solidFill>
                <a:sym typeface="Symbol" pitchFamily="18" charset="2"/>
              </a:rPr>
              <a:t>power.</a:t>
            </a:r>
            <a:endParaRPr lang="en-US" sz="2000" dirty="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611390" name="Text Box 62"/>
          <p:cNvSpPr txBox="1">
            <a:spLocks noChangeArrowheads="1"/>
          </p:cNvSpPr>
          <p:nvPr/>
        </p:nvSpPr>
        <p:spPr bwMode="auto">
          <a:xfrm>
            <a:off x="469900" y="2825524"/>
            <a:ext cx="4141788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  <a:latin typeface="+mj-lt"/>
              </a:rPr>
              <a:t>The</a:t>
            </a:r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“external inductance” </a:t>
            </a:r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</a:rPr>
              <a:t>L</a:t>
            </a:r>
            <a:r>
              <a:rPr lang="en-US" sz="1600" baseline="-25000" dirty="0" smtClean="0">
                <a:solidFill>
                  <a:schemeClr val="bg2"/>
                </a:solidFill>
                <a:latin typeface="Times New Roman" pitchFamily="18" charset="0"/>
              </a:rPr>
              <a:t>0 </a:t>
            </a:r>
            <a:r>
              <a:rPr lang="en-US" sz="1600" dirty="0">
                <a:solidFill>
                  <a:schemeClr val="bg2"/>
                </a:solidFill>
              </a:rPr>
              <a:t>accounts for magnetic energy only in the </a:t>
            </a:r>
            <a:r>
              <a:rPr lang="en-US" sz="1600" u="sng" dirty="0">
                <a:solidFill>
                  <a:schemeClr val="bg2"/>
                </a:solidFill>
              </a:rPr>
              <a:t>external</a:t>
            </a:r>
            <a:r>
              <a:rPr lang="en-US" sz="1600" dirty="0">
                <a:solidFill>
                  <a:schemeClr val="bg2"/>
                </a:solidFill>
              </a:rPr>
              <a:t> region (between </a:t>
            </a:r>
            <a:r>
              <a:rPr lang="en-US" sz="1600" dirty="0" smtClean="0">
                <a:solidFill>
                  <a:schemeClr val="bg2"/>
                </a:solidFill>
              </a:rPr>
              <a:t>the conductors). This is what we get by assuming PEC conductors.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11392" name="Text Box 64"/>
          <p:cNvSpPr txBox="1">
            <a:spLocks noChangeArrowheads="1"/>
          </p:cNvSpPr>
          <p:nvPr/>
        </p:nvSpPr>
        <p:spPr bwMode="auto">
          <a:xfrm>
            <a:off x="690336" y="976313"/>
            <a:ext cx="780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An extra inductance per unit length 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is added to the TL model in order to account for the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internal inductance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of the conductors.</a:t>
            </a:r>
          </a:p>
        </p:txBody>
      </p:sp>
      <p:graphicFrame>
        <p:nvGraphicFramePr>
          <p:cNvPr id="669698" name="Object 2"/>
          <p:cNvGraphicFramePr>
            <a:graphicFrameLocks noChangeAspect="1"/>
          </p:cNvGraphicFramePr>
          <p:nvPr/>
        </p:nvGraphicFramePr>
        <p:xfrm>
          <a:off x="5328784" y="2912382"/>
          <a:ext cx="2060575" cy="628650"/>
        </p:xfrm>
        <a:graphic>
          <a:graphicData uri="http://schemas.openxmlformats.org/presentationml/2006/ole">
            <p:oleObj spid="_x0000_s669698" name="Equation" r:id="rId4" imgW="749160" imgH="228600" progId="Equation.DSMT4">
              <p:embed/>
            </p:oleObj>
          </a:graphicData>
        </a:graphic>
      </p:graphicFrame>
      <p:sp>
        <p:nvSpPr>
          <p:cNvPr id="60" name="Slide Number Placeholder 5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193856" y="3995058"/>
            <a:ext cx="217715" cy="664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985657" y="390797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Internal inductance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 flipH="1">
            <a:off x="3882628" y="4180114"/>
            <a:ext cx="1048601" cy="293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Skin Inductance (cont.)</a:t>
            </a:r>
          </a:p>
        </p:txBody>
      </p:sp>
      <p:sp>
        <p:nvSpPr>
          <p:cNvPr id="628739" name="Arc 3"/>
          <p:cNvSpPr>
            <a:spLocks/>
          </p:cNvSpPr>
          <p:nvPr/>
        </p:nvSpPr>
        <p:spPr bwMode="auto">
          <a:xfrm>
            <a:off x="3290888" y="4884738"/>
            <a:ext cx="190500" cy="396875"/>
          </a:xfrm>
          <a:custGeom>
            <a:avLst/>
            <a:gdLst>
              <a:gd name="G0" fmla="+- 21600 0 0"/>
              <a:gd name="G1" fmla="+- 14893 0 0"/>
              <a:gd name="G2" fmla="+- 21600 0 0"/>
              <a:gd name="T0" fmla="*/ 43198 w 43198"/>
              <a:gd name="T1" fmla="*/ 15171 h 36493"/>
              <a:gd name="T2" fmla="*/ 5955 w 43198"/>
              <a:gd name="T3" fmla="*/ 0 h 36493"/>
              <a:gd name="T4" fmla="*/ 21600 w 43198"/>
              <a:gd name="T5" fmla="*/ 14893 h 36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36493" fill="none" extrusionOk="0">
                <a:moveTo>
                  <a:pt x="43198" y="15171"/>
                </a:moveTo>
                <a:cubicBezTo>
                  <a:pt x="43046" y="26990"/>
                  <a:pt x="33420" y="36492"/>
                  <a:pt x="21600" y="36493"/>
                </a:cubicBezTo>
                <a:cubicBezTo>
                  <a:pt x="9670" y="36493"/>
                  <a:pt x="0" y="26822"/>
                  <a:pt x="0" y="14893"/>
                </a:cubicBezTo>
                <a:cubicBezTo>
                  <a:pt x="-1" y="9348"/>
                  <a:pt x="2132" y="4016"/>
                  <a:pt x="5955" y="0"/>
                </a:cubicBezTo>
              </a:path>
              <a:path w="43198" h="36493" stroke="0" extrusionOk="0">
                <a:moveTo>
                  <a:pt x="43198" y="15171"/>
                </a:moveTo>
                <a:cubicBezTo>
                  <a:pt x="43046" y="26990"/>
                  <a:pt x="33420" y="36492"/>
                  <a:pt x="21600" y="36493"/>
                </a:cubicBezTo>
                <a:cubicBezTo>
                  <a:pt x="9670" y="36493"/>
                  <a:pt x="0" y="26822"/>
                  <a:pt x="0" y="14893"/>
                </a:cubicBezTo>
                <a:cubicBezTo>
                  <a:pt x="-1" y="9348"/>
                  <a:pt x="2132" y="4016"/>
                  <a:pt x="5955" y="0"/>
                </a:cubicBezTo>
                <a:lnTo>
                  <a:pt x="21600" y="14893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0" name="Arc 4"/>
          <p:cNvSpPr>
            <a:spLocks/>
          </p:cNvSpPr>
          <p:nvPr/>
        </p:nvSpPr>
        <p:spPr bwMode="auto">
          <a:xfrm>
            <a:off x="3162300" y="4878388"/>
            <a:ext cx="192088" cy="423862"/>
          </a:xfrm>
          <a:custGeom>
            <a:avLst/>
            <a:gdLst>
              <a:gd name="G0" fmla="+- 21600 0 0"/>
              <a:gd name="G1" fmla="+- 17865 0 0"/>
              <a:gd name="G2" fmla="+- 21600 0 0"/>
              <a:gd name="T0" fmla="*/ 33741 w 43200"/>
              <a:gd name="T1" fmla="*/ 0 h 39465"/>
              <a:gd name="T2" fmla="*/ 7644 w 43200"/>
              <a:gd name="T3" fmla="*/ 1379 h 39465"/>
              <a:gd name="T4" fmla="*/ 21600 w 43200"/>
              <a:gd name="T5" fmla="*/ 17865 h 39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465" fill="none" extrusionOk="0">
                <a:moveTo>
                  <a:pt x="33740" y="0"/>
                </a:moveTo>
                <a:cubicBezTo>
                  <a:pt x="39657" y="4021"/>
                  <a:pt x="43200" y="10711"/>
                  <a:pt x="43200" y="17865"/>
                </a:cubicBezTo>
                <a:cubicBezTo>
                  <a:pt x="43200" y="29794"/>
                  <a:pt x="33529" y="39465"/>
                  <a:pt x="21600" y="39465"/>
                </a:cubicBezTo>
                <a:cubicBezTo>
                  <a:pt x="9670" y="39465"/>
                  <a:pt x="0" y="29794"/>
                  <a:pt x="0" y="17865"/>
                </a:cubicBezTo>
                <a:cubicBezTo>
                  <a:pt x="-1" y="11513"/>
                  <a:pt x="2795" y="5483"/>
                  <a:pt x="7643" y="1378"/>
                </a:cubicBezTo>
              </a:path>
              <a:path w="43200" h="39465" stroke="0" extrusionOk="0">
                <a:moveTo>
                  <a:pt x="33740" y="0"/>
                </a:moveTo>
                <a:cubicBezTo>
                  <a:pt x="39657" y="4021"/>
                  <a:pt x="43200" y="10711"/>
                  <a:pt x="43200" y="17865"/>
                </a:cubicBezTo>
                <a:cubicBezTo>
                  <a:pt x="43200" y="29794"/>
                  <a:pt x="33529" y="39465"/>
                  <a:pt x="21600" y="39465"/>
                </a:cubicBezTo>
                <a:cubicBezTo>
                  <a:pt x="9670" y="39465"/>
                  <a:pt x="0" y="29794"/>
                  <a:pt x="0" y="17865"/>
                </a:cubicBezTo>
                <a:cubicBezTo>
                  <a:pt x="-1" y="11513"/>
                  <a:pt x="2795" y="5483"/>
                  <a:pt x="7643" y="1378"/>
                </a:cubicBezTo>
                <a:lnTo>
                  <a:pt x="21600" y="17865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1" name="Arc 5"/>
          <p:cNvSpPr>
            <a:spLocks/>
          </p:cNvSpPr>
          <p:nvPr/>
        </p:nvSpPr>
        <p:spPr bwMode="auto">
          <a:xfrm>
            <a:off x="3040063" y="4895850"/>
            <a:ext cx="190500" cy="406400"/>
          </a:xfrm>
          <a:custGeom>
            <a:avLst/>
            <a:gdLst>
              <a:gd name="G0" fmla="+- 21600 0 0"/>
              <a:gd name="G1" fmla="+- 15907 0 0"/>
              <a:gd name="G2" fmla="+- 21600 0 0"/>
              <a:gd name="T0" fmla="*/ 36212 w 43200"/>
              <a:gd name="T1" fmla="*/ 0 h 37507"/>
              <a:gd name="T2" fmla="*/ 6473 w 43200"/>
              <a:gd name="T3" fmla="*/ 488 h 37507"/>
              <a:gd name="T4" fmla="*/ 21600 w 43200"/>
              <a:gd name="T5" fmla="*/ 15907 h 37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507" fill="none" extrusionOk="0">
                <a:moveTo>
                  <a:pt x="36212" y="-1"/>
                </a:moveTo>
                <a:cubicBezTo>
                  <a:pt x="40665" y="4090"/>
                  <a:pt x="43200" y="9860"/>
                  <a:pt x="43200" y="15907"/>
                </a:cubicBezTo>
                <a:cubicBezTo>
                  <a:pt x="43200" y="27836"/>
                  <a:pt x="33529" y="37507"/>
                  <a:pt x="21600" y="37507"/>
                </a:cubicBezTo>
                <a:cubicBezTo>
                  <a:pt x="9670" y="37507"/>
                  <a:pt x="0" y="27836"/>
                  <a:pt x="0" y="15907"/>
                </a:cubicBezTo>
                <a:cubicBezTo>
                  <a:pt x="-1" y="10106"/>
                  <a:pt x="2332" y="4550"/>
                  <a:pt x="6473" y="488"/>
                </a:cubicBezTo>
              </a:path>
              <a:path w="43200" h="37507" stroke="0" extrusionOk="0">
                <a:moveTo>
                  <a:pt x="36212" y="-1"/>
                </a:moveTo>
                <a:cubicBezTo>
                  <a:pt x="40665" y="4090"/>
                  <a:pt x="43200" y="9860"/>
                  <a:pt x="43200" y="15907"/>
                </a:cubicBezTo>
                <a:cubicBezTo>
                  <a:pt x="43200" y="27836"/>
                  <a:pt x="33529" y="37507"/>
                  <a:pt x="21600" y="37507"/>
                </a:cubicBezTo>
                <a:cubicBezTo>
                  <a:pt x="9670" y="37507"/>
                  <a:pt x="0" y="27836"/>
                  <a:pt x="0" y="15907"/>
                </a:cubicBezTo>
                <a:cubicBezTo>
                  <a:pt x="-1" y="10106"/>
                  <a:pt x="2332" y="4550"/>
                  <a:pt x="6473" y="488"/>
                </a:cubicBezTo>
                <a:lnTo>
                  <a:pt x="21600" y="15907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2" name="Arc 6"/>
          <p:cNvSpPr>
            <a:spLocks/>
          </p:cNvSpPr>
          <p:nvPr/>
        </p:nvSpPr>
        <p:spPr bwMode="auto">
          <a:xfrm>
            <a:off x="2905125" y="4900613"/>
            <a:ext cx="192088" cy="404812"/>
          </a:xfrm>
          <a:custGeom>
            <a:avLst/>
            <a:gdLst>
              <a:gd name="G0" fmla="+- 21600 0 0"/>
              <a:gd name="G1" fmla="+- 15795 0 0"/>
              <a:gd name="G2" fmla="+- 21600 0 0"/>
              <a:gd name="T0" fmla="*/ 36720 w 43200"/>
              <a:gd name="T1" fmla="*/ 370 h 37395"/>
              <a:gd name="T2" fmla="*/ 6866 w 43200"/>
              <a:gd name="T3" fmla="*/ 0 h 37395"/>
              <a:gd name="T4" fmla="*/ 21600 w 43200"/>
              <a:gd name="T5" fmla="*/ 15795 h 37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395" fill="none" extrusionOk="0">
                <a:moveTo>
                  <a:pt x="36720" y="369"/>
                </a:moveTo>
                <a:cubicBezTo>
                  <a:pt x="40864" y="4432"/>
                  <a:pt x="43200" y="9991"/>
                  <a:pt x="43200" y="15795"/>
                </a:cubicBezTo>
                <a:cubicBezTo>
                  <a:pt x="43200" y="27724"/>
                  <a:pt x="33529" y="37395"/>
                  <a:pt x="21600" y="37395"/>
                </a:cubicBezTo>
                <a:cubicBezTo>
                  <a:pt x="9670" y="37395"/>
                  <a:pt x="0" y="27724"/>
                  <a:pt x="0" y="15795"/>
                </a:cubicBezTo>
                <a:cubicBezTo>
                  <a:pt x="-1" y="9805"/>
                  <a:pt x="2486" y="4085"/>
                  <a:pt x="6866" y="0"/>
                </a:cubicBezTo>
              </a:path>
              <a:path w="43200" h="37395" stroke="0" extrusionOk="0">
                <a:moveTo>
                  <a:pt x="36720" y="369"/>
                </a:moveTo>
                <a:cubicBezTo>
                  <a:pt x="40864" y="4432"/>
                  <a:pt x="43200" y="9991"/>
                  <a:pt x="43200" y="15795"/>
                </a:cubicBezTo>
                <a:cubicBezTo>
                  <a:pt x="43200" y="27724"/>
                  <a:pt x="33529" y="37395"/>
                  <a:pt x="21600" y="37395"/>
                </a:cubicBezTo>
                <a:cubicBezTo>
                  <a:pt x="9670" y="37395"/>
                  <a:pt x="0" y="27724"/>
                  <a:pt x="0" y="15795"/>
                </a:cubicBezTo>
                <a:cubicBezTo>
                  <a:pt x="-1" y="9805"/>
                  <a:pt x="2486" y="4085"/>
                  <a:pt x="6866" y="0"/>
                </a:cubicBezTo>
                <a:lnTo>
                  <a:pt x="21600" y="15795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3" name="Arc 7"/>
          <p:cNvSpPr>
            <a:spLocks/>
          </p:cNvSpPr>
          <p:nvPr/>
        </p:nvSpPr>
        <p:spPr bwMode="auto">
          <a:xfrm>
            <a:off x="2774950" y="4905375"/>
            <a:ext cx="190500" cy="412750"/>
          </a:xfrm>
          <a:custGeom>
            <a:avLst/>
            <a:gdLst>
              <a:gd name="G0" fmla="+- 21598 0 0"/>
              <a:gd name="G1" fmla="+- 16368 0 0"/>
              <a:gd name="G2" fmla="+- 21600 0 0"/>
              <a:gd name="T0" fmla="*/ 35692 w 43198"/>
              <a:gd name="T1" fmla="*/ 0 h 37968"/>
              <a:gd name="T2" fmla="*/ 0 w 43198"/>
              <a:gd name="T3" fmla="*/ 16690 h 37968"/>
              <a:gd name="T4" fmla="*/ 21598 w 43198"/>
              <a:gd name="T5" fmla="*/ 16368 h 37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37968" fill="none" extrusionOk="0">
                <a:moveTo>
                  <a:pt x="35692" y="-1"/>
                </a:moveTo>
                <a:cubicBezTo>
                  <a:pt x="40457" y="4103"/>
                  <a:pt x="43198" y="10079"/>
                  <a:pt x="43198" y="16368"/>
                </a:cubicBezTo>
                <a:cubicBezTo>
                  <a:pt x="43198" y="28297"/>
                  <a:pt x="33527" y="37968"/>
                  <a:pt x="21598" y="37968"/>
                </a:cubicBezTo>
                <a:cubicBezTo>
                  <a:pt x="9794" y="37968"/>
                  <a:pt x="176" y="28492"/>
                  <a:pt x="0" y="16689"/>
                </a:cubicBezTo>
              </a:path>
              <a:path w="43198" h="37968" stroke="0" extrusionOk="0">
                <a:moveTo>
                  <a:pt x="35692" y="-1"/>
                </a:moveTo>
                <a:cubicBezTo>
                  <a:pt x="40457" y="4103"/>
                  <a:pt x="43198" y="10079"/>
                  <a:pt x="43198" y="16368"/>
                </a:cubicBezTo>
                <a:cubicBezTo>
                  <a:pt x="43198" y="28297"/>
                  <a:pt x="33527" y="37968"/>
                  <a:pt x="21598" y="37968"/>
                </a:cubicBezTo>
                <a:cubicBezTo>
                  <a:pt x="9794" y="37968"/>
                  <a:pt x="176" y="28492"/>
                  <a:pt x="0" y="16689"/>
                </a:cubicBezTo>
                <a:lnTo>
                  <a:pt x="21598" y="16368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4" name="Line 8"/>
          <p:cNvSpPr>
            <a:spLocks noChangeShapeType="1"/>
          </p:cNvSpPr>
          <p:nvPr/>
        </p:nvSpPr>
        <p:spPr bwMode="auto">
          <a:xfrm>
            <a:off x="1266825" y="5114925"/>
            <a:ext cx="3492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45" name="Oval 9"/>
          <p:cNvSpPr>
            <a:spLocks noChangeArrowheads="1"/>
          </p:cNvSpPr>
          <p:nvPr/>
        </p:nvSpPr>
        <p:spPr bwMode="auto">
          <a:xfrm>
            <a:off x="1206500" y="5078413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46" name="Line 10"/>
          <p:cNvSpPr>
            <a:spLocks noChangeShapeType="1"/>
          </p:cNvSpPr>
          <p:nvPr/>
        </p:nvSpPr>
        <p:spPr bwMode="auto">
          <a:xfrm flipV="1">
            <a:off x="3889375" y="4916488"/>
            <a:ext cx="60325" cy="130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47" name="Line 11"/>
          <p:cNvSpPr>
            <a:spLocks noChangeShapeType="1"/>
          </p:cNvSpPr>
          <p:nvPr/>
        </p:nvSpPr>
        <p:spPr bwMode="auto">
          <a:xfrm flipV="1">
            <a:off x="3992563" y="4921250"/>
            <a:ext cx="104775" cy="3000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48" name="Line 12"/>
          <p:cNvSpPr>
            <a:spLocks noChangeShapeType="1"/>
          </p:cNvSpPr>
          <p:nvPr/>
        </p:nvSpPr>
        <p:spPr bwMode="auto">
          <a:xfrm flipV="1">
            <a:off x="4144963" y="4921250"/>
            <a:ext cx="104775" cy="3000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49" name="Line 13"/>
          <p:cNvSpPr>
            <a:spLocks noChangeShapeType="1"/>
          </p:cNvSpPr>
          <p:nvPr/>
        </p:nvSpPr>
        <p:spPr bwMode="auto">
          <a:xfrm flipV="1">
            <a:off x="4303713" y="4921250"/>
            <a:ext cx="98425" cy="2825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0" name="Line 14"/>
          <p:cNvSpPr>
            <a:spLocks noChangeShapeType="1"/>
          </p:cNvSpPr>
          <p:nvPr/>
        </p:nvSpPr>
        <p:spPr bwMode="auto">
          <a:xfrm flipV="1">
            <a:off x="4454525" y="4911725"/>
            <a:ext cx="100013" cy="2905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1" name="Line 15"/>
          <p:cNvSpPr>
            <a:spLocks noChangeShapeType="1"/>
          </p:cNvSpPr>
          <p:nvPr/>
        </p:nvSpPr>
        <p:spPr bwMode="auto">
          <a:xfrm flipH="1" flipV="1">
            <a:off x="4548188" y="4918075"/>
            <a:ext cx="44450" cy="1381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2" name="Line 16"/>
          <p:cNvSpPr>
            <a:spLocks noChangeShapeType="1"/>
          </p:cNvSpPr>
          <p:nvPr/>
        </p:nvSpPr>
        <p:spPr bwMode="auto">
          <a:xfrm rot="19163305" flipV="1">
            <a:off x="4043363" y="4949825"/>
            <a:ext cx="152400" cy="258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3" name="Line 17"/>
          <p:cNvSpPr>
            <a:spLocks noChangeShapeType="1"/>
          </p:cNvSpPr>
          <p:nvPr/>
        </p:nvSpPr>
        <p:spPr bwMode="auto">
          <a:xfrm rot="19163305" flipV="1">
            <a:off x="4200525" y="4930775"/>
            <a:ext cx="152400" cy="258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4" name="Line 18"/>
          <p:cNvSpPr>
            <a:spLocks noChangeShapeType="1"/>
          </p:cNvSpPr>
          <p:nvPr/>
        </p:nvSpPr>
        <p:spPr bwMode="auto">
          <a:xfrm rot="19163305" flipV="1">
            <a:off x="4352925" y="4926013"/>
            <a:ext cx="152400" cy="2587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5" name="Line 19"/>
          <p:cNvSpPr>
            <a:spLocks noChangeShapeType="1"/>
          </p:cNvSpPr>
          <p:nvPr/>
        </p:nvSpPr>
        <p:spPr bwMode="auto">
          <a:xfrm rot="19163305" flipV="1">
            <a:off x="3895725" y="4930775"/>
            <a:ext cx="152400" cy="258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6" name="Line 20"/>
          <p:cNvSpPr>
            <a:spLocks noChangeShapeType="1"/>
          </p:cNvSpPr>
          <p:nvPr/>
        </p:nvSpPr>
        <p:spPr bwMode="auto">
          <a:xfrm>
            <a:off x="2308225" y="5094288"/>
            <a:ext cx="4762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7" name="Text Box 21"/>
          <p:cNvSpPr txBox="1">
            <a:spLocks noChangeArrowheads="1"/>
          </p:cNvSpPr>
          <p:nvPr/>
        </p:nvSpPr>
        <p:spPr bwMode="auto">
          <a:xfrm>
            <a:off x="3954463" y="4489450"/>
            <a:ext cx="657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R 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28758" name="Line 22"/>
          <p:cNvSpPr>
            <a:spLocks noChangeShapeType="1"/>
          </p:cNvSpPr>
          <p:nvPr/>
        </p:nvSpPr>
        <p:spPr bwMode="auto">
          <a:xfrm flipV="1">
            <a:off x="4592638" y="5048250"/>
            <a:ext cx="3297237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59" name="Oval 23"/>
          <p:cNvSpPr>
            <a:spLocks noChangeArrowheads="1"/>
          </p:cNvSpPr>
          <p:nvPr/>
        </p:nvSpPr>
        <p:spPr bwMode="auto">
          <a:xfrm>
            <a:off x="7880350" y="5006975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60" name="Oval 24"/>
          <p:cNvSpPr>
            <a:spLocks noChangeArrowheads="1"/>
          </p:cNvSpPr>
          <p:nvPr/>
        </p:nvSpPr>
        <p:spPr bwMode="auto">
          <a:xfrm>
            <a:off x="1187450" y="6407150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61" name="Text Box 25"/>
          <p:cNvSpPr txBox="1">
            <a:spLocks noChangeArrowheads="1"/>
          </p:cNvSpPr>
          <p:nvPr/>
        </p:nvSpPr>
        <p:spPr bwMode="auto">
          <a:xfrm>
            <a:off x="4103688" y="5499100"/>
            <a:ext cx="6992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28762" name="Text Box 26"/>
          <p:cNvSpPr txBox="1">
            <a:spLocks noChangeArrowheads="1"/>
          </p:cNvSpPr>
          <p:nvPr/>
        </p:nvSpPr>
        <p:spPr bwMode="auto">
          <a:xfrm>
            <a:off x="6457950" y="55245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G 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28763" name="Line 27"/>
          <p:cNvSpPr>
            <a:spLocks noChangeShapeType="1"/>
          </p:cNvSpPr>
          <p:nvPr/>
        </p:nvSpPr>
        <p:spPr bwMode="auto">
          <a:xfrm flipV="1">
            <a:off x="1244600" y="6440488"/>
            <a:ext cx="6651625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64" name="Oval 28"/>
          <p:cNvSpPr>
            <a:spLocks noChangeArrowheads="1"/>
          </p:cNvSpPr>
          <p:nvPr/>
        </p:nvSpPr>
        <p:spPr bwMode="auto">
          <a:xfrm>
            <a:off x="7886700" y="6399213"/>
            <a:ext cx="60325" cy="762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65" name="Line 29"/>
          <p:cNvSpPr>
            <a:spLocks noChangeShapeType="1"/>
          </p:cNvSpPr>
          <p:nvPr/>
        </p:nvSpPr>
        <p:spPr bwMode="auto">
          <a:xfrm>
            <a:off x="5207000" y="5051425"/>
            <a:ext cx="0" cy="5603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66" name="Line 30"/>
          <p:cNvSpPr>
            <a:spLocks noChangeShapeType="1"/>
          </p:cNvSpPr>
          <p:nvPr/>
        </p:nvSpPr>
        <p:spPr bwMode="auto">
          <a:xfrm>
            <a:off x="5213350" y="5813425"/>
            <a:ext cx="0" cy="6207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67" name="Line 31"/>
          <p:cNvSpPr>
            <a:spLocks noChangeShapeType="1"/>
          </p:cNvSpPr>
          <p:nvPr/>
        </p:nvSpPr>
        <p:spPr bwMode="auto">
          <a:xfrm flipH="1">
            <a:off x="6337300" y="6124575"/>
            <a:ext cx="1588" cy="3159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68" name="Line 32"/>
          <p:cNvSpPr>
            <a:spLocks noChangeShapeType="1"/>
          </p:cNvSpPr>
          <p:nvPr/>
        </p:nvSpPr>
        <p:spPr bwMode="auto">
          <a:xfrm>
            <a:off x="6319838" y="5032375"/>
            <a:ext cx="0" cy="377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69" name="Line 33"/>
          <p:cNvSpPr>
            <a:spLocks noChangeShapeType="1"/>
          </p:cNvSpPr>
          <p:nvPr/>
        </p:nvSpPr>
        <p:spPr bwMode="auto">
          <a:xfrm>
            <a:off x="4899025" y="5611813"/>
            <a:ext cx="622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70" name="Line 34"/>
          <p:cNvSpPr>
            <a:spLocks noChangeShapeType="1"/>
          </p:cNvSpPr>
          <p:nvPr/>
        </p:nvSpPr>
        <p:spPr bwMode="auto">
          <a:xfrm>
            <a:off x="4899025" y="5802313"/>
            <a:ext cx="622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628771" name="Group 35"/>
          <p:cNvGrpSpPr>
            <a:grpSpLocks/>
          </p:cNvGrpSpPr>
          <p:nvPr/>
        </p:nvGrpSpPr>
        <p:grpSpPr bwMode="auto">
          <a:xfrm rot="5245371">
            <a:off x="5992813" y="5611813"/>
            <a:ext cx="696912" cy="309562"/>
            <a:chOff x="3945" y="2558"/>
            <a:chExt cx="439" cy="195"/>
          </a:xfrm>
        </p:grpSpPr>
        <p:sp>
          <p:nvSpPr>
            <p:cNvPr id="628772" name="Line 36"/>
            <p:cNvSpPr>
              <a:spLocks noChangeShapeType="1"/>
            </p:cNvSpPr>
            <p:nvPr/>
          </p:nvSpPr>
          <p:spPr bwMode="auto">
            <a:xfrm flipV="1">
              <a:off x="3945" y="2561"/>
              <a:ext cx="42" cy="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3" name="Line 37"/>
            <p:cNvSpPr>
              <a:spLocks noChangeShapeType="1"/>
            </p:cNvSpPr>
            <p:nvPr/>
          </p:nvSpPr>
          <p:spPr bwMode="auto">
            <a:xfrm flipV="1">
              <a:off x="4014" y="2564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4" name="Line 38"/>
            <p:cNvSpPr>
              <a:spLocks noChangeShapeType="1"/>
            </p:cNvSpPr>
            <p:nvPr/>
          </p:nvSpPr>
          <p:spPr bwMode="auto">
            <a:xfrm flipV="1">
              <a:off x="4110" y="2564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5" name="Line 39"/>
            <p:cNvSpPr>
              <a:spLocks noChangeShapeType="1"/>
            </p:cNvSpPr>
            <p:nvPr/>
          </p:nvSpPr>
          <p:spPr bwMode="auto">
            <a:xfrm flipV="1">
              <a:off x="4210" y="2564"/>
              <a:ext cx="62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6" name="Line 40"/>
            <p:cNvSpPr>
              <a:spLocks noChangeShapeType="1"/>
            </p:cNvSpPr>
            <p:nvPr/>
          </p:nvSpPr>
          <p:spPr bwMode="auto">
            <a:xfrm flipV="1">
              <a:off x="4305" y="2558"/>
              <a:ext cx="63" cy="1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7" name="Line 41"/>
            <p:cNvSpPr>
              <a:spLocks noChangeShapeType="1"/>
            </p:cNvSpPr>
            <p:nvPr/>
          </p:nvSpPr>
          <p:spPr bwMode="auto">
            <a:xfrm flipH="1" flipV="1">
              <a:off x="4364" y="2562"/>
              <a:ext cx="20" cy="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8" name="Line 42"/>
            <p:cNvSpPr>
              <a:spLocks noChangeShapeType="1"/>
            </p:cNvSpPr>
            <p:nvPr/>
          </p:nvSpPr>
          <p:spPr bwMode="auto">
            <a:xfrm rot="19163305" flipV="1">
              <a:off x="4046" y="2582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79" name="Line 43"/>
            <p:cNvSpPr>
              <a:spLocks noChangeShapeType="1"/>
            </p:cNvSpPr>
            <p:nvPr/>
          </p:nvSpPr>
          <p:spPr bwMode="auto">
            <a:xfrm rot="19163305" flipV="1">
              <a:off x="4145" y="2570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80" name="Line 44"/>
            <p:cNvSpPr>
              <a:spLocks noChangeShapeType="1"/>
            </p:cNvSpPr>
            <p:nvPr/>
          </p:nvSpPr>
          <p:spPr bwMode="auto">
            <a:xfrm rot="19163305" flipV="1">
              <a:off x="4241" y="2567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8781" name="Line 45"/>
            <p:cNvSpPr>
              <a:spLocks noChangeShapeType="1"/>
            </p:cNvSpPr>
            <p:nvPr/>
          </p:nvSpPr>
          <p:spPr bwMode="auto">
            <a:xfrm rot="19163305" flipV="1">
              <a:off x="3953" y="2570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8782" name="Text Box 46"/>
          <p:cNvSpPr txBox="1">
            <a:spLocks noChangeArrowheads="1"/>
          </p:cNvSpPr>
          <p:nvPr/>
        </p:nvSpPr>
        <p:spPr bwMode="auto">
          <a:xfrm>
            <a:off x="2685787" y="4502150"/>
            <a:ext cx="925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L 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28783" name="Arc 47"/>
          <p:cNvSpPr>
            <a:spLocks/>
          </p:cNvSpPr>
          <p:nvPr/>
        </p:nvSpPr>
        <p:spPr bwMode="auto">
          <a:xfrm>
            <a:off x="2112963" y="4927600"/>
            <a:ext cx="190500" cy="396875"/>
          </a:xfrm>
          <a:custGeom>
            <a:avLst/>
            <a:gdLst>
              <a:gd name="G0" fmla="+- 21600 0 0"/>
              <a:gd name="G1" fmla="+- 14893 0 0"/>
              <a:gd name="G2" fmla="+- 21600 0 0"/>
              <a:gd name="T0" fmla="*/ 43198 w 43198"/>
              <a:gd name="T1" fmla="*/ 15171 h 36493"/>
              <a:gd name="T2" fmla="*/ 5955 w 43198"/>
              <a:gd name="T3" fmla="*/ 0 h 36493"/>
              <a:gd name="T4" fmla="*/ 21600 w 43198"/>
              <a:gd name="T5" fmla="*/ 14893 h 36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36493" fill="none" extrusionOk="0">
                <a:moveTo>
                  <a:pt x="43198" y="15171"/>
                </a:moveTo>
                <a:cubicBezTo>
                  <a:pt x="43046" y="26990"/>
                  <a:pt x="33420" y="36492"/>
                  <a:pt x="21600" y="36493"/>
                </a:cubicBezTo>
                <a:cubicBezTo>
                  <a:pt x="9670" y="36493"/>
                  <a:pt x="0" y="26822"/>
                  <a:pt x="0" y="14893"/>
                </a:cubicBezTo>
                <a:cubicBezTo>
                  <a:pt x="-1" y="9348"/>
                  <a:pt x="2132" y="4016"/>
                  <a:pt x="5955" y="0"/>
                </a:cubicBezTo>
              </a:path>
              <a:path w="43198" h="36493" stroke="0" extrusionOk="0">
                <a:moveTo>
                  <a:pt x="43198" y="15171"/>
                </a:moveTo>
                <a:cubicBezTo>
                  <a:pt x="43046" y="26990"/>
                  <a:pt x="33420" y="36492"/>
                  <a:pt x="21600" y="36493"/>
                </a:cubicBezTo>
                <a:cubicBezTo>
                  <a:pt x="9670" y="36493"/>
                  <a:pt x="0" y="26822"/>
                  <a:pt x="0" y="14893"/>
                </a:cubicBezTo>
                <a:cubicBezTo>
                  <a:pt x="-1" y="9348"/>
                  <a:pt x="2132" y="4016"/>
                  <a:pt x="5955" y="0"/>
                </a:cubicBezTo>
                <a:lnTo>
                  <a:pt x="21600" y="14893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84" name="Arc 48"/>
          <p:cNvSpPr>
            <a:spLocks/>
          </p:cNvSpPr>
          <p:nvPr/>
        </p:nvSpPr>
        <p:spPr bwMode="auto">
          <a:xfrm>
            <a:off x="1984375" y="4921250"/>
            <a:ext cx="192088" cy="423863"/>
          </a:xfrm>
          <a:custGeom>
            <a:avLst/>
            <a:gdLst>
              <a:gd name="G0" fmla="+- 21600 0 0"/>
              <a:gd name="G1" fmla="+- 17865 0 0"/>
              <a:gd name="G2" fmla="+- 21600 0 0"/>
              <a:gd name="T0" fmla="*/ 33741 w 43200"/>
              <a:gd name="T1" fmla="*/ 0 h 39465"/>
              <a:gd name="T2" fmla="*/ 7644 w 43200"/>
              <a:gd name="T3" fmla="*/ 1379 h 39465"/>
              <a:gd name="T4" fmla="*/ 21600 w 43200"/>
              <a:gd name="T5" fmla="*/ 17865 h 39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465" fill="none" extrusionOk="0">
                <a:moveTo>
                  <a:pt x="33740" y="0"/>
                </a:moveTo>
                <a:cubicBezTo>
                  <a:pt x="39657" y="4021"/>
                  <a:pt x="43200" y="10711"/>
                  <a:pt x="43200" y="17865"/>
                </a:cubicBezTo>
                <a:cubicBezTo>
                  <a:pt x="43200" y="29794"/>
                  <a:pt x="33529" y="39465"/>
                  <a:pt x="21600" y="39465"/>
                </a:cubicBezTo>
                <a:cubicBezTo>
                  <a:pt x="9670" y="39465"/>
                  <a:pt x="0" y="29794"/>
                  <a:pt x="0" y="17865"/>
                </a:cubicBezTo>
                <a:cubicBezTo>
                  <a:pt x="-1" y="11513"/>
                  <a:pt x="2795" y="5483"/>
                  <a:pt x="7643" y="1378"/>
                </a:cubicBezTo>
              </a:path>
              <a:path w="43200" h="39465" stroke="0" extrusionOk="0">
                <a:moveTo>
                  <a:pt x="33740" y="0"/>
                </a:moveTo>
                <a:cubicBezTo>
                  <a:pt x="39657" y="4021"/>
                  <a:pt x="43200" y="10711"/>
                  <a:pt x="43200" y="17865"/>
                </a:cubicBezTo>
                <a:cubicBezTo>
                  <a:pt x="43200" y="29794"/>
                  <a:pt x="33529" y="39465"/>
                  <a:pt x="21600" y="39465"/>
                </a:cubicBezTo>
                <a:cubicBezTo>
                  <a:pt x="9670" y="39465"/>
                  <a:pt x="0" y="29794"/>
                  <a:pt x="0" y="17865"/>
                </a:cubicBezTo>
                <a:cubicBezTo>
                  <a:pt x="-1" y="11513"/>
                  <a:pt x="2795" y="5483"/>
                  <a:pt x="7643" y="1378"/>
                </a:cubicBezTo>
                <a:lnTo>
                  <a:pt x="21600" y="17865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85" name="Arc 49"/>
          <p:cNvSpPr>
            <a:spLocks/>
          </p:cNvSpPr>
          <p:nvPr/>
        </p:nvSpPr>
        <p:spPr bwMode="auto">
          <a:xfrm>
            <a:off x="1862138" y="4938713"/>
            <a:ext cx="190500" cy="406400"/>
          </a:xfrm>
          <a:custGeom>
            <a:avLst/>
            <a:gdLst>
              <a:gd name="G0" fmla="+- 21600 0 0"/>
              <a:gd name="G1" fmla="+- 15907 0 0"/>
              <a:gd name="G2" fmla="+- 21600 0 0"/>
              <a:gd name="T0" fmla="*/ 36212 w 43200"/>
              <a:gd name="T1" fmla="*/ 0 h 37507"/>
              <a:gd name="T2" fmla="*/ 6473 w 43200"/>
              <a:gd name="T3" fmla="*/ 488 h 37507"/>
              <a:gd name="T4" fmla="*/ 21600 w 43200"/>
              <a:gd name="T5" fmla="*/ 15907 h 37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507" fill="none" extrusionOk="0">
                <a:moveTo>
                  <a:pt x="36212" y="-1"/>
                </a:moveTo>
                <a:cubicBezTo>
                  <a:pt x="40665" y="4090"/>
                  <a:pt x="43200" y="9860"/>
                  <a:pt x="43200" y="15907"/>
                </a:cubicBezTo>
                <a:cubicBezTo>
                  <a:pt x="43200" y="27836"/>
                  <a:pt x="33529" y="37507"/>
                  <a:pt x="21600" y="37507"/>
                </a:cubicBezTo>
                <a:cubicBezTo>
                  <a:pt x="9670" y="37507"/>
                  <a:pt x="0" y="27836"/>
                  <a:pt x="0" y="15907"/>
                </a:cubicBezTo>
                <a:cubicBezTo>
                  <a:pt x="-1" y="10106"/>
                  <a:pt x="2332" y="4550"/>
                  <a:pt x="6473" y="488"/>
                </a:cubicBezTo>
              </a:path>
              <a:path w="43200" h="37507" stroke="0" extrusionOk="0">
                <a:moveTo>
                  <a:pt x="36212" y="-1"/>
                </a:moveTo>
                <a:cubicBezTo>
                  <a:pt x="40665" y="4090"/>
                  <a:pt x="43200" y="9860"/>
                  <a:pt x="43200" y="15907"/>
                </a:cubicBezTo>
                <a:cubicBezTo>
                  <a:pt x="43200" y="27836"/>
                  <a:pt x="33529" y="37507"/>
                  <a:pt x="21600" y="37507"/>
                </a:cubicBezTo>
                <a:cubicBezTo>
                  <a:pt x="9670" y="37507"/>
                  <a:pt x="0" y="27836"/>
                  <a:pt x="0" y="15907"/>
                </a:cubicBezTo>
                <a:cubicBezTo>
                  <a:pt x="-1" y="10106"/>
                  <a:pt x="2332" y="4550"/>
                  <a:pt x="6473" y="488"/>
                </a:cubicBezTo>
                <a:lnTo>
                  <a:pt x="21600" y="15907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86" name="Arc 50"/>
          <p:cNvSpPr>
            <a:spLocks/>
          </p:cNvSpPr>
          <p:nvPr/>
        </p:nvSpPr>
        <p:spPr bwMode="auto">
          <a:xfrm>
            <a:off x="1727200" y="4943475"/>
            <a:ext cx="192088" cy="404813"/>
          </a:xfrm>
          <a:custGeom>
            <a:avLst/>
            <a:gdLst>
              <a:gd name="G0" fmla="+- 21600 0 0"/>
              <a:gd name="G1" fmla="+- 15795 0 0"/>
              <a:gd name="G2" fmla="+- 21600 0 0"/>
              <a:gd name="T0" fmla="*/ 36720 w 43200"/>
              <a:gd name="T1" fmla="*/ 370 h 37395"/>
              <a:gd name="T2" fmla="*/ 6866 w 43200"/>
              <a:gd name="T3" fmla="*/ 0 h 37395"/>
              <a:gd name="T4" fmla="*/ 21600 w 43200"/>
              <a:gd name="T5" fmla="*/ 15795 h 37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7395" fill="none" extrusionOk="0">
                <a:moveTo>
                  <a:pt x="36720" y="369"/>
                </a:moveTo>
                <a:cubicBezTo>
                  <a:pt x="40864" y="4432"/>
                  <a:pt x="43200" y="9991"/>
                  <a:pt x="43200" y="15795"/>
                </a:cubicBezTo>
                <a:cubicBezTo>
                  <a:pt x="43200" y="27724"/>
                  <a:pt x="33529" y="37395"/>
                  <a:pt x="21600" y="37395"/>
                </a:cubicBezTo>
                <a:cubicBezTo>
                  <a:pt x="9670" y="37395"/>
                  <a:pt x="0" y="27724"/>
                  <a:pt x="0" y="15795"/>
                </a:cubicBezTo>
                <a:cubicBezTo>
                  <a:pt x="-1" y="9805"/>
                  <a:pt x="2486" y="4085"/>
                  <a:pt x="6866" y="0"/>
                </a:cubicBezTo>
              </a:path>
              <a:path w="43200" h="37395" stroke="0" extrusionOk="0">
                <a:moveTo>
                  <a:pt x="36720" y="369"/>
                </a:moveTo>
                <a:cubicBezTo>
                  <a:pt x="40864" y="4432"/>
                  <a:pt x="43200" y="9991"/>
                  <a:pt x="43200" y="15795"/>
                </a:cubicBezTo>
                <a:cubicBezTo>
                  <a:pt x="43200" y="27724"/>
                  <a:pt x="33529" y="37395"/>
                  <a:pt x="21600" y="37395"/>
                </a:cubicBezTo>
                <a:cubicBezTo>
                  <a:pt x="9670" y="37395"/>
                  <a:pt x="0" y="27724"/>
                  <a:pt x="0" y="15795"/>
                </a:cubicBezTo>
                <a:cubicBezTo>
                  <a:pt x="-1" y="9805"/>
                  <a:pt x="2486" y="4085"/>
                  <a:pt x="6866" y="0"/>
                </a:cubicBezTo>
                <a:lnTo>
                  <a:pt x="21600" y="15795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87" name="Arc 51"/>
          <p:cNvSpPr>
            <a:spLocks/>
          </p:cNvSpPr>
          <p:nvPr/>
        </p:nvSpPr>
        <p:spPr bwMode="auto">
          <a:xfrm>
            <a:off x="1597025" y="4948238"/>
            <a:ext cx="190500" cy="412750"/>
          </a:xfrm>
          <a:custGeom>
            <a:avLst/>
            <a:gdLst>
              <a:gd name="G0" fmla="+- 21598 0 0"/>
              <a:gd name="G1" fmla="+- 16368 0 0"/>
              <a:gd name="G2" fmla="+- 21600 0 0"/>
              <a:gd name="T0" fmla="*/ 35692 w 43198"/>
              <a:gd name="T1" fmla="*/ 0 h 37968"/>
              <a:gd name="T2" fmla="*/ 0 w 43198"/>
              <a:gd name="T3" fmla="*/ 16690 h 37968"/>
              <a:gd name="T4" fmla="*/ 21598 w 43198"/>
              <a:gd name="T5" fmla="*/ 16368 h 37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37968" fill="none" extrusionOk="0">
                <a:moveTo>
                  <a:pt x="35692" y="-1"/>
                </a:moveTo>
                <a:cubicBezTo>
                  <a:pt x="40457" y="4103"/>
                  <a:pt x="43198" y="10079"/>
                  <a:pt x="43198" y="16368"/>
                </a:cubicBezTo>
                <a:cubicBezTo>
                  <a:pt x="43198" y="28297"/>
                  <a:pt x="33527" y="37968"/>
                  <a:pt x="21598" y="37968"/>
                </a:cubicBezTo>
                <a:cubicBezTo>
                  <a:pt x="9794" y="37968"/>
                  <a:pt x="176" y="28492"/>
                  <a:pt x="0" y="16689"/>
                </a:cubicBezTo>
              </a:path>
              <a:path w="43198" h="37968" stroke="0" extrusionOk="0">
                <a:moveTo>
                  <a:pt x="35692" y="-1"/>
                </a:moveTo>
                <a:cubicBezTo>
                  <a:pt x="40457" y="4103"/>
                  <a:pt x="43198" y="10079"/>
                  <a:pt x="43198" y="16368"/>
                </a:cubicBezTo>
                <a:cubicBezTo>
                  <a:pt x="43198" y="28297"/>
                  <a:pt x="33527" y="37968"/>
                  <a:pt x="21598" y="37968"/>
                </a:cubicBezTo>
                <a:cubicBezTo>
                  <a:pt x="9794" y="37968"/>
                  <a:pt x="176" y="28492"/>
                  <a:pt x="0" y="16689"/>
                </a:cubicBezTo>
                <a:lnTo>
                  <a:pt x="21598" y="16368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88" name="Text Box 52"/>
          <p:cNvSpPr txBox="1">
            <a:spLocks noChangeArrowheads="1"/>
          </p:cNvSpPr>
          <p:nvPr/>
        </p:nvSpPr>
        <p:spPr bwMode="auto">
          <a:xfrm>
            <a:off x="1515491" y="4479925"/>
            <a:ext cx="885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L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ymbol" pitchFamily="18" charset="2"/>
              </a:rPr>
              <a:t>D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28789" name="Line 53"/>
          <p:cNvSpPr>
            <a:spLocks noChangeShapeType="1"/>
          </p:cNvSpPr>
          <p:nvPr/>
        </p:nvSpPr>
        <p:spPr bwMode="auto">
          <a:xfrm>
            <a:off x="3471863" y="5046663"/>
            <a:ext cx="427037" cy="15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628790" name="Object 54"/>
          <p:cNvGraphicFramePr>
            <a:graphicFrameLocks noChangeAspect="1"/>
          </p:cNvGraphicFramePr>
          <p:nvPr/>
        </p:nvGraphicFramePr>
        <p:xfrm>
          <a:off x="3255963" y="3095625"/>
          <a:ext cx="3362325" cy="992188"/>
        </p:xfrm>
        <a:graphic>
          <a:graphicData uri="http://schemas.openxmlformats.org/presentationml/2006/ole">
            <p:oleObj spid="_x0000_s628790" name="Equation" r:id="rId4" imgW="1549080" imgH="457200" progId="Equation.DSMT4">
              <p:embed/>
            </p:oleObj>
          </a:graphicData>
        </a:graphic>
      </p:graphicFrame>
      <p:sp>
        <p:nvSpPr>
          <p:cNvPr id="628791" name="Text Box 55"/>
          <p:cNvSpPr txBox="1">
            <a:spLocks noChangeArrowheads="1"/>
          </p:cNvSpPr>
          <p:nvPr/>
        </p:nvSpPr>
        <p:spPr bwMode="auto">
          <a:xfrm>
            <a:off x="358775" y="1212850"/>
            <a:ext cx="8408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Imaginary (reactive) power per meter consumed by the extra inductance:</a:t>
            </a:r>
          </a:p>
        </p:txBody>
      </p:sp>
      <p:graphicFrame>
        <p:nvGraphicFramePr>
          <p:cNvPr id="628795" name="Object 59"/>
          <p:cNvGraphicFramePr>
            <a:graphicFrameLocks noChangeAspect="1"/>
          </p:cNvGraphicFramePr>
          <p:nvPr/>
        </p:nvGraphicFramePr>
        <p:xfrm>
          <a:off x="3136900" y="2032000"/>
          <a:ext cx="2413000" cy="890588"/>
        </p:xfrm>
        <a:graphic>
          <a:graphicData uri="http://schemas.openxmlformats.org/presentationml/2006/ole">
            <p:oleObj spid="_x0000_s628795" name="Equation" r:id="rId5" imgW="1066680" imgH="393480" progId="Equation.DSMT4">
              <p:embed/>
            </p:oleObj>
          </a:graphicData>
        </a:graphic>
      </p:graphicFrame>
      <p:sp>
        <p:nvSpPr>
          <p:cNvPr id="628796" name="Text Box 60"/>
          <p:cNvSpPr txBox="1">
            <a:spLocks noChangeArrowheads="1"/>
          </p:cNvSpPr>
          <p:nvPr/>
        </p:nvSpPr>
        <p:spPr bwMode="auto">
          <a:xfrm>
            <a:off x="771525" y="3303588"/>
            <a:ext cx="2635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Skin-effect formula: </a:t>
            </a:r>
          </a:p>
        </p:txBody>
      </p:sp>
      <p:sp>
        <p:nvSpPr>
          <p:cNvPr id="628797" name="Line 61"/>
          <p:cNvSpPr>
            <a:spLocks noChangeShapeType="1"/>
          </p:cNvSpPr>
          <p:nvPr/>
        </p:nvSpPr>
        <p:spPr bwMode="auto">
          <a:xfrm>
            <a:off x="4686300" y="5054600"/>
            <a:ext cx="419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798" name="Text Box 62"/>
          <p:cNvSpPr txBox="1">
            <a:spLocks noChangeArrowheads="1"/>
          </p:cNvSpPr>
          <p:nvPr/>
        </p:nvSpPr>
        <p:spPr bwMode="auto">
          <a:xfrm>
            <a:off x="4779963" y="4546600"/>
            <a:ext cx="3444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28799" name="Text Box 63"/>
          <p:cNvSpPr txBox="1">
            <a:spLocks noChangeArrowheads="1"/>
          </p:cNvSpPr>
          <p:nvPr/>
        </p:nvSpPr>
        <p:spPr bwMode="auto">
          <a:xfrm>
            <a:off x="1177925" y="2278516"/>
            <a:ext cx="1746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Circuit model:</a:t>
            </a:r>
          </a:p>
        </p:txBody>
      </p:sp>
      <p:sp>
        <p:nvSpPr>
          <p:cNvPr id="628800" name="Text Box 64"/>
          <p:cNvSpPr txBox="1">
            <a:spLocks noChangeArrowheads="1"/>
          </p:cNvSpPr>
          <p:nvPr/>
        </p:nvSpPr>
        <p:spPr bwMode="auto">
          <a:xfrm>
            <a:off x="7146925" y="2627313"/>
            <a:ext cx="908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Equate</a:t>
            </a:r>
          </a:p>
        </p:txBody>
      </p:sp>
      <p:sp>
        <p:nvSpPr>
          <p:cNvPr id="628801" name="Line 65"/>
          <p:cNvSpPr>
            <a:spLocks noChangeShapeType="1"/>
          </p:cNvSpPr>
          <p:nvPr/>
        </p:nvSpPr>
        <p:spPr bwMode="auto">
          <a:xfrm flipH="1" flipV="1">
            <a:off x="5638800" y="2565400"/>
            <a:ext cx="1422400" cy="254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8802" name="Line 66"/>
          <p:cNvSpPr>
            <a:spLocks noChangeShapeType="1"/>
          </p:cNvSpPr>
          <p:nvPr/>
        </p:nvSpPr>
        <p:spPr bwMode="auto">
          <a:xfrm flipH="1">
            <a:off x="5791200" y="2832100"/>
            <a:ext cx="1257300" cy="406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9060" name="Object 20"/>
          <p:cNvGraphicFramePr>
            <a:graphicFrameLocks noChangeAspect="1"/>
          </p:cNvGraphicFramePr>
          <p:nvPr/>
        </p:nvGraphicFramePr>
        <p:xfrm>
          <a:off x="1663700" y="3181350"/>
          <a:ext cx="5692775" cy="987425"/>
        </p:xfrm>
        <a:graphic>
          <a:graphicData uri="http://schemas.openxmlformats.org/presentationml/2006/ole">
            <p:oleObj spid="_x0000_s599060" name="Equation" r:id="rId4" imgW="2781000" imgH="482400" progId="Equation.DSMT4">
              <p:embed/>
            </p:oleObj>
          </a:graphicData>
        </a:graphic>
      </p:graphicFrame>
      <p:sp>
        <p:nvSpPr>
          <p:cNvPr id="599062" name="Text Box 22"/>
          <p:cNvSpPr txBox="1">
            <a:spLocks noChangeArrowheads="1"/>
          </p:cNvSpPr>
          <p:nvPr/>
        </p:nvSpPr>
        <p:spPr bwMode="auto">
          <a:xfrm>
            <a:off x="933450" y="4854575"/>
            <a:ext cx="1333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At 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 =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599063" name="Object 23"/>
          <p:cNvGraphicFramePr>
            <a:graphicFrameLocks noChangeAspect="1"/>
          </p:cNvGraphicFramePr>
          <p:nvPr/>
        </p:nvGraphicFramePr>
        <p:xfrm>
          <a:off x="2428875" y="4713288"/>
          <a:ext cx="3014663" cy="798512"/>
        </p:xfrm>
        <a:graphic>
          <a:graphicData uri="http://schemas.openxmlformats.org/presentationml/2006/ole">
            <p:oleObj spid="_x0000_s599063" name="Equation" r:id="rId5" imgW="1676160" imgH="444240" progId="Equation.DSMT4">
              <p:embed/>
            </p:oleObj>
          </a:graphicData>
        </a:graphic>
      </p:graphicFrame>
      <p:sp>
        <p:nvSpPr>
          <p:cNvPr id="599064" name="Text Box 24"/>
          <p:cNvSpPr txBox="1">
            <a:spLocks noChangeArrowheads="1"/>
          </p:cNvSpPr>
          <p:nvPr/>
        </p:nvSpPr>
        <p:spPr bwMode="auto">
          <a:xfrm>
            <a:off x="935038" y="5821363"/>
            <a:ext cx="1512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At 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 = </a:t>
            </a:r>
            <a:r>
              <a:rPr lang="en-US" sz="2000" dirty="0" err="1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599065" name="Object 25"/>
          <p:cNvGraphicFramePr>
            <a:graphicFrameLocks noChangeAspect="1"/>
          </p:cNvGraphicFramePr>
          <p:nvPr/>
        </p:nvGraphicFramePr>
        <p:xfrm>
          <a:off x="2397125" y="5649913"/>
          <a:ext cx="4037013" cy="830262"/>
        </p:xfrm>
        <a:graphic>
          <a:graphicData uri="http://schemas.openxmlformats.org/presentationml/2006/ole">
            <p:oleObj spid="_x0000_s599065" name="Equation" r:id="rId6" imgW="2158920" imgH="444240" progId="Equation.DSMT4">
              <p:embed/>
            </p:oleObj>
          </a:graphicData>
        </a:graphic>
      </p:graphicFrame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1444625" y="0"/>
            <a:ext cx="6034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Formula</a:t>
            </a:r>
          </a:p>
        </p:txBody>
      </p:sp>
      <p:sp>
        <p:nvSpPr>
          <p:cNvPr id="599071" name="Text Box 31"/>
          <p:cNvSpPr txBox="1">
            <a:spLocks noChangeArrowheads="1"/>
          </p:cNvSpPr>
          <p:nvPr/>
        </p:nvSpPr>
        <p:spPr bwMode="auto">
          <a:xfrm>
            <a:off x="504825" y="1598613"/>
            <a:ext cx="3562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Waveguiding system (WG or TL):</a:t>
            </a:r>
          </a:p>
        </p:txBody>
      </p:sp>
      <p:grpSp>
        <p:nvGrpSpPr>
          <p:cNvPr id="599077" name="Group 37"/>
          <p:cNvGrpSpPr>
            <a:grpSpLocks/>
          </p:cNvGrpSpPr>
          <p:nvPr/>
        </p:nvGrpSpPr>
        <p:grpSpPr bwMode="auto">
          <a:xfrm>
            <a:off x="4902200" y="1358900"/>
            <a:ext cx="2641600" cy="1431925"/>
            <a:chOff x="3088" y="856"/>
            <a:chExt cx="1664" cy="902"/>
          </a:xfrm>
        </p:grpSpPr>
        <p:sp>
          <p:nvSpPr>
            <p:cNvPr id="599073" name="AutoShape 33"/>
            <p:cNvSpPr>
              <a:spLocks noChangeArrowheads="1"/>
            </p:cNvSpPr>
            <p:nvPr/>
          </p:nvSpPr>
          <p:spPr bwMode="auto">
            <a:xfrm rot="-5400000">
              <a:off x="3600" y="344"/>
              <a:ext cx="640" cy="1664"/>
            </a:xfrm>
            <a:prstGeom prst="can">
              <a:avLst>
                <a:gd name="adj" fmla="val 41251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74" name="Line 34"/>
            <p:cNvSpPr>
              <a:spLocks noChangeShapeType="1"/>
            </p:cNvSpPr>
            <p:nvPr/>
          </p:nvSpPr>
          <p:spPr bwMode="auto">
            <a:xfrm>
              <a:off x="3656" y="1160"/>
              <a:ext cx="5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99046" name="Object 6"/>
            <p:cNvGraphicFramePr>
              <a:graphicFrameLocks noChangeAspect="1"/>
            </p:cNvGraphicFramePr>
            <p:nvPr/>
          </p:nvGraphicFramePr>
          <p:xfrm>
            <a:off x="4343" y="1071"/>
            <a:ext cx="252" cy="193"/>
          </p:xfrm>
          <a:graphic>
            <a:graphicData uri="http://schemas.openxmlformats.org/presentationml/2006/ole">
              <p:oleObj spid="_x0000_s599046" name="Equation" r:id="rId7" imgW="126720" imgH="126720" progId="Equation.DSMT4">
                <p:embed/>
              </p:oleObj>
            </a:graphicData>
          </a:graphic>
        </p:graphicFrame>
        <p:sp>
          <p:nvSpPr>
            <p:cNvPr id="599070" name="Text Box 30"/>
            <p:cNvSpPr txBox="1">
              <a:spLocks noChangeArrowheads="1"/>
            </p:cNvSpPr>
            <p:nvPr/>
          </p:nvSpPr>
          <p:spPr bwMode="auto">
            <a:xfrm>
              <a:off x="3124" y="104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599076" name="Text Box 36"/>
            <p:cNvSpPr txBox="1">
              <a:spLocks noChangeArrowheads="1"/>
            </p:cNvSpPr>
            <p:nvPr/>
          </p:nvSpPr>
          <p:spPr bwMode="auto">
            <a:xfrm>
              <a:off x="3246" y="1527"/>
              <a:ext cx="14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Waveguiding system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419100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Skin Inductance (cont.)</a:t>
            </a:r>
          </a:p>
        </p:txBody>
      </p:sp>
      <p:sp>
        <p:nvSpPr>
          <p:cNvPr id="612409" name="Text Box 57"/>
          <p:cNvSpPr txBox="1">
            <a:spLocks noChangeArrowheads="1"/>
          </p:cNvSpPr>
          <p:nvPr/>
        </p:nvSpPr>
        <p:spPr bwMode="auto">
          <a:xfrm>
            <a:off x="1208088" y="1479550"/>
            <a:ext cx="1152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Hence:</a:t>
            </a:r>
          </a:p>
        </p:txBody>
      </p:sp>
      <p:graphicFrame>
        <p:nvGraphicFramePr>
          <p:cNvPr id="612411" name="Object 59"/>
          <p:cNvGraphicFramePr>
            <a:graphicFrameLocks noChangeAspect="1"/>
          </p:cNvGraphicFramePr>
          <p:nvPr/>
        </p:nvGraphicFramePr>
        <p:xfrm>
          <a:off x="2001838" y="2078038"/>
          <a:ext cx="4649787" cy="3032125"/>
        </p:xfrm>
        <a:graphic>
          <a:graphicData uri="http://schemas.openxmlformats.org/presentationml/2006/ole">
            <p:oleObj spid="_x0000_s612411" name="Equation" r:id="rId4" imgW="2082600" imgH="135864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Text Box 1027"/>
          <p:cNvSpPr txBox="1">
            <a:spLocks noChangeArrowheads="1"/>
          </p:cNvSpPr>
          <p:nvPr/>
        </p:nvSpPr>
        <p:spPr bwMode="auto">
          <a:xfrm>
            <a:off x="2508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Skin Inductance (cont.)</a:t>
            </a:r>
          </a:p>
        </p:txBody>
      </p:sp>
      <p:sp>
        <p:nvSpPr>
          <p:cNvPr id="627716" name="Text Box 1028"/>
          <p:cNvSpPr txBox="1">
            <a:spLocks noChangeArrowheads="1"/>
          </p:cNvSpPr>
          <p:nvPr/>
        </p:nvSpPr>
        <p:spPr bwMode="auto">
          <a:xfrm>
            <a:off x="2520311" y="2631033"/>
            <a:ext cx="1152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27722" name="Object 1034"/>
          <p:cNvGraphicFramePr>
            <a:graphicFrameLocks noChangeAspect="1"/>
          </p:cNvGraphicFramePr>
          <p:nvPr/>
        </p:nvGraphicFramePr>
        <p:xfrm>
          <a:off x="3882125" y="4955583"/>
          <a:ext cx="1239838" cy="960437"/>
        </p:xfrm>
        <a:graphic>
          <a:graphicData uri="http://schemas.openxmlformats.org/presentationml/2006/ole">
            <p:oleObj spid="_x0000_s627722" name="Equation" r:id="rId4" imgW="507960" imgH="393480" progId="Equation.DSMT4">
              <p:embed/>
            </p:oleObj>
          </a:graphicData>
        </a:graphic>
      </p:graphicFrame>
      <p:graphicFrame>
        <p:nvGraphicFramePr>
          <p:cNvPr id="627723" name="Object 1035"/>
          <p:cNvGraphicFramePr>
            <a:graphicFrameLocks noChangeAspect="1"/>
          </p:cNvGraphicFramePr>
          <p:nvPr/>
        </p:nvGraphicFramePr>
        <p:xfrm>
          <a:off x="3447718" y="1064692"/>
          <a:ext cx="2093913" cy="968375"/>
        </p:xfrm>
        <a:graphic>
          <a:graphicData uri="http://schemas.openxmlformats.org/presentationml/2006/ole">
            <p:oleObj spid="_x0000_s627723" name="Equation" r:id="rId5" imgW="850680" imgH="393480" progId="Equation.DSMT4">
              <p:embed/>
            </p:oleObj>
          </a:graphicData>
        </a:graphic>
      </p:graphicFrame>
      <p:graphicFrame>
        <p:nvGraphicFramePr>
          <p:cNvPr id="627724" name="Object 1036"/>
          <p:cNvGraphicFramePr>
            <a:graphicFrameLocks noChangeAspect="1"/>
          </p:cNvGraphicFramePr>
          <p:nvPr/>
        </p:nvGraphicFramePr>
        <p:xfrm>
          <a:off x="3832272" y="3270581"/>
          <a:ext cx="1239838" cy="403225"/>
        </p:xfrm>
        <a:graphic>
          <a:graphicData uri="http://schemas.openxmlformats.org/presentationml/2006/ole">
            <p:oleObj spid="_x0000_s627724" name="Equation" r:id="rId6" imgW="507960" imgH="164880" progId="Equation.DSMT4">
              <p:embed/>
            </p:oleObj>
          </a:graphicData>
        </a:graphic>
      </p:graphicFrame>
      <p:sp>
        <p:nvSpPr>
          <p:cNvPr id="627725" name="Text Box 1037"/>
          <p:cNvSpPr txBox="1">
            <a:spLocks noChangeArrowheads="1"/>
          </p:cNvSpPr>
          <p:nvPr/>
        </p:nvSpPr>
        <p:spPr bwMode="auto">
          <a:xfrm>
            <a:off x="3179763" y="4403725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>
            <a:spLocks noChangeArrowheads="1"/>
          </p:cNvSpPr>
          <p:nvPr/>
        </p:nvSpPr>
        <p:spPr bwMode="auto">
          <a:xfrm>
            <a:off x="469900" y="0"/>
            <a:ext cx="84455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High-Frequency Formulas for Coax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73892" name="Object 100"/>
          <p:cNvGraphicFramePr>
            <a:graphicFrameLocks noChangeAspect="1"/>
          </p:cNvGraphicFramePr>
          <p:nvPr/>
        </p:nvGraphicFramePr>
        <p:xfrm>
          <a:off x="2084389" y="2199469"/>
          <a:ext cx="1992312" cy="869683"/>
        </p:xfrm>
        <a:graphic>
          <a:graphicData uri="http://schemas.openxmlformats.org/presentationml/2006/ole">
            <p:oleObj spid="_x0000_s737286" name="Equation" r:id="rId4" imgW="901440" imgH="393480" progId="Equation.DSMT4">
              <p:embed/>
            </p:oleObj>
          </a:graphicData>
        </a:graphic>
      </p:graphicFrame>
      <p:graphicFrame>
        <p:nvGraphicFramePr>
          <p:cNvPr id="673893" name="Object 101"/>
          <p:cNvGraphicFramePr>
            <a:graphicFrameLocks noChangeAspect="1"/>
          </p:cNvGraphicFramePr>
          <p:nvPr/>
        </p:nvGraphicFramePr>
        <p:xfrm>
          <a:off x="2097089" y="3264657"/>
          <a:ext cx="1966912" cy="858595"/>
        </p:xfrm>
        <a:graphic>
          <a:graphicData uri="http://schemas.openxmlformats.org/presentationml/2006/ole">
            <p:oleObj spid="_x0000_s737287" name="Equation" r:id="rId5" imgW="901440" imgH="393480" progId="Equation.DSMT4">
              <p:embed/>
            </p:oleObj>
          </a:graphicData>
        </a:graphic>
      </p:graphicFrame>
      <p:graphicFrame>
        <p:nvGraphicFramePr>
          <p:cNvPr id="737288" name="Object 100"/>
          <p:cNvGraphicFramePr>
            <a:graphicFrameLocks noChangeAspect="1"/>
          </p:cNvGraphicFramePr>
          <p:nvPr/>
        </p:nvGraphicFramePr>
        <p:xfrm>
          <a:off x="1462089" y="4539211"/>
          <a:ext cx="3554412" cy="815942"/>
        </p:xfrm>
        <a:graphic>
          <a:graphicData uri="http://schemas.openxmlformats.org/presentationml/2006/ole">
            <p:oleObj spid="_x0000_s737288" name="Equation" r:id="rId6" imgW="1714320" imgH="393480" progId="Equation.DSMT4">
              <p:embed/>
            </p:oleObj>
          </a:graphicData>
        </a:graphic>
      </p:graphicFrame>
      <p:graphicFrame>
        <p:nvGraphicFramePr>
          <p:cNvPr id="737289" name="Object 101"/>
          <p:cNvGraphicFramePr>
            <a:graphicFrameLocks noChangeAspect="1"/>
          </p:cNvGraphicFramePr>
          <p:nvPr/>
        </p:nvGraphicFramePr>
        <p:xfrm>
          <a:off x="1436689" y="5539795"/>
          <a:ext cx="3732212" cy="856757"/>
        </p:xfrm>
        <a:graphic>
          <a:graphicData uri="http://schemas.openxmlformats.org/presentationml/2006/ole">
            <p:oleObj spid="_x0000_s737289" name="Equation" r:id="rId7" imgW="1714320" imgH="3934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8100" y="1495242"/>
            <a:ext cx="2401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Assumption: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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 &lt;&lt;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a</a:t>
            </a:r>
            <a:endParaRPr lang="en-US" sz="2000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737290" name="Object 100"/>
          <p:cNvGraphicFramePr>
            <a:graphicFrameLocks noChangeAspect="1"/>
          </p:cNvGraphicFramePr>
          <p:nvPr/>
        </p:nvGraphicFramePr>
        <p:xfrm>
          <a:off x="5356225" y="2829446"/>
          <a:ext cx="2022475" cy="452431"/>
        </p:xfrm>
        <a:graphic>
          <a:graphicData uri="http://schemas.openxmlformats.org/presentationml/2006/ole">
            <p:oleObj spid="_x0000_s737290" name="Equation" r:id="rId8" imgW="1079280" imgH="241200" progId="Equation.DSMT4">
              <p:embed/>
            </p:oleObj>
          </a:graphicData>
        </a:graphic>
      </p:graphicFrame>
      <p:graphicFrame>
        <p:nvGraphicFramePr>
          <p:cNvPr id="737291" name="Object 100"/>
          <p:cNvGraphicFramePr>
            <a:graphicFrameLocks noChangeAspect="1"/>
          </p:cNvGraphicFramePr>
          <p:nvPr/>
        </p:nvGraphicFramePr>
        <p:xfrm>
          <a:off x="5494338" y="5178940"/>
          <a:ext cx="2355850" cy="452438"/>
        </p:xfrm>
        <a:graphic>
          <a:graphicData uri="http://schemas.openxmlformats.org/presentationml/2006/ole">
            <p:oleObj spid="_x0000_s737291" name="Equation" r:id="rId9" imgW="1257120" imgH="2412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2635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 Frequency (DC) Coax Model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484520" y="1043343"/>
            <a:ext cx="3959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At </a:t>
            </a:r>
            <a:r>
              <a:rPr lang="en-US" sz="2000" u="sng" dirty="0">
                <a:solidFill>
                  <a:srgbClr val="FF0000"/>
                </a:solidFill>
                <a:sym typeface="Symbol" pitchFamily="18" charset="2"/>
              </a:rPr>
              <a:t>low frequency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(DC) we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have: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60486" name="Object 6"/>
          <p:cNvGraphicFramePr>
            <a:graphicFrameLocks noChangeAspect="1"/>
          </p:cNvGraphicFramePr>
          <p:nvPr/>
        </p:nvGraphicFramePr>
        <p:xfrm>
          <a:off x="733425" y="1885950"/>
          <a:ext cx="2630488" cy="588963"/>
        </p:xfrm>
        <a:graphic>
          <a:graphicData uri="http://schemas.openxmlformats.org/presentationml/2006/ole">
            <p:oleObj spid="_x0000_s660486" name="Equation" r:id="rId4" imgW="1079280" imgH="241200" progId="Equation.DSMT4">
              <p:embed/>
            </p:oleObj>
          </a:graphicData>
        </a:graphic>
      </p:graphicFrame>
      <p:graphicFrame>
        <p:nvGraphicFramePr>
          <p:cNvPr id="660488" name="Object 8"/>
          <p:cNvGraphicFramePr>
            <a:graphicFrameLocks noChangeAspect="1"/>
          </p:cNvGraphicFramePr>
          <p:nvPr/>
        </p:nvGraphicFramePr>
        <p:xfrm>
          <a:off x="3810000" y="1898650"/>
          <a:ext cx="2322513" cy="1147763"/>
        </p:xfrm>
        <a:graphic>
          <a:graphicData uri="http://schemas.openxmlformats.org/presentationml/2006/ole">
            <p:oleObj spid="_x0000_s660488" name="Equation" r:id="rId5" imgW="952200" imgH="469800" progId="Equation.DSMT4">
              <p:embed/>
            </p:oleObj>
          </a:graphicData>
        </a:graphic>
      </p:graphicFrame>
      <p:graphicFrame>
        <p:nvGraphicFramePr>
          <p:cNvPr id="660489" name="Object 9"/>
          <p:cNvGraphicFramePr>
            <a:graphicFrameLocks noChangeAspect="1"/>
          </p:cNvGraphicFramePr>
          <p:nvPr/>
        </p:nvGraphicFramePr>
        <p:xfrm>
          <a:off x="6208713" y="1928813"/>
          <a:ext cx="2476500" cy="1085850"/>
        </p:xfrm>
        <a:graphic>
          <a:graphicData uri="http://schemas.openxmlformats.org/presentationml/2006/ole">
            <p:oleObj spid="_x0000_s660489" name="Equation" r:id="rId6" imgW="1015920" imgH="444240" progId="Equation.DSMT4">
              <p:embed/>
            </p:oleObj>
          </a:graphicData>
        </a:graphic>
      </p:graphicFrame>
      <p:grpSp>
        <p:nvGrpSpPr>
          <p:cNvPr id="660501" name="Group 21"/>
          <p:cNvGrpSpPr>
            <a:grpSpLocks/>
          </p:cNvGrpSpPr>
          <p:nvPr/>
        </p:nvGrpSpPr>
        <p:grpSpPr bwMode="auto">
          <a:xfrm>
            <a:off x="325438" y="3924300"/>
            <a:ext cx="3128963" cy="2430463"/>
            <a:chOff x="749" y="2472"/>
            <a:chExt cx="1971" cy="1531"/>
          </a:xfrm>
        </p:grpSpPr>
        <p:grpSp>
          <p:nvGrpSpPr>
            <p:cNvPr id="660493" name="Group 13"/>
            <p:cNvGrpSpPr>
              <a:grpSpLocks/>
            </p:cNvGrpSpPr>
            <p:nvPr/>
          </p:nvGrpSpPr>
          <p:grpSpPr bwMode="auto">
            <a:xfrm>
              <a:off x="1432" y="2472"/>
              <a:ext cx="1288" cy="1288"/>
              <a:chOff x="1432" y="2472"/>
              <a:chExt cx="1288" cy="1288"/>
            </a:xfrm>
          </p:grpSpPr>
          <p:sp>
            <p:nvSpPr>
              <p:cNvPr id="660491" name="Oval 11"/>
              <p:cNvSpPr>
                <a:spLocks noChangeArrowheads="1"/>
              </p:cNvSpPr>
              <p:nvPr/>
            </p:nvSpPr>
            <p:spPr bwMode="auto">
              <a:xfrm>
                <a:off x="1432" y="2472"/>
                <a:ext cx="1288" cy="128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492" name="Oval 12"/>
              <p:cNvSpPr>
                <a:spLocks noChangeArrowheads="1"/>
              </p:cNvSpPr>
              <p:nvPr/>
            </p:nvSpPr>
            <p:spPr bwMode="auto">
              <a:xfrm>
                <a:off x="1632" y="2664"/>
                <a:ext cx="904" cy="904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490" name="Oval 10"/>
              <p:cNvSpPr>
                <a:spLocks noChangeArrowheads="1"/>
              </p:cNvSpPr>
              <p:nvPr/>
            </p:nvSpPr>
            <p:spPr bwMode="auto">
              <a:xfrm>
                <a:off x="1872" y="2912"/>
                <a:ext cx="416" cy="416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0494" name="Line 14"/>
            <p:cNvSpPr>
              <a:spLocks noChangeShapeType="1"/>
            </p:cNvSpPr>
            <p:nvPr/>
          </p:nvSpPr>
          <p:spPr bwMode="auto">
            <a:xfrm flipV="1">
              <a:off x="2064" y="2984"/>
              <a:ext cx="16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5" name="Line 15"/>
            <p:cNvSpPr>
              <a:spLocks noChangeShapeType="1"/>
            </p:cNvSpPr>
            <p:nvPr/>
          </p:nvSpPr>
          <p:spPr bwMode="auto">
            <a:xfrm>
              <a:off x="2056" y="3120"/>
              <a:ext cx="360" cy="2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6" name="Line 16"/>
            <p:cNvSpPr>
              <a:spLocks noChangeShapeType="1"/>
            </p:cNvSpPr>
            <p:nvPr/>
          </p:nvSpPr>
          <p:spPr bwMode="auto">
            <a:xfrm>
              <a:off x="2064" y="3128"/>
              <a:ext cx="200" cy="5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7" name="Text Box 17"/>
            <p:cNvSpPr txBox="1">
              <a:spLocks noChangeArrowheads="1"/>
            </p:cNvSpPr>
            <p:nvPr/>
          </p:nvSpPr>
          <p:spPr bwMode="auto">
            <a:xfrm>
              <a:off x="2222" y="277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60498" name="Text Box 18"/>
            <p:cNvSpPr txBox="1">
              <a:spLocks noChangeArrowheads="1"/>
            </p:cNvSpPr>
            <p:nvPr/>
          </p:nvSpPr>
          <p:spPr bwMode="auto">
            <a:xfrm>
              <a:off x="2294" y="308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60499" name="Text Box 19"/>
            <p:cNvSpPr txBox="1">
              <a:spLocks noChangeArrowheads="1"/>
            </p:cNvSpPr>
            <p:nvPr/>
          </p:nvSpPr>
          <p:spPr bwMode="auto">
            <a:xfrm>
              <a:off x="2238" y="3753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60500" name="Text Box 20"/>
            <p:cNvSpPr txBox="1">
              <a:spLocks noChangeArrowheads="1"/>
            </p:cNvSpPr>
            <p:nvPr/>
          </p:nvSpPr>
          <p:spPr bwMode="auto">
            <a:xfrm>
              <a:off x="749" y="2478"/>
              <a:ext cx="7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t = c </a:t>
              </a:r>
              <a:r>
                <a:rPr lang="en-US" sz="2400" dirty="0">
                  <a:solidFill>
                    <a:schemeClr val="bg2"/>
                  </a:solidFill>
                  <a:latin typeface="Times New Roman" pitchFamily="18" charset="0"/>
                </a:rPr>
                <a:t>-</a:t>
              </a:r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 b</a:t>
              </a:r>
            </a:p>
          </p:txBody>
        </p:sp>
      </p:grpSp>
      <p:graphicFrame>
        <p:nvGraphicFramePr>
          <p:cNvPr id="660502" name="Object 22"/>
          <p:cNvGraphicFramePr>
            <a:graphicFrameLocks noChangeAspect="1"/>
          </p:cNvGraphicFramePr>
          <p:nvPr/>
        </p:nvGraphicFramePr>
        <p:xfrm>
          <a:off x="6151563" y="3363913"/>
          <a:ext cx="1701800" cy="960437"/>
        </p:xfrm>
        <a:graphic>
          <a:graphicData uri="http://schemas.openxmlformats.org/presentationml/2006/ole">
            <p:oleObj spid="_x0000_s660502" name="Equation" r:id="rId7" imgW="698400" imgH="393480" progId="Equation.DSMT4">
              <p:embed/>
            </p:oleObj>
          </a:graphicData>
        </a:graphic>
      </p:graphicFrame>
      <p:graphicFrame>
        <p:nvGraphicFramePr>
          <p:cNvPr id="660503" name="Object 23"/>
          <p:cNvGraphicFramePr>
            <a:graphicFrameLocks noChangeAspect="1"/>
          </p:cNvGraphicFramePr>
          <p:nvPr/>
        </p:nvGraphicFramePr>
        <p:xfrm>
          <a:off x="517525" y="2571750"/>
          <a:ext cx="3063875" cy="588963"/>
        </p:xfrm>
        <a:graphic>
          <a:graphicData uri="http://schemas.openxmlformats.org/presentationml/2006/ole">
            <p:oleObj spid="_x0000_s660503" name="Equation" r:id="rId8" imgW="1257120" imgH="241200" progId="Equation.DSMT4">
              <p:embed/>
            </p:oleObj>
          </a:graphicData>
        </a:graphic>
      </p:graphicFrame>
      <p:graphicFrame>
        <p:nvGraphicFramePr>
          <p:cNvPr id="660504" name="Object 24"/>
          <p:cNvGraphicFramePr>
            <a:graphicFrameLocks noChangeAspect="1"/>
          </p:cNvGraphicFramePr>
          <p:nvPr/>
        </p:nvGraphicFramePr>
        <p:xfrm>
          <a:off x="4249738" y="4583730"/>
          <a:ext cx="4781550" cy="1828800"/>
        </p:xfrm>
        <a:graphic>
          <a:graphicData uri="http://schemas.openxmlformats.org/presentationml/2006/ole">
            <p:oleObj spid="_x0000_s660504" name="Equation" r:id="rId9" imgW="2260440" imgH="863280" progId="Equation.DSMT4">
              <p:embed/>
            </p:oleObj>
          </a:graphicData>
        </a:graphic>
      </p:graphicFrame>
      <p:sp>
        <p:nvSpPr>
          <p:cNvPr id="660505" name="Text Box 25"/>
          <p:cNvSpPr txBox="1">
            <a:spLocks noChangeArrowheads="1"/>
          </p:cNvSpPr>
          <p:nvPr/>
        </p:nvSpPr>
        <p:spPr bwMode="auto">
          <a:xfrm>
            <a:off x="3540125" y="3770313"/>
            <a:ext cx="2025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Derivation omitted</a:t>
            </a:r>
          </a:p>
        </p:txBody>
      </p:sp>
      <p:sp>
        <p:nvSpPr>
          <p:cNvPr id="660506" name="Line 26"/>
          <p:cNvSpPr>
            <a:spLocks noChangeShapeType="1"/>
          </p:cNvSpPr>
          <p:nvPr/>
        </p:nvSpPr>
        <p:spPr bwMode="auto">
          <a:xfrm>
            <a:off x="5575300" y="4051300"/>
            <a:ext cx="381000" cy="444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60507" name="Line 27"/>
          <p:cNvSpPr>
            <a:spLocks noChangeShapeType="1"/>
          </p:cNvSpPr>
          <p:nvPr/>
        </p:nvSpPr>
        <p:spPr bwMode="auto">
          <a:xfrm flipV="1">
            <a:off x="5575300" y="3873500"/>
            <a:ext cx="469900" cy="17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2000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Tesche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Model</a:t>
            </a:r>
          </a:p>
        </p:txBody>
      </p:sp>
      <p:sp>
        <p:nvSpPr>
          <p:cNvPr id="662531" name="Text Box 3"/>
          <p:cNvSpPr txBox="1">
            <a:spLocks noChangeArrowheads="1"/>
          </p:cNvSpPr>
          <p:nvPr/>
        </p:nvSpPr>
        <p:spPr bwMode="auto">
          <a:xfrm>
            <a:off x="822302" y="1340561"/>
            <a:ext cx="7273925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This empirical model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combines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the low-frequency (DC) and the high-frequency (HF) skin-effect results together into one result by using an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approximate circuit model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to get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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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62643" name="Text Box 115"/>
          <p:cNvSpPr txBox="1">
            <a:spLocks noChangeArrowheads="1"/>
          </p:cNvSpPr>
          <p:nvPr/>
        </p:nvSpPr>
        <p:spPr bwMode="auto">
          <a:xfrm>
            <a:off x="1368425" y="3059113"/>
            <a:ext cx="6353175" cy="92868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F. M. Tesche, “A Simple model for the line parameters of a lossy coaxial cable filled with a nondispersive dielectric,” IEEE Trans. EMC, vol. 49, no. 1, pp. 12-17, Feb. 2007. </a:t>
            </a:r>
          </a:p>
        </p:txBody>
      </p:sp>
      <p:sp>
        <p:nvSpPr>
          <p:cNvPr id="662644" name="Text Box 116"/>
          <p:cNvSpPr txBox="1">
            <a:spLocks noChangeArrowheads="1"/>
          </p:cNvSpPr>
          <p:nvPr/>
        </p:nvSpPr>
        <p:spPr bwMode="auto">
          <a:xfrm>
            <a:off x="873125" y="4824413"/>
            <a:ext cx="72580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The method was applied in the above reference for a coaxial cable, but it should work for any type of transmission line.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60711" y="5780314"/>
            <a:ext cx="668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(Please see the Appendix for a discussion of the Tesche model.)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2209800" y="0"/>
            <a:ext cx="48561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Twin Lead</a:t>
            </a:r>
          </a:p>
        </p:txBody>
      </p:sp>
      <p:grpSp>
        <p:nvGrpSpPr>
          <p:cNvPr id="675846" name="Group 6"/>
          <p:cNvGrpSpPr>
            <a:grpSpLocks/>
          </p:cNvGrpSpPr>
          <p:nvPr/>
        </p:nvGrpSpPr>
        <p:grpSpPr bwMode="auto">
          <a:xfrm>
            <a:off x="2794000" y="3376617"/>
            <a:ext cx="4213225" cy="2489205"/>
            <a:chOff x="1176" y="2663"/>
            <a:chExt cx="2654" cy="1568"/>
          </a:xfrm>
        </p:grpSpPr>
        <p:grpSp>
          <p:nvGrpSpPr>
            <p:cNvPr id="675847" name="Group 7"/>
            <p:cNvGrpSpPr>
              <a:grpSpLocks/>
            </p:cNvGrpSpPr>
            <p:nvPr/>
          </p:nvGrpSpPr>
          <p:grpSpPr bwMode="auto">
            <a:xfrm>
              <a:off x="1440" y="3112"/>
              <a:ext cx="648" cy="648"/>
              <a:chOff x="1440" y="3112"/>
              <a:chExt cx="648" cy="648"/>
            </a:xfrm>
          </p:grpSpPr>
          <p:sp>
            <p:nvSpPr>
              <p:cNvPr id="675848" name="Oval 8"/>
              <p:cNvSpPr>
                <a:spLocks noChangeArrowheads="1"/>
              </p:cNvSpPr>
              <p:nvPr/>
            </p:nvSpPr>
            <p:spPr bwMode="auto">
              <a:xfrm>
                <a:off x="1440" y="3112"/>
                <a:ext cx="648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49" name="Oval 9"/>
              <p:cNvSpPr>
                <a:spLocks noChangeArrowheads="1"/>
              </p:cNvSpPr>
              <p:nvPr/>
            </p:nvSpPr>
            <p:spPr bwMode="auto">
              <a:xfrm>
                <a:off x="1504" y="3176"/>
                <a:ext cx="520" cy="52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5850" name="Group 10"/>
            <p:cNvGrpSpPr>
              <a:grpSpLocks/>
            </p:cNvGrpSpPr>
            <p:nvPr/>
          </p:nvGrpSpPr>
          <p:grpSpPr bwMode="auto">
            <a:xfrm>
              <a:off x="2488" y="3104"/>
              <a:ext cx="648" cy="648"/>
              <a:chOff x="1440" y="3112"/>
              <a:chExt cx="648" cy="648"/>
            </a:xfrm>
          </p:grpSpPr>
          <p:sp>
            <p:nvSpPr>
              <p:cNvPr id="675851" name="Oval 11"/>
              <p:cNvSpPr>
                <a:spLocks noChangeArrowheads="1"/>
              </p:cNvSpPr>
              <p:nvPr/>
            </p:nvSpPr>
            <p:spPr bwMode="auto">
              <a:xfrm>
                <a:off x="1440" y="3112"/>
                <a:ext cx="648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52" name="Oval 12"/>
              <p:cNvSpPr>
                <a:spLocks noChangeArrowheads="1"/>
              </p:cNvSpPr>
              <p:nvPr/>
            </p:nvSpPr>
            <p:spPr bwMode="auto">
              <a:xfrm>
                <a:off x="1504" y="3176"/>
                <a:ext cx="520" cy="52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5853" name="Line 13"/>
            <p:cNvSpPr>
              <a:spLocks noChangeShapeType="1"/>
            </p:cNvSpPr>
            <p:nvPr/>
          </p:nvSpPr>
          <p:spPr bwMode="auto">
            <a:xfrm flipV="1">
              <a:off x="1760" y="3184"/>
              <a:ext cx="216" cy="2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54" name="Text Box 14"/>
            <p:cNvSpPr txBox="1">
              <a:spLocks noChangeArrowheads="1"/>
            </p:cNvSpPr>
            <p:nvPr/>
          </p:nvSpPr>
          <p:spPr bwMode="auto">
            <a:xfrm>
              <a:off x="1974" y="298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75855" name="Line 15"/>
            <p:cNvSpPr>
              <a:spLocks noChangeShapeType="1"/>
            </p:cNvSpPr>
            <p:nvPr/>
          </p:nvSpPr>
          <p:spPr bwMode="auto">
            <a:xfrm>
              <a:off x="1808" y="3504"/>
              <a:ext cx="136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56" name="Line 16"/>
            <p:cNvSpPr>
              <a:spLocks noChangeShapeType="1"/>
            </p:cNvSpPr>
            <p:nvPr/>
          </p:nvSpPr>
          <p:spPr bwMode="auto">
            <a:xfrm flipH="1" flipV="1">
              <a:off x="1992" y="3664"/>
              <a:ext cx="136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57" name="Text Box 17"/>
            <p:cNvSpPr txBox="1">
              <a:spLocks noChangeArrowheads="1"/>
            </p:cNvSpPr>
            <p:nvPr/>
          </p:nvSpPr>
          <p:spPr bwMode="auto">
            <a:xfrm>
              <a:off x="2070" y="3477"/>
              <a:ext cx="24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</a:p>
          </p:txBody>
        </p:sp>
        <p:sp>
          <p:nvSpPr>
            <p:cNvPr id="675858" name="Line 18"/>
            <p:cNvSpPr>
              <a:spLocks noChangeShapeType="1"/>
            </p:cNvSpPr>
            <p:nvPr/>
          </p:nvSpPr>
          <p:spPr bwMode="auto">
            <a:xfrm>
              <a:off x="1176" y="3440"/>
              <a:ext cx="2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59" name="Text Box 19"/>
            <p:cNvSpPr txBox="1">
              <a:spLocks noChangeArrowheads="1"/>
            </p:cNvSpPr>
            <p:nvPr/>
          </p:nvSpPr>
          <p:spPr bwMode="auto">
            <a:xfrm>
              <a:off x="3650" y="3311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75860" name="Line 20"/>
            <p:cNvSpPr>
              <a:spLocks noChangeShapeType="1"/>
            </p:cNvSpPr>
            <p:nvPr/>
          </p:nvSpPr>
          <p:spPr bwMode="auto">
            <a:xfrm>
              <a:off x="2296" y="2936"/>
              <a:ext cx="0" cy="1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1" name="Text Box 21"/>
            <p:cNvSpPr txBox="1">
              <a:spLocks noChangeArrowheads="1"/>
            </p:cNvSpPr>
            <p:nvPr/>
          </p:nvSpPr>
          <p:spPr bwMode="auto">
            <a:xfrm>
              <a:off x="2220" y="2663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75862" name="Line 22"/>
            <p:cNvSpPr>
              <a:spLocks noChangeShapeType="1"/>
            </p:cNvSpPr>
            <p:nvPr/>
          </p:nvSpPr>
          <p:spPr bwMode="auto">
            <a:xfrm>
              <a:off x="1768" y="3968"/>
              <a:ext cx="106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3" name="Text Box 23"/>
            <p:cNvSpPr txBox="1">
              <a:spLocks noChangeArrowheads="1"/>
            </p:cNvSpPr>
            <p:nvPr/>
          </p:nvSpPr>
          <p:spPr bwMode="auto">
            <a:xfrm>
              <a:off x="2358" y="400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675864" name="Line 24"/>
            <p:cNvSpPr>
              <a:spLocks noChangeShapeType="1"/>
            </p:cNvSpPr>
            <p:nvPr/>
          </p:nvSpPr>
          <p:spPr bwMode="auto">
            <a:xfrm>
              <a:off x="1760" y="3440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5" name="Line 25"/>
            <p:cNvSpPr>
              <a:spLocks noChangeShapeType="1"/>
            </p:cNvSpPr>
            <p:nvPr/>
          </p:nvSpPr>
          <p:spPr bwMode="auto">
            <a:xfrm>
              <a:off x="2824" y="3464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75908" name="Group 68"/>
          <p:cNvGrpSpPr>
            <a:grpSpLocks/>
          </p:cNvGrpSpPr>
          <p:nvPr/>
        </p:nvGrpSpPr>
        <p:grpSpPr bwMode="auto">
          <a:xfrm>
            <a:off x="2768600" y="698500"/>
            <a:ext cx="4257675" cy="2474913"/>
            <a:chOff x="1760" y="576"/>
            <a:chExt cx="2682" cy="1559"/>
          </a:xfrm>
        </p:grpSpPr>
        <p:sp>
          <p:nvSpPr>
            <p:cNvPr id="675884" name="Oval 44"/>
            <p:cNvSpPr>
              <a:spLocks noChangeArrowheads="1"/>
            </p:cNvSpPr>
            <p:nvPr/>
          </p:nvSpPr>
          <p:spPr bwMode="auto">
            <a:xfrm>
              <a:off x="2024" y="1016"/>
              <a:ext cx="648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7" name="Oval 47"/>
            <p:cNvSpPr>
              <a:spLocks noChangeArrowheads="1"/>
            </p:cNvSpPr>
            <p:nvPr/>
          </p:nvSpPr>
          <p:spPr bwMode="auto">
            <a:xfrm>
              <a:off x="3072" y="1008"/>
              <a:ext cx="648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9" name="Line 49"/>
            <p:cNvSpPr>
              <a:spLocks noChangeShapeType="1"/>
            </p:cNvSpPr>
            <p:nvPr/>
          </p:nvSpPr>
          <p:spPr bwMode="auto">
            <a:xfrm flipV="1">
              <a:off x="2344" y="1088"/>
              <a:ext cx="216" cy="2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0" name="Text Box 50"/>
            <p:cNvSpPr txBox="1">
              <a:spLocks noChangeArrowheads="1"/>
            </p:cNvSpPr>
            <p:nvPr/>
          </p:nvSpPr>
          <p:spPr bwMode="auto">
            <a:xfrm>
              <a:off x="2558" y="88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75894" name="Line 54"/>
            <p:cNvSpPr>
              <a:spLocks noChangeShapeType="1"/>
            </p:cNvSpPr>
            <p:nvPr/>
          </p:nvSpPr>
          <p:spPr bwMode="auto">
            <a:xfrm>
              <a:off x="1760" y="1344"/>
              <a:ext cx="2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5" name="Text Box 55"/>
            <p:cNvSpPr txBox="1">
              <a:spLocks noChangeArrowheads="1"/>
            </p:cNvSpPr>
            <p:nvPr/>
          </p:nvSpPr>
          <p:spPr bwMode="auto">
            <a:xfrm>
              <a:off x="4262" y="122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75896" name="Line 56"/>
            <p:cNvSpPr>
              <a:spLocks noChangeShapeType="1"/>
            </p:cNvSpPr>
            <p:nvPr/>
          </p:nvSpPr>
          <p:spPr bwMode="auto">
            <a:xfrm>
              <a:off x="2880" y="840"/>
              <a:ext cx="0" cy="1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7" name="Text Box 57"/>
            <p:cNvSpPr txBox="1">
              <a:spLocks noChangeArrowheads="1"/>
            </p:cNvSpPr>
            <p:nvPr/>
          </p:nvSpPr>
          <p:spPr bwMode="auto">
            <a:xfrm>
              <a:off x="2798" y="576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75898" name="Line 58"/>
            <p:cNvSpPr>
              <a:spLocks noChangeShapeType="1"/>
            </p:cNvSpPr>
            <p:nvPr/>
          </p:nvSpPr>
          <p:spPr bwMode="auto">
            <a:xfrm>
              <a:off x="2352" y="1872"/>
              <a:ext cx="106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9" name="Text Box 59"/>
            <p:cNvSpPr txBox="1">
              <a:spLocks noChangeArrowheads="1"/>
            </p:cNvSpPr>
            <p:nvPr/>
          </p:nvSpPr>
          <p:spPr bwMode="auto">
            <a:xfrm>
              <a:off x="2942" y="190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675900" name="Line 60"/>
            <p:cNvSpPr>
              <a:spLocks noChangeShapeType="1"/>
            </p:cNvSpPr>
            <p:nvPr/>
          </p:nvSpPr>
          <p:spPr bwMode="auto">
            <a:xfrm>
              <a:off x="2344" y="1344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01" name="Line 61"/>
            <p:cNvSpPr>
              <a:spLocks noChangeShapeType="1"/>
            </p:cNvSpPr>
            <p:nvPr/>
          </p:nvSpPr>
          <p:spPr bwMode="auto">
            <a:xfrm>
              <a:off x="3408" y="1368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5902" name="Text Box 62"/>
          <p:cNvSpPr txBox="1">
            <a:spLocks noChangeArrowheads="1"/>
          </p:cNvSpPr>
          <p:nvPr/>
        </p:nvSpPr>
        <p:spPr bwMode="auto">
          <a:xfrm>
            <a:off x="5567363" y="3333750"/>
            <a:ext cx="2722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DC equivalent model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6151563" y="1098550"/>
            <a:ext cx="1477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Twin Lead</a:t>
            </a: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675904" name="Text Box 64"/>
          <p:cNvSpPr txBox="1">
            <a:spLocks noChangeArrowheads="1"/>
          </p:cNvSpPr>
          <p:nvPr/>
        </p:nvSpPr>
        <p:spPr bwMode="auto">
          <a:xfrm>
            <a:off x="250825" y="3122613"/>
            <a:ext cx="2673350" cy="92868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Assume </a:t>
            </a:r>
            <a:r>
              <a:rPr lang="en-US" u="sng" dirty="0">
                <a:solidFill>
                  <a:schemeClr val="bg2"/>
                </a:solidFill>
              </a:rPr>
              <a:t>uniform</a:t>
            </a:r>
            <a:r>
              <a:rPr lang="en-US" dirty="0">
                <a:solidFill>
                  <a:schemeClr val="bg2"/>
                </a:solidFill>
              </a:rPr>
              <a:t> current density on each conductor (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&gt;&gt;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).</a:t>
            </a:r>
          </a:p>
        </p:txBody>
      </p:sp>
      <p:graphicFrame>
        <p:nvGraphicFramePr>
          <p:cNvPr id="675905" name="Object 65"/>
          <p:cNvGraphicFramePr>
            <a:graphicFrameLocks noChangeAspect="1"/>
          </p:cNvGraphicFramePr>
          <p:nvPr/>
        </p:nvGraphicFramePr>
        <p:xfrm>
          <a:off x="3178627" y="5906014"/>
          <a:ext cx="2623458" cy="766924"/>
        </p:xfrm>
        <a:graphic>
          <a:graphicData uri="http://schemas.openxmlformats.org/presentationml/2006/ole">
            <p:oleObj spid="_x0000_s675905" name="Equation" r:id="rId4" imgW="1346040" imgH="393480" progId="Equation.DSMT4">
              <p:embed/>
            </p:oleObj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2209800" y="0"/>
            <a:ext cx="48561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Twin Lead</a:t>
            </a: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768600" y="698500"/>
            <a:ext cx="4257675" cy="2474913"/>
            <a:chOff x="1760" y="576"/>
            <a:chExt cx="2682" cy="1559"/>
          </a:xfrm>
        </p:grpSpPr>
        <p:sp>
          <p:nvSpPr>
            <p:cNvPr id="675884" name="Oval 44"/>
            <p:cNvSpPr>
              <a:spLocks noChangeArrowheads="1"/>
            </p:cNvSpPr>
            <p:nvPr/>
          </p:nvSpPr>
          <p:spPr bwMode="auto">
            <a:xfrm>
              <a:off x="2024" y="1016"/>
              <a:ext cx="648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7" name="Oval 47"/>
            <p:cNvSpPr>
              <a:spLocks noChangeArrowheads="1"/>
            </p:cNvSpPr>
            <p:nvPr/>
          </p:nvSpPr>
          <p:spPr bwMode="auto">
            <a:xfrm>
              <a:off x="3072" y="1008"/>
              <a:ext cx="648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9" name="Line 49"/>
            <p:cNvSpPr>
              <a:spLocks noChangeShapeType="1"/>
            </p:cNvSpPr>
            <p:nvPr/>
          </p:nvSpPr>
          <p:spPr bwMode="auto">
            <a:xfrm flipV="1">
              <a:off x="2344" y="1088"/>
              <a:ext cx="216" cy="2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0" name="Text Box 50"/>
            <p:cNvSpPr txBox="1">
              <a:spLocks noChangeArrowheads="1"/>
            </p:cNvSpPr>
            <p:nvPr/>
          </p:nvSpPr>
          <p:spPr bwMode="auto">
            <a:xfrm>
              <a:off x="2558" y="88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75894" name="Line 54"/>
            <p:cNvSpPr>
              <a:spLocks noChangeShapeType="1"/>
            </p:cNvSpPr>
            <p:nvPr/>
          </p:nvSpPr>
          <p:spPr bwMode="auto">
            <a:xfrm>
              <a:off x="1760" y="1344"/>
              <a:ext cx="2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5" name="Text Box 55"/>
            <p:cNvSpPr txBox="1">
              <a:spLocks noChangeArrowheads="1"/>
            </p:cNvSpPr>
            <p:nvPr/>
          </p:nvSpPr>
          <p:spPr bwMode="auto">
            <a:xfrm>
              <a:off x="4262" y="122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75896" name="Line 56"/>
            <p:cNvSpPr>
              <a:spLocks noChangeShapeType="1"/>
            </p:cNvSpPr>
            <p:nvPr/>
          </p:nvSpPr>
          <p:spPr bwMode="auto">
            <a:xfrm>
              <a:off x="2880" y="840"/>
              <a:ext cx="0" cy="1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7" name="Text Box 57"/>
            <p:cNvSpPr txBox="1">
              <a:spLocks noChangeArrowheads="1"/>
            </p:cNvSpPr>
            <p:nvPr/>
          </p:nvSpPr>
          <p:spPr bwMode="auto">
            <a:xfrm>
              <a:off x="2798" y="576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75898" name="Line 58"/>
            <p:cNvSpPr>
              <a:spLocks noChangeShapeType="1"/>
            </p:cNvSpPr>
            <p:nvPr/>
          </p:nvSpPr>
          <p:spPr bwMode="auto">
            <a:xfrm>
              <a:off x="2352" y="1872"/>
              <a:ext cx="106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99" name="Text Box 59"/>
            <p:cNvSpPr txBox="1">
              <a:spLocks noChangeArrowheads="1"/>
            </p:cNvSpPr>
            <p:nvPr/>
          </p:nvSpPr>
          <p:spPr bwMode="auto">
            <a:xfrm>
              <a:off x="2942" y="190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675900" name="Line 60"/>
            <p:cNvSpPr>
              <a:spLocks noChangeShapeType="1"/>
            </p:cNvSpPr>
            <p:nvPr/>
          </p:nvSpPr>
          <p:spPr bwMode="auto">
            <a:xfrm>
              <a:off x="2344" y="1344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01" name="Line 61"/>
            <p:cNvSpPr>
              <a:spLocks noChangeShapeType="1"/>
            </p:cNvSpPr>
            <p:nvPr/>
          </p:nvSpPr>
          <p:spPr bwMode="auto">
            <a:xfrm>
              <a:off x="3408" y="1368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6151563" y="1098550"/>
            <a:ext cx="1477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Twin Lead</a:t>
            </a:r>
            <a:endParaRPr lang="en-US" sz="2000">
              <a:solidFill>
                <a:schemeClr val="bg2"/>
              </a:solidFill>
            </a:endParaRPr>
          </a:p>
        </p:txBody>
      </p:sp>
      <p:graphicFrame>
        <p:nvGraphicFramePr>
          <p:cNvPr id="675905" name="Object 65"/>
          <p:cNvGraphicFramePr>
            <a:graphicFrameLocks noChangeAspect="1"/>
          </p:cNvGraphicFramePr>
          <p:nvPr/>
        </p:nvGraphicFramePr>
        <p:xfrm>
          <a:off x="2434318" y="3288847"/>
          <a:ext cx="4017963" cy="841375"/>
        </p:xfrm>
        <a:graphic>
          <a:graphicData uri="http://schemas.openxmlformats.org/presentationml/2006/ole">
            <p:oleObj spid="_x0000_s776194" name="Equation" r:id="rId4" imgW="1879560" imgH="393480" progId="Equation.DSMT4">
              <p:embed/>
            </p:oleObj>
          </a:graphicData>
        </a:graphic>
      </p:graphicFrame>
      <p:graphicFrame>
        <p:nvGraphicFramePr>
          <p:cNvPr id="675907" name="Object 67"/>
          <p:cNvGraphicFramePr>
            <a:graphicFrameLocks noChangeAspect="1"/>
          </p:cNvGraphicFramePr>
          <p:nvPr/>
        </p:nvGraphicFramePr>
        <p:xfrm>
          <a:off x="3950608" y="5029550"/>
          <a:ext cx="1085850" cy="841375"/>
        </p:xfrm>
        <a:graphic>
          <a:graphicData uri="http://schemas.openxmlformats.org/presentationml/2006/ole">
            <p:oleObj spid="_x0000_s776196" name="Equation" r:id="rId5" imgW="507960" imgH="393480" progId="Equation.DSMT4">
              <p:embed/>
            </p:oleObj>
          </a:graphicData>
        </a:graphic>
      </p:graphicFrame>
      <p:sp>
        <p:nvSpPr>
          <p:cNvPr id="675909" name="Text Box 69"/>
          <p:cNvSpPr txBox="1">
            <a:spLocks noChangeArrowheads="1"/>
          </p:cNvSpPr>
          <p:nvPr/>
        </p:nvSpPr>
        <p:spPr bwMode="auto">
          <a:xfrm>
            <a:off x="3298825" y="468108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696566" y="6102984"/>
            <a:ext cx="3962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(A more accurate formula will come later.)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571500" y="0"/>
            <a:ext cx="7980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</a:t>
            </a:r>
          </a:p>
        </p:txBody>
      </p:sp>
      <p:graphicFrame>
        <p:nvGraphicFramePr>
          <p:cNvPr id="684073" name="Object 41"/>
          <p:cNvGraphicFramePr>
            <a:graphicFrameLocks noChangeAspect="1"/>
          </p:cNvGraphicFramePr>
          <p:nvPr/>
        </p:nvGraphicFramePr>
        <p:xfrm>
          <a:off x="3298825" y="3925888"/>
          <a:ext cx="2443163" cy="1030287"/>
        </p:xfrm>
        <a:graphic>
          <a:graphicData uri="http://schemas.openxmlformats.org/presentationml/2006/ole">
            <p:oleObj spid="_x0000_s684073" name="Equation" r:id="rId4" imgW="1143000" imgH="482400" progId="Equation.DSMT4">
              <p:embed/>
            </p:oleObj>
          </a:graphicData>
        </a:graphic>
      </p:graphicFrame>
      <p:grpSp>
        <p:nvGrpSpPr>
          <p:cNvPr id="684081" name="Group 49"/>
          <p:cNvGrpSpPr>
            <a:grpSpLocks/>
          </p:cNvGrpSpPr>
          <p:nvPr/>
        </p:nvGrpSpPr>
        <p:grpSpPr bwMode="auto">
          <a:xfrm>
            <a:off x="778329" y="678542"/>
            <a:ext cx="4257675" cy="2271713"/>
            <a:chOff x="1544" y="528"/>
            <a:chExt cx="2682" cy="1431"/>
          </a:xfrm>
        </p:grpSpPr>
        <p:sp>
          <p:nvSpPr>
            <p:cNvPr id="684056" name="Oval 24"/>
            <p:cNvSpPr>
              <a:spLocks noChangeArrowheads="1"/>
            </p:cNvSpPr>
            <p:nvPr/>
          </p:nvSpPr>
          <p:spPr bwMode="auto">
            <a:xfrm>
              <a:off x="1864" y="992"/>
              <a:ext cx="464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1" name="Text Box 29"/>
            <p:cNvSpPr txBox="1">
              <a:spLocks noChangeArrowheads="1"/>
            </p:cNvSpPr>
            <p:nvPr/>
          </p:nvSpPr>
          <p:spPr bwMode="auto">
            <a:xfrm>
              <a:off x="4046" y="1192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84062" name="Line 30"/>
            <p:cNvSpPr>
              <a:spLocks noChangeShapeType="1"/>
            </p:cNvSpPr>
            <p:nvPr/>
          </p:nvSpPr>
          <p:spPr bwMode="auto">
            <a:xfrm>
              <a:off x="2664" y="816"/>
              <a:ext cx="0" cy="1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4063" name="Text Box 31"/>
            <p:cNvSpPr txBox="1">
              <a:spLocks noChangeArrowheads="1"/>
            </p:cNvSpPr>
            <p:nvPr/>
          </p:nvSpPr>
          <p:spPr bwMode="auto">
            <a:xfrm>
              <a:off x="2582" y="528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84074" name="Oval 42"/>
            <p:cNvSpPr>
              <a:spLocks noChangeArrowheads="1"/>
            </p:cNvSpPr>
            <p:nvPr/>
          </p:nvSpPr>
          <p:spPr bwMode="auto">
            <a:xfrm>
              <a:off x="2976" y="1008"/>
              <a:ext cx="464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0" name="Line 28"/>
            <p:cNvSpPr>
              <a:spLocks noChangeShapeType="1"/>
            </p:cNvSpPr>
            <p:nvPr/>
          </p:nvSpPr>
          <p:spPr bwMode="auto">
            <a:xfrm>
              <a:off x="1544" y="1320"/>
              <a:ext cx="2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4075" name="Text Box 43"/>
            <p:cNvSpPr txBox="1">
              <a:spLocks noChangeArrowheads="1"/>
            </p:cNvSpPr>
            <p:nvPr/>
          </p:nvSpPr>
          <p:spPr bwMode="auto">
            <a:xfrm>
              <a:off x="1982" y="1728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4076" name="Text Box 44"/>
            <p:cNvSpPr txBox="1">
              <a:spLocks noChangeArrowheads="1"/>
            </p:cNvSpPr>
            <p:nvPr/>
          </p:nvSpPr>
          <p:spPr bwMode="auto">
            <a:xfrm>
              <a:off x="3102" y="172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84077" name="Line 45"/>
            <p:cNvSpPr>
              <a:spLocks noChangeShapeType="1"/>
            </p:cNvSpPr>
            <p:nvPr/>
          </p:nvSpPr>
          <p:spPr bwMode="auto">
            <a:xfrm flipV="1">
              <a:off x="2248" y="968"/>
              <a:ext cx="152" cy="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84078" name="Object 46"/>
            <p:cNvGraphicFramePr>
              <a:graphicFrameLocks noChangeAspect="1"/>
            </p:cNvGraphicFramePr>
            <p:nvPr/>
          </p:nvGraphicFramePr>
          <p:xfrm>
            <a:off x="2180" y="735"/>
            <a:ext cx="129" cy="206"/>
          </p:xfrm>
          <a:graphic>
            <a:graphicData uri="http://schemas.openxmlformats.org/presentationml/2006/ole">
              <p:oleObj spid="_x0000_s684078" name="Equation" r:id="rId5" imgW="126720" imgH="203040" progId="Equation.DSMT4">
                <p:embed/>
              </p:oleObj>
            </a:graphicData>
          </a:graphic>
        </p:graphicFrame>
      </p:grpSp>
      <p:sp>
        <p:nvSpPr>
          <p:cNvPr id="684079" name="Text Box 47"/>
          <p:cNvSpPr txBox="1">
            <a:spLocks noChangeArrowheads="1"/>
          </p:cNvSpPr>
          <p:nvPr/>
        </p:nvSpPr>
        <p:spPr bwMode="auto">
          <a:xfrm>
            <a:off x="459800" y="5256532"/>
            <a:ext cx="8267700" cy="5847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L</a:t>
            </a:r>
            <a:r>
              <a:rPr lang="en-US" sz="16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1600" dirty="0">
                <a:solidFill>
                  <a:schemeClr val="bg2"/>
                </a:solidFill>
              </a:rPr>
              <a:t> is the external inductance (calculated assuming PEC conductors) and 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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 is an increase in the dimension of the </a:t>
            </a:r>
            <a:r>
              <a:rPr lang="en-US" sz="1600" dirty="0" smtClean="0">
                <a:solidFill>
                  <a:schemeClr val="bg2"/>
                </a:solidFill>
                <a:sym typeface="Symbol" pitchFamily="18" charset="2"/>
              </a:rPr>
              <a:t>conductors (expanded into the active field region).</a:t>
            </a:r>
            <a:endParaRPr lang="en-US" sz="1600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684080" name="Object 48"/>
          <p:cNvGraphicFramePr>
            <a:graphicFrameLocks noChangeAspect="1"/>
          </p:cNvGraphicFramePr>
          <p:nvPr/>
        </p:nvGraphicFramePr>
        <p:xfrm>
          <a:off x="5830888" y="1357313"/>
          <a:ext cx="2709862" cy="977900"/>
        </p:xfrm>
        <a:graphic>
          <a:graphicData uri="http://schemas.openxmlformats.org/presentationml/2006/ole">
            <p:oleObj spid="_x0000_s684080" name="Equation" r:id="rId6" imgW="1549080" imgH="558720" progId="Equation.DSMT4">
              <p:embed/>
            </p:oleObj>
          </a:graphicData>
        </a:graphic>
      </p:graphicFrame>
      <p:sp>
        <p:nvSpPr>
          <p:cNvPr id="684082" name="Text Box 50"/>
          <p:cNvSpPr txBox="1">
            <a:spLocks noChangeArrowheads="1"/>
          </p:cNvSpPr>
          <p:nvPr/>
        </p:nvSpPr>
        <p:spPr bwMode="auto">
          <a:xfrm>
            <a:off x="98425" y="3086100"/>
            <a:ext cx="852306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Wheeler showed that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bg1"/>
                </a:solidFill>
              </a:rPr>
              <a:t> could be expressed in a way that is easy to </a:t>
            </a:r>
            <a:r>
              <a:rPr lang="en-US" sz="2000" dirty="0" smtClean="0">
                <a:solidFill>
                  <a:schemeClr val="bg1"/>
                </a:solidFill>
              </a:rPr>
              <a:t>calculate (provided we have a </a:t>
            </a:r>
            <a:r>
              <a:rPr lang="en-US" sz="2000" u="sng" dirty="0" smtClean="0">
                <a:solidFill>
                  <a:schemeClr val="bg1"/>
                </a:solidFill>
              </a:rPr>
              <a:t>formula</a:t>
            </a:r>
            <a:r>
              <a:rPr lang="en-US" sz="2000" dirty="0" smtClean="0">
                <a:solidFill>
                  <a:schemeClr val="bg1"/>
                </a:solidFill>
              </a:rPr>
              <a:t> for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L</a:t>
            </a:r>
            <a:r>
              <a:rPr lang="en-US" sz="2000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chemeClr val="bg1"/>
                </a:solidFill>
              </a:rPr>
              <a:t>):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84083" name="Text Box 51"/>
          <p:cNvSpPr txBox="1">
            <a:spLocks noChangeArrowheads="1"/>
          </p:cNvSpPr>
          <p:nvPr/>
        </p:nvSpPr>
        <p:spPr bwMode="auto">
          <a:xfrm>
            <a:off x="874858" y="6029506"/>
            <a:ext cx="75088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H. Wheeler, "Formulas for the skin-effect," Proc. IRE, vol. 30, pp. 412-424, 1942.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468241" y="869926"/>
            <a:ext cx="80057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boundaries are expanded a small amount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 into the field region.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90197" name="Text Box 21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sp>
        <p:nvSpPr>
          <p:cNvPr id="690221" name="Text Box 45"/>
          <p:cNvSpPr txBox="1">
            <a:spLocks noChangeArrowheads="1"/>
          </p:cNvSpPr>
          <p:nvPr/>
        </p:nvSpPr>
        <p:spPr bwMode="auto">
          <a:xfrm>
            <a:off x="5854416" y="3492430"/>
            <a:ext cx="1835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PEC conductors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386511" y="1701610"/>
            <a:ext cx="4819652" cy="2246313"/>
            <a:chOff x="2406" y="728"/>
            <a:chExt cx="3036" cy="1415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496" y="728"/>
              <a:ext cx="2622" cy="1415"/>
              <a:chOff x="1544" y="544"/>
              <a:chExt cx="2622" cy="1415"/>
            </a:xfrm>
          </p:grpSpPr>
          <p:sp>
            <p:nvSpPr>
              <p:cNvPr id="690199" name="Oval 23"/>
              <p:cNvSpPr>
                <a:spLocks noChangeArrowheads="1"/>
              </p:cNvSpPr>
              <p:nvPr/>
            </p:nvSpPr>
            <p:spPr bwMode="auto">
              <a:xfrm>
                <a:off x="1864" y="992"/>
                <a:ext cx="464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00" name="Text Box 24"/>
              <p:cNvSpPr txBox="1">
                <a:spLocks noChangeArrowheads="1"/>
              </p:cNvSpPr>
              <p:nvPr/>
            </p:nvSpPr>
            <p:spPr bwMode="auto">
              <a:xfrm>
                <a:off x="3986" y="1201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690201" name="Line 25"/>
              <p:cNvSpPr>
                <a:spLocks noChangeShapeType="1"/>
              </p:cNvSpPr>
              <p:nvPr/>
            </p:nvSpPr>
            <p:spPr bwMode="auto">
              <a:xfrm>
                <a:off x="2664" y="816"/>
                <a:ext cx="0" cy="11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0202" name="Text Box 26"/>
              <p:cNvSpPr txBox="1">
                <a:spLocks noChangeArrowheads="1"/>
              </p:cNvSpPr>
              <p:nvPr/>
            </p:nvSpPr>
            <p:spPr bwMode="auto">
              <a:xfrm>
                <a:off x="2598" y="544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690203" name="Oval 27"/>
              <p:cNvSpPr>
                <a:spLocks noChangeArrowheads="1"/>
              </p:cNvSpPr>
              <p:nvPr/>
            </p:nvSpPr>
            <p:spPr bwMode="auto">
              <a:xfrm>
                <a:off x="2976" y="1008"/>
                <a:ext cx="464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04" name="Line 28"/>
              <p:cNvSpPr>
                <a:spLocks noChangeShapeType="1"/>
              </p:cNvSpPr>
              <p:nvPr/>
            </p:nvSpPr>
            <p:spPr bwMode="auto">
              <a:xfrm>
                <a:off x="1544" y="1320"/>
                <a:ext cx="2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0205" name="Text Box 29"/>
              <p:cNvSpPr txBox="1">
                <a:spLocks noChangeArrowheads="1"/>
              </p:cNvSpPr>
              <p:nvPr/>
            </p:nvSpPr>
            <p:spPr bwMode="auto">
              <a:xfrm>
                <a:off x="1982" y="1728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690206" name="Text Box 30"/>
              <p:cNvSpPr txBox="1">
                <a:spLocks noChangeArrowheads="1"/>
              </p:cNvSpPr>
              <p:nvPr/>
            </p:nvSpPr>
            <p:spPr bwMode="auto">
              <a:xfrm>
                <a:off x="3102" y="1720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690207" name="Line 31"/>
              <p:cNvSpPr>
                <a:spLocks noChangeShapeType="1"/>
              </p:cNvSpPr>
              <p:nvPr/>
            </p:nvSpPr>
            <p:spPr bwMode="auto">
              <a:xfrm flipV="1">
                <a:off x="2248" y="934"/>
                <a:ext cx="153" cy="13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90208" name="Object 32"/>
              <p:cNvGraphicFramePr>
                <a:graphicFrameLocks noChangeAspect="1"/>
              </p:cNvGraphicFramePr>
              <p:nvPr/>
            </p:nvGraphicFramePr>
            <p:xfrm>
              <a:off x="2240" y="701"/>
              <a:ext cx="128" cy="205"/>
            </p:xfrm>
            <a:graphic>
              <a:graphicData uri="http://schemas.openxmlformats.org/presentationml/2006/ole">
                <p:oleObj spid="_x0000_s812039" name="Equation" r:id="rId4" imgW="126720" imgH="203040" progId="Equation.DSMT4">
                  <p:embed/>
                </p:oleObj>
              </a:graphicData>
            </a:graphic>
          </p:graphicFrame>
        </p:grpSp>
        <p:sp>
          <p:nvSpPr>
            <p:cNvPr id="690213" name="Text Box 37"/>
            <p:cNvSpPr txBox="1">
              <a:spLocks noChangeArrowheads="1"/>
            </p:cNvSpPr>
            <p:nvPr/>
          </p:nvSpPr>
          <p:spPr bwMode="auto">
            <a:xfrm>
              <a:off x="4652" y="929"/>
              <a:ext cx="790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Field region</a:t>
              </a:r>
              <a:endParaRPr lang="en-US" sz="1600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0222" name="Oval 46"/>
            <p:cNvSpPr>
              <a:spLocks noChangeArrowheads="1"/>
            </p:cNvSpPr>
            <p:nvPr/>
          </p:nvSpPr>
          <p:spPr bwMode="auto">
            <a:xfrm>
              <a:off x="2760" y="1112"/>
              <a:ext cx="576" cy="7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23" name="Oval 47"/>
            <p:cNvSpPr>
              <a:spLocks noChangeArrowheads="1"/>
            </p:cNvSpPr>
            <p:nvPr/>
          </p:nvSpPr>
          <p:spPr bwMode="auto">
            <a:xfrm>
              <a:off x="3872" y="1128"/>
              <a:ext cx="576" cy="7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25" name="Text Box 49"/>
            <p:cNvSpPr txBox="1">
              <a:spLocks noChangeArrowheads="1"/>
            </p:cNvSpPr>
            <p:nvPr/>
          </p:nvSpPr>
          <p:spPr bwMode="auto">
            <a:xfrm>
              <a:off x="2406" y="1621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US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</a:p>
          </p:txBody>
        </p:sp>
        <p:sp>
          <p:nvSpPr>
            <p:cNvPr id="690226" name="Line 50"/>
            <p:cNvSpPr>
              <a:spLocks noChangeShapeType="1"/>
            </p:cNvSpPr>
            <p:nvPr/>
          </p:nvSpPr>
          <p:spPr bwMode="auto">
            <a:xfrm flipV="1">
              <a:off x="2664" y="1776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0227" name="Line 51"/>
            <p:cNvSpPr>
              <a:spLocks noChangeShapeType="1"/>
            </p:cNvSpPr>
            <p:nvPr/>
          </p:nvSpPr>
          <p:spPr bwMode="auto">
            <a:xfrm flipH="1">
              <a:off x="2912" y="1584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12040" name="Object 8"/>
          <p:cNvGraphicFramePr>
            <a:graphicFrameLocks noChangeAspect="1"/>
          </p:cNvGraphicFramePr>
          <p:nvPr/>
        </p:nvGraphicFramePr>
        <p:xfrm>
          <a:off x="3148701" y="5290664"/>
          <a:ext cx="2443163" cy="1030287"/>
        </p:xfrm>
        <a:graphic>
          <a:graphicData uri="http://schemas.openxmlformats.org/presentationml/2006/ole">
            <p:oleObj spid="_x0000_s812040" name="Equation" r:id="rId5" imgW="1143000" imgH="4824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446663" y="4544704"/>
            <a:ext cx="593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=</a:t>
            </a:r>
            <a:r>
              <a:rPr lang="en-US" dirty="0" smtClean="0">
                <a:solidFill>
                  <a:schemeClr val="bg2"/>
                </a:solidFill>
              </a:rPr>
              <a:t> external inductance (assuming perfect conductors).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1068743" y="678858"/>
            <a:ext cx="6965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Derivation of Wheeler Incremental Inductance rule</a:t>
            </a:r>
          </a:p>
        </p:txBody>
      </p:sp>
      <p:sp>
        <p:nvSpPr>
          <p:cNvPr id="690197" name="Text Box 21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graphicFrame>
        <p:nvGraphicFramePr>
          <p:cNvPr id="690209" name="Object 33"/>
          <p:cNvGraphicFramePr>
            <a:graphicFrameLocks noChangeAspect="1"/>
          </p:cNvGraphicFramePr>
          <p:nvPr/>
        </p:nvGraphicFramePr>
        <p:xfrm>
          <a:off x="712788" y="1560513"/>
          <a:ext cx="2709862" cy="977900"/>
        </p:xfrm>
        <a:graphic>
          <a:graphicData uri="http://schemas.openxmlformats.org/presentationml/2006/ole">
            <p:oleObj spid="_x0000_s690209" name="Equation" r:id="rId4" imgW="1549080" imgH="558720" progId="Equation.DSMT4">
              <p:embed/>
            </p:oleObj>
          </a:graphicData>
        </a:graphic>
      </p:graphicFrame>
      <p:graphicFrame>
        <p:nvGraphicFramePr>
          <p:cNvPr id="690210" name="Object 34"/>
          <p:cNvGraphicFramePr>
            <a:graphicFrameLocks noChangeAspect="1"/>
          </p:cNvGraphicFramePr>
          <p:nvPr/>
        </p:nvGraphicFramePr>
        <p:xfrm>
          <a:off x="3921125" y="3592513"/>
          <a:ext cx="2287588" cy="977900"/>
        </p:xfrm>
        <a:graphic>
          <a:graphicData uri="http://schemas.openxmlformats.org/presentationml/2006/ole">
            <p:oleObj spid="_x0000_s690210" name="Equation" r:id="rId5" imgW="1307880" imgH="558720" progId="Equation.DSMT4">
              <p:embed/>
            </p:oleObj>
          </a:graphicData>
        </a:graphic>
      </p:graphicFrame>
      <p:graphicFrame>
        <p:nvGraphicFramePr>
          <p:cNvPr id="690211" name="Object 35"/>
          <p:cNvGraphicFramePr>
            <a:graphicFrameLocks noChangeAspect="1"/>
          </p:cNvGraphicFramePr>
          <p:nvPr/>
        </p:nvGraphicFramePr>
        <p:xfrm>
          <a:off x="877888" y="3287713"/>
          <a:ext cx="2200275" cy="1511300"/>
        </p:xfrm>
        <a:graphic>
          <a:graphicData uri="http://schemas.openxmlformats.org/presentationml/2006/ole">
            <p:oleObj spid="_x0000_s690211" name="Equation" r:id="rId6" imgW="1257120" imgH="863280" progId="Equation.DSMT4">
              <p:embed/>
            </p:oleObj>
          </a:graphicData>
        </a:graphic>
      </p:graphicFrame>
      <p:sp>
        <p:nvSpPr>
          <p:cNvPr id="690212" name="AutoShape 36"/>
          <p:cNvSpPr>
            <a:spLocks/>
          </p:cNvSpPr>
          <p:nvPr/>
        </p:nvSpPr>
        <p:spPr bwMode="auto">
          <a:xfrm>
            <a:off x="3251200" y="3352800"/>
            <a:ext cx="330200" cy="1409700"/>
          </a:xfrm>
          <a:prstGeom prst="rightBrace">
            <a:avLst>
              <a:gd name="adj1" fmla="val 35577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690215" name="Object 39"/>
          <p:cNvGraphicFramePr>
            <a:graphicFrameLocks noChangeAspect="1"/>
          </p:cNvGraphicFramePr>
          <p:nvPr/>
        </p:nvGraphicFramePr>
        <p:xfrm>
          <a:off x="2204811" y="5871482"/>
          <a:ext cx="4375150" cy="800100"/>
        </p:xfrm>
        <a:graphic>
          <a:graphicData uri="http://schemas.openxmlformats.org/presentationml/2006/ole">
            <p:oleObj spid="_x0000_s690215" name="Equation" r:id="rId7" imgW="2501640" imgH="457200" progId="Equation.DSMT4">
              <p:embed/>
            </p:oleObj>
          </a:graphicData>
        </a:graphic>
      </p:graphicFrame>
      <p:sp>
        <p:nvSpPr>
          <p:cNvPr id="690216" name="Text Box 40"/>
          <p:cNvSpPr txBox="1">
            <a:spLocks noChangeArrowheads="1"/>
          </p:cNvSpPr>
          <p:nvPr/>
        </p:nvSpPr>
        <p:spPr bwMode="auto">
          <a:xfrm>
            <a:off x="3683791" y="4804707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90217" name="Object 41"/>
          <p:cNvGraphicFramePr>
            <a:graphicFrameLocks noChangeAspect="1"/>
          </p:cNvGraphicFramePr>
          <p:nvPr/>
        </p:nvGraphicFramePr>
        <p:xfrm>
          <a:off x="4594057" y="4970604"/>
          <a:ext cx="2778125" cy="822325"/>
        </p:xfrm>
        <a:graphic>
          <a:graphicData uri="http://schemas.openxmlformats.org/presentationml/2006/ole">
            <p:oleObj spid="_x0000_s690217" name="Equation" r:id="rId8" imgW="1587240" imgH="469800" progId="Equation.DSMT4">
              <p:embed/>
            </p:oleObj>
          </a:graphicData>
        </a:graphic>
      </p:graphicFrame>
      <p:sp>
        <p:nvSpPr>
          <p:cNvPr id="690218" name="Text Box 42"/>
          <p:cNvSpPr txBox="1">
            <a:spLocks noChangeArrowheads="1"/>
          </p:cNvSpPr>
          <p:nvPr/>
        </p:nvSpPr>
        <p:spPr bwMode="auto">
          <a:xfrm>
            <a:off x="714628" y="5395945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690221" name="Text Box 45"/>
          <p:cNvSpPr txBox="1">
            <a:spLocks noChangeArrowheads="1"/>
          </p:cNvSpPr>
          <p:nvPr/>
        </p:nvSpPr>
        <p:spPr bwMode="auto">
          <a:xfrm>
            <a:off x="6932589" y="3233122"/>
            <a:ext cx="1835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PEC conductors</a:t>
            </a:r>
          </a:p>
        </p:txBody>
      </p:sp>
      <p:grpSp>
        <p:nvGrpSpPr>
          <p:cNvPr id="690228" name="Group 52"/>
          <p:cNvGrpSpPr>
            <a:grpSpLocks/>
          </p:cNvGrpSpPr>
          <p:nvPr/>
        </p:nvGrpSpPr>
        <p:grpSpPr bwMode="auto">
          <a:xfrm>
            <a:off x="3819525" y="1155700"/>
            <a:ext cx="4383089" cy="2246313"/>
            <a:chOff x="2406" y="728"/>
            <a:chExt cx="2761" cy="1415"/>
          </a:xfrm>
        </p:grpSpPr>
        <p:grpSp>
          <p:nvGrpSpPr>
            <p:cNvPr id="690198" name="Group 22"/>
            <p:cNvGrpSpPr>
              <a:grpSpLocks/>
            </p:cNvGrpSpPr>
            <p:nvPr/>
          </p:nvGrpSpPr>
          <p:grpSpPr bwMode="auto">
            <a:xfrm>
              <a:off x="2496" y="728"/>
              <a:ext cx="2622" cy="1415"/>
              <a:chOff x="1544" y="544"/>
              <a:chExt cx="2622" cy="1415"/>
            </a:xfrm>
          </p:grpSpPr>
          <p:sp>
            <p:nvSpPr>
              <p:cNvPr id="690199" name="Oval 23"/>
              <p:cNvSpPr>
                <a:spLocks noChangeArrowheads="1"/>
              </p:cNvSpPr>
              <p:nvPr/>
            </p:nvSpPr>
            <p:spPr bwMode="auto">
              <a:xfrm>
                <a:off x="1864" y="992"/>
                <a:ext cx="464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00" name="Text Box 24"/>
              <p:cNvSpPr txBox="1">
                <a:spLocks noChangeArrowheads="1"/>
              </p:cNvSpPr>
              <p:nvPr/>
            </p:nvSpPr>
            <p:spPr bwMode="auto">
              <a:xfrm>
                <a:off x="3986" y="1201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690201" name="Line 25"/>
              <p:cNvSpPr>
                <a:spLocks noChangeShapeType="1"/>
              </p:cNvSpPr>
              <p:nvPr/>
            </p:nvSpPr>
            <p:spPr bwMode="auto">
              <a:xfrm>
                <a:off x="2664" y="816"/>
                <a:ext cx="0" cy="11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0202" name="Text Box 26"/>
              <p:cNvSpPr txBox="1">
                <a:spLocks noChangeArrowheads="1"/>
              </p:cNvSpPr>
              <p:nvPr/>
            </p:nvSpPr>
            <p:spPr bwMode="auto">
              <a:xfrm>
                <a:off x="2598" y="544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690203" name="Oval 27"/>
              <p:cNvSpPr>
                <a:spLocks noChangeArrowheads="1"/>
              </p:cNvSpPr>
              <p:nvPr/>
            </p:nvSpPr>
            <p:spPr bwMode="auto">
              <a:xfrm>
                <a:off x="2976" y="1008"/>
                <a:ext cx="464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04" name="Line 28"/>
              <p:cNvSpPr>
                <a:spLocks noChangeShapeType="1"/>
              </p:cNvSpPr>
              <p:nvPr/>
            </p:nvSpPr>
            <p:spPr bwMode="auto">
              <a:xfrm>
                <a:off x="1544" y="1320"/>
                <a:ext cx="2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0205" name="Text Box 29"/>
              <p:cNvSpPr txBox="1">
                <a:spLocks noChangeArrowheads="1"/>
              </p:cNvSpPr>
              <p:nvPr/>
            </p:nvSpPr>
            <p:spPr bwMode="auto">
              <a:xfrm>
                <a:off x="1982" y="1728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690206" name="Text Box 30"/>
              <p:cNvSpPr txBox="1">
                <a:spLocks noChangeArrowheads="1"/>
              </p:cNvSpPr>
              <p:nvPr/>
            </p:nvSpPr>
            <p:spPr bwMode="auto">
              <a:xfrm>
                <a:off x="3102" y="1720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690207" name="Line 31"/>
              <p:cNvSpPr>
                <a:spLocks noChangeShapeType="1"/>
              </p:cNvSpPr>
              <p:nvPr/>
            </p:nvSpPr>
            <p:spPr bwMode="auto">
              <a:xfrm flipV="1">
                <a:off x="2248" y="934"/>
                <a:ext cx="153" cy="13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90208" name="Object 32"/>
              <p:cNvGraphicFramePr>
                <a:graphicFrameLocks noChangeAspect="1"/>
              </p:cNvGraphicFramePr>
              <p:nvPr/>
            </p:nvGraphicFramePr>
            <p:xfrm>
              <a:off x="2240" y="701"/>
              <a:ext cx="128" cy="205"/>
            </p:xfrm>
            <a:graphic>
              <a:graphicData uri="http://schemas.openxmlformats.org/presentationml/2006/ole">
                <p:oleObj spid="_x0000_s690208" name="Equation" r:id="rId9" imgW="126720" imgH="203040" progId="Equation.DSMT4">
                  <p:embed/>
                </p:oleObj>
              </a:graphicData>
            </a:graphic>
          </p:graphicFrame>
        </p:grpSp>
        <p:sp>
          <p:nvSpPr>
            <p:cNvPr id="690213" name="Text Box 37"/>
            <p:cNvSpPr txBox="1">
              <a:spLocks noChangeArrowheads="1"/>
            </p:cNvSpPr>
            <p:nvPr/>
          </p:nvSpPr>
          <p:spPr bwMode="auto">
            <a:xfrm>
              <a:off x="4053" y="900"/>
              <a:ext cx="1114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Field region (</a:t>
              </a:r>
              <a:r>
                <a:rPr lang="en-US" sz="1600" i="1" dirty="0" err="1" smtClean="0">
                  <a:solidFill>
                    <a:schemeClr val="bg2"/>
                  </a:solidFill>
                  <a:latin typeface="+mn-lt"/>
                  <a:cs typeface="Arial" pitchFamily="34" charset="0"/>
                </a:rPr>
                <a:t>S</a:t>
              </a:r>
              <a:r>
                <a:rPr lang="en-US" sz="1600" i="1" baseline="-25000" dirty="0" err="1" smtClean="0">
                  <a:solidFill>
                    <a:schemeClr val="bg2"/>
                  </a:solidFill>
                  <a:latin typeface="+mn-lt"/>
                  <a:cs typeface="Arial" pitchFamily="34" charset="0"/>
                </a:rPr>
                <a:t>ext</a:t>
              </a:r>
              <a:r>
                <a:rPr lang="en-US" sz="16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1600" baseline="-25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0222" name="Oval 46"/>
            <p:cNvSpPr>
              <a:spLocks noChangeArrowheads="1"/>
            </p:cNvSpPr>
            <p:nvPr/>
          </p:nvSpPr>
          <p:spPr bwMode="auto">
            <a:xfrm>
              <a:off x="2760" y="1112"/>
              <a:ext cx="576" cy="7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23" name="Oval 47"/>
            <p:cNvSpPr>
              <a:spLocks noChangeArrowheads="1"/>
            </p:cNvSpPr>
            <p:nvPr/>
          </p:nvSpPr>
          <p:spPr bwMode="auto">
            <a:xfrm>
              <a:off x="3872" y="1128"/>
              <a:ext cx="576" cy="7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25" name="Text Box 49"/>
            <p:cNvSpPr txBox="1">
              <a:spLocks noChangeArrowheads="1"/>
            </p:cNvSpPr>
            <p:nvPr/>
          </p:nvSpPr>
          <p:spPr bwMode="auto">
            <a:xfrm>
              <a:off x="2406" y="1621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US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</a:p>
          </p:txBody>
        </p:sp>
        <p:sp>
          <p:nvSpPr>
            <p:cNvPr id="690226" name="Line 50"/>
            <p:cNvSpPr>
              <a:spLocks noChangeShapeType="1"/>
            </p:cNvSpPr>
            <p:nvPr/>
          </p:nvSpPr>
          <p:spPr bwMode="auto">
            <a:xfrm flipV="1">
              <a:off x="2664" y="1776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0227" name="Line 51"/>
            <p:cNvSpPr>
              <a:spLocks noChangeShapeType="1"/>
            </p:cNvSpPr>
            <p:nvPr/>
          </p:nvSpPr>
          <p:spPr bwMode="auto">
            <a:xfrm flipH="1">
              <a:off x="2912" y="1584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0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Formula (cont.)</a:t>
            </a:r>
          </a:p>
        </p:txBody>
      </p:sp>
      <p:sp>
        <p:nvSpPr>
          <p:cNvPr id="600076" name="Text Box 12"/>
          <p:cNvSpPr txBox="1">
            <a:spLocks noChangeArrowheads="1"/>
          </p:cNvSpPr>
          <p:nvPr/>
        </p:nvSpPr>
        <p:spPr bwMode="auto">
          <a:xfrm>
            <a:off x="1815413" y="918338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sp>
        <p:nvSpPr>
          <p:cNvPr id="600078" name="Text Box 14"/>
          <p:cNvSpPr txBox="1">
            <a:spLocks noChangeArrowheads="1"/>
          </p:cNvSpPr>
          <p:nvPr/>
        </p:nvSpPr>
        <p:spPr bwMode="auto">
          <a:xfrm>
            <a:off x="805171" y="4213486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If </a:t>
            </a:r>
          </a:p>
        </p:txBody>
      </p:sp>
      <p:graphicFrame>
        <p:nvGraphicFramePr>
          <p:cNvPr id="600080" name="Object 16"/>
          <p:cNvGraphicFramePr>
            <a:graphicFrameLocks noChangeAspect="1"/>
          </p:cNvGraphicFramePr>
          <p:nvPr/>
        </p:nvGraphicFramePr>
        <p:xfrm>
          <a:off x="2630488" y="1284288"/>
          <a:ext cx="3562350" cy="1125537"/>
        </p:xfrm>
        <a:graphic>
          <a:graphicData uri="http://schemas.openxmlformats.org/presentationml/2006/ole">
            <p:oleObj spid="_x0000_s600080" name="Equation" r:id="rId4" imgW="1688760" imgH="533160" progId="Equation.DSMT4">
              <p:embed/>
            </p:oleObj>
          </a:graphicData>
        </a:graphic>
      </p:graphicFrame>
      <p:graphicFrame>
        <p:nvGraphicFramePr>
          <p:cNvPr id="600081" name="Object 17"/>
          <p:cNvGraphicFramePr>
            <a:graphicFrameLocks noChangeAspect="1"/>
          </p:cNvGraphicFramePr>
          <p:nvPr/>
        </p:nvGraphicFramePr>
        <p:xfrm>
          <a:off x="2827338" y="3133725"/>
          <a:ext cx="3587750" cy="717550"/>
        </p:xfrm>
        <a:graphic>
          <a:graphicData uri="http://schemas.openxmlformats.org/presentationml/2006/ole">
            <p:oleObj spid="_x0000_s600081" name="Equation" r:id="rId5" imgW="1523880" imgH="304560" progId="Equation.DSMT4">
              <p:embed/>
            </p:oleObj>
          </a:graphicData>
        </a:graphic>
      </p:graphicFrame>
      <p:graphicFrame>
        <p:nvGraphicFramePr>
          <p:cNvPr id="600082" name="Object 18"/>
          <p:cNvGraphicFramePr>
            <a:graphicFrameLocks noChangeAspect="1"/>
          </p:cNvGraphicFramePr>
          <p:nvPr/>
        </p:nvGraphicFramePr>
        <p:xfrm>
          <a:off x="1203634" y="4216352"/>
          <a:ext cx="1155700" cy="411163"/>
        </p:xfrm>
        <a:graphic>
          <a:graphicData uri="http://schemas.openxmlformats.org/presentationml/2006/ole">
            <p:oleObj spid="_x0000_s600082" name="Equation" r:id="rId6" imgW="571320" imgH="203040" progId="Equation.DSMT4">
              <p:embed/>
            </p:oleObj>
          </a:graphicData>
        </a:graphic>
      </p:graphicFrame>
      <p:graphicFrame>
        <p:nvGraphicFramePr>
          <p:cNvPr id="600083" name="Object 19"/>
          <p:cNvGraphicFramePr>
            <a:graphicFrameLocks noChangeAspect="1"/>
          </p:cNvGraphicFramePr>
          <p:nvPr/>
        </p:nvGraphicFramePr>
        <p:xfrm>
          <a:off x="1970088" y="4799013"/>
          <a:ext cx="4670425" cy="1304925"/>
        </p:xfrm>
        <a:graphic>
          <a:graphicData uri="http://schemas.openxmlformats.org/presentationml/2006/ole">
            <p:oleObj spid="_x0000_s600083" name="Equation" r:id="rId7" imgW="2184120" imgH="609480" progId="Equation.DSMT4">
              <p:embed/>
            </p:oleObj>
          </a:graphicData>
        </a:graphic>
      </p:graphicFrame>
      <p:sp>
        <p:nvSpPr>
          <p:cNvPr id="600085" name="Text Box 21"/>
          <p:cNvSpPr txBox="1">
            <a:spLocks noChangeArrowheads="1"/>
          </p:cNvSpPr>
          <p:nvPr/>
        </p:nvSpPr>
        <p:spPr bwMode="auto">
          <a:xfrm>
            <a:off x="2487613" y="2636838"/>
            <a:ext cx="582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97" name="Text Box 21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graphicFrame>
        <p:nvGraphicFramePr>
          <p:cNvPr id="690209" name="Object 33"/>
          <p:cNvGraphicFramePr>
            <a:graphicFrameLocks noChangeAspect="1"/>
          </p:cNvGraphicFramePr>
          <p:nvPr/>
        </p:nvGraphicFramePr>
        <p:xfrm>
          <a:off x="712788" y="1560513"/>
          <a:ext cx="2709862" cy="977900"/>
        </p:xfrm>
        <a:graphic>
          <a:graphicData uri="http://schemas.openxmlformats.org/presentationml/2006/ole">
            <p:oleObj spid="_x0000_s777218" name="Equation" r:id="rId4" imgW="1549080" imgH="558720" progId="Equation.DSMT4">
              <p:embed/>
            </p:oleObj>
          </a:graphicData>
        </a:graphic>
      </p:graphicFrame>
      <p:graphicFrame>
        <p:nvGraphicFramePr>
          <p:cNvPr id="690215" name="Object 39"/>
          <p:cNvGraphicFramePr>
            <a:graphicFrameLocks noChangeAspect="1"/>
          </p:cNvGraphicFramePr>
          <p:nvPr/>
        </p:nvGraphicFramePr>
        <p:xfrm>
          <a:off x="903288" y="4087132"/>
          <a:ext cx="6215062" cy="800100"/>
        </p:xfrm>
        <a:graphic>
          <a:graphicData uri="http://schemas.openxmlformats.org/presentationml/2006/ole">
            <p:oleObj spid="_x0000_s777221" name="Equation" r:id="rId5" imgW="3555720" imgH="457200" progId="Equation.DSMT4">
              <p:embed/>
            </p:oleObj>
          </a:graphicData>
        </a:graphic>
      </p:graphicFrame>
      <p:sp>
        <p:nvSpPr>
          <p:cNvPr id="690221" name="Text Box 45"/>
          <p:cNvSpPr txBox="1">
            <a:spLocks noChangeArrowheads="1"/>
          </p:cNvSpPr>
          <p:nvPr/>
        </p:nvSpPr>
        <p:spPr bwMode="auto">
          <a:xfrm>
            <a:off x="6864350" y="3287713"/>
            <a:ext cx="1835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PEC conductors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819525" y="1155700"/>
            <a:ext cx="4689478" cy="2246313"/>
            <a:chOff x="2406" y="728"/>
            <a:chExt cx="2954" cy="1415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496" y="728"/>
              <a:ext cx="2622" cy="1415"/>
              <a:chOff x="1544" y="544"/>
              <a:chExt cx="2622" cy="1415"/>
            </a:xfrm>
          </p:grpSpPr>
          <p:sp>
            <p:nvSpPr>
              <p:cNvPr id="690199" name="Oval 23"/>
              <p:cNvSpPr>
                <a:spLocks noChangeArrowheads="1"/>
              </p:cNvSpPr>
              <p:nvPr/>
            </p:nvSpPr>
            <p:spPr bwMode="auto">
              <a:xfrm>
                <a:off x="1864" y="992"/>
                <a:ext cx="464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00" name="Text Box 24"/>
              <p:cNvSpPr txBox="1">
                <a:spLocks noChangeArrowheads="1"/>
              </p:cNvSpPr>
              <p:nvPr/>
            </p:nvSpPr>
            <p:spPr bwMode="auto">
              <a:xfrm>
                <a:off x="3986" y="1201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690201" name="Line 25"/>
              <p:cNvSpPr>
                <a:spLocks noChangeShapeType="1"/>
              </p:cNvSpPr>
              <p:nvPr/>
            </p:nvSpPr>
            <p:spPr bwMode="auto">
              <a:xfrm>
                <a:off x="2664" y="816"/>
                <a:ext cx="0" cy="11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0202" name="Text Box 26"/>
              <p:cNvSpPr txBox="1">
                <a:spLocks noChangeArrowheads="1"/>
              </p:cNvSpPr>
              <p:nvPr/>
            </p:nvSpPr>
            <p:spPr bwMode="auto">
              <a:xfrm>
                <a:off x="2598" y="544"/>
                <a:ext cx="1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690203" name="Oval 27"/>
              <p:cNvSpPr>
                <a:spLocks noChangeArrowheads="1"/>
              </p:cNvSpPr>
              <p:nvPr/>
            </p:nvSpPr>
            <p:spPr bwMode="auto">
              <a:xfrm>
                <a:off x="2976" y="1008"/>
                <a:ext cx="464" cy="648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04" name="Line 28"/>
              <p:cNvSpPr>
                <a:spLocks noChangeShapeType="1"/>
              </p:cNvSpPr>
              <p:nvPr/>
            </p:nvSpPr>
            <p:spPr bwMode="auto">
              <a:xfrm>
                <a:off x="1544" y="1320"/>
                <a:ext cx="2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0205" name="Text Box 29"/>
              <p:cNvSpPr txBox="1">
                <a:spLocks noChangeArrowheads="1"/>
              </p:cNvSpPr>
              <p:nvPr/>
            </p:nvSpPr>
            <p:spPr bwMode="auto">
              <a:xfrm>
                <a:off x="1982" y="1728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690206" name="Text Box 30"/>
              <p:cNvSpPr txBox="1">
                <a:spLocks noChangeArrowheads="1"/>
              </p:cNvSpPr>
              <p:nvPr/>
            </p:nvSpPr>
            <p:spPr bwMode="auto">
              <a:xfrm>
                <a:off x="3102" y="1720"/>
                <a:ext cx="2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690207" name="Line 31"/>
              <p:cNvSpPr>
                <a:spLocks noChangeShapeType="1"/>
              </p:cNvSpPr>
              <p:nvPr/>
            </p:nvSpPr>
            <p:spPr bwMode="auto">
              <a:xfrm flipV="1">
                <a:off x="2248" y="934"/>
                <a:ext cx="153" cy="13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90208" name="Object 32"/>
              <p:cNvGraphicFramePr>
                <a:graphicFrameLocks noChangeAspect="1"/>
              </p:cNvGraphicFramePr>
              <p:nvPr/>
            </p:nvGraphicFramePr>
            <p:xfrm>
              <a:off x="2240" y="701"/>
              <a:ext cx="128" cy="205"/>
            </p:xfrm>
            <a:graphic>
              <a:graphicData uri="http://schemas.openxmlformats.org/presentationml/2006/ole">
                <p:oleObj spid="_x0000_s777223" name="Equation" r:id="rId6" imgW="126720" imgH="203040" progId="Equation.DSMT4">
                  <p:embed/>
                </p:oleObj>
              </a:graphicData>
            </a:graphic>
          </p:graphicFrame>
        </p:grpSp>
        <p:sp>
          <p:nvSpPr>
            <p:cNvPr id="690213" name="Text Box 37"/>
            <p:cNvSpPr txBox="1">
              <a:spLocks noChangeArrowheads="1"/>
            </p:cNvSpPr>
            <p:nvPr/>
          </p:nvSpPr>
          <p:spPr bwMode="auto">
            <a:xfrm>
              <a:off x="4285" y="812"/>
              <a:ext cx="1075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Field region</a:t>
              </a:r>
              <a:r>
                <a:rPr lang="en-US" sz="1600" i="1" dirty="0" smtClean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1600" dirty="0" smtClean="0">
                  <a:solidFill>
                    <a:schemeClr val="bg2"/>
                  </a:solidFill>
                  <a:latin typeface="Times New Roman" pitchFamily="18" charset="0"/>
                </a:rPr>
                <a:t>(</a:t>
              </a:r>
              <a:r>
                <a:rPr lang="en-US" sz="1600" i="1" dirty="0" err="1" smtClean="0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  <a:r>
                <a:rPr lang="en-US" sz="1600" i="1" baseline="-25000" dirty="0" err="1" smtClean="0">
                  <a:solidFill>
                    <a:schemeClr val="bg2"/>
                  </a:solidFill>
                  <a:latin typeface="Times New Roman" pitchFamily="18" charset="0"/>
                </a:rPr>
                <a:t>ext</a:t>
              </a:r>
              <a:r>
                <a:rPr lang="en-US" sz="1600" dirty="0" smtClean="0">
                  <a:solidFill>
                    <a:schemeClr val="bg2"/>
                  </a:solidFill>
                  <a:latin typeface="Times New Roman" pitchFamily="18" charset="0"/>
                </a:rPr>
                <a:t>)</a:t>
              </a:r>
              <a:endParaRPr lang="en-US" sz="16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90222" name="Oval 46"/>
            <p:cNvSpPr>
              <a:spLocks noChangeArrowheads="1"/>
            </p:cNvSpPr>
            <p:nvPr/>
          </p:nvSpPr>
          <p:spPr bwMode="auto">
            <a:xfrm>
              <a:off x="2760" y="1112"/>
              <a:ext cx="576" cy="7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23" name="Oval 47"/>
            <p:cNvSpPr>
              <a:spLocks noChangeArrowheads="1"/>
            </p:cNvSpPr>
            <p:nvPr/>
          </p:nvSpPr>
          <p:spPr bwMode="auto">
            <a:xfrm>
              <a:off x="3872" y="1128"/>
              <a:ext cx="576" cy="7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25" name="Text Box 49"/>
            <p:cNvSpPr txBox="1">
              <a:spLocks noChangeArrowheads="1"/>
            </p:cNvSpPr>
            <p:nvPr/>
          </p:nvSpPr>
          <p:spPr bwMode="auto">
            <a:xfrm>
              <a:off x="2406" y="1621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US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</a:p>
          </p:txBody>
        </p:sp>
        <p:sp>
          <p:nvSpPr>
            <p:cNvPr id="690226" name="Line 50"/>
            <p:cNvSpPr>
              <a:spLocks noChangeShapeType="1"/>
            </p:cNvSpPr>
            <p:nvPr/>
          </p:nvSpPr>
          <p:spPr bwMode="auto">
            <a:xfrm flipV="1">
              <a:off x="2664" y="1776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0227" name="Line 51"/>
            <p:cNvSpPr>
              <a:spLocks noChangeShapeType="1"/>
            </p:cNvSpPr>
            <p:nvPr/>
          </p:nvSpPr>
          <p:spPr bwMode="auto">
            <a:xfrm flipH="1">
              <a:off x="2912" y="1584"/>
              <a:ext cx="152" cy="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1" y="353785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the last slide,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77224" name="Object 33"/>
          <p:cNvGraphicFramePr>
            <a:graphicFrameLocks noChangeAspect="1"/>
          </p:cNvGraphicFramePr>
          <p:nvPr/>
        </p:nvGraphicFramePr>
        <p:xfrm>
          <a:off x="3451905" y="5654902"/>
          <a:ext cx="1976437" cy="844550"/>
        </p:xfrm>
        <a:graphic>
          <a:graphicData uri="http://schemas.openxmlformats.org/presentationml/2006/ole">
            <p:oleObj spid="_x0000_s777224" name="Equation" r:id="rId7" imgW="1130040" imgH="4824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362201" y="5192486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sp>
        <p:nvSpPr>
          <p:cNvPr id="686098" name="Text Box 18"/>
          <p:cNvSpPr txBox="1">
            <a:spLocks noChangeArrowheads="1"/>
          </p:cNvSpPr>
          <p:nvPr/>
        </p:nvSpPr>
        <p:spPr bwMode="auto">
          <a:xfrm>
            <a:off x="492125" y="822099"/>
            <a:ext cx="25298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1: Coax</a:t>
            </a:r>
          </a:p>
        </p:txBody>
      </p:sp>
      <p:grpSp>
        <p:nvGrpSpPr>
          <p:cNvPr id="686111" name="Group 31"/>
          <p:cNvGrpSpPr>
            <a:grpSpLocks/>
          </p:cNvGrpSpPr>
          <p:nvPr/>
        </p:nvGrpSpPr>
        <p:grpSpPr bwMode="auto">
          <a:xfrm>
            <a:off x="3648842" y="1077915"/>
            <a:ext cx="1770063" cy="1770065"/>
            <a:chOff x="2339" y="1023"/>
            <a:chExt cx="1115" cy="1115"/>
          </a:xfrm>
        </p:grpSpPr>
        <p:grpSp>
          <p:nvGrpSpPr>
            <p:cNvPr id="686100" name="Group 20"/>
            <p:cNvGrpSpPr>
              <a:grpSpLocks/>
            </p:cNvGrpSpPr>
            <p:nvPr/>
          </p:nvGrpSpPr>
          <p:grpSpPr bwMode="auto">
            <a:xfrm>
              <a:off x="2339" y="1023"/>
              <a:ext cx="1115" cy="1115"/>
              <a:chOff x="1531" y="2559"/>
              <a:chExt cx="1115" cy="1115"/>
            </a:xfrm>
          </p:grpSpPr>
          <p:sp>
            <p:nvSpPr>
              <p:cNvPr id="686101" name="Oval 21"/>
              <p:cNvSpPr>
                <a:spLocks noChangeArrowheads="1"/>
              </p:cNvSpPr>
              <p:nvPr/>
            </p:nvSpPr>
            <p:spPr bwMode="auto">
              <a:xfrm>
                <a:off x="1531" y="2559"/>
                <a:ext cx="1115" cy="1115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02" name="Oval 22"/>
              <p:cNvSpPr>
                <a:spLocks noChangeArrowheads="1"/>
              </p:cNvSpPr>
              <p:nvPr/>
            </p:nvSpPr>
            <p:spPr bwMode="auto">
              <a:xfrm>
                <a:off x="1632" y="2664"/>
                <a:ext cx="904" cy="904"/>
              </a:xfrm>
              <a:prstGeom prst="ellipse">
                <a:avLst/>
              </a:prstGeom>
              <a:solidFill>
                <a:srgbClr val="DDDDDD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03" name="Oval 23"/>
              <p:cNvSpPr>
                <a:spLocks noChangeArrowheads="1"/>
              </p:cNvSpPr>
              <p:nvPr/>
            </p:nvSpPr>
            <p:spPr bwMode="auto">
              <a:xfrm>
                <a:off x="1872" y="2912"/>
                <a:ext cx="416" cy="416"/>
              </a:xfrm>
              <a:prstGeom prst="ellipse">
                <a:avLst/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104" name="Line 24"/>
            <p:cNvSpPr>
              <a:spLocks noChangeShapeType="1"/>
            </p:cNvSpPr>
            <p:nvPr/>
          </p:nvSpPr>
          <p:spPr bwMode="auto">
            <a:xfrm flipV="1">
              <a:off x="2873" y="1448"/>
              <a:ext cx="160" cy="1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5" name="Line 25"/>
            <p:cNvSpPr>
              <a:spLocks noChangeShapeType="1"/>
            </p:cNvSpPr>
            <p:nvPr/>
          </p:nvSpPr>
          <p:spPr bwMode="auto">
            <a:xfrm>
              <a:off x="2879" y="1584"/>
              <a:ext cx="360" cy="2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07" name="Text Box 27"/>
            <p:cNvSpPr txBox="1">
              <a:spLocks noChangeArrowheads="1"/>
            </p:cNvSpPr>
            <p:nvPr/>
          </p:nvSpPr>
          <p:spPr bwMode="auto">
            <a:xfrm>
              <a:off x="3030" y="124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6108" name="Text Box 28"/>
            <p:cNvSpPr txBox="1">
              <a:spLocks noChangeArrowheads="1"/>
            </p:cNvSpPr>
            <p:nvPr/>
          </p:nvSpPr>
          <p:spPr bwMode="auto">
            <a:xfrm>
              <a:off x="3117" y="153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686112" name="Object 32"/>
          <p:cNvGraphicFramePr>
            <a:graphicFrameLocks noChangeAspect="1"/>
          </p:cNvGraphicFramePr>
          <p:nvPr/>
        </p:nvGraphicFramePr>
        <p:xfrm>
          <a:off x="598488" y="1463675"/>
          <a:ext cx="2038350" cy="922338"/>
        </p:xfrm>
        <a:graphic>
          <a:graphicData uri="http://schemas.openxmlformats.org/presentationml/2006/ole">
            <p:oleObj spid="_x0000_s686112" name="Equation" r:id="rId4" imgW="952200" imgH="431640" progId="Equation.DSMT4">
              <p:embed/>
            </p:oleObj>
          </a:graphicData>
        </a:graphic>
      </p:graphicFrame>
      <p:graphicFrame>
        <p:nvGraphicFramePr>
          <p:cNvPr id="686113" name="Object 33"/>
          <p:cNvGraphicFramePr>
            <a:graphicFrameLocks noChangeAspect="1"/>
          </p:cNvGraphicFramePr>
          <p:nvPr/>
        </p:nvGraphicFramePr>
        <p:xfrm>
          <a:off x="1135063" y="3511550"/>
          <a:ext cx="6821487" cy="1739900"/>
        </p:xfrm>
        <a:graphic>
          <a:graphicData uri="http://schemas.openxmlformats.org/presentationml/2006/ole">
            <p:oleObj spid="_x0000_s686113" name="Equation" r:id="rId5" imgW="3581280" imgH="914400" progId="Equation.DSMT4">
              <p:embed/>
            </p:oleObj>
          </a:graphicData>
        </a:graphic>
      </p:graphicFrame>
      <p:graphicFrame>
        <p:nvGraphicFramePr>
          <p:cNvPr id="686114" name="Object 34"/>
          <p:cNvGraphicFramePr>
            <a:graphicFrameLocks noChangeAspect="1"/>
          </p:cNvGraphicFramePr>
          <p:nvPr/>
        </p:nvGraphicFramePr>
        <p:xfrm>
          <a:off x="5222875" y="5629275"/>
          <a:ext cx="2797175" cy="922338"/>
        </p:xfrm>
        <a:graphic>
          <a:graphicData uri="http://schemas.openxmlformats.org/presentationml/2006/ole">
            <p:oleObj spid="_x0000_s686114" name="Equation" r:id="rId6" imgW="1307880" imgH="431640" progId="Equation.DSMT4">
              <p:embed/>
            </p:oleObj>
          </a:graphicData>
        </a:graphic>
      </p:graphicFrame>
      <p:graphicFrame>
        <p:nvGraphicFramePr>
          <p:cNvPr id="686115" name="Object 35"/>
          <p:cNvGraphicFramePr>
            <a:graphicFrameLocks noChangeAspect="1"/>
          </p:cNvGraphicFramePr>
          <p:nvPr/>
        </p:nvGraphicFramePr>
        <p:xfrm>
          <a:off x="1246188" y="5575300"/>
          <a:ext cx="2443162" cy="1030288"/>
        </p:xfrm>
        <a:graphic>
          <a:graphicData uri="http://schemas.openxmlformats.org/presentationml/2006/ole">
            <p:oleObj spid="_x0000_s686115" name="Equation" r:id="rId7" imgW="1143000" imgH="482400" progId="Equation.DSMT4">
              <p:embed/>
            </p:oleObj>
          </a:graphicData>
        </a:graphic>
      </p:graphicFrame>
      <p:sp>
        <p:nvSpPr>
          <p:cNvPr id="686116" name="AutoShape 36"/>
          <p:cNvSpPr>
            <a:spLocks noChangeArrowheads="1"/>
          </p:cNvSpPr>
          <p:nvPr/>
        </p:nvSpPr>
        <p:spPr bwMode="auto">
          <a:xfrm>
            <a:off x="4191000" y="5880100"/>
            <a:ext cx="647700" cy="393700"/>
          </a:xfrm>
          <a:prstGeom prst="rightArrow">
            <a:avLst>
              <a:gd name="adj1" fmla="val 50000"/>
              <a:gd name="adj2" fmla="val 4112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439511" y="874713"/>
            <a:ext cx="320940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2: Twin Lead</a:t>
            </a:r>
          </a:p>
        </p:txBody>
      </p:sp>
      <p:graphicFrame>
        <p:nvGraphicFramePr>
          <p:cNvPr id="688143" name="Object 15"/>
          <p:cNvGraphicFramePr>
            <a:graphicFrameLocks noChangeAspect="1"/>
          </p:cNvGraphicFramePr>
          <p:nvPr/>
        </p:nvGraphicFramePr>
        <p:xfrm>
          <a:off x="1060677" y="5602178"/>
          <a:ext cx="2744787" cy="922338"/>
        </p:xfrm>
        <a:graphic>
          <a:graphicData uri="http://schemas.openxmlformats.org/presentationml/2006/ole">
            <p:oleObj spid="_x0000_s688143" name="Equation" r:id="rId4" imgW="1282680" imgH="431640" progId="Equation.DSMT4">
              <p:embed/>
            </p:oleObj>
          </a:graphicData>
        </a:graphic>
      </p:graphicFrame>
      <p:sp>
        <p:nvSpPr>
          <p:cNvPr id="688161" name="Text Box 33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949325" y="3605217"/>
          <a:ext cx="2771775" cy="1328737"/>
        </p:xfrm>
        <a:graphic>
          <a:graphicData uri="http://schemas.openxmlformats.org/presentationml/2006/ole">
            <p:oleObj spid="_x0000_s688147" name="Equation" r:id="rId5" imgW="1295280" imgH="622080" progId="Equation.DSMT4">
              <p:embed/>
            </p:oleObj>
          </a:graphicData>
        </a:graphic>
      </p:graphicFrame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5384345" y="4713293"/>
          <a:ext cx="2717800" cy="922337"/>
        </p:xfrm>
        <a:graphic>
          <a:graphicData uri="http://schemas.openxmlformats.org/presentationml/2006/ole">
            <p:oleObj spid="_x0000_s688148" name="Equation" r:id="rId6" imgW="1269720" imgH="43164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0370" y="3124201"/>
            <a:ext cx="5123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image theory (or conformal mapping):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2416628" y="4963890"/>
            <a:ext cx="293915" cy="42454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ight Brace 27"/>
          <p:cNvSpPr/>
          <p:nvPr/>
        </p:nvSpPr>
        <p:spPr bwMode="auto">
          <a:xfrm>
            <a:off x="4180113" y="3712032"/>
            <a:ext cx="794658" cy="2862943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5602514" y="5800074"/>
          <a:ext cx="2572657" cy="739976"/>
        </p:xfrm>
        <a:graphic>
          <a:graphicData uri="http://schemas.openxmlformats.org/presentationml/2006/ole">
            <p:oleObj spid="_x0000_s688149" name="Equation" r:id="rId7" imgW="1498320" imgH="431640" progId="Equation.DSMT4">
              <p:embed/>
            </p:oleObj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6747" y="4960700"/>
          <a:ext cx="1029600" cy="378421"/>
        </p:xfrm>
        <a:graphic>
          <a:graphicData uri="http://schemas.openxmlformats.org/presentationml/2006/ole">
            <p:oleObj spid="_x0000_s688150" name="Equation" r:id="rId8" imgW="622080" imgH="228600" progId="Equation.DSMT4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3904343" y="686965"/>
            <a:ext cx="4295775" cy="2502777"/>
            <a:chOff x="3751943" y="850250"/>
            <a:chExt cx="4295775" cy="2502777"/>
          </a:xfrm>
        </p:grpSpPr>
        <p:sp>
          <p:nvSpPr>
            <p:cNvPr id="688149" name="Oval 21"/>
            <p:cNvSpPr>
              <a:spLocks noChangeArrowheads="1"/>
            </p:cNvSpPr>
            <p:nvPr/>
          </p:nvSpPr>
          <p:spPr bwMode="auto">
            <a:xfrm>
              <a:off x="4171043" y="1576614"/>
              <a:ext cx="1028700" cy="1028700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0" name="Oval 22"/>
            <p:cNvSpPr>
              <a:spLocks noChangeArrowheads="1"/>
            </p:cNvSpPr>
            <p:nvPr/>
          </p:nvSpPr>
          <p:spPr bwMode="auto">
            <a:xfrm>
              <a:off x="5834743" y="1563914"/>
              <a:ext cx="1028700" cy="1028700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1" name="Line 23"/>
            <p:cNvSpPr>
              <a:spLocks noChangeShapeType="1"/>
            </p:cNvSpPr>
            <p:nvPr/>
          </p:nvSpPr>
          <p:spPr bwMode="auto">
            <a:xfrm flipV="1">
              <a:off x="4679043" y="1690914"/>
              <a:ext cx="342900" cy="393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2" name="Text Box 24"/>
            <p:cNvSpPr txBox="1">
              <a:spLocks noChangeArrowheads="1"/>
            </p:cNvSpPr>
            <p:nvPr/>
          </p:nvSpPr>
          <p:spPr bwMode="auto">
            <a:xfrm>
              <a:off x="5018768" y="1373414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8153" name="Line 25"/>
            <p:cNvSpPr>
              <a:spLocks noChangeShapeType="1"/>
            </p:cNvSpPr>
            <p:nvPr/>
          </p:nvSpPr>
          <p:spPr bwMode="auto">
            <a:xfrm>
              <a:off x="3751943" y="2097314"/>
              <a:ext cx="38608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4" name="Text Box 26"/>
            <p:cNvSpPr txBox="1">
              <a:spLocks noChangeArrowheads="1"/>
            </p:cNvSpPr>
            <p:nvPr/>
          </p:nvSpPr>
          <p:spPr bwMode="auto">
            <a:xfrm>
              <a:off x="7761968" y="1919514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88155" name="Line 27"/>
            <p:cNvSpPr>
              <a:spLocks noChangeShapeType="1"/>
            </p:cNvSpPr>
            <p:nvPr/>
          </p:nvSpPr>
          <p:spPr bwMode="auto">
            <a:xfrm>
              <a:off x="5529943" y="1297214"/>
              <a:ext cx="0" cy="1778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6" name="Text Box 28"/>
            <p:cNvSpPr txBox="1">
              <a:spLocks noChangeArrowheads="1"/>
            </p:cNvSpPr>
            <p:nvPr/>
          </p:nvSpPr>
          <p:spPr bwMode="auto">
            <a:xfrm>
              <a:off x="5409056" y="850250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88157" name="Line 29"/>
            <p:cNvSpPr>
              <a:spLocks noChangeShapeType="1"/>
            </p:cNvSpPr>
            <p:nvPr/>
          </p:nvSpPr>
          <p:spPr bwMode="auto">
            <a:xfrm>
              <a:off x="4691743" y="2935514"/>
              <a:ext cx="168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8" name="Text Box 30"/>
            <p:cNvSpPr txBox="1">
              <a:spLocks noChangeArrowheads="1"/>
            </p:cNvSpPr>
            <p:nvPr/>
          </p:nvSpPr>
          <p:spPr bwMode="auto">
            <a:xfrm>
              <a:off x="5628368" y="2986314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688159" name="Line 31"/>
            <p:cNvSpPr>
              <a:spLocks noChangeShapeType="1"/>
            </p:cNvSpPr>
            <p:nvPr/>
          </p:nvSpPr>
          <p:spPr bwMode="auto">
            <a:xfrm>
              <a:off x="4679043" y="2097314"/>
              <a:ext cx="0" cy="1117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60" name="Line 32"/>
            <p:cNvSpPr>
              <a:spLocks noChangeShapeType="1"/>
            </p:cNvSpPr>
            <p:nvPr/>
          </p:nvSpPr>
          <p:spPr bwMode="auto">
            <a:xfrm>
              <a:off x="6368143" y="2135414"/>
              <a:ext cx="0" cy="1117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" name="Object 23"/>
            <p:cNvGraphicFramePr>
              <a:graphicFrameLocks noChangeAspect="1"/>
            </p:cNvGraphicFramePr>
            <p:nvPr/>
          </p:nvGraphicFramePr>
          <p:xfrm>
            <a:off x="6667479" y="982639"/>
            <a:ext cx="680940" cy="408034"/>
          </p:xfrm>
          <a:graphic>
            <a:graphicData uri="http://schemas.openxmlformats.org/presentationml/2006/ole">
              <p:oleObj spid="_x0000_s688151" name="Equation" r:id="rId9" imgW="3808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330653" y="831170"/>
            <a:ext cx="41663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2: Twin </a:t>
            </a:r>
            <a:r>
              <a:rPr lang="en-US" sz="2400" dirty="0" smtClean="0">
                <a:solidFill>
                  <a:srgbClr val="CC00FF"/>
                </a:solidFill>
              </a:rPr>
              <a:t>Lead (cont.)</a:t>
            </a:r>
            <a:endParaRPr lang="en-US" sz="2400" dirty="0">
              <a:solidFill>
                <a:srgbClr val="CC00FF"/>
              </a:solidFill>
            </a:endParaRPr>
          </a:p>
        </p:txBody>
      </p:sp>
      <p:graphicFrame>
        <p:nvGraphicFramePr>
          <p:cNvPr id="688143" name="Object 15"/>
          <p:cNvGraphicFramePr>
            <a:graphicFrameLocks noChangeAspect="1"/>
          </p:cNvGraphicFramePr>
          <p:nvPr/>
        </p:nvGraphicFramePr>
        <p:xfrm>
          <a:off x="505505" y="1501775"/>
          <a:ext cx="2744787" cy="922338"/>
        </p:xfrm>
        <a:graphic>
          <a:graphicData uri="http://schemas.openxmlformats.org/presentationml/2006/ole">
            <p:oleObj spid="_x0000_s845826" name="Equation" r:id="rId4" imgW="1282680" imgH="431640" progId="Equation.DSMT4">
              <p:embed/>
            </p:oleObj>
          </a:graphicData>
        </a:graphic>
      </p:graphicFrame>
      <p:graphicFrame>
        <p:nvGraphicFramePr>
          <p:cNvPr id="688144" name="Object 16"/>
          <p:cNvGraphicFramePr>
            <a:graphicFrameLocks noChangeAspect="1"/>
          </p:cNvGraphicFramePr>
          <p:nvPr/>
        </p:nvGraphicFramePr>
        <p:xfrm>
          <a:off x="544513" y="3289300"/>
          <a:ext cx="7916862" cy="1614488"/>
        </p:xfrm>
        <a:graphic>
          <a:graphicData uri="http://schemas.openxmlformats.org/presentationml/2006/ole">
            <p:oleObj spid="_x0000_s845827" name="Equation" r:id="rId5" imgW="4978080" imgH="1015920" progId="Equation.DSMT4">
              <p:embed/>
            </p:oleObj>
          </a:graphicData>
        </a:graphic>
      </p:graphicFrame>
      <p:graphicFrame>
        <p:nvGraphicFramePr>
          <p:cNvPr id="688145" name="Object 17"/>
          <p:cNvGraphicFramePr>
            <a:graphicFrameLocks noChangeAspect="1"/>
          </p:cNvGraphicFramePr>
          <p:nvPr/>
        </p:nvGraphicFramePr>
        <p:xfrm>
          <a:off x="4914900" y="4967288"/>
          <a:ext cx="2774950" cy="1816100"/>
        </p:xfrm>
        <a:graphic>
          <a:graphicData uri="http://schemas.openxmlformats.org/presentationml/2006/ole">
            <p:oleObj spid="_x0000_s845828" name="Equation" r:id="rId6" imgW="1549080" imgH="1015920" progId="Equation.DSMT4">
              <p:embed/>
            </p:oleObj>
          </a:graphicData>
        </a:graphic>
      </p:graphicFrame>
      <p:graphicFrame>
        <p:nvGraphicFramePr>
          <p:cNvPr id="688146" name="Object 18"/>
          <p:cNvGraphicFramePr>
            <a:graphicFrameLocks noChangeAspect="1"/>
          </p:cNvGraphicFramePr>
          <p:nvPr/>
        </p:nvGraphicFramePr>
        <p:xfrm>
          <a:off x="1030288" y="5359400"/>
          <a:ext cx="2443162" cy="1030288"/>
        </p:xfrm>
        <a:graphic>
          <a:graphicData uri="http://schemas.openxmlformats.org/presentationml/2006/ole">
            <p:oleObj spid="_x0000_s845829" name="Equation" r:id="rId7" imgW="1143000" imgH="482400" progId="Equation.DSMT4">
              <p:embed/>
            </p:oleObj>
          </a:graphicData>
        </a:graphic>
      </p:graphicFrame>
      <p:sp>
        <p:nvSpPr>
          <p:cNvPr id="688147" name="AutoShape 19"/>
          <p:cNvSpPr>
            <a:spLocks noChangeArrowheads="1"/>
          </p:cNvSpPr>
          <p:nvPr/>
        </p:nvSpPr>
        <p:spPr bwMode="auto">
          <a:xfrm>
            <a:off x="3898900" y="5664200"/>
            <a:ext cx="647700" cy="393700"/>
          </a:xfrm>
          <a:prstGeom prst="rightArrow">
            <a:avLst>
              <a:gd name="adj1" fmla="val 50000"/>
              <a:gd name="adj2" fmla="val 4112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61" name="Text Box 33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701" y="2679700"/>
            <a:ext cx="302260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By incrementing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600" dirty="0" smtClean="0">
                <a:solidFill>
                  <a:schemeClr val="bg2"/>
                </a:solidFill>
              </a:rPr>
              <a:t>, we increment </a:t>
            </a:r>
            <a:r>
              <a:rPr lang="en-US" sz="1600" u="sng" dirty="0" smtClean="0">
                <a:solidFill>
                  <a:schemeClr val="bg2"/>
                </a:solidFill>
              </a:rPr>
              <a:t>both</a:t>
            </a:r>
            <a:r>
              <a:rPr lang="en-US" sz="1600" dirty="0" smtClean="0">
                <a:solidFill>
                  <a:schemeClr val="bg2"/>
                </a:solidFill>
              </a:rPr>
              <a:t> conductors simultaneously.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052199" y="754714"/>
            <a:ext cx="4295775" cy="2502777"/>
            <a:chOff x="3751943" y="850250"/>
            <a:chExt cx="4295775" cy="2502777"/>
          </a:xfrm>
        </p:grpSpPr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4171043" y="1576614"/>
              <a:ext cx="1028700" cy="1028700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2"/>
            <p:cNvSpPr>
              <a:spLocks noChangeArrowheads="1"/>
            </p:cNvSpPr>
            <p:nvPr/>
          </p:nvSpPr>
          <p:spPr bwMode="auto">
            <a:xfrm>
              <a:off x="5834743" y="1563914"/>
              <a:ext cx="1028700" cy="1028700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4679043" y="1690914"/>
              <a:ext cx="342900" cy="393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5018768" y="1373414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3751943" y="2097314"/>
              <a:ext cx="38608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26"/>
            <p:cNvSpPr txBox="1">
              <a:spLocks noChangeArrowheads="1"/>
            </p:cNvSpPr>
            <p:nvPr/>
          </p:nvSpPr>
          <p:spPr bwMode="auto">
            <a:xfrm>
              <a:off x="7761968" y="1919514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5529943" y="1297214"/>
              <a:ext cx="0" cy="1778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Text Box 28"/>
            <p:cNvSpPr txBox="1">
              <a:spLocks noChangeArrowheads="1"/>
            </p:cNvSpPr>
            <p:nvPr/>
          </p:nvSpPr>
          <p:spPr bwMode="auto">
            <a:xfrm>
              <a:off x="5409056" y="850250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4691743" y="2935514"/>
              <a:ext cx="168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5628368" y="2986314"/>
              <a:ext cx="285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4679043" y="2097314"/>
              <a:ext cx="0" cy="1117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6368143" y="2135414"/>
              <a:ext cx="0" cy="1117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8" name="Object 23"/>
            <p:cNvGraphicFramePr>
              <a:graphicFrameLocks noChangeAspect="1"/>
            </p:cNvGraphicFramePr>
            <p:nvPr/>
          </p:nvGraphicFramePr>
          <p:xfrm>
            <a:off x="6667479" y="982639"/>
            <a:ext cx="680940" cy="408034"/>
          </p:xfrm>
          <a:graphic>
            <a:graphicData uri="http://schemas.openxmlformats.org/presentationml/2006/ole">
              <p:oleObj spid="_x0000_s845830" name="Equation" r:id="rId8" imgW="3808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189139" y="776741"/>
            <a:ext cx="41663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2: Twin </a:t>
            </a:r>
            <a:r>
              <a:rPr lang="en-US" sz="2400" dirty="0" smtClean="0">
                <a:solidFill>
                  <a:srgbClr val="CC00FF"/>
                </a:solidFill>
              </a:rPr>
              <a:t>Lead (cont.)</a:t>
            </a:r>
            <a:endParaRPr lang="en-US" sz="2400" dirty="0">
              <a:solidFill>
                <a:srgbClr val="CC00FF"/>
              </a:solidFill>
            </a:endParaRPr>
          </a:p>
        </p:txBody>
      </p:sp>
      <p:graphicFrame>
        <p:nvGraphicFramePr>
          <p:cNvPr id="688145" name="Object 17"/>
          <p:cNvGraphicFramePr>
            <a:graphicFrameLocks noChangeAspect="1"/>
          </p:cNvGraphicFramePr>
          <p:nvPr/>
        </p:nvGraphicFramePr>
        <p:xfrm>
          <a:off x="582386" y="4074660"/>
          <a:ext cx="2774950" cy="1816100"/>
        </p:xfrm>
        <a:graphic>
          <a:graphicData uri="http://schemas.openxmlformats.org/presentationml/2006/ole">
            <p:oleObj spid="_x0000_s869380" name="Equation" r:id="rId4" imgW="1549080" imgH="1015920" progId="Equation.DSMT4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24086" y="666977"/>
            <a:ext cx="4295775" cy="2533651"/>
            <a:chOff x="1760" y="539"/>
            <a:chExt cx="2706" cy="1596"/>
          </a:xfrm>
        </p:grpSpPr>
        <p:sp>
          <p:nvSpPr>
            <p:cNvPr id="688149" name="Oval 21"/>
            <p:cNvSpPr>
              <a:spLocks noChangeArrowheads="1"/>
            </p:cNvSpPr>
            <p:nvPr/>
          </p:nvSpPr>
          <p:spPr bwMode="auto">
            <a:xfrm>
              <a:off x="2024" y="1016"/>
              <a:ext cx="648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0" name="Oval 22"/>
            <p:cNvSpPr>
              <a:spLocks noChangeArrowheads="1"/>
            </p:cNvSpPr>
            <p:nvPr/>
          </p:nvSpPr>
          <p:spPr bwMode="auto">
            <a:xfrm>
              <a:off x="3072" y="1008"/>
              <a:ext cx="648" cy="648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1" name="Line 23"/>
            <p:cNvSpPr>
              <a:spLocks noChangeShapeType="1"/>
            </p:cNvSpPr>
            <p:nvPr/>
          </p:nvSpPr>
          <p:spPr bwMode="auto">
            <a:xfrm flipV="1">
              <a:off x="2344" y="1088"/>
              <a:ext cx="216" cy="24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2" name="Text Box 24"/>
            <p:cNvSpPr txBox="1">
              <a:spLocks noChangeArrowheads="1"/>
            </p:cNvSpPr>
            <p:nvPr/>
          </p:nvSpPr>
          <p:spPr bwMode="auto">
            <a:xfrm>
              <a:off x="2558" y="88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8153" name="Line 25"/>
            <p:cNvSpPr>
              <a:spLocks noChangeShapeType="1"/>
            </p:cNvSpPr>
            <p:nvPr/>
          </p:nvSpPr>
          <p:spPr bwMode="auto">
            <a:xfrm>
              <a:off x="1760" y="1344"/>
              <a:ext cx="2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4" name="Text Box 26"/>
            <p:cNvSpPr txBox="1">
              <a:spLocks noChangeArrowheads="1"/>
            </p:cNvSpPr>
            <p:nvPr/>
          </p:nvSpPr>
          <p:spPr bwMode="auto">
            <a:xfrm>
              <a:off x="4286" y="1210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88155" name="Line 27"/>
            <p:cNvSpPr>
              <a:spLocks noChangeShapeType="1"/>
            </p:cNvSpPr>
            <p:nvPr/>
          </p:nvSpPr>
          <p:spPr bwMode="auto">
            <a:xfrm>
              <a:off x="2880" y="840"/>
              <a:ext cx="0" cy="11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6" name="Text Box 28"/>
            <p:cNvSpPr txBox="1">
              <a:spLocks noChangeArrowheads="1"/>
            </p:cNvSpPr>
            <p:nvPr/>
          </p:nvSpPr>
          <p:spPr bwMode="auto">
            <a:xfrm>
              <a:off x="2815" y="539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88157" name="Line 29"/>
            <p:cNvSpPr>
              <a:spLocks noChangeShapeType="1"/>
            </p:cNvSpPr>
            <p:nvPr/>
          </p:nvSpPr>
          <p:spPr bwMode="auto">
            <a:xfrm>
              <a:off x="2352" y="1872"/>
              <a:ext cx="106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58" name="Text Box 30"/>
            <p:cNvSpPr txBox="1">
              <a:spLocks noChangeArrowheads="1"/>
            </p:cNvSpPr>
            <p:nvPr/>
          </p:nvSpPr>
          <p:spPr bwMode="auto">
            <a:xfrm>
              <a:off x="2942" y="190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688159" name="Line 31"/>
            <p:cNvSpPr>
              <a:spLocks noChangeShapeType="1"/>
            </p:cNvSpPr>
            <p:nvPr/>
          </p:nvSpPr>
          <p:spPr bwMode="auto">
            <a:xfrm>
              <a:off x="2344" y="1344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8160" name="Line 32"/>
            <p:cNvSpPr>
              <a:spLocks noChangeShapeType="1"/>
            </p:cNvSpPr>
            <p:nvPr/>
          </p:nvSpPr>
          <p:spPr bwMode="auto">
            <a:xfrm>
              <a:off x="3408" y="1368"/>
              <a:ext cx="0" cy="7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8161" name="Text Box 33"/>
          <p:cNvSpPr txBox="1">
            <a:spLocks noChangeArrowheads="1"/>
          </p:cNvSpPr>
          <p:nvPr/>
        </p:nvSpPr>
        <p:spPr bwMode="auto">
          <a:xfrm>
            <a:off x="508000" y="0"/>
            <a:ext cx="83359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Wheeler Incremental Inductance Rule (cont.)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869382" name="Object 6"/>
          <p:cNvGraphicFramePr>
            <a:graphicFrameLocks noChangeAspect="1"/>
          </p:cNvGraphicFramePr>
          <p:nvPr/>
        </p:nvGraphicFramePr>
        <p:xfrm>
          <a:off x="646751" y="2677823"/>
          <a:ext cx="2717800" cy="922337"/>
        </p:xfrm>
        <a:graphic>
          <a:graphicData uri="http://schemas.openxmlformats.org/presentationml/2006/ole">
            <p:oleObj spid="_x0000_s869382" name="Equation" r:id="rId5" imgW="1269720" imgH="431640" progId="Equation.DSMT4">
              <p:embed/>
            </p:oleObj>
          </a:graphicData>
        </a:graphic>
      </p:graphicFrame>
      <p:graphicFrame>
        <p:nvGraphicFramePr>
          <p:cNvPr id="869383" name="Object 15"/>
          <p:cNvGraphicFramePr>
            <a:graphicFrameLocks noChangeAspect="1"/>
          </p:cNvGraphicFramePr>
          <p:nvPr/>
        </p:nvGraphicFramePr>
        <p:xfrm>
          <a:off x="5523139" y="4904563"/>
          <a:ext cx="2401661" cy="807036"/>
        </p:xfrm>
        <a:graphic>
          <a:graphicData uri="http://schemas.openxmlformats.org/presentationml/2006/ole">
            <p:oleObj spid="_x0000_s869383" name="Equation" r:id="rId6" imgW="1282680" imgH="431640" progId="Equation.DSMT4">
              <p:embed/>
            </p:oleObj>
          </a:graphicData>
        </a:graphic>
      </p:graphicFrame>
      <p:graphicFrame>
        <p:nvGraphicFramePr>
          <p:cNvPr id="869384" name="Object 8"/>
          <p:cNvGraphicFramePr>
            <a:graphicFrameLocks noChangeAspect="1"/>
          </p:cNvGraphicFramePr>
          <p:nvPr/>
        </p:nvGraphicFramePr>
        <p:xfrm>
          <a:off x="5526767" y="3538310"/>
          <a:ext cx="2505075" cy="1200150"/>
        </p:xfrm>
        <a:graphic>
          <a:graphicData uri="http://schemas.openxmlformats.org/presentationml/2006/ole">
            <p:oleObj spid="_x0000_s869384" name="Equation" r:id="rId7" imgW="1295280" imgH="622080" progId="Equation.DSMT4">
              <p:embed/>
            </p:oleObj>
          </a:graphicData>
        </a:graphic>
      </p:graphicFrame>
      <p:graphicFrame>
        <p:nvGraphicFramePr>
          <p:cNvPr id="869385" name="Object 9"/>
          <p:cNvGraphicFramePr>
            <a:graphicFrameLocks noChangeAspect="1"/>
          </p:cNvGraphicFramePr>
          <p:nvPr/>
        </p:nvGraphicFramePr>
        <p:xfrm>
          <a:off x="5758770" y="5913437"/>
          <a:ext cx="1865312" cy="490537"/>
        </p:xfrm>
        <a:graphic>
          <a:graphicData uri="http://schemas.openxmlformats.org/presentationml/2006/ole">
            <p:oleObj spid="_x0000_s869385" name="Equation" r:id="rId8" imgW="965160" imgH="2538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273629" y="1959429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Summary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1746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</a:t>
            </a:r>
          </a:p>
        </p:txBody>
      </p:sp>
      <p:graphicFrame>
        <p:nvGraphicFramePr>
          <p:cNvPr id="613398" name="Object 22"/>
          <p:cNvGraphicFramePr>
            <a:graphicFrameLocks noChangeAspect="1"/>
          </p:cNvGraphicFramePr>
          <p:nvPr/>
        </p:nvGraphicFramePr>
        <p:xfrm>
          <a:off x="1461407" y="4531860"/>
          <a:ext cx="1692275" cy="1343025"/>
        </p:xfrm>
        <a:graphic>
          <a:graphicData uri="http://schemas.openxmlformats.org/presentationml/2006/ole">
            <p:oleObj spid="_x0000_s613398" name="Equation" r:id="rId4" imgW="736560" imgH="583920" progId="Equation.DSMT4">
              <p:embed/>
            </p:oleObj>
          </a:graphicData>
        </a:graphic>
      </p:graphicFrame>
      <p:graphicFrame>
        <p:nvGraphicFramePr>
          <p:cNvPr id="613399" name="Object 23"/>
          <p:cNvGraphicFramePr>
            <a:graphicFrameLocks noChangeAspect="1"/>
          </p:cNvGraphicFramePr>
          <p:nvPr/>
        </p:nvGraphicFramePr>
        <p:xfrm>
          <a:off x="4533900" y="4394200"/>
          <a:ext cx="3255963" cy="1970088"/>
        </p:xfrm>
        <a:graphic>
          <a:graphicData uri="http://schemas.openxmlformats.org/presentationml/2006/ole">
            <p:oleObj spid="_x0000_s613399" name="Equation" r:id="rId5" imgW="1511280" imgH="914400" progId="Equation.DSMT4">
              <p:embed/>
            </p:oleObj>
          </a:graphicData>
        </a:graphic>
      </p:graphicFrame>
      <p:grpSp>
        <p:nvGrpSpPr>
          <p:cNvPr id="613403" name="Group 27"/>
          <p:cNvGrpSpPr>
            <a:grpSpLocks/>
          </p:cNvGrpSpPr>
          <p:nvPr/>
        </p:nvGrpSpPr>
        <p:grpSpPr bwMode="auto">
          <a:xfrm>
            <a:off x="2148563" y="2062985"/>
            <a:ext cx="3394075" cy="1798637"/>
            <a:chOff x="1470" y="1011"/>
            <a:chExt cx="2138" cy="1133"/>
          </a:xfrm>
        </p:grpSpPr>
        <p:sp>
          <p:nvSpPr>
            <p:cNvPr id="613388" name="AutoShape 12"/>
            <p:cNvSpPr>
              <a:spLocks noChangeArrowheads="1"/>
            </p:cNvSpPr>
            <p:nvPr/>
          </p:nvSpPr>
          <p:spPr bwMode="auto">
            <a:xfrm rot="14708370">
              <a:off x="2300" y="446"/>
              <a:ext cx="707" cy="1837"/>
            </a:xfrm>
            <a:prstGeom prst="can">
              <a:avLst>
                <a:gd name="adj" fmla="val 2740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390" name="Line 14"/>
            <p:cNvSpPr>
              <a:spLocks noChangeShapeType="1"/>
            </p:cNvSpPr>
            <p:nvPr/>
          </p:nvSpPr>
          <p:spPr bwMode="auto">
            <a:xfrm flipV="1">
              <a:off x="2721" y="1086"/>
              <a:ext cx="445" cy="21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3391" name="Object 15"/>
            <p:cNvGraphicFramePr>
              <a:graphicFrameLocks noChangeAspect="1"/>
            </p:cNvGraphicFramePr>
            <p:nvPr/>
          </p:nvGraphicFramePr>
          <p:xfrm>
            <a:off x="3094" y="1179"/>
            <a:ext cx="252" cy="193"/>
          </p:xfrm>
          <a:graphic>
            <a:graphicData uri="http://schemas.openxmlformats.org/presentationml/2006/ole">
              <p:oleObj spid="_x0000_s613391" name="Equation" r:id="rId6" imgW="126720" imgH="126720" progId="Equation.DSMT4">
                <p:embed/>
              </p:oleObj>
            </a:graphicData>
          </a:graphic>
        </p:graphicFrame>
        <p:graphicFrame>
          <p:nvGraphicFramePr>
            <p:cNvPr id="613392" name="Object 16"/>
            <p:cNvGraphicFramePr>
              <a:graphicFrameLocks noChangeAspect="1"/>
            </p:cNvGraphicFramePr>
            <p:nvPr/>
          </p:nvGraphicFramePr>
          <p:xfrm>
            <a:off x="1470" y="1868"/>
            <a:ext cx="281" cy="251"/>
          </p:xfrm>
          <a:graphic>
            <a:graphicData uri="http://schemas.openxmlformats.org/presentationml/2006/ole">
              <p:oleObj spid="_x0000_s613392" name="Equation" r:id="rId7" imgW="152280" imgH="177480" progId="Equation.DSMT4">
                <p:embed/>
              </p:oleObj>
            </a:graphicData>
          </a:graphic>
        </p:graphicFrame>
        <p:graphicFrame>
          <p:nvGraphicFramePr>
            <p:cNvPr id="613393" name="Object 17"/>
            <p:cNvGraphicFramePr>
              <a:graphicFrameLocks noChangeAspect="1"/>
            </p:cNvGraphicFramePr>
            <p:nvPr/>
          </p:nvGraphicFramePr>
          <p:xfrm>
            <a:off x="2281" y="1267"/>
            <a:ext cx="351" cy="347"/>
          </p:xfrm>
          <a:graphic>
            <a:graphicData uri="http://schemas.openxmlformats.org/presentationml/2006/ole">
              <p:oleObj spid="_x0000_s613393" name="Equation" r:id="rId8" imgW="177480" imgH="228600" progId="Equation.DSMT4">
                <p:embed/>
              </p:oleObj>
            </a:graphicData>
          </a:graphic>
        </p:graphicFrame>
        <p:sp>
          <p:nvSpPr>
            <p:cNvPr id="613394" name="Freeform 18"/>
            <p:cNvSpPr>
              <a:spLocks/>
            </p:cNvSpPr>
            <p:nvPr/>
          </p:nvSpPr>
          <p:spPr bwMode="auto">
            <a:xfrm>
              <a:off x="1698" y="1359"/>
              <a:ext cx="446" cy="680"/>
            </a:xfrm>
            <a:custGeom>
              <a:avLst/>
              <a:gdLst/>
              <a:ahLst/>
              <a:cxnLst>
                <a:cxn ang="0">
                  <a:pos x="162" y="3"/>
                </a:cxn>
                <a:cxn ang="0">
                  <a:pos x="255" y="58"/>
                </a:cxn>
                <a:cxn ang="0">
                  <a:pos x="328" y="169"/>
                </a:cxn>
                <a:cxn ang="0">
                  <a:pos x="374" y="243"/>
                </a:cxn>
                <a:cxn ang="0">
                  <a:pos x="436" y="350"/>
                </a:cxn>
                <a:cxn ang="0">
                  <a:pos x="432" y="487"/>
                </a:cxn>
                <a:cxn ang="0">
                  <a:pos x="410" y="621"/>
                </a:cxn>
                <a:cxn ang="0">
                  <a:pos x="298" y="659"/>
                </a:cxn>
                <a:cxn ang="0">
                  <a:pos x="82" y="495"/>
                </a:cxn>
                <a:cxn ang="0">
                  <a:pos x="15" y="298"/>
                </a:cxn>
                <a:cxn ang="0">
                  <a:pos x="24" y="77"/>
                </a:cxn>
                <a:cxn ang="0">
                  <a:pos x="162" y="3"/>
                </a:cxn>
              </a:cxnLst>
              <a:rect l="0" t="0" r="r" b="b"/>
              <a:pathLst>
                <a:path w="446" h="680">
                  <a:moveTo>
                    <a:pt x="162" y="3"/>
                  </a:moveTo>
                  <a:cubicBezTo>
                    <a:pt x="200" y="0"/>
                    <a:pt x="227" y="30"/>
                    <a:pt x="255" y="58"/>
                  </a:cubicBezTo>
                  <a:cubicBezTo>
                    <a:pt x="283" y="86"/>
                    <a:pt x="308" y="138"/>
                    <a:pt x="328" y="169"/>
                  </a:cubicBezTo>
                  <a:cubicBezTo>
                    <a:pt x="348" y="200"/>
                    <a:pt x="356" y="213"/>
                    <a:pt x="374" y="243"/>
                  </a:cubicBezTo>
                  <a:cubicBezTo>
                    <a:pt x="392" y="273"/>
                    <a:pt x="426" y="310"/>
                    <a:pt x="436" y="350"/>
                  </a:cubicBezTo>
                  <a:cubicBezTo>
                    <a:pt x="446" y="390"/>
                    <a:pt x="436" y="442"/>
                    <a:pt x="432" y="487"/>
                  </a:cubicBezTo>
                  <a:cubicBezTo>
                    <a:pt x="428" y="532"/>
                    <a:pt x="432" y="592"/>
                    <a:pt x="410" y="621"/>
                  </a:cubicBezTo>
                  <a:cubicBezTo>
                    <a:pt x="388" y="650"/>
                    <a:pt x="353" y="680"/>
                    <a:pt x="298" y="659"/>
                  </a:cubicBezTo>
                  <a:cubicBezTo>
                    <a:pt x="243" y="638"/>
                    <a:pt x="129" y="555"/>
                    <a:pt x="82" y="495"/>
                  </a:cubicBezTo>
                  <a:cubicBezTo>
                    <a:pt x="35" y="435"/>
                    <a:pt x="25" y="368"/>
                    <a:pt x="15" y="298"/>
                  </a:cubicBezTo>
                  <a:cubicBezTo>
                    <a:pt x="5" y="228"/>
                    <a:pt x="0" y="126"/>
                    <a:pt x="24" y="77"/>
                  </a:cubicBezTo>
                  <a:cubicBezTo>
                    <a:pt x="48" y="28"/>
                    <a:pt x="124" y="6"/>
                    <a:pt x="162" y="3"/>
                  </a:cubicBezTo>
                  <a:close/>
                </a:path>
              </a:pathLst>
            </a:custGeom>
            <a:solidFill>
              <a:srgbClr val="C0C0C0"/>
            </a:solidFill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3396" name="Object 20"/>
            <p:cNvGraphicFramePr>
              <a:graphicFrameLocks noChangeAspect="1"/>
            </p:cNvGraphicFramePr>
            <p:nvPr/>
          </p:nvGraphicFramePr>
          <p:xfrm>
            <a:off x="1796" y="1530"/>
            <a:ext cx="257" cy="251"/>
          </p:xfrm>
          <a:graphic>
            <a:graphicData uri="http://schemas.openxmlformats.org/presentationml/2006/ole">
              <p:oleObj spid="_x0000_s613396" name="Equation" r:id="rId9" imgW="139680" imgH="177480" progId="Equation.DSMT4">
                <p:embed/>
              </p:oleObj>
            </a:graphicData>
          </a:graphic>
        </p:graphicFrame>
        <p:graphicFrame>
          <p:nvGraphicFramePr>
            <p:cNvPr id="613397" name="Object 21"/>
            <p:cNvGraphicFramePr>
              <a:graphicFrameLocks noChangeAspect="1"/>
            </p:cNvGraphicFramePr>
            <p:nvPr/>
          </p:nvGraphicFramePr>
          <p:xfrm>
            <a:off x="2921" y="1859"/>
            <a:ext cx="374" cy="233"/>
          </p:xfrm>
          <a:graphic>
            <a:graphicData uri="http://schemas.openxmlformats.org/presentationml/2006/ole">
              <p:oleObj spid="_x0000_s613397" name="Equation" r:id="rId10" imgW="203040" imgH="164880" progId="Equation.DSMT4">
                <p:embed/>
              </p:oleObj>
            </a:graphicData>
          </a:graphic>
        </p:graphicFrame>
        <p:sp>
          <p:nvSpPr>
            <p:cNvPr id="613402" name="Line 26"/>
            <p:cNvSpPr>
              <a:spLocks noChangeShapeType="1"/>
            </p:cNvSpPr>
            <p:nvPr/>
          </p:nvSpPr>
          <p:spPr bwMode="auto">
            <a:xfrm flipV="1">
              <a:off x="2152" y="1448"/>
              <a:ext cx="1456" cy="6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366492" y="2181367"/>
            <a:ext cx="22987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 waveguide mode is traveling in the positive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direction.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96178" y="791038"/>
            <a:ext cx="657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consider here conductor loss for a </a:t>
            </a:r>
            <a:r>
              <a:rPr lang="en-US" sz="2000" u="sng" dirty="0" smtClean="0">
                <a:solidFill>
                  <a:schemeClr val="bg1"/>
                </a:solidFill>
              </a:rPr>
              <a:t>waveguide</a:t>
            </a:r>
            <a:r>
              <a:rPr lang="en-US" sz="2000" dirty="0" smtClean="0">
                <a:solidFill>
                  <a:schemeClr val="bg1"/>
                </a:solidFill>
              </a:rPr>
              <a:t> mode.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(cont.)</a:t>
            </a: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2149825" y="811267"/>
            <a:ext cx="422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or</a:t>
            </a:r>
          </a:p>
        </p:txBody>
      </p:sp>
      <p:graphicFrame>
        <p:nvGraphicFramePr>
          <p:cNvPr id="614415" name="Object 15"/>
          <p:cNvGraphicFramePr>
            <a:graphicFrameLocks noChangeAspect="1"/>
          </p:cNvGraphicFramePr>
          <p:nvPr/>
        </p:nvGraphicFramePr>
        <p:xfrm>
          <a:off x="2846510" y="952328"/>
          <a:ext cx="3213100" cy="954087"/>
        </p:xfrm>
        <a:graphic>
          <a:graphicData uri="http://schemas.openxmlformats.org/presentationml/2006/ole">
            <p:oleObj spid="_x0000_s614415" name="Equation" r:id="rId4" imgW="1498320" imgH="444240" progId="Equation.DSMT4">
              <p:embed/>
            </p:oleObj>
          </a:graphicData>
        </a:graphic>
      </p:graphicFrame>
      <p:graphicFrame>
        <p:nvGraphicFramePr>
          <p:cNvPr id="614416" name="Object 16"/>
          <p:cNvGraphicFramePr>
            <a:graphicFrameLocks noChangeAspect="1"/>
          </p:cNvGraphicFramePr>
          <p:nvPr/>
        </p:nvGraphicFramePr>
        <p:xfrm>
          <a:off x="1508125" y="3941763"/>
          <a:ext cx="5826125" cy="588962"/>
        </p:xfrm>
        <a:graphic>
          <a:graphicData uri="http://schemas.openxmlformats.org/presentationml/2006/ole">
            <p:oleObj spid="_x0000_s614416" name="Equation" r:id="rId5" imgW="2768400" imgH="279360" progId="Equation.DSMT4">
              <p:embed/>
            </p:oleObj>
          </a:graphicData>
        </a:graphic>
      </p:graphicFrame>
      <p:sp>
        <p:nvSpPr>
          <p:cNvPr id="614417" name="Text Box 17"/>
          <p:cNvSpPr txBox="1">
            <a:spLocks noChangeArrowheads="1"/>
          </p:cNvSpPr>
          <p:nvPr/>
        </p:nvSpPr>
        <p:spPr bwMode="auto">
          <a:xfrm>
            <a:off x="941388" y="5094288"/>
            <a:ext cx="1058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14418" name="Object 18"/>
          <p:cNvGraphicFramePr>
            <a:graphicFrameLocks noChangeAspect="1"/>
          </p:cNvGraphicFramePr>
          <p:nvPr/>
        </p:nvGraphicFramePr>
        <p:xfrm>
          <a:off x="1803400" y="5405438"/>
          <a:ext cx="5627688" cy="1033462"/>
        </p:xfrm>
        <a:graphic>
          <a:graphicData uri="http://schemas.openxmlformats.org/presentationml/2006/ole">
            <p:oleObj spid="_x0000_s614418" name="Equation" r:id="rId6" imgW="2489040" imgH="457200" progId="Equation.DSMT4">
              <p:embed/>
            </p:oleObj>
          </a:graphicData>
        </a:graphic>
      </p:graphicFrame>
      <p:sp>
        <p:nvSpPr>
          <p:cNvPr id="614419" name="Text Box 19"/>
          <p:cNvSpPr txBox="1">
            <a:spLocks noChangeArrowheads="1"/>
          </p:cNvSpPr>
          <p:nvPr/>
        </p:nvSpPr>
        <p:spPr bwMode="auto">
          <a:xfrm>
            <a:off x="1017385" y="2086741"/>
            <a:ext cx="1681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Power flow:</a:t>
            </a:r>
          </a:p>
        </p:txBody>
      </p:sp>
      <p:graphicFrame>
        <p:nvGraphicFramePr>
          <p:cNvPr id="614420" name="Object 20"/>
          <p:cNvGraphicFramePr>
            <a:graphicFrameLocks noChangeAspect="1"/>
          </p:cNvGraphicFramePr>
          <p:nvPr/>
        </p:nvGraphicFramePr>
        <p:xfrm>
          <a:off x="2609850" y="2393950"/>
          <a:ext cx="3786188" cy="954088"/>
        </p:xfrm>
        <a:graphic>
          <a:graphicData uri="http://schemas.openxmlformats.org/presentationml/2006/ole">
            <p:oleObj spid="_x0000_s614420" name="Equation" r:id="rId7" imgW="1765080" imgH="444240" progId="Equation.DSMT4">
              <p:embed/>
            </p:oleObj>
          </a:graphicData>
        </a:graphic>
      </p:graphicFrame>
      <p:sp>
        <p:nvSpPr>
          <p:cNvPr id="614421" name="Text Box 21"/>
          <p:cNvSpPr txBox="1">
            <a:spLocks noChangeArrowheads="1"/>
          </p:cNvSpPr>
          <p:nvPr/>
        </p:nvSpPr>
        <p:spPr bwMode="auto">
          <a:xfrm>
            <a:off x="744538" y="3498850"/>
            <a:ext cx="1389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Next, use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125538" y="4613275"/>
            <a:ext cx="680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400" i="1" baseline="30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WG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real  (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f  &gt; f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and no dielectric loss)</a:t>
            </a:r>
          </a:p>
        </p:txBody>
      </p:sp>
      <p:sp>
        <p:nvSpPr>
          <p:cNvPr id="615430" name="Text Box 6"/>
          <p:cNvSpPr txBox="1">
            <a:spLocks noChangeArrowheads="1"/>
          </p:cNvSpPr>
          <p:nvPr/>
        </p:nvSpPr>
        <p:spPr bwMode="auto">
          <a:xfrm>
            <a:off x="1690688" y="3013075"/>
            <a:ext cx="952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15432" name="Object 8"/>
          <p:cNvGraphicFramePr>
            <a:graphicFrameLocks noChangeAspect="1"/>
          </p:cNvGraphicFramePr>
          <p:nvPr/>
        </p:nvGraphicFramePr>
        <p:xfrm>
          <a:off x="600075" y="1770063"/>
          <a:ext cx="8320088" cy="1057275"/>
        </p:xfrm>
        <a:graphic>
          <a:graphicData uri="http://schemas.openxmlformats.org/presentationml/2006/ole">
            <p:oleObj spid="_x0000_s615432" name="Equation" r:id="rId4" imgW="4406760" imgH="558720" progId="Equation.DSMT4">
              <p:embed/>
            </p:oleObj>
          </a:graphicData>
        </a:graphic>
      </p:graphicFrame>
      <p:graphicFrame>
        <p:nvGraphicFramePr>
          <p:cNvPr id="615433" name="Object 9"/>
          <p:cNvGraphicFramePr>
            <a:graphicFrameLocks noChangeAspect="1"/>
          </p:cNvGraphicFramePr>
          <p:nvPr/>
        </p:nvGraphicFramePr>
        <p:xfrm>
          <a:off x="2600325" y="3311525"/>
          <a:ext cx="3670300" cy="938213"/>
        </p:xfrm>
        <a:graphic>
          <a:graphicData uri="http://schemas.openxmlformats.org/presentationml/2006/ole">
            <p:oleObj spid="_x0000_s615433" name="Equation" r:id="rId5" imgW="1790640" imgH="457200" progId="Equation.DSMT4">
              <p:embed/>
            </p:oleObj>
          </a:graphicData>
        </a:graphic>
      </p:graphicFrame>
      <p:graphicFrame>
        <p:nvGraphicFramePr>
          <p:cNvPr id="615434" name="Object 10"/>
          <p:cNvGraphicFramePr>
            <a:graphicFrameLocks noChangeAspect="1"/>
          </p:cNvGraphicFramePr>
          <p:nvPr/>
        </p:nvGraphicFramePr>
        <p:xfrm>
          <a:off x="2881313" y="5367338"/>
          <a:ext cx="3133725" cy="989012"/>
        </p:xfrm>
        <a:graphic>
          <a:graphicData uri="http://schemas.openxmlformats.org/presentationml/2006/ole">
            <p:oleObj spid="_x0000_s615434" name="Equation" r:id="rId6" imgW="1409400" imgH="444240" progId="Equation.DSMT4">
              <p:embed/>
            </p:oleObj>
          </a:graphicData>
        </a:graphic>
      </p:graphicFrame>
      <p:sp>
        <p:nvSpPr>
          <p:cNvPr id="615435" name="Text Box 11"/>
          <p:cNvSpPr txBox="1">
            <a:spLocks noChangeArrowheads="1"/>
          </p:cNvSpPr>
          <p:nvPr/>
        </p:nvSpPr>
        <p:spPr bwMode="auto">
          <a:xfrm>
            <a:off x="3524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(cont.)</a:t>
            </a:r>
          </a:p>
        </p:txBody>
      </p:sp>
      <p:sp>
        <p:nvSpPr>
          <p:cNvPr id="615436" name="Text Box 12"/>
          <p:cNvSpPr txBox="1">
            <a:spLocks noChangeArrowheads="1"/>
          </p:cNvSpPr>
          <p:nvPr/>
        </p:nvSpPr>
        <p:spPr bwMode="auto">
          <a:xfrm>
            <a:off x="738188" y="1057275"/>
            <a:ext cx="200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Vector identity:</a:t>
            </a:r>
          </a:p>
        </p:txBody>
      </p:sp>
      <p:sp>
        <p:nvSpPr>
          <p:cNvPr id="615437" name="Line 13"/>
          <p:cNvSpPr>
            <a:spLocks noChangeShapeType="1"/>
          </p:cNvSpPr>
          <p:nvPr/>
        </p:nvSpPr>
        <p:spPr bwMode="auto">
          <a:xfrm flipV="1">
            <a:off x="7382301" y="1695734"/>
            <a:ext cx="914400" cy="774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2736637" y="1095233"/>
          <a:ext cx="3082925" cy="382588"/>
        </p:xfrm>
        <a:graphic>
          <a:graphicData uri="http://schemas.openxmlformats.org/presentationml/2006/ole">
            <p:oleObj spid="_x0000_s615436" name="Equation" r:id="rId7" imgW="2044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1193800" y="918658"/>
            <a:ext cx="1974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Then we have</a:t>
            </a:r>
          </a:p>
        </p:txBody>
      </p:sp>
      <p:graphicFrame>
        <p:nvGraphicFramePr>
          <p:cNvPr id="616456" name="Object 8"/>
          <p:cNvGraphicFramePr>
            <a:graphicFrameLocks noChangeAspect="1"/>
          </p:cNvGraphicFramePr>
          <p:nvPr/>
        </p:nvGraphicFramePr>
        <p:xfrm>
          <a:off x="2368550" y="1548941"/>
          <a:ext cx="4064000" cy="1871662"/>
        </p:xfrm>
        <a:graphic>
          <a:graphicData uri="http://schemas.openxmlformats.org/presentationml/2006/ole">
            <p:oleObj spid="_x0000_s616456" name="Equation" r:id="rId4" imgW="1765080" imgH="812520" progId="Equation.DSMT4">
              <p:embed/>
            </p:oleObj>
          </a:graphicData>
        </a:graphic>
      </p:graphicFrame>
      <p:sp>
        <p:nvSpPr>
          <p:cNvPr id="616458" name="Text Box 10"/>
          <p:cNvSpPr txBox="1">
            <a:spLocks noChangeArrowheads="1"/>
          </p:cNvSpPr>
          <p:nvPr/>
        </p:nvSpPr>
        <p:spPr bwMode="auto">
          <a:xfrm>
            <a:off x="3524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(cont.)</a:t>
            </a:r>
          </a:p>
        </p:txBody>
      </p:sp>
      <p:sp>
        <p:nvSpPr>
          <p:cNvPr id="616460" name="Text Box 12"/>
          <p:cNvSpPr txBox="1">
            <a:spLocks noChangeArrowheads="1"/>
          </p:cNvSpPr>
          <p:nvPr/>
        </p:nvSpPr>
        <p:spPr bwMode="auto">
          <a:xfrm>
            <a:off x="5573713" y="58801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616470" name="Group 22"/>
          <p:cNvGrpSpPr>
            <a:grpSpLocks/>
          </p:cNvGrpSpPr>
          <p:nvPr/>
        </p:nvGrpSpPr>
        <p:grpSpPr bwMode="auto">
          <a:xfrm>
            <a:off x="3382056" y="3907985"/>
            <a:ext cx="3068637" cy="2043119"/>
            <a:chOff x="2199" y="2544"/>
            <a:chExt cx="1933" cy="1287"/>
          </a:xfrm>
        </p:grpSpPr>
        <p:sp>
          <p:nvSpPr>
            <p:cNvPr id="616459" name="Oval 11"/>
            <p:cNvSpPr>
              <a:spLocks noChangeArrowheads="1"/>
            </p:cNvSpPr>
            <p:nvPr/>
          </p:nvSpPr>
          <p:spPr bwMode="auto">
            <a:xfrm>
              <a:off x="2199" y="3281"/>
              <a:ext cx="1309" cy="550"/>
            </a:xfrm>
            <a:prstGeom prst="ellipse">
              <a:avLst/>
            </a:prstGeom>
            <a:solidFill>
              <a:srgbClr val="C0C0C0"/>
            </a:solidFill>
            <a:ln w="5715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61" name="Text Box 13"/>
            <p:cNvSpPr txBox="1">
              <a:spLocks noChangeArrowheads="1"/>
            </p:cNvSpPr>
            <p:nvPr/>
          </p:nvSpPr>
          <p:spPr bwMode="auto">
            <a:xfrm>
              <a:off x="2542" y="339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16462" name="Line 14"/>
            <p:cNvSpPr>
              <a:spLocks noChangeShapeType="1"/>
            </p:cNvSpPr>
            <p:nvPr/>
          </p:nvSpPr>
          <p:spPr bwMode="auto">
            <a:xfrm flipH="1">
              <a:off x="3221" y="3377"/>
              <a:ext cx="113" cy="17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6463" name="Object 15"/>
            <p:cNvGraphicFramePr>
              <a:graphicFrameLocks noChangeAspect="1"/>
            </p:cNvGraphicFramePr>
            <p:nvPr/>
          </p:nvGraphicFramePr>
          <p:xfrm>
            <a:off x="3420" y="3102"/>
            <a:ext cx="184" cy="313"/>
          </p:xfrm>
          <a:graphic>
            <a:graphicData uri="http://schemas.openxmlformats.org/presentationml/2006/ole">
              <p:oleObj spid="_x0000_s616463" name="Equation" r:id="rId5" imgW="126720" imgH="215640" progId="Equation.DSMT4">
                <p:embed/>
              </p:oleObj>
            </a:graphicData>
          </a:graphic>
        </p:graphicFrame>
        <p:sp>
          <p:nvSpPr>
            <p:cNvPr id="616464" name="Line 16"/>
            <p:cNvSpPr>
              <a:spLocks noChangeShapeType="1"/>
            </p:cNvSpPr>
            <p:nvPr/>
          </p:nvSpPr>
          <p:spPr bwMode="auto">
            <a:xfrm>
              <a:off x="3571" y="3578"/>
              <a:ext cx="30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65" name="Text Box 17"/>
            <p:cNvSpPr txBox="1">
              <a:spLocks noChangeArrowheads="1"/>
            </p:cNvSpPr>
            <p:nvPr/>
          </p:nvSpPr>
          <p:spPr bwMode="auto">
            <a:xfrm>
              <a:off x="3931" y="3415"/>
              <a:ext cx="20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16466" name="Line 18"/>
            <p:cNvSpPr>
              <a:spLocks noChangeShapeType="1"/>
            </p:cNvSpPr>
            <p:nvPr/>
          </p:nvSpPr>
          <p:spPr bwMode="auto">
            <a:xfrm flipV="1">
              <a:off x="2880" y="2862"/>
              <a:ext cx="0" cy="30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67" name="Text Box 19"/>
            <p:cNvSpPr txBox="1">
              <a:spLocks noChangeArrowheads="1"/>
            </p:cNvSpPr>
            <p:nvPr/>
          </p:nvSpPr>
          <p:spPr bwMode="auto">
            <a:xfrm>
              <a:off x="2793" y="2544"/>
              <a:ext cx="20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8" name="Rectangle 12"/>
          <p:cNvSpPr>
            <a:spLocks noChangeArrowheads="1"/>
          </p:cNvSpPr>
          <p:nvPr/>
        </p:nvSpPr>
        <p:spPr bwMode="auto">
          <a:xfrm>
            <a:off x="3252883" y="1406021"/>
            <a:ext cx="2582862" cy="8493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627" name="Rectangle 11"/>
          <p:cNvSpPr>
            <a:spLocks noChangeArrowheads="1"/>
          </p:cNvSpPr>
          <p:nvPr/>
        </p:nvSpPr>
        <p:spPr bwMode="auto">
          <a:xfrm>
            <a:off x="2570163" y="4433714"/>
            <a:ext cx="3424237" cy="8413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619" name="Text Box 3"/>
          <p:cNvSpPr txBox="1">
            <a:spLocks noChangeArrowheads="1"/>
          </p:cNvSpPr>
          <p:nvPr/>
        </p:nvSpPr>
        <p:spPr bwMode="auto">
          <a:xfrm>
            <a:off x="828675" y="985664"/>
            <a:ext cx="2306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Total Attenuation:</a:t>
            </a:r>
          </a:p>
        </p:txBody>
      </p:sp>
      <p:sp>
        <p:nvSpPr>
          <p:cNvPr id="623621" name="Text Box 5"/>
          <p:cNvSpPr txBox="1">
            <a:spLocks noChangeArrowheads="1"/>
          </p:cNvSpPr>
          <p:nvPr/>
        </p:nvSpPr>
        <p:spPr bwMode="auto">
          <a:xfrm>
            <a:off x="3778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(cont.)</a:t>
            </a:r>
          </a:p>
        </p:txBody>
      </p:sp>
      <p:graphicFrame>
        <p:nvGraphicFramePr>
          <p:cNvPr id="623622" name="Object 6"/>
          <p:cNvGraphicFramePr>
            <a:graphicFrameLocks noChangeAspect="1"/>
          </p:cNvGraphicFramePr>
          <p:nvPr/>
        </p:nvGraphicFramePr>
        <p:xfrm>
          <a:off x="3578906" y="1504096"/>
          <a:ext cx="2017712" cy="625475"/>
        </p:xfrm>
        <a:graphic>
          <a:graphicData uri="http://schemas.openxmlformats.org/presentationml/2006/ole">
            <p:oleObj spid="_x0000_s623622" name="Equation" r:id="rId4" imgW="736560" imgH="228600" progId="Equation.DSMT4">
              <p:embed/>
            </p:oleObj>
          </a:graphicData>
        </a:graphic>
      </p:graphicFrame>
      <p:graphicFrame>
        <p:nvGraphicFramePr>
          <p:cNvPr id="623623" name="Object 7"/>
          <p:cNvGraphicFramePr>
            <a:graphicFrameLocks noChangeAspect="1"/>
          </p:cNvGraphicFramePr>
          <p:nvPr/>
        </p:nvGraphicFramePr>
        <p:xfrm>
          <a:off x="2663825" y="3146425"/>
          <a:ext cx="3636963" cy="733425"/>
        </p:xfrm>
        <a:graphic>
          <a:graphicData uri="http://schemas.openxmlformats.org/presentationml/2006/ole">
            <p:oleObj spid="_x0000_s623623" name="Equation" r:id="rId5" imgW="1447560" imgH="291960" progId="Equation.DSMT4">
              <p:embed/>
            </p:oleObj>
          </a:graphicData>
        </a:graphic>
      </p:graphicFrame>
      <p:graphicFrame>
        <p:nvGraphicFramePr>
          <p:cNvPr id="623624" name="Object 8"/>
          <p:cNvGraphicFramePr>
            <a:graphicFrameLocks noChangeAspect="1"/>
          </p:cNvGraphicFramePr>
          <p:nvPr/>
        </p:nvGraphicFramePr>
        <p:xfrm>
          <a:off x="2905125" y="4494213"/>
          <a:ext cx="2695575" cy="660400"/>
        </p:xfrm>
        <a:graphic>
          <a:graphicData uri="http://schemas.openxmlformats.org/presentationml/2006/ole">
            <p:oleObj spid="_x0000_s623624" name="Equation" r:id="rId6" imgW="1193760" imgH="291960" progId="Equation.DSMT4">
              <p:embed/>
            </p:oleObj>
          </a:graphicData>
        </a:graphic>
      </p:graphicFrame>
      <p:graphicFrame>
        <p:nvGraphicFramePr>
          <p:cNvPr id="623625" name="Object 9"/>
          <p:cNvGraphicFramePr>
            <a:graphicFrameLocks noChangeAspect="1"/>
          </p:cNvGraphicFramePr>
          <p:nvPr/>
        </p:nvGraphicFramePr>
        <p:xfrm>
          <a:off x="3041532" y="6046107"/>
          <a:ext cx="3823292" cy="527707"/>
        </p:xfrm>
        <a:graphic>
          <a:graphicData uri="http://schemas.openxmlformats.org/presentationml/2006/ole">
            <p:oleObj spid="_x0000_s623625" name="Equation" r:id="rId7" imgW="2120760" imgH="291960" progId="Equation.DSMT4">
              <p:embed/>
            </p:oleObj>
          </a:graphicData>
        </a:graphic>
      </p:graphicFrame>
      <p:sp>
        <p:nvSpPr>
          <p:cNvPr id="623626" name="Text Box 10"/>
          <p:cNvSpPr txBox="1">
            <a:spLocks noChangeArrowheads="1"/>
          </p:cNvSpPr>
          <p:nvPr/>
        </p:nvSpPr>
        <p:spPr bwMode="auto">
          <a:xfrm>
            <a:off x="728663" y="2674764"/>
            <a:ext cx="4854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Calculate </a:t>
            </a:r>
            <a:r>
              <a:rPr lang="en-US" sz="2400" i="1" dirty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d </a:t>
            </a:r>
            <a:r>
              <a:rPr lang="en-US" sz="2400" i="1" baseline="-25000" dirty="0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assume PEC wall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:</a:t>
            </a:r>
          </a:p>
        </p:txBody>
      </p:sp>
      <p:sp>
        <p:nvSpPr>
          <p:cNvPr id="623630" name="Text Box 14"/>
          <p:cNvSpPr txBox="1">
            <a:spLocks noChangeArrowheads="1"/>
          </p:cNvSpPr>
          <p:nvPr/>
        </p:nvSpPr>
        <p:spPr bwMode="auto">
          <a:xfrm>
            <a:off x="2157413" y="5651327"/>
            <a:ext cx="928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750265" y="4043166"/>
            <a:ext cx="50162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1026"/>
          <p:cNvSpPr txBox="1">
            <a:spLocks noChangeArrowheads="1"/>
          </p:cNvSpPr>
          <p:nvPr/>
        </p:nvSpPr>
        <p:spPr bwMode="auto">
          <a:xfrm>
            <a:off x="1746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Formula (cont.)</a:t>
            </a:r>
          </a:p>
        </p:txBody>
      </p:sp>
      <p:sp>
        <p:nvSpPr>
          <p:cNvPr id="619523" name="Text Box 1027"/>
          <p:cNvSpPr txBox="1">
            <a:spLocks noChangeArrowheads="1"/>
          </p:cNvSpPr>
          <p:nvPr/>
        </p:nvSpPr>
        <p:spPr bwMode="auto">
          <a:xfrm>
            <a:off x="530225" y="3451225"/>
            <a:ext cx="3644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From conservation of energy:</a:t>
            </a:r>
          </a:p>
        </p:txBody>
      </p:sp>
      <p:graphicFrame>
        <p:nvGraphicFramePr>
          <p:cNvPr id="601108" name="Object 20"/>
          <p:cNvGraphicFramePr>
            <a:graphicFrameLocks noChangeAspect="1"/>
          </p:cNvGraphicFramePr>
          <p:nvPr/>
        </p:nvGraphicFramePr>
        <p:xfrm>
          <a:off x="2119230" y="1926208"/>
          <a:ext cx="2986170" cy="1205049"/>
        </p:xfrm>
        <a:graphic>
          <a:graphicData uri="http://schemas.openxmlformats.org/presentationml/2006/ole">
            <p:oleObj spid="_x0000_s601108" name="Equation" r:id="rId4" imgW="1447560" imgH="583920" progId="Equation.DSMT4">
              <p:embed/>
            </p:oleObj>
          </a:graphicData>
        </a:graphic>
      </p:graphicFrame>
      <p:graphicFrame>
        <p:nvGraphicFramePr>
          <p:cNvPr id="601109" name="Object 21"/>
          <p:cNvGraphicFramePr>
            <a:graphicFrameLocks noChangeAspect="1"/>
          </p:cNvGraphicFramePr>
          <p:nvPr/>
        </p:nvGraphicFramePr>
        <p:xfrm>
          <a:off x="2033588" y="4140200"/>
          <a:ext cx="5030787" cy="690563"/>
        </p:xfrm>
        <a:graphic>
          <a:graphicData uri="http://schemas.openxmlformats.org/presentationml/2006/ole">
            <p:oleObj spid="_x0000_s601109" name="Equation" r:id="rId5" imgW="2222280" imgH="304560" progId="Equation.DSMT4">
              <p:embed/>
            </p:oleObj>
          </a:graphicData>
        </a:graphic>
      </p:graphicFrame>
      <p:graphicFrame>
        <p:nvGraphicFramePr>
          <p:cNvPr id="601110" name="Object 22"/>
          <p:cNvGraphicFramePr>
            <a:graphicFrameLocks noChangeAspect="1"/>
          </p:cNvGraphicFramePr>
          <p:nvPr/>
        </p:nvGraphicFramePr>
        <p:xfrm>
          <a:off x="2206626" y="5353799"/>
          <a:ext cx="5708650" cy="637425"/>
        </p:xfrm>
        <a:graphic>
          <a:graphicData uri="http://schemas.openxmlformats.org/presentationml/2006/ole">
            <p:oleObj spid="_x0000_s601110" name="Equation" r:id="rId6" imgW="2730240" imgH="304560" progId="Equation.DSMT4">
              <p:embed/>
            </p:oleObj>
          </a:graphicData>
        </a:graphic>
      </p:graphicFrame>
      <p:sp>
        <p:nvSpPr>
          <p:cNvPr id="619527" name="Text Box 1031"/>
          <p:cNvSpPr txBox="1">
            <a:spLocks noChangeArrowheads="1"/>
          </p:cNvSpPr>
          <p:nvPr/>
        </p:nvSpPr>
        <p:spPr bwMode="auto">
          <a:xfrm>
            <a:off x="1305588" y="4979490"/>
            <a:ext cx="925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</a:t>
            </a:r>
          </a:p>
        </p:txBody>
      </p:sp>
      <p:graphicFrame>
        <p:nvGraphicFramePr>
          <p:cNvPr id="601111" name="Object 23"/>
          <p:cNvGraphicFramePr>
            <a:graphicFrameLocks noChangeAspect="1"/>
          </p:cNvGraphicFramePr>
          <p:nvPr/>
        </p:nvGraphicFramePr>
        <p:xfrm>
          <a:off x="1228619" y="870326"/>
          <a:ext cx="4802188" cy="674688"/>
        </p:xfrm>
        <a:graphic>
          <a:graphicData uri="http://schemas.openxmlformats.org/presentationml/2006/ole">
            <p:oleObj spid="_x0000_s601111" name="Equation" r:id="rId7" imgW="2171520" imgH="304560" progId="Equation.DSMT4">
              <p:embed/>
            </p:oleObj>
          </a:graphicData>
        </a:graphic>
      </p:graphicFrame>
      <p:sp>
        <p:nvSpPr>
          <p:cNvPr id="619531" name="Text Box 1035"/>
          <p:cNvSpPr txBox="1">
            <a:spLocks noChangeArrowheads="1"/>
          </p:cNvSpPr>
          <p:nvPr/>
        </p:nvSpPr>
        <p:spPr bwMode="auto">
          <a:xfrm>
            <a:off x="1437221" y="1807117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171441" y="1696089"/>
            <a:ext cx="2641600" cy="2236740"/>
            <a:chOff x="6048611" y="1641498"/>
            <a:chExt cx="2641600" cy="2236740"/>
          </a:xfrm>
        </p:grpSpPr>
        <p:sp>
          <p:nvSpPr>
            <p:cNvPr id="14" name="AutoShape 33"/>
            <p:cNvSpPr>
              <a:spLocks noChangeArrowheads="1"/>
            </p:cNvSpPr>
            <p:nvPr/>
          </p:nvSpPr>
          <p:spPr bwMode="auto">
            <a:xfrm rot="16200000">
              <a:off x="6861411" y="1610625"/>
              <a:ext cx="1016000" cy="2641600"/>
            </a:xfrm>
            <a:prstGeom prst="can">
              <a:avLst>
                <a:gd name="adj" fmla="val 41251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" name="Object 6"/>
            <p:cNvGraphicFramePr>
              <a:graphicFrameLocks noChangeAspect="1"/>
            </p:cNvGraphicFramePr>
            <p:nvPr/>
          </p:nvGraphicFramePr>
          <p:xfrm>
            <a:off x="6499486" y="1656457"/>
            <a:ext cx="761123" cy="302211"/>
          </p:xfrm>
          <a:graphic>
            <a:graphicData uri="http://schemas.openxmlformats.org/presentationml/2006/ole">
              <p:oleObj spid="_x0000_s601112" name="Equation" r:id="rId8" imgW="342720" imgH="177480" progId="Equation.DSMT4">
                <p:embed/>
              </p:oleObj>
            </a:graphicData>
          </a:graphic>
        </p:graphicFrame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6105761" y="2717113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6864819" y="2033516"/>
              <a:ext cx="0" cy="18424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8013506" y="2035790"/>
              <a:ext cx="0" cy="18424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601113" name="Object 25"/>
            <p:cNvGraphicFramePr>
              <a:graphicFrameLocks noChangeAspect="1"/>
            </p:cNvGraphicFramePr>
            <p:nvPr/>
          </p:nvGraphicFramePr>
          <p:xfrm>
            <a:off x="7521575" y="1641498"/>
            <a:ext cx="960438" cy="280987"/>
          </p:xfrm>
          <a:graphic>
            <a:graphicData uri="http://schemas.openxmlformats.org/presentationml/2006/ole">
              <p:oleObj spid="_x0000_s601113" name="Equation" r:id="rId9" imgW="43164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 bwMode="auto">
          <a:xfrm>
            <a:off x="1665516" y="4049486"/>
            <a:ext cx="5867397" cy="26125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3619" name="Text Box 3"/>
          <p:cNvSpPr txBox="1">
            <a:spLocks noChangeArrowheads="1"/>
          </p:cNvSpPr>
          <p:nvPr/>
        </p:nvSpPr>
        <p:spPr bwMode="auto">
          <a:xfrm>
            <a:off x="469446" y="887692"/>
            <a:ext cx="230663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TE</a:t>
            </a:r>
            <a:r>
              <a:rPr lang="en-US" sz="2400" baseline="-25000" dirty="0" smtClean="0">
                <a:solidFill>
                  <a:schemeClr val="bg1"/>
                </a:solidFill>
                <a:sym typeface="Symbol" pitchFamily="18" charset="2"/>
              </a:rPr>
              <a:t>10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 Mode</a:t>
            </a:r>
            <a:endParaRPr lang="en-US" sz="24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23621" name="Text Box 5"/>
          <p:cNvSpPr txBox="1">
            <a:spLocks noChangeArrowheads="1"/>
          </p:cNvSpPr>
          <p:nvPr/>
        </p:nvSpPr>
        <p:spPr bwMode="auto">
          <a:xfrm>
            <a:off x="3778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949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94986" name="Object 10"/>
          <p:cNvGraphicFramePr>
            <a:graphicFrameLocks noChangeAspect="1"/>
          </p:cNvGraphicFramePr>
          <p:nvPr/>
        </p:nvGraphicFramePr>
        <p:xfrm>
          <a:off x="1846722" y="4218886"/>
          <a:ext cx="5207221" cy="1148452"/>
        </p:xfrm>
        <a:graphic>
          <a:graphicData uri="http://schemas.openxmlformats.org/presentationml/2006/ole">
            <p:oleObj spid="_x0000_s894986" name="Equation" r:id="rId4" imgW="2730240" imgH="596880" progId="Equation.DSMT4">
              <p:embed/>
            </p:oleObj>
          </a:graphicData>
        </a:graphic>
      </p:graphicFrame>
      <p:graphicFrame>
        <p:nvGraphicFramePr>
          <p:cNvPr id="894988" name="Object 12"/>
          <p:cNvGraphicFramePr>
            <a:graphicFrameLocks noChangeAspect="1"/>
          </p:cNvGraphicFramePr>
          <p:nvPr/>
        </p:nvGraphicFramePr>
        <p:xfrm>
          <a:off x="1851248" y="5526088"/>
          <a:ext cx="2717800" cy="996950"/>
        </p:xfrm>
        <a:graphic>
          <a:graphicData uri="http://schemas.openxmlformats.org/presentationml/2006/ole">
            <p:oleObj spid="_x0000_s894988" name="Equation" r:id="rId5" imgW="1384200" imgH="507960" progId="Equation.DSMT4">
              <p:embed/>
            </p:oleObj>
          </a:graphicData>
        </a:graphic>
      </p:graphicFrame>
      <p:graphicFrame>
        <p:nvGraphicFramePr>
          <p:cNvPr id="894989" name="Object 13"/>
          <p:cNvGraphicFramePr>
            <a:graphicFrameLocks noChangeAspect="1"/>
          </p:cNvGraphicFramePr>
          <p:nvPr/>
        </p:nvGraphicFramePr>
        <p:xfrm>
          <a:off x="6580869" y="2871692"/>
          <a:ext cx="1158875" cy="779331"/>
        </p:xfrm>
        <a:graphic>
          <a:graphicData uri="http://schemas.openxmlformats.org/presentationml/2006/ole">
            <p:oleObj spid="_x0000_s894989" name="Equation" r:id="rId6" imgW="723600" imgH="482400" progId="Equation.DSMT4">
              <p:embed/>
            </p:oleObj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2581276" y="1357051"/>
            <a:ext cx="3468914" cy="2365636"/>
            <a:chOff x="2570390" y="1476794"/>
            <a:chExt cx="3468914" cy="2365636"/>
          </a:xfrm>
        </p:grpSpPr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872991" y="1476794"/>
              <a:ext cx="3166313" cy="2008188"/>
            </a:xfrm>
            <a:prstGeom prst="cube">
              <a:avLst>
                <a:gd name="adj" fmla="val 74861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574042" y="3488418"/>
              <a:ext cx="8667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886529" y="1989818"/>
              <a:ext cx="0" cy="889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8112" y="2971801"/>
              <a:ext cx="1642906" cy="50409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2889181" y="2968783"/>
              <a:ext cx="555625" cy="5127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94990" name="Object 14"/>
            <p:cNvGraphicFramePr>
              <a:graphicFrameLocks noChangeAspect="1"/>
            </p:cNvGraphicFramePr>
            <p:nvPr/>
          </p:nvGraphicFramePr>
          <p:xfrm>
            <a:off x="3621767" y="3043238"/>
            <a:ext cx="325438" cy="369887"/>
          </p:xfrm>
          <a:graphic>
            <a:graphicData uri="http://schemas.openxmlformats.org/presentationml/2006/ole">
              <p:oleObj spid="_x0000_s894990" name="Equation" r:id="rId7" imgW="203040" imgH="228600" progId="Equation.DSMT4">
                <p:embed/>
              </p:oleObj>
            </a:graphicData>
          </a:graphic>
        </p:graphicFrame>
        <p:graphicFrame>
          <p:nvGraphicFramePr>
            <p:cNvPr id="894991" name="Object 15"/>
            <p:cNvGraphicFramePr>
              <a:graphicFrameLocks noChangeAspect="1"/>
            </p:cNvGraphicFramePr>
            <p:nvPr/>
          </p:nvGraphicFramePr>
          <p:xfrm>
            <a:off x="3572556" y="3615417"/>
            <a:ext cx="203200" cy="227013"/>
          </p:xfrm>
          <a:graphic>
            <a:graphicData uri="http://schemas.openxmlformats.org/presentationml/2006/ole">
              <p:oleObj spid="_x0000_s894991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894992" name="Object 16"/>
            <p:cNvGraphicFramePr>
              <a:graphicFrameLocks noChangeAspect="1"/>
            </p:cNvGraphicFramePr>
            <p:nvPr/>
          </p:nvGraphicFramePr>
          <p:xfrm>
            <a:off x="2570390" y="3084513"/>
            <a:ext cx="203200" cy="288925"/>
          </p:xfrm>
          <a:graphic>
            <a:graphicData uri="http://schemas.openxmlformats.org/presentationml/2006/ole">
              <p:oleObj spid="_x0000_s894992" name="Equation" r:id="rId9" imgW="126720" imgH="177480" progId="Equation.DSMT4">
                <p:embed/>
              </p:oleObj>
            </a:graphicData>
          </a:graphic>
        </p:graphicFrame>
        <p:graphicFrame>
          <p:nvGraphicFramePr>
            <p:cNvPr id="894993" name="Object 17"/>
            <p:cNvGraphicFramePr>
              <a:graphicFrameLocks noChangeAspect="1"/>
            </p:cNvGraphicFramePr>
            <p:nvPr/>
          </p:nvGraphicFramePr>
          <p:xfrm>
            <a:off x="5607503" y="3387272"/>
            <a:ext cx="203200" cy="227013"/>
          </p:xfrm>
          <a:graphic>
            <a:graphicData uri="http://schemas.openxmlformats.org/presentationml/2006/ole">
              <p:oleObj spid="_x0000_s894993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894994" name="Object 18"/>
            <p:cNvGraphicFramePr>
              <a:graphicFrameLocks noChangeAspect="1"/>
            </p:cNvGraphicFramePr>
            <p:nvPr/>
          </p:nvGraphicFramePr>
          <p:xfrm>
            <a:off x="2788558" y="1603375"/>
            <a:ext cx="223838" cy="268288"/>
          </p:xfrm>
          <a:graphic>
            <a:graphicData uri="http://schemas.openxmlformats.org/presentationml/2006/ole">
              <p:oleObj spid="_x0000_s894994" name="Equation" r:id="rId11" imgW="139680" imgH="164880" progId="Equation.DSMT4">
                <p:embed/>
              </p:oleObj>
            </a:graphicData>
          </a:graphic>
        </p:graphicFrame>
      </p:grpSp>
      <p:graphicFrame>
        <p:nvGraphicFramePr>
          <p:cNvPr id="894995" name="Object 19"/>
          <p:cNvGraphicFramePr>
            <a:graphicFrameLocks noChangeAspect="1"/>
          </p:cNvGraphicFramePr>
          <p:nvPr/>
        </p:nvGraphicFramePr>
        <p:xfrm>
          <a:off x="6567714" y="2339295"/>
          <a:ext cx="1098550" cy="430212"/>
        </p:xfrm>
        <a:graphic>
          <a:graphicData uri="http://schemas.openxmlformats.org/presentationml/2006/ole">
            <p:oleObj spid="_x0000_s894995" name="Equation" r:id="rId12" imgW="685800" imgH="266400" progId="Equation.DSMT4">
              <p:embed/>
            </p:oleObj>
          </a:graphicData>
        </a:graphic>
      </p:graphicFrame>
      <p:graphicFrame>
        <p:nvGraphicFramePr>
          <p:cNvPr id="894996" name="Object 20"/>
          <p:cNvGraphicFramePr>
            <a:graphicFrameLocks noChangeAspect="1"/>
          </p:cNvGraphicFramePr>
          <p:nvPr/>
        </p:nvGraphicFramePr>
        <p:xfrm>
          <a:off x="6898612" y="1717580"/>
          <a:ext cx="630238" cy="368300"/>
        </p:xfrm>
        <a:graphic>
          <a:graphicData uri="http://schemas.openxmlformats.org/presentationml/2006/ole">
            <p:oleObj spid="_x0000_s894996" name="Equation" r:id="rId13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Text Box 2"/>
          <p:cNvSpPr txBox="1">
            <a:spLocks noChangeArrowheads="1"/>
          </p:cNvSpPr>
          <p:nvPr/>
        </p:nvSpPr>
        <p:spPr bwMode="auto">
          <a:xfrm>
            <a:off x="2573338" y="0"/>
            <a:ext cx="38401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in dB</a:t>
            </a:r>
          </a:p>
        </p:txBody>
      </p:sp>
      <p:graphicFrame>
        <p:nvGraphicFramePr>
          <p:cNvPr id="668674" name="Object 2"/>
          <p:cNvGraphicFramePr>
            <a:graphicFrameLocks noChangeAspect="1"/>
          </p:cNvGraphicFramePr>
          <p:nvPr/>
        </p:nvGraphicFramePr>
        <p:xfrm>
          <a:off x="2805113" y="3721100"/>
          <a:ext cx="3448050" cy="609600"/>
        </p:xfrm>
        <a:graphic>
          <a:graphicData uri="http://schemas.openxmlformats.org/presentationml/2006/ole">
            <p:oleObj spid="_x0000_s668674" name="Equation" r:id="rId4" imgW="1295280" imgH="228600" progId="Equation.DSMT4">
              <p:embed/>
            </p:oleObj>
          </a:graphicData>
        </a:graphic>
      </p:graphicFrame>
      <p:graphicFrame>
        <p:nvGraphicFramePr>
          <p:cNvPr id="668675" name="Object 3"/>
          <p:cNvGraphicFramePr>
            <a:graphicFrameLocks noChangeAspect="1"/>
          </p:cNvGraphicFramePr>
          <p:nvPr/>
        </p:nvGraphicFramePr>
        <p:xfrm>
          <a:off x="2406650" y="4675188"/>
          <a:ext cx="4089400" cy="857250"/>
        </p:xfrm>
        <a:graphic>
          <a:graphicData uri="http://schemas.openxmlformats.org/presentationml/2006/ole">
            <p:oleObj spid="_x0000_s668675" name="Equation" r:id="rId5" imgW="2184120" imgH="457200" progId="Equation.DSMT4">
              <p:embed/>
            </p:oleObj>
          </a:graphicData>
        </a:graphic>
      </p:graphicFrame>
      <p:graphicFrame>
        <p:nvGraphicFramePr>
          <p:cNvPr id="668676" name="Object 4"/>
          <p:cNvGraphicFramePr>
            <a:graphicFrameLocks noChangeAspect="1"/>
          </p:cNvGraphicFramePr>
          <p:nvPr/>
        </p:nvGraphicFramePr>
        <p:xfrm>
          <a:off x="3541713" y="5759450"/>
          <a:ext cx="1966912" cy="869950"/>
        </p:xfrm>
        <a:graphic>
          <a:graphicData uri="http://schemas.openxmlformats.org/presentationml/2006/ole">
            <p:oleObj spid="_x0000_s668676" name="Equation" r:id="rId6" imgW="888840" imgH="393480" progId="Equation.DSMT4">
              <p:embed/>
            </p:oleObj>
          </a:graphicData>
        </a:graphic>
      </p:graphicFrame>
      <p:sp>
        <p:nvSpPr>
          <p:cNvPr id="617486" name="Text Box 14"/>
          <p:cNvSpPr txBox="1">
            <a:spLocks noChangeArrowheads="1"/>
          </p:cNvSpPr>
          <p:nvPr/>
        </p:nvSpPr>
        <p:spPr bwMode="auto">
          <a:xfrm>
            <a:off x="2786040" y="6002978"/>
            <a:ext cx="714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Use</a:t>
            </a:r>
          </a:p>
        </p:txBody>
      </p:sp>
      <p:grpSp>
        <p:nvGrpSpPr>
          <p:cNvPr id="617495" name="Group 23"/>
          <p:cNvGrpSpPr>
            <a:grpSpLocks/>
          </p:cNvGrpSpPr>
          <p:nvPr/>
        </p:nvGrpSpPr>
        <p:grpSpPr bwMode="auto">
          <a:xfrm>
            <a:off x="2628900" y="1155700"/>
            <a:ext cx="3619500" cy="2166938"/>
            <a:chOff x="1656" y="728"/>
            <a:chExt cx="2280" cy="1365"/>
          </a:xfrm>
        </p:grpSpPr>
        <p:sp>
          <p:nvSpPr>
            <p:cNvPr id="617481" name="Text Box 9"/>
            <p:cNvSpPr txBox="1">
              <a:spLocks noChangeArrowheads="1"/>
            </p:cNvSpPr>
            <p:nvPr/>
          </p:nvSpPr>
          <p:spPr bwMode="auto">
            <a:xfrm>
              <a:off x="1803" y="1838"/>
              <a:ext cx="53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 = 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17482" name="Text Box 10"/>
            <p:cNvSpPr txBox="1">
              <a:spLocks noChangeArrowheads="1"/>
            </p:cNvSpPr>
            <p:nvPr/>
          </p:nvSpPr>
          <p:spPr bwMode="auto">
            <a:xfrm>
              <a:off x="3572" y="1843"/>
              <a:ext cx="2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</a:p>
          </p:txBody>
        </p:sp>
        <p:sp>
          <p:nvSpPr>
            <p:cNvPr id="617489" name="AutoShape 17"/>
            <p:cNvSpPr>
              <a:spLocks noChangeArrowheads="1"/>
            </p:cNvSpPr>
            <p:nvPr/>
          </p:nvSpPr>
          <p:spPr bwMode="auto">
            <a:xfrm rot="-5400000">
              <a:off x="2476" y="28"/>
              <a:ext cx="640" cy="2280"/>
            </a:xfrm>
            <a:prstGeom prst="can">
              <a:avLst>
                <a:gd name="adj" fmla="val 41398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0" name="Line 18"/>
            <p:cNvSpPr>
              <a:spLocks noChangeShapeType="1"/>
            </p:cNvSpPr>
            <p:nvPr/>
          </p:nvSpPr>
          <p:spPr bwMode="auto">
            <a:xfrm>
              <a:off x="2576" y="1152"/>
              <a:ext cx="5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68677" name="Object 5"/>
            <p:cNvGraphicFramePr>
              <a:graphicFrameLocks noChangeAspect="1"/>
            </p:cNvGraphicFramePr>
            <p:nvPr/>
          </p:nvGraphicFramePr>
          <p:xfrm>
            <a:off x="3263" y="1063"/>
            <a:ext cx="252" cy="193"/>
          </p:xfrm>
          <a:graphic>
            <a:graphicData uri="http://schemas.openxmlformats.org/presentationml/2006/ole">
              <p:oleObj spid="_x0000_s668677" name="Equation" r:id="rId7" imgW="126720" imgH="126720" progId="Equation.DSMT4">
                <p:embed/>
              </p:oleObj>
            </a:graphicData>
          </a:graphic>
        </p:graphicFrame>
        <p:sp>
          <p:nvSpPr>
            <p:cNvPr id="617492" name="Text Box 20"/>
            <p:cNvSpPr txBox="1">
              <a:spLocks noChangeArrowheads="1"/>
            </p:cNvSpPr>
            <p:nvPr/>
          </p:nvSpPr>
          <p:spPr bwMode="auto">
            <a:xfrm>
              <a:off x="1684" y="101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17493" name="Text Box 21"/>
            <p:cNvSpPr txBox="1">
              <a:spLocks noChangeArrowheads="1"/>
            </p:cNvSpPr>
            <p:nvPr/>
          </p:nvSpPr>
          <p:spPr bwMode="auto">
            <a:xfrm>
              <a:off x="2142" y="1519"/>
              <a:ext cx="144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Waveguiding system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(WG or TL)</a:t>
              </a:r>
            </a:p>
          </p:txBody>
        </p:sp>
        <p:sp>
          <p:nvSpPr>
            <p:cNvPr id="617479" name="Line 7"/>
            <p:cNvSpPr>
              <a:spLocks noChangeShapeType="1"/>
            </p:cNvSpPr>
            <p:nvPr/>
          </p:nvSpPr>
          <p:spPr bwMode="auto">
            <a:xfrm>
              <a:off x="2016" y="742"/>
              <a:ext cx="0" cy="11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480" name="Line 8"/>
            <p:cNvSpPr>
              <a:spLocks noChangeShapeType="1"/>
            </p:cNvSpPr>
            <p:nvPr/>
          </p:nvSpPr>
          <p:spPr bwMode="auto">
            <a:xfrm>
              <a:off x="3662" y="728"/>
              <a:ext cx="0" cy="11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12" name="Rectangle 16"/>
          <p:cNvSpPr>
            <a:spLocks noChangeArrowheads="1"/>
          </p:cNvSpPr>
          <p:nvPr/>
        </p:nvSpPr>
        <p:spPr bwMode="auto">
          <a:xfrm>
            <a:off x="1819275" y="4598988"/>
            <a:ext cx="5818188" cy="13573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08" name="Text Box 12"/>
          <p:cNvSpPr txBox="1">
            <a:spLocks noChangeArrowheads="1"/>
          </p:cNvSpPr>
          <p:nvPr/>
        </p:nvSpPr>
        <p:spPr bwMode="auto">
          <a:xfrm>
            <a:off x="1954213" y="1422400"/>
            <a:ext cx="5413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</a:p>
        </p:txBody>
      </p:sp>
      <p:graphicFrame>
        <p:nvGraphicFramePr>
          <p:cNvPr id="667650" name="Object 2"/>
          <p:cNvGraphicFramePr>
            <a:graphicFrameLocks noChangeAspect="1"/>
          </p:cNvGraphicFramePr>
          <p:nvPr/>
        </p:nvGraphicFramePr>
        <p:xfrm>
          <a:off x="2795588" y="1619250"/>
          <a:ext cx="2157412" cy="1757363"/>
        </p:xfrm>
        <a:graphic>
          <a:graphicData uri="http://schemas.openxmlformats.org/presentationml/2006/ole">
            <p:oleObj spid="_x0000_s667650" name="Equation" r:id="rId4" imgW="1028520" imgH="838080" progId="Equation.DSMT4">
              <p:embed/>
            </p:oleObj>
          </a:graphicData>
        </a:graphic>
      </p:graphicFrame>
      <p:graphicFrame>
        <p:nvGraphicFramePr>
          <p:cNvPr id="667651" name="Object 3"/>
          <p:cNvGraphicFramePr>
            <a:graphicFrameLocks noChangeAspect="1"/>
          </p:cNvGraphicFramePr>
          <p:nvPr/>
        </p:nvGraphicFramePr>
        <p:xfrm>
          <a:off x="2084388" y="4779963"/>
          <a:ext cx="5278437" cy="1025525"/>
        </p:xfrm>
        <a:graphic>
          <a:graphicData uri="http://schemas.openxmlformats.org/presentationml/2006/ole">
            <p:oleObj spid="_x0000_s667651" name="Equation" r:id="rId5" imgW="2222280" imgH="431640" progId="Equation.DSMT4">
              <p:embed/>
            </p:oleObj>
          </a:graphicData>
        </a:graphic>
      </p:graphicFrame>
      <p:sp>
        <p:nvSpPr>
          <p:cNvPr id="618511" name="Text Box 15"/>
          <p:cNvSpPr txBox="1">
            <a:spLocks noChangeArrowheads="1"/>
          </p:cNvSpPr>
          <p:nvPr/>
        </p:nvSpPr>
        <p:spPr bwMode="auto">
          <a:xfrm>
            <a:off x="965200" y="4049713"/>
            <a:ext cx="1031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51000" y="0"/>
            <a:ext cx="58166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in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 (cont.)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1784350" y="2630488"/>
            <a:ext cx="5653088" cy="8239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4646" name="Object 6"/>
          <p:cNvGraphicFramePr>
            <a:graphicFrameLocks noChangeAspect="1"/>
          </p:cNvGraphicFramePr>
          <p:nvPr/>
        </p:nvGraphicFramePr>
        <p:xfrm>
          <a:off x="1884363" y="2770188"/>
          <a:ext cx="5324475" cy="587375"/>
        </p:xfrm>
        <a:graphic>
          <a:graphicData uri="http://schemas.openxmlformats.org/presentationml/2006/ole">
            <p:oleObj spid="_x0000_s624646" name="Equation" r:id="rId4" imgW="2298600" imgH="253800" progId="Equation.DSMT4">
              <p:embed/>
            </p:oleObj>
          </a:graphicData>
        </a:graphic>
      </p:graphicFrame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1371600" y="2052638"/>
            <a:ext cx="520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or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25600" y="0"/>
            <a:ext cx="58166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in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 (cont.)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816" name="Rectangle 240"/>
          <p:cNvSpPr>
            <a:spLocks noChangeArrowheads="1"/>
          </p:cNvSpPr>
          <p:nvPr/>
        </p:nvSpPr>
        <p:spPr bwMode="auto">
          <a:xfrm>
            <a:off x="6527800" y="2552700"/>
            <a:ext cx="2387600" cy="15367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2508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Appendix: Tesche Model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64807" name="Group 231"/>
          <p:cNvGrpSpPr>
            <a:grpSpLocks/>
          </p:cNvGrpSpPr>
          <p:nvPr/>
        </p:nvGrpSpPr>
        <p:grpSpPr bwMode="auto">
          <a:xfrm>
            <a:off x="631825" y="2489613"/>
            <a:ext cx="5537200" cy="2432050"/>
            <a:chOff x="990" y="1756"/>
            <a:chExt cx="3488" cy="1532"/>
          </a:xfrm>
        </p:grpSpPr>
        <p:sp>
          <p:nvSpPr>
            <p:cNvPr id="664763" name="Oval 187"/>
            <p:cNvSpPr>
              <a:spLocks noChangeArrowheads="1"/>
            </p:cNvSpPr>
            <p:nvPr/>
          </p:nvSpPr>
          <p:spPr bwMode="auto">
            <a:xfrm>
              <a:off x="1036" y="1793"/>
              <a:ext cx="86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64" name="Line 188"/>
            <p:cNvSpPr>
              <a:spLocks noChangeShapeType="1"/>
            </p:cNvSpPr>
            <p:nvPr/>
          </p:nvSpPr>
          <p:spPr bwMode="auto">
            <a:xfrm>
              <a:off x="1122" y="1843"/>
              <a:ext cx="2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66" name="Line 190"/>
            <p:cNvSpPr>
              <a:spLocks noChangeShapeType="1"/>
            </p:cNvSpPr>
            <p:nvPr/>
          </p:nvSpPr>
          <p:spPr bwMode="auto">
            <a:xfrm>
              <a:off x="1829" y="1843"/>
              <a:ext cx="2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69" name="Line 193"/>
            <p:cNvSpPr>
              <a:spLocks noChangeShapeType="1"/>
            </p:cNvSpPr>
            <p:nvPr/>
          </p:nvSpPr>
          <p:spPr bwMode="auto">
            <a:xfrm>
              <a:off x="3421" y="2208"/>
              <a:ext cx="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0" name="Line 194"/>
            <p:cNvSpPr>
              <a:spLocks noChangeShapeType="1"/>
            </p:cNvSpPr>
            <p:nvPr/>
          </p:nvSpPr>
          <p:spPr bwMode="auto">
            <a:xfrm>
              <a:off x="3421" y="2301"/>
              <a:ext cx="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1" name="Line 195"/>
            <p:cNvSpPr>
              <a:spLocks noChangeShapeType="1"/>
            </p:cNvSpPr>
            <p:nvPr/>
          </p:nvSpPr>
          <p:spPr bwMode="auto">
            <a:xfrm flipV="1">
              <a:off x="3540" y="1836"/>
              <a:ext cx="0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2" name="Line 196"/>
            <p:cNvSpPr>
              <a:spLocks noChangeShapeType="1"/>
            </p:cNvSpPr>
            <p:nvPr/>
          </p:nvSpPr>
          <p:spPr bwMode="auto">
            <a:xfrm flipV="1">
              <a:off x="3540" y="2301"/>
              <a:ext cx="0" cy="3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3" name="Line 197"/>
            <p:cNvSpPr>
              <a:spLocks noChangeShapeType="1"/>
            </p:cNvSpPr>
            <p:nvPr/>
          </p:nvSpPr>
          <p:spPr bwMode="auto">
            <a:xfrm flipH="1">
              <a:off x="1056" y="2666"/>
              <a:ext cx="2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4" name="Oval 198"/>
            <p:cNvSpPr>
              <a:spLocks noChangeArrowheads="1"/>
            </p:cNvSpPr>
            <p:nvPr/>
          </p:nvSpPr>
          <p:spPr bwMode="auto">
            <a:xfrm>
              <a:off x="990" y="2615"/>
              <a:ext cx="86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5" name="Line 199"/>
            <p:cNvSpPr>
              <a:spLocks noChangeShapeType="1"/>
            </p:cNvSpPr>
            <p:nvPr/>
          </p:nvSpPr>
          <p:spPr bwMode="auto">
            <a:xfrm>
              <a:off x="3100" y="1836"/>
              <a:ext cx="124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6" name="Line 200"/>
            <p:cNvSpPr>
              <a:spLocks noChangeShapeType="1"/>
            </p:cNvSpPr>
            <p:nvPr/>
          </p:nvSpPr>
          <p:spPr bwMode="auto">
            <a:xfrm>
              <a:off x="3256" y="2666"/>
              <a:ext cx="11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7" name="Oval 201"/>
            <p:cNvSpPr>
              <a:spLocks noChangeArrowheads="1"/>
            </p:cNvSpPr>
            <p:nvPr/>
          </p:nvSpPr>
          <p:spPr bwMode="auto">
            <a:xfrm>
              <a:off x="4333" y="1786"/>
              <a:ext cx="86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8" name="Oval 202"/>
            <p:cNvSpPr>
              <a:spLocks noChangeArrowheads="1"/>
            </p:cNvSpPr>
            <p:nvPr/>
          </p:nvSpPr>
          <p:spPr bwMode="auto">
            <a:xfrm>
              <a:off x="4326" y="2608"/>
              <a:ext cx="86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79" name="Text Box 203"/>
            <p:cNvSpPr txBox="1">
              <a:spLocks noChangeArrowheads="1"/>
            </p:cNvSpPr>
            <p:nvPr/>
          </p:nvSpPr>
          <p:spPr bwMode="auto">
            <a:xfrm>
              <a:off x="3606" y="1986"/>
              <a:ext cx="33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6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664780" name="Text Box 204"/>
            <p:cNvSpPr txBox="1">
              <a:spLocks noChangeArrowheads="1"/>
            </p:cNvSpPr>
            <p:nvPr/>
          </p:nvSpPr>
          <p:spPr bwMode="auto">
            <a:xfrm>
              <a:off x="1492" y="1936"/>
              <a:ext cx="33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6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1600" i="1" baseline="-2500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664781" name="Text Box 205"/>
            <p:cNvSpPr txBox="1">
              <a:spLocks noChangeArrowheads="1"/>
            </p:cNvSpPr>
            <p:nvPr/>
          </p:nvSpPr>
          <p:spPr bwMode="auto">
            <a:xfrm>
              <a:off x="2179" y="1936"/>
              <a:ext cx="33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6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1600" i="1" baseline="-25000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grpSp>
          <p:nvGrpSpPr>
            <p:cNvPr id="664782" name="Group 206"/>
            <p:cNvGrpSpPr>
              <a:grpSpLocks/>
            </p:cNvGrpSpPr>
            <p:nvPr/>
          </p:nvGrpSpPr>
          <p:grpSpPr bwMode="auto">
            <a:xfrm>
              <a:off x="3927" y="1838"/>
              <a:ext cx="125" cy="828"/>
              <a:chOff x="8635" y="9394"/>
              <a:chExt cx="283" cy="1736"/>
            </a:xfrm>
          </p:grpSpPr>
          <p:sp>
            <p:nvSpPr>
              <p:cNvPr id="664783" name="Line 207"/>
              <p:cNvSpPr>
                <a:spLocks noChangeShapeType="1"/>
              </p:cNvSpPr>
              <p:nvPr/>
            </p:nvSpPr>
            <p:spPr bwMode="auto">
              <a:xfrm rot="5366684" flipH="1">
                <a:off x="8557" y="10915"/>
                <a:ext cx="427" cy="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64784" name="Group 208"/>
              <p:cNvGrpSpPr>
                <a:grpSpLocks/>
              </p:cNvGrpSpPr>
              <p:nvPr/>
            </p:nvGrpSpPr>
            <p:grpSpPr bwMode="auto">
              <a:xfrm>
                <a:off x="8635" y="9925"/>
                <a:ext cx="283" cy="768"/>
                <a:chOff x="8635" y="9640"/>
                <a:chExt cx="493" cy="1113"/>
              </a:xfrm>
            </p:grpSpPr>
            <p:sp>
              <p:nvSpPr>
                <p:cNvPr id="664785" name="Line 209"/>
                <p:cNvSpPr>
                  <a:spLocks noChangeShapeType="1"/>
                </p:cNvSpPr>
                <p:nvPr/>
              </p:nvSpPr>
              <p:spPr bwMode="auto">
                <a:xfrm rot="5366684" flipV="1">
                  <a:off x="8927" y="9558"/>
                  <a:ext cx="105" cy="27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86" name="Line 210"/>
                <p:cNvSpPr>
                  <a:spLocks noChangeShapeType="1"/>
                </p:cNvSpPr>
                <p:nvPr/>
              </p:nvSpPr>
              <p:spPr bwMode="auto">
                <a:xfrm rot="5366684" flipV="1">
                  <a:off x="8789" y="9661"/>
                  <a:ext cx="165" cy="47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87" name="Line 211"/>
                <p:cNvSpPr>
                  <a:spLocks noChangeShapeType="1"/>
                </p:cNvSpPr>
                <p:nvPr/>
              </p:nvSpPr>
              <p:spPr bwMode="auto">
                <a:xfrm rot="5366684" flipV="1">
                  <a:off x="8789" y="9901"/>
                  <a:ext cx="165" cy="47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88" name="Line 212"/>
                <p:cNvSpPr>
                  <a:spLocks noChangeShapeType="1"/>
                </p:cNvSpPr>
                <p:nvPr/>
              </p:nvSpPr>
              <p:spPr bwMode="auto">
                <a:xfrm rot="5366684" flipV="1">
                  <a:off x="8791" y="10142"/>
                  <a:ext cx="165" cy="47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89" name="Line 213"/>
                <p:cNvSpPr>
                  <a:spLocks noChangeShapeType="1"/>
                </p:cNvSpPr>
                <p:nvPr/>
              </p:nvSpPr>
              <p:spPr bwMode="auto">
                <a:xfrm rot="5366684" flipV="1">
                  <a:off x="8809" y="10379"/>
                  <a:ext cx="165" cy="47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90" name="Line 214"/>
                <p:cNvSpPr>
                  <a:spLocks noChangeShapeType="1"/>
                </p:cNvSpPr>
                <p:nvPr/>
              </p:nvSpPr>
              <p:spPr bwMode="auto">
                <a:xfrm rot="5366684" flipH="1" flipV="1">
                  <a:off x="8971" y="10612"/>
                  <a:ext cx="55" cy="22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91" name="Line 215"/>
                <p:cNvSpPr>
                  <a:spLocks noChangeShapeType="1"/>
                </p:cNvSpPr>
                <p:nvPr/>
              </p:nvSpPr>
              <p:spPr bwMode="auto">
                <a:xfrm rot="2929989" flipV="1">
                  <a:off x="8739" y="9811"/>
                  <a:ext cx="240" cy="4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92" name="Line 216"/>
                <p:cNvSpPr>
                  <a:spLocks noChangeShapeType="1"/>
                </p:cNvSpPr>
                <p:nvPr/>
              </p:nvSpPr>
              <p:spPr bwMode="auto">
                <a:xfrm rot="2929989" flipV="1">
                  <a:off x="8772" y="10056"/>
                  <a:ext cx="240" cy="4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93" name="Line 217"/>
                <p:cNvSpPr>
                  <a:spLocks noChangeShapeType="1"/>
                </p:cNvSpPr>
                <p:nvPr/>
              </p:nvSpPr>
              <p:spPr bwMode="auto">
                <a:xfrm rot="2929989" flipV="1">
                  <a:off x="8782" y="10296"/>
                  <a:ext cx="240" cy="4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794" name="Line 218"/>
                <p:cNvSpPr>
                  <a:spLocks noChangeShapeType="1"/>
                </p:cNvSpPr>
                <p:nvPr/>
              </p:nvSpPr>
              <p:spPr bwMode="auto">
                <a:xfrm rot="2929989" flipV="1">
                  <a:off x="8767" y="9576"/>
                  <a:ext cx="240" cy="4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4795" name="Line 219"/>
              <p:cNvSpPr>
                <a:spLocks noChangeShapeType="1"/>
              </p:cNvSpPr>
              <p:nvPr/>
            </p:nvSpPr>
            <p:spPr bwMode="auto">
              <a:xfrm rot="5366684">
                <a:off x="8503" y="9650"/>
                <a:ext cx="521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4796" name="Text Box 220"/>
            <p:cNvSpPr txBox="1">
              <a:spLocks noChangeArrowheads="1"/>
            </p:cNvSpPr>
            <p:nvPr/>
          </p:nvSpPr>
          <p:spPr bwMode="auto">
            <a:xfrm>
              <a:off x="4141" y="1979"/>
              <a:ext cx="33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600" i="1">
                  <a:solidFill>
                    <a:schemeClr val="bg2"/>
                  </a:solidFill>
                  <a:latin typeface="Times New Roman" pitchFamily="18" charset="0"/>
                </a:rPr>
                <a:t>G</a:t>
              </a:r>
              <a:endParaRPr lang="en-US" sz="1600">
                <a:solidFill>
                  <a:schemeClr val="bg2"/>
                </a:solidFill>
              </a:endParaRPr>
            </a:p>
          </p:txBody>
        </p:sp>
        <p:sp>
          <p:nvSpPr>
            <p:cNvPr id="664797" name="Line 221"/>
            <p:cNvSpPr>
              <a:spLocks noChangeShapeType="1"/>
            </p:cNvSpPr>
            <p:nvPr/>
          </p:nvSpPr>
          <p:spPr bwMode="auto">
            <a:xfrm>
              <a:off x="1016" y="2937"/>
              <a:ext cx="33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98" name="Text Box 222"/>
            <p:cNvSpPr txBox="1">
              <a:spLocks noChangeArrowheads="1"/>
            </p:cNvSpPr>
            <p:nvPr/>
          </p:nvSpPr>
          <p:spPr bwMode="auto">
            <a:xfrm>
              <a:off x="2536" y="3016"/>
              <a:ext cx="33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pSp>
          <p:nvGrpSpPr>
            <p:cNvPr id="664799" name="Group 223"/>
            <p:cNvGrpSpPr>
              <a:grpSpLocks/>
            </p:cNvGrpSpPr>
            <p:nvPr/>
          </p:nvGrpSpPr>
          <p:grpSpPr bwMode="auto">
            <a:xfrm>
              <a:off x="2767" y="1756"/>
              <a:ext cx="332" cy="209"/>
              <a:chOff x="2400" y="2494"/>
              <a:chExt cx="445" cy="278"/>
            </a:xfrm>
          </p:grpSpPr>
          <p:sp>
            <p:nvSpPr>
              <p:cNvPr id="664800" name="Arc 224"/>
              <p:cNvSpPr>
                <a:spLocks/>
              </p:cNvSpPr>
              <p:nvPr/>
            </p:nvSpPr>
            <p:spPr bwMode="auto">
              <a:xfrm>
                <a:off x="2725" y="2494"/>
                <a:ext cx="120" cy="250"/>
              </a:xfrm>
              <a:custGeom>
                <a:avLst/>
                <a:gdLst>
                  <a:gd name="G0" fmla="+- 21600 0 0"/>
                  <a:gd name="G1" fmla="+- 14893 0 0"/>
                  <a:gd name="G2" fmla="+- 21600 0 0"/>
                  <a:gd name="T0" fmla="*/ 43198 w 43198"/>
                  <a:gd name="T1" fmla="*/ 15171 h 36493"/>
                  <a:gd name="T2" fmla="*/ 5955 w 43198"/>
                  <a:gd name="T3" fmla="*/ 0 h 36493"/>
                  <a:gd name="T4" fmla="*/ 21600 w 43198"/>
                  <a:gd name="T5" fmla="*/ 14893 h 36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8" h="36493" fill="none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</a:path>
                  <a:path w="43198" h="36493" stroke="0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  <a:lnTo>
                      <a:pt x="21600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64801" name="Arc 225"/>
              <p:cNvSpPr>
                <a:spLocks/>
              </p:cNvSpPr>
              <p:nvPr/>
            </p:nvSpPr>
            <p:spPr bwMode="auto">
              <a:xfrm>
                <a:off x="2644" y="2495"/>
                <a:ext cx="121" cy="267"/>
              </a:xfrm>
              <a:custGeom>
                <a:avLst/>
                <a:gdLst>
                  <a:gd name="G0" fmla="+- 21600 0 0"/>
                  <a:gd name="G1" fmla="+- 17865 0 0"/>
                  <a:gd name="G2" fmla="+- 21600 0 0"/>
                  <a:gd name="T0" fmla="*/ 33741 w 43200"/>
                  <a:gd name="T1" fmla="*/ 0 h 39465"/>
                  <a:gd name="T2" fmla="*/ 7644 w 43200"/>
                  <a:gd name="T3" fmla="*/ 1379 h 39465"/>
                  <a:gd name="T4" fmla="*/ 21600 w 43200"/>
                  <a:gd name="T5" fmla="*/ 17865 h 39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64802" name="Arc 226"/>
              <p:cNvSpPr>
                <a:spLocks/>
              </p:cNvSpPr>
              <p:nvPr/>
            </p:nvSpPr>
            <p:spPr bwMode="auto">
              <a:xfrm>
                <a:off x="2567" y="2506"/>
                <a:ext cx="120" cy="256"/>
              </a:xfrm>
              <a:custGeom>
                <a:avLst/>
                <a:gdLst>
                  <a:gd name="G0" fmla="+- 21600 0 0"/>
                  <a:gd name="G1" fmla="+- 15907 0 0"/>
                  <a:gd name="G2" fmla="+- 21600 0 0"/>
                  <a:gd name="T0" fmla="*/ 36212 w 43200"/>
                  <a:gd name="T1" fmla="*/ 0 h 37507"/>
                  <a:gd name="T2" fmla="*/ 6473 w 43200"/>
                  <a:gd name="T3" fmla="*/ 488 h 37507"/>
                  <a:gd name="T4" fmla="*/ 21600 w 43200"/>
                  <a:gd name="T5" fmla="*/ 15907 h 37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64803" name="Arc 227"/>
              <p:cNvSpPr>
                <a:spLocks/>
              </p:cNvSpPr>
              <p:nvPr/>
            </p:nvSpPr>
            <p:spPr bwMode="auto">
              <a:xfrm>
                <a:off x="2482" y="2509"/>
                <a:ext cx="121" cy="255"/>
              </a:xfrm>
              <a:custGeom>
                <a:avLst/>
                <a:gdLst>
                  <a:gd name="G0" fmla="+- 21600 0 0"/>
                  <a:gd name="G1" fmla="+- 15795 0 0"/>
                  <a:gd name="G2" fmla="+- 21600 0 0"/>
                  <a:gd name="T0" fmla="*/ 36720 w 43200"/>
                  <a:gd name="T1" fmla="*/ 370 h 37395"/>
                  <a:gd name="T2" fmla="*/ 6866 w 43200"/>
                  <a:gd name="T3" fmla="*/ 0 h 37395"/>
                  <a:gd name="T4" fmla="*/ 21600 w 43200"/>
                  <a:gd name="T5" fmla="*/ 15795 h 37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664804" name="Arc 228"/>
              <p:cNvSpPr>
                <a:spLocks/>
              </p:cNvSpPr>
              <p:nvPr/>
            </p:nvSpPr>
            <p:spPr bwMode="auto">
              <a:xfrm>
                <a:off x="2400" y="2512"/>
                <a:ext cx="120" cy="260"/>
              </a:xfrm>
              <a:custGeom>
                <a:avLst/>
                <a:gdLst>
                  <a:gd name="G0" fmla="+- 21598 0 0"/>
                  <a:gd name="G1" fmla="+- 16368 0 0"/>
                  <a:gd name="G2" fmla="+- 21600 0 0"/>
                  <a:gd name="T0" fmla="*/ 35692 w 43198"/>
                  <a:gd name="T1" fmla="*/ 0 h 37968"/>
                  <a:gd name="T2" fmla="*/ 0 w 43198"/>
                  <a:gd name="T3" fmla="*/ 16690 h 37968"/>
                  <a:gd name="T4" fmla="*/ 21598 w 43198"/>
                  <a:gd name="T5" fmla="*/ 16368 h 37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664805" name="Line 229"/>
            <p:cNvSpPr>
              <a:spLocks noChangeShapeType="1"/>
            </p:cNvSpPr>
            <p:nvPr/>
          </p:nvSpPr>
          <p:spPr bwMode="auto">
            <a:xfrm flipH="1">
              <a:off x="2516" y="1856"/>
              <a:ext cx="2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806" name="Text Box 230"/>
            <p:cNvSpPr txBox="1">
              <a:spLocks noChangeArrowheads="1"/>
            </p:cNvSpPr>
            <p:nvPr/>
          </p:nvSpPr>
          <p:spPr bwMode="auto">
            <a:xfrm>
              <a:off x="2826" y="2029"/>
              <a:ext cx="33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600" i="1" dirty="0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1600" baseline="-25000" dirty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664767" name="Rectangle 191"/>
            <p:cNvSpPr>
              <a:spLocks noChangeArrowheads="1"/>
            </p:cNvSpPr>
            <p:nvPr/>
          </p:nvSpPr>
          <p:spPr bwMode="auto">
            <a:xfrm>
              <a:off x="2087" y="1757"/>
              <a:ext cx="436" cy="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4765" name="Rectangle 189"/>
            <p:cNvSpPr>
              <a:spLocks noChangeArrowheads="1"/>
            </p:cNvSpPr>
            <p:nvPr/>
          </p:nvSpPr>
          <p:spPr bwMode="auto">
            <a:xfrm>
              <a:off x="1393" y="1757"/>
              <a:ext cx="436" cy="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64808" name="Object 232"/>
          <p:cNvGraphicFramePr>
            <a:graphicFrameLocks noChangeAspect="1"/>
          </p:cNvGraphicFramePr>
          <p:nvPr/>
        </p:nvGraphicFramePr>
        <p:xfrm>
          <a:off x="677863" y="5367338"/>
          <a:ext cx="1346200" cy="1079500"/>
        </p:xfrm>
        <a:graphic>
          <a:graphicData uri="http://schemas.openxmlformats.org/presentationml/2006/ole">
            <p:oleObj spid="_x0000_s664808" name="Equation" r:id="rId4" imgW="774360" imgH="622080" progId="Equation.DSMT4">
              <p:embed/>
            </p:oleObj>
          </a:graphicData>
        </a:graphic>
      </p:graphicFrame>
      <p:graphicFrame>
        <p:nvGraphicFramePr>
          <p:cNvPr id="664810" name="Object 234"/>
          <p:cNvGraphicFramePr>
            <a:graphicFrameLocks noChangeAspect="1"/>
          </p:cNvGraphicFramePr>
          <p:nvPr/>
        </p:nvGraphicFramePr>
        <p:xfrm>
          <a:off x="3141663" y="5408613"/>
          <a:ext cx="1833562" cy="750887"/>
        </p:xfrm>
        <a:graphic>
          <a:graphicData uri="http://schemas.openxmlformats.org/presentationml/2006/ole">
            <p:oleObj spid="_x0000_s664810" name="Equation" r:id="rId5" imgW="1054080" imgH="431640" progId="Equation.DSMT4">
              <p:embed/>
            </p:oleObj>
          </a:graphicData>
        </a:graphic>
      </p:graphicFrame>
      <p:graphicFrame>
        <p:nvGraphicFramePr>
          <p:cNvPr id="664812" name="Object 236"/>
          <p:cNvGraphicFramePr>
            <a:graphicFrameLocks noChangeAspect="1"/>
          </p:cNvGraphicFramePr>
          <p:nvPr/>
        </p:nvGraphicFramePr>
        <p:xfrm>
          <a:off x="5981700" y="5360988"/>
          <a:ext cx="1889125" cy="841375"/>
        </p:xfrm>
        <a:graphic>
          <a:graphicData uri="http://schemas.openxmlformats.org/presentationml/2006/ole">
            <p:oleObj spid="_x0000_s664812" name="Equation" r:id="rId6" imgW="965200" imgH="431800" progId="Equation.DSMT4">
              <p:embed/>
            </p:oleObj>
          </a:graphicData>
        </a:graphic>
      </p:graphicFrame>
      <p:graphicFrame>
        <p:nvGraphicFramePr>
          <p:cNvPr id="664814" name="Object 238"/>
          <p:cNvGraphicFramePr>
            <a:graphicFrameLocks noChangeAspect="1"/>
          </p:cNvGraphicFramePr>
          <p:nvPr/>
        </p:nvGraphicFramePr>
        <p:xfrm>
          <a:off x="6740525" y="2838450"/>
          <a:ext cx="2074863" cy="396875"/>
        </p:xfrm>
        <a:graphic>
          <a:graphicData uri="http://schemas.openxmlformats.org/presentationml/2006/ole">
            <p:oleObj spid="_x0000_s664814" name="Equation" r:id="rId7" imgW="1193760" imgH="228600" progId="Equation.DSMT4">
              <p:embed/>
            </p:oleObj>
          </a:graphicData>
        </a:graphic>
      </p:graphicFrame>
      <p:graphicFrame>
        <p:nvGraphicFramePr>
          <p:cNvPr id="664815" name="Object 239"/>
          <p:cNvGraphicFramePr>
            <a:graphicFrameLocks noChangeAspect="1"/>
          </p:cNvGraphicFramePr>
          <p:nvPr/>
        </p:nvGraphicFramePr>
        <p:xfrm>
          <a:off x="7046913" y="3508375"/>
          <a:ext cx="1435100" cy="352425"/>
        </p:xfrm>
        <a:graphic>
          <a:graphicData uri="http://schemas.openxmlformats.org/presentationml/2006/ole">
            <p:oleObj spid="_x0000_s664815" name="Equation" r:id="rId8" imgW="825480" imgH="203040" progId="Equation.DSMT4">
              <p:embed/>
            </p:oleObj>
          </a:graphicData>
        </a:graphic>
      </p:graphicFrame>
      <p:sp>
        <p:nvSpPr>
          <p:cNvPr id="56" name="Text Box 98"/>
          <p:cNvSpPr txBox="1">
            <a:spLocks noChangeArrowheads="1"/>
          </p:cNvSpPr>
          <p:nvPr/>
        </p:nvSpPr>
        <p:spPr bwMode="auto">
          <a:xfrm>
            <a:off x="1001405" y="1003040"/>
            <a:ext cx="7391400" cy="923330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series elements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 and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2"/>
                </a:solidFill>
              </a:rPr>
              <a:t> (defined on the next slide) account </a:t>
            </a:r>
            <a:r>
              <a:rPr lang="en-US" dirty="0">
                <a:solidFill>
                  <a:schemeClr val="bg2"/>
                </a:solidFill>
              </a:rPr>
              <a:t>for the finite </a:t>
            </a:r>
            <a:r>
              <a:rPr lang="en-US" dirty="0" smtClean="0">
                <a:solidFill>
                  <a:schemeClr val="bg2"/>
                </a:solidFill>
              </a:rPr>
              <a:t>conductivity, and give us an accurate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 and 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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L </a:t>
            </a:r>
            <a:r>
              <a:rPr lang="en-US" dirty="0" smtClean="0">
                <a:solidFill>
                  <a:schemeClr val="bg2"/>
                </a:solidFill>
                <a:latin typeface="+mj-lt"/>
                <a:sym typeface="Symbol"/>
              </a:rPr>
              <a:t>for each conductor at </a:t>
            </a:r>
            <a:r>
              <a:rPr lang="en-US" dirty="0" smtClean="0">
                <a:solidFill>
                  <a:srgbClr val="FF0000"/>
                </a:solidFill>
                <a:latin typeface="+mj-lt"/>
                <a:sym typeface="Symbol"/>
              </a:rPr>
              <a:t>any</a:t>
            </a:r>
            <a:r>
              <a:rPr lang="en-US" dirty="0" smtClean="0">
                <a:solidFill>
                  <a:schemeClr val="bg2"/>
                </a:solidFill>
                <a:latin typeface="+mj-lt"/>
                <a:sym typeface="Symbol"/>
              </a:rPr>
              <a:t> frequency.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Text Box 2"/>
          <p:cNvSpPr txBox="1">
            <a:spLocks noChangeArrowheads="1"/>
          </p:cNvSpPr>
          <p:nvPr/>
        </p:nvSpPr>
        <p:spPr bwMode="auto">
          <a:xfrm>
            <a:off x="1245052" y="0"/>
            <a:ext cx="689746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Appendix: Tesche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 (cont.)</a:t>
            </a:r>
          </a:p>
        </p:txBody>
      </p:sp>
      <p:sp>
        <p:nvSpPr>
          <p:cNvPr id="671836" name="Text Box 92"/>
          <p:cNvSpPr txBox="1">
            <a:spLocks noChangeArrowheads="1"/>
          </p:cNvSpPr>
          <p:nvPr/>
        </p:nvSpPr>
        <p:spPr bwMode="auto">
          <a:xfrm>
            <a:off x="5394325" y="1560513"/>
            <a:ext cx="2571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Inner conductor of coax</a:t>
            </a:r>
          </a:p>
        </p:txBody>
      </p:sp>
      <p:sp>
        <p:nvSpPr>
          <p:cNvPr id="671837" name="Text Box 93"/>
          <p:cNvSpPr txBox="1">
            <a:spLocks noChangeArrowheads="1"/>
          </p:cNvSpPr>
          <p:nvPr/>
        </p:nvSpPr>
        <p:spPr bwMode="auto">
          <a:xfrm>
            <a:off x="5343525" y="3998913"/>
            <a:ext cx="2622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Outer conductor of coax</a:t>
            </a:r>
          </a:p>
        </p:txBody>
      </p:sp>
      <p:graphicFrame>
        <p:nvGraphicFramePr>
          <p:cNvPr id="671838" name="Object 94"/>
          <p:cNvGraphicFramePr>
            <a:graphicFrameLocks noChangeAspect="1"/>
          </p:cNvGraphicFramePr>
          <p:nvPr/>
        </p:nvGraphicFramePr>
        <p:xfrm>
          <a:off x="6218238" y="3062288"/>
          <a:ext cx="2522537" cy="531812"/>
        </p:xfrm>
        <a:graphic>
          <a:graphicData uri="http://schemas.openxmlformats.org/presentationml/2006/ole">
            <p:oleObj spid="_x0000_s671838" name="Equation" r:id="rId4" imgW="1206360" imgH="253800" progId="Equation.DSMT4">
              <p:embed/>
            </p:oleObj>
          </a:graphicData>
        </a:graphic>
      </p:graphicFrame>
      <p:graphicFrame>
        <p:nvGraphicFramePr>
          <p:cNvPr id="671839" name="Object 95"/>
          <p:cNvGraphicFramePr>
            <a:graphicFrameLocks noChangeAspect="1"/>
          </p:cNvGraphicFramePr>
          <p:nvPr/>
        </p:nvGraphicFramePr>
        <p:xfrm>
          <a:off x="5789613" y="5373688"/>
          <a:ext cx="2909887" cy="620712"/>
        </p:xfrm>
        <a:graphic>
          <a:graphicData uri="http://schemas.openxmlformats.org/presentationml/2006/ole">
            <p:oleObj spid="_x0000_s671839" name="Equation" r:id="rId5" imgW="1193760" imgH="253800" progId="Equation.DSMT4">
              <p:embed/>
            </p:oleObj>
          </a:graphicData>
        </a:graphic>
      </p:graphicFrame>
      <p:sp>
        <p:nvSpPr>
          <p:cNvPr id="671844" name="Text Box 100"/>
          <p:cNvSpPr txBox="1">
            <a:spLocks noChangeArrowheads="1"/>
          </p:cNvSpPr>
          <p:nvPr/>
        </p:nvSpPr>
        <p:spPr bwMode="auto">
          <a:xfrm>
            <a:off x="6486525" y="2398713"/>
            <a:ext cx="22193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The impedance of this circuit is denoted as</a:t>
            </a:r>
          </a:p>
        </p:txBody>
      </p:sp>
      <p:sp>
        <p:nvSpPr>
          <p:cNvPr id="671845" name="Text Box 101"/>
          <p:cNvSpPr txBox="1">
            <a:spLocks noChangeArrowheads="1"/>
          </p:cNvSpPr>
          <p:nvPr/>
        </p:nvSpPr>
        <p:spPr bwMode="auto">
          <a:xfrm>
            <a:off x="6257925" y="4748213"/>
            <a:ext cx="22193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The impedance of this circuit is denoted as</a:t>
            </a:r>
          </a:p>
        </p:txBody>
      </p:sp>
      <p:graphicFrame>
        <p:nvGraphicFramePr>
          <p:cNvPr id="671840" name="Object 96"/>
          <p:cNvGraphicFramePr>
            <a:graphicFrameLocks noChangeAspect="1"/>
          </p:cNvGraphicFramePr>
          <p:nvPr/>
        </p:nvGraphicFramePr>
        <p:xfrm>
          <a:off x="3000375" y="904875"/>
          <a:ext cx="396875" cy="477838"/>
        </p:xfrm>
        <a:graphic>
          <a:graphicData uri="http://schemas.openxmlformats.org/presentationml/2006/ole">
            <p:oleObj spid="_x0000_s671840" name="Equation" r:id="rId6" imgW="190440" imgH="228600" progId="Equation.DSMT4">
              <p:embed/>
            </p:oleObj>
          </a:graphicData>
        </a:graphic>
      </p:graphicFrame>
      <p:graphicFrame>
        <p:nvGraphicFramePr>
          <p:cNvPr id="671841" name="Object 97"/>
          <p:cNvGraphicFramePr>
            <a:graphicFrameLocks noChangeAspect="1"/>
          </p:cNvGraphicFramePr>
          <p:nvPr/>
        </p:nvGraphicFramePr>
        <p:xfrm>
          <a:off x="3124200" y="3800475"/>
          <a:ext cx="387350" cy="477838"/>
        </p:xfrm>
        <a:graphic>
          <a:graphicData uri="http://schemas.openxmlformats.org/presentationml/2006/ole">
            <p:oleObj spid="_x0000_s671841" name="Equation" r:id="rId7" imgW="190440" imgH="228600" progId="Equation.DSMT4">
              <p:embed/>
            </p:oleObj>
          </a:graphicData>
        </a:graphic>
      </p:graphicFrame>
      <p:sp>
        <p:nvSpPr>
          <p:cNvPr id="100" name="Slide Number Placeholder 9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008040" y="1689408"/>
            <a:ext cx="4399459" cy="1584325"/>
            <a:chOff x="1008040" y="1689408"/>
            <a:chExt cx="4399459" cy="1584325"/>
          </a:xfrm>
        </p:grpSpPr>
        <p:sp>
          <p:nvSpPr>
            <p:cNvPr id="671793" name="Oval 49"/>
            <p:cNvSpPr>
              <a:spLocks noChangeArrowheads="1"/>
            </p:cNvSpPr>
            <p:nvPr/>
          </p:nvSpPr>
          <p:spPr bwMode="auto">
            <a:xfrm>
              <a:off x="1008040" y="2260269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1797" name="Group 53"/>
            <p:cNvGrpSpPr>
              <a:grpSpLocks/>
            </p:cNvGrpSpPr>
            <p:nvPr/>
          </p:nvGrpSpPr>
          <p:grpSpPr bwMode="auto">
            <a:xfrm rot="16200000">
              <a:off x="1590235" y="2061274"/>
              <a:ext cx="214188" cy="524558"/>
              <a:chOff x="8635" y="9640"/>
              <a:chExt cx="493" cy="1113"/>
            </a:xfrm>
          </p:grpSpPr>
          <p:sp>
            <p:nvSpPr>
              <p:cNvPr id="671798" name="Line 54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799" name="Line 55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0" name="Line 56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1" name="Line 57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2" name="Line 58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3" name="Line 59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4" name="Line 60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5" name="Line 61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6" name="Line 62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07" name="Line 63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1809" name="Line 65"/>
            <p:cNvSpPr>
              <a:spLocks noChangeShapeType="1"/>
            </p:cNvSpPr>
            <p:nvPr/>
          </p:nvSpPr>
          <p:spPr bwMode="auto">
            <a:xfrm flipH="1">
              <a:off x="2258704" y="2313297"/>
              <a:ext cx="783" cy="416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1812" name="Group 68"/>
            <p:cNvGrpSpPr>
              <a:grpSpLocks/>
            </p:cNvGrpSpPr>
            <p:nvPr/>
          </p:nvGrpSpPr>
          <p:grpSpPr bwMode="auto">
            <a:xfrm rot="16200000">
              <a:off x="2780543" y="2459767"/>
              <a:ext cx="214313" cy="524621"/>
              <a:chOff x="8635" y="9640"/>
              <a:chExt cx="493" cy="1113"/>
            </a:xfrm>
          </p:grpSpPr>
          <p:sp>
            <p:nvSpPr>
              <p:cNvPr id="671813" name="Line 69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14" name="Line 70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15" name="Line 71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16" name="Line 72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17" name="Line 73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18" name="Line 74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19" name="Line 75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20" name="Line 76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21" name="Line 77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22" name="Line 78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1825" name="Line 81"/>
            <p:cNvSpPr>
              <a:spLocks noChangeShapeType="1"/>
            </p:cNvSpPr>
            <p:nvPr/>
          </p:nvSpPr>
          <p:spPr bwMode="auto">
            <a:xfrm flipV="1">
              <a:off x="2259487" y="1820057"/>
              <a:ext cx="0" cy="500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826" name="Line 82"/>
            <p:cNvSpPr>
              <a:spLocks noChangeShapeType="1"/>
            </p:cNvSpPr>
            <p:nvPr/>
          </p:nvSpPr>
          <p:spPr bwMode="auto">
            <a:xfrm>
              <a:off x="2259487" y="1824346"/>
              <a:ext cx="574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827" name="Line 83"/>
            <p:cNvSpPr>
              <a:spLocks noChangeShapeType="1"/>
            </p:cNvSpPr>
            <p:nvPr/>
          </p:nvSpPr>
          <p:spPr bwMode="auto">
            <a:xfrm>
              <a:off x="3487003" y="1808328"/>
              <a:ext cx="908785" cy="2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828" name="Line 84"/>
            <p:cNvSpPr>
              <a:spLocks noChangeShapeType="1"/>
            </p:cNvSpPr>
            <p:nvPr/>
          </p:nvSpPr>
          <p:spPr bwMode="auto">
            <a:xfrm>
              <a:off x="4140035" y="2706996"/>
              <a:ext cx="255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829" name="Line 85"/>
            <p:cNvSpPr>
              <a:spLocks noChangeShapeType="1"/>
            </p:cNvSpPr>
            <p:nvPr/>
          </p:nvSpPr>
          <p:spPr bwMode="auto">
            <a:xfrm flipV="1">
              <a:off x="4391499" y="1808328"/>
              <a:ext cx="3080" cy="890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830" name="Line 86"/>
            <p:cNvSpPr>
              <a:spLocks noChangeShapeType="1"/>
            </p:cNvSpPr>
            <p:nvPr/>
          </p:nvSpPr>
          <p:spPr bwMode="auto">
            <a:xfrm>
              <a:off x="4391499" y="2324408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831" name="Oval 87"/>
            <p:cNvSpPr>
              <a:spLocks noChangeArrowheads="1"/>
            </p:cNvSpPr>
            <p:nvPr/>
          </p:nvSpPr>
          <p:spPr bwMode="auto">
            <a:xfrm>
              <a:off x="5274149" y="2246621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71832" name="Object 88"/>
            <p:cNvGraphicFramePr>
              <a:graphicFrameLocks noChangeAspect="1"/>
            </p:cNvGraphicFramePr>
            <p:nvPr/>
          </p:nvGraphicFramePr>
          <p:xfrm>
            <a:off x="1522887" y="2506971"/>
            <a:ext cx="358775" cy="319088"/>
          </p:xfrm>
          <a:graphic>
            <a:graphicData uri="http://schemas.openxmlformats.org/presentationml/2006/ole">
              <p:oleObj spid="_x0000_s671832" name="Equation" r:id="rId8" imgW="291960" imgH="241200" progId="Equation.DSMT4">
                <p:embed/>
              </p:oleObj>
            </a:graphicData>
          </a:graphic>
        </p:graphicFrame>
        <p:graphicFrame>
          <p:nvGraphicFramePr>
            <p:cNvPr id="671833" name="Object 89"/>
            <p:cNvGraphicFramePr>
              <a:graphicFrameLocks noChangeAspect="1"/>
            </p:cNvGraphicFramePr>
            <p:nvPr/>
          </p:nvGraphicFramePr>
          <p:xfrm>
            <a:off x="2650012" y="2951471"/>
            <a:ext cx="344488" cy="317500"/>
          </p:xfrm>
          <a:graphic>
            <a:graphicData uri="http://schemas.openxmlformats.org/presentationml/2006/ole">
              <p:oleObj spid="_x0000_s671833" name="Equation" r:id="rId9" imgW="279360" imgH="241200" progId="Equation.DSMT4">
                <p:embed/>
              </p:oleObj>
            </a:graphicData>
          </a:graphic>
        </p:graphicFrame>
        <p:graphicFrame>
          <p:nvGraphicFramePr>
            <p:cNvPr id="671834" name="Object 90"/>
            <p:cNvGraphicFramePr>
              <a:graphicFrameLocks noChangeAspect="1"/>
            </p:cNvGraphicFramePr>
            <p:nvPr/>
          </p:nvGraphicFramePr>
          <p:xfrm>
            <a:off x="3542187" y="2956233"/>
            <a:ext cx="422275" cy="317500"/>
          </p:xfrm>
          <a:graphic>
            <a:graphicData uri="http://schemas.openxmlformats.org/presentationml/2006/ole">
              <p:oleObj spid="_x0000_s671834" name="Equation" r:id="rId10" imgW="342720" imgH="241200" progId="Equation.DSMT4">
                <p:embed/>
              </p:oleObj>
            </a:graphicData>
          </a:graphic>
        </p:graphicFrame>
        <p:graphicFrame>
          <p:nvGraphicFramePr>
            <p:cNvPr id="671835" name="Object 91"/>
            <p:cNvGraphicFramePr>
              <a:graphicFrameLocks noChangeAspect="1"/>
            </p:cNvGraphicFramePr>
            <p:nvPr/>
          </p:nvGraphicFramePr>
          <p:xfrm>
            <a:off x="2986562" y="2019608"/>
            <a:ext cx="422275" cy="317500"/>
          </p:xfrm>
          <a:graphic>
            <a:graphicData uri="http://schemas.openxmlformats.org/presentationml/2006/ole">
              <p:oleObj spid="_x0000_s671835" name="Equation" r:id="rId11" imgW="342720" imgH="241200" progId="Equation.DSMT4">
                <p:embed/>
              </p:oleObj>
            </a:graphicData>
          </a:graphic>
        </p:graphicFrame>
        <p:sp>
          <p:nvSpPr>
            <p:cNvPr id="671824" name="Rectangle 80"/>
            <p:cNvSpPr>
              <a:spLocks noChangeArrowheads="1"/>
            </p:cNvSpPr>
            <p:nvPr/>
          </p:nvSpPr>
          <p:spPr bwMode="auto">
            <a:xfrm>
              <a:off x="2841151" y="1689408"/>
              <a:ext cx="676275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82"/>
            <p:cNvSpPr>
              <a:spLocks noChangeShapeType="1"/>
            </p:cNvSpPr>
            <p:nvPr/>
          </p:nvSpPr>
          <p:spPr bwMode="auto">
            <a:xfrm>
              <a:off x="2268587" y="2727372"/>
              <a:ext cx="344960" cy="2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82"/>
            <p:cNvSpPr>
              <a:spLocks noChangeShapeType="1"/>
            </p:cNvSpPr>
            <p:nvPr/>
          </p:nvSpPr>
          <p:spPr bwMode="auto">
            <a:xfrm>
              <a:off x="3144318" y="2715999"/>
              <a:ext cx="344960" cy="2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1794" name="Rectangle 50"/>
            <p:cNvSpPr>
              <a:spLocks noChangeArrowheads="1"/>
            </p:cNvSpPr>
            <p:nvPr/>
          </p:nvSpPr>
          <p:spPr bwMode="auto">
            <a:xfrm>
              <a:off x="3462172" y="2573646"/>
              <a:ext cx="677863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82"/>
            <p:cNvSpPr>
              <a:spLocks noChangeShapeType="1"/>
            </p:cNvSpPr>
            <p:nvPr/>
          </p:nvSpPr>
          <p:spPr bwMode="auto">
            <a:xfrm flipV="1">
              <a:off x="1950140" y="2313296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82"/>
            <p:cNvSpPr>
              <a:spLocks noChangeShapeType="1"/>
            </p:cNvSpPr>
            <p:nvPr/>
          </p:nvSpPr>
          <p:spPr bwMode="auto">
            <a:xfrm flipV="1">
              <a:off x="1140373" y="2336042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89188" y="4644388"/>
            <a:ext cx="4399459" cy="1584325"/>
            <a:chOff x="1008040" y="1689408"/>
            <a:chExt cx="4399459" cy="1584325"/>
          </a:xfrm>
        </p:grpSpPr>
        <p:sp>
          <p:nvSpPr>
            <p:cNvPr id="108" name="Oval 49"/>
            <p:cNvSpPr>
              <a:spLocks noChangeArrowheads="1"/>
            </p:cNvSpPr>
            <p:nvPr/>
          </p:nvSpPr>
          <p:spPr bwMode="auto">
            <a:xfrm>
              <a:off x="1008040" y="2260269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" name="Group 53"/>
            <p:cNvGrpSpPr>
              <a:grpSpLocks/>
            </p:cNvGrpSpPr>
            <p:nvPr/>
          </p:nvGrpSpPr>
          <p:grpSpPr bwMode="auto">
            <a:xfrm rot="16200000">
              <a:off x="1590235" y="2061274"/>
              <a:ext cx="214188" cy="524558"/>
              <a:chOff x="8635" y="9640"/>
              <a:chExt cx="493" cy="1113"/>
            </a:xfrm>
          </p:grpSpPr>
          <p:sp>
            <p:nvSpPr>
              <p:cNvPr id="139" name="Line 54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55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56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57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58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59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60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61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62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63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" name="Line 65"/>
            <p:cNvSpPr>
              <a:spLocks noChangeShapeType="1"/>
            </p:cNvSpPr>
            <p:nvPr/>
          </p:nvSpPr>
          <p:spPr bwMode="auto">
            <a:xfrm flipH="1">
              <a:off x="2258704" y="2313297"/>
              <a:ext cx="783" cy="416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" name="Group 68"/>
            <p:cNvGrpSpPr>
              <a:grpSpLocks/>
            </p:cNvGrpSpPr>
            <p:nvPr/>
          </p:nvGrpSpPr>
          <p:grpSpPr bwMode="auto">
            <a:xfrm rot="16200000">
              <a:off x="2780543" y="2459767"/>
              <a:ext cx="214313" cy="524621"/>
              <a:chOff x="8635" y="9640"/>
              <a:chExt cx="493" cy="1113"/>
            </a:xfrm>
          </p:grpSpPr>
          <p:sp>
            <p:nvSpPr>
              <p:cNvPr id="129" name="Line 69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70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71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72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73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74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75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76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77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78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" name="Line 81"/>
            <p:cNvSpPr>
              <a:spLocks noChangeShapeType="1"/>
            </p:cNvSpPr>
            <p:nvPr/>
          </p:nvSpPr>
          <p:spPr bwMode="auto">
            <a:xfrm flipV="1">
              <a:off x="2259487" y="1820057"/>
              <a:ext cx="0" cy="500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82"/>
            <p:cNvSpPr>
              <a:spLocks noChangeShapeType="1"/>
            </p:cNvSpPr>
            <p:nvPr/>
          </p:nvSpPr>
          <p:spPr bwMode="auto">
            <a:xfrm>
              <a:off x="2259487" y="1824346"/>
              <a:ext cx="574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83"/>
            <p:cNvSpPr>
              <a:spLocks noChangeShapeType="1"/>
            </p:cNvSpPr>
            <p:nvPr/>
          </p:nvSpPr>
          <p:spPr bwMode="auto">
            <a:xfrm>
              <a:off x="3487003" y="1808328"/>
              <a:ext cx="908785" cy="2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84"/>
            <p:cNvSpPr>
              <a:spLocks noChangeShapeType="1"/>
            </p:cNvSpPr>
            <p:nvPr/>
          </p:nvSpPr>
          <p:spPr bwMode="auto">
            <a:xfrm>
              <a:off x="4140035" y="2706996"/>
              <a:ext cx="255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85"/>
            <p:cNvSpPr>
              <a:spLocks noChangeShapeType="1"/>
            </p:cNvSpPr>
            <p:nvPr/>
          </p:nvSpPr>
          <p:spPr bwMode="auto">
            <a:xfrm flipV="1">
              <a:off x="4391499" y="1808328"/>
              <a:ext cx="3080" cy="890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86"/>
            <p:cNvSpPr>
              <a:spLocks noChangeShapeType="1"/>
            </p:cNvSpPr>
            <p:nvPr/>
          </p:nvSpPr>
          <p:spPr bwMode="auto">
            <a:xfrm>
              <a:off x="4391499" y="2324408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87"/>
            <p:cNvSpPr>
              <a:spLocks noChangeArrowheads="1"/>
            </p:cNvSpPr>
            <p:nvPr/>
          </p:nvSpPr>
          <p:spPr bwMode="auto">
            <a:xfrm>
              <a:off x="5274149" y="2246621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9" name="Object 88"/>
            <p:cNvGraphicFramePr>
              <a:graphicFrameLocks noChangeAspect="1"/>
            </p:cNvGraphicFramePr>
            <p:nvPr/>
          </p:nvGraphicFramePr>
          <p:xfrm>
            <a:off x="1522887" y="2506971"/>
            <a:ext cx="358775" cy="319088"/>
          </p:xfrm>
          <a:graphic>
            <a:graphicData uri="http://schemas.openxmlformats.org/presentationml/2006/ole">
              <p:oleObj spid="_x0000_s671842" name="Equation" r:id="rId12" imgW="291960" imgH="241200" progId="Equation.DSMT4">
                <p:embed/>
              </p:oleObj>
            </a:graphicData>
          </a:graphic>
        </p:graphicFrame>
        <p:graphicFrame>
          <p:nvGraphicFramePr>
            <p:cNvPr id="120" name="Object 89"/>
            <p:cNvGraphicFramePr>
              <a:graphicFrameLocks noChangeAspect="1"/>
            </p:cNvGraphicFramePr>
            <p:nvPr/>
          </p:nvGraphicFramePr>
          <p:xfrm>
            <a:off x="2650012" y="2951471"/>
            <a:ext cx="344488" cy="317500"/>
          </p:xfrm>
          <a:graphic>
            <a:graphicData uri="http://schemas.openxmlformats.org/presentationml/2006/ole">
              <p:oleObj spid="_x0000_s671843" name="Equation" r:id="rId13" imgW="279360" imgH="241200" progId="Equation.DSMT4">
                <p:embed/>
              </p:oleObj>
            </a:graphicData>
          </a:graphic>
        </p:graphicFrame>
        <p:graphicFrame>
          <p:nvGraphicFramePr>
            <p:cNvPr id="121" name="Object 90"/>
            <p:cNvGraphicFramePr>
              <a:graphicFrameLocks noChangeAspect="1"/>
            </p:cNvGraphicFramePr>
            <p:nvPr/>
          </p:nvGraphicFramePr>
          <p:xfrm>
            <a:off x="3542187" y="2956233"/>
            <a:ext cx="422275" cy="317500"/>
          </p:xfrm>
          <a:graphic>
            <a:graphicData uri="http://schemas.openxmlformats.org/presentationml/2006/ole">
              <p:oleObj spid="_x0000_s671844" name="Equation" r:id="rId14" imgW="342720" imgH="241200" progId="Equation.DSMT4">
                <p:embed/>
              </p:oleObj>
            </a:graphicData>
          </a:graphic>
        </p:graphicFrame>
        <p:graphicFrame>
          <p:nvGraphicFramePr>
            <p:cNvPr id="122" name="Object 91"/>
            <p:cNvGraphicFramePr>
              <a:graphicFrameLocks noChangeAspect="1"/>
            </p:cNvGraphicFramePr>
            <p:nvPr/>
          </p:nvGraphicFramePr>
          <p:xfrm>
            <a:off x="2986562" y="2019608"/>
            <a:ext cx="422275" cy="317500"/>
          </p:xfrm>
          <a:graphic>
            <a:graphicData uri="http://schemas.openxmlformats.org/presentationml/2006/ole">
              <p:oleObj spid="_x0000_s671845" name="Equation" r:id="rId15" imgW="342720" imgH="241200" progId="Equation.DSMT4">
                <p:embed/>
              </p:oleObj>
            </a:graphicData>
          </a:graphic>
        </p:graphicFrame>
        <p:sp>
          <p:nvSpPr>
            <p:cNvPr id="123" name="Rectangle 80"/>
            <p:cNvSpPr>
              <a:spLocks noChangeArrowheads="1"/>
            </p:cNvSpPr>
            <p:nvPr/>
          </p:nvSpPr>
          <p:spPr bwMode="auto">
            <a:xfrm>
              <a:off x="2841151" y="1689408"/>
              <a:ext cx="676275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82"/>
            <p:cNvSpPr>
              <a:spLocks noChangeShapeType="1"/>
            </p:cNvSpPr>
            <p:nvPr/>
          </p:nvSpPr>
          <p:spPr bwMode="auto">
            <a:xfrm>
              <a:off x="2268587" y="2727372"/>
              <a:ext cx="344960" cy="2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82"/>
            <p:cNvSpPr>
              <a:spLocks noChangeShapeType="1"/>
            </p:cNvSpPr>
            <p:nvPr/>
          </p:nvSpPr>
          <p:spPr bwMode="auto">
            <a:xfrm>
              <a:off x="3144318" y="2715999"/>
              <a:ext cx="344960" cy="2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0"/>
            <p:cNvSpPr>
              <a:spLocks noChangeArrowheads="1"/>
            </p:cNvSpPr>
            <p:nvPr/>
          </p:nvSpPr>
          <p:spPr bwMode="auto">
            <a:xfrm>
              <a:off x="3462172" y="2573646"/>
              <a:ext cx="677863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82"/>
            <p:cNvSpPr>
              <a:spLocks noChangeShapeType="1"/>
            </p:cNvSpPr>
            <p:nvPr/>
          </p:nvSpPr>
          <p:spPr bwMode="auto">
            <a:xfrm flipV="1">
              <a:off x="1950140" y="2313296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82"/>
            <p:cNvSpPr>
              <a:spLocks noChangeShapeType="1"/>
            </p:cNvSpPr>
            <p:nvPr/>
          </p:nvSpPr>
          <p:spPr bwMode="auto">
            <a:xfrm flipV="1">
              <a:off x="1140373" y="2336042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027" name="Text Box 91"/>
          <p:cNvSpPr txBox="1">
            <a:spLocks noChangeArrowheads="1"/>
          </p:cNvSpPr>
          <p:nvPr/>
        </p:nvSpPr>
        <p:spPr bwMode="auto">
          <a:xfrm>
            <a:off x="5673725" y="3427413"/>
            <a:ext cx="2571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Inner conductor of coax</a:t>
            </a:r>
          </a:p>
        </p:txBody>
      </p:sp>
      <p:sp>
        <p:nvSpPr>
          <p:cNvPr id="680031" name="Text Box 95"/>
          <p:cNvSpPr txBox="1">
            <a:spLocks noChangeArrowheads="1"/>
          </p:cNvSpPr>
          <p:nvPr/>
        </p:nvSpPr>
        <p:spPr bwMode="auto">
          <a:xfrm>
            <a:off x="842963" y="1089025"/>
            <a:ext cx="75914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At </a:t>
            </a:r>
            <a:r>
              <a:rPr lang="en-US" u="sng" dirty="0">
                <a:solidFill>
                  <a:schemeClr val="bg2"/>
                </a:solidFill>
                <a:sym typeface="Symbol" pitchFamily="18" charset="2"/>
              </a:rPr>
              <a:t>low frequency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the HF resistance gets small and the HF inductance gets large.</a:t>
            </a:r>
          </a:p>
        </p:txBody>
      </p:sp>
      <p:sp>
        <p:nvSpPr>
          <p:cNvPr id="680035" name="AutoShape 99"/>
          <p:cNvSpPr>
            <a:spLocks noChangeArrowheads="1"/>
          </p:cNvSpPr>
          <p:nvPr/>
        </p:nvSpPr>
        <p:spPr bwMode="auto">
          <a:xfrm>
            <a:off x="4114800" y="3886200"/>
            <a:ext cx="558800" cy="647700"/>
          </a:xfrm>
          <a:prstGeom prst="downArrow">
            <a:avLst>
              <a:gd name="adj1" fmla="val 50000"/>
              <a:gd name="adj2" fmla="val 2897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2148070" y="1938790"/>
            <a:ext cx="4399459" cy="1584325"/>
            <a:chOff x="1008040" y="1689408"/>
            <a:chExt cx="4399459" cy="1584325"/>
          </a:xfrm>
        </p:grpSpPr>
        <p:sp>
          <p:nvSpPr>
            <p:cNvPr id="83" name="Oval 49"/>
            <p:cNvSpPr>
              <a:spLocks noChangeArrowheads="1"/>
            </p:cNvSpPr>
            <p:nvPr/>
          </p:nvSpPr>
          <p:spPr bwMode="auto">
            <a:xfrm>
              <a:off x="1008040" y="2260269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4" name="Group 53"/>
            <p:cNvGrpSpPr>
              <a:grpSpLocks/>
            </p:cNvGrpSpPr>
            <p:nvPr/>
          </p:nvGrpSpPr>
          <p:grpSpPr bwMode="auto">
            <a:xfrm rot="16200000">
              <a:off x="1590235" y="2061274"/>
              <a:ext cx="214188" cy="524558"/>
              <a:chOff x="8635" y="9640"/>
              <a:chExt cx="493" cy="1113"/>
            </a:xfrm>
          </p:grpSpPr>
          <p:sp>
            <p:nvSpPr>
              <p:cNvPr id="114" name="Line 54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55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56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57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58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9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60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61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62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63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" name="Line 65"/>
            <p:cNvSpPr>
              <a:spLocks noChangeShapeType="1"/>
            </p:cNvSpPr>
            <p:nvPr/>
          </p:nvSpPr>
          <p:spPr bwMode="auto">
            <a:xfrm flipH="1">
              <a:off x="2258704" y="2313297"/>
              <a:ext cx="783" cy="416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68"/>
            <p:cNvGrpSpPr>
              <a:grpSpLocks/>
            </p:cNvGrpSpPr>
            <p:nvPr/>
          </p:nvGrpSpPr>
          <p:grpSpPr bwMode="auto">
            <a:xfrm rot="16200000">
              <a:off x="2780543" y="2459767"/>
              <a:ext cx="214313" cy="524621"/>
              <a:chOff x="8635" y="9640"/>
              <a:chExt cx="493" cy="1113"/>
            </a:xfrm>
          </p:grpSpPr>
          <p:sp>
            <p:nvSpPr>
              <p:cNvPr id="104" name="Line 69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70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71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72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3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74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75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76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77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78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Line 81"/>
            <p:cNvSpPr>
              <a:spLocks noChangeShapeType="1"/>
            </p:cNvSpPr>
            <p:nvPr/>
          </p:nvSpPr>
          <p:spPr bwMode="auto">
            <a:xfrm flipV="1">
              <a:off x="2259487" y="1820057"/>
              <a:ext cx="0" cy="500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82"/>
            <p:cNvSpPr>
              <a:spLocks noChangeShapeType="1"/>
            </p:cNvSpPr>
            <p:nvPr/>
          </p:nvSpPr>
          <p:spPr bwMode="auto">
            <a:xfrm>
              <a:off x="2259487" y="1814821"/>
              <a:ext cx="574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83"/>
            <p:cNvSpPr>
              <a:spLocks noChangeShapeType="1"/>
            </p:cNvSpPr>
            <p:nvPr/>
          </p:nvSpPr>
          <p:spPr bwMode="auto">
            <a:xfrm>
              <a:off x="3487003" y="1808328"/>
              <a:ext cx="908785" cy="2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4"/>
            <p:cNvSpPr>
              <a:spLocks noChangeShapeType="1"/>
            </p:cNvSpPr>
            <p:nvPr/>
          </p:nvSpPr>
          <p:spPr bwMode="auto">
            <a:xfrm>
              <a:off x="4140035" y="2706996"/>
              <a:ext cx="255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85"/>
            <p:cNvSpPr>
              <a:spLocks noChangeShapeType="1"/>
            </p:cNvSpPr>
            <p:nvPr/>
          </p:nvSpPr>
          <p:spPr bwMode="auto">
            <a:xfrm flipV="1">
              <a:off x="4391499" y="1808328"/>
              <a:ext cx="3080" cy="890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86"/>
            <p:cNvSpPr>
              <a:spLocks noChangeShapeType="1"/>
            </p:cNvSpPr>
            <p:nvPr/>
          </p:nvSpPr>
          <p:spPr bwMode="auto">
            <a:xfrm>
              <a:off x="4391499" y="2324408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87"/>
            <p:cNvSpPr>
              <a:spLocks noChangeArrowheads="1"/>
            </p:cNvSpPr>
            <p:nvPr/>
          </p:nvSpPr>
          <p:spPr bwMode="auto">
            <a:xfrm>
              <a:off x="5274149" y="2246621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4" name="Object 88"/>
            <p:cNvGraphicFramePr>
              <a:graphicFrameLocks noChangeAspect="1"/>
            </p:cNvGraphicFramePr>
            <p:nvPr/>
          </p:nvGraphicFramePr>
          <p:xfrm>
            <a:off x="1522887" y="2506971"/>
            <a:ext cx="358775" cy="319088"/>
          </p:xfrm>
          <a:graphic>
            <a:graphicData uri="http://schemas.openxmlformats.org/presentationml/2006/ole">
              <p:oleObj spid="_x0000_s680080" name="Equation" r:id="rId4" imgW="291960" imgH="241200" progId="Equation.DSMT4">
                <p:embed/>
              </p:oleObj>
            </a:graphicData>
          </a:graphic>
        </p:graphicFrame>
        <p:graphicFrame>
          <p:nvGraphicFramePr>
            <p:cNvPr id="95" name="Object 89"/>
            <p:cNvGraphicFramePr>
              <a:graphicFrameLocks noChangeAspect="1"/>
            </p:cNvGraphicFramePr>
            <p:nvPr/>
          </p:nvGraphicFramePr>
          <p:xfrm>
            <a:off x="2650012" y="2951471"/>
            <a:ext cx="344488" cy="317500"/>
          </p:xfrm>
          <a:graphic>
            <a:graphicData uri="http://schemas.openxmlformats.org/presentationml/2006/ole">
              <p:oleObj spid="_x0000_s680081" name="Equation" r:id="rId5" imgW="279360" imgH="241200" progId="Equation.DSMT4">
                <p:embed/>
              </p:oleObj>
            </a:graphicData>
          </a:graphic>
        </p:graphicFrame>
        <p:graphicFrame>
          <p:nvGraphicFramePr>
            <p:cNvPr id="96" name="Object 90"/>
            <p:cNvGraphicFramePr>
              <a:graphicFrameLocks noChangeAspect="1"/>
            </p:cNvGraphicFramePr>
            <p:nvPr/>
          </p:nvGraphicFramePr>
          <p:xfrm>
            <a:off x="3542187" y="2956233"/>
            <a:ext cx="422275" cy="317500"/>
          </p:xfrm>
          <a:graphic>
            <a:graphicData uri="http://schemas.openxmlformats.org/presentationml/2006/ole">
              <p:oleObj spid="_x0000_s680082" name="Equation" r:id="rId6" imgW="342720" imgH="241200" progId="Equation.DSMT4">
                <p:embed/>
              </p:oleObj>
            </a:graphicData>
          </a:graphic>
        </p:graphicFrame>
        <p:graphicFrame>
          <p:nvGraphicFramePr>
            <p:cNvPr id="97" name="Object 91"/>
            <p:cNvGraphicFramePr>
              <a:graphicFrameLocks noChangeAspect="1"/>
            </p:cNvGraphicFramePr>
            <p:nvPr/>
          </p:nvGraphicFramePr>
          <p:xfrm>
            <a:off x="2986562" y="2019608"/>
            <a:ext cx="422275" cy="317500"/>
          </p:xfrm>
          <a:graphic>
            <a:graphicData uri="http://schemas.openxmlformats.org/presentationml/2006/ole">
              <p:oleObj spid="_x0000_s680083" name="Equation" r:id="rId7" imgW="342720" imgH="241200" progId="Equation.DSMT4">
                <p:embed/>
              </p:oleObj>
            </a:graphicData>
          </a:graphic>
        </p:graphicFrame>
        <p:sp>
          <p:nvSpPr>
            <p:cNvPr id="98" name="Rectangle 80"/>
            <p:cNvSpPr>
              <a:spLocks noChangeArrowheads="1"/>
            </p:cNvSpPr>
            <p:nvPr/>
          </p:nvSpPr>
          <p:spPr bwMode="auto">
            <a:xfrm>
              <a:off x="2841151" y="1689408"/>
              <a:ext cx="676275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82"/>
            <p:cNvSpPr>
              <a:spLocks noChangeShapeType="1"/>
            </p:cNvSpPr>
            <p:nvPr/>
          </p:nvSpPr>
          <p:spPr bwMode="auto">
            <a:xfrm>
              <a:off x="2254939" y="2734197"/>
              <a:ext cx="3649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82"/>
            <p:cNvSpPr>
              <a:spLocks noChangeShapeType="1"/>
            </p:cNvSpPr>
            <p:nvPr/>
          </p:nvSpPr>
          <p:spPr bwMode="auto">
            <a:xfrm>
              <a:off x="3144318" y="2715999"/>
              <a:ext cx="344960" cy="2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50"/>
            <p:cNvSpPr>
              <a:spLocks noChangeArrowheads="1"/>
            </p:cNvSpPr>
            <p:nvPr/>
          </p:nvSpPr>
          <p:spPr bwMode="auto">
            <a:xfrm>
              <a:off x="3462172" y="2573646"/>
              <a:ext cx="677863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82"/>
            <p:cNvSpPr>
              <a:spLocks noChangeShapeType="1"/>
            </p:cNvSpPr>
            <p:nvPr/>
          </p:nvSpPr>
          <p:spPr bwMode="auto">
            <a:xfrm flipV="1">
              <a:off x="1950140" y="2313296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82"/>
            <p:cNvSpPr>
              <a:spLocks noChangeShapeType="1"/>
            </p:cNvSpPr>
            <p:nvPr/>
          </p:nvSpPr>
          <p:spPr bwMode="auto">
            <a:xfrm flipV="1">
              <a:off x="1140373" y="2336042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2165298" y="4802585"/>
            <a:ext cx="4399459" cy="1584325"/>
            <a:chOff x="2165298" y="4802585"/>
            <a:chExt cx="4399459" cy="1584325"/>
          </a:xfrm>
        </p:grpSpPr>
        <p:sp>
          <p:nvSpPr>
            <p:cNvPr id="125" name="Oval 49"/>
            <p:cNvSpPr>
              <a:spLocks noChangeArrowheads="1"/>
            </p:cNvSpPr>
            <p:nvPr/>
          </p:nvSpPr>
          <p:spPr bwMode="auto">
            <a:xfrm>
              <a:off x="2165298" y="5373446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6" name="Group 53"/>
            <p:cNvGrpSpPr>
              <a:grpSpLocks/>
            </p:cNvGrpSpPr>
            <p:nvPr/>
          </p:nvGrpSpPr>
          <p:grpSpPr bwMode="auto">
            <a:xfrm rot="16200000">
              <a:off x="2747493" y="5174451"/>
              <a:ext cx="214188" cy="524558"/>
              <a:chOff x="8635" y="9640"/>
              <a:chExt cx="493" cy="1113"/>
            </a:xfrm>
          </p:grpSpPr>
          <p:sp>
            <p:nvSpPr>
              <p:cNvPr id="156" name="Line 54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55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56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57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58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59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60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61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62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63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7" name="Line 65"/>
            <p:cNvSpPr>
              <a:spLocks noChangeShapeType="1"/>
            </p:cNvSpPr>
            <p:nvPr/>
          </p:nvSpPr>
          <p:spPr bwMode="auto">
            <a:xfrm flipH="1">
              <a:off x="3419060" y="5446643"/>
              <a:ext cx="1" cy="3816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81"/>
            <p:cNvSpPr>
              <a:spLocks noChangeShapeType="1"/>
            </p:cNvSpPr>
            <p:nvPr/>
          </p:nvSpPr>
          <p:spPr bwMode="auto">
            <a:xfrm flipV="1">
              <a:off x="3416745" y="4949136"/>
              <a:ext cx="0" cy="500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82"/>
            <p:cNvSpPr>
              <a:spLocks noChangeShapeType="1"/>
            </p:cNvSpPr>
            <p:nvPr/>
          </p:nvSpPr>
          <p:spPr bwMode="auto">
            <a:xfrm>
              <a:off x="3416745" y="4947048"/>
              <a:ext cx="574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83"/>
            <p:cNvSpPr>
              <a:spLocks noChangeShapeType="1"/>
            </p:cNvSpPr>
            <p:nvPr/>
          </p:nvSpPr>
          <p:spPr bwMode="auto">
            <a:xfrm>
              <a:off x="4644261" y="4931030"/>
              <a:ext cx="908785" cy="2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84"/>
            <p:cNvSpPr>
              <a:spLocks noChangeShapeType="1"/>
            </p:cNvSpPr>
            <p:nvPr/>
          </p:nvSpPr>
          <p:spPr bwMode="auto">
            <a:xfrm>
              <a:off x="5297293" y="5829698"/>
              <a:ext cx="255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85"/>
            <p:cNvSpPr>
              <a:spLocks noChangeShapeType="1"/>
            </p:cNvSpPr>
            <p:nvPr/>
          </p:nvSpPr>
          <p:spPr bwMode="auto">
            <a:xfrm flipV="1">
              <a:off x="5548757" y="4931030"/>
              <a:ext cx="3080" cy="890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86"/>
            <p:cNvSpPr>
              <a:spLocks noChangeShapeType="1"/>
            </p:cNvSpPr>
            <p:nvPr/>
          </p:nvSpPr>
          <p:spPr bwMode="auto">
            <a:xfrm>
              <a:off x="5548757" y="5437585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87"/>
            <p:cNvSpPr>
              <a:spLocks noChangeArrowheads="1"/>
            </p:cNvSpPr>
            <p:nvPr/>
          </p:nvSpPr>
          <p:spPr bwMode="auto">
            <a:xfrm>
              <a:off x="6431407" y="5359798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6" name="Object 88"/>
            <p:cNvGraphicFramePr>
              <a:graphicFrameLocks noChangeAspect="1"/>
            </p:cNvGraphicFramePr>
            <p:nvPr/>
          </p:nvGraphicFramePr>
          <p:xfrm>
            <a:off x="2680145" y="5620148"/>
            <a:ext cx="358775" cy="319088"/>
          </p:xfrm>
          <a:graphic>
            <a:graphicData uri="http://schemas.openxmlformats.org/presentationml/2006/ole">
              <p:oleObj spid="_x0000_s680084" name="Equation" r:id="rId8" imgW="291960" imgH="241200" progId="Equation.DSMT4">
                <p:embed/>
              </p:oleObj>
            </a:graphicData>
          </a:graphic>
        </p:graphicFrame>
        <p:graphicFrame>
          <p:nvGraphicFramePr>
            <p:cNvPr id="137" name="Object 89"/>
            <p:cNvGraphicFramePr>
              <a:graphicFrameLocks noChangeAspect="1"/>
            </p:cNvGraphicFramePr>
            <p:nvPr/>
          </p:nvGraphicFramePr>
          <p:xfrm>
            <a:off x="3807270" y="6064648"/>
            <a:ext cx="344488" cy="317500"/>
          </p:xfrm>
          <a:graphic>
            <a:graphicData uri="http://schemas.openxmlformats.org/presentationml/2006/ole">
              <p:oleObj spid="_x0000_s680085" name="Equation" r:id="rId9" imgW="279360" imgH="241200" progId="Equation.DSMT4">
                <p:embed/>
              </p:oleObj>
            </a:graphicData>
          </a:graphic>
        </p:graphicFrame>
        <p:graphicFrame>
          <p:nvGraphicFramePr>
            <p:cNvPr id="138" name="Object 90"/>
            <p:cNvGraphicFramePr>
              <a:graphicFrameLocks noChangeAspect="1"/>
            </p:cNvGraphicFramePr>
            <p:nvPr/>
          </p:nvGraphicFramePr>
          <p:xfrm>
            <a:off x="4699445" y="6069410"/>
            <a:ext cx="422275" cy="317500"/>
          </p:xfrm>
          <a:graphic>
            <a:graphicData uri="http://schemas.openxmlformats.org/presentationml/2006/ole">
              <p:oleObj spid="_x0000_s680086" name="Equation" r:id="rId10" imgW="342720" imgH="241200" progId="Equation.DSMT4">
                <p:embed/>
              </p:oleObj>
            </a:graphicData>
          </a:graphic>
        </p:graphicFrame>
        <p:graphicFrame>
          <p:nvGraphicFramePr>
            <p:cNvPr id="139" name="Object 91"/>
            <p:cNvGraphicFramePr>
              <a:graphicFrameLocks noChangeAspect="1"/>
            </p:cNvGraphicFramePr>
            <p:nvPr/>
          </p:nvGraphicFramePr>
          <p:xfrm>
            <a:off x="4143820" y="5132785"/>
            <a:ext cx="422275" cy="317500"/>
          </p:xfrm>
          <a:graphic>
            <a:graphicData uri="http://schemas.openxmlformats.org/presentationml/2006/ole">
              <p:oleObj spid="_x0000_s680087" name="Equation" r:id="rId11" imgW="342720" imgH="241200" progId="Equation.DSMT4">
                <p:embed/>
              </p:oleObj>
            </a:graphicData>
          </a:graphic>
        </p:graphicFrame>
        <p:sp>
          <p:nvSpPr>
            <p:cNvPr id="140" name="Rectangle 80"/>
            <p:cNvSpPr>
              <a:spLocks noChangeArrowheads="1"/>
            </p:cNvSpPr>
            <p:nvPr/>
          </p:nvSpPr>
          <p:spPr bwMode="auto">
            <a:xfrm>
              <a:off x="3998409" y="4802585"/>
              <a:ext cx="676275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82"/>
            <p:cNvSpPr>
              <a:spLocks noChangeShapeType="1"/>
            </p:cNvSpPr>
            <p:nvPr/>
          </p:nvSpPr>
          <p:spPr bwMode="auto">
            <a:xfrm>
              <a:off x="3419061" y="5831355"/>
              <a:ext cx="1227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82"/>
            <p:cNvSpPr>
              <a:spLocks noChangeShapeType="1"/>
            </p:cNvSpPr>
            <p:nvPr/>
          </p:nvSpPr>
          <p:spPr bwMode="auto">
            <a:xfrm flipV="1">
              <a:off x="3107398" y="5426473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82"/>
            <p:cNvSpPr>
              <a:spLocks noChangeShapeType="1"/>
            </p:cNvSpPr>
            <p:nvPr/>
          </p:nvSpPr>
          <p:spPr bwMode="auto">
            <a:xfrm flipV="1">
              <a:off x="2297631" y="5449219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Oval 145"/>
            <p:cNvSpPr>
              <a:spLocks noChangeArrowheads="1"/>
            </p:cNvSpPr>
            <p:nvPr/>
          </p:nvSpPr>
          <p:spPr bwMode="auto">
            <a:xfrm>
              <a:off x="4635390" y="5771765"/>
              <a:ext cx="101600" cy="1016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Oval 145"/>
            <p:cNvSpPr>
              <a:spLocks noChangeArrowheads="1"/>
            </p:cNvSpPr>
            <p:nvPr/>
          </p:nvSpPr>
          <p:spPr bwMode="auto">
            <a:xfrm>
              <a:off x="5201242" y="5773096"/>
              <a:ext cx="101600" cy="1016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1245052" y="0"/>
            <a:ext cx="689746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Appendix: Tesche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075" name="Text Box 91"/>
          <p:cNvSpPr txBox="1">
            <a:spLocks noChangeArrowheads="1"/>
          </p:cNvSpPr>
          <p:nvPr/>
        </p:nvSpPr>
        <p:spPr bwMode="auto">
          <a:xfrm>
            <a:off x="5686425" y="3478213"/>
            <a:ext cx="2571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Inner conductor of coax</a:t>
            </a:r>
          </a:p>
        </p:txBody>
      </p:sp>
      <p:sp>
        <p:nvSpPr>
          <p:cNvPr id="682079" name="Text Box 95"/>
          <p:cNvSpPr txBox="1">
            <a:spLocks noChangeArrowheads="1"/>
          </p:cNvSpPr>
          <p:nvPr/>
        </p:nvSpPr>
        <p:spPr bwMode="auto">
          <a:xfrm>
            <a:off x="830263" y="929989"/>
            <a:ext cx="7591425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At </a:t>
            </a:r>
            <a:r>
              <a:rPr lang="en-US" u="sng" dirty="0">
                <a:solidFill>
                  <a:schemeClr val="bg2"/>
                </a:solidFill>
                <a:sym typeface="Symbol" pitchFamily="18" charset="2"/>
              </a:rPr>
              <a:t>high frequency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the DC inductance gets very large compared to the HF inductance, and the DC resistance is small compared with the HF resistance.  </a:t>
            </a:r>
          </a:p>
        </p:txBody>
      </p:sp>
      <p:sp>
        <p:nvSpPr>
          <p:cNvPr id="682083" name="AutoShape 99"/>
          <p:cNvSpPr>
            <a:spLocks noChangeArrowheads="1"/>
          </p:cNvSpPr>
          <p:nvPr/>
        </p:nvSpPr>
        <p:spPr bwMode="auto">
          <a:xfrm>
            <a:off x="4203700" y="3924300"/>
            <a:ext cx="558800" cy="647700"/>
          </a:xfrm>
          <a:prstGeom prst="downArrow">
            <a:avLst>
              <a:gd name="adj1" fmla="val 50000"/>
              <a:gd name="adj2" fmla="val 2897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2148070" y="1938790"/>
            <a:ext cx="4399459" cy="1584325"/>
            <a:chOff x="1008040" y="1689408"/>
            <a:chExt cx="4399459" cy="1584325"/>
          </a:xfrm>
        </p:grpSpPr>
        <p:sp>
          <p:nvSpPr>
            <p:cNvPr id="83" name="Oval 49"/>
            <p:cNvSpPr>
              <a:spLocks noChangeArrowheads="1"/>
            </p:cNvSpPr>
            <p:nvPr/>
          </p:nvSpPr>
          <p:spPr bwMode="auto">
            <a:xfrm>
              <a:off x="1008040" y="2260269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4" name="Group 53"/>
            <p:cNvGrpSpPr>
              <a:grpSpLocks/>
            </p:cNvGrpSpPr>
            <p:nvPr/>
          </p:nvGrpSpPr>
          <p:grpSpPr bwMode="auto">
            <a:xfrm rot="16200000">
              <a:off x="1590235" y="2061274"/>
              <a:ext cx="214188" cy="524558"/>
              <a:chOff x="8635" y="9640"/>
              <a:chExt cx="493" cy="1113"/>
            </a:xfrm>
          </p:grpSpPr>
          <p:sp>
            <p:nvSpPr>
              <p:cNvPr id="114" name="Line 54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55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56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57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58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59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60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61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62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63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" name="Line 65"/>
            <p:cNvSpPr>
              <a:spLocks noChangeShapeType="1"/>
            </p:cNvSpPr>
            <p:nvPr/>
          </p:nvSpPr>
          <p:spPr bwMode="auto">
            <a:xfrm flipH="1">
              <a:off x="2258704" y="2313297"/>
              <a:ext cx="783" cy="416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68"/>
            <p:cNvGrpSpPr>
              <a:grpSpLocks/>
            </p:cNvGrpSpPr>
            <p:nvPr/>
          </p:nvGrpSpPr>
          <p:grpSpPr bwMode="auto">
            <a:xfrm rot="16200000">
              <a:off x="2780543" y="2459767"/>
              <a:ext cx="214313" cy="524621"/>
              <a:chOff x="8635" y="9640"/>
              <a:chExt cx="493" cy="1113"/>
            </a:xfrm>
          </p:grpSpPr>
          <p:sp>
            <p:nvSpPr>
              <p:cNvPr id="104" name="Line 69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70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71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72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73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74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75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76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77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78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Line 81"/>
            <p:cNvSpPr>
              <a:spLocks noChangeShapeType="1"/>
            </p:cNvSpPr>
            <p:nvPr/>
          </p:nvSpPr>
          <p:spPr bwMode="auto">
            <a:xfrm flipV="1">
              <a:off x="2259487" y="1820057"/>
              <a:ext cx="0" cy="500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82"/>
            <p:cNvSpPr>
              <a:spLocks noChangeShapeType="1"/>
            </p:cNvSpPr>
            <p:nvPr/>
          </p:nvSpPr>
          <p:spPr bwMode="auto">
            <a:xfrm>
              <a:off x="2259487" y="1824346"/>
              <a:ext cx="574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83"/>
            <p:cNvSpPr>
              <a:spLocks noChangeShapeType="1"/>
            </p:cNvSpPr>
            <p:nvPr/>
          </p:nvSpPr>
          <p:spPr bwMode="auto">
            <a:xfrm>
              <a:off x="3487003" y="1808328"/>
              <a:ext cx="908785" cy="2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84"/>
            <p:cNvSpPr>
              <a:spLocks noChangeShapeType="1"/>
            </p:cNvSpPr>
            <p:nvPr/>
          </p:nvSpPr>
          <p:spPr bwMode="auto">
            <a:xfrm>
              <a:off x="4140035" y="2706996"/>
              <a:ext cx="255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85"/>
            <p:cNvSpPr>
              <a:spLocks noChangeShapeType="1"/>
            </p:cNvSpPr>
            <p:nvPr/>
          </p:nvSpPr>
          <p:spPr bwMode="auto">
            <a:xfrm flipV="1">
              <a:off x="4391499" y="1808328"/>
              <a:ext cx="3080" cy="890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86"/>
            <p:cNvSpPr>
              <a:spLocks noChangeShapeType="1"/>
            </p:cNvSpPr>
            <p:nvPr/>
          </p:nvSpPr>
          <p:spPr bwMode="auto">
            <a:xfrm>
              <a:off x="4391499" y="2324408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87"/>
            <p:cNvSpPr>
              <a:spLocks noChangeArrowheads="1"/>
            </p:cNvSpPr>
            <p:nvPr/>
          </p:nvSpPr>
          <p:spPr bwMode="auto">
            <a:xfrm>
              <a:off x="5274149" y="2246621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4" name="Object 88"/>
            <p:cNvGraphicFramePr>
              <a:graphicFrameLocks noChangeAspect="1"/>
            </p:cNvGraphicFramePr>
            <p:nvPr/>
          </p:nvGraphicFramePr>
          <p:xfrm>
            <a:off x="1522887" y="2506971"/>
            <a:ext cx="358775" cy="319088"/>
          </p:xfrm>
          <a:graphic>
            <a:graphicData uri="http://schemas.openxmlformats.org/presentationml/2006/ole">
              <p:oleObj spid="_x0000_s682127" name="Equation" r:id="rId4" imgW="291960" imgH="241200" progId="Equation.DSMT4">
                <p:embed/>
              </p:oleObj>
            </a:graphicData>
          </a:graphic>
        </p:graphicFrame>
        <p:graphicFrame>
          <p:nvGraphicFramePr>
            <p:cNvPr id="95" name="Object 89"/>
            <p:cNvGraphicFramePr>
              <a:graphicFrameLocks noChangeAspect="1"/>
            </p:cNvGraphicFramePr>
            <p:nvPr/>
          </p:nvGraphicFramePr>
          <p:xfrm>
            <a:off x="2650012" y="2951471"/>
            <a:ext cx="344488" cy="317500"/>
          </p:xfrm>
          <a:graphic>
            <a:graphicData uri="http://schemas.openxmlformats.org/presentationml/2006/ole">
              <p:oleObj spid="_x0000_s682128" name="Equation" r:id="rId5" imgW="279360" imgH="241200" progId="Equation.DSMT4">
                <p:embed/>
              </p:oleObj>
            </a:graphicData>
          </a:graphic>
        </p:graphicFrame>
        <p:graphicFrame>
          <p:nvGraphicFramePr>
            <p:cNvPr id="96" name="Object 90"/>
            <p:cNvGraphicFramePr>
              <a:graphicFrameLocks noChangeAspect="1"/>
            </p:cNvGraphicFramePr>
            <p:nvPr/>
          </p:nvGraphicFramePr>
          <p:xfrm>
            <a:off x="3542187" y="2956233"/>
            <a:ext cx="422275" cy="317500"/>
          </p:xfrm>
          <a:graphic>
            <a:graphicData uri="http://schemas.openxmlformats.org/presentationml/2006/ole">
              <p:oleObj spid="_x0000_s682129" name="Equation" r:id="rId6" imgW="342720" imgH="241200" progId="Equation.DSMT4">
                <p:embed/>
              </p:oleObj>
            </a:graphicData>
          </a:graphic>
        </p:graphicFrame>
        <p:graphicFrame>
          <p:nvGraphicFramePr>
            <p:cNvPr id="97" name="Object 91"/>
            <p:cNvGraphicFramePr>
              <a:graphicFrameLocks noChangeAspect="1"/>
            </p:cNvGraphicFramePr>
            <p:nvPr/>
          </p:nvGraphicFramePr>
          <p:xfrm>
            <a:off x="2986562" y="2019608"/>
            <a:ext cx="422275" cy="317500"/>
          </p:xfrm>
          <a:graphic>
            <a:graphicData uri="http://schemas.openxmlformats.org/presentationml/2006/ole">
              <p:oleObj spid="_x0000_s682130" name="Equation" r:id="rId7" imgW="342720" imgH="241200" progId="Equation.DSMT4">
                <p:embed/>
              </p:oleObj>
            </a:graphicData>
          </a:graphic>
        </p:graphicFrame>
        <p:sp>
          <p:nvSpPr>
            <p:cNvPr id="98" name="Rectangle 80"/>
            <p:cNvSpPr>
              <a:spLocks noChangeArrowheads="1"/>
            </p:cNvSpPr>
            <p:nvPr/>
          </p:nvSpPr>
          <p:spPr bwMode="auto">
            <a:xfrm>
              <a:off x="2841151" y="1689408"/>
              <a:ext cx="676275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82"/>
            <p:cNvSpPr>
              <a:spLocks noChangeShapeType="1"/>
            </p:cNvSpPr>
            <p:nvPr/>
          </p:nvSpPr>
          <p:spPr bwMode="auto">
            <a:xfrm>
              <a:off x="2254938" y="2741021"/>
              <a:ext cx="3649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82"/>
            <p:cNvSpPr>
              <a:spLocks noChangeShapeType="1"/>
            </p:cNvSpPr>
            <p:nvPr/>
          </p:nvSpPr>
          <p:spPr bwMode="auto">
            <a:xfrm>
              <a:off x="3144318" y="2715999"/>
              <a:ext cx="344960" cy="2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50"/>
            <p:cNvSpPr>
              <a:spLocks noChangeArrowheads="1"/>
            </p:cNvSpPr>
            <p:nvPr/>
          </p:nvSpPr>
          <p:spPr bwMode="auto">
            <a:xfrm>
              <a:off x="3462172" y="2573646"/>
              <a:ext cx="677863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82"/>
            <p:cNvSpPr>
              <a:spLocks noChangeShapeType="1"/>
            </p:cNvSpPr>
            <p:nvPr/>
          </p:nvSpPr>
          <p:spPr bwMode="auto">
            <a:xfrm flipV="1">
              <a:off x="1950140" y="2313296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82"/>
            <p:cNvSpPr>
              <a:spLocks noChangeShapeType="1"/>
            </p:cNvSpPr>
            <p:nvPr/>
          </p:nvSpPr>
          <p:spPr bwMode="auto">
            <a:xfrm flipV="1">
              <a:off x="1140373" y="2336042"/>
              <a:ext cx="301741" cy="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1245052" y="0"/>
            <a:ext cx="689746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Appendix: Tesche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 (cont.)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2133600" y="4927600"/>
            <a:ext cx="4460875" cy="1531938"/>
            <a:chOff x="2133600" y="4927600"/>
            <a:chExt cx="4460875" cy="1531938"/>
          </a:xfrm>
        </p:grpSpPr>
        <p:sp>
          <p:nvSpPr>
            <p:cNvPr id="682085" name="Oval 101"/>
            <p:cNvSpPr>
              <a:spLocks noChangeArrowheads="1"/>
            </p:cNvSpPr>
            <p:nvPr/>
          </p:nvSpPr>
          <p:spPr bwMode="auto">
            <a:xfrm>
              <a:off x="2133600" y="5399710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01" name="Line 117"/>
            <p:cNvSpPr>
              <a:spLocks noChangeShapeType="1"/>
            </p:cNvSpPr>
            <p:nvPr/>
          </p:nvSpPr>
          <p:spPr bwMode="auto">
            <a:xfrm flipH="1" flipV="1">
              <a:off x="3452885" y="5401940"/>
              <a:ext cx="0" cy="4597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2104" name="Group 120"/>
            <p:cNvGrpSpPr>
              <a:grpSpLocks/>
            </p:cNvGrpSpPr>
            <p:nvPr/>
          </p:nvGrpSpPr>
          <p:grpSpPr bwMode="auto">
            <a:xfrm rot="16200000">
              <a:off x="3966474" y="5582939"/>
              <a:ext cx="215900" cy="524471"/>
              <a:chOff x="8635" y="9640"/>
              <a:chExt cx="493" cy="1113"/>
            </a:xfrm>
          </p:grpSpPr>
          <p:sp>
            <p:nvSpPr>
              <p:cNvPr id="682105" name="Line 121"/>
              <p:cNvSpPr>
                <a:spLocks noChangeShapeType="1"/>
              </p:cNvSpPr>
              <p:nvPr/>
            </p:nvSpPr>
            <p:spPr bwMode="auto">
              <a:xfrm rot="5366684" flipV="1">
                <a:off x="8927" y="9558"/>
                <a:ext cx="105" cy="2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06" name="Line 122"/>
              <p:cNvSpPr>
                <a:spLocks noChangeShapeType="1"/>
              </p:cNvSpPr>
              <p:nvPr/>
            </p:nvSpPr>
            <p:spPr bwMode="auto">
              <a:xfrm rot="5366684" flipV="1">
                <a:off x="8789" y="966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07" name="Line 123"/>
              <p:cNvSpPr>
                <a:spLocks noChangeShapeType="1"/>
              </p:cNvSpPr>
              <p:nvPr/>
            </p:nvSpPr>
            <p:spPr bwMode="auto">
              <a:xfrm rot="5366684" flipV="1">
                <a:off x="8789" y="9901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08" name="Line 124"/>
              <p:cNvSpPr>
                <a:spLocks noChangeShapeType="1"/>
              </p:cNvSpPr>
              <p:nvPr/>
            </p:nvSpPr>
            <p:spPr bwMode="auto">
              <a:xfrm rot="5366684" flipV="1">
                <a:off x="8791" y="10142"/>
                <a:ext cx="165" cy="4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09" name="Line 125"/>
              <p:cNvSpPr>
                <a:spLocks noChangeShapeType="1"/>
              </p:cNvSpPr>
              <p:nvPr/>
            </p:nvSpPr>
            <p:spPr bwMode="auto">
              <a:xfrm rot="5366684" flipV="1">
                <a:off x="8809" y="10379"/>
                <a:ext cx="165" cy="4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10" name="Line 126"/>
              <p:cNvSpPr>
                <a:spLocks noChangeShapeType="1"/>
              </p:cNvSpPr>
              <p:nvPr/>
            </p:nvSpPr>
            <p:spPr bwMode="auto">
              <a:xfrm rot="5366684" flipH="1" flipV="1">
                <a:off x="8971" y="10612"/>
                <a:ext cx="55" cy="2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11" name="Line 127"/>
              <p:cNvSpPr>
                <a:spLocks noChangeShapeType="1"/>
              </p:cNvSpPr>
              <p:nvPr/>
            </p:nvSpPr>
            <p:spPr bwMode="auto">
              <a:xfrm rot="2929989" flipV="1">
                <a:off x="8739" y="9811"/>
                <a:ext cx="240" cy="4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12" name="Line 128"/>
              <p:cNvSpPr>
                <a:spLocks noChangeShapeType="1"/>
              </p:cNvSpPr>
              <p:nvPr/>
            </p:nvSpPr>
            <p:spPr bwMode="auto">
              <a:xfrm rot="2929989" flipV="1">
                <a:off x="8772" y="1005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13" name="Line 129"/>
              <p:cNvSpPr>
                <a:spLocks noChangeShapeType="1"/>
              </p:cNvSpPr>
              <p:nvPr/>
            </p:nvSpPr>
            <p:spPr bwMode="auto">
              <a:xfrm rot="2929989" flipV="1">
                <a:off x="8782" y="1029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14" name="Line 130"/>
              <p:cNvSpPr>
                <a:spLocks noChangeShapeType="1"/>
              </p:cNvSpPr>
              <p:nvPr/>
            </p:nvSpPr>
            <p:spPr bwMode="auto">
              <a:xfrm rot="2929989" flipV="1">
                <a:off x="8767" y="9576"/>
                <a:ext cx="240" cy="4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2117" name="Line 133"/>
            <p:cNvSpPr>
              <a:spLocks noChangeShapeType="1"/>
            </p:cNvSpPr>
            <p:nvPr/>
          </p:nvSpPr>
          <p:spPr bwMode="auto">
            <a:xfrm flipV="1">
              <a:off x="3454400" y="4973638"/>
              <a:ext cx="0" cy="500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18" name="Line 134"/>
            <p:cNvSpPr>
              <a:spLocks noChangeShapeType="1"/>
            </p:cNvSpPr>
            <p:nvPr/>
          </p:nvSpPr>
          <p:spPr bwMode="auto">
            <a:xfrm>
              <a:off x="3454400" y="4976813"/>
              <a:ext cx="5746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19" name="Line 135"/>
            <p:cNvSpPr>
              <a:spLocks noChangeShapeType="1"/>
            </p:cNvSpPr>
            <p:nvPr/>
          </p:nvSpPr>
          <p:spPr bwMode="auto">
            <a:xfrm>
              <a:off x="4719638" y="4984750"/>
              <a:ext cx="8620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20" name="Line 136"/>
            <p:cNvSpPr>
              <a:spLocks noChangeShapeType="1"/>
            </p:cNvSpPr>
            <p:nvPr/>
          </p:nvSpPr>
          <p:spPr bwMode="auto">
            <a:xfrm>
              <a:off x="5320187" y="5867400"/>
              <a:ext cx="2555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21" name="Line 137"/>
            <p:cNvSpPr>
              <a:spLocks noChangeShapeType="1"/>
            </p:cNvSpPr>
            <p:nvPr/>
          </p:nvSpPr>
          <p:spPr bwMode="auto">
            <a:xfrm flipV="1">
              <a:off x="5578475" y="4995863"/>
              <a:ext cx="0" cy="86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22" name="Line 138"/>
            <p:cNvSpPr>
              <a:spLocks noChangeShapeType="1"/>
            </p:cNvSpPr>
            <p:nvPr/>
          </p:nvSpPr>
          <p:spPr bwMode="auto">
            <a:xfrm>
              <a:off x="5578475" y="5484813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2123" name="Oval 139"/>
            <p:cNvSpPr>
              <a:spLocks noChangeArrowheads="1"/>
            </p:cNvSpPr>
            <p:nvPr/>
          </p:nvSpPr>
          <p:spPr bwMode="auto">
            <a:xfrm>
              <a:off x="6461125" y="5407025"/>
              <a:ext cx="133350" cy="1476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82125" name="Object 141"/>
            <p:cNvGraphicFramePr>
              <a:graphicFrameLocks noChangeAspect="1"/>
            </p:cNvGraphicFramePr>
            <p:nvPr/>
          </p:nvGraphicFramePr>
          <p:xfrm>
            <a:off x="3836988" y="6111875"/>
            <a:ext cx="344488" cy="317500"/>
          </p:xfrm>
          <a:graphic>
            <a:graphicData uri="http://schemas.openxmlformats.org/presentationml/2006/ole">
              <p:oleObj spid="_x0000_s682125" name="Equation" r:id="rId8" imgW="279360" imgH="241200" progId="Equation.DSMT4">
                <p:embed/>
              </p:oleObj>
            </a:graphicData>
          </a:graphic>
        </p:graphicFrame>
        <p:graphicFrame>
          <p:nvGraphicFramePr>
            <p:cNvPr id="682126" name="Object 142"/>
            <p:cNvGraphicFramePr>
              <a:graphicFrameLocks noChangeAspect="1"/>
            </p:cNvGraphicFramePr>
            <p:nvPr/>
          </p:nvGraphicFramePr>
          <p:xfrm>
            <a:off x="4805363" y="6142038"/>
            <a:ext cx="422275" cy="317500"/>
          </p:xfrm>
          <a:graphic>
            <a:graphicData uri="http://schemas.openxmlformats.org/presentationml/2006/ole">
              <p:oleObj spid="_x0000_s682126" name="Equation" r:id="rId9" imgW="342720" imgH="241200" progId="Equation.DSMT4">
                <p:embed/>
              </p:oleObj>
            </a:graphicData>
          </a:graphic>
        </p:graphicFrame>
        <p:sp>
          <p:nvSpPr>
            <p:cNvPr id="682128" name="Oval 144"/>
            <p:cNvSpPr>
              <a:spLocks noChangeArrowheads="1"/>
            </p:cNvSpPr>
            <p:nvPr/>
          </p:nvSpPr>
          <p:spPr bwMode="auto">
            <a:xfrm>
              <a:off x="4038600" y="4927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129" name="Oval 145"/>
            <p:cNvSpPr>
              <a:spLocks noChangeArrowheads="1"/>
            </p:cNvSpPr>
            <p:nvPr/>
          </p:nvSpPr>
          <p:spPr bwMode="auto">
            <a:xfrm>
              <a:off x="4648200" y="4927600"/>
              <a:ext cx="114300" cy="1143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132" name="Line 148"/>
            <p:cNvSpPr>
              <a:spLocks noChangeShapeType="1"/>
            </p:cNvSpPr>
            <p:nvPr/>
          </p:nvSpPr>
          <p:spPr bwMode="auto">
            <a:xfrm>
              <a:off x="2217738" y="5473700"/>
              <a:ext cx="12319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 bwMode="auto">
            <a:xfrm>
              <a:off x="4337913" y="5837530"/>
              <a:ext cx="50474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82086" name="Rectangle 102"/>
            <p:cNvSpPr>
              <a:spLocks noChangeArrowheads="1"/>
            </p:cNvSpPr>
            <p:nvPr/>
          </p:nvSpPr>
          <p:spPr bwMode="auto">
            <a:xfrm>
              <a:off x="4635500" y="5734050"/>
              <a:ext cx="677863" cy="26193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>
              <a:off x="3452774" y="5859477"/>
              <a:ext cx="35113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884" name="Text Box 92"/>
          <p:cNvSpPr txBox="1">
            <a:spLocks noChangeArrowheads="1"/>
          </p:cNvSpPr>
          <p:nvPr/>
        </p:nvSpPr>
        <p:spPr bwMode="auto">
          <a:xfrm>
            <a:off x="415925" y="1090613"/>
            <a:ext cx="4879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formulas are summarized as follows: </a:t>
            </a:r>
          </a:p>
        </p:txBody>
      </p:sp>
      <p:graphicFrame>
        <p:nvGraphicFramePr>
          <p:cNvPr id="673888" name="Object 96"/>
          <p:cNvGraphicFramePr>
            <a:graphicFrameLocks noChangeAspect="1"/>
          </p:cNvGraphicFramePr>
          <p:nvPr/>
        </p:nvGraphicFramePr>
        <p:xfrm>
          <a:off x="825500" y="1784350"/>
          <a:ext cx="2089150" cy="1033463"/>
        </p:xfrm>
        <a:graphic>
          <a:graphicData uri="http://schemas.openxmlformats.org/presentationml/2006/ole">
            <p:oleObj spid="_x0000_s673888" name="Equation" r:id="rId4" imgW="952200" imgH="469800" progId="Equation.DSMT4">
              <p:embed/>
            </p:oleObj>
          </a:graphicData>
        </a:graphic>
      </p:graphicFrame>
      <p:graphicFrame>
        <p:nvGraphicFramePr>
          <p:cNvPr id="673889" name="Object 97"/>
          <p:cNvGraphicFramePr>
            <a:graphicFrameLocks noChangeAspect="1"/>
          </p:cNvGraphicFramePr>
          <p:nvPr/>
        </p:nvGraphicFramePr>
        <p:xfrm>
          <a:off x="3249613" y="1763713"/>
          <a:ext cx="2476500" cy="1085850"/>
        </p:xfrm>
        <a:graphic>
          <a:graphicData uri="http://schemas.openxmlformats.org/presentationml/2006/ole">
            <p:oleObj spid="_x0000_s673889" name="Equation" r:id="rId5" imgW="1015920" imgH="444240" progId="Equation.DSMT4">
              <p:embed/>
            </p:oleObj>
          </a:graphicData>
        </a:graphic>
      </p:graphicFrame>
      <p:graphicFrame>
        <p:nvGraphicFramePr>
          <p:cNvPr id="673890" name="Object 98"/>
          <p:cNvGraphicFramePr>
            <a:graphicFrameLocks noChangeAspect="1"/>
          </p:cNvGraphicFramePr>
          <p:nvPr/>
        </p:nvGraphicFramePr>
        <p:xfrm>
          <a:off x="1147763" y="3536950"/>
          <a:ext cx="1485900" cy="838200"/>
        </p:xfrm>
        <a:graphic>
          <a:graphicData uri="http://schemas.openxmlformats.org/presentationml/2006/ole">
            <p:oleObj spid="_x0000_s673890" name="Equation" r:id="rId6" imgW="698400" imgH="393480" progId="Equation.DSMT4">
              <p:embed/>
            </p:oleObj>
          </a:graphicData>
        </a:graphic>
      </p:graphicFrame>
      <p:graphicFrame>
        <p:nvGraphicFramePr>
          <p:cNvPr id="673891" name="Object 99"/>
          <p:cNvGraphicFramePr>
            <a:graphicFrameLocks noChangeAspect="1"/>
          </p:cNvGraphicFramePr>
          <p:nvPr/>
        </p:nvGraphicFramePr>
        <p:xfrm>
          <a:off x="3170238" y="3055938"/>
          <a:ext cx="4783137" cy="1828800"/>
        </p:xfrm>
        <a:graphic>
          <a:graphicData uri="http://schemas.openxmlformats.org/presentationml/2006/ole">
            <p:oleObj spid="_x0000_s673891" name="Equation" r:id="rId7" imgW="2260440" imgH="863280" progId="Equation.DSMT4">
              <p:embed/>
            </p:oleObj>
          </a:graphicData>
        </a:graphic>
      </p:graphicFrame>
      <p:graphicFrame>
        <p:nvGraphicFramePr>
          <p:cNvPr id="673892" name="Object 100"/>
          <p:cNvGraphicFramePr>
            <a:graphicFrameLocks noChangeAspect="1"/>
          </p:cNvGraphicFramePr>
          <p:nvPr/>
        </p:nvGraphicFramePr>
        <p:xfrm>
          <a:off x="419100" y="5233988"/>
          <a:ext cx="3981450" cy="971550"/>
        </p:xfrm>
        <a:graphic>
          <a:graphicData uri="http://schemas.openxmlformats.org/presentationml/2006/ole">
            <p:oleObj spid="_x0000_s673892" name="Equation" r:id="rId8" imgW="1612800" imgH="393480" progId="Equation.DSMT4">
              <p:embed/>
            </p:oleObj>
          </a:graphicData>
        </a:graphic>
      </p:graphicFrame>
      <p:graphicFrame>
        <p:nvGraphicFramePr>
          <p:cNvPr id="673893" name="Object 101"/>
          <p:cNvGraphicFramePr>
            <a:graphicFrameLocks noChangeAspect="1"/>
          </p:cNvGraphicFramePr>
          <p:nvPr/>
        </p:nvGraphicFramePr>
        <p:xfrm>
          <a:off x="4803775" y="5233988"/>
          <a:ext cx="3949700" cy="971550"/>
        </p:xfrm>
        <a:graphic>
          <a:graphicData uri="http://schemas.openxmlformats.org/presentationml/2006/ole">
            <p:oleObj spid="_x0000_s673893" name="Equation" r:id="rId9" imgW="1600200" imgH="39348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245052" y="0"/>
            <a:ext cx="689746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Appendix: Tesche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2127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Formula (cont.)</a:t>
            </a:r>
          </a:p>
        </p:txBody>
      </p:sp>
      <p:sp>
        <p:nvSpPr>
          <p:cNvPr id="601102" name="Text Box 14"/>
          <p:cNvSpPr txBox="1">
            <a:spLocks noChangeArrowheads="1"/>
          </p:cNvSpPr>
          <p:nvPr/>
        </p:nvSpPr>
        <p:spPr bwMode="auto">
          <a:xfrm>
            <a:off x="1835340" y="1146341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620558" name="Object 1038"/>
          <p:cNvGraphicFramePr>
            <a:graphicFrameLocks noChangeAspect="1"/>
          </p:cNvGraphicFramePr>
          <p:nvPr/>
        </p:nvGraphicFramePr>
        <p:xfrm>
          <a:off x="2827338" y="1525588"/>
          <a:ext cx="2987675" cy="1387475"/>
        </p:xfrm>
        <a:graphic>
          <a:graphicData uri="http://schemas.openxmlformats.org/presentationml/2006/ole">
            <p:oleObj spid="_x0000_s620558" name="Equation" r:id="rId4" imgW="1257120" imgH="583920" progId="Equation.DSMT4">
              <p:embed/>
            </p:oleObj>
          </a:graphicData>
        </a:graphic>
      </p:graphicFrame>
      <p:graphicFrame>
        <p:nvGraphicFramePr>
          <p:cNvPr id="620559" name="Object 1039"/>
          <p:cNvGraphicFramePr>
            <a:graphicFrameLocks noChangeAspect="1"/>
          </p:cNvGraphicFramePr>
          <p:nvPr/>
        </p:nvGraphicFramePr>
        <p:xfrm>
          <a:off x="3341688" y="3860273"/>
          <a:ext cx="2271712" cy="1512888"/>
        </p:xfrm>
        <a:graphic>
          <a:graphicData uri="http://schemas.openxmlformats.org/presentationml/2006/ole">
            <p:oleObj spid="_x0000_s620559" name="Equation" r:id="rId5" imgW="876240" imgH="583920" progId="Equation.DSMT4">
              <p:embed/>
            </p:oleObj>
          </a:graphicData>
        </a:graphic>
      </p:graphicFrame>
      <p:sp>
        <p:nvSpPr>
          <p:cNvPr id="601106" name="Text Box 18"/>
          <p:cNvSpPr txBox="1">
            <a:spLocks noChangeArrowheads="1"/>
          </p:cNvSpPr>
          <p:nvPr/>
        </p:nvSpPr>
        <p:spPr bwMode="auto">
          <a:xfrm>
            <a:off x="1704975" y="3706286"/>
            <a:ext cx="15890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As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Wingdings" pitchFamily="2" charset="2"/>
              </a:rPr>
              <a:t>0</a:t>
            </a:r>
            <a:r>
              <a:rPr lang="en-US" sz="2000" dirty="0">
                <a:solidFill>
                  <a:schemeClr val="bg1"/>
                </a:solidFill>
                <a:sym typeface="Wingdings" pitchFamily="2" charset="2"/>
              </a:rPr>
              <a:t>: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20557" name="Text Box 1037"/>
          <p:cNvSpPr txBox="1">
            <a:spLocks noChangeArrowheads="1"/>
          </p:cNvSpPr>
          <p:nvPr/>
        </p:nvSpPr>
        <p:spPr bwMode="auto">
          <a:xfrm>
            <a:off x="1947264" y="5760883"/>
            <a:ext cx="52089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Where the </a:t>
            </a:r>
            <a:r>
              <a:rPr lang="en-US" dirty="0">
                <a:solidFill>
                  <a:schemeClr val="bg1"/>
                </a:solidFill>
              </a:rPr>
              <a:t>point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z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= 0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located is </a:t>
            </a:r>
            <a:r>
              <a:rPr lang="en-US" dirty="0">
                <a:solidFill>
                  <a:schemeClr val="bg1"/>
                </a:solidFill>
              </a:rPr>
              <a:t>arbitrary.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050"/>
          <p:cNvSpPr>
            <a:spLocks noChangeArrowheads="1"/>
          </p:cNvSpPr>
          <p:nvPr/>
        </p:nvSpPr>
        <p:spPr bwMode="auto">
          <a:xfrm>
            <a:off x="1081609" y="1435479"/>
            <a:ext cx="3432175" cy="20796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547" name="Text Box 2051"/>
          <p:cNvSpPr txBox="1">
            <a:spLocks noChangeArrowheads="1"/>
          </p:cNvSpPr>
          <p:nvPr/>
        </p:nvSpPr>
        <p:spPr bwMode="auto">
          <a:xfrm>
            <a:off x="2254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Formula (cont.)</a:t>
            </a:r>
          </a:p>
        </p:txBody>
      </p:sp>
      <p:sp>
        <p:nvSpPr>
          <p:cNvPr id="620548" name="Text Box 2052"/>
          <p:cNvSpPr txBox="1">
            <a:spLocks noChangeArrowheads="1"/>
          </p:cNvSpPr>
          <p:nvPr/>
        </p:nvSpPr>
        <p:spPr bwMode="auto">
          <a:xfrm>
            <a:off x="707124" y="899544"/>
            <a:ext cx="2244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General formula:</a:t>
            </a:r>
          </a:p>
        </p:txBody>
      </p:sp>
      <p:graphicFrame>
        <p:nvGraphicFramePr>
          <p:cNvPr id="602146" name="Object 1058"/>
          <p:cNvGraphicFramePr>
            <a:graphicFrameLocks noChangeAspect="1"/>
          </p:cNvGraphicFramePr>
          <p:nvPr/>
        </p:nvGraphicFramePr>
        <p:xfrm>
          <a:off x="1593376" y="1744070"/>
          <a:ext cx="2403475" cy="1512888"/>
        </p:xfrm>
        <a:graphic>
          <a:graphicData uri="http://schemas.openxmlformats.org/presentationml/2006/ole">
            <p:oleObj spid="_x0000_s602146" name="Equation" r:id="rId4" imgW="927000" imgH="583920" progId="Equation.DSMT4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746344" y="4172163"/>
            <a:ext cx="4943475" cy="2290762"/>
            <a:chOff x="2019300" y="3871913"/>
            <a:chExt cx="4943475" cy="2290762"/>
          </a:xfrm>
        </p:grpSpPr>
        <p:sp>
          <p:nvSpPr>
            <p:cNvPr id="620552" name="AutoShape 2056"/>
            <p:cNvSpPr>
              <a:spLocks noChangeArrowheads="1"/>
            </p:cNvSpPr>
            <p:nvPr/>
          </p:nvSpPr>
          <p:spPr bwMode="auto">
            <a:xfrm rot="-5400000">
              <a:off x="4027488" y="2586037"/>
              <a:ext cx="927100" cy="4943475"/>
            </a:xfrm>
            <a:prstGeom prst="can">
              <a:avLst>
                <a:gd name="adj" fmla="val 3441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3" name="Line 2057"/>
            <p:cNvSpPr>
              <a:spLocks noChangeShapeType="1"/>
            </p:cNvSpPr>
            <p:nvPr/>
          </p:nvSpPr>
          <p:spPr bwMode="auto">
            <a:xfrm>
              <a:off x="2874963" y="4094163"/>
              <a:ext cx="0" cy="20685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0554" name="Text Box 2058"/>
            <p:cNvSpPr txBox="1">
              <a:spLocks noChangeArrowheads="1"/>
            </p:cNvSpPr>
            <p:nvPr/>
          </p:nvSpPr>
          <p:spPr bwMode="auto">
            <a:xfrm>
              <a:off x="2289175" y="3871913"/>
              <a:ext cx="6238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r>
                <a:rPr lang="en-US" sz="2400" baseline="-250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620555" name="AutoShape 2059"/>
            <p:cNvSpPr>
              <a:spLocks noChangeArrowheads="1"/>
            </p:cNvSpPr>
            <p:nvPr/>
          </p:nvSpPr>
          <p:spPr bwMode="auto">
            <a:xfrm>
              <a:off x="2532063" y="5049838"/>
              <a:ext cx="768350" cy="11906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02147" name="Object 1059"/>
            <p:cNvGraphicFramePr>
              <a:graphicFrameLocks noChangeAspect="1"/>
            </p:cNvGraphicFramePr>
            <p:nvPr/>
          </p:nvGraphicFramePr>
          <p:xfrm>
            <a:off x="3452813" y="4783138"/>
            <a:ext cx="1176337" cy="641350"/>
          </p:xfrm>
          <a:graphic>
            <a:graphicData uri="http://schemas.openxmlformats.org/presentationml/2006/ole">
              <p:oleObj spid="_x0000_s602147" name="Equation" r:id="rId5" imgW="558720" imgH="304560" progId="Equation.DSMT4">
                <p:embed/>
              </p:oleObj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5115635" y="1661615"/>
            <a:ext cx="3714465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This is a </a:t>
            </a:r>
            <a:r>
              <a:rPr lang="en-US" sz="2000" u="sng" dirty="0" smtClean="0">
                <a:solidFill>
                  <a:schemeClr val="bg2"/>
                </a:solidFill>
              </a:rPr>
              <a:t>perturbational formula</a:t>
            </a:r>
            <a:r>
              <a:rPr lang="en-US" sz="2000" i="1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for the conductor attenuation.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72754" y="2797791"/>
            <a:ext cx="301615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power flow and power dissipation are usually calculated assuming the fields are those of the mode with PEC conductors.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773113" y="0"/>
            <a:ext cx="77247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on Transmission Line</a:t>
            </a:r>
          </a:p>
        </p:txBody>
      </p:sp>
      <p:graphicFrame>
        <p:nvGraphicFramePr>
          <p:cNvPr id="670722" name="Object 2"/>
          <p:cNvGraphicFramePr>
            <a:graphicFrameLocks noChangeAspect="1"/>
          </p:cNvGraphicFramePr>
          <p:nvPr/>
        </p:nvGraphicFramePr>
        <p:xfrm>
          <a:off x="754063" y="5053013"/>
          <a:ext cx="1878012" cy="531812"/>
        </p:xfrm>
        <a:graphic>
          <a:graphicData uri="http://schemas.openxmlformats.org/presentationml/2006/ole">
            <p:oleObj spid="_x0000_s670722" name="Equation" r:id="rId4" imgW="774360" imgH="228600" progId="Equation.DSMT4">
              <p:embed/>
            </p:oleObj>
          </a:graphicData>
        </a:graphic>
      </p:graphicFrame>
      <p:graphicFrame>
        <p:nvGraphicFramePr>
          <p:cNvPr id="670723" name="Object 3"/>
          <p:cNvGraphicFramePr>
            <a:graphicFrameLocks noChangeAspect="1"/>
          </p:cNvGraphicFramePr>
          <p:nvPr/>
        </p:nvGraphicFramePr>
        <p:xfrm>
          <a:off x="6651625" y="1728788"/>
          <a:ext cx="1528763" cy="1303337"/>
        </p:xfrm>
        <a:graphic>
          <a:graphicData uri="http://schemas.openxmlformats.org/presentationml/2006/ole">
            <p:oleObj spid="_x0000_s670723" name="Equation" r:id="rId5" imgW="685800" imgH="583920" progId="Equation.DSMT4">
              <p:embed/>
            </p:oleObj>
          </a:graphicData>
        </a:graphic>
      </p:graphicFrame>
      <p:grpSp>
        <p:nvGrpSpPr>
          <p:cNvPr id="602145" name="Group 33"/>
          <p:cNvGrpSpPr>
            <a:grpSpLocks/>
          </p:cNvGrpSpPr>
          <p:nvPr/>
        </p:nvGrpSpPr>
        <p:grpSpPr bwMode="auto">
          <a:xfrm>
            <a:off x="2128838" y="2664749"/>
            <a:ext cx="4919662" cy="3233737"/>
            <a:chOff x="1261" y="1555"/>
            <a:chExt cx="3099" cy="2037"/>
          </a:xfrm>
        </p:grpSpPr>
        <p:grpSp>
          <p:nvGrpSpPr>
            <p:cNvPr id="602142" name="Group 30"/>
            <p:cNvGrpSpPr>
              <a:grpSpLocks/>
            </p:cNvGrpSpPr>
            <p:nvPr/>
          </p:nvGrpSpPr>
          <p:grpSpPr bwMode="auto">
            <a:xfrm>
              <a:off x="1261" y="1555"/>
              <a:ext cx="3003" cy="1856"/>
              <a:chOff x="1237" y="947"/>
              <a:chExt cx="3003" cy="1856"/>
            </a:xfrm>
          </p:grpSpPr>
          <p:sp>
            <p:nvSpPr>
              <p:cNvPr id="602122" name="AutoShape 10"/>
              <p:cNvSpPr>
                <a:spLocks noChangeArrowheads="1"/>
              </p:cNvSpPr>
              <p:nvPr/>
            </p:nvSpPr>
            <p:spPr bwMode="auto">
              <a:xfrm rot="14708370">
                <a:off x="2126" y="440"/>
                <a:ext cx="707" cy="1837"/>
              </a:xfrm>
              <a:prstGeom prst="can">
                <a:avLst>
                  <a:gd name="adj" fmla="val 27402"/>
                </a:avLst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124" name="Line 12"/>
              <p:cNvSpPr>
                <a:spLocks noChangeShapeType="1"/>
              </p:cNvSpPr>
              <p:nvPr/>
            </p:nvSpPr>
            <p:spPr bwMode="auto">
              <a:xfrm flipV="1">
                <a:off x="2096" y="1332"/>
                <a:ext cx="445" cy="21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0725" name="Object 5"/>
              <p:cNvGraphicFramePr>
                <a:graphicFrameLocks noChangeAspect="1"/>
              </p:cNvGraphicFramePr>
              <p:nvPr/>
            </p:nvGraphicFramePr>
            <p:xfrm>
              <a:off x="3528" y="1247"/>
              <a:ext cx="252" cy="193"/>
            </p:xfrm>
            <a:graphic>
              <a:graphicData uri="http://schemas.openxmlformats.org/presentationml/2006/ole">
                <p:oleObj spid="_x0000_s670725" name="Equation" r:id="rId6" imgW="126720" imgH="126720" progId="Equation.DSMT4">
                  <p:embed/>
                </p:oleObj>
              </a:graphicData>
            </a:graphic>
          </p:graphicFrame>
          <p:graphicFrame>
            <p:nvGraphicFramePr>
              <p:cNvPr id="670726" name="Object 6"/>
              <p:cNvGraphicFramePr>
                <a:graphicFrameLocks noChangeAspect="1"/>
              </p:cNvGraphicFramePr>
              <p:nvPr/>
            </p:nvGraphicFramePr>
            <p:xfrm>
              <a:off x="1237" y="1653"/>
              <a:ext cx="375" cy="323"/>
            </p:xfrm>
            <a:graphic>
              <a:graphicData uri="http://schemas.openxmlformats.org/presentationml/2006/ole">
                <p:oleObj spid="_x0000_s670726" name="Equation" r:id="rId7" imgW="203040" imgH="228600" progId="Equation.DSMT4">
                  <p:embed/>
                </p:oleObj>
              </a:graphicData>
            </a:graphic>
          </p:graphicFrame>
          <p:graphicFrame>
            <p:nvGraphicFramePr>
              <p:cNvPr id="670727" name="Object 7"/>
              <p:cNvGraphicFramePr>
                <a:graphicFrameLocks noChangeAspect="1"/>
              </p:cNvGraphicFramePr>
              <p:nvPr/>
            </p:nvGraphicFramePr>
            <p:xfrm>
              <a:off x="2541" y="947"/>
              <a:ext cx="426" cy="347"/>
            </p:xfrm>
            <a:graphic>
              <a:graphicData uri="http://schemas.openxmlformats.org/presentationml/2006/ole">
                <p:oleObj spid="_x0000_s670727" name="Equation" r:id="rId8" imgW="215640" imgH="228600" progId="Equation.DSMT4">
                  <p:embed/>
                </p:oleObj>
              </a:graphicData>
            </a:graphic>
          </p:graphicFrame>
          <p:sp>
            <p:nvSpPr>
              <p:cNvPr id="602128" name="Freeform 16"/>
              <p:cNvSpPr>
                <a:spLocks/>
              </p:cNvSpPr>
              <p:nvPr/>
            </p:nvSpPr>
            <p:spPr bwMode="auto">
              <a:xfrm>
                <a:off x="1524" y="1353"/>
                <a:ext cx="446" cy="680"/>
              </a:xfrm>
              <a:custGeom>
                <a:avLst/>
                <a:gdLst/>
                <a:ahLst/>
                <a:cxnLst>
                  <a:cxn ang="0">
                    <a:pos x="162" y="3"/>
                  </a:cxn>
                  <a:cxn ang="0">
                    <a:pos x="255" y="58"/>
                  </a:cxn>
                  <a:cxn ang="0">
                    <a:pos x="328" y="169"/>
                  </a:cxn>
                  <a:cxn ang="0">
                    <a:pos x="374" y="243"/>
                  </a:cxn>
                  <a:cxn ang="0">
                    <a:pos x="436" y="350"/>
                  </a:cxn>
                  <a:cxn ang="0">
                    <a:pos x="432" y="487"/>
                  </a:cxn>
                  <a:cxn ang="0">
                    <a:pos x="410" y="621"/>
                  </a:cxn>
                  <a:cxn ang="0">
                    <a:pos x="298" y="659"/>
                  </a:cxn>
                  <a:cxn ang="0">
                    <a:pos x="82" y="495"/>
                  </a:cxn>
                  <a:cxn ang="0">
                    <a:pos x="15" y="298"/>
                  </a:cxn>
                  <a:cxn ang="0">
                    <a:pos x="24" y="77"/>
                  </a:cxn>
                  <a:cxn ang="0">
                    <a:pos x="162" y="3"/>
                  </a:cxn>
                </a:cxnLst>
                <a:rect l="0" t="0" r="r" b="b"/>
                <a:pathLst>
                  <a:path w="446" h="680">
                    <a:moveTo>
                      <a:pt x="162" y="3"/>
                    </a:moveTo>
                    <a:cubicBezTo>
                      <a:pt x="200" y="0"/>
                      <a:pt x="227" y="30"/>
                      <a:pt x="255" y="58"/>
                    </a:cubicBezTo>
                    <a:cubicBezTo>
                      <a:pt x="283" y="86"/>
                      <a:pt x="308" y="138"/>
                      <a:pt x="328" y="169"/>
                    </a:cubicBezTo>
                    <a:cubicBezTo>
                      <a:pt x="348" y="200"/>
                      <a:pt x="356" y="213"/>
                      <a:pt x="374" y="243"/>
                    </a:cubicBezTo>
                    <a:cubicBezTo>
                      <a:pt x="392" y="273"/>
                      <a:pt x="426" y="310"/>
                      <a:pt x="436" y="350"/>
                    </a:cubicBezTo>
                    <a:cubicBezTo>
                      <a:pt x="446" y="390"/>
                      <a:pt x="436" y="442"/>
                      <a:pt x="432" y="487"/>
                    </a:cubicBezTo>
                    <a:cubicBezTo>
                      <a:pt x="428" y="532"/>
                      <a:pt x="432" y="592"/>
                      <a:pt x="410" y="621"/>
                    </a:cubicBezTo>
                    <a:cubicBezTo>
                      <a:pt x="388" y="650"/>
                      <a:pt x="353" y="680"/>
                      <a:pt x="298" y="659"/>
                    </a:cubicBezTo>
                    <a:cubicBezTo>
                      <a:pt x="243" y="638"/>
                      <a:pt x="129" y="555"/>
                      <a:pt x="82" y="495"/>
                    </a:cubicBezTo>
                    <a:cubicBezTo>
                      <a:pt x="35" y="435"/>
                      <a:pt x="25" y="368"/>
                      <a:pt x="15" y="298"/>
                    </a:cubicBezTo>
                    <a:cubicBezTo>
                      <a:pt x="5" y="228"/>
                      <a:pt x="0" y="126"/>
                      <a:pt x="24" y="77"/>
                    </a:cubicBezTo>
                    <a:cubicBezTo>
                      <a:pt x="48" y="28"/>
                      <a:pt x="124" y="6"/>
                      <a:pt x="16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81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2129" name="AutoShape 17"/>
              <p:cNvSpPr>
                <a:spLocks noChangeArrowheads="1"/>
              </p:cNvSpPr>
              <p:nvPr/>
            </p:nvSpPr>
            <p:spPr bwMode="auto">
              <a:xfrm rot="14708370">
                <a:off x="2968" y="1210"/>
                <a:ext cx="707" cy="1837"/>
              </a:xfrm>
              <a:prstGeom prst="can">
                <a:avLst>
                  <a:gd name="adj" fmla="val 27402"/>
                </a:avLst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131" name="Line 19"/>
              <p:cNvSpPr>
                <a:spLocks noChangeShapeType="1"/>
              </p:cNvSpPr>
              <p:nvPr/>
            </p:nvSpPr>
            <p:spPr bwMode="auto">
              <a:xfrm flipH="1">
                <a:off x="2914" y="2112"/>
                <a:ext cx="449" cy="20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0728" name="Object 8"/>
              <p:cNvGraphicFramePr>
                <a:graphicFrameLocks noChangeAspect="1"/>
              </p:cNvGraphicFramePr>
              <p:nvPr/>
            </p:nvGraphicFramePr>
            <p:xfrm>
              <a:off x="2599" y="2364"/>
              <a:ext cx="258" cy="233"/>
            </p:xfrm>
            <a:graphic>
              <a:graphicData uri="http://schemas.openxmlformats.org/presentationml/2006/ole">
                <p:oleObj spid="_x0000_s670728" name="Equation" r:id="rId9" imgW="139680" imgH="164880" progId="Equation.DSMT4">
                  <p:embed/>
                </p:oleObj>
              </a:graphicData>
            </a:graphic>
          </p:graphicFrame>
          <p:sp>
            <p:nvSpPr>
              <p:cNvPr id="602135" name="Freeform 23"/>
              <p:cNvSpPr>
                <a:spLocks/>
              </p:cNvSpPr>
              <p:nvPr/>
            </p:nvSpPr>
            <p:spPr bwMode="auto">
              <a:xfrm>
                <a:off x="2366" y="2123"/>
                <a:ext cx="446" cy="680"/>
              </a:xfrm>
              <a:custGeom>
                <a:avLst/>
                <a:gdLst/>
                <a:ahLst/>
                <a:cxnLst>
                  <a:cxn ang="0">
                    <a:pos x="162" y="3"/>
                  </a:cxn>
                  <a:cxn ang="0">
                    <a:pos x="255" y="58"/>
                  </a:cxn>
                  <a:cxn ang="0">
                    <a:pos x="328" y="169"/>
                  </a:cxn>
                  <a:cxn ang="0">
                    <a:pos x="374" y="243"/>
                  </a:cxn>
                  <a:cxn ang="0">
                    <a:pos x="436" y="350"/>
                  </a:cxn>
                  <a:cxn ang="0">
                    <a:pos x="432" y="487"/>
                  </a:cxn>
                  <a:cxn ang="0">
                    <a:pos x="410" y="621"/>
                  </a:cxn>
                  <a:cxn ang="0">
                    <a:pos x="298" y="659"/>
                  </a:cxn>
                  <a:cxn ang="0">
                    <a:pos x="82" y="495"/>
                  </a:cxn>
                  <a:cxn ang="0">
                    <a:pos x="15" y="298"/>
                  </a:cxn>
                  <a:cxn ang="0">
                    <a:pos x="24" y="77"/>
                  </a:cxn>
                  <a:cxn ang="0">
                    <a:pos x="162" y="3"/>
                  </a:cxn>
                </a:cxnLst>
                <a:rect l="0" t="0" r="r" b="b"/>
                <a:pathLst>
                  <a:path w="446" h="680">
                    <a:moveTo>
                      <a:pt x="162" y="3"/>
                    </a:moveTo>
                    <a:cubicBezTo>
                      <a:pt x="200" y="0"/>
                      <a:pt x="227" y="30"/>
                      <a:pt x="255" y="58"/>
                    </a:cubicBezTo>
                    <a:cubicBezTo>
                      <a:pt x="283" y="86"/>
                      <a:pt x="308" y="138"/>
                      <a:pt x="328" y="169"/>
                    </a:cubicBezTo>
                    <a:cubicBezTo>
                      <a:pt x="348" y="200"/>
                      <a:pt x="356" y="213"/>
                      <a:pt x="374" y="243"/>
                    </a:cubicBezTo>
                    <a:cubicBezTo>
                      <a:pt x="392" y="273"/>
                      <a:pt x="426" y="310"/>
                      <a:pt x="436" y="350"/>
                    </a:cubicBezTo>
                    <a:cubicBezTo>
                      <a:pt x="446" y="390"/>
                      <a:pt x="436" y="442"/>
                      <a:pt x="432" y="487"/>
                    </a:cubicBezTo>
                    <a:cubicBezTo>
                      <a:pt x="428" y="532"/>
                      <a:pt x="432" y="592"/>
                      <a:pt x="410" y="621"/>
                    </a:cubicBezTo>
                    <a:cubicBezTo>
                      <a:pt x="388" y="650"/>
                      <a:pt x="353" y="680"/>
                      <a:pt x="298" y="659"/>
                    </a:cubicBezTo>
                    <a:cubicBezTo>
                      <a:pt x="243" y="638"/>
                      <a:pt x="129" y="555"/>
                      <a:pt x="82" y="495"/>
                    </a:cubicBezTo>
                    <a:cubicBezTo>
                      <a:pt x="35" y="435"/>
                      <a:pt x="25" y="368"/>
                      <a:pt x="15" y="298"/>
                    </a:cubicBezTo>
                    <a:cubicBezTo>
                      <a:pt x="5" y="228"/>
                      <a:pt x="0" y="126"/>
                      <a:pt x="24" y="77"/>
                    </a:cubicBezTo>
                    <a:cubicBezTo>
                      <a:pt x="48" y="28"/>
                      <a:pt x="124" y="6"/>
                      <a:pt x="16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81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2136" name="Line 24"/>
              <p:cNvSpPr>
                <a:spLocks noChangeShapeType="1"/>
              </p:cNvSpPr>
              <p:nvPr/>
            </p:nvSpPr>
            <p:spPr bwMode="auto">
              <a:xfrm flipV="1">
                <a:off x="3051" y="1463"/>
                <a:ext cx="445" cy="21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670729" name="Object 9"/>
              <p:cNvGraphicFramePr>
                <a:graphicFrameLocks noChangeAspect="1"/>
              </p:cNvGraphicFramePr>
              <p:nvPr/>
            </p:nvGraphicFramePr>
            <p:xfrm>
              <a:off x="2022" y="2376"/>
              <a:ext cx="375" cy="323"/>
            </p:xfrm>
            <a:graphic>
              <a:graphicData uri="http://schemas.openxmlformats.org/presentationml/2006/ole">
                <p:oleObj spid="_x0000_s670729" name="Equation" r:id="rId10" imgW="203040" imgH="228600" progId="Equation.DSMT4">
                  <p:embed/>
                </p:oleObj>
              </a:graphicData>
            </a:graphic>
          </p:graphicFrame>
        </p:grpSp>
        <p:graphicFrame>
          <p:nvGraphicFramePr>
            <p:cNvPr id="670724" name="Object 4"/>
            <p:cNvGraphicFramePr>
              <a:graphicFrameLocks noChangeAspect="1"/>
            </p:cNvGraphicFramePr>
            <p:nvPr/>
          </p:nvGraphicFramePr>
          <p:xfrm>
            <a:off x="3629" y="3304"/>
            <a:ext cx="403" cy="251"/>
          </p:xfrm>
          <a:graphic>
            <a:graphicData uri="http://schemas.openxmlformats.org/presentationml/2006/ole">
              <p:oleObj spid="_x0000_s670724" name="Equation" r:id="rId11" imgW="203040" imgH="164880" progId="Equation.DSMT4">
                <p:embed/>
              </p:oleObj>
            </a:graphicData>
          </a:graphic>
        </p:graphicFrame>
        <p:sp>
          <p:nvSpPr>
            <p:cNvPr id="602143" name="Line 31"/>
            <p:cNvSpPr>
              <a:spLocks noChangeShapeType="1"/>
            </p:cNvSpPr>
            <p:nvPr/>
          </p:nvSpPr>
          <p:spPr bwMode="auto">
            <a:xfrm flipV="1">
              <a:off x="2896" y="2872"/>
              <a:ext cx="1464" cy="72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2144" name="Text Box 32"/>
          <p:cNvSpPr txBox="1">
            <a:spLocks noChangeArrowheads="1"/>
          </p:cNvSpPr>
          <p:nvPr/>
        </p:nvSpPr>
        <p:spPr bwMode="auto">
          <a:xfrm>
            <a:off x="2003425" y="755058"/>
            <a:ext cx="4879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Attenuation due to Conductor Loss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841" y="1586931"/>
            <a:ext cx="23749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current of the TEM mode flows in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direction.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70730" name="Object 10"/>
          <p:cNvGraphicFramePr>
            <a:graphicFrameLocks noChangeAspect="1"/>
          </p:cNvGraphicFramePr>
          <p:nvPr/>
        </p:nvGraphicFramePr>
        <p:xfrm>
          <a:off x="3960197" y="1309095"/>
          <a:ext cx="990600" cy="509588"/>
        </p:xfrm>
        <a:graphic>
          <a:graphicData uri="http://schemas.openxmlformats.org/presentationml/2006/ole">
            <p:oleObj spid="_x0000_s670730" name="Equation" r:id="rId12" imgW="444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849313" y="0"/>
            <a:ext cx="7735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on Line (cont.)</a:t>
            </a:r>
          </a:p>
        </p:txBody>
      </p:sp>
      <p:graphicFrame>
        <p:nvGraphicFramePr>
          <p:cNvPr id="603156" name="Object 20"/>
          <p:cNvGraphicFramePr>
            <a:graphicFrameLocks noChangeAspect="1"/>
          </p:cNvGraphicFramePr>
          <p:nvPr/>
        </p:nvGraphicFramePr>
        <p:xfrm>
          <a:off x="4090988" y="1335767"/>
          <a:ext cx="3668712" cy="2492375"/>
        </p:xfrm>
        <a:graphic>
          <a:graphicData uri="http://schemas.openxmlformats.org/presentationml/2006/ole">
            <p:oleObj spid="_x0000_s603156" name="Equation" r:id="rId4" imgW="1981080" imgH="1346040" progId="Equation.DSMT4">
              <p:embed/>
            </p:oleObj>
          </a:graphicData>
        </a:graphic>
      </p:graphicFrame>
      <p:sp>
        <p:nvSpPr>
          <p:cNvPr id="603179" name="Text Box 43"/>
          <p:cNvSpPr txBox="1">
            <a:spLocks noChangeArrowheads="1"/>
          </p:cNvSpPr>
          <p:nvPr/>
        </p:nvSpPr>
        <p:spPr bwMode="auto">
          <a:xfrm>
            <a:off x="406400" y="5451475"/>
            <a:ext cx="1974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C= C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+ C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603184" name="Text Box 48"/>
          <p:cNvSpPr txBox="1">
            <a:spLocks noChangeArrowheads="1"/>
          </p:cNvSpPr>
          <p:nvPr/>
        </p:nvSpPr>
        <p:spPr bwMode="auto">
          <a:xfrm>
            <a:off x="781050" y="851349"/>
            <a:ext cx="5114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Power dissipation due to conductor loss:</a:t>
            </a:r>
          </a:p>
        </p:txBody>
      </p:sp>
      <p:graphicFrame>
        <p:nvGraphicFramePr>
          <p:cNvPr id="603192" name="Object 56"/>
          <p:cNvGraphicFramePr>
            <a:graphicFrameLocks noChangeAspect="1"/>
          </p:cNvGraphicFramePr>
          <p:nvPr/>
        </p:nvGraphicFramePr>
        <p:xfrm>
          <a:off x="660400" y="2744788"/>
          <a:ext cx="1739900" cy="730250"/>
        </p:xfrm>
        <a:graphic>
          <a:graphicData uri="http://schemas.openxmlformats.org/presentationml/2006/ole">
            <p:oleObj spid="_x0000_s603192" name="Equation" r:id="rId5" imgW="939600" imgH="393480" progId="Equation.DSMT4">
              <p:embed/>
            </p:oleObj>
          </a:graphicData>
        </a:graphic>
      </p:graphicFrame>
      <p:sp>
        <p:nvSpPr>
          <p:cNvPr id="603193" name="Text Box 57"/>
          <p:cNvSpPr txBox="1">
            <a:spLocks noChangeArrowheads="1"/>
          </p:cNvSpPr>
          <p:nvPr/>
        </p:nvSpPr>
        <p:spPr bwMode="auto">
          <a:xfrm>
            <a:off x="260350" y="2295525"/>
            <a:ext cx="2676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Power flowing on line:</a:t>
            </a:r>
          </a:p>
        </p:txBody>
      </p:sp>
      <p:grpSp>
        <p:nvGrpSpPr>
          <p:cNvPr id="621576" name="Group 1032"/>
          <p:cNvGrpSpPr>
            <a:grpSpLocks/>
          </p:cNvGrpSpPr>
          <p:nvPr/>
        </p:nvGrpSpPr>
        <p:grpSpPr bwMode="auto">
          <a:xfrm>
            <a:off x="2070100" y="3767138"/>
            <a:ext cx="5526088" cy="2827337"/>
            <a:chOff x="1304" y="2373"/>
            <a:chExt cx="3481" cy="1781"/>
          </a:xfrm>
        </p:grpSpPr>
        <p:sp>
          <p:nvSpPr>
            <p:cNvPr id="603175" name="AutoShape 39"/>
            <p:cNvSpPr>
              <a:spLocks noChangeArrowheads="1"/>
            </p:cNvSpPr>
            <p:nvPr/>
          </p:nvSpPr>
          <p:spPr bwMode="auto">
            <a:xfrm rot="-5400000">
              <a:off x="3036" y="1745"/>
              <a:ext cx="383" cy="3114"/>
            </a:xfrm>
            <a:prstGeom prst="can">
              <a:avLst>
                <a:gd name="adj" fmla="val 5247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76" name="AutoShape 40"/>
            <p:cNvSpPr>
              <a:spLocks noChangeArrowheads="1"/>
            </p:cNvSpPr>
            <p:nvPr/>
          </p:nvSpPr>
          <p:spPr bwMode="auto">
            <a:xfrm rot="-5400000">
              <a:off x="3024" y="2300"/>
              <a:ext cx="367" cy="3114"/>
            </a:xfrm>
            <a:prstGeom prst="can">
              <a:avLst>
                <a:gd name="adj" fmla="val 54760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77" name="Oval 41"/>
            <p:cNvSpPr>
              <a:spLocks noChangeArrowheads="1"/>
            </p:cNvSpPr>
            <p:nvPr/>
          </p:nvSpPr>
          <p:spPr bwMode="auto">
            <a:xfrm>
              <a:off x="1670" y="3130"/>
              <a:ext cx="209" cy="35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78" name="Oval 42"/>
            <p:cNvSpPr>
              <a:spLocks noChangeArrowheads="1"/>
            </p:cNvSpPr>
            <p:nvPr/>
          </p:nvSpPr>
          <p:spPr bwMode="auto">
            <a:xfrm>
              <a:off x="1649" y="3685"/>
              <a:ext cx="209" cy="35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81" name="Text Box 45"/>
            <p:cNvSpPr txBox="1">
              <a:spLocks noChangeArrowheads="1"/>
            </p:cNvSpPr>
            <p:nvPr/>
          </p:nvSpPr>
          <p:spPr bwMode="auto">
            <a:xfrm>
              <a:off x="3096" y="2670"/>
              <a:ext cx="41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</a:t>
              </a: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</a:p>
          </p:txBody>
        </p:sp>
        <p:sp>
          <p:nvSpPr>
            <p:cNvPr id="603182" name="Line 46"/>
            <p:cNvSpPr>
              <a:spLocks noChangeShapeType="1"/>
            </p:cNvSpPr>
            <p:nvPr/>
          </p:nvSpPr>
          <p:spPr bwMode="auto">
            <a:xfrm>
              <a:off x="1743" y="3014"/>
              <a:ext cx="29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3183" name="Text Box 47"/>
            <p:cNvSpPr txBox="1">
              <a:spLocks noChangeArrowheads="1"/>
            </p:cNvSpPr>
            <p:nvPr/>
          </p:nvSpPr>
          <p:spPr bwMode="auto">
            <a:xfrm>
              <a:off x="1885" y="2373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S</a:t>
              </a:r>
              <a:endParaRPr lang="en-US" sz="2400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03185" name="Text Box 49"/>
            <p:cNvSpPr txBox="1">
              <a:spLocks noChangeArrowheads="1"/>
            </p:cNvSpPr>
            <p:nvPr/>
          </p:nvSpPr>
          <p:spPr bwMode="auto">
            <a:xfrm>
              <a:off x="2118" y="3145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03186" name="Text Box 50"/>
            <p:cNvSpPr txBox="1">
              <a:spLocks noChangeArrowheads="1"/>
            </p:cNvSpPr>
            <p:nvPr/>
          </p:nvSpPr>
          <p:spPr bwMode="auto">
            <a:xfrm>
              <a:off x="2126" y="3729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03187" name="Text Box 51"/>
            <p:cNvSpPr txBox="1">
              <a:spLocks noChangeArrowheads="1"/>
            </p:cNvSpPr>
            <p:nvPr/>
          </p:nvSpPr>
          <p:spPr bwMode="auto">
            <a:xfrm>
              <a:off x="1328" y="3026"/>
              <a:ext cx="33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r>
                <a:rPr lang="en-US" sz="2400" i="1" baseline="-2500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03188" name="Text Box 52"/>
            <p:cNvSpPr txBox="1">
              <a:spLocks noChangeArrowheads="1"/>
            </p:cNvSpPr>
            <p:nvPr/>
          </p:nvSpPr>
          <p:spPr bwMode="auto">
            <a:xfrm>
              <a:off x="1304" y="3866"/>
              <a:ext cx="33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r>
                <a:rPr lang="en-US" sz="2400" i="1" baseline="-2500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03189" name="Line 53"/>
            <p:cNvSpPr>
              <a:spLocks noChangeShapeType="1"/>
            </p:cNvSpPr>
            <p:nvPr/>
          </p:nvSpPr>
          <p:spPr bwMode="auto">
            <a:xfrm>
              <a:off x="2032" y="2672"/>
              <a:ext cx="640" cy="56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3190" name="Line 54"/>
            <p:cNvSpPr>
              <a:spLocks noChangeShapeType="1"/>
            </p:cNvSpPr>
            <p:nvPr/>
          </p:nvSpPr>
          <p:spPr bwMode="auto">
            <a:xfrm>
              <a:off x="2032" y="2672"/>
              <a:ext cx="648" cy="11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3194" name="Line 58"/>
            <p:cNvSpPr>
              <a:spLocks noChangeShapeType="1"/>
            </p:cNvSpPr>
            <p:nvPr/>
          </p:nvSpPr>
          <p:spPr bwMode="auto">
            <a:xfrm>
              <a:off x="2840" y="3296"/>
              <a:ext cx="52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3195" name="Line 59"/>
            <p:cNvSpPr>
              <a:spLocks noChangeShapeType="1"/>
            </p:cNvSpPr>
            <p:nvPr/>
          </p:nvSpPr>
          <p:spPr bwMode="auto">
            <a:xfrm flipH="1">
              <a:off x="2856" y="3848"/>
              <a:ext cx="52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3196" name="Text Box 60"/>
            <p:cNvSpPr txBox="1">
              <a:spLocks noChangeArrowheads="1"/>
            </p:cNvSpPr>
            <p:nvPr/>
          </p:nvSpPr>
          <p:spPr bwMode="auto">
            <a:xfrm>
              <a:off x="3488" y="3142"/>
              <a:ext cx="30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I</a:t>
              </a:r>
            </a:p>
          </p:txBody>
        </p:sp>
      </p:grpSp>
      <p:sp>
        <p:nvSpPr>
          <p:cNvPr id="603197" name="Text Box 61"/>
          <p:cNvSpPr txBox="1">
            <a:spLocks noChangeArrowheads="1"/>
          </p:cNvSpPr>
          <p:nvPr/>
        </p:nvSpPr>
        <p:spPr bwMode="auto">
          <a:xfrm>
            <a:off x="404173" y="3560100"/>
            <a:ext cx="230505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(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16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1600" dirty="0">
                <a:solidFill>
                  <a:schemeClr val="bg2"/>
                </a:solidFill>
              </a:rPr>
              <a:t> is assumed to be approximately real.)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Text Box 1028"/>
          <p:cNvSpPr txBox="1">
            <a:spLocks noChangeArrowheads="1"/>
          </p:cNvSpPr>
          <p:nvPr/>
        </p:nvSpPr>
        <p:spPr bwMode="auto">
          <a:xfrm>
            <a:off x="1023938" y="1646238"/>
            <a:ext cx="10842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40102" y="2307092"/>
            <a:ext cx="5932487" cy="1781175"/>
            <a:chOff x="1550988" y="2481263"/>
            <a:chExt cx="5932487" cy="1781175"/>
          </a:xfrm>
        </p:grpSpPr>
        <p:sp>
          <p:nvSpPr>
            <p:cNvPr id="621574" name="Rectangle 1030"/>
            <p:cNvSpPr>
              <a:spLocks noChangeArrowheads="1"/>
            </p:cNvSpPr>
            <p:nvPr/>
          </p:nvSpPr>
          <p:spPr bwMode="auto">
            <a:xfrm>
              <a:off x="1550988" y="2481263"/>
              <a:ext cx="5932487" cy="178117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04244" name="Object 84"/>
            <p:cNvGraphicFramePr>
              <a:graphicFrameLocks noChangeAspect="1"/>
            </p:cNvGraphicFramePr>
            <p:nvPr/>
          </p:nvGraphicFramePr>
          <p:xfrm>
            <a:off x="1879600" y="2661331"/>
            <a:ext cx="5246688" cy="1408112"/>
          </p:xfrm>
          <a:graphic>
            <a:graphicData uri="http://schemas.openxmlformats.org/presentationml/2006/ole">
              <p:oleObj spid="_x0000_s604244" name="Equation" r:id="rId4" imgW="2082600" imgH="558720" progId="Equation.DSMT4">
                <p:embed/>
              </p:oleObj>
            </a:graphicData>
          </a:graphic>
        </p:graphicFrame>
      </p:grpSp>
      <p:sp>
        <p:nvSpPr>
          <p:cNvPr id="621575" name="Text Box 1031"/>
          <p:cNvSpPr txBox="1">
            <a:spLocks noChangeArrowheads="1"/>
          </p:cNvSpPr>
          <p:nvPr/>
        </p:nvSpPr>
        <p:spPr bwMode="auto">
          <a:xfrm>
            <a:off x="811213" y="0"/>
            <a:ext cx="7735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on Line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8241EA-DD46-4441-B035-3D8F6F8FB2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14643</TotalTime>
  <Words>1369</Words>
  <Application>Microsoft Office PowerPoint</Application>
  <PresentationFormat>On-screen Show (4:3)</PresentationFormat>
  <Paragraphs>372</Paragraphs>
  <Slides>48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1357</cp:revision>
  <cp:lastPrinted>1999-08-25T18:07:04Z</cp:lastPrinted>
  <dcterms:created xsi:type="dcterms:W3CDTF">1999-08-24T13:57:19Z</dcterms:created>
  <dcterms:modified xsi:type="dcterms:W3CDTF">2016-10-25T02:23:21Z</dcterms:modified>
</cp:coreProperties>
</file>