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1"/>
  </p:sldMasterIdLst>
  <p:notesMasterIdLst>
    <p:notesMasterId r:id="rId45"/>
  </p:notesMasterIdLst>
  <p:handoutMasterIdLst>
    <p:handoutMasterId r:id="rId46"/>
  </p:handoutMasterIdLst>
  <p:sldIdLst>
    <p:sldId id="276" r:id="rId2"/>
    <p:sldId id="277" r:id="rId3"/>
    <p:sldId id="299" r:id="rId4"/>
    <p:sldId id="278" r:id="rId5"/>
    <p:sldId id="279" r:id="rId6"/>
    <p:sldId id="280" r:id="rId7"/>
    <p:sldId id="281" r:id="rId8"/>
    <p:sldId id="323" r:id="rId9"/>
    <p:sldId id="282" r:id="rId10"/>
    <p:sldId id="311" r:id="rId11"/>
    <p:sldId id="283" r:id="rId12"/>
    <p:sldId id="284" r:id="rId13"/>
    <p:sldId id="307" r:id="rId14"/>
    <p:sldId id="306" r:id="rId15"/>
    <p:sldId id="309" r:id="rId16"/>
    <p:sldId id="308" r:id="rId17"/>
    <p:sldId id="322" r:id="rId18"/>
    <p:sldId id="324" r:id="rId19"/>
    <p:sldId id="285" r:id="rId20"/>
    <p:sldId id="310" r:id="rId21"/>
    <p:sldId id="286" r:id="rId22"/>
    <p:sldId id="287" r:id="rId23"/>
    <p:sldId id="288" r:id="rId24"/>
    <p:sldId id="290" r:id="rId25"/>
    <p:sldId id="291" r:id="rId26"/>
    <p:sldId id="292" r:id="rId27"/>
    <p:sldId id="293" r:id="rId28"/>
    <p:sldId id="295" r:id="rId29"/>
    <p:sldId id="294" r:id="rId30"/>
    <p:sldId id="297" r:id="rId31"/>
    <p:sldId id="296" r:id="rId32"/>
    <p:sldId id="298" r:id="rId33"/>
    <p:sldId id="300" r:id="rId34"/>
    <p:sldId id="301" r:id="rId35"/>
    <p:sldId id="305" r:id="rId36"/>
    <p:sldId id="302" r:id="rId37"/>
    <p:sldId id="315" r:id="rId38"/>
    <p:sldId id="320" r:id="rId39"/>
    <p:sldId id="319" r:id="rId40"/>
    <p:sldId id="316" r:id="rId41"/>
    <p:sldId id="317" r:id="rId42"/>
    <p:sldId id="318" r:id="rId43"/>
    <p:sldId id="321" r:id="rId44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99"/>
    <a:srgbClr val="CCFFFF"/>
    <a:srgbClr val="66FFFF"/>
    <a:srgbClr val="33CC33"/>
    <a:srgbClr val="FF9933"/>
    <a:srgbClr val="0000CC"/>
    <a:srgbClr val="6699FF"/>
    <a:srgbClr val="969696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5" autoAdjust="0"/>
    <p:restoredTop sz="97190" autoAdjust="0"/>
  </p:normalViewPr>
  <p:slideViewPr>
    <p:cSldViewPr snapToGrid="0">
      <p:cViewPr>
        <p:scale>
          <a:sx n="100" d="100"/>
          <a:sy n="100" d="100"/>
        </p:scale>
        <p:origin x="1530" y="342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90"/>
    </p:cViewPr>
  </p:sorterViewPr>
  <p:notesViewPr>
    <p:cSldViewPr snapToGrid="0">
      <p:cViewPr varScale="1">
        <p:scale>
          <a:sx n="26" d="100"/>
          <a:sy n="26" d="100"/>
        </p:scale>
        <p:origin x="-1320" y="-90"/>
      </p:cViewPr>
      <p:guideLst>
        <p:guide orient="horz" pos="3024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emf"/><Relationship Id="rId1" Type="http://schemas.openxmlformats.org/officeDocument/2006/relationships/image" Target="../media/image3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3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4" Type="http://schemas.openxmlformats.org/officeDocument/2006/relationships/image" Target="../media/image5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4" Type="http://schemas.openxmlformats.org/officeDocument/2006/relationships/image" Target="../media/image73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6" Type="http://schemas.openxmlformats.org/officeDocument/2006/relationships/image" Target="../media/image86.wmf"/><Relationship Id="rId5" Type="http://schemas.openxmlformats.org/officeDocument/2006/relationships/image" Target="../media/image67.wmf"/><Relationship Id="rId4" Type="http://schemas.openxmlformats.org/officeDocument/2006/relationships/image" Target="../media/image85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4" Type="http://schemas.openxmlformats.org/officeDocument/2006/relationships/image" Target="../media/image95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71.wmf"/><Relationship Id="rId5" Type="http://schemas.openxmlformats.org/officeDocument/2006/relationships/image" Target="../media/image99.wmf"/><Relationship Id="rId4" Type="http://schemas.openxmlformats.org/officeDocument/2006/relationships/image" Target="../media/image98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4" Type="http://schemas.openxmlformats.org/officeDocument/2006/relationships/image" Target="../media/image103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5" Type="http://schemas.openxmlformats.org/officeDocument/2006/relationships/image" Target="../media/image108.wmf"/><Relationship Id="rId4" Type="http://schemas.openxmlformats.org/officeDocument/2006/relationships/image" Target="../media/image10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788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A53CF719-6BDB-4C75-B4A2-E1BF1FFA3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788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19138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54DA842-E7DC-44FD-BFA5-C8911E76F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A048E3-AAEA-4F58-B432-A3513AC790C7}" type="slidenum">
              <a:rPr lang="en-US"/>
              <a:pPr/>
              <a:t>1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1F43A7-471F-4BC9-8E36-75AD106F54CC}" type="slidenum">
              <a:rPr lang="en-US"/>
              <a:pPr/>
              <a:t>10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F8CC89-B525-488E-9479-A3DF17C54C30}" type="slidenum">
              <a:rPr lang="en-US"/>
              <a:pPr/>
              <a:t>11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F84A4D-49A3-4635-AD77-651B27C9CD33}" type="slidenum">
              <a:rPr lang="en-US"/>
              <a:pPr/>
              <a:t>12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52E3C0-013E-4B28-B3F4-1E0BF20010EB}" type="slidenum">
              <a:rPr lang="en-US"/>
              <a:pPr/>
              <a:t>13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96219E-9936-4B69-98B3-529404D721CD}" type="slidenum">
              <a:rPr lang="en-US"/>
              <a:pPr/>
              <a:t>14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49A830-E3CF-4C94-9FA7-467C716EC7E5}" type="slidenum">
              <a:rPr lang="en-US"/>
              <a:pPr/>
              <a:t>15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AE4973-C91B-40D7-B9DB-FA68E973207C}" type="slidenum">
              <a:rPr lang="en-US"/>
              <a:pPr/>
              <a:t>16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B5F8A1-A001-41DA-B4C2-9796CBBED567}" type="slidenum">
              <a:rPr lang="en-US"/>
              <a:pPr/>
              <a:t>17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B5F8A1-A001-41DA-B4C2-9796CBBED567}" type="slidenum">
              <a:rPr lang="en-US"/>
              <a:pPr/>
              <a:t>18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B5F8A1-A001-41DA-B4C2-9796CBBED567}" type="slidenum">
              <a:rPr lang="en-US"/>
              <a:pPr/>
              <a:t>19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013E2-37AE-4E4A-91D7-C53A723711A4}" type="slidenum">
              <a:rPr lang="en-US"/>
              <a:pPr/>
              <a:t>2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E07733-345C-4B0A-ABD8-2BFFAD48BC04}" type="slidenum">
              <a:rPr lang="en-US"/>
              <a:pPr/>
              <a:t>20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DEA589-1666-48BC-AB0F-D8B98C3BDA4F}" type="slidenum">
              <a:rPr lang="en-US"/>
              <a:pPr/>
              <a:t>21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4E7412-0D25-428F-A72C-9A53337217CC}" type="slidenum">
              <a:rPr lang="en-US"/>
              <a:pPr/>
              <a:t>22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D66403-9D04-4571-AABA-D71DEB22077C}" type="slidenum">
              <a:rPr lang="en-US"/>
              <a:pPr/>
              <a:t>23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E264D9-C3E3-48E1-881F-73A96FDB833E}" type="slidenum">
              <a:rPr lang="en-US"/>
              <a:pPr/>
              <a:t>24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5BBBDA-43F0-426E-8552-B60AC07CB04C}" type="slidenum">
              <a:rPr lang="en-US"/>
              <a:pPr/>
              <a:t>25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214E1-FC1E-48CF-854F-78890657DE1A}" type="slidenum">
              <a:rPr lang="en-US"/>
              <a:pPr/>
              <a:t>26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80D367-450C-4936-848E-E65CDEB2AFB7}" type="slidenum">
              <a:rPr lang="en-US"/>
              <a:pPr/>
              <a:t>27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CD8814-E219-4B02-A866-49EE8DBBBE33}" type="slidenum">
              <a:rPr lang="en-US"/>
              <a:pPr/>
              <a:t>28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019555-41DF-46B3-A01E-CBFEF1EC1969}" type="slidenum">
              <a:rPr lang="en-US"/>
              <a:pPr/>
              <a:t>29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2445BE-324D-4A18-99FD-0F1AAA678958}" type="slidenum">
              <a:rPr lang="en-US"/>
              <a:pPr/>
              <a:t>3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FEBB2D-8A64-4A88-B35C-ECAE8F96A8A3}" type="slidenum">
              <a:rPr lang="en-US"/>
              <a:pPr/>
              <a:t>30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8B86BA-3F3C-40E2-AE3C-82C95ED2C29C}" type="slidenum">
              <a:rPr lang="en-US"/>
              <a:pPr/>
              <a:t>31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D6F61E-AB69-47B4-A9BF-EB2EF6002127}" type="slidenum">
              <a:rPr lang="en-US"/>
              <a:pPr/>
              <a:t>32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04CE1C-F3C0-4D9D-A8C9-25878209EBAA}" type="slidenum">
              <a:rPr lang="en-US"/>
              <a:pPr/>
              <a:t>33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E4866C-0E3E-44D3-80A4-3B5D28865479}" type="slidenum">
              <a:rPr lang="en-US"/>
              <a:pPr/>
              <a:t>34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B371C7-32A3-4593-A267-FA424CD6145A}" type="slidenum">
              <a:rPr lang="en-US"/>
              <a:pPr/>
              <a:t>35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03D002-838E-4F1C-9BB2-C25969A1AA80}" type="slidenum">
              <a:rPr lang="en-US"/>
              <a:pPr/>
              <a:t>36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4A1E0B-4A22-44F1-AEED-FC5CCE16AD7D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4A1E0B-4A22-44F1-AEED-FC5CCE16AD7D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4A1E0B-4A22-44F1-AEED-FC5CCE16AD7D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80B644-3160-4534-AA17-F65BBEAC6CF7}" type="slidenum">
              <a:rPr lang="en-US"/>
              <a:pPr/>
              <a:t>4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4A1E0B-4A22-44F1-AEED-FC5CCE16AD7D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4A1E0B-4A22-44F1-AEED-FC5CCE16AD7D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4A1E0B-4A22-44F1-AEED-FC5CCE16AD7D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4A1E0B-4A22-44F1-AEED-FC5CCE16AD7D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FB8D95-07A1-49E9-BD08-F1CED799536F}" type="slidenum">
              <a:rPr lang="en-US"/>
              <a:pPr/>
              <a:t>5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0C8714-4408-4985-9873-493FB44C025B}" type="slidenum">
              <a:rPr lang="en-US"/>
              <a:pPr/>
              <a:t>6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4BBA9A-51B4-45A5-A12F-B2B70D34530F}" type="slidenum">
              <a:rPr lang="en-US"/>
              <a:pPr/>
              <a:t>7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4BBA9A-51B4-45A5-A12F-B2B70D34530F}" type="slidenum">
              <a:rPr lang="en-US"/>
              <a:pPr/>
              <a:t>8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93062B-59BC-4F22-BA61-1AD565A18C95}" type="slidenum">
              <a:rPr lang="en-US"/>
              <a:pPr/>
              <a:t>9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380067" y="1552576"/>
            <a:ext cx="13572067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6565" name="Rectangle 5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725084" y="762000"/>
            <a:ext cx="103632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914400" y="3429000"/>
            <a:ext cx="85344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652000" y="64008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652000" y="64008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652000" y="64008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652000" y="64008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652000" y="64008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652000" y="64008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652000" y="64008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652000" y="64008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652000" y="64008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652000" y="64008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652000" y="64008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652000" y="64008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52000" y="64008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2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8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38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43.wmf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41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47.wmf"/><Relationship Id="rId5" Type="http://schemas.openxmlformats.org/officeDocument/2006/relationships/image" Target="../media/image44.wmf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46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41.bin"/><Relationship Id="rId9" Type="http://schemas.openxmlformats.org/officeDocument/2006/relationships/image" Target="../media/image50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38.wmf"/><Relationship Id="rId5" Type="http://schemas.openxmlformats.org/officeDocument/2006/relationships/image" Target="../media/image51.w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44.bin"/><Relationship Id="rId9" Type="http://schemas.openxmlformats.org/officeDocument/2006/relationships/image" Target="../media/image53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57.wmf"/><Relationship Id="rId5" Type="http://schemas.openxmlformats.org/officeDocument/2006/relationships/image" Target="../media/image54.wmf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7.bin"/><Relationship Id="rId9" Type="http://schemas.openxmlformats.org/officeDocument/2006/relationships/image" Target="../media/image56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51.bin"/><Relationship Id="rId9" Type="http://schemas.openxmlformats.org/officeDocument/2006/relationships/image" Target="../media/image38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60.wmf"/><Relationship Id="rId4" Type="http://schemas.openxmlformats.org/officeDocument/2006/relationships/oleObject" Target="../embeddings/oleObject53.bin"/><Relationship Id="rId9" Type="http://schemas.openxmlformats.org/officeDocument/2006/relationships/image" Target="../media/image38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62.wmf"/><Relationship Id="rId4" Type="http://schemas.openxmlformats.org/officeDocument/2006/relationships/oleObject" Target="../embeddings/oleObject5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63.wmf"/><Relationship Id="rId4" Type="http://schemas.openxmlformats.org/officeDocument/2006/relationships/oleObject" Target="../embeddings/oleObject57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6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59.bin"/><Relationship Id="rId5" Type="http://schemas.openxmlformats.org/officeDocument/2006/relationships/image" Target="../media/image64.wmf"/><Relationship Id="rId4" Type="http://schemas.openxmlformats.org/officeDocument/2006/relationships/oleObject" Target="../embeddings/oleObject58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66.wmf"/><Relationship Id="rId4" Type="http://schemas.openxmlformats.org/officeDocument/2006/relationships/oleObject" Target="../embeddings/oleObject60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6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62.bin"/><Relationship Id="rId5" Type="http://schemas.openxmlformats.org/officeDocument/2006/relationships/image" Target="../media/image67.wmf"/><Relationship Id="rId4" Type="http://schemas.openxmlformats.org/officeDocument/2006/relationships/oleObject" Target="../embeddings/oleObject61.bin"/><Relationship Id="rId9" Type="http://schemas.openxmlformats.org/officeDocument/2006/relationships/image" Target="../media/image69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7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65.bin"/><Relationship Id="rId11" Type="http://schemas.openxmlformats.org/officeDocument/2006/relationships/image" Target="../media/image73.wmf"/><Relationship Id="rId5" Type="http://schemas.openxmlformats.org/officeDocument/2006/relationships/image" Target="../media/image70.wmf"/><Relationship Id="rId10" Type="http://schemas.openxmlformats.org/officeDocument/2006/relationships/oleObject" Target="../embeddings/oleObject67.bin"/><Relationship Id="rId4" Type="http://schemas.openxmlformats.org/officeDocument/2006/relationships/oleObject" Target="../embeddings/oleObject64.bin"/><Relationship Id="rId9" Type="http://schemas.openxmlformats.org/officeDocument/2006/relationships/image" Target="../media/image72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7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69.bin"/><Relationship Id="rId5" Type="http://schemas.openxmlformats.org/officeDocument/2006/relationships/image" Target="../media/image74.wmf"/><Relationship Id="rId4" Type="http://schemas.openxmlformats.org/officeDocument/2006/relationships/oleObject" Target="../embeddings/oleObject68.bin"/><Relationship Id="rId9" Type="http://schemas.openxmlformats.org/officeDocument/2006/relationships/image" Target="../media/image76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13" Type="http://schemas.openxmlformats.org/officeDocument/2006/relationships/image" Target="../media/image81.wmf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78.wmf"/><Relationship Id="rId12" Type="http://schemas.openxmlformats.org/officeDocument/2006/relationships/oleObject" Target="../embeddings/oleObject7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72.bin"/><Relationship Id="rId11" Type="http://schemas.openxmlformats.org/officeDocument/2006/relationships/image" Target="../media/image80.wmf"/><Relationship Id="rId5" Type="http://schemas.openxmlformats.org/officeDocument/2006/relationships/image" Target="../media/image77.wmf"/><Relationship Id="rId10" Type="http://schemas.openxmlformats.org/officeDocument/2006/relationships/oleObject" Target="../embeddings/oleObject74.bin"/><Relationship Id="rId4" Type="http://schemas.openxmlformats.org/officeDocument/2006/relationships/oleObject" Target="../embeddings/oleObject71.bin"/><Relationship Id="rId9" Type="http://schemas.openxmlformats.org/officeDocument/2006/relationships/image" Target="../media/image79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13" Type="http://schemas.openxmlformats.org/officeDocument/2006/relationships/image" Target="../media/image67.wmf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83.wmf"/><Relationship Id="rId12" Type="http://schemas.openxmlformats.org/officeDocument/2006/relationships/oleObject" Target="../embeddings/oleObject8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77.bin"/><Relationship Id="rId11" Type="http://schemas.openxmlformats.org/officeDocument/2006/relationships/image" Target="../media/image85.wmf"/><Relationship Id="rId5" Type="http://schemas.openxmlformats.org/officeDocument/2006/relationships/image" Target="../media/image82.wmf"/><Relationship Id="rId15" Type="http://schemas.openxmlformats.org/officeDocument/2006/relationships/image" Target="../media/image86.wmf"/><Relationship Id="rId10" Type="http://schemas.openxmlformats.org/officeDocument/2006/relationships/oleObject" Target="../embeddings/oleObject79.bin"/><Relationship Id="rId4" Type="http://schemas.openxmlformats.org/officeDocument/2006/relationships/oleObject" Target="../embeddings/oleObject76.bin"/><Relationship Id="rId9" Type="http://schemas.openxmlformats.org/officeDocument/2006/relationships/image" Target="../media/image84.wmf"/><Relationship Id="rId14" Type="http://schemas.openxmlformats.org/officeDocument/2006/relationships/oleObject" Target="../embeddings/oleObject81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8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83.bin"/><Relationship Id="rId5" Type="http://schemas.openxmlformats.org/officeDocument/2006/relationships/image" Target="../media/image87.wmf"/><Relationship Id="rId4" Type="http://schemas.openxmlformats.org/officeDocument/2006/relationships/oleObject" Target="../embeddings/oleObject82.bin"/><Relationship Id="rId9" Type="http://schemas.openxmlformats.org/officeDocument/2006/relationships/image" Target="../media/image89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9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86.bin"/><Relationship Id="rId5" Type="http://schemas.openxmlformats.org/officeDocument/2006/relationships/image" Target="../media/image90.wmf"/><Relationship Id="rId4" Type="http://schemas.openxmlformats.org/officeDocument/2006/relationships/oleObject" Target="../embeddings/oleObject85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8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9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88.bin"/><Relationship Id="rId11" Type="http://schemas.openxmlformats.org/officeDocument/2006/relationships/image" Target="../media/image95.wmf"/><Relationship Id="rId5" Type="http://schemas.openxmlformats.org/officeDocument/2006/relationships/image" Target="../media/image92.wmf"/><Relationship Id="rId10" Type="http://schemas.openxmlformats.org/officeDocument/2006/relationships/oleObject" Target="../embeddings/oleObject90.bin"/><Relationship Id="rId4" Type="http://schemas.openxmlformats.org/officeDocument/2006/relationships/oleObject" Target="../embeddings/oleObject87.bin"/><Relationship Id="rId9" Type="http://schemas.openxmlformats.org/officeDocument/2006/relationships/image" Target="../media/image94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3.bin"/><Relationship Id="rId13" Type="http://schemas.openxmlformats.org/officeDocument/2006/relationships/image" Target="../media/image99.wmf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96.wmf"/><Relationship Id="rId12" Type="http://schemas.openxmlformats.org/officeDocument/2006/relationships/oleObject" Target="../embeddings/oleObject9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92.bin"/><Relationship Id="rId11" Type="http://schemas.openxmlformats.org/officeDocument/2006/relationships/image" Target="../media/image98.wmf"/><Relationship Id="rId5" Type="http://schemas.openxmlformats.org/officeDocument/2006/relationships/image" Target="../media/image71.wmf"/><Relationship Id="rId10" Type="http://schemas.openxmlformats.org/officeDocument/2006/relationships/oleObject" Target="../embeddings/oleObject94.bin"/><Relationship Id="rId4" Type="http://schemas.openxmlformats.org/officeDocument/2006/relationships/oleObject" Target="../embeddings/oleObject91.bin"/><Relationship Id="rId9" Type="http://schemas.openxmlformats.org/officeDocument/2006/relationships/image" Target="../media/image97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8.bin"/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10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97.bin"/><Relationship Id="rId11" Type="http://schemas.openxmlformats.org/officeDocument/2006/relationships/image" Target="../media/image103.wmf"/><Relationship Id="rId5" Type="http://schemas.openxmlformats.org/officeDocument/2006/relationships/image" Target="../media/image100.wmf"/><Relationship Id="rId10" Type="http://schemas.openxmlformats.org/officeDocument/2006/relationships/oleObject" Target="../embeddings/oleObject99.bin"/><Relationship Id="rId4" Type="http://schemas.openxmlformats.org/officeDocument/2006/relationships/oleObject" Target="../embeddings/oleObject96.bin"/><Relationship Id="rId9" Type="http://schemas.openxmlformats.org/officeDocument/2006/relationships/image" Target="../media/image102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2.bin"/><Relationship Id="rId13" Type="http://schemas.openxmlformats.org/officeDocument/2006/relationships/image" Target="../media/image108.wmf"/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105.wmf"/><Relationship Id="rId12" Type="http://schemas.openxmlformats.org/officeDocument/2006/relationships/oleObject" Target="../embeddings/oleObject10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01.bin"/><Relationship Id="rId11" Type="http://schemas.openxmlformats.org/officeDocument/2006/relationships/image" Target="../media/image107.wmf"/><Relationship Id="rId5" Type="http://schemas.openxmlformats.org/officeDocument/2006/relationships/image" Target="../media/image104.wmf"/><Relationship Id="rId10" Type="http://schemas.openxmlformats.org/officeDocument/2006/relationships/oleObject" Target="../embeddings/oleObject103.bin"/><Relationship Id="rId4" Type="http://schemas.openxmlformats.org/officeDocument/2006/relationships/oleObject" Target="../embeddings/oleObject100.bin"/><Relationship Id="rId9" Type="http://schemas.openxmlformats.org/officeDocument/2006/relationships/image" Target="../media/image10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5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1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1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4402617" y="2395539"/>
            <a:ext cx="33153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chemeClr val="bg2"/>
                </a:solidFill>
              </a:rPr>
              <a:t>Prof. David R. Jackson</a:t>
            </a:r>
          </a:p>
          <a:p>
            <a:pPr algn="ctr" eaLnBrk="0" hangingPunct="0"/>
            <a:r>
              <a:rPr lang="en-US" sz="2400">
                <a:solidFill>
                  <a:schemeClr val="bg2"/>
                </a:solidFill>
              </a:rPr>
              <a:t>Dept. of ECE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5343330" y="1827214"/>
            <a:ext cx="14847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2"/>
                </a:solidFill>
              </a:rPr>
              <a:t>Fall 2025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6023920" y="3970639"/>
            <a:ext cx="2667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000" dirty="0">
                <a:solidFill>
                  <a:schemeClr val="bg1"/>
                </a:solidFill>
              </a:rPr>
              <a:t>Notes 16</a:t>
            </a:r>
          </a:p>
        </p:txBody>
      </p:sp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2587625" y="360364"/>
            <a:ext cx="7118350" cy="1190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ECE 6340</a:t>
            </a:r>
          </a:p>
          <a:p>
            <a:pPr algn="ctr">
              <a:defRPr/>
            </a:pPr>
            <a:r>
              <a:rPr lang="en-US" sz="360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Intermediate EM Waves</a:t>
            </a:r>
          </a:p>
        </p:txBody>
      </p:sp>
      <p:pic>
        <p:nvPicPr>
          <p:cNvPr id="9" name="Picture 8" descr="E:\My Documents\Classes\6340\Images\Maxwell cup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446" y="4064873"/>
            <a:ext cx="2651662" cy="2651662"/>
          </a:xfrm>
          <a:prstGeom prst="rect">
            <a:avLst/>
          </a:prstGeom>
          <a:noFill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6B70A282-4B7E-5135-0CA4-DE92B90C1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1529" y="4815018"/>
            <a:ext cx="70268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000" dirty="0">
                <a:solidFill>
                  <a:schemeClr val="bg1"/>
                </a:solidFill>
              </a:rPr>
              <a:t>Polarization of Plane Waves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Text Box 2"/>
          <p:cNvSpPr txBox="1">
            <a:spLocks noChangeArrowheads="1"/>
          </p:cNvSpPr>
          <p:nvPr/>
        </p:nvSpPr>
        <p:spPr bwMode="auto">
          <a:xfrm>
            <a:off x="2551113" y="0"/>
            <a:ext cx="67119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Circular Polarization (cont.) </a:t>
            </a:r>
          </a:p>
        </p:txBody>
      </p:sp>
      <p:sp>
        <p:nvSpPr>
          <p:cNvPr id="30723" name="Text Box 39"/>
          <p:cNvSpPr txBox="1">
            <a:spLocks noChangeArrowheads="1"/>
          </p:cNvSpPr>
          <p:nvPr/>
        </p:nvSpPr>
        <p:spPr bwMode="auto">
          <a:xfrm>
            <a:off x="4289425" y="865188"/>
            <a:ext cx="35750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Animation of LHCP wave</a:t>
            </a:r>
          </a:p>
        </p:txBody>
      </p:sp>
      <p:pic>
        <p:nvPicPr>
          <p:cNvPr id="30724" name="Picture 41" descr="Circula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1038" y="2052639"/>
            <a:ext cx="5434012" cy="33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42"/>
          <p:cNvSpPr>
            <a:spLocks noChangeArrowheads="1"/>
          </p:cNvSpPr>
          <p:nvPr/>
        </p:nvSpPr>
        <p:spPr bwMode="auto">
          <a:xfrm>
            <a:off x="3622675" y="5659438"/>
            <a:ext cx="49974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http://en.wikipedia.org/wiki/Circular_polarization</a:t>
            </a:r>
          </a:p>
        </p:txBody>
      </p:sp>
      <p:sp>
        <p:nvSpPr>
          <p:cNvPr id="30726" name="Text Box 43"/>
          <p:cNvSpPr txBox="1">
            <a:spLocks noChangeArrowheads="1"/>
          </p:cNvSpPr>
          <p:nvPr/>
        </p:nvSpPr>
        <p:spPr bwMode="auto">
          <a:xfrm>
            <a:off x="3616325" y="1458913"/>
            <a:ext cx="558358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(Use </a:t>
            </a:r>
            <a:r>
              <a:rPr lang="en-US" dirty="0" err="1">
                <a:solidFill>
                  <a:schemeClr val="bg2"/>
                </a:solidFill>
              </a:rPr>
              <a:t>pptx</a:t>
            </a:r>
            <a:r>
              <a:rPr lang="en-US" dirty="0">
                <a:solidFill>
                  <a:schemeClr val="bg2"/>
                </a:solidFill>
              </a:rPr>
              <a:t> version in full-screen mode to see motion.)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Text Box 2"/>
          <p:cNvSpPr txBox="1">
            <a:spLocks noChangeArrowheads="1"/>
          </p:cNvSpPr>
          <p:nvPr/>
        </p:nvSpPr>
        <p:spPr bwMode="auto">
          <a:xfrm>
            <a:off x="1711325" y="0"/>
            <a:ext cx="8637588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Unit Rotation Vectors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922367"/>
              </p:ext>
            </p:extLst>
          </p:nvPr>
        </p:nvGraphicFramePr>
        <p:xfrm>
          <a:off x="2628119" y="1040992"/>
          <a:ext cx="2271712" cy="192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Equation" r:id="rId4" imgW="990360" imgH="838080" progId="Equation.DSMT4">
                  <p:embed/>
                </p:oleObj>
              </mc:Choice>
              <mc:Fallback>
                <p:oleObj name="Equation" r:id="rId4" imgW="990360" imgH="8380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119" y="1040992"/>
                        <a:ext cx="2271712" cy="192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6607176" y="1373869"/>
            <a:ext cx="24923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2"/>
                </a:solidFill>
                <a:sym typeface="Symbol" pitchFamily="18" charset="2"/>
              </a:rPr>
              <a:t>RHCP (</a:t>
            </a:r>
            <a:r>
              <a:rPr lang="en-US" sz="2000" i="1">
                <a:solidFill>
                  <a:schemeClr val="bg2"/>
                </a:solidFill>
                <a:sym typeface="Symbol" pitchFamily="18" charset="2"/>
              </a:rPr>
              <a:t></a:t>
            </a:r>
            <a:r>
              <a:rPr lang="en-US" sz="2000">
                <a:solidFill>
                  <a:schemeClr val="bg2"/>
                </a:solidFill>
                <a:sym typeface="Symbol" pitchFamily="18" charset="2"/>
              </a:rPr>
              <a:t> </a:t>
            </a:r>
            <a:r>
              <a:rPr lang="en-US" sz="200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= - </a:t>
            </a:r>
            <a:r>
              <a:rPr lang="en-US" sz="2000" i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</a:t>
            </a:r>
            <a:r>
              <a:rPr lang="en-US" sz="200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 / 2</a:t>
            </a:r>
            <a:r>
              <a:rPr lang="en-US" sz="2000">
                <a:solidFill>
                  <a:schemeClr val="bg2"/>
                </a:solidFill>
                <a:sym typeface="Symbol" pitchFamily="18" charset="2"/>
              </a:rPr>
              <a:t>)</a:t>
            </a:r>
            <a:endParaRPr lang="en-US" sz="2000" i="1">
              <a:solidFill>
                <a:schemeClr val="bg2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6627814" y="2345419"/>
            <a:ext cx="24034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2"/>
                </a:solidFill>
                <a:sym typeface="Symbol" pitchFamily="18" charset="2"/>
              </a:rPr>
              <a:t>LHCP (</a:t>
            </a:r>
            <a:r>
              <a:rPr lang="en-US" sz="2000" i="1">
                <a:solidFill>
                  <a:schemeClr val="bg2"/>
                </a:solidFill>
                <a:sym typeface="Symbol" pitchFamily="18" charset="2"/>
              </a:rPr>
              <a:t></a:t>
            </a:r>
            <a:r>
              <a:rPr lang="en-US" sz="2000">
                <a:solidFill>
                  <a:schemeClr val="bg2"/>
                </a:solidFill>
                <a:sym typeface="Symbol" pitchFamily="18" charset="2"/>
              </a:rPr>
              <a:t> </a:t>
            </a:r>
            <a:r>
              <a:rPr lang="en-US" sz="200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= + </a:t>
            </a:r>
            <a:r>
              <a:rPr lang="en-US" sz="2000" i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</a:t>
            </a:r>
            <a:r>
              <a:rPr lang="en-US" sz="200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 / 2</a:t>
            </a:r>
            <a:r>
              <a:rPr lang="en-US" sz="2000">
                <a:solidFill>
                  <a:schemeClr val="bg2"/>
                </a:solidFill>
                <a:sym typeface="Symbol" pitchFamily="18" charset="2"/>
              </a:rPr>
              <a:t>)</a:t>
            </a:r>
          </a:p>
        </p:txBody>
      </p:sp>
      <p:graphicFrame>
        <p:nvGraphicFramePr>
          <p:cNvPr id="8195" name="Object 6"/>
          <p:cNvGraphicFramePr>
            <a:graphicFrameLocks noChangeAspect="1"/>
          </p:cNvGraphicFramePr>
          <p:nvPr/>
        </p:nvGraphicFramePr>
        <p:xfrm>
          <a:off x="4945063" y="3767138"/>
          <a:ext cx="2298700" cy="204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Equation" r:id="rId6" imgW="939600" imgH="838080" progId="Equation.DSMT4">
                  <p:embed/>
                </p:oleObj>
              </mc:Choice>
              <mc:Fallback>
                <p:oleObj name="Equation" r:id="rId6" imgW="939600" imgH="8380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5063" y="3767138"/>
                        <a:ext cx="2298700" cy="204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794126" y="4056064"/>
            <a:ext cx="10318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sym typeface="Symbol" pitchFamily="18" charset="2"/>
              </a:rPr>
              <a:t>Add:</a:t>
            </a:r>
            <a:endParaRPr lang="en-US" sz="2000" i="1">
              <a:solidFill>
                <a:schemeClr val="bg1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3406775" y="5124451"/>
            <a:ext cx="13223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sym typeface="Symbol" pitchFamily="18" charset="2"/>
              </a:rPr>
              <a:t>Subtract:</a:t>
            </a:r>
            <a:endParaRPr lang="en-US" sz="2000" i="1">
              <a:solidFill>
                <a:schemeClr val="bg1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Text Box 2"/>
          <p:cNvSpPr txBox="1">
            <a:spLocks noChangeArrowheads="1"/>
          </p:cNvSpPr>
          <p:nvPr/>
        </p:nvSpPr>
        <p:spPr bwMode="auto">
          <a:xfrm>
            <a:off x="1701165" y="0"/>
            <a:ext cx="8637588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General Wave Representation</a:t>
            </a: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995362"/>
              </p:ext>
            </p:extLst>
          </p:nvPr>
        </p:nvGraphicFramePr>
        <p:xfrm>
          <a:off x="1526536" y="856681"/>
          <a:ext cx="5295900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Equation" r:id="rId4" imgW="2095200" imgH="685800" progId="Equation.DSMT4">
                  <p:embed/>
                </p:oleObj>
              </mc:Choice>
              <mc:Fallback>
                <p:oleObj name="Equation" r:id="rId4" imgW="2095200" imgH="685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6536" y="856681"/>
                        <a:ext cx="5295900" cy="173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749713"/>
              </p:ext>
            </p:extLst>
          </p:nvPr>
        </p:nvGraphicFramePr>
        <p:xfrm>
          <a:off x="2612197" y="3999473"/>
          <a:ext cx="7296078" cy="981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Equation" r:id="rId6" imgW="3111480" imgH="419040" progId="Equation.DSMT4">
                  <p:embed/>
                </p:oleObj>
              </mc:Choice>
              <mc:Fallback>
                <p:oleObj name="Equation" r:id="rId6" imgW="3111480" imgH="419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2197" y="3999473"/>
                        <a:ext cx="7296078" cy="981959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675565" y="5377361"/>
            <a:ext cx="10665725" cy="40011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Note:</a:t>
            </a:r>
            <a:r>
              <a:rPr lang="en-US" sz="2000" dirty="0">
                <a:solidFill>
                  <a:schemeClr val="bg1"/>
                </a:solidFill>
              </a:rPr>
              <a:t> Any polarization can be written as combination of RHCP and LHCP waves.</a:t>
            </a:r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3517758" y="6080196"/>
            <a:ext cx="51752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This could be useful in dealing with CP antennas.</a:t>
            </a:r>
          </a:p>
        </p:txBody>
      </p:sp>
      <p:graphicFrame>
        <p:nvGraphicFramePr>
          <p:cNvPr id="922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306700"/>
              </p:ext>
            </p:extLst>
          </p:nvPr>
        </p:nvGraphicFramePr>
        <p:xfrm>
          <a:off x="4805363" y="3074988"/>
          <a:ext cx="260350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Equation" r:id="rId8" imgW="1066680" imgH="266400" progId="Equation.DSMT4">
                  <p:embed/>
                </p:oleObj>
              </mc:Choice>
              <mc:Fallback>
                <p:oleObj name="Equation" r:id="rId8" imgW="1066680" imgH="266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5363" y="3074988"/>
                        <a:ext cx="2603500" cy="6508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Text Box 2"/>
          <p:cNvSpPr txBox="1">
            <a:spLocks noChangeArrowheads="1"/>
          </p:cNvSpPr>
          <p:nvPr/>
        </p:nvSpPr>
        <p:spPr bwMode="auto">
          <a:xfrm>
            <a:off x="1524001" y="0"/>
            <a:ext cx="8964613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Circularly Polarized Antennas</a:t>
            </a:r>
          </a:p>
        </p:txBody>
      </p:sp>
      <p:sp>
        <p:nvSpPr>
          <p:cNvPr id="31747" name="Text Box 27"/>
          <p:cNvSpPr txBox="1">
            <a:spLocks noChangeArrowheads="1"/>
          </p:cNvSpPr>
          <p:nvPr/>
        </p:nvSpPr>
        <p:spPr bwMode="auto">
          <a:xfrm>
            <a:off x="3427640" y="880157"/>
            <a:ext cx="52054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hlink"/>
                </a:solidFill>
              </a:rPr>
              <a:t>Method 1: </a:t>
            </a:r>
            <a:r>
              <a:rPr lang="en-US" sz="2000" dirty="0">
                <a:solidFill>
                  <a:schemeClr val="hlink"/>
                </a:solidFill>
                <a:sym typeface="Symbol" pitchFamily="18" charset="2"/>
              </a:rPr>
              <a:t>The antenna is fundamentally CP.</a:t>
            </a:r>
            <a:endParaRPr lang="en-US" sz="2000" dirty="0">
              <a:solidFill>
                <a:schemeClr val="hlink"/>
              </a:solidFill>
            </a:endParaRPr>
          </a:p>
        </p:txBody>
      </p:sp>
      <p:sp>
        <p:nvSpPr>
          <p:cNvPr id="31749" name="Text Box 29"/>
          <p:cNvSpPr txBox="1">
            <a:spLocks noChangeArrowheads="1"/>
          </p:cNvSpPr>
          <p:nvPr/>
        </p:nvSpPr>
        <p:spPr bwMode="auto">
          <a:xfrm>
            <a:off x="6745313" y="2458991"/>
            <a:ext cx="39274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A helical antenna for satellite reception is shown here.</a:t>
            </a:r>
          </a:p>
        </p:txBody>
      </p:sp>
      <p:sp>
        <p:nvSpPr>
          <p:cNvPr id="31750" name="Text Box 30"/>
          <p:cNvSpPr txBox="1">
            <a:spLocks noChangeArrowheads="1"/>
          </p:cNvSpPr>
          <p:nvPr/>
        </p:nvSpPr>
        <p:spPr bwMode="auto">
          <a:xfrm>
            <a:off x="6486525" y="3605024"/>
            <a:ext cx="4383917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The helical antenna is shown with a circular ground plane.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EEDA52-5893-41E9-A846-2F15C52ACF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695" b="12593"/>
          <a:stretch>
            <a:fillRect/>
          </a:stretch>
        </p:blipFill>
        <p:spPr>
          <a:xfrm>
            <a:off x="626376" y="1835624"/>
            <a:ext cx="5397934" cy="403291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Text Box 2"/>
          <p:cNvSpPr txBox="1">
            <a:spLocks noChangeArrowheads="1"/>
          </p:cNvSpPr>
          <p:nvPr/>
        </p:nvSpPr>
        <p:spPr bwMode="auto">
          <a:xfrm>
            <a:off x="1524001" y="0"/>
            <a:ext cx="8964613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Circularly Polarized Antennas (cont.)</a:t>
            </a:r>
          </a:p>
        </p:txBody>
      </p:sp>
      <p:pic>
        <p:nvPicPr>
          <p:cNvPr id="3277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7802" y="2004076"/>
            <a:ext cx="3762375" cy="29035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grpSp>
        <p:nvGrpSpPr>
          <p:cNvPr id="32772" name="Group 32"/>
          <p:cNvGrpSpPr>
            <a:grpSpLocks/>
          </p:cNvGrpSpPr>
          <p:nvPr/>
        </p:nvGrpSpPr>
        <p:grpSpPr bwMode="auto">
          <a:xfrm>
            <a:off x="6397627" y="1240157"/>
            <a:ext cx="4075113" cy="3221040"/>
            <a:chOff x="3054" y="386"/>
            <a:chExt cx="2567" cy="2029"/>
          </a:xfrm>
        </p:grpSpPr>
        <p:sp>
          <p:nvSpPr>
            <p:cNvPr id="32776" name="AutoShape 10"/>
            <p:cNvSpPr>
              <a:spLocks noChangeArrowheads="1"/>
            </p:cNvSpPr>
            <p:nvPr/>
          </p:nvSpPr>
          <p:spPr bwMode="auto">
            <a:xfrm rot="6341453" flipH="1">
              <a:off x="4608" y="720"/>
              <a:ext cx="48" cy="1464"/>
            </a:xfrm>
            <a:prstGeom prst="can">
              <a:avLst>
                <a:gd name="adj" fmla="val 58600"/>
              </a:avLst>
            </a:prstGeom>
            <a:solidFill>
              <a:srgbClr val="FF9933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7" name="AutoShape 11"/>
            <p:cNvSpPr>
              <a:spLocks noChangeArrowheads="1"/>
            </p:cNvSpPr>
            <p:nvPr/>
          </p:nvSpPr>
          <p:spPr bwMode="auto">
            <a:xfrm>
              <a:off x="4344" y="912"/>
              <a:ext cx="48" cy="1464"/>
            </a:xfrm>
            <a:prstGeom prst="can">
              <a:avLst>
                <a:gd name="adj" fmla="val 58600"/>
              </a:avLst>
            </a:prstGeom>
            <a:solidFill>
              <a:srgbClr val="FF9933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2778" name="Group 16"/>
            <p:cNvGrpSpPr>
              <a:grpSpLocks/>
            </p:cNvGrpSpPr>
            <p:nvPr/>
          </p:nvGrpSpPr>
          <p:grpSpPr bwMode="auto">
            <a:xfrm>
              <a:off x="4278" y="1502"/>
              <a:ext cx="191" cy="268"/>
              <a:chOff x="4670" y="1718"/>
              <a:chExt cx="191" cy="268"/>
            </a:xfrm>
          </p:grpSpPr>
          <p:sp>
            <p:nvSpPr>
              <p:cNvPr id="32794" name="Oval 17"/>
              <p:cNvSpPr>
                <a:spLocks noChangeArrowheads="1"/>
              </p:cNvSpPr>
              <p:nvPr/>
            </p:nvSpPr>
            <p:spPr bwMode="auto">
              <a:xfrm>
                <a:off x="4672" y="1768"/>
                <a:ext cx="176" cy="1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95" name="Text Box 18"/>
              <p:cNvSpPr txBox="1">
                <a:spLocks noChangeArrowheads="1"/>
              </p:cNvSpPr>
              <p:nvPr/>
            </p:nvSpPr>
            <p:spPr bwMode="auto">
              <a:xfrm>
                <a:off x="4670" y="1718"/>
                <a:ext cx="191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chemeClr val="bg2"/>
                    </a:solidFill>
                  </a:rPr>
                  <a:t>+</a:t>
                </a:r>
              </a:p>
            </p:txBody>
          </p:sp>
          <p:sp>
            <p:nvSpPr>
              <p:cNvPr id="32796" name="Text Box 19"/>
              <p:cNvSpPr txBox="1">
                <a:spLocks noChangeArrowheads="1"/>
              </p:cNvSpPr>
              <p:nvPr/>
            </p:nvSpPr>
            <p:spPr bwMode="auto">
              <a:xfrm>
                <a:off x="4686" y="1774"/>
                <a:ext cx="159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chemeClr val="bg2"/>
                    </a:solidFill>
                  </a:rPr>
                  <a:t>-</a:t>
                </a:r>
              </a:p>
            </p:txBody>
          </p:sp>
        </p:grpSp>
        <p:sp>
          <p:nvSpPr>
            <p:cNvPr id="32779" name="Text Box 21"/>
            <p:cNvSpPr txBox="1">
              <a:spLocks noChangeArrowheads="1"/>
            </p:cNvSpPr>
            <p:nvPr/>
          </p:nvSpPr>
          <p:spPr bwMode="auto">
            <a:xfrm>
              <a:off x="3662" y="1464"/>
              <a:ext cx="488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bg2"/>
                  </a:solidFill>
                  <a:latin typeface="Times New Roman" pitchFamily="18" charset="0"/>
                </a:rPr>
                <a:t>V</a:t>
              </a:r>
              <a:r>
                <a:rPr lang="en-US" i="1" baseline="-25000">
                  <a:solidFill>
                    <a:schemeClr val="bg2"/>
                  </a:solidFill>
                  <a:latin typeface="Times New Roman" pitchFamily="18" charset="0"/>
                </a:rPr>
                <a:t>y</a:t>
              </a:r>
              <a:r>
                <a:rPr lang="en-US" i="1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r>
                <a:rPr lang="en-US">
                  <a:solidFill>
                    <a:schemeClr val="bg2"/>
                  </a:solidFill>
                  <a:latin typeface="Times New Roman" pitchFamily="18" charset="0"/>
                </a:rPr>
                <a:t>= </a:t>
              </a:r>
              <a:r>
                <a:rPr lang="en-US" i="1">
                  <a:solidFill>
                    <a:schemeClr val="bg2"/>
                  </a:solidFill>
                  <a:latin typeface="Times New Roman" pitchFamily="18" charset="0"/>
                </a:rPr>
                <a:t>-j</a:t>
              </a:r>
            </a:p>
          </p:txBody>
        </p:sp>
        <p:sp>
          <p:nvSpPr>
            <p:cNvPr id="32780" name="Line 22"/>
            <p:cNvSpPr>
              <a:spLocks noChangeShapeType="1"/>
            </p:cNvSpPr>
            <p:nvPr/>
          </p:nvSpPr>
          <p:spPr bwMode="auto">
            <a:xfrm flipH="1">
              <a:off x="3441" y="1690"/>
              <a:ext cx="848" cy="55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81" name="Text Box 23"/>
            <p:cNvSpPr txBox="1">
              <a:spLocks noChangeArrowheads="1"/>
            </p:cNvSpPr>
            <p:nvPr/>
          </p:nvSpPr>
          <p:spPr bwMode="auto">
            <a:xfrm>
              <a:off x="3238" y="2184"/>
              <a:ext cx="17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bg2"/>
                  </a:solidFill>
                  <a:latin typeface="Times New Roman" pitchFamily="18" charset="0"/>
                </a:rPr>
                <a:t>z</a:t>
              </a:r>
            </a:p>
          </p:txBody>
        </p:sp>
        <p:sp>
          <p:nvSpPr>
            <p:cNvPr id="32782" name="Line 24"/>
            <p:cNvSpPr>
              <a:spLocks noChangeShapeType="1"/>
            </p:cNvSpPr>
            <p:nvPr/>
          </p:nvSpPr>
          <p:spPr bwMode="auto">
            <a:xfrm flipH="1">
              <a:off x="4442" y="1296"/>
              <a:ext cx="464" cy="30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83" name="Text Box 25"/>
            <p:cNvSpPr txBox="1">
              <a:spLocks noChangeArrowheads="1"/>
            </p:cNvSpPr>
            <p:nvPr/>
          </p:nvSpPr>
          <p:spPr bwMode="auto">
            <a:xfrm>
              <a:off x="5441" y="1755"/>
              <a:ext cx="180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bg2"/>
                  </a:solidFill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32784" name="Text Box 26"/>
            <p:cNvSpPr txBox="1">
              <a:spLocks noChangeArrowheads="1"/>
            </p:cNvSpPr>
            <p:nvPr/>
          </p:nvSpPr>
          <p:spPr bwMode="auto">
            <a:xfrm>
              <a:off x="4408" y="386"/>
              <a:ext cx="180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bg2"/>
                  </a:solidFill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32785" name="Line 27"/>
            <p:cNvSpPr>
              <a:spLocks noChangeShapeType="1"/>
            </p:cNvSpPr>
            <p:nvPr/>
          </p:nvSpPr>
          <p:spPr bwMode="auto">
            <a:xfrm>
              <a:off x="4491" y="1571"/>
              <a:ext cx="904" cy="2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86" name="Line 28"/>
            <p:cNvSpPr>
              <a:spLocks noChangeShapeType="1"/>
            </p:cNvSpPr>
            <p:nvPr/>
          </p:nvSpPr>
          <p:spPr bwMode="auto">
            <a:xfrm flipV="1">
              <a:off x="4491" y="663"/>
              <a:ext cx="0" cy="90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87" name="Text Box 20"/>
            <p:cNvSpPr txBox="1">
              <a:spLocks noChangeArrowheads="1"/>
            </p:cNvSpPr>
            <p:nvPr/>
          </p:nvSpPr>
          <p:spPr bwMode="auto">
            <a:xfrm>
              <a:off x="4574" y="1032"/>
              <a:ext cx="472" cy="231"/>
            </a:xfrm>
            <a:prstGeom prst="rect">
              <a:avLst/>
            </a:prstGeom>
            <a:solidFill>
              <a:schemeClr val="tx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bg2"/>
                  </a:solidFill>
                  <a:latin typeface="Times New Roman" pitchFamily="18" charset="0"/>
                </a:rPr>
                <a:t>V</a:t>
              </a:r>
              <a:r>
                <a:rPr lang="en-US" i="1" baseline="-25000">
                  <a:solidFill>
                    <a:schemeClr val="bg2"/>
                  </a:solidFill>
                  <a:latin typeface="Times New Roman" pitchFamily="18" charset="0"/>
                </a:rPr>
                <a:t>x</a:t>
              </a:r>
              <a:r>
                <a:rPr lang="en-US" i="1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r>
                <a:rPr lang="en-US">
                  <a:solidFill>
                    <a:schemeClr val="bg2"/>
                  </a:solidFill>
                  <a:latin typeface="Times New Roman" pitchFamily="18" charset="0"/>
                </a:rPr>
                <a:t>= 1</a:t>
              </a:r>
            </a:p>
          </p:txBody>
        </p:sp>
        <p:grpSp>
          <p:nvGrpSpPr>
            <p:cNvPr id="32788" name="Group 29"/>
            <p:cNvGrpSpPr>
              <a:grpSpLocks/>
            </p:cNvGrpSpPr>
            <p:nvPr/>
          </p:nvGrpSpPr>
          <p:grpSpPr bwMode="auto">
            <a:xfrm>
              <a:off x="4510" y="1363"/>
              <a:ext cx="286" cy="200"/>
              <a:chOff x="3205" y="1216"/>
              <a:chExt cx="286" cy="200"/>
            </a:xfrm>
          </p:grpSpPr>
          <p:sp>
            <p:nvSpPr>
              <p:cNvPr id="32791" name="Oval 12"/>
              <p:cNvSpPr>
                <a:spLocks noChangeArrowheads="1"/>
              </p:cNvSpPr>
              <p:nvPr/>
            </p:nvSpPr>
            <p:spPr bwMode="auto">
              <a:xfrm rot="6332471">
                <a:off x="3253" y="1216"/>
                <a:ext cx="176" cy="1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92" name="Text Box 13"/>
              <p:cNvSpPr txBox="1">
                <a:spLocks noChangeArrowheads="1"/>
              </p:cNvSpPr>
              <p:nvPr/>
            </p:nvSpPr>
            <p:spPr bwMode="auto">
              <a:xfrm rot="6332471">
                <a:off x="3289" y="1215"/>
                <a:ext cx="191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chemeClr val="bg2"/>
                    </a:solidFill>
                  </a:rPr>
                  <a:t>+</a:t>
                </a:r>
              </a:p>
            </p:txBody>
          </p:sp>
          <p:sp>
            <p:nvSpPr>
              <p:cNvPr id="32793" name="Text Box 14"/>
              <p:cNvSpPr txBox="1">
                <a:spLocks noChangeArrowheads="1"/>
              </p:cNvSpPr>
              <p:nvPr/>
            </p:nvSpPr>
            <p:spPr bwMode="auto">
              <a:xfrm rot="6332471">
                <a:off x="3231" y="1191"/>
                <a:ext cx="159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chemeClr val="bg2"/>
                    </a:solidFill>
                  </a:rPr>
                  <a:t>-</a:t>
                </a:r>
              </a:p>
            </p:txBody>
          </p:sp>
        </p:grpSp>
        <p:sp>
          <p:nvSpPr>
            <p:cNvPr id="32789" name="Freeform 30"/>
            <p:cNvSpPr>
              <a:spLocks/>
            </p:cNvSpPr>
            <p:nvPr/>
          </p:nvSpPr>
          <p:spPr bwMode="auto">
            <a:xfrm rot="19402688" flipH="1">
              <a:off x="3524" y="1895"/>
              <a:ext cx="570" cy="187"/>
            </a:xfrm>
            <a:custGeom>
              <a:avLst/>
              <a:gdLst>
                <a:gd name="T0" fmla="*/ 0 w 626"/>
                <a:gd name="T1" fmla="*/ 122 h 124"/>
                <a:gd name="T2" fmla="*/ 66 w 626"/>
                <a:gd name="T3" fmla="*/ 14 h 124"/>
                <a:gd name="T4" fmla="*/ 136 w 626"/>
                <a:gd name="T5" fmla="*/ 116 h 124"/>
                <a:gd name="T6" fmla="*/ 220 w 626"/>
                <a:gd name="T7" fmla="*/ 8 h 124"/>
                <a:gd name="T8" fmla="*/ 294 w 626"/>
                <a:gd name="T9" fmla="*/ 124 h 124"/>
                <a:gd name="T10" fmla="*/ 370 w 626"/>
                <a:gd name="T11" fmla="*/ 8 h 124"/>
                <a:gd name="T12" fmla="*/ 450 w 626"/>
                <a:gd name="T13" fmla="*/ 124 h 124"/>
                <a:gd name="T14" fmla="*/ 522 w 626"/>
                <a:gd name="T15" fmla="*/ 10 h 124"/>
                <a:gd name="T16" fmla="*/ 574 w 626"/>
                <a:gd name="T17" fmla="*/ 62 h 124"/>
                <a:gd name="T18" fmla="*/ 626 w 626"/>
                <a:gd name="T19" fmla="*/ 68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6"/>
                <a:gd name="T31" fmla="*/ 0 h 124"/>
                <a:gd name="T32" fmla="*/ 626 w 626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6" h="124">
                  <a:moveTo>
                    <a:pt x="0" y="122"/>
                  </a:moveTo>
                  <a:cubicBezTo>
                    <a:pt x="11" y="104"/>
                    <a:pt x="43" y="15"/>
                    <a:pt x="66" y="14"/>
                  </a:cubicBezTo>
                  <a:cubicBezTo>
                    <a:pt x="89" y="13"/>
                    <a:pt x="110" y="117"/>
                    <a:pt x="136" y="116"/>
                  </a:cubicBezTo>
                  <a:cubicBezTo>
                    <a:pt x="162" y="115"/>
                    <a:pt x="194" y="7"/>
                    <a:pt x="220" y="8"/>
                  </a:cubicBezTo>
                  <a:cubicBezTo>
                    <a:pt x="246" y="9"/>
                    <a:pt x="269" y="124"/>
                    <a:pt x="294" y="124"/>
                  </a:cubicBezTo>
                  <a:cubicBezTo>
                    <a:pt x="319" y="124"/>
                    <a:pt x="344" y="8"/>
                    <a:pt x="370" y="8"/>
                  </a:cubicBezTo>
                  <a:cubicBezTo>
                    <a:pt x="396" y="8"/>
                    <a:pt x="425" y="124"/>
                    <a:pt x="450" y="124"/>
                  </a:cubicBezTo>
                  <a:cubicBezTo>
                    <a:pt x="475" y="124"/>
                    <a:pt x="501" y="20"/>
                    <a:pt x="522" y="10"/>
                  </a:cubicBezTo>
                  <a:cubicBezTo>
                    <a:pt x="543" y="0"/>
                    <a:pt x="557" y="52"/>
                    <a:pt x="574" y="62"/>
                  </a:cubicBezTo>
                  <a:cubicBezTo>
                    <a:pt x="591" y="72"/>
                    <a:pt x="615" y="67"/>
                    <a:pt x="626" y="68"/>
                  </a:cubicBez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90" name="Text Box 31"/>
            <p:cNvSpPr txBox="1">
              <a:spLocks noChangeArrowheads="1"/>
            </p:cNvSpPr>
            <p:nvPr/>
          </p:nvSpPr>
          <p:spPr bwMode="auto">
            <a:xfrm>
              <a:off x="3054" y="1791"/>
              <a:ext cx="524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</a:rPr>
                <a:t>RHCP</a:t>
              </a:r>
            </a:p>
          </p:txBody>
        </p:sp>
      </p:grpSp>
      <p:sp>
        <p:nvSpPr>
          <p:cNvPr id="32773" name="Text Box 33"/>
          <p:cNvSpPr txBox="1">
            <a:spLocks noChangeArrowheads="1"/>
          </p:cNvSpPr>
          <p:nvPr/>
        </p:nvSpPr>
        <p:spPr bwMode="auto">
          <a:xfrm>
            <a:off x="1975373" y="828653"/>
            <a:ext cx="812006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hlink"/>
                </a:solidFill>
              </a:rPr>
              <a:t>Method 2: </a:t>
            </a:r>
            <a:r>
              <a:rPr lang="en-US" sz="2000" dirty="0">
                <a:solidFill>
                  <a:schemeClr val="hlink"/>
                </a:solidFill>
                <a:sym typeface="Symbol" pitchFamily="18" charset="2"/>
              </a:rPr>
              <a:t>Two perpendicular antennas are used, fed 90</a:t>
            </a:r>
            <a:r>
              <a:rPr lang="en-US" sz="2000" baseline="30000" dirty="0">
                <a:solidFill>
                  <a:schemeClr val="hlink"/>
                </a:solidFill>
                <a:sym typeface="Symbol" pitchFamily="18" charset="2"/>
              </a:rPr>
              <a:t>o</a:t>
            </a:r>
            <a:r>
              <a:rPr lang="en-US" sz="2000" dirty="0">
                <a:solidFill>
                  <a:schemeClr val="hlink"/>
                </a:solidFill>
                <a:sym typeface="Symbol" pitchFamily="18" charset="2"/>
              </a:rPr>
              <a:t> out of phase.</a:t>
            </a:r>
            <a:endParaRPr lang="en-US" sz="2000" dirty="0">
              <a:solidFill>
                <a:schemeClr val="hlink"/>
              </a:solidFill>
            </a:endParaRPr>
          </a:p>
        </p:txBody>
      </p:sp>
      <p:sp>
        <p:nvSpPr>
          <p:cNvPr id="32775" name="Text Box 35"/>
          <p:cNvSpPr txBox="1">
            <a:spLocks noChangeArrowheads="1"/>
          </p:cNvSpPr>
          <p:nvPr/>
        </p:nvSpPr>
        <p:spPr bwMode="auto">
          <a:xfrm>
            <a:off x="6674485" y="4763453"/>
            <a:ext cx="37655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Two antennas are shown here being fed by a common feed point.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50626" y="5243470"/>
            <a:ext cx="5273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A more complicated version using four antennas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(</a:t>
            </a:r>
            <a:r>
              <a:rPr lang="en-US" dirty="0" err="1">
                <a:solidFill>
                  <a:schemeClr val="bg2"/>
                </a:solidFill>
              </a:rPr>
              <a:t>omni</a:t>
            </a:r>
            <a:r>
              <a:rPr lang="en-US" dirty="0">
                <a:solidFill>
                  <a:schemeClr val="bg2"/>
                </a:solidFill>
              </a:rPr>
              <a:t> CP)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396249" y="5793473"/>
            <a:ext cx="4856329" cy="338554"/>
          </a:xfrm>
          <a:prstGeom prst="rect">
            <a:avLst/>
          </a:prstGeom>
          <a:solidFill>
            <a:srgbClr val="FFFF99"/>
          </a:solidFill>
          <a:ln w="127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Note</a:t>
            </a:r>
            <a:r>
              <a:rPr lang="en-US" sz="1600" dirty="0">
                <a:solidFill>
                  <a:schemeClr val="bg2"/>
                </a:solidFill>
              </a:rPr>
              <a:t>: LHCP is radiated in the negative </a:t>
            </a:r>
            <a:r>
              <a:rPr lang="en-US" sz="1600" i="1" dirty="0">
                <a:solidFill>
                  <a:schemeClr val="bg2"/>
                </a:solidFill>
                <a:latin typeface="+mn-lt"/>
              </a:rPr>
              <a:t>z</a:t>
            </a:r>
            <a:r>
              <a:rPr lang="en-US" sz="1600" dirty="0">
                <a:solidFill>
                  <a:schemeClr val="bg2"/>
                </a:solidFill>
              </a:rPr>
              <a:t> direction.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Text Box 2"/>
          <p:cNvSpPr txBox="1">
            <a:spLocks noChangeArrowheads="1"/>
          </p:cNvSpPr>
          <p:nvPr/>
        </p:nvSpPr>
        <p:spPr bwMode="auto">
          <a:xfrm>
            <a:off x="1524001" y="0"/>
            <a:ext cx="8964613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Circularly Polarized Antennas (cont.)</a:t>
            </a:r>
          </a:p>
        </p:txBody>
      </p:sp>
      <p:sp>
        <p:nvSpPr>
          <p:cNvPr id="33795" name="Text Box 26"/>
          <p:cNvSpPr txBox="1">
            <a:spLocks noChangeArrowheads="1"/>
          </p:cNvSpPr>
          <p:nvPr/>
        </p:nvSpPr>
        <p:spPr bwMode="auto">
          <a:xfrm>
            <a:off x="644857" y="905042"/>
            <a:ext cx="1092503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hlink"/>
                </a:solidFill>
              </a:rPr>
              <a:t>Method 3: </a:t>
            </a:r>
            <a:r>
              <a:rPr lang="en-US" sz="2000" dirty="0">
                <a:solidFill>
                  <a:schemeClr val="hlink"/>
                </a:solidFill>
                <a:sym typeface="Symbol" pitchFamily="18" charset="2"/>
              </a:rPr>
              <a:t>A single antenna is used, but two perpendicular modes are excited 90</a:t>
            </a:r>
            <a:r>
              <a:rPr lang="en-US" sz="2000" baseline="30000" dirty="0">
                <a:solidFill>
                  <a:schemeClr val="hlink"/>
                </a:solidFill>
                <a:sym typeface="Symbol" pitchFamily="18" charset="2"/>
              </a:rPr>
              <a:t>o</a:t>
            </a:r>
            <a:r>
              <a:rPr lang="en-US" sz="2000" dirty="0">
                <a:solidFill>
                  <a:schemeClr val="hlink"/>
                </a:solidFill>
                <a:sym typeface="Symbol" pitchFamily="18" charset="2"/>
              </a:rPr>
              <a:t> out of phase.</a:t>
            </a:r>
            <a:endParaRPr lang="en-US" sz="2000" dirty="0">
              <a:solidFill>
                <a:schemeClr val="hlink"/>
              </a:solidFill>
            </a:endParaRPr>
          </a:p>
        </p:txBody>
      </p:sp>
      <p:sp>
        <p:nvSpPr>
          <p:cNvPr id="33796" name="Text Box 28"/>
          <p:cNvSpPr txBox="1">
            <a:spLocks noChangeArrowheads="1"/>
          </p:cNvSpPr>
          <p:nvPr/>
        </p:nvSpPr>
        <p:spPr bwMode="auto">
          <a:xfrm>
            <a:off x="1280662" y="5312132"/>
            <a:ext cx="9084813" cy="71558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457200" indent="-457200">
              <a:spcAft>
                <a:spcPct val="25000"/>
              </a:spcAft>
              <a:buFontTx/>
              <a:buAutoNum type="alphaLcParenBoth"/>
            </a:pPr>
            <a:r>
              <a:rPr lang="en-US" dirty="0">
                <a:solidFill>
                  <a:schemeClr val="bg2"/>
                </a:solidFill>
              </a:rPr>
              <a:t>A square microstrip antenna with two perpendicular modes being excited.</a:t>
            </a:r>
          </a:p>
          <a:p>
            <a:pPr marL="457200" indent="-457200">
              <a:spcAft>
                <a:spcPct val="25000"/>
              </a:spcAft>
              <a:buFontTx/>
              <a:buAutoNum type="alphaLcParenBoth"/>
            </a:pPr>
            <a:r>
              <a:rPr lang="en-US" dirty="0">
                <a:solidFill>
                  <a:schemeClr val="bg2"/>
                </a:solidFill>
              </a:rPr>
              <a:t>A square patch with two corners chopped off, fed at 45</a:t>
            </a:r>
            <a:r>
              <a:rPr lang="en-US" baseline="30000" dirty="0">
                <a:solidFill>
                  <a:schemeClr val="bg2"/>
                </a:solidFill>
              </a:rPr>
              <a:t>o</a:t>
            </a:r>
            <a:r>
              <a:rPr lang="en-US" dirty="0">
                <a:solidFill>
                  <a:schemeClr val="bg2"/>
                </a:solidFill>
              </a:rPr>
              <a:t> from the edge.</a:t>
            </a:r>
          </a:p>
        </p:txBody>
      </p:sp>
      <p:pic>
        <p:nvPicPr>
          <p:cNvPr id="33797" name="Picture 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5550" y="1811339"/>
            <a:ext cx="2438400" cy="2403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33800" name="Picture 31"/>
          <p:cNvPicPr>
            <a:picLocks noChangeAspect="1" noChangeArrowheads="1"/>
          </p:cNvPicPr>
          <p:nvPr/>
        </p:nvPicPr>
        <p:blipFill>
          <a:blip r:embed="rId4" cstate="print"/>
          <a:srcRect r="35345"/>
          <a:stretch>
            <a:fillRect/>
          </a:stretch>
        </p:blipFill>
        <p:spPr bwMode="auto">
          <a:xfrm>
            <a:off x="2858092" y="2083653"/>
            <a:ext cx="3030917" cy="1866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3801" name="Text Box 34"/>
          <p:cNvSpPr txBox="1">
            <a:spLocks noChangeArrowheads="1"/>
          </p:cNvSpPr>
          <p:nvPr/>
        </p:nvSpPr>
        <p:spPr bwMode="auto">
          <a:xfrm>
            <a:off x="5343335" y="3556687"/>
            <a:ext cx="463550" cy="366713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(a)</a:t>
            </a:r>
          </a:p>
        </p:txBody>
      </p:sp>
      <p:sp>
        <p:nvSpPr>
          <p:cNvPr id="33802" name="Text Box 35"/>
          <p:cNvSpPr txBox="1">
            <a:spLocks noChangeArrowheads="1"/>
          </p:cNvSpPr>
          <p:nvPr/>
        </p:nvSpPr>
        <p:spPr bwMode="auto">
          <a:xfrm>
            <a:off x="8616522" y="4355081"/>
            <a:ext cx="463550" cy="366713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(b)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378569-1B32-690E-016F-005347670AB2}"/>
              </a:ext>
            </a:extLst>
          </p:cNvPr>
          <p:cNvSpPr/>
          <p:nvPr/>
        </p:nvSpPr>
        <p:spPr bwMode="auto">
          <a:xfrm>
            <a:off x="2859206" y="2088107"/>
            <a:ext cx="3050275" cy="1862920"/>
          </a:xfrm>
          <a:prstGeom prst="rect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Text Box 2"/>
          <p:cNvSpPr txBox="1">
            <a:spLocks noChangeArrowheads="1"/>
          </p:cNvSpPr>
          <p:nvPr/>
        </p:nvSpPr>
        <p:spPr bwMode="auto">
          <a:xfrm>
            <a:off x="1524001" y="0"/>
            <a:ext cx="8964613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Circularly Polarized Antennas (cont.)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890939" y="797787"/>
            <a:ext cx="793518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hlink"/>
                </a:solidFill>
              </a:rPr>
              <a:t>Method 4: </a:t>
            </a:r>
            <a:r>
              <a:rPr lang="en-US" sz="2000" dirty="0">
                <a:solidFill>
                  <a:schemeClr val="hlink"/>
                </a:solidFill>
                <a:sym typeface="Symbol" pitchFamily="18" charset="2"/>
              </a:rPr>
              <a:t>Sequential rotation of antennas is used (shown for </a:t>
            </a:r>
            <a:r>
              <a:rPr lang="en-US" sz="2000" i="1" dirty="0">
                <a:solidFill>
                  <a:schemeClr val="hlink"/>
                </a:solidFill>
                <a:latin typeface="+mn-lt"/>
                <a:sym typeface="Symbol" pitchFamily="18" charset="2"/>
              </a:rPr>
              <a:t>N</a:t>
            </a:r>
            <a:r>
              <a:rPr lang="en-US" sz="2000" dirty="0">
                <a:solidFill>
                  <a:schemeClr val="hlink"/>
                </a:solidFill>
                <a:sym typeface="Symbol" pitchFamily="18" charset="2"/>
              </a:rPr>
              <a:t> </a:t>
            </a:r>
            <a:r>
              <a:rPr lang="en-US" sz="2000" dirty="0">
                <a:solidFill>
                  <a:schemeClr val="hlink"/>
                </a:solidFill>
                <a:latin typeface="+mn-lt"/>
                <a:sym typeface="Symbol" pitchFamily="18" charset="2"/>
              </a:rPr>
              <a:t>= 4</a:t>
            </a:r>
            <a:r>
              <a:rPr lang="en-US" sz="2000" dirty="0">
                <a:solidFill>
                  <a:schemeClr val="hlink"/>
                </a:solidFill>
                <a:sym typeface="Symbol" pitchFamily="18" charset="2"/>
              </a:rPr>
              <a:t>).</a:t>
            </a:r>
            <a:endParaRPr lang="en-US" sz="2000" dirty="0">
              <a:solidFill>
                <a:schemeClr val="hlink"/>
              </a:solidFill>
            </a:endParaRPr>
          </a:p>
        </p:txBody>
      </p:sp>
      <p:grpSp>
        <p:nvGrpSpPr>
          <p:cNvPr id="34821" name="Group 38"/>
          <p:cNvGrpSpPr>
            <a:grpSpLocks/>
          </p:cNvGrpSpPr>
          <p:nvPr/>
        </p:nvGrpSpPr>
        <p:grpSpPr bwMode="auto">
          <a:xfrm>
            <a:off x="1851025" y="1665605"/>
            <a:ext cx="4197350" cy="2038350"/>
            <a:chOff x="1334" y="1126"/>
            <a:chExt cx="2644" cy="1284"/>
          </a:xfrm>
        </p:grpSpPr>
        <p:sp>
          <p:nvSpPr>
            <p:cNvPr id="34828" name="Line 7"/>
            <p:cNvSpPr>
              <a:spLocks noChangeShapeType="1"/>
            </p:cNvSpPr>
            <p:nvPr/>
          </p:nvSpPr>
          <p:spPr bwMode="auto">
            <a:xfrm>
              <a:off x="2504" y="2088"/>
              <a:ext cx="37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829" name="Line 8"/>
            <p:cNvSpPr>
              <a:spLocks noChangeShapeType="1"/>
            </p:cNvSpPr>
            <p:nvPr/>
          </p:nvSpPr>
          <p:spPr bwMode="auto">
            <a:xfrm rot="-5400000">
              <a:off x="2816" y="1768"/>
              <a:ext cx="37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830" name="Line 9"/>
            <p:cNvSpPr>
              <a:spLocks noChangeShapeType="1"/>
            </p:cNvSpPr>
            <p:nvPr/>
          </p:nvSpPr>
          <p:spPr bwMode="auto">
            <a:xfrm rot="10800000">
              <a:off x="2504" y="1520"/>
              <a:ext cx="37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831" name="Line 10"/>
            <p:cNvSpPr>
              <a:spLocks noChangeShapeType="1"/>
            </p:cNvSpPr>
            <p:nvPr/>
          </p:nvSpPr>
          <p:spPr bwMode="auto">
            <a:xfrm rot="5400000">
              <a:off x="2168" y="1792"/>
              <a:ext cx="37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832" name="Text Box 27"/>
            <p:cNvSpPr txBox="1">
              <a:spLocks noChangeArrowheads="1"/>
            </p:cNvSpPr>
            <p:nvPr/>
          </p:nvSpPr>
          <p:spPr bwMode="auto">
            <a:xfrm>
              <a:off x="2364" y="2179"/>
              <a:ext cx="692" cy="231"/>
            </a:xfrm>
            <a:prstGeom prst="rect">
              <a:avLst/>
            </a:prstGeom>
            <a:solidFill>
              <a:schemeClr val="tx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bg2"/>
                  </a:solidFill>
                  <a:latin typeface="Times New Roman" pitchFamily="18" charset="0"/>
                </a:rPr>
                <a:t>I </a:t>
              </a:r>
              <a:r>
                <a:rPr lang="en-US" dirty="0">
                  <a:solidFill>
                    <a:schemeClr val="bg2"/>
                  </a:solidFill>
                  <a:latin typeface="Times New Roman" pitchFamily="18" charset="0"/>
                </a:rPr>
                <a:t>= 1 </a:t>
              </a:r>
              <a:r>
                <a:rPr lang="en-US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 0</a:t>
              </a:r>
              <a:r>
                <a:rPr lang="en-US" baseline="30000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o</a:t>
              </a:r>
            </a:p>
          </p:txBody>
        </p:sp>
        <p:sp>
          <p:nvSpPr>
            <p:cNvPr id="34833" name="Text Box 34"/>
            <p:cNvSpPr txBox="1">
              <a:spLocks noChangeArrowheads="1"/>
            </p:cNvSpPr>
            <p:nvPr/>
          </p:nvSpPr>
          <p:spPr bwMode="auto">
            <a:xfrm>
              <a:off x="3166" y="1686"/>
              <a:ext cx="812" cy="231"/>
            </a:xfrm>
            <a:prstGeom prst="rect">
              <a:avLst/>
            </a:prstGeom>
            <a:solidFill>
              <a:schemeClr val="tx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bg2"/>
                  </a:solidFill>
                  <a:latin typeface="Times New Roman" pitchFamily="18" charset="0"/>
                </a:rPr>
                <a:t>I </a:t>
              </a:r>
              <a:r>
                <a:rPr lang="en-US">
                  <a:solidFill>
                    <a:schemeClr val="bg2"/>
                  </a:solidFill>
                  <a:latin typeface="Times New Roman" pitchFamily="18" charset="0"/>
                </a:rPr>
                <a:t>= 1 </a:t>
              </a:r>
              <a:r>
                <a:rPr lang="en-US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 -90</a:t>
              </a:r>
              <a:r>
                <a:rPr lang="en-US" baseline="3000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o</a:t>
              </a:r>
            </a:p>
          </p:txBody>
        </p:sp>
        <p:sp>
          <p:nvSpPr>
            <p:cNvPr id="34834" name="Text Box 35"/>
            <p:cNvSpPr txBox="1">
              <a:spLocks noChangeArrowheads="1"/>
            </p:cNvSpPr>
            <p:nvPr/>
          </p:nvSpPr>
          <p:spPr bwMode="auto">
            <a:xfrm>
              <a:off x="3166" y="1686"/>
              <a:ext cx="812" cy="231"/>
            </a:xfrm>
            <a:prstGeom prst="rect">
              <a:avLst/>
            </a:prstGeom>
            <a:solidFill>
              <a:schemeClr val="tx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bg2"/>
                  </a:solidFill>
                  <a:latin typeface="Times New Roman" pitchFamily="18" charset="0"/>
                </a:rPr>
                <a:t>I </a:t>
              </a:r>
              <a:r>
                <a:rPr lang="en-US">
                  <a:solidFill>
                    <a:schemeClr val="bg2"/>
                  </a:solidFill>
                  <a:latin typeface="Times New Roman" pitchFamily="18" charset="0"/>
                </a:rPr>
                <a:t>= 1 </a:t>
              </a:r>
              <a:r>
                <a:rPr lang="en-US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 -90</a:t>
              </a:r>
              <a:r>
                <a:rPr lang="en-US" baseline="3000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o</a:t>
              </a:r>
            </a:p>
          </p:txBody>
        </p:sp>
        <p:sp>
          <p:nvSpPr>
            <p:cNvPr id="34835" name="Text Box 36"/>
            <p:cNvSpPr txBox="1">
              <a:spLocks noChangeArrowheads="1"/>
            </p:cNvSpPr>
            <p:nvPr/>
          </p:nvSpPr>
          <p:spPr bwMode="auto">
            <a:xfrm>
              <a:off x="2278" y="1126"/>
              <a:ext cx="884" cy="231"/>
            </a:xfrm>
            <a:prstGeom prst="rect">
              <a:avLst/>
            </a:prstGeom>
            <a:solidFill>
              <a:schemeClr val="tx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bg2"/>
                  </a:solidFill>
                  <a:latin typeface="Times New Roman" pitchFamily="18" charset="0"/>
                </a:rPr>
                <a:t>I </a:t>
              </a:r>
              <a:r>
                <a:rPr lang="en-US">
                  <a:solidFill>
                    <a:schemeClr val="bg2"/>
                  </a:solidFill>
                  <a:latin typeface="Times New Roman" pitchFamily="18" charset="0"/>
                </a:rPr>
                <a:t>= 1 </a:t>
              </a:r>
              <a:r>
                <a:rPr lang="en-US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 -180</a:t>
              </a:r>
              <a:r>
                <a:rPr lang="en-US" baseline="3000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o</a:t>
              </a:r>
            </a:p>
          </p:txBody>
        </p:sp>
        <p:sp>
          <p:nvSpPr>
            <p:cNvPr id="34836" name="Text Box 37"/>
            <p:cNvSpPr txBox="1">
              <a:spLocks noChangeArrowheads="1"/>
            </p:cNvSpPr>
            <p:nvPr/>
          </p:nvSpPr>
          <p:spPr bwMode="auto">
            <a:xfrm>
              <a:off x="1334" y="1678"/>
              <a:ext cx="884" cy="231"/>
            </a:xfrm>
            <a:prstGeom prst="rect">
              <a:avLst/>
            </a:prstGeom>
            <a:solidFill>
              <a:schemeClr val="tx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bg2"/>
                  </a:solidFill>
                  <a:latin typeface="Times New Roman" pitchFamily="18" charset="0"/>
                </a:rPr>
                <a:t>I </a:t>
              </a:r>
              <a:r>
                <a:rPr lang="en-US">
                  <a:solidFill>
                    <a:schemeClr val="bg2"/>
                  </a:solidFill>
                  <a:latin typeface="Times New Roman" pitchFamily="18" charset="0"/>
                </a:rPr>
                <a:t>= 1 </a:t>
              </a:r>
              <a:r>
                <a:rPr lang="en-US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 -270</a:t>
              </a:r>
              <a:r>
                <a:rPr lang="en-US" baseline="3000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o</a:t>
              </a:r>
            </a:p>
          </p:txBody>
        </p:sp>
      </p:grpSp>
      <p:pic>
        <p:nvPicPr>
          <p:cNvPr id="34824" name="Picture 40" descr="003663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9864" y="1859280"/>
            <a:ext cx="3271837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5" name="Text Box 41"/>
          <p:cNvSpPr txBox="1">
            <a:spLocks noChangeArrowheads="1"/>
          </p:cNvSpPr>
          <p:nvPr/>
        </p:nvSpPr>
        <p:spPr bwMode="auto">
          <a:xfrm>
            <a:off x="5089526" y="1589405"/>
            <a:ext cx="1312863" cy="336550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</a:rPr>
              <a:t>LP elements</a:t>
            </a:r>
          </a:p>
        </p:txBody>
      </p:sp>
      <p:sp>
        <p:nvSpPr>
          <p:cNvPr id="34826" name="Text Box 42"/>
          <p:cNvSpPr txBox="1">
            <a:spLocks noChangeArrowheads="1"/>
          </p:cNvSpPr>
          <p:nvPr/>
        </p:nvSpPr>
        <p:spPr bwMode="auto">
          <a:xfrm>
            <a:off x="8823325" y="1602105"/>
            <a:ext cx="1346200" cy="336550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</a:rPr>
              <a:t>CP elements</a:t>
            </a:r>
          </a:p>
        </p:txBody>
      </p:sp>
      <p:sp>
        <p:nvSpPr>
          <p:cNvPr id="34827" name="Text Box 43"/>
          <p:cNvSpPr txBox="1">
            <a:spLocks noChangeArrowheads="1"/>
          </p:cNvSpPr>
          <p:nvPr/>
        </p:nvSpPr>
        <p:spPr bwMode="auto">
          <a:xfrm>
            <a:off x="3811905" y="4316413"/>
            <a:ext cx="4070350" cy="366712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The elements may be either LP or CP.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818866" y="5278999"/>
            <a:ext cx="10522424" cy="73866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1600" dirty="0">
                <a:solidFill>
                  <a:schemeClr val="bg2"/>
                </a:solidFill>
              </a:rPr>
              <a:t>This is an extension of method 2 when used for LP elements.</a:t>
            </a:r>
          </a:p>
          <a:p>
            <a:pPr marL="174625" indent="-174625">
              <a:buFont typeface="Wingdings" pitchFamily="2" charset="2"/>
              <a:buChar char="Ø"/>
            </a:pPr>
            <a:r>
              <a:rPr lang="en-US" sz="1600" dirty="0">
                <a:solidFill>
                  <a:schemeClr val="bg2"/>
                </a:solidFill>
              </a:rPr>
              <a:t>Using multiple CP elements instead of one CP element often gives better CP in practice (due to symmetry).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Text Box 2"/>
          <p:cNvSpPr txBox="1">
            <a:spLocks noChangeArrowheads="1"/>
          </p:cNvSpPr>
          <p:nvPr/>
        </p:nvSpPr>
        <p:spPr bwMode="auto">
          <a:xfrm>
            <a:off x="1744345" y="0"/>
            <a:ext cx="8637588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Pros and Cons of CP</a:t>
            </a:r>
          </a:p>
        </p:txBody>
      </p:sp>
      <p:sp>
        <p:nvSpPr>
          <p:cNvPr id="35843" name="Text Box 19"/>
          <p:cNvSpPr txBox="1">
            <a:spLocks noChangeArrowheads="1"/>
          </p:cNvSpPr>
          <p:nvPr/>
        </p:nvSpPr>
        <p:spPr bwMode="auto">
          <a:xfrm>
            <a:off x="682388" y="1197902"/>
            <a:ext cx="11061511" cy="147732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228600" indent="-228600">
              <a:spcAft>
                <a:spcPct val="50000"/>
              </a:spcAft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Alignment between transmit and receive antennas is not important.</a:t>
            </a:r>
          </a:p>
          <a:p>
            <a:pPr marL="228600" indent="-228600">
              <a:spcAft>
                <a:spcPct val="50000"/>
              </a:spcAft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The reception does not depend on rotation of the electric field vector that might occur</a:t>
            </a:r>
            <a:r>
              <a:rPr lang="en-US" baseline="30000" dirty="0">
                <a:solidFill>
                  <a:schemeClr val="bg1"/>
                </a:solidFill>
              </a:rPr>
              <a:t>†.</a:t>
            </a:r>
          </a:p>
          <a:p>
            <a:pPr marL="228600" indent="-228600">
              <a:spcAft>
                <a:spcPct val="50000"/>
              </a:spcAft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When a RHCP bounces off an object, it mainly changes to a LHCP wave. Therefore, a RHCP receive antenna will not be as sensitive to “multipath” signals that bound from objects. </a:t>
            </a:r>
            <a:endParaRPr lang="en-US" baseline="30000" dirty="0">
              <a:solidFill>
                <a:schemeClr val="bg1"/>
              </a:solidFill>
            </a:endParaRPr>
          </a:p>
        </p:txBody>
      </p:sp>
      <p:sp>
        <p:nvSpPr>
          <p:cNvPr id="35845" name="Text Box 21"/>
          <p:cNvSpPr txBox="1">
            <a:spLocks noChangeArrowheads="1"/>
          </p:cNvSpPr>
          <p:nvPr/>
        </p:nvSpPr>
        <p:spPr bwMode="auto">
          <a:xfrm>
            <a:off x="1599273" y="6009883"/>
            <a:ext cx="8836714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marL="228600" indent="-228600" algn="ctr"/>
            <a:r>
              <a:rPr lang="en-US" baseline="30000" dirty="0">
                <a:solidFill>
                  <a:schemeClr val="bg2"/>
                </a:solidFill>
              </a:rPr>
              <a:t>†</a:t>
            </a:r>
            <a:r>
              <a:rPr lang="en-US" baseline="3000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Satellite transmission often uses CP because of Faraday rotation in the ionosphere.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750627" y="3902432"/>
            <a:ext cx="10972800" cy="1338828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228600" indent="-228600">
              <a:spcAft>
                <a:spcPct val="50000"/>
              </a:spcAft>
              <a:buFont typeface="Wingdings" pitchFamily="2" charset="2"/>
              <a:buChar char="§"/>
            </a:pPr>
            <a:r>
              <a:rPr lang="en-US" dirty="0">
                <a:solidFill>
                  <a:srgbClr val="FF0000"/>
                </a:solidFill>
              </a:rPr>
              <a:t>A CP system is usually more complicated and expensive.</a:t>
            </a:r>
          </a:p>
          <a:p>
            <a:pPr marL="228600" indent="-228600">
              <a:spcAft>
                <a:spcPct val="50000"/>
              </a:spcAft>
              <a:buFont typeface="Wingdings" pitchFamily="2" charset="2"/>
              <a:buChar char="§"/>
            </a:pPr>
            <a:r>
              <a:rPr lang="en-US" dirty="0">
                <a:solidFill>
                  <a:srgbClr val="FF0000"/>
                </a:solidFill>
              </a:rPr>
              <a:t>Often, simple wire antennas </a:t>
            </a:r>
            <a:r>
              <a:rPr lang="en-US" dirty="0" smtClean="0">
                <a:solidFill>
                  <a:srgbClr val="FF0000"/>
                </a:solidFill>
              </a:rPr>
              <a:t>(LP) are </a:t>
            </a:r>
            <a:r>
              <a:rPr lang="en-US" dirty="0">
                <a:solidFill>
                  <a:srgbClr val="FF0000"/>
                </a:solidFill>
              </a:rPr>
              <a:t>used for reception of signals in wireless communications, and </a:t>
            </a:r>
            <a:r>
              <a:rPr lang="en-US" dirty="0" smtClean="0">
                <a:solidFill>
                  <a:srgbClr val="FF0000"/>
                </a:solidFill>
              </a:rPr>
              <a:t>using </a:t>
            </a:r>
            <a:r>
              <a:rPr lang="en-US" dirty="0">
                <a:solidFill>
                  <a:srgbClr val="FF0000"/>
                </a:solidFill>
              </a:rPr>
              <a:t>a CP transmitted signal will result in 50% of the transmitted power being wasted, or a 3 dB drop in the received </a:t>
            </a:r>
            <a:r>
              <a:rPr lang="en-US" dirty="0" smtClean="0">
                <a:solidFill>
                  <a:srgbClr val="FF0000"/>
                </a:solidFill>
              </a:rPr>
              <a:t>signal.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9273" y="791571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Pros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34253" y="3468807"/>
            <a:ext cx="82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Cons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744345" y="0"/>
            <a:ext cx="8637588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Pros and Cons of CP (cont.)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52051" y="2702253"/>
            <a:ext cx="8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LP-LP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52269" y="791570"/>
            <a:ext cx="3443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Effects of alignment errors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40156" y="1282890"/>
            <a:ext cx="2773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chemeClr val="bg2"/>
                </a:solidFill>
                <a:sym typeface="Symbol"/>
              </a:rPr>
              <a:t></a:t>
            </a:r>
            <a:r>
              <a:rPr lang="en-US" dirty="0">
                <a:solidFill>
                  <a:schemeClr val="bg2"/>
                </a:solidFill>
                <a:sym typeface="Symbol"/>
              </a:rPr>
              <a:t> 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=</a:t>
            </a:r>
            <a:r>
              <a:rPr lang="en-US" dirty="0">
                <a:solidFill>
                  <a:schemeClr val="bg2"/>
                </a:solidFill>
                <a:sym typeface="Symbol"/>
              </a:rPr>
              <a:t> alignment angle error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49088" y="2702253"/>
            <a:ext cx="6193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cos</a:t>
            </a:r>
            <a:r>
              <a:rPr lang="en-US" baseline="30000" dirty="0">
                <a:solidFill>
                  <a:schemeClr val="bg2"/>
                </a:solidFill>
              </a:rPr>
              <a:t>2</a:t>
            </a:r>
            <a:r>
              <a:rPr lang="en-US" i="1" dirty="0">
                <a:solidFill>
                  <a:schemeClr val="bg2"/>
                </a:solidFill>
                <a:sym typeface="Symbol"/>
              </a:rPr>
              <a:t></a:t>
            </a:r>
            <a:r>
              <a:rPr lang="en-US" dirty="0">
                <a:solidFill>
                  <a:schemeClr val="bg2"/>
                </a:solidFill>
              </a:rPr>
              <a:t> : The received signal can vary from zero dB to -</a:t>
            </a:r>
            <a:r>
              <a:rPr lang="en-US" dirty="0">
                <a:solidFill>
                  <a:schemeClr val="bg2"/>
                </a:solidFill>
                <a:sym typeface="Symbol"/>
              </a:rPr>
              <a:t> dB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27029" y="3223138"/>
            <a:ext cx="941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CP-LP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81620" y="2008492"/>
            <a:ext cx="955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TX-RX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59356" y="1997120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Gain Loss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2042615" y="2402003"/>
            <a:ext cx="831148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4226257" y="2402002"/>
            <a:ext cx="0" cy="360300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4324511" y="3250438"/>
            <a:ext cx="3839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-3 dB, no matter what the alignment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56597" y="3894162"/>
            <a:ext cx="941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LP-CP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26783" y="3935110"/>
            <a:ext cx="3839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-3 dB, no matter what the alignment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31573" y="4633413"/>
            <a:ext cx="984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CP-CP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83647" y="4633418"/>
            <a:ext cx="6300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0 dB (polarizations same) or -</a:t>
            </a:r>
            <a:r>
              <a:rPr lang="en-US" dirty="0">
                <a:solidFill>
                  <a:schemeClr val="bg2"/>
                </a:solidFill>
                <a:sym typeface="Symbol"/>
              </a:rPr>
              <a:t> dB (polarizations opposite), </a:t>
            </a:r>
          </a:p>
          <a:p>
            <a:r>
              <a:rPr lang="en-US" dirty="0">
                <a:solidFill>
                  <a:schemeClr val="bg2"/>
                </a:solidFill>
                <a:sym typeface="Symbol"/>
              </a:rPr>
              <a:t>no matter what the alignment</a:t>
            </a:r>
            <a:r>
              <a:rPr lang="en-US" dirty="0">
                <a:solidFill>
                  <a:schemeClr val="bg2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Text Box 2"/>
          <p:cNvSpPr txBox="1">
            <a:spLocks noChangeArrowheads="1"/>
          </p:cNvSpPr>
          <p:nvPr/>
        </p:nvSpPr>
        <p:spPr bwMode="auto">
          <a:xfrm>
            <a:off x="1744345" y="0"/>
            <a:ext cx="8637588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Examples of Polarization</a:t>
            </a:r>
          </a:p>
        </p:txBody>
      </p:sp>
      <p:sp>
        <p:nvSpPr>
          <p:cNvPr id="35843" name="Text Box 19"/>
          <p:cNvSpPr txBox="1">
            <a:spLocks noChangeArrowheads="1"/>
          </p:cNvSpPr>
          <p:nvPr/>
        </p:nvSpPr>
        <p:spPr bwMode="auto">
          <a:xfrm>
            <a:off x="593677" y="1266138"/>
            <a:ext cx="11327642" cy="313932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228600" indent="-228600">
              <a:spcAft>
                <a:spcPct val="50000"/>
              </a:spcAft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AM Radio (0.540-1.6 MHz): linearly polarized  (vertical) </a:t>
            </a:r>
            <a:r>
              <a:rPr lang="en-US" dirty="0">
                <a:solidFill>
                  <a:schemeClr val="bg2"/>
                </a:solidFill>
              </a:rPr>
              <a:t>(Note 1)</a:t>
            </a:r>
          </a:p>
          <a:p>
            <a:pPr marL="228600" indent="-228600">
              <a:spcAft>
                <a:spcPct val="50000"/>
              </a:spcAft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FM Radio (88-108 MHz): linearly polarized  (horizontal)</a:t>
            </a:r>
          </a:p>
          <a:p>
            <a:pPr marL="228600" indent="-228600">
              <a:spcAft>
                <a:spcPct val="50000"/>
              </a:spcAft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TV (VHF, 54-216 MHz; UHF, 470-698 MHz: linearly polarized  (horizontal) (some transmitters are CP)</a:t>
            </a:r>
          </a:p>
          <a:p>
            <a:pPr marL="228600" indent="-228600">
              <a:spcAft>
                <a:spcPct val="50000"/>
              </a:spcAft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Cell phone antenna (about 2 GHz, depending on system): linearly polarized (direction arbitrary)</a:t>
            </a:r>
          </a:p>
          <a:p>
            <a:pPr marL="228600" indent="-228600">
              <a:spcAft>
                <a:spcPct val="50000"/>
              </a:spcAft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Cell phone base-station antennas (about 2 GHz, depending on system): often linearly polarized (dual-linear slant 45</a:t>
            </a:r>
            <a:r>
              <a:rPr lang="en-US" baseline="30000" dirty="0">
                <a:solidFill>
                  <a:schemeClr val="bg1"/>
                </a:solidFill>
              </a:rPr>
              <a:t>o</a:t>
            </a:r>
            <a:r>
              <a:rPr lang="en-US" dirty="0">
                <a:solidFill>
                  <a:schemeClr val="bg1"/>
                </a:solidFill>
              </a:rPr>
              <a:t>) </a:t>
            </a:r>
            <a:r>
              <a:rPr lang="en-US" dirty="0">
                <a:solidFill>
                  <a:schemeClr val="bg2"/>
                </a:solidFill>
              </a:rPr>
              <a:t>(Note 2)</a:t>
            </a:r>
          </a:p>
          <a:p>
            <a:pPr marL="228600" indent="-228600">
              <a:spcAft>
                <a:spcPct val="50000"/>
              </a:spcAft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DBS Satellite TV (11.7-12.5 GHz): transmits both LHCP and RHCP (frequency reuse) </a:t>
            </a:r>
            <a:r>
              <a:rPr lang="en-US" dirty="0">
                <a:solidFill>
                  <a:schemeClr val="bg2"/>
                </a:solidFill>
              </a:rPr>
              <a:t>(Note 3)</a:t>
            </a:r>
          </a:p>
          <a:p>
            <a:pPr marL="228600" indent="-228600">
              <a:spcAft>
                <a:spcPct val="50000"/>
              </a:spcAft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GPS (1.574 GHz): RHCP </a:t>
            </a:r>
            <a:r>
              <a:rPr lang="en-US" dirty="0">
                <a:solidFill>
                  <a:schemeClr val="bg2"/>
                </a:solidFill>
              </a:rPr>
              <a:t>(Note 3)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844" name="Text Box 20"/>
          <p:cNvSpPr txBox="1">
            <a:spLocks noChangeArrowheads="1"/>
          </p:cNvSpPr>
          <p:nvPr/>
        </p:nvSpPr>
        <p:spPr bwMode="auto">
          <a:xfrm>
            <a:off x="1269160" y="5222283"/>
            <a:ext cx="902811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</a:rPr>
              <a:t>Notes:</a:t>
            </a:r>
          </a:p>
        </p:txBody>
      </p:sp>
      <p:sp>
        <p:nvSpPr>
          <p:cNvPr id="35845" name="Text Box 21"/>
          <p:cNvSpPr txBox="1">
            <a:spLocks noChangeArrowheads="1"/>
          </p:cNvSpPr>
          <p:nvPr/>
        </p:nvSpPr>
        <p:spPr bwMode="auto">
          <a:xfrm>
            <a:off x="1654176" y="5764213"/>
            <a:ext cx="8946167" cy="73866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marL="228600" indent="-228600">
              <a:buFontTx/>
              <a:buAutoNum type="arabicParenR"/>
            </a:pPr>
            <a:r>
              <a:rPr lang="en-US" sz="1400" dirty="0">
                <a:solidFill>
                  <a:schemeClr val="bg2"/>
                </a:solidFill>
              </a:rPr>
              <a:t> Low-frequency waves travel better along the earth when they are polarized vertically instead of horizontally.</a:t>
            </a:r>
          </a:p>
          <a:p>
            <a:pPr marL="228600" indent="-228600">
              <a:buFontTx/>
              <a:buAutoNum type="arabicParenR"/>
            </a:pPr>
            <a:r>
              <a:rPr lang="en-US" sz="1400" dirty="0">
                <a:solidFill>
                  <a:schemeClr val="bg2"/>
                </a:solidFill>
              </a:rPr>
              <a:t> Slant linear is used to switch between whichever polarization is stronger. </a:t>
            </a:r>
          </a:p>
          <a:p>
            <a:pPr marL="228600" indent="-228600">
              <a:buFontTx/>
              <a:buAutoNum type="arabicParenR"/>
            </a:pPr>
            <a:r>
              <a:rPr lang="en-US" sz="1400" dirty="0">
                <a:solidFill>
                  <a:schemeClr val="bg2"/>
                </a:solidFill>
              </a:rPr>
              <a:t> Satellite transmission often uses CP because of Faraday rotation in the ionosphere.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Text Box 2"/>
          <p:cNvSpPr txBox="1">
            <a:spLocks noChangeArrowheads="1"/>
          </p:cNvSpPr>
          <p:nvPr/>
        </p:nvSpPr>
        <p:spPr bwMode="auto">
          <a:xfrm>
            <a:off x="1691005" y="0"/>
            <a:ext cx="8637588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Polarization of Plane Waves</a:t>
            </a:r>
          </a:p>
        </p:txBody>
      </p:sp>
      <p:sp>
        <p:nvSpPr>
          <p:cNvPr id="1030" name="Text Box 3"/>
          <p:cNvSpPr txBox="1">
            <a:spLocks noChangeArrowheads="1"/>
          </p:cNvSpPr>
          <p:nvPr/>
        </p:nvSpPr>
        <p:spPr bwMode="auto">
          <a:xfrm>
            <a:off x="2058988" y="766128"/>
            <a:ext cx="73596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Consider a plane wave with both 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x</a:t>
            </a: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 and 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y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 components</a:t>
            </a:r>
          </a:p>
        </p:txBody>
      </p:sp>
      <p:graphicFrame>
        <p:nvGraphicFramePr>
          <p:cNvPr id="102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689710"/>
              </p:ext>
            </p:extLst>
          </p:nvPr>
        </p:nvGraphicFramePr>
        <p:xfrm>
          <a:off x="3478213" y="4141788"/>
          <a:ext cx="4414837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4" imgW="1904760" imgH="253800" progId="Equation.DSMT4">
                  <p:embed/>
                </p:oleObj>
              </mc:Choice>
              <mc:Fallback>
                <p:oleObj name="Equation" r:id="rId4" imgW="1904760" imgH="2538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8213" y="4141788"/>
                        <a:ext cx="4414837" cy="5873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968220"/>
              </p:ext>
            </p:extLst>
          </p:nvPr>
        </p:nvGraphicFramePr>
        <p:xfrm>
          <a:off x="3311525" y="6203950"/>
          <a:ext cx="512762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6" imgW="3060360" imgH="241200" progId="Equation.DSMT4">
                  <p:embed/>
                </p:oleObj>
              </mc:Choice>
              <mc:Fallback>
                <p:oleObj name="Equation" r:id="rId6" imgW="3060360" imgH="2412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1525" y="6203950"/>
                        <a:ext cx="5127625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Text Box 15"/>
          <p:cNvSpPr txBox="1">
            <a:spLocks noChangeArrowheads="1"/>
          </p:cNvSpPr>
          <p:nvPr/>
        </p:nvSpPr>
        <p:spPr bwMode="auto">
          <a:xfrm>
            <a:off x="3384551" y="5078414"/>
            <a:ext cx="13049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sym typeface="Symbol" pitchFamily="18" charset="2"/>
              </a:rPr>
              <a:t>Assume</a:t>
            </a:r>
          </a:p>
        </p:txBody>
      </p:sp>
      <p:grpSp>
        <p:nvGrpSpPr>
          <p:cNvPr id="1032" name="Group 21"/>
          <p:cNvGrpSpPr>
            <a:grpSpLocks/>
          </p:cNvGrpSpPr>
          <p:nvPr/>
        </p:nvGrpSpPr>
        <p:grpSpPr bwMode="auto">
          <a:xfrm>
            <a:off x="4232275" y="1182693"/>
            <a:ext cx="3752850" cy="2778129"/>
            <a:chOff x="1706" y="745"/>
            <a:chExt cx="2364" cy="1750"/>
          </a:xfrm>
        </p:grpSpPr>
        <p:sp>
          <p:nvSpPr>
            <p:cNvPr id="1033" name="Line 4"/>
            <p:cNvSpPr>
              <a:spLocks noChangeShapeType="1"/>
            </p:cNvSpPr>
            <p:nvPr/>
          </p:nvSpPr>
          <p:spPr bwMode="auto">
            <a:xfrm>
              <a:off x="1706" y="2058"/>
              <a:ext cx="205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 flipV="1">
              <a:off x="2219" y="1028"/>
              <a:ext cx="0" cy="146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5" name="Line 6"/>
            <p:cNvSpPr>
              <a:spLocks noChangeShapeType="1"/>
            </p:cNvSpPr>
            <p:nvPr/>
          </p:nvSpPr>
          <p:spPr bwMode="auto">
            <a:xfrm>
              <a:off x="2219" y="2061"/>
              <a:ext cx="713" cy="1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6" name="Line 7"/>
            <p:cNvSpPr>
              <a:spLocks noChangeShapeType="1"/>
            </p:cNvSpPr>
            <p:nvPr/>
          </p:nvSpPr>
          <p:spPr bwMode="auto">
            <a:xfrm flipV="1">
              <a:off x="2219" y="1402"/>
              <a:ext cx="722" cy="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7" name="Line 8"/>
            <p:cNvSpPr>
              <a:spLocks noChangeShapeType="1"/>
            </p:cNvSpPr>
            <p:nvPr/>
          </p:nvSpPr>
          <p:spPr bwMode="auto">
            <a:xfrm>
              <a:off x="2926" y="1424"/>
              <a:ext cx="0" cy="64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8" name="Text Box 9"/>
            <p:cNvSpPr txBox="1">
              <a:spLocks noChangeArrowheads="1"/>
            </p:cNvSpPr>
            <p:nvPr/>
          </p:nvSpPr>
          <p:spPr bwMode="auto">
            <a:xfrm>
              <a:off x="2937" y="2129"/>
              <a:ext cx="290" cy="2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E</a:t>
              </a:r>
              <a:r>
                <a:rPr lang="en-US" sz="2000" i="1" baseline="-25000">
                  <a:solidFill>
                    <a:schemeClr val="bg2"/>
                  </a:solidFill>
                  <a:latin typeface="Times New Roman" pitchFamily="18" charset="0"/>
                </a:rPr>
                <a:t>x </a:t>
              </a:r>
              <a:endParaRPr lang="en-US" sz="2000" i="1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1039" name="Text Box 10"/>
            <p:cNvSpPr txBox="1">
              <a:spLocks noChangeArrowheads="1"/>
            </p:cNvSpPr>
            <p:nvPr/>
          </p:nvSpPr>
          <p:spPr bwMode="auto">
            <a:xfrm>
              <a:off x="1913" y="1300"/>
              <a:ext cx="378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E</a:t>
              </a:r>
              <a:r>
                <a:rPr lang="en-US" sz="2000" i="1" baseline="-25000">
                  <a:solidFill>
                    <a:schemeClr val="bg2"/>
                  </a:solidFill>
                  <a:latin typeface="Times New Roman" pitchFamily="18" charset="0"/>
                </a:rPr>
                <a:t>y </a:t>
              </a:r>
              <a:endParaRPr lang="en-US" sz="2000" i="1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1040" name="Text Box 11"/>
            <p:cNvSpPr txBox="1">
              <a:spLocks noChangeArrowheads="1"/>
            </p:cNvSpPr>
            <p:nvPr/>
          </p:nvSpPr>
          <p:spPr bwMode="auto">
            <a:xfrm>
              <a:off x="3855" y="1924"/>
              <a:ext cx="215" cy="2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x</a:t>
              </a:r>
              <a:r>
                <a:rPr lang="en-US" sz="2000" i="1" baseline="-2500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1041" name="Text Box 12"/>
            <p:cNvSpPr txBox="1">
              <a:spLocks noChangeArrowheads="1"/>
            </p:cNvSpPr>
            <p:nvPr/>
          </p:nvSpPr>
          <p:spPr bwMode="auto">
            <a:xfrm>
              <a:off x="2130" y="745"/>
              <a:ext cx="296" cy="2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y  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1042" name="Line 17"/>
            <p:cNvSpPr>
              <a:spLocks noChangeShapeType="1"/>
            </p:cNvSpPr>
            <p:nvPr/>
          </p:nvSpPr>
          <p:spPr bwMode="auto">
            <a:xfrm rot="5400000" flipH="1">
              <a:off x="1871" y="1729"/>
              <a:ext cx="694" cy="7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</p:grpSp>
      <p:graphicFrame>
        <p:nvGraphicFramePr>
          <p:cNvPr id="102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457111"/>
              </p:ext>
            </p:extLst>
          </p:nvPr>
        </p:nvGraphicFramePr>
        <p:xfrm>
          <a:off x="4772665" y="4979845"/>
          <a:ext cx="1905000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8" imgW="914400" imgH="507960" progId="Equation.DSMT4">
                  <p:embed/>
                </p:oleObj>
              </mc:Choice>
              <mc:Fallback>
                <p:oleObj name="Equation" r:id="rId8" imgW="914400" imgH="50796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2665" y="4979845"/>
                        <a:ext cx="1905000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905626" y="5534026"/>
            <a:ext cx="27687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(polar form of complex numbers)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Text Box 2"/>
          <p:cNvSpPr txBox="1">
            <a:spLocks noChangeArrowheads="1"/>
          </p:cNvSpPr>
          <p:nvPr/>
        </p:nvSpPr>
        <p:spPr bwMode="auto">
          <a:xfrm>
            <a:off x="1784985" y="0"/>
            <a:ext cx="8637588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Elliptical Polarization</a:t>
            </a: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1129566" y="1315185"/>
            <a:ext cx="360045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2"/>
                </a:solidFill>
                <a:sym typeface="Symbol" pitchFamily="18" charset="2"/>
              </a:rPr>
              <a:t>Includes all other cases</a:t>
            </a:r>
            <a:endParaRPr lang="en-US" sz="2400" i="1" dirty="0">
              <a:solidFill>
                <a:schemeClr val="bg2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10246" name="Group 5"/>
          <p:cNvGrpSpPr>
            <a:grpSpLocks/>
          </p:cNvGrpSpPr>
          <p:nvPr/>
        </p:nvGrpSpPr>
        <p:grpSpPr bwMode="auto">
          <a:xfrm>
            <a:off x="3450113" y="2100432"/>
            <a:ext cx="3932237" cy="3509966"/>
            <a:chOff x="1777" y="1600"/>
            <a:chExt cx="2477" cy="2211"/>
          </a:xfrm>
        </p:grpSpPr>
        <p:sp>
          <p:nvSpPr>
            <p:cNvPr id="10247" name="Line 6"/>
            <p:cNvSpPr>
              <a:spLocks noChangeShapeType="1"/>
            </p:cNvSpPr>
            <p:nvPr/>
          </p:nvSpPr>
          <p:spPr bwMode="auto">
            <a:xfrm>
              <a:off x="1777" y="2906"/>
              <a:ext cx="2219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48" name="Line 7"/>
            <p:cNvSpPr>
              <a:spLocks noChangeShapeType="1"/>
            </p:cNvSpPr>
            <p:nvPr/>
          </p:nvSpPr>
          <p:spPr bwMode="auto">
            <a:xfrm flipV="1">
              <a:off x="2824" y="1885"/>
              <a:ext cx="0" cy="186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49" name="Line 8"/>
            <p:cNvSpPr>
              <a:spLocks noChangeShapeType="1"/>
            </p:cNvSpPr>
            <p:nvPr/>
          </p:nvSpPr>
          <p:spPr bwMode="auto">
            <a:xfrm flipV="1">
              <a:off x="2824" y="2253"/>
              <a:ext cx="576" cy="656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50" name="Text Box 9"/>
            <p:cNvSpPr txBox="1">
              <a:spLocks noChangeArrowheads="1"/>
            </p:cNvSpPr>
            <p:nvPr/>
          </p:nvSpPr>
          <p:spPr bwMode="auto">
            <a:xfrm>
              <a:off x="4039" y="2754"/>
              <a:ext cx="215" cy="2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x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10251" name="Text Box 10"/>
            <p:cNvSpPr txBox="1">
              <a:spLocks noChangeArrowheads="1"/>
            </p:cNvSpPr>
            <p:nvPr/>
          </p:nvSpPr>
          <p:spPr bwMode="auto">
            <a:xfrm>
              <a:off x="2634" y="1600"/>
              <a:ext cx="402" cy="2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y  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10242" name="Object 11"/>
            <p:cNvGraphicFramePr>
              <a:graphicFrameLocks noChangeAspect="1"/>
            </p:cNvGraphicFramePr>
            <p:nvPr/>
          </p:nvGraphicFramePr>
          <p:xfrm>
            <a:off x="3514" y="1902"/>
            <a:ext cx="382" cy="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0" name="Equation" r:id="rId4" imgW="291960" imgH="215640" progId="Equation.DSMT4">
                    <p:embed/>
                  </p:oleObj>
                </mc:Choice>
                <mc:Fallback>
                  <p:oleObj name="Equation" r:id="rId4" imgW="291960" imgH="215640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14" y="1902"/>
                          <a:ext cx="382" cy="2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52" name="Text Box 12"/>
            <p:cNvSpPr txBox="1">
              <a:spLocks noChangeArrowheads="1"/>
            </p:cNvSpPr>
            <p:nvPr/>
          </p:nvSpPr>
          <p:spPr bwMode="auto">
            <a:xfrm>
              <a:off x="3070" y="2550"/>
              <a:ext cx="379" cy="2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Symbol" pitchFamily="18" charset="2"/>
                  <a:sym typeface="Symbol" pitchFamily="18" charset="2"/>
                </a:rPr>
                <a:t></a:t>
              </a:r>
              <a:r>
                <a:rPr lang="en-US" sz="2000" dirty="0">
                  <a:solidFill>
                    <a:schemeClr val="bg2"/>
                  </a:solidFill>
                  <a:latin typeface="Times New Roman" pitchFamily="18" charset="0"/>
                </a:rPr>
                <a:t>(</a:t>
              </a:r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t</a:t>
              </a:r>
              <a:r>
                <a:rPr lang="en-US" sz="2000" dirty="0">
                  <a:solidFill>
                    <a:schemeClr val="bg2"/>
                  </a:solidFill>
                  <a:latin typeface="Times New Roman" pitchFamily="18" charset="0"/>
                </a:rPr>
                <a:t>)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10253" name="Oval 13"/>
            <p:cNvSpPr>
              <a:spLocks noChangeArrowheads="1"/>
            </p:cNvSpPr>
            <p:nvPr/>
          </p:nvSpPr>
          <p:spPr bwMode="auto">
            <a:xfrm rot="2616169">
              <a:off x="2427" y="1995"/>
              <a:ext cx="787" cy="1816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4" name="Text Box 14"/>
            <p:cNvSpPr txBox="1">
              <a:spLocks noChangeArrowheads="1"/>
            </p:cNvSpPr>
            <p:nvPr/>
          </p:nvSpPr>
          <p:spPr bwMode="auto">
            <a:xfrm>
              <a:off x="3214" y="3375"/>
              <a:ext cx="544" cy="23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</a:rPr>
                <a:t>Ellipse</a:t>
              </a:r>
            </a:p>
          </p:txBody>
        </p:sp>
        <p:sp>
          <p:nvSpPr>
            <p:cNvPr id="10255" name="Freeform 15"/>
            <p:cNvSpPr>
              <a:spLocks/>
            </p:cNvSpPr>
            <p:nvPr/>
          </p:nvSpPr>
          <p:spPr bwMode="auto">
            <a:xfrm>
              <a:off x="3020" y="2730"/>
              <a:ext cx="93" cy="171"/>
            </a:xfrm>
            <a:custGeom>
              <a:avLst/>
              <a:gdLst>
                <a:gd name="T0" fmla="*/ 0 w 99"/>
                <a:gd name="T1" fmla="*/ 0 h 180"/>
                <a:gd name="T2" fmla="*/ 39 w 99"/>
                <a:gd name="T3" fmla="*/ 39 h 180"/>
                <a:gd name="T4" fmla="*/ 72 w 99"/>
                <a:gd name="T5" fmla="*/ 71 h 180"/>
                <a:gd name="T6" fmla="*/ 93 w 99"/>
                <a:gd name="T7" fmla="*/ 121 h 180"/>
                <a:gd name="T8" fmla="*/ 96 w 99"/>
                <a:gd name="T9" fmla="*/ 180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"/>
                <a:gd name="T16" fmla="*/ 0 h 180"/>
                <a:gd name="T17" fmla="*/ 99 w 99"/>
                <a:gd name="T18" fmla="*/ 180 h 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" h="180">
                  <a:moveTo>
                    <a:pt x="0" y="0"/>
                  </a:moveTo>
                  <a:cubicBezTo>
                    <a:pt x="6" y="6"/>
                    <a:pt x="27" y="27"/>
                    <a:pt x="39" y="39"/>
                  </a:cubicBezTo>
                  <a:cubicBezTo>
                    <a:pt x="51" y="51"/>
                    <a:pt x="63" y="57"/>
                    <a:pt x="72" y="71"/>
                  </a:cubicBezTo>
                  <a:cubicBezTo>
                    <a:pt x="81" y="85"/>
                    <a:pt x="89" y="104"/>
                    <a:pt x="93" y="121"/>
                  </a:cubicBezTo>
                  <a:cubicBezTo>
                    <a:pt x="97" y="139"/>
                    <a:pt x="99" y="161"/>
                    <a:pt x="96" y="180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solid"/>
              <a:round/>
              <a:headEnd type="triangle" w="med" len="med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Text Box 2"/>
          <p:cNvSpPr txBox="1">
            <a:spLocks noChangeArrowheads="1"/>
          </p:cNvSpPr>
          <p:nvPr/>
        </p:nvSpPr>
        <p:spPr bwMode="auto">
          <a:xfrm>
            <a:off x="1754505" y="0"/>
            <a:ext cx="8637588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Elliptical Polarization (cont.)</a:t>
            </a:r>
          </a:p>
        </p:txBody>
      </p:sp>
      <p:graphicFrame>
        <p:nvGraphicFramePr>
          <p:cNvPr id="1126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352266"/>
              </p:ext>
            </p:extLst>
          </p:nvPr>
        </p:nvGraphicFramePr>
        <p:xfrm>
          <a:off x="1381268" y="2828148"/>
          <a:ext cx="3059113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" name="Equation" r:id="rId4" imgW="1320480" imgH="431640" progId="Equation.DSMT4">
                  <p:embed/>
                </p:oleObj>
              </mc:Choice>
              <mc:Fallback>
                <p:oleObj name="Equation" r:id="rId4" imgW="1320480" imgH="43164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268" y="2828148"/>
                        <a:ext cx="3059113" cy="10001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268" name="Group 29"/>
          <p:cNvGrpSpPr>
            <a:grpSpLocks/>
          </p:cNvGrpSpPr>
          <p:nvPr/>
        </p:nvGrpSpPr>
        <p:grpSpPr bwMode="auto">
          <a:xfrm>
            <a:off x="4710729" y="2297401"/>
            <a:ext cx="4900612" cy="3578229"/>
            <a:chOff x="1343" y="553"/>
            <a:chExt cx="3087" cy="2254"/>
          </a:xfrm>
        </p:grpSpPr>
        <p:sp>
          <p:nvSpPr>
            <p:cNvPr id="11269" name="Text Box 3"/>
            <p:cNvSpPr txBox="1">
              <a:spLocks noChangeArrowheads="1"/>
            </p:cNvSpPr>
            <p:nvPr/>
          </p:nvSpPr>
          <p:spPr bwMode="auto">
            <a:xfrm>
              <a:off x="4105" y="1750"/>
              <a:ext cx="215" cy="2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x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11270" name="Text Box 7"/>
            <p:cNvSpPr txBox="1">
              <a:spLocks noChangeArrowheads="1"/>
            </p:cNvSpPr>
            <p:nvPr/>
          </p:nvSpPr>
          <p:spPr bwMode="auto">
            <a:xfrm>
              <a:off x="1343" y="2487"/>
              <a:ext cx="720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chemeClr val="bg2"/>
                  </a:solidFill>
                  <a:sym typeface="Symbol" pitchFamily="18" charset="2"/>
                </a:rPr>
                <a:t>LHEP</a:t>
              </a:r>
              <a:endParaRPr lang="en-US" sz="2000" i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271" name="Text Box 8"/>
            <p:cNvSpPr txBox="1">
              <a:spLocks noChangeArrowheads="1"/>
            </p:cNvSpPr>
            <p:nvPr/>
          </p:nvSpPr>
          <p:spPr bwMode="auto">
            <a:xfrm>
              <a:off x="3833" y="837"/>
              <a:ext cx="597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chemeClr val="bg2"/>
                  </a:solidFill>
                  <a:sym typeface="Symbol" pitchFamily="18" charset="2"/>
                </a:rPr>
                <a:t>RHEP</a:t>
              </a:r>
              <a:endParaRPr lang="en-US" sz="2000" i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272" name="Line 9"/>
            <p:cNvSpPr>
              <a:spLocks noChangeShapeType="1"/>
            </p:cNvSpPr>
            <p:nvPr/>
          </p:nvSpPr>
          <p:spPr bwMode="auto">
            <a:xfrm>
              <a:off x="1832" y="1887"/>
              <a:ext cx="2219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73" name="Line 10"/>
            <p:cNvSpPr>
              <a:spLocks noChangeShapeType="1"/>
            </p:cNvSpPr>
            <p:nvPr/>
          </p:nvSpPr>
          <p:spPr bwMode="auto">
            <a:xfrm flipV="1">
              <a:off x="2879" y="866"/>
              <a:ext cx="0" cy="186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74" name="Line 11"/>
            <p:cNvSpPr>
              <a:spLocks noChangeShapeType="1"/>
            </p:cNvSpPr>
            <p:nvPr/>
          </p:nvSpPr>
          <p:spPr bwMode="auto">
            <a:xfrm flipV="1">
              <a:off x="2879" y="1299"/>
              <a:ext cx="655" cy="591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75" name="Text Box 13"/>
            <p:cNvSpPr txBox="1">
              <a:spLocks noChangeArrowheads="1"/>
            </p:cNvSpPr>
            <p:nvPr/>
          </p:nvSpPr>
          <p:spPr bwMode="auto">
            <a:xfrm>
              <a:off x="2687" y="553"/>
              <a:ext cx="386" cy="2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y  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11276" name="Arc 14"/>
            <p:cNvSpPr>
              <a:spLocks/>
            </p:cNvSpPr>
            <p:nvPr/>
          </p:nvSpPr>
          <p:spPr bwMode="auto">
            <a:xfrm>
              <a:off x="3051" y="1725"/>
              <a:ext cx="123" cy="163"/>
            </a:xfrm>
            <a:custGeom>
              <a:avLst/>
              <a:gdLst>
                <a:gd name="T0" fmla="*/ 32 w 21600"/>
                <a:gd name="T1" fmla="*/ 0 h 20862"/>
                <a:gd name="T2" fmla="*/ 123 w 21600"/>
                <a:gd name="T3" fmla="*/ 163 h 20862"/>
                <a:gd name="T4" fmla="*/ 0 w 21600"/>
                <a:gd name="T5" fmla="*/ 163 h 2086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862"/>
                <a:gd name="T11" fmla="*/ 21600 w 21600"/>
                <a:gd name="T12" fmla="*/ 20862 h 20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862" fill="none" extrusionOk="0">
                  <a:moveTo>
                    <a:pt x="5597" y="-1"/>
                  </a:moveTo>
                  <a:cubicBezTo>
                    <a:pt x="15036" y="2532"/>
                    <a:pt x="21600" y="11088"/>
                    <a:pt x="21600" y="20862"/>
                  </a:cubicBezTo>
                </a:path>
                <a:path w="21600" h="20862" stroke="0" extrusionOk="0">
                  <a:moveTo>
                    <a:pt x="5597" y="-1"/>
                  </a:moveTo>
                  <a:cubicBezTo>
                    <a:pt x="15036" y="2532"/>
                    <a:pt x="21600" y="11088"/>
                    <a:pt x="21600" y="20862"/>
                  </a:cubicBezTo>
                  <a:lnTo>
                    <a:pt x="0" y="20862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triangle" w="med" len="med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7" name="Text Box 15"/>
            <p:cNvSpPr txBox="1">
              <a:spLocks noChangeArrowheads="1"/>
            </p:cNvSpPr>
            <p:nvPr/>
          </p:nvSpPr>
          <p:spPr bwMode="auto">
            <a:xfrm>
              <a:off x="3126" y="1580"/>
              <a:ext cx="379" cy="2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</a:t>
              </a:r>
              <a:r>
                <a:rPr lang="en-US" sz="2000" dirty="0">
                  <a:solidFill>
                    <a:schemeClr val="bg2"/>
                  </a:solidFill>
                  <a:latin typeface="Times New Roman" pitchFamily="18" charset="0"/>
                </a:rPr>
                <a:t>(</a:t>
              </a:r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t</a:t>
              </a:r>
              <a:r>
                <a:rPr lang="en-US" sz="2000" dirty="0">
                  <a:solidFill>
                    <a:schemeClr val="bg2"/>
                  </a:solidFill>
                  <a:latin typeface="Times New Roman" pitchFamily="18" charset="0"/>
                </a:rPr>
                <a:t>)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11278" name="Oval 22"/>
            <p:cNvSpPr>
              <a:spLocks noChangeArrowheads="1"/>
            </p:cNvSpPr>
            <p:nvPr/>
          </p:nvSpPr>
          <p:spPr bwMode="auto">
            <a:xfrm rot="2616169">
              <a:off x="2478" y="991"/>
              <a:ext cx="787" cy="1816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9" name="Arc 23"/>
            <p:cNvSpPr>
              <a:spLocks/>
            </p:cNvSpPr>
            <p:nvPr/>
          </p:nvSpPr>
          <p:spPr bwMode="auto">
            <a:xfrm>
              <a:off x="3008" y="950"/>
              <a:ext cx="783" cy="347"/>
            </a:xfrm>
            <a:custGeom>
              <a:avLst/>
              <a:gdLst>
                <a:gd name="T0" fmla="*/ 512 w 21213"/>
                <a:gd name="T1" fmla="*/ 0 h 16549"/>
                <a:gd name="T2" fmla="*/ 783 w 21213"/>
                <a:gd name="T3" fmla="*/ 262 h 16549"/>
                <a:gd name="T4" fmla="*/ 0 w 21213"/>
                <a:gd name="T5" fmla="*/ 347 h 16549"/>
                <a:gd name="T6" fmla="*/ 0 60000 65536"/>
                <a:gd name="T7" fmla="*/ 0 60000 65536"/>
                <a:gd name="T8" fmla="*/ 0 60000 65536"/>
                <a:gd name="T9" fmla="*/ 0 w 21213"/>
                <a:gd name="T10" fmla="*/ 0 h 16549"/>
                <a:gd name="T11" fmla="*/ 21213 w 21213"/>
                <a:gd name="T12" fmla="*/ 16549 h 165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13" h="16549" fill="none" extrusionOk="0">
                  <a:moveTo>
                    <a:pt x="13881" y="-1"/>
                  </a:moveTo>
                  <a:cubicBezTo>
                    <a:pt x="17687" y="3192"/>
                    <a:pt x="20276" y="7599"/>
                    <a:pt x="21213" y="12478"/>
                  </a:cubicBezTo>
                </a:path>
                <a:path w="21213" h="16549" stroke="0" extrusionOk="0">
                  <a:moveTo>
                    <a:pt x="13881" y="-1"/>
                  </a:moveTo>
                  <a:cubicBezTo>
                    <a:pt x="17687" y="3192"/>
                    <a:pt x="20276" y="7599"/>
                    <a:pt x="21213" y="12478"/>
                  </a:cubicBezTo>
                  <a:lnTo>
                    <a:pt x="0" y="16549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0" name="Arc 24"/>
            <p:cNvSpPr>
              <a:spLocks/>
            </p:cNvSpPr>
            <p:nvPr/>
          </p:nvSpPr>
          <p:spPr bwMode="auto">
            <a:xfrm>
              <a:off x="1986" y="2409"/>
              <a:ext cx="718" cy="354"/>
            </a:xfrm>
            <a:custGeom>
              <a:avLst/>
              <a:gdLst>
                <a:gd name="T0" fmla="*/ 136 w 21567"/>
                <a:gd name="T1" fmla="*/ 354 h 12697"/>
                <a:gd name="T2" fmla="*/ 0 w 21567"/>
                <a:gd name="T3" fmla="*/ 33 h 12697"/>
                <a:gd name="T4" fmla="*/ 718 w 21567"/>
                <a:gd name="T5" fmla="*/ 0 h 12697"/>
                <a:gd name="T6" fmla="*/ 0 60000 65536"/>
                <a:gd name="T7" fmla="*/ 0 60000 65536"/>
                <a:gd name="T8" fmla="*/ 0 60000 65536"/>
                <a:gd name="T9" fmla="*/ 0 w 21567"/>
                <a:gd name="T10" fmla="*/ 0 h 12697"/>
                <a:gd name="T11" fmla="*/ 21567 w 21567"/>
                <a:gd name="T12" fmla="*/ 12697 h 126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67" h="12697" fill="none" extrusionOk="0">
                  <a:moveTo>
                    <a:pt x="4092" y="12697"/>
                  </a:moveTo>
                  <a:cubicBezTo>
                    <a:pt x="1651" y="9336"/>
                    <a:pt x="230" y="5343"/>
                    <a:pt x="0" y="1195"/>
                  </a:cubicBezTo>
                </a:path>
                <a:path w="21567" h="12697" stroke="0" extrusionOk="0">
                  <a:moveTo>
                    <a:pt x="4092" y="12697"/>
                  </a:moveTo>
                  <a:cubicBezTo>
                    <a:pt x="1651" y="9336"/>
                    <a:pt x="230" y="5343"/>
                    <a:pt x="0" y="1195"/>
                  </a:cubicBezTo>
                  <a:lnTo>
                    <a:pt x="21567" y="0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1" name="Text Box 28"/>
            <p:cNvSpPr txBox="1">
              <a:spLocks noChangeArrowheads="1"/>
            </p:cNvSpPr>
            <p:nvPr/>
          </p:nvSpPr>
          <p:spPr bwMode="auto">
            <a:xfrm>
              <a:off x="3246" y="2343"/>
              <a:ext cx="544" cy="23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</a:rPr>
                <a:t>Ellipse</a:t>
              </a:r>
            </a:p>
          </p:txBody>
        </p:sp>
      </p:grp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41444" y="1426191"/>
            <a:ext cx="5172501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</a:rPr>
              <a:t>Note:</a:t>
            </a:r>
            <a:r>
              <a:rPr lang="en-US" dirty="0">
                <a:solidFill>
                  <a:schemeClr val="bg2"/>
                </a:solidFill>
              </a:rPr>
              <a:t> The rotation is </a:t>
            </a:r>
            <a:r>
              <a:rPr lang="en-US" u="sng" dirty="0">
                <a:solidFill>
                  <a:schemeClr val="bg2"/>
                </a:solidFill>
              </a:rPr>
              <a:t>not</a:t>
            </a:r>
            <a:r>
              <a:rPr lang="en-US" dirty="0">
                <a:solidFill>
                  <a:schemeClr val="bg2"/>
                </a:solidFill>
              </a:rPr>
              <a:t> at a constant speed.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F6E4339-E9DC-A50F-28D9-F1FC958000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5329766"/>
              </p:ext>
            </p:extLst>
          </p:nvPr>
        </p:nvGraphicFramePr>
        <p:xfrm>
          <a:off x="1929453" y="4599510"/>
          <a:ext cx="1905000" cy="105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" name="Equation" r:id="rId6" imgW="1904958" imgH="1056312" progId="Equation.DSMT4">
                  <p:embed/>
                </p:oleObj>
              </mc:Choice>
              <mc:Fallback>
                <p:oleObj name="Equation" r:id="rId6" imgW="1904958" imgH="105631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29453" y="4599510"/>
                        <a:ext cx="1905000" cy="1055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9515475" y="876300"/>
            <a:ext cx="2190750" cy="1381125"/>
            <a:chOff x="9563100" y="533400"/>
            <a:chExt cx="2190750" cy="1381125"/>
          </a:xfrm>
        </p:grpSpPr>
        <p:sp>
          <p:nvSpPr>
            <p:cNvPr id="21" name="Rectangle 20"/>
            <p:cNvSpPr/>
            <p:nvPr/>
          </p:nvSpPr>
          <p:spPr bwMode="auto">
            <a:xfrm>
              <a:off x="9563100" y="533400"/>
              <a:ext cx="2190750" cy="1381125"/>
            </a:xfrm>
            <a:prstGeom prst="rect">
              <a:avLst/>
            </a:prstGeom>
            <a:noFill/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80178565"/>
                </p:ext>
              </p:extLst>
            </p:nvPr>
          </p:nvGraphicFramePr>
          <p:xfrm>
            <a:off x="9869488" y="1263320"/>
            <a:ext cx="1531938" cy="4226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9" name="Equation" r:id="rId8" imgW="736560" imgH="203040" progId="Equation.DSMT4">
                    <p:embed/>
                  </p:oleObj>
                </mc:Choice>
                <mc:Fallback>
                  <p:oleObj name="Equation" r:id="rId8" imgW="736560" imgH="203040" progId="Equation.DSMT4">
                    <p:embed/>
                    <p:pic>
                      <p:nvPicPr>
                        <p:cNvPr id="2" name="Object 1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9869488" y="1263320"/>
                          <a:ext cx="1531938" cy="422604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TextBox 22"/>
            <p:cNvSpPr txBox="1"/>
            <p:nvPr/>
          </p:nvSpPr>
          <p:spPr>
            <a:xfrm>
              <a:off x="10058400" y="723900"/>
              <a:ext cx="11112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Assume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Text Box 2"/>
          <p:cNvSpPr txBox="1">
            <a:spLocks noChangeArrowheads="1"/>
          </p:cNvSpPr>
          <p:nvPr/>
        </p:nvSpPr>
        <p:spPr bwMode="auto">
          <a:xfrm>
            <a:off x="1764665" y="0"/>
            <a:ext cx="8637588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Proof of Ellipse Property</a:t>
            </a:r>
          </a:p>
        </p:txBody>
      </p:sp>
      <p:graphicFrame>
        <p:nvGraphicFramePr>
          <p:cNvPr id="1229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0014854"/>
              </p:ext>
            </p:extLst>
          </p:nvPr>
        </p:nvGraphicFramePr>
        <p:xfrm>
          <a:off x="4129467" y="969275"/>
          <a:ext cx="65055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0" name="Equation" r:id="rId4" imgW="2984400" imgH="241200" progId="Equation.DSMT4">
                  <p:embed/>
                </p:oleObj>
              </mc:Choice>
              <mc:Fallback>
                <p:oleObj name="Equation" r:id="rId4" imgW="2984400" imgH="2412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9467" y="969275"/>
                        <a:ext cx="650557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6" name="Text Box 19"/>
          <p:cNvSpPr txBox="1">
            <a:spLocks noChangeArrowheads="1"/>
          </p:cNvSpPr>
          <p:nvPr/>
        </p:nvSpPr>
        <p:spPr bwMode="auto">
          <a:xfrm>
            <a:off x="1657293" y="1886250"/>
            <a:ext cx="6032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so</a:t>
            </a:r>
            <a:endParaRPr lang="en-US" sz="2000" i="1" dirty="0">
              <a:solidFill>
                <a:schemeClr val="bg1"/>
              </a:solidFill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1229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007312"/>
              </p:ext>
            </p:extLst>
          </p:nvPr>
        </p:nvGraphicFramePr>
        <p:xfrm>
          <a:off x="2366584" y="2240675"/>
          <a:ext cx="4572000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1" name="Equation" r:id="rId6" imgW="2400120" imgH="583920" progId="Equation.DSMT4">
                  <p:embed/>
                </p:oleObj>
              </mc:Choice>
              <mc:Fallback>
                <p:oleObj name="Equation" r:id="rId6" imgW="2400120" imgH="58392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6584" y="2240675"/>
                        <a:ext cx="4572000" cy="1112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5768729"/>
              </p:ext>
            </p:extLst>
          </p:nvPr>
        </p:nvGraphicFramePr>
        <p:xfrm>
          <a:off x="3356498" y="3637839"/>
          <a:ext cx="4919663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2" name="Equation" r:id="rId8" imgW="2501640" imgH="507960" progId="Equation.DSMT4">
                  <p:embed/>
                </p:oleObj>
              </mc:Choice>
              <mc:Fallback>
                <p:oleObj name="Equation" r:id="rId8" imgW="2501640" imgH="50796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6498" y="3637839"/>
                        <a:ext cx="4919663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261068"/>
              </p:ext>
            </p:extLst>
          </p:nvPr>
        </p:nvGraphicFramePr>
        <p:xfrm>
          <a:off x="4330085" y="5311632"/>
          <a:ext cx="725805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3" name="Equation" r:id="rId10" imgW="3746160" imgH="507960" progId="Equation.DSMT4">
                  <p:embed/>
                </p:oleObj>
              </mc:Choice>
              <mc:Fallback>
                <p:oleObj name="Equation" r:id="rId10" imgW="3746160" imgH="50796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085" y="5311632"/>
                        <a:ext cx="7258050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219774"/>
              </p:ext>
            </p:extLst>
          </p:nvPr>
        </p:nvGraphicFramePr>
        <p:xfrm>
          <a:off x="996343" y="932862"/>
          <a:ext cx="187642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4" name="Equation" r:id="rId12" imgW="787320" imgH="228600" progId="Equation.DSMT4">
                  <p:embed/>
                </p:oleObj>
              </mc:Choice>
              <mc:Fallback>
                <p:oleObj name="Equation" r:id="rId12" imgW="787320" imgH="2286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43" y="932862"/>
                        <a:ext cx="187642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BC4A8B69-C1E8-2604-1F5C-75CE6FF8189E}"/>
              </a:ext>
            </a:extLst>
          </p:cNvPr>
          <p:cNvSpPr/>
          <p:nvPr/>
        </p:nvSpPr>
        <p:spPr bwMode="auto">
          <a:xfrm>
            <a:off x="2668137" y="4080680"/>
            <a:ext cx="457200" cy="245659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8E9D2BDF-5DFE-BEC8-D445-148F62635D10}"/>
              </a:ext>
            </a:extLst>
          </p:cNvPr>
          <p:cNvSpPr/>
          <p:nvPr/>
        </p:nvSpPr>
        <p:spPr bwMode="auto">
          <a:xfrm>
            <a:off x="3687171" y="5636525"/>
            <a:ext cx="457200" cy="26840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ext Box 4"/>
          <p:cNvSpPr txBox="1">
            <a:spLocks noChangeArrowheads="1"/>
          </p:cNvSpPr>
          <p:nvPr/>
        </p:nvSpPr>
        <p:spPr bwMode="auto">
          <a:xfrm>
            <a:off x="2249488" y="5292726"/>
            <a:ext cx="481171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sym typeface="Symbol" pitchFamily="18" charset="2"/>
              </a:rPr>
              <a:t>Consider the following quadratic form:</a:t>
            </a:r>
            <a:endParaRPr lang="en-US" sz="2000" i="1">
              <a:solidFill>
                <a:schemeClr val="bg1"/>
              </a:solidFill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1331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81036"/>
              </p:ext>
            </p:extLst>
          </p:nvPr>
        </p:nvGraphicFramePr>
        <p:xfrm>
          <a:off x="2905741" y="2348269"/>
          <a:ext cx="739140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6" name="Equation" r:id="rId4" imgW="3797280" imgH="507960" progId="Equation.DSMT4">
                  <p:embed/>
                </p:oleObj>
              </mc:Choice>
              <mc:Fallback>
                <p:oleObj name="Equation" r:id="rId4" imgW="3797280" imgH="5079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741" y="2348269"/>
                        <a:ext cx="7391400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164482"/>
              </p:ext>
            </p:extLst>
          </p:nvPr>
        </p:nvGraphicFramePr>
        <p:xfrm>
          <a:off x="3733446" y="3757661"/>
          <a:ext cx="6173787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7" name="Equation" r:id="rId6" imgW="2717640" imgH="469800" progId="Equation.DSMT4">
                  <p:embed/>
                </p:oleObj>
              </mc:Choice>
              <mc:Fallback>
                <p:oleObj name="Equation" r:id="rId6" imgW="2717640" imgH="469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446" y="3757661"/>
                        <a:ext cx="6173787" cy="10683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10"/>
          <p:cNvGraphicFramePr>
            <a:graphicFrameLocks noChangeAspect="1"/>
          </p:cNvGraphicFramePr>
          <p:nvPr/>
        </p:nvGraphicFramePr>
        <p:xfrm>
          <a:off x="4013201" y="5756275"/>
          <a:ext cx="426402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8" name="Equation" r:id="rId8" imgW="1523880" imgH="253800" progId="Equation.DSMT4">
                  <p:embed/>
                </p:oleObj>
              </mc:Choice>
              <mc:Fallback>
                <p:oleObj name="Equation" r:id="rId8" imgW="1523880" imgH="253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201" y="5756275"/>
                        <a:ext cx="4264025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482650"/>
              </p:ext>
            </p:extLst>
          </p:nvPr>
        </p:nvGraphicFramePr>
        <p:xfrm>
          <a:off x="1369351" y="1129661"/>
          <a:ext cx="693102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9" name="Equation" r:id="rId10" imgW="3746160" imgH="507960" progId="Equation.DSMT4">
                  <p:embed/>
                </p:oleObj>
              </mc:Choice>
              <mc:Fallback>
                <p:oleObj name="Equation" r:id="rId10" imgW="3746160" imgH="50796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9351" y="1129661"/>
                        <a:ext cx="6931025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0798" name="Text Box 14"/>
          <p:cNvSpPr txBox="1">
            <a:spLocks noChangeArrowheads="1"/>
          </p:cNvSpPr>
          <p:nvPr/>
        </p:nvSpPr>
        <p:spPr bwMode="auto">
          <a:xfrm>
            <a:off x="1784985" y="0"/>
            <a:ext cx="8637588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Proof of Ellipse Property (cont.)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68BB1517-45B6-CE49-1915-A27D97247F8F}"/>
              </a:ext>
            </a:extLst>
          </p:cNvPr>
          <p:cNvSpPr/>
          <p:nvPr/>
        </p:nvSpPr>
        <p:spPr bwMode="auto">
          <a:xfrm>
            <a:off x="2088108" y="2688608"/>
            <a:ext cx="457200" cy="245659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820FC0D3-FEE9-037C-4160-B4ECDFFE159B}"/>
              </a:ext>
            </a:extLst>
          </p:cNvPr>
          <p:cNvSpPr/>
          <p:nvPr/>
        </p:nvSpPr>
        <p:spPr bwMode="auto">
          <a:xfrm>
            <a:off x="2950192" y="4171665"/>
            <a:ext cx="457200" cy="245659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5218908"/>
              </p:ext>
            </p:extLst>
          </p:nvPr>
        </p:nvGraphicFramePr>
        <p:xfrm>
          <a:off x="1721540" y="1410956"/>
          <a:ext cx="3419475" cy="243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2" name="Equation" r:id="rId4" imgW="1676160" imgH="1193760" progId="Equation.DSMT4">
                  <p:embed/>
                </p:oleObj>
              </mc:Choice>
              <mc:Fallback>
                <p:oleObj name="Equation" r:id="rId4" imgW="1676160" imgH="11937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1540" y="1410956"/>
                        <a:ext cx="3419475" cy="243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335948"/>
              </p:ext>
            </p:extLst>
          </p:nvPr>
        </p:nvGraphicFramePr>
        <p:xfrm>
          <a:off x="4317811" y="4325939"/>
          <a:ext cx="2982913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3" name="Equation" r:id="rId6" imgW="1409400" imgH="469800" progId="Equation.DSMT4">
                  <p:embed/>
                </p:oleObj>
              </mc:Choice>
              <mc:Fallback>
                <p:oleObj name="Equation" r:id="rId6" imgW="1409400" imgH="469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7811" y="4325939"/>
                        <a:ext cx="2982913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169747" y="5479933"/>
            <a:ext cx="3054350" cy="396875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2"/>
                </a:solidFill>
                <a:sym typeface="Symbol" pitchFamily="18" charset="2"/>
              </a:rPr>
              <a:t>Hence, this is an </a:t>
            </a:r>
            <a:r>
              <a:rPr lang="en-US" sz="2000" u="sng" dirty="0">
                <a:solidFill>
                  <a:schemeClr val="bg2"/>
                </a:solidFill>
                <a:sym typeface="Symbol" pitchFamily="18" charset="2"/>
              </a:rPr>
              <a:t>ellipse</a:t>
            </a:r>
            <a:r>
              <a:rPr lang="en-US" sz="2000" dirty="0">
                <a:solidFill>
                  <a:schemeClr val="bg2"/>
                </a:solidFill>
                <a:sym typeface="Symbol" pitchFamily="18" charset="2"/>
              </a:rPr>
              <a:t>.</a:t>
            </a:r>
            <a:endParaRPr lang="en-US" sz="2000" i="1" u="sng" dirty="0">
              <a:solidFill>
                <a:schemeClr val="bg2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575368" y="4061461"/>
            <a:ext cx="6032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so</a:t>
            </a:r>
            <a:endParaRPr lang="en-US" sz="2000" i="1" dirty="0">
              <a:solidFill>
                <a:schemeClr val="bg1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632839" name="Text Box 7"/>
          <p:cNvSpPr txBox="1">
            <a:spLocks noChangeArrowheads="1"/>
          </p:cNvSpPr>
          <p:nvPr/>
        </p:nvSpPr>
        <p:spPr bwMode="auto">
          <a:xfrm>
            <a:off x="1764665" y="0"/>
            <a:ext cx="8637588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Proof of Ellipse Property (cont.)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112377" y="839470"/>
            <a:ext cx="166744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Discriminant:</a:t>
            </a:r>
          </a:p>
        </p:txBody>
      </p:sp>
      <p:graphicFrame>
        <p:nvGraphicFramePr>
          <p:cNvPr id="1434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2575233"/>
              </p:ext>
            </p:extLst>
          </p:nvPr>
        </p:nvGraphicFramePr>
        <p:xfrm>
          <a:off x="9308864" y="4417634"/>
          <a:ext cx="1806575" cy="110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4" name="Equation" r:id="rId8" imgW="1079280" imgH="660240" progId="Equation.DSMT4">
                  <p:embed/>
                </p:oleObj>
              </mc:Choice>
              <mc:Fallback>
                <p:oleObj name="Equation" r:id="rId8" imgW="1079280" imgH="6602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8864" y="4417634"/>
                        <a:ext cx="1806575" cy="1103312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5" name="Text Box 10"/>
          <p:cNvSpPr txBox="1">
            <a:spLocks noChangeArrowheads="1"/>
          </p:cNvSpPr>
          <p:nvPr/>
        </p:nvSpPr>
        <p:spPr bwMode="auto">
          <a:xfrm>
            <a:off x="8858013" y="3935034"/>
            <a:ext cx="26352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From analytic geometry: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35301" y="6184900"/>
            <a:ext cx="6042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If  </a:t>
            </a:r>
            <a:r>
              <a:rPr lang="en-US" i="1" dirty="0">
                <a:solidFill>
                  <a:schemeClr val="bg2"/>
                </a:solidFill>
                <a:sym typeface="Symbol"/>
              </a:rPr>
              <a:t></a:t>
            </a:r>
            <a:r>
              <a:rPr lang="en-US" dirty="0">
                <a:solidFill>
                  <a:schemeClr val="bg2"/>
                </a:solidFill>
                <a:sym typeface="Symbol"/>
              </a:rPr>
              <a:t> </a:t>
            </a:r>
            <a:r>
              <a:rPr lang="en-US" dirty="0">
                <a:solidFill>
                  <a:schemeClr val="bg2"/>
                </a:solidFill>
                <a:latin typeface="+mn-lt"/>
                <a:sym typeface="Symbol"/>
              </a:rPr>
              <a:t>= 0</a:t>
            </a:r>
            <a:r>
              <a:rPr lang="en-US" dirty="0">
                <a:solidFill>
                  <a:schemeClr val="bg2"/>
                </a:solidFill>
                <a:sym typeface="Symbol"/>
              </a:rPr>
              <a:t> or </a:t>
            </a:r>
            <a:r>
              <a:rPr lang="en-US" i="1" dirty="0">
                <a:solidFill>
                  <a:schemeClr val="bg2"/>
                </a:solidFill>
                <a:sym typeface="Symbol"/>
              </a:rPr>
              <a:t></a:t>
            </a:r>
            <a:r>
              <a:rPr lang="en-US" dirty="0">
                <a:solidFill>
                  <a:schemeClr val="bg2"/>
                </a:solidFill>
                <a:sym typeface="Symbol"/>
              </a:rPr>
              <a:t>  we have  </a:t>
            </a:r>
            <a:r>
              <a:rPr lang="en-US" dirty="0">
                <a:solidFill>
                  <a:schemeClr val="bg2"/>
                </a:solidFill>
                <a:latin typeface="+mn-lt"/>
                <a:sym typeface="Symbol"/>
              </a:rPr>
              <a:t>= 0</a:t>
            </a:r>
            <a:r>
              <a:rPr lang="en-US" dirty="0">
                <a:solidFill>
                  <a:schemeClr val="bg2"/>
                </a:solidFill>
                <a:sym typeface="Symbol"/>
              </a:rPr>
              <a:t>, and this is linear polarization.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Text Box 2"/>
          <p:cNvSpPr txBox="1">
            <a:spLocks noChangeArrowheads="1"/>
          </p:cNvSpPr>
          <p:nvPr/>
        </p:nvSpPr>
        <p:spPr bwMode="auto">
          <a:xfrm>
            <a:off x="1764665" y="0"/>
            <a:ext cx="8637588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Rotation Property</a:t>
            </a:r>
          </a:p>
        </p:txBody>
      </p:sp>
      <p:graphicFrame>
        <p:nvGraphicFramePr>
          <p:cNvPr id="15362" name="Object 4"/>
          <p:cNvGraphicFramePr>
            <a:graphicFrameLocks noChangeAspect="1"/>
          </p:cNvGraphicFramePr>
          <p:nvPr/>
        </p:nvGraphicFramePr>
        <p:xfrm>
          <a:off x="7380968" y="4008893"/>
          <a:ext cx="2490788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1" name="Equation" r:id="rId4" imgW="1130040" imgH="469800" progId="Equation.DSMT4">
                  <p:embed/>
                </p:oleObj>
              </mc:Choice>
              <mc:Fallback>
                <p:oleObj name="Equation" r:id="rId4" imgW="1130040" imgH="469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968" y="4008893"/>
                        <a:ext cx="2490788" cy="1036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056787"/>
              </p:ext>
            </p:extLst>
          </p:nvPr>
        </p:nvGraphicFramePr>
        <p:xfrm>
          <a:off x="5218763" y="1050498"/>
          <a:ext cx="3052763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2" name="Equation" r:id="rId6" imgW="1434960" imgH="431640" progId="Equation.DSMT4">
                  <p:embed/>
                </p:oleObj>
              </mc:Choice>
              <mc:Fallback>
                <p:oleObj name="Equation" r:id="rId6" imgW="1434960" imgH="43164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8763" y="1050498"/>
                        <a:ext cx="3052763" cy="91916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365" name="Group 18"/>
          <p:cNvGrpSpPr>
            <a:grpSpLocks/>
          </p:cNvGrpSpPr>
          <p:nvPr/>
        </p:nvGrpSpPr>
        <p:grpSpPr bwMode="auto">
          <a:xfrm>
            <a:off x="1683884" y="2050144"/>
            <a:ext cx="4900612" cy="3605213"/>
            <a:chOff x="1343" y="536"/>
            <a:chExt cx="3087" cy="2271"/>
          </a:xfrm>
        </p:grpSpPr>
        <p:sp>
          <p:nvSpPr>
            <p:cNvPr id="15366" name="Text Box 19"/>
            <p:cNvSpPr txBox="1">
              <a:spLocks noChangeArrowheads="1"/>
            </p:cNvSpPr>
            <p:nvPr/>
          </p:nvSpPr>
          <p:spPr bwMode="auto">
            <a:xfrm>
              <a:off x="4116" y="1744"/>
              <a:ext cx="267" cy="2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x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15367" name="Text Box 20"/>
            <p:cNvSpPr txBox="1">
              <a:spLocks noChangeArrowheads="1"/>
            </p:cNvSpPr>
            <p:nvPr/>
          </p:nvSpPr>
          <p:spPr bwMode="auto">
            <a:xfrm>
              <a:off x="1343" y="2487"/>
              <a:ext cx="720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chemeClr val="bg2"/>
                  </a:solidFill>
                  <a:sym typeface="Symbol" pitchFamily="18" charset="2"/>
                </a:rPr>
                <a:t>LHEP</a:t>
              </a:r>
              <a:endParaRPr lang="en-US" sz="2000" i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5368" name="Text Box 21"/>
            <p:cNvSpPr txBox="1">
              <a:spLocks noChangeArrowheads="1"/>
            </p:cNvSpPr>
            <p:nvPr/>
          </p:nvSpPr>
          <p:spPr bwMode="auto">
            <a:xfrm>
              <a:off x="3833" y="837"/>
              <a:ext cx="597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chemeClr val="bg2"/>
                  </a:solidFill>
                  <a:sym typeface="Symbol" pitchFamily="18" charset="2"/>
                </a:rPr>
                <a:t>RHEP</a:t>
              </a:r>
              <a:endParaRPr lang="en-US" sz="2000" i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5369" name="Line 22"/>
            <p:cNvSpPr>
              <a:spLocks noChangeShapeType="1"/>
            </p:cNvSpPr>
            <p:nvPr/>
          </p:nvSpPr>
          <p:spPr bwMode="auto">
            <a:xfrm>
              <a:off x="1832" y="1887"/>
              <a:ext cx="2219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70" name="Line 23"/>
            <p:cNvSpPr>
              <a:spLocks noChangeShapeType="1"/>
            </p:cNvSpPr>
            <p:nvPr/>
          </p:nvSpPr>
          <p:spPr bwMode="auto">
            <a:xfrm flipV="1">
              <a:off x="2879" y="866"/>
              <a:ext cx="0" cy="186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71" name="Line 24"/>
            <p:cNvSpPr>
              <a:spLocks noChangeShapeType="1"/>
            </p:cNvSpPr>
            <p:nvPr/>
          </p:nvSpPr>
          <p:spPr bwMode="auto">
            <a:xfrm flipV="1">
              <a:off x="2879" y="1299"/>
              <a:ext cx="655" cy="591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72" name="Text Box 25"/>
            <p:cNvSpPr txBox="1">
              <a:spLocks noChangeArrowheads="1"/>
            </p:cNvSpPr>
            <p:nvPr/>
          </p:nvSpPr>
          <p:spPr bwMode="auto">
            <a:xfrm>
              <a:off x="2689" y="536"/>
              <a:ext cx="399" cy="2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y  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15373" name="Arc 26"/>
            <p:cNvSpPr>
              <a:spLocks/>
            </p:cNvSpPr>
            <p:nvPr/>
          </p:nvSpPr>
          <p:spPr bwMode="auto">
            <a:xfrm>
              <a:off x="3051" y="1725"/>
              <a:ext cx="123" cy="163"/>
            </a:xfrm>
            <a:custGeom>
              <a:avLst/>
              <a:gdLst>
                <a:gd name="T0" fmla="*/ 32 w 21600"/>
                <a:gd name="T1" fmla="*/ 0 h 20862"/>
                <a:gd name="T2" fmla="*/ 123 w 21600"/>
                <a:gd name="T3" fmla="*/ 163 h 20862"/>
                <a:gd name="T4" fmla="*/ 0 w 21600"/>
                <a:gd name="T5" fmla="*/ 163 h 2086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862"/>
                <a:gd name="T11" fmla="*/ 21600 w 21600"/>
                <a:gd name="T12" fmla="*/ 20862 h 20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862" fill="none" extrusionOk="0">
                  <a:moveTo>
                    <a:pt x="5597" y="-1"/>
                  </a:moveTo>
                  <a:cubicBezTo>
                    <a:pt x="15036" y="2532"/>
                    <a:pt x="21600" y="11088"/>
                    <a:pt x="21600" y="20862"/>
                  </a:cubicBezTo>
                </a:path>
                <a:path w="21600" h="20862" stroke="0" extrusionOk="0">
                  <a:moveTo>
                    <a:pt x="5597" y="-1"/>
                  </a:moveTo>
                  <a:cubicBezTo>
                    <a:pt x="15036" y="2532"/>
                    <a:pt x="21600" y="11088"/>
                    <a:pt x="21600" y="20862"/>
                  </a:cubicBezTo>
                  <a:lnTo>
                    <a:pt x="0" y="20862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triangle" w="med" len="med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4" name="Text Box 27"/>
            <p:cNvSpPr txBox="1">
              <a:spLocks noChangeArrowheads="1"/>
            </p:cNvSpPr>
            <p:nvPr/>
          </p:nvSpPr>
          <p:spPr bwMode="auto">
            <a:xfrm>
              <a:off x="3126" y="1580"/>
              <a:ext cx="379" cy="2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</a:t>
              </a:r>
              <a:r>
                <a:rPr lang="en-US" sz="2000" dirty="0">
                  <a:solidFill>
                    <a:schemeClr val="bg2"/>
                  </a:solidFill>
                  <a:latin typeface="Times New Roman" pitchFamily="18" charset="0"/>
                </a:rPr>
                <a:t>(</a:t>
              </a:r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t</a:t>
              </a:r>
              <a:r>
                <a:rPr lang="en-US" sz="2000" dirty="0">
                  <a:solidFill>
                    <a:schemeClr val="bg2"/>
                  </a:solidFill>
                  <a:latin typeface="Times New Roman" pitchFamily="18" charset="0"/>
                </a:rPr>
                <a:t>)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15375" name="Oval 28"/>
            <p:cNvSpPr>
              <a:spLocks noChangeArrowheads="1"/>
            </p:cNvSpPr>
            <p:nvPr/>
          </p:nvSpPr>
          <p:spPr bwMode="auto">
            <a:xfrm rot="2616169">
              <a:off x="2478" y="991"/>
              <a:ext cx="787" cy="1816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6" name="Arc 29"/>
            <p:cNvSpPr>
              <a:spLocks/>
            </p:cNvSpPr>
            <p:nvPr/>
          </p:nvSpPr>
          <p:spPr bwMode="auto">
            <a:xfrm>
              <a:off x="3008" y="950"/>
              <a:ext cx="783" cy="347"/>
            </a:xfrm>
            <a:custGeom>
              <a:avLst/>
              <a:gdLst>
                <a:gd name="T0" fmla="*/ 512 w 21213"/>
                <a:gd name="T1" fmla="*/ 0 h 16549"/>
                <a:gd name="T2" fmla="*/ 783 w 21213"/>
                <a:gd name="T3" fmla="*/ 262 h 16549"/>
                <a:gd name="T4" fmla="*/ 0 w 21213"/>
                <a:gd name="T5" fmla="*/ 347 h 16549"/>
                <a:gd name="T6" fmla="*/ 0 60000 65536"/>
                <a:gd name="T7" fmla="*/ 0 60000 65536"/>
                <a:gd name="T8" fmla="*/ 0 60000 65536"/>
                <a:gd name="T9" fmla="*/ 0 w 21213"/>
                <a:gd name="T10" fmla="*/ 0 h 16549"/>
                <a:gd name="T11" fmla="*/ 21213 w 21213"/>
                <a:gd name="T12" fmla="*/ 16549 h 165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13" h="16549" fill="none" extrusionOk="0">
                  <a:moveTo>
                    <a:pt x="13881" y="-1"/>
                  </a:moveTo>
                  <a:cubicBezTo>
                    <a:pt x="17687" y="3192"/>
                    <a:pt x="20276" y="7599"/>
                    <a:pt x="21213" y="12478"/>
                  </a:cubicBezTo>
                </a:path>
                <a:path w="21213" h="16549" stroke="0" extrusionOk="0">
                  <a:moveTo>
                    <a:pt x="13881" y="-1"/>
                  </a:moveTo>
                  <a:cubicBezTo>
                    <a:pt x="17687" y="3192"/>
                    <a:pt x="20276" y="7599"/>
                    <a:pt x="21213" y="12478"/>
                  </a:cubicBezTo>
                  <a:lnTo>
                    <a:pt x="0" y="16549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7" name="Arc 30"/>
            <p:cNvSpPr>
              <a:spLocks/>
            </p:cNvSpPr>
            <p:nvPr/>
          </p:nvSpPr>
          <p:spPr bwMode="auto">
            <a:xfrm>
              <a:off x="1986" y="2409"/>
              <a:ext cx="718" cy="354"/>
            </a:xfrm>
            <a:custGeom>
              <a:avLst/>
              <a:gdLst>
                <a:gd name="T0" fmla="*/ 136 w 21567"/>
                <a:gd name="T1" fmla="*/ 354 h 12697"/>
                <a:gd name="T2" fmla="*/ 0 w 21567"/>
                <a:gd name="T3" fmla="*/ 33 h 12697"/>
                <a:gd name="T4" fmla="*/ 718 w 21567"/>
                <a:gd name="T5" fmla="*/ 0 h 12697"/>
                <a:gd name="T6" fmla="*/ 0 60000 65536"/>
                <a:gd name="T7" fmla="*/ 0 60000 65536"/>
                <a:gd name="T8" fmla="*/ 0 60000 65536"/>
                <a:gd name="T9" fmla="*/ 0 w 21567"/>
                <a:gd name="T10" fmla="*/ 0 h 12697"/>
                <a:gd name="T11" fmla="*/ 21567 w 21567"/>
                <a:gd name="T12" fmla="*/ 12697 h 126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67" h="12697" fill="none" extrusionOk="0">
                  <a:moveTo>
                    <a:pt x="4092" y="12697"/>
                  </a:moveTo>
                  <a:cubicBezTo>
                    <a:pt x="1651" y="9336"/>
                    <a:pt x="230" y="5343"/>
                    <a:pt x="0" y="1195"/>
                  </a:cubicBezTo>
                </a:path>
                <a:path w="21567" h="12697" stroke="0" extrusionOk="0">
                  <a:moveTo>
                    <a:pt x="4092" y="12697"/>
                  </a:moveTo>
                  <a:cubicBezTo>
                    <a:pt x="1651" y="9336"/>
                    <a:pt x="230" y="5343"/>
                    <a:pt x="0" y="1195"/>
                  </a:cubicBezTo>
                  <a:lnTo>
                    <a:pt x="21567" y="0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8" name="Text Box 31"/>
            <p:cNvSpPr txBox="1">
              <a:spLocks noChangeArrowheads="1"/>
            </p:cNvSpPr>
            <p:nvPr/>
          </p:nvSpPr>
          <p:spPr bwMode="auto">
            <a:xfrm>
              <a:off x="3246" y="2343"/>
              <a:ext cx="524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</a:rPr>
                <a:t>ellipse</a:t>
              </a:r>
            </a:p>
          </p:txBody>
        </p:sp>
      </p:grp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25481" y="868053"/>
            <a:ext cx="4250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We now prove the rotation property:</a:t>
            </a: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5889400" y="5644470"/>
          <a:ext cx="445135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3" name="Equation" r:id="rId8" imgW="2019240" imgH="241200" progId="Equation.DSMT4">
                  <p:embed/>
                </p:oleObj>
              </mc:Choice>
              <mc:Fallback>
                <p:oleObj name="Equation" r:id="rId8" imgW="2019240" imgH="241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400" y="5644470"/>
                        <a:ext cx="445135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7685314" y="3363686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Recall that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9515475" y="676275"/>
            <a:ext cx="2190750" cy="1381125"/>
            <a:chOff x="9563100" y="533400"/>
            <a:chExt cx="2190750" cy="1381125"/>
          </a:xfrm>
        </p:grpSpPr>
        <p:sp>
          <p:nvSpPr>
            <p:cNvPr id="24" name="Rectangle 23"/>
            <p:cNvSpPr/>
            <p:nvPr/>
          </p:nvSpPr>
          <p:spPr bwMode="auto">
            <a:xfrm>
              <a:off x="9563100" y="533400"/>
              <a:ext cx="2190750" cy="1381125"/>
            </a:xfrm>
            <a:prstGeom prst="rect">
              <a:avLst/>
            </a:prstGeom>
            <a:noFill/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73572889"/>
                </p:ext>
              </p:extLst>
            </p:nvPr>
          </p:nvGraphicFramePr>
          <p:xfrm>
            <a:off x="9869488" y="1263320"/>
            <a:ext cx="1531938" cy="4226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94" name="Equation" r:id="rId10" imgW="736560" imgH="203040" progId="Equation.DSMT4">
                    <p:embed/>
                  </p:oleObj>
                </mc:Choice>
                <mc:Fallback>
                  <p:oleObj name="Equation" r:id="rId10" imgW="736560" imgH="203040" progId="Equation.DSMT4">
                    <p:embed/>
                    <p:pic>
                      <p:nvPicPr>
                        <p:cNvPr id="22" name="Object 21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9869488" y="1263320"/>
                          <a:ext cx="1531938" cy="422604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TextBox 25"/>
            <p:cNvSpPr txBox="1"/>
            <p:nvPr/>
          </p:nvSpPr>
          <p:spPr>
            <a:xfrm>
              <a:off x="10058400" y="723900"/>
              <a:ext cx="11112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Assume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Text Box 2"/>
          <p:cNvSpPr txBox="1">
            <a:spLocks noChangeArrowheads="1"/>
          </p:cNvSpPr>
          <p:nvPr/>
        </p:nvSpPr>
        <p:spPr bwMode="auto">
          <a:xfrm>
            <a:off x="1683385" y="0"/>
            <a:ext cx="8637588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Rotation Property (cont.)</a:t>
            </a:r>
          </a:p>
        </p:txBody>
      </p:sp>
      <p:sp>
        <p:nvSpPr>
          <p:cNvPr id="16391" name="Text Box 3"/>
          <p:cNvSpPr txBox="1">
            <a:spLocks noChangeArrowheads="1"/>
          </p:cNvSpPr>
          <p:nvPr/>
        </p:nvSpPr>
        <p:spPr bwMode="auto">
          <a:xfrm>
            <a:off x="2093914" y="2359026"/>
            <a:ext cx="245268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Take the derivative:</a:t>
            </a:r>
            <a:endParaRPr lang="en-US" sz="2000" i="1" u="sng" dirty="0">
              <a:solidFill>
                <a:schemeClr val="bg1"/>
              </a:solidFill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1638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143737"/>
              </p:ext>
            </p:extLst>
          </p:nvPr>
        </p:nvGraphicFramePr>
        <p:xfrm>
          <a:off x="2693163" y="1025960"/>
          <a:ext cx="4360862" cy="91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8" name="Equation" r:id="rId4" imgW="2171520" imgH="457200" progId="Equation.DSMT4">
                  <p:embed/>
                </p:oleObj>
              </mc:Choice>
              <mc:Fallback>
                <p:oleObj name="Equation" r:id="rId4" imgW="2171520" imgH="4572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3163" y="1025960"/>
                        <a:ext cx="4360862" cy="91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746312"/>
              </p:ext>
            </p:extLst>
          </p:nvPr>
        </p:nvGraphicFramePr>
        <p:xfrm>
          <a:off x="3268096" y="2806434"/>
          <a:ext cx="4364037" cy="790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9" name="Equation" r:id="rId6" imgW="2387520" imgH="431640" progId="Equation.DSMT4">
                  <p:embed/>
                </p:oleObj>
              </mc:Choice>
              <mc:Fallback>
                <p:oleObj name="Equation" r:id="rId6" imgW="2387520" imgH="4316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8096" y="2806434"/>
                        <a:ext cx="4364037" cy="7902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2" name="Text Box 16"/>
          <p:cNvSpPr txBox="1">
            <a:spLocks noChangeArrowheads="1"/>
          </p:cNvSpPr>
          <p:nvPr/>
        </p:nvSpPr>
        <p:spPr bwMode="auto">
          <a:xfrm>
            <a:off x="3432974" y="3640983"/>
            <a:ext cx="6111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so</a:t>
            </a:r>
            <a:endParaRPr lang="en-US" sz="2000" i="1" u="sng" dirty="0">
              <a:solidFill>
                <a:schemeClr val="bg1"/>
              </a:solidFill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1638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743627"/>
              </p:ext>
            </p:extLst>
          </p:nvPr>
        </p:nvGraphicFramePr>
        <p:xfrm>
          <a:off x="4152047" y="4056989"/>
          <a:ext cx="4133850" cy="788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0" name="Equation" r:id="rId8" imgW="2400120" imgH="457200" progId="Equation.DSMT4">
                  <p:embed/>
                </p:oleObj>
              </mc:Choice>
              <mc:Fallback>
                <p:oleObj name="Equation" r:id="rId8" imgW="2400120" imgH="4572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2047" y="4056989"/>
                        <a:ext cx="4133850" cy="7882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804923"/>
              </p:ext>
            </p:extLst>
          </p:nvPr>
        </p:nvGraphicFramePr>
        <p:xfrm>
          <a:off x="3519985" y="5116301"/>
          <a:ext cx="4775200" cy="155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1" name="Equation" r:id="rId10" imgW="2489040" imgH="812520" progId="Equation.DSMT4">
                  <p:embed/>
                </p:oleObj>
              </mc:Choice>
              <mc:Fallback>
                <p:oleObj name="Equation" r:id="rId10" imgW="2489040" imgH="81252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9985" y="5116301"/>
                        <a:ext cx="4775200" cy="155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3" name="Text Box 19"/>
          <p:cNvSpPr txBox="1">
            <a:spLocks noChangeArrowheads="1"/>
          </p:cNvSpPr>
          <p:nvPr/>
        </p:nvSpPr>
        <p:spPr bwMode="auto">
          <a:xfrm>
            <a:off x="8638086" y="6073564"/>
            <a:ext cx="20304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(proof complete)</a:t>
            </a:r>
          </a:p>
        </p:txBody>
      </p:sp>
      <p:sp>
        <p:nvSpPr>
          <p:cNvPr id="16394" name="Text Box 20"/>
          <p:cNvSpPr txBox="1">
            <a:spLocks noChangeArrowheads="1"/>
          </p:cNvSpPr>
          <p:nvPr/>
        </p:nvSpPr>
        <p:spPr bwMode="auto">
          <a:xfrm>
            <a:off x="1432284" y="816221"/>
            <a:ext cx="118305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Hence</a:t>
            </a:r>
            <a:endParaRPr lang="en-US" sz="2000" i="1" u="sng" dirty="0">
              <a:solidFill>
                <a:schemeClr val="bg1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9563100" y="533400"/>
            <a:ext cx="2190750" cy="1381125"/>
          </a:xfrm>
          <a:prstGeom prst="rect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5906" name="Text Box 2"/>
          <p:cNvSpPr txBox="1">
            <a:spLocks noChangeArrowheads="1"/>
          </p:cNvSpPr>
          <p:nvPr/>
        </p:nvSpPr>
        <p:spPr bwMode="auto">
          <a:xfrm>
            <a:off x="3842703" y="0"/>
            <a:ext cx="4729162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Phasor Picture</a:t>
            </a:r>
          </a:p>
        </p:txBody>
      </p:sp>
      <p:sp>
        <p:nvSpPr>
          <p:cNvPr id="17431" name="Line 11"/>
          <p:cNvSpPr>
            <a:spLocks noChangeShapeType="1"/>
          </p:cNvSpPr>
          <p:nvPr/>
        </p:nvSpPr>
        <p:spPr bwMode="auto">
          <a:xfrm flipV="1">
            <a:off x="6845300" y="1863726"/>
            <a:ext cx="1079500" cy="6953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432" name="Line 39"/>
          <p:cNvSpPr>
            <a:spLocks noChangeShapeType="1"/>
          </p:cNvSpPr>
          <p:nvPr/>
        </p:nvSpPr>
        <p:spPr bwMode="auto">
          <a:xfrm>
            <a:off x="5626101" y="2568575"/>
            <a:ext cx="3059113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433" name="Line 40"/>
          <p:cNvSpPr>
            <a:spLocks noChangeShapeType="1"/>
          </p:cNvSpPr>
          <p:nvPr/>
        </p:nvSpPr>
        <p:spPr bwMode="auto">
          <a:xfrm flipV="1">
            <a:off x="6843713" y="1508126"/>
            <a:ext cx="0" cy="1195387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434" name="Arc 45"/>
          <p:cNvSpPr>
            <a:spLocks/>
          </p:cNvSpPr>
          <p:nvPr/>
        </p:nvSpPr>
        <p:spPr bwMode="auto">
          <a:xfrm flipV="1">
            <a:off x="7388225" y="2274887"/>
            <a:ext cx="223838" cy="355600"/>
          </a:xfrm>
          <a:custGeom>
            <a:avLst/>
            <a:gdLst>
              <a:gd name="T0" fmla="*/ 141 w 20844"/>
              <a:gd name="T1" fmla="*/ 66 h 19100"/>
              <a:gd name="T2" fmla="*/ 68 w 20844"/>
              <a:gd name="T3" fmla="*/ 224 h 19100"/>
              <a:gd name="T4" fmla="*/ 0 w 20844"/>
              <a:gd name="T5" fmla="*/ 0 h 19100"/>
              <a:gd name="T6" fmla="*/ 0 60000 65536"/>
              <a:gd name="T7" fmla="*/ 0 60000 65536"/>
              <a:gd name="T8" fmla="*/ 0 60000 65536"/>
              <a:gd name="T9" fmla="*/ 0 w 20844"/>
              <a:gd name="T10" fmla="*/ 0 h 19100"/>
              <a:gd name="T11" fmla="*/ 20844 w 20844"/>
              <a:gd name="T12" fmla="*/ 19100 h 19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844" h="19100" fill="none" extrusionOk="0">
                <a:moveTo>
                  <a:pt x="20844" y="5664"/>
                </a:moveTo>
                <a:cubicBezTo>
                  <a:pt x="19274" y="11439"/>
                  <a:pt x="15379" y="16305"/>
                  <a:pt x="10087" y="19100"/>
                </a:cubicBezTo>
              </a:path>
              <a:path w="20844" h="19100" stroke="0" extrusionOk="0">
                <a:moveTo>
                  <a:pt x="20844" y="5664"/>
                </a:moveTo>
                <a:cubicBezTo>
                  <a:pt x="19274" y="11439"/>
                  <a:pt x="15379" y="16305"/>
                  <a:pt x="10087" y="19100"/>
                </a:cubicBez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 type="triangl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7411" name="Object 64"/>
          <p:cNvGraphicFramePr>
            <a:graphicFrameLocks noChangeAspect="1"/>
          </p:cNvGraphicFramePr>
          <p:nvPr/>
        </p:nvGraphicFramePr>
        <p:xfrm>
          <a:off x="8131176" y="1598613"/>
          <a:ext cx="6572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4" name="Equation" r:id="rId4" imgW="291960" imgH="215640" progId="Equation.DSMT4">
                  <p:embed/>
                </p:oleObj>
              </mc:Choice>
              <mc:Fallback>
                <p:oleObj name="Equation" r:id="rId4" imgW="291960" imgH="215640" progId="Equation.DSMT4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1176" y="1598613"/>
                        <a:ext cx="65722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6" name="Text Box 75"/>
          <p:cNvSpPr txBox="1">
            <a:spLocks noChangeArrowheads="1"/>
          </p:cNvSpPr>
          <p:nvPr/>
        </p:nvSpPr>
        <p:spPr bwMode="auto">
          <a:xfrm>
            <a:off x="8802689" y="2344738"/>
            <a:ext cx="48736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x</a:t>
            </a:r>
            <a:endParaRPr lang="en-US" sz="2000" i="1" u="sng" dirty="0">
              <a:solidFill>
                <a:schemeClr val="bg2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7437" name="Text Box 77"/>
          <p:cNvSpPr txBox="1">
            <a:spLocks noChangeArrowheads="1"/>
          </p:cNvSpPr>
          <p:nvPr/>
        </p:nvSpPr>
        <p:spPr bwMode="auto">
          <a:xfrm>
            <a:off x="6595945" y="890327"/>
            <a:ext cx="48736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y</a:t>
            </a:r>
            <a:endParaRPr lang="en-US" sz="2000" i="1" u="sng" dirty="0">
              <a:solidFill>
                <a:schemeClr val="bg2"/>
              </a:solidFill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17410" name="Object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2347799"/>
              </p:ext>
            </p:extLst>
          </p:nvPr>
        </p:nvGraphicFramePr>
        <p:xfrm>
          <a:off x="1145181" y="1386789"/>
          <a:ext cx="32416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5" name="Equation" r:id="rId6" imgW="1523880" imgH="203040" progId="Equation.DSMT4">
                  <p:embed/>
                </p:oleObj>
              </mc:Choice>
              <mc:Fallback>
                <p:oleObj name="Equation" r:id="rId6" imgW="1523880" imgH="203040" progId="Equation.DSMT4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5181" y="1386789"/>
                        <a:ext cx="3241675" cy="4318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5883275" y="3438526"/>
            <a:ext cx="3684588" cy="1624013"/>
            <a:chOff x="3952875" y="1978025"/>
            <a:chExt cx="3684588" cy="1624013"/>
          </a:xfrm>
        </p:grpSpPr>
        <p:sp>
          <p:nvSpPr>
            <p:cNvPr id="17417" name="Text Box 69"/>
            <p:cNvSpPr txBox="1">
              <a:spLocks noChangeArrowheads="1"/>
            </p:cNvSpPr>
            <p:nvPr/>
          </p:nvSpPr>
          <p:spPr bwMode="auto">
            <a:xfrm>
              <a:off x="5880100" y="1978025"/>
              <a:ext cx="1757363" cy="457200"/>
            </a:xfrm>
            <a:prstGeom prst="rect">
              <a:avLst/>
            </a:prstGeom>
            <a:solidFill>
              <a:srgbClr val="FFFF99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i="1" dirty="0" err="1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E</a:t>
              </a:r>
              <a:r>
                <a:rPr lang="en-US" sz="2400" i="1" baseline="-25000" dirty="0" err="1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y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  </a:t>
              </a:r>
              <a:r>
                <a:rPr lang="en-US" sz="2000" dirty="0">
                  <a:solidFill>
                    <a:schemeClr val="bg2"/>
                  </a:solidFill>
                  <a:sym typeface="Symbol" pitchFamily="18" charset="2"/>
                </a:rPr>
                <a:t>leads</a:t>
              </a:r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 </a:t>
              </a:r>
              <a:r>
                <a:rPr lang="en-US" sz="2400" i="1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E</a:t>
              </a:r>
              <a:r>
                <a:rPr lang="en-US" sz="2400" i="1" baseline="-25000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x</a:t>
              </a:r>
              <a:r>
                <a:rPr lang="en-US" sz="2400" i="1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 </a:t>
              </a:r>
            </a:p>
          </p:txBody>
        </p:sp>
        <p:sp>
          <p:nvSpPr>
            <p:cNvPr id="17418" name="Text Box 71"/>
            <p:cNvSpPr txBox="1">
              <a:spLocks noChangeArrowheads="1"/>
            </p:cNvSpPr>
            <p:nvPr/>
          </p:nvSpPr>
          <p:spPr bwMode="auto">
            <a:xfrm>
              <a:off x="6757988" y="3205163"/>
              <a:ext cx="484188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Re</a:t>
              </a:r>
              <a:endParaRPr lang="en-US" sz="2000" u="sng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7419" name="Line 9"/>
            <p:cNvSpPr>
              <a:spLocks noChangeShapeType="1"/>
            </p:cNvSpPr>
            <p:nvPr/>
          </p:nvSpPr>
          <p:spPr bwMode="auto">
            <a:xfrm>
              <a:off x="3952875" y="3216275"/>
              <a:ext cx="305911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20" name="Line 10"/>
            <p:cNvSpPr>
              <a:spLocks noChangeShapeType="1"/>
            </p:cNvSpPr>
            <p:nvPr/>
          </p:nvSpPr>
          <p:spPr bwMode="auto">
            <a:xfrm flipV="1">
              <a:off x="5170488" y="2155825"/>
              <a:ext cx="0" cy="11953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21" name="Line 17"/>
            <p:cNvSpPr>
              <a:spLocks noChangeShapeType="1"/>
            </p:cNvSpPr>
            <p:nvPr/>
          </p:nvSpPr>
          <p:spPr bwMode="auto">
            <a:xfrm>
              <a:off x="5157788" y="3213100"/>
              <a:ext cx="904875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22" name="Line 18"/>
            <p:cNvSpPr>
              <a:spLocks noChangeShapeType="1"/>
            </p:cNvSpPr>
            <p:nvPr/>
          </p:nvSpPr>
          <p:spPr bwMode="auto">
            <a:xfrm flipH="1" flipV="1">
              <a:off x="4657725" y="2484438"/>
              <a:ext cx="509588" cy="73342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24" name="Line 22"/>
            <p:cNvSpPr>
              <a:spLocks noChangeShapeType="1"/>
            </p:cNvSpPr>
            <p:nvPr/>
          </p:nvSpPr>
          <p:spPr bwMode="auto">
            <a:xfrm flipH="1">
              <a:off x="5043488" y="2989263"/>
              <a:ext cx="57150" cy="9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25" name="Text Box 63"/>
            <p:cNvSpPr txBox="1">
              <a:spLocks noChangeArrowheads="1"/>
            </p:cNvSpPr>
            <p:nvPr/>
          </p:nvSpPr>
          <p:spPr bwMode="auto">
            <a:xfrm>
              <a:off x="5170488" y="2636838"/>
              <a:ext cx="369012" cy="4001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Symbol" pitchFamily="18" charset="2"/>
                </a:rPr>
                <a:t>b</a:t>
              </a:r>
              <a:r>
                <a:rPr lang="en-US" sz="2000" i="1" baseline="-2500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17426" name="Text Box 65"/>
            <p:cNvSpPr txBox="1">
              <a:spLocks noChangeArrowheads="1"/>
            </p:cNvSpPr>
            <p:nvPr/>
          </p:nvSpPr>
          <p:spPr bwMode="auto">
            <a:xfrm>
              <a:off x="4095750" y="2101850"/>
              <a:ext cx="842963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E</a:t>
              </a:r>
              <a:r>
                <a:rPr lang="en-US" sz="2000" i="1" baseline="-2500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y </a:t>
              </a:r>
              <a:endParaRPr lang="en-US" sz="2000" i="1" u="sng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7427" name="Text Box 66"/>
            <p:cNvSpPr txBox="1">
              <a:spLocks noChangeArrowheads="1"/>
            </p:cNvSpPr>
            <p:nvPr/>
          </p:nvSpPr>
          <p:spPr bwMode="auto">
            <a:xfrm>
              <a:off x="5749925" y="2746375"/>
              <a:ext cx="842963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E</a:t>
              </a:r>
              <a:r>
                <a:rPr lang="en-US" sz="2000" i="1" baseline="-2500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x</a:t>
              </a:r>
              <a:endParaRPr lang="en-US" sz="2000" i="1" u="sng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7428" name="Text Box 72"/>
            <p:cNvSpPr txBox="1">
              <a:spLocks noChangeArrowheads="1"/>
            </p:cNvSpPr>
            <p:nvPr/>
          </p:nvSpPr>
          <p:spPr bwMode="auto">
            <a:xfrm>
              <a:off x="5170488" y="2032000"/>
              <a:ext cx="590550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Im</a:t>
              </a:r>
              <a:endParaRPr lang="en-US" sz="2000" u="sng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7429" name="Oval 94"/>
            <p:cNvSpPr>
              <a:spLocks noChangeArrowheads="1"/>
            </p:cNvSpPr>
            <p:nvPr/>
          </p:nvSpPr>
          <p:spPr bwMode="auto">
            <a:xfrm>
              <a:off x="5992813" y="3165475"/>
              <a:ext cx="95250" cy="889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0" name="Oval 95"/>
            <p:cNvSpPr>
              <a:spLocks noChangeArrowheads="1"/>
            </p:cNvSpPr>
            <p:nvPr/>
          </p:nvSpPr>
          <p:spPr bwMode="auto">
            <a:xfrm>
              <a:off x="4600575" y="2432050"/>
              <a:ext cx="95250" cy="889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3" name="Arc 21"/>
            <p:cNvSpPr>
              <a:spLocks/>
            </p:cNvSpPr>
            <p:nvPr/>
          </p:nvSpPr>
          <p:spPr bwMode="auto">
            <a:xfrm flipV="1">
              <a:off x="5029200" y="2986088"/>
              <a:ext cx="303213" cy="201613"/>
            </a:xfrm>
            <a:custGeom>
              <a:avLst/>
              <a:gdLst>
                <a:gd name="T0" fmla="*/ 191 w 29389"/>
                <a:gd name="T1" fmla="*/ 0 h 21946"/>
                <a:gd name="T2" fmla="*/ 0 w 29389"/>
                <a:gd name="T3" fmla="*/ 119 h 21946"/>
                <a:gd name="T4" fmla="*/ 51 w 29389"/>
                <a:gd name="T5" fmla="*/ 2 h 21946"/>
                <a:gd name="T6" fmla="*/ 0 60000 65536"/>
                <a:gd name="T7" fmla="*/ 0 60000 65536"/>
                <a:gd name="T8" fmla="*/ 0 60000 65536"/>
                <a:gd name="T9" fmla="*/ 0 w 29389"/>
                <a:gd name="T10" fmla="*/ 0 h 21946"/>
                <a:gd name="T11" fmla="*/ 29389 w 29389"/>
                <a:gd name="T12" fmla="*/ 21946 h 219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389" h="21946" fill="none" extrusionOk="0">
                  <a:moveTo>
                    <a:pt x="29386" y="-1"/>
                  </a:moveTo>
                  <a:cubicBezTo>
                    <a:pt x="29388" y="115"/>
                    <a:pt x="29389" y="230"/>
                    <a:pt x="29389" y="346"/>
                  </a:cubicBezTo>
                  <a:cubicBezTo>
                    <a:pt x="29389" y="12275"/>
                    <a:pt x="19718" y="21946"/>
                    <a:pt x="7789" y="21946"/>
                  </a:cubicBezTo>
                  <a:cubicBezTo>
                    <a:pt x="5125" y="21946"/>
                    <a:pt x="2484" y="21453"/>
                    <a:pt x="0" y="20492"/>
                  </a:cubicBezTo>
                </a:path>
                <a:path w="29389" h="21946" stroke="0" extrusionOk="0">
                  <a:moveTo>
                    <a:pt x="29386" y="-1"/>
                  </a:moveTo>
                  <a:cubicBezTo>
                    <a:pt x="29388" y="115"/>
                    <a:pt x="29389" y="230"/>
                    <a:pt x="29389" y="346"/>
                  </a:cubicBezTo>
                  <a:cubicBezTo>
                    <a:pt x="29389" y="12275"/>
                    <a:pt x="19718" y="21946"/>
                    <a:pt x="7789" y="21946"/>
                  </a:cubicBezTo>
                  <a:cubicBezTo>
                    <a:pt x="5125" y="21946"/>
                    <a:pt x="2484" y="21453"/>
                    <a:pt x="0" y="20492"/>
                  </a:cubicBezTo>
                  <a:lnTo>
                    <a:pt x="7789" y="346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16" name="Text Box 100"/>
          <p:cNvSpPr txBox="1">
            <a:spLocks noChangeArrowheads="1"/>
          </p:cNvSpPr>
          <p:nvPr/>
        </p:nvSpPr>
        <p:spPr bwMode="auto">
          <a:xfrm>
            <a:off x="6667358" y="5030456"/>
            <a:ext cx="7810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LHEP</a:t>
            </a:r>
          </a:p>
        </p:txBody>
      </p:sp>
      <p:sp>
        <p:nvSpPr>
          <p:cNvPr id="32" name="Text Box 53"/>
          <p:cNvSpPr txBox="1">
            <a:spLocks noChangeArrowheads="1"/>
          </p:cNvSpPr>
          <p:nvPr/>
        </p:nvSpPr>
        <p:spPr bwMode="auto">
          <a:xfrm>
            <a:off x="614149" y="2903914"/>
            <a:ext cx="4396001" cy="1092607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 dirty="0">
                <a:solidFill>
                  <a:schemeClr val="bg1"/>
                </a:solidFill>
                <a:sym typeface="Symbol" pitchFamily="18" charset="2"/>
              </a:rPr>
              <a:t>Rule:    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The electric field vector rotates in time from the leading axis to the lagging axis.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 </a:t>
            </a: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943101" y="5778500"/>
            <a:ext cx="8552085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dirty="0">
                <a:solidFill>
                  <a:schemeClr val="bg2"/>
                </a:solidFill>
              </a:rPr>
              <a:t> A phase angle </a:t>
            </a:r>
            <a:r>
              <a:rPr lang="en-US" sz="1600" dirty="0">
                <a:solidFill>
                  <a:schemeClr val="bg2"/>
                </a:solidFill>
                <a:latin typeface="+mn-lt"/>
              </a:rPr>
              <a:t>0 &lt; </a:t>
            </a:r>
            <a:r>
              <a:rPr lang="en-US" sz="1600" i="1" dirty="0">
                <a:solidFill>
                  <a:schemeClr val="bg2"/>
                </a:solidFill>
                <a:latin typeface="+mn-lt"/>
                <a:sym typeface="Symbol"/>
              </a:rPr>
              <a:t></a:t>
            </a:r>
            <a:r>
              <a:rPr lang="en-US" sz="1600" dirty="0">
                <a:solidFill>
                  <a:schemeClr val="bg2"/>
                </a:solidFill>
                <a:latin typeface="+mn-lt"/>
                <a:sym typeface="Symbol"/>
              </a:rPr>
              <a:t> &lt; </a:t>
            </a:r>
            <a:r>
              <a:rPr lang="en-US" sz="1600" i="1" dirty="0">
                <a:solidFill>
                  <a:schemeClr val="bg2"/>
                </a:solidFill>
                <a:sym typeface="Symbol"/>
              </a:rPr>
              <a:t></a:t>
            </a:r>
            <a:r>
              <a:rPr lang="en-US" sz="1600" dirty="0">
                <a:solidFill>
                  <a:schemeClr val="bg2"/>
                </a:solidFill>
                <a:sym typeface="Symbol"/>
              </a:rPr>
              <a:t> is a leading phase angle (leading with respect to zero degrees).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dirty="0">
                <a:solidFill>
                  <a:schemeClr val="bg2"/>
                </a:solidFill>
                <a:sym typeface="Symbol"/>
              </a:rPr>
              <a:t> </a:t>
            </a:r>
            <a:r>
              <a:rPr lang="en-US" sz="1600" dirty="0">
                <a:solidFill>
                  <a:schemeClr val="bg2"/>
                </a:solidFill>
              </a:rPr>
              <a:t>A phase angle </a:t>
            </a:r>
            <a:r>
              <a:rPr lang="en-US" sz="1600" dirty="0">
                <a:solidFill>
                  <a:schemeClr val="bg2"/>
                </a:solidFill>
                <a:latin typeface="+mn-lt"/>
              </a:rPr>
              <a:t>-</a:t>
            </a:r>
            <a:r>
              <a:rPr lang="en-US" sz="1600" i="1" dirty="0">
                <a:solidFill>
                  <a:schemeClr val="bg2"/>
                </a:solidFill>
                <a:latin typeface="+mn-lt"/>
                <a:sym typeface="Symbol"/>
              </a:rPr>
              <a:t></a:t>
            </a:r>
            <a:r>
              <a:rPr lang="en-US" sz="1600" dirty="0">
                <a:solidFill>
                  <a:schemeClr val="bg2"/>
                </a:solidFill>
                <a:latin typeface="+mn-lt"/>
              </a:rPr>
              <a:t> &lt; </a:t>
            </a:r>
            <a:r>
              <a:rPr lang="en-US" sz="1600" i="1" dirty="0">
                <a:solidFill>
                  <a:schemeClr val="bg2"/>
                </a:solidFill>
                <a:latin typeface="+mn-lt"/>
                <a:sym typeface="Symbol"/>
              </a:rPr>
              <a:t></a:t>
            </a:r>
            <a:r>
              <a:rPr lang="en-US" sz="1600" dirty="0">
                <a:solidFill>
                  <a:schemeClr val="bg2"/>
                </a:solidFill>
                <a:latin typeface="+mn-lt"/>
                <a:sym typeface="Symbol"/>
              </a:rPr>
              <a:t> &lt; 0</a:t>
            </a:r>
            <a:r>
              <a:rPr lang="en-US" sz="1600" dirty="0">
                <a:solidFill>
                  <a:schemeClr val="bg2"/>
                </a:solidFill>
                <a:sym typeface="Symbol"/>
              </a:rPr>
              <a:t> is a lagging phase angle (lagging with respect to zero degrees).</a:t>
            </a:r>
            <a:endParaRPr lang="en-US" sz="1600" dirty="0">
              <a:solidFill>
                <a:schemeClr val="bg2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1133061"/>
              </p:ext>
            </p:extLst>
          </p:nvPr>
        </p:nvGraphicFramePr>
        <p:xfrm>
          <a:off x="9869488" y="1263320"/>
          <a:ext cx="1531938" cy="422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6" name="Equation" r:id="rId8" imgW="736560" imgH="203040" progId="Equation.DSMT4">
                  <p:embed/>
                </p:oleObj>
              </mc:Choice>
              <mc:Fallback>
                <p:oleObj name="Equation" r:id="rId8" imgW="7365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869488" y="1263320"/>
                        <a:ext cx="1531938" cy="422604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058400" y="723900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Assume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5" name="Text Box 3"/>
          <p:cNvSpPr txBox="1">
            <a:spLocks noChangeArrowheads="1"/>
          </p:cNvSpPr>
          <p:nvPr/>
        </p:nvSpPr>
        <p:spPr bwMode="auto">
          <a:xfrm>
            <a:off x="3485199" y="0"/>
            <a:ext cx="5557837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Phasor Picture (cont.)</a:t>
            </a:r>
          </a:p>
        </p:txBody>
      </p:sp>
      <p:sp>
        <p:nvSpPr>
          <p:cNvPr id="18454" name="Line 26"/>
          <p:cNvSpPr>
            <a:spLocks noChangeShapeType="1"/>
          </p:cNvSpPr>
          <p:nvPr/>
        </p:nvSpPr>
        <p:spPr bwMode="auto">
          <a:xfrm>
            <a:off x="5918201" y="2701925"/>
            <a:ext cx="3059113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455" name="Line 27"/>
          <p:cNvSpPr>
            <a:spLocks noChangeShapeType="1"/>
          </p:cNvSpPr>
          <p:nvPr/>
        </p:nvSpPr>
        <p:spPr bwMode="auto">
          <a:xfrm flipV="1">
            <a:off x="7135813" y="1641476"/>
            <a:ext cx="0" cy="1195387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457" name="Text Box 41"/>
          <p:cNvSpPr txBox="1">
            <a:spLocks noChangeArrowheads="1"/>
          </p:cNvSpPr>
          <p:nvPr/>
        </p:nvSpPr>
        <p:spPr bwMode="auto">
          <a:xfrm>
            <a:off x="9134476" y="2486026"/>
            <a:ext cx="48736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x</a:t>
            </a:r>
            <a:endParaRPr lang="en-US" sz="2000" i="1" u="sng" dirty="0">
              <a:solidFill>
                <a:schemeClr val="bg2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8458" name="Text Box 43"/>
          <p:cNvSpPr txBox="1">
            <a:spLocks noChangeArrowheads="1"/>
          </p:cNvSpPr>
          <p:nvPr/>
        </p:nvSpPr>
        <p:spPr bwMode="auto">
          <a:xfrm>
            <a:off x="6892168" y="1029389"/>
            <a:ext cx="48736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y</a:t>
            </a:r>
            <a:endParaRPr lang="en-US" sz="2000" i="1" u="sng" dirty="0">
              <a:solidFill>
                <a:schemeClr val="bg2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8459" name="Arc 45"/>
          <p:cNvSpPr>
            <a:spLocks/>
          </p:cNvSpPr>
          <p:nvPr/>
        </p:nvSpPr>
        <p:spPr bwMode="auto">
          <a:xfrm flipV="1">
            <a:off x="7962900" y="2236788"/>
            <a:ext cx="223838" cy="355600"/>
          </a:xfrm>
          <a:custGeom>
            <a:avLst/>
            <a:gdLst>
              <a:gd name="T0" fmla="*/ 141 w 20844"/>
              <a:gd name="T1" fmla="*/ 66 h 19100"/>
              <a:gd name="T2" fmla="*/ 68 w 20844"/>
              <a:gd name="T3" fmla="*/ 224 h 19100"/>
              <a:gd name="T4" fmla="*/ 0 w 20844"/>
              <a:gd name="T5" fmla="*/ 0 h 19100"/>
              <a:gd name="T6" fmla="*/ 0 60000 65536"/>
              <a:gd name="T7" fmla="*/ 0 60000 65536"/>
              <a:gd name="T8" fmla="*/ 0 60000 65536"/>
              <a:gd name="T9" fmla="*/ 0 w 20844"/>
              <a:gd name="T10" fmla="*/ 0 h 19100"/>
              <a:gd name="T11" fmla="*/ 20844 w 20844"/>
              <a:gd name="T12" fmla="*/ 19100 h 19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844" h="19100" fill="none" extrusionOk="0">
                <a:moveTo>
                  <a:pt x="20844" y="5664"/>
                </a:moveTo>
                <a:cubicBezTo>
                  <a:pt x="19274" y="11439"/>
                  <a:pt x="15379" y="16305"/>
                  <a:pt x="10087" y="19100"/>
                </a:cubicBezTo>
              </a:path>
              <a:path w="20844" h="19100" stroke="0" extrusionOk="0">
                <a:moveTo>
                  <a:pt x="20844" y="5664"/>
                </a:moveTo>
                <a:cubicBezTo>
                  <a:pt x="19274" y="11439"/>
                  <a:pt x="15379" y="16305"/>
                  <a:pt x="10087" y="19100"/>
                </a:cubicBez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0" name="Line 46"/>
          <p:cNvSpPr>
            <a:spLocks noChangeShapeType="1"/>
          </p:cNvSpPr>
          <p:nvPr/>
        </p:nvSpPr>
        <p:spPr bwMode="auto">
          <a:xfrm flipV="1">
            <a:off x="7137400" y="2001839"/>
            <a:ext cx="1079500" cy="6953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18435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4806145"/>
              </p:ext>
            </p:extLst>
          </p:nvPr>
        </p:nvGraphicFramePr>
        <p:xfrm>
          <a:off x="8624889" y="1797051"/>
          <a:ext cx="6572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8" name="Equation" r:id="rId4" imgW="291960" imgH="215640" progId="Equation.DSMT4">
                  <p:embed/>
                </p:oleObj>
              </mc:Choice>
              <mc:Fallback>
                <p:oleObj name="Equation" r:id="rId4" imgW="291960" imgH="215640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4889" y="1797051"/>
                        <a:ext cx="65722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4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606848"/>
              </p:ext>
            </p:extLst>
          </p:nvPr>
        </p:nvGraphicFramePr>
        <p:xfrm>
          <a:off x="664855" y="1355062"/>
          <a:ext cx="35655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9" name="Equation" r:id="rId6" imgW="1676160" imgH="203040" progId="Equation.DSMT4">
                  <p:embed/>
                </p:oleObj>
              </mc:Choice>
              <mc:Fallback>
                <p:oleObj name="Equation" r:id="rId6" imgW="1676160" imgH="203040" progId="Equation.DSMT4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855" y="1355062"/>
                        <a:ext cx="3565525" cy="4318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Text Box 53"/>
          <p:cNvSpPr txBox="1">
            <a:spLocks noChangeArrowheads="1"/>
          </p:cNvSpPr>
          <p:nvPr/>
        </p:nvSpPr>
        <p:spPr bwMode="auto">
          <a:xfrm>
            <a:off x="641446" y="2849326"/>
            <a:ext cx="4511579" cy="1092607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 dirty="0">
                <a:solidFill>
                  <a:schemeClr val="bg1"/>
                </a:solidFill>
                <a:sym typeface="Symbol" pitchFamily="18" charset="2"/>
              </a:rPr>
              <a:t>Rule:    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The electric field vector rotates in time from the leading axis to the lagging axis.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 </a:t>
            </a:r>
          </a:p>
        </p:txBody>
      </p:sp>
      <p:grpSp>
        <p:nvGrpSpPr>
          <p:cNvPr id="18439" name="Group 60"/>
          <p:cNvGrpSpPr>
            <a:grpSpLocks/>
          </p:cNvGrpSpPr>
          <p:nvPr/>
        </p:nvGrpSpPr>
        <p:grpSpPr bwMode="auto">
          <a:xfrm>
            <a:off x="5641976" y="3478213"/>
            <a:ext cx="3341688" cy="1938338"/>
            <a:chOff x="2718" y="1379"/>
            <a:chExt cx="2105" cy="1221"/>
          </a:xfrm>
        </p:grpSpPr>
        <p:sp>
          <p:nvSpPr>
            <p:cNvPr id="18441" name="Line 18"/>
            <p:cNvSpPr>
              <a:spLocks noChangeShapeType="1"/>
            </p:cNvSpPr>
            <p:nvPr/>
          </p:nvSpPr>
          <p:spPr bwMode="auto">
            <a:xfrm>
              <a:off x="2741" y="2133"/>
              <a:ext cx="1927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42" name="Line 19"/>
            <p:cNvSpPr>
              <a:spLocks noChangeShapeType="1"/>
            </p:cNvSpPr>
            <p:nvPr/>
          </p:nvSpPr>
          <p:spPr bwMode="auto">
            <a:xfrm flipV="1">
              <a:off x="3508" y="1465"/>
              <a:ext cx="0" cy="75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43" name="Line 20"/>
            <p:cNvSpPr>
              <a:spLocks noChangeShapeType="1"/>
            </p:cNvSpPr>
            <p:nvPr/>
          </p:nvSpPr>
          <p:spPr bwMode="auto">
            <a:xfrm>
              <a:off x="3500" y="2131"/>
              <a:ext cx="57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44" name="Line 21"/>
            <p:cNvSpPr>
              <a:spLocks noChangeShapeType="1"/>
            </p:cNvSpPr>
            <p:nvPr/>
          </p:nvSpPr>
          <p:spPr bwMode="auto">
            <a:xfrm flipH="1">
              <a:off x="3039" y="2134"/>
              <a:ext cx="467" cy="32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45" name="Arc 24"/>
            <p:cNvSpPr>
              <a:spLocks/>
            </p:cNvSpPr>
            <p:nvPr/>
          </p:nvSpPr>
          <p:spPr bwMode="auto">
            <a:xfrm flipV="1">
              <a:off x="3415" y="2132"/>
              <a:ext cx="215" cy="105"/>
            </a:xfrm>
            <a:custGeom>
              <a:avLst/>
              <a:gdLst>
                <a:gd name="T0" fmla="*/ 0 w 37829"/>
                <a:gd name="T1" fmla="*/ 34 h 22416"/>
                <a:gd name="T2" fmla="*/ 215 w 37829"/>
                <a:gd name="T3" fmla="*/ 105 h 22416"/>
                <a:gd name="T4" fmla="*/ 92 w 37829"/>
                <a:gd name="T5" fmla="*/ 101 h 22416"/>
                <a:gd name="T6" fmla="*/ 0 60000 65536"/>
                <a:gd name="T7" fmla="*/ 0 60000 65536"/>
                <a:gd name="T8" fmla="*/ 0 60000 65536"/>
                <a:gd name="T9" fmla="*/ 0 w 37829"/>
                <a:gd name="T10" fmla="*/ 0 h 22416"/>
                <a:gd name="T11" fmla="*/ 37829 w 37829"/>
                <a:gd name="T12" fmla="*/ 22416 h 224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829" h="22416" fill="none" extrusionOk="0">
                  <a:moveTo>
                    <a:pt x="-1" y="7345"/>
                  </a:moveTo>
                  <a:cubicBezTo>
                    <a:pt x="4100" y="2676"/>
                    <a:pt x="10014" y="-1"/>
                    <a:pt x="16229" y="0"/>
                  </a:cubicBezTo>
                  <a:cubicBezTo>
                    <a:pt x="28158" y="0"/>
                    <a:pt x="37829" y="9670"/>
                    <a:pt x="37829" y="21600"/>
                  </a:cubicBezTo>
                  <a:cubicBezTo>
                    <a:pt x="37829" y="21872"/>
                    <a:pt x="37823" y="22144"/>
                    <a:pt x="37813" y="22415"/>
                  </a:cubicBezTo>
                </a:path>
                <a:path w="37829" h="22416" stroke="0" extrusionOk="0">
                  <a:moveTo>
                    <a:pt x="-1" y="7345"/>
                  </a:moveTo>
                  <a:cubicBezTo>
                    <a:pt x="4100" y="2676"/>
                    <a:pt x="10014" y="-1"/>
                    <a:pt x="16229" y="0"/>
                  </a:cubicBezTo>
                  <a:cubicBezTo>
                    <a:pt x="28158" y="0"/>
                    <a:pt x="37829" y="9670"/>
                    <a:pt x="37829" y="21600"/>
                  </a:cubicBezTo>
                  <a:cubicBezTo>
                    <a:pt x="37829" y="21872"/>
                    <a:pt x="37823" y="22144"/>
                    <a:pt x="37813" y="22415"/>
                  </a:cubicBezTo>
                  <a:lnTo>
                    <a:pt x="16229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6" name="Text Box 33"/>
            <p:cNvSpPr txBox="1">
              <a:spLocks noChangeArrowheads="1"/>
            </p:cNvSpPr>
            <p:nvPr/>
          </p:nvSpPr>
          <p:spPr bwMode="auto">
            <a:xfrm>
              <a:off x="3931" y="1819"/>
              <a:ext cx="531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E</a:t>
              </a:r>
              <a:r>
                <a:rPr lang="en-US" sz="2000" i="1" baseline="-2500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x</a:t>
              </a:r>
              <a:endParaRPr lang="en-US" sz="2000" i="1" u="sng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8447" name="Text Box 34"/>
            <p:cNvSpPr txBox="1">
              <a:spLocks noChangeArrowheads="1"/>
            </p:cNvSpPr>
            <p:nvPr/>
          </p:nvSpPr>
          <p:spPr bwMode="auto">
            <a:xfrm>
              <a:off x="2718" y="2350"/>
              <a:ext cx="287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E</a:t>
              </a:r>
              <a:r>
                <a:rPr lang="en-US" sz="2000" i="1" baseline="-2500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y</a:t>
              </a:r>
              <a:endParaRPr lang="en-US" sz="2000" i="1" u="sng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8448" name="Text Box 38"/>
            <p:cNvSpPr txBox="1">
              <a:spLocks noChangeArrowheads="1"/>
            </p:cNvSpPr>
            <p:nvPr/>
          </p:nvSpPr>
          <p:spPr bwMode="auto">
            <a:xfrm>
              <a:off x="3524" y="1398"/>
              <a:ext cx="390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Im</a:t>
              </a:r>
              <a:endParaRPr lang="en-US" sz="2000" u="sng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8449" name="Text Box 39"/>
            <p:cNvSpPr txBox="1">
              <a:spLocks noChangeArrowheads="1"/>
            </p:cNvSpPr>
            <p:nvPr/>
          </p:nvSpPr>
          <p:spPr bwMode="auto">
            <a:xfrm>
              <a:off x="4519" y="2172"/>
              <a:ext cx="304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Re</a:t>
              </a:r>
              <a:endParaRPr lang="en-US" sz="2000" u="sng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8450" name="Text Box 44"/>
            <p:cNvSpPr txBox="1">
              <a:spLocks noChangeArrowheads="1"/>
            </p:cNvSpPr>
            <p:nvPr/>
          </p:nvSpPr>
          <p:spPr bwMode="auto">
            <a:xfrm>
              <a:off x="3557" y="2118"/>
              <a:ext cx="232" cy="2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Symbol" pitchFamily="18" charset="2"/>
                </a:rPr>
                <a:t>b</a:t>
              </a:r>
              <a:r>
                <a:rPr lang="en-US" sz="2000" i="1" baseline="-2500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18451" name="Text Box 47"/>
            <p:cNvSpPr txBox="1">
              <a:spLocks noChangeArrowheads="1"/>
            </p:cNvSpPr>
            <p:nvPr/>
          </p:nvSpPr>
          <p:spPr bwMode="auto">
            <a:xfrm>
              <a:off x="3964" y="1379"/>
              <a:ext cx="836" cy="250"/>
            </a:xfrm>
            <a:prstGeom prst="rect">
              <a:avLst/>
            </a:prstGeom>
            <a:solidFill>
              <a:srgbClr val="FFFF99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i="1" dirty="0" err="1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E</a:t>
              </a:r>
              <a:r>
                <a:rPr lang="en-US" sz="2000" i="1" baseline="-25000" dirty="0" err="1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y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  </a:t>
              </a:r>
              <a:r>
                <a:rPr lang="en-US" sz="2000" dirty="0">
                  <a:solidFill>
                    <a:schemeClr val="bg2"/>
                  </a:solidFill>
                  <a:sym typeface="Symbol" pitchFamily="18" charset="2"/>
                </a:rPr>
                <a:t>lags</a:t>
              </a:r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 </a:t>
              </a:r>
              <a:r>
                <a:rPr lang="en-US" i="1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E</a:t>
              </a:r>
              <a:r>
                <a:rPr lang="en-US" i="1" baseline="-25000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x</a:t>
              </a:r>
              <a:r>
                <a:rPr lang="en-US" i="1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 </a:t>
              </a:r>
            </a:p>
          </p:txBody>
        </p:sp>
        <p:sp>
          <p:nvSpPr>
            <p:cNvPr id="18452" name="Oval 57"/>
            <p:cNvSpPr>
              <a:spLocks noChangeArrowheads="1"/>
            </p:cNvSpPr>
            <p:nvPr/>
          </p:nvSpPr>
          <p:spPr bwMode="auto">
            <a:xfrm>
              <a:off x="4044" y="2101"/>
              <a:ext cx="60" cy="5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3" name="Oval 58"/>
            <p:cNvSpPr>
              <a:spLocks noChangeArrowheads="1"/>
            </p:cNvSpPr>
            <p:nvPr/>
          </p:nvSpPr>
          <p:spPr bwMode="auto">
            <a:xfrm>
              <a:off x="3029" y="2428"/>
              <a:ext cx="60" cy="5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40" name="Text Box 61"/>
          <p:cNvSpPr txBox="1">
            <a:spLocks noChangeArrowheads="1"/>
          </p:cNvSpPr>
          <p:nvPr/>
        </p:nvSpPr>
        <p:spPr bwMode="auto">
          <a:xfrm>
            <a:off x="6632575" y="5084763"/>
            <a:ext cx="8191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RHEP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990868" y="5935449"/>
            <a:ext cx="8552085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dirty="0">
                <a:solidFill>
                  <a:schemeClr val="bg2"/>
                </a:solidFill>
              </a:rPr>
              <a:t> A phase angle </a:t>
            </a:r>
            <a:r>
              <a:rPr lang="en-US" sz="1600" dirty="0">
                <a:solidFill>
                  <a:schemeClr val="bg2"/>
                </a:solidFill>
                <a:latin typeface="+mn-lt"/>
              </a:rPr>
              <a:t>0 &lt; </a:t>
            </a:r>
            <a:r>
              <a:rPr lang="en-US" sz="1600" i="1" dirty="0">
                <a:solidFill>
                  <a:schemeClr val="bg2"/>
                </a:solidFill>
                <a:latin typeface="+mn-lt"/>
                <a:sym typeface="Symbol"/>
              </a:rPr>
              <a:t></a:t>
            </a:r>
            <a:r>
              <a:rPr lang="en-US" sz="1600" dirty="0">
                <a:solidFill>
                  <a:schemeClr val="bg2"/>
                </a:solidFill>
                <a:latin typeface="+mn-lt"/>
                <a:sym typeface="Symbol"/>
              </a:rPr>
              <a:t> &lt; </a:t>
            </a:r>
            <a:r>
              <a:rPr lang="en-US" sz="1600" i="1" dirty="0">
                <a:solidFill>
                  <a:schemeClr val="bg2"/>
                </a:solidFill>
                <a:sym typeface="Symbol"/>
              </a:rPr>
              <a:t></a:t>
            </a:r>
            <a:r>
              <a:rPr lang="en-US" sz="1600" dirty="0">
                <a:solidFill>
                  <a:schemeClr val="bg2"/>
                </a:solidFill>
                <a:sym typeface="Symbol"/>
              </a:rPr>
              <a:t> is a leading phase angle (leading with respect to zero degrees).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dirty="0">
                <a:solidFill>
                  <a:schemeClr val="bg2"/>
                </a:solidFill>
                <a:sym typeface="Symbol"/>
              </a:rPr>
              <a:t> </a:t>
            </a:r>
            <a:r>
              <a:rPr lang="en-US" sz="1600" dirty="0">
                <a:solidFill>
                  <a:schemeClr val="bg2"/>
                </a:solidFill>
              </a:rPr>
              <a:t>A phase angle </a:t>
            </a:r>
            <a:r>
              <a:rPr lang="en-US" sz="1600" dirty="0">
                <a:solidFill>
                  <a:schemeClr val="bg2"/>
                </a:solidFill>
                <a:latin typeface="+mn-lt"/>
              </a:rPr>
              <a:t>-</a:t>
            </a:r>
            <a:r>
              <a:rPr lang="en-US" sz="1600" i="1" dirty="0">
                <a:solidFill>
                  <a:schemeClr val="bg2"/>
                </a:solidFill>
                <a:latin typeface="+mn-lt"/>
                <a:sym typeface="Symbol"/>
              </a:rPr>
              <a:t></a:t>
            </a:r>
            <a:r>
              <a:rPr lang="en-US" sz="1600" dirty="0">
                <a:solidFill>
                  <a:schemeClr val="bg2"/>
                </a:solidFill>
                <a:latin typeface="+mn-lt"/>
              </a:rPr>
              <a:t> &lt; </a:t>
            </a:r>
            <a:r>
              <a:rPr lang="en-US" sz="1600" i="1" dirty="0">
                <a:solidFill>
                  <a:schemeClr val="bg2"/>
                </a:solidFill>
                <a:latin typeface="+mn-lt"/>
                <a:sym typeface="Symbol"/>
              </a:rPr>
              <a:t></a:t>
            </a:r>
            <a:r>
              <a:rPr lang="en-US" sz="1600" dirty="0">
                <a:solidFill>
                  <a:schemeClr val="bg2"/>
                </a:solidFill>
                <a:latin typeface="+mn-lt"/>
                <a:sym typeface="Symbol"/>
              </a:rPr>
              <a:t> &lt; 0</a:t>
            </a:r>
            <a:r>
              <a:rPr lang="en-US" sz="1600" dirty="0">
                <a:solidFill>
                  <a:schemeClr val="bg2"/>
                </a:solidFill>
                <a:sym typeface="Symbol"/>
              </a:rPr>
              <a:t> is a lagging phase angle (lagging with respect to zero degrees).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9658350" y="428625"/>
            <a:ext cx="2190750" cy="1381125"/>
          </a:xfrm>
          <a:prstGeom prst="rect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611630"/>
              </p:ext>
            </p:extLst>
          </p:nvPr>
        </p:nvGraphicFramePr>
        <p:xfrm>
          <a:off x="9964738" y="1158545"/>
          <a:ext cx="1531938" cy="422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0" name="Equation" r:id="rId8" imgW="736560" imgH="203040" progId="Equation.DSMT4">
                  <p:embed/>
                </p:oleObj>
              </mc:Choice>
              <mc:Fallback>
                <p:oleObj name="Equation" r:id="rId8" imgW="736560" imgH="20304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964738" y="1158545"/>
                        <a:ext cx="1531938" cy="422604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10153650" y="619125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Assume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Text Box 2"/>
          <p:cNvSpPr txBox="1">
            <a:spLocks noChangeArrowheads="1"/>
          </p:cNvSpPr>
          <p:nvPr/>
        </p:nvSpPr>
        <p:spPr bwMode="auto">
          <a:xfrm>
            <a:off x="1764665" y="0"/>
            <a:ext cx="8637588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</a:p>
        </p:txBody>
      </p:sp>
      <p:graphicFrame>
        <p:nvGraphicFramePr>
          <p:cNvPr id="19458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876514"/>
              </p:ext>
            </p:extLst>
          </p:nvPr>
        </p:nvGraphicFramePr>
        <p:xfrm>
          <a:off x="1204071" y="1131704"/>
          <a:ext cx="442912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Equation" r:id="rId4" imgW="1726920" imgH="253800" progId="Equation.DSMT4">
                  <p:embed/>
                </p:oleObj>
              </mc:Choice>
              <mc:Fallback>
                <p:oleObj name="Equation" r:id="rId4" imgW="1726920" imgH="253800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4071" y="1131704"/>
                        <a:ext cx="4429125" cy="650875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Text Box 62"/>
          <p:cNvSpPr txBox="1">
            <a:spLocks noChangeArrowheads="1"/>
          </p:cNvSpPr>
          <p:nvPr/>
        </p:nvSpPr>
        <p:spPr bwMode="auto">
          <a:xfrm>
            <a:off x="7872096" y="3275649"/>
            <a:ext cx="41846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y</a:t>
            </a:r>
          </a:p>
        </p:txBody>
      </p:sp>
      <p:grpSp>
        <p:nvGrpSpPr>
          <p:cNvPr id="19461" name="Group 94"/>
          <p:cNvGrpSpPr>
            <a:grpSpLocks/>
          </p:cNvGrpSpPr>
          <p:nvPr/>
        </p:nvGrpSpPr>
        <p:grpSpPr bwMode="auto">
          <a:xfrm>
            <a:off x="3810000" y="2016131"/>
            <a:ext cx="3983038" cy="2427293"/>
            <a:chOff x="1440" y="1270"/>
            <a:chExt cx="2509" cy="1529"/>
          </a:xfrm>
        </p:grpSpPr>
        <p:sp>
          <p:nvSpPr>
            <p:cNvPr id="19463" name="Line 72"/>
            <p:cNvSpPr>
              <a:spLocks noChangeShapeType="1"/>
            </p:cNvSpPr>
            <p:nvPr/>
          </p:nvSpPr>
          <p:spPr bwMode="auto">
            <a:xfrm>
              <a:off x="1440" y="2085"/>
              <a:ext cx="1062" cy="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64" name="Line 51"/>
            <p:cNvSpPr>
              <a:spLocks noChangeShapeType="1"/>
            </p:cNvSpPr>
            <p:nvPr/>
          </p:nvSpPr>
          <p:spPr bwMode="auto">
            <a:xfrm>
              <a:off x="2022" y="2213"/>
              <a:ext cx="1927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65" name="Line 52"/>
            <p:cNvSpPr>
              <a:spLocks noChangeShapeType="1"/>
            </p:cNvSpPr>
            <p:nvPr/>
          </p:nvSpPr>
          <p:spPr bwMode="auto">
            <a:xfrm flipV="1">
              <a:off x="2789" y="1545"/>
              <a:ext cx="0" cy="75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66" name="Text Box 61"/>
            <p:cNvSpPr txBox="1">
              <a:spLocks noChangeArrowheads="1"/>
            </p:cNvSpPr>
            <p:nvPr/>
          </p:nvSpPr>
          <p:spPr bwMode="auto">
            <a:xfrm>
              <a:off x="2807" y="1712"/>
              <a:ext cx="531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E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z</a:t>
              </a:r>
              <a:endParaRPr lang="en-US" sz="2000" i="1" u="sng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9467" name="Text Box 63"/>
            <p:cNvSpPr txBox="1">
              <a:spLocks noChangeArrowheads="1"/>
            </p:cNvSpPr>
            <p:nvPr/>
          </p:nvSpPr>
          <p:spPr bwMode="auto">
            <a:xfrm>
              <a:off x="2706" y="1270"/>
              <a:ext cx="229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z</a:t>
              </a:r>
              <a:endParaRPr lang="en-US" sz="2000" i="1" u="sng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9468" name="Line 64"/>
            <p:cNvSpPr>
              <a:spLocks noChangeShapeType="1"/>
            </p:cNvSpPr>
            <p:nvPr/>
          </p:nvSpPr>
          <p:spPr bwMode="auto">
            <a:xfrm flipH="1">
              <a:off x="2111" y="1973"/>
              <a:ext cx="1039" cy="67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69" name="Line 65"/>
            <p:cNvSpPr>
              <a:spLocks noChangeShapeType="1"/>
            </p:cNvSpPr>
            <p:nvPr/>
          </p:nvSpPr>
          <p:spPr bwMode="auto">
            <a:xfrm flipV="1">
              <a:off x="2789" y="1787"/>
              <a:ext cx="0" cy="426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70" name="Line 67"/>
            <p:cNvSpPr>
              <a:spLocks noChangeShapeType="1"/>
            </p:cNvSpPr>
            <p:nvPr/>
          </p:nvSpPr>
          <p:spPr bwMode="auto">
            <a:xfrm flipH="1">
              <a:off x="2378" y="2204"/>
              <a:ext cx="420" cy="268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71" name="Text Box 68"/>
            <p:cNvSpPr txBox="1">
              <a:spLocks noChangeArrowheads="1"/>
            </p:cNvSpPr>
            <p:nvPr/>
          </p:nvSpPr>
          <p:spPr bwMode="auto">
            <a:xfrm>
              <a:off x="1929" y="2549"/>
              <a:ext cx="241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x</a:t>
              </a:r>
              <a:endParaRPr lang="en-US" sz="2000" i="1" u="sng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9472" name="Freeform 70"/>
            <p:cNvSpPr>
              <a:spLocks/>
            </p:cNvSpPr>
            <p:nvPr/>
          </p:nvSpPr>
          <p:spPr bwMode="auto">
            <a:xfrm flipH="1">
              <a:off x="1651" y="1990"/>
              <a:ext cx="565" cy="175"/>
            </a:xfrm>
            <a:custGeom>
              <a:avLst/>
              <a:gdLst>
                <a:gd name="T0" fmla="*/ 0 w 626"/>
                <a:gd name="T1" fmla="*/ 122 h 124"/>
                <a:gd name="T2" fmla="*/ 66 w 626"/>
                <a:gd name="T3" fmla="*/ 14 h 124"/>
                <a:gd name="T4" fmla="*/ 136 w 626"/>
                <a:gd name="T5" fmla="*/ 116 h 124"/>
                <a:gd name="T6" fmla="*/ 220 w 626"/>
                <a:gd name="T7" fmla="*/ 8 h 124"/>
                <a:gd name="T8" fmla="*/ 294 w 626"/>
                <a:gd name="T9" fmla="*/ 124 h 124"/>
                <a:gd name="T10" fmla="*/ 370 w 626"/>
                <a:gd name="T11" fmla="*/ 8 h 124"/>
                <a:gd name="T12" fmla="*/ 450 w 626"/>
                <a:gd name="T13" fmla="*/ 124 h 124"/>
                <a:gd name="T14" fmla="*/ 522 w 626"/>
                <a:gd name="T15" fmla="*/ 10 h 124"/>
                <a:gd name="T16" fmla="*/ 574 w 626"/>
                <a:gd name="T17" fmla="*/ 62 h 124"/>
                <a:gd name="T18" fmla="*/ 626 w 626"/>
                <a:gd name="T19" fmla="*/ 68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6"/>
                <a:gd name="T31" fmla="*/ 0 h 124"/>
                <a:gd name="T32" fmla="*/ 626 w 626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6" h="124">
                  <a:moveTo>
                    <a:pt x="0" y="122"/>
                  </a:moveTo>
                  <a:cubicBezTo>
                    <a:pt x="11" y="104"/>
                    <a:pt x="43" y="15"/>
                    <a:pt x="66" y="14"/>
                  </a:cubicBezTo>
                  <a:cubicBezTo>
                    <a:pt x="89" y="13"/>
                    <a:pt x="110" y="117"/>
                    <a:pt x="136" y="116"/>
                  </a:cubicBezTo>
                  <a:cubicBezTo>
                    <a:pt x="162" y="115"/>
                    <a:pt x="194" y="7"/>
                    <a:pt x="220" y="8"/>
                  </a:cubicBezTo>
                  <a:cubicBezTo>
                    <a:pt x="246" y="9"/>
                    <a:pt x="269" y="124"/>
                    <a:pt x="294" y="124"/>
                  </a:cubicBezTo>
                  <a:cubicBezTo>
                    <a:pt x="319" y="124"/>
                    <a:pt x="344" y="8"/>
                    <a:pt x="370" y="8"/>
                  </a:cubicBezTo>
                  <a:cubicBezTo>
                    <a:pt x="396" y="8"/>
                    <a:pt x="425" y="124"/>
                    <a:pt x="450" y="124"/>
                  </a:cubicBezTo>
                  <a:cubicBezTo>
                    <a:pt x="475" y="124"/>
                    <a:pt x="501" y="20"/>
                    <a:pt x="522" y="10"/>
                  </a:cubicBezTo>
                  <a:cubicBezTo>
                    <a:pt x="543" y="0"/>
                    <a:pt x="557" y="52"/>
                    <a:pt x="574" y="62"/>
                  </a:cubicBezTo>
                  <a:cubicBezTo>
                    <a:pt x="591" y="72"/>
                    <a:pt x="615" y="67"/>
                    <a:pt x="626" y="68"/>
                  </a:cubicBezTo>
                </a:path>
              </a:pathLst>
            </a:custGeom>
            <a:noFill/>
            <a:ln w="28575" cap="flat" cmpd="sng">
              <a:solidFill>
                <a:srgbClr val="FF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73" name="Line 71"/>
            <p:cNvSpPr>
              <a:spLocks noChangeShapeType="1"/>
            </p:cNvSpPr>
            <p:nvPr/>
          </p:nvSpPr>
          <p:spPr bwMode="auto">
            <a:xfrm flipH="1">
              <a:off x="1588" y="2086"/>
              <a:ext cx="68" cy="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74" name="Text Box 73"/>
            <p:cNvSpPr txBox="1">
              <a:spLocks noChangeArrowheads="1"/>
            </p:cNvSpPr>
            <p:nvPr/>
          </p:nvSpPr>
          <p:spPr bwMode="auto">
            <a:xfrm>
              <a:off x="2424" y="2385"/>
              <a:ext cx="531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E</a:t>
              </a:r>
              <a:r>
                <a:rPr lang="en-US" sz="2000" i="1" baseline="-2500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x</a:t>
              </a:r>
              <a:endParaRPr lang="en-US" sz="2000" i="1" u="sng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19462" name="Text Box 90"/>
          <p:cNvSpPr txBox="1">
            <a:spLocks noChangeArrowheads="1"/>
          </p:cNvSpPr>
          <p:nvPr/>
        </p:nvSpPr>
        <p:spPr bwMode="auto">
          <a:xfrm>
            <a:off x="4121695" y="5338550"/>
            <a:ext cx="38544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What is this wave’s polarization?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Text Box 2"/>
          <p:cNvSpPr txBox="1">
            <a:spLocks noChangeArrowheads="1"/>
          </p:cNvSpPr>
          <p:nvPr/>
        </p:nvSpPr>
        <p:spPr bwMode="auto">
          <a:xfrm>
            <a:off x="1711325" y="0"/>
            <a:ext cx="8637588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Polarization of Plane Waves (cont.)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2578101" y="1192214"/>
            <a:ext cx="192246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sym typeface="Symbol" pitchFamily="18" charset="2"/>
              </a:rPr>
              <a:t>Time Domain:</a:t>
            </a:r>
          </a:p>
        </p:txBody>
      </p:sp>
      <p:graphicFrame>
        <p:nvGraphicFramePr>
          <p:cNvPr id="2050" name="Object 14"/>
          <p:cNvGraphicFramePr>
            <a:graphicFrameLocks noChangeAspect="1"/>
          </p:cNvGraphicFramePr>
          <p:nvPr/>
        </p:nvGraphicFramePr>
        <p:xfrm>
          <a:off x="3589339" y="4373564"/>
          <a:ext cx="4683125" cy="129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4" imgW="2120760" imgH="583920" progId="Equation.DSMT4">
                  <p:embed/>
                </p:oleObj>
              </mc:Choice>
              <mc:Fallback>
                <p:oleObj name="Equation" r:id="rId4" imgW="2120760" imgH="58392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339" y="4373564"/>
                        <a:ext cx="4683125" cy="12906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 Box 16"/>
          <p:cNvSpPr txBox="1">
            <a:spLocks noChangeArrowheads="1"/>
          </p:cNvSpPr>
          <p:nvPr/>
        </p:nvSpPr>
        <p:spPr bwMode="auto">
          <a:xfrm>
            <a:off x="2708275" y="6024563"/>
            <a:ext cx="5918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Depending on 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b</a:t>
            </a: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 and </a:t>
            </a:r>
            <a:r>
              <a:rPr lang="en-US" sz="2400" i="1" dirty="0">
                <a:solidFill>
                  <a:schemeClr val="bg1"/>
                </a:solidFill>
                <a:latin typeface="Symbol" pitchFamily="18" charset="2"/>
                <a:sym typeface="Symbol" pitchFamily="18" charset="2"/>
              </a:rPr>
              <a:t>b</a:t>
            </a:r>
            <a:r>
              <a:rPr lang="en-US" sz="2000" dirty="0">
                <a:solidFill>
                  <a:schemeClr val="bg1"/>
                </a:solidFill>
                <a:latin typeface="Symbol" pitchFamily="18" charset="2"/>
                <a:sym typeface="Symbol" pitchFamily="18" charset="2"/>
              </a:rPr>
              <a:t>, </a:t>
            </a: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three</a:t>
            </a: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 different cases arise.</a:t>
            </a:r>
          </a:p>
        </p:txBody>
      </p:sp>
      <p:sp>
        <p:nvSpPr>
          <p:cNvPr id="2054" name="Text Box 20"/>
          <p:cNvSpPr txBox="1">
            <a:spLocks noChangeArrowheads="1"/>
          </p:cNvSpPr>
          <p:nvPr/>
        </p:nvSpPr>
        <p:spPr bwMode="auto">
          <a:xfrm>
            <a:off x="3013075" y="2378075"/>
            <a:ext cx="15684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2"/>
                </a:solidFill>
                <a:sym typeface="Symbol" pitchFamily="18" charset="2"/>
              </a:rPr>
              <a:t>At   </a:t>
            </a:r>
            <a:r>
              <a:rPr lang="en-US" sz="2400" i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z = </a:t>
            </a:r>
            <a:r>
              <a:rPr lang="en-US" sz="240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0</a:t>
            </a:r>
          </a:p>
        </p:txBody>
      </p:sp>
      <p:grpSp>
        <p:nvGrpSpPr>
          <p:cNvPr id="2055" name="Group 25"/>
          <p:cNvGrpSpPr>
            <a:grpSpLocks/>
          </p:cNvGrpSpPr>
          <p:nvPr/>
        </p:nvGrpSpPr>
        <p:grpSpPr bwMode="auto">
          <a:xfrm>
            <a:off x="4568826" y="1198568"/>
            <a:ext cx="3732213" cy="2797179"/>
            <a:chOff x="1814" y="787"/>
            <a:chExt cx="2351" cy="1762"/>
          </a:xfrm>
        </p:grpSpPr>
        <p:sp>
          <p:nvSpPr>
            <p:cNvPr id="2056" name="Line 5"/>
            <p:cNvSpPr>
              <a:spLocks noChangeShapeType="1"/>
            </p:cNvSpPr>
            <p:nvPr/>
          </p:nvSpPr>
          <p:spPr bwMode="auto">
            <a:xfrm flipV="1">
              <a:off x="2327" y="1082"/>
              <a:ext cx="0" cy="146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57" name="Line 4"/>
            <p:cNvSpPr>
              <a:spLocks noChangeShapeType="1"/>
            </p:cNvSpPr>
            <p:nvPr/>
          </p:nvSpPr>
          <p:spPr bwMode="auto">
            <a:xfrm>
              <a:off x="1814" y="2112"/>
              <a:ext cx="205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58" name="Line 6"/>
            <p:cNvSpPr>
              <a:spLocks noChangeShapeType="1"/>
            </p:cNvSpPr>
            <p:nvPr/>
          </p:nvSpPr>
          <p:spPr bwMode="auto">
            <a:xfrm flipV="1">
              <a:off x="2327" y="1503"/>
              <a:ext cx="891" cy="612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59" name="Text Box 11"/>
            <p:cNvSpPr txBox="1">
              <a:spLocks noChangeArrowheads="1"/>
            </p:cNvSpPr>
            <p:nvPr/>
          </p:nvSpPr>
          <p:spPr bwMode="auto">
            <a:xfrm>
              <a:off x="3950" y="1972"/>
              <a:ext cx="215" cy="2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x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2060" name="Text Box 12"/>
            <p:cNvSpPr txBox="1">
              <a:spLocks noChangeArrowheads="1"/>
            </p:cNvSpPr>
            <p:nvPr/>
          </p:nvSpPr>
          <p:spPr bwMode="auto">
            <a:xfrm>
              <a:off x="2232" y="787"/>
              <a:ext cx="296" cy="2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y  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2061" name="Text Box 19"/>
            <p:cNvSpPr txBox="1">
              <a:spLocks noChangeArrowheads="1"/>
            </p:cNvSpPr>
            <p:nvPr/>
          </p:nvSpPr>
          <p:spPr bwMode="auto">
            <a:xfrm>
              <a:off x="3258" y="1228"/>
              <a:ext cx="443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400" u="sng">
                  <a:solidFill>
                    <a:schemeClr val="bg2"/>
                  </a:solidFill>
                  <a:latin typeface="Handscript SF" pitchFamily="2" charset="0"/>
                </a:rPr>
                <a:t>E</a:t>
              </a:r>
              <a:r>
                <a:rPr lang="en-US" sz="2400">
                  <a:solidFill>
                    <a:schemeClr val="bg2"/>
                  </a:solidFill>
                  <a:latin typeface="Handscript SF" pitchFamily="2" charset="0"/>
                </a:rPr>
                <a:t> </a:t>
              </a:r>
              <a:r>
                <a:rPr lang="en-US" sz="2400">
                  <a:solidFill>
                    <a:schemeClr val="bg2"/>
                  </a:solidFill>
                  <a:latin typeface="Times New Roman" pitchFamily="18" charset="0"/>
                </a:rPr>
                <a:t>(</a:t>
              </a:r>
              <a:r>
                <a:rPr lang="en-US" sz="2400" i="1">
                  <a:solidFill>
                    <a:schemeClr val="bg2"/>
                  </a:solidFill>
                  <a:latin typeface="Times New Roman" pitchFamily="18" charset="0"/>
                </a:rPr>
                <a:t>t</a:t>
              </a:r>
              <a:r>
                <a:rPr lang="en-US" sz="2400">
                  <a:solidFill>
                    <a:schemeClr val="bg2"/>
                  </a:solidFill>
                  <a:latin typeface="Times New Roman" pitchFamily="18" charset="0"/>
                </a:rPr>
                <a:t>)</a:t>
              </a:r>
              <a:endParaRPr lang="en-US" sz="2400">
                <a:solidFill>
                  <a:schemeClr val="bg2"/>
                </a:solidFill>
                <a:latin typeface="Handscript SF" pitchFamily="2" charset="0"/>
              </a:endParaRPr>
            </a:p>
          </p:txBody>
        </p:sp>
        <p:sp>
          <p:nvSpPr>
            <p:cNvPr id="2062" name="Text Box 22"/>
            <p:cNvSpPr txBox="1">
              <a:spLocks noChangeArrowheads="1"/>
            </p:cNvSpPr>
            <p:nvPr/>
          </p:nvSpPr>
          <p:spPr bwMode="auto">
            <a:xfrm>
              <a:off x="2354" y="1348"/>
              <a:ext cx="577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bg2"/>
                  </a:solidFill>
                  <a:latin typeface="Handscript SF" pitchFamily="2" charset="0"/>
                </a:rPr>
                <a:t>|</a:t>
              </a:r>
              <a:r>
                <a:rPr lang="en-US" sz="2400" u="sng">
                  <a:solidFill>
                    <a:schemeClr val="bg2"/>
                  </a:solidFill>
                  <a:latin typeface="Handscript SF" pitchFamily="2" charset="0"/>
                </a:rPr>
                <a:t>E</a:t>
              </a:r>
              <a:r>
                <a:rPr lang="en-US" sz="2400">
                  <a:solidFill>
                    <a:schemeClr val="bg2"/>
                  </a:solidFill>
                  <a:latin typeface="Handscript SF" pitchFamily="2" charset="0"/>
                </a:rPr>
                <a:t> </a:t>
              </a:r>
              <a:r>
                <a:rPr lang="en-US" sz="2400">
                  <a:solidFill>
                    <a:schemeClr val="bg2"/>
                  </a:solidFill>
                  <a:latin typeface="Times New Roman" pitchFamily="18" charset="0"/>
                </a:rPr>
                <a:t>(</a:t>
              </a:r>
              <a:r>
                <a:rPr lang="en-US" sz="2400" i="1">
                  <a:solidFill>
                    <a:schemeClr val="bg2"/>
                  </a:solidFill>
                  <a:latin typeface="Times New Roman" pitchFamily="18" charset="0"/>
                </a:rPr>
                <a:t>t</a:t>
              </a:r>
              <a:r>
                <a:rPr lang="en-US" sz="2400">
                  <a:solidFill>
                    <a:schemeClr val="bg2"/>
                  </a:solidFill>
                  <a:latin typeface="Times New Roman" pitchFamily="18" charset="0"/>
                </a:rPr>
                <a:t>)|</a:t>
              </a:r>
              <a:endParaRPr lang="en-US" sz="2400">
                <a:solidFill>
                  <a:schemeClr val="bg2"/>
                </a:solidFill>
                <a:latin typeface="Handscript SF" pitchFamily="2" charset="0"/>
              </a:endParaRPr>
            </a:p>
          </p:txBody>
        </p:sp>
        <p:sp>
          <p:nvSpPr>
            <p:cNvPr id="2063" name="Text Box 23"/>
            <p:cNvSpPr txBox="1">
              <a:spLocks noChangeArrowheads="1"/>
            </p:cNvSpPr>
            <p:nvPr/>
          </p:nvSpPr>
          <p:spPr bwMode="auto">
            <a:xfrm>
              <a:off x="2858" y="1767"/>
              <a:ext cx="433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400" i="1" dirty="0">
                  <a:solidFill>
                    <a:schemeClr val="bg2"/>
                  </a:solidFill>
                  <a:latin typeface="Handscript SF" pitchFamily="2" charset="0"/>
                  <a:sym typeface="Symbol" pitchFamily="18" charset="2"/>
                </a:rPr>
                <a:t></a:t>
              </a:r>
              <a:r>
                <a:rPr lang="en-US" sz="2400" dirty="0">
                  <a:solidFill>
                    <a:schemeClr val="bg2"/>
                  </a:solidFill>
                  <a:latin typeface="Handscript SF" pitchFamily="2" charset="0"/>
                </a:rPr>
                <a:t> </a:t>
              </a:r>
              <a:r>
                <a:rPr lang="en-US" sz="2400" dirty="0">
                  <a:solidFill>
                    <a:schemeClr val="bg2"/>
                  </a:solidFill>
                  <a:latin typeface="Times New Roman" pitchFamily="18" charset="0"/>
                </a:rPr>
                <a:t>(</a:t>
              </a:r>
              <a:r>
                <a:rPr lang="en-US" sz="2400" i="1" dirty="0">
                  <a:solidFill>
                    <a:schemeClr val="bg2"/>
                  </a:solidFill>
                  <a:latin typeface="Times New Roman" pitchFamily="18" charset="0"/>
                </a:rPr>
                <a:t>t</a:t>
              </a:r>
              <a:r>
                <a:rPr lang="en-US" sz="2400" dirty="0">
                  <a:solidFill>
                    <a:schemeClr val="bg2"/>
                  </a:solidFill>
                  <a:latin typeface="Times New Roman" pitchFamily="18" charset="0"/>
                </a:rPr>
                <a:t>)</a:t>
              </a:r>
              <a:endParaRPr lang="en-US" sz="2400" dirty="0">
                <a:solidFill>
                  <a:schemeClr val="bg2"/>
                </a:solidFill>
                <a:latin typeface="Handscript SF" pitchFamily="2" charset="0"/>
              </a:endParaRPr>
            </a:p>
          </p:txBody>
        </p:sp>
        <p:sp>
          <p:nvSpPr>
            <p:cNvPr id="2064" name="Freeform 24"/>
            <p:cNvSpPr>
              <a:spLocks/>
            </p:cNvSpPr>
            <p:nvPr/>
          </p:nvSpPr>
          <p:spPr bwMode="auto">
            <a:xfrm>
              <a:off x="2712" y="1872"/>
              <a:ext cx="120" cy="248"/>
            </a:xfrm>
            <a:custGeom>
              <a:avLst/>
              <a:gdLst>
                <a:gd name="T0" fmla="*/ 0 w 120"/>
                <a:gd name="T1" fmla="*/ 0 h 248"/>
                <a:gd name="T2" fmla="*/ 72 w 120"/>
                <a:gd name="T3" fmla="*/ 64 h 248"/>
                <a:gd name="T4" fmla="*/ 112 w 120"/>
                <a:gd name="T5" fmla="*/ 160 h 248"/>
                <a:gd name="T6" fmla="*/ 120 w 120"/>
                <a:gd name="T7" fmla="*/ 248 h 2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"/>
                <a:gd name="T13" fmla="*/ 0 h 248"/>
                <a:gd name="T14" fmla="*/ 120 w 120"/>
                <a:gd name="T15" fmla="*/ 248 h 2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" h="248">
                  <a:moveTo>
                    <a:pt x="0" y="0"/>
                  </a:moveTo>
                  <a:cubicBezTo>
                    <a:pt x="12" y="11"/>
                    <a:pt x="53" y="37"/>
                    <a:pt x="72" y="64"/>
                  </a:cubicBezTo>
                  <a:cubicBezTo>
                    <a:pt x="91" y="91"/>
                    <a:pt x="104" y="129"/>
                    <a:pt x="112" y="160"/>
                  </a:cubicBezTo>
                  <a:cubicBezTo>
                    <a:pt x="120" y="191"/>
                    <a:pt x="118" y="230"/>
                    <a:pt x="120" y="248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solid"/>
              <a:round/>
              <a:headEnd type="triangle" w="med" len="med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3" name="Text Box 3"/>
          <p:cNvSpPr txBox="1">
            <a:spLocks noChangeArrowheads="1"/>
          </p:cNvSpPr>
          <p:nvPr/>
        </p:nvSpPr>
        <p:spPr bwMode="auto">
          <a:xfrm>
            <a:off x="3877946" y="0"/>
            <a:ext cx="4106863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 </a:t>
            </a:r>
          </a:p>
        </p:txBody>
      </p:sp>
      <p:graphicFrame>
        <p:nvGraphicFramePr>
          <p:cNvPr id="2048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1404105"/>
              </p:ext>
            </p:extLst>
          </p:nvPr>
        </p:nvGraphicFramePr>
        <p:xfrm>
          <a:off x="1714454" y="1302059"/>
          <a:ext cx="442912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Equation" r:id="rId4" imgW="1726920" imgH="253800" progId="Equation.DSMT4">
                  <p:embed/>
                </p:oleObj>
              </mc:Choice>
              <mc:Fallback>
                <p:oleObj name="Equation" r:id="rId4" imgW="1726920" imgH="2538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54" y="1302059"/>
                        <a:ext cx="4429125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Text Box 40"/>
          <p:cNvSpPr txBox="1">
            <a:spLocks noChangeArrowheads="1"/>
          </p:cNvSpPr>
          <p:nvPr/>
        </p:nvSpPr>
        <p:spPr bwMode="auto">
          <a:xfrm>
            <a:off x="2327276" y="5487989"/>
            <a:ext cx="7620997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Therefore, in time, the wave rotates from the 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z</a:t>
            </a:r>
            <a:r>
              <a:rPr lang="en-US" sz="2000" dirty="0">
                <a:solidFill>
                  <a:schemeClr val="bg1"/>
                </a:solidFill>
              </a:rPr>
              <a:t> axis to the 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x</a:t>
            </a:r>
            <a:r>
              <a:rPr lang="en-US" sz="2000" dirty="0">
                <a:solidFill>
                  <a:schemeClr val="bg1"/>
                </a:solidFill>
              </a:rPr>
              <a:t> axis. </a:t>
            </a:r>
          </a:p>
        </p:txBody>
      </p:sp>
      <p:grpSp>
        <p:nvGrpSpPr>
          <p:cNvPr id="20485" name="Group 59"/>
          <p:cNvGrpSpPr>
            <a:grpSpLocks/>
          </p:cNvGrpSpPr>
          <p:nvPr/>
        </p:nvGrpSpPr>
        <p:grpSpPr bwMode="auto">
          <a:xfrm>
            <a:off x="4298951" y="2608259"/>
            <a:ext cx="4221163" cy="2132007"/>
            <a:chOff x="1748" y="1643"/>
            <a:chExt cx="2659" cy="1343"/>
          </a:xfrm>
        </p:grpSpPr>
        <p:sp>
          <p:nvSpPr>
            <p:cNvPr id="20486" name="Text Box 12"/>
            <p:cNvSpPr txBox="1">
              <a:spLocks noChangeArrowheads="1"/>
            </p:cNvSpPr>
            <p:nvPr/>
          </p:nvSpPr>
          <p:spPr bwMode="auto">
            <a:xfrm>
              <a:off x="3300" y="1980"/>
              <a:ext cx="1107" cy="291"/>
            </a:xfrm>
            <a:prstGeom prst="rect">
              <a:avLst/>
            </a:prstGeom>
            <a:solidFill>
              <a:srgbClr val="FFFF99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i="1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E</a:t>
              </a:r>
              <a:r>
                <a:rPr lang="en-US" sz="2400" i="1" baseline="-25000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z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  </a:t>
              </a:r>
              <a:r>
                <a:rPr lang="en-US" sz="2000" dirty="0">
                  <a:solidFill>
                    <a:schemeClr val="bg2"/>
                  </a:solidFill>
                  <a:sym typeface="Symbol" pitchFamily="18" charset="2"/>
                </a:rPr>
                <a:t>leads</a:t>
              </a:r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 </a:t>
              </a:r>
              <a:r>
                <a:rPr lang="en-US" sz="2400" i="1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E</a:t>
              </a:r>
              <a:r>
                <a:rPr lang="en-US" sz="2400" i="1" baseline="-25000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x</a:t>
              </a:r>
              <a:r>
                <a:rPr lang="en-US" sz="2400" i="1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 </a:t>
              </a:r>
            </a:p>
          </p:txBody>
        </p:sp>
        <p:sp>
          <p:nvSpPr>
            <p:cNvPr id="20487" name="Line 4"/>
            <p:cNvSpPr>
              <a:spLocks noChangeShapeType="1"/>
            </p:cNvSpPr>
            <p:nvPr/>
          </p:nvSpPr>
          <p:spPr bwMode="auto">
            <a:xfrm>
              <a:off x="1748" y="2618"/>
              <a:ext cx="1927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488" name="Line 5"/>
            <p:cNvSpPr>
              <a:spLocks noChangeShapeType="1"/>
            </p:cNvSpPr>
            <p:nvPr/>
          </p:nvSpPr>
          <p:spPr bwMode="auto">
            <a:xfrm flipV="1">
              <a:off x="2515" y="1950"/>
              <a:ext cx="0" cy="102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489" name="Line 6"/>
            <p:cNvSpPr>
              <a:spLocks noChangeShapeType="1"/>
            </p:cNvSpPr>
            <p:nvPr/>
          </p:nvSpPr>
          <p:spPr bwMode="auto">
            <a:xfrm>
              <a:off x="2507" y="2616"/>
              <a:ext cx="498" cy="241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490" name="Line 7"/>
            <p:cNvSpPr>
              <a:spLocks noChangeShapeType="1"/>
            </p:cNvSpPr>
            <p:nvPr/>
          </p:nvSpPr>
          <p:spPr bwMode="auto">
            <a:xfrm flipV="1">
              <a:off x="2513" y="2384"/>
              <a:ext cx="246" cy="23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491" name="Oval 8"/>
            <p:cNvSpPr>
              <a:spLocks noChangeArrowheads="1"/>
            </p:cNvSpPr>
            <p:nvPr/>
          </p:nvSpPr>
          <p:spPr bwMode="auto">
            <a:xfrm>
              <a:off x="2984" y="2831"/>
              <a:ext cx="56" cy="5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2" name="Oval 9"/>
            <p:cNvSpPr>
              <a:spLocks noChangeArrowheads="1"/>
            </p:cNvSpPr>
            <p:nvPr/>
          </p:nvSpPr>
          <p:spPr bwMode="auto">
            <a:xfrm>
              <a:off x="2734" y="2356"/>
              <a:ext cx="56" cy="5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3" name="Text Box 10"/>
            <p:cNvSpPr txBox="1">
              <a:spLocks noChangeArrowheads="1"/>
            </p:cNvSpPr>
            <p:nvPr/>
          </p:nvSpPr>
          <p:spPr bwMode="auto">
            <a:xfrm>
              <a:off x="2704" y="2084"/>
              <a:ext cx="531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E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z </a:t>
              </a:r>
              <a:endParaRPr lang="en-US" sz="2000" i="1" u="sng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0494" name="Text Box 11"/>
            <p:cNvSpPr txBox="1">
              <a:spLocks noChangeArrowheads="1"/>
            </p:cNvSpPr>
            <p:nvPr/>
          </p:nvSpPr>
          <p:spPr bwMode="auto">
            <a:xfrm>
              <a:off x="3044" y="2736"/>
              <a:ext cx="531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E</a:t>
              </a:r>
              <a:r>
                <a:rPr lang="en-US" sz="2000" i="1" baseline="-2500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x</a:t>
              </a:r>
              <a:endParaRPr lang="en-US" sz="2000" i="1" u="sng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0495" name="Text Box 14"/>
            <p:cNvSpPr txBox="1">
              <a:spLocks noChangeArrowheads="1"/>
            </p:cNvSpPr>
            <p:nvPr/>
          </p:nvSpPr>
          <p:spPr bwMode="auto">
            <a:xfrm>
              <a:off x="2381" y="1643"/>
              <a:ext cx="324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err="1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Im</a:t>
              </a:r>
              <a:endParaRPr lang="en-US" sz="2000" u="sng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0496" name="Line 33"/>
            <p:cNvSpPr>
              <a:spLocks noChangeShapeType="1"/>
            </p:cNvSpPr>
            <p:nvPr/>
          </p:nvSpPr>
          <p:spPr bwMode="auto">
            <a:xfrm>
              <a:off x="2768" y="2596"/>
              <a:ext cx="0" cy="4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497" name="Line 34"/>
            <p:cNvSpPr>
              <a:spLocks noChangeShapeType="1"/>
            </p:cNvSpPr>
            <p:nvPr/>
          </p:nvSpPr>
          <p:spPr bwMode="auto">
            <a:xfrm>
              <a:off x="3014" y="2596"/>
              <a:ext cx="0" cy="4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498" name="Line 35"/>
            <p:cNvSpPr>
              <a:spLocks noChangeShapeType="1"/>
            </p:cNvSpPr>
            <p:nvPr/>
          </p:nvSpPr>
          <p:spPr bwMode="auto">
            <a:xfrm>
              <a:off x="2495" y="2386"/>
              <a:ext cx="4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499" name="Line 36"/>
            <p:cNvSpPr>
              <a:spLocks noChangeShapeType="1"/>
            </p:cNvSpPr>
            <p:nvPr/>
          </p:nvSpPr>
          <p:spPr bwMode="auto">
            <a:xfrm>
              <a:off x="2495" y="2152"/>
              <a:ext cx="4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500" name="Line 37"/>
            <p:cNvSpPr>
              <a:spLocks noChangeShapeType="1"/>
            </p:cNvSpPr>
            <p:nvPr/>
          </p:nvSpPr>
          <p:spPr bwMode="auto">
            <a:xfrm>
              <a:off x="2492" y="2863"/>
              <a:ext cx="4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501" name="Text Box 55"/>
            <p:cNvSpPr txBox="1">
              <a:spLocks noChangeArrowheads="1"/>
            </p:cNvSpPr>
            <p:nvPr/>
          </p:nvSpPr>
          <p:spPr bwMode="auto">
            <a:xfrm>
              <a:off x="3729" y="2470"/>
              <a:ext cx="324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Re</a:t>
              </a:r>
              <a:endParaRPr lang="en-US" sz="2000" u="sng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322682"/>
              </p:ext>
            </p:extLst>
          </p:nvPr>
        </p:nvGraphicFramePr>
        <p:xfrm>
          <a:off x="1168492" y="1179139"/>
          <a:ext cx="436562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2" name="Equation" r:id="rId4" imgW="1701720" imgH="253800" progId="Equation.DSMT4">
                  <p:embed/>
                </p:oleObj>
              </mc:Choice>
              <mc:Fallback>
                <p:oleObj name="Equation" r:id="rId4" imgW="1701720" imgH="2538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92" y="1179139"/>
                        <a:ext cx="4365625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3854450" y="1801818"/>
            <a:ext cx="4306888" cy="2513019"/>
            <a:chOff x="2330450" y="1801817"/>
            <a:chExt cx="4306888" cy="2513019"/>
          </a:xfrm>
        </p:grpSpPr>
        <p:sp>
          <p:nvSpPr>
            <p:cNvPr id="21515" name="Text Box 21"/>
            <p:cNvSpPr txBox="1">
              <a:spLocks noChangeArrowheads="1"/>
            </p:cNvSpPr>
            <p:nvPr/>
          </p:nvSpPr>
          <p:spPr bwMode="auto">
            <a:xfrm>
              <a:off x="6176963" y="3114683"/>
              <a:ext cx="460375" cy="39687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y</a:t>
              </a:r>
            </a:p>
          </p:txBody>
        </p:sp>
        <p:sp>
          <p:nvSpPr>
            <p:cNvPr id="21516" name="Line 2"/>
            <p:cNvSpPr>
              <a:spLocks noChangeShapeType="1"/>
            </p:cNvSpPr>
            <p:nvPr/>
          </p:nvSpPr>
          <p:spPr bwMode="auto">
            <a:xfrm flipV="1">
              <a:off x="2330450" y="3141670"/>
              <a:ext cx="1674813" cy="793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17" name="Line 16"/>
            <p:cNvSpPr>
              <a:spLocks noChangeShapeType="1"/>
            </p:cNvSpPr>
            <p:nvPr/>
          </p:nvSpPr>
          <p:spPr bwMode="auto">
            <a:xfrm flipV="1">
              <a:off x="3144837" y="3351421"/>
              <a:ext cx="2920821" cy="138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18" name="Line 17"/>
            <p:cNvSpPr>
              <a:spLocks noChangeShapeType="1"/>
            </p:cNvSpPr>
            <p:nvPr/>
          </p:nvSpPr>
          <p:spPr bwMode="auto">
            <a:xfrm flipV="1">
              <a:off x="4471988" y="2292356"/>
              <a:ext cx="0" cy="119539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19" name="Arc 18"/>
            <p:cNvSpPr>
              <a:spLocks/>
            </p:cNvSpPr>
            <p:nvPr/>
          </p:nvSpPr>
          <p:spPr bwMode="auto">
            <a:xfrm flipV="1">
              <a:off x="3681413" y="2921007"/>
              <a:ext cx="222250" cy="292101"/>
            </a:xfrm>
            <a:custGeom>
              <a:avLst/>
              <a:gdLst>
                <a:gd name="T0" fmla="*/ 59 w 21600"/>
                <a:gd name="T1" fmla="*/ 184 h 31747"/>
                <a:gd name="T2" fmla="*/ 34 w 21600"/>
                <a:gd name="T3" fmla="*/ 0 h 31747"/>
                <a:gd name="T4" fmla="*/ 140 w 21600"/>
                <a:gd name="T5" fmla="*/ 82 h 31747"/>
                <a:gd name="T6" fmla="*/ 0 60000 65536"/>
                <a:gd name="T7" fmla="*/ 0 60000 65536"/>
                <a:gd name="T8" fmla="*/ 0 60000 65536"/>
                <a:gd name="T9" fmla="*/ 0 w 21600"/>
                <a:gd name="T10" fmla="*/ 0 h 31747"/>
                <a:gd name="T11" fmla="*/ 21600 w 21600"/>
                <a:gd name="T12" fmla="*/ 31747 h 317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1747" fill="none" extrusionOk="0">
                  <a:moveTo>
                    <a:pt x="9117" y="31746"/>
                  </a:moveTo>
                  <a:cubicBezTo>
                    <a:pt x="3398" y="27697"/>
                    <a:pt x="0" y="21125"/>
                    <a:pt x="0" y="14119"/>
                  </a:cubicBezTo>
                  <a:cubicBezTo>
                    <a:pt x="-1" y="8934"/>
                    <a:pt x="1864" y="3923"/>
                    <a:pt x="5253" y="0"/>
                  </a:cubicBezTo>
                </a:path>
                <a:path w="21600" h="31747" stroke="0" extrusionOk="0">
                  <a:moveTo>
                    <a:pt x="9117" y="31746"/>
                  </a:moveTo>
                  <a:cubicBezTo>
                    <a:pt x="3398" y="27697"/>
                    <a:pt x="0" y="21125"/>
                    <a:pt x="0" y="14119"/>
                  </a:cubicBezTo>
                  <a:cubicBezTo>
                    <a:pt x="-1" y="8934"/>
                    <a:pt x="1864" y="3923"/>
                    <a:pt x="5253" y="0"/>
                  </a:cubicBezTo>
                  <a:lnTo>
                    <a:pt x="21600" y="14119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1" name="Text Box 20"/>
            <p:cNvSpPr txBox="1">
              <a:spLocks noChangeArrowheads="1"/>
            </p:cNvSpPr>
            <p:nvPr/>
          </p:nvSpPr>
          <p:spPr bwMode="auto">
            <a:xfrm>
              <a:off x="4500563" y="2557469"/>
              <a:ext cx="842963" cy="39687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E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z</a:t>
              </a:r>
              <a:endParaRPr lang="en-US" sz="2000" i="1" u="sng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1522" name="Text Box 22"/>
            <p:cNvSpPr txBox="1">
              <a:spLocks noChangeArrowheads="1"/>
            </p:cNvSpPr>
            <p:nvPr/>
          </p:nvSpPr>
          <p:spPr bwMode="auto">
            <a:xfrm>
              <a:off x="4333875" y="1801817"/>
              <a:ext cx="420688" cy="39687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z</a:t>
              </a:r>
              <a:endParaRPr lang="en-US" sz="2000" i="1" u="sng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1523" name="Line 23"/>
            <p:cNvSpPr>
              <a:spLocks noChangeShapeType="1"/>
            </p:cNvSpPr>
            <p:nvPr/>
          </p:nvSpPr>
          <p:spPr bwMode="auto">
            <a:xfrm flipH="1">
              <a:off x="3395663" y="2971808"/>
              <a:ext cx="1649413" cy="107791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24" name="Line 24"/>
            <p:cNvSpPr>
              <a:spLocks noChangeShapeType="1"/>
            </p:cNvSpPr>
            <p:nvPr/>
          </p:nvSpPr>
          <p:spPr bwMode="auto">
            <a:xfrm flipV="1">
              <a:off x="4471988" y="2676532"/>
              <a:ext cx="0" cy="676277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25" name="Line 25"/>
            <p:cNvSpPr>
              <a:spLocks noChangeShapeType="1"/>
            </p:cNvSpPr>
            <p:nvPr/>
          </p:nvSpPr>
          <p:spPr bwMode="auto">
            <a:xfrm flipH="1">
              <a:off x="3819525" y="3338521"/>
              <a:ext cx="666750" cy="425451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26" name="Text Box 26"/>
            <p:cNvSpPr txBox="1">
              <a:spLocks noChangeArrowheads="1"/>
            </p:cNvSpPr>
            <p:nvPr/>
          </p:nvSpPr>
          <p:spPr bwMode="auto">
            <a:xfrm>
              <a:off x="3076575" y="3917960"/>
              <a:ext cx="382588" cy="39687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x</a:t>
              </a:r>
              <a:endParaRPr lang="en-US" sz="2000" i="1" u="sng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1527" name="Freeform 27"/>
            <p:cNvSpPr>
              <a:spLocks/>
            </p:cNvSpPr>
            <p:nvPr/>
          </p:nvSpPr>
          <p:spPr bwMode="auto">
            <a:xfrm flipH="1">
              <a:off x="2665413" y="2998795"/>
              <a:ext cx="896938" cy="277813"/>
            </a:xfrm>
            <a:custGeom>
              <a:avLst/>
              <a:gdLst>
                <a:gd name="T0" fmla="*/ 0 w 626"/>
                <a:gd name="T1" fmla="*/ 122 h 124"/>
                <a:gd name="T2" fmla="*/ 66 w 626"/>
                <a:gd name="T3" fmla="*/ 14 h 124"/>
                <a:gd name="T4" fmla="*/ 136 w 626"/>
                <a:gd name="T5" fmla="*/ 116 h 124"/>
                <a:gd name="T6" fmla="*/ 220 w 626"/>
                <a:gd name="T7" fmla="*/ 8 h 124"/>
                <a:gd name="T8" fmla="*/ 294 w 626"/>
                <a:gd name="T9" fmla="*/ 124 h 124"/>
                <a:gd name="T10" fmla="*/ 370 w 626"/>
                <a:gd name="T11" fmla="*/ 8 h 124"/>
                <a:gd name="T12" fmla="*/ 450 w 626"/>
                <a:gd name="T13" fmla="*/ 124 h 124"/>
                <a:gd name="T14" fmla="*/ 522 w 626"/>
                <a:gd name="T15" fmla="*/ 10 h 124"/>
                <a:gd name="T16" fmla="*/ 574 w 626"/>
                <a:gd name="T17" fmla="*/ 62 h 124"/>
                <a:gd name="T18" fmla="*/ 626 w 626"/>
                <a:gd name="T19" fmla="*/ 68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6"/>
                <a:gd name="T31" fmla="*/ 0 h 124"/>
                <a:gd name="T32" fmla="*/ 626 w 626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6" h="124">
                  <a:moveTo>
                    <a:pt x="0" y="122"/>
                  </a:moveTo>
                  <a:cubicBezTo>
                    <a:pt x="11" y="104"/>
                    <a:pt x="43" y="15"/>
                    <a:pt x="66" y="14"/>
                  </a:cubicBezTo>
                  <a:cubicBezTo>
                    <a:pt x="89" y="13"/>
                    <a:pt x="110" y="117"/>
                    <a:pt x="136" y="116"/>
                  </a:cubicBezTo>
                  <a:cubicBezTo>
                    <a:pt x="162" y="115"/>
                    <a:pt x="194" y="7"/>
                    <a:pt x="220" y="8"/>
                  </a:cubicBezTo>
                  <a:cubicBezTo>
                    <a:pt x="246" y="9"/>
                    <a:pt x="269" y="124"/>
                    <a:pt x="294" y="124"/>
                  </a:cubicBezTo>
                  <a:cubicBezTo>
                    <a:pt x="319" y="124"/>
                    <a:pt x="344" y="8"/>
                    <a:pt x="370" y="8"/>
                  </a:cubicBezTo>
                  <a:cubicBezTo>
                    <a:pt x="396" y="8"/>
                    <a:pt x="425" y="124"/>
                    <a:pt x="450" y="124"/>
                  </a:cubicBezTo>
                  <a:cubicBezTo>
                    <a:pt x="475" y="124"/>
                    <a:pt x="501" y="20"/>
                    <a:pt x="522" y="10"/>
                  </a:cubicBezTo>
                  <a:cubicBezTo>
                    <a:pt x="543" y="0"/>
                    <a:pt x="557" y="52"/>
                    <a:pt x="574" y="62"/>
                  </a:cubicBezTo>
                  <a:cubicBezTo>
                    <a:pt x="591" y="72"/>
                    <a:pt x="615" y="67"/>
                    <a:pt x="626" y="68"/>
                  </a:cubicBezTo>
                </a:path>
              </a:pathLst>
            </a:custGeom>
            <a:noFill/>
            <a:ln w="28575" cap="flat" cmpd="sng">
              <a:solidFill>
                <a:srgbClr val="FF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28" name="Line 28"/>
            <p:cNvSpPr>
              <a:spLocks noChangeShapeType="1"/>
            </p:cNvSpPr>
            <p:nvPr/>
          </p:nvSpPr>
          <p:spPr bwMode="auto">
            <a:xfrm flipH="1">
              <a:off x="2565400" y="3151195"/>
              <a:ext cx="107950" cy="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29" name="Text Box 29"/>
            <p:cNvSpPr txBox="1">
              <a:spLocks noChangeArrowheads="1"/>
            </p:cNvSpPr>
            <p:nvPr/>
          </p:nvSpPr>
          <p:spPr bwMode="auto">
            <a:xfrm>
              <a:off x="3892550" y="3625859"/>
              <a:ext cx="842963" cy="39687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E</a:t>
              </a:r>
              <a:r>
                <a:rPr lang="en-US" sz="2000" i="1" baseline="-2500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x</a:t>
              </a:r>
              <a:endParaRPr lang="en-US" sz="2000" i="1" u="sng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21509" name="Text Box 30"/>
          <p:cNvSpPr txBox="1">
            <a:spLocks noChangeArrowheads="1"/>
          </p:cNvSpPr>
          <p:nvPr/>
        </p:nvSpPr>
        <p:spPr bwMode="auto">
          <a:xfrm>
            <a:off x="6154738" y="4760914"/>
            <a:ext cx="20637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2"/>
                </a:solidFill>
                <a:sym typeface="Symbol" pitchFamily="18" charset="2"/>
              </a:rPr>
              <a:t>LHEP or LHCP</a:t>
            </a:r>
            <a:endParaRPr lang="en-US" i="1">
              <a:solidFill>
                <a:schemeClr val="bg2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1510" name="Text Box 31"/>
          <p:cNvSpPr txBox="1">
            <a:spLocks noChangeArrowheads="1"/>
          </p:cNvSpPr>
          <p:nvPr/>
        </p:nvSpPr>
        <p:spPr bwMode="auto">
          <a:xfrm>
            <a:off x="2895600" y="5640389"/>
            <a:ext cx="10223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Note:</a:t>
            </a:r>
            <a:endParaRPr lang="en-US" i="1" dirty="0">
              <a:solidFill>
                <a:schemeClr val="bg1"/>
              </a:solidFill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21507" name="Object 32"/>
          <p:cNvGraphicFramePr>
            <a:graphicFrameLocks noChangeAspect="1"/>
          </p:cNvGraphicFramePr>
          <p:nvPr/>
        </p:nvGraphicFramePr>
        <p:xfrm>
          <a:off x="3859214" y="5438776"/>
          <a:ext cx="3375025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3" name="Equation" r:id="rId6" imgW="1612800" imgH="393480" progId="Equation.DSMT4">
                  <p:embed/>
                </p:oleObj>
              </mc:Choice>
              <mc:Fallback>
                <p:oleObj name="Equation" r:id="rId6" imgW="1612800" imgH="39348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9214" y="5438776"/>
                        <a:ext cx="3375025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1" name="AutoShape 38"/>
          <p:cNvSpPr>
            <a:spLocks noChangeArrowheads="1"/>
          </p:cNvSpPr>
          <p:nvPr/>
        </p:nvSpPr>
        <p:spPr bwMode="auto">
          <a:xfrm>
            <a:off x="5586722" y="4859339"/>
            <a:ext cx="396875" cy="231775"/>
          </a:xfrm>
          <a:prstGeom prst="rightArrow">
            <a:avLst>
              <a:gd name="adj1" fmla="val 50000"/>
              <a:gd name="adj2" fmla="val 42808"/>
            </a:avLst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Text Box 40"/>
          <p:cNvSpPr txBox="1">
            <a:spLocks noChangeArrowheads="1"/>
          </p:cNvSpPr>
          <p:nvPr/>
        </p:nvSpPr>
        <p:spPr bwMode="auto">
          <a:xfrm>
            <a:off x="7450139" y="5649914"/>
            <a:ext cx="25114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(so this is not LHCP)</a:t>
            </a:r>
          </a:p>
        </p:txBody>
      </p:sp>
      <p:sp>
        <p:nvSpPr>
          <p:cNvPr id="639017" name="Text Box 41"/>
          <p:cNvSpPr txBox="1">
            <a:spLocks noChangeArrowheads="1"/>
          </p:cNvSpPr>
          <p:nvPr/>
        </p:nvSpPr>
        <p:spPr bwMode="auto">
          <a:xfrm>
            <a:off x="3877946" y="0"/>
            <a:ext cx="4106863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 </a:t>
            </a:r>
          </a:p>
        </p:txBody>
      </p:sp>
      <p:sp>
        <p:nvSpPr>
          <p:cNvPr id="21514" name="Text Box 46"/>
          <p:cNvSpPr txBox="1">
            <a:spLocks noChangeArrowheads="1"/>
          </p:cNvSpPr>
          <p:nvPr/>
        </p:nvSpPr>
        <p:spPr bwMode="auto">
          <a:xfrm>
            <a:off x="5356225" y="5673726"/>
            <a:ext cx="8588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sym typeface="Symbol" pitchFamily="18" charset="2"/>
              </a:rPr>
              <a:t>and</a:t>
            </a:r>
            <a:endParaRPr lang="en-US" i="1">
              <a:solidFill>
                <a:schemeClr val="bg1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975643"/>
              </p:ext>
            </p:extLst>
          </p:nvPr>
        </p:nvGraphicFramePr>
        <p:xfrm>
          <a:off x="1545136" y="1284170"/>
          <a:ext cx="442912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Equation" r:id="rId4" imgW="1726920" imgH="253800" progId="Equation.DSMT4">
                  <p:embed/>
                </p:oleObj>
              </mc:Choice>
              <mc:Fallback>
                <p:oleObj name="Equation" r:id="rId4" imgW="1726920" imgH="253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5136" y="1284170"/>
                        <a:ext cx="4429125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1" name="Text Box 20"/>
          <p:cNvSpPr txBox="1">
            <a:spLocks noChangeArrowheads="1"/>
          </p:cNvSpPr>
          <p:nvPr/>
        </p:nvSpPr>
        <p:spPr bwMode="auto">
          <a:xfrm>
            <a:off x="5599114" y="5329239"/>
            <a:ext cx="885825" cy="3968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chemeClr val="bg2"/>
                </a:solidFill>
                <a:sym typeface="Symbol" pitchFamily="18" charset="2"/>
              </a:rPr>
              <a:t>LHEP</a:t>
            </a:r>
            <a:endParaRPr lang="en-US" i="1" dirty="0">
              <a:solidFill>
                <a:schemeClr val="bg2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641049" name="Text Box 25"/>
          <p:cNvSpPr txBox="1">
            <a:spLocks noChangeArrowheads="1"/>
          </p:cNvSpPr>
          <p:nvPr/>
        </p:nvSpPr>
        <p:spPr bwMode="auto">
          <a:xfrm>
            <a:off x="3827146" y="0"/>
            <a:ext cx="4106863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 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3759447" y="2229332"/>
            <a:ext cx="4306888" cy="2513019"/>
            <a:chOff x="2330450" y="1801817"/>
            <a:chExt cx="4306888" cy="2513019"/>
          </a:xfrm>
        </p:grpSpPr>
        <p:sp>
          <p:nvSpPr>
            <p:cNvPr id="24" name="Text Box 21"/>
            <p:cNvSpPr txBox="1">
              <a:spLocks noChangeArrowheads="1"/>
            </p:cNvSpPr>
            <p:nvPr/>
          </p:nvSpPr>
          <p:spPr bwMode="auto">
            <a:xfrm>
              <a:off x="6176963" y="3114683"/>
              <a:ext cx="460375" cy="39687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y</a:t>
              </a:r>
            </a:p>
          </p:txBody>
        </p:sp>
        <p:sp>
          <p:nvSpPr>
            <p:cNvPr id="25" name="Line 2"/>
            <p:cNvSpPr>
              <a:spLocks noChangeShapeType="1"/>
            </p:cNvSpPr>
            <p:nvPr/>
          </p:nvSpPr>
          <p:spPr bwMode="auto">
            <a:xfrm flipV="1">
              <a:off x="2330450" y="3141670"/>
              <a:ext cx="1674813" cy="793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" name="Line 16"/>
            <p:cNvSpPr>
              <a:spLocks noChangeShapeType="1"/>
            </p:cNvSpPr>
            <p:nvPr/>
          </p:nvSpPr>
          <p:spPr bwMode="auto">
            <a:xfrm flipV="1">
              <a:off x="3144837" y="3351421"/>
              <a:ext cx="2920821" cy="138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" name="Line 17"/>
            <p:cNvSpPr>
              <a:spLocks noChangeShapeType="1"/>
            </p:cNvSpPr>
            <p:nvPr/>
          </p:nvSpPr>
          <p:spPr bwMode="auto">
            <a:xfrm flipV="1">
              <a:off x="4471988" y="2292356"/>
              <a:ext cx="0" cy="119539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" name="Arc 18"/>
            <p:cNvSpPr>
              <a:spLocks/>
            </p:cNvSpPr>
            <p:nvPr/>
          </p:nvSpPr>
          <p:spPr bwMode="auto">
            <a:xfrm flipV="1">
              <a:off x="3681413" y="2921007"/>
              <a:ext cx="222250" cy="292101"/>
            </a:xfrm>
            <a:custGeom>
              <a:avLst/>
              <a:gdLst>
                <a:gd name="T0" fmla="*/ 59 w 21600"/>
                <a:gd name="T1" fmla="*/ 184 h 31747"/>
                <a:gd name="T2" fmla="*/ 34 w 21600"/>
                <a:gd name="T3" fmla="*/ 0 h 31747"/>
                <a:gd name="T4" fmla="*/ 140 w 21600"/>
                <a:gd name="T5" fmla="*/ 82 h 31747"/>
                <a:gd name="T6" fmla="*/ 0 60000 65536"/>
                <a:gd name="T7" fmla="*/ 0 60000 65536"/>
                <a:gd name="T8" fmla="*/ 0 60000 65536"/>
                <a:gd name="T9" fmla="*/ 0 w 21600"/>
                <a:gd name="T10" fmla="*/ 0 h 31747"/>
                <a:gd name="T11" fmla="*/ 21600 w 21600"/>
                <a:gd name="T12" fmla="*/ 31747 h 317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1747" fill="none" extrusionOk="0">
                  <a:moveTo>
                    <a:pt x="9117" y="31746"/>
                  </a:moveTo>
                  <a:cubicBezTo>
                    <a:pt x="3398" y="27697"/>
                    <a:pt x="0" y="21125"/>
                    <a:pt x="0" y="14119"/>
                  </a:cubicBezTo>
                  <a:cubicBezTo>
                    <a:pt x="-1" y="8934"/>
                    <a:pt x="1864" y="3923"/>
                    <a:pt x="5253" y="0"/>
                  </a:cubicBezTo>
                </a:path>
                <a:path w="21600" h="31747" stroke="0" extrusionOk="0">
                  <a:moveTo>
                    <a:pt x="9117" y="31746"/>
                  </a:moveTo>
                  <a:cubicBezTo>
                    <a:pt x="3398" y="27697"/>
                    <a:pt x="0" y="21125"/>
                    <a:pt x="0" y="14119"/>
                  </a:cubicBezTo>
                  <a:cubicBezTo>
                    <a:pt x="-1" y="8934"/>
                    <a:pt x="1864" y="3923"/>
                    <a:pt x="5253" y="0"/>
                  </a:cubicBezTo>
                  <a:lnTo>
                    <a:pt x="21600" y="14119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Text Box 20"/>
            <p:cNvSpPr txBox="1">
              <a:spLocks noChangeArrowheads="1"/>
            </p:cNvSpPr>
            <p:nvPr/>
          </p:nvSpPr>
          <p:spPr bwMode="auto">
            <a:xfrm>
              <a:off x="4500563" y="2557469"/>
              <a:ext cx="842963" cy="39687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E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z</a:t>
              </a:r>
              <a:endParaRPr lang="en-US" sz="2000" i="1" u="sng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30" name="Text Box 22"/>
            <p:cNvSpPr txBox="1">
              <a:spLocks noChangeArrowheads="1"/>
            </p:cNvSpPr>
            <p:nvPr/>
          </p:nvSpPr>
          <p:spPr bwMode="auto">
            <a:xfrm>
              <a:off x="4333875" y="1801817"/>
              <a:ext cx="420688" cy="39687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z</a:t>
              </a:r>
              <a:endParaRPr lang="en-US" sz="2000" i="1" u="sng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31" name="Line 23"/>
            <p:cNvSpPr>
              <a:spLocks noChangeShapeType="1"/>
            </p:cNvSpPr>
            <p:nvPr/>
          </p:nvSpPr>
          <p:spPr bwMode="auto">
            <a:xfrm flipH="1">
              <a:off x="3395663" y="2971808"/>
              <a:ext cx="1649413" cy="107791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" name="Line 24"/>
            <p:cNvSpPr>
              <a:spLocks noChangeShapeType="1"/>
            </p:cNvSpPr>
            <p:nvPr/>
          </p:nvSpPr>
          <p:spPr bwMode="auto">
            <a:xfrm flipV="1">
              <a:off x="4471988" y="2676532"/>
              <a:ext cx="0" cy="676277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" name="Line 25"/>
            <p:cNvSpPr>
              <a:spLocks noChangeShapeType="1"/>
            </p:cNvSpPr>
            <p:nvPr/>
          </p:nvSpPr>
          <p:spPr bwMode="auto">
            <a:xfrm flipH="1">
              <a:off x="3819525" y="3338521"/>
              <a:ext cx="666750" cy="425451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" name="Text Box 26"/>
            <p:cNvSpPr txBox="1">
              <a:spLocks noChangeArrowheads="1"/>
            </p:cNvSpPr>
            <p:nvPr/>
          </p:nvSpPr>
          <p:spPr bwMode="auto">
            <a:xfrm>
              <a:off x="3076575" y="3917960"/>
              <a:ext cx="382588" cy="39687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x</a:t>
              </a:r>
              <a:endParaRPr lang="en-US" sz="2000" i="1" u="sng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35" name="Freeform 27"/>
            <p:cNvSpPr>
              <a:spLocks/>
            </p:cNvSpPr>
            <p:nvPr/>
          </p:nvSpPr>
          <p:spPr bwMode="auto">
            <a:xfrm flipH="1">
              <a:off x="2665413" y="2998795"/>
              <a:ext cx="896938" cy="277813"/>
            </a:xfrm>
            <a:custGeom>
              <a:avLst/>
              <a:gdLst>
                <a:gd name="T0" fmla="*/ 0 w 626"/>
                <a:gd name="T1" fmla="*/ 122 h 124"/>
                <a:gd name="T2" fmla="*/ 66 w 626"/>
                <a:gd name="T3" fmla="*/ 14 h 124"/>
                <a:gd name="T4" fmla="*/ 136 w 626"/>
                <a:gd name="T5" fmla="*/ 116 h 124"/>
                <a:gd name="T6" fmla="*/ 220 w 626"/>
                <a:gd name="T7" fmla="*/ 8 h 124"/>
                <a:gd name="T8" fmla="*/ 294 w 626"/>
                <a:gd name="T9" fmla="*/ 124 h 124"/>
                <a:gd name="T10" fmla="*/ 370 w 626"/>
                <a:gd name="T11" fmla="*/ 8 h 124"/>
                <a:gd name="T12" fmla="*/ 450 w 626"/>
                <a:gd name="T13" fmla="*/ 124 h 124"/>
                <a:gd name="T14" fmla="*/ 522 w 626"/>
                <a:gd name="T15" fmla="*/ 10 h 124"/>
                <a:gd name="T16" fmla="*/ 574 w 626"/>
                <a:gd name="T17" fmla="*/ 62 h 124"/>
                <a:gd name="T18" fmla="*/ 626 w 626"/>
                <a:gd name="T19" fmla="*/ 68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6"/>
                <a:gd name="T31" fmla="*/ 0 h 124"/>
                <a:gd name="T32" fmla="*/ 626 w 626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6" h="124">
                  <a:moveTo>
                    <a:pt x="0" y="122"/>
                  </a:moveTo>
                  <a:cubicBezTo>
                    <a:pt x="11" y="104"/>
                    <a:pt x="43" y="15"/>
                    <a:pt x="66" y="14"/>
                  </a:cubicBezTo>
                  <a:cubicBezTo>
                    <a:pt x="89" y="13"/>
                    <a:pt x="110" y="117"/>
                    <a:pt x="136" y="116"/>
                  </a:cubicBezTo>
                  <a:cubicBezTo>
                    <a:pt x="162" y="115"/>
                    <a:pt x="194" y="7"/>
                    <a:pt x="220" y="8"/>
                  </a:cubicBezTo>
                  <a:cubicBezTo>
                    <a:pt x="246" y="9"/>
                    <a:pt x="269" y="124"/>
                    <a:pt x="294" y="124"/>
                  </a:cubicBezTo>
                  <a:cubicBezTo>
                    <a:pt x="319" y="124"/>
                    <a:pt x="344" y="8"/>
                    <a:pt x="370" y="8"/>
                  </a:cubicBezTo>
                  <a:cubicBezTo>
                    <a:pt x="396" y="8"/>
                    <a:pt x="425" y="124"/>
                    <a:pt x="450" y="124"/>
                  </a:cubicBezTo>
                  <a:cubicBezTo>
                    <a:pt x="475" y="124"/>
                    <a:pt x="501" y="20"/>
                    <a:pt x="522" y="10"/>
                  </a:cubicBezTo>
                  <a:cubicBezTo>
                    <a:pt x="543" y="0"/>
                    <a:pt x="557" y="52"/>
                    <a:pt x="574" y="62"/>
                  </a:cubicBezTo>
                  <a:cubicBezTo>
                    <a:pt x="591" y="72"/>
                    <a:pt x="615" y="67"/>
                    <a:pt x="626" y="68"/>
                  </a:cubicBezTo>
                </a:path>
              </a:pathLst>
            </a:custGeom>
            <a:noFill/>
            <a:ln w="28575" cap="flat" cmpd="sng">
              <a:solidFill>
                <a:srgbClr val="FF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 flipH="1">
              <a:off x="2565400" y="3151195"/>
              <a:ext cx="107950" cy="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" name="Text Box 29"/>
            <p:cNvSpPr txBox="1">
              <a:spLocks noChangeArrowheads="1"/>
            </p:cNvSpPr>
            <p:nvPr/>
          </p:nvSpPr>
          <p:spPr bwMode="auto">
            <a:xfrm>
              <a:off x="3892550" y="3625859"/>
              <a:ext cx="842963" cy="39687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E</a:t>
              </a:r>
              <a:r>
                <a:rPr lang="en-US" sz="2000" i="1" baseline="-2500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x</a:t>
              </a:r>
              <a:endParaRPr lang="en-US" sz="2000" i="1" u="sng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Text Box 2"/>
          <p:cNvSpPr txBox="1">
            <a:spLocks noChangeArrowheads="1"/>
          </p:cNvSpPr>
          <p:nvPr/>
        </p:nvSpPr>
        <p:spPr bwMode="auto">
          <a:xfrm>
            <a:off x="2193290" y="0"/>
            <a:ext cx="78613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Axial Ratio (AR) and Tilt Angle (</a:t>
            </a:r>
            <a:r>
              <a:rPr lang="en-US" sz="3600" i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 </a:t>
            </a: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)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3557" name="Group 22"/>
          <p:cNvGrpSpPr>
            <a:grpSpLocks/>
          </p:cNvGrpSpPr>
          <p:nvPr/>
        </p:nvGrpSpPr>
        <p:grpSpPr bwMode="auto">
          <a:xfrm>
            <a:off x="4030664" y="922342"/>
            <a:ext cx="4029073" cy="3551242"/>
            <a:chOff x="1643" y="781"/>
            <a:chExt cx="2538" cy="2237"/>
          </a:xfrm>
        </p:grpSpPr>
        <p:sp>
          <p:nvSpPr>
            <p:cNvPr id="23558" name="Line 3"/>
            <p:cNvSpPr>
              <a:spLocks noChangeShapeType="1"/>
            </p:cNvSpPr>
            <p:nvPr/>
          </p:nvSpPr>
          <p:spPr bwMode="auto">
            <a:xfrm>
              <a:off x="1643" y="2113"/>
              <a:ext cx="2219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559" name="Line 4"/>
            <p:cNvSpPr>
              <a:spLocks noChangeShapeType="1"/>
            </p:cNvSpPr>
            <p:nvPr/>
          </p:nvSpPr>
          <p:spPr bwMode="auto">
            <a:xfrm flipV="1">
              <a:off x="2690" y="1092"/>
              <a:ext cx="0" cy="186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560" name="Line 5"/>
            <p:cNvSpPr>
              <a:spLocks noChangeShapeType="1"/>
            </p:cNvSpPr>
            <p:nvPr/>
          </p:nvSpPr>
          <p:spPr bwMode="auto">
            <a:xfrm flipV="1">
              <a:off x="2690" y="1480"/>
              <a:ext cx="203" cy="636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561" name="Text Box 6"/>
            <p:cNvSpPr txBox="1">
              <a:spLocks noChangeArrowheads="1"/>
            </p:cNvSpPr>
            <p:nvPr/>
          </p:nvSpPr>
          <p:spPr bwMode="auto">
            <a:xfrm>
              <a:off x="3931" y="1968"/>
              <a:ext cx="250" cy="2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x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23562" name="Text Box 7"/>
            <p:cNvSpPr txBox="1">
              <a:spLocks noChangeArrowheads="1"/>
            </p:cNvSpPr>
            <p:nvPr/>
          </p:nvSpPr>
          <p:spPr bwMode="auto">
            <a:xfrm>
              <a:off x="2526" y="781"/>
              <a:ext cx="322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y  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23555" name="Object 8"/>
            <p:cNvGraphicFramePr>
              <a:graphicFrameLocks noChangeAspect="1"/>
            </p:cNvGraphicFramePr>
            <p:nvPr/>
          </p:nvGraphicFramePr>
          <p:xfrm>
            <a:off x="2858" y="989"/>
            <a:ext cx="414" cy="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78" name="Equation" r:id="rId4" imgW="291960" imgH="215640" progId="Equation.DSMT4">
                    <p:embed/>
                  </p:oleObj>
                </mc:Choice>
                <mc:Fallback>
                  <p:oleObj name="Equation" r:id="rId4" imgW="291960" imgH="21564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8" y="989"/>
                          <a:ext cx="414" cy="3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63" name="Arc 9"/>
            <p:cNvSpPr>
              <a:spLocks/>
            </p:cNvSpPr>
            <p:nvPr/>
          </p:nvSpPr>
          <p:spPr bwMode="auto">
            <a:xfrm>
              <a:off x="2868" y="1951"/>
              <a:ext cx="123" cy="169"/>
            </a:xfrm>
            <a:custGeom>
              <a:avLst/>
              <a:gdLst>
                <a:gd name="T0" fmla="*/ 0 w 21600"/>
                <a:gd name="T1" fmla="*/ 0 h 21600"/>
                <a:gd name="T2" fmla="*/ 123 w 21600"/>
                <a:gd name="T3" fmla="*/ 169 h 21600"/>
                <a:gd name="T4" fmla="*/ 0 w 21600"/>
                <a:gd name="T5" fmla="*/ 169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triangl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4" name="Text Box 10"/>
            <p:cNvSpPr txBox="1">
              <a:spLocks noChangeArrowheads="1"/>
            </p:cNvSpPr>
            <p:nvPr/>
          </p:nvSpPr>
          <p:spPr bwMode="auto">
            <a:xfrm>
              <a:off x="2964" y="1781"/>
              <a:ext cx="200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400" i="1">
                  <a:solidFill>
                    <a:schemeClr val="bg2"/>
                  </a:solidFill>
                  <a:latin typeface="Symbol" pitchFamily="18" charset="2"/>
                  <a:sym typeface="Symbol" pitchFamily="18" charset="2"/>
                </a:rPr>
                <a:t></a:t>
              </a:r>
              <a:endParaRPr lang="en-US" sz="2400" i="1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23565" name="Oval 13"/>
            <p:cNvSpPr>
              <a:spLocks noChangeArrowheads="1"/>
            </p:cNvSpPr>
            <p:nvPr/>
          </p:nvSpPr>
          <p:spPr bwMode="auto">
            <a:xfrm rot="2616169">
              <a:off x="2293" y="1202"/>
              <a:ext cx="787" cy="1816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6" name="Line 14"/>
            <p:cNvSpPr>
              <a:spLocks noChangeShapeType="1"/>
            </p:cNvSpPr>
            <p:nvPr/>
          </p:nvSpPr>
          <p:spPr bwMode="auto">
            <a:xfrm flipV="1">
              <a:off x="2069" y="1457"/>
              <a:ext cx="1230" cy="1327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567" name="Line 15"/>
            <p:cNvSpPr>
              <a:spLocks noChangeShapeType="1"/>
            </p:cNvSpPr>
            <p:nvPr/>
          </p:nvSpPr>
          <p:spPr bwMode="auto">
            <a:xfrm>
              <a:off x="2425" y="1807"/>
              <a:ext cx="506" cy="58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568" name="Text Box 16"/>
            <p:cNvSpPr txBox="1">
              <a:spLocks noChangeArrowheads="1"/>
            </p:cNvSpPr>
            <p:nvPr/>
          </p:nvSpPr>
          <p:spPr bwMode="auto">
            <a:xfrm>
              <a:off x="1783" y="2732"/>
              <a:ext cx="214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23569" name="Text Box 17"/>
            <p:cNvSpPr txBox="1">
              <a:spLocks noChangeArrowheads="1"/>
            </p:cNvSpPr>
            <p:nvPr/>
          </p:nvSpPr>
          <p:spPr bwMode="auto">
            <a:xfrm>
              <a:off x="3458" y="1223"/>
              <a:ext cx="214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23570" name="Text Box 18"/>
            <p:cNvSpPr txBox="1">
              <a:spLocks noChangeArrowheads="1"/>
            </p:cNvSpPr>
            <p:nvPr/>
          </p:nvSpPr>
          <p:spPr bwMode="auto">
            <a:xfrm>
              <a:off x="2061" y="1485"/>
              <a:ext cx="223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23571" name="Text Box 19"/>
            <p:cNvSpPr txBox="1">
              <a:spLocks noChangeArrowheads="1"/>
            </p:cNvSpPr>
            <p:nvPr/>
          </p:nvSpPr>
          <p:spPr bwMode="auto">
            <a:xfrm>
              <a:off x="3056" y="2480"/>
              <a:ext cx="232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D</a:t>
              </a:r>
            </a:p>
          </p:txBody>
        </p:sp>
      </p:grpSp>
      <p:graphicFrame>
        <p:nvGraphicFramePr>
          <p:cNvPr id="2355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453413"/>
              </p:ext>
            </p:extLst>
          </p:nvPr>
        </p:nvGraphicFramePr>
        <p:xfrm>
          <a:off x="1957388" y="5114925"/>
          <a:ext cx="38290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9" name="Equation" r:id="rId6" imgW="1701720" imgH="431640" progId="Equation.DSMT4">
                  <p:embed/>
                </p:oleObj>
              </mc:Choice>
              <mc:Fallback>
                <p:oleObj name="Equation" r:id="rId6" imgW="1701720" imgH="43164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7388" y="5114925"/>
                        <a:ext cx="38290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719531"/>
              </p:ext>
            </p:extLst>
          </p:nvPr>
        </p:nvGraphicFramePr>
        <p:xfrm>
          <a:off x="7019594" y="5293888"/>
          <a:ext cx="3216778" cy="601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0" name="Equation" r:id="rId8" imgW="1358640" imgH="253800" progId="Equation.DSMT4">
                  <p:embed/>
                </p:oleObj>
              </mc:Choice>
              <mc:Fallback>
                <p:oleObj name="Equation" r:id="rId8" imgW="1358640" imgH="253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594" y="5293888"/>
                        <a:ext cx="3216778" cy="6019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Text Box 2"/>
          <p:cNvSpPr txBox="1">
            <a:spLocks noChangeArrowheads="1"/>
          </p:cNvSpPr>
          <p:nvPr/>
        </p:nvSpPr>
        <p:spPr bwMode="auto">
          <a:xfrm>
            <a:off x="2172970" y="0"/>
            <a:ext cx="78613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Axial Ratio (AR) and Tilt Angle (</a:t>
            </a:r>
            <a:r>
              <a:rPr lang="en-US" sz="3600" i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 </a:t>
            </a: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)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4582" name="Group 35"/>
          <p:cNvGrpSpPr>
            <a:grpSpLocks/>
          </p:cNvGrpSpPr>
          <p:nvPr/>
        </p:nvGrpSpPr>
        <p:grpSpPr bwMode="auto">
          <a:xfrm>
            <a:off x="7210663" y="1838658"/>
            <a:ext cx="4373563" cy="4660900"/>
            <a:chOff x="2804" y="904"/>
            <a:chExt cx="2755" cy="293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4587" name="Rectangle 25"/>
            <p:cNvSpPr>
              <a:spLocks noChangeArrowheads="1"/>
            </p:cNvSpPr>
            <p:nvPr/>
          </p:nvSpPr>
          <p:spPr bwMode="auto">
            <a:xfrm>
              <a:off x="2804" y="904"/>
              <a:ext cx="2755" cy="2936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4580" name="Object 21"/>
            <p:cNvGraphicFramePr>
              <a:graphicFrameLocks noChangeAspect="1"/>
            </p:cNvGraphicFramePr>
            <p:nvPr/>
          </p:nvGraphicFramePr>
          <p:xfrm>
            <a:off x="3148" y="1429"/>
            <a:ext cx="2072" cy="2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0" name="Equation" r:id="rId4" imgW="1282680" imgH="1447560" progId="Equation.DSMT4">
                    <p:embed/>
                  </p:oleObj>
                </mc:Choice>
                <mc:Fallback>
                  <p:oleObj name="Equation" r:id="rId4" imgW="1282680" imgH="1447560" progId="Equation.DSMT4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8" y="1429"/>
                          <a:ext cx="2072" cy="23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588" name="Text Box 22"/>
            <p:cNvSpPr txBox="1">
              <a:spLocks noChangeArrowheads="1"/>
            </p:cNvSpPr>
            <p:nvPr/>
          </p:nvSpPr>
          <p:spPr bwMode="auto">
            <a:xfrm>
              <a:off x="3685" y="996"/>
              <a:ext cx="882" cy="250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hlink"/>
                  </a:solidFill>
                </a:rPr>
                <a:t>Axial Ratio</a:t>
              </a:r>
            </a:p>
          </p:txBody>
        </p:sp>
      </p:grpSp>
      <p:sp>
        <p:nvSpPr>
          <p:cNvPr id="24585" name="Rectangle 26"/>
          <p:cNvSpPr>
            <a:spLocks noChangeArrowheads="1"/>
          </p:cNvSpPr>
          <p:nvPr/>
        </p:nvSpPr>
        <p:spPr bwMode="auto">
          <a:xfrm>
            <a:off x="1137195" y="3311266"/>
            <a:ext cx="4030662" cy="20351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graphicFrame>
        <p:nvGraphicFramePr>
          <p:cNvPr id="2457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606067"/>
              </p:ext>
            </p:extLst>
          </p:nvPr>
        </p:nvGraphicFramePr>
        <p:xfrm>
          <a:off x="1382310" y="4130249"/>
          <a:ext cx="332263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1" name="Equation" r:id="rId6" imgW="1295280" imgH="203040" progId="Equation.DSMT4">
                  <p:embed/>
                </p:oleObj>
              </mc:Choice>
              <mc:Fallback>
                <p:oleObj name="Equation" r:id="rId6" imgW="1295280" imgH="20304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2310" y="4130249"/>
                        <a:ext cx="332263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6" name="Text Box 23"/>
          <p:cNvSpPr txBox="1">
            <a:spLocks noChangeArrowheads="1"/>
          </p:cNvSpPr>
          <p:nvPr/>
        </p:nvSpPr>
        <p:spPr bwMode="auto">
          <a:xfrm>
            <a:off x="2387837" y="3555504"/>
            <a:ext cx="1244600" cy="396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hlink"/>
                </a:solidFill>
              </a:rPr>
              <a:t>Tilt Angle</a:t>
            </a:r>
          </a:p>
        </p:txBody>
      </p:sp>
      <p:sp>
        <p:nvSpPr>
          <p:cNvPr id="24584" name="Text Box 34"/>
          <p:cNvSpPr txBox="1">
            <a:spLocks noChangeArrowheads="1"/>
          </p:cNvSpPr>
          <p:nvPr/>
        </p:nvSpPr>
        <p:spPr bwMode="auto">
          <a:xfrm>
            <a:off x="450377" y="5582668"/>
            <a:ext cx="5650172" cy="800219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</a:rPr>
              <a:t>Note:</a:t>
            </a:r>
            <a:r>
              <a:rPr lang="en-US" dirty="0">
                <a:solidFill>
                  <a:schemeClr val="bg2"/>
                </a:solidFill>
              </a:rPr>
              <a:t> 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The tilt angle </a:t>
            </a:r>
            <a:r>
              <a:rPr lang="en-US" sz="1400" i="1" dirty="0">
                <a:solidFill>
                  <a:schemeClr val="bg2"/>
                </a:solidFill>
                <a:sym typeface="Symbol" pitchFamily="18" charset="2"/>
              </a:rPr>
              <a:t></a:t>
            </a:r>
            <a:r>
              <a:rPr lang="en-US" sz="1400" dirty="0">
                <a:solidFill>
                  <a:schemeClr val="bg2"/>
                </a:solidFill>
                <a:sym typeface="Symbol" pitchFamily="18" charset="2"/>
              </a:rPr>
              <a:t> is ambiguous by the addition of  </a:t>
            </a:r>
            <a:r>
              <a:rPr lang="en-US" sz="1400" dirty="0">
                <a:solidFill>
                  <a:schemeClr val="bg2"/>
                </a:solidFill>
                <a:latin typeface="+mn-lt"/>
                <a:sym typeface="Symbol" pitchFamily="18" charset="2"/>
              </a:rPr>
              <a:t>90</a:t>
            </a:r>
            <a:r>
              <a:rPr lang="en-US" sz="1400" baseline="30000" dirty="0">
                <a:solidFill>
                  <a:schemeClr val="bg2"/>
                </a:solidFill>
                <a:latin typeface="+mn-lt"/>
                <a:sym typeface="Symbol" pitchFamily="18" charset="2"/>
              </a:rPr>
              <a:t>o</a:t>
            </a:r>
            <a:r>
              <a:rPr lang="en-US" sz="1400" dirty="0">
                <a:solidFill>
                  <a:schemeClr val="bg2"/>
                </a:solidFill>
                <a:sym typeface="Symbol" pitchFamily="18" charset="2"/>
              </a:rPr>
              <a:t>. 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  <a:sym typeface="Symbol" pitchFamily="18" charset="2"/>
              </a:rPr>
              <a:t>(We cannot tell the difference between the major and minor axes.)</a:t>
            </a:r>
          </a:p>
        </p:txBody>
      </p:sp>
      <p:graphicFrame>
        <p:nvGraphicFramePr>
          <p:cNvPr id="24578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7515592"/>
              </p:ext>
            </p:extLst>
          </p:nvPr>
        </p:nvGraphicFramePr>
        <p:xfrm>
          <a:off x="2124550" y="2138080"/>
          <a:ext cx="1997075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2" name="Equation" r:id="rId8" imgW="1002960" imgH="431640" progId="Equation.DSMT4">
                  <p:embed/>
                </p:oleObj>
              </mc:Choice>
              <mc:Fallback>
                <p:oleObj name="Equation" r:id="rId8" imgW="1002960" imgH="43164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550" y="2138080"/>
                        <a:ext cx="1997075" cy="8588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216547" y="1611573"/>
            <a:ext cx="24482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We first calculate </a:t>
            </a:r>
            <a:r>
              <a:rPr lang="en-US" sz="2000" i="1" dirty="0">
                <a:solidFill>
                  <a:schemeClr val="bg1"/>
                </a:solidFill>
                <a:sym typeface="Symbol"/>
              </a:rPr>
              <a:t></a:t>
            </a:r>
            <a:r>
              <a:rPr lang="en-US" sz="2000" dirty="0">
                <a:solidFill>
                  <a:schemeClr val="bg1"/>
                </a:solidFill>
                <a:sym typeface="Symbol"/>
              </a:rPr>
              <a:t> :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graphicFrame>
        <p:nvGraphicFramePr>
          <p:cNvPr id="2458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2079392"/>
              </p:ext>
            </p:extLst>
          </p:nvPr>
        </p:nvGraphicFramePr>
        <p:xfrm>
          <a:off x="4924654" y="907597"/>
          <a:ext cx="168433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3" name="Equation" r:id="rId10" imgW="863280" imgH="507960" progId="Equation.DSMT4">
                  <p:embed/>
                </p:oleObj>
              </mc:Choice>
              <mc:Fallback>
                <p:oleObj name="Equation" r:id="rId10" imgW="863280" imgH="50796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4654" y="907597"/>
                        <a:ext cx="1684337" cy="9906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124500" y="4776718"/>
            <a:ext cx="1758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(</a:t>
            </a:r>
            <a:r>
              <a:rPr lang="en-US" dirty="0">
                <a:solidFill>
                  <a:schemeClr val="bg2"/>
                </a:solidFill>
                <a:latin typeface="+mn-lt"/>
              </a:rPr>
              <a:t>-90</a:t>
            </a:r>
            <a:r>
              <a:rPr lang="en-US" baseline="30000" dirty="0">
                <a:solidFill>
                  <a:schemeClr val="bg2"/>
                </a:solidFill>
                <a:latin typeface="+mn-lt"/>
              </a:rPr>
              <a:t>o</a:t>
            </a:r>
            <a:r>
              <a:rPr lang="en-US" dirty="0">
                <a:solidFill>
                  <a:schemeClr val="bg2"/>
                </a:solidFill>
                <a:latin typeface="+mn-lt"/>
              </a:rPr>
              <a:t> &lt; </a:t>
            </a:r>
            <a:r>
              <a:rPr lang="en-US" i="1" dirty="0">
                <a:solidFill>
                  <a:schemeClr val="bg2"/>
                </a:solidFill>
                <a:latin typeface="+mn-lt"/>
                <a:sym typeface="Symbol"/>
              </a:rPr>
              <a:t></a:t>
            </a:r>
            <a:r>
              <a:rPr lang="en-US" dirty="0">
                <a:solidFill>
                  <a:schemeClr val="bg2"/>
                </a:solidFill>
                <a:latin typeface="+mn-lt"/>
                <a:sym typeface="Symbol"/>
              </a:rPr>
              <a:t> &lt; 90</a:t>
            </a:r>
            <a:r>
              <a:rPr lang="en-US" baseline="30000" dirty="0">
                <a:solidFill>
                  <a:schemeClr val="bg2"/>
                </a:solidFill>
                <a:sym typeface="Symbol"/>
              </a:rPr>
              <a:t>o</a:t>
            </a:r>
            <a:r>
              <a:rPr lang="en-US" dirty="0">
                <a:solidFill>
                  <a:schemeClr val="bg2"/>
                </a:solidFill>
                <a:sym typeface="Symbol"/>
              </a:rPr>
              <a:t>)</a:t>
            </a:r>
            <a:r>
              <a:rPr lang="en-US" dirty="0">
                <a:solidFill>
                  <a:schemeClr val="bg2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1980283"/>
              </p:ext>
            </p:extLst>
          </p:nvPr>
        </p:nvGraphicFramePr>
        <p:xfrm>
          <a:off x="2164380" y="1349115"/>
          <a:ext cx="19716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6" name="Equation" r:id="rId4" imgW="876240" imgH="279360" progId="Equation.DSMT4">
                  <p:embed/>
                </p:oleObj>
              </mc:Choice>
              <mc:Fallback>
                <p:oleObj name="Equation" r:id="rId4" imgW="876240" imgH="2793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4380" y="1349115"/>
                        <a:ext cx="19716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604" name="Group 39"/>
          <p:cNvGrpSpPr>
            <a:grpSpLocks/>
          </p:cNvGrpSpPr>
          <p:nvPr/>
        </p:nvGrpSpPr>
        <p:grpSpPr bwMode="auto">
          <a:xfrm>
            <a:off x="6192862" y="1563669"/>
            <a:ext cx="3960814" cy="3551242"/>
            <a:chOff x="2408" y="654"/>
            <a:chExt cx="2495" cy="2237"/>
          </a:xfrm>
        </p:grpSpPr>
        <p:sp>
          <p:nvSpPr>
            <p:cNvPr id="25607" name="Line 7"/>
            <p:cNvSpPr>
              <a:spLocks noChangeShapeType="1"/>
            </p:cNvSpPr>
            <p:nvPr/>
          </p:nvSpPr>
          <p:spPr bwMode="auto">
            <a:xfrm>
              <a:off x="2408" y="1986"/>
              <a:ext cx="2219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08" name="Line 8"/>
            <p:cNvSpPr>
              <a:spLocks noChangeShapeType="1"/>
            </p:cNvSpPr>
            <p:nvPr/>
          </p:nvSpPr>
          <p:spPr bwMode="auto">
            <a:xfrm flipV="1">
              <a:off x="3455" y="965"/>
              <a:ext cx="0" cy="186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09" name="Line 9"/>
            <p:cNvSpPr>
              <a:spLocks noChangeShapeType="1"/>
            </p:cNvSpPr>
            <p:nvPr/>
          </p:nvSpPr>
          <p:spPr bwMode="auto">
            <a:xfrm flipV="1">
              <a:off x="3455" y="1311"/>
              <a:ext cx="210" cy="678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10" name="Text Box 10"/>
            <p:cNvSpPr txBox="1">
              <a:spLocks noChangeArrowheads="1"/>
            </p:cNvSpPr>
            <p:nvPr/>
          </p:nvSpPr>
          <p:spPr bwMode="auto">
            <a:xfrm>
              <a:off x="4683" y="1841"/>
              <a:ext cx="220" cy="2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x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25611" name="Text Box 11"/>
            <p:cNvSpPr txBox="1">
              <a:spLocks noChangeArrowheads="1"/>
            </p:cNvSpPr>
            <p:nvPr/>
          </p:nvSpPr>
          <p:spPr bwMode="auto">
            <a:xfrm>
              <a:off x="3261" y="654"/>
              <a:ext cx="400" cy="2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y  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25603" name="Object 12"/>
            <p:cNvGraphicFramePr>
              <a:graphicFrameLocks noChangeAspect="1"/>
            </p:cNvGraphicFramePr>
            <p:nvPr/>
          </p:nvGraphicFramePr>
          <p:xfrm>
            <a:off x="3623" y="862"/>
            <a:ext cx="414" cy="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27" name="Equation" r:id="rId6" imgW="291960" imgH="215640" progId="Equation.DSMT4">
                    <p:embed/>
                  </p:oleObj>
                </mc:Choice>
                <mc:Fallback>
                  <p:oleObj name="Equation" r:id="rId6" imgW="291960" imgH="215640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3" y="862"/>
                          <a:ext cx="414" cy="3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12" name="Text Box 13"/>
            <p:cNvSpPr txBox="1">
              <a:spLocks noChangeArrowheads="1"/>
            </p:cNvSpPr>
            <p:nvPr/>
          </p:nvSpPr>
          <p:spPr bwMode="auto">
            <a:xfrm>
              <a:off x="3729" y="1654"/>
              <a:ext cx="200" cy="288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400" i="1">
                  <a:solidFill>
                    <a:schemeClr val="bg2"/>
                  </a:solidFill>
                  <a:latin typeface="Symbol" pitchFamily="18" charset="2"/>
                  <a:sym typeface="Symbol" pitchFamily="18" charset="2"/>
                </a:rPr>
                <a:t></a:t>
              </a:r>
              <a:endParaRPr lang="en-US" sz="2400" i="1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25613" name="Oval 14"/>
            <p:cNvSpPr>
              <a:spLocks noChangeArrowheads="1"/>
            </p:cNvSpPr>
            <p:nvPr/>
          </p:nvSpPr>
          <p:spPr bwMode="auto">
            <a:xfrm rot="2616169">
              <a:off x="3058" y="1075"/>
              <a:ext cx="787" cy="1816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4" name="Line 15"/>
            <p:cNvSpPr>
              <a:spLocks noChangeShapeType="1"/>
            </p:cNvSpPr>
            <p:nvPr/>
          </p:nvSpPr>
          <p:spPr bwMode="auto">
            <a:xfrm>
              <a:off x="3182" y="1712"/>
              <a:ext cx="570" cy="50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15" name="Text Box 16"/>
            <p:cNvSpPr txBox="1">
              <a:spLocks noChangeArrowheads="1"/>
            </p:cNvSpPr>
            <p:nvPr/>
          </p:nvSpPr>
          <p:spPr bwMode="auto">
            <a:xfrm>
              <a:off x="2548" y="2605"/>
              <a:ext cx="214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25616" name="Text Box 17"/>
            <p:cNvSpPr txBox="1">
              <a:spLocks noChangeArrowheads="1"/>
            </p:cNvSpPr>
            <p:nvPr/>
          </p:nvSpPr>
          <p:spPr bwMode="auto">
            <a:xfrm>
              <a:off x="4223" y="1096"/>
              <a:ext cx="214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25617" name="Text Box 18"/>
            <p:cNvSpPr txBox="1">
              <a:spLocks noChangeArrowheads="1"/>
            </p:cNvSpPr>
            <p:nvPr/>
          </p:nvSpPr>
          <p:spPr bwMode="auto">
            <a:xfrm>
              <a:off x="2826" y="1358"/>
              <a:ext cx="223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25618" name="Text Box 19"/>
            <p:cNvSpPr txBox="1">
              <a:spLocks noChangeArrowheads="1"/>
            </p:cNvSpPr>
            <p:nvPr/>
          </p:nvSpPr>
          <p:spPr bwMode="auto">
            <a:xfrm>
              <a:off x="3821" y="2353"/>
              <a:ext cx="232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25619" name="Arc 20"/>
            <p:cNvSpPr>
              <a:spLocks/>
            </p:cNvSpPr>
            <p:nvPr/>
          </p:nvSpPr>
          <p:spPr bwMode="auto">
            <a:xfrm>
              <a:off x="3624" y="1818"/>
              <a:ext cx="123" cy="169"/>
            </a:xfrm>
            <a:custGeom>
              <a:avLst/>
              <a:gdLst>
                <a:gd name="T0" fmla="*/ 0 w 21600"/>
                <a:gd name="T1" fmla="*/ 0 h 21600"/>
                <a:gd name="T2" fmla="*/ 123 w 21600"/>
                <a:gd name="T3" fmla="*/ 169 h 21600"/>
                <a:gd name="T4" fmla="*/ 0 w 21600"/>
                <a:gd name="T5" fmla="*/ 169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triangl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0" name="Text Box 21"/>
            <p:cNvSpPr txBox="1">
              <a:spLocks noChangeArrowheads="1"/>
            </p:cNvSpPr>
            <p:nvPr/>
          </p:nvSpPr>
          <p:spPr bwMode="auto">
            <a:xfrm>
              <a:off x="3137" y="2142"/>
              <a:ext cx="351" cy="288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chemeClr val="bg2"/>
                  </a:solidFill>
                  <a:latin typeface="Symbol" pitchFamily="18" charset="2"/>
                  <a:sym typeface="Symbol" pitchFamily="18" charset="2"/>
                </a:rPr>
                <a:t>|</a:t>
              </a:r>
              <a:r>
                <a:rPr lang="en-US" sz="2400" i="1">
                  <a:solidFill>
                    <a:schemeClr val="bg2"/>
                  </a:solidFill>
                  <a:latin typeface="Symbol" pitchFamily="18" charset="2"/>
                  <a:sym typeface="Symbol" pitchFamily="18" charset="2"/>
                </a:rPr>
                <a:t></a:t>
              </a:r>
              <a:r>
                <a:rPr lang="en-US" sz="1200" i="1">
                  <a:solidFill>
                    <a:schemeClr val="bg2"/>
                  </a:solidFill>
                  <a:latin typeface="Symbol" pitchFamily="18" charset="2"/>
                  <a:sym typeface="Symbol" pitchFamily="18" charset="2"/>
                </a:rPr>
                <a:t> </a:t>
              </a:r>
              <a:r>
                <a:rPr lang="en-US" sz="2400">
                  <a:solidFill>
                    <a:schemeClr val="bg2"/>
                  </a:solidFill>
                  <a:latin typeface="Symbol" pitchFamily="18" charset="2"/>
                  <a:sym typeface="Symbol" pitchFamily="18" charset="2"/>
                </a:rPr>
                <a:t>|</a:t>
              </a:r>
              <a:endParaRPr lang="en-US" sz="240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5621" name="Line 22"/>
            <p:cNvSpPr>
              <a:spLocks noChangeShapeType="1"/>
            </p:cNvSpPr>
            <p:nvPr/>
          </p:nvSpPr>
          <p:spPr bwMode="auto">
            <a:xfrm flipV="1">
              <a:off x="2834" y="1330"/>
              <a:ext cx="1230" cy="1327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22" name="Line 23"/>
            <p:cNvSpPr>
              <a:spLocks noChangeShapeType="1"/>
            </p:cNvSpPr>
            <p:nvPr/>
          </p:nvSpPr>
          <p:spPr bwMode="auto">
            <a:xfrm flipV="1">
              <a:off x="2848" y="2224"/>
              <a:ext cx="912" cy="43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23" name="Arc 24"/>
            <p:cNvSpPr>
              <a:spLocks/>
            </p:cNvSpPr>
            <p:nvPr/>
          </p:nvSpPr>
          <p:spPr bwMode="auto">
            <a:xfrm rot="362646">
              <a:off x="3026" y="2446"/>
              <a:ext cx="98" cy="169"/>
            </a:xfrm>
            <a:custGeom>
              <a:avLst/>
              <a:gdLst>
                <a:gd name="T0" fmla="*/ 0 w 17339"/>
                <a:gd name="T1" fmla="*/ 0 h 21600"/>
                <a:gd name="T2" fmla="*/ 98 w 17339"/>
                <a:gd name="T3" fmla="*/ 68 h 21600"/>
                <a:gd name="T4" fmla="*/ 0 w 17339"/>
                <a:gd name="T5" fmla="*/ 169 h 21600"/>
                <a:gd name="T6" fmla="*/ 0 60000 65536"/>
                <a:gd name="T7" fmla="*/ 0 60000 65536"/>
                <a:gd name="T8" fmla="*/ 0 60000 65536"/>
                <a:gd name="T9" fmla="*/ 0 w 17339"/>
                <a:gd name="T10" fmla="*/ 0 h 21600"/>
                <a:gd name="T11" fmla="*/ 17339 w 1733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39" h="21600" fill="none" extrusionOk="0">
                  <a:moveTo>
                    <a:pt x="-1" y="0"/>
                  </a:moveTo>
                  <a:cubicBezTo>
                    <a:pt x="6833" y="0"/>
                    <a:pt x="13263" y="3233"/>
                    <a:pt x="17338" y="8719"/>
                  </a:cubicBezTo>
                </a:path>
                <a:path w="17339" h="21600" stroke="0" extrusionOk="0">
                  <a:moveTo>
                    <a:pt x="-1" y="0"/>
                  </a:moveTo>
                  <a:cubicBezTo>
                    <a:pt x="6833" y="0"/>
                    <a:pt x="13263" y="3233"/>
                    <a:pt x="17338" y="871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2020" name="Text Box 36"/>
          <p:cNvSpPr txBox="1">
            <a:spLocks noChangeArrowheads="1"/>
          </p:cNvSpPr>
          <p:nvPr/>
        </p:nvSpPr>
        <p:spPr bwMode="auto">
          <a:xfrm>
            <a:off x="1771650" y="0"/>
            <a:ext cx="86614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Axial Ratio (AR) and Tilt Angle (</a:t>
            </a:r>
            <a:r>
              <a:rPr lang="en-US" sz="3600" i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</a:t>
            </a: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) (cont.)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606" name="Text Box 37"/>
          <p:cNvSpPr txBox="1">
            <a:spLocks noChangeArrowheads="1"/>
          </p:cNvSpPr>
          <p:nvPr/>
        </p:nvSpPr>
        <p:spPr bwMode="auto">
          <a:xfrm>
            <a:off x="1308148" y="2512113"/>
            <a:ext cx="4148893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Physical interpretation of the 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angle |</a:t>
            </a:r>
            <a:r>
              <a:rPr lang="en-US" i="1" dirty="0">
                <a:solidFill>
                  <a:schemeClr val="bg1"/>
                </a:solidFill>
                <a:sym typeface="Symbol" pitchFamily="18" charset="2"/>
              </a:rPr>
              <a:t>|</a:t>
            </a:r>
            <a:endParaRPr lang="en-US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3393340"/>
              </p:ext>
            </p:extLst>
          </p:nvPr>
        </p:nvGraphicFramePr>
        <p:xfrm>
          <a:off x="2160637" y="3676697"/>
          <a:ext cx="2092917" cy="598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8" name="Equation" r:id="rId8" imgW="1193760" imgH="342720" progId="Equation.DSMT4">
                  <p:embed/>
                </p:oleObj>
              </mc:Choice>
              <mc:Fallback>
                <p:oleObj name="Equation" r:id="rId8" imgW="1193760" imgH="3427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0637" y="3676697"/>
                        <a:ext cx="2092917" cy="598457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Text Box 2"/>
          <p:cNvSpPr txBox="1">
            <a:spLocks noChangeArrowheads="1"/>
          </p:cNvSpPr>
          <p:nvPr/>
        </p:nvSpPr>
        <p:spPr bwMode="auto">
          <a:xfrm>
            <a:off x="2213610" y="0"/>
            <a:ext cx="78613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Special Case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1984376" y="1235076"/>
            <a:ext cx="4030663" cy="2035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626" name="Object 9"/>
          <p:cNvGraphicFramePr>
            <a:graphicFrameLocks noChangeAspect="1"/>
          </p:cNvGraphicFramePr>
          <p:nvPr/>
        </p:nvGraphicFramePr>
        <p:xfrm>
          <a:off x="5018088" y="2356275"/>
          <a:ext cx="2893064" cy="82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6" name="Equation" r:id="rId4" imgW="1511280" imgH="431640" progId="Equation.DSMT4">
                  <p:embed/>
                </p:oleObj>
              </mc:Choice>
              <mc:Fallback>
                <p:oleObj name="Equation" r:id="rId4" imgW="1511280" imgH="4316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8088" y="2356275"/>
                        <a:ext cx="2893064" cy="82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3" name="Text Box 10"/>
          <p:cNvSpPr txBox="1">
            <a:spLocks noChangeArrowheads="1"/>
          </p:cNvSpPr>
          <p:nvPr/>
        </p:nvSpPr>
        <p:spPr bwMode="auto">
          <a:xfrm>
            <a:off x="3334154" y="2326066"/>
            <a:ext cx="150653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Tilt Angle: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6C13F5A-B764-8683-A3DE-3A7F2F47FECA}"/>
              </a:ext>
            </a:extLst>
          </p:cNvPr>
          <p:cNvGrpSpPr/>
          <p:nvPr/>
        </p:nvGrpSpPr>
        <p:grpSpPr>
          <a:xfrm>
            <a:off x="2108578" y="999154"/>
            <a:ext cx="7178723" cy="693169"/>
            <a:chOff x="2217760" y="794437"/>
            <a:chExt cx="7178723" cy="693169"/>
          </a:xfrm>
        </p:grpSpPr>
        <p:sp>
          <p:nvSpPr>
            <p:cNvPr id="26642" name="Rectangle 16"/>
            <p:cNvSpPr>
              <a:spLocks noChangeArrowheads="1"/>
            </p:cNvSpPr>
            <p:nvPr/>
          </p:nvSpPr>
          <p:spPr bwMode="auto">
            <a:xfrm>
              <a:off x="2217760" y="794437"/>
              <a:ext cx="7178723" cy="693169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3" name="Text Box 14"/>
            <p:cNvSpPr txBox="1">
              <a:spLocks noChangeArrowheads="1"/>
            </p:cNvSpPr>
            <p:nvPr/>
          </p:nvSpPr>
          <p:spPr bwMode="auto">
            <a:xfrm>
              <a:off x="2662906" y="859525"/>
              <a:ext cx="4129656" cy="461665"/>
            </a:xfrm>
            <a:prstGeom prst="rect">
              <a:avLst/>
            </a:prstGeom>
            <a:solidFill>
              <a:srgbClr val="FFFF99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2"/>
                  </a:solidFill>
                </a:rPr>
                <a:t>The tilt angle is zero or </a:t>
              </a:r>
              <a:r>
                <a:rPr lang="en-US" sz="2400" dirty="0">
                  <a:solidFill>
                    <a:schemeClr val="bg2"/>
                  </a:solidFill>
                  <a:latin typeface="+mn-lt"/>
                </a:rPr>
                <a:t>90</a:t>
              </a:r>
              <a:r>
                <a:rPr lang="en-US" sz="2400" baseline="30000" dirty="0">
                  <a:solidFill>
                    <a:schemeClr val="bg2"/>
                  </a:solidFill>
                </a:rPr>
                <a:t>o</a:t>
              </a:r>
              <a:r>
                <a:rPr lang="en-US" sz="2400" dirty="0">
                  <a:solidFill>
                    <a:schemeClr val="bg2"/>
                  </a:solidFill>
                </a:rPr>
                <a:t> if:</a:t>
              </a:r>
            </a:p>
          </p:txBody>
        </p:sp>
        <p:graphicFrame>
          <p:nvGraphicFramePr>
            <p:cNvPr id="26630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68723607"/>
                </p:ext>
              </p:extLst>
            </p:nvPr>
          </p:nvGraphicFramePr>
          <p:xfrm>
            <a:off x="6948393" y="844147"/>
            <a:ext cx="1895356" cy="514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67" name="Equation" r:id="rId6" imgW="672840" imgH="203040" progId="Equation.DSMT4">
                    <p:embed/>
                  </p:oleObj>
                </mc:Choice>
                <mc:Fallback>
                  <p:oleObj name="Equation" r:id="rId6" imgW="672840" imgH="203040" progId="Equation.DSMT4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48393" y="844147"/>
                          <a:ext cx="1895356" cy="514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635" name="Group 35"/>
          <p:cNvGrpSpPr>
            <a:grpSpLocks/>
          </p:cNvGrpSpPr>
          <p:nvPr/>
        </p:nvGrpSpPr>
        <p:grpSpPr bwMode="auto">
          <a:xfrm>
            <a:off x="6098867" y="3302242"/>
            <a:ext cx="3963986" cy="2976565"/>
            <a:chOff x="1583" y="2054"/>
            <a:chExt cx="2497" cy="1875"/>
          </a:xfrm>
        </p:grpSpPr>
        <p:sp>
          <p:nvSpPr>
            <p:cNvPr id="26636" name="Line 20"/>
            <p:cNvSpPr>
              <a:spLocks noChangeShapeType="1"/>
            </p:cNvSpPr>
            <p:nvPr/>
          </p:nvSpPr>
          <p:spPr bwMode="auto">
            <a:xfrm>
              <a:off x="1583" y="3239"/>
              <a:ext cx="2219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37" name="Line 21"/>
            <p:cNvSpPr>
              <a:spLocks noChangeShapeType="1"/>
            </p:cNvSpPr>
            <p:nvPr/>
          </p:nvSpPr>
          <p:spPr bwMode="auto">
            <a:xfrm flipV="1">
              <a:off x="2621" y="2364"/>
              <a:ext cx="1" cy="156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38" name="Line 22"/>
            <p:cNvSpPr>
              <a:spLocks noChangeShapeType="1"/>
            </p:cNvSpPr>
            <p:nvPr/>
          </p:nvSpPr>
          <p:spPr bwMode="auto">
            <a:xfrm flipV="1">
              <a:off x="2630" y="2959"/>
              <a:ext cx="571" cy="283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39" name="Text Box 23"/>
            <p:cNvSpPr txBox="1">
              <a:spLocks noChangeArrowheads="1"/>
            </p:cNvSpPr>
            <p:nvPr/>
          </p:nvSpPr>
          <p:spPr bwMode="auto">
            <a:xfrm>
              <a:off x="3865" y="3094"/>
              <a:ext cx="215" cy="2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x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26640" name="Text Box 24"/>
            <p:cNvSpPr txBox="1">
              <a:spLocks noChangeArrowheads="1"/>
            </p:cNvSpPr>
            <p:nvPr/>
          </p:nvSpPr>
          <p:spPr bwMode="auto">
            <a:xfrm>
              <a:off x="2524" y="2054"/>
              <a:ext cx="296" cy="2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y  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26629" name="Object 25"/>
            <p:cNvGraphicFramePr>
              <a:graphicFrameLocks noChangeAspect="1"/>
            </p:cNvGraphicFramePr>
            <p:nvPr/>
          </p:nvGraphicFramePr>
          <p:xfrm>
            <a:off x="3443" y="2674"/>
            <a:ext cx="414" cy="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68" name="Equation" r:id="rId8" imgW="291960" imgH="215640" progId="Equation.DSMT4">
                    <p:embed/>
                  </p:oleObj>
                </mc:Choice>
                <mc:Fallback>
                  <p:oleObj name="Equation" r:id="rId8" imgW="291960" imgH="215640" progId="Equation.DSMT4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3" y="2674"/>
                          <a:ext cx="414" cy="3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41" name="Oval 28"/>
            <p:cNvSpPr>
              <a:spLocks noChangeArrowheads="1"/>
            </p:cNvSpPr>
            <p:nvPr/>
          </p:nvSpPr>
          <p:spPr bwMode="auto">
            <a:xfrm rot="5400000">
              <a:off x="2233" y="2328"/>
              <a:ext cx="787" cy="1816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662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42127"/>
              </p:ext>
            </p:extLst>
          </p:nvPr>
        </p:nvGraphicFramePr>
        <p:xfrm>
          <a:off x="1052513" y="3328988"/>
          <a:ext cx="2947987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9" name="Equation" r:id="rId10" imgW="1333440" imgH="698400" progId="Equation.DSMT4">
                  <p:embed/>
                </p:oleObj>
              </mc:Choice>
              <mc:Fallback>
                <p:oleObj name="Equation" r:id="rId10" imgW="1333440" imgH="69840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2513" y="3328988"/>
                        <a:ext cx="2947987" cy="154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37"/>
          <p:cNvGraphicFramePr>
            <a:graphicFrameLocks noChangeAspect="1"/>
          </p:cNvGraphicFramePr>
          <p:nvPr/>
        </p:nvGraphicFramePr>
        <p:xfrm>
          <a:off x="2425700" y="5410201"/>
          <a:ext cx="1811338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0" name="Equation" r:id="rId12" imgW="749160" imgH="431640" progId="Equation.DSMT4">
                  <p:embed/>
                </p:oleObj>
              </mc:Choice>
              <mc:Fallback>
                <p:oleObj name="Equation" r:id="rId12" imgW="749160" imgH="43164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5700" y="5410201"/>
                        <a:ext cx="1811338" cy="10445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4294967295"/>
          </p:nvPr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448CC4B0-CCB9-4069-8ECC-78313514FDBA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93678" y="804244"/>
            <a:ext cx="1026994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Sometimes it is useful to know the </a:t>
            </a:r>
            <a:r>
              <a:rPr lang="en-US" u="sng" dirty="0">
                <a:solidFill>
                  <a:schemeClr val="bg1"/>
                </a:solidFill>
              </a:rPr>
              <a:t>ratio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of the LHCP and RHCP wave amplitudes.</a:t>
            </a: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2213610" y="0"/>
            <a:ext cx="78613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LHCP/RHCP Ratio</a:t>
            </a:r>
          </a:p>
        </p:txBody>
      </p:sp>
      <p:graphicFrame>
        <p:nvGraphicFramePr>
          <p:cNvPr id="4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841332"/>
              </p:ext>
            </p:extLst>
          </p:nvPr>
        </p:nvGraphicFramePr>
        <p:xfrm>
          <a:off x="4301655" y="2351669"/>
          <a:ext cx="3811940" cy="707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8" name="Equation" r:id="rId4" imgW="2260440" imgH="419040" progId="Equation.DSMT4">
                  <p:embed/>
                </p:oleObj>
              </mc:Choice>
              <mc:Fallback>
                <p:oleObj name="Equation" r:id="rId4" imgW="2260440" imgH="419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1655" y="2351669"/>
                        <a:ext cx="3811940" cy="7073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7520086"/>
              </p:ext>
            </p:extLst>
          </p:nvPr>
        </p:nvGraphicFramePr>
        <p:xfrm>
          <a:off x="2547440" y="1407829"/>
          <a:ext cx="5865813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9" name="Equation" r:id="rId6" imgW="2666880" imgH="279360" progId="Equation.DSMT4">
                  <p:embed/>
                </p:oleObj>
              </mc:Choice>
              <mc:Fallback>
                <p:oleObj name="Equation" r:id="rId6" imgW="2666880" imgH="2793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7440" y="1407829"/>
                        <a:ext cx="5865813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9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655665"/>
              </p:ext>
            </p:extLst>
          </p:nvPr>
        </p:nvGraphicFramePr>
        <p:xfrm>
          <a:off x="5772150" y="3413125"/>
          <a:ext cx="320198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0" name="Equation" r:id="rId8" imgW="1828800" imgH="253800" progId="Equation.DSMT4">
                  <p:embed/>
                </p:oleObj>
              </mc:Choice>
              <mc:Fallback>
                <p:oleObj name="Equation" r:id="rId8" imgW="1828800" imgH="253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2150" y="3413125"/>
                        <a:ext cx="3201988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9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307122"/>
              </p:ext>
            </p:extLst>
          </p:nvPr>
        </p:nvGraphicFramePr>
        <p:xfrm>
          <a:off x="5781675" y="4116388"/>
          <a:ext cx="326866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1" name="Equation" r:id="rId10" imgW="1866600" imgH="279360" progId="Equation.DSMT4">
                  <p:embed/>
                </p:oleObj>
              </mc:Choice>
              <mc:Fallback>
                <p:oleObj name="Equation" r:id="rId10" imgW="1866600" imgH="2793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1675" y="4116388"/>
                        <a:ext cx="3268663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4" name="Group 63"/>
          <p:cNvGrpSpPr/>
          <p:nvPr/>
        </p:nvGrpSpPr>
        <p:grpSpPr>
          <a:xfrm>
            <a:off x="602777" y="2635130"/>
            <a:ext cx="3973959" cy="3551242"/>
            <a:chOff x="0" y="3024098"/>
            <a:chExt cx="3973959" cy="3551242"/>
          </a:xfrm>
        </p:grpSpPr>
        <p:sp>
          <p:nvSpPr>
            <p:cNvPr id="45" name="Line 3"/>
            <p:cNvSpPr>
              <a:spLocks noChangeShapeType="1"/>
            </p:cNvSpPr>
            <p:nvPr/>
          </p:nvSpPr>
          <p:spPr bwMode="auto">
            <a:xfrm>
              <a:off x="0" y="5138651"/>
              <a:ext cx="3522661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" name="Line 4"/>
            <p:cNvSpPr>
              <a:spLocks noChangeShapeType="1"/>
            </p:cNvSpPr>
            <p:nvPr/>
          </p:nvSpPr>
          <p:spPr bwMode="auto">
            <a:xfrm flipV="1">
              <a:off x="1662112" y="3517811"/>
              <a:ext cx="0" cy="296227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7" name="Line 5"/>
            <p:cNvSpPr>
              <a:spLocks noChangeShapeType="1"/>
            </p:cNvSpPr>
            <p:nvPr/>
          </p:nvSpPr>
          <p:spPr bwMode="auto">
            <a:xfrm flipV="1">
              <a:off x="1662112" y="4133762"/>
              <a:ext cx="322262" cy="1009651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" name="Text Box 6"/>
            <p:cNvSpPr txBox="1">
              <a:spLocks noChangeArrowheads="1"/>
            </p:cNvSpPr>
            <p:nvPr/>
          </p:nvSpPr>
          <p:spPr bwMode="auto">
            <a:xfrm>
              <a:off x="3632199" y="4908463"/>
              <a:ext cx="341760" cy="4001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x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49" name="Text Box 7"/>
            <p:cNvSpPr txBox="1">
              <a:spLocks noChangeArrowheads="1"/>
            </p:cNvSpPr>
            <p:nvPr/>
          </p:nvSpPr>
          <p:spPr bwMode="auto">
            <a:xfrm>
              <a:off x="1519237" y="3024098"/>
              <a:ext cx="393700" cy="39687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y  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50" name="Object 8"/>
            <p:cNvGraphicFramePr>
              <a:graphicFrameLocks noChangeAspect="1"/>
            </p:cNvGraphicFramePr>
            <p:nvPr/>
          </p:nvGraphicFramePr>
          <p:xfrm>
            <a:off x="1928812" y="3354298"/>
            <a:ext cx="657225" cy="4857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02" name="Equation" r:id="rId12" imgW="291960" imgH="215640" progId="Equation.DSMT4">
                    <p:embed/>
                  </p:oleObj>
                </mc:Choice>
                <mc:Fallback>
                  <p:oleObj name="Equation" r:id="rId12" imgW="291960" imgH="21564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8812" y="3354298"/>
                          <a:ext cx="657225" cy="4857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3" name="Oval 13"/>
            <p:cNvSpPr>
              <a:spLocks noChangeArrowheads="1"/>
            </p:cNvSpPr>
            <p:nvPr/>
          </p:nvSpPr>
          <p:spPr bwMode="auto">
            <a:xfrm rot="2616169">
              <a:off x="1031875" y="3692436"/>
              <a:ext cx="1249362" cy="2882904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14"/>
            <p:cNvSpPr>
              <a:spLocks noChangeShapeType="1"/>
            </p:cNvSpPr>
            <p:nvPr/>
          </p:nvSpPr>
          <p:spPr bwMode="auto">
            <a:xfrm flipV="1">
              <a:off x="676275" y="4097249"/>
              <a:ext cx="1952624" cy="210661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" name="Line 15"/>
            <p:cNvSpPr>
              <a:spLocks noChangeShapeType="1"/>
            </p:cNvSpPr>
            <p:nvPr/>
          </p:nvSpPr>
          <p:spPr bwMode="auto">
            <a:xfrm>
              <a:off x="1241425" y="4652875"/>
              <a:ext cx="803275" cy="928689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6" name="Text Box 16"/>
            <p:cNvSpPr txBox="1">
              <a:spLocks noChangeArrowheads="1"/>
            </p:cNvSpPr>
            <p:nvPr/>
          </p:nvSpPr>
          <p:spPr bwMode="auto">
            <a:xfrm>
              <a:off x="2856268" y="3732956"/>
              <a:ext cx="339725" cy="39687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u="sng" dirty="0">
                  <a:solidFill>
                    <a:schemeClr val="bg2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2565780" y="4012441"/>
              <a:ext cx="136477" cy="136477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1162335" y="4560626"/>
              <a:ext cx="136477" cy="136477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Text Box 16"/>
            <p:cNvSpPr txBox="1">
              <a:spLocks noChangeArrowheads="1"/>
            </p:cNvSpPr>
            <p:nvPr/>
          </p:nvSpPr>
          <p:spPr bwMode="auto">
            <a:xfrm>
              <a:off x="688548" y="4322084"/>
              <a:ext cx="339725" cy="39687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u="sng" dirty="0">
                  <a:solidFill>
                    <a:schemeClr val="bg2"/>
                  </a:solidFill>
                  <a:latin typeface="Times New Roman" pitchFamily="18" charset="0"/>
                </a:rPr>
                <a:t>B</a:t>
              </a:r>
            </a:p>
          </p:txBody>
        </p:sp>
      </p:grpSp>
      <p:graphicFrame>
        <p:nvGraphicFramePr>
          <p:cNvPr id="9319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268174"/>
              </p:ext>
            </p:extLst>
          </p:nvPr>
        </p:nvGraphicFramePr>
        <p:xfrm>
          <a:off x="6598053" y="5498507"/>
          <a:ext cx="4192587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3" name="Equation" r:id="rId14" imgW="2108160" imgH="507960" progId="Equation.DSMT4">
                  <p:embed/>
                </p:oleObj>
              </mc:Choice>
              <mc:Fallback>
                <p:oleObj name="Equation" r:id="rId14" imgW="2108160" imgH="5079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8053" y="5498507"/>
                        <a:ext cx="4192587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Text Box 31"/>
          <p:cNvSpPr txBox="1">
            <a:spLocks noChangeArrowheads="1"/>
          </p:cNvSpPr>
          <p:nvPr/>
        </p:nvSpPr>
        <p:spPr bwMode="auto">
          <a:xfrm>
            <a:off x="5870814" y="4978472"/>
            <a:ext cx="22769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Hence, we have:</a:t>
            </a:r>
            <a:endParaRPr lang="en-US" i="1" dirty="0">
              <a:solidFill>
                <a:schemeClr val="bg1"/>
              </a:solidFill>
              <a:latin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4294967295"/>
          </p:nvPr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448CC4B0-CCB9-4069-8ECC-78313514FDBA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2213610" y="0"/>
            <a:ext cx="78613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LHCP/RHCP Ratio (Cont.)</a:t>
            </a:r>
          </a:p>
        </p:txBody>
      </p:sp>
      <p:sp>
        <p:nvSpPr>
          <p:cNvPr id="63" name="Text Box 31"/>
          <p:cNvSpPr txBox="1">
            <a:spLocks noChangeArrowheads="1"/>
          </p:cNvSpPr>
          <p:nvPr/>
        </p:nvSpPr>
        <p:spPr bwMode="auto">
          <a:xfrm>
            <a:off x="1878843" y="774962"/>
            <a:ext cx="10223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Hence</a:t>
            </a:r>
            <a:endParaRPr lang="en-US" i="1" dirty="0">
              <a:solidFill>
                <a:schemeClr val="bg1"/>
              </a:solidFill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9319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345886"/>
              </p:ext>
            </p:extLst>
          </p:nvPr>
        </p:nvGraphicFramePr>
        <p:xfrm>
          <a:off x="3503613" y="1111250"/>
          <a:ext cx="2846387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8" name="Equation" r:id="rId4" imgW="1333440" imgH="507960" progId="Equation.DSMT4">
                  <p:embed/>
                </p:oleObj>
              </mc:Choice>
              <mc:Fallback>
                <p:oleObj name="Equation" r:id="rId4" imgW="1333440" imgH="50796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3" y="1111250"/>
                        <a:ext cx="2846387" cy="10826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6462887"/>
              </p:ext>
            </p:extLst>
          </p:nvPr>
        </p:nvGraphicFramePr>
        <p:xfrm>
          <a:off x="4364038" y="5049838"/>
          <a:ext cx="3325812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9" name="Equation" r:id="rId6" imgW="1650960" imgH="469800" progId="Equation.DSMT4">
                  <p:embed/>
                </p:oleObj>
              </mc:Choice>
              <mc:Fallback>
                <p:oleObj name="Equation" r:id="rId6" imgW="1650960" imgH="4698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4038" y="5049838"/>
                        <a:ext cx="3325812" cy="9461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402610" y="4305869"/>
            <a:ext cx="10617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From this we can also solve for the ratio of the CP components, if we know the axial ratio: </a:t>
            </a:r>
          </a:p>
        </p:txBody>
      </p:sp>
      <p:graphicFrame>
        <p:nvGraphicFramePr>
          <p:cNvPr id="11060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827666"/>
              </p:ext>
            </p:extLst>
          </p:nvPr>
        </p:nvGraphicFramePr>
        <p:xfrm>
          <a:off x="3473450" y="2779713"/>
          <a:ext cx="330835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0" name="Equation" r:id="rId8" imgW="1549080" imgH="507960" progId="Equation.DSMT4">
                  <p:embed/>
                </p:oleObj>
              </mc:Choice>
              <mc:Fallback>
                <p:oleObj name="Equation" r:id="rId8" imgW="1549080" imgH="5079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3450" y="2779713"/>
                        <a:ext cx="3308350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2802333" y="2380848"/>
            <a:ext cx="6050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or</a:t>
            </a:r>
            <a:endParaRPr lang="en-US" i="1" dirty="0">
              <a:solidFill>
                <a:schemeClr val="bg1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79594" y="6196084"/>
            <a:ext cx="6438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(We can’t tell which one is correct from knowing only the </a:t>
            </a:r>
            <a:r>
              <a:rPr lang="en-US" dirty="0">
                <a:solidFill>
                  <a:schemeClr val="bg2"/>
                </a:solidFill>
                <a:latin typeface="+mn-lt"/>
              </a:rPr>
              <a:t>AR</a:t>
            </a:r>
            <a:r>
              <a:rPr lang="en-US" dirty="0">
                <a:solidFill>
                  <a:schemeClr val="bg2"/>
                </a:solidFill>
              </a:rPr>
              <a:t>.)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336021" y="3132160"/>
            <a:ext cx="3744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(Use whichever sign gives </a:t>
            </a:r>
            <a:r>
              <a:rPr lang="en-US" dirty="0">
                <a:solidFill>
                  <a:schemeClr val="bg2"/>
                </a:solidFill>
                <a:latin typeface="+mn-lt"/>
              </a:rPr>
              <a:t>AR &gt; 0.</a:t>
            </a:r>
            <a:r>
              <a:rPr lang="en-US" dirty="0">
                <a:solidFill>
                  <a:schemeClr val="bg2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4294967295"/>
          </p:nvPr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448CC4B0-CCB9-4069-8ECC-78313514FDBA}" type="slidenum">
              <a:rPr lang="en-US" smtClean="0"/>
              <a:pPr/>
              <a:t>39</a:t>
            </a:fld>
            <a:endParaRPr lang="en-US" dirty="0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2160173" y="2169662"/>
            <a:ext cx="5086350" cy="2495554"/>
            <a:chOff x="1083" y="1143"/>
            <a:chExt cx="3204" cy="1572"/>
          </a:xfrm>
        </p:grpSpPr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2761" y="1143"/>
              <a:ext cx="316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z</a:t>
              </a:r>
              <a:endParaRPr lang="en-US" sz="2000" i="1" u="sng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3997" y="1947"/>
              <a:ext cx="290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y</a:t>
              </a:r>
            </a:p>
          </p:txBody>
        </p:sp>
        <p:sp>
          <p:nvSpPr>
            <p:cNvPr id="24" name="Line 2"/>
            <p:cNvSpPr>
              <a:spLocks noChangeShapeType="1"/>
            </p:cNvSpPr>
            <p:nvPr/>
          </p:nvSpPr>
          <p:spPr bwMode="auto">
            <a:xfrm flipV="1">
              <a:off x="1083" y="2103"/>
              <a:ext cx="1055" cy="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" name="Line 16"/>
            <p:cNvSpPr>
              <a:spLocks noChangeShapeType="1"/>
            </p:cNvSpPr>
            <p:nvPr/>
          </p:nvSpPr>
          <p:spPr bwMode="auto">
            <a:xfrm flipV="1">
              <a:off x="2016" y="2103"/>
              <a:ext cx="1921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r>
                <a:rPr lang="en-US" dirty="0"/>
                <a:t> </a:t>
              </a:r>
            </a:p>
          </p:txBody>
        </p:sp>
        <p:sp>
          <p:nvSpPr>
            <p:cNvPr id="26" name="Line 17"/>
            <p:cNvSpPr>
              <a:spLocks noChangeShapeType="1"/>
            </p:cNvSpPr>
            <p:nvPr/>
          </p:nvSpPr>
          <p:spPr bwMode="auto">
            <a:xfrm flipV="1">
              <a:off x="2852" y="1435"/>
              <a:ext cx="0" cy="75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" name="Arc 18"/>
            <p:cNvSpPr>
              <a:spLocks/>
            </p:cNvSpPr>
            <p:nvPr/>
          </p:nvSpPr>
          <p:spPr bwMode="auto">
            <a:xfrm flipV="1">
              <a:off x="1934" y="1964"/>
              <a:ext cx="140" cy="184"/>
            </a:xfrm>
            <a:custGeom>
              <a:avLst/>
              <a:gdLst>
                <a:gd name="T0" fmla="*/ 59 w 21600"/>
                <a:gd name="T1" fmla="*/ 184 h 31747"/>
                <a:gd name="T2" fmla="*/ 34 w 21600"/>
                <a:gd name="T3" fmla="*/ 0 h 31747"/>
                <a:gd name="T4" fmla="*/ 140 w 21600"/>
                <a:gd name="T5" fmla="*/ 82 h 31747"/>
                <a:gd name="T6" fmla="*/ 0 60000 65536"/>
                <a:gd name="T7" fmla="*/ 0 60000 65536"/>
                <a:gd name="T8" fmla="*/ 0 60000 65536"/>
                <a:gd name="T9" fmla="*/ 0 w 21600"/>
                <a:gd name="T10" fmla="*/ 0 h 31747"/>
                <a:gd name="T11" fmla="*/ 21600 w 21600"/>
                <a:gd name="T12" fmla="*/ 31747 h 317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1747" fill="none" extrusionOk="0">
                  <a:moveTo>
                    <a:pt x="9117" y="31746"/>
                  </a:moveTo>
                  <a:cubicBezTo>
                    <a:pt x="3398" y="27697"/>
                    <a:pt x="0" y="21125"/>
                    <a:pt x="0" y="14119"/>
                  </a:cubicBezTo>
                  <a:cubicBezTo>
                    <a:pt x="-1" y="8934"/>
                    <a:pt x="1864" y="3923"/>
                    <a:pt x="5253" y="0"/>
                  </a:cubicBezTo>
                </a:path>
                <a:path w="21600" h="31747" stroke="0" extrusionOk="0">
                  <a:moveTo>
                    <a:pt x="9117" y="31746"/>
                  </a:moveTo>
                  <a:cubicBezTo>
                    <a:pt x="3398" y="27697"/>
                    <a:pt x="0" y="21125"/>
                    <a:pt x="0" y="14119"/>
                  </a:cubicBezTo>
                  <a:cubicBezTo>
                    <a:pt x="-1" y="8934"/>
                    <a:pt x="1864" y="3923"/>
                    <a:pt x="5253" y="0"/>
                  </a:cubicBezTo>
                  <a:lnTo>
                    <a:pt x="21600" y="14119"/>
                  </a:lnTo>
                  <a:close/>
                </a:path>
              </a:pathLst>
            </a:custGeom>
            <a:noFill/>
            <a:ln w="5715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28" name="Line 19"/>
            <p:cNvSpPr>
              <a:spLocks noChangeShapeType="1"/>
            </p:cNvSpPr>
            <p:nvPr/>
          </p:nvSpPr>
          <p:spPr bwMode="auto">
            <a:xfrm>
              <a:off x="1959" y="2139"/>
              <a:ext cx="54" cy="96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" name="Text Box 20"/>
            <p:cNvSpPr txBox="1">
              <a:spLocks noChangeArrowheads="1"/>
            </p:cNvSpPr>
            <p:nvPr/>
          </p:nvSpPr>
          <p:spPr bwMode="auto">
            <a:xfrm>
              <a:off x="2870" y="1602"/>
              <a:ext cx="531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E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z</a:t>
              </a:r>
              <a:endParaRPr lang="en-US" sz="2000" i="1" u="sng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30" name="Line 23"/>
            <p:cNvSpPr>
              <a:spLocks noChangeShapeType="1"/>
            </p:cNvSpPr>
            <p:nvPr/>
          </p:nvSpPr>
          <p:spPr bwMode="auto">
            <a:xfrm flipH="1">
              <a:off x="2174" y="1863"/>
              <a:ext cx="1039" cy="67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" name="Line 24"/>
            <p:cNvSpPr>
              <a:spLocks noChangeShapeType="1"/>
            </p:cNvSpPr>
            <p:nvPr/>
          </p:nvSpPr>
          <p:spPr bwMode="auto">
            <a:xfrm flipV="1">
              <a:off x="2852" y="1677"/>
              <a:ext cx="0" cy="426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" name="Line 25"/>
            <p:cNvSpPr>
              <a:spLocks noChangeShapeType="1"/>
            </p:cNvSpPr>
            <p:nvPr/>
          </p:nvSpPr>
          <p:spPr bwMode="auto">
            <a:xfrm flipH="1">
              <a:off x="2441" y="2094"/>
              <a:ext cx="420" cy="268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" name="Text Box 26"/>
            <p:cNvSpPr txBox="1">
              <a:spLocks noChangeArrowheads="1"/>
            </p:cNvSpPr>
            <p:nvPr/>
          </p:nvSpPr>
          <p:spPr bwMode="auto">
            <a:xfrm>
              <a:off x="1960" y="2465"/>
              <a:ext cx="241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x</a:t>
              </a:r>
              <a:endParaRPr lang="en-US" sz="2000" i="1" u="sng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 flipH="1">
              <a:off x="1294" y="2010"/>
              <a:ext cx="565" cy="175"/>
            </a:xfrm>
            <a:custGeom>
              <a:avLst/>
              <a:gdLst>
                <a:gd name="T0" fmla="*/ 0 w 626"/>
                <a:gd name="T1" fmla="*/ 122 h 124"/>
                <a:gd name="T2" fmla="*/ 66 w 626"/>
                <a:gd name="T3" fmla="*/ 14 h 124"/>
                <a:gd name="T4" fmla="*/ 136 w 626"/>
                <a:gd name="T5" fmla="*/ 116 h 124"/>
                <a:gd name="T6" fmla="*/ 220 w 626"/>
                <a:gd name="T7" fmla="*/ 8 h 124"/>
                <a:gd name="T8" fmla="*/ 294 w 626"/>
                <a:gd name="T9" fmla="*/ 124 h 124"/>
                <a:gd name="T10" fmla="*/ 370 w 626"/>
                <a:gd name="T11" fmla="*/ 8 h 124"/>
                <a:gd name="T12" fmla="*/ 450 w 626"/>
                <a:gd name="T13" fmla="*/ 124 h 124"/>
                <a:gd name="T14" fmla="*/ 522 w 626"/>
                <a:gd name="T15" fmla="*/ 10 h 124"/>
                <a:gd name="T16" fmla="*/ 574 w 626"/>
                <a:gd name="T17" fmla="*/ 62 h 124"/>
                <a:gd name="T18" fmla="*/ 626 w 626"/>
                <a:gd name="T19" fmla="*/ 68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6"/>
                <a:gd name="T31" fmla="*/ 0 h 124"/>
                <a:gd name="T32" fmla="*/ 626 w 626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6" h="124">
                  <a:moveTo>
                    <a:pt x="0" y="122"/>
                  </a:moveTo>
                  <a:cubicBezTo>
                    <a:pt x="11" y="104"/>
                    <a:pt x="43" y="15"/>
                    <a:pt x="66" y="14"/>
                  </a:cubicBezTo>
                  <a:cubicBezTo>
                    <a:pt x="89" y="13"/>
                    <a:pt x="110" y="117"/>
                    <a:pt x="136" y="116"/>
                  </a:cubicBezTo>
                  <a:cubicBezTo>
                    <a:pt x="162" y="115"/>
                    <a:pt x="194" y="7"/>
                    <a:pt x="220" y="8"/>
                  </a:cubicBezTo>
                  <a:cubicBezTo>
                    <a:pt x="246" y="9"/>
                    <a:pt x="269" y="124"/>
                    <a:pt x="294" y="124"/>
                  </a:cubicBezTo>
                  <a:cubicBezTo>
                    <a:pt x="319" y="124"/>
                    <a:pt x="344" y="8"/>
                    <a:pt x="370" y="8"/>
                  </a:cubicBezTo>
                  <a:cubicBezTo>
                    <a:pt x="396" y="8"/>
                    <a:pt x="425" y="124"/>
                    <a:pt x="450" y="124"/>
                  </a:cubicBezTo>
                  <a:cubicBezTo>
                    <a:pt x="475" y="124"/>
                    <a:pt x="501" y="20"/>
                    <a:pt x="522" y="10"/>
                  </a:cubicBezTo>
                  <a:cubicBezTo>
                    <a:pt x="543" y="0"/>
                    <a:pt x="557" y="52"/>
                    <a:pt x="574" y="62"/>
                  </a:cubicBezTo>
                  <a:cubicBezTo>
                    <a:pt x="591" y="72"/>
                    <a:pt x="615" y="67"/>
                    <a:pt x="626" y="68"/>
                  </a:cubicBezTo>
                </a:path>
              </a:pathLst>
            </a:custGeom>
            <a:noFill/>
            <a:ln w="28575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" name="Line 28"/>
            <p:cNvSpPr>
              <a:spLocks noChangeShapeType="1"/>
            </p:cNvSpPr>
            <p:nvPr/>
          </p:nvSpPr>
          <p:spPr bwMode="auto">
            <a:xfrm flipH="1" flipV="1">
              <a:off x="1193" y="2106"/>
              <a:ext cx="140" cy="1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" name="Text Box 29"/>
            <p:cNvSpPr txBox="1">
              <a:spLocks noChangeArrowheads="1"/>
            </p:cNvSpPr>
            <p:nvPr/>
          </p:nvSpPr>
          <p:spPr bwMode="auto">
            <a:xfrm>
              <a:off x="2571" y="2275"/>
              <a:ext cx="292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E</a:t>
              </a:r>
              <a:r>
                <a:rPr lang="en-US" sz="2000" i="1" baseline="-2500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x</a:t>
              </a:r>
              <a:endParaRPr lang="en-US" sz="2000" i="1" u="sng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37" name="Text Box 20"/>
          <p:cNvSpPr txBox="1">
            <a:spLocks noChangeArrowheads="1"/>
          </p:cNvSpPr>
          <p:nvPr/>
        </p:nvSpPr>
        <p:spPr bwMode="auto">
          <a:xfrm>
            <a:off x="2474915" y="2379210"/>
            <a:ext cx="885825" cy="396875"/>
          </a:xfrm>
          <a:prstGeom prst="rect">
            <a:avLst/>
          </a:prstGeom>
          <a:solidFill>
            <a:srgbClr val="99FFCC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2"/>
                </a:solidFill>
                <a:sym typeface="Symbol" pitchFamily="18" charset="2"/>
              </a:rPr>
              <a:t>LHEP</a:t>
            </a:r>
            <a:endParaRPr lang="en-US" i="1" dirty="0">
              <a:solidFill>
                <a:schemeClr val="bg2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373086" y="4898571"/>
            <a:ext cx="344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Re-label the coordinate system:</a:t>
            </a:r>
          </a:p>
        </p:txBody>
      </p:sp>
      <p:graphicFrame>
        <p:nvGraphicFramePr>
          <p:cNvPr id="1198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117648"/>
              </p:ext>
            </p:extLst>
          </p:nvPr>
        </p:nvGraphicFramePr>
        <p:xfrm>
          <a:off x="965201" y="950914"/>
          <a:ext cx="3775075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4" name="Equation" r:id="rId4" imgW="1726920" imgH="253800" progId="Equation.DSMT4">
                  <p:embed/>
                </p:oleObj>
              </mc:Choice>
              <mc:Fallback>
                <p:oleObj name="Equation" r:id="rId4" imgW="1726920" imgH="253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1" y="950914"/>
                        <a:ext cx="3775075" cy="554037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2" name="Object 2"/>
          <p:cNvGraphicFramePr>
            <a:graphicFrameLocks noChangeAspect="1"/>
          </p:cNvGraphicFramePr>
          <p:nvPr/>
        </p:nvGraphicFramePr>
        <p:xfrm>
          <a:off x="6423025" y="4893130"/>
          <a:ext cx="1136650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5" name="Equation" r:id="rId6" imgW="520560" imgH="634680" progId="Equation.DSMT4">
                  <p:embed/>
                </p:oleObj>
              </mc:Choice>
              <mc:Fallback>
                <p:oleObj name="Equation" r:id="rId6" imgW="520560" imgH="6346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3025" y="4893130"/>
                        <a:ext cx="1136650" cy="138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6289183" y="1828312"/>
            <a:ext cx="3853542" cy="40011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Find the axial ratio and tilt angle.</a:t>
            </a: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2213610" y="0"/>
            <a:ext cx="78613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83373" y="2369530"/>
            <a:ext cx="4517408" cy="40011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Find the ratio of the CP amplitudes.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Text Box 2"/>
          <p:cNvSpPr txBox="1">
            <a:spLocks noChangeArrowheads="1"/>
          </p:cNvSpPr>
          <p:nvPr/>
        </p:nvSpPr>
        <p:spPr bwMode="auto">
          <a:xfrm>
            <a:off x="1711325" y="0"/>
            <a:ext cx="8637588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Linear Polarization</a:t>
            </a:r>
          </a:p>
        </p:txBody>
      </p:sp>
      <p:sp>
        <p:nvSpPr>
          <p:cNvPr id="3078" name="Text Box 12"/>
          <p:cNvSpPr txBox="1">
            <a:spLocks noChangeArrowheads="1"/>
          </p:cNvSpPr>
          <p:nvPr/>
        </p:nvSpPr>
        <p:spPr bwMode="auto">
          <a:xfrm>
            <a:off x="2179687" y="1786421"/>
            <a:ext cx="1411287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At  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z =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0:</a:t>
            </a:r>
          </a:p>
        </p:txBody>
      </p:sp>
      <p:graphicFrame>
        <p:nvGraphicFramePr>
          <p:cNvPr id="3074" name="Object 15"/>
          <p:cNvGraphicFramePr>
            <a:graphicFrameLocks noChangeAspect="1"/>
          </p:cNvGraphicFramePr>
          <p:nvPr/>
        </p:nvGraphicFramePr>
        <p:xfrm>
          <a:off x="4206875" y="3135313"/>
          <a:ext cx="30988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Equation" r:id="rId4" imgW="1295280" imgH="241200" progId="Equation.DSMT4">
                  <p:embed/>
                </p:oleObj>
              </mc:Choice>
              <mc:Fallback>
                <p:oleObj name="Equation" r:id="rId4" imgW="1295280" imgH="2412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75" y="3135313"/>
                        <a:ext cx="3098800" cy="5778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16"/>
          <p:cNvGraphicFramePr>
            <a:graphicFrameLocks noChangeAspect="1"/>
          </p:cNvGraphicFramePr>
          <p:nvPr/>
        </p:nvGraphicFramePr>
        <p:xfrm>
          <a:off x="3776664" y="1801814"/>
          <a:ext cx="4206875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Equation" r:id="rId6" imgW="1854000" imgH="482400" progId="Equation.DSMT4">
                  <p:embed/>
                </p:oleObj>
              </mc:Choice>
              <mc:Fallback>
                <p:oleObj name="Equation" r:id="rId6" imgW="1854000" imgH="4824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6664" y="1801814"/>
                        <a:ext cx="4206875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79" name="Group 25"/>
          <p:cNvGrpSpPr>
            <a:grpSpLocks/>
          </p:cNvGrpSpPr>
          <p:nvPr/>
        </p:nvGrpSpPr>
        <p:grpSpPr bwMode="auto">
          <a:xfrm>
            <a:off x="3865563" y="3951291"/>
            <a:ext cx="4305300" cy="2778128"/>
            <a:chOff x="1475" y="2489"/>
            <a:chExt cx="2712" cy="1750"/>
          </a:xfrm>
        </p:grpSpPr>
        <p:sp>
          <p:nvSpPr>
            <p:cNvPr id="3083" name="Line 3"/>
            <p:cNvSpPr>
              <a:spLocks noChangeShapeType="1"/>
            </p:cNvSpPr>
            <p:nvPr/>
          </p:nvSpPr>
          <p:spPr bwMode="auto">
            <a:xfrm>
              <a:off x="1823" y="3802"/>
              <a:ext cx="205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84" name="Line 4"/>
            <p:cNvSpPr>
              <a:spLocks noChangeShapeType="1"/>
            </p:cNvSpPr>
            <p:nvPr/>
          </p:nvSpPr>
          <p:spPr bwMode="auto">
            <a:xfrm flipV="1">
              <a:off x="2336" y="2772"/>
              <a:ext cx="0" cy="146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85" name="Line 5"/>
            <p:cNvSpPr>
              <a:spLocks noChangeShapeType="1"/>
            </p:cNvSpPr>
            <p:nvPr/>
          </p:nvSpPr>
          <p:spPr bwMode="auto">
            <a:xfrm flipV="1">
              <a:off x="2336" y="3168"/>
              <a:ext cx="868" cy="637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86" name="Line 6"/>
            <p:cNvSpPr>
              <a:spLocks noChangeShapeType="1"/>
            </p:cNvSpPr>
            <p:nvPr/>
          </p:nvSpPr>
          <p:spPr bwMode="auto">
            <a:xfrm>
              <a:off x="2336" y="3165"/>
              <a:ext cx="85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87" name="Line 7"/>
            <p:cNvSpPr>
              <a:spLocks noChangeShapeType="1"/>
            </p:cNvSpPr>
            <p:nvPr/>
          </p:nvSpPr>
          <p:spPr bwMode="auto">
            <a:xfrm>
              <a:off x="3196" y="3168"/>
              <a:ext cx="0" cy="64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88" name="Text Box 8"/>
            <p:cNvSpPr txBox="1">
              <a:spLocks noChangeArrowheads="1"/>
            </p:cNvSpPr>
            <p:nvPr/>
          </p:nvSpPr>
          <p:spPr bwMode="auto">
            <a:xfrm>
              <a:off x="3086" y="3769"/>
              <a:ext cx="224" cy="2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a</a:t>
              </a:r>
              <a:r>
                <a:rPr lang="en-US" sz="2000" i="1" baseline="-2500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3089" name="Text Box 9"/>
            <p:cNvSpPr txBox="1">
              <a:spLocks noChangeArrowheads="1"/>
            </p:cNvSpPr>
            <p:nvPr/>
          </p:nvSpPr>
          <p:spPr bwMode="auto">
            <a:xfrm>
              <a:off x="2126" y="3044"/>
              <a:ext cx="378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b</a:t>
              </a:r>
              <a:r>
                <a:rPr lang="en-US" sz="2000" i="1" baseline="-2500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3090" name="Text Box 10"/>
            <p:cNvSpPr txBox="1">
              <a:spLocks noChangeArrowheads="1"/>
            </p:cNvSpPr>
            <p:nvPr/>
          </p:nvSpPr>
          <p:spPr bwMode="auto">
            <a:xfrm>
              <a:off x="3972" y="3668"/>
              <a:ext cx="215" cy="2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x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3091" name="Text Box 11"/>
            <p:cNvSpPr txBox="1">
              <a:spLocks noChangeArrowheads="1"/>
            </p:cNvSpPr>
            <p:nvPr/>
          </p:nvSpPr>
          <p:spPr bwMode="auto">
            <a:xfrm>
              <a:off x="2253" y="2489"/>
              <a:ext cx="296" cy="2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y  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3092" name="Line 17"/>
            <p:cNvSpPr>
              <a:spLocks noChangeShapeType="1"/>
            </p:cNvSpPr>
            <p:nvPr/>
          </p:nvSpPr>
          <p:spPr bwMode="auto">
            <a:xfrm flipV="1">
              <a:off x="1980" y="2739"/>
              <a:ext cx="1790" cy="132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93" name="Line 18"/>
            <p:cNvSpPr>
              <a:spLocks noChangeShapeType="1"/>
            </p:cNvSpPr>
            <p:nvPr/>
          </p:nvSpPr>
          <p:spPr bwMode="auto">
            <a:xfrm flipH="1" flipV="1">
              <a:off x="1661" y="2881"/>
              <a:ext cx="953" cy="122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94" name="Text Box 19"/>
            <p:cNvSpPr txBox="1">
              <a:spLocks noChangeArrowheads="1"/>
            </p:cNvSpPr>
            <p:nvPr/>
          </p:nvSpPr>
          <p:spPr bwMode="auto">
            <a:xfrm>
              <a:off x="3822" y="2519"/>
              <a:ext cx="269" cy="2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x</a:t>
              </a:r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´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3095" name="Text Box 20"/>
            <p:cNvSpPr txBox="1">
              <a:spLocks noChangeArrowheads="1"/>
            </p:cNvSpPr>
            <p:nvPr/>
          </p:nvSpPr>
          <p:spPr bwMode="auto">
            <a:xfrm>
              <a:off x="1475" y="2641"/>
              <a:ext cx="301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y</a:t>
              </a:r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´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3076" name="Object 21"/>
            <p:cNvGraphicFramePr>
              <a:graphicFrameLocks noChangeAspect="1"/>
            </p:cNvGraphicFramePr>
            <p:nvPr/>
          </p:nvGraphicFramePr>
          <p:xfrm>
            <a:off x="3276" y="3095"/>
            <a:ext cx="198" cy="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0" name="Equation" r:id="rId8" imgW="139680" imgH="215640" progId="Equation.DSMT4">
                    <p:embed/>
                  </p:oleObj>
                </mc:Choice>
                <mc:Fallback>
                  <p:oleObj name="Equation" r:id="rId8" imgW="139680" imgH="215640" progId="Equation.DSMT4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6" y="3095"/>
                          <a:ext cx="198" cy="3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122863" y="1030289"/>
            <a:ext cx="175400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solidFill>
                  <a:schemeClr val="bg2"/>
                </a:solidFill>
                <a:latin typeface="Symbol" pitchFamily="18" charset="2"/>
                <a:sym typeface="Symbol"/>
              </a:rPr>
              <a:t> </a:t>
            </a:r>
            <a:r>
              <a:rPr lang="en-US" sz="2400" i="1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 </a:t>
            </a:r>
            <a:r>
              <a:rPr lang="en-US" sz="2400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en-US" sz="2400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 </a:t>
            </a:r>
            <a:r>
              <a:rPr lang="en-US" sz="2400" i="1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 </a:t>
            </a:r>
            <a:r>
              <a:rPr lang="en-US" sz="2400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0  </a:t>
            </a:r>
            <a:r>
              <a:rPr lang="en-US" sz="2400" dirty="0">
                <a:solidFill>
                  <a:schemeClr val="bg2"/>
                </a:solidFill>
                <a:sym typeface="Symbol" pitchFamily="18" charset="2"/>
              </a:rPr>
              <a:t>or  </a:t>
            </a:r>
            <a:r>
              <a:rPr lang="en-US" sz="2400" i="1" dirty="0">
                <a:solidFill>
                  <a:schemeClr val="bg2"/>
                </a:solidFill>
                <a:sym typeface="Symbol" pitchFamily="18" charset="2"/>
              </a:rPr>
              <a:t></a:t>
            </a:r>
            <a:endParaRPr lang="en-US" sz="2400" i="1" dirty="0">
              <a:solidFill>
                <a:schemeClr val="bg2"/>
              </a:solidFill>
            </a:endParaRPr>
          </a:p>
        </p:txBody>
      </p:sp>
      <p:sp>
        <p:nvSpPr>
          <p:cNvPr id="3081" name="Text Box 26"/>
          <p:cNvSpPr txBox="1">
            <a:spLocks noChangeArrowheads="1"/>
          </p:cNvSpPr>
          <p:nvPr/>
        </p:nvSpPr>
        <p:spPr bwMode="auto">
          <a:xfrm>
            <a:off x="7972426" y="5137150"/>
            <a:ext cx="207140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2"/>
                </a:solidFill>
                <a:sym typeface="Symbol" pitchFamily="18" charset="2"/>
              </a:rPr>
              <a:t>(shown for</a:t>
            </a:r>
            <a:r>
              <a:rPr lang="en-US" sz="2000" i="1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 b </a:t>
            </a:r>
            <a:r>
              <a:rPr lang="en-US" sz="2000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en-US" sz="2000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 0)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082" name="Text Box 27"/>
          <p:cNvSpPr txBox="1">
            <a:spLocks noChangeArrowheads="1"/>
          </p:cNvSpPr>
          <p:nvPr/>
        </p:nvSpPr>
        <p:spPr bwMode="auto">
          <a:xfrm>
            <a:off x="8302625" y="2420938"/>
            <a:ext cx="16954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+</a:t>
            </a:r>
            <a:r>
              <a:rPr lang="en-US" dirty="0">
                <a:solidFill>
                  <a:schemeClr val="bg1"/>
                </a:solidFill>
              </a:rPr>
              <a:t> for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0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- </a:t>
            </a:r>
            <a:r>
              <a:rPr lang="en-US" dirty="0">
                <a:solidFill>
                  <a:schemeClr val="bg1"/>
                </a:solidFill>
              </a:rPr>
              <a:t>for </a:t>
            </a:r>
            <a:r>
              <a:rPr lang="en-US" i="1" dirty="0">
                <a:solidFill>
                  <a:schemeClr val="bg1"/>
                </a:solidFill>
                <a:sym typeface="Symbol" pitchFamily="18" charset="2"/>
              </a:rPr>
              <a:t>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)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4294967295"/>
          </p:nvPr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448CC4B0-CCB9-4069-8ECC-78313514FDBA}" type="slidenum">
              <a:rPr lang="en-US" smtClean="0"/>
              <a:pPr/>
              <a:t>40</a:t>
            </a:fld>
            <a:endParaRPr lang="en-US" dirty="0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3487421" y="1545278"/>
            <a:ext cx="4891088" cy="2495554"/>
            <a:chOff x="856" y="1143"/>
            <a:chExt cx="3081" cy="1572"/>
          </a:xfrm>
        </p:grpSpPr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2761" y="1143"/>
              <a:ext cx="316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y</a:t>
              </a:r>
              <a:endParaRPr lang="en-US" sz="2000" i="1" u="sng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856" y="1961"/>
              <a:ext cx="290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z</a:t>
              </a:r>
            </a:p>
          </p:txBody>
        </p:sp>
        <p:sp>
          <p:nvSpPr>
            <p:cNvPr id="24" name="Line 2"/>
            <p:cNvSpPr>
              <a:spLocks noChangeShapeType="1"/>
            </p:cNvSpPr>
            <p:nvPr/>
          </p:nvSpPr>
          <p:spPr bwMode="auto">
            <a:xfrm flipV="1">
              <a:off x="1083" y="2103"/>
              <a:ext cx="1055" cy="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" name="Line 16"/>
            <p:cNvSpPr>
              <a:spLocks noChangeShapeType="1"/>
            </p:cNvSpPr>
            <p:nvPr/>
          </p:nvSpPr>
          <p:spPr bwMode="auto">
            <a:xfrm flipV="1">
              <a:off x="2016" y="2103"/>
              <a:ext cx="1921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r>
                <a:rPr lang="en-US" dirty="0"/>
                <a:t> </a:t>
              </a:r>
            </a:p>
          </p:txBody>
        </p:sp>
        <p:sp>
          <p:nvSpPr>
            <p:cNvPr id="26" name="Line 17"/>
            <p:cNvSpPr>
              <a:spLocks noChangeShapeType="1"/>
            </p:cNvSpPr>
            <p:nvPr/>
          </p:nvSpPr>
          <p:spPr bwMode="auto">
            <a:xfrm flipV="1">
              <a:off x="2852" y="1435"/>
              <a:ext cx="0" cy="75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" name="Arc 18"/>
            <p:cNvSpPr>
              <a:spLocks/>
            </p:cNvSpPr>
            <p:nvPr/>
          </p:nvSpPr>
          <p:spPr bwMode="auto">
            <a:xfrm flipV="1">
              <a:off x="1934" y="1964"/>
              <a:ext cx="140" cy="184"/>
            </a:xfrm>
            <a:custGeom>
              <a:avLst/>
              <a:gdLst>
                <a:gd name="T0" fmla="*/ 59 w 21600"/>
                <a:gd name="T1" fmla="*/ 184 h 31747"/>
                <a:gd name="T2" fmla="*/ 34 w 21600"/>
                <a:gd name="T3" fmla="*/ 0 h 31747"/>
                <a:gd name="T4" fmla="*/ 140 w 21600"/>
                <a:gd name="T5" fmla="*/ 82 h 31747"/>
                <a:gd name="T6" fmla="*/ 0 60000 65536"/>
                <a:gd name="T7" fmla="*/ 0 60000 65536"/>
                <a:gd name="T8" fmla="*/ 0 60000 65536"/>
                <a:gd name="T9" fmla="*/ 0 w 21600"/>
                <a:gd name="T10" fmla="*/ 0 h 31747"/>
                <a:gd name="T11" fmla="*/ 21600 w 21600"/>
                <a:gd name="T12" fmla="*/ 31747 h 317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1747" fill="none" extrusionOk="0">
                  <a:moveTo>
                    <a:pt x="9117" y="31746"/>
                  </a:moveTo>
                  <a:cubicBezTo>
                    <a:pt x="3398" y="27697"/>
                    <a:pt x="0" y="21125"/>
                    <a:pt x="0" y="14119"/>
                  </a:cubicBezTo>
                  <a:cubicBezTo>
                    <a:pt x="-1" y="8934"/>
                    <a:pt x="1864" y="3923"/>
                    <a:pt x="5253" y="0"/>
                  </a:cubicBezTo>
                </a:path>
                <a:path w="21600" h="31747" stroke="0" extrusionOk="0">
                  <a:moveTo>
                    <a:pt x="9117" y="31746"/>
                  </a:moveTo>
                  <a:cubicBezTo>
                    <a:pt x="3398" y="27697"/>
                    <a:pt x="0" y="21125"/>
                    <a:pt x="0" y="14119"/>
                  </a:cubicBezTo>
                  <a:cubicBezTo>
                    <a:pt x="-1" y="8934"/>
                    <a:pt x="1864" y="3923"/>
                    <a:pt x="5253" y="0"/>
                  </a:cubicBezTo>
                  <a:lnTo>
                    <a:pt x="21600" y="14119"/>
                  </a:lnTo>
                  <a:close/>
                </a:path>
              </a:pathLst>
            </a:custGeom>
            <a:noFill/>
            <a:ln w="5715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28" name="Line 19"/>
            <p:cNvSpPr>
              <a:spLocks noChangeShapeType="1"/>
            </p:cNvSpPr>
            <p:nvPr/>
          </p:nvSpPr>
          <p:spPr bwMode="auto">
            <a:xfrm>
              <a:off x="1950" y="2130"/>
              <a:ext cx="54" cy="96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" name="Text Box 20"/>
            <p:cNvSpPr txBox="1">
              <a:spLocks noChangeArrowheads="1"/>
            </p:cNvSpPr>
            <p:nvPr/>
          </p:nvSpPr>
          <p:spPr bwMode="auto">
            <a:xfrm>
              <a:off x="2870" y="1602"/>
              <a:ext cx="531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E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z</a:t>
              </a:r>
              <a:endParaRPr lang="en-US" sz="2000" i="1" u="sng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30" name="Line 23"/>
            <p:cNvSpPr>
              <a:spLocks noChangeShapeType="1"/>
            </p:cNvSpPr>
            <p:nvPr/>
          </p:nvSpPr>
          <p:spPr bwMode="auto">
            <a:xfrm flipH="1">
              <a:off x="2174" y="1863"/>
              <a:ext cx="1039" cy="67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" name="Line 24"/>
            <p:cNvSpPr>
              <a:spLocks noChangeShapeType="1"/>
            </p:cNvSpPr>
            <p:nvPr/>
          </p:nvSpPr>
          <p:spPr bwMode="auto">
            <a:xfrm flipV="1">
              <a:off x="2852" y="1677"/>
              <a:ext cx="0" cy="426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" name="Line 25"/>
            <p:cNvSpPr>
              <a:spLocks noChangeShapeType="1"/>
            </p:cNvSpPr>
            <p:nvPr/>
          </p:nvSpPr>
          <p:spPr bwMode="auto">
            <a:xfrm flipH="1">
              <a:off x="2441" y="2094"/>
              <a:ext cx="420" cy="268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" name="Text Box 26"/>
            <p:cNvSpPr txBox="1">
              <a:spLocks noChangeArrowheads="1"/>
            </p:cNvSpPr>
            <p:nvPr/>
          </p:nvSpPr>
          <p:spPr bwMode="auto">
            <a:xfrm>
              <a:off x="1960" y="2465"/>
              <a:ext cx="241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x</a:t>
              </a:r>
              <a:endParaRPr lang="en-US" sz="2000" i="1" u="sng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 flipH="1">
              <a:off x="1294" y="2010"/>
              <a:ext cx="565" cy="175"/>
            </a:xfrm>
            <a:custGeom>
              <a:avLst/>
              <a:gdLst>
                <a:gd name="T0" fmla="*/ 0 w 626"/>
                <a:gd name="T1" fmla="*/ 122 h 124"/>
                <a:gd name="T2" fmla="*/ 66 w 626"/>
                <a:gd name="T3" fmla="*/ 14 h 124"/>
                <a:gd name="T4" fmla="*/ 136 w 626"/>
                <a:gd name="T5" fmla="*/ 116 h 124"/>
                <a:gd name="T6" fmla="*/ 220 w 626"/>
                <a:gd name="T7" fmla="*/ 8 h 124"/>
                <a:gd name="T8" fmla="*/ 294 w 626"/>
                <a:gd name="T9" fmla="*/ 124 h 124"/>
                <a:gd name="T10" fmla="*/ 370 w 626"/>
                <a:gd name="T11" fmla="*/ 8 h 124"/>
                <a:gd name="T12" fmla="*/ 450 w 626"/>
                <a:gd name="T13" fmla="*/ 124 h 124"/>
                <a:gd name="T14" fmla="*/ 522 w 626"/>
                <a:gd name="T15" fmla="*/ 10 h 124"/>
                <a:gd name="T16" fmla="*/ 574 w 626"/>
                <a:gd name="T17" fmla="*/ 62 h 124"/>
                <a:gd name="T18" fmla="*/ 626 w 626"/>
                <a:gd name="T19" fmla="*/ 68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6"/>
                <a:gd name="T31" fmla="*/ 0 h 124"/>
                <a:gd name="T32" fmla="*/ 626 w 626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6" h="124">
                  <a:moveTo>
                    <a:pt x="0" y="122"/>
                  </a:moveTo>
                  <a:cubicBezTo>
                    <a:pt x="11" y="104"/>
                    <a:pt x="43" y="15"/>
                    <a:pt x="66" y="14"/>
                  </a:cubicBezTo>
                  <a:cubicBezTo>
                    <a:pt x="89" y="13"/>
                    <a:pt x="110" y="117"/>
                    <a:pt x="136" y="116"/>
                  </a:cubicBezTo>
                  <a:cubicBezTo>
                    <a:pt x="162" y="115"/>
                    <a:pt x="194" y="7"/>
                    <a:pt x="220" y="8"/>
                  </a:cubicBezTo>
                  <a:cubicBezTo>
                    <a:pt x="246" y="9"/>
                    <a:pt x="269" y="124"/>
                    <a:pt x="294" y="124"/>
                  </a:cubicBezTo>
                  <a:cubicBezTo>
                    <a:pt x="319" y="124"/>
                    <a:pt x="344" y="8"/>
                    <a:pt x="370" y="8"/>
                  </a:cubicBezTo>
                  <a:cubicBezTo>
                    <a:pt x="396" y="8"/>
                    <a:pt x="425" y="124"/>
                    <a:pt x="450" y="124"/>
                  </a:cubicBezTo>
                  <a:cubicBezTo>
                    <a:pt x="475" y="124"/>
                    <a:pt x="501" y="20"/>
                    <a:pt x="522" y="10"/>
                  </a:cubicBezTo>
                  <a:cubicBezTo>
                    <a:pt x="543" y="0"/>
                    <a:pt x="557" y="52"/>
                    <a:pt x="574" y="62"/>
                  </a:cubicBezTo>
                  <a:cubicBezTo>
                    <a:pt x="591" y="72"/>
                    <a:pt x="615" y="67"/>
                    <a:pt x="626" y="68"/>
                  </a:cubicBezTo>
                </a:path>
              </a:pathLst>
            </a:custGeom>
            <a:noFill/>
            <a:ln w="28575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" name="Line 28"/>
            <p:cNvSpPr>
              <a:spLocks noChangeShapeType="1"/>
            </p:cNvSpPr>
            <p:nvPr/>
          </p:nvSpPr>
          <p:spPr bwMode="auto">
            <a:xfrm flipH="1" flipV="1">
              <a:off x="1193" y="2106"/>
              <a:ext cx="140" cy="1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" name="Text Box 29"/>
            <p:cNvSpPr txBox="1">
              <a:spLocks noChangeArrowheads="1"/>
            </p:cNvSpPr>
            <p:nvPr/>
          </p:nvSpPr>
          <p:spPr bwMode="auto">
            <a:xfrm>
              <a:off x="2571" y="2275"/>
              <a:ext cx="292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E</a:t>
              </a:r>
              <a:r>
                <a:rPr lang="en-US" sz="2000" i="1" baseline="-2500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x</a:t>
              </a:r>
              <a:endParaRPr lang="en-US" sz="2000" i="1" u="sng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37" name="Text Box 20"/>
          <p:cNvSpPr txBox="1">
            <a:spLocks noChangeArrowheads="1"/>
          </p:cNvSpPr>
          <p:nvPr/>
        </p:nvSpPr>
        <p:spPr bwMode="auto">
          <a:xfrm>
            <a:off x="3607029" y="2390096"/>
            <a:ext cx="885825" cy="396875"/>
          </a:xfrm>
          <a:prstGeom prst="rect">
            <a:avLst/>
          </a:prstGeom>
          <a:solidFill>
            <a:srgbClr val="99FFCC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2"/>
                </a:solidFill>
                <a:sym typeface="Symbol" pitchFamily="18" charset="2"/>
              </a:rPr>
              <a:t>LHEP</a:t>
            </a:r>
            <a:endParaRPr lang="en-US" i="1" dirty="0">
              <a:solidFill>
                <a:schemeClr val="bg2"/>
              </a:solidFill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1198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740361"/>
              </p:ext>
            </p:extLst>
          </p:nvPr>
        </p:nvGraphicFramePr>
        <p:xfrm>
          <a:off x="993373" y="1003893"/>
          <a:ext cx="3886200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4" name="Equation" r:id="rId4" imgW="1777680" imgH="279360" progId="Equation.DSMT4">
                  <p:embed/>
                </p:oleObj>
              </mc:Choice>
              <mc:Fallback>
                <p:oleObj name="Equation" r:id="rId4" imgW="1777680" imgH="2793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373" y="1003893"/>
                        <a:ext cx="3886200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36" name="Object 2"/>
          <p:cNvGraphicFramePr>
            <a:graphicFrameLocks noChangeAspect="1"/>
          </p:cNvGraphicFramePr>
          <p:nvPr/>
        </p:nvGraphicFramePr>
        <p:xfrm>
          <a:off x="2980192" y="4222298"/>
          <a:ext cx="6319837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5" name="Equation" r:id="rId6" imgW="3568680" imgH="444240" progId="Equation.DSMT4">
                  <p:embed/>
                </p:oleObj>
              </mc:Choice>
              <mc:Fallback>
                <p:oleObj name="Equation" r:id="rId6" imgW="3568680" imgH="4442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0192" y="4222298"/>
                        <a:ext cx="6319837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9556387"/>
              </p:ext>
            </p:extLst>
          </p:nvPr>
        </p:nvGraphicFramePr>
        <p:xfrm>
          <a:off x="3818010" y="5876759"/>
          <a:ext cx="4906963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6" name="Equation" r:id="rId8" imgW="2768400" imgH="431640" progId="Equation.DSMT4">
                  <p:embed/>
                </p:oleObj>
              </mc:Choice>
              <mc:Fallback>
                <p:oleObj name="Equation" r:id="rId8" imgW="2768400" imgH="4316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8010" y="5876759"/>
                        <a:ext cx="4906963" cy="76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2099310" y="0"/>
            <a:ext cx="78613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graphicFrame>
        <p:nvGraphicFramePr>
          <p:cNvPr id="94214" name="Object 6"/>
          <p:cNvGraphicFramePr>
            <a:graphicFrameLocks noChangeAspect="1"/>
          </p:cNvGraphicFramePr>
          <p:nvPr/>
        </p:nvGraphicFramePr>
        <p:xfrm>
          <a:off x="4156302" y="5130799"/>
          <a:ext cx="36195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7" name="Equation" r:id="rId10" imgW="2044440" imgH="228600" progId="Equation.DSMT4">
                  <p:embed/>
                </p:oleObj>
              </mc:Choice>
              <mc:Fallback>
                <p:oleObj name="Equation" r:id="rId10" imgW="2044440" imgH="228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6302" y="5130799"/>
                        <a:ext cx="3619500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 bwMode="auto">
          <a:xfrm>
            <a:off x="2220698" y="1285495"/>
            <a:ext cx="3722915" cy="5105400"/>
          </a:xfrm>
          <a:prstGeom prst="rect">
            <a:avLst/>
          </a:prstGeom>
          <a:solidFill>
            <a:srgbClr val="CC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Rectangle 43"/>
          <p:cNvSpPr/>
          <p:nvPr/>
        </p:nvSpPr>
        <p:spPr bwMode="auto">
          <a:xfrm>
            <a:off x="7239014" y="2080789"/>
            <a:ext cx="2492828" cy="3432900"/>
          </a:xfrm>
          <a:prstGeom prst="rect">
            <a:avLst/>
          </a:prstGeom>
          <a:solidFill>
            <a:srgbClr val="CC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294967295"/>
          </p:nvPr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448CC4B0-CCB9-4069-8ECC-78313514FDBA}" type="slidenum">
              <a:rPr lang="en-US" smtClean="0"/>
              <a:pPr/>
              <a:t>41</a:t>
            </a:fld>
            <a:endParaRPr lang="en-US" dirty="0"/>
          </a:p>
        </p:txBody>
      </p:sp>
      <p:graphicFrame>
        <p:nvGraphicFramePr>
          <p:cNvPr id="40" name="Object 3"/>
          <p:cNvGraphicFramePr>
            <a:graphicFrameLocks noChangeAspect="1"/>
          </p:cNvGraphicFramePr>
          <p:nvPr/>
        </p:nvGraphicFramePr>
        <p:xfrm>
          <a:off x="2660889" y="1586659"/>
          <a:ext cx="2607808" cy="408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6" name="Equation" r:id="rId4" imgW="1295280" imgH="203040" progId="Equation.DSMT4">
                  <p:embed/>
                </p:oleObj>
              </mc:Choice>
              <mc:Fallback>
                <p:oleObj name="Equation" r:id="rId4" imgW="1295280" imgH="203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0889" y="1586659"/>
                        <a:ext cx="2607808" cy="4086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"/>
          <p:cNvGraphicFramePr>
            <a:graphicFrameLocks noChangeAspect="1"/>
          </p:cNvGraphicFramePr>
          <p:nvPr/>
        </p:nvGraphicFramePr>
        <p:xfrm>
          <a:off x="2536825" y="2570163"/>
          <a:ext cx="2725738" cy="348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7" name="Equation" r:id="rId6" imgW="1269720" imgH="1625400" progId="Equation.DSMT4">
                  <p:embed/>
                </p:oleObj>
              </mc:Choice>
              <mc:Fallback>
                <p:oleObj name="Equation" r:id="rId6" imgW="1269720" imgH="1625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6825" y="2570163"/>
                        <a:ext cx="2725738" cy="348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6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787543"/>
              </p:ext>
            </p:extLst>
          </p:nvPr>
        </p:nvGraphicFramePr>
        <p:xfrm>
          <a:off x="7474708" y="2205055"/>
          <a:ext cx="2097088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8" name="Equation" r:id="rId8" imgW="1041120" imgH="482400" progId="Equation.DSMT4">
                  <p:embed/>
                </p:oleObj>
              </mc:Choice>
              <mc:Fallback>
                <p:oleObj name="Equation" r:id="rId8" imgW="1041120" imgH="482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4708" y="2205055"/>
                        <a:ext cx="2097088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65" name="Object 9"/>
          <p:cNvGraphicFramePr>
            <a:graphicFrameLocks noChangeAspect="1"/>
          </p:cNvGraphicFramePr>
          <p:nvPr/>
        </p:nvGraphicFramePr>
        <p:xfrm>
          <a:off x="7673575" y="3483615"/>
          <a:ext cx="153352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9" name="Equation" r:id="rId10" imgW="761760" imgH="228600" progId="Equation.DSMT4">
                  <p:embed/>
                </p:oleObj>
              </mc:Choice>
              <mc:Fallback>
                <p:oleObj name="Equation" r:id="rId10" imgW="761760" imgH="228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3575" y="3483615"/>
                        <a:ext cx="153352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8044555" y="506267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LHEP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935698" y="1552758"/>
            <a:ext cx="1040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Results</a:t>
            </a:r>
          </a:p>
        </p:txBody>
      </p:sp>
      <p:graphicFrame>
        <p:nvGraphicFramePr>
          <p:cNvPr id="121866" name="Object 10"/>
          <p:cNvGraphicFramePr>
            <a:graphicFrameLocks noChangeAspect="1"/>
          </p:cNvGraphicFramePr>
          <p:nvPr/>
        </p:nvGraphicFramePr>
        <p:xfrm>
          <a:off x="7691439" y="4322764"/>
          <a:ext cx="15081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0" name="Equation" r:id="rId12" imgW="749160" imgH="177480" progId="Equation.DSMT4">
                  <p:embed/>
                </p:oleObj>
              </mc:Choice>
              <mc:Fallback>
                <p:oleObj name="Equation" r:id="rId12" imgW="749160" imgH="177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1439" y="4322764"/>
                        <a:ext cx="150812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099310" y="0"/>
            <a:ext cx="78613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88547" y="818053"/>
            <a:ext cx="1253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Formulas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 bwMode="auto">
          <a:xfrm>
            <a:off x="7319263" y="1167046"/>
            <a:ext cx="2362200" cy="1447800"/>
          </a:xfrm>
          <a:prstGeom prst="rect">
            <a:avLst/>
          </a:prstGeom>
          <a:solidFill>
            <a:srgbClr val="FFCC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294967295"/>
          </p:nvPr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448CC4B0-CCB9-4069-8ECC-78313514FDBA}" type="slidenum">
              <a:rPr lang="en-US" smtClean="0"/>
              <a:pPr/>
              <a:t>42</a:t>
            </a:fld>
            <a:endParaRPr lang="en-US" dirty="0"/>
          </a:p>
        </p:txBody>
      </p:sp>
      <p:graphicFrame>
        <p:nvGraphicFramePr>
          <p:cNvPr id="142344" name="Object 8"/>
          <p:cNvGraphicFramePr>
            <a:graphicFrameLocks noChangeAspect="1"/>
          </p:cNvGraphicFramePr>
          <p:nvPr/>
        </p:nvGraphicFramePr>
        <p:xfrm>
          <a:off x="7778508" y="1946282"/>
          <a:ext cx="1457325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2" name="Equation" r:id="rId4" imgW="723600" imgH="203040" progId="Equation.DSMT4">
                  <p:embed/>
                </p:oleObj>
              </mc:Choice>
              <mc:Fallback>
                <p:oleObj name="Equation" r:id="rId4" imgW="723600" imgH="203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508" y="1946282"/>
                        <a:ext cx="1457325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5" name="Object 9"/>
          <p:cNvGraphicFramePr>
            <a:graphicFrameLocks noChangeAspect="1"/>
          </p:cNvGraphicFramePr>
          <p:nvPr/>
        </p:nvGraphicFramePr>
        <p:xfrm>
          <a:off x="7708901" y="1438276"/>
          <a:ext cx="15081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3" name="Equation" r:id="rId6" imgW="749160" imgH="177480" progId="Equation.DSMT4">
                  <p:embed/>
                </p:oleObj>
              </mc:Choice>
              <mc:Fallback>
                <p:oleObj name="Equation" r:id="rId6" imgW="749160" imgH="177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8901" y="1438276"/>
                        <a:ext cx="150812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1"/>
          <p:cNvGrpSpPr/>
          <p:nvPr/>
        </p:nvGrpSpPr>
        <p:grpSpPr>
          <a:xfrm>
            <a:off x="1601358" y="1376098"/>
            <a:ext cx="3980310" cy="3460750"/>
            <a:chOff x="1691368" y="1954666"/>
            <a:chExt cx="3980310" cy="3460750"/>
          </a:xfrm>
        </p:grpSpPr>
        <p:sp>
          <p:nvSpPr>
            <p:cNvPr id="14" name="Line 3"/>
            <p:cNvSpPr>
              <a:spLocks noChangeShapeType="1"/>
            </p:cNvSpPr>
            <p:nvPr/>
          </p:nvSpPr>
          <p:spPr bwMode="auto">
            <a:xfrm>
              <a:off x="1691368" y="4073979"/>
              <a:ext cx="352266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" name="Line 4"/>
            <p:cNvSpPr>
              <a:spLocks noChangeShapeType="1"/>
            </p:cNvSpPr>
            <p:nvPr/>
          </p:nvSpPr>
          <p:spPr bwMode="auto">
            <a:xfrm flipV="1">
              <a:off x="3353481" y="2453141"/>
              <a:ext cx="0" cy="296227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5329918" y="3845379"/>
              <a:ext cx="341760" cy="4001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x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3051574" y="1954666"/>
              <a:ext cx="614744" cy="4001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y  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18" name="Object 3"/>
            <p:cNvGraphicFramePr>
              <a:graphicFrameLocks noChangeAspect="1"/>
            </p:cNvGraphicFramePr>
            <p:nvPr/>
          </p:nvGraphicFramePr>
          <p:xfrm>
            <a:off x="4367213" y="2921000"/>
            <a:ext cx="530225" cy="37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04" name="Equation" r:id="rId8" imgW="304560" imgH="215640" progId="Equation.DSMT4">
                    <p:embed/>
                  </p:oleObj>
                </mc:Choice>
                <mc:Fallback>
                  <p:oleObj name="Equation" r:id="rId8" imgW="304560" imgH="21564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7213" y="2921000"/>
                          <a:ext cx="530225" cy="376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Arc 9"/>
            <p:cNvSpPr>
              <a:spLocks/>
            </p:cNvSpPr>
            <p:nvPr/>
          </p:nvSpPr>
          <p:spPr bwMode="auto">
            <a:xfrm>
              <a:off x="3973508" y="3882120"/>
              <a:ext cx="97745" cy="189139"/>
            </a:xfrm>
            <a:custGeom>
              <a:avLst/>
              <a:gdLst>
                <a:gd name="T0" fmla="*/ 0 w 21600"/>
                <a:gd name="T1" fmla="*/ 0 h 21600"/>
                <a:gd name="T2" fmla="*/ 123 w 21600"/>
                <a:gd name="T3" fmla="*/ 169 h 21600"/>
                <a:gd name="T4" fmla="*/ 0 w 21600"/>
                <a:gd name="T5" fmla="*/ 169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triangl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10"/>
            <p:cNvSpPr txBox="1">
              <a:spLocks noChangeArrowheads="1"/>
            </p:cNvSpPr>
            <p:nvPr/>
          </p:nvSpPr>
          <p:spPr bwMode="auto">
            <a:xfrm>
              <a:off x="4115022" y="3666672"/>
              <a:ext cx="31750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400" i="1" dirty="0">
                  <a:solidFill>
                    <a:schemeClr val="bg2"/>
                  </a:solidFill>
                  <a:latin typeface="Symbol" pitchFamily="18" charset="2"/>
                  <a:sym typeface="Symbol" pitchFamily="18" charset="2"/>
                </a:rPr>
                <a:t></a:t>
              </a:r>
              <a:endParaRPr lang="en-US" sz="24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22" name="Oval 13"/>
            <p:cNvSpPr>
              <a:spLocks noChangeArrowheads="1"/>
            </p:cNvSpPr>
            <p:nvPr/>
          </p:nvSpPr>
          <p:spPr bwMode="auto">
            <a:xfrm rot="4407101">
              <a:off x="2723243" y="2627766"/>
              <a:ext cx="1249363" cy="2882900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4"/>
            <p:cNvSpPr>
              <a:spLocks noChangeShapeType="1"/>
            </p:cNvSpPr>
            <p:nvPr/>
          </p:nvSpPr>
          <p:spPr bwMode="auto">
            <a:xfrm flipV="1">
              <a:off x="2035630" y="3614057"/>
              <a:ext cx="2656113" cy="90351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Line 15"/>
            <p:cNvSpPr>
              <a:spLocks noChangeShapeType="1"/>
            </p:cNvSpPr>
            <p:nvPr/>
          </p:nvSpPr>
          <p:spPr bwMode="auto">
            <a:xfrm>
              <a:off x="3124201" y="3516085"/>
              <a:ext cx="446314" cy="114300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" name="Line 5"/>
            <p:cNvSpPr>
              <a:spLocks noChangeShapeType="1"/>
            </p:cNvSpPr>
            <p:nvPr/>
          </p:nvSpPr>
          <p:spPr bwMode="auto">
            <a:xfrm flipV="1">
              <a:off x="3353480" y="3363685"/>
              <a:ext cx="630691" cy="715055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" name="Freeform 50"/>
            <p:cNvSpPr/>
            <p:nvPr/>
          </p:nvSpPr>
          <p:spPr bwMode="auto">
            <a:xfrm>
              <a:off x="3635829" y="3122386"/>
              <a:ext cx="522514" cy="45357"/>
            </a:xfrm>
            <a:custGeom>
              <a:avLst/>
              <a:gdLst>
                <a:gd name="connsiteX0" fmla="*/ 522514 w 522514"/>
                <a:gd name="connsiteY0" fmla="*/ 56243 h 56243"/>
                <a:gd name="connsiteX1" fmla="*/ 228600 w 522514"/>
                <a:gd name="connsiteY1" fmla="*/ 1814 h 56243"/>
                <a:gd name="connsiteX2" fmla="*/ 0 w 522514"/>
                <a:gd name="connsiteY2" fmla="*/ 45357 h 56243"/>
                <a:gd name="connsiteX0" fmla="*/ 522514 w 522514"/>
                <a:gd name="connsiteY0" fmla="*/ 45357 h 45357"/>
                <a:gd name="connsiteX1" fmla="*/ 315685 w 522514"/>
                <a:gd name="connsiteY1" fmla="*/ 1814 h 45357"/>
                <a:gd name="connsiteX2" fmla="*/ 0 w 522514"/>
                <a:gd name="connsiteY2" fmla="*/ 34471 h 45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514" h="45357">
                  <a:moveTo>
                    <a:pt x="522514" y="45357"/>
                  </a:moveTo>
                  <a:cubicBezTo>
                    <a:pt x="419100" y="19049"/>
                    <a:pt x="402771" y="3628"/>
                    <a:pt x="315685" y="1814"/>
                  </a:cubicBezTo>
                  <a:cubicBezTo>
                    <a:pt x="228599" y="0"/>
                    <a:pt x="70757" y="11792"/>
                    <a:pt x="0" y="34471"/>
                  </a:cubicBezTo>
                </a:path>
              </a:pathLst>
            </a:cu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2099310" y="0"/>
            <a:ext cx="78613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4621" y="6039623"/>
            <a:ext cx="11191164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Note:</a:t>
            </a:r>
            <a:r>
              <a:rPr lang="en-US" dirty="0">
                <a:solidFill>
                  <a:schemeClr val="bg2"/>
                </a:solidFill>
              </a:rPr>
              <a:t> Plotting the ellipse as a function of time will help determine which value is correct for the tilt angle </a:t>
            </a:r>
            <a:r>
              <a:rPr lang="en-US" i="1" dirty="0">
                <a:solidFill>
                  <a:schemeClr val="bg2"/>
                </a:solidFill>
                <a:sym typeface="Symbol"/>
              </a:rPr>
              <a:t></a:t>
            </a:r>
            <a:r>
              <a:rPr lang="en-US" dirty="0">
                <a:solidFill>
                  <a:schemeClr val="bg2"/>
                </a:solidFill>
                <a:sym typeface="Symbol"/>
              </a:rPr>
              <a:t>.</a:t>
            </a:r>
            <a:endParaRPr lang="en-US" i="1" dirty="0">
              <a:solidFill>
                <a:schemeClr val="bg2"/>
              </a:solidFill>
            </a:endParaRPr>
          </a:p>
        </p:txBody>
      </p:sp>
      <p:graphicFrame>
        <p:nvGraphicFramePr>
          <p:cNvPr id="9626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299213"/>
              </p:ext>
            </p:extLst>
          </p:nvPr>
        </p:nvGraphicFramePr>
        <p:xfrm>
          <a:off x="6900863" y="4475163"/>
          <a:ext cx="38227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5" name="Equation" r:id="rId10" imgW="2006280" imgH="482400" progId="Equation.DSMT4">
                  <p:embed/>
                </p:oleObj>
              </mc:Choice>
              <mc:Fallback>
                <p:oleObj name="Equation" r:id="rId10" imgW="2006280" imgH="482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0863" y="4475163"/>
                        <a:ext cx="382270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6314365" y="3848669"/>
            <a:ext cx="2911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Normalized field (</a:t>
            </a:r>
            <a:r>
              <a:rPr lang="en-US" sz="2000" i="1" dirty="0">
                <a:solidFill>
                  <a:schemeClr val="bg1"/>
                </a:solidFill>
                <a:latin typeface="+mn-lt"/>
              </a:rPr>
              <a:t>a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= 1</a:t>
            </a:r>
            <a:r>
              <a:rPr lang="en-US" sz="2000" dirty="0">
                <a:solidFill>
                  <a:schemeClr val="bg1"/>
                </a:solidFill>
              </a:rPr>
              <a:t>):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4294967295"/>
          </p:nvPr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448CC4B0-CCB9-4069-8ECC-78313514FDBA}" type="slidenum">
              <a:rPr lang="en-US" smtClean="0"/>
              <a:pPr/>
              <a:t>43</a:t>
            </a:fld>
            <a:endParaRPr lang="en-US" dirty="0"/>
          </a:p>
        </p:txBody>
      </p:sp>
      <p:graphicFrame>
        <p:nvGraphicFramePr>
          <p:cNvPr id="1423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834614"/>
              </p:ext>
            </p:extLst>
          </p:nvPr>
        </p:nvGraphicFramePr>
        <p:xfrm>
          <a:off x="5293721" y="1055737"/>
          <a:ext cx="15081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4" name="Equation" r:id="rId4" imgW="749160" imgH="177480" progId="Equation.DSMT4">
                  <p:embed/>
                </p:oleObj>
              </mc:Choice>
              <mc:Fallback>
                <p:oleObj name="Equation" r:id="rId4" imgW="749160" imgH="177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3721" y="1055737"/>
                        <a:ext cx="150812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1"/>
          <p:cNvGrpSpPr/>
          <p:nvPr/>
        </p:nvGrpSpPr>
        <p:grpSpPr>
          <a:xfrm>
            <a:off x="1000855" y="1069024"/>
            <a:ext cx="4021520" cy="3460750"/>
            <a:chOff x="1691368" y="1954666"/>
            <a:chExt cx="4021520" cy="3460750"/>
          </a:xfrm>
        </p:grpSpPr>
        <p:sp>
          <p:nvSpPr>
            <p:cNvPr id="14" name="Line 3"/>
            <p:cNvSpPr>
              <a:spLocks noChangeShapeType="1"/>
            </p:cNvSpPr>
            <p:nvPr/>
          </p:nvSpPr>
          <p:spPr bwMode="auto">
            <a:xfrm>
              <a:off x="1691368" y="4073979"/>
              <a:ext cx="352266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" name="Line 4"/>
            <p:cNvSpPr>
              <a:spLocks noChangeShapeType="1"/>
            </p:cNvSpPr>
            <p:nvPr/>
          </p:nvSpPr>
          <p:spPr bwMode="auto">
            <a:xfrm flipV="1">
              <a:off x="3353481" y="2453141"/>
              <a:ext cx="0" cy="296227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5329917" y="3845379"/>
              <a:ext cx="382971" cy="4001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x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3024280" y="1954666"/>
              <a:ext cx="642038" cy="4001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y  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18" name="Object 3"/>
            <p:cNvGraphicFramePr>
              <a:graphicFrameLocks noChangeAspect="1"/>
            </p:cNvGraphicFramePr>
            <p:nvPr/>
          </p:nvGraphicFramePr>
          <p:xfrm>
            <a:off x="4378346" y="2920842"/>
            <a:ext cx="508000" cy="376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35" name="Equation" r:id="rId6" imgW="291960" imgH="215640" progId="Equation.DSMT4">
                    <p:embed/>
                  </p:oleObj>
                </mc:Choice>
                <mc:Fallback>
                  <p:oleObj name="Equation" r:id="rId6" imgW="291960" imgH="21564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78346" y="2920842"/>
                          <a:ext cx="508000" cy="376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Arc 9"/>
            <p:cNvSpPr>
              <a:spLocks/>
            </p:cNvSpPr>
            <p:nvPr/>
          </p:nvSpPr>
          <p:spPr bwMode="auto">
            <a:xfrm>
              <a:off x="3973508" y="3868472"/>
              <a:ext cx="97745" cy="189139"/>
            </a:xfrm>
            <a:custGeom>
              <a:avLst/>
              <a:gdLst>
                <a:gd name="T0" fmla="*/ 0 w 21600"/>
                <a:gd name="T1" fmla="*/ 0 h 21600"/>
                <a:gd name="T2" fmla="*/ 123 w 21600"/>
                <a:gd name="T3" fmla="*/ 169 h 21600"/>
                <a:gd name="T4" fmla="*/ 0 w 21600"/>
                <a:gd name="T5" fmla="*/ 169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triangl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10"/>
            <p:cNvSpPr txBox="1">
              <a:spLocks noChangeArrowheads="1"/>
            </p:cNvSpPr>
            <p:nvPr/>
          </p:nvSpPr>
          <p:spPr bwMode="auto">
            <a:xfrm>
              <a:off x="4115022" y="3666672"/>
              <a:ext cx="31750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400" i="1" dirty="0">
                  <a:solidFill>
                    <a:schemeClr val="bg2"/>
                  </a:solidFill>
                  <a:latin typeface="Symbol" pitchFamily="18" charset="2"/>
                  <a:sym typeface="Symbol" pitchFamily="18" charset="2"/>
                </a:rPr>
                <a:t></a:t>
              </a:r>
              <a:endParaRPr lang="en-US" sz="24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22" name="Oval 13"/>
            <p:cNvSpPr>
              <a:spLocks noChangeArrowheads="1"/>
            </p:cNvSpPr>
            <p:nvPr/>
          </p:nvSpPr>
          <p:spPr bwMode="auto">
            <a:xfrm rot="4407101">
              <a:off x="2723243" y="2627766"/>
              <a:ext cx="1249363" cy="2882900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4"/>
            <p:cNvSpPr>
              <a:spLocks noChangeShapeType="1"/>
            </p:cNvSpPr>
            <p:nvPr/>
          </p:nvSpPr>
          <p:spPr bwMode="auto">
            <a:xfrm flipV="1">
              <a:off x="2035630" y="3614057"/>
              <a:ext cx="2656113" cy="90351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Line 15"/>
            <p:cNvSpPr>
              <a:spLocks noChangeShapeType="1"/>
            </p:cNvSpPr>
            <p:nvPr/>
          </p:nvSpPr>
          <p:spPr bwMode="auto">
            <a:xfrm>
              <a:off x="3124201" y="3516085"/>
              <a:ext cx="446314" cy="114300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" name="Line 5"/>
            <p:cNvSpPr>
              <a:spLocks noChangeShapeType="1"/>
            </p:cNvSpPr>
            <p:nvPr/>
          </p:nvSpPr>
          <p:spPr bwMode="auto">
            <a:xfrm flipV="1">
              <a:off x="3353480" y="3363685"/>
              <a:ext cx="630691" cy="715055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" name="Freeform 50"/>
            <p:cNvSpPr/>
            <p:nvPr/>
          </p:nvSpPr>
          <p:spPr bwMode="auto">
            <a:xfrm>
              <a:off x="3635829" y="3122386"/>
              <a:ext cx="522514" cy="45357"/>
            </a:xfrm>
            <a:custGeom>
              <a:avLst/>
              <a:gdLst>
                <a:gd name="connsiteX0" fmla="*/ 522514 w 522514"/>
                <a:gd name="connsiteY0" fmla="*/ 56243 h 56243"/>
                <a:gd name="connsiteX1" fmla="*/ 228600 w 522514"/>
                <a:gd name="connsiteY1" fmla="*/ 1814 h 56243"/>
                <a:gd name="connsiteX2" fmla="*/ 0 w 522514"/>
                <a:gd name="connsiteY2" fmla="*/ 45357 h 56243"/>
                <a:gd name="connsiteX0" fmla="*/ 522514 w 522514"/>
                <a:gd name="connsiteY0" fmla="*/ 45357 h 45357"/>
                <a:gd name="connsiteX1" fmla="*/ 315685 w 522514"/>
                <a:gd name="connsiteY1" fmla="*/ 1814 h 45357"/>
                <a:gd name="connsiteX2" fmla="*/ 0 w 522514"/>
                <a:gd name="connsiteY2" fmla="*/ 34471 h 45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514" h="45357">
                  <a:moveTo>
                    <a:pt x="522514" y="45357"/>
                  </a:moveTo>
                  <a:cubicBezTo>
                    <a:pt x="419100" y="19049"/>
                    <a:pt x="402771" y="3628"/>
                    <a:pt x="315685" y="1814"/>
                  </a:cubicBezTo>
                  <a:cubicBezTo>
                    <a:pt x="228599" y="0"/>
                    <a:pt x="70757" y="11792"/>
                    <a:pt x="0" y="34471"/>
                  </a:cubicBezTo>
                </a:path>
              </a:pathLst>
            </a:cu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2099310" y="0"/>
            <a:ext cx="78613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7452" y="5084275"/>
            <a:ext cx="8140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We know that the polarization is LHEP, so the LHCP amplitude must dominate.</a:t>
            </a:r>
            <a:endParaRPr lang="en-US" i="1" dirty="0">
              <a:solidFill>
                <a:schemeClr val="bg1"/>
              </a:solidFill>
            </a:endParaRPr>
          </a:p>
        </p:txBody>
      </p:sp>
      <p:graphicFrame>
        <p:nvGraphicFramePr>
          <p:cNvPr id="1116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097297"/>
              </p:ext>
            </p:extLst>
          </p:nvPr>
        </p:nvGraphicFramePr>
        <p:xfrm>
          <a:off x="6226413" y="1747245"/>
          <a:ext cx="3324225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6" name="Equation" r:id="rId8" imgW="1650960" imgH="469800" progId="Equation.DSMT4">
                  <p:embed/>
                </p:oleObj>
              </mc:Choice>
              <mc:Fallback>
                <p:oleObj name="Equation" r:id="rId8" imgW="1650960" imgH="469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6413" y="1747245"/>
                        <a:ext cx="3324225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327535"/>
              </p:ext>
            </p:extLst>
          </p:nvPr>
        </p:nvGraphicFramePr>
        <p:xfrm>
          <a:off x="7066602" y="3830757"/>
          <a:ext cx="3121025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7" name="Equation" r:id="rId10" imgW="1549080" imgH="469800" progId="Equation.DSMT4">
                  <p:embed/>
                </p:oleObj>
              </mc:Choice>
              <mc:Fallback>
                <p:oleObj name="Equation" r:id="rId10" imgW="1549080" imgH="469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6602" y="3830757"/>
                        <a:ext cx="3121025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5795749" y="3129201"/>
            <a:ext cx="259079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Hence, we have:</a:t>
            </a:r>
            <a:endParaRPr lang="en-US" i="1" dirty="0">
              <a:solidFill>
                <a:schemeClr val="bg1"/>
              </a:solidFill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1116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313813"/>
              </p:ext>
            </p:extLst>
          </p:nvPr>
        </p:nvGraphicFramePr>
        <p:xfrm>
          <a:off x="5882943" y="5661192"/>
          <a:ext cx="173990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8" name="Equation" r:id="rId12" imgW="863280" imgH="469800" progId="Equation.DSMT4">
                  <p:embed/>
                </p:oleObj>
              </mc:Choice>
              <mc:Fallback>
                <p:oleObj name="Equation" r:id="rId12" imgW="863280" imgH="469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2943" y="5661192"/>
                        <a:ext cx="1739900" cy="94615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DA822DA-6240-CCEF-3AF2-67E94F0FD0ED}"/>
              </a:ext>
            </a:extLst>
          </p:cNvPr>
          <p:cNvSpPr txBox="1"/>
          <p:nvPr/>
        </p:nvSpPr>
        <p:spPr>
          <a:xfrm>
            <a:off x="3143250" y="5879543"/>
            <a:ext cx="2466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Hence, we have:</a:t>
            </a:r>
            <a:endParaRPr lang="en-US" sz="2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Text Box 1026"/>
          <p:cNvSpPr txBox="1">
            <a:spLocks noChangeArrowheads="1"/>
          </p:cNvSpPr>
          <p:nvPr/>
        </p:nvSpPr>
        <p:spPr bwMode="auto">
          <a:xfrm>
            <a:off x="1701165" y="0"/>
            <a:ext cx="8637588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Circular Polarization</a:t>
            </a:r>
          </a:p>
        </p:txBody>
      </p:sp>
      <p:sp>
        <p:nvSpPr>
          <p:cNvPr id="4101" name="Text Box 1027"/>
          <p:cNvSpPr txBox="1">
            <a:spLocks noChangeArrowheads="1"/>
          </p:cNvSpPr>
          <p:nvPr/>
        </p:nvSpPr>
        <p:spPr bwMode="auto">
          <a:xfrm>
            <a:off x="1744024" y="1716088"/>
            <a:ext cx="15398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At  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z =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0:</a:t>
            </a:r>
          </a:p>
        </p:txBody>
      </p:sp>
      <p:graphicFrame>
        <p:nvGraphicFramePr>
          <p:cNvPr id="4098" name="Object 1029"/>
          <p:cNvGraphicFramePr>
            <a:graphicFrameLocks noChangeAspect="1"/>
          </p:cNvGraphicFramePr>
          <p:nvPr/>
        </p:nvGraphicFramePr>
        <p:xfrm>
          <a:off x="3406776" y="4189413"/>
          <a:ext cx="5649913" cy="127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Equation" r:id="rId4" imgW="2361960" imgH="533160" progId="Equation.DSMT4">
                  <p:embed/>
                </p:oleObj>
              </mc:Choice>
              <mc:Fallback>
                <p:oleObj name="Equation" r:id="rId4" imgW="2361960" imgH="533160" progId="Equation.DSMT4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6776" y="4189413"/>
                        <a:ext cx="5649913" cy="1274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1030"/>
          <p:cNvGraphicFramePr>
            <a:graphicFrameLocks noChangeAspect="1"/>
          </p:cNvGraphicFramePr>
          <p:nvPr/>
        </p:nvGraphicFramePr>
        <p:xfrm>
          <a:off x="2336800" y="2401888"/>
          <a:ext cx="7075488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Equation" r:id="rId6" imgW="2971800" imgH="482400" progId="Equation.DSMT4">
                  <p:embed/>
                </p:oleObj>
              </mc:Choice>
              <mc:Fallback>
                <p:oleObj name="Equation" r:id="rId6" imgW="2971800" imgH="482400" progId="Equation.DSMT4">
                  <p:embed/>
                  <p:pic>
                    <p:nvPicPr>
                      <p:cNvPr id="0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2401888"/>
                        <a:ext cx="7075488" cy="114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Text Box 1032"/>
          <p:cNvSpPr txBox="1">
            <a:spLocks noChangeArrowheads="1"/>
          </p:cNvSpPr>
          <p:nvPr/>
        </p:nvSpPr>
        <p:spPr bwMode="auto">
          <a:xfrm>
            <a:off x="4478020" y="956628"/>
            <a:ext cx="2890838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b = a  </a:t>
            </a:r>
            <a:r>
              <a:rPr lang="en-US" sz="2000" dirty="0">
                <a:solidFill>
                  <a:schemeClr val="bg2"/>
                </a:solidFill>
                <a:sym typeface="Symbol" pitchFamily="18" charset="2"/>
              </a:rPr>
              <a:t>AND</a:t>
            </a:r>
            <a:r>
              <a:rPr lang="en-US" sz="2000" i="1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 i="1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 i="1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b </a:t>
            </a:r>
            <a:r>
              <a:rPr lang="en-US" sz="2400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en-US" sz="2400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 </a:t>
            </a:r>
            <a:r>
              <a:rPr lang="en-US" sz="2400" i="1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p </a:t>
            </a:r>
            <a:r>
              <a:rPr lang="en-US" sz="2400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/2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Text Box 2"/>
          <p:cNvSpPr txBox="1">
            <a:spLocks noChangeArrowheads="1"/>
          </p:cNvSpPr>
          <p:nvPr/>
        </p:nvSpPr>
        <p:spPr bwMode="auto">
          <a:xfrm>
            <a:off x="1774825" y="0"/>
            <a:ext cx="8637588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Circular Polarization (cont.)</a:t>
            </a:r>
          </a:p>
        </p:txBody>
      </p:sp>
      <p:graphicFrame>
        <p:nvGraphicFramePr>
          <p:cNvPr id="5122" name="Object 13"/>
          <p:cNvGraphicFramePr>
            <a:graphicFrameLocks noChangeAspect="1"/>
          </p:cNvGraphicFramePr>
          <p:nvPr/>
        </p:nvGraphicFramePr>
        <p:xfrm>
          <a:off x="2443163" y="3992563"/>
          <a:ext cx="6978650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" name="Equation" r:id="rId4" imgW="3060360" imgH="482400" progId="Equation.DSMT4">
                  <p:embed/>
                </p:oleObj>
              </mc:Choice>
              <mc:Fallback>
                <p:oleObj name="Equation" r:id="rId4" imgW="3060360" imgH="4824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3163" y="3992563"/>
                        <a:ext cx="6978650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14"/>
          <p:cNvGraphicFramePr>
            <a:graphicFrameLocks noChangeAspect="1"/>
          </p:cNvGraphicFramePr>
          <p:nvPr/>
        </p:nvGraphicFramePr>
        <p:xfrm>
          <a:off x="3801128" y="5238895"/>
          <a:ext cx="1242696" cy="484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Equation" r:id="rId6" imgW="520560" imgH="203040" progId="Equation.DSMT4">
                  <p:embed/>
                </p:oleObj>
              </mc:Choice>
              <mc:Fallback>
                <p:oleObj name="Equation" r:id="rId6" imgW="520560" imgH="2030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1128" y="5238895"/>
                        <a:ext cx="1242696" cy="4846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8" name="Text Box 1027"/>
          <p:cNvSpPr txBox="1">
            <a:spLocks noChangeArrowheads="1"/>
          </p:cNvSpPr>
          <p:nvPr/>
        </p:nvSpPr>
        <p:spPr bwMode="auto">
          <a:xfrm>
            <a:off x="3221101" y="5269087"/>
            <a:ext cx="57594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so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512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7910564"/>
              </p:ext>
            </p:extLst>
          </p:nvPr>
        </p:nvGraphicFramePr>
        <p:xfrm>
          <a:off x="3385570" y="5815652"/>
          <a:ext cx="5189537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" name="Equation" r:id="rId8" imgW="2641320" imgH="431640" progId="Equation.DSMT4">
                  <p:embed/>
                </p:oleObj>
              </mc:Choice>
              <mc:Fallback>
                <p:oleObj name="Equation" r:id="rId8" imgW="2641320" imgH="4316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5570" y="5815652"/>
                        <a:ext cx="5189537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490230" y="6038646"/>
            <a:ext cx="797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Note: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192816" y="537939"/>
            <a:ext cx="3953323" cy="3414716"/>
            <a:chOff x="2668815" y="537939"/>
            <a:chExt cx="3953323" cy="3414716"/>
          </a:xfrm>
        </p:grpSpPr>
        <p:sp>
          <p:nvSpPr>
            <p:cNvPr id="5127" name="Line 3"/>
            <p:cNvSpPr>
              <a:spLocks noChangeShapeType="1"/>
            </p:cNvSpPr>
            <p:nvPr/>
          </p:nvSpPr>
          <p:spPr bwMode="auto">
            <a:xfrm>
              <a:off x="2668815" y="2611216"/>
              <a:ext cx="352266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28" name="Line 4"/>
            <p:cNvSpPr>
              <a:spLocks noChangeShapeType="1"/>
            </p:cNvSpPr>
            <p:nvPr/>
          </p:nvSpPr>
          <p:spPr bwMode="auto">
            <a:xfrm flipV="1">
              <a:off x="4330928" y="990377"/>
              <a:ext cx="0" cy="296227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29" name="Line 5"/>
            <p:cNvSpPr>
              <a:spLocks noChangeShapeType="1"/>
            </p:cNvSpPr>
            <p:nvPr/>
          </p:nvSpPr>
          <p:spPr bwMode="auto">
            <a:xfrm flipV="1">
              <a:off x="4330928" y="1838103"/>
              <a:ext cx="833438" cy="777876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30" name="Text Box 6"/>
            <p:cNvSpPr txBox="1">
              <a:spLocks noChangeArrowheads="1"/>
            </p:cNvSpPr>
            <p:nvPr/>
          </p:nvSpPr>
          <p:spPr bwMode="auto">
            <a:xfrm>
              <a:off x="4484915" y="1819053"/>
              <a:ext cx="356188" cy="4001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a</a:t>
              </a:r>
              <a:r>
                <a:rPr lang="en-US" sz="2000" i="1" baseline="-2500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5131" name="Text Box 7"/>
            <p:cNvSpPr txBox="1">
              <a:spLocks noChangeArrowheads="1"/>
            </p:cNvSpPr>
            <p:nvPr/>
          </p:nvSpPr>
          <p:spPr bwMode="auto">
            <a:xfrm>
              <a:off x="6280378" y="2381028"/>
              <a:ext cx="341760" cy="4001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x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5132" name="Text Box 8"/>
            <p:cNvSpPr txBox="1">
              <a:spLocks noChangeArrowheads="1"/>
            </p:cNvSpPr>
            <p:nvPr/>
          </p:nvSpPr>
          <p:spPr bwMode="auto">
            <a:xfrm>
              <a:off x="4188053" y="537939"/>
              <a:ext cx="470000" cy="4001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y  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5124" name="Object 9"/>
            <p:cNvGraphicFramePr>
              <a:graphicFrameLocks noChangeAspect="1"/>
            </p:cNvGraphicFramePr>
            <p:nvPr/>
          </p:nvGraphicFramePr>
          <p:xfrm>
            <a:off x="5231041" y="1392015"/>
            <a:ext cx="657225" cy="485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3" name="Equation" r:id="rId10" imgW="291960" imgH="215640" progId="Equation.DSMT4">
                    <p:embed/>
                  </p:oleObj>
                </mc:Choice>
                <mc:Fallback>
                  <p:oleObj name="Equation" r:id="rId10" imgW="291960" imgH="21564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31041" y="1392015"/>
                          <a:ext cx="657225" cy="485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33" name="Oval 10"/>
            <p:cNvSpPr>
              <a:spLocks noChangeArrowheads="1"/>
            </p:cNvSpPr>
            <p:nvPr/>
          </p:nvSpPr>
          <p:spPr bwMode="auto">
            <a:xfrm>
              <a:off x="3218090" y="1493615"/>
              <a:ext cx="2232026" cy="2219327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5" name="Text Box 12"/>
            <p:cNvSpPr txBox="1">
              <a:spLocks noChangeArrowheads="1"/>
            </p:cNvSpPr>
            <p:nvPr/>
          </p:nvSpPr>
          <p:spPr bwMode="auto">
            <a:xfrm>
              <a:off x="4765903" y="2133378"/>
              <a:ext cx="601447" cy="4001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Symbol" pitchFamily="18" charset="2"/>
                </a:rPr>
                <a:t>f</a:t>
              </a:r>
              <a:r>
                <a:rPr lang="en-US" sz="2000" dirty="0">
                  <a:solidFill>
                    <a:schemeClr val="bg2"/>
                  </a:solidFill>
                  <a:latin typeface="Symbol" pitchFamily="18" charset="2"/>
                </a:rPr>
                <a:t>(</a:t>
              </a:r>
              <a:r>
                <a:rPr lang="en-US" sz="2000" i="1" dirty="0">
                  <a:solidFill>
                    <a:schemeClr val="bg2"/>
                  </a:solidFill>
                  <a:latin typeface="+mn-lt"/>
                </a:rPr>
                <a:t>t</a:t>
              </a:r>
              <a:r>
                <a:rPr lang="en-US" sz="2000" dirty="0">
                  <a:solidFill>
                    <a:schemeClr val="bg2"/>
                  </a:solidFill>
                  <a:latin typeface="Symbol" pitchFamily="18" charset="2"/>
                </a:rPr>
                <a:t>)</a:t>
              </a:r>
              <a:r>
                <a:rPr lang="en-US" sz="2000" baseline="-25000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20" name="Freeform 28"/>
            <p:cNvSpPr>
              <a:spLocks/>
            </p:cNvSpPr>
            <p:nvPr/>
          </p:nvSpPr>
          <p:spPr bwMode="auto">
            <a:xfrm>
              <a:off x="4612814" y="2373091"/>
              <a:ext cx="109537" cy="228600"/>
            </a:xfrm>
            <a:custGeom>
              <a:avLst/>
              <a:gdLst>
                <a:gd name="T0" fmla="*/ 0 w 69"/>
                <a:gd name="T1" fmla="*/ 0 h 144"/>
                <a:gd name="T2" fmla="*/ 39 w 69"/>
                <a:gd name="T3" fmla="*/ 36 h 144"/>
                <a:gd name="T4" fmla="*/ 57 w 69"/>
                <a:gd name="T5" fmla="*/ 66 h 144"/>
                <a:gd name="T6" fmla="*/ 66 w 69"/>
                <a:gd name="T7" fmla="*/ 99 h 144"/>
                <a:gd name="T8" fmla="*/ 69 w 69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44"/>
                <a:gd name="T17" fmla="*/ 69 w 69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44">
                  <a:moveTo>
                    <a:pt x="0" y="0"/>
                  </a:moveTo>
                  <a:cubicBezTo>
                    <a:pt x="14" y="10"/>
                    <a:pt x="30" y="25"/>
                    <a:pt x="39" y="36"/>
                  </a:cubicBezTo>
                  <a:cubicBezTo>
                    <a:pt x="48" y="47"/>
                    <a:pt x="52" y="56"/>
                    <a:pt x="57" y="66"/>
                  </a:cubicBezTo>
                  <a:cubicBezTo>
                    <a:pt x="62" y="76"/>
                    <a:pt x="64" y="86"/>
                    <a:pt x="66" y="99"/>
                  </a:cubicBezTo>
                  <a:cubicBezTo>
                    <a:pt x="68" y="112"/>
                    <a:pt x="68" y="135"/>
                    <a:pt x="69" y="144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solid"/>
              <a:round/>
              <a:headEnd type="triangle" w="med" len="med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</p:grpSp>
      <p:graphicFrame>
        <p:nvGraphicFramePr>
          <p:cNvPr id="51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208130"/>
              </p:ext>
            </p:extLst>
          </p:nvPr>
        </p:nvGraphicFramePr>
        <p:xfrm>
          <a:off x="8913813" y="6008688"/>
          <a:ext cx="1196975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" name="Equation" r:id="rId12" imgW="609480" imgH="228600" progId="Equation.DSMT4">
                  <p:embed/>
                </p:oleObj>
              </mc:Choice>
              <mc:Fallback>
                <p:oleObj name="Equation" r:id="rId12" imgW="609480" imgH="228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3813" y="6008688"/>
                        <a:ext cx="1196975" cy="4492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029"/>
          <p:cNvGraphicFramePr>
            <a:graphicFrameLocks noChangeAspect="1"/>
          </p:cNvGraphicFramePr>
          <p:nvPr/>
        </p:nvGraphicFramePr>
        <p:xfrm>
          <a:off x="2422740" y="1047680"/>
          <a:ext cx="1639887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5" name="Equation" r:id="rId14" imgW="685800" imgH="203040" progId="Equation.DSMT4">
                  <p:embed/>
                </p:oleObj>
              </mc:Choice>
              <mc:Fallback>
                <p:oleObj name="Equation" r:id="rId14" imgW="685800" imgH="203040" progId="Equation.DSMT4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2740" y="1047680"/>
                        <a:ext cx="1639887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Text Box 2"/>
          <p:cNvSpPr txBox="1">
            <a:spLocks noChangeArrowheads="1"/>
          </p:cNvSpPr>
          <p:nvPr/>
        </p:nvSpPr>
        <p:spPr bwMode="auto">
          <a:xfrm>
            <a:off x="1734185" y="0"/>
            <a:ext cx="8637588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Circular Polarization (cont.)</a:t>
            </a:r>
          </a:p>
        </p:txBody>
      </p:sp>
      <p:graphicFrame>
        <p:nvGraphicFramePr>
          <p:cNvPr id="6146" name="Object 14"/>
          <p:cNvGraphicFramePr>
            <a:graphicFrameLocks noChangeAspect="1"/>
          </p:cNvGraphicFramePr>
          <p:nvPr/>
        </p:nvGraphicFramePr>
        <p:xfrm>
          <a:off x="5341621" y="4946968"/>
          <a:ext cx="14001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Equation" r:id="rId4" imgW="520560" imgH="203040" progId="Equation.DSMT4">
                  <p:embed/>
                </p:oleObj>
              </mc:Choice>
              <mc:Fallback>
                <p:oleObj name="Equation" r:id="rId4" imgW="520560" imgH="2030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1621" y="4946968"/>
                        <a:ext cx="140017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Text Box 26"/>
          <p:cNvSpPr txBox="1">
            <a:spLocks noChangeArrowheads="1"/>
          </p:cNvSpPr>
          <p:nvPr/>
        </p:nvSpPr>
        <p:spPr bwMode="auto">
          <a:xfrm>
            <a:off x="2428875" y="1473200"/>
            <a:ext cx="2438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IEEE convention</a:t>
            </a:r>
          </a:p>
        </p:txBody>
      </p:sp>
      <p:graphicFrame>
        <p:nvGraphicFramePr>
          <p:cNvPr id="6147" name="Object 27"/>
          <p:cNvGraphicFramePr>
            <a:graphicFrameLocks noChangeAspect="1"/>
          </p:cNvGraphicFramePr>
          <p:nvPr/>
        </p:nvGraphicFramePr>
        <p:xfrm>
          <a:off x="4178300" y="5726113"/>
          <a:ext cx="3767138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Equation" r:id="rId6" imgW="1574640" imgH="241200" progId="Equation.DSMT4">
                  <p:embed/>
                </p:oleObj>
              </mc:Choice>
              <mc:Fallback>
                <p:oleObj name="Equation" r:id="rId6" imgW="1574640" imgH="2412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8300" y="5726113"/>
                        <a:ext cx="3767138" cy="5778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51" name="Group 30"/>
          <p:cNvGrpSpPr>
            <a:grpSpLocks/>
          </p:cNvGrpSpPr>
          <p:nvPr/>
        </p:nvGrpSpPr>
        <p:grpSpPr bwMode="auto">
          <a:xfrm>
            <a:off x="3225797" y="1104904"/>
            <a:ext cx="5886445" cy="3435354"/>
            <a:chOff x="1072" y="696"/>
            <a:chExt cx="3708" cy="2164"/>
          </a:xfrm>
        </p:grpSpPr>
        <p:sp>
          <p:nvSpPr>
            <p:cNvPr id="6152" name="Line 3"/>
            <p:cNvSpPr>
              <a:spLocks noChangeShapeType="1"/>
            </p:cNvSpPr>
            <p:nvPr/>
          </p:nvSpPr>
          <p:spPr bwMode="auto">
            <a:xfrm>
              <a:off x="1769" y="2015"/>
              <a:ext cx="2219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53" name="Line 4"/>
            <p:cNvSpPr>
              <a:spLocks noChangeShapeType="1"/>
            </p:cNvSpPr>
            <p:nvPr/>
          </p:nvSpPr>
          <p:spPr bwMode="auto">
            <a:xfrm flipV="1">
              <a:off x="2816" y="994"/>
              <a:ext cx="0" cy="186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54" name="Line 5"/>
            <p:cNvSpPr>
              <a:spLocks noChangeShapeType="1"/>
            </p:cNvSpPr>
            <p:nvPr/>
          </p:nvSpPr>
          <p:spPr bwMode="auto">
            <a:xfrm flipV="1">
              <a:off x="2816" y="1528"/>
              <a:ext cx="525" cy="49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55" name="Text Box 6"/>
            <p:cNvSpPr txBox="1">
              <a:spLocks noChangeArrowheads="1"/>
            </p:cNvSpPr>
            <p:nvPr/>
          </p:nvSpPr>
          <p:spPr bwMode="auto">
            <a:xfrm>
              <a:off x="2913" y="1516"/>
              <a:ext cx="224" cy="2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a</a:t>
              </a:r>
              <a:r>
                <a:rPr lang="en-US" sz="2000" i="1" baseline="-2500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6156" name="Text Box 7"/>
            <p:cNvSpPr txBox="1">
              <a:spLocks noChangeArrowheads="1"/>
            </p:cNvSpPr>
            <p:nvPr/>
          </p:nvSpPr>
          <p:spPr bwMode="auto">
            <a:xfrm>
              <a:off x="4044" y="1870"/>
              <a:ext cx="215" cy="2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x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6157" name="Text Box 8"/>
            <p:cNvSpPr txBox="1">
              <a:spLocks noChangeArrowheads="1"/>
            </p:cNvSpPr>
            <p:nvPr/>
          </p:nvSpPr>
          <p:spPr bwMode="auto">
            <a:xfrm>
              <a:off x="2726" y="696"/>
              <a:ext cx="296" cy="2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y  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6148" name="Object 9"/>
            <p:cNvGraphicFramePr>
              <a:graphicFrameLocks noChangeAspect="1"/>
            </p:cNvGraphicFramePr>
            <p:nvPr/>
          </p:nvGraphicFramePr>
          <p:xfrm>
            <a:off x="3238" y="1207"/>
            <a:ext cx="352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80" name="Equation" r:id="rId8" imgW="291960" imgH="215640" progId="Equation.DSMT4">
                    <p:embed/>
                  </p:oleObj>
                </mc:Choice>
                <mc:Fallback>
                  <p:oleObj name="Equation" r:id="rId8" imgW="291960" imgH="21564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8" y="1207"/>
                          <a:ext cx="352" cy="2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58" name="Oval 10"/>
            <p:cNvSpPr>
              <a:spLocks noChangeArrowheads="1"/>
            </p:cNvSpPr>
            <p:nvPr/>
          </p:nvSpPr>
          <p:spPr bwMode="auto">
            <a:xfrm>
              <a:off x="2115" y="1311"/>
              <a:ext cx="1406" cy="1398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9" name="Text Box 12"/>
            <p:cNvSpPr txBox="1">
              <a:spLocks noChangeArrowheads="1"/>
            </p:cNvSpPr>
            <p:nvPr/>
          </p:nvSpPr>
          <p:spPr bwMode="auto">
            <a:xfrm>
              <a:off x="3090" y="1714"/>
              <a:ext cx="379" cy="2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Symbol" pitchFamily="18" charset="2"/>
                  <a:sym typeface="Symbol" pitchFamily="18" charset="2"/>
                </a:rPr>
                <a:t></a:t>
              </a:r>
              <a:r>
                <a:rPr lang="en-US" sz="2000" dirty="0">
                  <a:solidFill>
                    <a:schemeClr val="bg2"/>
                  </a:solidFill>
                  <a:latin typeface="Symbol" pitchFamily="18" charset="2"/>
                </a:rPr>
                <a:t>(</a:t>
              </a:r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t</a:t>
              </a:r>
              <a:r>
                <a:rPr lang="en-US" sz="2000" dirty="0">
                  <a:solidFill>
                    <a:schemeClr val="bg2"/>
                  </a:solidFill>
                  <a:latin typeface="Symbol" pitchFamily="18" charset="2"/>
                </a:rPr>
                <a:t>)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6160" name="Arc 15"/>
            <p:cNvSpPr>
              <a:spLocks/>
            </p:cNvSpPr>
            <p:nvPr/>
          </p:nvSpPr>
          <p:spPr bwMode="auto">
            <a:xfrm>
              <a:off x="1920" y="1819"/>
              <a:ext cx="719" cy="744"/>
            </a:xfrm>
            <a:custGeom>
              <a:avLst/>
              <a:gdLst>
                <a:gd name="T0" fmla="*/ 205 w 21600"/>
                <a:gd name="T1" fmla="*/ 744 h 22773"/>
                <a:gd name="T2" fmla="*/ 47 w 21600"/>
                <a:gd name="T3" fmla="*/ 0 h 22773"/>
                <a:gd name="T4" fmla="*/ 719 w 21600"/>
                <a:gd name="T5" fmla="*/ 250 h 2277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773"/>
                <a:gd name="T11" fmla="*/ 21600 w 21600"/>
                <a:gd name="T12" fmla="*/ 22773 h 227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773" fill="none" extrusionOk="0">
                  <a:moveTo>
                    <a:pt x="6164" y="22772"/>
                  </a:moveTo>
                  <a:cubicBezTo>
                    <a:pt x="2212" y="18735"/>
                    <a:pt x="0" y="13311"/>
                    <a:pt x="0" y="7663"/>
                  </a:cubicBezTo>
                  <a:cubicBezTo>
                    <a:pt x="-1" y="5044"/>
                    <a:pt x="476" y="2448"/>
                    <a:pt x="1404" y="-1"/>
                  </a:cubicBezTo>
                </a:path>
                <a:path w="21600" h="22773" stroke="0" extrusionOk="0">
                  <a:moveTo>
                    <a:pt x="6164" y="22772"/>
                  </a:moveTo>
                  <a:cubicBezTo>
                    <a:pt x="2212" y="18735"/>
                    <a:pt x="0" y="13311"/>
                    <a:pt x="0" y="7663"/>
                  </a:cubicBezTo>
                  <a:cubicBezTo>
                    <a:pt x="-1" y="5044"/>
                    <a:pt x="476" y="2448"/>
                    <a:pt x="1404" y="-1"/>
                  </a:cubicBezTo>
                  <a:lnTo>
                    <a:pt x="21600" y="7663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1" name="Arc 16"/>
            <p:cNvSpPr>
              <a:spLocks/>
            </p:cNvSpPr>
            <p:nvPr/>
          </p:nvSpPr>
          <p:spPr bwMode="auto">
            <a:xfrm>
              <a:off x="3005" y="1589"/>
              <a:ext cx="719" cy="824"/>
            </a:xfrm>
            <a:custGeom>
              <a:avLst/>
              <a:gdLst>
                <a:gd name="T0" fmla="*/ 580 w 21600"/>
                <a:gd name="T1" fmla="*/ 0 h 25239"/>
                <a:gd name="T2" fmla="*/ 587 w 21600"/>
                <a:gd name="T3" fmla="*/ 824 h 25239"/>
                <a:gd name="T4" fmla="*/ 0 w 21600"/>
                <a:gd name="T5" fmla="*/ 417 h 2523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5239"/>
                <a:gd name="T11" fmla="*/ 21600 w 21600"/>
                <a:gd name="T12" fmla="*/ 25239 h 252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5239" fill="none" extrusionOk="0">
                  <a:moveTo>
                    <a:pt x="17416" y="-1"/>
                  </a:moveTo>
                  <a:cubicBezTo>
                    <a:pt x="20134" y="3705"/>
                    <a:pt x="21600" y="8180"/>
                    <a:pt x="21600" y="12776"/>
                  </a:cubicBezTo>
                  <a:cubicBezTo>
                    <a:pt x="21600" y="17239"/>
                    <a:pt x="20217" y="21593"/>
                    <a:pt x="17641" y="25238"/>
                  </a:cubicBezTo>
                </a:path>
                <a:path w="21600" h="25239" stroke="0" extrusionOk="0">
                  <a:moveTo>
                    <a:pt x="17416" y="-1"/>
                  </a:moveTo>
                  <a:cubicBezTo>
                    <a:pt x="20134" y="3705"/>
                    <a:pt x="21600" y="8180"/>
                    <a:pt x="21600" y="12776"/>
                  </a:cubicBezTo>
                  <a:cubicBezTo>
                    <a:pt x="21600" y="17239"/>
                    <a:pt x="20217" y="21593"/>
                    <a:pt x="17641" y="25238"/>
                  </a:cubicBezTo>
                  <a:lnTo>
                    <a:pt x="0" y="12776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2" name="Line 17"/>
            <p:cNvSpPr>
              <a:spLocks noChangeShapeType="1"/>
            </p:cNvSpPr>
            <p:nvPr/>
          </p:nvSpPr>
          <p:spPr bwMode="auto">
            <a:xfrm>
              <a:off x="2118" y="2556"/>
              <a:ext cx="44" cy="3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63" name="Line 18"/>
            <p:cNvSpPr>
              <a:spLocks noChangeShapeType="1"/>
            </p:cNvSpPr>
            <p:nvPr/>
          </p:nvSpPr>
          <p:spPr bwMode="auto">
            <a:xfrm flipH="1">
              <a:off x="3549" y="2410"/>
              <a:ext cx="46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64" name="Text Box 19"/>
            <p:cNvSpPr txBox="1">
              <a:spLocks noChangeArrowheads="1"/>
            </p:cNvSpPr>
            <p:nvPr/>
          </p:nvSpPr>
          <p:spPr bwMode="auto">
            <a:xfrm>
              <a:off x="3994" y="1330"/>
              <a:ext cx="786" cy="2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Symbol" pitchFamily="18" charset="2"/>
                </a:rPr>
                <a:t>b </a:t>
              </a:r>
              <a:r>
                <a:rPr lang="en-US" sz="2000" dirty="0">
                  <a:solidFill>
                    <a:schemeClr val="bg2"/>
                  </a:solidFill>
                  <a:latin typeface="Symbol" pitchFamily="18" charset="2"/>
                </a:rPr>
                <a:t>=</a:t>
              </a:r>
              <a:r>
                <a:rPr lang="en-US" sz="2000" i="1" dirty="0">
                  <a:solidFill>
                    <a:schemeClr val="bg2"/>
                  </a:solidFill>
                  <a:latin typeface="Symbol" pitchFamily="18" charset="2"/>
                </a:rPr>
                <a:t> </a:t>
              </a:r>
              <a:r>
                <a:rPr lang="en-US" sz="2000" dirty="0">
                  <a:solidFill>
                    <a:schemeClr val="bg2"/>
                  </a:solidFill>
                  <a:latin typeface="Symbol" pitchFamily="18" charset="2"/>
                </a:rPr>
                <a:t>+</a:t>
              </a:r>
              <a:r>
                <a:rPr lang="en-US" sz="2000" i="1" dirty="0">
                  <a:solidFill>
                    <a:schemeClr val="bg2"/>
                  </a:solidFill>
                  <a:latin typeface="Symbol" pitchFamily="18" charset="2"/>
                </a:rPr>
                <a:t>p </a:t>
              </a:r>
              <a:r>
                <a:rPr lang="en-US" sz="2000" dirty="0">
                  <a:solidFill>
                    <a:schemeClr val="bg2"/>
                  </a:solidFill>
                  <a:latin typeface="Symbol" pitchFamily="18" charset="2"/>
                </a:rPr>
                <a:t>/ 2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6165" name="Text Box 20"/>
            <p:cNvSpPr txBox="1">
              <a:spLocks noChangeArrowheads="1"/>
            </p:cNvSpPr>
            <p:nvPr/>
          </p:nvSpPr>
          <p:spPr bwMode="auto">
            <a:xfrm>
              <a:off x="1072" y="2268"/>
              <a:ext cx="786" cy="2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Symbol" pitchFamily="18" charset="2"/>
                </a:rPr>
                <a:t>b </a:t>
              </a:r>
              <a:r>
                <a:rPr lang="en-US" sz="2000" dirty="0">
                  <a:solidFill>
                    <a:schemeClr val="bg2"/>
                  </a:solidFill>
                  <a:latin typeface="Symbol" pitchFamily="18" charset="2"/>
                </a:rPr>
                <a:t>=</a:t>
              </a:r>
              <a:r>
                <a:rPr lang="en-US" sz="2000" i="1" dirty="0">
                  <a:solidFill>
                    <a:schemeClr val="bg2"/>
                  </a:solidFill>
                  <a:latin typeface="Symbol" pitchFamily="18" charset="2"/>
                </a:rPr>
                <a:t> </a:t>
              </a:r>
              <a:r>
                <a:rPr lang="en-US" sz="2000" dirty="0">
                  <a:solidFill>
                    <a:schemeClr val="bg2"/>
                  </a:solidFill>
                  <a:latin typeface="Symbol" pitchFamily="18" charset="2"/>
                </a:rPr>
                <a:t>-</a:t>
              </a:r>
              <a:r>
                <a:rPr lang="en-US" sz="2000" i="1" dirty="0">
                  <a:solidFill>
                    <a:schemeClr val="bg2"/>
                  </a:solidFill>
                  <a:latin typeface="Symbol" pitchFamily="18" charset="2"/>
                </a:rPr>
                <a:t>p </a:t>
              </a:r>
              <a:r>
                <a:rPr lang="en-US" sz="2000" dirty="0">
                  <a:solidFill>
                    <a:schemeClr val="bg2"/>
                  </a:solidFill>
                  <a:latin typeface="Symbol" pitchFamily="18" charset="2"/>
                </a:rPr>
                <a:t>/ 2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6166" name="Text Box 21"/>
            <p:cNvSpPr txBox="1">
              <a:spLocks noChangeArrowheads="1"/>
            </p:cNvSpPr>
            <p:nvPr/>
          </p:nvSpPr>
          <p:spPr bwMode="auto">
            <a:xfrm>
              <a:off x="1177" y="2546"/>
              <a:ext cx="615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chemeClr val="bg2"/>
                  </a:solidFill>
                  <a:sym typeface="Symbol" pitchFamily="18" charset="2"/>
                </a:rPr>
                <a:t>RHCP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6167" name="Text Box 22"/>
            <p:cNvSpPr txBox="1">
              <a:spLocks noChangeArrowheads="1"/>
            </p:cNvSpPr>
            <p:nvPr/>
          </p:nvSpPr>
          <p:spPr bwMode="auto">
            <a:xfrm>
              <a:off x="4098" y="1576"/>
              <a:ext cx="597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chemeClr val="bg2"/>
                  </a:solidFill>
                  <a:sym typeface="Symbol" pitchFamily="18" charset="2"/>
                </a:rPr>
                <a:t>LHCP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6168" name="Freeform 28"/>
            <p:cNvSpPr>
              <a:spLocks/>
            </p:cNvSpPr>
            <p:nvPr/>
          </p:nvSpPr>
          <p:spPr bwMode="auto">
            <a:xfrm>
              <a:off x="2988" y="1872"/>
              <a:ext cx="69" cy="144"/>
            </a:xfrm>
            <a:custGeom>
              <a:avLst/>
              <a:gdLst>
                <a:gd name="T0" fmla="*/ 0 w 69"/>
                <a:gd name="T1" fmla="*/ 0 h 144"/>
                <a:gd name="T2" fmla="*/ 39 w 69"/>
                <a:gd name="T3" fmla="*/ 36 h 144"/>
                <a:gd name="T4" fmla="*/ 57 w 69"/>
                <a:gd name="T5" fmla="*/ 66 h 144"/>
                <a:gd name="T6" fmla="*/ 66 w 69"/>
                <a:gd name="T7" fmla="*/ 99 h 144"/>
                <a:gd name="T8" fmla="*/ 69 w 69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44"/>
                <a:gd name="T17" fmla="*/ 69 w 69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44">
                  <a:moveTo>
                    <a:pt x="0" y="0"/>
                  </a:moveTo>
                  <a:cubicBezTo>
                    <a:pt x="14" y="10"/>
                    <a:pt x="30" y="25"/>
                    <a:pt x="39" y="36"/>
                  </a:cubicBezTo>
                  <a:cubicBezTo>
                    <a:pt x="48" y="47"/>
                    <a:pt x="52" y="56"/>
                    <a:pt x="57" y="66"/>
                  </a:cubicBezTo>
                  <a:cubicBezTo>
                    <a:pt x="62" y="76"/>
                    <a:pt x="64" y="86"/>
                    <a:pt x="66" y="99"/>
                  </a:cubicBezTo>
                  <a:cubicBezTo>
                    <a:pt x="68" y="112"/>
                    <a:pt x="68" y="135"/>
                    <a:pt x="69" y="144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solid"/>
              <a:round/>
              <a:headEnd type="triangle" w="med" len="med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6149" name="Object 1029"/>
          <p:cNvGraphicFramePr>
            <a:graphicFrameLocks noChangeAspect="1"/>
          </p:cNvGraphicFramePr>
          <p:nvPr/>
        </p:nvGraphicFramePr>
        <p:xfrm>
          <a:off x="7895277" y="1061398"/>
          <a:ext cx="1639888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Equation" r:id="rId10" imgW="685800" imgH="203040" progId="Equation.DSMT4">
                  <p:embed/>
                </p:oleObj>
              </mc:Choice>
              <mc:Fallback>
                <p:oleObj name="Equation" r:id="rId10" imgW="685800" imgH="203040" progId="Equation.DSMT4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5277" y="1061398"/>
                        <a:ext cx="1639888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Text Box 2"/>
          <p:cNvSpPr txBox="1">
            <a:spLocks noChangeArrowheads="1"/>
          </p:cNvSpPr>
          <p:nvPr/>
        </p:nvSpPr>
        <p:spPr bwMode="auto">
          <a:xfrm>
            <a:off x="1734185" y="0"/>
            <a:ext cx="8637588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Circular Polarization (cont.)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68657" y="1473958"/>
            <a:ext cx="6005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Note: The rotation is space is </a:t>
            </a:r>
            <a:r>
              <a:rPr lang="en-US" u="sng" dirty="0">
                <a:solidFill>
                  <a:schemeClr val="bg1"/>
                </a:solidFill>
              </a:rPr>
              <a:t>opposite</a:t>
            </a:r>
            <a:r>
              <a:rPr lang="en-US" dirty="0">
                <a:solidFill>
                  <a:schemeClr val="bg1"/>
                </a:solidFill>
              </a:rPr>
              <a:t> to that in time. 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F07E378-AA36-D1FD-CE81-27FFC4FD46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7230"/>
              </p:ext>
            </p:extLst>
          </p:nvPr>
        </p:nvGraphicFramePr>
        <p:xfrm>
          <a:off x="2811178" y="4056180"/>
          <a:ext cx="5818187" cy="1293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Equation" r:id="rId4" imgW="2628720" imgH="583920" progId="Equation.DSMT4">
                  <p:embed/>
                </p:oleObj>
              </mc:Choice>
              <mc:Fallback>
                <p:oleObj name="Equation" r:id="rId4" imgW="262872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11178" y="4056180"/>
                        <a:ext cx="5818187" cy="1293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949CA64-BEEB-54F5-5E10-3A26514D99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425247"/>
              </p:ext>
            </p:extLst>
          </p:nvPr>
        </p:nvGraphicFramePr>
        <p:xfrm>
          <a:off x="1757101" y="2153881"/>
          <a:ext cx="3805733" cy="507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Equation" r:id="rId6" imgW="1904760" imgH="253800" progId="Equation.DSMT4">
                  <p:embed/>
                </p:oleObj>
              </mc:Choice>
              <mc:Fallback>
                <p:oleObj name="Equation" r:id="rId6" imgW="19047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57101" y="2153881"/>
                        <a:ext cx="3805733" cy="507431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AB65F37-0600-DF2F-3946-41A764701C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365121"/>
              </p:ext>
            </p:extLst>
          </p:nvPr>
        </p:nvGraphicFramePr>
        <p:xfrm>
          <a:off x="7420472" y="2195915"/>
          <a:ext cx="1798637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Equation" r:id="rId8" imgW="1798447" imgH="1057754" progId="Equation.DSMT4">
                  <p:embed/>
                </p:oleObj>
              </mc:Choice>
              <mc:Fallback>
                <p:oleObj name="Equation" r:id="rId8" imgW="1798447" imgH="105775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420472" y="2195915"/>
                        <a:ext cx="1798637" cy="105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A5F7445-7AA2-C94C-688F-E400DF6194E0}"/>
              </a:ext>
            </a:extLst>
          </p:cNvPr>
          <p:cNvSpPr txBox="1"/>
          <p:nvPr/>
        </p:nvSpPr>
        <p:spPr>
          <a:xfrm>
            <a:off x="6421272" y="5527343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Note the minus sign!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2551113" y="0"/>
            <a:ext cx="67119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Circular Polarization (cont.) </a:t>
            </a:r>
          </a:p>
        </p:txBody>
      </p:sp>
      <p:sp>
        <p:nvSpPr>
          <p:cNvPr id="7172" name="Text Box 33"/>
          <p:cNvSpPr txBox="1">
            <a:spLocks noChangeArrowheads="1"/>
          </p:cNvSpPr>
          <p:nvPr/>
        </p:nvSpPr>
        <p:spPr bwMode="auto">
          <a:xfrm>
            <a:off x="8621713" y="2192339"/>
            <a:ext cx="15684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2"/>
                </a:solidFill>
                <a:sym typeface="Symbol" pitchFamily="18" charset="2"/>
              </a:rPr>
              <a:t>RHCP</a:t>
            </a:r>
            <a:endParaRPr lang="en-US" sz="2000" i="1">
              <a:solidFill>
                <a:schemeClr val="bg2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7173" name="Text Box 34"/>
          <p:cNvSpPr txBox="1">
            <a:spLocks noChangeArrowheads="1"/>
          </p:cNvSpPr>
          <p:nvPr/>
        </p:nvSpPr>
        <p:spPr bwMode="auto">
          <a:xfrm>
            <a:off x="8721725" y="5057776"/>
            <a:ext cx="15684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2"/>
                </a:solidFill>
                <a:sym typeface="Symbol" pitchFamily="18" charset="2"/>
              </a:rPr>
              <a:t>RHCP</a:t>
            </a:r>
            <a:endParaRPr lang="en-US" sz="2000" i="1">
              <a:solidFill>
                <a:schemeClr val="bg2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7174" name="Group 43"/>
          <p:cNvGrpSpPr>
            <a:grpSpLocks/>
          </p:cNvGrpSpPr>
          <p:nvPr/>
        </p:nvGrpSpPr>
        <p:grpSpPr bwMode="auto">
          <a:xfrm>
            <a:off x="2678114" y="2830514"/>
            <a:ext cx="6327775" cy="3692525"/>
            <a:chOff x="727" y="1783"/>
            <a:chExt cx="3986" cy="2326"/>
          </a:xfrm>
        </p:grpSpPr>
        <p:sp>
          <p:nvSpPr>
            <p:cNvPr id="7194" name="Line 18"/>
            <p:cNvSpPr>
              <a:spLocks noChangeShapeType="1"/>
            </p:cNvSpPr>
            <p:nvPr/>
          </p:nvSpPr>
          <p:spPr bwMode="auto">
            <a:xfrm>
              <a:off x="4041" y="3725"/>
              <a:ext cx="222" cy="108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95" name="Text Box 19"/>
            <p:cNvSpPr txBox="1">
              <a:spLocks noChangeArrowheads="1"/>
            </p:cNvSpPr>
            <p:nvPr/>
          </p:nvSpPr>
          <p:spPr bwMode="auto">
            <a:xfrm>
              <a:off x="4345" y="3722"/>
              <a:ext cx="368" cy="2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 z   </a:t>
              </a:r>
              <a:r>
                <a:rPr lang="en-US" sz="2000" i="1" baseline="-2500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624660" name="AutoShape 20"/>
            <p:cNvSpPr>
              <a:spLocks noChangeArrowheads="1"/>
            </p:cNvSpPr>
            <p:nvPr/>
          </p:nvSpPr>
          <p:spPr bwMode="auto">
            <a:xfrm rot="-688082">
              <a:off x="865" y="1783"/>
              <a:ext cx="1144" cy="1244"/>
            </a:xfrm>
            <a:prstGeom prst="parallelogram">
              <a:avLst>
                <a:gd name="adj" fmla="val 25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97" name="Oval 21"/>
            <p:cNvSpPr>
              <a:spLocks noChangeArrowheads="1"/>
            </p:cNvSpPr>
            <p:nvPr/>
          </p:nvSpPr>
          <p:spPr bwMode="auto">
            <a:xfrm>
              <a:off x="1219" y="2105"/>
              <a:ext cx="441" cy="618"/>
            </a:xfrm>
            <a:prstGeom prst="ellipse">
              <a:avLst/>
            </a:prstGeom>
            <a:noFill/>
            <a:ln w="158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663" name="AutoShape 23"/>
            <p:cNvSpPr>
              <a:spLocks noChangeArrowheads="1"/>
            </p:cNvSpPr>
            <p:nvPr/>
          </p:nvSpPr>
          <p:spPr bwMode="auto">
            <a:xfrm rot="-688082">
              <a:off x="1614" y="2159"/>
              <a:ext cx="1144" cy="1244"/>
            </a:xfrm>
            <a:prstGeom prst="parallelogram">
              <a:avLst>
                <a:gd name="adj" fmla="val 25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99" name="Oval 24"/>
            <p:cNvSpPr>
              <a:spLocks noChangeArrowheads="1"/>
            </p:cNvSpPr>
            <p:nvPr/>
          </p:nvSpPr>
          <p:spPr bwMode="auto">
            <a:xfrm>
              <a:off x="1968" y="2481"/>
              <a:ext cx="441" cy="618"/>
            </a:xfrm>
            <a:prstGeom prst="ellipse">
              <a:avLst/>
            </a:prstGeom>
            <a:noFill/>
            <a:ln w="158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0" name="Line 25"/>
            <p:cNvSpPr>
              <a:spLocks noChangeShapeType="1"/>
            </p:cNvSpPr>
            <p:nvPr/>
          </p:nvSpPr>
          <p:spPr bwMode="auto">
            <a:xfrm flipV="1">
              <a:off x="2171" y="2543"/>
              <a:ext cx="146" cy="257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4666" name="AutoShape 26"/>
            <p:cNvSpPr>
              <a:spLocks noChangeArrowheads="1"/>
            </p:cNvSpPr>
            <p:nvPr/>
          </p:nvSpPr>
          <p:spPr bwMode="auto">
            <a:xfrm rot="-688082">
              <a:off x="2355" y="2501"/>
              <a:ext cx="1144" cy="1244"/>
            </a:xfrm>
            <a:prstGeom prst="parallelogram">
              <a:avLst>
                <a:gd name="adj" fmla="val 25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02" name="Oval 27"/>
            <p:cNvSpPr>
              <a:spLocks noChangeArrowheads="1"/>
            </p:cNvSpPr>
            <p:nvPr/>
          </p:nvSpPr>
          <p:spPr bwMode="auto">
            <a:xfrm>
              <a:off x="2709" y="2823"/>
              <a:ext cx="441" cy="618"/>
            </a:xfrm>
            <a:prstGeom prst="ellipse">
              <a:avLst/>
            </a:prstGeom>
            <a:noFill/>
            <a:ln w="158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3" name="Line 28"/>
            <p:cNvSpPr>
              <a:spLocks noChangeShapeType="1"/>
            </p:cNvSpPr>
            <p:nvPr/>
          </p:nvSpPr>
          <p:spPr bwMode="auto">
            <a:xfrm flipV="1">
              <a:off x="2879" y="3053"/>
              <a:ext cx="272" cy="107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4669" name="AutoShape 29"/>
            <p:cNvSpPr>
              <a:spLocks noChangeArrowheads="1"/>
            </p:cNvSpPr>
            <p:nvPr/>
          </p:nvSpPr>
          <p:spPr bwMode="auto">
            <a:xfrm rot="-688082">
              <a:off x="3105" y="2865"/>
              <a:ext cx="1144" cy="1244"/>
            </a:xfrm>
            <a:prstGeom prst="parallelogram">
              <a:avLst>
                <a:gd name="adj" fmla="val 25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05" name="Oval 30"/>
            <p:cNvSpPr>
              <a:spLocks noChangeArrowheads="1"/>
            </p:cNvSpPr>
            <p:nvPr/>
          </p:nvSpPr>
          <p:spPr bwMode="auto">
            <a:xfrm>
              <a:off x="3459" y="3187"/>
              <a:ext cx="441" cy="618"/>
            </a:xfrm>
            <a:prstGeom prst="ellipse">
              <a:avLst/>
            </a:prstGeom>
            <a:noFill/>
            <a:ln w="158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6" name="Line 31"/>
            <p:cNvSpPr>
              <a:spLocks noChangeShapeType="1"/>
            </p:cNvSpPr>
            <p:nvPr/>
          </p:nvSpPr>
          <p:spPr bwMode="auto">
            <a:xfrm>
              <a:off x="3662" y="3533"/>
              <a:ext cx="219" cy="64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07" name="Line 32"/>
            <p:cNvSpPr>
              <a:spLocks noChangeShapeType="1"/>
            </p:cNvSpPr>
            <p:nvPr/>
          </p:nvSpPr>
          <p:spPr bwMode="auto">
            <a:xfrm>
              <a:off x="727" y="2086"/>
              <a:ext cx="3540" cy="175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176" name="Group 40"/>
          <p:cNvGrpSpPr>
            <a:grpSpLocks/>
          </p:cNvGrpSpPr>
          <p:nvPr/>
        </p:nvGrpSpPr>
        <p:grpSpPr bwMode="auto">
          <a:xfrm>
            <a:off x="3795713" y="1123950"/>
            <a:ext cx="5207000" cy="2838450"/>
            <a:chOff x="1431" y="708"/>
            <a:chExt cx="3280" cy="1788"/>
          </a:xfrm>
        </p:grpSpPr>
        <p:sp>
          <p:nvSpPr>
            <p:cNvPr id="624642" name="AutoShape 2"/>
            <p:cNvSpPr>
              <a:spLocks noChangeArrowheads="1"/>
            </p:cNvSpPr>
            <p:nvPr/>
          </p:nvSpPr>
          <p:spPr bwMode="auto">
            <a:xfrm rot="6901917">
              <a:off x="2481" y="155"/>
              <a:ext cx="795" cy="2499"/>
            </a:xfrm>
            <a:prstGeom prst="can">
              <a:avLst>
                <a:gd name="adj" fmla="val 49174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79" name="Line 4"/>
            <p:cNvSpPr>
              <a:spLocks noChangeShapeType="1"/>
            </p:cNvSpPr>
            <p:nvPr/>
          </p:nvSpPr>
          <p:spPr bwMode="auto">
            <a:xfrm>
              <a:off x="1451" y="708"/>
              <a:ext cx="2849" cy="139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0" name="Text Box 5"/>
            <p:cNvSpPr txBox="1">
              <a:spLocks noChangeArrowheads="1"/>
            </p:cNvSpPr>
            <p:nvPr/>
          </p:nvSpPr>
          <p:spPr bwMode="auto">
            <a:xfrm>
              <a:off x="4343" y="1976"/>
              <a:ext cx="368" cy="2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 z   </a:t>
              </a:r>
              <a:r>
                <a:rPr lang="en-US" sz="2000" i="1" baseline="-2500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7181" name="Freeform 6"/>
            <p:cNvSpPr>
              <a:spLocks/>
            </p:cNvSpPr>
            <p:nvPr/>
          </p:nvSpPr>
          <p:spPr bwMode="auto">
            <a:xfrm>
              <a:off x="2343" y="817"/>
              <a:ext cx="318" cy="780"/>
            </a:xfrm>
            <a:custGeom>
              <a:avLst/>
              <a:gdLst>
                <a:gd name="T0" fmla="*/ 218 w 318"/>
                <a:gd name="T1" fmla="*/ 0 h 780"/>
                <a:gd name="T2" fmla="*/ 273 w 318"/>
                <a:gd name="T3" fmla="*/ 84 h 780"/>
                <a:gd name="T4" fmla="*/ 309 w 318"/>
                <a:gd name="T5" fmla="*/ 192 h 780"/>
                <a:gd name="T6" fmla="*/ 312 w 318"/>
                <a:gd name="T7" fmla="*/ 372 h 780"/>
                <a:gd name="T8" fmla="*/ 225 w 318"/>
                <a:gd name="T9" fmla="*/ 576 h 780"/>
                <a:gd name="T10" fmla="*/ 63 w 318"/>
                <a:gd name="T11" fmla="*/ 744 h 780"/>
                <a:gd name="T12" fmla="*/ 0 w 318"/>
                <a:gd name="T13" fmla="*/ 780 h 7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8"/>
                <a:gd name="T22" fmla="*/ 0 h 780"/>
                <a:gd name="T23" fmla="*/ 318 w 318"/>
                <a:gd name="T24" fmla="*/ 780 h 7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8" h="780">
                  <a:moveTo>
                    <a:pt x="218" y="0"/>
                  </a:moveTo>
                  <a:cubicBezTo>
                    <a:pt x="227" y="14"/>
                    <a:pt x="258" y="52"/>
                    <a:pt x="273" y="84"/>
                  </a:cubicBezTo>
                  <a:cubicBezTo>
                    <a:pt x="288" y="116"/>
                    <a:pt x="302" y="144"/>
                    <a:pt x="309" y="192"/>
                  </a:cubicBezTo>
                  <a:cubicBezTo>
                    <a:pt x="316" y="240"/>
                    <a:pt x="318" y="348"/>
                    <a:pt x="312" y="372"/>
                  </a:cubicBezTo>
                  <a:cubicBezTo>
                    <a:pt x="306" y="396"/>
                    <a:pt x="266" y="514"/>
                    <a:pt x="225" y="576"/>
                  </a:cubicBezTo>
                  <a:cubicBezTo>
                    <a:pt x="184" y="638"/>
                    <a:pt x="101" y="710"/>
                    <a:pt x="63" y="744"/>
                  </a:cubicBezTo>
                  <a:cubicBezTo>
                    <a:pt x="25" y="778"/>
                    <a:pt x="13" y="773"/>
                    <a:pt x="0" y="780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2" name="Freeform 7"/>
            <p:cNvSpPr>
              <a:spLocks/>
            </p:cNvSpPr>
            <p:nvPr/>
          </p:nvSpPr>
          <p:spPr bwMode="auto">
            <a:xfrm>
              <a:off x="2304" y="985"/>
              <a:ext cx="672" cy="596"/>
            </a:xfrm>
            <a:custGeom>
              <a:avLst/>
              <a:gdLst>
                <a:gd name="T0" fmla="*/ 16 w 672"/>
                <a:gd name="T1" fmla="*/ 596 h 596"/>
                <a:gd name="T2" fmla="*/ 6 w 672"/>
                <a:gd name="T3" fmla="*/ 558 h 596"/>
                <a:gd name="T4" fmla="*/ 54 w 672"/>
                <a:gd name="T5" fmla="*/ 381 h 596"/>
                <a:gd name="T6" fmla="*/ 192 w 672"/>
                <a:gd name="T7" fmla="*/ 174 h 596"/>
                <a:gd name="T8" fmla="*/ 375 w 672"/>
                <a:gd name="T9" fmla="*/ 48 h 596"/>
                <a:gd name="T10" fmla="*/ 576 w 672"/>
                <a:gd name="T11" fmla="*/ 3 h 596"/>
                <a:gd name="T12" fmla="*/ 672 w 672"/>
                <a:gd name="T13" fmla="*/ 27 h 5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2"/>
                <a:gd name="T22" fmla="*/ 0 h 596"/>
                <a:gd name="T23" fmla="*/ 672 w 672"/>
                <a:gd name="T24" fmla="*/ 596 h 5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2" h="596">
                  <a:moveTo>
                    <a:pt x="16" y="596"/>
                  </a:moveTo>
                  <a:cubicBezTo>
                    <a:pt x="14" y="590"/>
                    <a:pt x="0" y="594"/>
                    <a:pt x="6" y="558"/>
                  </a:cubicBezTo>
                  <a:cubicBezTo>
                    <a:pt x="12" y="522"/>
                    <a:pt x="23" y="445"/>
                    <a:pt x="54" y="381"/>
                  </a:cubicBezTo>
                  <a:cubicBezTo>
                    <a:pt x="85" y="317"/>
                    <a:pt x="138" y="230"/>
                    <a:pt x="192" y="174"/>
                  </a:cubicBezTo>
                  <a:cubicBezTo>
                    <a:pt x="246" y="118"/>
                    <a:pt x="311" y="76"/>
                    <a:pt x="375" y="48"/>
                  </a:cubicBezTo>
                  <a:cubicBezTo>
                    <a:pt x="439" y="20"/>
                    <a:pt x="527" y="6"/>
                    <a:pt x="576" y="3"/>
                  </a:cubicBezTo>
                  <a:cubicBezTo>
                    <a:pt x="625" y="0"/>
                    <a:pt x="652" y="22"/>
                    <a:pt x="672" y="27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3" name="Freeform 8"/>
            <p:cNvSpPr>
              <a:spLocks/>
            </p:cNvSpPr>
            <p:nvPr/>
          </p:nvSpPr>
          <p:spPr bwMode="auto">
            <a:xfrm>
              <a:off x="1896" y="793"/>
              <a:ext cx="672" cy="596"/>
            </a:xfrm>
            <a:custGeom>
              <a:avLst/>
              <a:gdLst>
                <a:gd name="T0" fmla="*/ 16 w 672"/>
                <a:gd name="T1" fmla="*/ 596 h 596"/>
                <a:gd name="T2" fmla="*/ 6 w 672"/>
                <a:gd name="T3" fmla="*/ 558 h 596"/>
                <a:gd name="T4" fmla="*/ 54 w 672"/>
                <a:gd name="T5" fmla="*/ 381 h 596"/>
                <a:gd name="T6" fmla="*/ 192 w 672"/>
                <a:gd name="T7" fmla="*/ 174 h 596"/>
                <a:gd name="T8" fmla="*/ 375 w 672"/>
                <a:gd name="T9" fmla="*/ 48 h 596"/>
                <a:gd name="T10" fmla="*/ 576 w 672"/>
                <a:gd name="T11" fmla="*/ 3 h 596"/>
                <a:gd name="T12" fmla="*/ 672 w 672"/>
                <a:gd name="T13" fmla="*/ 27 h 5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2"/>
                <a:gd name="T22" fmla="*/ 0 h 596"/>
                <a:gd name="T23" fmla="*/ 672 w 672"/>
                <a:gd name="T24" fmla="*/ 596 h 5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2" h="596">
                  <a:moveTo>
                    <a:pt x="16" y="596"/>
                  </a:moveTo>
                  <a:cubicBezTo>
                    <a:pt x="14" y="590"/>
                    <a:pt x="0" y="594"/>
                    <a:pt x="6" y="558"/>
                  </a:cubicBezTo>
                  <a:cubicBezTo>
                    <a:pt x="12" y="522"/>
                    <a:pt x="23" y="445"/>
                    <a:pt x="54" y="381"/>
                  </a:cubicBezTo>
                  <a:cubicBezTo>
                    <a:pt x="85" y="317"/>
                    <a:pt x="138" y="230"/>
                    <a:pt x="192" y="174"/>
                  </a:cubicBezTo>
                  <a:cubicBezTo>
                    <a:pt x="246" y="118"/>
                    <a:pt x="311" y="76"/>
                    <a:pt x="375" y="48"/>
                  </a:cubicBezTo>
                  <a:cubicBezTo>
                    <a:pt x="439" y="20"/>
                    <a:pt x="527" y="6"/>
                    <a:pt x="576" y="3"/>
                  </a:cubicBezTo>
                  <a:cubicBezTo>
                    <a:pt x="625" y="0"/>
                    <a:pt x="652" y="22"/>
                    <a:pt x="672" y="27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4" name="Freeform 9"/>
            <p:cNvSpPr>
              <a:spLocks/>
            </p:cNvSpPr>
            <p:nvPr/>
          </p:nvSpPr>
          <p:spPr bwMode="auto">
            <a:xfrm>
              <a:off x="2721" y="1180"/>
              <a:ext cx="672" cy="596"/>
            </a:xfrm>
            <a:custGeom>
              <a:avLst/>
              <a:gdLst>
                <a:gd name="T0" fmla="*/ 16 w 672"/>
                <a:gd name="T1" fmla="*/ 596 h 596"/>
                <a:gd name="T2" fmla="*/ 6 w 672"/>
                <a:gd name="T3" fmla="*/ 558 h 596"/>
                <a:gd name="T4" fmla="*/ 54 w 672"/>
                <a:gd name="T5" fmla="*/ 381 h 596"/>
                <a:gd name="T6" fmla="*/ 192 w 672"/>
                <a:gd name="T7" fmla="*/ 174 h 596"/>
                <a:gd name="T8" fmla="*/ 375 w 672"/>
                <a:gd name="T9" fmla="*/ 48 h 596"/>
                <a:gd name="T10" fmla="*/ 576 w 672"/>
                <a:gd name="T11" fmla="*/ 3 h 596"/>
                <a:gd name="T12" fmla="*/ 672 w 672"/>
                <a:gd name="T13" fmla="*/ 27 h 5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2"/>
                <a:gd name="T22" fmla="*/ 0 h 596"/>
                <a:gd name="T23" fmla="*/ 672 w 672"/>
                <a:gd name="T24" fmla="*/ 596 h 5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2" h="596">
                  <a:moveTo>
                    <a:pt x="16" y="596"/>
                  </a:moveTo>
                  <a:cubicBezTo>
                    <a:pt x="14" y="590"/>
                    <a:pt x="0" y="594"/>
                    <a:pt x="6" y="558"/>
                  </a:cubicBezTo>
                  <a:cubicBezTo>
                    <a:pt x="12" y="522"/>
                    <a:pt x="23" y="445"/>
                    <a:pt x="54" y="381"/>
                  </a:cubicBezTo>
                  <a:cubicBezTo>
                    <a:pt x="85" y="317"/>
                    <a:pt x="138" y="230"/>
                    <a:pt x="192" y="174"/>
                  </a:cubicBezTo>
                  <a:cubicBezTo>
                    <a:pt x="246" y="118"/>
                    <a:pt x="311" y="76"/>
                    <a:pt x="375" y="48"/>
                  </a:cubicBezTo>
                  <a:cubicBezTo>
                    <a:pt x="439" y="20"/>
                    <a:pt x="527" y="6"/>
                    <a:pt x="576" y="3"/>
                  </a:cubicBezTo>
                  <a:cubicBezTo>
                    <a:pt x="625" y="0"/>
                    <a:pt x="652" y="22"/>
                    <a:pt x="672" y="27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5" name="Freeform 10"/>
            <p:cNvSpPr>
              <a:spLocks/>
            </p:cNvSpPr>
            <p:nvPr/>
          </p:nvSpPr>
          <p:spPr bwMode="auto">
            <a:xfrm>
              <a:off x="3168" y="1387"/>
              <a:ext cx="672" cy="596"/>
            </a:xfrm>
            <a:custGeom>
              <a:avLst/>
              <a:gdLst>
                <a:gd name="T0" fmla="*/ 16 w 672"/>
                <a:gd name="T1" fmla="*/ 596 h 596"/>
                <a:gd name="T2" fmla="*/ 6 w 672"/>
                <a:gd name="T3" fmla="*/ 558 h 596"/>
                <a:gd name="T4" fmla="*/ 54 w 672"/>
                <a:gd name="T5" fmla="*/ 381 h 596"/>
                <a:gd name="T6" fmla="*/ 192 w 672"/>
                <a:gd name="T7" fmla="*/ 174 h 596"/>
                <a:gd name="T8" fmla="*/ 375 w 672"/>
                <a:gd name="T9" fmla="*/ 48 h 596"/>
                <a:gd name="T10" fmla="*/ 576 w 672"/>
                <a:gd name="T11" fmla="*/ 3 h 596"/>
                <a:gd name="T12" fmla="*/ 672 w 672"/>
                <a:gd name="T13" fmla="*/ 27 h 5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2"/>
                <a:gd name="T22" fmla="*/ 0 h 596"/>
                <a:gd name="T23" fmla="*/ 672 w 672"/>
                <a:gd name="T24" fmla="*/ 596 h 5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2" h="596">
                  <a:moveTo>
                    <a:pt x="16" y="596"/>
                  </a:moveTo>
                  <a:cubicBezTo>
                    <a:pt x="14" y="590"/>
                    <a:pt x="0" y="594"/>
                    <a:pt x="6" y="558"/>
                  </a:cubicBezTo>
                  <a:cubicBezTo>
                    <a:pt x="12" y="522"/>
                    <a:pt x="23" y="445"/>
                    <a:pt x="54" y="381"/>
                  </a:cubicBezTo>
                  <a:cubicBezTo>
                    <a:pt x="85" y="317"/>
                    <a:pt x="138" y="230"/>
                    <a:pt x="192" y="174"/>
                  </a:cubicBezTo>
                  <a:cubicBezTo>
                    <a:pt x="246" y="118"/>
                    <a:pt x="311" y="76"/>
                    <a:pt x="375" y="48"/>
                  </a:cubicBezTo>
                  <a:cubicBezTo>
                    <a:pt x="439" y="20"/>
                    <a:pt x="527" y="6"/>
                    <a:pt x="576" y="3"/>
                  </a:cubicBezTo>
                  <a:cubicBezTo>
                    <a:pt x="625" y="0"/>
                    <a:pt x="652" y="22"/>
                    <a:pt x="672" y="27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6" name="Line 12"/>
            <p:cNvSpPr>
              <a:spLocks noChangeShapeType="1"/>
            </p:cNvSpPr>
            <p:nvPr/>
          </p:nvSpPr>
          <p:spPr bwMode="auto">
            <a:xfrm flipH="1" flipV="1">
              <a:off x="2199" y="878"/>
              <a:ext cx="2" cy="199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7" name="Line 13"/>
            <p:cNvSpPr>
              <a:spLocks noChangeShapeType="1"/>
            </p:cNvSpPr>
            <p:nvPr/>
          </p:nvSpPr>
          <p:spPr bwMode="auto">
            <a:xfrm flipV="1">
              <a:off x="2251" y="794"/>
              <a:ext cx="234" cy="305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8" name="Line 14"/>
            <p:cNvSpPr>
              <a:spLocks noChangeShapeType="1"/>
            </p:cNvSpPr>
            <p:nvPr/>
          </p:nvSpPr>
          <p:spPr bwMode="auto">
            <a:xfrm flipV="1">
              <a:off x="2336" y="972"/>
              <a:ext cx="316" cy="155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9" name="Freeform 15"/>
            <p:cNvSpPr>
              <a:spLocks/>
            </p:cNvSpPr>
            <p:nvPr/>
          </p:nvSpPr>
          <p:spPr bwMode="auto">
            <a:xfrm>
              <a:off x="2760" y="1015"/>
              <a:ext cx="318" cy="780"/>
            </a:xfrm>
            <a:custGeom>
              <a:avLst/>
              <a:gdLst>
                <a:gd name="T0" fmla="*/ 218 w 318"/>
                <a:gd name="T1" fmla="*/ 0 h 780"/>
                <a:gd name="T2" fmla="*/ 273 w 318"/>
                <a:gd name="T3" fmla="*/ 84 h 780"/>
                <a:gd name="T4" fmla="*/ 309 w 318"/>
                <a:gd name="T5" fmla="*/ 192 h 780"/>
                <a:gd name="T6" fmla="*/ 312 w 318"/>
                <a:gd name="T7" fmla="*/ 372 h 780"/>
                <a:gd name="T8" fmla="*/ 225 w 318"/>
                <a:gd name="T9" fmla="*/ 576 h 780"/>
                <a:gd name="T10" fmla="*/ 63 w 318"/>
                <a:gd name="T11" fmla="*/ 744 h 780"/>
                <a:gd name="T12" fmla="*/ 0 w 318"/>
                <a:gd name="T13" fmla="*/ 780 h 7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8"/>
                <a:gd name="T22" fmla="*/ 0 h 780"/>
                <a:gd name="T23" fmla="*/ 318 w 318"/>
                <a:gd name="T24" fmla="*/ 780 h 7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8" h="780">
                  <a:moveTo>
                    <a:pt x="218" y="0"/>
                  </a:moveTo>
                  <a:cubicBezTo>
                    <a:pt x="227" y="14"/>
                    <a:pt x="258" y="52"/>
                    <a:pt x="273" y="84"/>
                  </a:cubicBezTo>
                  <a:cubicBezTo>
                    <a:pt x="288" y="116"/>
                    <a:pt x="302" y="144"/>
                    <a:pt x="309" y="192"/>
                  </a:cubicBezTo>
                  <a:cubicBezTo>
                    <a:pt x="316" y="240"/>
                    <a:pt x="318" y="348"/>
                    <a:pt x="312" y="372"/>
                  </a:cubicBezTo>
                  <a:cubicBezTo>
                    <a:pt x="306" y="396"/>
                    <a:pt x="266" y="514"/>
                    <a:pt x="225" y="576"/>
                  </a:cubicBezTo>
                  <a:cubicBezTo>
                    <a:pt x="184" y="638"/>
                    <a:pt x="101" y="710"/>
                    <a:pt x="63" y="744"/>
                  </a:cubicBezTo>
                  <a:cubicBezTo>
                    <a:pt x="25" y="778"/>
                    <a:pt x="13" y="773"/>
                    <a:pt x="0" y="780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90" name="Freeform 16"/>
            <p:cNvSpPr>
              <a:spLocks/>
            </p:cNvSpPr>
            <p:nvPr/>
          </p:nvSpPr>
          <p:spPr bwMode="auto">
            <a:xfrm>
              <a:off x="3159" y="1201"/>
              <a:ext cx="318" cy="780"/>
            </a:xfrm>
            <a:custGeom>
              <a:avLst/>
              <a:gdLst>
                <a:gd name="T0" fmla="*/ 218 w 318"/>
                <a:gd name="T1" fmla="*/ 0 h 780"/>
                <a:gd name="T2" fmla="*/ 273 w 318"/>
                <a:gd name="T3" fmla="*/ 84 h 780"/>
                <a:gd name="T4" fmla="*/ 309 w 318"/>
                <a:gd name="T5" fmla="*/ 192 h 780"/>
                <a:gd name="T6" fmla="*/ 312 w 318"/>
                <a:gd name="T7" fmla="*/ 372 h 780"/>
                <a:gd name="T8" fmla="*/ 225 w 318"/>
                <a:gd name="T9" fmla="*/ 576 h 780"/>
                <a:gd name="T10" fmla="*/ 63 w 318"/>
                <a:gd name="T11" fmla="*/ 744 h 780"/>
                <a:gd name="T12" fmla="*/ 0 w 318"/>
                <a:gd name="T13" fmla="*/ 780 h 7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8"/>
                <a:gd name="T22" fmla="*/ 0 h 780"/>
                <a:gd name="T23" fmla="*/ 318 w 318"/>
                <a:gd name="T24" fmla="*/ 780 h 7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8" h="780">
                  <a:moveTo>
                    <a:pt x="218" y="0"/>
                  </a:moveTo>
                  <a:cubicBezTo>
                    <a:pt x="227" y="14"/>
                    <a:pt x="258" y="52"/>
                    <a:pt x="273" y="84"/>
                  </a:cubicBezTo>
                  <a:cubicBezTo>
                    <a:pt x="288" y="116"/>
                    <a:pt x="302" y="144"/>
                    <a:pt x="309" y="192"/>
                  </a:cubicBezTo>
                  <a:cubicBezTo>
                    <a:pt x="316" y="240"/>
                    <a:pt x="318" y="348"/>
                    <a:pt x="312" y="372"/>
                  </a:cubicBezTo>
                  <a:cubicBezTo>
                    <a:pt x="306" y="396"/>
                    <a:pt x="266" y="514"/>
                    <a:pt x="225" y="576"/>
                  </a:cubicBezTo>
                  <a:cubicBezTo>
                    <a:pt x="184" y="638"/>
                    <a:pt x="101" y="710"/>
                    <a:pt x="63" y="744"/>
                  </a:cubicBezTo>
                  <a:cubicBezTo>
                    <a:pt x="25" y="778"/>
                    <a:pt x="13" y="773"/>
                    <a:pt x="0" y="780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91" name="Line 17"/>
            <p:cNvSpPr>
              <a:spLocks noChangeShapeType="1"/>
            </p:cNvSpPr>
            <p:nvPr/>
          </p:nvSpPr>
          <p:spPr bwMode="auto">
            <a:xfrm>
              <a:off x="4095" y="1994"/>
              <a:ext cx="222" cy="108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92" name="Line 22"/>
            <p:cNvSpPr>
              <a:spLocks noChangeShapeType="1"/>
            </p:cNvSpPr>
            <p:nvPr/>
          </p:nvSpPr>
          <p:spPr bwMode="auto">
            <a:xfrm flipH="1" flipV="1">
              <a:off x="1431" y="2151"/>
              <a:ext cx="0" cy="345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93" name="Line 37"/>
            <p:cNvSpPr>
              <a:spLocks noChangeShapeType="1"/>
            </p:cNvSpPr>
            <p:nvPr/>
          </p:nvSpPr>
          <p:spPr bwMode="auto">
            <a:xfrm>
              <a:off x="2439" y="1180"/>
              <a:ext cx="219" cy="1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7177" name="Text Box 44"/>
          <p:cNvSpPr txBox="1">
            <a:spLocks noChangeArrowheads="1"/>
          </p:cNvSpPr>
          <p:nvPr/>
        </p:nvSpPr>
        <p:spPr bwMode="auto">
          <a:xfrm>
            <a:off x="7172325" y="925513"/>
            <a:ext cx="240482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“Snapshot" of wave</a:t>
            </a: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Designs\Notebook.pot</Template>
  <TotalTime>16214</TotalTime>
  <Words>1706</Words>
  <Application>Microsoft Office PowerPoint</Application>
  <PresentationFormat>Widescreen</PresentationFormat>
  <Paragraphs>416</Paragraphs>
  <Slides>43</Slides>
  <Notes>43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Handscript SF</vt:lpstr>
      <vt:lpstr>Symbol</vt:lpstr>
      <vt:lpstr>Times New Roman</vt:lpstr>
      <vt:lpstr>Wingdings</vt:lpstr>
      <vt:lpstr>Soaring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UH ECE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1100 Introduction to Electrical and Computer Engineering</dc:title>
  <dc:creator>Len Trombetta, Dave Shattuck</dc:creator>
  <cp:lastModifiedBy>Jackson, David R</cp:lastModifiedBy>
  <cp:revision>1441</cp:revision>
  <cp:lastPrinted>1999-08-25T18:07:04Z</cp:lastPrinted>
  <dcterms:created xsi:type="dcterms:W3CDTF">1999-08-24T13:57:19Z</dcterms:created>
  <dcterms:modified xsi:type="dcterms:W3CDTF">2025-11-03T23:06:43Z</dcterms:modified>
</cp:coreProperties>
</file>