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6" r:id="rId2"/>
    <p:sldId id="277" r:id="rId3"/>
    <p:sldId id="299" r:id="rId4"/>
    <p:sldId id="278" r:id="rId5"/>
    <p:sldId id="279" r:id="rId6"/>
    <p:sldId id="280" r:id="rId7"/>
    <p:sldId id="281" r:id="rId8"/>
    <p:sldId id="323" r:id="rId9"/>
    <p:sldId id="282" r:id="rId10"/>
    <p:sldId id="311" r:id="rId11"/>
    <p:sldId id="283" r:id="rId12"/>
    <p:sldId id="284" r:id="rId13"/>
    <p:sldId id="307" r:id="rId14"/>
    <p:sldId id="306" r:id="rId15"/>
    <p:sldId id="309" r:id="rId16"/>
    <p:sldId id="308" r:id="rId17"/>
    <p:sldId id="322" r:id="rId18"/>
    <p:sldId id="324" r:id="rId19"/>
    <p:sldId id="285" r:id="rId20"/>
    <p:sldId id="310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5" r:id="rId29"/>
    <p:sldId id="294" r:id="rId30"/>
    <p:sldId id="297" r:id="rId31"/>
    <p:sldId id="296" r:id="rId32"/>
    <p:sldId id="298" r:id="rId33"/>
    <p:sldId id="300" r:id="rId34"/>
    <p:sldId id="301" r:id="rId35"/>
    <p:sldId id="305" r:id="rId36"/>
    <p:sldId id="302" r:id="rId37"/>
    <p:sldId id="315" r:id="rId38"/>
    <p:sldId id="320" r:id="rId39"/>
    <p:sldId id="319" r:id="rId40"/>
    <p:sldId id="316" r:id="rId41"/>
    <p:sldId id="317" r:id="rId42"/>
    <p:sldId id="318" r:id="rId43"/>
    <p:sldId id="321" r:id="rId44"/>
    <p:sldId id="303" r:id="rId45"/>
    <p:sldId id="304" r:id="rId46"/>
    <p:sldId id="312" r:id="rId47"/>
    <p:sldId id="313" r:id="rId48"/>
    <p:sldId id="314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FF99"/>
    <a:srgbClr val="33CC33"/>
    <a:srgbClr val="FF9933"/>
    <a:srgbClr val="0000CC"/>
    <a:srgbClr val="6699FF"/>
    <a:srgbClr val="969696"/>
    <a:srgbClr val="99FFCC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97190" autoAdjust="0"/>
  </p:normalViewPr>
  <p:slideViewPr>
    <p:cSldViewPr snapToGrid="0">
      <p:cViewPr>
        <p:scale>
          <a:sx n="70" d="100"/>
          <a:sy n="70" d="100"/>
        </p:scale>
        <p:origin x="-2160" y="-480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69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17.wmf"/><Relationship Id="rId4" Type="http://schemas.openxmlformats.org/officeDocument/2006/relationships/image" Target="../media/image1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2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53CF719-6BDB-4C75-B4A2-E1BF1FFA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4DA842-E7DC-44FD-BFA5-C8911E76F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048E3-AAEA-4F58-B432-A3513AC790C7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F43A7-471F-4BC9-8E36-75AD106F54CC}" type="slidenum">
              <a:rPr lang="en-US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F8CC89-B525-488E-9479-A3DF17C54C30}" type="slidenum">
              <a:rPr lang="en-US"/>
              <a:pPr/>
              <a:t>11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84A4D-49A3-4635-AD77-651B27C9CD33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2E3C0-013E-4B28-B3F4-1E0BF20010EB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6219E-9936-4B69-98B3-529404D721CD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9A830-E3CF-4C94-9FA7-467C716EC7E5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E4973-C91B-40D7-B9DB-FA68E973207C}" type="slidenum">
              <a:rPr lang="en-US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F8A1-A001-41DA-B4C2-9796CBBED567}" type="slidenum">
              <a:rPr lang="en-US"/>
              <a:pPr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F8A1-A001-41DA-B4C2-9796CBBED567}" type="slidenum">
              <a:rPr lang="en-US"/>
              <a:pPr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5F8A1-A001-41DA-B4C2-9796CBBED567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013E2-37AE-4E4A-91D7-C53A723711A4}" type="slidenum">
              <a:rPr lang="en-US"/>
              <a:pPr/>
              <a:t>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07733-345C-4B0A-ABD8-2BFFAD48BC04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EA589-1666-48BC-AB0F-D8B98C3BDA4F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E7412-0D25-428F-A72C-9A53337217CC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66403-9D04-4571-AABA-D71DEB22077C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64D9-C3E3-48E1-881F-73A96FDB833E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BBBDA-43F0-426E-8552-B60AC07CB04C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214E1-FC1E-48CF-854F-78890657DE1A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0D367-450C-4936-848E-E65CDEB2AFB7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D8814-E219-4B02-A866-49EE8DBBBE33}" type="slidenum">
              <a:rPr lang="en-US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19555-41DF-46B3-A01E-CBFEF1EC1969}" type="slidenum">
              <a:rPr lang="en-US"/>
              <a:pPr/>
              <a:t>29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445BE-324D-4A18-99FD-0F1AAA678958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EBB2D-8A64-4A88-B35C-ECAE8F96A8A3}" type="slidenum">
              <a:rPr lang="en-US"/>
              <a:pPr/>
              <a:t>30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B86BA-3F3C-40E2-AE3C-82C95ED2C29C}" type="slidenum">
              <a:rPr lang="en-US"/>
              <a:pPr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6F61E-AB69-47B4-A9BF-EB2EF6002127}" type="slidenum">
              <a:rPr lang="en-US"/>
              <a:pPr/>
              <a:t>32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4CE1C-F3C0-4D9D-A8C9-25878209EBAA}" type="slidenum">
              <a:rPr lang="en-US"/>
              <a:pPr/>
              <a:t>33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4866C-0E3E-44D3-80A4-3B5D28865479}" type="slidenum">
              <a:rPr lang="en-US"/>
              <a:pPr/>
              <a:t>34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371C7-32A3-4593-A267-FA424CD6145A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3D002-838E-4F1C-9BB2-C25969A1AA80}" type="slidenum">
              <a:rPr lang="en-US"/>
              <a:pPr/>
              <a:t>36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0B644-3160-4534-AA17-F65BBEAC6CF7}" type="slidenum">
              <a:rPr lang="en-US"/>
              <a:pPr/>
              <a:t>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1E0B-4A22-44F1-AEED-FC5CCE16AD7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E98D7-EE3B-44A3-B393-8DD61195F193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25046-172F-46EF-A906-DC63145D8F45}" type="slidenum">
              <a:rPr lang="en-US"/>
              <a:pPr/>
              <a:t>45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25046-172F-46EF-A906-DC63145D8F45}" type="slidenum">
              <a:rPr lang="en-US"/>
              <a:pPr/>
              <a:t>46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E98D7-EE3B-44A3-B393-8DD61195F193}" type="slidenum">
              <a:rPr lang="en-US"/>
              <a:pPr/>
              <a:t>47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E98D7-EE3B-44A3-B393-8DD61195F193}" type="slidenum">
              <a:rPr lang="en-US"/>
              <a:pPr/>
              <a:t>48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B8D95-07A1-49E9-BD08-F1CED799536F}" type="slidenum">
              <a:rPr lang="en-US"/>
              <a:pPr/>
              <a:t>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C8714-4408-4985-9873-493FB44C025B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BA9A-51B4-45A5-A12F-B2B70D34530F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BBA9A-51B4-45A5-A12F-B2B70D34530F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3062B-59BC-4F22-BA61-1AD565A18C95}" type="slidenum">
              <a:rPr lang="en-US"/>
              <a:pPr/>
              <a:t>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5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94013" y="2395538"/>
            <a:ext cx="3284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</a:rPr>
              <a:t>Dept. of ECE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9330" y="1827213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2"/>
                </a:solidFill>
              </a:rPr>
              <a:t>Fall </a:t>
            </a:r>
            <a:r>
              <a:rPr lang="en-US" sz="2400" b="1" dirty="0" smtClean="0">
                <a:solidFill>
                  <a:schemeClr val="bg2"/>
                </a:solidFill>
              </a:rPr>
              <a:t>2016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105400" y="47244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</a:rPr>
              <a:t>Notes 16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6340</a:t>
            </a:r>
          </a:p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Intermediate EM Waves</a:t>
            </a:r>
          </a:p>
        </p:txBody>
      </p:sp>
      <p:pic>
        <p:nvPicPr>
          <p:cNvPr id="9" name="Picture 8" descr="E:\My Documents\Classes\6340\Images\Maxwell c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89" y="3545889"/>
            <a:ext cx="2651662" cy="265166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Text Box 2"/>
          <p:cNvSpPr txBox="1">
            <a:spLocks noChangeArrowheads="1"/>
          </p:cNvSpPr>
          <p:nvPr/>
        </p:nvSpPr>
        <p:spPr bwMode="auto">
          <a:xfrm>
            <a:off x="1027113" y="0"/>
            <a:ext cx="6711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 </a:t>
            </a:r>
          </a:p>
        </p:txBody>
      </p:sp>
      <p:sp>
        <p:nvSpPr>
          <p:cNvPr id="30723" name="Text Box 39"/>
          <p:cNvSpPr txBox="1">
            <a:spLocks noChangeArrowheads="1"/>
          </p:cNvSpPr>
          <p:nvPr/>
        </p:nvSpPr>
        <p:spPr bwMode="auto">
          <a:xfrm>
            <a:off x="2765425" y="865188"/>
            <a:ext cx="3575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Animation of LHCP wave</a:t>
            </a:r>
          </a:p>
        </p:txBody>
      </p:sp>
      <p:pic>
        <p:nvPicPr>
          <p:cNvPr id="30724" name="Picture 41" descr="Circula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052638"/>
            <a:ext cx="5434012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2"/>
          <p:cNvSpPr>
            <a:spLocks noChangeArrowheads="1"/>
          </p:cNvSpPr>
          <p:nvPr/>
        </p:nvSpPr>
        <p:spPr bwMode="auto">
          <a:xfrm>
            <a:off x="2098675" y="5659438"/>
            <a:ext cx="4997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http://en.wikipedia.org/wiki/Circular_polarization</a:t>
            </a:r>
          </a:p>
        </p:txBody>
      </p:sp>
      <p:sp>
        <p:nvSpPr>
          <p:cNvPr id="30726" name="Text Box 43"/>
          <p:cNvSpPr txBox="1">
            <a:spLocks noChangeArrowheads="1"/>
          </p:cNvSpPr>
          <p:nvPr/>
        </p:nvSpPr>
        <p:spPr bwMode="auto">
          <a:xfrm>
            <a:off x="2092325" y="1458913"/>
            <a:ext cx="55835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(Use </a:t>
            </a:r>
            <a:r>
              <a:rPr lang="en-US" dirty="0" err="1" smtClean="0">
                <a:solidFill>
                  <a:schemeClr val="bg2"/>
                </a:solidFill>
              </a:rPr>
              <a:t>pptx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version in full-screen </a:t>
            </a:r>
            <a:r>
              <a:rPr lang="en-US" dirty="0" smtClean="0">
                <a:solidFill>
                  <a:schemeClr val="bg2"/>
                </a:solidFill>
              </a:rPr>
              <a:t>mode to see motion.)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Rotation Vectors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052638" y="1102406"/>
          <a:ext cx="2271712" cy="1920875"/>
        </p:xfrm>
        <a:graphic>
          <a:graphicData uri="http://schemas.openxmlformats.org/presentationml/2006/ole">
            <p:oleObj spid="_x0000_s8194" name="Equation" r:id="rId4" imgW="990360" imgH="838080" progId="Equation.DSMT4">
              <p:embed/>
            </p:oleObj>
          </a:graphicData>
        </a:graphic>
      </p:graphicFrame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083175" y="1373868"/>
            <a:ext cx="2492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RHCP (</a:t>
            </a:r>
            <a:r>
              <a:rPr lang="en-US" sz="2000" i="1">
                <a:solidFill>
                  <a:schemeClr val="bg2"/>
                </a:solidFill>
                <a:sym typeface="Symbol" pitchFamily="18" charset="2"/>
              </a:rPr>
              <a:t>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 -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/ 2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)</a:t>
            </a:r>
            <a:endParaRPr lang="en-US" sz="2000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103813" y="2345418"/>
            <a:ext cx="24034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LHCP (</a:t>
            </a:r>
            <a:r>
              <a:rPr lang="en-US" sz="2000" i="1">
                <a:solidFill>
                  <a:schemeClr val="bg2"/>
                </a:solidFill>
                <a:sym typeface="Symbol" pitchFamily="18" charset="2"/>
              </a:rPr>
              <a:t>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 + </a:t>
            </a:r>
            <a:r>
              <a: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0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/ 2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)</a:t>
            </a:r>
          </a:p>
        </p:txBody>
      </p:sp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421063" y="3767138"/>
          <a:ext cx="2298700" cy="2049462"/>
        </p:xfrm>
        <a:graphic>
          <a:graphicData uri="http://schemas.openxmlformats.org/presentationml/2006/ole">
            <p:oleObj spid="_x0000_s8195" name="Equation" r:id="rId5" imgW="939600" imgH="838080" progId="Equation.DSMT4">
              <p:embed/>
            </p:oleObj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70125" y="4056063"/>
            <a:ext cx="1031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Add: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882775" y="5124450"/>
            <a:ext cx="1322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Subtract: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1771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Wave Representation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913223" y="952215"/>
          <a:ext cx="5295900" cy="1733550"/>
        </p:xfrm>
        <a:graphic>
          <a:graphicData uri="http://schemas.openxmlformats.org/presentationml/2006/ole">
            <p:oleObj spid="_x0000_s9218" name="Equation" r:id="rId4" imgW="2095200" imgH="685800" progId="Equation.DSMT4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969323" y="4006921"/>
          <a:ext cx="7627938" cy="1022350"/>
        </p:xfrm>
        <a:graphic>
          <a:graphicData uri="http://schemas.openxmlformats.org/presentationml/2006/ole">
            <p:oleObj spid="_x0000_s9219" name="Equation" r:id="rId5" imgW="3124080" imgH="419040" progId="Equation.DSMT4">
              <p:embed/>
            </p:oleObj>
          </a:graphicData>
        </a:graphic>
      </p:graphicFrame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173780" y="5425128"/>
            <a:ext cx="7019925" cy="701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Any </a:t>
            </a:r>
            <a:r>
              <a:rPr lang="en-US" sz="2000" dirty="0">
                <a:solidFill>
                  <a:schemeClr val="bg1"/>
                </a:solidFill>
              </a:rPr>
              <a:t>polarization can be written as combination of RHCP and LHCP waves.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980110" y="6271265"/>
            <a:ext cx="517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This could be useful in dealing with CP antennas.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3265463" y="3075058"/>
          <a:ext cx="2635250" cy="650875"/>
        </p:xfrm>
        <a:graphic>
          <a:graphicData uri="http://schemas.openxmlformats.org/presentationml/2006/ole">
            <p:oleObj spid="_x0000_s9220" name="Equation" r:id="rId6" imgW="1079280" imgH="2664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</a:t>
            </a:r>
          </a:p>
        </p:txBody>
      </p:sp>
      <p:sp>
        <p:nvSpPr>
          <p:cNvPr id="31747" name="Text Box 27"/>
          <p:cNvSpPr txBox="1">
            <a:spLocks noChangeArrowheads="1"/>
          </p:cNvSpPr>
          <p:nvPr/>
        </p:nvSpPr>
        <p:spPr bwMode="auto">
          <a:xfrm>
            <a:off x="1903639" y="880156"/>
            <a:ext cx="5205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1: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The antenna is fundamentally CP.</a:t>
            </a:r>
            <a:endParaRPr lang="en-US" sz="2000" dirty="0">
              <a:solidFill>
                <a:schemeClr val="hlink"/>
              </a:solidFill>
            </a:endParaRPr>
          </a:p>
        </p:txBody>
      </p:sp>
      <p:pic>
        <p:nvPicPr>
          <p:cNvPr id="3174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8" y="1660525"/>
            <a:ext cx="3273425" cy="47355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49" name="Text Box 29"/>
          <p:cNvSpPr txBox="1">
            <a:spLocks noChangeArrowheads="1"/>
          </p:cNvSpPr>
          <p:nvPr/>
        </p:nvSpPr>
        <p:spPr bwMode="auto">
          <a:xfrm>
            <a:off x="4832350" y="2322513"/>
            <a:ext cx="39274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helical antenna for satellite reception is shown here.</a:t>
            </a:r>
          </a:p>
        </p:txBody>
      </p:sp>
      <p:sp>
        <p:nvSpPr>
          <p:cNvPr id="31750" name="Text Box 30"/>
          <p:cNvSpPr txBox="1">
            <a:spLocks noChangeArrowheads="1"/>
          </p:cNvSpPr>
          <p:nvPr/>
        </p:nvSpPr>
        <p:spPr bwMode="auto">
          <a:xfrm>
            <a:off x="4962525" y="3516313"/>
            <a:ext cx="342265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The helical antenna is shown radiating above a circular ground plane.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 (cont.)</a:t>
            </a:r>
          </a:p>
        </p:txBody>
      </p:sp>
      <p:pic>
        <p:nvPicPr>
          <p:cNvPr id="3277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05" y="2045018"/>
            <a:ext cx="3762375" cy="290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2772" name="Group 32"/>
          <p:cNvGrpSpPr>
            <a:grpSpLocks/>
          </p:cNvGrpSpPr>
          <p:nvPr/>
        </p:nvGrpSpPr>
        <p:grpSpPr bwMode="auto">
          <a:xfrm>
            <a:off x="4873626" y="1240157"/>
            <a:ext cx="4075113" cy="3221040"/>
            <a:chOff x="3054" y="386"/>
            <a:chExt cx="2567" cy="2029"/>
          </a:xfrm>
        </p:grpSpPr>
        <p:sp>
          <p:nvSpPr>
            <p:cNvPr id="32776" name="AutoShape 10"/>
            <p:cNvSpPr>
              <a:spLocks noChangeArrowheads="1"/>
            </p:cNvSpPr>
            <p:nvPr/>
          </p:nvSpPr>
          <p:spPr bwMode="auto">
            <a:xfrm rot="6341453" flipH="1">
              <a:off x="4608" y="720"/>
              <a:ext cx="48" cy="1464"/>
            </a:xfrm>
            <a:prstGeom prst="can">
              <a:avLst>
                <a:gd name="adj" fmla="val 58600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AutoShape 11"/>
            <p:cNvSpPr>
              <a:spLocks noChangeArrowheads="1"/>
            </p:cNvSpPr>
            <p:nvPr/>
          </p:nvSpPr>
          <p:spPr bwMode="auto">
            <a:xfrm>
              <a:off x="4344" y="912"/>
              <a:ext cx="48" cy="1464"/>
            </a:xfrm>
            <a:prstGeom prst="can">
              <a:avLst>
                <a:gd name="adj" fmla="val 58600"/>
              </a:avLst>
            </a:prstGeom>
            <a:solidFill>
              <a:srgbClr val="FF9933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778" name="Group 16"/>
            <p:cNvGrpSpPr>
              <a:grpSpLocks/>
            </p:cNvGrpSpPr>
            <p:nvPr/>
          </p:nvGrpSpPr>
          <p:grpSpPr bwMode="auto">
            <a:xfrm>
              <a:off x="4278" y="1502"/>
              <a:ext cx="191" cy="268"/>
              <a:chOff x="4670" y="1718"/>
              <a:chExt cx="191" cy="268"/>
            </a:xfrm>
          </p:grpSpPr>
          <p:sp>
            <p:nvSpPr>
              <p:cNvPr id="32794" name="Oval 17"/>
              <p:cNvSpPr>
                <a:spLocks noChangeArrowheads="1"/>
              </p:cNvSpPr>
              <p:nvPr/>
            </p:nvSpPr>
            <p:spPr bwMode="auto">
              <a:xfrm>
                <a:off x="4672" y="1768"/>
                <a:ext cx="176" cy="1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5" name="Text Box 18"/>
              <p:cNvSpPr txBox="1">
                <a:spLocks noChangeArrowheads="1"/>
              </p:cNvSpPr>
              <p:nvPr/>
            </p:nvSpPr>
            <p:spPr bwMode="auto">
              <a:xfrm>
                <a:off x="4670" y="1718"/>
                <a:ext cx="19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32796" name="Text Box 19"/>
              <p:cNvSpPr txBox="1">
                <a:spLocks noChangeArrowheads="1"/>
              </p:cNvSpPr>
              <p:nvPr/>
            </p:nvSpPr>
            <p:spPr bwMode="auto">
              <a:xfrm>
                <a:off x="4686" y="1774"/>
                <a:ext cx="15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32779" name="Text Box 21"/>
            <p:cNvSpPr txBox="1">
              <a:spLocks noChangeArrowheads="1"/>
            </p:cNvSpPr>
            <p:nvPr/>
          </p:nvSpPr>
          <p:spPr bwMode="auto">
            <a:xfrm>
              <a:off x="3662" y="1464"/>
              <a:ext cx="488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i="1" baseline="-2500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-j</a:t>
              </a:r>
            </a:p>
          </p:txBody>
        </p:sp>
        <p:sp>
          <p:nvSpPr>
            <p:cNvPr id="32780" name="Line 22"/>
            <p:cNvSpPr>
              <a:spLocks noChangeShapeType="1"/>
            </p:cNvSpPr>
            <p:nvPr/>
          </p:nvSpPr>
          <p:spPr bwMode="auto">
            <a:xfrm flipH="1">
              <a:off x="3441" y="1690"/>
              <a:ext cx="848" cy="5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1" name="Text Box 23"/>
            <p:cNvSpPr txBox="1">
              <a:spLocks noChangeArrowheads="1"/>
            </p:cNvSpPr>
            <p:nvPr/>
          </p:nvSpPr>
          <p:spPr bwMode="auto">
            <a:xfrm>
              <a:off x="3238" y="2184"/>
              <a:ext cx="1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2782" name="Line 24"/>
            <p:cNvSpPr>
              <a:spLocks noChangeShapeType="1"/>
            </p:cNvSpPr>
            <p:nvPr/>
          </p:nvSpPr>
          <p:spPr bwMode="auto">
            <a:xfrm flipH="1">
              <a:off x="4442" y="1296"/>
              <a:ext cx="464" cy="3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3" name="Text Box 25"/>
            <p:cNvSpPr txBox="1">
              <a:spLocks noChangeArrowheads="1"/>
            </p:cNvSpPr>
            <p:nvPr/>
          </p:nvSpPr>
          <p:spPr bwMode="auto">
            <a:xfrm>
              <a:off x="5441" y="1755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2784" name="Text Box 26"/>
            <p:cNvSpPr txBox="1">
              <a:spLocks noChangeArrowheads="1"/>
            </p:cNvSpPr>
            <p:nvPr/>
          </p:nvSpPr>
          <p:spPr bwMode="auto">
            <a:xfrm>
              <a:off x="4408" y="386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2785" name="Line 27"/>
            <p:cNvSpPr>
              <a:spLocks noChangeShapeType="1"/>
            </p:cNvSpPr>
            <p:nvPr/>
          </p:nvSpPr>
          <p:spPr bwMode="auto">
            <a:xfrm>
              <a:off x="4491" y="1571"/>
              <a:ext cx="904" cy="2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6" name="Line 28"/>
            <p:cNvSpPr>
              <a:spLocks noChangeShapeType="1"/>
            </p:cNvSpPr>
            <p:nvPr/>
          </p:nvSpPr>
          <p:spPr bwMode="auto">
            <a:xfrm flipV="1">
              <a:off x="4491" y="663"/>
              <a:ext cx="0" cy="9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Text Box 20"/>
            <p:cNvSpPr txBox="1">
              <a:spLocks noChangeArrowheads="1"/>
            </p:cNvSpPr>
            <p:nvPr/>
          </p:nvSpPr>
          <p:spPr bwMode="auto">
            <a:xfrm>
              <a:off x="4574" y="1032"/>
              <a:ext cx="47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V</a:t>
              </a:r>
              <a:r>
                <a:rPr lang="en-US" i="1" baseline="-2500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</a:t>
              </a:r>
            </a:p>
          </p:txBody>
        </p:sp>
        <p:grpSp>
          <p:nvGrpSpPr>
            <p:cNvPr id="32788" name="Group 29"/>
            <p:cNvGrpSpPr>
              <a:grpSpLocks/>
            </p:cNvGrpSpPr>
            <p:nvPr/>
          </p:nvGrpSpPr>
          <p:grpSpPr bwMode="auto">
            <a:xfrm>
              <a:off x="4510" y="1363"/>
              <a:ext cx="286" cy="200"/>
              <a:chOff x="3205" y="1216"/>
              <a:chExt cx="286" cy="200"/>
            </a:xfrm>
          </p:grpSpPr>
          <p:sp>
            <p:nvSpPr>
              <p:cNvPr id="32791" name="Oval 12"/>
              <p:cNvSpPr>
                <a:spLocks noChangeArrowheads="1"/>
              </p:cNvSpPr>
              <p:nvPr/>
            </p:nvSpPr>
            <p:spPr bwMode="auto">
              <a:xfrm rot="6332471">
                <a:off x="3253" y="1216"/>
                <a:ext cx="176" cy="1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2" name="Text Box 13"/>
              <p:cNvSpPr txBox="1">
                <a:spLocks noChangeArrowheads="1"/>
              </p:cNvSpPr>
              <p:nvPr/>
            </p:nvSpPr>
            <p:spPr bwMode="auto">
              <a:xfrm rot="6332471">
                <a:off x="3289" y="1215"/>
                <a:ext cx="191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32793" name="Text Box 14"/>
              <p:cNvSpPr txBox="1">
                <a:spLocks noChangeArrowheads="1"/>
              </p:cNvSpPr>
              <p:nvPr/>
            </p:nvSpPr>
            <p:spPr bwMode="auto">
              <a:xfrm rot="6332471">
                <a:off x="3231" y="1191"/>
                <a:ext cx="15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32789" name="Freeform 30"/>
            <p:cNvSpPr>
              <a:spLocks/>
            </p:cNvSpPr>
            <p:nvPr/>
          </p:nvSpPr>
          <p:spPr bwMode="auto">
            <a:xfrm rot="19402688" flipH="1">
              <a:off x="3524" y="1895"/>
              <a:ext cx="570" cy="187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0" name="Text Box 31"/>
            <p:cNvSpPr txBox="1">
              <a:spLocks noChangeArrowheads="1"/>
            </p:cNvSpPr>
            <p:nvPr/>
          </p:nvSpPr>
          <p:spPr bwMode="auto">
            <a:xfrm>
              <a:off x="3054" y="17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RHCP</a:t>
              </a:r>
            </a:p>
          </p:txBody>
        </p:sp>
      </p:grpSp>
      <p:sp>
        <p:nvSpPr>
          <p:cNvPr id="32773" name="Text Box 33"/>
          <p:cNvSpPr txBox="1">
            <a:spLocks noChangeArrowheads="1"/>
          </p:cNvSpPr>
          <p:nvPr/>
        </p:nvSpPr>
        <p:spPr bwMode="auto">
          <a:xfrm>
            <a:off x="581025" y="760413"/>
            <a:ext cx="81200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2: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Two perpendicular antennas are used, fed 90</a:t>
            </a:r>
            <a:r>
              <a:rPr lang="en-US" sz="2000" baseline="30000" dirty="0">
                <a:solidFill>
                  <a:schemeClr val="hlink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 out of phase.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32775" name="Text Box 35"/>
          <p:cNvSpPr txBox="1">
            <a:spLocks noChangeArrowheads="1"/>
          </p:cNvSpPr>
          <p:nvPr/>
        </p:nvSpPr>
        <p:spPr bwMode="auto">
          <a:xfrm>
            <a:off x="5150485" y="4763453"/>
            <a:ext cx="3765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Two antennas are shown here being fed by a common feed point.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8480" y="5120640"/>
            <a:ext cx="354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A more complicated version using four antennas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omni</a:t>
            </a:r>
            <a:r>
              <a:rPr lang="en-US" dirty="0" smtClean="0">
                <a:solidFill>
                  <a:schemeClr val="bg2"/>
                </a:solidFill>
              </a:rPr>
              <a:t> CP)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22877" y="5663820"/>
            <a:ext cx="286603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</a:t>
            </a:r>
            <a:r>
              <a:rPr lang="en-US" sz="1400" dirty="0" smtClean="0">
                <a:solidFill>
                  <a:schemeClr val="bg2"/>
                </a:solidFill>
              </a:rPr>
              <a:t>: LHCP is radiated in the negative </a:t>
            </a:r>
            <a:r>
              <a:rPr lang="en-US" sz="14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400" dirty="0" smtClean="0">
                <a:solidFill>
                  <a:schemeClr val="bg2"/>
                </a:solidFill>
              </a:rPr>
              <a:t> direction.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 (cont.)</a:t>
            </a:r>
          </a:p>
        </p:txBody>
      </p:sp>
      <p:sp>
        <p:nvSpPr>
          <p:cNvPr id="33795" name="Text Box 26"/>
          <p:cNvSpPr txBox="1">
            <a:spLocks noChangeArrowheads="1"/>
          </p:cNvSpPr>
          <p:nvPr/>
        </p:nvSpPr>
        <p:spPr bwMode="auto">
          <a:xfrm>
            <a:off x="989965" y="846470"/>
            <a:ext cx="64309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3: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A single antenna is used, but two perpendicular modes are excited 90</a:t>
            </a:r>
            <a:r>
              <a:rPr lang="en-US" sz="2000" baseline="30000" dirty="0">
                <a:solidFill>
                  <a:schemeClr val="hlink"/>
                </a:solidFill>
                <a:sym typeface="Symbol" pitchFamily="18" charset="2"/>
              </a:rPr>
              <a:t>o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 out of phase.</a:t>
            </a:r>
            <a:endParaRPr lang="en-US" sz="2000" dirty="0">
              <a:solidFill>
                <a:schemeClr val="hlink"/>
              </a:solidFill>
            </a:endParaRPr>
          </a:p>
        </p:txBody>
      </p:sp>
      <p:sp>
        <p:nvSpPr>
          <p:cNvPr id="33796" name="Text Box 28"/>
          <p:cNvSpPr txBox="1">
            <a:spLocks noChangeArrowheads="1"/>
          </p:cNvSpPr>
          <p:nvPr/>
        </p:nvSpPr>
        <p:spPr bwMode="auto">
          <a:xfrm>
            <a:off x="746125" y="4506913"/>
            <a:ext cx="6432550" cy="1876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Aft>
                <a:spcPct val="25000"/>
              </a:spcAft>
              <a:buFontTx/>
              <a:buAutoNum type="alphaLcParenBoth"/>
            </a:pPr>
            <a:r>
              <a:rPr lang="en-US" dirty="0">
                <a:solidFill>
                  <a:schemeClr val="bg2"/>
                </a:solidFill>
              </a:rPr>
              <a:t>A square microstrip antenna with two perpendicular modes being excited.</a:t>
            </a:r>
          </a:p>
          <a:p>
            <a:pPr marL="457200" indent="-457200">
              <a:spcAft>
                <a:spcPct val="25000"/>
              </a:spcAft>
              <a:buFontTx/>
              <a:buAutoNum type="alphaLcParenBoth"/>
            </a:pPr>
            <a:r>
              <a:rPr lang="en-US" dirty="0">
                <a:solidFill>
                  <a:schemeClr val="bg2"/>
                </a:solidFill>
              </a:rPr>
              <a:t>A circular microstrip antenna using a single feed and slots. The feed is located at 45</a:t>
            </a:r>
            <a:r>
              <a:rPr lang="en-US" baseline="30000" dirty="0">
                <a:solidFill>
                  <a:schemeClr val="bg2"/>
                </a:solidFill>
              </a:rPr>
              <a:t>o</a:t>
            </a:r>
            <a:r>
              <a:rPr lang="en-US" dirty="0">
                <a:solidFill>
                  <a:schemeClr val="bg2"/>
                </a:solidFill>
              </a:rPr>
              <a:t> from the slot axis. </a:t>
            </a:r>
          </a:p>
          <a:p>
            <a:pPr marL="457200" indent="-457200">
              <a:spcAft>
                <a:spcPct val="25000"/>
              </a:spcAft>
              <a:buFontTx/>
              <a:buAutoNum type="alphaLcParenBoth"/>
            </a:pPr>
            <a:r>
              <a:rPr lang="en-US" dirty="0">
                <a:solidFill>
                  <a:schemeClr val="bg2"/>
                </a:solidFill>
              </a:rPr>
              <a:t>A square patch with two corners chopped off, fed at 45</a:t>
            </a:r>
            <a:r>
              <a:rPr lang="en-US" baseline="30000" dirty="0">
                <a:solidFill>
                  <a:schemeClr val="bg2"/>
                </a:solidFill>
              </a:rPr>
              <a:t>o</a:t>
            </a:r>
            <a:r>
              <a:rPr lang="en-US" dirty="0">
                <a:solidFill>
                  <a:schemeClr val="bg2"/>
                </a:solidFill>
              </a:rPr>
              <a:t> from the edge.</a:t>
            </a:r>
          </a:p>
        </p:txBody>
      </p:sp>
      <p:pic>
        <p:nvPicPr>
          <p:cNvPr id="33797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550" y="1811338"/>
            <a:ext cx="2438400" cy="2403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8" name="Text Box 33"/>
          <p:cNvSpPr txBox="1">
            <a:spLocks noChangeArrowheads="1"/>
          </p:cNvSpPr>
          <p:nvPr/>
        </p:nvSpPr>
        <p:spPr bwMode="auto">
          <a:xfrm>
            <a:off x="7896225" y="4367213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(c)</a:t>
            </a:r>
          </a:p>
        </p:txBody>
      </p:sp>
      <p:grpSp>
        <p:nvGrpSpPr>
          <p:cNvPr id="33799" name="Group 36"/>
          <p:cNvGrpSpPr>
            <a:grpSpLocks/>
          </p:cNvGrpSpPr>
          <p:nvPr/>
        </p:nvGrpSpPr>
        <p:grpSpPr bwMode="auto">
          <a:xfrm>
            <a:off x="774700" y="2247900"/>
            <a:ext cx="4687888" cy="1866900"/>
            <a:chOff x="488" y="1416"/>
            <a:chExt cx="2953" cy="1176"/>
          </a:xfrm>
        </p:grpSpPr>
        <p:pic>
          <p:nvPicPr>
            <p:cNvPr id="33800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" y="1416"/>
              <a:ext cx="2953" cy="11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3801" name="Text Box 34"/>
            <p:cNvSpPr txBox="1">
              <a:spLocks noChangeArrowheads="1"/>
            </p:cNvSpPr>
            <p:nvPr/>
          </p:nvSpPr>
          <p:spPr bwMode="auto">
            <a:xfrm>
              <a:off x="2062" y="2335"/>
              <a:ext cx="29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(a)</a:t>
              </a:r>
            </a:p>
          </p:txBody>
        </p:sp>
        <p:sp>
          <p:nvSpPr>
            <p:cNvPr id="33802" name="Text Box 35"/>
            <p:cNvSpPr txBox="1">
              <a:spLocks noChangeArrowheads="1"/>
            </p:cNvSpPr>
            <p:nvPr/>
          </p:nvSpPr>
          <p:spPr bwMode="auto">
            <a:xfrm>
              <a:off x="3118" y="2335"/>
              <a:ext cx="29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(b)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371600" y="5040086"/>
            <a:ext cx="6117771" cy="1295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0" y="0"/>
            <a:ext cx="896461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Circularly Polarized Antennas (cont.)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81239" y="835887"/>
            <a:ext cx="793518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Method 4: </a:t>
            </a:r>
            <a:r>
              <a:rPr lang="en-US" sz="2000" dirty="0">
                <a:solidFill>
                  <a:schemeClr val="hlink"/>
                </a:solidFill>
                <a:sym typeface="Symbol" pitchFamily="18" charset="2"/>
              </a:rPr>
              <a:t>Sequential rotation of antennas is 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used (shown for </a:t>
            </a:r>
            <a:r>
              <a:rPr lang="en-US" sz="2000" i="1" dirty="0" smtClean="0">
                <a:solidFill>
                  <a:schemeClr val="hlink"/>
                </a:solidFill>
                <a:latin typeface="+mn-lt"/>
                <a:sym typeface="Symbol" pitchFamily="18" charset="2"/>
              </a:rPr>
              <a:t>N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+mn-lt"/>
                <a:sym typeface="Symbol" pitchFamily="18" charset="2"/>
              </a:rPr>
              <a:t>= 4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).</a:t>
            </a:r>
            <a:endParaRPr lang="en-US" sz="2000" dirty="0">
              <a:solidFill>
                <a:schemeClr val="hlink"/>
              </a:solidFill>
            </a:endParaRPr>
          </a:p>
        </p:txBody>
      </p:sp>
      <p:grpSp>
        <p:nvGrpSpPr>
          <p:cNvPr id="34821" name="Group 38"/>
          <p:cNvGrpSpPr>
            <a:grpSpLocks/>
          </p:cNvGrpSpPr>
          <p:nvPr/>
        </p:nvGrpSpPr>
        <p:grpSpPr bwMode="auto">
          <a:xfrm>
            <a:off x="327025" y="1665605"/>
            <a:ext cx="4197350" cy="2038350"/>
            <a:chOff x="1334" y="1126"/>
            <a:chExt cx="2644" cy="1284"/>
          </a:xfrm>
        </p:grpSpPr>
        <p:sp>
          <p:nvSpPr>
            <p:cNvPr id="34828" name="Line 7"/>
            <p:cNvSpPr>
              <a:spLocks noChangeShapeType="1"/>
            </p:cNvSpPr>
            <p:nvPr/>
          </p:nvSpPr>
          <p:spPr bwMode="auto">
            <a:xfrm>
              <a:off x="2504" y="2088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9" name="Line 8"/>
            <p:cNvSpPr>
              <a:spLocks noChangeShapeType="1"/>
            </p:cNvSpPr>
            <p:nvPr/>
          </p:nvSpPr>
          <p:spPr bwMode="auto">
            <a:xfrm rot="-5400000">
              <a:off x="2816" y="1768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0" name="Line 9"/>
            <p:cNvSpPr>
              <a:spLocks noChangeShapeType="1"/>
            </p:cNvSpPr>
            <p:nvPr/>
          </p:nvSpPr>
          <p:spPr bwMode="auto">
            <a:xfrm rot="10800000">
              <a:off x="2504" y="1520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1" name="Line 10"/>
            <p:cNvSpPr>
              <a:spLocks noChangeShapeType="1"/>
            </p:cNvSpPr>
            <p:nvPr/>
          </p:nvSpPr>
          <p:spPr bwMode="auto">
            <a:xfrm rot="5400000">
              <a:off x="2168" y="1792"/>
              <a:ext cx="3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32" name="Text Box 27"/>
            <p:cNvSpPr txBox="1">
              <a:spLocks noChangeArrowheads="1"/>
            </p:cNvSpPr>
            <p:nvPr/>
          </p:nvSpPr>
          <p:spPr bwMode="auto">
            <a:xfrm>
              <a:off x="2364" y="2179"/>
              <a:ext cx="69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0</a:t>
              </a:r>
              <a:r>
                <a:rPr lang="en-US" baseline="30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3" name="Text Box 34"/>
            <p:cNvSpPr txBox="1">
              <a:spLocks noChangeArrowheads="1"/>
            </p:cNvSpPr>
            <p:nvPr/>
          </p:nvSpPr>
          <p:spPr bwMode="auto">
            <a:xfrm>
              <a:off x="3166" y="1686"/>
              <a:ext cx="81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-90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4" name="Text Box 35"/>
            <p:cNvSpPr txBox="1">
              <a:spLocks noChangeArrowheads="1"/>
            </p:cNvSpPr>
            <p:nvPr/>
          </p:nvSpPr>
          <p:spPr bwMode="auto">
            <a:xfrm>
              <a:off x="3166" y="1686"/>
              <a:ext cx="812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-90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5" name="Text Box 36"/>
            <p:cNvSpPr txBox="1">
              <a:spLocks noChangeArrowheads="1"/>
            </p:cNvSpPr>
            <p:nvPr/>
          </p:nvSpPr>
          <p:spPr bwMode="auto">
            <a:xfrm>
              <a:off x="2278" y="1126"/>
              <a:ext cx="884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-180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4836" name="Text Box 37"/>
            <p:cNvSpPr txBox="1">
              <a:spLocks noChangeArrowheads="1"/>
            </p:cNvSpPr>
            <p:nvPr/>
          </p:nvSpPr>
          <p:spPr bwMode="auto">
            <a:xfrm>
              <a:off x="1334" y="1678"/>
              <a:ext cx="884" cy="23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</a:rPr>
                <a:t>I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</a:rPr>
                <a:t>= 1 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 -270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</p:grpSp>
      <p:pic>
        <p:nvPicPr>
          <p:cNvPr id="34824" name="Picture 40" descr="00366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3" y="1859280"/>
            <a:ext cx="327183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41"/>
          <p:cNvSpPr txBox="1">
            <a:spLocks noChangeArrowheads="1"/>
          </p:cNvSpPr>
          <p:nvPr/>
        </p:nvSpPr>
        <p:spPr bwMode="auto">
          <a:xfrm>
            <a:off x="3565525" y="1589405"/>
            <a:ext cx="1312863" cy="3365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LP elements</a:t>
            </a:r>
          </a:p>
        </p:txBody>
      </p:sp>
      <p:sp>
        <p:nvSpPr>
          <p:cNvPr id="34826" name="Text Box 42"/>
          <p:cNvSpPr txBox="1">
            <a:spLocks noChangeArrowheads="1"/>
          </p:cNvSpPr>
          <p:nvPr/>
        </p:nvSpPr>
        <p:spPr bwMode="auto">
          <a:xfrm>
            <a:off x="7299325" y="1602105"/>
            <a:ext cx="1346200" cy="3365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CP elements</a:t>
            </a:r>
          </a:p>
        </p:txBody>
      </p:sp>
      <p:sp>
        <p:nvSpPr>
          <p:cNvPr id="34827" name="Text Box 43"/>
          <p:cNvSpPr txBox="1">
            <a:spLocks noChangeArrowheads="1"/>
          </p:cNvSpPr>
          <p:nvPr/>
        </p:nvSpPr>
        <p:spPr bwMode="auto">
          <a:xfrm>
            <a:off x="2287905" y="4316413"/>
            <a:ext cx="4070350" cy="36671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elements may be either LP or CP.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439234" y="5210759"/>
            <a:ext cx="5973938" cy="9848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</a:rPr>
              <a:t>This is an extension of method 2 </a:t>
            </a:r>
            <a:r>
              <a:rPr lang="en-US" sz="1600" dirty="0" smtClean="0">
                <a:solidFill>
                  <a:schemeClr val="bg2"/>
                </a:solidFill>
              </a:rPr>
              <a:t>when </a:t>
            </a:r>
            <a:r>
              <a:rPr lang="en-US" sz="1600" dirty="0">
                <a:solidFill>
                  <a:schemeClr val="bg2"/>
                </a:solidFill>
              </a:rPr>
              <a:t>used for LP </a:t>
            </a:r>
            <a:r>
              <a:rPr lang="en-US" sz="1600" dirty="0" smtClean="0">
                <a:solidFill>
                  <a:schemeClr val="bg2"/>
                </a:solidFill>
              </a:rPr>
              <a:t>elements.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2"/>
                </a:solidFill>
              </a:rPr>
              <a:t>Using multiple </a:t>
            </a:r>
            <a:r>
              <a:rPr lang="en-US" sz="1600" dirty="0">
                <a:solidFill>
                  <a:schemeClr val="bg2"/>
                </a:solidFill>
              </a:rPr>
              <a:t>CP elements instead of one CP element often gives better CP in practice </a:t>
            </a:r>
            <a:r>
              <a:rPr lang="en-US" sz="1600" dirty="0" smtClean="0">
                <a:solidFill>
                  <a:schemeClr val="bg2"/>
                </a:solidFill>
              </a:rPr>
              <a:t>(due to symmetry).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22034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 and Cons of CP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Text Box 19"/>
          <p:cNvSpPr txBox="1">
            <a:spLocks noChangeArrowheads="1"/>
          </p:cNvSpPr>
          <p:nvPr/>
        </p:nvSpPr>
        <p:spPr bwMode="auto">
          <a:xfrm>
            <a:off x="824599" y="1197901"/>
            <a:ext cx="7575550" cy="20313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Alignment between transmit and receive antennas is not important.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The reception does not depend on rotation of the electric field vector that might occur</a:t>
            </a:r>
            <a:r>
              <a:rPr lang="en-US" baseline="30000" dirty="0" smtClean="0">
                <a:solidFill>
                  <a:schemeClr val="bg1"/>
                </a:solidFill>
              </a:rPr>
              <a:t>†.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When a RHCP bounces off an object, it mainly changes to a LHCP wave. Therefore, a RHCP receive antenna will not be as sensitive to “multipath” signals that bound off of other objects. 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5845" name="Text Box 21"/>
          <p:cNvSpPr txBox="1">
            <a:spLocks noChangeArrowheads="1"/>
          </p:cNvSpPr>
          <p:nvPr/>
        </p:nvSpPr>
        <p:spPr bwMode="auto">
          <a:xfrm>
            <a:off x="239046" y="6050826"/>
            <a:ext cx="883671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28600" indent="-228600"/>
            <a:r>
              <a:rPr lang="en-US" baseline="30000" dirty="0" smtClean="0">
                <a:solidFill>
                  <a:schemeClr val="bg2"/>
                </a:solidFill>
              </a:rPr>
              <a:t>†</a:t>
            </a:r>
            <a:r>
              <a:rPr lang="en-US" baseline="30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Satellite </a:t>
            </a:r>
            <a:r>
              <a:rPr lang="en-US" dirty="0">
                <a:solidFill>
                  <a:schemeClr val="bg2"/>
                </a:solidFill>
              </a:rPr>
              <a:t>transmission </a:t>
            </a:r>
            <a:r>
              <a:rPr lang="en-US" dirty="0" smtClean="0">
                <a:solidFill>
                  <a:schemeClr val="bg2"/>
                </a:solidFill>
              </a:rPr>
              <a:t>often uses CP because </a:t>
            </a:r>
            <a:r>
              <a:rPr lang="en-US" dirty="0">
                <a:solidFill>
                  <a:schemeClr val="bg2"/>
                </a:solidFill>
              </a:rPr>
              <a:t>of Faraday rotation in the ionosphere.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54170" y="3902432"/>
            <a:ext cx="7575550" cy="189282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A CP system is usually more complicated and expensive.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Often, simple wire antennas are used for reception of signals in wireless communications, and hence they are already directly compatible with linear polarization. (Using a CP transmitted signal will result in 50% of the transmitted power being wasted, or a 3 dB drop in the received signal).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5272" y="79157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Pros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0252" y="346880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034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Pros and Cons of CP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50" y="2702253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LP-LP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6030" y="791570"/>
            <a:ext cx="3168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Effects of alignment errors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6156" y="1282890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  <a:sym typeface="Symbol"/>
              </a:rPr>
              <a:t>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= alignment angle error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088" y="2702253"/>
            <a:ext cx="619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cos</a:t>
            </a:r>
            <a:r>
              <a:rPr lang="en-US" baseline="30000" dirty="0" smtClean="0">
                <a:solidFill>
                  <a:schemeClr val="bg2"/>
                </a:solidFill>
              </a:rPr>
              <a:t>2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</a:t>
            </a:r>
            <a:r>
              <a:rPr lang="en-US" dirty="0" smtClean="0">
                <a:solidFill>
                  <a:schemeClr val="bg2"/>
                </a:solidFill>
              </a:rPr>
              <a:t> : The received signal can vary from zero dB to -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 dB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028" y="322313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CP-LP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7619" y="2008492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TX-RX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5356" y="199712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Gain Loss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18615" y="2402003"/>
            <a:ext cx="831148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702257" y="2402001"/>
            <a:ext cx="0" cy="36030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800510" y="3250438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-3 dB, no matter what the alignment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596" y="3894162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LP-CP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2782" y="3935110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-3 dB, no matter what the alignment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7572" y="4633413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CP-CP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9646" y="4633417"/>
            <a:ext cx="6300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0 dB (polarizations same) or -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 dB (polarizations opposite), </a:t>
            </a:r>
          </a:p>
          <a:p>
            <a:r>
              <a:rPr lang="en-US" dirty="0" smtClean="0">
                <a:solidFill>
                  <a:schemeClr val="bg2"/>
                </a:solidFill>
                <a:sym typeface="Symbol"/>
              </a:rPr>
              <a:t>no matter what the alignment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22034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Polarization</a:t>
            </a:r>
          </a:p>
        </p:txBody>
      </p:sp>
      <p:sp>
        <p:nvSpPr>
          <p:cNvPr id="35843" name="Text Box 19"/>
          <p:cNvSpPr txBox="1">
            <a:spLocks noChangeArrowheads="1"/>
          </p:cNvSpPr>
          <p:nvPr/>
        </p:nvSpPr>
        <p:spPr bwMode="auto">
          <a:xfrm>
            <a:off x="974725" y="1116013"/>
            <a:ext cx="757555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AM Radio (0.540-1.6 MHz): linearly polarized  (vertical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2"/>
                </a:solidFill>
              </a:rPr>
              <a:t>(Note 1)</a:t>
            </a: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FM Radio (88-108 MHz): linearly polarized  (horizontal)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TV (VHF, 54-216 MHz; UHF, 470-698 MHz: linearly polarized  (horizontal) (some transmitters are CP)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Cell phone antenna (about 2 GHz, depending on system): linearly polarized (direction arbitrary)</a:t>
            </a: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Cell phone base-station antennas (about 2 GHz, depending on system): often linearly polarized (dual-linear slant 45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2"/>
                </a:solidFill>
              </a:rPr>
              <a:t>(Note 2)</a:t>
            </a: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DBS Satellite TV (11.7-12.5 GHz): transmits both LHCP and </a:t>
            </a:r>
            <a:r>
              <a:rPr lang="en-US" dirty="0" smtClean="0">
                <a:solidFill>
                  <a:schemeClr val="bg1"/>
                </a:solidFill>
              </a:rPr>
              <a:t>RHCP (frequency reuse) </a:t>
            </a:r>
            <a:r>
              <a:rPr lang="en-US" dirty="0" smtClean="0">
                <a:solidFill>
                  <a:schemeClr val="bg2"/>
                </a:solidFill>
              </a:rPr>
              <a:t>(Note 3)</a:t>
            </a:r>
            <a:endParaRPr lang="en-US" dirty="0">
              <a:solidFill>
                <a:schemeClr val="bg2"/>
              </a:solidFill>
            </a:endParaRPr>
          </a:p>
          <a:p>
            <a:pPr marL="228600" indent="-228600">
              <a:spcAft>
                <a:spcPct val="500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GPS (1.574 GHz): </a:t>
            </a:r>
            <a:r>
              <a:rPr lang="en-US" dirty="0" smtClean="0">
                <a:solidFill>
                  <a:schemeClr val="bg1"/>
                </a:solidFill>
              </a:rPr>
              <a:t>RHCP </a:t>
            </a:r>
            <a:r>
              <a:rPr lang="en-US" dirty="0" smtClean="0">
                <a:solidFill>
                  <a:schemeClr val="bg2"/>
                </a:solidFill>
              </a:rPr>
              <a:t>(Note 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844" name="Text Box 20"/>
          <p:cNvSpPr txBox="1">
            <a:spLocks noChangeArrowheads="1"/>
          </p:cNvSpPr>
          <p:nvPr/>
        </p:nvSpPr>
        <p:spPr bwMode="auto">
          <a:xfrm>
            <a:off x="327025" y="5345113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Notes:</a:t>
            </a:r>
          </a:p>
        </p:txBody>
      </p:sp>
      <p:sp>
        <p:nvSpPr>
          <p:cNvPr id="35845" name="Text Box 21"/>
          <p:cNvSpPr txBox="1">
            <a:spLocks noChangeArrowheads="1"/>
          </p:cNvSpPr>
          <p:nvPr/>
        </p:nvSpPr>
        <p:spPr bwMode="auto">
          <a:xfrm>
            <a:off x="130175" y="5764213"/>
            <a:ext cx="8946167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 Low-frequency waves travel better along the earth when they are polarized vertically instead of horizontally.</a:t>
            </a:r>
          </a:p>
          <a:p>
            <a:pPr marL="228600" indent="-228600">
              <a:buFontTx/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 Slant linear is used to switch between whichever polarization is stronger. </a:t>
            </a:r>
          </a:p>
          <a:p>
            <a:pPr marL="228600" indent="-228600">
              <a:buFontTx/>
              <a:buAutoNum type="arabicParenR"/>
            </a:pPr>
            <a:r>
              <a:rPr lang="en-US" sz="1400" dirty="0">
                <a:solidFill>
                  <a:schemeClr val="bg2"/>
                </a:solidFill>
              </a:rPr>
              <a:t> Satellite transmission </a:t>
            </a:r>
            <a:r>
              <a:rPr lang="en-US" sz="1400" dirty="0" smtClean="0">
                <a:solidFill>
                  <a:schemeClr val="bg2"/>
                </a:solidFill>
              </a:rPr>
              <a:t>often uses CP because </a:t>
            </a:r>
            <a:r>
              <a:rPr lang="en-US" sz="1400" dirty="0">
                <a:solidFill>
                  <a:schemeClr val="bg2"/>
                </a:solidFill>
              </a:rPr>
              <a:t>of Faraday rotation in the ionosphere.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16700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Polarization of Waves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534988" y="766128"/>
            <a:ext cx="7359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Consider a plane wave with both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y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components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071688" y="4141788"/>
          <a:ext cx="4179887" cy="587375"/>
        </p:xfrm>
        <a:graphic>
          <a:graphicData uri="http://schemas.openxmlformats.org/presentationml/2006/ole">
            <p:oleObj spid="_x0000_s1026" name="Equation" r:id="rId4" imgW="1803240" imgH="253800" progId="Equation.DSMT4">
              <p:embed/>
            </p:oleObj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1873250" y="6203950"/>
          <a:ext cx="4956175" cy="404813"/>
        </p:xfrm>
        <a:graphic>
          <a:graphicData uri="http://schemas.openxmlformats.org/presentationml/2006/ole">
            <p:oleObj spid="_x0000_s1027" name="Equation" r:id="rId5" imgW="2958840" imgH="241200" progId="Equation.DSMT4">
              <p:embed/>
            </p:oleObj>
          </a:graphicData>
        </a:graphic>
      </p:graphicFrame>
      <p:sp>
        <p:nvSpPr>
          <p:cNvPr id="1031" name="Text Box 15"/>
          <p:cNvSpPr txBox="1">
            <a:spLocks noChangeArrowheads="1"/>
          </p:cNvSpPr>
          <p:nvPr/>
        </p:nvSpPr>
        <p:spPr bwMode="auto">
          <a:xfrm>
            <a:off x="1860550" y="5078413"/>
            <a:ext cx="1304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Assume</a:t>
            </a:r>
          </a:p>
        </p:txBody>
      </p:sp>
      <p:grpSp>
        <p:nvGrpSpPr>
          <p:cNvPr id="1032" name="Group 21"/>
          <p:cNvGrpSpPr>
            <a:grpSpLocks/>
          </p:cNvGrpSpPr>
          <p:nvPr/>
        </p:nvGrpSpPr>
        <p:grpSpPr bwMode="auto">
          <a:xfrm>
            <a:off x="2708275" y="1182692"/>
            <a:ext cx="3749675" cy="2778129"/>
            <a:chOff x="1706" y="745"/>
            <a:chExt cx="2362" cy="1750"/>
          </a:xfrm>
        </p:grpSpPr>
        <p:sp>
          <p:nvSpPr>
            <p:cNvPr id="1033" name="Line 4"/>
            <p:cNvSpPr>
              <a:spLocks noChangeShapeType="1"/>
            </p:cNvSpPr>
            <p:nvPr/>
          </p:nvSpPr>
          <p:spPr bwMode="auto">
            <a:xfrm>
              <a:off x="1706" y="2058"/>
              <a:ext cx="20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 flipV="1">
              <a:off x="2219" y="1028"/>
              <a:ext cx="0" cy="14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5" name="Line 6"/>
            <p:cNvSpPr>
              <a:spLocks noChangeShapeType="1"/>
            </p:cNvSpPr>
            <p:nvPr/>
          </p:nvSpPr>
          <p:spPr bwMode="auto">
            <a:xfrm>
              <a:off x="2219" y="2061"/>
              <a:ext cx="713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6" name="Line 7"/>
            <p:cNvSpPr>
              <a:spLocks noChangeShapeType="1"/>
            </p:cNvSpPr>
            <p:nvPr/>
          </p:nvSpPr>
          <p:spPr bwMode="auto">
            <a:xfrm flipV="1">
              <a:off x="2219" y="1402"/>
              <a:ext cx="722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7" name="Line 8"/>
            <p:cNvSpPr>
              <a:spLocks noChangeShapeType="1"/>
            </p:cNvSpPr>
            <p:nvPr/>
          </p:nvSpPr>
          <p:spPr bwMode="auto">
            <a:xfrm>
              <a:off x="2926" y="1424"/>
              <a:ext cx="0" cy="6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8" name="Text Box 9"/>
            <p:cNvSpPr txBox="1">
              <a:spLocks noChangeArrowheads="1"/>
            </p:cNvSpPr>
            <p:nvPr/>
          </p:nvSpPr>
          <p:spPr bwMode="auto">
            <a:xfrm>
              <a:off x="2937" y="2129"/>
              <a:ext cx="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x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39" name="Text Box 10"/>
            <p:cNvSpPr txBox="1">
              <a:spLocks noChangeArrowheads="1"/>
            </p:cNvSpPr>
            <p:nvPr/>
          </p:nvSpPr>
          <p:spPr bwMode="auto">
            <a:xfrm>
              <a:off x="1913" y="1300"/>
              <a:ext cx="3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y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40" name="Text Box 11"/>
            <p:cNvSpPr txBox="1">
              <a:spLocks noChangeArrowheads="1"/>
            </p:cNvSpPr>
            <p:nvPr/>
          </p:nvSpPr>
          <p:spPr bwMode="auto">
            <a:xfrm>
              <a:off x="3855" y="1924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41" name="Text Box 12"/>
            <p:cNvSpPr txBox="1">
              <a:spLocks noChangeArrowheads="1"/>
            </p:cNvSpPr>
            <p:nvPr/>
          </p:nvSpPr>
          <p:spPr bwMode="auto">
            <a:xfrm>
              <a:off x="2130" y="745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 rot="5400000" flipH="1">
              <a:off x="1871" y="1729"/>
              <a:ext cx="694" cy="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028" name="Object 20"/>
          <p:cNvGraphicFramePr>
            <a:graphicFrameLocks noChangeAspect="1"/>
          </p:cNvGraphicFramePr>
          <p:nvPr/>
        </p:nvGraphicFramePr>
        <p:xfrm>
          <a:off x="3314700" y="5027613"/>
          <a:ext cx="1798638" cy="1057275"/>
        </p:xfrm>
        <a:graphic>
          <a:graphicData uri="http://schemas.openxmlformats.org/presentationml/2006/ole">
            <p:oleObj spid="_x0000_s1028" name="Equation" r:id="rId6" imgW="863280" imgH="50796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81625" y="5534025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(polar form of complex numbers)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2609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Elliptical Polarization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147763" y="1144588"/>
            <a:ext cx="360045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Includes all other cases</a:t>
            </a:r>
            <a:endParaRPr lang="en-US" sz="2400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338263" y="1809750"/>
            <a:ext cx="3712708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b </a:t>
            </a:r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0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or </a:t>
            </a:r>
            <a:r>
              <a:rPr lang="en-US" sz="2000" i="1" dirty="0" smtClean="0">
                <a:solidFill>
                  <a:schemeClr val="bg2"/>
                </a:solidFill>
                <a:sym typeface="Symbol" pitchFamily="18" charset="2"/>
              </a:rPr>
              <a:t>  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(not linear)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b </a:t>
            </a:r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 </a:t>
            </a:r>
            <a:r>
              <a:rPr lang="en-US" sz="20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p </a:t>
            </a:r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/ 2 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(not CP)</a:t>
            </a:r>
            <a:endParaRPr lang="en-US" sz="2000" dirty="0" smtClean="0">
              <a:solidFill>
                <a:schemeClr val="bg2"/>
              </a:solidFill>
              <a:latin typeface="Symbol" pitchFamily="18" charset="2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0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b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 </a:t>
            </a:r>
            <a:r>
              <a:rPr lang="en-US" sz="20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p </a:t>
            </a:r>
            <a:r>
              <a:rPr lang="en-US" sz="2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/ 2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and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b</a:t>
            </a:r>
            <a:r>
              <a:rPr lang="en-US" sz="20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 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a 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(not CP)</a:t>
            </a:r>
            <a:endParaRPr lang="en-US" sz="2000" dirty="0">
              <a:solidFill>
                <a:schemeClr val="bg2"/>
              </a:solidFill>
              <a:latin typeface="Symbol" pitchFamily="18" charset="2"/>
              <a:sym typeface="Symbol" pitchFamily="18" charset="2"/>
            </a:endParaRPr>
          </a:p>
        </p:txBody>
      </p:sp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4205288" y="2578104"/>
            <a:ext cx="3929062" cy="3509966"/>
            <a:chOff x="1777" y="1600"/>
            <a:chExt cx="2475" cy="2211"/>
          </a:xfrm>
        </p:grpSpPr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1777" y="2906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8" name="Line 7"/>
            <p:cNvSpPr>
              <a:spLocks noChangeShapeType="1"/>
            </p:cNvSpPr>
            <p:nvPr/>
          </p:nvSpPr>
          <p:spPr bwMode="auto">
            <a:xfrm flipV="1">
              <a:off x="2824" y="1885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 flipV="1">
              <a:off x="2824" y="2253"/>
              <a:ext cx="576" cy="65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4039" y="2754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2740" y="1600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42" name="Object 11"/>
            <p:cNvGraphicFramePr>
              <a:graphicFrameLocks noChangeAspect="1"/>
            </p:cNvGraphicFramePr>
            <p:nvPr/>
          </p:nvGraphicFramePr>
          <p:xfrm>
            <a:off x="3514" y="1902"/>
            <a:ext cx="382" cy="283"/>
          </p:xfrm>
          <a:graphic>
            <a:graphicData uri="http://schemas.openxmlformats.org/presentationml/2006/ole">
              <p:oleObj spid="_x0000_s10242" name="Equation" r:id="rId4" imgW="291960" imgH="215640" progId="Equation.DSMT4">
                <p:embed/>
              </p:oleObj>
            </a:graphicData>
          </a:graphic>
        </p:graphicFrame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070" y="2550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 rot="2616169">
              <a:off x="2427" y="1995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3214" y="3375"/>
              <a:ext cx="54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Ellipse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3020" y="2730"/>
              <a:ext cx="93" cy="171"/>
            </a:xfrm>
            <a:custGeom>
              <a:avLst/>
              <a:gdLst>
                <a:gd name="T0" fmla="*/ 0 w 99"/>
                <a:gd name="T1" fmla="*/ 0 h 180"/>
                <a:gd name="T2" fmla="*/ 39 w 99"/>
                <a:gd name="T3" fmla="*/ 39 h 180"/>
                <a:gd name="T4" fmla="*/ 72 w 99"/>
                <a:gd name="T5" fmla="*/ 71 h 180"/>
                <a:gd name="T6" fmla="*/ 93 w 99"/>
                <a:gd name="T7" fmla="*/ 121 h 180"/>
                <a:gd name="T8" fmla="*/ 96 w 99"/>
                <a:gd name="T9" fmla="*/ 18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80"/>
                <a:gd name="T17" fmla="*/ 99 w 99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80">
                  <a:moveTo>
                    <a:pt x="0" y="0"/>
                  </a:moveTo>
                  <a:cubicBezTo>
                    <a:pt x="6" y="6"/>
                    <a:pt x="27" y="27"/>
                    <a:pt x="39" y="39"/>
                  </a:cubicBezTo>
                  <a:cubicBezTo>
                    <a:pt x="51" y="51"/>
                    <a:pt x="63" y="57"/>
                    <a:pt x="72" y="71"/>
                  </a:cubicBezTo>
                  <a:cubicBezTo>
                    <a:pt x="81" y="85"/>
                    <a:pt x="89" y="104"/>
                    <a:pt x="93" y="121"/>
                  </a:cubicBezTo>
                  <a:cubicBezTo>
                    <a:pt x="97" y="139"/>
                    <a:pt x="99" y="161"/>
                    <a:pt x="96" y="1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23050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Elliptical Polarization (cont.)</a:t>
            </a:r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/>
        </p:nvGraphicFramePr>
        <p:xfrm>
          <a:off x="3009900" y="5161915"/>
          <a:ext cx="3059113" cy="1000125"/>
        </p:xfrm>
        <a:graphic>
          <a:graphicData uri="http://schemas.openxmlformats.org/presentationml/2006/ole">
            <p:oleObj spid="_x0000_s11266" name="Equation" r:id="rId4" imgW="1320480" imgH="431640" progId="Equation.DSMT4">
              <p:embed/>
            </p:oleObj>
          </a:graphicData>
        </a:graphic>
      </p:graphicFrame>
      <p:grpSp>
        <p:nvGrpSpPr>
          <p:cNvPr id="11268" name="Group 29"/>
          <p:cNvGrpSpPr>
            <a:grpSpLocks/>
          </p:cNvGrpSpPr>
          <p:nvPr/>
        </p:nvGrpSpPr>
        <p:grpSpPr bwMode="auto">
          <a:xfrm>
            <a:off x="2132013" y="896941"/>
            <a:ext cx="4900612" cy="3559179"/>
            <a:chOff x="1343" y="565"/>
            <a:chExt cx="3087" cy="2242"/>
          </a:xfrm>
        </p:grpSpPr>
        <p:sp>
          <p:nvSpPr>
            <p:cNvPr id="11269" name="Text Box 3"/>
            <p:cNvSpPr txBox="1">
              <a:spLocks noChangeArrowheads="1"/>
            </p:cNvSpPr>
            <p:nvPr/>
          </p:nvSpPr>
          <p:spPr bwMode="auto">
            <a:xfrm>
              <a:off x="4105" y="1750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1343" y="2487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3833" y="837"/>
              <a:ext cx="5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>
              <a:off x="1832" y="1887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 flipV="1">
              <a:off x="2879" y="866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4" name="Line 11"/>
            <p:cNvSpPr>
              <a:spLocks noChangeShapeType="1"/>
            </p:cNvSpPr>
            <p:nvPr/>
          </p:nvSpPr>
          <p:spPr bwMode="auto">
            <a:xfrm flipV="1">
              <a:off x="2879" y="1299"/>
              <a:ext cx="655" cy="59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2797" y="565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276" name="Arc 14"/>
            <p:cNvSpPr>
              <a:spLocks/>
            </p:cNvSpPr>
            <p:nvPr/>
          </p:nvSpPr>
          <p:spPr bwMode="auto">
            <a:xfrm>
              <a:off x="3051" y="1725"/>
              <a:ext cx="123" cy="163"/>
            </a:xfrm>
            <a:custGeom>
              <a:avLst/>
              <a:gdLst>
                <a:gd name="T0" fmla="*/ 32 w 21600"/>
                <a:gd name="T1" fmla="*/ 0 h 20862"/>
                <a:gd name="T2" fmla="*/ 123 w 21600"/>
                <a:gd name="T3" fmla="*/ 163 h 20862"/>
                <a:gd name="T4" fmla="*/ 0 w 21600"/>
                <a:gd name="T5" fmla="*/ 163 h 2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62"/>
                <a:gd name="T11" fmla="*/ 21600 w 21600"/>
                <a:gd name="T12" fmla="*/ 20862 h 2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62" fill="none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</a:path>
                <a:path w="21600" h="20862" stroke="0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  <a:lnTo>
                    <a:pt x="0" y="20862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Text Box 15"/>
            <p:cNvSpPr txBox="1">
              <a:spLocks noChangeArrowheads="1"/>
            </p:cNvSpPr>
            <p:nvPr/>
          </p:nvSpPr>
          <p:spPr bwMode="auto">
            <a:xfrm>
              <a:off x="3126" y="1580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278" name="Oval 22"/>
            <p:cNvSpPr>
              <a:spLocks noChangeArrowheads="1"/>
            </p:cNvSpPr>
            <p:nvPr/>
          </p:nvSpPr>
          <p:spPr bwMode="auto">
            <a:xfrm rot="2616169">
              <a:off x="2478" y="991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Arc 23"/>
            <p:cNvSpPr>
              <a:spLocks/>
            </p:cNvSpPr>
            <p:nvPr/>
          </p:nvSpPr>
          <p:spPr bwMode="auto">
            <a:xfrm>
              <a:off x="3008" y="950"/>
              <a:ext cx="783" cy="347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Arc 24"/>
            <p:cNvSpPr>
              <a:spLocks/>
            </p:cNvSpPr>
            <p:nvPr/>
          </p:nvSpPr>
          <p:spPr bwMode="auto">
            <a:xfrm>
              <a:off x="1986" y="2409"/>
              <a:ext cx="718" cy="354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28"/>
            <p:cNvSpPr txBox="1">
              <a:spLocks noChangeArrowheads="1"/>
            </p:cNvSpPr>
            <p:nvPr/>
          </p:nvSpPr>
          <p:spPr bwMode="auto">
            <a:xfrm>
              <a:off x="3246" y="2343"/>
              <a:ext cx="544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E</a:t>
              </a:r>
              <a:r>
                <a:rPr lang="en-US" dirty="0" smtClean="0">
                  <a:solidFill>
                    <a:schemeClr val="bg2"/>
                  </a:solidFill>
                </a:rPr>
                <a:t>llipse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9557" y="1501253"/>
            <a:ext cx="268861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The rotation is </a:t>
            </a:r>
            <a:r>
              <a:rPr lang="en-US" u="sng" dirty="0" smtClean="0">
                <a:solidFill>
                  <a:schemeClr val="bg2"/>
                </a:solidFill>
              </a:rPr>
              <a:t>not</a:t>
            </a:r>
            <a:r>
              <a:rPr lang="en-US" dirty="0" smtClean="0">
                <a:solidFill>
                  <a:schemeClr val="bg2"/>
                </a:solidFill>
              </a:rPr>
              <a:t> at a constant speed.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240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Ellipse Property</a:t>
            </a:r>
          </a:p>
        </p:txBody>
      </p:sp>
      <p:graphicFrame>
        <p:nvGraphicFramePr>
          <p:cNvPr id="12290" name="Object 18"/>
          <p:cNvGraphicFramePr>
            <a:graphicFrameLocks noChangeAspect="1"/>
          </p:cNvGraphicFramePr>
          <p:nvPr/>
        </p:nvGraphicFramePr>
        <p:xfrm>
          <a:off x="2032318" y="1129665"/>
          <a:ext cx="4457700" cy="996950"/>
        </p:xfrm>
        <a:graphic>
          <a:graphicData uri="http://schemas.openxmlformats.org/presentationml/2006/ole">
            <p:oleObj spid="_x0000_s12290" name="Equation" r:id="rId4" imgW="2044440" imgH="457200" progId="Equation.DSMT4">
              <p:embed/>
            </p:oleObj>
          </a:graphicData>
        </a:graphic>
      </p:graphicFrame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1341120" y="2288858"/>
            <a:ext cx="603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2291" name="Object 20"/>
          <p:cNvGraphicFramePr>
            <a:graphicFrameLocks noChangeAspect="1"/>
          </p:cNvGraphicFramePr>
          <p:nvPr/>
        </p:nvGraphicFramePr>
        <p:xfrm>
          <a:off x="2036763" y="2459038"/>
          <a:ext cx="4572000" cy="1112837"/>
        </p:xfrm>
        <a:graphic>
          <a:graphicData uri="http://schemas.openxmlformats.org/presentationml/2006/ole">
            <p:oleObj spid="_x0000_s12291" name="Equation" r:id="rId5" imgW="2400120" imgH="583920" progId="Equation.DSMT4">
              <p:embed/>
            </p:oleObj>
          </a:graphicData>
        </a:graphic>
      </p:graphicFrame>
      <p:graphicFrame>
        <p:nvGraphicFramePr>
          <p:cNvPr id="12292" name="Object 21"/>
          <p:cNvGraphicFramePr>
            <a:graphicFrameLocks noChangeAspect="1"/>
          </p:cNvGraphicFramePr>
          <p:nvPr/>
        </p:nvGraphicFramePr>
        <p:xfrm>
          <a:off x="1962150" y="3876675"/>
          <a:ext cx="4919663" cy="998538"/>
        </p:xfrm>
        <a:graphic>
          <a:graphicData uri="http://schemas.openxmlformats.org/presentationml/2006/ole">
            <p:oleObj spid="_x0000_s12292" name="Equation" r:id="rId6" imgW="2501640" imgH="507960" progId="Equation.DSMT4">
              <p:embed/>
            </p:oleObj>
          </a:graphicData>
        </a:graphic>
      </p:graphicFrame>
      <p:graphicFrame>
        <p:nvGraphicFramePr>
          <p:cNvPr id="12293" name="Object 22"/>
          <p:cNvGraphicFramePr>
            <a:graphicFrameLocks noChangeAspect="1"/>
          </p:cNvGraphicFramePr>
          <p:nvPr/>
        </p:nvGraphicFramePr>
        <p:xfrm>
          <a:off x="1031875" y="5359400"/>
          <a:ext cx="7258050" cy="984250"/>
        </p:xfrm>
        <a:graphic>
          <a:graphicData uri="http://schemas.openxmlformats.org/presentationml/2006/ole">
            <p:oleObj spid="_x0000_s12293" name="Equation" r:id="rId7" imgW="3746160" imgH="507960" progId="Equation.DSMT4">
              <p:embed/>
            </p:oleObj>
          </a:graphicData>
        </a:graphic>
      </p:graphicFrame>
      <p:graphicFrame>
        <p:nvGraphicFramePr>
          <p:cNvPr id="12294" name="Object 23"/>
          <p:cNvGraphicFramePr>
            <a:graphicFrameLocks noChangeAspect="1"/>
          </p:cNvGraphicFramePr>
          <p:nvPr/>
        </p:nvGraphicFramePr>
        <p:xfrm>
          <a:off x="5497830" y="1069340"/>
          <a:ext cx="1876425" cy="546100"/>
        </p:xfrm>
        <a:graphic>
          <a:graphicData uri="http://schemas.openxmlformats.org/presentationml/2006/ole">
            <p:oleObj spid="_x0000_s12294" name="Equation" r:id="rId8" imgW="787320" imgH="2286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725488" y="5292725"/>
            <a:ext cx="4811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Consider the following quadratic form:</a:t>
            </a:r>
            <a:endParaRPr lang="en-US" sz="2000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869950" y="2457450"/>
          <a:ext cx="7391400" cy="987425"/>
        </p:xfrm>
        <a:graphic>
          <a:graphicData uri="http://schemas.openxmlformats.org/presentationml/2006/ole">
            <p:oleObj spid="_x0000_s13314" name="Equation" r:id="rId4" imgW="3797280" imgH="507960" progId="Equation.DSMT4">
              <p:embed/>
            </p:oleObj>
          </a:graphicData>
        </a:graphic>
      </p:graphicFrame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1643063" y="3894138"/>
          <a:ext cx="6173787" cy="1068387"/>
        </p:xfrm>
        <a:graphic>
          <a:graphicData uri="http://schemas.openxmlformats.org/presentationml/2006/ole">
            <p:oleObj spid="_x0000_s13315" name="Equation" r:id="rId5" imgW="2717640" imgH="469800" progId="Equation.DSMT4">
              <p:embed/>
            </p:oleObj>
          </a:graphicData>
        </a:graphic>
      </p:graphicFrame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2489200" y="5756275"/>
          <a:ext cx="4264025" cy="711200"/>
        </p:xfrm>
        <a:graphic>
          <a:graphicData uri="http://schemas.openxmlformats.org/presentationml/2006/ole">
            <p:oleObj spid="_x0000_s13316" name="Equation" r:id="rId6" imgW="1523880" imgH="253800" progId="Equation.DSMT4">
              <p:embed/>
            </p:oleObj>
          </a:graphicData>
        </a:graphic>
      </p:graphicFrame>
      <p:graphicFrame>
        <p:nvGraphicFramePr>
          <p:cNvPr id="13317" name="Object 13"/>
          <p:cNvGraphicFramePr>
            <a:graphicFrameLocks noChangeAspect="1"/>
          </p:cNvGraphicFramePr>
          <p:nvPr/>
        </p:nvGraphicFramePr>
        <p:xfrm>
          <a:off x="1135063" y="1116013"/>
          <a:ext cx="6931025" cy="939800"/>
        </p:xfrm>
        <a:graphic>
          <a:graphicData uri="http://schemas.openxmlformats.org/presentationml/2006/ole">
            <p:oleObj spid="_x0000_s13317" name="Equation" r:id="rId7" imgW="3746160" imgH="507960" progId="Equation.DSMT4">
              <p:embed/>
            </p:oleObj>
          </a:graphicData>
        </a:graphic>
      </p:graphicFrame>
      <p:sp>
        <p:nvSpPr>
          <p:cNvPr id="630798" name="Text Box 14"/>
          <p:cNvSpPr txBox="1">
            <a:spLocks noChangeArrowheads="1"/>
          </p:cNvSpPr>
          <p:nvPr/>
        </p:nvSpPr>
        <p:spPr bwMode="auto">
          <a:xfrm>
            <a:off x="2609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Ellipse Property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633663" y="1370013"/>
          <a:ext cx="3419475" cy="2432050"/>
        </p:xfrm>
        <a:graphic>
          <a:graphicData uri="http://schemas.openxmlformats.org/presentationml/2006/ole">
            <p:oleObj spid="_x0000_s14338" name="Equation" r:id="rId4" imgW="1676160" imgH="1193760" progId="Equation.DSMT4">
              <p:embed/>
            </p:oleObj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705100" y="4325938"/>
          <a:ext cx="2982913" cy="993775"/>
        </p:xfrm>
        <a:graphic>
          <a:graphicData uri="http://schemas.openxmlformats.org/presentationml/2006/ole">
            <p:oleObj spid="_x0000_s14339" name="Equation" r:id="rId5" imgW="1409400" imgH="469800" progId="Equation.DSMT4">
              <p:embed/>
            </p:oleObj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00338" y="5595938"/>
            <a:ext cx="3054350" cy="3968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Hence, this is an </a:t>
            </a:r>
            <a:r>
              <a:rPr lang="en-US" sz="2000" u="sng" dirty="0">
                <a:solidFill>
                  <a:schemeClr val="bg2"/>
                </a:solidFill>
                <a:sym typeface="Symbol" pitchFamily="18" charset="2"/>
              </a:rPr>
              <a:t>ellipse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.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368" y="4061460"/>
            <a:ext cx="6032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240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Ellipse Property (cont.)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07745" y="975949"/>
            <a:ext cx="16674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Discriminant:</a:t>
            </a:r>
          </a:p>
        </p:txBody>
      </p:sp>
      <p:graphicFrame>
        <p:nvGraphicFramePr>
          <p:cNvPr id="14340" name="Object 9"/>
          <p:cNvGraphicFramePr>
            <a:graphicFrameLocks noChangeAspect="1"/>
          </p:cNvGraphicFramePr>
          <p:nvPr/>
        </p:nvGraphicFramePr>
        <p:xfrm>
          <a:off x="6645275" y="4240213"/>
          <a:ext cx="1806575" cy="1103312"/>
        </p:xfrm>
        <a:graphic>
          <a:graphicData uri="http://schemas.openxmlformats.org/presentationml/2006/ole">
            <p:oleObj spid="_x0000_s14340" name="Equation" r:id="rId6" imgW="1079280" imgH="660240" progId="Equation.DSMT4">
              <p:embed/>
            </p:oleObj>
          </a:graphicData>
        </a:graphic>
      </p:graphicFrame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6194425" y="37576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From analytic geometry: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1300" y="6184900"/>
            <a:ext cx="604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If 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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= 0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or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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 we have  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= 0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, and this is linear polarization.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240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Rotation Property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856968" y="4008892"/>
          <a:ext cx="2490788" cy="1036637"/>
        </p:xfrm>
        <a:graphic>
          <a:graphicData uri="http://schemas.openxmlformats.org/presentationml/2006/ole">
            <p:oleObj spid="_x0000_s15362" name="Equation" r:id="rId4" imgW="1130040" imgH="469800" progId="Equation.DSMT4">
              <p:embed/>
            </p:oleObj>
          </a:graphicData>
        </a:graphic>
      </p:graphicFrame>
      <p:graphicFrame>
        <p:nvGraphicFramePr>
          <p:cNvPr id="15363" name="Object 16"/>
          <p:cNvGraphicFramePr>
            <a:graphicFrameLocks noChangeAspect="1"/>
          </p:cNvGraphicFramePr>
          <p:nvPr/>
        </p:nvGraphicFramePr>
        <p:xfrm>
          <a:off x="5069205" y="1255214"/>
          <a:ext cx="3052763" cy="919163"/>
        </p:xfrm>
        <a:graphic>
          <a:graphicData uri="http://schemas.openxmlformats.org/presentationml/2006/ole">
            <p:oleObj spid="_x0000_s15363" name="Equation" r:id="rId5" imgW="1434960" imgH="431640" progId="Equation.DSMT4">
              <p:embed/>
            </p:oleObj>
          </a:graphicData>
        </a:graphic>
      </p:graphicFrame>
      <p:grpSp>
        <p:nvGrpSpPr>
          <p:cNvPr id="15365" name="Group 18"/>
          <p:cNvGrpSpPr>
            <a:grpSpLocks/>
          </p:cNvGrpSpPr>
          <p:nvPr/>
        </p:nvGrpSpPr>
        <p:grpSpPr bwMode="auto">
          <a:xfrm>
            <a:off x="159884" y="2050143"/>
            <a:ext cx="4900612" cy="3605213"/>
            <a:chOff x="1343" y="536"/>
            <a:chExt cx="3087" cy="2271"/>
          </a:xfrm>
        </p:grpSpPr>
        <p:sp>
          <p:nvSpPr>
            <p:cNvPr id="15366" name="Text Box 19"/>
            <p:cNvSpPr txBox="1">
              <a:spLocks noChangeArrowheads="1"/>
            </p:cNvSpPr>
            <p:nvPr/>
          </p:nvSpPr>
          <p:spPr bwMode="auto">
            <a:xfrm>
              <a:off x="4116" y="1744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67" name="Text Box 20"/>
            <p:cNvSpPr txBox="1">
              <a:spLocks noChangeArrowheads="1"/>
            </p:cNvSpPr>
            <p:nvPr/>
          </p:nvSpPr>
          <p:spPr bwMode="auto">
            <a:xfrm>
              <a:off x="1343" y="2487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LHEP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368" name="Text Box 21"/>
            <p:cNvSpPr txBox="1">
              <a:spLocks noChangeArrowheads="1"/>
            </p:cNvSpPr>
            <p:nvPr/>
          </p:nvSpPr>
          <p:spPr bwMode="auto">
            <a:xfrm>
              <a:off x="3833" y="837"/>
              <a:ext cx="5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RHEP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5369" name="Line 22"/>
            <p:cNvSpPr>
              <a:spLocks noChangeShapeType="1"/>
            </p:cNvSpPr>
            <p:nvPr/>
          </p:nvSpPr>
          <p:spPr bwMode="auto">
            <a:xfrm>
              <a:off x="1832" y="1887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0" name="Line 23"/>
            <p:cNvSpPr>
              <a:spLocks noChangeShapeType="1"/>
            </p:cNvSpPr>
            <p:nvPr/>
          </p:nvSpPr>
          <p:spPr bwMode="auto">
            <a:xfrm flipV="1">
              <a:off x="2879" y="866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Line 24"/>
            <p:cNvSpPr>
              <a:spLocks noChangeShapeType="1"/>
            </p:cNvSpPr>
            <p:nvPr/>
          </p:nvSpPr>
          <p:spPr bwMode="auto">
            <a:xfrm flipV="1">
              <a:off x="2879" y="1299"/>
              <a:ext cx="655" cy="59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2" name="Text Box 25"/>
            <p:cNvSpPr txBox="1">
              <a:spLocks noChangeArrowheads="1"/>
            </p:cNvSpPr>
            <p:nvPr/>
          </p:nvSpPr>
          <p:spPr bwMode="auto">
            <a:xfrm>
              <a:off x="2792" y="536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73" name="Arc 26"/>
            <p:cNvSpPr>
              <a:spLocks/>
            </p:cNvSpPr>
            <p:nvPr/>
          </p:nvSpPr>
          <p:spPr bwMode="auto">
            <a:xfrm>
              <a:off x="3051" y="1725"/>
              <a:ext cx="123" cy="163"/>
            </a:xfrm>
            <a:custGeom>
              <a:avLst/>
              <a:gdLst>
                <a:gd name="T0" fmla="*/ 32 w 21600"/>
                <a:gd name="T1" fmla="*/ 0 h 20862"/>
                <a:gd name="T2" fmla="*/ 123 w 21600"/>
                <a:gd name="T3" fmla="*/ 163 h 20862"/>
                <a:gd name="T4" fmla="*/ 0 w 21600"/>
                <a:gd name="T5" fmla="*/ 163 h 208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62"/>
                <a:gd name="T11" fmla="*/ 21600 w 21600"/>
                <a:gd name="T12" fmla="*/ 20862 h 20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62" fill="none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</a:path>
                <a:path w="21600" h="20862" stroke="0" extrusionOk="0">
                  <a:moveTo>
                    <a:pt x="5597" y="-1"/>
                  </a:moveTo>
                  <a:cubicBezTo>
                    <a:pt x="15036" y="2532"/>
                    <a:pt x="21600" y="11088"/>
                    <a:pt x="21600" y="20862"/>
                  </a:cubicBezTo>
                  <a:lnTo>
                    <a:pt x="0" y="20862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27"/>
            <p:cNvSpPr txBox="1">
              <a:spLocks noChangeArrowheads="1"/>
            </p:cNvSpPr>
            <p:nvPr/>
          </p:nvSpPr>
          <p:spPr bwMode="auto">
            <a:xfrm>
              <a:off x="3126" y="1580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5375" name="Oval 28"/>
            <p:cNvSpPr>
              <a:spLocks noChangeArrowheads="1"/>
            </p:cNvSpPr>
            <p:nvPr/>
          </p:nvSpPr>
          <p:spPr bwMode="auto">
            <a:xfrm rot="2616169">
              <a:off x="2478" y="991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Arc 29"/>
            <p:cNvSpPr>
              <a:spLocks/>
            </p:cNvSpPr>
            <p:nvPr/>
          </p:nvSpPr>
          <p:spPr bwMode="auto">
            <a:xfrm>
              <a:off x="3008" y="950"/>
              <a:ext cx="783" cy="347"/>
            </a:xfrm>
            <a:custGeom>
              <a:avLst/>
              <a:gdLst>
                <a:gd name="T0" fmla="*/ 512 w 21213"/>
                <a:gd name="T1" fmla="*/ 0 h 16549"/>
                <a:gd name="T2" fmla="*/ 783 w 21213"/>
                <a:gd name="T3" fmla="*/ 262 h 16549"/>
                <a:gd name="T4" fmla="*/ 0 w 21213"/>
                <a:gd name="T5" fmla="*/ 347 h 16549"/>
                <a:gd name="T6" fmla="*/ 0 60000 65536"/>
                <a:gd name="T7" fmla="*/ 0 60000 65536"/>
                <a:gd name="T8" fmla="*/ 0 60000 65536"/>
                <a:gd name="T9" fmla="*/ 0 w 21213"/>
                <a:gd name="T10" fmla="*/ 0 h 16549"/>
                <a:gd name="T11" fmla="*/ 21213 w 21213"/>
                <a:gd name="T12" fmla="*/ 16549 h 16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3" h="16549" fill="none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</a:path>
                <a:path w="21213" h="16549" stroke="0" extrusionOk="0">
                  <a:moveTo>
                    <a:pt x="13881" y="-1"/>
                  </a:moveTo>
                  <a:cubicBezTo>
                    <a:pt x="17687" y="3192"/>
                    <a:pt x="20276" y="7599"/>
                    <a:pt x="21213" y="12478"/>
                  </a:cubicBezTo>
                  <a:lnTo>
                    <a:pt x="0" y="1654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Arc 30"/>
            <p:cNvSpPr>
              <a:spLocks/>
            </p:cNvSpPr>
            <p:nvPr/>
          </p:nvSpPr>
          <p:spPr bwMode="auto">
            <a:xfrm>
              <a:off x="1986" y="2409"/>
              <a:ext cx="718" cy="354"/>
            </a:xfrm>
            <a:custGeom>
              <a:avLst/>
              <a:gdLst>
                <a:gd name="T0" fmla="*/ 136 w 21567"/>
                <a:gd name="T1" fmla="*/ 354 h 12697"/>
                <a:gd name="T2" fmla="*/ 0 w 21567"/>
                <a:gd name="T3" fmla="*/ 33 h 12697"/>
                <a:gd name="T4" fmla="*/ 718 w 21567"/>
                <a:gd name="T5" fmla="*/ 0 h 12697"/>
                <a:gd name="T6" fmla="*/ 0 60000 65536"/>
                <a:gd name="T7" fmla="*/ 0 60000 65536"/>
                <a:gd name="T8" fmla="*/ 0 60000 65536"/>
                <a:gd name="T9" fmla="*/ 0 w 21567"/>
                <a:gd name="T10" fmla="*/ 0 h 12697"/>
                <a:gd name="T11" fmla="*/ 21567 w 21567"/>
                <a:gd name="T12" fmla="*/ 12697 h 12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7" h="12697" fill="none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</a:path>
                <a:path w="21567" h="12697" stroke="0" extrusionOk="0">
                  <a:moveTo>
                    <a:pt x="4092" y="12697"/>
                  </a:moveTo>
                  <a:cubicBezTo>
                    <a:pt x="1651" y="9336"/>
                    <a:pt x="230" y="5343"/>
                    <a:pt x="0" y="1195"/>
                  </a:cubicBezTo>
                  <a:lnTo>
                    <a:pt x="21567" y="0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Text Box 31"/>
            <p:cNvSpPr txBox="1">
              <a:spLocks noChangeArrowheads="1"/>
            </p:cNvSpPr>
            <p:nvPr/>
          </p:nvSpPr>
          <p:spPr bwMode="auto">
            <a:xfrm>
              <a:off x="3246" y="2343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ellipse</a:t>
              </a:r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3657" y="1142999"/>
            <a:ext cx="42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now prove the rotation property: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365400" y="5644470"/>
          <a:ext cx="4451350" cy="531812"/>
        </p:xfrm>
        <a:graphic>
          <a:graphicData uri="http://schemas.openxmlformats.org/presentationml/2006/ole">
            <p:oleObj spid="_x0000_s15364" name="Equation" r:id="rId6" imgW="2019240" imgH="2412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161314" y="336368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Recall that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1593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Rotation Property (cont.)</a:t>
            </a: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569913" y="2359025"/>
            <a:ext cx="24526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Take the derivative:</a:t>
            </a:r>
            <a:endParaRPr lang="en-US" sz="2000" i="1" u="sng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6" name="Object 14"/>
          <p:cNvGraphicFramePr>
            <a:graphicFrameLocks noChangeAspect="1"/>
          </p:cNvGraphicFramePr>
          <p:nvPr/>
        </p:nvGraphicFramePr>
        <p:xfrm>
          <a:off x="2056267" y="1114669"/>
          <a:ext cx="4360862" cy="919825"/>
        </p:xfrm>
        <a:graphic>
          <a:graphicData uri="http://schemas.openxmlformats.org/presentationml/2006/ole">
            <p:oleObj spid="_x0000_s16386" name="Equation" r:id="rId4" imgW="2171520" imgH="457200" progId="Equation.DSMT4">
              <p:embed/>
            </p:oleObj>
          </a:graphicData>
        </a:graphic>
      </p:graphicFrame>
      <p:graphicFrame>
        <p:nvGraphicFramePr>
          <p:cNvPr id="16387" name="Object 15"/>
          <p:cNvGraphicFramePr>
            <a:graphicFrameLocks noChangeAspect="1"/>
          </p:cNvGraphicFramePr>
          <p:nvPr/>
        </p:nvGraphicFramePr>
        <p:xfrm>
          <a:off x="1935163" y="2792786"/>
          <a:ext cx="4364037" cy="790202"/>
        </p:xfrm>
        <a:graphic>
          <a:graphicData uri="http://schemas.openxmlformats.org/presentationml/2006/ole">
            <p:oleObj spid="_x0000_s16387" name="Equation" r:id="rId5" imgW="2387520" imgH="431640" progId="Equation.DSMT4">
              <p:embed/>
            </p:oleObj>
          </a:graphicData>
        </a:graphic>
      </p:graphicFrame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1335768" y="3661455"/>
            <a:ext cx="6111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88" name="Object 17"/>
          <p:cNvGraphicFramePr>
            <a:graphicFrameLocks noChangeAspect="1"/>
          </p:cNvGraphicFramePr>
          <p:nvPr/>
        </p:nvGraphicFramePr>
        <p:xfrm>
          <a:off x="2000250" y="4009221"/>
          <a:ext cx="4133850" cy="788204"/>
        </p:xfrm>
        <a:graphic>
          <a:graphicData uri="http://schemas.openxmlformats.org/presentationml/2006/ole">
            <p:oleObj spid="_x0000_s16388" name="Equation" r:id="rId6" imgW="2400120" imgH="457200" progId="Equation.DSMT4">
              <p:embed/>
            </p:oleObj>
          </a:graphicData>
        </a:graphic>
      </p:graphicFrame>
      <p:graphicFrame>
        <p:nvGraphicFramePr>
          <p:cNvPr id="16389" name="Object 18"/>
          <p:cNvGraphicFramePr>
            <a:graphicFrameLocks noChangeAspect="1"/>
          </p:cNvGraphicFramePr>
          <p:nvPr/>
        </p:nvGraphicFramePr>
        <p:xfrm>
          <a:off x="1600200" y="4959350"/>
          <a:ext cx="4775200" cy="1558925"/>
        </p:xfrm>
        <a:graphic>
          <a:graphicData uri="http://schemas.openxmlformats.org/presentationml/2006/ole">
            <p:oleObj spid="_x0000_s16389" name="Equation" r:id="rId7" imgW="2489040" imgH="812520" progId="Equation.DSMT4">
              <p:embed/>
            </p:oleObj>
          </a:graphicData>
        </a:graphic>
      </p:graphicFrame>
      <p:sp>
        <p:nvSpPr>
          <p:cNvPr id="16393" name="Text Box 19"/>
          <p:cNvSpPr txBox="1">
            <a:spLocks noChangeArrowheads="1"/>
          </p:cNvSpPr>
          <p:nvPr/>
        </p:nvSpPr>
        <p:spPr bwMode="auto">
          <a:xfrm>
            <a:off x="6718300" y="5916613"/>
            <a:ext cx="2030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(proof complete)</a:t>
            </a:r>
          </a:p>
        </p:txBody>
      </p: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809037" y="870812"/>
            <a:ext cx="11830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2318703" y="0"/>
            <a:ext cx="47291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Phasor Picture</a:t>
            </a:r>
          </a:p>
        </p:txBody>
      </p:sp>
      <p:sp>
        <p:nvSpPr>
          <p:cNvPr id="17431" name="Line 11"/>
          <p:cNvSpPr>
            <a:spLocks noChangeShapeType="1"/>
          </p:cNvSpPr>
          <p:nvPr/>
        </p:nvSpPr>
        <p:spPr bwMode="auto">
          <a:xfrm flipV="1">
            <a:off x="5321300" y="1863725"/>
            <a:ext cx="1079500" cy="695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2" name="Line 39"/>
          <p:cNvSpPr>
            <a:spLocks noChangeShapeType="1"/>
          </p:cNvSpPr>
          <p:nvPr/>
        </p:nvSpPr>
        <p:spPr bwMode="auto">
          <a:xfrm>
            <a:off x="4102100" y="2568575"/>
            <a:ext cx="3059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3" name="Line 40"/>
          <p:cNvSpPr>
            <a:spLocks noChangeShapeType="1"/>
          </p:cNvSpPr>
          <p:nvPr/>
        </p:nvSpPr>
        <p:spPr bwMode="auto">
          <a:xfrm flipV="1">
            <a:off x="5319713" y="1508125"/>
            <a:ext cx="0" cy="11953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4" name="Arc 45"/>
          <p:cNvSpPr>
            <a:spLocks/>
          </p:cNvSpPr>
          <p:nvPr/>
        </p:nvSpPr>
        <p:spPr bwMode="auto">
          <a:xfrm flipV="1">
            <a:off x="5864225" y="2274887"/>
            <a:ext cx="223838" cy="355600"/>
          </a:xfrm>
          <a:custGeom>
            <a:avLst/>
            <a:gdLst>
              <a:gd name="T0" fmla="*/ 141 w 20844"/>
              <a:gd name="T1" fmla="*/ 66 h 19100"/>
              <a:gd name="T2" fmla="*/ 68 w 20844"/>
              <a:gd name="T3" fmla="*/ 224 h 19100"/>
              <a:gd name="T4" fmla="*/ 0 w 20844"/>
              <a:gd name="T5" fmla="*/ 0 h 19100"/>
              <a:gd name="T6" fmla="*/ 0 60000 65536"/>
              <a:gd name="T7" fmla="*/ 0 60000 65536"/>
              <a:gd name="T8" fmla="*/ 0 60000 65536"/>
              <a:gd name="T9" fmla="*/ 0 w 20844"/>
              <a:gd name="T10" fmla="*/ 0 h 19100"/>
              <a:gd name="T11" fmla="*/ 20844 w 20844"/>
              <a:gd name="T12" fmla="*/ 19100 h 19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44" h="19100" fill="none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</a:path>
              <a:path w="20844" h="19100" stroke="0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411" name="Object 64"/>
          <p:cNvGraphicFramePr>
            <a:graphicFrameLocks noChangeAspect="1"/>
          </p:cNvGraphicFramePr>
          <p:nvPr/>
        </p:nvGraphicFramePr>
        <p:xfrm>
          <a:off x="6607175" y="1598612"/>
          <a:ext cx="657225" cy="485775"/>
        </p:xfrm>
        <a:graphic>
          <a:graphicData uri="http://schemas.openxmlformats.org/presentationml/2006/ole">
            <p:oleObj spid="_x0000_s17411" name="Equation" r:id="rId4" imgW="291960" imgH="215640" progId="Equation.DSMT4">
              <p:embed/>
            </p:oleObj>
          </a:graphicData>
        </a:graphic>
      </p:graphicFrame>
      <p:sp>
        <p:nvSpPr>
          <p:cNvPr id="17436" name="Text Box 75"/>
          <p:cNvSpPr txBox="1">
            <a:spLocks noChangeArrowheads="1"/>
          </p:cNvSpPr>
          <p:nvPr/>
        </p:nvSpPr>
        <p:spPr bwMode="auto">
          <a:xfrm>
            <a:off x="7278688" y="2344737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x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37" name="Text Box 77"/>
          <p:cNvSpPr txBox="1">
            <a:spLocks noChangeArrowheads="1"/>
          </p:cNvSpPr>
          <p:nvPr/>
        </p:nvSpPr>
        <p:spPr bwMode="auto">
          <a:xfrm>
            <a:off x="5187950" y="1054100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y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7410" name="Object 89"/>
          <p:cNvGraphicFramePr>
            <a:graphicFrameLocks noChangeAspect="1"/>
          </p:cNvGraphicFramePr>
          <p:nvPr/>
        </p:nvGraphicFramePr>
        <p:xfrm>
          <a:off x="412750" y="1236663"/>
          <a:ext cx="3241675" cy="431800"/>
        </p:xfrm>
        <a:graphic>
          <a:graphicData uri="http://schemas.openxmlformats.org/presentationml/2006/ole">
            <p:oleObj spid="_x0000_s17410" name="Equation" r:id="rId5" imgW="1523880" imgH="203040" progId="Equation.DSMT4">
              <p:embed/>
            </p:oleObj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4359275" y="3438525"/>
            <a:ext cx="3684588" cy="1624013"/>
            <a:chOff x="3952875" y="1978025"/>
            <a:chExt cx="3684588" cy="1624013"/>
          </a:xfrm>
        </p:grpSpPr>
        <p:sp>
          <p:nvSpPr>
            <p:cNvPr id="17417" name="Text Box 69"/>
            <p:cNvSpPr txBox="1">
              <a:spLocks noChangeArrowheads="1"/>
            </p:cNvSpPr>
            <p:nvPr/>
          </p:nvSpPr>
          <p:spPr bwMode="auto">
            <a:xfrm>
              <a:off x="5880100" y="1978025"/>
              <a:ext cx="1757363" cy="457200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leads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7418" name="Text Box 71"/>
            <p:cNvSpPr txBox="1">
              <a:spLocks noChangeArrowheads="1"/>
            </p:cNvSpPr>
            <p:nvPr/>
          </p:nvSpPr>
          <p:spPr bwMode="auto">
            <a:xfrm>
              <a:off x="6757988" y="3205163"/>
              <a:ext cx="4841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Re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>
              <a:off x="3952875" y="3216275"/>
              <a:ext cx="30591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 flipV="1">
              <a:off x="5170488" y="2155825"/>
              <a:ext cx="0" cy="11953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1" name="Line 17"/>
            <p:cNvSpPr>
              <a:spLocks noChangeShapeType="1"/>
            </p:cNvSpPr>
            <p:nvPr/>
          </p:nvSpPr>
          <p:spPr bwMode="auto">
            <a:xfrm>
              <a:off x="5157788" y="3213100"/>
              <a:ext cx="904875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2" name="Line 18"/>
            <p:cNvSpPr>
              <a:spLocks noChangeShapeType="1"/>
            </p:cNvSpPr>
            <p:nvPr/>
          </p:nvSpPr>
          <p:spPr bwMode="auto">
            <a:xfrm flipH="1" flipV="1">
              <a:off x="4657725" y="2484438"/>
              <a:ext cx="509588" cy="73342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4" name="Line 22"/>
            <p:cNvSpPr>
              <a:spLocks noChangeShapeType="1"/>
            </p:cNvSpPr>
            <p:nvPr/>
          </p:nvSpPr>
          <p:spPr bwMode="auto">
            <a:xfrm flipH="1">
              <a:off x="5043488" y="2989263"/>
              <a:ext cx="57150" cy="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Text Box 63"/>
            <p:cNvSpPr txBox="1">
              <a:spLocks noChangeArrowheads="1"/>
            </p:cNvSpPr>
            <p:nvPr/>
          </p:nvSpPr>
          <p:spPr bwMode="auto">
            <a:xfrm>
              <a:off x="5170488" y="2636838"/>
              <a:ext cx="3651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b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426" name="Text Box 65"/>
            <p:cNvSpPr txBox="1">
              <a:spLocks noChangeArrowheads="1"/>
            </p:cNvSpPr>
            <p:nvPr/>
          </p:nvSpPr>
          <p:spPr bwMode="auto">
            <a:xfrm>
              <a:off x="4095750" y="2101850"/>
              <a:ext cx="8429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 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27" name="Text Box 66"/>
            <p:cNvSpPr txBox="1">
              <a:spLocks noChangeArrowheads="1"/>
            </p:cNvSpPr>
            <p:nvPr/>
          </p:nvSpPr>
          <p:spPr bwMode="auto">
            <a:xfrm>
              <a:off x="5749925" y="2746375"/>
              <a:ext cx="8429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28" name="Text Box 72"/>
            <p:cNvSpPr txBox="1">
              <a:spLocks noChangeArrowheads="1"/>
            </p:cNvSpPr>
            <p:nvPr/>
          </p:nvSpPr>
          <p:spPr bwMode="auto">
            <a:xfrm>
              <a:off x="5170488" y="2032000"/>
              <a:ext cx="5905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Im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7429" name="Oval 94"/>
            <p:cNvSpPr>
              <a:spLocks noChangeArrowheads="1"/>
            </p:cNvSpPr>
            <p:nvPr/>
          </p:nvSpPr>
          <p:spPr bwMode="auto">
            <a:xfrm>
              <a:off x="5992813" y="3165475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95"/>
            <p:cNvSpPr>
              <a:spLocks noChangeArrowheads="1"/>
            </p:cNvSpPr>
            <p:nvPr/>
          </p:nvSpPr>
          <p:spPr bwMode="auto">
            <a:xfrm>
              <a:off x="4600575" y="2432050"/>
              <a:ext cx="9525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rc 21"/>
            <p:cNvSpPr>
              <a:spLocks/>
            </p:cNvSpPr>
            <p:nvPr/>
          </p:nvSpPr>
          <p:spPr bwMode="auto">
            <a:xfrm flipV="1">
              <a:off x="5029200" y="2986088"/>
              <a:ext cx="303213" cy="201613"/>
            </a:xfrm>
            <a:custGeom>
              <a:avLst/>
              <a:gdLst>
                <a:gd name="T0" fmla="*/ 191 w 29389"/>
                <a:gd name="T1" fmla="*/ 0 h 21946"/>
                <a:gd name="T2" fmla="*/ 0 w 29389"/>
                <a:gd name="T3" fmla="*/ 119 h 21946"/>
                <a:gd name="T4" fmla="*/ 51 w 29389"/>
                <a:gd name="T5" fmla="*/ 2 h 21946"/>
                <a:gd name="T6" fmla="*/ 0 60000 65536"/>
                <a:gd name="T7" fmla="*/ 0 60000 65536"/>
                <a:gd name="T8" fmla="*/ 0 60000 65536"/>
                <a:gd name="T9" fmla="*/ 0 w 29389"/>
                <a:gd name="T10" fmla="*/ 0 h 21946"/>
                <a:gd name="T11" fmla="*/ 29389 w 29389"/>
                <a:gd name="T12" fmla="*/ 21946 h 219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89" h="21946" fill="none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</a:path>
                <a:path w="29389" h="21946" stroke="0" extrusionOk="0">
                  <a:moveTo>
                    <a:pt x="29386" y="-1"/>
                  </a:moveTo>
                  <a:cubicBezTo>
                    <a:pt x="29388" y="115"/>
                    <a:pt x="29389" y="230"/>
                    <a:pt x="29389" y="346"/>
                  </a:cubicBezTo>
                  <a:cubicBezTo>
                    <a:pt x="29389" y="12275"/>
                    <a:pt x="19718" y="21946"/>
                    <a:pt x="7789" y="21946"/>
                  </a:cubicBezTo>
                  <a:cubicBezTo>
                    <a:pt x="5125" y="21946"/>
                    <a:pt x="2484" y="21453"/>
                    <a:pt x="0" y="20492"/>
                  </a:cubicBezTo>
                  <a:lnTo>
                    <a:pt x="7789" y="346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6" name="Text Box 100"/>
          <p:cNvSpPr txBox="1">
            <a:spLocks noChangeArrowheads="1"/>
          </p:cNvSpPr>
          <p:nvPr/>
        </p:nvSpPr>
        <p:spPr bwMode="auto">
          <a:xfrm>
            <a:off x="5191125" y="4989513"/>
            <a:ext cx="781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LHEP</a:t>
            </a:r>
          </a:p>
        </p:txBody>
      </p:sp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262554" y="2903914"/>
            <a:ext cx="3716338" cy="147732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  <a:sym typeface="Symbol" pitchFamily="18" charset="2"/>
              </a:rPr>
              <a:t>Rule: 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The electric field vector rotates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in time from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the leading axis to the lagging axis.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9100" y="5778500"/>
            <a:ext cx="85520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 A phase angle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0 &lt;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/>
              </a:rPr>
              <a:t> &lt; </a:t>
            </a:r>
            <a:r>
              <a:rPr lang="en-US" sz="1600" i="1" dirty="0" smtClean="0">
                <a:solidFill>
                  <a:schemeClr val="bg2"/>
                </a:solidFill>
                <a:sym typeface="Symbol"/>
              </a:rPr>
              <a:t>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is a leading phase angle (leading with respect to zero degrees).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A phase angle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-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/>
              </a:rPr>
              <a:t> &lt; 0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is a lagging phase angle (lagging with respect to zero degrees).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1961198" y="0"/>
            <a:ext cx="555783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Phasor Picture (cont.)</a:t>
            </a:r>
          </a:p>
        </p:txBody>
      </p:sp>
      <p:sp>
        <p:nvSpPr>
          <p:cNvPr id="18454" name="Line 26"/>
          <p:cNvSpPr>
            <a:spLocks noChangeShapeType="1"/>
          </p:cNvSpPr>
          <p:nvPr/>
        </p:nvSpPr>
        <p:spPr bwMode="auto">
          <a:xfrm>
            <a:off x="4603750" y="2682875"/>
            <a:ext cx="305911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55" name="Line 27"/>
          <p:cNvSpPr>
            <a:spLocks noChangeShapeType="1"/>
          </p:cNvSpPr>
          <p:nvPr/>
        </p:nvSpPr>
        <p:spPr bwMode="auto">
          <a:xfrm flipV="1">
            <a:off x="5821363" y="1622425"/>
            <a:ext cx="0" cy="11953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57" name="Text Box 41"/>
          <p:cNvSpPr txBox="1">
            <a:spLocks noChangeArrowheads="1"/>
          </p:cNvSpPr>
          <p:nvPr/>
        </p:nvSpPr>
        <p:spPr bwMode="auto">
          <a:xfrm>
            <a:off x="7820025" y="2466975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x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8" name="Text Box 43"/>
          <p:cNvSpPr txBox="1">
            <a:spLocks noChangeArrowheads="1"/>
          </p:cNvSpPr>
          <p:nvPr/>
        </p:nvSpPr>
        <p:spPr bwMode="auto">
          <a:xfrm>
            <a:off x="5680075" y="1160463"/>
            <a:ext cx="4873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y</a:t>
            </a:r>
            <a:endParaRPr lang="en-US" sz="2000" i="1" u="sng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8459" name="Arc 45"/>
          <p:cNvSpPr>
            <a:spLocks/>
          </p:cNvSpPr>
          <p:nvPr/>
        </p:nvSpPr>
        <p:spPr bwMode="auto">
          <a:xfrm flipV="1">
            <a:off x="6648450" y="2217738"/>
            <a:ext cx="223838" cy="355600"/>
          </a:xfrm>
          <a:custGeom>
            <a:avLst/>
            <a:gdLst>
              <a:gd name="T0" fmla="*/ 141 w 20844"/>
              <a:gd name="T1" fmla="*/ 66 h 19100"/>
              <a:gd name="T2" fmla="*/ 68 w 20844"/>
              <a:gd name="T3" fmla="*/ 224 h 19100"/>
              <a:gd name="T4" fmla="*/ 0 w 20844"/>
              <a:gd name="T5" fmla="*/ 0 h 19100"/>
              <a:gd name="T6" fmla="*/ 0 60000 65536"/>
              <a:gd name="T7" fmla="*/ 0 60000 65536"/>
              <a:gd name="T8" fmla="*/ 0 60000 65536"/>
              <a:gd name="T9" fmla="*/ 0 w 20844"/>
              <a:gd name="T10" fmla="*/ 0 h 19100"/>
              <a:gd name="T11" fmla="*/ 20844 w 20844"/>
              <a:gd name="T12" fmla="*/ 19100 h 19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44" h="19100" fill="none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</a:path>
              <a:path w="20844" h="19100" stroke="0" extrusionOk="0">
                <a:moveTo>
                  <a:pt x="20844" y="5664"/>
                </a:moveTo>
                <a:cubicBezTo>
                  <a:pt x="19274" y="11439"/>
                  <a:pt x="15379" y="16305"/>
                  <a:pt x="10087" y="19100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Line 46"/>
          <p:cNvSpPr>
            <a:spLocks noChangeShapeType="1"/>
          </p:cNvSpPr>
          <p:nvPr/>
        </p:nvSpPr>
        <p:spPr bwMode="auto">
          <a:xfrm flipV="1">
            <a:off x="5822950" y="1982788"/>
            <a:ext cx="1079500" cy="695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435" name="Object 49"/>
          <p:cNvGraphicFramePr>
            <a:graphicFrameLocks noChangeAspect="1"/>
          </p:cNvGraphicFramePr>
          <p:nvPr/>
        </p:nvGraphicFramePr>
        <p:xfrm>
          <a:off x="7310438" y="1778000"/>
          <a:ext cx="657225" cy="485775"/>
        </p:xfrm>
        <a:graphic>
          <a:graphicData uri="http://schemas.openxmlformats.org/presentationml/2006/ole">
            <p:oleObj spid="_x0000_s18435" name="Equation" r:id="rId4" imgW="291960" imgH="215640" progId="Equation.DSMT4">
              <p:embed/>
            </p:oleObj>
          </a:graphicData>
        </a:graphic>
      </p:graphicFrame>
      <p:graphicFrame>
        <p:nvGraphicFramePr>
          <p:cNvPr id="18434" name="Object 52"/>
          <p:cNvGraphicFramePr>
            <a:graphicFrameLocks noChangeAspect="1"/>
          </p:cNvGraphicFramePr>
          <p:nvPr/>
        </p:nvGraphicFramePr>
        <p:xfrm>
          <a:off x="539750" y="1273175"/>
          <a:ext cx="3565525" cy="431800"/>
        </p:xfrm>
        <a:graphic>
          <a:graphicData uri="http://schemas.openxmlformats.org/presentationml/2006/ole">
            <p:oleObj spid="_x0000_s18434" name="Equation" r:id="rId5" imgW="1676160" imgH="203040" progId="Equation.DSMT4">
              <p:embed/>
            </p:oleObj>
          </a:graphicData>
        </a:graphic>
      </p:graphicFrame>
      <p:sp>
        <p:nvSpPr>
          <p:cNvPr id="18438" name="Text Box 53"/>
          <p:cNvSpPr txBox="1">
            <a:spLocks noChangeArrowheads="1"/>
          </p:cNvSpPr>
          <p:nvPr/>
        </p:nvSpPr>
        <p:spPr bwMode="auto">
          <a:xfrm>
            <a:off x="358088" y="2849326"/>
            <a:ext cx="3716338" cy="147732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chemeClr val="bg1"/>
                </a:solidFill>
                <a:sym typeface="Symbol" pitchFamily="18" charset="2"/>
              </a:rPr>
              <a:t>Rule: 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The electric field vector rotates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in time from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the leading axis to the lagging axis.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18439" name="Group 60"/>
          <p:cNvGrpSpPr>
            <a:grpSpLocks/>
          </p:cNvGrpSpPr>
          <p:nvPr/>
        </p:nvGrpSpPr>
        <p:grpSpPr bwMode="auto">
          <a:xfrm>
            <a:off x="4327526" y="3459163"/>
            <a:ext cx="3341688" cy="1938338"/>
            <a:chOff x="2718" y="1379"/>
            <a:chExt cx="2105" cy="1221"/>
          </a:xfrm>
        </p:grpSpPr>
        <p:sp>
          <p:nvSpPr>
            <p:cNvPr id="18441" name="Line 18"/>
            <p:cNvSpPr>
              <a:spLocks noChangeShapeType="1"/>
            </p:cNvSpPr>
            <p:nvPr/>
          </p:nvSpPr>
          <p:spPr bwMode="auto">
            <a:xfrm>
              <a:off x="2741" y="2133"/>
              <a:ext cx="19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2" name="Line 19"/>
            <p:cNvSpPr>
              <a:spLocks noChangeShapeType="1"/>
            </p:cNvSpPr>
            <p:nvPr/>
          </p:nvSpPr>
          <p:spPr bwMode="auto">
            <a:xfrm flipV="1">
              <a:off x="3508" y="146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3" name="Line 20"/>
            <p:cNvSpPr>
              <a:spLocks noChangeShapeType="1"/>
            </p:cNvSpPr>
            <p:nvPr/>
          </p:nvSpPr>
          <p:spPr bwMode="auto">
            <a:xfrm>
              <a:off x="3500" y="2131"/>
              <a:ext cx="57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4" name="Line 21"/>
            <p:cNvSpPr>
              <a:spLocks noChangeShapeType="1"/>
            </p:cNvSpPr>
            <p:nvPr/>
          </p:nvSpPr>
          <p:spPr bwMode="auto">
            <a:xfrm flipH="1">
              <a:off x="3039" y="2134"/>
              <a:ext cx="467" cy="32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Arc 24"/>
            <p:cNvSpPr>
              <a:spLocks/>
            </p:cNvSpPr>
            <p:nvPr/>
          </p:nvSpPr>
          <p:spPr bwMode="auto">
            <a:xfrm flipV="1">
              <a:off x="3415" y="2132"/>
              <a:ext cx="215" cy="105"/>
            </a:xfrm>
            <a:custGeom>
              <a:avLst/>
              <a:gdLst>
                <a:gd name="T0" fmla="*/ 0 w 37829"/>
                <a:gd name="T1" fmla="*/ 34 h 22416"/>
                <a:gd name="T2" fmla="*/ 215 w 37829"/>
                <a:gd name="T3" fmla="*/ 105 h 22416"/>
                <a:gd name="T4" fmla="*/ 92 w 37829"/>
                <a:gd name="T5" fmla="*/ 101 h 22416"/>
                <a:gd name="T6" fmla="*/ 0 60000 65536"/>
                <a:gd name="T7" fmla="*/ 0 60000 65536"/>
                <a:gd name="T8" fmla="*/ 0 60000 65536"/>
                <a:gd name="T9" fmla="*/ 0 w 37829"/>
                <a:gd name="T10" fmla="*/ 0 h 22416"/>
                <a:gd name="T11" fmla="*/ 37829 w 37829"/>
                <a:gd name="T12" fmla="*/ 22416 h 224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829" h="22416" fill="none" extrusionOk="0">
                  <a:moveTo>
                    <a:pt x="-1" y="7345"/>
                  </a:moveTo>
                  <a:cubicBezTo>
                    <a:pt x="4100" y="2676"/>
                    <a:pt x="10014" y="-1"/>
                    <a:pt x="16229" y="0"/>
                  </a:cubicBezTo>
                  <a:cubicBezTo>
                    <a:pt x="28158" y="0"/>
                    <a:pt x="37829" y="9670"/>
                    <a:pt x="37829" y="21600"/>
                  </a:cubicBezTo>
                  <a:cubicBezTo>
                    <a:pt x="37829" y="21872"/>
                    <a:pt x="37823" y="22144"/>
                    <a:pt x="37813" y="22415"/>
                  </a:cubicBezTo>
                </a:path>
                <a:path w="37829" h="22416" stroke="0" extrusionOk="0">
                  <a:moveTo>
                    <a:pt x="-1" y="7345"/>
                  </a:moveTo>
                  <a:cubicBezTo>
                    <a:pt x="4100" y="2676"/>
                    <a:pt x="10014" y="-1"/>
                    <a:pt x="16229" y="0"/>
                  </a:cubicBezTo>
                  <a:cubicBezTo>
                    <a:pt x="28158" y="0"/>
                    <a:pt x="37829" y="9670"/>
                    <a:pt x="37829" y="21600"/>
                  </a:cubicBezTo>
                  <a:cubicBezTo>
                    <a:pt x="37829" y="21872"/>
                    <a:pt x="37823" y="22144"/>
                    <a:pt x="37813" y="22415"/>
                  </a:cubicBezTo>
                  <a:lnTo>
                    <a:pt x="16229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Text Box 33"/>
            <p:cNvSpPr txBox="1">
              <a:spLocks noChangeArrowheads="1"/>
            </p:cNvSpPr>
            <p:nvPr/>
          </p:nvSpPr>
          <p:spPr bwMode="auto">
            <a:xfrm>
              <a:off x="3931" y="1819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7" name="Text Box 34"/>
            <p:cNvSpPr txBox="1">
              <a:spLocks noChangeArrowheads="1"/>
            </p:cNvSpPr>
            <p:nvPr/>
          </p:nvSpPr>
          <p:spPr bwMode="auto">
            <a:xfrm>
              <a:off x="2718" y="2350"/>
              <a:ext cx="2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8" name="Text Box 38"/>
            <p:cNvSpPr txBox="1">
              <a:spLocks noChangeArrowheads="1"/>
            </p:cNvSpPr>
            <p:nvPr/>
          </p:nvSpPr>
          <p:spPr bwMode="auto">
            <a:xfrm>
              <a:off x="3524" y="1398"/>
              <a:ext cx="39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Im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49" name="Text Box 39"/>
            <p:cNvSpPr txBox="1">
              <a:spLocks noChangeArrowheads="1"/>
            </p:cNvSpPr>
            <p:nvPr/>
          </p:nvSpPr>
          <p:spPr bwMode="auto">
            <a:xfrm>
              <a:off x="4519" y="2172"/>
              <a:ext cx="30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Re</a:t>
              </a:r>
              <a:endParaRPr lang="en-US" sz="2000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450" name="Text Box 44"/>
            <p:cNvSpPr txBox="1">
              <a:spLocks noChangeArrowheads="1"/>
            </p:cNvSpPr>
            <p:nvPr/>
          </p:nvSpPr>
          <p:spPr bwMode="auto">
            <a:xfrm>
              <a:off x="3557" y="2118"/>
              <a:ext cx="23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Symbol" pitchFamily="18" charset="2"/>
                </a:rPr>
                <a:t>b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8451" name="Text Box 47"/>
            <p:cNvSpPr txBox="1">
              <a:spLocks noChangeArrowheads="1"/>
            </p:cNvSpPr>
            <p:nvPr/>
          </p:nvSpPr>
          <p:spPr bwMode="auto">
            <a:xfrm>
              <a:off x="3964" y="1379"/>
              <a:ext cx="836" cy="250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lags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18452" name="Oval 57"/>
            <p:cNvSpPr>
              <a:spLocks noChangeArrowheads="1"/>
            </p:cNvSpPr>
            <p:nvPr/>
          </p:nvSpPr>
          <p:spPr bwMode="auto">
            <a:xfrm>
              <a:off x="4044" y="2101"/>
              <a:ext cx="60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58"/>
            <p:cNvSpPr>
              <a:spLocks noChangeArrowheads="1"/>
            </p:cNvSpPr>
            <p:nvPr/>
          </p:nvSpPr>
          <p:spPr bwMode="auto">
            <a:xfrm>
              <a:off x="3029" y="2428"/>
              <a:ext cx="60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0" name="Text Box 61"/>
          <p:cNvSpPr txBox="1">
            <a:spLocks noChangeArrowheads="1"/>
          </p:cNvSpPr>
          <p:nvPr/>
        </p:nvSpPr>
        <p:spPr bwMode="auto">
          <a:xfrm>
            <a:off x="5318125" y="5065713"/>
            <a:ext cx="8191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RHEP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9100" y="5778500"/>
            <a:ext cx="855208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</a:rPr>
              <a:t> A phase angle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0 &lt;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/>
              </a:rPr>
              <a:t> &lt; </a:t>
            </a:r>
            <a:r>
              <a:rPr lang="en-US" sz="1600" i="1" dirty="0" smtClean="0">
                <a:solidFill>
                  <a:schemeClr val="bg2"/>
                </a:solidFill>
                <a:sym typeface="Symbol"/>
              </a:rPr>
              <a:t>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is a leading phase angle (leading with respect to zero degrees).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2"/>
                </a:solidFill>
              </a:rPr>
              <a:t>A phase angle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-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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latin typeface="+mn-lt"/>
                <a:sym typeface="Symbol"/>
              </a:rPr>
              <a:t> &lt; 0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is a lagging phase angle (lagging with respect to zero degrees).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2406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19458" name="Object 49"/>
          <p:cNvGraphicFramePr>
            <a:graphicFrameLocks noChangeAspect="1"/>
          </p:cNvGraphicFramePr>
          <p:nvPr/>
        </p:nvGraphicFramePr>
        <p:xfrm>
          <a:off x="2279968" y="1056640"/>
          <a:ext cx="4429125" cy="650875"/>
        </p:xfrm>
        <a:graphic>
          <a:graphicData uri="http://schemas.openxmlformats.org/presentationml/2006/ole">
            <p:oleObj spid="_x0000_s19458" name="Equation" r:id="rId4" imgW="1726920" imgH="253800" progId="Equation.DSMT4">
              <p:embed/>
            </p:oleObj>
          </a:graphicData>
        </a:graphic>
      </p:graphicFrame>
      <p:sp>
        <p:nvSpPr>
          <p:cNvPr id="19460" name="Text Box 62"/>
          <p:cNvSpPr txBox="1">
            <a:spLocks noChangeArrowheads="1"/>
          </p:cNvSpPr>
          <p:nvPr/>
        </p:nvSpPr>
        <p:spPr bwMode="auto">
          <a:xfrm>
            <a:off x="6348095" y="3275648"/>
            <a:ext cx="41846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y</a:t>
            </a:r>
          </a:p>
        </p:txBody>
      </p:sp>
      <p:grpSp>
        <p:nvGrpSpPr>
          <p:cNvPr id="19461" name="Group 94"/>
          <p:cNvGrpSpPr>
            <a:grpSpLocks/>
          </p:cNvGrpSpPr>
          <p:nvPr/>
        </p:nvGrpSpPr>
        <p:grpSpPr bwMode="auto">
          <a:xfrm>
            <a:off x="2286000" y="2016130"/>
            <a:ext cx="3983038" cy="2427293"/>
            <a:chOff x="1440" y="1270"/>
            <a:chExt cx="2509" cy="1529"/>
          </a:xfrm>
        </p:grpSpPr>
        <p:sp>
          <p:nvSpPr>
            <p:cNvPr id="19463" name="Line 72"/>
            <p:cNvSpPr>
              <a:spLocks noChangeShapeType="1"/>
            </p:cNvSpPr>
            <p:nvPr/>
          </p:nvSpPr>
          <p:spPr bwMode="auto">
            <a:xfrm>
              <a:off x="1440" y="2085"/>
              <a:ext cx="1062" cy="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4" name="Line 51"/>
            <p:cNvSpPr>
              <a:spLocks noChangeShapeType="1"/>
            </p:cNvSpPr>
            <p:nvPr/>
          </p:nvSpPr>
          <p:spPr bwMode="auto">
            <a:xfrm>
              <a:off x="2022" y="2213"/>
              <a:ext cx="19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5" name="Line 52"/>
            <p:cNvSpPr>
              <a:spLocks noChangeShapeType="1"/>
            </p:cNvSpPr>
            <p:nvPr/>
          </p:nvSpPr>
          <p:spPr bwMode="auto">
            <a:xfrm flipV="1">
              <a:off x="2789" y="154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6" name="Text Box 61"/>
            <p:cNvSpPr txBox="1">
              <a:spLocks noChangeArrowheads="1"/>
            </p:cNvSpPr>
            <p:nvPr/>
          </p:nvSpPr>
          <p:spPr bwMode="auto">
            <a:xfrm>
              <a:off x="2807" y="1712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67" name="Text Box 63"/>
            <p:cNvSpPr txBox="1">
              <a:spLocks noChangeArrowheads="1"/>
            </p:cNvSpPr>
            <p:nvPr/>
          </p:nvSpPr>
          <p:spPr bwMode="auto">
            <a:xfrm>
              <a:off x="2706" y="1270"/>
              <a:ext cx="22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 flipH="1">
              <a:off x="2111" y="1973"/>
              <a:ext cx="1039" cy="6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 flipV="1">
              <a:off x="2789" y="1787"/>
              <a:ext cx="0" cy="4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0" name="Line 67"/>
            <p:cNvSpPr>
              <a:spLocks noChangeShapeType="1"/>
            </p:cNvSpPr>
            <p:nvPr/>
          </p:nvSpPr>
          <p:spPr bwMode="auto">
            <a:xfrm flipH="1">
              <a:off x="2378" y="2204"/>
              <a:ext cx="420" cy="2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1" name="Text Box 68"/>
            <p:cNvSpPr txBox="1">
              <a:spLocks noChangeArrowheads="1"/>
            </p:cNvSpPr>
            <p:nvPr/>
          </p:nvSpPr>
          <p:spPr bwMode="auto">
            <a:xfrm>
              <a:off x="1929" y="2549"/>
              <a:ext cx="2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472" name="Freeform 70"/>
            <p:cNvSpPr>
              <a:spLocks/>
            </p:cNvSpPr>
            <p:nvPr/>
          </p:nvSpPr>
          <p:spPr bwMode="auto">
            <a:xfrm flipH="1">
              <a:off x="1651" y="1990"/>
              <a:ext cx="565" cy="175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3" name="Line 71"/>
            <p:cNvSpPr>
              <a:spLocks noChangeShapeType="1"/>
            </p:cNvSpPr>
            <p:nvPr/>
          </p:nvSpPr>
          <p:spPr bwMode="auto">
            <a:xfrm flipH="1">
              <a:off x="1588" y="2086"/>
              <a:ext cx="68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4" name="Text Box 73"/>
            <p:cNvSpPr txBox="1">
              <a:spLocks noChangeArrowheads="1"/>
            </p:cNvSpPr>
            <p:nvPr/>
          </p:nvSpPr>
          <p:spPr bwMode="auto">
            <a:xfrm>
              <a:off x="2424" y="2385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9462" name="Text Box 90"/>
          <p:cNvSpPr txBox="1">
            <a:spLocks noChangeArrowheads="1"/>
          </p:cNvSpPr>
          <p:nvPr/>
        </p:nvSpPr>
        <p:spPr bwMode="auto">
          <a:xfrm>
            <a:off x="2795588" y="5181600"/>
            <a:ext cx="3854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What is this wave’s polarization?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Polarization of Waves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054100" y="1192213"/>
            <a:ext cx="19224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Time Domain: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2065338" y="4373563"/>
          <a:ext cx="4683125" cy="1290637"/>
        </p:xfrm>
        <a:graphic>
          <a:graphicData uri="http://schemas.openxmlformats.org/presentationml/2006/ole">
            <p:oleObj spid="_x0000_s2050" name="Equation" r:id="rId4" imgW="2120760" imgH="583920" progId="Equation.DSMT4">
              <p:embed/>
            </p:oleObj>
          </a:graphicData>
        </a:graphic>
      </p:graphicFrame>
      <p:sp>
        <p:nvSpPr>
          <p:cNvPr id="2053" name="Text Box 16"/>
          <p:cNvSpPr txBox="1">
            <a:spLocks noChangeArrowheads="1"/>
          </p:cNvSpPr>
          <p:nvPr/>
        </p:nvSpPr>
        <p:spPr bwMode="auto">
          <a:xfrm>
            <a:off x="1184275" y="6024563"/>
            <a:ext cx="591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Depending on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n-US" sz="2400" i="1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n-US" sz="20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three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different cases arise.</a:t>
            </a:r>
          </a:p>
        </p:txBody>
      </p:sp>
      <p:sp>
        <p:nvSpPr>
          <p:cNvPr id="2054" name="Text Box 20"/>
          <p:cNvSpPr txBox="1">
            <a:spLocks noChangeArrowheads="1"/>
          </p:cNvSpPr>
          <p:nvPr/>
        </p:nvSpPr>
        <p:spPr bwMode="auto">
          <a:xfrm>
            <a:off x="1489075" y="2378075"/>
            <a:ext cx="1568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At   </a:t>
            </a:r>
            <a:r>
              <a:rPr lang="en-US" sz="2400" i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grpSp>
        <p:nvGrpSpPr>
          <p:cNvPr id="2055" name="Group 25"/>
          <p:cNvGrpSpPr>
            <a:grpSpLocks/>
          </p:cNvGrpSpPr>
          <p:nvPr/>
        </p:nvGrpSpPr>
        <p:grpSpPr bwMode="auto">
          <a:xfrm>
            <a:off x="3044825" y="1198567"/>
            <a:ext cx="3729038" cy="2797179"/>
            <a:chOff x="1814" y="787"/>
            <a:chExt cx="2349" cy="1762"/>
          </a:xfrm>
        </p:grpSpPr>
        <p:sp>
          <p:nvSpPr>
            <p:cNvPr id="2056" name="Line 5"/>
            <p:cNvSpPr>
              <a:spLocks noChangeShapeType="1"/>
            </p:cNvSpPr>
            <p:nvPr/>
          </p:nvSpPr>
          <p:spPr bwMode="auto">
            <a:xfrm flipV="1">
              <a:off x="2327" y="1082"/>
              <a:ext cx="0" cy="14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" name="Line 4"/>
            <p:cNvSpPr>
              <a:spLocks noChangeShapeType="1"/>
            </p:cNvSpPr>
            <p:nvPr/>
          </p:nvSpPr>
          <p:spPr bwMode="auto">
            <a:xfrm>
              <a:off x="1814" y="2112"/>
              <a:ext cx="20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" name="Line 6"/>
            <p:cNvSpPr>
              <a:spLocks noChangeShapeType="1"/>
            </p:cNvSpPr>
            <p:nvPr/>
          </p:nvSpPr>
          <p:spPr bwMode="auto">
            <a:xfrm flipV="1">
              <a:off x="2327" y="1503"/>
              <a:ext cx="891" cy="61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3950" y="1972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2232" y="787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61" name="Text Box 19"/>
            <p:cNvSpPr txBox="1">
              <a:spLocks noChangeArrowheads="1"/>
            </p:cNvSpPr>
            <p:nvPr/>
          </p:nvSpPr>
          <p:spPr bwMode="auto">
            <a:xfrm>
              <a:off x="3258" y="1228"/>
              <a:ext cx="44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u="sng">
                  <a:solidFill>
                    <a:schemeClr val="bg2"/>
                  </a:solidFill>
                  <a:latin typeface="Handscript SF" pitchFamily="2" charset="0"/>
                </a:rPr>
                <a:t>E</a:t>
              </a:r>
              <a:r>
                <a:rPr lang="en-US" sz="2400">
                  <a:solidFill>
                    <a:schemeClr val="bg2"/>
                  </a:solidFill>
                  <a:latin typeface="Handscript SF" pitchFamily="2" charset="0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endParaRPr lang="en-US" sz="2400">
                <a:solidFill>
                  <a:schemeClr val="bg2"/>
                </a:solidFill>
                <a:latin typeface="Handscript SF" pitchFamily="2" charset="0"/>
              </a:endParaRPr>
            </a:p>
          </p:txBody>
        </p:sp>
        <p:sp>
          <p:nvSpPr>
            <p:cNvPr id="2062" name="Text Box 22"/>
            <p:cNvSpPr txBox="1">
              <a:spLocks noChangeArrowheads="1"/>
            </p:cNvSpPr>
            <p:nvPr/>
          </p:nvSpPr>
          <p:spPr bwMode="auto">
            <a:xfrm>
              <a:off x="2354" y="1348"/>
              <a:ext cx="57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latin typeface="Handscript SF" pitchFamily="2" charset="0"/>
                </a:rPr>
                <a:t>|</a:t>
              </a:r>
              <a:r>
                <a:rPr lang="en-US" sz="2400" u="sng">
                  <a:solidFill>
                    <a:schemeClr val="bg2"/>
                  </a:solidFill>
                  <a:latin typeface="Handscript SF" pitchFamily="2" charset="0"/>
                </a:rPr>
                <a:t>E</a:t>
              </a:r>
              <a:r>
                <a:rPr lang="en-US" sz="2400">
                  <a:solidFill>
                    <a:schemeClr val="bg2"/>
                  </a:solidFill>
                  <a:latin typeface="Handscript SF" pitchFamily="2" charset="0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)|</a:t>
              </a:r>
              <a:endParaRPr lang="en-US" sz="2400">
                <a:solidFill>
                  <a:schemeClr val="bg2"/>
                </a:solidFill>
                <a:latin typeface="Handscript SF" pitchFamily="2" charset="0"/>
              </a:endParaRPr>
            </a:p>
          </p:txBody>
        </p:sp>
        <p:sp>
          <p:nvSpPr>
            <p:cNvPr id="2063" name="Text Box 23"/>
            <p:cNvSpPr txBox="1">
              <a:spLocks noChangeArrowheads="1"/>
            </p:cNvSpPr>
            <p:nvPr/>
          </p:nvSpPr>
          <p:spPr bwMode="auto">
            <a:xfrm>
              <a:off x="2858" y="1767"/>
              <a:ext cx="43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Handscript SF" pitchFamily="2" charset="0"/>
                  <a:sym typeface="Symbol" pitchFamily="18" charset="2"/>
                </a:rPr>
                <a:t></a:t>
              </a:r>
              <a:r>
                <a:rPr lang="en-US" sz="2400" dirty="0">
                  <a:solidFill>
                    <a:schemeClr val="bg2"/>
                  </a:solidFill>
                  <a:latin typeface="Handscript SF" pitchFamily="2" charset="0"/>
                </a:rPr>
                <a:t> </a:t>
              </a: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(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400" dirty="0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endParaRPr lang="en-US" sz="2400" dirty="0">
                <a:solidFill>
                  <a:schemeClr val="bg2"/>
                </a:solidFill>
                <a:latin typeface="Handscript SF" pitchFamily="2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auto">
            <a:xfrm>
              <a:off x="2712" y="1872"/>
              <a:ext cx="120" cy="248"/>
            </a:xfrm>
            <a:custGeom>
              <a:avLst/>
              <a:gdLst>
                <a:gd name="T0" fmla="*/ 0 w 120"/>
                <a:gd name="T1" fmla="*/ 0 h 248"/>
                <a:gd name="T2" fmla="*/ 72 w 120"/>
                <a:gd name="T3" fmla="*/ 64 h 248"/>
                <a:gd name="T4" fmla="*/ 112 w 120"/>
                <a:gd name="T5" fmla="*/ 160 h 248"/>
                <a:gd name="T6" fmla="*/ 120 w 120"/>
                <a:gd name="T7" fmla="*/ 248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248"/>
                <a:gd name="T14" fmla="*/ 120 w 120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248">
                  <a:moveTo>
                    <a:pt x="0" y="0"/>
                  </a:moveTo>
                  <a:cubicBezTo>
                    <a:pt x="12" y="11"/>
                    <a:pt x="53" y="37"/>
                    <a:pt x="72" y="64"/>
                  </a:cubicBezTo>
                  <a:cubicBezTo>
                    <a:pt x="91" y="91"/>
                    <a:pt x="104" y="129"/>
                    <a:pt x="112" y="160"/>
                  </a:cubicBezTo>
                  <a:cubicBezTo>
                    <a:pt x="120" y="191"/>
                    <a:pt x="118" y="230"/>
                    <a:pt x="120" y="24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2353945" y="0"/>
            <a:ext cx="4106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 </a:t>
            </a:r>
          </a:p>
        </p:txBody>
      </p:sp>
      <p:graphicFrame>
        <p:nvGraphicFramePr>
          <p:cNvPr id="20482" name="Object 15"/>
          <p:cNvGraphicFramePr>
            <a:graphicFrameLocks noChangeAspect="1"/>
          </p:cNvGraphicFramePr>
          <p:nvPr/>
        </p:nvGraphicFramePr>
        <p:xfrm>
          <a:off x="2339975" y="1274763"/>
          <a:ext cx="4429125" cy="650875"/>
        </p:xfrm>
        <a:graphic>
          <a:graphicData uri="http://schemas.openxmlformats.org/presentationml/2006/ole">
            <p:oleObj spid="_x0000_s20482" name="Equation" r:id="rId4" imgW="1726920" imgH="253800" progId="Equation.DSMT4">
              <p:embed/>
            </p:oleObj>
          </a:graphicData>
        </a:graphic>
      </p:graphicFrame>
      <p:sp>
        <p:nvSpPr>
          <p:cNvPr id="20484" name="Text Box 40"/>
          <p:cNvSpPr txBox="1">
            <a:spLocks noChangeArrowheads="1"/>
          </p:cNvSpPr>
          <p:nvPr/>
        </p:nvSpPr>
        <p:spPr bwMode="auto">
          <a:xfrm>
            <a:off x="803275" y="5487988"/>
            <a:ext cx="762099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Therefore, in </a:t>
            </a:r>
            <a:r>
              <a:rPr lang="en-US" sz="2000" dirty="0">
                <a:solidFill>
                  <a:schemeClr val="bg1"/>
                </a:solidFill>
              </a:rPr>
              <a:t>time, the wave rotates from the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z</a:t>
            </a:r>
            <a:r>
              <a:rPr lang="en-US" sz="2000" dirty="0">
                <a:solidFill>
                  <a:schemeClr val="bg1"/>
                </a:solidFill>
              </a:rPr>
              <a:t> axis to the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axis. </a:t>
            </a:r>
          </a:p>
        </p:txBody>
      </p:sp>
      <p:grpSp>
        <p:nvGrpSpPr>
          <p:cNvPr id="20485" name="Group 59"/>
          <p:cNvGrpSpPr>
            <a:grpSpLocks/>
          </p:cNvGrpSpPr>
          <p:nvPr/>
        </p:nvGrpSpPr>
        <p:grpSpPr bwMode="auto">
          <a:xfrm>
            <a:off x="2774950" y="2608258"/>
            <a:ext cx="4221163" cy="2132007"/>
            <a:chOff x="1748" y="1643"/>
            <a:chExt cx="2659" cy="1343"/>
          </a:xfrm>
        </p:grpSpPr>
        <p:sp>
          <p:nvSpPr>
            <p:cNvPr id="20486" name="Text Box 12"/>
            <p:cNvSpPr txBox="1">
              <a:spLocks noChangeArrowheads="1"/>
            </p:cNvSpPr>
            <p:nvPr/>
          </p:nvSpPr>
          <p:spPr bwMode="auto">
            <a:xfrm>
              <a:off x="3300" y="1980"/>
              <a:ext cx="1107" cy="29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leads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4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1748" y="2618"/>
              <a:ext cx="192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8" name="Line 5"/>
            <p:cNvSpPr>
              <a:spLocks noChangeShapeType="1"/>
            </p:cNvSpPr>
            <p:nvPr/>
          </p:nvSpPr>
          <p:spPr bwMode="auto">
            <a:xfrm flipV="1">
              <a:off x="2515" y="1950"/>
              <a:ext cx="0" cy="102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89" name="Line 6"/>
            <p:cNvSpPr>
              <a:spLocks noChangeShapeType="1"/>
            </p:cNvSpPr>
            <p:nvPr/>
          </p:nvSpPr>
          <p:spPr bwMode="auto">
            <a:xfrm>
              <a:off x="2507" y="2616"/>
              <a:ext cx="498" cy="24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 flipV="1">
              <a:off x="2513" y="2384"/>
              <a:ext cx="246" cy="2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1" name="Oval 8"/>
            <p:cNvSpPr>
              <a:spLocks noChangeArrowheads="1"/>
            </p:cNvSpPr>
            <p:nvPr/>
          </p:nvSpPr>
          <p:spPr bwMode="auto">
            <a:xfrm>
              <a:off x="2984" y="2831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9"/>
            <p:cNvSpPr>
              <a:spLocks noChangeArrowheads="1"/>
            </p:cNvSpPr>
            <p:nvPr/>
          </p:nvSpPr>
          <p:spPr bwMode="auto">
            <a:xfrm>
              <a:off x="2734" y="2356"/>
              <a:ext cx="56" cy="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2704" y="2084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 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4" name="Text Box 11"/>
            <p:cNvSpPr txBox="1">
              <a:spLocks noChangeArrowheads="1"/>
            </p:cNvSpPr>
            <p:nvPr/>
          </p:nvSpPr>
          <p:spPr bwMode="auto">
            <a:xfrm>
              <a:off x="3044" y="2736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2381" y="1643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Im</a:t>
              </a:r>
              <a:endParaRPr lang="en-US" sz="2000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0496" name="Line 33"/>
            <p:cNvSpPr>
              <a:spLocks noChangeShapeType="1"/>
            </p:cNvSpPr>
            <p:nvPr/>
          </p:nvSpPr>
          <p:spPr bwMode="auto">
            <a:xfrm>
              <a:off x="2768" y="2596"/>
              <a:ext cx="0" cy="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7" name="Line 34"/>
            <p:cNvSpPr>
              <a:spLocks noChangeShapeType="1"/>
            </p:cNvSpPr>
            <p:nvPr/>
          </p:nvSpPr>
          <p:spPr bwMode="auto">
            <a:xfrm>
              <a:off x="3014" y="2596"/>
              <a:ext cx="0" cy="4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8" name="Line 35"/>
            <p:cNvSpPr>
              <a:spLocks noChangeShapeType="1"/>
            </p:cNvSpPr>
            <p:nvPr/>
          </p:nvSpPr>
          <p:spPr bwMode="auto">
            <a:xfrm>
              <a:off x="2495" y="2386"/>
              <a:ext cx="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99" name="Line 36"/>
            <p:cNvSpPr>
              <a:spLocks noChangeShapeType="1"/>
            </p:cNvSpPr>
            <p:nvPr/>
          </p:nvSpPr>
          <p:spPr bwMode="auto">
            <a:xfrm>
              <a:off x="2495" y="2152"/>
              <a:ext cx="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0" name="Line 37"/>
            <p:cNvSpPr>
              <a:spLocks noChangeShapeType="1"/>
            </p:cNvSpPr>
            <p:nvPr/>
          </p:nvSpPr>
          <p:spPr bwMode="auto">
            <a:xfrm>
              <a:off x="2492" y="2863"/>
              <a:ext cx="4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01" name="Text Box 55"/>
            <p:cNvSpPr txBox="1">
              <a:spLocks noChangeArrowheads="1"/>
            </p:cNvSpPr>
            <p:nvPr/>
          </p:nvSpPr>
          <p:spPr bwMode="auto">
            <a:xfrm>
              <a:off x="3729" y="2470"/>
              <a:ext cx="32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Re</a:t>
              </a:r>
              <a:endParaRPr lang="en-US" sz="2000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5"/>
          <p:cNvGraphicFramePr>
            <a:graphicFrameLocks noChangeAspect="1"/>
          </p:cNvGraphicFramePr>
          <p:nvPr/>
        </p:nvGraphicFramePr>
        <p:xfrm>
          <a:off x="2189798" y="1015365"/>
          <a:ext cx="4365625" cy="650875"/>
        </p:xfrm>
        <a:graphic>
          <a:graphicData uri="http://schemas.openxmlformats.org/presentationml/2006/ole">
            <p:oleObj spid="_x0000_s21506" name="Equation" r:id="rId4" imgW="1701720" imgH="253800" progId="Equation.DSMT4">
              <p:embed/>
            </p:oleObj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330450" y="1801817"/>
            <a:ext cx="4306888" cy="2513019"/>
            <a:chOff x="2330450" y="1801817"/>
            <a:chExt cx="4306888" cy="2513019"/>
          </a:xfrm>
        </p:grpSpPr>
        <p:sp>
          <p:nvSpPr>
            <p:cNvPr id="21515" name="Text Box 21"/>
            <p:cNvSpPr txBox="1">
              <a:spLocks noChangeArrowheads="1"/>
            </p:cNvSpPr>
            <p:nvPr/>
          </p:nvSpPr>
          <p:spPr bwMode="auto">
            <a:xfrm>
              <a:off x="6176963" y="3114683"/>
              <a:ext cx="46037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</a:p>
          </p:txBody>
        </p:sp>
        <p:sp>
          <p:nvSpPr>
            <p:cNvPr id="21516" name="Line 2"/>
            <p:cNvSpPr>
              <a:spLocks noChangeShapeType="1"/>
            </p:cNvSpPr>
            <p:nvPr/>
          </p:nvSpPr>
          <p:spPr bwMode="auto">
            <a:xfrm flipV="1">
              <a:off x="2330450" y="3141670"/>
              <a:ext cx="1674813" cy="7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7" name="Line 16"/>
            <p:cNvSpPr>
              <a:spLocks noChangeShapeType="1"/>
            </p:cNvSpPr>
            <p:nvPr/>
          </p:nvSpPr>
          <p:spPr bwMode="auto">
            <a:xfrm flipV="1">
              <a:off x="3144837" y="3351421"/>
              <a:ext cx="2920821" cy="1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8" name="Line 17"/>
            <p:cNvSpPr>
              <a:spLocks noChangeShapeType="1"/>
            </p:cNvSpPr>
            <p:nvPr/>
          </p:nvSpPr>
          <p:spPr bwMode="auto">
            <a:xfrm flipV="1">
              <a:off x="4471988" y="2292356"/>
              <a:ext cx="0" cy="11953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Arc 18"/>
            <p:cNvSpPr>
              <a:spLocks/>
            </p:cNvSpPr>
            <p:nvPr/>
          </p:nvSpPr>
          <p:spPr bwMode="auto">
            <a:xfrm flipV="1">
              <a:off x="3681413" y="2921007"/>
              <a:ext cx="222250" cy="292101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Text Box 20"/>
            <p:cNvSpPr txBox="1">
              <a:spLocks noChangeArrowheads="1"/>
            </p:cNvSpPr>
            <p:nvPr/>
          </p:nvSpPr>
          <p:spPr bwMode="auto">
            <a:xfrm>
              <a:off x="4500563" y="255746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522" name="Text Box 22"/>
            <p:cNvSpPr txBox="1">
              <a:spLocks noChangeArrowheads="1"/>
            </p:cNvSpPr>
            <p:nvPr/>
          </p:nvSpPr>
          <p:spPr bwMode="auto">
            <a:xfrm>
              <a:off x="4333875" y="1801817"/>
              <a:ext cx="4206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523" name="Line 23"/>
            <p:cNvSpPr>
              <a:spLocks noChangeShapeType="1"/>
            </p:cNvSpPr>
            <p:nvPr/>
          </p:nvSpPr>
          <p:spPr bwMode="auto">
            <a:xfrm flipH="1">
              <a:off x="3395663" y="2971808"/>
              <a:ext cx="1649413" cy="10779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4" name="Line 24"/>
            <p:cNvSpPr>
              <a:spLocks noChangeShapeType="1"/>
            </p:cNvSpPr>
            <p:nvPr/>
          </p:nvSpPr>
          <p:spPr bwMode="auto">
            <a:xfrm flipV="1">
              <a:off x="4471988" y="2676532"/>
              <a:ext cx="0" cy="67627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Line 25"/>
            <p:cNvSpPr>
              <a:spLocks noChangeShapeType="1"/>
            </p:cNvSpPr>
            <p:nvPr/>
          </p:nvSpPr>
          <p:spPr bwMode="auto">
            <a:xfrm flipH="1">
              <a:off x="3819525" y="3338521"/>
              <a:ext cx="666750" cy="4254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6" name="Text Box 26"/>
            <p:cNvSpPr txBox="1">
              <a:spLocks noChangeArrowheads="1"/>
            </p:cNvSpPr>
            <p:nvPr/>
          </p:nvSpPr>
          <p:spPr bwMode="auto">
            <a:xfrm>
              <a:off x="3076575" y="3917960"/>
              <a:ext cx="3825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527" name="Freeform 27"/>
            <p:cNvSpPr>
              <a:spLocks/>
            </p:cNvSpPr>
            <p:nvPr/>
          </p:nvSpPr>
          <p:spPr bwMode="auto">
            <a:xfrm flipH="1">
              <a:off x="2665413" y="299879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8"/>
            <p:cNvSpPr>
              <a:spLocks noChangeShapeType="1"/>
            </p:cNvSpPr>
            <p:nvPr/>
          </p:nvSpPr>
          <p:spPr bwMode="auto">
            <a:xfrm flipH="1">
              <a:off x="2565400" y="3151195"/>
              <a:ext cx="10795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Text Box 29"/>
            <p:cNvSpPr txBox="1">
              <a:spLocks noChangeArrowheads="1"/>
            </p:cNvSpPr>
            <p:nvPr/>
          </p:nvSpPr>
          <p:spPr bwMode="auto">
            <a:xfrm>
              <a:off x="3892550" y="362585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1509" name="Text Box 30"/>
          <p:cNvSpPr txBox="1">
            <a:spLocks noChangeArrowheads="1"/>
          </p:cNvSpPr>
          <p:nvPr/>
        </p:nvSpPr>
        <p:spPr bwMode="auto">
          <a:xfrm>
            <a:off x="4630738" y="4760913"/>
            <a:ext cx="20637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LHEP or LHCP</a:t>
            </a:r>
            <a:endParaRPr lang="en-US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0" name="Text Box 31"/>
          <p:cNvSpPr txBox="1">
            <a:spLocks noChangeArrowheads="1"/>
          </p:cNvSpPr>
          <p:nvPr/>
        </p:nvSpPr>
        <p:spPr bwMode="auto">
          <a:xfrm>
            <a:off x="1371600" y="5640388"/>
            <a:ext cx="1022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Note: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1507" name="Object 32"/>
          <p:cNvGraphicFramePr>
            <a:graphicFrameLocks noChangeAspect="1"/>
          </p:cNvGraphicFramePr>
          <p:nvPr/>
        </p:nvGraphicFramePr>
        <p:xfrm>
          <a:off x="2335213" y="5438775"/>
          <a:ext cx="3375025" cy="823913"/>
        </p:xfrm>
        <a:graphic>
          <a:graphicData uri="http://schemas.openxmlformats.org/presentationml/2006/ole">
            <p:oleObj spid="_x0000_s21507" name="Equation" r:id="rId5" imgW="1612800" imgH="393480" progId="Equation.DSMT4">
              <p:embed/>
            </p:oleObj>
          </a:graphicData>
        </a:graphic>
      </p:graphicFrame>
      <p:sp>
        <p:nvSpPr>
          <p:cNvPr id="21511" name="AutoShape 38"/>
          <p:cNvSpPr>
            <a:spLocks noChangeArrowheads="1"/>
          </p:cNvSpPr>
          <p:nvPr/>
        </p:nvSpPr>
        <p:spPr bwMode="auto">
          <a:xfrm>
            <a:off x="4035425" y="4859338"/>
            <a:ext cx="396875" cy="231775"/>
          </a:xfrm>
          <a:prstGeom prst="rightArrow">
            <a:avLst>
              <a:gd name="adj1" fmla="val 50000"/>
              <a:gd name="adj2" fmla="val 42808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40"/>
          <p:cNvSpPr txBox="1">
            <a:spLocks noChangeArrowheads="1"/>
          </p:cNvSpPr>
          <p:nvPr/>
        </p:nvSpPr>
        <p:spPr bwMode="auto">
          <a:xfrm>
            <a:off x="5926138" y="5649913"/>
            <a:ext cx="2511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(so this is not LHCP)</a:t>
            </a:r>
          </a:p>
        </p:txBody>
      </p:sp>
      <p:sp>
        <p:nvSpPr>
          <p:cNvPr id="639017" name="Text Box 41"/>
          <p:cNvSpPr txBox="1">
            <a:spLocks noChangeArrowheads="1"/>
          </p:cNvSpPr>
          <p:nvPr/>
        </p:nvSpPr>
        <p:spPr bwMode="auto">
          <a:xfrm>
            <a:off x="2353945" y="0"/>
            <a:ext cx="4106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 </a:t>
            </a:r>
          </a:p>
        </p:txBody>
      </p:sp>
      <p:sp>
        <p:nvSpPr>
          <p:cNvPr id="21514" name="Text Box 46"/>
          <p:cNvSpPr txBox="1">
            <a:spLocks noChangeArrowheads="1"/>
          </p:cNvSpPr>
          <p:nvPr/>
        </p:nvSpPr>
        <p:spPr bwMode="auto">
          <a:xfrm>
            <a:off x="3832225" y="5673725"/>
            <a:ext cx="8588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and</a:t>
            </a:r>
            <a:endParaRPr lang="en-US" i="1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368550" y="1400175"/>
          <a:ext cx="4429125" cy="650875"/>
        </p:xfrm>
        <a:graphic>
          <a:graphicData uri="http://schemas.openxmlformats.org/presentationml/2006/ole">
            <p:oleObj spid="_x0000_s22530" name="Equation" r:id="rId4" imgW="1726920" imgH="253800" progId="Equation.DSMT4">
              <p:embed/>
            </p:oleObj>
          </a:graphicData>
        </a:graphic>
      </p:graphicFrame>
      <p:sp>
        <p:nvSpPr>
          <p:cNvPr id="22531" name="Text Box 20"/>
          <p:cNvSpPr txBox="1">
            <a:spLocks noChangeArrowheads="1"/>
          </p:cNvSpPr>
          <p:nvPr/>
        </p:nvSpPr>
        <p:spPr bwMode="auto">
          <a:xfrm>
            <a:off x="4075113" y="5329238"/>
            <a:ext cx="885825" cy="3968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41049" name="Text Box 25"/>
          <p:cNvSpPr txBox="1">
            <a:spLocks noChangeArrowheads="1"/>
          </p:cNvSpPr>
          <p:nvPr/>
        </p:nvSpPr>
        <p:spPr bwMode="auto">
          <a:xfrm>
            <a:off x="2303145" y="0"/>
            <a:ext cx="41068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 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35447" y="2229331"/>
            <a:ext cx="4306888" cy="2513019"/>
            <a:chOff x="2330450" y="1801817"/>
            <a:chExt cx="4306888" cy="2513019"/>
          </a:xfrm>
        </p:grpSpPr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176963" y="3114683"/>
              <a:ext cx="46037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 flipV="1">
              <a:off x="2330450" y="3141670"/>
              <a:ext cx="1674813" cy="79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3144837" y="3351421"/>
              <a:ext cx="2920821" cy="13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7"/>
            <p:cNvSpPr>
              <a:spLocks noChangeShapeType="1"/>
            </p:cNvSpPr>
            <p:nvPr/>
          </p:nvSpPr>
          <p:spPr bwMode="auto">
            <a:xfrm flipV="1">
              <a:off x="4471988" y="2292356"/>
              <a:ext cx="0" cy="11953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Arc 18"/>
            <p:cNvSpPr>
              <a:spLocks/>
            </p:cNvSpPr>
            <p:nvPr/>
          </p:nvSpPr>
          <p:spPr bwMode="auto">
            <a:xfrm flipV="1">
              <a:off x="3681413" y="2921007"/>
              <a:ext cx="222250" cy="292101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4500563" y="255746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4333875" y="1801817"/>
              <a:ext cx="4206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3395663" y="2971808"/>
              <a:ext cx="1649413" cy="10779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V="1">
              <a:off x="4471988" y="2676532"/>
              <a:ext cx="0" cy="67627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 flipH="1">
              <a:off x="3819525" y="3338521"/>
              <a:ext cx="666750" cy="4254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3076575" y="3917960"/>
              <a:ext cx="382588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 flipH="1">
              <a:off x="2665413" y="299879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2565400" y="3151195"/>
              <a:ext cx="107950" cy="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3892550" y="3625859"/>
              <a:ext cx="842963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66929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Ratio (AR) and Tilt Angle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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3557" name="Group 22"/>
          <p:cNvGrpSpPr>
            <a:grpSpLocks/>
          </p:cNvGrpSpPr>
          <p:nvPr/>
        </p:nvGrpSpPr>
        <p:grpSpPr bwMode="auto">
          <a:xfrm>
            <a:off x="2506663" y="922342"/>
            <a:ext cx="3970336" cy="3551242"/>
            <a:chOff x="1643" y="781"/>
            <a:chExt cx="2501" cy="2237"/>
          </a:xfrm>
        </p:grpSpPr>
        <p:sp>
          <p:nvSpPr>
            <p:cNvPr id="23558" name="Line 3"/>
            <p:cNvSpPr>
              <a:spLocks noChangeShapeType="1"/>
            </p:cNvSpPr>
            <p:nvPr/>
          </p:nvSpPr>
          <p:spPr bwMode="auto">
            <a:xfrm>
              <a:off x="1643" y="2113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59" name="Line 4"/>
            <p:cNvSpPr>
              <a:spLocks noChangeShapeType="1"/>
            </p:cNvSpPr>
            <p:nvPr/>
          </p:nvSpPr>
          <p:spPr bwMode="auto">
            <a:xfrm flipV="1">
              <a:off x="2690" y="1092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 flipV="1">
              <a:off x="2690" y="1480"/>
              <a:ext cx="203" cy="6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1" name="Text Box 6"/>
            <p:cNvSpPr txBox="1">
              <a:spLocks noChangeArrowheads="1"/>
            </p:cNvSpPr>
            <p:nvPr/>
          </p:nvSpPr>
          <p:spPr bwMode="auto">
            <a:xfrm>
              <a:off x="3931" y="1968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2600" y="781"/>
              <a:ext cx="24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3555" name="Object 8"/>
            <p:cNvGraphicFramePr>
              <a:graphicFrameLocks noChangeAspect="1"/>
            </p:cNvGraphicFramePr>
            <p:nvPr/>
          </p:nvGraphicFramePr>
          <p:xfrm>
            <a:off x="2858" y="989"/>
            <a:ext cx="414" cy="306"/>
          </p:xfrm>
          <a:graphic>
            <a:graphicData uri="http://schemas.openxmlformats.org/presentationml/2006/ole">
              <p:oleObj spid="_x0000_s23555" name="Equation" r:id="rId4" imgW="291960" imgH="215640" progId="Equation.DSMT4">
                <p:embed/>
              </p:oleObj>
            </a:graphicData>
          </a:graphic>
        </p:graphicFrame>
        <p:sp>
          <p:nvSpPr>
            <p:cNvPr id="23563" name="Arc 9"/>
            <p:cNvSpPr>
              <a:spLocks/>
            </p:cNvSpPr>
            <p:nvPr/>
          </p:nvSpPr>
          <p:spPr bwMode="auto">
            <a:xfrm>
              <a:off x="2868" y="1951"/>
              <a:ext cx="123" cy="16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2964" y="1781"/>
              <a:ext cx="20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 rot="2616169">
              <a:off x="2293" y="1202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V="1">
              <a:off x="2069" y="1457"/>
              <a:ext cx="1230" cy="13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425" y="1807"/>
              <a:ext cx="506" cy="58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783" y="2732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3458" y="1223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2061" y="1485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3056" y="2480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23554" name="Object 20"/>
          <p:cNvGraphicFramePr>
            <a:graphicFrameLocks noChangeAspect="1"/>
          </p:cNvGraphicFramePr>
          <p:nvPr/>
        </p:nvGraphicFramePr>
        <p:xfrm>
          <a:off x="2446338" y="4678363"/>
          <a:ext cx="3857625" cy="971550"/>
        </p:xfrm>
        <a:graphic>
          <a:graphicData uri="http://schemas.openxmlformats.org/presentationml/2006/ole">
            <p:oleObj spid="_x0000_s23554" name="Equation" r:id="rId5" imgW="1714320" imgH="431640" progId="Equation.DSMT4">
              <p:embed/>
            </p:oleObj>
          </a:graphicData>
        </a:graphic>
      </p:graphicFrame>
      <p:graphicFrame>
        <p:nvGraphicFramePr>
          <p:cNvPr id="23556" name="Object 20"/>
          <p:cNvGraphicFramePr>
            <a:graphicFrameLocks noChangeAspect="1"/>
          </p:cNvGraphicFramePr>
          <p:nvPr/>
        </p:nvGraphicFramePr>
        <p:xfrm>
          <a:off x="3168650" y="5894388"/>
          <a:ext cx="2392363" cy="447675"/>
        </p:xfrm>
        <a:graphic>
          <a:graphicData uri="http://schemas.openxmlformats.org/presentationml/2006/ole">
            <p:oleObj spid="_x0000_s23556" name="Equation" r:id="rId6" imgW="1358640" imgH="2538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64897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Ratio (AR) and Tilt Angle (</a:t>
            </a:r>
            <a:r>
              <a:rPr lang="en-US" sz="36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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4582" name="Group 35"/>
          <p:cNvGrpSpPr>
            <a:grpSpLocks/>
          </p:cNvGrpSpPr>
          <p:nvPr/>
        </p:nvGrpSpPr>
        <p:grpSpPr bwMode="auto">
          <a:xfrm>
            <a:off x="4540250" y="1879601"/>
            <a:ext cx="4373563" cy="4660900"/>
            <a:chOff x="2804" y="904"/>
            <a:chExt cx="2755" cy="29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587" name="Rectangle 25"/>
            <p:cNvSpPr>
              <a:spLocks noChangeArrowheads="1"/>
            </p:cNvSpPr>
            <p:nvPr/>
          </p:nvSpPr>
          <p:spPr bwMode="auto">
            <a:xfrm>
              <a:off x="2804" y="904"/>
              <a:ext cx="2755" cy="293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580" name="Object 21"/>
            <p:cNvGraphicFramePr>
              <a:graphicFrameLocks noChangeAspect="1"/>
            </p:cNvGraphicFramePr>
            <p:nvPr/>
          </p:nvGraphicFramePr>
          <p:xfrm>
            <a:off x="3148" y="1429"/>
            <a:ext cx="2072" cy="2337"/>
          </p:xfrm>
          <a:graphic>
            <a:graphicData uri="http://schemas.openxmlformats.org/presentationml/2006/ole">
              <p:oleObj spid="_x0000_s24580" name="Equation" r:id="rId4" imgW="1282680" imgH="1447560" progId="Equation.DSMT4">
                <p:embed/>
              </p:oleObj>
            </a:graphicData>
          </a:graphic>
        </p:graphicFrame>
        <p:sp>
          <p:nvSpPr>
            <p:cNvPr id="24588" name="Text Box 22"/>
            <p:cNvSpPr txBox="1">
              <a:spLocks noChangeArrowheads="1"/>
            </p:cNvSpPr>
            <p:nvPr/>
          </p:nvSpPr>
          <p:spPr bwMode="auto">
            <a:xfrm>
              <a:off x="3685" y="996"/>
              <a:ext cx="882" cy="250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hlink"/>
                  </a:solidFill>
                </a:rPr>
                <a:t>Axial Ratio</a:t>
              </a:r>
            </a:p>
          </p:txBody>
        </p:sp>
      </p:grpSp>
      <p:sp>
        <p:nvSpPr>
          <p:cNvPr id="24585" name="Rectangle 26"/>
          <p:cNvSpPr>
            <a:spLocks noChangeArrowheads="1"/>
          </p:cNvSpPr>
          <p:nvPr/>
        </p:nvSpPr>
        <p:spPr bwMode="auto">
          <a:xfrm>
            <a:off x="268288" y="3475038"/>
            <a:ext cx="4030662" cy="2035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24579" name="Object 19"/>
          <p:cNvGraphicFramePr>
            <a:graphicFrameLocks noChangeAspect="1"/>
          </p:cNvGraphicFramePr>
          <p:nvPr/>
        </p:nvGraphicFramePr>
        <p:xfrm>
          <a:off x="513402" y="4294022"/>
          <a:ext cx="3322637" cy="520700"/>
        </p:xfrm>
        <a:graphic>
          <a:graphicData uri="http://schemas.openxmlformats.org/presentationml/2006/ole">
            <p:oleObj spid="_x0000_s24579" name="Equation" r:id="rId5" imgW="1295280" imgH="203040" progId="Equation.DSMT4">
              <p:embed/>
            </p:oleObj>
          </a:graphicData>
        </a:graphic>
      </p:graphicFrame>
      <p:sp>
        <p:nvSpPr>
          <p:cNvPr id="24586" name="Text Box 23"/>
          <p:cNvSpPr txBox="1">
            <a:spLocks noChangeArrowheads="1"/>
          </p:cNvSpPr>
          <p:nvPr/>
        </p:nvSpPr>
        <p:spPr bwMode="auto">
          <a:xfrm>
            <a:off x="1518930" y="3719276"/>
            <a:ext cx="1244600" cy="396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Tilt Angle</a:t>
            </a:r>
          </a:p>
        </p:txBody>
      </p:sp>
      <p:sp>
        <p:nvSpPr>
          <p:cNvPr id="24584" name="Text Box 34"/>
          <p:cNvSpPr txBox="1">
            <a:spLocks noChangeArrowheads="1"/>
          </p:cNvSpPr>
          <p:nvPr/>
        </p:nvSpPr>
        <p:spPr bwMode="auto">
          <a:xfrm>
            <a:off x="372376" y="5609964"/>
            <a:ext cx="3765550" cy="107721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Note:</a:t>
            </a:r>
            <a:r>
              <a:rPr lang="en-US" dirty="0">
                <a:solidFill>
                  <a:schemeClr val="bg2"/>
                </a:solidFill>
              </a:rPr>
              <a:t> The tilt angle </a:t>
            </a:r>
            <a:r>
              <a:rPr lang="en-US" i="1" dirty="0">
                <a:solidFill>
                  <a:schemeClr val="bg2"/>
                </a:solidFill>
                <a:sym typeface="Symbol" pitchFamily="18" charset="2"/>
              </a:rPr>
              <a:t>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 is ambiguous 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by </a:t>
            </a:r>
            <a:r>
              <a:rPr lang="en-US" dirty="0">
                <a:solidFill>
                  <a:schemeClr val="bg2"/>
                </a:solidFill>
                <a:sym typeface="Symbol" pitchFamily="18" charset="2"/>
              </a:rPr>
              <a:t>the addition of  </a:t>
            </a:r>
            <a:r>
              <a:rPr lang="en-US" dirty="0">
                <a:solidFill>
                  <a:schemeClr val="bg2"/>
                </a:solidFill>
                <a:latin typeface="+mn-lt"/>
                <a:sym typeface="Symbol" pitchFamily="18" charset="2"/>
              </a:rPr>
              <a:t>90</a:t>
            </a:r>
            <a:r>
              <a:rPr lang="en-US" baseline="30000" dirty="0">
                <a:solidFill>
                  <a:schemeClr val="bg2"/>
                </a:solidFill>
                <a:latin typeface="+mn-lt"/>
                <a:sym typeface="Symbol" pitchFamily="18" charset="2"/>
              </a:rPr>
              <a:t>o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.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sym typeface="Symbol" pitchFamily="18" charset="2"/>
              </a:rPr>
              <a:t>(We cannot tell the difference between the major and minor axes.)</a:t>
            </a:r>
            <a:endParaRPr lang="en-US" sz="1400" dirty="0">
              <a:solidFill>
                <a:schemeClr val="bg2"/>
              </a:solidFill>
              <a:sym typeface="Symbol" pitchFamily="18" charset="2"/>
            </a:endParaRPr>
          </a:p>
        </p:txBody>
      </p:sp>
      <p:graphicFrame>
        <p:nvGraphicFramePr>
          <p:cNvPr id="24578" name="Object 24"/>
          <p:cNvGraphicFramePr>
            <a:graphicFrameLocks noChangeAspect="1"/>
          </p:cNvGraphicFramePr>
          <p:nvPr/>
        </p:nvGraphicFramePr>
        <p:xfrm>
          <a:off x="1255642" y="2301852"/>
          <a:ext cx="1997075" cy="858837"/>
        </p:xfrm>
        <a:graphic>
          <a:graphicData uri="http://schemas.openxmlformats.org/presentationml/2006/ole">
            <p:oleObj spid="_x0000_s24578" name="Equation" r:id="rId6" imgW="1002960" imgH="4316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7639" y="1775346"/>
            <a:ext cx="244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first calculate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3505428" y="707572"/>
          <a:ext cx="1684337" cy="990600"/>
        </p:xfrm>
        <a:graphic>
          <a:graphicData uri="http://schemas.openxmlformats.org/presentationml/2006/ole">
            <p:oleObj spid="_x0000_s24581" name="Equation" r:id="rId7" imgW="863280" imgH="50796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55592" y="4940491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-90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</a:rPr>
              <a:t>o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&lt;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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&lt; 90</a:t>
            </a:r>
            <a:r>
              <a:rPr lang="en-US" baseline="30000" dirty="0" smtClean="0">
                <a:solidFill>
                  <a:schemeClr val="bg2"/>
                </a:solidFill>
                <a:sym typeface="Symbol"/>
              </a:rPr>
              <a:t>o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)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1500188" y="1512888"/>
          <a:ext cx="1971675" cy="628650"/>
        </p:xfrm>
        <a:graphic>
          <a:graphicData uri="http://schemas.openxmlformats.org/presentationml/2006/ole">
            <p:oleObj spid="_x0000_s25602" name="Equation" r:id="rId4" imgW="876240" imgH="279360" progId="Equation.DSMT4">
              <p:embed/>
            </p:oleObj>
          </a:graphicData>
        </a:graphic>
      </p:graphicFrame>
      <p:grpSp>
        <p:nvGrpSpPr>
          <p:cNvPr id="25604" name="Group 39"/>
          <p:cNvGrpSpPr>
            <a:grpSpLocks/>
          </p:cNvGrpSpPr>
          <p:nvPr/>
        </p:nvGrpSpPr>
        <p:grpSpPr bwMode="auto">
          <a:xfrm>
            <a:off x="3822700" y="1038230"/>
            <a:ext cx="3949701" cy="3551242"/>
            <a:chOff x="2408" y="654"/>
            <a:chExt cx="2488" cy="2237"/>
          </a:xfrm>
        </p:grpSpPr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408" y="1986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3455" y="965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3455" y="1311"/>
              <a:ext cx="210" cy="67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4683" y="1841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3365" y="654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5603" name="Object 12"/>
            <p:cNvGraphicFramePr>
              <a:graphicFrameLocks noChangeAspect="1"/>
            </p:cNvGraphicFramePr>
            <p:nvPr/>
          </p:nvGraphicFramePr>
          <p:xfrm>
            <a:off x="3623" y="862"/>
            <a:ext cx="414" cy="306"/>
          </p:xfrm>
          <a:graphic>
            <a:graphicData uri="http://schemas.openxmlformats.org/presentationml/2006/ole">
              <p:oleObj spid="_x0000_s25603" name="Equation" r:id="rId5" imgW="291960" imgH="215640" progId="Equation.DSMT4">
                <p:embed/>
              </p:oleObj>
            </a:graphicData>
          </a:graphic>
        </p:graphicFrame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3729" y="1654"/>
              <a:ext cx="200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5613" name="Oval 14"/>
            <p:cNvSpPr>
              <a:spLocks noChangeArrowheads="1"/>
            </p:cNvSpPr>
            <p:nvPr/>
          </p:nvSpPr>
          <p:spPr bwMode="auto">
            <a:xfrm rot="2616169">
              <a:off x="3058" y="1075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15"/>
            <p:cNvSpPr>
              <a:spLocks noChangeShapeType="1"/>
            </p:cNvSpPr>
            <p:nvPr/>
          </p:nvSpPr>
          <p:spPr bwMode="auto">
            <a:xfrm>
              <a:off x="3182" y="1712"/>
              <a:ext cx="570" cy="5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15" name="Text Box 16"/>
            <p:cNvSpPr txBox="1">
              <a:spLocks noChangeArrowheads="1"/>
            </p:cNvSpPr>
            <p:nvPr/>
          </p:nvSpPr>
          <p:spPr bwMode="auto">
            <a:xfrm>
              <a:off x="2548" y="2605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616" name="Text Box 17"/>
            <p:cNvSpPr txBox="1">
              <a:spLocks noChangeArrowheads="1"/>
            </p:cNvSpPr>
            <p:nvPr/>
          </p:nvSpPr>
          <p:spPr bwMode="auto">
            <a:xfrm>
              <a:off x="4223" y="1096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5617" name="Text Box 18"/>
            <p:cNvSpPr txBox="1">
              <a:spLocks noChangeArrowheads="1"/>
            </p:cNvSpPr>
            <p:nvPr/>
          </p:nvSpPr>
          <p:spPr bwMode="auto">
            <a:xfrm>
              <a:off x="2826" y="1358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5618" name="Text Box 19"/>
            <p:cNvSpPr txBox="1">
              <a:spLocks noChangeArrowheads="1"/>
            </p:cNvSpPr>
            <p:nvPr/>
          </p:nvSpPr>
          <p:spPr bwMode="auto">
            <a:xfrm>
              <a:off x="3821" y="2353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5619" name="Arc 20"/>
            <p:cNvSpPr>
              <a:spLocks/>
            </p:cNvSpPr>
            <p:nvPr/>
          </p:nvSpPr>
          <p:spPr bwMode="auto">
            <a:xfrm>
              <a:off x="3624" y="1818"/>
              <a:ext cx="123" cy="16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Text Box 21"/>
            <p:cNvSpPr txBox="1">
              <a:spLocks noChangeArrowheads="1"/>
            </p:cNvSpPr>
            <p:nvPr/>
          </p:nvSpPr>
          <p:spPr bwMode="auto">
            <a:xfrm>
              <a:off x="3137" y="2142"/>
              <a:ext cx="351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|</a:t>
              </a:r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</a:t>
              </a:r>
              <a:r>
                <a:rPr lang="en-US" sz="12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|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5621" name="Line 22"/>
            <p:cNvSpPr>
              <a:spLocks noChangeShapeType="1"/>
            </p:cNvSpPr>
            <p:nvPr/>
          </p:nvSpPr>
          <p:spPr bwMode="auto">
            <a:xfrm flipV="1">
              <a:off x="2834" y="1330"/>
              <a:ext cx="1230" cy="13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2" name="Line 23"/>
            <p:cNvSpPr>
              <a:spLocks noChangeShapeType="1"/>
            </p:cNvSpPr>
            <p:nvPr/>
          </p:nvSpPr>
          <p:spPr bwMode="auto">
            <a:xfrm flipV="1">
              <a:off x="2848" y="2224"/>
              <a:ext cx="912" cy="4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23" name="Arc 24"/>
            <p:cNvSpPr>
              <a:spLocks/>
            </p:cNvSpPr>
            <p:nvPr/>
          </p:nvSpPr>
          <p:spPr bwMode="auto">
            <a:xfrm rot="362646">
              <a:off x="3026" y="2446"/>
              <a:ext cx="98" cy="169"/>
            </a:xfrm>
            <a:custGeom>
              <a:avLst/>
              <a:gdLst>
                <a:gd name="T0" fmla="*/ 0 w 17339"/>
                <a:gd name="T1" fmla="*/ 0 h 21600"/>
                <a:gd name="T2" fmla="*/ 98 w 17339"/>
                <a:gd name="T3" fmla="*/ 68 h 21600"/>
                <a:gd name="T4" fmla="*/ 0 w 17339"/>
                <a:gd name="T5" fmla="*/ 169 h 21600"/>
                <a:gd name="T6" fmla="*/ 0 60000 65536"/>
                <a:gd name="T7" fmla="*/ 0 60000 65536"/>
                <a:gd name="T8" fmla="*/ 0 60000 65536"/>
                <a:gd name="T9" fmla="*/ 0 w 17339"/>
                <a:gd name="T10" fmla="*/ 0 h 21600"/>
                <a:gd name="T11" fmla="*/ 17339 w 1733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39" h="21600" fill="none" extrusionOk="0">
                  <a:moveTo>
                    <a:pt x="-1" y="0"/>
                  </a:moveTo>
                  <a:cubicBezTo>
                    <a:pt x="6833" y="0"/>
                    <a:pt x="13263" y="3233"/>
                    <a:pt x="17338" y="8719"/>
                  </a:cubicBezTo>
                </a:path>
                <a:path w="17339" h="21600" stroke="0" extrusionOk="0">
                  <a:moveTo>
                    <a:pt x="-1" y="0"/>
                  </a:moveTo>
                  <a:cubicBezTo>
                    <a:pt x="6833" y="0"/>
                    <a:pt x="13263" y="3233"/>
                    <a:pt x="17338" y="87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20" name="Text Box 36"/>
          <p:cNvSpPr txBox="1">
            <a:spLocks noChangeArrowheads="1"/>
          </p:cNvSpPr>
          <p:nvPr/>
        </p:nvSpPr>
        <p:spPr bwMode="auto">
          <a:xfrm>
            <a:off x="247650" y="0"/>
            <a:ext cx="8661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Axial Ratio (AR) and Tilt Angle (</a:t>
            </a:r>
            <a:r>
              <a:rPr lang="en-US" sz="360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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)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3441747" y="4948238"/>
            <a:ext cx="41488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Physical interpretation of the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angle |</a:t>
            </a:r>
            <a:r>
              <a:rPr lang="en-US" i="1" dirty="0" smtClean="0">
                <a:solidFill>
                  <a:schemeClr val="bg1"/>
                </a:solidFill>
                <a:sym typeface="Symbol" pitchFamily="18" charset="2"/>
              </a:rPr>
              <a:t>|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458009" y="5478201"/>
          <a:ext cx="2092917" cy="598457"/>
        </p:xfrm>
        <a:graphic>
          <a:graphicData uri="http://schemas.openxmlformats.org/presentationml/2006/ole">
            <p:oleObj spid="_x0000_s25604" name="Equation" r:id="rId6" imgW="119376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689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Case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60375" y="1235075"/>
            <a:ext cx="4030663" cy="2035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626" name="Object 9"/>
          <p:cNvGraphicFramePr>
            <a:graphicFrameLocks noChangeAspect="1"/>
          </p:cNvGraphicFramePr>
          <p:nvPr/>
        </p:nvGraphicFramePr>
        <p:xfrm>
          <a:off x="3494088" y="2356275"/>
          <a:ext cx="2893064" cy="828250"/>
        </p:xfrm>
        <a:graphic>
          <a:graphicData uri="http://schemas.openxmlformats.org/presentationml/2006/ole">
            <p:oleObj spid="_x0000_s26626" name="Equation" r:id="rId4" imgW="1511280" imgH="431640" progId="Equation.DSMT4">
              <p:embed/>
            </p:oleObj>
          </a:graphicData>
        </a:graphic>
      </p:graphicFrame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810153" y="2326065"/>
            <a:ext cx="15065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Tilt Angle:</a:t>
            </a:r>
          </a:p>
        </p:txBody>
      </p:sp>
      <p:grpSp>
        <p:nvGrpSpPr>
          <p:cNvPr id="26634" name="Group 39"/>
          <p:cNvGrpSpPr>
            <a:grpSpLocks/>
          </p:cNvGrpSpPr>
          <p:nvPr/>
        </p:nvGrpSpPr>
        <p:grpSpPr bwMode="auto">
          <a:xfrm>
            <a:off x="1545278" y="794437"/>
            <a:ext cx="5678488" cy="1174750"/>
            <a:chOff x="926" y="1203"/>
            <a:chExt cx="3577" cy="740"/>
          </a:xfrm>
          <a:solidFill>
            <a:srgbClr val="FFFF99"/>
          </a:solidFill>
        </p:grpSpPr>
        <p:sp>
          <p:nvSpPr>
            <p:cNvPr id="26642" name="Rectangle 16"/>
            <p:cNvSpPr>
              <a:spLocks noChangeArrowheads="1"/>
            </p:cNvSpPr>
            <p:nvPr/>
          </p:nvSpPr>
          <p:spPr bwMode="auto">
            <a:xfrm>
              <a:off x="926" y="1203"/>
              <a:ext cx="3577" cy="7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1370" y="1244"/>
              <a:ext cx="2601" cy="291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The </a:t>
              </a:r>
              <a:r>
                <a:rPr lang="en-US" sz="2400" dirty="0" smtClean="0">
                  <a:solidFill>
                    <a:schemeClr val="bg2"/>
                  </a:solidFill>
                </a:rPr>
                <a:t>tilt </a:t>
              </a:r>
              <a:r>
                <a:rPr lang="en-US" sz="2400" dirty="0">
                  <a:solidFill>
                    <a:schemeClr val="bg2"/>
                  </a:solidFill>
                </a:rPr>
                <a:t>angle is zero or </a:t>
              </a:r>
              <a:r>
                <a:rPr lang="en-US" sz="2400" dirty="0">
                  <a:solidFill>
                    <a:schemeClr val="bg2"/>
                  </a:solidFill>
                  <a:latin typeface="+mn-lt"/>
                </a:rPr>
                <a:t>90</a:t>
              </a:r>
              <a:r>
                <a:rPr lang="en-US" sz="2400" baseline="30000" dirty="0">
                  <a:solidFill>
                    <a:schemeClr val="bg2"/>
                  </a:solidFill>
                </a:rPr>
                <a:t>o</a:t>
              </a:r>
              <a:r>
                <a:rPr lang="en-US" sz="2400" dirty="0">
                  <a:solidFill>
                    <a:schemeClr val="bg2"/>
                  </a:solidFill>
                </a:rPr>
                <a:t> if:</a:t>
              </a:r>
            </a:p>
          </p:txBody>
        </p:sp>
        <p:graphicFrame>
          <p:nvGraphicFramePr>
            <p:cNvPr id="26630" name="Object 15"/>
            <p:cNvGraphicFramePr>
              <a:graphicFrameLocks noChangeAspect="1"/>
            </p:cNvGraphicFramePr>
            <p:nvPr/>
          </p:nvGraphicFramePr>
          <p:xfrm>
            <a:off x="2141" y="1600"/>
            <a:ext cx="1067" cy="324"/>
          </p:xfrm>
          <a:graphic>
            <a:graphicData uri="http://schemas.openxmlformats.org/presentationml/2006/ole">
              <p:oleObj spid="_x0000_s26630" name="Equation" r:id="rId5" imgW="660240" imgH="203040" progId="Equation.DSMT4">
                <p:embed/>
              </p:oleObj>
            </a:graphicData>
          </a:graphic>
        </p:graphicFrame>
      </p:grpSp>
      <p:grpSp>
        <p:nvGrpSpPr>
          <p:cNvPr id="26635" name="Group 35"/>
          <p:cNvGrpSpPr>
            <a:grpSpLocks/>
          </p:cNvGrpSpPr>
          <p:nvPr/>
        </p:nvGrpSpPr>
        <p:grpSpPr bwMode="auto">
          <a:xfrm>
            <a:off x="4574867" y="3302241"/>
            <a:ext cx="3960811" cy="2976565"/>
            <a:chOff x="1583" y="2054"/>
            <a:chExt cx="2495" cy="1875"/>
          </a:xfrm>
        </p:grpSpPr>
        <p:sp>
          <p:nvSpPr>
            <p:cNvPr id="26636" name="Line 20"/>
            <p:cNvSpPr>
              <a:spLocks noChangeShapeType="1"/>
            </p:cNvSpPr>
            <p:nvPr/>
          </p:nvSpPr>
          <p:spPr bwMode="auto">
            <a:xfrm>
              <a:off x="1583" y="3239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7" name="Line 21"/>
            <p:cNvSpPr>
              <a:spLocks noChangeShapeType="1"/>
            </p:cNvSpPr>
            <p:nvPr/>
          </p:nvSpPr>
          <p:spPr bwMode="auto">
            <a:xfrm flipV="1">
              <a:off x="2621" y="2364"/>
              <a:ext cx="1" cy="156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8" name="Line 22"/>
            <p:cNvSpPr>
              <a:spLocks noChangeShapeType="1"/>
            </p:cNvSpPr>
            <p:nvPr/>
          </p:nvSpPr>
          <p:spPr bwMode="auto">
            <a:xfrm flipV="1">
              <a:off x="2630" y="2959"/>
              <a:ext cx="571" cy="28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9" name="Text Box 23"/>
            <p:cNvSpPr txBox="1">
              <a:spLocks noChangeArrowheads="1"/>
            </p:cNvSpPr>
            <p:nvPr/>
          </p:nvSpPr>
          <p:spPr bwMode="auto">
            <a:xfrm>
              <a:off x="3865" y="3094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6640" name="Text Box 24"/>
            <p:cNvSpPr txBox="1">
              <a:spLocks noChangeArrowheads="1"/>
            </p:cNvSpPr>
            <p:nvPr/>
          </p:nvSpPr>
          <p:spPr bwMode="auto">
            <a:xfrm>
              <a:off x="2524" y="2054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6629" name="Object 25"/>
            <p:cNvGraphicFramePr>
              <a:graphicFrameLocks noChangeAspect="1"/>
            </p:cNvGraphicFramePr>
            <p:nvPr/>
          </p:nvGraphicFramePr>
          <p:xfrm>
            <a:off x="3443" y="2674"/>
            <a:ext cx="414" cy="306"/>
          </p:xfrm>
          <a:graphic>
            <a:graphicData uri="http://schemas.openxmlformats.org/presentationml/2006/ole">
              <p:oleObj spid="_x0000_s26629" name="Equation" r:id="rId6" imgW="291960" imgH="215640" progId="Equation.DSMT4">
                <p:embed/>
              </p:oleObj>
            </a:graphicData>
          </a:graphic>
        </p:graphicFrame>
        <p:sp>
          <p:nvSpPr>
            <p:cNvPr id="26641" name="Oval 28"/>
            <p:cNvSpPr>
              <a:spLocks noChangeArrowheads="1"/>
            </p:cNvSpPr>
            <p:nvPr/>
          </p:nvSpPr>
          <p:spPr bwMode="auto">
            <a:xfrm rot="5400000">
              <a:off x="2233" y="2328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7" name="Object 36"/>
          <p:cNvGraphicFramePr>
            <a:graphicFrameLocks noChangeAspect="1"/>
          </p:cNvGraphicFramePr>
          <p:nvPr/>
        </p:nvGraphicFramePr>
        <p:xfrm>
          <a:off x="471488" y="3470275"/>
          <a:ext cx="3101975" cy="1689100"/>
        </p:xfrm>
        <a:graphic>
          <a:graphicData uri="http://schemas.openxmlformats.org/presentationml/2006/ole">
            <p:oleObj spid="_x0000_s26627" name="Equation" r:id="rId7" imgW="1282680" imgH="698400" progId="Equation.DSMT4">
              <p:embed/>
            </p:oleObj>
          </a:graphicData>
        </a:graphic>
      </p:graphicFrame>
      <p:graphicFrame>
        <p:nvGraphicFramePr>
          <p:cNvPr id="26628" name="Object 37"/>
          <p:cNvGraphicFramePr>
            <a:graphicFrameLocks noChangeAspect="1"/>
          </p:cNvGraphicFramePr>
          <p:nvPr/>
        </p:nvGraphicFramePr>
        <p:xfrm>
          <a:off x="901700" y="5410200"/>
          <a:ext cx="1811338" cy="1044575"/>
        </p:xfrm>
        <a:graphic>
          <a:graphicData uri="http://schemas.openxmlformats.org/presentationml/2006/ole">
            <p:oleObj spid="_x0000_s26628" name="Equation" r:id="rId8" imgW="749160" imgH="431640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104615" y="695061"/>
            <a:ext cx="4959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Sometimes it is useful to know the </a:t>
            </a:r>
          </a:p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ratio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of the LHCP and RHCP wave amplitudes.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89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LHCP/RHCP Ratio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2647999" y="2286875"/>
          <a:ext cx="4271417" cy="792664"/>
        </p:xfrm>
        <a:graphic>
          <a:graphicData uri="http://schemas.openxmlformats.org/presentationml/2006/ole">
            <p:oleObj spid="_x0000_s93188" name="Equation" r:id="rId4" imgW="2260440" imgH="419040" progId="Equation.DSMT4">
              <p:embed/>
            </p:oleObj>
          </a:graphicData>
        </a:graphic>
      </p:graphicFrame>
      <p:graphicFrame>
        <p:nvGraphicFramePr>
          <p:cNvPr id="93189" name="Object 7"/>
          <p:cNvGraphicFramePr>
            <a:graphicFrameLocks noChangeAspect="1"/>
          </p:cNvGraphicFramePr>
          <p:nvPr/>
        </p:nvGraphicFramePr>
        <p:xfrm>
          <a:off x="1569375" y="1482418"/>
          <a:ext cx="6281737" cy="647700"/>
        </p:xfrm>
        <a:graphic>
          <a:graphicData uri="http://schemas.openxmlformats.org/presentationml/2006/ole">
            <p:oleObj spid="_x0000_s93189" name="Equation" r:id="rId5" imgW="2705040" imgH="279360" progId="Equation.DSMT4">
              <p:embed/>
            </p:oleObj>
          </a:graphicData>
        </a:graphic>
      </p:graphicFrame>
      <p:graphicFrame>
        <p:nvGraphicFramePr>
          <p:cNvPr id="93191" name="Object 8"/>
          <p:cNvGraphicFramePr>
            <a:graphicFrameLocks noChangeAspect="1"/>
          </p:cNvGraphicFramePr>
          <p:nvPr/>
        </p:nvGraphicFramePr>
        <p:xfrm>
          <a:off x="4468813" y="3632200"/>
          <a:ext cx="3224212" cy="444500"/>
        </p:xfrm>
        <a:graphic>
          <a:graphicData uri="http://schemas.openxmlformats.org/presentationml/2006/ole">
            <p:oleObj spid="_x0000_s93191" name="Equation" r:id="rId6" imgW="1841400" imgH="253800" progId="Equation.DSMT4">
              <p:embed/>
            </p:oleObj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4478338" y="4335463"/>
          <a:ext cx="3290887" cy="488950"/>
        </p:xfrm>
        <a:graphic>
          <a:graphicData uri="http://schemas.openxmlformats.org/presentationml/2006/ole">
            <p:oleObj spid="_x0000_s93192" name="Equation" r:id="rId7" imgW="1879560" imgH="279360" progId="Equation.DSMT4">
              <p:embed/>
            </p:oleObj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0" y="2833022"/>
            <a:ext cx="3970336" cy="3551242"/>
            <a:chOff x="0" y="3024098"/>
            <a:chExt cx="3970336" cy="3551242"/>
          </a:xfrm>
        </p:grpSpPr>
        <p:sp>
          <p:nvSpPr>
            <p:cNvPr id="45" name="Line 3"/>
            <p:cNvSpPr>
              <a:spLocks noChangeShapeType="1"/>
            </p:cNvSpPr>
            <p:nvPr/>
          </p:nvSpPr>
          <p:spPr bwMode="auto">
            <a:xfrm>
              <a:off x="0" y="5138651"/>
              <a:ext cx="352266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V="1">
              <a:off x="1662112" y="3517811"/>
              <a:ext cx="0" cy="29622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5"/>
            <p:cNvSpPr>
              <a:spLocks noChangeShapeType="1"/>
            </p:cNvSpPr>
            <p:nvPr/>
          </p:nvSpPr>
          <p:spPr bwMode="auto">
            <a:xfrm flipV="1">
              <a:off x="1662112" y="4133762"/>
              <a:ext cx="322262" cy="100965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 Box 6"/>
            <p:cNvSpPr txBox="1">
              <a:spLocks noChangeArrowheads="1"/>
            </p:cNvSpPr>
            <p:nvPr/>
          </p:nvSpPr>
          <p:spPr bwMode="auto">
            <a:xfrm>
              <a:off x="3632199" y="4908463"/>
              <a:ext cx="338137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519237" y="3024098"/>
              <a:ext cx="393700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1928812" y="3354298"/>
            <a:ext cx="657225" cy="485776"/>
          </p:xfrm>
          <a:graphic>
            <a:graphicData uri="http://schemas.openxmlformats.org/presentationml/2006/ole">
              <p:oleObj spid="_x0000_s93190" name="Equation" r:id="rId8" imgW="291960" imgH="215640" progId="Equation.DSMT4">
                <p:embed/>
              </p:oleObj>
            </a:graphicData>
          </a:graphic>
        </p:graphicFrame>
        <p:sp>
          <p:nvSpPr>
            <p:cNvPr id="53" name="Oval 13"/>
            <p:cNvSpPr>
              <a:spLocks noChangeArrowheads="1"/>
            </p:cNvSpPr>
            <p:nvPr/>
          </p:nvSpPr>
          <p:spPr bwMode="auto">
            <a:xfrm rot="2616169">
              <a:off x="1031875" y="3692436"/>
              <a:ext cx="1249362" cy="2882904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flipV="1">
              <a:off x="676275" y="4097249"/>
              <a:ext cx="1952624" cy="210661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1241425" y="4652875"/>
              <a:ext cx="803275" cy="92868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2856268" y="3732956"/>
              <a:ext cx="33972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565780" y="4012441"/>
              <a:ext cx="136477" cy="13647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162335" y="4560626"/>
              <a:ext cx="136477" cy="136477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88548" y="4322084"/>
              <a:ext cx="339725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sng" dirty="0" smtClean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3922713" y="5621338"/>
          <a:ext cx="4243387" cy="1009650"/>
        </p:xfrm>
        <a:graphic>
          <a:graphicData uri="http://schemas.openxmlformats.org/presentationml/2006/ole">
            <p:oleObj spid="_x0000_s93193" name="Equation" r:id="rId9" imgW="2133360" imgH="507960" progId="Equation.DSMT4">
              <p:embed/>
            </p:oleObj>
          </a:graphicData>
        </a:graphic>
      </p:graphicFrame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578826" y="5162715"/>
            <a:ext cx="1022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89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LHCP/RHCP Ratio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658204" y="795433"/>
            <a:ext cx="1022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2887663" y="1254125"/>
          <a:ext cx="2900362" cy="1082675"/>
        </p:xfrm>
        <a:graphic>
          <a:graphicData uri="http://schemas.openxmlformats.org/presentationml/2006/ole">
            <p:oleObj spid="_x0000_s110600" name="Equation" r:id="rId4" imgW="1358640" imgH="507960" progId="Equation.DSMT4">
              <p:embed/>
            </p:oleObj>
          </a:graphicData>
        </a:graphic>
      </p:graphicFrame>
      <p:graphicFrame>
        <p:nvGraphicFramePr>
          <p:cNvPr id="110601" name="Object 10"/>
          <p:cNvGraphicFramePr>
            <a:graphicFrameLocks noChangeAspect="1"/>
          </p:cNvGraphicFramePr>
          <p:nvPr/>
        </p:nvGraphicFramePr>
        <p:xfrm>
          <a:off x="2827338" y="5049838"/>
          <a:ext cx="3351212" cy="946150"/>
        </p:xfrm>
        <a:graphic>
          <a:graphicData uri="http://schemas.openxmlformats.org/presentationml/2006/ole">
            <p:oleObj spid="_x0000_s110601" name="Equation" r:id="rId5" imgW="1663560" imgH="4698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09683" y="4203511"/>
            <a:ext cx="7382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From this we can also solve for the ratio of the CP components,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if we know the axial ratio: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1936750" y="2717800"/>
          <a:ext cx="3335338" cy="1082675"/>
        </p:xfrm>
        <a:graphic>
          <a:graphicData uri="http://schemas.openxmlformats.org/presentationml/2006/ole">
            <p:oleObj spid="_x0000_s110602" name="Equation" r:id="rId6" imgW="1562040" imgH="507960" progId="Equation.DSMT4">
              <p:embed/>
            </p:oleObj>
          </a:graphicData>
        </a:graphic>
      </p:graphicFrame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278333" y="2380847"/>
            <a:ext cx="605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or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55594" y="6196084"/>
            <a:ext cx="643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(We can’t tell which one is correct from knowing only the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AR</a:t>
            </a:r>
            <a:r>
              <a:rPr lang="en-US" dirty="0" smtClean="0">
                <a:solidFill>
                  <a:schemeClr val="bg2"/>
                </a:solidFill>
              </a:rPr>
              <a:t>.)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2116" y="3016154"/>
            <a:ext cx="374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(Use whichever sign gives 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AR &gt; 0.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36173" y="2169662"/>
            <a:ext cx="5086350" cy="2495554"/>
            <a:chOff x="1083" y="1143"/>
            <a:chExt cx="3204" cy="1572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761" y="1143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997" y="1947"/>
              <a:ext cx="29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 flipV="1">
              <a:off x="1083" y="2103"/>
              <a:ext cx="1055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016" y="2103"/>
              <a:ext cx="192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2852" y="143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Arc 18"/>
            <p:cNvSpPr>
              <a:spLocks/>
            </p:cNvSpPr>
            <p:nvPr/>
          </p:nvSpPr>
          <p:spPr bwMode="auto">
            <a:xfrm flipV="1">
              <a:off x="1934" y="1964"/>
              <a:ext cx="140" cy="184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1959" y="2139"/>
              <a:ext cx="54" cy="9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870" y="1602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2174" y="1863"/>
              <a:ext cx="1039" cy="6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2852" y="1677"/>
              <a:ext cx="0" cy="4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2441" y="2094"/>
              <a:ext cx="420" cy="2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960" y="2465"/>
              <a:ext cx="2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1294" y="2010"/>
              <a:ext cx="565" cy="175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 flipV="1">
              <a:off x="1193" y="2106"/>
              <a:ext cx="140" cy="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2571" y="2275"/>
              <a:ext cx="29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950914" y="2379209"/>
            <a:ext cx="885825" cy="3968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9086" y="489857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Re-label the coordinate system: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2479675" y="1017588"/>
          <a:ext cx="3775075" cy="554037"/>
        </p:xfrm>
        <a:graphic>
          <a:graphicData uri="http://schemas.openxmlformats.org/presentationml/2006/ole">
            <p:oleObj spid="_x0000_s109570" name="Equation" r:id="rId4" imgW="1726920" imgH="253800" progId="Equation.DSMT4">
              <p:embed/>
            </p:oleObj>
          </a:graphicData>
        </a:graphic>
      </p:graphicFrame>
      <p:graphicFrame>
        <p:nvGraphicFramePr>
          <p:cNvPr id="119812" name="Object 2"/>
          <p:cNvGraphicFramePr>
            <a:graphicFrameLocks noChangeAspect="1"/>
          </p:cNvGraphicFramePr>
          <p:nvPr/>
        </p:nvGraphicFramePr>
        <p:xfrm>
          <a:off x="4899025" y="4893129"/>
          <a:ext cx="1136650" cy="1381125"/>
        </p:xfrm>
        <a:graphic>
          <a:graphicData uri="http://schemas.openxmlformats.org/presentationml/2006/ole">
            <p:oleObj spid="_x0000_s109571" name="Equation" r:id="rId5" imgW="520560" imgH="63468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765183" y="1828312"/>
            <a:ext cx="3853542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Find the axial ratio and tilt angle.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896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35523" y="2321905"/>
            <a:ext cx="4517408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Find the ratio of the CP amplitudes.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1873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Linear Polarization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792163" y="1806893"/>
            <a:ext cx="14112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At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0:</a:t>
            </a: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2682875" y="3135313"/>
          <a:ext cx="3098800" cy="577850"/>
        </p:xfrm>
        <a:graphic>
          <a:graphicData uri="http://schemas.openxmlformats.org/presentationml/2006/ole">
            <p:oleObj spid="_x0000_s3074" name="Equation" r:id="rId4" imgW="1295280" imgH="241200" progId="Equation.DSMT4">
              <p:embed/>
            </p:oleObj>
          </a:graphicData>
        </a:graphic>
      </p:graphicFrame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2252663" y="1801813"/>
          <a:ext cx="4206875" cy="1095375"/>
        </p:xfrm>
        <a:graphic>
          <a:graphicData uri="http://schemas.openxmlformats.org/presentationml/2006/ole">
            <p:oleObj spid="_x0000_s3075" name="Equation" r:id="rId5" imgW="1854000" imgH="482400" progId="Equation.DSMT4">
              <p:embed/>
            </p:oleObj>
          </a:graphicData>
        </a:graphic>
      </p:graphicFrame>
      <p:grpSp>
        <p:nvGrpSpPr>
          <p:cNvPr id="3079" name="Group 25"/>
          <p:cNvGrpSpPr>
            <a:grpSpLocks/>
          </p:cNvGrpSpPr>
          <p:nvPr/>
        </p:nvGrpSpPr>
        <p:grpSpPr bwMode="auto">
          <a:xfrm>
            <a:off x="2341563" y="3951291"/>
            <a:ext cx="4302125" cy="2778128"/>
            <a:chOff x="1475" y="2489"/>
            <a:chExt cx="2710" cy="1750"/>
          </a:xfrm>
        </p:grpSpPr>
        <p:sp>
          <p:nvSpPr>
            <p:cNvPr id="3083" name="Line 3"/>
            <p:cNvSpPr>
              <a:spLocks noChangeShapeType="1"/>
            </p:cNvSpPr>
            <p:nvPr/>
          </p:nvSpPr>
          <p:spPr bwMode="auto">
            <a:xfrm>
              <a:off x="1823" y="3802"/>
              <a:ext cx="20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" name="Line 4"/>
            <p:cNvSpPr>
              <a:spLocks noChangeShapeType="1"/>
            </p:cNvSpPr>
            <p:nvPr/>
          </p:nvSpPr>
          <p:spPr bwMode="auto">
            <a:xfrm flipV="1">
              <a:off x="2336" y="2772"/>
              <a:ext cx="0" cy="146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5" name="Line 5"/>
            <p:cNvSpPr>
              <a:spLocks noChangeShapeType="1"/>
            </p:cNvSpPr>
            <p:nvPr/>
          </p:nvSpPr>
          <p:spPr bwMode="auto">
            <a:xfrm flipV="1">
              <a:off x="2336" y="3168"/>
              <a:ext cx="868" cy="63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6" name="Line 6"/>
            <p:cNvSpPr>
              <a:spLocks noChangeShapeType="1"/>
            </p:cNvSpPr>
            <p:nvPr/>
          </p:nvSpPr>
          <p:spPr bwMode="auto">
            <a:xfrm>
              <a:off x="2336" y="3165"/>
              <a:ext cx="8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Line 7"/>
            <p:cNvSpPr>
              <a:spLocks noChangeShapeType="1"/>
            </p:cNvSpPr>
            <p:nvPr/>
          </p:nvSpPr>
          <p:spPr bwMode="auto">
            <a:xfrm>
              <a:off x="3196" y="3168"/>
              <a:ext cx="0" cy="6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8" name="Text Box 8"/>
            <p:cNvSpPr txBox="1">
              <a:spLocks noChangeArrowheads="1"/>
            </p:cNvSpPr>
            <p:nvPr/>
          </p:nvSpPr>
          <p:spPr bwMode="auto">
            <a:xfrm>
              <a:off x="3086" y="3769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89" name="Text Box 9"/>
            <p:cNvSpPr txBox="1">
              <a:spLocks noChangeArrowheads="1"/>
            </p:cNvSpPr>
            <p:nvPr/>
          </p:nvSpPr>
          <p:spPr bwMode="auto">
            <a:xfrm>
              <a:off x="2126" y="3044"/>
              <a:ext cx="3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0" name="Text Box 10"/>
            <p:cNvSpPr txBox="1">
              <a:spLocks noChangeArrowheads="1"/>
            </p:cNvSpPr>
            <p:nvPr/>
          </p:nvSpPr>
          <p:spPr bwMode="auto">
            <a:xfrm>
              <a:off x="3972" y="3668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1" name="Text Box 11"/>
            <p:cNvSpPr txBox="1">
              <a:spLocks noChangeArrowheads="1"/>
            </p:cNvSpPr>
            <p:nvPr/>
          </p:nvSpPr>
          <p:spPr bwMode="auto">
            <a:xfrm>
              <a:off x="2253" y="2489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V="1">
              <a:off x="1980" y="2739"/>
              <a:ext cx="1790" cy="13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H="1" flipV="1">
              <a:off x="1661" y="2881"/>
              <a:ext cx="953" cy="122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3822" y="2519"/>
              <a:ext cx="26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´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1475" y="2641"/>
              <a:ext cx="30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´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6" name="Object 21"/>
            <p:cNvGraphicFramePr>
              <a:graphicFrameLocks noChangeAspect="1"/>
            </p:cNvGraphicFramePr>
            <p:nvPr/>
          </p:nvGraphicFramePr>
          <p:xfrm>
            <a:off x="3276" y="3095"/>
            <a:ext cx="198" cy="306"/>
          </p:xfrm>
          <a:graphic>
            <a:graphicData uri="http://schemas.openxmlformats.org/presentationml/2006/ole">
              <p:oleObj spid="_x0000_s3076" name="Equation" r:id="rId6" imgW="139680" imgH="215640" progId="Equation.DSMT4">
                <p:embed/>
              </p:oleObj>
            </a:graphicData>
          </a:graphic>
        </p:graphicFrame>
      </p:grp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3598863" y="1030288"/>
            <a:ext cx="175400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solidFill>
                  <a:schemeClr val="bg2"/>
                </a:solidFill>
                <a:latin typeface="Symbol" pitchFamily="18" charset="2"/>
                <a:sym typeface="Symbol"/>
              </a:rPr>
              <a:t> </a:t>
            </a:r>
            <a:r>
              <a:rPr lang="en-US" sz="24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i="1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0  </a:t>
            </a:r>
            <a:r>
              <a:rPr lang="en-US" sz="2400" dirty="0">
                <a:solidFill>
                  <a:schemeClr val="bg2"/>
                </a:solidFill>
                <a:sym typeface="Symbol" pitchFamily="18" charset="2"/>
              </a:rPr>
              <a:t>or  </a:t>
            </a:r>
            <a:r>
              <a:rPr lang="en-US" sz="2400" i="1" dirty="0">
                <a:solidFill>
                  <a:schemeClr val="bg2"/>
                </a:solidFill>
                <a:sym typeface="Symbol" pitchFamily="18" charset="2"/>
              </a:rPr>
              <a:t></a:t>
            </a:r>
            <a:endParaRPr lang="en-US" sz="2400" i="1" dirty="0">
              <a:solidFill>
                <a:schemeClr val="bg2"/>
              </a:solidFill>
            </a:endParaRPr>
          </a:p>
        </p:txBody>
      </p:sp>
      <p:sp>
        <p:nvSpPr>
          <p:cNvPr id="3081" name="Text Box 26"/>
          <p:cNvSpPr txBox="1">
            <a:spLocks noChangeArrowheads="1"/>
          </p:cNvSpPr>
          <p:nvPr/>
        </p:nvSpPr>
        <p:spPr bwMode="auto">
          <a:xfrm>
            <a:off x="6448425" y="5137150"/>
            <a:ext cx="207140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(shown for</a:t>
            </a:r>
            <a:r>
              <a:rPr lang="en-US" sz="20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b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0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 0)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082" name="Text Box 27"/>
          <p:cNvSpPr txBox="1">
            <a:spLocks noChangeArrowheads="1"/>
          </p:cNvSpPr>
          <p:nvPr/>
        </p:nvSpPr>
        <p:spPr bwMode="auto">
          <a:xfrm>
            <a:off x="6778625" y="2420938"/>
            <a:ext cx="1695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dirty="0">
                <a:solidFill>
                  <a:schemeClr val="bg1"/>
                </a:solidFill>
              </a:rPr>
              <a:t> for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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963421" y="1545278"/>
            <a:ext cx="4891088" cy="2495554"/>
            <a:chOff x="856" y="1143"/>
            <a:chExt cx="3081" cy="1572"/>
          </a:xfrm>
        </p:grpSpPr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761" y="1143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y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856" y="1961"/>
              <a:ext cx="29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4" name="Line 2"/>
            <p:cNvSpPr>
              <a:spLocks noChangeShapeType="1"/>
            </p:cNvSpPr>
            <p:nvPr/>
          </p:nvSpPr>
          <p:spPr bwMode="auto">
            <a:xfrm flipV="1">
              <a:off x="1083" y="2103"/>
              <a:ext cx="1055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016" y="2103"/>
              <a:ext cx="192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2852" y="1435"/>
              <a:ext cx="0" cy="7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Arc 18"/>
            <p:cNvSpPr>
              <a:spLocks/>
            </p:cNvSpPr>
            <p:nvPr/>
          </p:nvSpPr>
          <p:spPr bwMode="auto">
            <a:xfrm flipV="1">
              <a:off x="1934" y="1964"/>
              <a:ext cx="140" cy="184"/>
            </a:xfrm>
            <a:custGeom>
              <a:avLst/>
              <a:gdLst>
                <a:gd name="T0" fmla="*/ 59 w 21600"/>
                <a:gd name="T1" fmla="*/ 184 h 31747"/>
                <a:gd name="T2" fmla="*/ 34 w 21600"/>
                <a:gd name="T3" fmla="*/ 0 h 31747"/>
                <a:gd name="T4" fmla="*/ 140 w 21600"/>
                <a:gd name="T5" fmla="*/ 82 h 31747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747"/>
                <a:gd name="T11" fmla="*/ 21600 w 21600"/>
                <a:gd name="T12" fmla="*/ 31747 h 317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747" fill="none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</a:path>
                <a:path w="21600" h="31747" stroke="0" extrusionOk="0">
                  <a:moveTo>
                    <a:pt x="9117" y="31746"/>
                  </a:moveTo>
                  <a:cubicBezTo>
                    <a:pt x="3398" y="27697"/>
                    <a:pt x="0" y="21125"/>
                    <a:pt x="0" y="14119"/>
                  </a:cubicBezTo>
                  <a:cubicBezTo>
                    <a:pt x="-1" y="8934"/>
                    <a:pt x="1864" y="3923"/>
                    <a:pt x="5253" y="0"/>
                  </a:cubicBezTo>
                  <a:lnTo>
                    <a:pt x="21600" y="14119"/>
                  </a:lnTo>
                  <a:close/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1950" y="2130"/>
              <a:ext cx="54" cy="9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870" y="1602"/>
              <a:ext cx="53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flipH="1">
              <a:off x="2174" y="1863"/>
              <a:ext cx="1039" cy="67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flipV="1">
              <a:off x="2852" y="1677"/>
              <a:ext cx="0" cy="42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flipH="1">
              <a:off x="2441" y="2094"/>
              <a:ext cx="420" cy="2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960" y="2465"/>
              <a:ext cx="24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 flipH="1">
              <a:off x="1294" y="2010"/>
              <a:ext cx="565" cy="175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28575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flipH="1" flipV="1">
              <a:off x="1193" y="2106"/>
              <a:ext cx="140" cy="1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2571" y="2275"/>
              <a:ext cx="29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i="1" u="sng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083028" y="2390095"/>
            <a:ext cx="885825" cy="396875"/>
          </a:xfrm>
          <a:prstGeom prst="rect">
            <a:avLst/>
          </a:prstGeom>
          <a:solidFill>
            <a:srgbClr val="99FF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LHEP</a:t>
            </a:r>
            <a:endParaRPr lang="en-US" i="1" dirty="0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9811" name="Object 2"/>
          <p:cNvGraphicFramePr>
            <a:graphicFrameLocks noChangeAspect="1"/>
          </p:cNvGraphicFramePr>
          <p:nvPr/>
        </p:nvGraphicFramePr>
        <p:xfrm>
          <a:off x="2881313" y="881063"/>
          <a:ext cx="3886200" cy="608012"/>
        </p:xfrm>
        <a:graphic>
          <a:graphicData uri="http://schemas.openxmlformats.org/presentationml/2006/ole">
            <p:oleObj spid="_x0000_s94210" name="Equation" r:id="rId4" imgW="1777680" imgH="279360" progId="Equation.DSMT4">
              <p:embed/>
            </p:oleObj>
          </a:graphicData>
        </a:graphic>
      </p:graphicFrame>
      <p:graphicFrame>
        <p:nvGraphicFramePr>
          <p:cNvPr id="120836" name="Object 2"/>
          <p:cNvGraphicFramePr>
            <a:graphicFrameLocks noChangeAspect="1"/>
          </p:cNvGraphicFramePr>
          <p:nvPr/>
        </p:nvGraphicFramePr>
        <p:xfrm>
          <a:off x="1456191" y="4222297"/>
          <a:ext cx="6319837" cy="784225"/>
        </p:xfrm>
        <a:graphic>
          <a:graphicData uri="http://schemas.openxmlformats.org/presentationml/2006/ole">
            <p:oleObj spid="_x0000_s94211" name="Equation" r:id="rId5" imgW="3568680" imgH="444240" progId="Equation.DSMT4">
              <p:embed/>
            </p:oleObj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2041525" y="5856288"/>
          <a:ext cx="4906963" cy="760412"/>
        </p:xfrm>
        <a:graphic>
          <a:graphicData uri="http://schemas.openxmlformats.org/presentationml/2006/ole">
            <p:oleObj spid="_x0000_s94213" name="Equation" r:id="rId6" imgW="2768400" imgH="431640" progId="Equation.DSMT4">
              <p:embed/>
            </p:oleObj>
          </a:graphicData>
        </a:graphic>
      </p:graphicFrame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575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632302" y="5130798"/>
          <a:ext cx="3619500" cy="404813"/>
        </p:xfrm>
        <a:graphic>
          <a:graphicData uri="http://schemas.openxmlformats.org/presentationml/2006/ole">
            <p:oleObj spid="_x0000_s94214" name="Equation" r:id="rId7" imgW="20444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696697" y="1285495"/>
            <a:ext cx="3722915" cy="5105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715014" y="2080789"/>
            <a:ext cx="2492828" cy="34329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1136889" y="1586658"/>
          <a:ext cx="2607808" cy="408677"/>
        </p:xfrm>
        <a:graphic>
          <a:graphicData uri="http://schemas.openxmlformats.org/presentationml/2006/ole">
            <p:oleObj spid="_x0000_s95234" name="Equation" r:id="rId4" imgW="1295280" imgH="203040" progId="Equation.DSMT4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1012825" y="2570163"/>
          <a:ext cx="2725738" cy="3486150"/>
        </p:xfrm>
        <a:graphic>
          <a:graphicData uri="http://schemas.openxmlformats.org/presentationml/2006/ole">
            <p:oleObj spid="_x0000_s95235" name="Equation" r:id="rId5" imgW="1269720" imgH="1625400" progId="Equation.DSMT4">
              <p:embed/>
            </p:oleObj>
          </a:graphicData>
        </a:graphic>
      </p:graphicFrame>
      <p:graphicFrame>
        <p:nvGraphicFramePr>
          <p:cNvPr id="121864" name="Object 3"/>
          <p:cNvGraphicFramePr>
            <a:graphicFrameLocks noChangeAspect="1"/>
          </p:cNvGraphicFramePr>
          <p:nvPr/>
        </p:nvGraphicFramePr>
        <p:xfrm>
          <a:off x="5950708" y="2205054"/>
          <a:ext cx="2097088" cy="968375"/>
        </p:xfrm>
        <a:graphic>
          <a:graphicData uri="http://schemas.openxmlformats.org/presentationml/2006/ole">
            <p:oleObj spid="_x0000_s95236" name="Equation" r:id="rId6" imgW="1041120" imgH="482400" progId="Equation.DSMT4">
              <p:embed/>
            </p:oleObj>
          </a:graphicData>
        </a:graphic>
      </p:graphicFrame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6149574" y="3483614"/>
          <a:ext cx="1533525" cy="460375"/>
        </p:xfrm>
        <a:graphic>
          <a:graphicData uri="http://schemas.openxmlformats.org/presentationml/2006/ole">
            <p:oleObj spid="_x0000_s95237" name="Equation" r:id="rId7" imgW="761760" imgH="228600" progId="Equation.DSMT4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520554" y="50626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LHEP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11698" y="1552758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6167438" y="4322763"/>
          <a:ext cx="1508125" cy="358775"/>
        </p:xfrm>
        <a:graphic>
          <a:graphicData uri="http://schemas.openxmlformats.org/presentationml/2006/ole">
            <p:oleObj spid="_x0000_s95238" name="Equation" r:id="rId8" imgW="749160" imgH="177480" progId="Equation.DSMT4">
              <p:embed/>
            </p:oleObj>
          </a:graphicData>
        </a:graphic>
      </p:graphicFrame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75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4546" y="818053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Formulas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5795263" y="1167046"/>
            <a:ext cx="2362200" cy="1447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6254507" y="1946282"/>
          <a:ext cx="1457325" cy="407988"/>
        </p:xfrm>
        <a:graphic>
          <a:graphicData uri="http://schemas.openxmlformats.org/presentationml/2006/ole">
            <p:oleObj spid="_x0000_s96259" name="Equation" r:id="rId4" imgW="723600" imgH="203040" progId="Equation.DSMT4">
              <p:embed/>
            </p:oleObj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6184900" y="1438275"/>
          <a:ext cx="1508125" cy="358775"/>
        </p:xfrm>
        <a:graphic>
          <a:graphicData uri="http://schemas.openxmlformats.org/presentationml/2006/ole">
            <p:oleObj spid="_x0000_s96260" name="Equation" r:id="rId5" imgW="749160" imgH="177480" progId="Equation.DSMT4">
              <p:embed/>
            </p:oleObj>
          </a:graphicData>
        </a:graphic>
      </p:graphicFrame>
      <p:grpSp>
        <p:nvGrpSpPr>
          <p:cNvPr id="2" name="Group 51"/>
          <p:cNvGrpSpPr/>
          <p:nvPr/>
        </p:nvGrpSpPr>
        <p:grpSpPr>
          <a:xfrm>
            <a:off x="1059996" y="1464808"/>
            <a:ext cx="3976688" cy="3460750"/>
            <a:chOff x="1691368" y="1954666"/>
            <a:chExt cx="3976688" cy="346075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1691368" y="4073979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3353481" y="2453141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329918" y="3845379"/>
              <a:ext cx="338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96318" y="1954666"/>
              <a:ext cx="465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4367213" y="2921000"/>
            <a:ext cx="530225" cy="376238"/>
          </p:xfrm>
          <a:graphic>
            <a:graphicData uri="http://schemas.openxmlformats.org/presentationml/2006/ole">
              <p:oleObj spid="_x0000_s96258" name="Equation" r:id="rId6" imgW="304560" imgH="215640" progId="Equation.DSMT4">
                <p:embed/>
              </p:oleObj>
            </a:graphicData>
          </a:graphic>
        </p:graphicFrame>
        <p:sp>
          <p:nvSpPr>
            <p:cNvPr id="19" name="Arc 9"/>
            <p:cNvSpPr>
              <a:spLocks/>
            </p:cNvSpPr>
            <p:nvPr/>
          </p:nvSpPr>
          <p:spPr bwMode="auto">
            <a:xfrm>
              <a:off x="3973508" y="3882120"/>
              <a:ext cx="97745" cy="18913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115022" y="3666672"/>
              <a:ext cx="3175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 rot="4407101">
              <a:off x="2723243" y="2627766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2035630" y="3614057"/>
              <a:ext cx="2656113" cy="9035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124201" y="3516085"/>
              <a:ext cx="446314" cy="11430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3353480" y="3363685"/>
              <a:ext cx="630691" cy="71505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635829" y="3122386"/>
              <a:ext cx="522514" cy="45357"/>
            </a:xfrm>
            <a:custGeom>
              <a:avLst/>
              <a:gdLst>
                <a:gd name="connsiteX0" fmla="*/ 522514 w 522514"/>
                <a:gd name="connsiteY0" fmla="*/ 56243 h 56243"/>
                <a:gd name="connsiteX1" fmla="*/ 228600 w 522514"/>
                <a:gd name="connsiteY1" fmla="*/ 1814 h 56243"/>
                <a:gd name="connsiteX2" fmla="*/ 0 w 522514"/>
                <a:gd name="connsiteY2" fmla="*/ 45357 h 56243"/>
                <a:gd name="connsiteX0" fmla="*/ 522514 w 522514"/>
                <a:gd name="connsiteY0" fmla="*/ 45357 h 45357"/>
                <a:gd name="connsiteX1" fmla="*/ 315685 w 522514"/>
                <a:gd name="connsiteY1" fmla="*/ 1814 h 45357"/>
                <a:gd name="connsiteX2" fmla="*/ 0 w 522514"/>
                <a:gd name="connsiteY2" fmla="*/ 34471 h 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7">
                  <a:moveTo>
                    <a:pt x="522514" y="45357"/>
                  </a:moveTo>
                  <a:cubicBezTo>
                    <a:pt x="419100" y="19049"/>
                    <a:pt x="402771" y="3628"/>
                    <a:pt x="315685" y="1814"/>
                  </a:cubicBezTo>
                  <a:cubicBezTo>
                    <a:pt x="228599" y="0"/>
                    <a:pt x="70757" y="11792"/>
                    <a:pt x="0" y="3447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75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935" y="5862201"/>
            <a:ext cx="8229599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Plotting the ellipse as a function of time will help determine which value is correct for the tilt angle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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.</a:t>
            </a:r>
            <a:endParaRPr lang="en-US" i="1" dirty="0">
              <a:solidFill>
                <a:schemeClr val="bg2"/>
              </a:solidFill>
            </a:endParaRPr>
          </a:p>
        </p:txBody>
      </p:sp>
      <p:graphicFrame>
        <p:nvGraphicFramePr>
          <p:cNvPr id="96261" name="Object 4"/>
          <p:cNvGraphicFramePr>
            <a:graphicFrameLocks noChangeAspect="1"/>
          </p:cNvGraphicFramePr>
          <p:nvPr/>
        </p:nvGraphicFramePr>
        <p:xfrm>
          <a:off x="4762407" y="4414007"/>
          <a:ext cx="3726502" cy="920988"/>
        </p:xfrm>
        <a:graphic>
          <a:graphicData uri="http://schemas.openxmlformats.org/presentationml/2006/ole">
            <p:oleObj spid="_x0000_s96261" name="Equation" r:id="rId7" imgW="1955520" imgH="4824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554639" y="3875964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Normalized field (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= 1</a:t>
            </a:r>
            <a:r>
              <a:rPr lang="en-US" sz="2000" dirty="0" smtClean="0">
                <a:solidFill>
                  <a:schemeClr val="bg1"/>
                </a:solidFill>
              </a:rPr>
              <a:t>):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448CC4B0-CCB9-4069-8ECC-78313514FDBA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5721350" y="1192213"/>
          <a:ext cx="1508125" cy="358775"/>
        </p:xfrm>
        <a:graphic>
          <a:graphicData uri="http://schemas.openxmlformats.org/presentationml/2006/ole">
            <p:oleObj spid="_x0000_s111620" name="Equation" r:id="rId4" imgW="749160" imgH="177480" progId="Equation.DSMT4">
              <p:embed/>
            </p:oleObj>
          </a:graphicData>
        </a:graphic>
      </p:graphicFrame>
      <p:grpSp>
        <p:nvGrpSpPr>
          <p:cNvPr id="2" name="Group 51"/>
          <p:cNvGrpSpPr/>
          <p:nvPr/>
        </p:nvGrpSpPr>
        <p:grpSpPr>
          <a:xfrm>
            <a:off x="595972" y="1137262"/>
            <a:ext cx="3976688" cy="3460750"/>
            <a:chOff x="1691368" y="1954666"/>
            <a:chExt cx="3976688" cy="3460750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1691368" y="4073979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3353481" y="2453141"/>
              <a:ext cx="0" cy="29622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329918" y="3845379"/>
              <a:ext cx="338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96318" y="1954666"/>
              <a:ext cx="465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4378346" y="2920842"/>
            <a:ext cx="508000" cy="376237"/>
          </p:xfrm>
          <a:graphic>
            <a:graphicData uri="http://schemas.openxmlformats.org/presentationml/2006/ole">
              <p:oleObj spid="_x0000_s111618" name="Equation" r:id="rId5" imgW="291960" imgH="215640" progId="Equation.DSMT4">
                <p:embed/>
              </p:oleObj>
            </a:graphicData>
          </a:graphic>
        </p:graphicFrame>
        <p:sp>
          <p:nvSpPr>
            <p:cNvPr id="19" name="Arc 9"/>
            <p:cNvSpPr>
              <a:spLocks/>
            </p:cNvSpPr>
            <p:nvPr/>
          </p:nvSpPr>
          <p:spPr bwMode="auto">
            <a:xfrm>
              <a:off x="3973508" y="3868472"/>
              <a:ext cx="97745" cy="18913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115022" y="3666672"/>
              <a:ext cx="3175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 rot="4407101">
              <a:off x="2723243" y="2627766"/>
              <a:ext cx="1249363" cy="28829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2035630" y="3614057"/>
              <a:ext cx="2656113" cy="9035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124201" y="3516085"/>
              <a:ext cx="446314" cy="114300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3353480" y="3363685"/>
              <a:ext cx="630691" cy="71505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3635829" y="3122386"/>
              <a:ext cx="522514" cy="45357"/>
            </a:xfrm>
            <a:custGeom>
              <a:avLst/>
              <a:gdLst>
                <a:gd name="connsiteX0" fmla="*/ 522514 w 522514"/>
                <a:gd name="connsiteY0" fmla="*/ 56243 h 56243"/>
                <a:gd name="connsiteX1" fmla="*/ 228600 w 522514"/>
                <a:gd name="connsiteY1" fmla="*/ 1814 h 56243"/>
                <a:gd name="connsiteX2" fmla="*/ 0 w 522514"/>
                <a:gd name="connsiteY2" fmla="*/ 45357 h 56243"/>
                <a:gd name="connsiteX0" fmla="*/ 522514 w 522514"/>
                <a:gd name="connsiteY0" fmla="*/ 45357 h 45357"/>
                <a:gd name="connsiteX1" fmla="*/ 315685 w 522514"/>
                <a:gd name="connsiteY1" fmla="*/ 1814 h 45357"/>
                <a:gd name="connsiteX2" fmla="*/ 0 w 522514"/>
                <a:gd name="connsiteY2" fmla="*/ 34471 h 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514" h="45357">
                  <a:moveTo>
                    <a:pt x="522514" y="45357"/>
                  </a:moveTo>
                  <a:cubicBezTo>
                    <a:pt x="419100" y="19049"/>
                    <a:pt x="402771" y="3628"/>
                    <a:pt x="315685" y="1814"/>
                  </a:cubicBezTo>
                  <a:cubicBezTo>
                    <a:pt x="228599" y="0"/>
                    <a:pt x="70757" y="11792"/>
                    <a:pt x="0" y="34471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5753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936" y="5561946"/>
            <a:ext cx="556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know that the polarization is LHEP, so the LHCP amplitude must dominate. Hence, we have</a:t>
            </a:r>
            <a:endParaRPr 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4914900" y="1870075"/>
          <a:ext cx="3349625" cy="946150"/>
        </p:xfrm>
        <a:graphic>
          <a:graphicData uri="http://schemas.openxmlformats.org/presentationml/2006/ole">
            <p:oleObj spid="_x0000_s111622" name="Equation" r:id="rId6" imgW="1663560" imgH="469800" progId="Equation.DSMT4">
              <p:embed/>
            </p:oleObj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/>
        </p:nvGraphicFramePr>
        <p:xfrm>
          <a:off x="4771503" y="3919467"/>
          <a:ext cx="3121025" cy="946150"/>
        </p:xfrm>
        <a:graphic>
          <a:graphicData uri="http://schemas.openxmlformats.org/presentationml/2006/ole">
            <p:oleObj spid="_x0000_s111623" name="Equation" r:id="rId7" imgW="1549080" imgH="469800" progId="Equation.DSMT4">
              <p:embed/>
            </p:oleObj>
          </a:graphicData>
        </a:graphic>
      </p:graphicFrame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889010" y="3347564"/>
            <a:ext cx="1022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Hence</a:t>
            </a:r>
            <a:endParaRPr lang="en-US" i="1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1624" name="Object 8"/>
          <p:cNvGraphicFramePr>
            <a:graphicFrameLocks noChangeAspect="1"/>
          </p:cNvGraphicFramePr>
          <p:nvPr/>
        </p:nvGraphicFramePr>
        <p:xfrm>
          <a:off x="6105856" y="5476946"/>
          <a:ext cx="1739900" cy="946150"/>
        </p:xfrm>
        <a:graphic>
          <a:graphicData uri="http://schemas.openxmlformats.org/presentationml/2006/ole">
            <p:oleObj spid="_x0000_s111624" name="Equation" r:id="rId8" imgW="86328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6933064" y="464024"/>
            <a:ext cx="2033516" cy="1296537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3794" name="Text Box 2"/>
          <p:cNvSpPr txBox="1">
            <a:spLocks noChangeArrowheads="1"/>
          </p:cNvSpPr>
          <p:nvPr/>
        </p:nvSpPr>
        <p:spPr bwMode="auto">
          <a:xfrm>
            <a:off x="66929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Poincar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é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Sphere</a:t>
            </a:r>
          </a:p>
        </p:txBody>
      </p:sp>
      <p:graphicFrame>
        <p:nvGraphicFramePr>
          <p:cNvPr id="27650" name="Object 51"/>
          <p:cNvGraphicFramePr>
            <a:graphicFrameLocks noChangeAspect="1"/>
          </p:cNvGraphicFramePr>
          <p:nvPr/>
        </p:nvGraphicFramePr>
        <p:xfrm>
          <a:off x="546100" y="4708525"/>
          <a:ext cx="2000250" cy="628650"/>
        </p:xfrm>
        <a:graphic>
          <a:graphicData uri="http://schemas.openxmlformats.org/presentationml/2006/ole">
            <p:oleObj spid="_x0000_s27650" name="Equation" r:id="rId4" imgW="888840" imgH="279360" progId="Equation.DSMT4">
              <p:embed/>
            </p:oleObj>
          </a:graphicData>
        </a:graphic>
      </p:graphicFrame>
      <p:graphicFrame>
        <p:nvGraphicFramePr>
          <p:cNvPr id="27651" name="Object 53"/>
          <p:cNvGraphicFramePr>
            <a:graphicFrameLocks noChangeAspect="1"/>
          </p:cNvGraphicFramePr>
          <p:nvPr/>
        </p:nvGraphicFramePr>
        <p:xfrm>
          <a:off x="363538" y="5594350"/>
          <a:ext cx="2543175" cy="914400"/>
        </p:xfrm>
        <a:graphic>
          <a:graphicData uri="http://schemas.openxmlformats.org/presentationml/2006/ole">
            <p:oleObj spid="_x0000_s27651" name="Equation" r:id="rId5" imgW="1130040" imgH="406080" progId="Equation.DSMT4">
              <p:embed/>
            </p:oleObj>
          </a:graphicData>
        </a:graphic>
      </p:graphicFrame>
      <p:graphicFrame>
        <p:nvGraphicFramePr>
          <p:cNvPr id="27654" name="Object 50"/>
          <p:cNvGraphicFramePr>
            <a:graphicFrameLocks noChangeAspect="1"/>
          </p:cNvGraphicFramePr>
          <p:nvPr/>
        </p:nvGraphicFramePr>
        <p:xfrm>
          <a:off x="6961187" y="604583"/>
          <a:ext cx="1914526" cy="457200"/>
        </p:xfrm>
        <a:graphic>
          <a:graphicData uri="http://schemas.openxmlformats.org/presentationml/2006/ole">
            <p:oleObj spid="_x0000_s27654" name="Equation" r:id="rId6" imgW="850680" imgH="203040" progId="Equation.DSMT4">
              <p:embed/>
            </p:oleObj>
          </a:graphicData>
        </a:graphic>
      </p:graphicFrame>
      <p:grpSp>
        <p:nvGrpSpPr>
          <p:cNvPr id="27659" name="Group 61"/>
          <p:cNvGrpSpPr>
            <a:grpSpLocks/>
          </p:cNvGrpSpPr>
          <p:nvPr/>
        </p:nvGrpSpPr>
        <p:grpSpPr bwMode="auto">
          <a:xfrm>
            <a:off x="330200" y="876304"/>
            <a:ext cx="3949701" cy="3509966"/>
            <a:chOff x="2408" y="680"/>
            <a:chExt cx="2488" cy="2211"/>
          </a:xfrm>
        </p:grpSpPr>
        <p:sp>
          <p:nvSpPr>
            <p:cNvPr id="27661" name="Line 62"/>
            <p:cNvSpPr>
              <a:spLocks noChangeShapeType="1"/>
            </p:cNvSpPr>
            <p:nvPr/>
          </p:nvSpPr>
          <p:spPr bwMode="auto">
            <a:xfrm>
              <a:off x="2408" y="1986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2" name="Line 63"/>
            <p:cNvSpPr>
              <a:spLocks noChangeShapeType="1"/>
            </p:cNvSpPr>
            <p:nvPr/>
          </p:nvSpPr>
          <p:spPr bwMode="auto">
            <a:xfrm flipV="1">
              <a:off x="3455" y="965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3" name="Line 64"/>
            <p:cNvSpPr>
              <a:spLocks noChangeShapeType="1"/>
            </p:cNvSpPr>
            <p:nvPr/>
          </p:nvSpPr>
          <p:spPr bwMode="auto">
            <a:xfrm flipV="1">
              <a:off x="3455" y="1311"/>
              <a:ext cx="210" cy="67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4" name="Text Box 65"/>
            <p:cNvSpPr txBox="1">
              <a:spLocks noChangeArrowheads="1"/>
            </p:cNvSpPr>
            <p:nvPr/>
          </p:nvSpPr>
          <p:spPr bwMode="auto">
            <a:xfrm>
              <a:off x="4683" y="1847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7665" name="Text Box 66"/>
            <p:cNvSpPr txBox="1">
              <a:spLocks noChangeArrowheads="1"/>
            </p:cNvSpPr>
            <p:nvPr/>
          </p:nvSpPr>
          <p:spPr bwMode="auto">
            <a:xfrm>
              <a:off x="3365" y="680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7652" name="Object 67"/>
            <p:cNvGraphicFramePr>
              <a:graphicFrameLocks noChangeAspect="1"/>
            </p:cNvGraphicFramePr>
            <p:nvPr/>
          </p:nvGraphicFramePr>
          <p:xfrm>
            <a:off x="3623" y="862"/>
            <a:ext cx="414" cy="306"/>
          </p:xfrm>
          <a:graphic>
            <a:graphicData uri="http://schemas.openxmlformats.org/presentationml/2006/ole">
              <p:oleObj spid="_x0000_s27652" name="Equation" r:id="rId7" imgW="291960" imgH="215640" progId="Equation.DSMT4">
                <p:embed/>
              </p:oleObj>
            </a:graphicData>
          </a:graphic>
        </p:graphicFrame>
        <p:sp>
          <p:nvSpPr>
            <p:cNvPr id="27666" name="Text Box 68"/>
            <p:cNvSpPr txBox="1">
              <a:spLocks noChangeArrowheads="1"/>
            </p:cNvSpPr>
            <p:nvPr/>
          </p:nvSpPr>
          <p:spPr bwMode="auto">
            <a:xfrm>
              <a:off x="3729" y="1654"/>
              <a:ext cx="200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</a:t>
              </a:r>
              <a:endParaRPr lang="en-US" sz="24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7667" name="Oval 69"/>
            <p:cNvSpPr>
              <a:spLocks noChangeArrowheads="1"/>
            </p:cNvSpPr>
            <p:nvPr/>
          </p:nvSpPr>
          <p:spPr bwMode="auto">
            <a:xfrm rot="2616169">
              <a:off x="3058" y="1075"/>
              <a:ext cx="787" cy="1816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70"/>
            <p:cNvSpPr>
              <a:spLocks noChangeShapeType="1"/>
            </p:cNvSpPr>
            <p:nvPr/>
          </p:nvSpPr>
          <p:spPr bwMode="auto">
            <a:xfrm>
              <a:off x="3182" y="1712"/>
              <a:ext cx="570" cy="50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9" name="Text Box 71"/>
            <p:cNvSpPr txBox="1">
              <a:spLocks noChangeArrowheads="1"/>
            </p:cNvSpPr>
            <p:nvPr/>
          </p:nvSpPr>
          <p:spPr bwMode="auto">
            <a:xfrm>
              <a:off x="2548" y="2605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7670" name="Text Box 72"/>
            <p:cNvSpPr txBox="1">
              <a:spLocks noChangeArrowheads="1"/>
            </p:cNvSpPr>
            <p:nvPr/>
          </p:nvSpPr>
          <p:spPr bwMode="auto">
            <a:xfrm>
              <a:off x="4223" y="1096"/>
              <a:ext cx="21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671" name="Text Box 73"/>
            <p:cNvSpPr txBox="1">
              <a:spLocks noChangeArrowheads="1"/>
            </p:cNvSpPr>
            <p:nvPr/>
          </p:nvSpPr>
          <p:spPr bwMode="auto">
            <a:xfrm>
              <a:off x="2826" y="1358"/>
              <a:ext cx="22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7672" name="Text Box 74"/>
            <p:cNvSpPr txBox="1">
              <a:spLocks noChangeArrowheads="1"/>
            </p:cNvSpPr>
            <p:nvPr/>
          </p:nvSpPr>
          <p:spPr bwMode="auto">
            <a:xfrm>
              <a:off x="3821" y="2353"/>
              <a:ext cx="23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27673" name="Arc 75"/>
            <p:cNvSpPr>
              <a:spLocks/>
            </p:cNvSpPr>
            <p:nvPr/>
          </p:nvSpPr>
          <p:spPr bwMode="auto">
            <a:xfrm>
              <a:off x="3624" y="1818"/>
              <a:ext cx="123" cy="169"/>
            </a:xfrm>
            <a:custGeom>
              <a:avLst/>
              <a:gdLst>
                <a:gd name="T0" fmla="*/ 0 w 21600"/>
                <a:gd name="T1" fmla="*/ 0 h 21600"/>
                <a:gd name="T2" fmla="*/ 123 w 21600"/>
                <a:gd name="T3" fmla="*/ 169 h 21600"/>
                <a:gd name="T4" fmla="*/ 0 w 21600"/>
                <a:gd name="T5" fmla="*/ 16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triangl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Text Box 76"/>
            <p:cNvSpPr txBox="1">
              <a:spLocks noChangeArrowheads="1"/>
            </p:cNvSpPr>
            <p:nvPr/>
          </p:nvSpPr>
          <p:spPr bwMode="auto">
            <a:xfrm>
              <a:off x="3137" y="2142"/>
              <a:ext cx="351" cy="288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|</a:t>
              </a:r>
              <a:r>
                <a:rPr lang="en-US" sz="24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</a:t>
              </a:r>
              <a:r>
                <a:rPr lang="en-US" sz="1200" i="1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sz="240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|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7675" name="Line 77"/>
            <p:cNvSpPr>
              <a:spLocks noChangeShapeType="1"/>
            </p:cNvSpPr>
            <p:nvPr/>
          </p:nvSpPr>
          <p:spPr bwMode="auto">
            <a:xfrm flipV="1">
              <a:off x="2834" y="1330"/>
              <a:ext cx="1230" cy="132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6" name="Line 78"/>
            <p:cNvSpPr>
              <a:spLocks noChangeShapeType="1"/>
            </p:cNvSpPr>
            <p:nvPr/>
          </p:nvSpPr>
          <p:spPr bwMode="auto">
            <a:xfrm flipV="1">
              <a:off x="2848" y="2224"/>
              <a:ext cx="912" cy="43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7" name="Arc 79"/>
            <p:cNvSpPr>
              <a:spLocks/>
            </p:cNvSpPr>
            <p:nvPr/>
          </p:nvSpPr>
          <p:spPr bwMode="auto">
            <a:xfrm rot="362646">
              <a:off x="3026" y="2446"/>
              <a:ext cx="98" cy="169"/>
            </a:xfrm>
            <a:custGeom>
              <a:avLst/>
              <a:gdLst>
                <a:gd name="T0" fmla="*/ 0 w 17339"/>
                <a:gd name="T1" fmla="*/ 0 h 21600"/>
                <a:gd name="T2" fmla="*/ 98 w 17339"/>
                <a:gd name="T3" fmla="*/ 68 h 21600"/>
                <a:gd name="T4" fmla="*/ 0 w 17339"/>
                <a:gd name="T5" fmla="*/ 169 h 21600"/>
                <a:gd name="T6" fmla="*/ 0 60000 65536"/>
                <a:gd name="T7" fmla="*/ 0 60000 65536"/>
                <a:gd name="T8" fmla="*/ 0 60000 65536"/>
                <a:gd name="T9" fmla="*/ 0 w 17339"/>
                <a:gd name="T10" fmla="*/ 0 h 21600"/>
                <a:gd name="T11" fmla="*/ 17339 w 1733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39" h="21600" fill="none" extrusionOk="0">
                  <a:moveTo>
                    <a:pt x="-1" y="0"/>
                  </a:moveTo>
                  <a:cubicBezTo>
                    <a:pt x="6833" y="0"/>
                    <a:pt x="13263" y="3233"/>
                    <a:pt x="17338" y="8719"/>
                  </a:cubicBezTo>
                </a:path>
                <a:path w="17339" h="21600" stroke="0" extrusionOk="0">
                  <a:moveTo>
                    <a:pt x="-1" y="0"/>
                  </a:moveTo>
                  <a:cubicBezTo>
                    <a:pt x="6833" y="0"/>
                    <a:pt x="13263" y="3233"/>
                    <a:pt x="17338" y="87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247455" y="1172532"/>
            <a:ext cx="5760065" cy="5262664"/>
            <a:chOff x="3247455" y="1172532"/>
            <a:chExt cx="5760065" cy="5262664"/>
          </a:xfrm>
        </p:grpSpPr>
        <p:graphicFrame>
          <p:nvGraphicFramePr>
            <p:cNvPr id="27653" name="Object 49"/>
            <p:cNvGraphicFramePr>
              <a:graphicFrameLocks noChangeAspect="1"/>
            </p:cNvGraphicFramePr>
            <p:nvPr/>
          </p:nvGraphicFramePr>
          <p:xfrm>
            <a:off x="7488850" y="1230678"/>
            <a:ext cx="971550" cy="457200"/>
          </p:xfrm>
          <a:graphic>
            <a:graphicData uri="http://schemas.openxmlformats.org/presentationml/2006/ole">
              <p:oleObj spid="_x0000_s27653" name="Equation" r:id="rId8" imgW="431640" imgH="203040" progId="Equation.DSMT4">
                <p:embed/>
              </p:oleObj>
            </a:graphicData>
          </a:graphic>
        </p:graphicFrame>
        <p:pic>
          <p:nvPicPr>
            <p:cNvPr id="27656" name="Picture 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81656" y="2109804"/>
              <a:ext cx="2897567" cy="377920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27678" name="Line 42"/>
            <p:cNvSpPr>
              <a:spLocks noChangeShapeType="1"/>
            </p:cNvSpPr>
            <p:nvPr/>
          </p:nvSpPr>
          <p:spPr bwMode="auto">
            <a:xfrm flipH="1">
              <a:off x="3684630" y="3999872"/>
              <a:ext cx="2641601" cy="151130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9" name="Line 43"/>
            <p:cNvSpPr>
              <a:spLocks noChangeShapeType="1"/>
            </p:cNvSpPr>
            <p:nvPr/>
          </p:nvSpPr>
          <p:spPr bwMode="auto">
            <a:xfrm>
              <a:off x="6326231" y="4001460"/>
              <a:ext cx="2374901" cy="140970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0" name="Line 44"/>
            <p:cNvSpPr>
              <a:spLocks noChangeShapeType="1"/>
            </p:cNvSpPr>
            <p:nvPr/>
          </p:nvSpPr>
          <p:spPr bwMode="auto">
            <a:xfrm flipV="1">
              <a:off x="6326231" y="1637670"/>
              <a:ext cx="6350" cy="237649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81" name="Text Box 45"/>
            <p:cNvSpPr txBox="1">
              <a:spLocks noChangeArrowheads="1"/>
            </p:cNvSpPr>
            <p:nvPr/>
          </p:nvSpPr>
          <p:spPr bwMode="auto">
            <a:xfrm>
              <a:off x="3363955" y="5400049"/>
              <a:ext cx="2968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hlink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682" name="Text Box 46"/>
            <p:cNvSpPr txBox="1">
              <a:spLocks noChangeArrowheads="1"/>
            </p:cNvSpPr>
            <p:nvPr/>
          </p:nvSpPr>
          <p:spPr bwMode="auto">
            <a:xfrm>
              <a:off x="8710657" y="5206373"/>
              <a:ext cx="2968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hlink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7683" name="Text Box 47"/>
            <p:cNvSpPr txBox="1">
              <a:spLocks noChangeArrowheads="1"/>
            </p:cNvSpPr>
            <p:nvPr/>
          </p:nvSpPr>
          <p:spPr bwMode="auto">
            <a:xfrm>
              <a:off x="6207169" y="1172532"/>
              <a:ext cx="2825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hlink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7684" name="Text Box 57"/>
            <p:cNvSpPr txBox="1">
              <a:spLocks noChangeArrowheads="1"/>
            </p:cNvSpPr>
            <p:nvPr/>
          </p:nvSpPr>
          <p:spPr bwMode="auto">
            <a:xfrm>
              <a:off x="5967456" y="2061533"/>
              <a:ext cx="793750" cy="366713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LHCP</a:t>
              </a:r>
            </a:p>
          </p:txBody>
        </p:sp>
        <p:sp>
          <p:nvSpPr>
            <p:cNvPr id="27658" name="Text Box 58"/>
            <p:cNvSpPr txBox="1">
              <a:spLocks noChangeArrowheads="1"/>
            </p:cNvSpPr>
            <p:nvPr/>
          </p:nvSpPr>
          <p:spPr bwMode="auto">
            <a:xfrm>
              <a:off x="5892846" y="5713365"/>
              <a:ext cx="831850" cy="366712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RHCP</a:t>
              </a:r>
            </a:p>
          </p:txBody>
        </p:sp>
        <p:sp>
          <p:nvSpPr>
            <p:cNvPr id="27660" name="Text Box 80"/>
            <p:cNvSpPr txBox="1">
              <a:spLocks noChangeArrowheads="1"/>
            </p:cNvSpPr>
            <p:nvPr/>
          </p:nvSpPr>
          <p:spPr bwMode="auto">
            <a:xfrm>
              <a:off x="4356145" y="2131637"/>
              <a:ext cx="1454244" cy="369332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2"/>
                  </a:solidFill>
                </a:rPr>
                <a:t>Unit </a:t>
              </a:r>
              <a:r>
                <a:rPr lang="en-US" b="1" dirty="0">
                  <a:solidFill>
                    <a:schemeClr val="bg2"/>
                  </a:solidFill>
                </a:rPr>
                <a:t>sphere</a:t>
              </a:r>
            </a:p>
          </p:txBody>
        </p:sp>
        <p:graphicFrame>
          <p:nvGraphicFramePr>
            <p:cNvPr id="38" name="Object 49"/>
            <p:cNvGraphicFramePr>
              <a:graphicFrameLocks noChangeAspect="1"/>
            </p:cNvGraphicFramePr>
            <p:nvPr/>
          </p:nvGraphicFramePr>
          <p:xfrm>
            <a:off x="3731665" y="5935642"/>
            <a:ext cx="330200" cy="290513"/>
          </p:xfrm>
          <a:graphic>
            <a:graphicData uri="http://schemas.openxmlformats.org/presentationml/2006/ole">
              <p:oleObj spid="_x0000_s27655" name="Equation" r:id="rId10" imgW="203040" imgH="177480" progId="Equation.DSMT4">
                <p:embed/>
              </p:oleObj>
            </a:graphicData>
          </a:graphic>
        </p:graphicFrame>
        <p:sp>
          <p:nvSpPr>
            <p:cNvPr id="39" name="Freeform 38"/>
            <p:cNvSpPr/>
            <p:nvPr/>
          </p:nvSpPr>
          <p:spPr bwMode="auto">
            <a:xfrm>
              <a:off x="3864020" y="5600324"/>
              <a:ext cx="482600" cy="304800"/>
            </a:xfrm>
            <a:custGeom>
              <a:avLst/>
              <a:gdLst>
                <a:gd name="connsiteX0" fmla="*/ 0 w 482600"/>
                <a:gd name="connsiteY0" fmla="*/ 0 h 304800"/>
                <a:gd name="connsiteX1" fmla="*/ 152400 w 482600"/>
                <a:gd name="connsiteY1" fmla="*/ 177800 h 304800"/>
                <a:gd name="connsiteX2" fmla="*/ 330200 w 482600"/>
                <a:gd name="connsiteY2" fmla="*/ 279400 h 304800"/>
                <a:gd name="connsiteX3" fmla="*/ 482600 w 482600"/>
                <a:gd name="connsiteY3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00" h="304800">
                  <a:moveTo>
                    <a:pt x="0" y="0"/>
                  </a:moveTo>
                  <a:cubicBezTo>
                    <a:pt x="48683" y="65616"/>
                    <a:pt x="97367" y="131233"/>
                    <a:pt x="152400" y="177800"/>
                  </a:cubicBezTo>
                  <a:cubicBezTo>
                    <a:pt x="207433" y="224367"/>
                    <a:pt x="275167" y="258233"/>
                    <a:pt x="330200" y="279400"/>
                  </a:cubicBezTo>
                  <a:cubicBezTo>
                    <a:pt x="385233" y="300567"/>
                    <a:pt x="433916" y="302683"/>
                    <a:pt x="482600" y="304800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3783587" y="4774824"/>
              <a:ext cx="93133" cy="647700"/>
            </a:xfrm>
            <a:custGeom>
              <a:avLst/>
              <a:gdLst>
                <a:gd name="connsiteX0" fmla="*/ 16933 w 93133"/>
                <a:gd name="connsiteY0" fmla="*/ 647700 h 647700"/>
                <a:gd name="connsiteX1" fmla="*/ 4233 w 93133"/>
                <a:gd name="connsiteY1" fmla="*/ 368300 h 647700"/>
                <a:gd name="connsiteX2" fmla="*/ 42333 w 93133"/>
                <a:gd name="connsiteY2" fmla="*/ 101600 h 647700"/>
                <a:gd name="connsiteX3" fmla="*/ 93133 w 93133"/>
                <a:gd name="connsiteY3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33" h="647700">
                  <a:moveTo>
                    <a:pt x="16933" y="647700"/>
                  </a:moveTo>
                  <a:cubicBezTo>
                    <a:pt x="8466" y="553508"/>
                    <a:pt x="0" y="459317"/>
                    <a:pt x="4233" y="368300"/>
                  </a:cubicBezTo>
                  <a:cubicBezTo>
                    <a:pt x="8466" y="277283"/>
                    <a:pt x="27516" y="162983"/>
                    <a:pt x="42333" y="101600"/>
                  </a:cubicBezTo>
                  <a:cubicBezTo>
                    <a:pt x="57150" y="40217"/>
                    <a:pt x="75141" y="20108"/>
                    <a:pt x="93133" y="0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" name="Object 49"/>
            <p:cNvGraphicFramePr>
              <a:graphicFrameLocks noChangeAspect="1"/>
            </p:cNvGraphicFramePr>
            <p:nvPr/>
          </p:nvGraphicFramePr>
          <p:xfrm>
            <a:off x="3376207" y="4896352"/>
            <a:ext cx="350838" cy="331787"/>
          </p:xfrm>
          <a:graphic>
            <a:graphicData uri="http://schemas.openxmlformats.org/presentationml/2006/ole">
              <p:oleObj spid="_x0000_s27656" name="Equation" r:id="rId11" imgW="215640" imgH="203040" progId="Equation.DSMT4">
                <p:embed/>
              </p:oleObj>
            </a:graphicData>
          </a:graphic>
        </p:graphicFrame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4241795" y="6065864"/>
              <a:ext cx="1588897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longitude 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= 2</a:t>
              </a:r>
              <a:r>
                <a:rPr lang="en-US" i="1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</a:t>
              </a:r>
              <a:endParaRPr lang="en-US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247455" y="4285185"/>
              <a:ext cx="1409360" cy="3693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latitude </a:t>
              </a:r>
              <a:r>
                <a:rPr lang="en-US" dirty="0">
                  <a:solidFill>
                    <a:schemeClr val="bg2"/>
                  </a:solidFill>
                  <a:latin typeface="Times New Roman" pitchFamily="18" charset="0"/>
                </a:rPr>
                <a:t>= 2</a:t>
              </a:r>
              <a:r>
                <a:rPr lang="en-US" i="1" dirty="0" smtClean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endParaRPr lang="en-US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81153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Poincar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é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Sphere (cont.)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1298" y="994904"/>
            <a:ext cx="8509000" cy="5686686"/>
            <a:chOff x="317500" y="1179966"/>
            <a:chExt cx="8509000" cy="5686686"/>
          </a:xfrm>
        </p:grpSpPr>
        <p:pic>
          <p:nvPicPr>
            <p:cNvPr id="839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5100" y="1247775"/>
              <a:ext cx="4924425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68" name="Text Box 34"/>
            <p:cNvSpPr txBox="1">
              <a:spLocks noChangeArrowheads="1"/>
            </p:cNvSpPr>
            <p:nvPr/>
          </p:nvSpPr>
          <p:spPr bwMode="auto">
            <a:xfrm>
              <a:off x="317500" y="3859213"/>
              <a:ext cx="1905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linear (equator)</a:t>
              </a:r>
            </a:p>
          </p:txBody>
        </p:sp>
        <p:sp>
          <p:nvSpPr>
            <p:cNvPr id="36869" name="Line 35"/>
            <p:cNvSpPr>
              <a:spLocks noChangeShapeType="1"/>
            </p:cNvSpPr>
            <p:nvPr/>
          </p:nvSpPr>
          <p:spPr bwMode="auto">
            <a:xfrm>
              <a:off x="2222500" y="4102100"/>
              <a:ext cx="2425700" cy="165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0" name="Text Box 36"/>
            <p:cNvSpPr txBox="1">
              <a:spLocks noChangeArrowheads="1"/>
            </p:cNvSpPr>
            <p:nvPr/>
          </p:nvSpPr>
          <p:spPr bwMode="auto">
            <a:xfrm>
              <a:off x="428625" y="2017713"/>
              <a:ext cx="22304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LHCP (north pole)</a:t>
              </a:r>
            </a:p>
          </p:txBody>
        </p:sp>
        <p:sp>
          <p:nvSpPr>
            <p:cNvPr id="36871" name="Line 37"/>
            <p:cNvSpPr>
              <a:spLocks noChangeShapeType="1"/>
            </p:cNvSpPr>
            <p:nvPr/>
          </p:nvSpPr>
          <p:spPr bwMode="auto">
            <a:xfrm flipV="1">
              <a:off x="2654300" y="1584960"/>
              <a:ext cx="2171700" cy="6502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2" name="Text Box 38"/>
            <p:cNvSpPr txBox="1">
              <a:spLocks noChangeArrowheads="1"/>
            </p:cNvSpPr>
            <p:nvPr/>
          </p:nvSpPr>
          <p:spPr bwMode="auto">
            <a:xfrm>
              <a:off x="911225" y="5776913"/>
              <a:ext cx="23161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hlink"/>
                  </a:solidFill>
                </a:rPr>
                <a:t>RHCP (south pole)</a:t>
              </a:r>
            </a:p>
          </p:txBody>
        </p:sp>
        <p:sp>
          <p:nvSpPr>
            <p:cNvPr id="36873" name="Line 39"/>
            <p:cNvSpPr>
              <a:spLocks noChangeShapeType="1"/>
            </p:cNvSpPr>
            <p:nvPr/>
          </p:nvSpPr>
          <p:spPr bwMode="auto">
            <a:xfrm flipV="1">
              <a:off x="3238500" y="5770880"/>
              <a:ext cx="1750060" cy="24892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4" name="Text Box 40"/>
            <p:cNvSpPr txBox="1">
              <a:spLocks noChangeArrowheads="1"/>
            </p:cNvSpPr>
            <p:nvPr/>
          </p:nvSpPr>
          <p:spPr bwMode="auto">
            <a:xfrm>
              <a:off x="7172325" y="5710238"/>
              <a:ext cx="141737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 = 0</a:t>
              </a:r>
              <a:r>
                <a:rPr lang="en-US" sz="2000" dirty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  <a:sym typeface="Symbol" pitchFamily="18" charset="2"/>
                </a:rPr>
                <a:t>(no tilt)</a:t>
              </a:r>
            </a:p>
          </p:txBody>
        </p:sp>
        <p:sp>
          <p:nvSpPr>
            <p:cNvPr id="36875" name="Line 41"/>
            <p:cNvSpPr>
              <a:spLocks noChangeShapeType="1"/>
            </p:cNvSpPr>
            <p:nvPr/>
          </p:nvSpPr>
          <p:spPr bwMode="auto">
            <a:xfrm flipH="1" flipV="1">
              <a:off x="5222240" y="3931920"/>
              <a:ext cx="2016760" cy="188468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6" name="Text Box 42"/>
            <p:cNvSpPr txBox="1">
              <a:spLocks noChangeArrowheads="1"/>
            </p:cNvSpPr>
            <p:nvPr/>
          </p:nvSpPr>
          <p:spPr bwMode="auto">
            <a:xfrm>
              <a:off x="7815263" y="2916238"/>
              <a:ext cx="1011237" cy="7078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 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= 90</a:t>
              </a:r>
              <a:r>
                <a:rPr lang="en-US" sz="2000" baseline="300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45</a:t>
              </a:r>
              <a:r>
                <a:rPr lang="en-US" sz="1600" baseline="300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+mj-lt"/>
                  <a:sym typeface="Symbol" pitchFamily="18" charset="2"/>
                </a:rPr>
                <a:t>tilt)</a:t>
              </a:r>
              <a:endParaRPr lang="en-US" sz="1600" baseline="30000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sp>
          <p:nvSpPr>
            <p:cNvPr id="36877" name="Line 43"/>
            <p:cNvSpPr>
              <a:spLocks noChangeShapeType="1"/>
            </p:cNvSpPr>
            <p:nvPr/>
          </p:nvSpPr>
          <p:spPr bwMode="auto">
            <a:xfrm flipH="1" flipV="1">
              <a:off x="6931660" y="2837180"/>
              <a:ext cx="759460" cy="2819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8" name="Text Box 46"/>
            <p:cNvSpPr txBox="1">
              <a:spLocks noChangeArrowheads="1"/>
            </p:cNvSpPr>
            <p:nvPr/>
          </p:nvSpPr>
          <p:spPr bwMode="auto">
            <a:xfrm>
              <a:off x="1609725" y="1214438"/>
              <a:ext cx="1409360" cy="369332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hlink"/>
                  </a:solidFill>
                </a:rPr>
                <a:t>latitude </a:t>
              </a:r>
              <a:r>
                <a:rPr lang="en-US" dirty="0">
                  <a:solidFill>
                    <a:schemeClr val="hlink"/>
                  </a:solidFill>
                  <a:latin typeface="Times New Roman" pitchFamily="18" charset="0"/>
                </a:rPr>
                <a:t>= 2</a:t>
              </a:r>
              <a:r>
                <a:rPr lang="en-US" i="1" dirty="0" smtClean="0">
                  <a:solidFill>
                    <a:schemeClr val="hlink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endParaRPr lang="en-US" i="1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6879" name="Text Box 47"/>
            <p:cNvSpPr txBox="1">
              <a:spLocks noChangeArrowheads="1"/>
            </p:cNvSpPr>
            <p:nvPr/>
          </p:nvSpPr>
          <p:spPr bwMode="auto">
            <a:xfrm>
              <a:off x="6452734" y="1179966"/>
              <a:ext cx="1588897" cy="369332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longitude 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</a:rPr>
                <a:t>= 2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</a:t>
              </a:r>
              <a:endParaRPr lang="en-US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6880" name="Text Box 48"/>
            <p:cNvSpPr txBox="1">
              <a:spLocks noChangeArrowheads="1"/>
            </p:cNvSpPr>
            <p:nvPr/>
          </p:nvSpPr>
          <p:spPr bwMode="auto">
            <a:xfrm>
              <a:off x="4784725" y="2474913"/>
              <a:ext cx="781050" cy="366712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LHEP</a:t>
              </a:r>
            </a:p>
          </p:txBody>
        </p:sp>
        <p:sp>
          <p:nvSpPr>
            <p:cNvPr id="36881" name="Text Box 49"/>
            <p:cNvSpPr txBox="1">
              <a:spLocks noChangeArrowheads="1"/>
            </p:cNvSpPr>
            <p:nvPr/>
          </p:nvSpPr>
          <p:spPr bwMode="auto">
            <a:xfrm>
              <a:off x="4822825" y="4710113"/>
              <a:ext cx="819150" cy="366712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RHEP</a:t>
              </a:r>
            </a:p>
          </p:txBody>
        </p:sp>
        <p:sp>
          <p:nvSpPr>
            <p:cNvPr id="36882" name="Text Box 50"/>
            <p:cNvSpPr txBox="1">
              <a:spLocks noChangeArrowheads="1"/>
            </p:cNvSpPr>
            <p:nvPr/>
          </p:nvSpPr>
          <p:spPr bwMode="auto">
            <a:xfrm>
              <a:off x="974725" y="2408238"/>
              <a:ext cx="8445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= 45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6883" name="Text Box 51"/>
            <p:cNvSpPr txBox="1">
              <a:spLocks noChangeArrowheads="1"/>
            </p:cNvSpPr>
            <p:nvPr/>
          </p:nvSpPr>
          <p:spPr bwMode="auto">
            <a:xfrm>
              <a:off x="796925" y="4262438"/>
              <a:ext cx="7302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= 0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sp>
          <p:nvSpPr>
            <p:cNvPr id="36884" name="Text Box 52"/>
            <p:cNvSpPr txBox="1">
              <a:spLocks noChangeArrowheads="1"/>
            </p:cNvSpPr>
            <p:nvPr/>
          </p:nvSpPr>
          <p:spPr bwMode="auto">
            <a:xfrm>
              <a:off x="1533525" y="6173788"/>
              <a:ext cx="920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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 = </a:t>
              </a:r>
              <a:r>
                <a:rPr lang="en-US" i="1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-</a:t>
              </a:r>
              <a:r>
                <a:rPr lang="en-US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45</a:t>
              </a:r>
              <a:r>
                <a:rPr lang="en-US" baseline="3000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o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5143500" y="3746500"/>
              <a:ext cx="38100" cy="28194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044440" y="649732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x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5143500" y="3759200"/>
              <a:ext cx="30607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8310880" y="353568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y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7912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Poincar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é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Sphere (cont.)</a:t>
            </a:r>
          </a:p>
        </p:txBody>
      </p:sp>
      <p:pic>
        <p:nvPicPr>
          <p:cNvPr id="36867" name="Picture 33" descr="PGlob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96975"/>
            <a:ext cx="49149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816100" y="6007100"/>
            <a:ext cx="575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View in full-screen mode to watch the “world </a:t>
            </a:r>
            <a:r>
              <a:rPr lang="en-US" dirty="0" smtClean="0">
                <a:solidFill>
                  <a:schemeClr val="bg2"/>
                </a:solidFill>
              </a:rPr>
              <a:t>spinning”.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4503763" y="2074460"/>
            <a:ext cx="4381765" cy="2634018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4041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Poincar</a:t>
            </a: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é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Sphere (cont.)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7066" y="830617"/>
            <a:ext cx="825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Two diametrically opposite points on the </a:t>
            </a:r>
            <a:r>
              <a:rPr lang="en-US" dirty="0" err="1" smtClean="0">
                <a:solidFill>
                  <a:schemeClr val="bg2"/>
                </a:solidFill>
              </a:rPr>
              <a:t>Poincaré</a:t>
            </a:r>
            <a:r>
              <a:rPr lang="en-US" dirty="0" smtClean="0">
                <a:solidFill>
                  <a:schemeClr val="bg2"/>
                </a:solidFill>
              </a:rPr>
              <a:t> sphere have the property that the electric field vectors (in the phasor domain) are </a:t>
            </a:r>
            <a:r>
              <a:rPr lang="en-US" u="sng" dirty="0" smtClean="0">
                <a:solidFill>
                  <a:schemeClr val="bg2"/>
                </a:solidFill>
              </a:rPr>
              <a:t>orthogonal</a:t>
            </a:r>
            <a:r>
              <a:rPr lang="en-US" dirty="0" smtClean="0">
                <a:solidFill>
                  <a:schemeClr val="bg2"/>
                </a:solidFill>
              </a:rPr>
              <a:t> in the complex sense.  (A proof is given in the Appendix.)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22300" y="2009140"/>
            <a:ext cx="3462258" cy="2260600"/>
            <a:chOff x="2641600" y="2222500"/>
            <a:chExt cx="3462258" cy="2260600"/>
          </a:xfrm>
        </p:grpSpPr>
        <p:sp>
          <p:nvSpPr>
            <p:cNvPr id="54" name="Oval 53"/>
            <p:cNvSpPr/>
            <p:nvPr/>
          </p:nvSpPr>
          <p:spPr bwMode="auto">
            <a:xfrm>
              <a:off x="3416300" y="2971800"/>
              <a:ext cx="1511300" cy="15113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4152900" y="3733800"/>
              <a:ext cx="1511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4152900" y="2616200"/>
              <a:ext cx="0" cy="11049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2997200" y="3720152"/>
              <a:ext cx="1155700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2641600" y="40640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x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6600" y="35306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y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25900" y="222250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z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441700" y="3581400"/>
              <a:ext cx="1473200" cy="330200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3806599" y="3394301"/>
              <a:ext cx="790801" cy="7458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0" name="Oval 59"/>
            <p:cNvSpPr/>
            <p:nvPr/>
          </p:nvSpPr>
          <p:spPr bwMode="auto">
            <a:xfrm>
              <a:off x="4546600" y="4089400"/>
              <a:ext cx="63500" cy="63500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784600" y="3365500"/>
              <a:ext cx="63500" cy="63500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95700" y="30353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A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18000" y="40767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B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graphicFrame>
        <p:nvGraphicFramePr>
          <p:cNvPr id="83977" name="Object 51"/>
          <p:cNvGraphicFramePr>
            <a:graphicFrameLocks noChangeAspect="1"/>
          </p:cNvGraphicFramePr>
          <p:nvPr/>
        </p:nvGraphicFramePr>
        <p:xfrm>
          <a:off x="1953478" y="4838126"/>
          <a:ext cx="1533525" cy="460058"/>
        </p:xfrm>
        <a:graphic>
          <a:graphicData uri="http://schemas.openxmlformats.org/presentationml/2006/ole">
            <p:oleObj spid="_x0000_s83977" name="Equation" r:id="rId4" imgW="761760" imgH="228600" progId="Equation.DSMT4">
              <p:embed/>
            </p:oleObj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5959216" y="211558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3978" name="Object 51"/>
          <p:cNvGraphicFramePr>
            <a:graphicFrameLocks noChangeAspect="1"/>
          </p:cNvGraphicFramePr>
          <p:nvPr/>
        </p:nvGraphicFramePr>
        <p:xfrm>
          <a:off x="5080376" y="2653751"/>
          <a:ext cx="3028950" cy="831850"/>
        </p:xfrm>
        <a:graphic>
          <a:graphicData uri="http://schemas.openxmlformats.org/presentationml/2006/ole">
            <p:oleObj spid="_x0000_s83978" name="Equation" r:id="rId5" imgW="1854000" imgH="507960" progId="Equation.DSMT4">
              <p:embed/>
            </p:oleObj>
          </a:graphicData>
        </a:graphic>
      </p:graphicFrame>
      <p:graphicFrame>
        <p:nvGraphicFramePr>
          <p:cNvPr id="83979" name="Object 51"/>
          <p:cNvGraphicFramePr>
            <a:graphicFrameLocks noChangeAspect="1"/>
          </p:cNvGraphicFramePr>
          <p:nvPr/>
        </p:nvGraphicFramePr>
        <p:xfrm>
          <a:off x="4637464" y="3726901"/>
          <a:ext cx="4021137" cy="825500"/>
        </p:xfrm>
        <a:graphic>
          <a:graphicData uri="http://schemas.openxmlformats.org/presentationml/2006/ole">
            <p:oleObj spid="_x0000_s83979" name="Equation" r:id="rId6" imgW="2603160" imgH="533160" progId="Equation.DSMT4">
              <p:embed/>
            </p:oleObj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83980" name="Object 51"/>
          <p:cNvGraphicFramePr>
            <a:graphicFrameLocks noChangeAspect="1"/>
          </p:cNvGraphicFramePr>
          <p:nvPr/>
        </p:nvGraphicFramePr>
        <p:xfrm>
          <a:off x="1557243" y="5552815"/>
          <a:ext cx="2247900" cy="563562"/>
        </p:xfrm>
        <a:graphic>
          <a:graphicData uri="http://schemas.openxmlformats.org/presentationml/2006/ole">
            <p:oleObj spid="_x0000_s83980" name="Equation" r:id="rId7" imgW="1117440" imgH="279360" progId="Equation.DSMT4">
              <p:embed/>
            </p:oleObj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723331" y="5677468"/>
            <a:ext cx="477672" cy="30025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4725988" y="4986338"/>
          <a:ext cx="3859212" cy="1114425"/>
        </p:xfrm>
        <a:graphic>
          <a:graphicData uri="http://schemas.openxmlformats.org/presentationml/2006/ole">
            <p:oleObj spid="_x0000_s83982" name="Equation" r:id="rId8" imgW="3085920" imgH="888840" progId="Equation.DSMT4">
              <p:embed/>
            </p:oleObj>
          </a:graphicData>
        </a:graphic>
      </p:graphicFrame>
      <p:graphicFrame>
        <p:nvGraphicFramePr>
          <p:cNvPr id="83983" name="Object 15"/>
          <p:cNvGraphicFramePr>
            <a:graphicFrameLocks noChangeAspect="1"/>
          </p:cNvGraphicFramePr>
          <p:nvPr/>
        </p:nvGraphicFramePr>
        <p:xfrm>
          <a:off x="5384800" y="6257925"/>
          <a:ext cx="2952750" cy="285750"/>
        </p:xfrm>
        <a:graphic>
          <a:graphicData uri="http://schemas.openxmlformats.org/presentationml/2006/ole">
            <p:oleObj spid="_x0000_s83983" name="Equation" r:id="rId9" imgW="2628720" imgH="253800" progId="Equation.DSMT4">
              <p:embed/>
            </p:oleObj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 flipV="1">
            <a:off x="7760055" y="5540990"/>
            <a:ext cx="450376" cy="5186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6542156" y="5518731"/>
            <a:ext cx="450376" cy="5186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32263" y="6237026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(orthogonal in the complex power sense)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567690" y="0"/>
            <a:ext cx="78613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63520" y="909320"/>
            <a:ext cx="360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Proof of orthogonal property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" name="Group 65"/>
          <p:cNvGrpSpPr/>
          <p:nvPr/>
        </p:nvGrpSpPr>
        <p:grpSpPr>
          <a:xfrm>
            <a:off x="449580" y="1846580"/>
            <a:ext cx="3462258" cy="2260600"/>
            <a:chOff x="2641600" y="2222500"/>
            <a:chExt cx="3462258" cy="2260600"/>
          </a:xfrm>
        </p:grpSpPr>
        <p:sp>
          <p:nvSpPr>
            <p:cNvPr id="54" name="Oval 53"/>
            <p:cNvSpPr/>
            <p:nvPr/>
          </p:nvSpPr>
          <p:spPr bwMode="auto">
            <a:xfrm>
              <a:off x="3416300" y="2971800"/>
              <a:ext cx="1511300" cy="15113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4152900" y="3733800"/>
              <a:ext cx="15113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4152900" y="2616200"/>
              <a:ext cx="0" cy="11049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2997200" y="3733800"/>
              <a:ext cx="1155700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2641600" y="40640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x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6600" y="35306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y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25900" y="222250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z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441700" y="3581400"/>
              <a:ext cx="1473200" cy="330200"/>
            </a:xfrm>
            <a:prstGeom prst="ellipse">
              <a:avLst/>
            </a:prstGeom>
            <a:noFill/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3806599" y="3394301"/>
              <a:ext cx="790801" cy="7458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0" name="Oval 59"/>
            <p:cNvSpPr/>
            <p:nvPr/>
          </p:nvSpPr>
          <p:spPr bwMode="auto">
            <a:xfrm>
              <a:off x="4546600" y="4089400"/>
              <a:ext cx="63500" cy="63500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3784600" y="3365500"/>
              <a:ext cx="63500" cy="63500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95700" y="30353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A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18000" y="40767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2"/>
                  </a:solidFill>
                  <a:latin typeface="+mn-lt"/>
                </a:rPr>
                <a:t>B</a:t>
              </a:r>
              <a:endParaRPr lang="en-US" sz="1400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graphicFrame>
        <p:nvGraphicFramePr>
          <p:cNvPr id="83977" name="Object 51"/>
          <p:cNvGraphicFramePr>
            <a:graphicFrameLocks noChangeAspect="1"/>
          </p:cNvGraphicFramePr>
          <p:nvPr/>
        </p:nvGraphicFramePr>
        <p:xfrm>
          <a:off x="3780155" y="1591627"/>
          <a:ext cx="1533525" cy="460058"/>
        </p:xfrm>
        <a:graphic>
          <a:graphicData uri="http://schemas.openxmlformats.org/presentationml/2006/ole">
            <p:oleObj spid="_x0000_s91138" name="Equation" r:id="rId4" imgW="761760" imgH="228600" progId="Equation.DSMT4">
              <p:embed/>
            </p:oleObj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3394710" y="5181600"/>
          <a:ext cx="3555533" cy="500063"/>
        </p:xfrm>
        <a:graphic>
          <a:graphicData uri="http://schemas.openxmlformats.org/presentationml/2006/ole">
            <p:oleObj spid="_x0000_s91142" name="Equation" r:id="rId5" imgW="1981080" imgH="279360" progId="Equation.DSMT4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2367280" y="47853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91143" name="Object 12"/>
          <p:cNvGraphicFramePr>
            <a:graphicFrameLocks noChangeAspect="1"/>
          </p:cNvGraphicFramePr>
          <p:nvPr/>
        </p:nvGraphicFramePr>
        <p:xfrm>
          <a:off x="5014913" y="2917825"/>
          <a:ext cx="2951162" cy="1870075"/>
        </p:xfrm>
        <a:graphic>
          <a:graphicData uri="http://schemas.openxmlformats.org/presentationml/2006/ole">
            <p:oleObj spid="_x0000_s91143" name="Equation" r:id="rId6" imgW="1904760" imgH="120636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799840" y="242824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From examining the polarization equations: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91144" name="Object 13"/>
          <p:cNvGraphicFramePr>
            <a:graphicFrameLocks noChangeAspect="1"/>
          </p:cNvGraphicFramePr>
          <p:nvPr/>
        </p:nvGraphicFramePr>
        <p:xfrm>
          <a:off x="1771650" y="5876925"/>
          <a:ext cx="5380038" cy="592138"/>
        </p:xfrm>
        <a:graphic>
          <a:graphicData uri="http://schemas.openxmlformats.org/presentationml/2006/ole">
            <p:oleObj spid="_x0000_s91144" name="Equation" r:id="rId7" imgW="299700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1026"/>
          <p:cNvSpPr txBox="1">
            <a:spLocks noChangeArrowheads="1"/>
          </p:cNvSpPr>
          <p:nvPr/>
        </p:nvSpPr>
        <p:spPr bwMode="auto">
          <a:xfrm>
            <a:off x="17716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</a:t>
            </a:r>
          </a:p>
        </p:txBody>
      </p:sp>
      <p:sp>
        <p:nvSpPr>
          <p:cNvPr id="4101" name="Text Box 1027"/>
          <p:cNvSpPr txBox="1">
            <a:spLocks noChangeArrowheads="1"/>
          </p:cNvSpPr>
          <p:nvPr/>
        </p:nvSpPr>
        <p:spPr bwMode="auto">
          <a:xfrm>
            <a:off x="663575" y="1716088"/>
            <a:ext cx="1539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At 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 =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0:</a:t>
            </a:r>
          </a:p>
        </p:txBody>
      </p:sp>
      <p:graphicFrame>
        <p:nvGraphicFramePr>
          <p:cNvPr id="4098" name="Object 1029"/>
          <p:cNvGraphicFramePr>
            <a:graphicFrameLocks noChangeAspect="1"/>
          </p:cNvGraphicFramePr>
          <p:nvPr/>
        </p:nvGraphicFramePr>
        <p:xfrm>
          <a:off x="1882775" y="4189413"/>
          <a:ext cx="5649913" cy="1274762"/>
        </p:xfrm>
        <a:graphic>
          <a:graphicData uri="http://schemas.openxmlformats.org/presentationml/2006/ole">
            <p:oleObj spid="_x0000_s4098" name="Equation" r:id="rId4" imgW="2361960" imgH="533160" progId="Equation.DSMT4">
              <p:embed/>
            </p:oleObj>
          </a:graphicData>
        </a:graphic>
      </p:graphicFrame>
      <p:graphicFrame>
        <p:nvGraphicFramePr>
          <p:cNvPr id="4099" name="Object 1030"/>
          <p:cNvGraphicFramePr>
            <a:graphicFrameLocks noChangeAspect="1"/>
          </p:cNvGraphicFramePr>
          <p:nvPr/>
        </p:nvGraphicFramePr>
        <p:xfrm>
          <a:off x="812800" y="2401888"/>
          <a:ext cx="7075488" cy="1149350"/>
        </p:xfrm>
        <a:graphic>
          <a:graphicData uri="http://schemas.openxmlformats.org/presentationml/2006/ole">
            <p:oleObj spid="_x0000_s4099" name="Equation" r:id="rId5" imgW="2971800" imgH="482400" progId="Equation.DSMT4">
              <p:embed/>
            </p:oleObj>
          </a:graphicData>
        </a:graphic>
      </p:graphicFrame>
      <p:sp>
        <p:nvSpPr>
          <p:cNvPr id="4102" name="Text Box 1032"/>
          <p:cNvSpPr txBox="1">
            <a:spLocks noChangeArrowheads="1"/>
          </p:cNvSpPr>
          <p:nvPr/>
        </p:nvSpPr>
        <p:spPr bwMode="auto">
          <a:xfrm>
            <a:off x="2954020" y="956628"/>
            <a:ext cx="2890838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b = a 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AND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b 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 </a:t>
            </a:r>
            <a:r>
              <a:rPr lang="en-US" sz="2400" i="1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p </a:t>
            </a:r>
            <a:r>
              <a:rPr lang="en-US" sz="2400" dirty="0">
                <a:solidFill>
                  <a:schemeClr val="bg2"/>
                </a:solidFill>
                <a:latin typeface="Symbol" pitchFamily="18" charset="2"/>
                <a:sym typeface="Symbol" pitchFamily="18" charset="2"/>
              </a:rPr>
              <a:t>/2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25082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</a:t>
            </a:r>
          </a:p>
        </p:txBody>
      </p:sp>
      <p:graphicFrame>
        <p:nvGraphicFramePr>
          <p:cNvPr id="5122" name="Object 13"/>
          <p:cNvGraphicFramePr>
            <a:graphicFrameLocks noChangeAspect="1"/>
          </p:cNvGraphicFramePr>
          <p:nvPr/>
        </p:nvGraphicFramePr>
        <p:xfrm>
          <a:off x="919163" y="3992563"/>
          <a:ext cx="6978650" cy="1098550"/>
        </p:xfrm>
        <a:graphic>
          <a:graphicData uri="http://schemas.openxmlformats.org/presentationml/2006/ole">
            <p:oleObj spid="_x0000_s5122" name="Equation" r:id="rId4" imgW="3060360" imgH="482400" progId="Equation.DSMT4">
              <p:embed/>
            </p:oleObj>
          </a:graphicData>
        </a:graphic>
      </p:graphicFrame>
      <p:graphicFrame>
        <p:nvGraphicFramePr>
          <p:cNvPr id="5123" name="Object 14"/>
          <p:cNvGraphicFramePr>
            <a:graphicFrameLocks noChangeAspect="1"/>
          </p:cNvGraphicFramePr>
          <p:nvPr/>
        </p:nvGraphicFramePr>
        <p:xfrm>
          <a:off x="2277128" y="5238895"/>
          <a:ext cx="1242696" cy="484680"/>
        </p:xfrm>
        <a:graphic>
          <a:graphicData uri="http://schemas.openxmlformats.org/presentationml/2006/ole">
            <p:oleObj spid="_x0000_s5123" name="Equation" r:id="rId5" imgW="520560" imgH="203040" progId="Equation.DSMT4">
              <p:embed/>
            </p:oleObj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" name="Text Box 1027"/>
          <p:cNvSpPr txBox="1">
            <a:spLocks noChangeArrowheads="1"/>
          </p:cNvSpPr>
          <p:nvPr/>
        </p:nvSpPr>
        <p:spPr bwMode="auto">
          <a:xfrm>
            <a:off x="1697100" y="5269087"/>
            <a:ext cx="5759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so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125" name="Object 14"/>
          <p:cNvGraphicFramePr>
            <a:graphicFrameLocks noChangeAspect="1"/>
          </p:cNvGraphicFramePr>
          <p:nvPr/>
        </p:nvGraphicFramePr>
        <p:xfrm>
          <a:off x="1895375" y="5829084"/>
          <a:ext cx="4589916" cy="847513"/>
        </p:xfrm>
        <a:graphic>
          <a:graphicData uri="http://schemas.openxmlformats.org/presentationml/2006/ole">
            <p:oleObj spid="_x0000_s5125" name="Equation" r:id="rId6" imgW="2336760" imgH="4316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66229" y="603864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Note: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68815" y="537939"/>
            <a:ext cx="3949701" cy="3414716"/>
            <a:chOff x="2668815" y="537939"/>
            <a:chExt cx="3949701" cy="3414716"/>
          </a:xfrm>
        </p:grpSpPr>
        <p:sp>
          <p:nvSpPr>
            <p:cNvPr id="5127" name="Line 3"/>
            <p:cNvSpPr>
              <a:spLocks noChangeShapeType="1"/>
            </p:cNvSpPr>
            <p:nvPr/>
          </p:nvSpPr>
          <p:spPr bwMode="auto">
            <a:xfrm>
              <a:off x="2668815" y="2611216"/>
              <a:ext cx="352266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8" name="Line 4"/>
            <p:cNvSpPr>
              <a:spLocks noChangeShapeType="1"/>
            </p:cNvSpPr>
            <p:nvPr/>
          </p:nvSpPr>
          <p:spPr bwMode="auto">
            <a:xfrm flipV="1">
              <a:off x="4330928" y="990377"/>
              <a:ext cx="0" cy="29622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Line 5"/>
            <p:cNvSpPr>
              <a:spLocks noChangeShapeType="1"/>
            </p:cNvSpPr>
            <p:nvPr/>
          </p:nvSpPr>
          <p:spPr bwMode="auto">
            <a:xfrm flipV="1">
              <a:off x="4330928" y="1838103"/>
              <a:ext cx="833438" cy="777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" name="Text Box 6"/>
            <p:cNvSpPr txBox="1">
              <a:spLocks noChangeArrowheads="1"/>
            </p:cNvSpPr>
            <p:nvPr/>
          </p:nvSpPr>
          <p:spPr bwMode="auto">
            <a:xfrm>
              <a:off x="4484915" y="1819053"/>
              <a:ext cx="35242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131" name="Text Box 7"/>
            <p:cNvSpPr txBox="1">
              <a:spLocks noChangeArrowheads="1"/>
            </p:cNvSpPr>
            <p:nvPr/>
          </p:nvSpPr>
          <p:spPr bwMode="auto">
            <a:xfrm>
              <a:off x="6280378" y="2381028"/>
              <a:ext cx="338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132" name="Text Box 8"/>
            <p:cNvSpPr txBox="1">
              <a:spLocks noChangeArrowheads="1"/>
            </p:cNvSpPr>
            <p:nvPr/>
          </p:nvSpPr>
          <p:spPr bwMode="auto">
            <a:xfrm>
              <a:off x="4188053" y="537939"/>
              <a:ext cx="4651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124" name="Object 9"/>
            <p:cNvGraphicFramePr>
              <a:graphicFrameLocks noChangeAspect="1"/>
            </p:cNvGraphicFramePr>
            <p:nvPr/>
          </p:nvGraphicFramePr>
          <p:xfrm>
            <a:off x="5231041" y="1392015"/>
            <a:ext cx="657225" cy="485775"/>
          </p:xfrm>
          <a:graphic>
            <a:graphicData uri="http://schemas.openxmlformats.org/presentationml/2006/ole">
              <p:oleObj spid="_x0000_s5124" name="Equation" r:id="rId7" imgW="291960" imgH="215640" progId="Equation.DSMT4">
                <p:embed/>
              </p:oleObj>
            </a:graphicData>
          </a:graphic>
        </p:graphicFrame>
        <p:sp>
          <p:nvSpPr>
            <p:cNvPr id="5133" name="Oval 10"/>
            <p:cNvSpPr>
              <a:spLocks noChangeArrowheads="1"/>
            </p:cNvSpPr>
            <p:nvPr/>
          </p:nvSpPr>
          <p:spPr bwMode="auto">
            <a:xfrm>
              <a:off x="3218090" y="1493615"/>
              <a:ext cx="2232026" cy="221932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2"/>
            <p:cNvSpPr txBox="1">
              <a:spLocks noChangeArrowheads="1"/>
            </p:cNvSpPr>
            <p:nvPr/>
          </p:nvSpPr>
          <p:spPr bwMode="auto">
            <a:xfrm>
              <a:off x="4765903" y="2133378"/>
              <a:ext cx="601447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chemeClr val="bg2"/>
                  </a:solidFill>
                  <a:latin typeface="Symbol" pitchFamily="18" charset="2"/>
                </a:rPr>
                <a:t>f</a:t>
              </a:r>
              <a:r>
                <a:rPr lang="en-US" sz="2000" dirty="0" smtClean="0">
                  <a:solidFill>
                    <a:schemeClr val="bg2"/>
                  </a:solidFill>
                  <a:latin typeface="Symbol" pitchFamily="18" charset="2"/>
                </a:rPr>
                <a:t>(</a:t>
              </a:r>
              <a:r>
                <a:rPr lang="en-US" sz="2000" i="1" dirty="0" smtClean="0">
                  <a:solidFill>
                    <a:schemeClr val="bg2"/>
                  </a:solidFill>
                  <a:latin typeface="+mn-lt"/>
                </a:rPr>
                <a:t>t</a:t>
              </a:r>
              <a:r>
                <a:rPr lang="en-US" sz="2000" dirty="0" smtClean="0">
                  <a:solidFill>
                    <a:schemeClr val="bg2"/>
                  </a:solidFill>
                  <a:latin typeface="Symbol" pitchFamily="18" charset="2"/>
                </a:rPr>
                <a:t>)</a:t>
              </a:r>
              <a:r>
                <a:rPr lang="en-US" sz="2000" baseline="-25000" dirty="0" smtClean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612814" y="2373091"/>
              <a:ext cx="109537" cy="228600"/>
            </a:xfrm>
            <a:custGeom>
              <a:avLst/>
              <a:gdLst>
                <a:gd name="T0" fmla="*/ 0 w 69"/>
                <a:gd name="T1" fmla="*/ 0 h 144"/>
                <a:gd name="T2" fmla="*/ 39 w 69"/>
                <a:gd name="T3" fmla="*/ 36 h 144"/>
                <a:gd name="T4" fmla="*/ 57 w 69"/>
                <a:gd name="T5" fmla="*/ 66 h 144"/>
                <a:gd name="T6" fmla="*/ 66 w 69"/>
                <a:gd name="T7" fmla="*/ 99 h 144"/>
                <a:gd name="T8" fmla="*/ 69 w 69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44"/>
                <a:gd name="T17" fmla="*/ 69 w 6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44">
                  <a:moveTo>
                    <a:pt x="0" y="0"/>
                  </a:moveTo>
                  <a:cubicBezTo>
                    <a:pt x="14" y="10"/>
                    <a:pt x="30" y="25"/>
                    <a:pt x="39" y="36"/>
                  </a:cubicBezTo>
                  <a:cubicBezTo>
                    <a:pt x="48" y="47"/>
                    <a:pt x="52" y="56"/>
                    <a:pt x="57" y="66"/>
                  </a:cubicBezTo>
                  <a:cubicBezTo>
                    <a:pt x="62" y="76"/>
                    <a:pt x="64" y="86"/>
                    <a:pt x="66" y="99"/>
                  </a:cubicBezTo>
                  <a:cubicBezTo>
                    <a:pt x="68" y="112"/>
                    <a:pt x="68" y="135"/>
                    <a:pt x="69" y="14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113990" y="6029657"/>
          <a:ext cx="1173163" cy="449263"/>
        </p:xfrm>
        <a:graphic>
          <a:graphicData uri="http://schemas.openxmlformats.org/presentationml/2006/ole">
            <p:oleObj spid="_x0000_s5126" name="Equation" r:id="rId8" imgW="596880" imgH="228600" progId="Equation.DSMT4">
              <p:embed/>
            </p:oleObj>
          </a:graphicData>
        </a:graphic>
      </p:graphicFrame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898739" y="1047679"/>
          <a:ext cx="1639887" cy="485775"/>
        </p:xfrm>
        <a:graphic>
          <a:graphicData uri="http://schemas.openxmlformats.org/presentationml/2006/ole">
            <p:oleObj spid="_x0000_s5128" name="Equation" r:id="rId9" imgW="6858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2101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</a:t>
            </a:r>
          </a:p>
        </p:txBody>
      </p:sp>
      <p:graphicFrame>
        <p:nvGraphicFramePr>
          <p:cNvPr id="6146" name="Object 14"/>
          <p:cNvGraphicFramePr>
            <a:graphicFrameLocks noChangeAspect="1"/>
          </p:cNvGraphicFramePr>
          <p:nvPr/>
        </p:nvGraphicFramePr>
        <p:xfrm>
          <a:off x="3817620" y="4946968"/>
          <a:ext cx="1400175" cy="546100"/>
        </p:xfrm>
        <a:graphic>
          <a:graphicData uri="http://schemas.openxmlformats.org/presentationml/2006/ole">
            <p:oleObj spid="_x0000_s6146" name="Equation" r:id="rId4" imgW="520560" imgH="203040" progId="Equation.DSMT4">
              <p:embed/>
            </p:oleObj>
          </a:graphicData>
        </a:graphic>
      </p:graphicFrame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904875" y="14732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IEEE convention</a:t>
            </a:r>
          </a:p>
        </p:txBody>
      </p:sp>
      <p:graphicFrame>
        <p:nvGraphicFramePr>
          <p:cNvPr id="6147" name="Object 27"/>
          <p:cNvGraphicFramePr>
            <a:graphicFrameLocks noChangeAspect="1"/>
          </p:cNvGraphicFramePr>
          <p:nvPr/>
        </p:nvGraphicFramePr>
        <p:xfrm>
          <a:off x="2654300" y="5726113"/>
          <a:ext cx="3767138" cy="577850"/>
        </p:xfrm>
        <a:graphic>
          <a:graphicData uri="http://schemas.openxmlformats.org/presentationml/2006/ole">
            <p:oleObj spid="_x0000_s6147" name="Equation" r:id="rId5" imgW="1574640" imgH="241200" progId="Equation.DSMT4">
              <p:embed/>
            </p:oleObj>
          </a:graphicData>
        </a:graphic>
      </p:graphicFrame>
      <p:grpSp>
        <p:nvGrpSpPr>
          <p:cNvPr id="6151" name="Group 30"/>
          <p:cNvGrpSpPr>
            <a:grpSpLocks/>
          </p:cNvGrpSpPr>
          <p:nvPr/>
        </p:nvGrpSpPr>
        <p:grpSpPr bwMode="auto">
          <a:xfrm>
            <a:off x="1701796" y="1104904"/>
            <a:ext cx="5873745" cy="3435354"/>
            <a:chOff x="1072" y="696"/>
            <a:chExt cx="3700" cy="2164"/>
          </a:xfrm>
        </p:grpSpPr>
        <p:sp>
          <p:nvSpPr>
            <p:cNvPr id="6152" name="Line 3"/>
            <p:cNvSpPr>
              <a:spLocks noChangeShapeType="1"/>
            </p:cNvSpPr>
            <p:nvPr/>
          </p:nvSpPr>
          <p:spPr bwMode="auto">
            <a:xfrm>
              <a:off x="1769" y="2015"/>
              <a:ext cx="221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3" name="Line 4"/>
            <p:cNvSpPr>
              <a:spLocks noChangeShapeType="1"/>
            </p:cNvSpPr>
            <p:nvPr/>
          </p:nvSpPr>
          <p:spPr bwMode="auto">
            <a:xfrm flipV="1">
              <a:off x="2816" y="994"/>
              <a:ext cx="0" cy="18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 flipV="1">
              <a:off x="2816" y="1528"/>
              <a:ext cx="525" cy="49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2913" y="1516"/>
              <a:ext cx="22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56" name="Text Box 7"/>
            <p:cNvSpPr txBox="1">
              <a:spLocks noChangeArrowheads="1"/>
            </p:cNvSpPr>
            <p:nvPr/>
          </p:nvSpPr>
          <p:spPr bwMode="auto">
            <a:xfrm>
              <a:off x="4044" y="1870"/>
              <a:ext cx="21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x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57" name="Text Box 8"/>
            <p:cNvSpPr txBox="1">
              <a:spLocks noChangeArrowheads="1"/>
            </p:cNvSpPr>
            <p:nvPr/>
          </p:nvSpPr>
          <p:spPr bwMode="auto">
            <a:xfrm>
              <a:off x="2726" y="696"/>
              <a:ext cx="29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y  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148" name="Object 9"/>
            <p:cNvGraphicFramePr>
              <a:graphicFrameLocks noChangeAspect="1"/>
            </p:cNvGraphicFramePr>
            <p:nvPr/>
          </p:nvGraphicFramePr>
          <p:xfrm>
            <a:off x="3238" y="1207"/>
            <a:ext cx="352" cy="260"/>
          </p:xfrm>
          <a:graphic>
            <a:graphicData uri="http://schemas.openxmlformats.org/presentationml/2006/ole">
              <p:oleObj spid="_x0000_s6148" name="Equation" r:id="rId6" imgW="291960" imgH="215640" progId="Equation.DSMT4">
                <p:embed/>
              </p:oleObj>
            </a:graphicData>
          </a:graphic>
        </p:graphicFrame>
        <p:sp>
          <p:nvSpPr>
            <p:cNvPr id="6158" name="Oval 10"/>
            <p:cNvSpPr>
              <a:spLocks noChangeArrowheads="1"/>
            </p:cNvSpPr>
            <p:nvPr/>
          </p:nvSpPr>
          <p:spPr bwMode="auto">
            <a:xfrm>
              <a:off x="2115" y="1311"/>
              <a:ext cx="1406" cy="139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Text Box 12"/>
            <p:cNvSpPr txBox="1">
              <a:spLocks noChangeArrowheads="1"/>
            </p:cNvSpPr>
            <p:nvPr/>
          </p:nvSpPr>
          <p:spPr bwMode="auto">
            <a:xfrm>
              <a:off x="3090" y="1714"/>
              <a:ext cx="379" cy="25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  <a:sym typeface="Symbol" pitchFamily="18" charset="2"/>
                </a:rPr>
                <a:t>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(</a:t>
              </a:r>
              <a:r>
                <a:rPr lang="en-US" sz="2000" i="1" dirty="0">
                  <a:solidFill>
                    <a:schemeClr val="bg2"/>
                  </a:solidFill>
                  <a:latin typeface="Times New Roman" pitchFamily="18" charset="0"/>
                </a:rPr>
                <a:t>t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)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60" name="Arc 15"/>
            <p:cNvSpPr>
              <a:spLocks/>
            </p:cNvSpPr>
            <p:nvPr/>
          </p:nvSpPr>
          <p:spPr bwMode="auto">
            <a:xfrm>
              <a:off x="1920" y="1819"/>
              <a:ext cx="719" cy="744"/>
            </a:xfrm>
            <a:custGeom>
              <a:avLst/>
              <a:gdLst>
                <a:gd name="T0" fmla="*/ 205 w 21600"/>
                <a:gd name="T1" fmla="*/ 744 h 22773"/>
                <a:gd name="T2" fmla="*/ 47 w 21600"/>
                <a:gd name="T3" fmla="*/ 0 h 22773"/>
                <a:gd name="T4" fmla="*/ 719 w 21600"/>
                <a:gd name="T5" fmla="*/ 250 h 227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773"/>
                <a:gd name="T11" fmla="*/ 21600 w 21600"/>
                <a:gd name="T12" fmla="*/ 22773 h 227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773" fill="none" extrusionOk="0">
                  <a:moveTo>
                    <a:pt x="6164" y="22772"/>
                  </a:moveTo>
                  <a:cubicBezTo>
                    <a:pt x="2212" y="18735"/>
                    <a:pt x="0" y="13311"/>
                    <a:pt x="0" y="7663"/>
                  </a:cubicBezTo>
                  <a:cubicBezTo>
                    <a:pt x="-1" y="5044"/>
                    <a:pt x="476" y="2448"/>
                    <a:pt x="1404" y="-1"/>
                  </a:cubicBezTo>
                </a:path>
                <a:path w="21600" h="22773" stroke="0" extrusionOk="0">
                  <a:moveTo>
                    <a:pt x="6164" y="22772"/>
                  </a:moveTo>
                  <a:cubicBezTo>
                    <a:pt x="2212" y="18735"/>
                    <a:pt x="0" y="13311"/>
                    <a:pt x="0" y="7663"/>
                  </a:cubicBezTo>
                  <a:cubicBezTo>
                    <a:pt x="-1" y="5044"/>
                    <a:pt x="476" y="2448"/>
                    <a:pt x="1404" y="-1"/>
                  </a:cubicBezTo>
                  <a:lnTo>
                    <a:pt x="21600" y="7663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Arc 16"/>
            <p:cNvSpPr>
              <a:spLocks/>
            </p:cNvSpPr>
            <p:nvPr/>
          </p:nvSpPr>
          <p:spPr bwMode="auto">
            <a:xfrm>
              <a:off x="3005" y="1589"/>
              <a:ext cx="719" cy="824"/>
            </a:xfrm>
            <a:custGeom>
              <a:avLst/>
              <a:gdLst>
                <a:gd name="T0" fmla="*/ 580 w 21600"/>
                <a:gd name="T1" fmla="*/ 0 h 25239"/>
                <a:gd name="T2" fmla="*/ 587 w 21600"/>
                <a:gd name="T3" fmla="*/ 824 h 25239"/>
                <a:gd name="T4" fmla="*/ 0 w 21600"/>
                <a:gd name="T5" fmla="*/ 417 h 2523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239"/>
                <a:gd name="T11" fmla="*/ 21600 w 21600"/>
                <a:gd name="T12" fmla="*/ 25239 h 25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239" fill="none" extrusionOk="0">
                  <a:moveTo>
                    <a:pt x="17416" y="-1"/>
                  </a:moveTo>
                  <a:cubicBezTo>
                    <a:pt x="20134" y="3705"/>
                    <a:pt x="21600" y="8180"/>
                    <a:pt x="21600" y="12776"/>
                  </a:cubicBezTo>
                  <a:cubicBezTo>
                    <a:pt x="21600" y="17239"/>
                    <a:pt x="20217" y="21593"/>
                    <a:pt x="17641" y="25238"/>
                  </a:cubicBezTo>
                </a:path>
                <a:path w="21600" h="25239" stroke="0" extrusionOk="0">
                  <a:moveTo>
                    <a:pt x="17416" y="-1"/>
                  </a:moveTo>
                  <a:cubicBezTo>
                    <a:pt x="20134" y="3705"/>
                    <a:pt x="21600" y="8180"/>
                    <a:pt x="21600" y="12776"/>
                  </a:cubicBezTo>
                  <a:cubicBezTo>
                    <a:pt x="21600" y="17239"/>
                    <a:pt x="20217" y="21593"/>
                    <a:pt x="17641" y="25238"/>
                  </a:cubicBezTo>
                  <a:lnTo>
                    <a:pt x="0" y="12776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2118" y="2556"/>
              <a:ext cx="44" cy="3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 flipH="1">
              <a:off x="3549" y="2410"/>
              <a:ext cx="46" cy="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4" name="Text Box 19"/>
            <p:cNvSpPr txBox="1">
              <a:spLocks noChangeArrowheads="1"/>
            </p:cNvSpPr>
            <p:nvPr/>
          </p:nvSpPr>
          <p:spPr bwMode="auto">
            <a:xfrm>
              <a:off x="3994" y="1330"/>
              <a:ext cx="7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b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=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+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p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/ 2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65" name="Text Box 20"/>
            <p:cNvSpPr txBox="1">
              <a:spLocks noChangeArrowheads="1"/>
            </p:cNvSpPr>
            <p:nvPr/>
          </p:nvSpPr>
          <p:spPr bwMode="auto">
            <a:xfrm>
              <a:off x="1072" y="2268"/>
              <a:ext cx="77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b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=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-</a:t>
              </a:r>
              <a:r>
                <a:rPr lang="en-US" sz="2000" i="1" dirty="0">
                  <a:solidFill>
                    <a:schemeClr val="bg2"/>
                  </a:solidFill>
                  <a:latin typeface="Symbol" pitchFamily="18" charset="2"/>
                </a:rPr>
                <a:t>p </a:t>
              </a:r>
              <a:r>
                <a:rPr lang="en-US" sz="2000" dirty="0">
                  <a:solidFill>
                    <a:schemeClr val="bg2"/>
                  </a:solidFill>
                  <a:latin typeface="Symbol" pitchFamily="18" charset="2"/>
                </a:rPr>
                <a:t>/ 2</a:t>
              </a:r>
              <a:r>
                <a:rPr lang="en-US" sz="2000" i="1" baseline="-250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166" name="Text Box 21"/>
            <p:cNvSpPr txBox="1">
              <a:spLocks noChangeArrowheads="1"/>
            </p:cNvSpPr>
            <p:nvPr/>
          </p:nvSpPr>
          <p:spPr bwMode="auto">
            <a:xfrm>
              <a:off x="1177" y="2546"/>
              <a:ext cx="61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RHCP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7" name="Text Box 22"/>
            <p:cNvSpPr txBox="1">
              <a:spLocks noChangeArrowheads="1"/>
            </p:cNvSpPr>
            <p:nvPr/>
          </p:nvSpPr>
          <p:spPr bwMode="auto">
            <a:xfrm>
              <a:off x="4098" y="1576"/>
              <a:ext cx="59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LHCP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8" name="Freeform 28"/>
            <p:cNvSpPr>
              <a:spLocks/>
            </p:cNvSpPr>
            <p:nvPr/>
          </p:nvSpPr>
          <p:spPr bwMode="auto">
            <a:xfrm>
              <a:off x="2988" y="1872"/>
              <a:ext cx="69" cy="144"/>
            </a:xfrm>
            <a:custGeom>
              <a:avLst/>
              <a:gdLst>
                <a:gd name="T0" fmla="*/ 0 w 69"/>
                <a:gd name="T1" fmla="*/ 0 h 144"/>
                <a:gd name="T2" fmla="*/ 39 w 69"/>
                <a:gd name="T3" fmla="*/ 36 h 144"/>
                <a:gd name="T4" fmla="*/ 57 w 69"/>
                <a:gd name="T5" fmla="*/ 66 h 144"/>
                <a:gd name="T6" fmla="*/ 66 w 69"/>
                <a:gd name="T7" fmla="*/ 99 h 144"/>
                <a:gd name="T8" fmla="*/ 69 w 69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44"/>
                <a:gd name="T17" fmla="*/ 69 w 6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44">
                  <a:moveTo>
                    <a:pt x="0" y="0"/>
                  </a:moveTo>
                  <a:cubicBezTo>
                    <a:pt x="14" y="10"/>
                    <a:pt x="30" y="25"/>
                    <a:pt x="39" y="36"/>
                  </a:cubicBezTo>
                  <a:cubicBezTo>
                    <a:pt x="48" y="47"/>
                    <a:pt x="52" y="56"/>
                    <a:pt x="57" y="66"/>
                  </a:cubicBezTo>
                  <a:cubicBezTo>
                    <a:pt x="62" y="76"/>
                    <a:pt x="64" y="86"/>
                    <a:pt x="66" y="99"/>
                  </a:cubicBezTo>
                  <a:cubicBezTo>
                    <a:pt x="68" y="112"/>
                    <a:pt x="68" y="135"/>
                    <a:pt x="69" y="144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149" name="Object 1029"/>
          <p:cNvGraphicFramePr>
            <a:graphicFrameLocks noChangeAspect="1"/>
          </p:cNvGraphicFramePr>
          <p:nvPr/>
        </p:nvGraphicFramePr>
        <p:xfrm>
          <a:off x="6371277" y="1061397"/>
          <a:ext cx="1639888" cy="485775"/>
        </p:xfrm>
        <a:graphic>
          <a:graphicData uri="http://schemas.openxmlformats.org/presentationml/2006/ole">
            <p:oleObj spid="_x0000_s6149" name="Equation" r:id="rId7" imgW="6858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210185" y="0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128005" name="Object 27"/>
          <p:cNvGraphicFramePr>
            <a:graphicFrameLocks noChangeAspect="1"/>
          </p:cNvGraphicFramePr>
          <p:nvPr/>
        </p:nvGraphicFramePr>
        <p:xfrm>
          <a:off x="1687844" y="2485623"/>
          <a:ext cx="5619750" cy="669925"/>
        </p:xfrm>
        <a:graphic>
          <a:graphicData uri="http://schemas.openxmlformats.org/presentationml/2006/ole">
            <p:oleObj spid="_x0000_s128005" name="Equation" r:id="rId4" imgW="2349360" imgH="279360" progId="Equation.DSMT4">
              <p:embed/>
            </p:oleObj>
          </a:graphicData>
        </a:graphic>
      </p:graphicFrame>
      <p:graphicFrame>
        <p:nvGraphicFramePr>
          <p:cNvPr id="128006" name="Object 27"/>
          <p:cNvGraphicFramePr>
            <a:graphicFrameLocks noChangeAspect="1"/>
          </p:cNvGraphicFramePr>
          <p:nvPr/>
        </p:nvGraphicFramePr>
        <p:xfrm>
          <a:off x="2525405" y="5409537"/>
          <a:ext cx="4251325" cy="669925"/>
        </p:xfrm>
        <a:graphic>
          <a:graphicData uri="http://schemas.openxmlformats.org/presentationml/2006/ole">
            <p:oleObj spid="_x0000_s128006" name="Equation" r:id="rId5" imgW="1777680" imgH="279360" progId="Equation.DSMT4">
              <p:embed/>
            </p:oleObj>
          </a:graphicData>
        </a:graphic>
      </p:graphicFrame>
      <p:graphicFrame>
        <p:nvGraphicFramePr>
          <p:cNvPr id="28" name="Object 35"/>
          <p:cNvGraphicFramePr>
            <a:graphicFrameLocks noChangeAspect="1"/>
          </p:cNvGraphicFramePr>
          <p:nvPr/>
        </p:nvGraphicFramePr>
        <p:xfrm>
          <a:off x="4451349" y="1492838"/>
          <a:ext cx="1198823" cy="565009"/>
        </p:xfrm>
        <a:graphic>
          <a:graphicData uri="http://schemas.openxmlformats.org/presentationml/2006/ole">
            <p:oleObj spid="_x0000_s128007" name="Equation" r:id="rId6" imgW="457200" imgH="21564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282889" y="900752"/>
            <a:ext cx="600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The rotation is space is </a:t>
            </a:r>
            <a:r>
              <a:rPr lang="en-US" u="sng" dirty="0" smtClean="0">
                <a:solidFill>
                  <a:srgbClr val="FF0000"/>
                </a:solidFill>
              </a:rPr>
              <a:t>opposite</a:t>
            </a:r>
            <a:r>
              <a:rPr lang="en-US" dirty="0" smtClean="0">
                <a:solidFill>
                  <a:srgbClr val="FF0000"/>
                </a:solidFill>
              </a:rPr>
              <a:t> to that in time.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5342" y="1665027"/>
            <a:ext cx="34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</a:t>
            </a:r>
            <a:r>
              <a:rPr lang="en-US" u="sng" dirty="0" smtClean="0">
                <a:solidFill>
                  <a:schemeClr val="bg1"/>
                </a:solidFill>
              </a:rPr>
              <a:t>and</a:t>
            </a:r>
            <a:r>
              <a:rPr lang="en-US" dirty="0" smtClean="0">
                <a:solidFill>
                  <a:schemeClr val="bg1"/>
                </a:solidFill>
              </a:rPr>
              <a:t> distance dependence: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28008" name="Object 27"/>
          <p:cNvGraphicFramePr>
            <a:graphicFrameLocks noChangeAspect="1"/>
          </p:cNvGraphicFramePr>
          <p:nvPr/>
        </p:nvGraphicFramePr>
        <p:xfrm>
          <a:off x="2448281" y="4343661"/>
          <a:ext cx="4344987" cy="669925"/>
        </p:xfrm>
        <a:graphic>
          <a:graphicData uri="http://schemas.openxmlformats.org/presentationml/2006/ole">
            <p:oleObj spid="_x0000_s128008" name="Equation" r:id="rId7" imgW="1815840" imgH="279360" progId="Equation.DSMT4">
              <p:embed/>
            </p:oleObj>
          </a:graphicData>
        </a:graphic>
      </p:graphicFrame>
      <p:sp>
        <p:nvSpPr>
          <p:cNvPr id="33" name="Down Arrow 32"/>
          <p:cNvSpPr/>
          <p:nvPr/>
        </p:nvSpPr>
        <p:spPr bwMode="auto">
          <a:xfrm>
            <a:off x="4367284" y="3370996"/>
            <a:ext cx="450376" cy="586854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06018" y="451741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= 0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8292" y="557056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= 0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1803" y="267496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RHCP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8009" name="Object 35"/>
          <p:cNvGraphicFramePr>
            <a:graphicFrameLocks noChangeAspect="1"/>
          </p:cNvGraphicFramePr>
          <p:nvPr/>
        </p:nvGraphicFramePr>
        <p:xfrm>
          <a:off x="6073869" y="1616792"/>
          <a:ext cx="1882776" cy="508301"/>
        </p:xfrm>
        <a:graphic>
          <a:graphicData uri="http://schemas.openxmlformats.org/presentationml/2006/ole">
            <p:oleObj spid="_x0000_s128009" name="Equation" r:id="rId8" imgW="9396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1027113" y="0"/>
            <a:ext cx="6711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Circular Polarization (cont.) </a:t>
            </a:r>
          </a:p>
        </p:txBody>
      </p:sp>
      <p:sp>
        <p:nvSpPr>
          <p:cNvPr id="7172" name="Text Box 33"/>
          <p:cNvSpPr txBox="1">
            <a:spLocks noChangeArrowheads="1"/>
          </p:cNvSpPr>
          <p:nvPr/>
        </p:nvSpPr>
        <p:spPr bwMode="auto">
          <a:xfrm>
            <a:off x="7097713" y="2192338"/>
            <a:ext cx="1568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RHCP</a:t>
            </a:r>
            <a:endParaRPr lang="en-US" sz="2000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173" name="Text Box 34"/>
          <p:cNvSpPr txBox="1">
            <a:spLocks noChangeArrowheads="1"/>
          </p:cNvSpPr>
          <p:nvPr/>
        </p:nvSpPr>
        <p:spPr bwMode="auto">
          <a:xfrm>
            <a:off x="7197725" y="5057775"/>
            <a:ext cx="1568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RHCP</a:t>
            </a:r>
            <a:endParaRPr lang="en-US" sz="2000" i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7174" name="Group 43"/>
          <p:cNvGrpSpPr>
            <a:grpSpLocks/>
          </p:cNvGrpSpPr>
          <p:nvPr/>
        </p:nvGrpSpPr>
        <p:grpSpPr bwMode="auto">
          <a:xfrm>
            <a:off x="1154113" y="2830513"/>
            <a:ext cx="6321425" cy="3692525"/>
            <a:chOff x="727" y="1783"/>
            <a:chExt cx="3982" cy="2326"/>
          </a:xfrm>
        </p:grpSpPr>
        <p:sp>
          <p:nvSpPr>
            <p:cNvPr id="7194" name="Line 18"/>
            <p:cNvSpPr>
              <a:spLocks noChangeShapeType="1"/>
            </p:cNvSpPr>
            <p:nvPr/>
          </p:nvSpPr>
          <p:spPr bwMode="auto">
            <a:xfrm>
              <a:off x="4041" y="3725"/>
              <a:ext cx="222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5" name="Text Box 19"/>
            <p:cNvSpPr txBox="1">
              <a:spLocks noChangeArrowheads="1"/>
            </p:cNvSpPr>
            <p:nvPr/>
          </p:nvSpPr>
          <p:spPr bwMode="auto">
            <a:xfrm>
              <a:off x="4345" y="3722"/>
              <a:ext cx="36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z   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24660" name="AutoShape 20"/>
            <p:cNvSpPr>
              <a:spLocks noChangeArrowheads="1"/>
            </p:cNvSpPr>
            <p:nvPr/>
          </p:nvSpPr>
          <p:spPr bwMode="auto">
            <a:xfrm rot="-688082">
              <a:off x="865" y="1783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7" name="Oval 21"/>
            <p:cNvSpPr>
              <a:spLocks noChangeArrowheads="1"/>
            </p:cNvSpPr>
            <p:nvPr/>
          </p:nvSpPr>
          <p:spPr bwMode="auto">
            <a:xfrm>
              <a:off x="1219" y="2105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63" name="AutoShape 23"/>
            <p:cNvSpPr>
              <a:spLocks noChangeArrowheads="1"/>
            </p:cNvSpPr>
            <p:nvPr/>
          </p:nvSpPr>
          <p:spPr bwMode="auto">
            <a:xfrm rot="-688082">
              <a:off x="1614" y="2159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9" name="Oval 24"/>
            <p:cNvSpPr>
              <a:spLocks noChangeArrowheads="1"/>
            </p:cNvSpPr>
            <p:nvPr/>
          </p:nvSpPr>
          <p:spPr bwMode="auto">
            <a:xfrm>
              <a:off x="1968" y="2481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25"/>
            <p:cNvSpPr>
              <a:spLocks noChangeShapeType="1"/>
            </p:cNvSpPr>
            <p:nvPr/>
          </p:nvSpPr>
          <p:spPr bwMode="auto">
            <a:xfrm flipV="1">
              <a:off x="2171" y="2543"/>
              <a:ext cx="146" cy="25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6" name="AutoShape 26"/>
            <p:cNvSpPr>
              <a:spLocks noChangeArrowheads="1"/>
            </p:cNvSpPr>
            <p:nvPr/>
          </p:nvSpPr>
          <p:spPr bwMode="auto">
            <a:xfrm rot="-688082">
              <a:off x="2355" y="2501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Oval 27"/>
            <p:cNvSpPr>
              <a:spLocks noChangeArrowheads="1"/>
            </p:cNvSpPr>
            <p:nvPr/>
          </p:nvSpPr>
          <p:spPr bwMode="auto">
            <a:xfrm>
              <a:off x="2709" y="2823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28"/>
            <p:cNvSpPr>
              <a:spLocks noChangeShapeType="1"/>
            </p:cNvSpPr>
            <p:nvPr/>
          </p:nvSpPr>
          <p:spPr bwMode="auto">
            <a:xfrm flipV="1">
              <a:off x="2879" y="3053"/>
              <a:ext cx="272" cy="10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669" name="AutoShape 29"/>
            <p:cNvSpPr>
              <a:spLocks noChangeArrowheads="1"/>
            </p:cNvSpPr>
            <p:nvPr/>
          </p:nvSpPr>
          <p:spPr bwMode="auto">
            <a:xfrm rot="-688082">
              <a:off x="3105" y="2865"/>
              <a:ext cx="1144" cy="12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Oval 30"/>
            <p:cNvSpPr>
              <a:spLocks noChangeArrowheads="1"/>
            </p:cNvSpPr>
            <p:nvPr/>
          </p:nvSpPr>
          <p:spPr bwMode="auto">
            <a:xfrm>
              <a:off x="3459" y="3187"/>
              <a:ext cx="441" cy="618"/>
            </a:xfrm>
            <a:prstGeom prst="ellipse">
              <a:avLst/>
            </a:prstGeom>
            <a:noFill/>
            <a:ln w="158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31"/>
            <p:cNvSpPr>
              <a:spLocks noChangeShapeType="1"/>
            </p:cNvSpPr>
            <p:nvPr/>
          </p:nvSpPr>
          <p:spPr bwMode="auto">
            <a:xfrm>
              <a:off x="3662" y="3533"/>
              <a:ext cx="219" cy="64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07" name="Line 32"/>
            <p:cNvSpPr>
              <a:spLocks noChangeShapeType="1"/>
            </p:cNvSpPr>
            <p:nvPr/>
          </p:nvSpPr>
          <p:spPr bwMode="auto">
            <a:xfrm>
              <a:off x="727" y="2086"/>
              <a:ext cx="3540" cy="17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76" name="Group 40"/>
          <p:cNvGrpSpPr>
            <a:grpSpLocks/>
          </p:cNvGrpSpPr>
          <p:nvPr/>
        </p:nvGrpSpPr>
        <p:grpSpPr bwMode="auto">
          <a:xfrm>
            <a:off x="2271713" y="1123950"/>
            <a:ext cx="5200650" cy="2838450"/>
            <a:chOff x="1431" y="708"/>
            <a:chExt cx="3276" cy="1788"/>
          </a:xfrm>
        </p:grpSpPr>
        <p:sp>
          <p:nvSpPr>
            <p:cNvPr id="624642" name="AutoShape 2"/>
            <p:cNvSpPr>
              <a:spLocks noChangeArrowheads="1"/>
            </p:cNvSpPr>
            <p:nvPr/>
          </p:nvSpPr>
          <p:spPr bwMode="auto">
            <a:xfrm rot="6901917">
              <a:off x="2481" y="155"/>
              <a:ext cx="795" cy="2499"/>
            </a:xfrm>
            <a:prstGeom prst="can">
              <a:avLst>
                <a:gd name="adj" fmla="val 49174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9" name="Line 4"/>
            <p:cNvSpPr>
              <a:spLocks noChangeShapeType="1"/>
            </p:cNvSpPr>
            <p:nvPr/>
          </p:nvSpPr>
          <p:spPr bwMode="auto">
            <a:xfrm>
              <a:off x="1451" y="708"/>
              <a:ext cx="2849" cy="139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0" name="Text Box 5"/>
            <p:cNvSpPr txBox="1">
              <a:spLocks noChangeArrowheads="1"/>
            </p:cNvSpPr>
            <p:nvPr/>
          </p:nvSpPr>
          <p:spPr bwMode="auto">
            <a:xfrm>
              <a:off x="4343" y="1976"/>
              <a:ext cx="364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  <a:latin typeface="Times New Roman" pitchFamily="18" charset="0"/>
                </a:rPr>
                <a:t> z   </a:t>
              </a:r>
              <a:r>
                <a:rPr lang="en-US" sz="2000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endParaRPr lang="en-US" sz="200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181" name="Freeform 6"/>
            <p:cNvSpPr>
              <a:spLocks/>
            </p:cNvSpPr>
            <p:nvPr/>
          </p:nvSpPr>
          <p:spPr bwMode="auto">
            <a:xfrm>
              <a:off x="2343" y="817"/>
              <a:ext cx="318" cy="780"/>
            </a:xfrm>
            <a:custGeom>
              <a:avLst/>
              <a:gdLst>
                <a:gd name="T0" fmla="*/ 218 w 318"/>
                <a:gd name="T1" fmla="*/ 0 h 780"/>
                <a:gd name="T2" fmla="*/ 273 w 318"/>
                <a:gd name="T3" fmla="*/ 84 h 780"/>
                <a:gd name="T4" fmla="*/ 309 w 318"/>
                <a:gd name="T5" fmla="*/ 192 h 780"/>
                <a:gd name="T6" fmla="*/ 312 w 318"/>
                <a:gd name="T7" fmla="*/ 372 h 780"/>
                <a:gd name="T8" fmla="*/ 225 w 318"/>
                <a:gd name="T9" fmla="*/ 576 h 780"/>
                <a:gd name="T10" fmla="*/ 63 w 318"/>
                <a:gd name="T11" fmla="*/ 744 h 780"/>
                <a:gd name="T12" fmla="*/ 0 w 318"/>
                <a:gd name="T13" fmla="*/ 780 h 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780"/>
                <a:gd name="T23" fmla="*/ 318 w 318"/>
                <a:gd name="T24" fmla="*/ 780 h 7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780">
                  <a:moveTo>
                    <a:pt x="218" y="0"/>
                  </a:moveTo>
                  <a:cubicBezTo>
                    <a:pt x="227" y="14"/>
                    <a:pt x="258" y="52"/>
                    <a:pt x="273" y="84"/>
                  </a:cubicBezTo>
                  <a:cubicBezTo>
                    <a:pt x="288" y="116"/>
                    <a:pt x="302" y="144"/>
                    <a:pt x="309" y="192"/>
                  </a:cubicBezTo>
                  <a:cubicBezTo>
                    <a:pt x="316" y="240"/>
                    <a:pt x="318" y="348"/>
                    <a:pt x="312" y="372"/>
                  </a:cubicBezTo>
                  <a:cubicBezTo>
                    <a:pt x="306" y="396"/>
                    <a:pt x="266" y="514"/>
                    <a:pt x="225" y="576"/>
                  </a:cubicBezTo>
                  <a:cubicBezTo>
                    <a:pt x="184" y="638"/>
                    <a:pt x="101" y="710"/>
                    <a:pt x="63" y="744"/>
                  </a:cubicBezTo>
                  <a:cubicBezTo>
                    <a:pt x="25" y="778"/>
                    <a:pt x="13" y="773"/>
                    <a:pt x="0" y="7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2304" y="985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1896" y="793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2721" y="1180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3168" y="1387"/>
              <a:ext cx="672" cy="596"/>
            </a:xfrm>
            <a:custGeom>
              <a:avLst/>
              <a:gdLst>
                <a:gd name="T0" fmla="*/ 16 w 672"/>
                <a:gd name="T1" fmla="*/ 596 h 596"/>
                <a:gd name="T2" fmla="*/ 6 w 672"/>
                <a:gd name="T3" fmla="*/ 558 h 596"/>
                <a:gd name="T4" fmla="*/ 54 w 672"/>
                <a:gd name="T5" fmla="*/ 381 h 596"/>
                <a:gd name="T6" fmla="*/ 192 w 672"/>
                <a:gd name="T7" fmla="*/ 174 h 596"/>
                <a:gd name="T8" fmla="*/ 375 w 672"/>
                <a:gd name="T9" fmla="*/ 48 h 596"/>
                <a:gd name="T10" fmla="*/ 576 w 672"/>
                <a:gd name="T11" fmla="*/ 3 h 596"/>
                <a:gd name="T12" fmla="*/ 672 w 672"/>
                <a:gd name="T13" fmla="*/ 27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596"/>
                <a:gd name="T23" fmla="*/ 672 w 672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596">
                  <a:moveTo>
                    <a:pt x="16" y="596"/>
                  </a:moveTo>
                  <a:cubicBezTo>
                    <a:pt x="14" y="590"/>
                    <a:pt x="0" y="594"/>
                    <a:pt x="6" y="558"/>
                  </a:cubicBezTo>
                  <a:cubicBezTo>
                    <a:pt x="12" y="522"/>
                    <a:pt x="23" y="445"/>
                    <a:pt x="54" y="381"/>
                  </a:cubicBezTo>
                  <a:cubicBezTo>
                    <a:pt x="85" y="317"/>
                    <a:pt x="138" y="230"/>
                    <a:pt x="192" y="174"/>
                  </a:cubicBezTo>
                  <a:cubicBezTo>
                    <a:pt x="246" y="118"/>
                    <a:pt x="311" y="76"/>
                    <a:pt x="375" y="48"/>
                  </a:cubicBezTo>
                  <a:cubicBezTo>
                    <a:pt x="439" y="20"/>
                    <a:pt x="527" y="6"/>
                    <a:pt x="576" y="3"/>
                  </a:cubicBezTo>
                  <a:cubicBezTo>
                    <a:pt x="625" y="0"/>
                    <a:pt x="652" y="22"/>
                    <a:pt x="672" y="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H="1" flipV="1">
              <a:off x="2199" y="878"/>
              <a:ext cx="2" cy="19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7" name="Line 13"/>
            <p:cNvSpPr>
              <a:spLocks noChangeShapeType="1"/>
            </p:cNvSpPr>
            <p:nvPr/>
          </p:nvSpPr>
          <p:spPr bwMode="auto">
            <a:xfrm flipV="1">
              <a:off x="2251" y="794"/>
              <a:ext cx="234" cy="30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Line 14"/>
            <p:cNvSpPr>
              <a:spLocks noChangeShapeType="1"/>
            </p:cNvSpPr>
            <p:nvPr/>
          </p:nvSpPr>
          <p:spPr bwMode="auto">
            <a:xfrm flipV="1">
              <a:off x="2336" y="972"/>
              <a:ext cx="316" cy="15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9" name="Freeform 15"/>
            <p:cNvSpPr>
              <a:spLocks/>
            </p:cNvSpPr>
            <p:nvPr/>
          </p:nvSpPr>
          <p:spPr bwMode="auto">
            <a:xfrm>
              <a:off x="2760" y="1015"/>
              <a:ext cx="318" cy="780"/>
            </a:xfrm>
            <a:custGeom>
              <a:avLst/>
              <a:gdLst>
                <a:gd name="T0" fmla="*/ 218 w 318"/>
                <a:gd name="T1" fmla="*/ 0 h 780"/>
                <a:gd name="T2" fmla="*/ 273 w 318"/>
                <a:gd name="T3" fmla="*/ 84 h 780"/>
                <a:gd name="T4" fmla="*/ 309 w 318"/>
                <a:gd name="T5" fmla="*/ 192 h 780"/>
                <a:gd name="T6" fmla="*/ 312 w 318"/>
                <a:gd name="T7" fmla="*/ 372 h 780"/>
                <a:gd name="T8" fmla="*/ 225 w 318"/>
                <a:gd name="T9" fmla="*/ 576 h 780"/>
                <a:gd name="T10" fmla="*/ 63 w 318"/>
                <a:gd name="T11" fmla="*/ 744 h 780"/>
                <a:gd name="T12" fmla="*/ 0 w 318"/>
                <a:gd name="T13" fmla="*/ 780 h 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780"/>
                <a:gd name="T23" fmla="*/ 318 w 318"/>
                <a:gd name="T24" fmla="*/ 780 h 7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780">
                  <a:moveTo>
                    <a:pt x="218" y="0"/>
                  </a:moveTo>
                  <a:cubicBezTo>
                    <a:pt x="227" y="14"/>
                    <a:pt x="258" y="52"/>
                    <a:pt x="273" y="84"/>
                  </a:cubicBezTo>
                  <a:cubicBezTo>
                    <a:pt x="288" y="116"/>
                    <a:pt x="302" y="144"/>
                    <a:pt x="309" y="192"/>
                  </a:cubicBezTo>
                  <a:cubicBezTo>
                    <a:pt x="316" y="240"/>
                    <a:pt x="318" y="348"/>
                    <a:pt x="312" y="372"/>
                  </a:cubicBezTo>
                  <a:cubicBezTo>
                    <a:pt x="306" y="396"/>
                    <a:pt x="266" y="514"/>
                    <a:pt x="225" y="576"/>
                  </a:cubicBezTo>
                  <a:cubicBezTo>
                    <a:pt x="184" y="638"/>
                    <a:pt x="101" y="710"/>
                    <a:pt x="63" y="744"/>
                  </a:cubicBezTo>
                  <a:cubicBezTo>
                    <a:pt x="25" y="778"/>
                    <a:pt x="13" y="773"/>
                    <a:pt x="0" y="7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0" name="Freeform 16"/>
            <p:cNvSpPr>
              <a:spLocks/>
            </p:cNvSpPr>
            <p:nvPr/>
          </p:nvSpPr>
          <p:spPr bwMode="auto">
            <a:xfrm>
              <a:off x="3159" y="1201"/>
              <a:ext cx="318" cy="780"/>
            </a:xfrm>
            <a:custGeom>
              <a:avLst/>
              <a:gdLst>
                <a:gd name="T0" fmla="*/ 218 w 318"/>
                <a:gd name="T1" fmla="*/ 0 h 780"/>
                <a:gd name="T2" fmla="*/ 273 w 318"/>
                <a:gd name="T3" fmla="*/ 84 h 780"/>
                <a:gd name="T4" fmla="*/ 309 w 318"/>
                <a:gd name="T5" fmla="*/ 192 h 780"/>
                <a:gd name="T6" fmla="*/ 312 w 318"/>
                <a:gd name="T7" fmla="*/ 372 h 780"/>
                <a:gd name="T8" fmla="*/ 225 w 318"/>
                <a:gd name="T9" fmla="*/ 576 h 780"/>
                <a:gd name="T10" fmla="*/ 63 w 318"/>
                <a:gd name="T11" fmla="*/ 744 h 780"/>
                <a:gd name="T12" fmla="*/ 0 w 318"/>
                <a:gd name="T13" fmla="*/ 780 h 7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780"/>
                <a:gd name="T23" fmla="*/ 318 w 318"/>
                <a:gd name="T24" fmla="*/ 780 h 7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780">
                  <a:moveTo>
                    <a:pt x="218" y="0"/>
                  </a:moveTo>
                  <a:cubicBezTo>
                    <a:pt x="227" y="14"/>
                    <a:pt x="258" y="52"/>
                    <a:pt x="273" y="84"/>
                  </a:cubicBezTo>
                  <a:cubicBezTo>
                    <a:pt x="288" y="116"/>
                    <a:pt x="302" y="144"/>
                    <a:pt x="309" y="192"/>
                  </a:cubicBezTo>
                  <a:cubicBezTo>
                    <a:pt x="316" y="240"/>
                    <a:pt x="318" y="348"/>
                    <a:pt x="312" y="372"/>
                  </a:cubicBezTo>
                  <a:cubicBezTo>
                    <a:pt x="306" y="396"/>
                    <a:pt x="266" y="514"/>
                    <a:pt x="225" y="576"/>
                  </a:cubicBezTo>
                  <a:cubicBezTo>
                    <a:pt x="184" y="638"/>
                    <a:pt x="101" y="710"/>
                    <a:pt x="63" y="744"/>
                  </a:cubicBezTo>
                  <a:cubicBezTo>
                    <a:pt x="25" y="778"/>
                    <a:pt x="13" y="773"/>
                    <a:pt x="0" y="78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>
              <a:off x="4095" y="1994"/>
              <a:ext cx="222" cy="10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2" name="Line 22"/>
            <p:cNvSpPr>
              <a:spLocks noChangeShapeType="1"/>
            </p:cNvSpPr>
            <p:nvPr/>
          </p:nvSpPr>
          <p:spPr bwMode="auto">
            <a:xfrm flipH="1" flipV="1">
              <a:off x="1431" y="2151"/>
              <a:ext cx="0" cy="3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3" name="Line 37"/>
            <p:cNvSpPr>
              <a:spLocks noChangeShapeType="1"/>
            </p:cNvSpPr>
            <p:nvPr/>
          </p:nvSpPr>
          <p:spPr bwMode="auto">
            <a:xfrm>
              <a:off x="2439" y="1180"/>
              <a:ext cx="219" cy="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177" name="Text Box 44"/>
          <p:cNvSpPr txBox="1">
            <a:spLocks noChangeArrowheads="1"/>
          </p:cNvSpPr>
          <p:nvPr/>
        </p:nvSpPr>
        <p:spPr bwMode="auto">
          <a:xfrm>
            <a:off x="5648325" y="925513"/>
            <a:ext cx="240482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“Snapshot</a:t>
            </a:r>
            <a:r>
              <a:rPr lang="en-US" sz="2000" dirty="0">
                <a:solidFill>
                  <a:schemeClr val="bg1"/>
                </a:solidFill>
              </a:rPr>
              <a:t>" of wave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688ED-4E2D-4727-8A76-39AECA25AE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16147</TotalTime>
  <Words>1949</Words>
  <Application>Microsoft Office PowerPoint</Application>
  <PresentationFormat>On-screen Show (4:3)</PresentationFormat>
  <Paragraphs>482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Soaring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1433</cp:revision>
  <cp:lastPrinted>1999-08-25T18:07:04Z</cp:lastPrinted>
  <dcterms:created xsi:type="dcterms:W3CDTF">1999-08-24T13:57:19Z</dcterms:created>
  <dcterms:modified xsi:type="dcterms:W3CDTF">2016-11-08T03:40:32Z</dcterms:modified>
</cp:coreProperties>
</file>