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276" r:id="rId2"/>
    <p:sldId id="277" r:id="rId3"/>
    <p:sldId id="305" r:id="rId4"/>
    <p:sldId id="278" r:id="rId5"/>
    <p:sldId id="302" r:id="rId6"/>
    <p:sldId id="316" r:id="rId7"/>
    <p:sldId id="317" r:id="rId8"/>
    <p:sldId id="279" r:id="rId9"/>
    <p:sldId id="304" r:id="rId10"/>
    <p:sldId id="308" r:id="rId11"/>
    <p:sldId id="280" r:id="rId12"/>
    <p:sldId id="312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313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303" r:id="rId30"/>
    <p:sldId id="306" r:id="rId31"/>
    <p:sldId id="297" r:id="rId32"/>
    <p:sldId id="307" r:id="rId33"/>
    <p:sldId id="309" r:id="rId34"/>
    <p:sldId id="310" r:id="rId35"/>
    <p:sldId id="314" r:id="rId36"/>
    <p:sldId id="298" r:id="rId37"/>
    <p:sldId id="299" r:id="rId38"/>
    <p:sldId id="301" r:id="rId39"/>
    <p:sldId id="300" r:id="rId40"/>
    <p:sldId id="311" r:id="rId41"/>
    <p:sldId id="315" r:id="rId4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  <a:srgbClr val="CC00FF"/>
    <a:srgbClr val="FF9933"/>
    <a:srgbClr val="9933FF"/>
    <a:srgbClr val="FFCCFF"/>
    <a:srgbClr val="FF99FF"/>
    <a:srgbClr val="FFFF99"/>
    <a:srgbClr val="33CC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1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4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89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2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6.wmf"/><Relationship Id="rId4" Type="http://schemas.openxmlformats.org/officeDocument/2006/relationships/image" Target="../media/image10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4" Type="http://schemas.openxmlformats.org/officeDocument/2006/relationships/image" Target="../media/image107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05.wmf"/><Relationship Id="rId1" Type="http://schemas.openxmlformats.org/officeDocument/2006/relationships/image" Target="../media/image116.wmf"/><Relationship Id="rId4" Type="http://schemas.openxmlformats.org/officeDocument/2006/relationships/image" Target="../media/image10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4" Type="http://schemas.openxmlformats.org/officeDocument/2006/relationships/image" Target="../media/image130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4" Type="http://schemas.openxmlformats.org/officeDocument/2006/relationships/image" Target="../media/image1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11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911A5D2A-AB93-46D7-BE0C-60969915D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96598F43-8BFF-4F89-AD7C-9E24D3C5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B1F44-9157-4F5F-8D71-F580DE76F6D2}" type="slidenum">
              <a:rPr lang="en-US"/>
              <a:pPr/>
              <a:t>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D1230-6831-46C5-BF9E-7492281585A6}" type="slidenum">
              <a:rPr lang="en-US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462BE-AF42-460E-AF1F-1FC52E1860CA}" type="slidenum">
              <a:rPr lang="en-US"/>
              <a:pPr/>
              <a:t>11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462BE-AF42-460E-AF1F-1FC52E1860CA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A33CB-5A34-4118-B478-FDA39BA8CE0B}" type="slidenum">
              <a:rPr lang="en-US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9BB36-849A-468E-95B9-69A0531E1C22}" type="slidenum">
              <a:rPr lang="en-US"/>
              <a:pPr/>
              <a:t>14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66AFC-C69F-4185-9551-66CAB0D43EBD}" type="slidenum">
              <a:rPr lang="en-US"/>
              <a:pPr/>
              <a:t>15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B966-7FC6-42CA-8DC3-D92433141AA1}" type="slidenum">
              <a:rPr lang="en-US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3E5EB-3AA5-45B3-A910-913BC1397297}" type="slidenum">
              <a:rPr lang="en-US"/>
              <a:pPr/>
              <a:t>17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78D039-6526-4485-9CAE-22E898FEDA49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A661E-5349-441C-9318-6CCDFC39E8B2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C55AD-D33E-429E-82D7-B03BAA869C91}" type="slidenum">
              <a:rPr lang="en-US"/>
              <a:pPr/>
              <a:t>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D1698-89D2-4451-A111-3AF94F904001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D1698-89D2-4451-A111-3AF94F904001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AC8AC-D35E-49F4-91D1-D88EE92795FD}" type="slidenum">
              <a:rPr lang="en-US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1618D-17F0-45AC-A834-1CE862B59B82}" type="slidenum">
              <a:rPr lang="en-US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AF265-1C6E-4B56-A084-6B54877B4606}" type="slidenum">
              <a:rPr lang="en-US"/>
              <a:pPr/>
              <a:t>24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D610D-6A27-4A63-BCB4-00274C8343AB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0DB35-320B-4606-982E-B2329E5C9928}" type="slidenum">
              <a:rPr lang="en-US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C43EE-8AA5-47C6-BE50-0F2D2A85F1A5}" type="slidenum">
              <a:rPr lang="en-US"/>
              <a:pPr/>
              <a:t>27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4F76-8610-414A-98CC-3E0F33B13D13}" type="slidenum">
              <a:rPr lang="en-US"/>
              <a:pPr/>
              <a:t>28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F57E82-E53A-41CE-9A73-55CF2BDCB540}" type="slidenum">
              <a:rPr lang="en-US"/>
              <a:pPr/>
              <a:t>29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09014-0654-42A5-8E5A-0436609941EF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7FE5B-6651-4E16-AF79-AF564D2D7354}" type="slidenum">
              <a:rPr lang="en-US"/>
              <a:pPr/>
              <a:t>30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932F8-2BE5-47A3-B262-C1C3E81C2710}" type="slidenum">
              <a:rPr lang="en-US"/>
              <a:pPr/>
              <a:t>31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81C00-0574-4A7C-87F4-A4E7EF3286D5}" type="slidenum">
              <a:rPr lang="en-US"/>
              <a:pPr/>
              <a:t>32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616D3-614A-4453-AFB4-3A088CD32647}" type="slidenum">
              <a:rPr lang="en-US"/>
              <a:pPr/>
              <a:t>33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30E14-6614-4EE6-84A6-5988B7A9E4D5}" type="slidenum">
              <a:rPr lang="en-US"/>
              <a:pPr/>
              <a:t>34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930E14-6614-4EE6-84A6-5988B7A9E4D5}" type="slidenum">
              <a:rPr lang="en-US"/>
              <a:pPr/>
              <a:t>35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EE99C-58F3-4439-8DA3-20890535AFD7}" type="slidenum">
              <a:rPr lang="en-US"/>
              <a:pPr/>
              <a:t>36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EA0C4-F9BE-49B6-A125-714E8D6CB57F}" type="slidenum">
              <a:rPr lang="en-US"/>
              <a:pPr/>
              <a:t>37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5B9D8-3B6B-4E56-84BB-6771D9F8AEF0}" type="slidenum">
              <a:rPr lang="en-US"/>
              <a:pPr/>
              <a:t>38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D3A91-E9EC-4EFF-89E2-C8712F143A3C}" type="slidenum">
              <a:rPr lang="en-US"/>
              <a:pPr/>
              <a:t>39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F4B05-5590-4B16-BA07-0449D5E1B6E2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5A999-836C-4289-AB21-160D86C42588}" type="slidenum">
              <a:rPr lang="en-US"/>
              <a:pPr/>
              <a:t>40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5A999-836C-4289-AB21-160D86C42588}" type="slidenum">
              <a:rPr lang="en-US"/>
              <a:pPr/>
              <a:t>41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892FA-1053-4B82-8EAD-9C617EAEA0A8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892FA-1053-4B82-8EAD-9C617EAEA0A8}" type="slidenum">
              <a:rPr lang="en-US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892FA-1053-4B82-8EAD-9C617EAEA0A8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45473-0E2A-4882-A9DF-5325E6B4E777}" type="slidenum">
              <a:rPr lang="en-US"/>
              <a:pPr/>
              <a:t>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AA10C-6272-46A5-8012-5FCA0C51184D}" type="slidenum">
              <a:rPr lang="en-US"/>
              <a:pPr/>
              <a:t>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520542"/>
            <a:ext cx="1905000" cy="337457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0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emf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oleObject" Target="../embeddings/oleObject13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989263" y="2462213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17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889" y="3545889"/>
            <a:ext cx="2651662" cy="2651662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7" name="Text Box 5"/>
          <p:cNvSpPr txBox="1">
            <a:spLocks noChangeArrowheads="1"/>
          </p:cNvSpPr>
          <p:nvPr/>
        </p:nvSpPr>
        <p:spPr bwMode="auto">
          <a:xfrm>
            <a:off x="2381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1779815" y="1360488"/>
            <a:ext cx="4881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</a:rPr>
              <a:t>Gauss law (divergence) equations: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001713" y="3260725"/>
          <a:ext cx="2493962" cy="646113"/>
        </p:xfrm>
        <a:graphic>
          <a:graphicData uri="http://schemas.openxmlformats.org/presentationml/2006/ole">
            <p:oleObj spid="_x0000_s7170" name="Equation" r:id="rId4" imgW="977760" imgH="253800" progId="Equation.DSMT4">
              <p:embed/>
            </p:oleObj>
          </a:graphicData>
        </a:graphic>
      </p:graphicFrame>
      <p:sp>
        <p:nvSpPr>
          <p:cNvPr id="7178" name="Line 8"/>
          <p:cNvSpPr>
            <a:spLocks noChangeShapeType="1"/>
          </p:cNvSpPr>
          <p:nvPr/>
        </p:nvSpPr>
        <p:spPr bwMode="auto">
          <a:xfrm flipV="1">
            <a:off x="2579461" y="2430010"/>
            <a:ext cx="493713" cy="609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1617663" y="4230688"/>
          <a:ext cx="1360487" cy="550862"/>
        </p:xfrm>
        <a:graphic>
          <a:graphicData uri="http://schemas.openxmlformats.org/presentationml/2006/ole">
            <p:oleObj spid="_x0000_s7171" name="Equation" r:id="rId5" imgW="533160" imgH="215640" progId="Equation.DSMT4">
              <p:embed/>
            </p:oleObj>
          </a:graphicData>
        </a:graphic>
      </p:graphicFrame>
      <p:graphicFrame>
        <p:nvGraphicFramePr>
          <p:cNvPr id="7172" name="Object 10"/>
          <p:cNvGraphicFramePr>
            <a:graphicFrameLocks noChangeAspect="1"/>
          </p:cNvGraphicFramePr>
          <p:nvPr/>
        </p:nvGraphicFramePr>
        <p:xfrm>
          <a:off x="1474788" y="2413000"/>
          <a:ext cx="1620837" cy="582613"/>
        </p:xfrm>
        <a:graphic>
          <a:graphicData uri="http://schemas.openxmlformats.org/presentationml/2006/ole">
            <p:oleObj spid="_x0000_s7172" name="Equation" r:id="rId6" imgW="634680" imgH="228600" progId="Equation.DSMT4">
              <p:embed/>
            </p:oleObj>
          </a:graphicData>
        </a:graphic>
      </p:graphicFrame>
      <p:graphicFrame>
        <p:nvGraphicFramePr>
          <p:cNvPr id="7173" name="Object 11"/>
          <p:cNvGraphicFramePr>
            <a:graphicFrameLocks noChangeAspect="1"/>
          </p:cNvGraphicFramePr>
          <p:nvPr/>
        </p:nvGraphicFramePr>
        <p:xfrm>
          <a:off x="5672138" y="2420938"/>
          <a:ext cx="1427162" cy="549275"/>
        </p:xfrm>
        <a:graphic>
          <a:graphicData uri="http://schemas.openxmlformats.org/presentationml/2006/ole">
            <p:oleObj spid="_x0000_s7173" name="Equation" r:id="rId7" imgW="558720" imgH="215640" progId="Equation.DSMT4">
              <p:embed/>
            </p:oleObj>
          </a:graphicData>
        </a:graphic>
      </p:graphicFrame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5041900" y="3209925"/>
          <a:ext cx="2528888" cy="646113"/>
        </p:xfrm>
        <a:graphic>
          <a:graphicData uri="http://schemas.openxmlformats.org/presentationml/2006/ole">
            <p:oleObj spid="_x0000_s7174" name="Equation" r:id="rId8" imgW="990360" imgH="253800" progId="Equation.DSMT4">
              <p:embed/>
            </p:oleObj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5613400" y="4194175"/>
          <a:ext cx="1423988" cy="550863"/>
        </p:xfrm>
        <a:graphic>
          <a:graphicData uri="http://schemas.openxmlformats.org/presentationml/2006/ole">
            <p:oleObj spid="_x0000_s7175" name="Equation" r:id="rId9" imgW="558720" imgH="215640" progId="Equation.DSMT4">
              <p:embed/>
            </p:oleObj>
          </a:graphicData>
        </a:graphic>
      </p:graphicFrame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1152525" y="5588000"/>
            <a:ext cx="6680200" cy="6413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Reminder: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The volume charge density is zero in the sinusoidal steady state for a homogeneous source-free region.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24828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1023484" y="1285875"/>
            <a:ext cx="53773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Furthermore, we have from Faraday’s law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8197" name="Object 15"/>
          <p:cNvGraphicFramePr>
            <a:graphicFrameLocks noChangeAspect="1"/>
          </p:cNvGraphicFramePr>
          <p:nvPr/>
        </p:nvGraphicFramePr>
        <p:xfrm>
          <a:off x="3507241" y="4270375"/>
          <a:ext cx="1522412" cy="550863"/>
        </p:xfrm>
        <a:graphic>
          <a:graphicData uri="http://schemas.openxmlformats.org/presentationml/2006/ole">
            <p:oleObj spid="_x0000_s8197" name="Equation" r:id="rId4" imgW="596880" imgH="215640" progId="Equation.DSMT4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119212" y="2137909"/>
          <a:ext cx="2325688" cy="581025"/>
        </p:xfrm>
        <a:graphic>
          <a:graphicData uri="http://schemas.openxmlformats.org/presentationml/2006/ole">
            <p:oleObj spid="_x0000_s8198" name="Equation" r:id="rId5" imgW="863280" imgH="215640" progId="Equation.DSMT4">
              <p:embed/>
            </p:oleObj>
          </a:graphicData>
        </a:graphic>
      </p:graphicFrame>
      <p:sp>
        <p:nvSpPr>
          <p:cNvPr id="10" name="Down Arrow 9"/>
          <p:cNvSpPr/>
          <p:nvPr/>
        </p:nvSpPr>
        <p:spPr bwMode="auto">
          <a:xfrm>
            <a:off x="4071257" y="3135086"/>
            <a:ext cx="413657" cy="65314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9714" y="3222171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Dot multiply both sides with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.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1957885" y="5616243"/>
          <a:ext cx="5414963" cy="515938"/>
        </p:xfrm>
        <a:graphic>
          <a:graphicData uri="http://schemas.openxmlformats.org/presentationml/2006/ole">
            <p:oleObj spid="_x0000_s8199" name="Equation" r:id="rId6" imgW="266688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0" name="Text Box 10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2570163" y="913715"/>
            <a:ext cx="39576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Summary of dot products: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8196" name="Object 15"/>
          <p:cNvGraphicFramePr>
            <a:graphicFrameLocks noChangeAspect="1"/>
          </p:cNvGraphicFramePr>
          <p:nvPr/>
        </p:nvGraphicFramePr>
        <p:xfrm>
          <a:off x="3681413" y="3782327"/>
          <a:ext cx="1522412" cy="550863"/>
        </p:xfrm>
        <a:graphic>
          <a:graphicData uri="http://schemas.openxmlformats.org/presentationml/2006/ole">
            <p:oleObj spid="_x0000_s86020" name="Equation" r:id="rId4" imgW="596880" imgH="215640" progId="Equation.DSMT4">
              <p:embed/>
            </p:oleObj>
          </a:graphicData>
        </a:graphic>
      </p:graphicFrame>
      <p:graphicFrame>
        <p:nvGraphicFramePr>
          <p:cNvPr id="86021" name="Object 9"/>
          <p:cNvGraphicFramePr>
            <a:graphicFrameLocks noChangeAspect="1"/>
          </p:cNvGraphicFramePr>
          <p:nvPr/>
        </p:nvGraphicFramePr>
        <p:xfrm>
          <a:off x="3724275" y="1685240"/>
          <a:ext cx="1360487" cy="550862"/>
        </p:xfrm>
        <a:graphic>
          <a:graphicData uri="http://schemas.openxmlformats.org/presentationml/2006/ole">
            <p:oleObj spid="_x0000_s86021" name="Equation" r:id="rId5" imgW="533160" imgH="215640" progId="Equation.DSMT4">
              <p:embed/>
            </p:oleObj>
          </a:graphicData>
        </a:graphic>
      </p:graphicFrame>
      <p:graphicFrame>
        <p:nvGraphicFramePr>
          <p:cNvPr id="86022" name="Object 13"/>
          <p:cNvGraphicFramePr>
            <a:graphicFrameLocks noChangeAspect="1"/>
          </p:cNvGraphicFramePr>
          <p:nvPr/>
        </p:nvGraphicFramePr>
        <p:xfrm>
          <a:off x="3694112" y="2753627"/>
          <a:ext cx="1423988" cy="550863"/>
        </p:xfrm>
        <a:graphic>
          <a:graphicData uri="http://schemas.openxmlformats.org/presentationml/2006/ole">
            <p:oleObj spid="_x0000_s86022" name="Equation" r:id="rId6" imgW="558720" imgH="215640" progId="Equation.DSMT4">
              <p:embed/>
            </p:oleObj>
          </a:graphicData>
        </a:graphic>
      </p:graphicFrame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81277" y="4611234"/>
            <a:ext cx="7788275" cy="16619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Arial" charset="0"/>
              </a:rPr>
              <a:t>Note</a:t>
            </a:r>
            <a:r>
              <a:rPr lang="en-US" b="1" dirty="0" smtClean="0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If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the dot product of two vectors is zero, we can say that the vectors are perpendicular for the case of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real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vectors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. </a:t>
            </a:r>
          </a:p>
          <a:p>
            <a:endParaRPr lang="en-US" sz="1200" dirty="0" smtClean="0">
              <a:solidFill>
                <a:schemeClr val="bg2"/>
              </a:solidFill>
              <a:latin typeface="Arial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For </a:t>
            </a:r>
            <a:r>
              <a:rPr lang="en-US" u="sng" dirty="0" smtClean="0">
                <a:solidFill>
                  <a:schemeClr val="bg2"/>
                </a:solidFill>
                <a:latin typeface="Arial" charset="0"/>
              </a:rPr>
              <a:t>complex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 vectors, we need a conjugate (which we don’t have) to say that the vectors are “orthogonal”.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Text Box 2"/>
          <p:cNvSpPr txBox="1">
            <a:spLocks noChangeArrowheads="1"/>
          </p:cNvSpPr>
          <p:nvPr/>
        </p:nvSpPr>
        <p:spPr bwMode="auto">
          <a:xfrm>
            <a:off x="1990408" y="0"/>
            <a:ext cx="46196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Power Flow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3189288" y="1152525"/>
          <a:ext cx="1989137" cy="963613"/>
        </p:xfrm>
        <a:graphic>
          <a:graphicData uri="http://schemas.openxmlformats.org/presentationml/2006/ole">
            <p:oleObj spid="_x0000_s9218" name="Equation" r:id="rId4" imgW="812520" imgH="393480" progId="Equation.DSMT4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2200275" y="3530600"/>
          <a:ext cx="1382713" cy="488950"/>
        </p:xfrm>
        <a:graphic>
          <a:graphicData uri="http://schemas.openxmlformats.org/presentationml/2006/ole">
            <p:oleObj spid="_x0000_s9219" name="Equation" r:id="rId5" imgW="609480" imgH="215640" progId="Equation.DSMT4">
              <p:embed/>
            </p:oleObj>
          </a:graphicData>
        </a:graphic>
      </p:graphicFrame>
      <p:graphicFrame>
        <p:nvGraphicFramePr>
          <p:cNvPr id="9220" name="Object 10"/>
          <p:cNvGraphicFramePr>
            <a:graphicFrameLocks noChangeAspect="1"/>
          </p:cNvGraphicFramePr>
          <p:nvPr/>
        </p:nvGraphicFramePr>
        <p:xfrm>
          <a:off x="4445000" y="2943225"/>
          <a:ext cx="2724150" cy="3578225"/>
        </p:xfrm>
        <a:graphic>
          <a:graphicData uri="http://schemas.openxmlformats.org/presentationml/2006/ole">
            <p:oleObj spid="_x0000_s9220" name="Equation" r:id="rId6" imgW="1333440" imgH="1752480" progId="Equation.DSMT4">
              <p:embed/>
            </p:oleObj>
          </a:graphicData>
        </a:graphic>
      </p:graphicFrame>
      <p:sp>
        <p:nvSpPr>
          <p:cNvPr id="9222" name="Line 13"/>
          <p:cNvSpPr>
            <a:spLocks noChangeShapeType="1"/>
          </p:cNvSpPr>
          <p:nvPr/>
        </p:nvSpPr>
        <p:spPr bwMode="auto">
          <a:xfrm flipV="1">
            <a:off x="3403600" y="1928813"/>
            <a:ext cx="858838" cy="15430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3" name="Line 14"/>
          <p:cNvSpPr>
            <a:spLocks noChangeShapeType="1"/>
          </p:cNvSpPr>
          <p:nvPr/>
        </p:nvSpPr>
        <p:spPr bwMode="auto">
          <a:xfrm flipH="1" flipV="1">
            <a:off x="4892675" y="1909763"/>
            <a:ext cx="361950" cy="12239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Text Box 2"/>
          <p:cNvSpPr txBox="1">
            <a:spLocks noChangeArrowheads="1"/>
          </p:cNvSpPr>
          <p:nvPr/>
        </p:nvSpPr>
        <p:spPr bwMode="auto">
          <a:xfrm>
            <a:off x="1437640" y="0"/>
            <a:ext cx="5978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Power Flow (cont.)</a:t>
            </a:r>
          </a:p>
        </p:txBody>
      </p:sp>
      <p:sp>
        <p:nvSpPr>
          <p:cNvPr id="10247" name="Text Box 3"/>
          <p:cNvSpPr txBox="1">
            <a:spLocks noChangeArrowheads="1"/>
          </p:cNvSpPr>
          <p:nvPr/>
        </p:nvSpPr>
        <p:spPr bwMode="auto">
          <a:xfrm>
            <a:off x="1002139" y="920253"/>
            <a:ext cx="62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 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1746250" y="1023938"/>
          <a:ext cx="4713288" cy="1984375"/>
        </p:xfrm>
        <a:graphic>
          <a:graphicData uri="http://schemas.openxmlformats.org/presentationml/2006/ole">
            <p:oleObj spid="_x0000_s10242" name="Equation" r:id="rId4" imgW="2171520" imgH="914400" progId="Equation.DSMT4">
              <p:embed/>
            </p:oleObj>
          </a:graphicData>
        </a:graphic>
      </p:graphicFrame>
      <p:graphicFrame>
        <p:nvGraphicFramePr>
          <p:cNvPr id="10243" name="Object 9"/>
          <p:cNvGraphicFramePr>
            <a:graphicFrameLocks noChangeAspect="1"/>
          </p:cNvGraphicFramePr>
          <p:nvPr/>
        </p:nvGraphicFramePr>
        <p:xfrm>
          <a:off x="2033589" y="3641363"/>
          <a:ext cx="3670526" cy="459149"/>
        </p:xfrm>
        <a:graphic>
          <a:graphicData uri="http://schemas.openxmlformats.org/presentationml/2006/ole">
            <p:oleObj spid="_x0000_s10243" name="Equation" r:id="rId5" imgW="2031840" imgH="253800" progId="Equation.DSMT4">
              <p:embed/>
            </p:oleObj>
          </a:graphicData>
        </a:graphic>
      </p:graphicFrame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1155678" y="3677267"/>
            <a:ext cx="804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Use </a:t>
            </a:r>
          </a:p>
        </p:txBody>
      </p:sp>
      <p:graphicFrame>
        <p:nvGraphicFramePr>
          <p:cNvPr id="10244" name="Object 11"/>
          <p:cNvGraphicFramePr>
            <a:graphicFrameLocks noChangeAspect="1"/>
          </p:cNvGraphicFramePr>
          <p:nvPr/>
        </p:nvGraphicFramePr>
        <p:xfrm>
          <a:off x="1953988" y="4439979"/>
          <a:ext cx="4414157" cy="526629"/>
        </p:xfrm>
        <a:graphic>
          <a:graphicData uri="http://schemas.openxmlformats.org/presentationml/2006/ole">
            <p:oleObj spid="_x0000_s10244" name="Equation" r:id="rId6" imgW="2552400" imgH="304560" progId="Equation.DSMT4">
              <p:embed/>
            </p:oleObj>
          </a:graphicData>
        </a:graphic>
      </p:graphicFrame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2206625" y="5445125"/>
          <a:ext cx="5776913" cy="973138"/>
        </p:xfrm>
        <a:graphic>
          <a:graphicData uri="http://schemas.openxmlformats.org/presentationml/2006/ole">
            <p:oleObj spid="_x0000_s10245" name="Equation" r:id="rId7" imgW="2489040" imgH="419040" progId="Equation.DSMT4">
              <p:embed/>
            </p:oleObj>
          </a:graphicData>
        </a:graphic>
      </p:graphicFrame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766763" y="4494213"/>
            <a:ext cx="1071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 that 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272971" y="2288796"/>
            <a:ext cx="2312987" cy="6842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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is assumed to be real here.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598488" y="5692775"/>
            <a:ext cx="1508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and hence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9"/>
          <p:cNvSpPr>
            <a:spLocks noChangeArrowheads="1"/>
          </p:cNvSpPr>
          <p:nvPr/>
        </p:nvSpPr>
        <p:spPr bwMode="auto">
          <a:xfrm>
            <a:off x="2617788" y="5084763"/>
            <a:ext cx="4586287" cy="1509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10"/>
          <p:cNvGraphicFramePr>
            <a:graphicFrameLocks noChangeAspect="1"/>
          </p:cNvGraphicFramePr>
          <p:nvPr/>
        </p:nvGraphicFramePr>
        <p:xfrm>
          <a:off x="1081088" y="3489325"/>
          <a:ext cx="4932362" cy="817563"/>
        </p:xfrm>
        <a:graphic>
          <a:graphicData uri="http://schemas.openxmlformats.org/presentationml/2006/ole">
            <p:oleObj spid="_x0000_s11266" name="Equation" r:id="rId4" imgW="1993680" imgH="330120" progId="Equation.DSMT4">
              <p:embed/>
            </p:oleObj>
          </a:graphicData>
        </a:graphic>
      </p:graphicFrame>
      <p:sp>
        <p:nvSpPr>
          <p:cNvPr id="11270" name="Line 11"/>
          <p:cNvSpPr>
            <a:spLocks noChangeShapeType="1"/>
          </p:cNvSpPr>
          <p:nvPr/>
        </p:nvSpPr>
        <p:spPr bwMode="auto">
          <a:xfrm flipV="1">
            <a:off x="4324350" y="3619500"/>
            <a:ext cx="763588" cy="6556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84163" y="2344738"/>
            <a:ext cx="8696325" cy="91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Assume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i="1" u="sng" dirty="0" smtClean="0">
                <a:solidFill>
                  <a:schemeClr val="bg1"/>
                </a:solidFill>
                <a:sym typeface="Symbol" pitchFamily="18" charset="2"/>
              </a:rPr>
              <a:t>E</a:t>
            </a:r>
            <a:r>
              <a:rPr lang="en-US" sz="2400" baseline="-25000" dirty="0" smtClean="0">
                <a:solidFill>
                  <a:schemeClr val="bg1"/>
                </a:solidFill>
                <a:sym typeface="Symbol" pitchFamily="18" charset="2"/>
              </a:rPr>
              <a:t>0</a:t>
            </a:r>
            <a:r>
              <a:rPr lang="en-US" sz="2000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=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real vector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(The same conclusion holds if it is a real vector times a complex constant.)</a:t>
            </a:r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1581150" y="1027113"/>
          <a:ext cx="5776913" cy="973137"/>
        </p:xfrm>
        <a:graphic>
          <a:graphicData uri="http://schemas.openxmlformats.org/presentationml/2006/ole">
            <p:oleObj spid="_x0000_s11267" name="Equation" r:id="rId5" imgW="2489040" imgH="419040" progId="Equation.DSMT4">
              <p:embed/>
            </p:oleObj>
          </a:graphicData>
        </a:graphic>
      </p:graphicFrame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2243138" y="5434013"/>
            <a:ext cx="94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</a:p>
        </p:txBody>
      </p:sp>
      <p:graphicFrame>
        <p:nvGraphicFramePr>
          <p:cNvPr id="11268" name="Object 18"/>
          <p:cNvGraphicFramePr>
            <a:graphicFrameLocks noChangeAspect="1"/>
          </p:cNvGraphicFramePr>
          <p:nvPr/>
        </p:nvGraphicFramePr>
        <p:xfrm>
          <a:off x="3105151" y="5613223"/>
          <a:ext cx="3219450" cy="1051102"/>
        </p:xfrm>
        <a:graphic>
          <a:graphicData uri="http://schemas.openxmlformats.org/presentationml/2006/ole">
            <p:oleObj spid="_x0000_s11268" name="Equation" r:id="rId6" imgW="1282680" imgH="419040" progId="Equation.DSMT4">
              <p:embed/>
            </p:oleObj>
          </a:graphicData>
        </a:graphic>
      </p:graphicFrame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1518920" y="0"/>
            <a:ext cx="5978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Power Flow (cont.)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2400" y="3644900"/>
            <a:ext cx="245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(All of the components of the vector are in phase.)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277100" y="3307080"/>
            <a:ext cx="0" cy="279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068287" y="4498502"/>
            <a:ext cx="494211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This conclusion also holds if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is real,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+mj-lt"/>
              </a:rPr>
              <a:t> or is a real vector times a complex constant.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1447800" y="3830638"/>
            <a:ext cx="623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2835275" y="1027113"/>
          <a:ext cx="3249613" cy="1060450"/>
        </p:xfrm>
        <a:graphic>
          <a:graphicData uri="http://schemas.openxmlformats.org/presentationml/2006/ole">
            <p:oleObj spid="_x0000_s12290" name="Equation" r:id="rId4" imgW="1282680" imgH="419040" progId="Equation.DSMT4">
              <p:embed/>
            </p:oleObj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3011488" y="2368550"/>
          <a:ext cx="2308225" cy="595313"/>
        </p:xfrm>
        <a:graphic>
          <a:graphicData uri="http://schemas.openxmlformats.org/presentationml/2006/ole">
            <p:oleObj spid="_x0000_s12291" name="Equation" r:id="rId5" imgW="838080" imgH="215640" progId="Equation.DSMT4">
              <p:embed/>
            </p:oleObj>
          </a:graphicData>
        </a:graphic>
      </p:graphicFrame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2187575" y="3508375"/>
          <a:ext cx="4486275" cy="1089025"/>
        </p:xfrm>
        <a:graphic>
          <a:graphicData uri="http://schemas.openxmlformats.org/presentationml/2006/ole">
            <p:oleObj spid="_x0000_s12292" name="Equation" r:id="rId6" imgW="1726920" imgH="419040" progId="Equation.DSMT4">
              <p:embed/>
            </p:oleObj>
          </a:graphicData>
        </a:graphic>
      </p:graphicFrame>
      <p:graphicFrame>
        <p:nvGraphicFramePr>
          <p:cNvPr id="12293" name="Object 14"/>
          <p:cNvGraphicFramePr>
            <a:graphicFrameLocks noChangeAspect="1"/>
          </p:cNvGraphicFramePr>
          <p:nvPr/>
        </p:nvGraphicFramePr>
        <p:xfrm>
          <a:off x="3614738" y="5456238"/>
          <a:ext cx="1766887" cy="631825"/>
        </p:xfrm>
        <a:graphic>
          <a:graphicData uri="http://schemas.openxmlformats.org/presentationml/2006/ole">
            <p:oleObj spid="_x0000_s12293" name="Equation" r:id="rId7" imgW="672840" imgH="241200" progId="Equation.DSMT4">
              <p:embed/>
            </p:oleObj>
          </a:graphicData>
        </a:graphic>
      </p:graphicFrame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2366963" y="5548313"/>
            <a:ext cx="1111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Recall: 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44116" name="Text Box 20"/>
          <p:cNvSpPr txBox="1">
            <a:spLocks noChangeArrowheads="1"/>
          </p:cNvSpPr>
          <p:nvPr/>
        </p:nvSpPr>
        <p:spPr bwMode="auto">
          <a:xfrm>
            <a:off x="1488440" y="0"/>
            <a:ext cx="5978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Power Flow (cont.)</a:t>
            </a:r>
          </a:p>
        </p:txBody>
      </p:sp>
      <p:sp>
        <p:nvSpPr>
          <p:cNvPr id="12297" name="Text Box 21"/>
          <p:cNvSpPr txBox="1">
            <a:spLocks noChangeArrowheads="1"/>
          </p:cNvSpPr>
          <p:nvPr/>
        </p:nvSpPr>
        <p:spPr bwMode="auto">
          <a:xfrm>
            <a:off x="5581650" y="4608513"/>
            <a:ext cx="2895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(assuming that </a:t>
            </a:r>
            <a:r>
              <a:rPr lang="en-US" sz="2000" i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</a:t>
            </a: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 is real)</a:t>
            </a:r>
          </a:p>
        </p:txBody>
      </p:sp>
      <p:sp>
        <p:nvSpPr>
          <p:cNvPr id="12298" name="Text Box 22"/>
          <p:cNvSpPr txBox="1">
            <a:spLocks noChangeArrowheads="1"/>
          </p:cNvSpPr>
          <p:nvPr/>
        </p:nvSpPr>
        <p:spPr bwMode="auto">
          <a:xfrm>
            <a:off x="671513" y="2470150"/>
            <a:ext cx="2230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The power flow is:</a:t>
            </a:r>
            <a:endParaRPr lang="en-US" sz="2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292824" y="1160060"/>
            <a:ext cx="4326340" cy="1869743"/>
          </a:xfrm>
          <a:prstGeom prst="rect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1265522" y="701719"/>
            <a:ext cx="973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</a:t>
            </a:r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2569845" y="1459548"/>
          <a:ext cx="3683000" cy="1385887"/>
        </p:xfrm>
        <a:graphic>
          <a:graphicData uri="http://schemas.openxmlformats.org/presentationml/2006/ole">
            <p:oleObj spid="_x0000_s13314" name="Equation" r:id="rId4" imgW="1485720" imgH="558720" progId="Equation.DSMT4">
              <p:embed/>
            </p:oleObj>
          </a:graphicData>
        </a:graphic>
      </p:graphicFrame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2380302" y="3352993"/>
            <a:ext cx="4144963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Power flows in the direction of </a:t>
            </a:r>
            <a:r>
              <a:rPr lang="en-US" sz="2400" i="1" u="sng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</a:t>
            </a:r>
            <a:r>
              <a:rPr lang="en-US" sz="2400" i="1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.</a:t>
            </a:r>
            <a:endParaRPr lang="en-US" sz="2400" i="1" u="sng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45138" name="Text Box 18"/>
          <p:cNvSpPr txBox="1">
            <a:spLocks noChangeArrowheads="1"/>
          </p:cNvSpPr>
          <p:nvPr/>
        </p:nvSpPr>
        <p:spPr bwMode="auto">
          <a:xfrm>
            <a:off x="1518920" y="0"/>
            <a:ext cx="5978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Power Flow (cont.)</a:t>
            </a:r>
          </a:p>
        </p:txBody>
      </p:sp>
      <p:sp>
        <p:nvSpPr>
          <p:cNvPr id="13319" name="Rectangle 20"/>
          <p:cNvSpPr>
            <a:spLocks noChangeArrowheads="1"/>
          </p:cNvSpPr>
          <p:nvPr/>
        </p:nvSpPr>
        <p:spPr bwMode="auto">
          <a:xfrm>
            <a:off x="581025" y="4304983"/>
            <a:ext cx="8065135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Assumption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Either the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electric field vector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 the wavenumber vector is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 real vector times a complex constant.</a:t>
            </a:r>
          </a:p>
        </p:txBody>
      </p:sp>
      <p:sp>
        <p:nvSpPr>
          <p:cNvPr id="13320" name="Text Box 21"/>
          <p:cNvSpPr txBox="1">
            <a:spLocks noChangeArrowheads="1"/>
          </p:cNvSpPr>
          <p:nvPr/>
        </p:nvSpPr>
        <p:spPr bwMode="auto">
          <a:xfrm>
            <a:off x="1028065" y="5764213"/>
            <a:ext cx="6546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(This assumption is true for most of the common plane waves.)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Text Box 2"/>
          <p:cNvSpPr txBox="1">
            <a:spLocks noChangeArrowheads="1"/>
          </p:cNvSpPr>
          <p:nvPr/>
        </p:nvSpPr>
        <p:spPr bwMode="auto">
          <a:xfrm>
            <a:off x="2315210" y="0"/>
            <a:ext cx="4508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Direction Angles</a:t>
            </a:r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239487" y="1259205"/>
            <a:ext cx="3494314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First assume </a:t>
            </a:r>
            <a:r>
              <a:rPr lang="en-US" i="1" u="sng" dirty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 =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real vector (so that we can visualize it) and the medium is lossless (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is real):</a:t>
            </a:r>
            <a:endParaRPr lang="en-US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332468" y="4581525"/>
            <a:ext cx="26082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The direction angles </a:t>
            </a:r>
            <a:r>
              <a:rPr lang="en-US" sz="20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(</a:t>
            </a:r>
            <a:r>
              <a:rPr lang="en-US" sz="2000" i="1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</a:t>
            </a:r>
            <a:r>
              <a:rPr lang="en-US" sz="20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, </a:t>
            </a:r>
            <a:r>
              <a:rPr lang="en-US" sz="2000" i="1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f</a:t>
            </a:r>
            <a:r>
              <a:rPr lang="en-US" sz="20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) 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are </a:t>
            </a:r>
            <a:r>
              <a:rPr lang="en-US" sz="2000" u="sng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defined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by:</a:t>
            </a:r>
          </a:p>
        </p:txBody>
      </p:sp>
      <p:graphicFrame>
        <p:nvGraphicFramePr>
          <p:cNvPr id="14338" name="Object 18"/>
          <p:cNvGraphicFramePr>
            <a:graphicFrameLocks noChangeAspect="1"/>
          </p:cNvGraphicFramePr>
          <p:nvPr/>
        </p:nvGraphicFramePr>
        <p:xfrm>
          <a:off x="3170238" y="4775200"/>
          <a:ext cx="2347912" cy="1574800"/>
        </p:xfrm>
        <a:graphic>
          <a:graphicData uri="http://schemas.openxmlformats.org/presentationml/2006/ole">
            <p:oleObj spid="_x0000_s14338" name="Equation" r:id="rId4" imgW="1041120" imgH="698400" progId="Equation.DSMT4">
              <p:embed/>
            </p:oleObj>
          </a:graphicData>
        </a:graphic>
      </p:graphicFrame>
      <p:grpSp>
        <p:nvGrpSpPr>
          <p:cNvPr id="14345" name="Group 30"/>
          <p:cNvGrpSpPr>
            <a:grpSpLocks/>
          </p:cNvGrpSpPr>
          <p:nvPr/>
        </p:nvGrpSpPr>
        <p:grpSpPr bwMode="auto">
          <a:xfrm>
            <a:off x="3167790" y="1208502"/>
            <a:ext cx="3794127" cy="2852745"/>
            <a:chOff x="1803" y="300"/>
            <a:chExt cx="2390" cy="1797"/>
          </a:xfrm>
        </p:grpSpPr>
        <p:sp>
          <p:nvSpPr>
            <p:cNvPr id="14348" name="Line 3"/>
            <p:cNvSpPr>
              <a:spLocks noChangeShapeType="1"/>
            </p:cNvSpPr>
            <p:nvPr/>
          </p:nvSpPr>
          <p:spPr bwMode="auto">
            <a:xfrm>
              <a:off x="2687" y="1498"/>
              <a:ext cx="690" cy="5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9" name="Line 4"/>
            <p:cNvSpPr>
              <a:spLocks noChangeShapeType="1"/>
            </p:cNvSpPr>
            <p:nvPr/>
          </p:nvSpPr>
          <p:spPr bwMode="auto">
            <a:xfrm>
              <a:off x="2687" y="1498"/>
              <a:ext cx="11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 flipV="1">
              <a:off x="2687" y="570"/>
              <a:ext cx="0" cy="9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Text Box 6"/>
            <p:cNvSpPr txBox="1">
              <a:spLocks noChangeArrowheads="1"/>
            </p:cNvSpPr>
            <p:nvPr/>
          </p:nvSpPr>
          <p:spPr bwMode="auto">
            <a:xfrm>
              <a:off x="3903" y="1348"/>
              <a:ext cx="29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14352" name="Line 7"/>
            <p:cNvSpPr>
              <a:spLocks noChangeShapeType="1"/>
            </p:cNvSpPr>
            <p:nvPr/>
          </p:nvSpPr>
          <p:spPr bwMode="auto">
            <a:xfrm flipH="1">
              <a:off x="2009" y="1494"/>
              <a:ext cx="678" cy="44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8"/>
            <p:cNvSpPr>
              <a:spLocks noChangeShapeType="1"/>
            </p:cNvSpPr>
            <p:nvPr/>
          </p:nvSpPr>
          <p:spPr bwMode="auto">
            <a:xfrm flipV="1">
              <a:off x="2687" y="904"/>
              <a:ext cx="689" cy="594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Text Box 9"/>
            <p:cNvSpPr txBox="1">
              <a:spLocks noChangeArrowheads="1"/>
            </p:cNvSpPr>
            <p:nvPr/>
          </p:nvSpPr>
          <p:spPr bwMode="auto">
            <a:xfrm>
              <a:off x="1803" y="1847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4355" name="Text Box 10"/>
            <p:cNvSpPr txBox="1">
              <a:spLocks noChangeArrowheads="1"/>
            </p:cNvSpPr>
            <p:nvPr/>
          </p:nvSpPr>
          <p:spPr bwMode="auto">
            <a:xfrm>
              <a:off x="2567" y="1590"/>
              <a:ext cx="2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f</a:t>
              </a:r>
              <a:endParaRPr lang="en-US" sz="2000" i="1" u="sng">
                <a:solidFill>
                  <a:schemeClr val="bg2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14356" name="Line 11"/>
            <p:cNvSpPr>
              <a:spLocks noChangeShapeType="1"/>
            </p:cNvSpPr>
            <p:nvPr/>
          </p:nvSpPr>
          <p:spPr bwMode="auto">
            <a:xfrm flipV="1">
              <a:off x="3376" y="934"/>
              <a:ext cx="0" cy="11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Arc 12"/>
            <p:cNvSpPr>
              <a:spLocks/>
            </p:cNvSpPr>
            <p:nvPr/>
          </p:nvSpPr>
          <p:spPr bwMode="auto">
            <a:xfrm rot="2077803" flipV="1">
              <a:off x="2607" y="1497"/>
              <a:ext cx="105" cy="102"/>
            </a:xfrm>
            <a:custGeom>
              <a:avLst/>
              <a:gdLst>
                <a:gd name="T0" fmla="*/ 8 w 21600"/>
                <a:gd name="T1" fmla="*/ 0 h 24325"/>
                <a:gd name="T2" fmla="*/ 104 w 21600"/>
                <a:gd name="T3" fmla="*/ 102 h 24325"/>
                <a:gd name="T4" fmla="*/ 0 w 21600"/>
                <a:gd name="T5" fmla="*/ 90 h 2432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325"/>
                <a:gd name="T11" fmla="*/ 21600 w 21600"/>
                <a:gd name="T12" fmla="*/ 24325 h 243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325" fill="none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cubicBezTo>
                    <a:pt x="21600" y="22469"/>
                    <a:pt x="21539" y="23400"/>
                    <a:pt x="21419" y="24325"/>
                  </a:cubicBezTo>
                </a:path>
                <a:path w="21600" h="24325" stroke="0" extrusionOk="0">
                  <a:moveTo>
                    <a:pt x="1632" y="-1"/>
                  </a:moveTo>
                  <a:cubicBezTo>
                    <a:pt x="12896" y="853"/>
                    <a:pt x="21600" y="10241"/>
                    <a:pt x="21600" y="21538"/>
                  </a:cubicBezTo>
                  <a:cubicBezTo>
                    <a:pt x="21600" y="22469"/>
                    <a:pt x="21539" y="23400"/>
                    <a:pt x="21419" y="24325"/>
                  </a:cubicBezTo>
                  <a:lnTo>
                    <a:pt x="0" y="21538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Arc 13"/>
            <p:cNvSpPr>
              <a:spLocks/>
            </p:cNvSpPr>
            <p:nvPr/>
          </p:nvSpPr>
          <p:spPr bwMode="auto">
            <a:xfrm rot="20598530">
              <a:off x="2708" y="1205"/>
              <a:ext cx="104" cy="167"/>
            </a:xfrm>
            <a:custGeom>
              <a:avLst/>
              <a:gdLst>
                <a:gd name="T0" fmla="*/ 9 w 21600"/>
                <a:gd name="T1" fmla="*/ 0 h 21520"/>
                <a:gd name="T2" fmla="*/ 104 w 21600"/>
                <a:gd name="T3" fmla="*/ 167 h 21520"/>
                <a:gd name="T4" fmla="*/ 0 w 21600"/>
                <a:gd name="T5" fmla="*/ 167 h 2152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20"/>
                <a:gd name="T11" fmla="*/ 21600 w 21600"/>
                <a:gd name="T12" fmla="*/ 21520 h 21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20" fill="none" extrusionOk="0">
                  <a:moveTo>
                    <a:pt x="1861" y="0"/>
                  </a:moveTo>
                  <a:cubicBezTo>
                    <a:pt x="13027" y="966"/>
                    <a:pt x="21600" y="10312"/>
                    <a:pt x="21600" y="21520"/>
                  </a:cubicBezTo>
                </a:path>
                <a:path w="21600" h="21520" stroke="0" extrusionOk="0">
                  <a:moveTo>
                    <a:pt x="1861" y="0"/>
                  </a:moveTo>
                  <a:cubicBezTo>
                    <a:pt x="13027" y="966"/>
                    <a:pt x="21600" y="10312"/>
                    <a:pt x="21600" y="21520"/>
                  </a:cubicBezTo>
                  <a:lnTo>
                    <a:pt x="0" y="2152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Text Box 14"/>
            <p:cNvSpPr txBox="1">
              <a:spLocks noChangeArrowheads="1"/>
            </p:cNvSpPr>
            <p:nvPr/>
          </p:nvSpPr>
          <p:spPr bwMode="auto">
            <a:xfrm>
              <a:off x="2734" y="1019"/>
              <a:ext cx="2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sz="2000" i="1" u="sng">
                <a:solidFill>
                  <a:schemeClr val="bg2"/>
                </a:solidFill>
                <a:latin typeface="Symbol" pitchFamily="18" charset="2"/>
                <a:sym typeface="Symbol" pitchFamily="18" charset="2"/>
              </a:endParaRPr>
            </a:p>
          </p:txBody>
        </p:sp>
        <p:graphicFrame>
          <p:nvGraphicFramePr>
            <p:cNvPr id="14341" name="Object 21"/>
            <p:cNvGraphicFramePr>
              <a:graphicFrameLocks noChangeAspect="1"/>
            </p:cNvGraphicFramePr>
            <p:nvPr/>
          </p:nvGraphicFramePr>
          <p:xfrm>
            <a:off x="3479" y="706"/>
            <a:ext cx="171" cy="274"/>
          </p:xfrm>
          <a:graphic>
            <a:graphicData uri="http://schemas.openxmlformats.org/presentationml/2006/ole">
              <p:oleObj spid="_x0000_s14341" name="Equation" r:id="rId5" imgW="126720" imgH="203040" progId="Equation.DSMT4">
                <p:embed/>
              </p:oleObj>
            </a:graphicData>
          </a:graphic>
        </p:graphicFrame>
        <p:sp>
          <p:nvSpPr>
            <p:cNvPr id="14360" name="Text Box 22"/>
            <p:cNvSpPr txBox="1">
              <a:spLocks noChangeArrowheads="1"/>
            </p:cNvSpPr>
            <p:nvPr/>
          </p:nvSpPr>
          <p:spPr bwMode="auto">
            <a:xfrm>
              <a:off x="2599" y="300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4361" name="Line 23"/>
            <p:cNvSpPr>
              <a:spLocks noChangeShapeType="1"/>
            </p:cNvSpPr>
            <p:nvPr/>
          </p:nvSpPr>
          <p:spPr bwMode="auto">
            <a:xfrm>
              <a:off x="2971" y="1038"/>
              <a:ext cx="210" cy="247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2" name="Line 24"/>
            <p:cNvSpPr>
              <a:spLocks noChangeShapeType="1"/>
            </p:cNvSpPr>
            <p:nvPr/>
          </p:nvSpPr>
          <p:spPr bwMode="auto">
            <a:xfrm>
              <a:off x="3022" y="990"/>
              <a:ext cx="210" cy="247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3" name="Line 25"/>
            <p:cNvSpPr>
              <a:spLocks noChangeShapeType="1"/>
            </p:cNvSpPr>
            <p:nvPr/>
          </p:nvSpPr>
          <p:spPr bwMode="auto">
            <a:xfrm>
              <a:off x="3085" y="936"/>
              <a:ext cx="210" cy="247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4339" name="Object 27"/>
          <p:cNvGraphicFramePr>
            <a:graphicFrameLocks noChangeAspect="1"/>
          </p:cNvGraphicFramePr>
          <p:nvPr/>
        </p:nvGraphicFramePr>
        <p:xfrm>
          <a:off x="6008688" y="5097463"/>
          <a:ext cx="2892425" cy="1398587"/>
        </p:xfrm>
        <a:graphic>
          <a:graphicData uri="http://schemas.openxmlformats.org/presentationml/2006/ole">
            <p:oleObj spid="_x0000_s14339" name="Equation" r:id="rId6" imgW="1549080" imgH="749160" progId="Equation.DSMT4">
              <p:embed/>
            </p:oleObj>
          </a:graphicData>
        </a:graphic>
      </p:graphicFrame>
      <p:sp>
        <p:nvSpPr>
          <p:cNvPr id="14346" name="Text Box 28"/>
          <p:cNvSpPr txBox="1">
            <a:spLocks noChangeArrowheads="1"/>
          </p:cNvSpPr>
          <p:nvPr/>
        </p:nvSpPr>
        <p:spPr bwMode="auto">
          <a:xfrm>
            <a:off x="6207125" y="4684713"/>
            <a:ext cx="793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Note: </a:t>
            </a:r>
          </a:p>
        </p:txBody>
      </p:sp>
      <p:graphicFrame>
        <p:nvGraphicFramePr>
          <p:cNvPr id="14340" name="Object 29"/>
          <p:cNvGraphicFramePr>
            <a:graphicFrameLocks noChangeAspect="1"/>
          </p:cNvGraphicFramePr>
          <p:nvPr/>
        </p:nvGraphicFramePr>
        <p:xfrm>
          <a:off x="5915705" y="1099602"/>
          <a:ext cx="2825523" cy="330463"/>
        </p:xfrm>
        <a:graphic>
          <a:graphicData uri="http://schemas.openxmlformats.org/presentationml/2006/ole">
            <p:oleObj spid="_x0000_s14340" name="Equation" r:id="rId7" imgW="1955520" imgH="22860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Text Box 2"/>
          <p:cNvSpPr txBox="1">
            <a:spLocks noChangeArrowheads="1"/>
          </p:cNvSpPr>
          <p:nvPr/>
        </p:nvSpPr>
        <p:spPr bwMode="auto">
          <a:xfrm>
            <a:off x="1812925" y="0"/>
            <a:ext cx="59785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Direction Angles (cont.)</a:t>
            </a:r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368300" y="4792663"/>
            <a:ext cx="8562975" cy="774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Even when (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400" i="1" baseline="-25000" dirty="0">
                <a:solidFill>
                  <a:schemeClr val="bg2"/>
                </a:solidFill>
                <a:sym typeface="Symbol" pitchFamily="18" charset="2"/>
              </a:rPr>
              <a:t>x </a:t>
            </a:r>
            <a:r>
              <a:rPr lang="en-US" sz="2400" dirty="0">
                <a:solidFill>
                  <a:schemeClr val="bg2"/>
                </a:solidFill>
                <a:sym typeface="Symbol" pitchFamily="18" charset="2"/>
              </a:rPr>
              <a:t>,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 k</a:t>
            </a:r>
            <a:r>
              <a:rPr lang="en-US" sz="2400" i="1" baseline="-25000" dirty="0">
                <a:solidFill>
                  <a:schemeClr val="bg2"/>
                </a:solidFill>
                <a:sym typeface="Symbol" pitchFamily="18" charset="2"/>
              </a:rPr>
              <a:t>y </a:t>
            </a:r>
            <a:r>
              <a:rPr lang="en-US" sz="2400" dirty="0">
                <a:solidFill>
                  <a:schemeClr val="bg2"/>
                </a:solidFill>
                <a:sym typeface="Symbol" pitchFamily="18" charset="2"/>
              </a:rPr>
              <a:t>, </a:t>
            </a:r>
            <a:r>
              <a:rPr lang="en-US" sz="2400" i="1" dirty="0" err="1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400" i="1" baseline="-25000" dirty="0" err="1">
                <a:solidFill>
                  <a:schemeClr val="bg2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) become complex, and 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is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also complex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, these equations are used to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define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the direction angles, which may be complex. </a:t>
            </a:r>
            <a:endParaRPr lang="en-US" sz="2000" u="sng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15362" name="Object 19"/>
          <p:cNvGraphicFramePr>
            <a:graphicFrameLocks noChangeAspect="1"/>
          </p:cNvGraphicFramePr>
          <p:nvPr/>
        </p:nvGraphicFramePr>
        <p:xfrm>
          <a:off x="3940175" y="2124075"/>
          <a:ext cx="1400175" cy="835025"/>
        </p:xfrm>
        <a:graphic>
          <a:graphicData uri="http://schemas.openxmlformats.org/presentationml/2006/ole">
            <p:oleObj spid="_x0000_s15362" name="Equation" r:id="rId4" imgW="660240" imgH="393480" progId="Equation.DSMT4">
              <p:embed/>
            </p:oleObj>
          </a:graphicData>
        </a:graphic>
      </p:graphicFrame>
      <p:graphicFrame>
        <p:nvGraphicFramePr>
          <p:cNvPr id="15363" name="Object 20"/>
          <p:cNvGraphicFramePr>
            <a:graphicFrameLocks noChangeAspect="1"/>
          </p:cNvGraphicFramePr>
          <p:nvPr/>
        </p:nvGraphicFramePr>
        <p:xfrm>
          <a:off x="3911600" y="3132138"/>
          <a:ext cx="1430338" cy="990600"/>
        </p:xfrm>
        <a:graphic>
          <a:graphicData uri="http://schemas.openxmlformats.org/presentationml/2006/ole">
            <p:oleObj spid="_x0000_s15363" name="Equation" r:id="rId5" imgW="660240" imgH="457200" progId="Equation.DSMT4">
              <p:embed/>
            </p:oleObj>
          </a:graphicData>
        </a:graphic>
      </p:graphicFrame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499769" y="1449326"/>
            <a:ext cx="5262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From the direction angle equations we have: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22796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</a:t>
            </a:r>
          </a:p>
        </p:txBody>
      </p:sp>
      <p:sp>
        <p:nvSpPr>
          <p:cNvPr id="1033" name="Text Box 3"/>
          <p:cNvSpPr txBox="1">
            <a:spLocks noChangeArrowheads="1"/>
          </p:cNvSpPr>
          <p:nvPr/>
        </p:nvSpPr>
        <p:spPr bwMode="auto">
          <a:xfrm>
            <a:off x="668338" y="1155700"/>
            <a:ext cx="4283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General form of </a:t>
            </a:r>
            <a:r>
              <a:rPr lang="en-US" sz="2000" u="sng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plane wave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:</a:t>
            </a:r>
          </a:p>
        </p:txBody>
      </p:sp>
      <p:sp>
        <p:nvSpPr>
          <p:cNvPr id="1034" name="Text Box 15"/>
          <p:cNvSpPr txBox="1">
            <a:spLocks noChangeArrowheads="1"/>
          </p:cNvSpPr>
          <p:nvPr/>
        </p:nvSpPr>
        <p:spPr bwMode="auto">
          <a:xfrm>
            <a:off x="1082675" y="2182813"/>
            <a:ext cx="911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where </a:t>
            </a:r>
          </a:p>
        </p:txBody>
      </p:sp>
      <p:sp>
        <p:nvSpPr>
          <p:cNvPr id="1035" name="Text Box 16"/>
          <p:cNvSpPr txBox="1">
            <a:spLocks noChangeArrowheads="1"/>
          </p:cNvSpPr>
          <p:nvPr/>
        </p:nvSpPr>
        <p:spPr bwMode="auto">
          <a:xfrm>
            <a:off x="1120775" y="3252788"/>
            <a:ext cx="19288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Helmholtz Eq.:</a:t>
            </a:r>
          </a:p>
        </p:txBody>
      </p:sp>
      <p:sp>
        <p:nvSpPr>
          <p:cNvPr id="1036" name="Text Box 20"/>
          <p:cNvSpPr txBox="1">
            <a:spLocks noChangeArrowheads="1"/>
          </p:cNvSpPr>
          <p:nvPr/>
        </p:nvSpPr>
        <p:spPr bwMode="auto">
          <a:xfrm>
            <a:off x="2640013" y="6053138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 </a:t>
            </a: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4111625" y="1106488"/>
          <a:ext cx="3673475" cy="520700"/>
        </p:xfrm>
        <a:graphic>
          <a:graphicData uri="http://schemas.openxmlformats.org/presentationml/2006/ole">
            <p:oleObj spid="_x0000_s1026" name="Equation" r:id="rId4" imgW="1523880" imgH="215640" progId="Equation.DSMT4">
              <p:embed/>
            </p:oleObj>
          </a:graphicData>
        </a:graphic>
      </p:graphicFrame>
      <p:graphicFrame>
        <p:nvGraphicFramePr>
          <p:cNvPr id="1027" name="Object 28"/>
          <p:cNvGraphicFramePr>
            <a:graphicFrameLocks noChangeAspect="1"/>
          </p:cNvGraphicFramePr>
          <p:nvPr/>
        </p:nvGraphicFramePr>
        <p:xfrm>
          <a:off x="2049463" y="2014538"/>
          <a:ext cx="3952875" cy="642937"/>
        </p:xfrm>
        <a:graphic>
          <a:graphicData uri="http://schemas.openxmlformats.org/presentationml/2006/ole">
            <p:oleObj spid="_x0000_s1027" name="Equation" r:id="rId5" imgW="1562040" imgH="253800" progId="Equation.DSMT4">
              <p:embed/>
            </p:oleObj>
          </a:graphicData>
        </a:graphic>
      </p:graphicFrame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3054350" y="3168650"/>
          <a:ext cx="2532063" cy="592138"/>
        </p:xfrm>
        <a:graphic>
          <a:graphicData uri="http://schemas.openxmlformats.org/presentationml/2006/ole">
            <p:oleObj spid="_x0000_s1028" name="Equation" r:id="rId6" imgW="977760" imgH="228600" progId="Equation.DSMT4">
              <p:embed/>
            </p:oleObj>
          </a:graphicData>
        </a:graphic>
      </p:graphicFrame>
      <p:graphicFrame>
        <p:nvGraphicFramePr>
          <p:cNvPr id="1029" name="Object 30"/>
          <p:cNvGraphicFramePr>
            <a:graphicFrameLocks noChangeAspect="1"/>
          </p:cNvGraphicFramePr>
          <p:nvPr/>
        </p:nvGraphicFramePr>
        <p:xfrm>
          <a:off x="3035300" y="4984750"/>
          <a:ext cx="3328988" cy="658813"/>
        </p:xfrm>
        <a:graphic>
          <a:graphicData uri="http://schemas.openxmlformats.org/presentationml/2006/ole">
            <p:oleObj spid="_x0000_s1029" name="Equation" r:id="rId7" imgW="1218960" imgH="241200" progId="Equation.DSMT4">
              <p:embed/>
            </p:oleObj>
          </a:graphicData>
        </a:graphic>
      </p:graphicFrame>
      <p:graphicFrame>
        <p:nvGraphicFramePr>
          <p:cNvPr id="1030" name="Object 35"/>
          <p:cNvGraphicFramePr>
            <a:graphicFrameLocks noChangeAspect="1"/>
          </p:cNvGraphicFramePr>
          <p:nvPr/>
        </p:nvGraphicFramePr>
        <p:xfrm>
          <a:off x="3870325" y="4024313"/>
          <a:ext cx="4759325" cy="555625"/>
        </p:xfrm>
        <a:graphic>
          <a:graphicData uri="http://schemas.openxmlformats.org/presentationml/2006/ole">
            <p:oleObj spid="_x0000_s1030" name="Equation" r:id="rId8" imgW="2184120" imgH="253800" progId="Equation.DSMT4">
              <p:embed/>
            </p:oleObj>
          </a:graphicData>
        </a:graphic>
      </p:graphicFrame>
      <p:graphicFrame>
        <p:nvGraphicFramePr>
          <p:cNvPr id="1031" name="Object 36"/>
          <p:cNvGraphicFramePr>
            <a:graphicFrameLocks noChangeAspect="1"/>
          </p:cNvGraphicFramePr>
          <p:nvPr/>
        </p:nvGraphicFramePr>
        <p:xfrm>
          <a:off x="3408363" y="5932488"/>
          <a:ext cx="2497137" cy="623887"/>
        </p:xfrm>
        <a:graphic>
          <a:graphicData uri="http://schemas.openxmlformats.org/presentationml/2006/ole">
            <p:oleObj spid="_x0000_s1031" name="Equation" r:id="rId9" imgW="914400" imgH="228600" progId="Equation.DSMT4">
              <p:embed/>
            </p:oleObj>
          </a:graphicData>
        </a:graphic>
      </p:graphicFrame>
      <p:sp>
        <p:nvSpPr>
          <p:cNvPr id="1037" name="Text Box 37"/>
          <p:cNvSpPr txBox="1">
            <a:spLocks noChangeArrowheads="1"/>
          </p:cNvSpPr>
          <p:nvPr/>
        </p:nvSpPr>
        <p:spPr bwMode="auto">
          <a:xfrm>
            <a:off x="415925" y="4089400"/>
            <a:ext cx="3413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Property of vector Laplacian:</a:t>
            </a:r>
          </a:p>
        </p:txBody>
      </p:sp>
      <p:sp>
        <p:nvSpPr>
          <p:cNvPr id="1038" name="Text Box 38"/>
          <p:cNvSpPr txBox="1">
            <a:spLocks noChangeArrowheads="1"/>
          </p:cNvSpPr>
          <p:nvPr/>
        </p:nvSpPr>
        <p:spPr bwMode="auto">
          <a:xfrm>
            <a:off x="1871663" y="5116513"/>
            <a:ext cx="985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 </a:t>
            </a:r>
          </a:p>
        </p:txBody>
      </p:sp>
      <p:sp>
        <p:nvSpPr>
          <p:cNvPr id="1039" name="Text Box 39"/>
          <p:cNvSpPr txBox="1">
            <a:spLocks noChangeArrowheads="1"/>
          </p:cNvSpPr>
          <p:nvPr/>
        </p:nvSpPr>
        <p:spPr bwMode="auto">
          <a:xfrm>
            <a:off x="6291263" y="2062163"/>
            <a:ext cx="2662237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The wavenumber terms may be complex.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Homogeneous Plane Wave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2721283" y="1604300"/>
            <a:ext cx="3149600" cy="4572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(</a:t>
            </a:r>
            <a:r>
              <a:rPr lang="en-US" sz="2400" i="1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</a:t>
            </a:r>
            <a:r>
              <a:rPr lang="en-US" sz="24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, </a:t>
            </a:r>
            <a:r>
              <a:rPr lang="en-US" sz="2400" i="1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f</a:t>
            </a:r>
            <a:r>
              <a:rPr lang="en-US" sz="2400" dirty="0">
                <a:solidFill>
                  <a:schemeClr val="bg2"/>
                </a:solidFill>
                <a:latin typeface="Symbol" pitchFamily="18" charset="2"/>
                <a:sym typeface="Symbol" pitchFamily="18" charset="2"/>
              </a:rPr>
              <a:t>)  </a:t>
            </a:r>
            <a:r>
              <a:rPr lang="en-US" sz="24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are real angles</a:t>
            </a:r>
            <a:endParaRPr lang="en-US" sz="2400" u="sng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2005239" y="2952168"/>
          <a:ext cx="4976813" cy="1471613"/>
        </p:xfrm>
        <a:graphic>
          <a:graphicData uri="http://schemas.openxmlformats.org/presentationml/2006/ole">
            <p:oleObj spid="_x0000_s138242" name="Equation" r:id="rId4" imgW="2577960" imgH="761760" progId="Equation.DSMT4">
              <p:embed/>
            </p:oleObj>
          </a:graphicData>
        </a:graphic>
      </p:graphicFrame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1320030" y="4838110"/>
            <a:ext cx="1006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where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6388" name="Object 12"/>
          <p:cNvGraphicFramePr>
            <a:graphicFrameLocks noChangeAspect="1"/>
          </p:cNvGraphicFramePr>
          <p:nvPr/>
        </p:nvGraphicFramePr>
        <p:xfrm>
          <a:off x="2307050" y="5284456"/>
          <a:ext cx="4575175" cy="474662"/>
        </p:xfrm>
        <a:graphic>
          <a:graphicData uri="http://schemas.openxmlformats.org/presentationml/2006/ole">
            <p:oleObj spid="_x0000_s138244" name="Equation" r:id="rId5" imgW="2323800" imgH="241200" progId="Equation.DSMT4">
              <p:embed/>
            </p:oleObj>
          </a:graphicData>
        </a:graphic>
      </p:graphicFrame>
      <p:sp>
        <p:nvSpPr>
          <p:cNvPr id="16395" name="Text Box 14"/>
          <p:cNvSpPr txBox="1">
            <a:spLocks noChangeArrowheads="1"/>
          </p:cNvSpPr>
          <p:nvPr/>
        </p:nvSpPr>
        <p:spPr bwMode="auto">
          <a:xfrm>
            <a:off x="617538" y="973138"/>
            <a:ext cx="698300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</a:rPr>
              <a:t>Definition of a 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</a:rPr>
              <a:t>homogenous (uniform) plane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wave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16389" name="Object 16"/>
          <p:cNvGraphicFramePr>
            <a:graphicFrameLocks noChangeAspect="1"/>
          </p:cNvGraphicFramePr>
          <p:nvPr/>
        </p:nvGraphicFramePr>
        <p:xfrm>
          <a:off x="1668463" y="5818188"/>
          <a:ext cx="5648325" cy="425450"/>
        </p:xfrm>
        <a:graphic>
          <a:graphicData uri="http://schemas.openxmlformats.org/presentationml/2006/ole">
            <p:oleObj spid="_x0000_s138245" name="Equation" r:id="rId6" imgW="2869920" imgH="215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7700" y="2413000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</a:rPr>
              <a:t>In the general lossy case (complex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):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26860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Homogeneous Plane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Wave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1043941" y="809625"/>
            <a:ext cx="2108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 we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have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5480957" y="1141958"/>
          <a:ext cx="1333500" cy="1116012"/>
        </p:xfrm>
        <a:graphic>
          <a:graphicData uri="http://schemas.openxmlformats.org/presentationml/2006/ole">
            <p:oleObj spid="_x0000_s16387" name="Equation" r:id="rId4" imgW="545760" imgH="457200" progId="Equation.DSMT4">
              <p:embed/>
            </p:oleObj>
          </a:graphicData>
        </a:graphic>
      </p:graphicFrame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1026160" y="2479358"/>
            <a:ext cx="7142479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The phase and attenuation vectors point in the same direction. </a:t>
            </a: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The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amplitude and phase of the wave are both constant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(uniform) in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a plane perpendicular to the direction of propagation.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6824" y="3645988"/>
            <a:ext cx="877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A simple plane wave of the form 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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 =</a:t>
            </a:r>
            <a:r>
              <a:rPr lang="en-US" dirty="0" smtClean="0">
                <a:solidFill>
                  <a:schemeClr val="bg2"/>
                </a:solidFill>
                <a:latin typeface="+mj-lt"/>
                <a:sym typeface="Symbo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exp</a:t>
            </a:r>
            <a:r>
              <a:rPr lang="en-US" sz="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(-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j k z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) 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is a special case, where 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 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 = 0</a:t>
            </a:r>
            <a:r>
              <a:rPr lang="en-US" dirty="0" smtClean="0">
                <a:solidFill>
                  <a:schemeClr val="bg2"/>
                </a:solidFill>
                <a:latin typeface="+mj-lt"/>
                <a:sym typeface="Symbol"/>
              </a:rPr>
              <a:t>.</a:t>
            </a:r>
            <a:r>
              <a:rPr lang="en-US" dirty="0" smtClean="0">
                <a:solidFill>
                  <a:schemeClr val="bg2"/>
                </a:solidFill>
                <a:latin typeface="+mj-lt"/>
              </a:rPr>
              <a:t> 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824404" y="4001948"/>
            <a:ext cx="3276600" cy="2530326"/>
            <a:chOff x="1824404" y="4001948"/>
            <a:chExt cx="3276600" cy="2530326"/>
          </a:xfrm>
        </p:grpSpPr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3051368" y="5723239"/>
              <a:ext cx="163407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5"/>
            <p:cNvSpPr>
              <a:spLocks noChangeShapeType="1"/>
            </p:cNvSpPr>
            <p:nvPr/>
          </p:nvSpPr>
          <p:spPr bwMode="auto">
            <a:xfrm flipV="1">
              <a:off x="3051368" y="4428784"/>
              <a:ext cx="0" cy="12958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4692486" y="5505637"/>
              <a:ext cx="408518" cy="3487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H="1">
              <a:off x="2096280" y="5717660"/>
              <a:ext cx="955088" cy="61793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V="1">
              <a:off x="3051368" y="4614304"/>
              <a:ext cx="5635" cy="1108936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824404" y="6183552"/>
              <a:ext cx="339493" cy="3487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graphicFrame>
          <p:nvGraphicFramePr>
            <p:cNvPr id="29" name="Object 21"/>
            <p:cNvGraphicFramePr>
              <a:graphicFrameLocks noChangeAspect="1"/>
            </p:cNvGraphicFramePr>
            <p:nvPr/>
          </p:nvGraphicFramePr>
          <p:xfrm>
            <a:off x="3469747" y="4660335"/>
            <a:ext cx="883245" cy="378015"/>
          </p:xfrm>
          <a:graphic>
            <a:graphicData uri="http://schemas.openxmlformats.org/presentationml/2006/ole">
              <p:oleObj spid="_x0000_s16390" name="Equation" r:id="rId5" imgW="469800" imgH="203040" progId="Equation.DSMT4">
                <p:embed/>
              </p:oleObj>
            </a:graphicData>
          </a:graphic>
        </p:graphicFrame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2907682" y="4001948"/>
              <a:ext cx="339493" cy="3487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2814709" y="5314537"/>
              <a:ext cx="483179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23"/>
            <p:cNvSpPr>
              <a:spLocks noChangeShapeType="1"/>
            </p:cNvSpPr>
            <p:nvPr/>
          </p:nvSpPr>
          <p:spPr bwMode="auto">
            <a:xfrm>
              <a:off x="2803401" y="5073034"/>
              <a:ext cx="483179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2805214" y="5190963"/>
              <a:ext cx="483179" cy="0"/>
            </a:xfrm>
            <a:prstGeom prst="line">
              <a:avLst/>
            </a:prstGeom>
            <a:noFill/>
            <a:ln w="19050">
              <a:solidFill>
                <a:srgbClr val="00FFFF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6391" name="Object 10"/>
          <p:cNvGraphicFramePr>
            <a:graphicFrameLocks noChangeAspect="1"/>
          </p:cNvGraphicFramePr>
          <p:nvPr/>
        </p:nvGraphicFramePr>
        <p:xfrm>
          <a:off x="1720624" y="1395413"/>
          <a:ext cx="2389187" cy="619125"/>
        </p:xfrm>
        <a:graphic>
          <a:graphicData uri="http://schemas.openxmlformats.org/presentationml/2006/ole">
            <p:oleObj spid="_x0000_s16391" name="Equation" r:id="rId6" imgW="977760" imgH="253800" progId="Equation.DSMT4">
              <p:embed/>
            </p:oleObj>
          </a:graphicData>
        </a:graphic>
      </p:graphicFrame>
      <p:sp>
        <p:nvSpPr>
          <p:cNvPr id="26" name="Right Arrow 25"/>
          <p:cNvSpPr/>
          <p:nvPr/>
        </p:nvSpPr>
        <p:spPr bwMode="auto">
          <a:xfrm>
            <a:off x="4550228" y="1534886"/>
            <a:ext cx="533400" cy="33745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7595" y="4353635"/>
            <a:ext cx="2674960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+mj-lt"/>
              </a:rPr>
              <a:t>A homogeneous plane wave in a </a:t>
            </a:r>
            <a:r>
              <a:rPr lang="en-US" sz="1600" u="sng" dirty="0" smtClean="0">
                <a:solidFill>
                  <a:schemeClr val="bg2"/>
                </a:solidFill>
                <a:latin typeface="+mj-lt"/>
              </a:rPr>
              <a:t>lossless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medium has no </a:t>
            </a:r>
            <a:r>
              <a:rPr lang="en-US" sz="1600" i="1" u="sng" dirty="0" smtClean="0">
                <a:solidFill>
                  <a:schemeClr val="bg2"/>
                </a:solidFill>
                <a:latin typeface="+mn-lt"/>
                <a:sym typeface="Symbol"/>
              </a:rPr>
              <a:t></a:t>
            </a:r>
            <a:r>
              <a:rPr lang="en-US" sz="1600" dirty="0" smtClean="0">
                <a:solidFill>
                  <a:schemeClr val="bg2"/>
                </a:solidFill>
                <a:latin typeface="+mj-lt"/>
                <a:sym typeface="Symbol"/>
              </a:rPr>
              <a:t> vector: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16392" name="Object 10"/>
          <p:cNvGraphicFramePr>
            <a:graphicFrameLocks noChangeAspect="1"/>
          </p:cNvGraphicFramePr>
          <p:nvPr/>
        </p:nvGraphicFramePr>
        <p:xfrm>
          <a:off x="6478048" y="5720976"/>
          <a:ext cx="1308976" cy="365030"/>
        </p:xfrm>
        <a:graphic>
          <a:graphicData uri="http://schemas.openxmlformats.org/presentationml/2006/ole">
            <p:oleObj spid="_x0000_s16392" name="Equation" r:id="rId7" imgW="774360" imgH="215640" progId="Equation.DSMT4">
              <p:embed/>
            </p:oleObj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1807028" y="0"/>
            <a:ext cx="587828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Infinite Current Sheet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879692" y="1374548"/>
            <a:ext cx="16748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lane 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wave</a:t>
            </a:r>
            <a:endParaRPr lang="en-US" sz="2000" u="sng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17410" name="Object 31"/>
          <p:cNvGraphicFramePr>
            <a:graphicFrameLocks noChangeAspect="1"/>
          </p:cNvGraphicFramePr>
          <p:nvPr/>
        </p:nvGraphicFramePr>
        <p:xfrm>
          <a:off x="2394903" y="4484053"/>
          <a:ext cx="4800600" cy="635000"/>
        </p:xfrm>
        <a:graphic>
          <a:graphicData uri="http://schemas.openxmlformats.org/presentationml/2006/ole">
            <p:oleObj spid="_x0000_s17410" name="Equation" r:id="rId4" imgW="2019240" imgH="266400" progId="Equation.DSMT4">
              <p:embed/>
            </p:oleObj>
          </a:graphicData>
        </a:graphic>
      </p:graphicFrame>
      <p:graphicFrame>
        <p:nvGraphicFramePr>
          <p:cNvPr id="17411" name="Object 32"/>
          <p:cNvGraphicFramePr>
            <a:graphicFrameLocks noChangeAspect="1"/>
          </p:cNvGraphicFramePr>
          <p:nvPr/>
        </p:nvGraphicFramePr>
        <p:xfrm>
          <a:off x="6411278" y="4579303"/>
          <a:ext cx="255587" cy="398462"/>
        </p:xfrm>
        <a:graphic>
          <a:graphicData uri="http://schemas.openxmlformats.org/presentationml/2006/ole">
            <p:oleObj spid="_x0000_s17411" name="Equation" r:id="rId5" imgW="114120" imgH="177480" progId="Equation.DSMT4">
              <p:embed/>
            </p:oleObj>
          </a:graphicData>
        </a:graphic>
      </p:graphicFrame>
      <p:graphicFrame>
        <p:nvGraphicFramePr>
          <p:cNvPr id="17412" name="Object 33"/>
          <p:cNvGraphicFramePr>
            <a:graphicFrameLocks noChangeAspect="1"/>
          </p:cNvGraphicFramePr>
          <p:nvPr/>
        </p:nvGraphicFramePr>
        <p:xfrm>
          <a:off x="5590267" y="5516336"/>
          <a:ext cx="2422525" cy="592138"/>
        </p:xfrm>
        <a:graphic>
          <a:graphicData uri="http://schemas.openxmlformats.org/presentationml/2006/ole">
            <p:oleObj spid="_x0000_s17412" name="Equation" r:id="rId6" imgW="1041120" imgH="253800" progId="Equation.DSMT4">
              <p:embed/>
            </p:oleObj>
          </a:graphicData>
        </a:graphic>
      </p:graphicFrame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352109" y="1203643"/>
            <a:ext cx="3579811" cy="1077218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Arial" charset="0"/>
              </a:rPr>
              <a:t>An infinite surface current sheet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at  </a:t>
            </a:r>
            <a:r>
              <a:rPr lang="en-US" sz="2400" i="1" dirty="0" smtClean="0">
                <a:solidFill>
                  <a:schemeClr val="bg2"/>
                </a:solidFill>
              </a:rPr>
              <a:t>z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</a:rPr>
              <a:t>=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</a:rPr>
              <a:t>0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launches a plane wave in free space.</a:t>
            </a:r>
          </a:p>
        </p:txBody>
      </p:sp>
      <p:grpSp>
        <p:nvGrpSpPr>
          <p:cNvPr id="17417" name="Group 42"/>
          <p:cNvGrpSpPr>
            <a:grpSpLocks/>
          </p:cNvGrpSpPr>
          <p:nvPr/>
        </p:nvGrpSpPr>
        <p:grpSpPr bwMode="auto">
          <a:xfrm>
            <a:off x="3798253" y="871544"/>
            <a:ext cx="3729036" cy="2889257"/>
            <a:chOff x="1791" y="421"/>
            <a:chExt cx="2349" cy="1820"/>
          </a:xfrm>
        </p:grpSpPr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2678" y="1613"/>
              <a:ext cx="11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 flipV="1">
              <a:off x="2678" y="685"/>
              <a:ext cx="0" cy="9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3" name="Text Box 13"/>
            <p:cNvSpPr txBox="1">
              <a:spLocks noChangeArrowheads="1"/>
            </p:cNvSpPr>
            <p:nvPr/>
          </p:nvSpPr>
          <p:spPr bwMode="auto">
            <a:xfrm>
              <a:off x="3881" y="1463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 flipH="1">
              <a:off x="2000" y="1609"/>
              <a:ext cx="678" cy="44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Text Box 16"/>
            <p:cNvSpPr txBox="1">
              <a:spLocks noChangeArrowheads="1"/>
            </p:cNvSpPr>
            <p:nvPr/>
          </p:nvSpPr>
          <p:spPr bwMode="auto">
            <a:xfrm>
              <a:off x="1791" y="1981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7426" name="Text Box 25"/>
            <p:cNvSpPr txBox="1">
              <a:spLocks noChangeArrowheads="1"/>
            </p:cNvSpPr>
            <p:nvPr/>
          </p:nvSpPr>
          <p:spPr bwMode="auto">
            <a:xfrm>
              <a:off x="2587" y="421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grpSp>
          <p:nvGrpSpPr>
            <p:cNvPr id="17427" name="Group 37"/>
            <p:cNvGrpSpPr>
              <a:grpSpLocks/>
            </p:cNvGrpSpPr>
            <p:nvPr/>
          </p:nvGrpSpPr>
          <p:grpSpPr bwMode="auto">
            <a:xfrm>
              <a:off x="2676" y="1133"/>
              <a:ext cx="622" cy="491"/>
              <a:chOff x="2877" y="1050"/>
              <a:chExt cx="622" cy="491"/>
            </a:xfrm>
          </p:grpSpPr>
          <p:sp>
            <p:nvSpPr>
              <p:cNvPr id="17429" name="Line 26"/>
              <p:cNvSpPr>
                <a:spLocks noChangeShapeType="1"/>
              </p:cNvSpPr>
              <p:nvPr/>
            </p:nvSpPr>
            <p:spPr bwMode="auto">
              <a:xfrm flipV="1">
                <a:off x="2877" y="1050"/>
                <a:ext cx="622" cy="491"/>
              </a:xfrm>
              <a:prstGeom prst="line">
                <a:avLst/>
              </a:prstGeom>
              <a:noFill/>
              <a:ln w="57150">
                <a:solidFill>
                  <a:srgbClr val="00FFFF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1" name="Line 28"/>
              <p:cNvSpPr>
                <a:spLocks noChangeShapeType="1"/>
              </p:cNvSpPr>
              <p:nvPr/>
            </p:nvSpPr>
            <p:spPr bwMode="auto">
              <a:xfrm>
                <a:off x="3121" y="1202"/>
                <a:ext cx="141" cy="190"/>
              </a:xfrm>
              <a:prstGeom prst="line">
                <a:avLst/>
              </a:prstGeom>
              <a:noFill/>
              <a:ln w="19050">
                <a:solidFill>
                  <a:srgbClr val="00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2" name="Line 29"/>
              <p:cNvSpPr>
                <a:spLocks noChangeShapeType="1"/>
              </p:cNvSpPr>
              <p:nvPr/>
            </p:nvSpPr>
            <p:spPr bwMode="auto">
              <a:xfrm>
                <a:off x="3172" y="1166"/>
                <a:ext cx="141" cy="190"/>
              </a:xfrm>
              <a:prstGeom prst="line">
                <a:avLst/>
              </a:prstGeom>
              <a:noFill/>
              <a:ln w="19050">
                <a:solidFill>
                  <a:srgbClr val="00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3" name="Line 30"/>
              <p:cNvSpPr>
                <a:spLocks noChangeShapeType="1"/>
              </p:cNvSpPr>
              <p:nvPr/>
            </p:nvSpPr>
            <p:spPr bwMode="auto">
              <a:xfrm>
                <a:off x="3223" y="1127"/>
                <a:ext cx="135" cy="184"/>
              </a:xfrm>
              <a:prstGeom prst="line">
                <a:avLst/>
              </a:prstGeom>
              <a:noFill/>
              <a:ln w="19050">
                <a:solidFill>
                  <a:srgbClr val="00FFFF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428" name="AutoShape 36"/>
            <p:cNvSpPr>
              <a:spLocks noChangeArrowheads="1"/>
            </p:cNvSpPr>
            <p:nvPr/>
          </p:nvSpPr>
          <p:spPr bwMode="auto">
            <a:xfrm rot="20991421">
              <a:off x="2675" y="1803"/>
              <a:ext cx="549" cy="93"/>
            </a:xfrm>
            <a:prstGeom prst="rightArrow">
              <a:avLst>
                <a:gd name="adj1" fmla="val 50000"/>
                <a:gd name="adj2" fmla="val 245089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3" name="Object 38"/>
            <p:cNvGraphicFramePr>
              <a:graphicFrameLocks noChangeAspect="1"/>
            </p:cNvGraphicFramePr>
            <p:nvPr/>
          </p:nvGraphicFramePr>
          <p:xfrm>
            <a:off x="3021" y="1944"/>
            <a:ext cx="654" cy="297"/>
          </p:xfrm>
          <a:graphic>
            <a:graphicData uri="http://schemas.openxmlformats.org/presentationml/2006/ole">
              <p:oleObj spid="_x0000_s17413" name="Equation" r:id="rId7" imgW="558720" imgH="253800" progId="Equation.DSMT4">
                <p:embed/>
              </p:oleObj>
            </a:graphicData>
          </a:graphic>
        </p:graphicFrame>
      </p:grpSp>
      <p:sp>
        <p:nvSpPr>
          <p:cNvPr id="17418" name="Text Box 40"/>
          <p:cNvSpPr txBox="1">
            <a:spLocks noChangeArrowheads="1"/>
          </p:cNvSpPr>
          <p:nvPr/>
        </p:nvSpPr>
        <p:spPr bwMode="auto">
          <a:xfrm>
            <a:off x="1155065" y="4612640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Assume</a:t>
            </a:r>
          </a:p>
        </p:txBody>
      </p:sp>
      <p:sp>
        <p:nvSpPr>
          <p:cNvPr id="17419" name="Text Box 41"/>
          <p:cNvSpPr txBox="1">
            <a:spLocks noChangeArrowheads="1"/>
          </p:cNvSpPr>
          <p:nvPr/>
        </p:nvSpPr>
        <p:spPr bwMode="auto">
          <a:xfrm>
            <a:off x="509905" y="5593080"/>
            <a:ext cx="4854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The vertical wavenumber is then given by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1632851" y="0"/>
            <a:ext cx="62701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Infinite Current Sheet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(cont.)</a:t>
            </a:r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578168" y="785160"/>
            <a:ext cx="55432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Part (a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): Homogeneous plane wave</a:t>
            </a:r>
            <a:endParaRPr lang="en-US" sz="2400" u="sng" dirty="0">
              <a:solidFill>
                <a:schemeClr val="hlink"/>
              </a:solidFill>
              <a:sym typeface="Symbol" pitchFamily="18" charset="2"/>
            </a:endParaRP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2592342" y="1314409"/>
          <a:ext cx="2770490" cy="474028"/>
        </p:xfrm>
        <a:graphic>
          <a:graphicData uri="http://schemas.openxmlformats.org/presentationml/2006/ole">
            <p:oleObj spid="_x0000_s18434" name="Equation" r:id="rId4" imgW="1409400" imgH="241200" progId="Equation.DSMT4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2128839" y="1929087"/>
          <a:ext cx="4097790" cy="744263"/>
        </p:xfrm>
        <a:graphic>
          <a:graphicData uri="http://schemas.openxmlformats.org/presentationml/2006/ole">
            <p:oleObj spid="_x0000_s18435" name="Equation" r:id="rId5" imgW="2311200" imgH="419040" progId="Equation.DSMT4">
              <p:embed/>
            </p:oleObj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2580596" y="3356345"/>
          <a:ext cx="4030662" cy="540784"/>
        </p:xfrm>
        <a:graphic>
          <a:graphicData uri="http://schemas.openxmlformats.org/presentationml/2006/ole">
            <p:oleObj spid="_x0000_s18436" name="Equation" r:id="rId6" imgW="2082600" imgH="279360" progId="Equation.DSMT4">
              <p:embed/>
            </p:oleObj>
          </a:graphicData>
        </a:graphic>
      </p:graphicFrame>
      <p:sp>
        <p:nvSpPr>
          <p:cNvPr id="18442" name="Text Box 28"/>
          <p:cNvSpPr txBox="1">
            <a:spLocks noChangeArrowheads="1"/>
          </p:cNvSpPr>
          <p:nvPr/>
        </p:nvSpPr>
        <p:spPr bwMode="auto">
          <a:xfrm>
            <a:off x="1414736" y="2808919"/>
            <a:ext cx="2659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must choose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8443" name="Text Box 29"/>
          <p:cNvSpPr txBox="1">
            <a:spLocks noChangeArrowheads="1"/>
          </p:cNvSpPr>
          <p:nvPr/>
        </p:nvSpPr>
        <p:spPr bwMode="auto">
          <a:xfrm>
            <a:off x="1705884" y="3389355"/>
            <a:ext cx="1071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8437" name="Object 31"/>
          <p:cNvGraphicFramePr>
            <a:graphicFrameLocks noChangeAspect="1"/>
          </p:cNvGraphicFramePr>
          <p:nvPr/>
        </p:nvGraphicFramePr>
        <p:xfrm>
          <a:off x="3550331" y="2813047"/>
          <a:ext cx="3603625" cy="438150"/>
        </p:xfrm>
        <a:graphic>
          <a:graphicData uri="http://schemas.openxmlformats.org/presentationml/2006/ole">
            <p:oleObj spid="_x0000_s18437" name="Equation" r:id="rId7" imgW="1879560" imgH="22860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993446" y="3995282"/>
            <a:ext cx="4517347" cy="2560412"/>
            <a:chOff x="1993446" y="3995282"/>
            <a:chExt cx="4517347" cy="2560412"/>
          </a:xfrm>
        </p:grpSpPr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>
              <a:off x="3753984" y="5547859"/>
              <a:ext cx="1841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V="1">
              <a:off x="3753984" y="4415970"/>
              <a:ext cx="0" cy="11334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5674859" y="5300208"/>
              <a:ext cx="409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 flipH="1">
              <a:off x="2677659" y="5541509"/>
              <a:ext cx="1076325" cy="703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 flipV="1">
              <a:off x="3753984" y="4604883"/>
              <a:ext cx="1093788" cy="9429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2358571" y="6101897"/>
              <a:ext cx="3825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18454" name="Text Box 25"/>
            <p:cNvSpPr txBox="1">
              <a:spLocks noChangeArrowheads="1"/>
            </p:cNvSpPr>
            <p:nvPr/>
          </p:nvSpPr>
          <p:spPr bwMode="auto">
            <a:xfrm>
              <a:off x="3620634" y="3995282"/>
              <a:ext cx="458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graphicFrame>
          <p:nvGraphicFramePr>
            <p:cNvPr id="18438" name="Object 26"/>
            <p:cNvGraphicFramePr>
              <a:graphicFrameLocks noChangeAspect="1"/>
            </p:cNvGraphicFramePr>
            <p:nvPr/>
          </p:nvGraphicFramePr>
          <p:xfrm>
            <a:off x="5091568" y="4305755"/>
            <a:ext cx="1419225" cy="457200"/>
          </p:xfrm>
          <a:graphic>
            <a:graphicData uri="http://schemas.openxmlformats.org/presentationml/2006/ole">
              <p:oleObj spid="_x0000_s18438" name="Equation" r:id="rId8" imgW="787320" imgH="253800" progId="Equation.DSMT4">
                <p:embed/>
              </p:oleObj>
            </a:graphicData>
          </a:graphic>
        </p:graphicFrame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1993446" y="4833483"/>
              <a:ext cx="1511300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Power </a:t>
              </a:r>
              <a:r>
                <a:rPr lang="en-US" sz="2000" dirty="0">
                  <a:solidFill>
                    <a:schemeClr val="hlink"/>
                  </a:solidFill>
                  <a:latin typeface="Arial" charset="0"/>
                  <a:sym typeface="Symbol" pitchFamily="18" charset="2"/>
                </a:rPr>
                <a:t>flow</a:t>
              </a:r>
              <a:endParaRPr lang="en-US" sz="2000" u="sng" dirty="0">
                <a:solidFill>
                  <a:schemeClr val="hlink"/>
                </a:solidFill>
                <a:sym typeface="Symbol" pitchFamily="18" charset="2"/>
              </a:endParaRPr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4598988" y="6193972"/>
            <a:ext cx="596571" cy="361722"/>
          </p:xfrm>
          <a:graphic>
            <a:graphicData uri="http://schemas.openxmlformats.org/presentationml/2006/ole">
              <p:oleObj spid="_x0000_s18440" name="Equation" r:id="rId9" imgW="355320" imgH="215640" progId="Equation.DSMT4">
                <p:embed/>
              </p:oleObj>
            </a:graphicData>
          </a:graphic>
        </p:graphicFrame>
        <p:graphicFrame>
          <p:nvGraphicFramePr>
            <p:cNvPr id="18441" name="Object 8"/>
            <p:cNvGraphicFramePr>
              <a:graphicFrameLocks noChangeAspect="1"/>
            </p:cNvGraphicFramePr>
            <p:nvPr/>
          </p:nvGraphicFramePr>
          <p:xfrm>
            <a:off x="3610202" y="5821014"/>
            <a:ext cx="2834142" cy="373865"/>
          </p:xfrm>
          <a:graphic>
            <a:graphicData uri="http://schemas.openxmlformats.org/presentationml/2006/ole">
              <p:oleObj spid="_x0000_s18441" name="Equation" r:id="rId10" imgW="2120760" imgH="279360" progId="Equation.DSMT4">
                <p:embed/>
              </p:oleObj>
            </a:graphicData>
          </a:graphic>
        </p:graphicFrame>
        <p:cxnSp>
          <p:nvCxnSpPr>
            <p:cNvPr id="29" name="Straight Connector 28"/>
            <p:cNvCxnSpPr/>
            <p:nvPr/>
          </p:nvCxnSpPr>
          <p:spPr bwMode="auto">
            <a:xfrm>
              <a:off x="4071257" y="5007429"/>
              <a:ext cx="250372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158343" y="4931230"/>
              <a:ext cx="250372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4245428" y="4855029"/>
              <a:ext cx="250372" cy="3048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3"/>
          <p:cNvSpPr txBox="1">
            <a:spLocks noChangeArrowheads="1"/>
          </p:cNvSpPr>
          <p:nvPr/>
        </p:nvSpPr>
        <p:spPr bwMode="auto">
          <a:xfrm>
            <a:off x="1025208" y="829918"/>
            <a:ext cx="53628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Part (b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) Inhomogeneous plane wave</a:t>
            </a:r>
            <a:endParaRPr lang="en-US" sz="2400" u="sng" dirty="0">
              <a:solidFill>
                <a:schemeClr val="hlink"/>
              </a:solidFill>
              <a:sym typeface="Symbol" pitchFamily="18" charset="2"/>
            </a:endParaRPr>
          </a:p>
        </p:txBody>
      </p:sp>
      <p:graphicFrame>
        <p:nvGraphicFramePr>
          <p:cNvPr id="19458" name="Object 19"/>
          <p:cNvGraphicFramePr>
            <a:graphicFrameLocks noChangeAspect="1"/>
          </p:cNvGraphicFramePr>
          <p:nvPr/>
        </p:nvGraphicFramePr>
        <p:xfrm>
          <a:off x="3076575" y="1427618"/>
          <a:ext cx="2308225" cy="508470"/>
        </p:xfrm>
        <a:graphic>
          <a:graphicData uri="http://schemas.openxmlformats.org/presentationml/2006/ole">
            <p:oleObj spid="_x0000_s19458" name="Equation" r:id="rId4" imgW="1091880" imgH="241200" progId="Equation.DSMT4">
              <p:embed/>
            </p:oleObj>
          </a:graphicData>
        </a:graphic>
      </p:graphicFrame>
      <p:graphicFrame>
        <p:nvGraphicFramePr>
          <p:cNvPr id="19459" name="Object 20"/>
          <p:cNvGraphicFramePr>
            <a:graphicFrameLocks noChangeAspect="1"/>
          </p:cNvGraphicFramePr>
          <p:nvPr/>
        </p:nvGraphicFramePr>
        <p:xfrm>
          <a:off x="3070225" y="2207551"/>
          <a:ext cx="2568575" cy="1046162"/>
        </p:xfrm>
        <a:graphic>
          <a:graphicData uri="http://schemas.openxmlformats.org/presentationml/2006/ole">
            <p:oleObj spid="_x0000_s19459" name="Equation" r:id="rId5" imgW="1371600" imgH="558720" progId="Equation.DSMT4">
              <p:embed/>
            </p:oleObj>
          </a:graphicData>
        </a:graphic>
      </p:graphicFrame>
      <p:graphicFrame>
        <p:nvGraphicFramePr>
          <p:cNvPr id="19460" name="Object 21"/>
          <p:cNvGraphicFramePr>
            <a:graphicFrameLocks noChangeAspect="1"/>
          </p:cNvGraphicFramePr>
          <p:nvPr/>
        </p:nvGraphicFramePr>
        <p:xfrm>
          <a:off x="2813051" y="3692849"/>
          <a:ext cx="1860550" cy="509264"/>
        </p:xfrm>
        <a:graphic>
          <a:graphicData uri="http://schemas.openxmlformats.org/presentationml/2006/ole">
            <p:oleObj spid="_x0000_s19460" name="Equation" r:id="rId6" imgW="927000" imgH="253800" progId="Equation.DSMT4">
              <p:embed/>
            </p:oleObj>
          </a:graphicData>
        </a:graphic>
      </p:graphicFrame>
      <p:graphicFrame>
        <p:nvGraphicFramePr>
          <p:cNvPr id="19461" name="Object 22"/>
          <p:cNvGraphicFramePr>
            <a:graphicFrameLocks noChangeAspect="1"/>
          </p:cNvGraphicFramePr>
          <p:nvPr/>
        </p:nvGraphicFramePr>
        <p:xfrm>
          <a:off x="1192213" y="5935274"/>
          <a:ext cx="3252787" cy="536964"/>
        </p:xfrm>
        <a:graphic>
          <a:graphicData uri="http://schemas.openxmlformats.org/presentationml/2006/ole">
            <p:oleObj spid="_x0000_s19461" name="Equation" r:id="rId7" imgW="1688760" imgH="279360" progId="Equation.DSMT4">
              <p:embed/>
            </p:oleObj>
          </a:graphicData>
        </a:graphic>
      </p:graphicFrame>
      <p:sp>
        <p:nvSpPr>
          <p:cNvPr id="19466" name="Text Box 23"/>
          <p:cNvSpPr txBox="1">
            <a:spLocks noChangeArrowheads="1"/>
          </p:cNvSpPr>
          <p:nvPr/>
        </p:nvSpPr>
        <p:spPr bwMode="auto">
          <a:xfrm>
            <a:off x="612779" y="3743552"/>
            <a:ext cx="2430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must choose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9462" name="Object 24"/>
          <p:cNvGraphicFramePr>
            <a:graphicFrameLocks noChangeAspect="1"/>
          </p:cNvGraphicFramePr>
          <p:nvPr/>
        </p:nvGraphicFramePr>
        <p:xfrm>
          <a:off x="5500689" y="5911982"/>
          <a:ext cx="2055812" cy="601531"/>
        </p:xfrm>
        <a:graphic>
          <a:graphicData uri="http://schemas.openxmlformats.org/presentationml/2006/ole">
            <p:oleObj spid="_x0000_s19462" name="Equation" r:id="rId8" imgW="1041120" imgH="304560" progId="Equation.DSMT4">
              <p:embed/>
            </p:oleObj>
          </a:graphicData>
        </a:graphic>
      </p:graphicFrame>
      <p:graphicFrame>
        <p:nvGraphicFramePr>
          <p:cNvPr id="19463" name="Object 25"/>
          <p:cNvGraphicFramePr>
            <a:graphicFrameLocks noChangeAspect="1"/>
          </p:cNvGraphicFramePr>
          <p:nvPr/>
        </p:nvGraphicFramePr>
        <p:xfrm>
          <a:off x="2484438" y="4775723"/>
          <a:ext cx="3827462" cy="575739"/>
        </p:xfrm>
        <a:graphic>
          <a:graphicData uri="http://schemas.openxmlformats.org/presentationml/2006/ole">
            <p:oleObj spid="_x0000_s19463" name="Equation" r:id="rId9" imgW="2019240" imgH="304560" progId="Equation.DSMT4">
              <p:embed/>
            </p:oleObj>
          </a:graphicData>
        </a:graphic>
      </p:graphicFrame>
      <p:sp>
        <p:nvSpPr>
          <p:cNvPr id="19467" name="Text Box 26"/>
          <p:cNvSpPr txBox="1">
            <a:spLocks noChangeArrowheads="1"/>
          </p:cNvSpPr>
          <p:nvPr/>
        </p:nvSpPr>
        <p:spPr bwMode="auto">
          <a:xfrm>
            <a:off x="1629683" y="4835525"/>
            <a:ext cx="881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5270501" y="3641725"/>
            <a:ext cx="317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 wave is </a:t>
            </a:r>
            <a:r>
              <a:rPr lang="en-US" u="sng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evanescent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in the  </a:t>
            </a:r>
            <a:r>
              <a:rPr lang="en-US" i="1" dirty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direction.</a:t>
            </a:r>
            <a:endParaRPr lang="en-US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534877" y="0"/>
            <a:ext cx="62701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Infinite Current Sheet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19"/>
          <p:cNvSpPr txBox="1">
            <a:spLocks noChangeArrowheads="1"/>
          </p:cNvSpPr>
          <p:nvPr/>
        </p:nvSpPr>
        <p:spPr bwMode="auto">
          <a:xfrm>
            <a:off x="1894567" y="1428977"/>
            <a:ext cx="1631950" cy="8156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P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ower 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flow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(in </a:t>
            </a:r>
            <a:r>
              <a:rPr lang="en-US" i="1" dirty="0" err="1">
                <a:solidFill>
                  <a:schemeClr val="bg2"/>
                </a:solidFill>
                <a:sym typeface="Symbol" pitchFamily="18" charset="2"/>
              </a:rPr>
              <a:t>xy</a:t>
            </a:r>
            <a:r>
              <a:rPr lang="en-US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plane)</a:t>
            </a:r>
            <a:endParaRPr lang="en-US" u="sng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20482" name="Object 22"/>
          <p:cNvGraphicFramePr>
            <a:graphicFrameLocks noChangeAspect="1"/>
          </p:cNvGraphicFramePr>
          <p:nvPr/>
        </p:nvGraphicFramePr>
        <p:xfrm>
          <a:off x="420914" y="3245200"/>
          <a:ext cx="1955800" cy="706768"/>
        </p:xfrm>
        <a:graphic>
          <a:graphicData uri="http://schemas.openxmlformats.org/presentationml/2006/ole">
            <p:oleObj spid="_x0000_s20482" name="Equation" r:id="rId4" imgW="1193760" imgH="431640" progId="Equation.DSMT4">
              <p:embed/>
            </p:oleObj>
          </a:graphicData>
        </a:graphic>
      </p:graphicFrame>
      <p:graphicFrame>
        <p:nvGraphicFramePr>
          <p:cNvPr id="20483" name="Object 23"/>
          <p:cNvGraphicFramePr>
            <a:graphicFrameLocks noChangeAspect="1"/>
          </p:cNvGraphicFramePr>
          <p:nvPr/>
        </p:nvGraphicFramePr>
        <p:xfrm>
          <a:off x="836385" y="4499068"/>
          <a:ext cx="2311400" cy="657585"/>
        </p:xfrm>
        <a:graphic>
          <a:graphicData uri="http://schemas.openxmlformats.org/presentationml/2006/ole">
            <p:oleObj spid="_x0000_s20483" name="Equation" r:id="rId5" imgW="1384200" imgH="393480" progId="Equation.DSMT4">
              <p:embed/>
            </p:oleObj>
          </a:graphicData>
        </a:graphic>
      </p:graphicFrame>
      <p:graphicFrame>
        <p:nvGraphicFramePr>
          <p:cNvPr id="20484" name="Object 24"/>
          <p:cNvGraphicFramePr>
            <a:graphicFrameLocks noChangeAspect="1"/>
          </p:cNvGraphicFramePr>
          <p:nvPr/>
        </p:nvGraphicFramePr>
        <p:xfrm>
          <a:off x="6615339" y="3584575"/>
          <a:ext cx="1592263" cy="808038"/>
        </p:xfrm>
        <a:graphic>
          <a:graphicData uri="http://schemas.openxmlformats.org/presentationml/2006/ole">
            <p:oleObj spid="_x0000_s20484" name="Equation" r:id="rId6" imgW="876240" imgH="444240" progId="Equation.DSMT4">
              <p:embed/>
            </p:oleObj>
          </a:graphicData>
        </a:graphic>
      </p:graphicFrame>
      <p:sp>
        <p:nvSpPr>
          <p:cNvPr id="20490" name="Text Box 26"/>
          <p:cNvSpPr txBox="1">
            <a:spLocks noChangeArrowheads="1"/>
          </p:cNvSpPr>
          <p:nvPr/>
        </p:nvSpPr>
        <p:spPr bwMode="auto">
          <a:xfrm>
            <a:off x="293688" y="3971698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0491" name="Text Box 27"/>
          <p:cNvSpPr txBox="1">
            <a:spLocks noChangeArrowheads="1"/>
          </p:cNvSpPr>
          <p:nvPr/>
        </p:nvSpPr>
        <p:spPr bwMode="auto">
          <a:xfrm>
            <a:off x="6303509" y="4306888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0492" name="Text Box 28"/>
          <p:cNvSpPr txBox="1">
            <a:spLocks noChangeArrowheads="1"/>
          </p:cNvSpPr>
          <p:nvPr/>
        </p:nvSpPr>
        <p:spPr bwMode="auto">
          <a:xfrm>
            <a:off x="595085" y="5645378"/>
            <a:ext cx="7983183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Another possible solution is the negative of the above angle. The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inverse cosine should be chosen so that </a:t>
            </a: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sin</a:t>
            </a:r>
            <a:r>
              <a:rPr lang="en-US" sz="1600" i="1" dirty="0" smtClean="0">
                <a:solidFill>
                  <a:schemeClr val="bg2"/>
                </a:solidFill>
                <a:sym typeface="Symbol"/>
              </a:rPr>
              <a:t>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is correct (to give the correct </a:t>
            </a:r>
            <a:r>
              <a:rPr lang="en-US" sz="1600" i="1" dirty="0">
                <a:solidFill>
                  <a:schemeClr val="bg2"/>
                </a:solidFill>
              </a:rPr>
              <a:t>k</a:t>
            </a:r>
            <a:r>
              <a:rPr lang="en-US" sz="1600" i="1" baseline="-25000" dirty="0">
                <a:solidFill>
                  <a:schemeClr val="bg2"/>
                </a:solidFill>
              </a:rPr>
              <a:t>x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and</a:t>
            </a:r>
            <a:r>
              <a:rPr lang="en-US" sz="1600" i="1" dirty="0">
                <a:solidFill>
                  <a:schemeClr val="bg2"/>
                </a:solidFill>
              </a:rPr>
              <a:t> </a:t>
            </a:r>
            <a:r>
              <a:rPr lang="en-US" sz="1600" i="1" dirty="0" err="1">
                <a:solidFill>
                  <a:schemeClr val="bg2"/>
                </a:solidFill>
              </a:rPr>
              <a:t>k</a:t>
            </a:r>
            <a:r>
              <a:rPr lang="en-US" sz="1600" i="1" baseline="-25000" dirty="0" err="1">
                <a:solidFill>
                  <a:schemeClr val="bg2"/>
                </a:solidFill>
              </a:rPr>
              <a:t>y</a:t>
            </a:r>
            <a:r>
              <a:rPr lang="en-US" sz="1600" i="1" baseline="-25000" dirty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): </a:t>
            </a: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sin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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  &gt; 0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  <a:sym typeface="Symbol"/>
              </a:rPr>
              <a:t>.</a:t>
            </a:r>
            <a:endParaRPr lang="en-US" sz="1600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6927442" y="4889183"/>
          <a:ext cx="1130300" cy="414337"/>
        </p:xfrm>
        <a:graphic>
          <a:graphicData uri="http://schemas.openxmlformats.org/presentationml/2006/ole">
            <p:oleObj spid="_x0000_s20487" name="Equation" r:id="rId7" imgW="622080" imgH="228600" progId="Equation.DSMT4">
              <p:embed/>
            </p:oleObj>
          </a:graphicData>
        </a:graphic>
      </p:graphicFrame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502219" y="0"/>
            <a:ext cx="627017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Infinite Current Sheet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(cont.)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925600" y="973756"/>
            <a:ext cx="3723958" cy="2831258"/>
            <a:chOff x="2925600" y="973756"/>
            <a:chExt cx="3723958" cy="2831258"/>
          </a:xfrm>
        </p:grpSpPr>
        <p:sp>
          <p:nvSpPr>
            <p:cNvPr id="20486" name="Text Box 10"/>
            <p:cNvSpPr txBox="1">
              <a:spLocks noChangeArrowheads="1"/>
            </p:cNvSpPr>
            <p:nvPr/>
          </p:nvSpPr>
          <p:spPr bwMode="auto">
            <a:xfrm>
              <a:off x="6292688" y="2278730"/>
              <a:ext cx="35687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graphicFrame>
          <p:nvGraphicFramePr>
            <p:cNvPr id="20488" name="Object 22"/>
            <p:cNvGraphicFramePr>
              <a:graphicFrameLocks noChangeAspect="1"/>
            </p:cNvGraphicFramePr>
            <p:nvPr/>
          </p:nvGraphicFramePr>
          <p:xfrm>
            <a:off x="4799920" y="1153885"/>
            <a:ext cx="1814512" cy="398463"/>
          </p:xfrm>
          <a:graphic>
            <a:graphicData uri="http://schemas.openxmlformats.org/presentationml/2006/ole">
              <p:oleObj spid="_x0000_s20488" name="Equation" r:id="rId8" imgW="1269720" imgH="279360" progId="Equation.DSMT4">
                <p:embed/>
              </p:oleObj>
            </a:graphicData>
          </a:graphic>
        </p:graphicFrame>
        <p:graphicFrame>
          <p:nvGraphicFramePr>
            <p:cNvPr id="20489" name="Object 24"/>
            <p:cNvGraphicFramePr>
              <a:graphicFrameLocks noChangeAspect="1"/>
            </p:cNvGraphicFramePr>
            <p:nvPr/>
          </p:nvGraphicFramePr>
          <p:xfrm>
            <a:off x="4912858" y="1652076"/>
            <a:ext cx="1509712" cy="441839"/>
          </p:xfrm>
          <a:graphic>
            <a:graphicData uri="http://schemas.openxmlformats.org/presentationml/2006/ole">
              <p:oleObj spid="_x0000_s20489" name="Equation" r:id="rId9" imgW="1041120" imgH="304560" progId="Equation.DSMT4">
                <p:embed/>
              </p:oleObj>
            </a:graphicData>
          </a:graphic>
        </p:graphicFrame>
        <p:grpSp>
          <p:nvGrpSpPr>
            <p:cNvPr id="32" name="Group 31"/>
            <p:cNvGrpSpPr/>
            <p:nvPr/>
          </p:nvGrpSpPr>
          <p:grpSpPr>
            <a:xfrm>
              <a:off x="2925600" y="973756"/>
              <a:ext cx="3257551" cy="2831258"/>
              <a:chOff x="2925600" y="941098"/>
              <a:chExt cx="3257551" cy="2831258"/>
            </a:xfrm>
          </p:grpSpPr>
          <p:sp>
            <p:nvSpPr>
              <p:cNvPr id="20500" name="Text Box 17"/>
              <p:cNvSpPr txBox="1">
                <a:spLocks noChangeArrowheads="1"/>
              </p:cNvSpPr>
              <p:nvPr/>
            </p:nvSpPr>
            <p:spPr bwMode="auto">
              <a:xfrm>
                <a:off x="4195600" y="941098"/>
                <a:ext cx="447675" cy="39687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20494" name="Line 8"/>
              <p:cNvSpPr>
                <a:spLocks noChangeShapeType="1"/>
              </p:cNvSpPr>
              <p:nvPr/>
            </p:nvSpPr>
            <p:spPr bwMode="auto">
              <a:xfrm>
                <a:off x="4341650" y="2511131"/>
                <a:ext cx="184150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5" name="Line 9"/>
              <p:cNvSpPr>
                <a:spLocks noChangeShapeType="1"/>
              </p:cNvSpPr>
              <p:nvPr/>
            </p:nvSpPr>
            <p:spPr bwMode="auto">
              <a:xfrm flipV="1">
                <a:off x="4341650" y="1379247"/>
                <a:ext cx="0" cy="11334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6" name="Line 11"/>
              <p:cNvSpPr>
                <a:spLocks noChangeShapeType="1"/>
              </p:cNvSpPr>
              <p:nvPr/>
            </p:nvSpPr>
            <p:spPr bwMode="auto">
              <a:xfrm flipH="1">
                <a:off x="3265325" y="2504781"/>
                <a:ext cx="1076325" cy="70326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7" name="Line 12"/>
              <p:cNvSpPr>
                <a:spLocks noChangeShapeType="1"/>
              </p:cNvSpPr>
              <p:nvPr/>
            </p:nvSpPr>
            <p:spPr bwMode="auto">
              <a:xfrm>
                <a:off x="4341650" y="2511131"/>
                <a:ext cx="909638" cy="64134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498" name="Text Box 13"/>
              <p:cNvSpPr txBox="1">
                <a:spLocks noChangeArrowheads="1"/>
              </p:cNvSpPr>
              <p:nvPr/>
            </p:nvSpPr>
            <p:spPr bwMode="auto">
              <a:xfrm>
                <a:off x="2925600" y="3063580"/>
                <a:ext cx="382588" cy="39687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x</a:t>
                </a:r>
                <a:endParaRPr lang="en-US" sz="2000" i="1" u="sng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20499" name="Line 14"/>
              <p:cNvSpPr>
                <a:spLocks noChangeShapeType="1"/>
              </p:cNvSpPr>
              <p:nvPr/>
            </p:nvSpPr>
            <p:spPr bwMode="auto">
              <a:xfrm flipH="1">
                <a:off x="4468650" y="2601619"/>
                <a:ext cx="303213" cy="20954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1" name="Line 20"/>
              <p:cNvSpPr>
                <a:spLocks noChangeShapeType="1"/>
              </p:cNvSpPr>
              <p:nvPr/>
            </p:nvSpPr>
            <p:spPr bwMode="auto">
              <a:xfrm flipH="1">
                <a:off x="4621051" y="2709568"/>
                <a:ext cx="303213" cy="20954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2" name="Line 21"/>
              <p:cNvSpPr>
                <a:spLocks noChangeShapeType="1"/>
              </p:cNvSpPr>
              <p:nvPr/>
            </p:nvSpPr>
            <p:spPr bwMode="auto">
              <a:xfrm flipH="1">
                <a:off x="4538500" y="2658769"/>
                <a:ext cx="303213" cy="20954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4038437" y="2652110"/>
                <a:ext cx="457200" cy="105833"/>
              </a:xfrm>
              <a:custGeom>
                <a:avLst/>
                <a:gdLst>
                  <a:gd name="connsiteX0" fmla="*/ 0 w 457200"/>
                  <a:gd name="connsiteY0" fmla="*/ 50800 h 105833"/>
                  <a:gd name="connsiteX1" fmla="*/ 165100 w 457200"/>
                  <a:gd name="connsiteY1" fmla="*/ 101600 h 105833"/>
                  <a:gd name="connsiteX2" fmla="*/ 330200 w 457200"/>
                  <a:gd name="connsiteY2" fmla="*/ 76200 h 105833"/>
                  <a:gd name="connsiteX3" fmla="*/ 457200 w 457200"/>
                  <a:gd name="connsiteY3" fmla="*/ 0 h 10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7200" h="105833">
                    <a:moveTo>
                      <a:pt x="0" y="50800"/>
                    </a:moveTo>
                    <a:cubicBezTo>
                      <a:pt x="55033" y="74083"/>
                      <a:pt x="110067" y="97367"/>
                      <a:pt x="165100" y="101600"/>
                    </a:cubicBezTo>
                    <a:cubicBezTo>
                      <a:pt x="220133" y="105833"/>
                      <a:pt x="281517" y="93133"/>
                      <a:pt x="330200" y="76200"/>
                    </a:cubicBezTo>
                    <a:cubicBezTo>
                      <a:pt x="378883" y="59267"/>
                      <a:pt x="418041" y="29633"/>
                      <a:pt x="457200" y="0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3979700" y="2807998"/>
                <a:ext cx="447675" cy="39687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 smtClean="0">
                    <a:solidFill>
                      <a:schemeClr val="bg2"/>
                    </a:solidFill>
                    <a:sym typeface="Symbol"/>
                  </a:rPr>
                  <a:t></a:t>
                </a:r>
                <a:endParaRPr lang="en-US" sz="2000" i="1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graphicFrame>
            <p:nvGraphicFramePr>
              <p:cNvPr id="31" name="Object 26"/>
              <p:cNvGraphicFramePr>
                <a:graphicFrameLocks noChangeAspect="1"/>
              </p:cNvGraphicFramePr>
              <p:nvPr/>
            </p:nvGraphicFramePr>
            <p:xfrm>
              <a:off x="4612596" y="3315156"/>
              <a:ext cx="1419225" cy="457200"/>
            </p:xfrm>
            <a:graphic>
              <a:graphicData uri="http://schemas.openxmlformats.org/presentationml/2006/ole">
                <p:oleObj spid="_x0000_s20491" name="Equation" r:id="rId10" imgW="787320" imgH="25380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2193925" y="0"/>
            <a:ext cx="47720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Propagation Circle</a:t>
            </a:r>
          </a:p>
        </p:txBody>
      </p:sp>
      <p:sp>
        <p:nvSpPr>
          <p:cNvPr id="21513" name="Oval 18"/>
          <p:cNvSpPr>
            <a:spLocks noChangeArrowheads="1"/>
          </p:cNvSpPr>
          <p:nvPr/>
        </p:nvSpPr>
        <p:spPr bwMode="auto">
          <a:xfrm>
            <a:off x="3678238" y="2554923"/>
            <a:ext cx="1682750" cy="1600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3"/>
          <p:cNvSpPr>
            <a:spLocks noChangeShapeType="1"/>
          </p:cNvSpPr>
          <p:nvPr/>
        </p:nvSpPr>
        <p:spPr bwMode="auto">
          <a:xfrm>
            <a:off x="2887663" y="3374073"/>
            <a:ext cx="32543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5" name="Text Box 5"/>
          <p:cNvSpPr txBox="1">
            <a:spLocks noChangeArrowheads="1"/>
          </p:cNvSpPr>
          <p:nvPr/>
        </p:nvSpPr>
        <p:spPr bwMode="auto">
          <a:xfrm>
            <a:off x="6218238" y="3172460"/>
            <a:ext cx="500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sym typeface="Symbol" pitchFamily="18" charset="2"/>
              </a:rPr>
              <a:t>x</a:t>
            </a:r>
          </a:p>
        </p:txBody>
      </p:sp>
      <p:sp>
        <p:nvSpPr>
          <p:cNvPr id="21516" name="Line 4"/>
          <p:cNvSpPr>
            <a:spLocks noChangeShapeType="1"/>
          </p:cNvSpPr>
          <p:nvPr/>
        </p:nvSpPr>
        <p:spPr bwMode="auto">
          <a:xfrm flipV="1">
            <a:off x="4514850" y="2072323"/>
            <a:ext cx="0" cy="2536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4321175" y="1545273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chemeClr val="bg2"/>
                </a:solidFill>
                <a:sym typeface="Symbol" pitchFamily="18" charset="2"/>
              </a:rPr>
              <a:t>y</a:t>
            </a:r>
          </a:p>
        </p:txBody>
      </p:sp>
      <p:sp>
        <p:nvSpPr>
          <p:cNvPr id="21518" name="Text Box 11"/>
          <p:cNvSpPr txBox="1">
            <a:spLocks noChangeArrowheads="1"/>
          </p:cNvSpPr>
          <p:nvPr/>
        </p:nvSpPr>
        <p:spPr bwMode="auto">
          <a:xfrm>
            <a:off x="1670050" y="4091623"/>
            <a:ext cx="1946275" cy="769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Propagating</a:t>
            </a:r>
          </a:p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(inside circle)</a:t>
            </a:r>
            <a:endParaRPr lang="en-US" sz="16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5323522" y="3820795"/>
            <a:ext cx="2123757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Evanescent</a:t>
            </a:r>
          </a:p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(outside circle)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21520" name="Line 19"/>
          <p:cNvSpPr>
            <a:spLocks noChangeShapeType="1"/>
          </p:cNvSpPr>
          <p:nvPr/>
        </p:nvSpPr>
        <p:spPr bwMode="auto">
          <a:xfrm flipV="1">
            <a:off x="3413760" y="3583304"/>
            <a:ext cx="844233" cy="59245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1" name="Line 21"/>
          <p:cNvSpPr>
            <a:spLocks noChangeShapeType="1"/>
          </p:cNvSpPr>
          <p:nvPr/>
        </p:nvSpPr>
        <p:spPr bwMode="auto">
          <a:xfrm flipV="1">
            <a:off x="4516438" y="2702257"/>
            <a:ext cx="437699" cy="66229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22" name="Text Box 22"/>
          <p:cNvSpPr txBox="1">
            <a:spLocks noChangeArrowheads="1"/>
          </p:cNvSpPr>
          <p:nvPr/>
        </p:nvSpPr>
        <p:spPr bwMode="auto">
          <a:xfrm>
            <a:off x="5010851" y="2237825"/>
            <a:ext cx="474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k</a:t>
            </a:r>
            <a:r>
              <a:rPr lang="en-US" sz="2000" baseline="-25000" dirty="0">
                <a:solidFill>
                  <a:schemeClr val="bg2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21511" name="Text Box 23"/>
          <p:cNvSpPr txBox="1">
            <a:spLocks noChangeArrowheads="1"/>
          </p:cNvSpPr>
          <p:nvPr/>
        </p:nvSpPr>
        <p:spPr bwMode="auto">
          <a:xfrm>
            <a:off x="2406015" y="5884863"/>
            <a:ext cx="4665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Free space acts as a “low-pass filter.”</a:t>
            </a:r>
            <a:endParaRPr lang="en-US" sz="2000" u="sng" dirty="0">
              <a:solidFill>
                <a:schemeClr val="hlink"/>
              </a:solidFill>
              <a:sym typeface="Symbol" pitchFamily="18" charset="2"/>
            </a:endParaRPr>
          </a:p>
        </p:txBody>
      </p:sp>
      <p:graphicFrame>
        <p:nvGraphicFramePr>
          <p:cNvPr id="21506" name="Object 26"/>
          <p:cNvGraphicFramePr>
            <a:graphicFrameLocks noChangeAspect="1"/>
          </p:cNvGraphicFramePr>
          <p:nvPr/>
        </p:nvGraphicFramePr>
        <p:xfrm>
          <a:off x="1065213" y="1063625"/>
          <a:ext cx="2420937" cy="592138"/>
        </p:xfrm>
        <a:graphic>
          <a:graphicData uri="http://schemas.openxmlformats.org/presentationml/2006/ole">
            <p:oleObj spid="_x0000_s21506" name="Equation" r:id="rId4" imgW="1041120" imgH="253800" progId="Equation.DSMT4">
              <p:embed/>
            </p:oleObj>
          </a:graphicData>
        </a:graphic>
      </p:graphicFrame>
      <p:graphicFrame>
        <p:nvGraphicFramePr>
          <p:cNvPr id="21507" name="Object 27"/>
          <p:cNvGraphicFramePr>
            <a:graphicFrameLocks noChangeAspect="1"/>
          </p:cNvGraphicFramePr>
          <p:nvPr/>
        </p:nvGraphicFramePr>
        <p:xfrm>
          <a:off x="1562735" y="4973320"/>
          <a:ext cx="1981200" cy="476250"/>
        </p:xfrm>
        <a:graphic>
          <a:graphicData uri="http://schemas.openxmlformats.org/presentationml/2006/ole">
            <p:oleObj spid="_x0000_s21507" name="Equation" r:id="rId5" imgW="1269720" imgH="304560" progId="Equation.DSMT4">
              <p:embed/>
            </p:oleObj>
          </a:graphicData>
        </a:graphic>
      </p:graphicFrame>
      <p:graphicFrame>
        <p:nvGraphicFramePr>
          <p:cNvPr id="21508" name="Object 28"/>
          <p:cNvGraphicFramePr>
            <a:graphicFrameLocks noChangeAspect="1"/>
          </p:cNvGraphicFramePr>
          <p:nvPr/>
        </p:nvGraphicFramePr>
        <p:xfrm>
          <a:off x="5313363" y="4743450"/>
          <a:ext cx="2060575" cy="476250"/>
        </p:xfrm>
        <a:graphic>
          <a:graphicData uri="http://schemas.openxmlformats.org/presentationml/2006/ole">
            <p:oleObj spid="_x0000_s21508" name="Equation" r:id="rId6" imgW="1320480" imgH="304560" progId="Equation.DSMT4">
              <p:embed/>
            </p:oleObj>
          </a:graphicData>
        </a:graphic>
      </p:graphicFrame>
      <p:graphicFrame>
        <p:nvGraphicFramePr>
          <p:cNvPr id="21509" name="Object 26"/>
          <p:cNvGraphicFramePr>
            <a:graphicFrameLocks noChangeAspect="1"/>
          </p:cNvGraphicFramePr>
          <p:nvPr/>
        </p:nvGraphicFramePr>
        <p:xfrm>
          <a:off x="6241718" y="1522650"/>
          <a:ext cx="1425575" cy="908050"/>
        </p:xfrm>
        <a:graphic>
          <a:graphicData uri="http://schemas.openxmlformats.org/presentationml/2006/ole">
            <p:oleObj spid="_x0000_s21509" name="Equation" r:id="rId7" imgW="799920" imgH="507960" progId="Equation.DSMT4">
              <p:embed/>
            </p:oleObj>
          </a:graphicData>
        </a:graphic>
      </p:graphicFrame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029200" y="1053783"/>
            <a:ext cx="367728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Propagating waves:</a:t>
            </a:r>
          </a:p>
        </p:txBody>
      </p:sp>
      <p:graphicFrame>
        <p:nvGraphicFramePr>
          <p:cNvPr id="21510" name="Object 26"/>
          <p:cNvGraphicFramePr>
            <a:graphicFrameLocks noChangeAspect="1"/>
          </p:cNvGraphicFramePr>
          <p:nvPr/>
        </p:nvGraphicFramePr>
        <p:xfrm>
          <a:off x="863316" y="1713884"/>
          <a:ext cx="2522538" cy="506413"/>
        </p:xfrm>
        <a:graphic>
          <a:graphicData uri="http://schemas.openxmlformats.org/presentationml/2006/ole">
            <p:oleObj spid="_x0000_s21510" name="Equation" r:id="rId8" imgW="1396800" imgH="27936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928370" y="0"/>
            <a:ext cx="68500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</a:t>
            </a:r>
          </a:p>
        </p:txBody>
      </p:sp>
      <p:grpSp>
        <p:nvGrpSpPr>
          <p:cNvPr id="22532" name="Group 44"/>
          <p:cNvGrpSpPr>
            <a:grpSpLocks/>
          </p:cNvGrpSpPr>
          <p:nvPr/>
        </p:nvGrpSpPr>
        <p:grpSpPr bwMode="auto">
          <a:xfrm>
            <a:off x="1900978" y="774700"/>
            <a:ext cx="5429252" cy="2332038"/>
            <a:chOff x="1238" y="442"/>
            <a:chExt cx="3420" cy="1469"/>
          </a:xfrm>
        </p:grpSpPr>
        <p:sp>
          <p:nvSpPr>
            <p:cNvPr id="22550" name="Text Box 7"/>
            <p:cNvSpPr txBox="1">
              <a:spLocks noChangeArrowheads="1"/>
            </p:cNvSpPr>
            <p:nvPr/>
          </p:nvSpPr>
          <p:spPr bwMode="auto">
            <a:xfrm>
              <a:off x="2463" y="442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51" name="Text Box 5"/>
            <p:cNvSpPr txBox="1">
              <a:spLocks noChangeArrowheads="1"/>
            </p:cNvSpPr>
            <p:nvPr/>
          </p:nvSpPr>
          <p:spPr bwMode="auto">
            <a:xfrm>
              <a:off x="4426" y="1023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52" name="Text Box 9"/>
            <p:cNvSpPr txBox="1">
              <a:spLocks noChangeArrowheads="1"/>
            </p:cNvSpPr>
            <p:nvPr/>
          </p:nvSpPr>
          <p:spPr bwMode="auto">
            <a:xfrm>
              <a:off x="2885" y="1478"/>
              <a:ext cx="44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WG</a:t>
              </a:r>
              <a:endParaRPr lang="en-US" sz="2000" u="sng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53" name="Text Box 11"/>
            <p:cNvSpPr txBox="1">
              <a:spLocks noChangeArrowheads="1"/>
            </p:cNvSpPr>
            <p:nvPr/>
          </p:nvSpPr>
          <p:spPr bwMode="auto">
            <a:xfrm>
              <a:off x="3402" y="890"/>
              <a:ext cx="5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PEC</a:t>
              </a:r>
              <a:endParaRPr lang="en-US" sz="2000" u="sng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54" name="Line 12"/>
            <p:cNvSpPr>
              <a:spLocks noChangeShapeType="1"/>
            </p:cNvSpPr>
            <p:nvPr/>
          </p:nvSpPr>
          <p:spPr bwMode="auto">
            <a:xfrm flipV="1">
              <a:off x="2532" y="769"/>
              <a:ext cx="0" cy="2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5" name="Line 13"/>
            <p:cNvSpPr>
              <a:spLocks noChangeShapeType="1"/>
            </p:cNvSpPr>
            <p:nvPr/>
          </p:nvSpPr>
          <p:spPr bwMode="auto">
            <a:xfrm>
              <a:off x="1238" y="1163"/>
              <a:ext cx="10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6" name="Line 14"/>
            <p:cNvSpPr>
              <a:spLocks noChangeShapeType="1"/>
            </p:cNvSpPr>
            <p:nvPr/>
          </p:nvSpPr>
          <p:spPr bwMode="auto">
            <a:xfrm>
              <a:off x="2239" y="1163"/>
              <a:ext cx="0" cy="697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7" name="Line 15"/>
            <p:cNvSpPr>
              <a:spLocks noChangeShapeType="1"/>
            </p:cNvSpPr>
            <p:nvPr/>
          </p:nvSpPr>
          <p:spPr bwMode="auto">
            <a:xfrm>
              <a:off x="2790" y="1168"/>
              <a:ext cx="10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8" name="Line 16"/>
            <p:cNvSpPr>
              <a:spLocks noChangeShapeType="1"/>
            </p:cNvSpPr>
            <p:nvPr/>
          </p:nvSpPr>
          <p:spPr bwMode="auto">
            <a:xfrm flipH="1">
              <a:off x="2802" y="1167"/>
              <a:ext cx="0" cy="70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9" name="Line 18"/>
            <p:cNvSpPr>
              <a:spLocks noChangeShapeType="1"/>
            </p:cNvSpPr>
            <p:nvPr/>
          </p:nvSpPr>
          <p:spPr bwMode="auto">
            <a:xfrm>
              <a:off x="3969" y="1169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60" name="Line 19"/>
            <p:cNvSpPr>
              <a:spLocks noChangeShapeType="1"/>
            </p:cNvSpPr>
            <p:nvPr/>
          </p:nvSpPr>
          <p:spPr bwMode="auto">
            <a:xfrm>
              <a:off x="2326" y="1623"/>
              <a:ext cx="353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61" name="Text Box 20"/>
            <p:cNvSpPr txBox="1">
              <a:spLocks noChangeArrowheads="1"/>
            </p:cNvSpPr>
            <p:nvPr/>
          </p:nvSpPr>
          <p:spPr bwMode="auto">
            <a:xfrm>
              <a:off x="2380" y="1661"/>
              <a:ext cx="3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</p:grpSp>
      <p:grpSp>
        <p:nvGrpSpPr>
          <p:cNvPr id="22533" name="Group 46"/>
          <p:cNvGrpSpPr>
            <a:grpSpLocks/>
          </p:cNvGrpSpPr>
          <p:nvPr/>
        </p:nvGrpSpPr>
        <p:grpSpPr bwMode="auto">
          <a:xfrm>
            <a:off x="1222375" y="3900488"/>
            <a:ext cx="5475288" cy="2695575"/>
            <a:chOff x="770" y="2457"/>
            <a:chExt cx="3449" cy="1698"/>
          </a:xfrm>
        </p:grpSpPr>
        <p:sp>
          <p:nvSpPr>
            <p:cNvPr id="22535" name="Freeform 22"/>
            <p:cNvSpPr>
              <a:spLocks/>
            </p:cNvSpPr>
            <p:nvPr/>
          </p:nvSpPr>
          <p:spPr bwMode="auto">
            <a:xfrm>
              <a:off x="770" y="2457"/>
              <a:ext cx="3449" cy="1698"/>
            </a:xfrm>
            <a:custGeom>
              <a:avLst/>
              <a:gdLst>
                <a:gd name="T0" fmla="*/ 81 w 3449"/>
                <a:gd name="T1" fmla="*/ 76 h 1798"/>
                <a:gd name="T2" fmla="*/ 511 w 3449"/>
                <a:gd name="T3" fmla="*/ 91 h 1798"/>
                <a:gd name="T4" fmla="*/ 1164 w 3449"/>
                <a:gd name="T5" fmla="*/ 122 h 1798"/>
                <a:gd name="T6" fmla="*/ 1948 w 3449"/>
                <a:gd name="T7" fmla="*/ 84 h 1798"/>
                <a:gd name="T8" fmla="*/ 2692 w 3449"/>
                <a:gd name="T9" fmla="*/ 130 h 1798"/>
                <a:gd name="T10" fmla="*/ 3053 w 3449"/>
                <a:gd name="T11" fmla="*/ 76 h 1798"/>
                <a:gd name="T12" fmla="*/ 3376 w 3449"/>
                <a:gd name="T13" fmla="*/ 138 h 1798"/>
                <a:gd name="T14" fmla="*/ 3361 w 3449"/>
                <a:gd name="T15" fmla="*/ 537 h 1798"/>
                <a:gd name="T16" fmla="*/ 3345 w 3449"/>
                <a:gd name="T17" fmla="*/ 1067 h 1798"/>
                <a:gd name="T18" fmla="*/ 3422 w 3449"/>
                <a:gd name="T19" fmla="*/ 1574 h 1798"/>
                <a:gd name="T20" fmla="*/ 3184 w 3449"/>
                <a:gd name="T21" fmla="*/ 1750 h 1798"/>
                <a:gd name="T22" fmla="*/ 2631 w 3449"/>
                <a:gd name="T23" fmla="*/ 1689 h 1798"/>
                <a:gd name="T24" fmla="*/ 2224 w 3449"/>
                <a:gd name="T25" fmla="*/ 1727 h 1798"/>
                <a:gd name="T26" fmla="*/ 1809 w 3449"/>
                <a:gd name="T27" fmla="*/ 1743 h 1798"/>
                <a:gd name="T28" fmla="*/ 1249 w 3449"/>
                <a:gd name="T29" fmla="*/ 1689 h 1798"/>
                <a:gd name="T30" fmla="*/ 627 w 3449"/>
                <a:gd name="T31" fmla="*/ 1743 h 1798"/>
                <a:gd name="T32" fmla="*/ 112 w 3449"/>
                <a:gd name="T33" fmla="*/ 1712 h 1798"/>
                <a:gd name="T34" fmla="*/ 89 w 3449"/>
                <a:gd name="T35" fmla="*/ 1228 h 1798"/>
                <a:gd name="T36" fmla="*/ 35 w 3449"/>
                <a:gd name="T37" fmla="*/ 545 h 1798"/>
                <a:gd name="T38" fmla="*/ 81 w 3449"/>
                <a:gd name="T39" fmla="*/ 76 h 17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449"/>
                <a:gd name="T61" fmla="*/ 0 h 1798"/>
                <a:gd name="T62" fmla="*/ 3449 w 3449"/>
                <a:gd name="T63" fmla="*/ 1798 h 17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449" h="1798">
                  <a:moveTo>
                    <a:pt x="81" y="76"/>
                  </a:moveTo>
                  <a:cubicBezTo>
                    <a:pt x="160" y="0"/>
                    <a:pt x="331" y="83"/>
                    <a:pt x="511" y="91"/>
                  </a:cubicBezTo>
                  <a:cubicBezTo>
                    <a:pt x="691" y="99"/>
                    <a:pt x="925" y="123"/>
                    <a:pt x="1164" y="122"/>
                  </a:cubicBezTo>
                  <a:cubicBezTo>
                    <a:pt x="1403" y="121"/>
                    <a:pt x="1693" y="83"/>
                    <a:pt x="1948" y="84"/>
                  </a:cubicBezTo>
                  <a:cubicBezTo>
                    <a:pt x="2203" y="85"/>
                    <a:pt x="2508" y="131"/>
                    <a:pt x="2692" y="130"/>
                  </a:cubicBezTo>
                  <a:cubicBezTo>
                    <a:pt x="2876" y="129"/>
                    <a:pt x="2939" y="75"/>
                    <a:pt x="3053" y="76"/>
                  </a:cubicBezTo>
                  <a:cubicBezTo>
                    <a:pt x="3167" y="77"/>
                    <a:pt x="3325" y="61"/>
                    <a:pt x="3376" y="138"/>
                  </a:cubicBezTo>
                  <a:cubicBezTo>
                    <a:pt x="3427" y="215"/>
                    <a:pt x="3366" y="382"/>
                    <a:pt x="3361" y="537"/>
                  </a:cubicBezTo>
                  <a:cubicBezTo>
                    <a:pt x="3356" y="692"/>
                    <a:pt x="3335" y="894"/>
                    <a:pt x="3345" y="1067"/>
                  </a:cubicBezTo>
                  <a:cubicBezTo>
                    <a:pt x="3355" y="1240"/>
                    <a:pt x="3449" y="1460"/>
                    <a:pt x="3422" y="1574"/>
                  </a:cubicBezTo>
                  <a:cubicBezTo>
                    <a:pt x="3395" y="1688"/>
                    <a:pt x="3316" y="1731"/>
                    <a:pt x="3184" y="1750"/>
                  </a:cubicBezTo>
                  <a:cubicBezTo>
                    <a:pt x="3052" y="1769"/>
                    <a:pt x="2791" y="1693"/>
                    <a:pt x="2631" y="1689"/>
                  </a:cubicBezTo>
                  <a:cubicBezTo>
                    <a:pt x="2471" y="1685"/>
                    <a:pt x="2361" y="1718"/>
                    <a:pt x="2224" y="1727"/>
                  </a:cubicBezTo>
                  <a:cubicBezTo>
                    <a:pt x="2087" y="1736"/>
                    <a:pt x="1971" y="1749"/>
                    <a:pt x="1809" y="1743"/>
                  </a:cubicBezTo>
                  <a:cubicBezTo>
                    <a:pt x="1647" y="1737"/>
                    <a:pt x="1446" y="1689"/>
                    <a:pt x="1249" y="1689"/>
                  </a:cubicBezTo>
                  <a:cubicBezTo>
                    <a:pt x="1052" y="1689"/>
                    <a:pt x="816" y="1739"/>
                    <a:pt x="627" y="1743"/>
                  </a:cubicBezTo>
                  <a:cubicBezTo>
                    <a:pt x="438" y="1747"/>
                    <a:pt x="202" y="1798"/>
                    <a:pt x="112" y="1712"/>
                  </a:cubicBezTo>
                  <a:cubicBezTo>
                    <a:pt x="22" y="1626"/>
                    <a:pt x="102" y="1422"/>
                    <a:pt x="89" y="1228"/>
                  </a:cubicBezTo>
                  <a:cubicBezTo>
                    <a:pt x="76" y="1034"/>
                    <a:pt x="36" y="737"/>
                    <a:pt x="35" y="545"/>
                  </a:cubicBezTo>
                  <a:cubicBezTo>
                    <a:pt x="34" y="353"/>
                    <a:pt x="0" y="159"/>
                    <a:pt x="81" y="76"/>
                  </a:cubicBezTo>
                  <a:close/>
                </a:path>
              </a:pathLst>
            </a:custGeom>
            <a:solidFill>
              <a:srgbClr val="FF9933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6" name="Rectangle 21"/>
            <p:cNvSpPr>
              <a:spLocks noChangeArrowheads="1"/>
            </p:cNvSpPr>
            <p:nvPr/>
          </p:nvSpPr>
          <p:spPr bwMode="auto">
            <a:xfrm>
              <a:off x="1708" y="3083"/>
              <a:ext cx="1590" cy="545"/>
            </a:xfrm>
            <a:prstGeom prst="rect">
              <a:avLst/>
            </a:prstGeom>
            <a:solidFill>
              <a:srgbClr val="6699FF"/>
            </a:solidFill>
            <a:ln w="381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23"/>
            <p:cNvSpPr txBox="1">
              <a:spLocks noChangeArrowheads="1"/>
            </p:cNvSpPr>
            <p:nvPr/>
          </p:nvSpPr>
          <p:spPr bwMode="auto">
            <a:xfrm>
              <a:off x="3799" y="3224"/>
              <a:ext cx="2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38" name="Line 24"/>
            <p:cNvSpPr>
              <a:spLocks noChangeShapeType="1"/>
            </p:cNvSpPr>
            <p:nvPr/>
          </p:nvSpPr>
          <p:spPr bwMode="auto">
            <a:xfrm>
              <a:off x="3374" y="3364"/>
              <a:ext cx="38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9" name="Text Box 25"/>
            <p:cNvSpPr txBox="1">
              <a:spLocks noChangeArrowheads="1"/>
            </p:cNvSpPr>
            <p:nvPr/>
          </p:nvSpPr>
          <p:spPr bwMode="auto">
            <a:xfrm>
              <a:off x="2410" y="2487"/>
              <a:ext cx="23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40" name="Line 26"/>
            <p:cNvSpPr>
              <a:spLocks noChangeShapeType="1"/>
            </p:cNvSpPr>
            <p:nvPr/>
          </p:nvSpPr>
          <p:spPr bwMode="auto">
            <a:xfrm flipV="1">
              <a:off x="2505" y="2741"/>
              <a:ext cx="0" cy="29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1" name="Text Box 27"/>
            <p:cNvSpPr txBox="1">
              <a:spLocks noChangeArrowheads="1"/>
            </p:cNvSpPr>
            <p:nvPr/>
          </p:nvSpPr>
          <p:spPr bwMode="auto">
            <a:xfrm>
              <a:off x="1404" y="3210"/>
              <a:ext cx="2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b</a:t>
              </a:r>
              <a:endParaRPr lang="en-US" sz="2000" i="1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42" name="Text Box 28"/>
            <p:cNvSpPr txBox="1">
              <a:spLocks noChangeArrowheads="1"/>
            </p:cNvSpPr>
            <p:nvPr/>
          </p:nvSpPr>
          <p:spPr bwMode="auto">
            <a:xfrm>
              <a:off x="2386" y="3667"/>
              <a:ext cx="2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a</a:t>
              </a:r>
              <a:endParaRPr lang="en-US" sz="2000" i="1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2543" name="Line 30"/>
            <p:cNvSpPr>
              <a:spLocks noChangeShapeType="1"/>
            </p:cNvSpPr>
            <p:nvPr/>
          </p:nvSpPr>
          <p:spPr bwMode="auto">
            <a:xfrm flipV="1">
              <a:off x="2501" y="3156"/>
              <a:ext cx="0" cy="42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4" name="Line 31"/>
            <p:cNvSpPr>
              <a:spLocks noChangeShapeType="1"/>
            </p:cNvSpPr>
            <p:nvPr/>
          </p:nvSpPr>
          <p:spPr bwMode="auto">
            <a:xfrm flipV="1">
              <a:off x="2675" y="3228"/>
              <a:ext cx="0" cy="33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5" name="Line 32"/>
            <p:cNvSpPr>
              <a:spLocks noChangeShapeType="1"/>
            </p:cNvSpPr>
            <p:nvPr/>
          </p:nvSpPr>
          <p:spPr bwMode="auto">
            <a:xfrm flipV="1">
              <a:off x="2849" y="3324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6" name="Line 33"/>
            <p:cNvSpPr>
              <a:spLocks noChangeShapeType="1"/>
            </p:cNvSpPr>
            <p:nvPr/>
          </p:nvSpPr>
          <p:spPr bwMode="auto">
            <a:xfrm flipV="1">
              <a:off x="2993" y="3426"/>
              <a:ext cx="0" cy="13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7" name="Line 36"/>
            <p:cNvSpPr>
              <a:spLocks noChangeShapeType="1"/>
            </p:cNvSpPr>
            <p:nvPr/>
          </p:nvSpPr>
          <p:spPr bwMode="auto">
            <a:xfrm flipH="1" flipV="1">
              <a:off x="2310" y="3252"/>
              <a:ext cx="5" cy="3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8" name="Line 37"/>
            <p:cNvSpPr>
              <a:spLocks noChangeShapeType="1"/>
            </p:cNvSpPr>
            <p:nvPr/>
          </p:nvSpPr>
          <p:spPr bwMode="auto">
            <a:xfrm flipV="1">
              <a:off x="2138" y="3315"/>
              <a:ext cx="0" cy="23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9" name="Line 38"/>
            <p:cNvSpPr>
              <a:spLocks noChangeShapeType="1"/>
            </p:cNvSpPr>
            <p:nvPr/>
          </p:nvSpPr>
          <p:spPr bwMode="auto">
            <a:xfrm flipV="1">
              <a:off x="1997" y="3423"/>
              <a:ext cx="0" cy="13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2530" name="Object 40"/>
          <p:cNvGraphicFramePr>
            <a:graphicFrameLocks noChangeAspect="1"/>
          </p:cNvGraphicFramePr>
          <p:nvPr/>
        </p:nvGraphicFramePr>
        <p:xfrm>
          <a:off x="5611813" y="3057525"/>
          <a:ext cx="2505075" cy="781050"/>
        </p:xfrm>
        <a:graphic>
          <a:graphicData uri="http://schemas.openxmlformats.org/presentationml/2006/ole">
            <p:oleObj spid="_x0000_s22530" name="Equation" r:id="rId4" imgW="1384200" imgH="431640" progId="Equation.DSMT4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31"/>
          <p:cNvGraphicFramePr>
            <a:graphicFrameLocks noChangeAspect="1"/>
          </p:cNvGraphicFramePr>
          <p:nvPr/>
        </p:nvGraphicFramePr>
        <p:xfrm>
          <a:off x="1096963" y="3700463"/>
          <a:ext cx="7208837" cy="1009650"/>
        </p:xfrm>
        <a:graphic>
          <a:graphicData uri="http://schemas.openxmlformats.org/presentationml/2006/ole">
            <p:oleObj spid="_x0000_s23554" name="Equation" r:id="rId4" imgW="3263760" imgH="457200" progId="Equation.DSMT4">
              <p:embed/>
            </p:oleObj>
          </a:graphicData>
        </a:graphic>
      </p:graphicFrame>
      <p:sp>
        <p:nvSpPr>
          <p:cNvPr id="656419" name="Text Box 35"/>
          <p:cNvSpPr txBox="1">
            <a:spLocks noChangeArrowheads="1"/>
          </p:cNvSpPr>
          <p:nvPr/>
        </p:nvSpPr>
        <p:spPr bwMode="auto">
          <a:xfrm>
            <a:off x="58642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graphicFrame>
        <p:nvGraphicFramePr>
          <p:cNvPr id="23555" name="Object 36"/>
          <p:cNvGraphicFramePr>
            <a:graphicFrameLocks noChangeAspect="1"/>
          </p:cNvGraphicFramePr>
          <p:nvPr/>
        </p:nvGraphicFramePr>
        <p:xfrm>
          <a:off x="1441450" y="2055813"/>
          <a:ext cx="6108700" cy="1004887"/>
        </p:xfrm>
        <a:graphic>
          <a:graphicData uri="http://schemas.openxmlformats.org/presentationml/2006/ole">
            <p:oleObj spid="_x0000_s23555" name="Equation" r:id="rId5" imgW="2781000" imgH="457200" progId="Equation.DSMT4">
              <p:embed/>
            </p:oleObj>
          </a:graphicData>
        </a:graphic>
      </p:graphicFrame>
      <p:sp>
        <p:nvSpPr>
          <p:cNvPr id="23557" name="Text Box 37"/>
          <p:cNvSpPr txBox="1">
            <a:spLocks noChangeArrowheads="1"/>
          </p:cNvSpPr>
          <p:nvPr/>
        </p:nvSpPr>
        <p:spPr bwMode="auto">
          <a:xfrm>
            <a:off x="469900" y="1398588"/>
            <a:ext cx="2809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Fourier transform pair:</a:t>
            </a:r>
            <a:endParaRPr lang="en-US" sz="2000" u="sng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989013" y="1087120"/>
          <a:ext cx="7135812" cy="1000125"/>
        </p:xfrm>
        <a:graphic>
          <a:graphicData uri="http://schemas.openxmlformats.org/presentationml/2006/ole">
            <p:oleObj spid="_x0000_s24578" name="Equation" r:id="rId4" imgW="3263760" imgH="457200" progId="Equation.DSMT4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376613" y="2498725"/>
          <a:ext cx="2251075" cy="549275"/>
        </p:xfrm>
        <a:graphic>
          <a:graphicData uri="http://schemas.openxmlformats.org/presentationml/2006/ole">
            <p:oleObj spid="_x0000_s24579" name="Equation" r:id="rId5" imgW="1041120" imgH="253800" progId="Equation.DSMT4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540000" y="3419475"/>
          <a:ext cx="3959225" cy="908050"/>
        </p:xfrm>
        <a:graphic>
          <a:graphicData uri="http://schemas.openxmlformats.org/presentationml/2006/ole">
            <p:oleObj spid="_x0000_s24580" name="Equation" r:id="rId6" imgW="1993680" imgH="457200" progId="Equation.DSMT4">
              <p:embed/>
            </p:oleObj>
          </a:graphicData>
        </a:graphic>
      </p:graphicFrame>
      <p:sp>
        <p:nvSpPr>
          <p:cNvPr id="664582" name="Text Box 6"/>
          <p:cNvSpPr txBox="1">
            <a:spLocks noChangeArrowheads="1"/>
          </p:cNvSpPr>
          <p:nvPr/>
        </p:nvSpPr>
        <p:spPr bwMode="auto">
          <a:xfrm>
            <a:off x="59658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63563" y="482123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24581" name="Object 8"/>
          <p:cNvGraphicFramePr>
            <a:graphicFrameLocks noChangeAspect="1"/>
          </p:cNvGraphicFramePr>
          <p:nvPr/>
        </p:nvGraphicFramePr>
        <p:xfrm>
          <a:off x="1020763" y="5273675"/>
          <a:ext cx="7826375" cy="1023938"/>
        </p:xfrm>
        <a:graphic>
          <a:graphicData uri="http://schemas.openxmlformats.org/presentationml/2006/ole">
            <p:oleObj spid="_x0000_s24581" name="Equation" r:id="rId7" imgW="3886200" imgH="507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ChangeArrowheads="1"/>
          </p:cNvSpPr>
          <p:nvPr/>
        </p:nvSpPr>
        <p:spPr bwMode="auto">
          <a:xfrm>
            <a:off x="2430463" y="4587875"/>
            <a:ext cx="3740150" cy="839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926420" y="2328727"/>
            <a:ext cx="1568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This gives 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3132138" y="1519238"/>
          <a:ext cx="2497137" cy="623887"/>
        </p:xfrm>
        <a:graphic>
          <a:graphicData uri="http://schemas.openxmlformats.org/presentationml/2006/ole">
            <p:oleObj spid="_x0000_s2050" name="Equation" r:id="rId4" imgW="914400" imgH="228600" progId="Equation.DSMT4">
              <p:embed/>
            </p:oleObj>
          </a:graphicData>
        </a:graphic>
      </p:graphicFrame>
      <p:graphicFrame>
        <p:nvGraphicFramePr>
          <p:cNvPr id="2051" name="Object 13"/>
          <p:cNvGraphicFramePr>
            <a:graphicFrameLocks noChangeAspect="1"/>
          </p:cNvGraphicFramePr>
          <p:nvPr/>
        </p:nvGraphicFramePr>
        <p:xfrm>
          <a:off x="2627313" y="2792413"/>
          <a:ext cx="4906962" cy="744537"/>
        </p:xfrm>
        <a:graphic>
          <a:graphicData uri="http://schemas.openxmlformats.org/presentationml/2006/ole">
            <p:oleObj spid="_x0000_s2051" name="Equation" r:id="rId5" imgW="1676160" imgH="253800" progId="Equation.DSMT4">
              <p:embed/>
            </p:oleObj>
          </a:graphicData>
        </a:graphic>
      </p:graphicFrame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2774950" y="4694238"/>
          <a:ext cx="3092450" cy="711200"/>
        </p:xfrm>
        <a:graphic>
          <a:graphicData uri="http://schemas.openxmlformats.org/presentationml/2006/ole">
            <p:oleObj spid="_x0000_s2052" name="Equation" r:id="rId6" imgW="1104840" imgH="253800" progId="Equation.DSMT4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1444852" y="3855357"/>
            <a:ext cx="695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 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1651001" y="5645150"/>
            <a:ext cx="5842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(separation equation or wavenumber equation)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4828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2027238" y="1711325"/>
          <a:ext cx="4527550" cy="979488"/>
        </p:xfrm>
        <a:graphic>
          <a:graphicData uri="http://schemas.openxmlformats.org/presentationml/2006/ole">
            <p:oleObj spid="_x0000_s25602" name="Equation" r:id="rId4" imgW="1993680" imgH="431640" progId="Equation.DSMT4">
              <p:embed/>
            </p:oleObj>
          </a:graphicData>
        </a:graphic>
      </p:graphicFrame>
      <p:sp>
        <p:nvSpPr>
          <p:cNvPr id="670726" name="Text Box 6"/>
          <p:cNvSpPr txBox="1">
            <a:spLocks noChangeArrowheads="1"/>
          </p:cNvSpPr>
          <p:nvPr/>
        </p:nvSpPr>
        <p:spPr bwMode="auto">
          <a:xfrm>
            <a:off x="57626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176598" y="1330681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992188" y="3232150"/>
            <a:ext cx="1538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Next, define</a:t>
            </a:r>
          </a:p>
        </p:txBody>
      </p:sp>
      <p:graphicFrame>
        <p:nvGraphicFramePr>
          <p:cNvPr id="25603" name="Object 9"/>
          <p:cNvGraphicFramePr>
            <a:graphicFrameLocks noChangeAspect="1"/>
          </p:cNvGraphicFramePr>
          <p:nvPr/>
        </p:nvGraphicFramePr>
        <p:xfrm>
          <a:off x="3092497" y="3627722"/>
          <a:ext cx="2492375" cy="600075"/>
        </p:xfrm>
        <a:graphic>
          <a:graphicData uri="http://schemas.openxmlformats.org/presentationml/2006/ole">
            <p:oleObj spid="_x0000_s25603" name="Equation" r:id="rId5" imgW="1054080" imgH="253800" progId="Equation.DSMT4">
              <p:embed/>
            </p:oleObj>
          </a:graphicData>
        </a:graphic>
      </p:graphicFrame>
      <p:graphicFrame>
        <p:nvGraphicFramePr>
          <p:cNvPr id="25604" name="Object 10"/>
          <p:cNvGraphicFramePr>
            <a:graphicFrameLocks noChangeAspect="1"/>
          </p:cNvGraphicFramePr>
          <p:nvPr/>
        </p:nvGraphicFramePr>
        <p:xfrm>
          <a:off x="3195638" y="5384800"/>
          <a:ext cx="2181225" cy="914400"/>
        </p:xfrm>
        <a:graphic>
          <a:graphicData uri="http://schemas.openxmlformats.org/presentationml/2006/ole">
            <p:oleObj spid="_x0000_s25604" name="Equation" r:id="rId6" imgW="1028520" imgH="431640" progId="Equation.DSMT4">
              <p:embed/>
            </p:oleObj>
          </a:graphicData>
        </a:graphic>
      </p:graphicFrame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1071563" y="490855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We then have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8"/>
          <p:cNvGraphicFramePr>
            <a:graphicFrameLocks noChangeAspect="1"/>
          </p:cNvGraphicFramePr>
          <p:nvPr/>
        </p:nvGraphicFramePr>
        <p:xfrm>
          <a:off x="1834474" y="1673000"/>
          <a:ext cx="4452937" cy="563562"/>
        </p:xfrm>
        <a:graphic>
          <a:graphicData uri="http://schemas.openxmlformats.org/presentationml/2006/ole">
            <p:oleObj spid="_x0000_s26626" name="Equation" r:id="rId4" imgW="2006280" imgH="253800" progId="Equation.DSMT4">
              <p:embed/>
            </p:oleObj>
          </a:graphicData>
        </a:graphic>
      </p:graphicFrame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582613" y="2574925"/>
            <a:ext cx="1230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  <a:endParaRPr lang="en-US" sz="2000" u="sng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26627" name="Object 10"/>
          <p:cNvGraphicFramePr>
            <a:graphicFrameLocks noChangeAspect="1"/>
          </p:cNvGraphicFramePr>
          <p:nvPr/>
        </p:nvGraphicFramePr>
        <p:xfrm>
          <a:off x="874713" y="3074988"/>
          <a:ext cx="7458075" cy="990600"/>
        </p:xfrm>
        <a:graphic>
          <a:graphicData uri="http://schemas.openxmlformats.org/presentationml/2006/ole">
            <p:oleObj spid="_x0000_s26627" name="Equation" r:id="rId5" imgW="3441600" imgH="457200" progId="Equation.DSMT4">
              <p:embed/>
            </p:oleObj>
          </a:graphicData>
        </a:graphic>
      </p:graphicFrame>
      <p:sp>
        <p:nvSpPr>
          <p:cNvPr id="657447" name="Text Box 39"/>
          <p:cNvSpPr txBox="1">
            <a:spLocks noChangeArrowheads="1"/>
          </p:cNvSpPr>
          <p:nvPr/>
        </p:nvSpPr>
        <p:spPr bwMode="auto">
          <a:xfrm>
            <a:off x="54578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6632" name="Text Box 41"/>
          <p:cNvSpPr txBox="1">
            <a:spLocks noChangeArrowheads="1"/>
          </p:cNvSpPr>
          <p:nvPr/>
        </p:nvSpPr>
        <p:spPr bwMode="auto">
          <a:xfrm>
            <a:off x="942374" y="1078893"/>
            <a:ext cx="117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Solution:</a:t>
            </a:r>
          </a:p>
        </p:txBody>
      </p:sp>
      <p:grpSp>
        <p:nvGrpSpPr>
          <p:cNvPr id="26633" name="Group 45"/>
          <p:cNvGrpSpPr>
            <a:grpSpLocks/>
          </p:cNvGrpSpPr>
          <p:nvPr/>
        </p:nvGrpSpPr>
        <p:grpSpPr bwMode="auto">
          <a:xfrm>
            <a:off x="2351088" y="4187825"/>
            <a:ext cx="5608637" cy="2305050"/>
            <a:chOff x="1505" y="2622"/>
            <a:chExt cx="3533" cy="1452"/>
          </a:xfrm>
        </p:grpSpPr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4735" y="3227"/>
              <a:ext cx="3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  <a:endParaRPr lang="en-US" sz="2000" i="1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26636" name="Line 15"/>
            <p:cNvSpPr>
              <a:spLocks noChangeShapeType="1"/>
            </p:cNvSpPr>
            <p:nvPr/>
          </p:nvSpPr>
          <p:spPr bwMode="auto">
            <a:xfrm>
              <a:off x="1593" y="3361"/>
              <a:ext cx="10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7" name="Line 16"/>
            <p:cNvSpPr>
              <a:spLocks noChangeShapeType="1"/>
            </p:cNvSpPr>
            <p:nvPr/>
          </p:nvSpPr>
          <p:spPr bwMode="auto">
            <a:xfrm>
              <a:off x="2593" y="3361"/>
              <a:ext cx="0" cy="697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8" name="Line 17"/>
            <p:cNvSpPr>
              <a:spLocks noChangeShapeType="1"/>
            </p:cNvSpPr>
            <p:nvPr/>
          </p:nvSpPr>
          <p:spPr bwMode="auto">
            <a:xfrm>
              <a:off x="3140" y="3357"/>
              <a:ext cx="10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9" name="Line 18"/>
            <p:cNvSpPr>
              <a:spLocks noChangeShapeType="1"/>
            </p:cNvSpPr>
            <p:nvPr/>
          </p:nvSpPr>
          <p:spPr bwMode="auto">
            <a:xfrm flipH="1">
              <a:off x="3156" y="3365"/>
              <a:ext cx="0" cy="70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4323" y="3367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1" name="Line 20"/>
            <p:cNvSpPr>
              <a:spLocks noChangeShapeType="1"/>
            </p:cNvSpPr>
            <p:nvPr/>
          </p:nvSpPr>
          <p:spPr bwMode="auto">
            <a:xfrm flipH="1" flipV="1">
              <a:off x="2878" y="2676"/>
              <a:ext cx="1" cy="62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2" name="Line 22"/>
            <p:cNvSpPr>
              <a:spLocks noChangeShapeType="1"/>
            </p:cNvSpPr>
            <p:nvPr/>
          </p:nvSpPr>
          <p:spPr bwMode="auto">
            <a:xfrm flipV="1">
              <a:off x="3068" y="2777"/>
              <a:ext cx="337" cy="5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3" name="Line 23"/>
            <p:cNvSpPr>
              <a:spLocks noChangeShapeType="1"/>
            </p:cNvSpPr>
            <p:nvPr/>
          </p:nvSpPr>
          <p:spPr bwMode="auto">
            <a:xfrm flipH="1" flipV="1">
              <a:off x="2353" y="2765"/>
              <a:ext cx="361" cy="55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4" name="Line 24"/>
            <p:cNvSpPr>
              <a:spLocks noChangeShapeType="1"/>
            </p:cNvSpPr>
            <p:nvPr/>
          </p:nvSpPr>
          <p:spPr bwMode="auto">
            <a:xfrm>
              <a:off x="3063" y="3090"/>
              <a:ext cx="20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5" name="Line 25"/>
            <p:cNvSpPr>
              <a:spLocks noChangeShapeType="1"/>
            </p:cNvSpPr>
            <p:nvPr/>
          </p:nvSpPr>
          <p:spPr bwMode="auto">
            <a:xfrm>
              <a:off x="3135" y="2991"/>
              <a:ext cx="20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6" name="Line 26"/>
            <p:cNvSpPr>
              <a:spLocks noChangeShapeType="1"/>
            </p:cNvSpPr>
            <p:nvPr/>
          </p:nvSpPr>
          <p:spPr bwMode="auto">
            <a:xfrm>
              <a:off x="3099" y="3042"/>
              <a:ext cx="20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7" name="Line 27"/>
            <p:cNvSpPr>
              <a:spLocks noChangeShapeType="1"/>
            </p:cNvSpPr>
            <p:nvPr/>
          </p:nvSpPr>
          <p:spPr bwMode="auto">
            <a:xfrm>
              <a:off x="2760" y="3072"/>
              <a:ext cx="2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8" name="Line 28"/>
            <p:cNvSpPr>
              <a:spLocks noChangeShapeType="1"/>
            </p:cNvSpPr>
            <p:nvPr/>
          </p:nvSpPr>
          <p:spPr bwMode="auto">
            <a:xfrm>
              <a:off x="2750" y="3012"/>
              <a:ext cx="24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9" name="Line 29"/>
            <p:cNvSpPr>
              <a:spLocks noChangeShapeType="1"/>
            </p:cNvSpPr>
            <p:nvPr/>
          </p:nvSpPr>
          <p:spPr bwMode="auto">
            <a:xfrm>
              <a:off x="2750" y="2955"/>
              <a:ext cx="24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0" name="Line 30"/>
            <p:cNvSpPr>
              <a:spLocks noChangeShapeType="1"/>
            </p:cNvSpPr>
            <p:nvPr/>
          </p:nvSpPr>
          <p:spPr bwMode="auto">
            <a:xfrm flipV="1">
              <a:off x="2505" y="3090"/>
              <a:ext cx="195" cy="1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1" name="Line 31"/>
            <p:cNvSpPr>
              <a:spLocks noChangeShapeType="1"/>
            </p:cNvSpPr>
            <p:nvPr/>
          </p:nvSpPr>
          <p:spPr bwMode="auto">
            <a:xfrm flipV="1">
              <a:off x="2424" y="2988"/>
              <a:ext cx="195" cy="1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2" name="Line 32"/>
            <p:cNvSpPr>
              <a:spLocks noChangeShapeType="1"/>
            </p:cNvSpPr>
            <p:nvPr/>
          </p:nvSpPr>
          <p:spPr bwMode="auto">
            <a:xfrm flipV="1">
              <a:off x="2466" y="3039"/>
              <a:ext cx="195" cy="1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3" name="Line 33"/>
            <p:cNvSpPr>
              <a:spLocks noChangeShapeType="1"/>
            </p:cNvSpPr>
            <p:nvPr/>
          </p:nvSpPr>
          <p:spPr bwMode="auto">
            <a:xfrm flipV="1">
              <a:off x="3503" y="3356"/>
              <a:ext cx="688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4" name="Line 34"/>
            <p:cNvSpPr>
              <a:spLocks noChangeShapeType="1"/>
            </p:cNvSpPr>
            <p:nvPr/>
          </p:nvSpPr>
          <p:spPr bwMode="auto">
            <a:xfrm>
              <a:off x="3801" y="3246"/>
              <a:ext cx="0" cy="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5" name="Line 35"/>
            <p:cNvSpPr>
              <a:spLocks noChangeShapeType="1"/>
            </p:cNvSpPr>
            <p:nvPr/>
          </p:nvSpPr>
          <p:spPr bwMode="auto">
            <a:xfrm>
              <a:off x="3858" y="3246"/>
              <a:ext cx="0" cy="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6" name="Line 36"/>
            <p:cNvSpPr>
              <a:spLocks noChangeShapeType="1"/>
            </p:cNvSpPr>
            <p:nvPr/>
          </p:nvSpPr>
          <p:spPr bwMode="auto">
            <a:xfrm>
              <a:off x="3912" y="3246"/>
              <a:ext cx="0" cy="21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628" name="Object 37"/>
            <p:cNvGraphicFramePr>
              <a:graphicFrameLocks noChangeAspect="1"/>
            </p:cNvGraphicFramePr>
            <p:nvPr/>
          </p:nvGraphicFramePr>
          <p:xfrm>
            <a:off x="3610" y="2622"/>
            <a:ext cx="948" cy="315"/>
          </p:xfrm>
          <a:graphic>
            <a:graphicData uri="http://schemas.openxmlformats.org/presentationml/2006/ole">
              <p:oleObj spid="_x0000_s26628" name="Equation" r:id="rId6" imgW="761760" imgH="253800" progId="Equation.DSMT4">
                <p:embed/>
              </p:oleObj>
            </a:graphicData>
          </a:graphic>
        </p:graphicFrame>
        <p:graphicFrame>
          <p:nvGraphicFramePr>
            <p:cNvPr id="26629" name="Object 38"/>
            <p:cNvGraphicFramePr>
              <a:graphicFrameLocks noChangeAspect="1"/>
            </p:cNvGraphicFramePr>
            <p:nvPr/>
          </p:nvGraphicFramePr>
          <p:xfrm>
            <a:off x="3589" y="3550"/>
            <a:ext cx="1000" cy="333"/>
          </p:xfrm>
          <a:graphic>
            <a:graphicData uri="http://schemas.openxmlformats.org/presentationml/2006/ole">
              <p:oleObj spid="_x0000_s26629" name="Equation" r:id="rId7" imgW="761760" imgH="253800" progId="Equation.DSMT4">
                <p:embed/>
              </p:oleObj>
            </a:graphicData>
          </a:graphic>
        </p:graphicFrame>
        <p:sp>
          <p:nvSpPr>
            <p:cNvPr id="26657" name="Text Box 42"/>
            <p:cNvSpPr txBox="1">
              <a:spLocks noChangeArrowheads="1"/>
            </p:cNvSpPr>
            <p:nvPr/>
          </p:nvSpPr>
          <p:spPr bwMode="auto">
            <a:xfrm>
              <a:off x="1505" y="2968"/>
              <a:ext cx="82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  <a:latin typeface="Arial" charset="0"/>
                </a:rPr>
                <a:t>P</a:t>
              </a:r>
              <a:r>
                <a:rPr lang="en-US" dirty="0" smtClean="0">
                  <a:solidFill>
                    <a:schemeClr val="hlink"/>
                  </a:solidFill>
                  <a:latin typeface="Arial" charset="0"/>
                </a:rPr>
                <a:t>ower </a:t>
              </a:r>
              <a:r>
                <a:rPr lang="en-US" dirty="0">
                  <a:solidFill>
                    <a:schemeClr val="hlink"/>
                  </a:solidFill>
                  <a:latin typeface="Arial" charset="0"/>
                </a:rPr>
                <a:t>flow</a:t>
              </a:r>
            </a:p>
          </p:txBody>
        </p:sp>
        <p:sp>
          <p:nvSpPr>
            <p:cNvPr id="26658" name="Text Box 43"/>
            <p:cNvSpPr txBox="1">
              <a:spLocks noChangeArrowheads="1"/>
            </p:cNvSpPr>
            <p:nvPr/>
          </p:nvSpPr>
          <p:spPr bwMode="auto">
            <a:xfrm>
              <a:off x="3470" y="2887"/>
              <a:ext cx="115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(Homogeneous</a:t>
              </a:r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26659" name="Text Box 44"/>
            <p:cNvSpPr txBox="1">
              <a:spLocks noChangeArrowheads="1"/>
            </p:cNvSpPr>
            <p:nvPr/>
          </p:nvSpPr>
          <p:spPr bwMode="auto">
            <a:xfrm>
              <a:off x="3430" y="3841"/>
              <a:ext cx="1255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(Inhomogeneous</a:t>
              </a:r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)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20544" y="1665514"/>
            <a:ext cx="1992414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We want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outgoing waves only.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74" name="Text Box 30"/>
          <p:cNvSpPr txBox="1">
            <a:spLocks noChangeArrowheads="1"/>
          </p:cNvSpPr>
          <p:nvPr/>
        </p:nvSpPr>
        <p:spPr bwMode="auto">
          <a:xfrm>
            <a:off x="57626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7652" name="Text Box 31"/>
          <p:cNvSpPr txBox="1">
            <a:spLocks noChangeArrowheads="1"/>
          </p:cNvSpPr>
          <p:nvPr/>
        </p:nvSpPr>
        <p:spPr bwMode="auto">
          <a:xfrm>
            <a:off x="244475" y="867060"/>
            <a:ext cx="40306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Fourier transform of aperture field:</a:t>
            </a:r>
          </a:p>
        </p:txBody>
      </p:sp>
      <p:graphicFrame>
        <p:nvGraphicFramePr>
          <p:cNvPr id="27650" name="Object 33"/>
          <p:cNvGraphicFramePr>
            <a:graphicFrameLocks noChangeAspect="1"/>
          </p:cNvGraphicFramePr>
          <p:nvPr/>
        </p:nvGraphicFramePr>
        <p:xfrm>
          <a:off x="1581150" y="1439636"/>
          <a:ext cx="5395913" cy="2468563"/>
        </p:xfrm>
        <a:graphic>
          <a:graphicData uri="http://schemas.openxmlformats.org/presentationml/2006/ole">
            <p:oleObj spid="_x0000_s27650" name="Equation" r:id="rId4" imgW="3136680" imgH="1434960" progId="Equation.DSMT4">
              <p:embed/>
            </p:oleObj>
          </a:graphicData>
        </a:graphic>
      </p:graphicFrame>
      <p:graphicFrame>
        <p:nvGraphicFramePr>
          <p:cNvPr id="27651" name="Object 33"/>
          <p:cNvGraphicFramePr>
            <a:graphicFrameLocks noChangeAspect="1"/>
          </p:cNvGraphicFramePr>
          <p:nvPr/>
        </p:nvGraphicFramePr>
        <p:xfrm>
          <a:off x="1685925" y="4381500"/>
          <a:ext cx="5133975" cy="1617663"/>
        </p:xfrm>
        <a:graphic>
          <a:graphicData uri="http://schemas.openxmlformats.org/presentationml/2006/ole">
            <p:oleObj spid="_x0000_s27651" name="Equation" r:id="rId5" imgW="2984400" imgH="939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53562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782955" y="997585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Note: </a:t>
            </a:r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1674813" y="1662113"/>
          <a:ext cx="4960937" cy="563562"/>
        </p:xfrm>
        <a:graphic>
          <a:graphicData uri="http://schemas.openxmlformats.org/presentationml/2006/ole">
            <p:oleObj spid="_x0000_s28674" name="Equation" r:id="rId4" imgW="2234880" imgH="253800" progId="Equation.DSMT4">
              <p:embed/>
            </p:oleObj>
          </a:graphicData>
        </a:graphic>
      </p:graphicFrame>
      <p:sp>
        <p:nvSpPr>
          <p:cNvPr id="28681" name="Line 6"/>
          <p:cNvSpPr>
            <a:spLocks noChangeShapeType="1"/>
          </p:cNvSpPr>
          <p:nvPr/>
        </p:nvSpPr>
        <p:spPr bwMode="auto">
          <a:xfrm flipV="1">
            <a:off x="3448957" y="1558472"/>
            <a:ext cx="723900" cy="7493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1138555" y="258508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2097723" y="3016568"/>
          <a:ext cx="2000250" cy="506412"/>
        </p:xfrm>
        <a:graphic>
          <a:graphicData uri="http://schemas.openxmlformats.org/presentationml/2006/ole">
            <p:oleObj spid="_x0000_s28675" name="Equation" r:id="rId5" imgW="901440" imgH="228600" progId="Equation.DSMT4">
              <p:embed/>
            </p:oleObj>
          </a:graphicData>
        </a:graphic>
      </p:graphicFrame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422275" y="3808413"/>
            <a:ext cx="1863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For </a:t>
            </a:r>
            <a:r>
              <a:rPr lang="en-US" sz="2000" i="1">
                <a:solidFill>
                  <a:schemeClr val="bg1"/>
                </a:solidFill>
              </a:rPr>
              <a:t>E</a:t>
            </a:r>
            <a:r>
              <a:rPr lang="en-US" sz="2000" i="1" baseline="-25000">
                <a:solidFill>
                  <a:schemeClr val="bg1"/>
                </a:solidFill>
              </a:rPr>
              <a:t>z</a:t>
            </a:r>
            <a:r>
              <a:rPr lang="en-US" sz="2000" i="1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we have</a:t>
            </a:r>
          </a:p>
        </p:txBody>
      </p:sp>
      <p:graphicFrame>
        <p:nvGraphicFramePr>
          <p:cNvPr id="28676" name="Object 10"/>
          <p:cNvGraphicFramePr>
            <a:graphicFrameLocks noChangeAspect="1"/>
          </p:cNvGraphicFramePr>
          <p:nvPr/>
        </p:nvGraphicFramePr>
        <p:xfrm>
          <a:off x="879475" y="4435475"/>
          <a:ext cx="1239838" cy="450850"/>
        </p:xfrm>
        <a:graphic>
          <a:graphicData uri="http://schemas.openxmlformats.org/presentationml/2006/ole">
            <p:oleObj spid="_x0000_s28676" name="Equation" r:id="rId6" imgW="558720" imgH="203040" progId="Equation.DSMT4">
              <p:embed/>
            </p:oleObj>
          </a:graphicData>
        </a:graphic>
      </p:graphicFrame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3900488" y="4143375"/>
          <a:ext cx="2030412" cy="985838"/>
        </p:xfrm>
        <a:graphic>
          <a:graphicData uri="http://schemas.openxmlformats.org/presentationml/2006/ole">
            <p:oleObj spid="_x0000_s28677" name="Equation" r:id="rId7" imgW="914400" imgH="444240" progId="Equation.DSMT4">
              <p:embed/>
            </p:oleObj>
          </a:graphicData>
        </a:graphic>
      </p:graphicFrame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2558861" y="5627711"/>
          <a:ext cx="3522663" cy="620713"/>
        </p:xfrm>
        <a:graphic>
          <a:graphicData uri="http://schemas.openxmlformats.org/presentationml/2006/ole">
            <p:oleObj spid="_x0000_s28678" name="Equation" r:id="rId8" imgW="1587240" imgH="279360" progId="Equation.DSMT4">
              <p:embed/>
            </p:oleObj>
          </a:graphicData>
        </a:graphic>
      </p:graphicFrame>
      <p:sp>
        <p:nvSpPr>
          <p:cNvPr id="28684" name="AutoShape 13"/>
          <p:cNvSpPr>
            <a:spLocks noChangeArrowheads="1"/>
          </p:cNvSpPr>
          <p:nvPr/>
        </p:nvSpPr>
        <p:spPr bwMode="auto">
          <a:xfrm>
            <a:off x="2514600" y="4470400"/>
            <a:ext cx="838200" cy="393700"/>
          </a:xfrm>
          <a:prstGeom prst="rightArrow">
            <a:avLst>
              <a:gd name="adj1" fmla="val 50000"/>
              <a:gd name="adj2" fmla="val 5322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AutoShape 14"/>
          <p:cNvSpPr>
            <a:spLocks noChangeArrowheads="1"/>
          </p:cNvSpPr>
          <p:nvPr/>
        </p:nvSpPr>
        <p:spPr bwMode="auto">
          <a:xfrm>
            <a:off x="1346011" y="5748361"/>
            <a:ext cx="838200" cy="393700"/>
          </a:xfrm>
          <a:prstGeom prst="rightArrow">
            <a:avLst>
              <a:gd name="adj1" fmla="val 50000"/>
              <a:gd name="adj2" fmla="val 5322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14447" y="5513695"/>
            <a:ext cx="2210938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This follows from the mathematical form of </a:t>
            </a:r>
            <a:r>
              <a:rPr lang="en-US" sz="1400" i="1" dirty="0" err="1" smtClean="0">
                <a:solidFill>
                  <a:schemeClr val="bg2"/>
                </a:solidFill>
                <a:latin typeface="+mn-lt"/>
              </a:rPr>
              <a:t>E</a:t>
            </a:r>
            <a:r>
              <a:rPr lang="en-US" sz="1400" i="1" baseline="-25000" dirty="0" err="1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as an inverse transform.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54578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669415" y="119316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29698" name="Object 11"/>
          <p:cNvGraphicFramePr>
            <a:graphicFrameLocks noChangeAspect="1"/>
          </p:cNvGraphicFramePr>
          <p:nvPr/>
        </p:nvGraphicFramePr>
        <p:xfrm>
          <a:off x="2507966" y="1542434"/>
          <a:ext cx="2112963" cy="1071563"/>
        </p:xfrm>
        <a:graphic>
          <a:graphicData uri="http://schemas.openxmlformats.org/presentationml/2006/ole">
            <p:oleObj spid="_x0000_s29698" name="Equation" r:id="rId4" imgW="952200" imgH="482400" progId="Equation.DSMT4">
              <p:embed/>
            </p:oleObj>
          </a:graphicData>
        </a:graphic>
      </p:graphicFrame>
      <p:graphicFrame>
        <p:nvGraphicFramePr>
          <p:cNvPr id="29699" name="Object 14"/>
          <p:cNvGraphicFramePr>
            <a:graphicFrameLocks noChangeAspect="1"/>
          </p:cNvGraphicFramePr>
          <p:nvPr/>
        </p:nvGraphicFramePr>
        <p:xfrm>
          <a:off x="347980" y="3930333"/>
          <a:ext cx="8393113" cy="1046162"/>
        </p:xfrm>
        <a:graphic>
          <a:graphicData uri="http://schemas.openxmlformats.org/presentationml/2006/ole">
            <p:oleObj spid="_x0000_s29699" name="Equation" r:id="rId5" imgW="3873240" imgH="482400" progId="Equation.DSMT4">
              <p:embed/>
            </p:oleObj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4571" y="3156319"/>
            <a:ext cx="35878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In the space domain, we have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545783" y="0"/>
            <a:ext cx="81518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Radiation from Waveguide (cont.)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070699" y="1008107"/>
            <a:ext cx="29113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Summary (for </a:t>
            </a:r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&gt; 0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29699" name="Object 14"/>
          <p:cNvGraphicFramePr>
            <a:graphicFrameLocks noChangeAspect="1"/>
          </p:cNvGraphicFramePr>
          <p:nvPr/>
        </p:nvGraphicFramePr>
        <p:xfrm>
          <a:off x="380637" y="3984762"/>
          <a:ext cx="8393113" cy="1046162"/>
        </p:xfrm>
        <a:graphic>
          <a:graphicData uri="http://schemas.openxmlformats.org/presentationml/2006/ole">
            <p:oleObj spid="_x0000_s176131" name="Equation" r:id="rId4" imgW="3873240" imgH="482400" progId="Equation.DSMT4">
              <p:embed/>
            </p:oleObj>
          </a:graphicData>
        </a:graphic>
      </p:graphicFrame>
      <p:graphicFrame>
        <p:nvGraphicFramePr>
          <p:cNvPr id="176132" name="Object 10"/>
          <p:cNvGraphicFramePr>
            <a:graphicFrameLocks noChangeAspect="1"/>
          </p:cNvGraphicFramePr>
          <p:nvPr/>
        </p:nvGraphicFramePr>
        <p:xfrm>
          <a:off x="711429" y="2715759"/>
          <a:ext cx="7458075" cy="990600"/>
        </p:xfrm>
        <a:graphic>
          <a:graphicData uri="http://schemas.openxmlformats.org/presentationml/2006/ole">
            <p:oleObj spid="_x0000_s176132" name="Equation" r:id="rId5" imgW="3441600" imgH="457200" progId="Equation.DSMT4">
              <p:embed/>
            </p:oleObj>
          </a:graphicData>
        </a:graphic>
      </p:graphicFrame>
      <p:graphicFrame>
        <p:nvGraphicFramePr>
          <p:cNvPr id="176133" name="Object 8"/>
          <p:cNvGraphicFramePr>
            <a:graphicFrameLocks noChangeAspect="1"/>
          </p:cNvGraphicFramePr>
          <p:nvPr/>
        </p:nvGraphicFramePr>
        <p:xfrm>
          <a:off x="3055030" y="1982108"/>
          <a:ext cx="2000250" cy="506413"/>
        </p:xfrm>
        <a:graphic>
          <a:graphicData uri="http://schemas.openxmlformats.org/presentationml/2006/ole">
            <p:oleObj spid="_x0000_s176133" name="Equation" r:id="rId6" imgW="901440" imgH="228600" progId="Equation.DSMT4">
              <p:embed/>
            </p:oleObj>
          </a:graphicData>
        </a:graphic>
      </p:graphicFrame>
      <p:graphicFrame>
        <p:nvGraphicFramePr>
          <p:cNvPr id="176134" name="Object 6"/>
          <p:cNvGraphicFramePr>
            <a:graphicFrameLocks noChangeAspect="1"/>
          </p:cNvGraphicFramePr>
          <p:nvPr/>
        </p:nvGraphicFramePr>
        <p:xfrm>
          <a:off x="2132240" y="5298083"/>
          <a:ext cx="4159704" cy="1310680"/>
        </p:xfrm>
        <a:graphic>
          <a:graphicData uri="http://schemas.openxmlformats.org/presentationml/2006/ole">
            <p:oleObj spid="_x0000_s176134" name="Equation" r:id="rId7" imgW="2984400" imgH="939600" progId="Equation.DSMT4">
              <p:embed/>
            </p:oleObj>
          </a:graphicData>
        </a:graphic>
      </p:graphicFrame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4680" y="874308"/>
            <a:ext cx="3483661" cy="151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834073" y="0"/>
            <a:ext cx="77089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Some Plane-Wave “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”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Theorems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1000125"/>
            <a:ext cx="1727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Theorem #1</a:t>
            </a:r>
            <a:endParaRPr lang="en-US" sz="2000" u="sng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30722" name="Object 31"/>
          <p:cNvGraphicFramePr>
            <a:graphicFrameLocks noChangeAspect="1"/>
          </p:cNvGraphicFramePr>
          <p:nvPr/>
        </p:nvGraphicFramePr>
        <p:xfrm>
          <a:off x="3033784" y="1282061"/>
          <a:ext cx="2647950" cy="619125"/>
        </p:xfrm>
        <a:graphic>
          <a:graphicData uri="http://schemas.openxmlformats.org/presentationml/2006/ole">
            <p:oleObj spid="_x0000_s30722" name="Equation" r:id="rId4" imgW="977760" imgH="228600" progId="Equation.DSMT4">
              <p:embed/>
            </p:oleObj>
          </a:graphicData>
        </a:graphic>
      </p:graphicFrame>
      <p:sp>
        <p:nvSpPr>
          <p:cNvPr id="30727" name="Text Box 32"/>
          <p:cNvSpPr txBox="1">
            <a:spLocks noChangeArrowheads="1"/>
          </p:cNvSpPr>
          <p:nvPr/>
        </p:nvSpPr>
        <p:spPr bwMode="auto">
          <a:xfrm>
            <a:off x="844550" y="2238375"/>
            <a:ext cx="1701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Theorem #2</a:t>
            </a:r>
            <a:endParaRPr lang="en-US" sz="2000" u="sng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30723" name="Object 33"/>
          <p:cNvGraphicFramePr>
            <a:graphicFrameLocks noChangeAspect="1"/>
          </p:cNvGraphicFramePr>
          <p:nvPr/>
        </p:nvGraphicFramePr>
        <p:xfrm>
          <a:off x="3397250" y="3246438"/>
          <a:ext cx="2379663" cy="1516062"/>
        </p:xfrm>
        <a:graphic>
          <a:graphicData uri="http://schemas.openxmlformats.org/presentationml/2006/ole">
            <p:oleObj spid="_x0000_s30723" name="Equation" r:id="rId5" imgW="876240" imgH="558720" progId="Equation.DSMT4">
              <p:embed/>
            </p:oleObj>
          </a:graphicData>
        </a:graphic>
      </p:graphicFrame>
      <p:sp>
        <p:nvSpPr>
          <p:cNvPr id="30728" name="Text Box 34"/>
          <p:cNvSpPr txBox="1">
            <a:spLocks noChangeArrowheads="1"/>
          </p:cNvSpPr>
          <p:nvPr/>
        </p:nvSpPr>
        <p:spPr bwMode="auto">
          <a:xfrm>
            <a:off x="1790700" y="2849563"/>
            <a:ext cx="3332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If PW is </a:t>
            </a:r>
            <a:r>
              <a:rPr lang="en-US" sz="200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homogeneous</a:t>
            </a: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:</a:t>
            </a:r>
            <a:endParaRPr lang="en-US" sz="200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30729" name="Text Box 35"/>
          <p:cNvSpPr txBox="1">
            <a:spLocks noChangeArrowheads="1"/>
          </p:cNvSpPr>
          <p:nvPr/>
        </p:nvSpPr>
        <p:spPr bwMode="auto">
          <a:xfrm>
            <a:off x="1790700" y="5378450"/>
            <a:ext cx="2867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If medium is </a:t>
            </a:r>
            <a:r>
              <a:rPr lang="en-US" sz="200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lossless</a:t>
            </a: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:</a:t>
            </a:r>
            <a:endParaRPr lang="en-US" sz="200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30730" name="Text Box 36"/>
          <p:cNvSpPr txBox="1">
            <a:spLocks noChangeArrowheads="1"/>
          </p:cNvSpPr>
          <p:nvPr/>
        </p:nvSpPr>
        <p:spPr bwMode="auto">
          <a:xfrm>
            <a:off x="917906" y="4838700"/>
            <a:ext cx="1839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Theorem #3</a:t>
            </a:r>
            <a:endParaRPr lang="en-US" sz="2000" u="sng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30724" name="Object 37"/>
          <p:cNvGraphicFramePr>
            <a:graphicFrameLocks noChangeAspect="1"/>
          </p:cNvGraphicFramePr>
          <p:nvPr/>
        </p:nvGraphicFramePr>
        <p:xfrm>
          <a:off x="3760788" y="5808663"/>
          <a:ext cx="1401762" cy="635000"/>
        </p:xfrm>
        <a:graphic>
          <a:graphicData uri="http://schemas.openxmlformats.org/presentationml/2006/ole">
            <p:oleObj spid="_x0000_s30724" name="Equation" r:id="rId6" imgW="533160" imgH="241200" progId="Equation.DSMT4">
              <p:embed/>
            </p:oleObj>
          </a:graphicData>
        </a:graphic>
      </p:graphicFrame>
      <p:sp>
        <p:nvSpPr>
          <p:cNvPr id="30731" name="Text Box 38"/>
          <p:cNvSpPr txBox="1">
            <a:spLocks noChangeArrowheads="1"/>
          </p:cNvSpPr>
          <p:nvPr/>
        </p:nvSpPr>
        <p:spPr bwMode="auto">
          <a:xfrm>
            <a:off x="6057899" y="4221163"/>
            <a:ext cx="22672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lossless medium)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30732" name="Text Box 39"/>
          <p:cNvSpPr txBox="1">
            <a:spLocks noChangeArrowheads="1"/>
          </p:cNvSpPr>
          <p:nvPr/>
        </p:nvSpPr>
        <p:spPr bwMode="auto">
          <a:xfrm>
            <a:off x="5880168" y="3486150"/>
            <a:ext cx="26345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(lossy medium)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5950685" y="1427612"/>
            <a:ext cx="17193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(always true)</a:t>
            </a:r>
            <a:endParaRPr lang="en-US" sz="2000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Text Box 2"/>
          <p:cNvSpPr txBox="1">
            <a:spLocks noChangeArrowheads="1"/>
          </p:cNvSpPr>
          <p:nvPr/>
        </p:nvSpPr>
        <p:spPr bwMode="auto">
          <a:xfrm>
            <a:off x="2031365" y="0"/>
            <a:ext cx="46339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458232" y="5222875"/>
            <a:ext cx="5924550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Find </a:t>
            </a:r>
            <a:r>
              <a:rPr lang="en-US" sz="2400" i="1" u="sng" dirty="0">
                <a:solidFill>
                  <a:schemeClr val="bg2"/>
                </a:solidFill>
                <a:sym typeface="Symbol" pitchFamily="18" charset="2"/>
              </a:rPr>
              <a:t>H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and compare its magnitude with that of </a:t>
            </a:r>
            <a:r>
              <a:rPr lang="en-US" sz="2400" i="1" u="sng" dirty="0">
                <a:solidFill>
                  <a:schemeClr val="bg2"/>
                </a:solidFill>
                <a:sym typeface="Symbol" pitchFamily="18" charset="2"/>
              </a:rPr>
              <a:t>E</a:t>
            </a:r>
            <a:r>
              <a:rPr lang="en-US" sz="2000" dirty="0">
                <a:solidFill>
                  <a:schemeClr val="bg2"/>
                </a:solidFill>
                <a:sym typeface="Symbol" pitchFamily="18" charset="2"/>
              </a:rPr>
              <a:t>.</a:t>
            </a:r>
            <a:endParaRPr lang="en-US" sz="2000" i="1" u="sng" dirty="0">
              <a:solidFill>
                <a:schemeClr val="bg2"/>
              </a:solidFill>
              <a:sym typeface="Symbol" pitchFamily="18" charset="2"/>
            </a:endParaRPr>
          </a:p>
        </p:txBody>
      </p:sp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2014992" y="1227818"/>
          <a:ext cx="4992687" cy="639763"/>
        </p:xfrm>
        <a:graphic>
          <a:graphicData uri="http://schemas.openxmlformats.org/presentationml/2006/ole">
            <p:oleObj spid="_x0000_s31746" name="Equation" r:id="rId4" imgW="2082600" imgH="266400" progId="Equation.DSMT4">
              <p:embed/>
            </p:oleObj>
          </a:graphicData>
        </a:graphic>
      </p:graphicFrame>
      <p:graphicFrame>
        <p:nvGraphicFramePr>
          <p:cNvPr id="31747" name="Object 9"/>
          <p:cNvGraphicFramePr>
            <a:graphicFrameLocks noChangeAspect="1"/>
          </p:cNvGraphicFramePr>
          <p:nvPr/>
        </p:nvGraphicFramePr>
        <p:xfrm>
          <a:off x="1612220" y="3091543"/>
          <a:ext cx="1792675" cy="1625600"/>
        </p:xfrm>
        <a:graphic>
          <a:graphicData uri="http://schemas.openxmlformats.org/presentationml/2006/ole">
            <p:oleObj spid="_x0000_s31747" name="Equation" r:id="rId5" imgW="812520" imgH="736560" progId="Equation.DSMT4">
              <p:embed/>
            </p:oleObj>
          </a:graphicData>
        </a:graphic>
      </p:graphicFrame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5222875" y="2981325"/>
            <a:ext cx="280987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It can be seen that</a:t>
            </a:r>
          </a:p>
        </p:txBody>
      </p:sp>
      <p:graphicFrame>
        <p:nvGraphicFramePr>
          <p:cNvPr id="31748" name="Object 15"/>
          <p:cNvGraphicFramePr>
            <a:graphicFrameLocks noChangeAspect="1"/>
          </p:cNvGraphicFramePr>
          <p:nvPr/>
        </p:nvGraphicFramePr>
        <p:xfrm>
          <a:off x="5668282" y="3449086"/>
          <a:ext cx="1978025" cy="1417638"/>
        </p:xfrm>
        <a:graphic>
          <a:graphicData uri="http://schemas.openxmlformats.org/presentationml/2006/ole">
            <p:oleObj spid="_x0000_s31748" name="Equation" r:id="rId6" imgW="990360" imgH="711000" progId="Equation.DSMT4">
              <p:embed/>
            </p:oleObj>
          </a:graphicData>
        </a:graphic>
      </p:graphicFrame>
      <p:sp>
        <p:nvSpPr>
          <p:cNvPr id="31752" name="Text Box 16"/>
          <p:cNvSpPr txBox="1">
            <a:spLocks noChangeArrowheads="1"/>
          </p:cNvSpPr>
          <p:nvPr/>
        </p:nvSpPr>
        <p:spPr bwMode="auto">
          <a:xfrm>
            <a:off x="2995840" y="1994129"/>
            <a:ext cx="2736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Plane wave in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free space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9456" y="2558143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Given: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7056" y="772885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00FF"/>
                </a:solidFill>
                <a:latin typeface="+mj-lt"/>
              </a:rPr>
              <a:t>Example</a:t>
            </a:r>
            <a:endParaRPr lang="en-US" sz="2400" b="1" dirty="0">
              <a:solidFill>
                <a:srgbClr val="CC00FF"/>
              </a:solidFill>
              <a:latin typeface="+mj-lt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01231" y="5799816"/>
            <a:ext cx="3581854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Verify theorems 1 and 3.</a:t>
            </a:r>
            <a:endParaRPr lang="en-US" sz="2000" i="1" u="sng" dirty="0">
              <a:solidFill>
                <a:schemeClr val="bg2"/>
              </a:solidFill>
              <a:sym typeface="Symbol" pitchFamily="18" charset="2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2410778" y="0"/>
            <a:ext cx="420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32770" name="Object 6"/>
          <p:cNvGraphicFramePr>
            <a:graphicFrameLocks noChangeAspect="1"/>
          </p:cNvGraphicFramePr>
          <p:nvPr/>
        </p:nvGraphicFramePr>
        <p:xfrm>
          <a:off x="3140075" y="1208088"/>
          <a:ext cx="2822575" cy="569912"/>
        </p:xfrm>
        <a:graphic>
          <a:graphicData uri="http://schemas.openxmlformats.org/presentationml/2006/ole">
            <p:oleObj spid="_x0000_s32770" name="Equation" r:id="rId4" imgW="1130040" imgH="228600" progId="Equation.DSMT4">
              <p:embed/>
            </p:oleObj>
          </a:graphicData>
        </a:graphic>
      </p:graphicFrame>
      <p:graphicFrame>
        <p:nvGraphicFramePr>
          <p:cNvPr id="32771" name="Object 7"/>
          <p:cNvGraphicFramePr>
            <a:graphicFrameLocks noChangeAspect="1"/>
          </p:cNvGraphicFramePr>
          <p:nvPr/>
        </p:nvGraphicFramePr>
        <p:xfrm>
          <a:off x="1520825" y="3351213"/>
          <a:ext cx="5802313" cy="2030412"/>
        </p:xfrm>
        <a:graphic>
          <a:graphicData uri="http://schemas.openxmlformats.org/presentationml/2006/ole">
            <p:oleObj spid="_x0000_s32771" name="Equation" r:id="rId5" imgW="2539800" imgH="888840" progId="Equation.DSMT4">
              <p:embed/>
            </p:oleObj>
          </a:graphicData>
        </a:graphic>
      </p:graphicFrame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2336549" y="1791662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graphicFrame>
        <p:nvGraphicFramePr>
          <p:cNvPr id="32772" name="Object 9"/>
          <p:cNvGraphicFramePr>
            <a:graphicFrameLocks noChangeAspect="1"/>
          </p:cNvGraphicFramePr>
          <p:nvPr/>
        </p:nvGraphicFramePr>
        <p:xfrm>
          <a:off x="3138488" y="2185988"/>
          <a:ext cx="3233737" cy="569912"/>
        </p:xfrm>
        <a:graphic>
          <a:graphicData uri="http://schemas.openxmlformats.org/presentationml/2006/ole">
            <p:oleObj spid="_x0000_s32772" name="Equation" r:id="rId6" imgW="1295280" imgH="2286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1643063" y="0"/>
            <a:ext cx="54657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33794" name="Object 8"/>
          <p:cNvGraphicFramePr>
            <a:graphicFrameLocks noChangeAspect="1"/>
          </p:cNvGraphicFramePr>
          <p:nvPr/>
        </p:nvGraphicFramePr>
        <p:xfrm>
          <a:off x="2662011" y="923698"/>
          <a:ext cx="3706813" cy="955675"/>
        </p:xfrm>
        <a:graphic>
          <a:graphicData uri="http://schemas.openxmlformats.org/presentationml/2006/ole">
            <p:oleObj spid="_x0000_s33794" name="Equation" r:id="rId4" imgW="1676160" imgH="431640" progId="Equation.DSMT4">
              <p:embed/>
            </p:oleObj>
          </a:graphicData>
        </a:graphic>
      </p:graphicFrame>
      <p:graphicFrame>
        <p:nvGraphicFramePr>
          <p:cNvPr id="33795" name="Object 9"/>
          <p:cNvGraphicFramePr>
            <a:graphicFrameLocks noChangeAspect="1"/>
          </p:cNvGraphicFramePr>
          <p:nvPr/>
        </p:nvGraphicFramePr>
        <p:xfrm>
          <a:off x="3603761" y="4404905"/>
          <a:ext cx="1711325" cy="1173163"/>
        </p:xfrm>
        <a:graphic>
          <a:graphicData uri="http://schemas.openxmlformats.org/presentationml/2006/ole">
            <p:oleObj spid="_x0000_s33795" name="Equation" r:id="rId5" imgW="685800" imgH="469800" progId="Equation.DSMT4">
              <p:embed/>
            </p:oleObj>
          </a:graphicData>
        </a:graphic>
      </p:graphicFrame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1601859" y="5835755"/>
            <a:ext cx="57896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Note:</a:t>
            </a:r>
            <a:r>
              <a:rPr lang="en-US" sz="2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The field magnitudes are not related by </a:t>
            </a:r>
            <a:r>
              <a:rPr lang="en-US" sz="2400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</a:t>
            </a:r>
            <a:r>
              <a:rPr lang="en-US" sz="2400" baseline="-25000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!</a:t>
            </a:r>
            <a:endParaRPr lang="en-US" sz="2000" baseline="-25000" dirty="0">
              <a:solidFill>
                <a:srgbClr val="FF0000"/>
              </a:solidFill>
              <a:sym typeface="Symbol" pitchFamily="18" charset="2"/>
            </a:endParaRPr>
          </a:p>
        </p:txBody>
      </p:sp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1801315" y="2133624"/>
          <a:ext cx="5646738" cy="620712"/>
        </p:xfrm>
        <a:graphic>
          <a:graphicData uri="http://schemas.openxmlformats.org/presentationml/2006/ole">
            <p:oleObj spid="_x0000_s33796" name="Equation" r:id="rId6" imgW="3009600" imgH="330120" progId="Equation.DSMT4">
              <p:embed/>
            </p:oleObj>
          </a:graphicData>
        </a:graphic>
      </p:graphicFrame>
      <p:sp>
        <p:nvSpPr>
          <p:cNvPr id="33799" name="Text Box 12"/>
          <p:cNvSpPr txBox="1">
            <a:spLocks noChangeArrowheads="1"/>
          </p:cNvSpPr>
          <p:nvPr/>
        </p:nvSpPr>
        <p:spPr bwMode="auto">
          <a:xfrm>
            <a:off x="2120265" y="43672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33797" name="Object 11"/>
          <p:cNvGraphicFramePr>
            <a:graphicFrameLocks noChangeAspect="1"/>
          </p:cNvGraphicFramePr>
          <p:nvPr/>
        </p:nvGraphicFramePr>
        <p:xfrm>
          <a:off x="2594354" y="3095981"/>
          <a:ext cx="3954463" cy="884237"/>
        </p:xfrm>
        <a:graphic>
          <a:graphicData uri="http://schemas.openxmlformats.org/presentationml/2006/ole">
            <p:oleObj spid="_x0000_s33797" name="Equation" r:id="rId7" imgW="2108160" imgH="469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75" name="Rectangle 23"/>
          <p:cNvSpPr>
            <a:spLocks noChangeArrowheads="1"/>
          </p:cNvSpPr>
          <p:nvPr/>
        </p:nvSpPr>
        <p:spPr bwMode="auto">
          <a:xfrm>
            <a:off x="3644900" y="4554538"/>
            <a:ext cx="1816100" cy="812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7974" name="Rectangle 22"/>
          <p:cNvSpPr>
            <a:spLocks noChangeArrowheads="1"/>
          </p:cNvSpPr>
          <p:nvPr/>
        </p:nvSpPr>
        <p:spPr bwMode="auto">
          <a:xfrm>
            <a:off x="2703205" y="1283388"/>
            <a:ext cx="3770313" cy="1514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24828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1374095" y="891495"/>
            <a:ext cx="11906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Denote</a:t>
            </a:r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2233272" y="3061185"/>
            <a:ext cx="911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 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2739571" y="4414158"/>
            <a:ext cx="695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and </a:t>
            </a: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3100080" y="1473888"/>
          <a:ext cx="3068638" cy="1176337"/>
        </p:xfrm>
        <a:graphic>
          <a:graphicData uri="http://schemas.openxmlformats.org/presentationml/2006/ole">
            <p:oleObj spid="_x0000_s3074" name="Equation" r:id="rId4" imgW="1257120" imgH="482400" progId="Equation.DSMT4">
              <p:embed/>
            </p:oleObj>
          </a:graphicData>
        </a:graphic>
      </p:graphicFrame>
      <p:graphicFrame>
        <p:nvGraphicFramePr>
          <p:cNvPr id="3075" name="Object 16"/>
          <p:cNvGraphicFramePr>
            <a:graphicFrameLocks noChangeAspect="1"/>
          </p:cNvGraphicFramePr>
          <p:nvPr/>
        </p:nvGraphicFramePr>
        <p:xfrm>
          <a:off x="3298209" y="3350929"/>
          <a:ext cx="2924175" cy="612775"/>
        </p:xfrm>
        <a:graphic>
          <a:graphicData uri="http://schemas.openxmlformats.org/presentationml/2006/ole">
            <p:oleObj spid="_x0000_s3075" name="Equation" r:id="rId5" imgW="1091880" imgH="228600" progId="Equation.DSMT4">
              <p:embed/>
            </p:oleObj>
          </a:graphicData>
        </a:graphic>
      </p:graphicFrame>
      <p:graphicFrame>
        <p:nvGraphicFramePr>
          <p:cNvPr id="3076" name="Object 17"/>
          <p:cNvGraphicFramePr>
            <a:graphicFrameLocks noChangeAspect="1"/>
          </p:cNvGraphicFramePr>
          <p:nvPr/>
        </p:nvGraphicFramePr>
        <p:xfrm>
          <a:off x="3916363" y="4646613"/>
          <a:ext cx="1466850" cy="628650"/>
        </p:xfrm>
        <a:graphic>
          <a:graphicData uri="http://schemas.openxmlformats.org/presentationml/2006/ole">
            <p:oleObj spid="_x0000_s3076" name="Equation" r:id="rId6" imgW="533160" imgH="228600" progId="Equation.DSMT4">
              <p:embed/>
            </p:oleObj>
          </a:graphicData>
        </a:graphic>
      </p:graphicFrame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5646738" y="4757738"/>
            <a:ext cx="28777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(wavenumber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equation)</a:t>
            </a:r>
          </a:p>
        </p:txBody>
      </p:sp>
      <p:sp>
        <p:nvSpPr>
          <p:cNvPr id="3084" name="Text Box 24"/>
          <p:cNvSpPr txBox="1">
            <a:spLocks noChangeArrowheads="1"/>
          </p:cNvSpPr>
          <p:nvPr/>
        </p:nvSpPr>
        <p:spPr bwMode="auto">
          <a:xfrm>
            <a:off x="779690" y="5783943"/>
            <a:ext cx="7559675" cy="7143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For complex </a:t>
            </a:r>
            <a:r>
              <a:rPr lang="en-US" sz="2000" i="1" u="sng" dirty="0">
                <a:solidFill>
                  <a:schemeClr val="bg2"/>
                </a:solidFill>
              </a:rPr>
              <a:t>k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vectors, this is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not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the same as saying that the magnitude of the </a:t>
            </a:r>
            <a:r>
              <a:rPr lang="en-US" sz="2000" i="1" u="sng" dirty="0">
                <a:solidFill>
                  <a:schemeClr val="bg2"/>
                </a:solidFill>
              </a:rPr>
              <a:t>k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vector is equal to </a:t>
            </a:r>
            <a:r>
              <a:rPr lang="en-US" sz="2000" i="1" dirty="0">
                <a:solidFill>
                  <a:schemeClr val="bg2"/>
                </a:solidFill>
              </a:rPr>
              <a:t>k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Text Box 2"/>
          <p:cNvSpPr txBox="1">
            <a:spLocks noChangeArrowheads="1"/>
          </p:cNvSpPr>
          <p:nvPr/>
        </p:nvSpPr>
        <p:spPr bwMode="auto">
          <a:xfrm>
            <a:off x="1653223" y="0"/>
            <a:ext cx="54657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2370138" y="2690813"/>
          <a:ext cx="4775200" cy="955675"/>
        </p:xfrm>
        <a:graphic>
          <a:graphicData uri="http://schemas.openxmlformats.org/presentationml/2006/ole">
            <p:oleObj spid="_x0000_s34818" name="Equation" r:id="rId4" imgW="2158920" imgH="431640" progId="Equation.DSMT4">
              <p:embed/>
            </p:oleObj>
          </a:graphicData>
        </a:graphic>
      </p:graphicFrame>
      <p:graphicFrame>
        <p:nvGraphicFramePr>
          <p:cNvPr id="34819" name="Object 8"/>
          <p:cNvGraphicFramePr>
            <a:graphicFrameLocks noChangeAspect="1"/>
          </p:cNvGraphicFramePr>
          <p:nvPr/>
        </p:nvGraphicFramePr>
        <p:xfrm>
          <a:off x="3111500" y="1141413"/>
          <a:ext cx="2317750" cy="571500"/>
        </p:xfrm>
        <a:graphic>
          <a:graphicData uri="http://schemas.openxmlformats.org/presentationml/2006/ole">
            <p:oleObj spid="_x0000_s34819" name="Equation" r:id="rId5" imgW="977760" imgH="241200" progId="Equation.DSMT4">
              <p:embed/>
            </p:oleObj>
          </a:graphicData>
        </a:graphic>
      </p:graphicFrame>
      <p:graphicFrame>
        <p:nvGraphicFramePr>
          <p:cNvPr id="34820" name="Object 9"/>
          <p:cNvGraphicFramePr>
            <a:graphicFrameLocks noChangeAspect="1"/>
          </p:cNvGraphicFramePr>
          <p:nvPr/>
        </p:nvGraphicFramePr>
        <p:xfrm>
          <a:off x="3292475" y="2052638"/>
          <a:ext cx="2403475" cy="579437"/>
        </p:xfrm>
        <a:graphic>
          <a:graphicData uri="http://schemas.openxmlformats.org/presentationml/2006/ole">
            <p:oleObj spid="_x0000_s34820" name="Equation" r:id="rId6" imgW="1002960" imgH="241200" progId="Equation.DSMT4">
              <p:embed/>
            </p:oleObj>
          </a:graphicData>
        </a:graphic>
      </p:graphicFrame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403225" y="4110038"/>
            <a:ext cx="311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At the origin (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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= 1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)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we have:</a:t>
            </a:r>
          </a:p>
        </p:txBody>
      </p:sp>
      <p:graphicFrame>
        <p:nvGraphicFramePr>
          <p:cNvPr id="34821" name="Object 11"/>
          <p:cNvGraphicFramePr>
            <a:graphicFrameLocks noChangeAspect="1"/>
          </p:cNvGraphicFramePr>
          <p:nvPr/>
        </p:nvGraphicFramePr>
        <p:xfrm>
          <a:off x="1651000" y="4686300"/>
          <a:ext cx="906463" cy="384175"/>
        </p:xfrm>
        <a:graphic>
          <a:graphicData uri="http://schemas.openxmlformats.org/presentationml/2006/ole">
            <p:oleObj spid="_x0000_s34821" name="Equation" r:id="rId7" imgW="507960" imgH="215640" progId="Equation.DSMT4">
              <p:embed/>
            </p:oleObj>
          </a:graphicData>
        </a:graphic>
      </p:graphicFrame>
      <p:graphicFrame>
        <p:nvGraphicFramePr>
          <p:cNvPr id="34822" name="Object 12"/>
          <p:cNvGraphicFramePr>
            <a:graphicFrameLocks noChangeAspect="1"/>
          </p:cNvGraphicFramePr>
          <p:nvPr/>
        </p:nvGraphicFramePr>
        <p:xfrm>
          <a:off x="968375" y="5132388"/>
          <a:ext cx="7518400" cy="828675"/>
        </p:xfrm>
        <a:graphic>
          <a:graphicData uri="http://schemas.openxmlformats.org/presentationml/2006/ole">
            <p:oleObj spid="_x0000_s34822" name="Equation" r:id="rId8" imgW="3924000" imgH="431640" progId="Equation.DSMT4">
              <p:embed/>
            </p:oleObj>
          </a:graphicData>
        </a:graphic>
      </p:graphicFrame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1736725" y="1182688"/>
            <a:ext cx="1131888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2"/>
                </a:solidFill>
                <a:latin typeface="Arial" charset="0"/>
              </a:rPr>
              <a:t>Verify: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7700" y="1231900"/>
            <a:ext cx="158248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(Theorem </a:t>
            </a:r>
            <a:r>
              <a:rPr lang="en-US" dirty="0">
                <a:solidFill>
                  <a:schemeClr val="bg2"/>
                </a:solidFill>
                <a:latin typeface="+mj-lt"/>
              </a:rPr>
              <a:t>#1)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Text Box 2"/>
          <p:cNvSpPr txBox="1">
            <a:spLocks noChangeArrowheads="1"/>
          </p:cNvSpPr>
          <p:nvPr/>
        </p:nvSpPr>
        <p:spPr bwMode="auto">
          <a:xfrm>
            <a:off x="1653223" y="0"/>
            <a:ext cx="54657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34819" name="Object 8"/>
          <p:cNvGraphicFramePr>
            <a:graphicFrameLocks noChangeAspect="1"/>
          </p:cNvGraphicFramePr>
          <p:nvPr/>
        </p:nvGraphicFramePr>
        <p:xfrm>
          <a:off x="2930960" y="1155700"/>
          <a:ext cx="1263650" cy="541338"/>
        </p:xfrm>
        <a:graphic>
          <a:graphicData uri="http://schemas.openxmlformats.org/presentationml/2006/ole">
            <p:oleObj spid="_x0000_s177155" name="Equation" r:id="rId4" imgW="533160" imgH="228600" progId="Equation.DSMT4">
              <p:embed/>
            </p:oleObj>
          </a:graphicData>
        </a:graphic>
      </p:graphicFrame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1470006" y="4839381"/>
            <a:ext cx="8515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Hence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1343034" y="1182688"/>
            <a:ext cx="1131888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Verify: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9859" y="1204604"/>
            <a:ext cx="158248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  <a:latin typeface="+mj-lt"/>
              </a:rPr>
              <a:t>(Theorem #3)</a:t>
            </a:r>
            <a:endParaRPr lang="en-US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177159" name="Object 8"/>
          <p:cNvGraphicFramePr>
            <a:graphicFrameLocks noChangeAspect="1"/>
          </p:cNvGraphicFramePr>
          <p:nvPr/>
        </p:nvGraphicFramePr>
        <p:xfrm>
          <a:off x="1987530" y="2650218"/>
          <a:ext cx="2978150" cy="601663"/>
        </p:xfrm>
        <a:graphic>
          <a:graphicData uri="http://schemas.openxmlformats.org/presentationml/2006/ole">
            <p:oleObj spid="_x0000_s177159" name="Equation" r:id="rId5" imgW="1257120" imgH="253800" progId="Equation.DSMT4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1763713" y="3592513"/>
          <a:ext cx="3489325" cy="722312"/>
        </p:xfrm>
        <a:graphic>
          <a:graphicData uri="http://schemas.openxmlformats.org/presentationml/2006/ole">
            <p:oleObj spid="_x0000_s177160" name="Equation" r:id="rId6" imgW="1473120" imgH="304560" progId="Equation.DSMT4">
              <p:embed/>
            </p:oleObj>
          </a:graphicData>
        </a:graphic>
      </p:graphicFrame>
      <p:graphicFrame>
        <p:nvGraphicFramePr>
          <p:cNvPr id="177161" name="Object 8"/>
          <p:cNvGraphicFramePr>
            <a:graphicFrameLocks noChangeAspect="1"/>
          </p:cNvGraphicFramePr>
          <p:nvPr/>
        </p:nvGraphicFramePr>
        <p:xfrm>
          <a:off x="2266932" y="5368472"/>
          <a:ext cx="1263650" cy="541338"/>
        </p:xfrm>
        <a:graphic>
          <a:graphicData uri="http://schemas.openxmlformats.org/presentationml/2006/ole">
            <p:oleObj spid="_x0000_s177161" name="Equation" r:id="rId7" imgW="533160" imgH="228600" progId="Equation.DSMT4">
              <p:embed/>
            </p:oleObj>
          </a:graphicData>
        </a:graphic>
      </p:graphicFrame>
      <p:graphicFrame>
        <p:nvGraphicFramePr>
          <p:cNvPr id="177163" name="Object 9"/>
          <p:cNvGraphicFramePr>
            <a:graphicFrameLocks noChangeAspect="1"/>
          </p:cNvGraphicFramePr>
          <p:nvPr/>
        </p:nvGraphicFramePr>
        <p:xfrm>
          <a:off x="6405184" y="4311555"/>
          <a:ext cx="1792287" cy="1625600"/>
        </p:xfrm>
        <a:graphic>
          <a:graphicData uri="http://schemas.openxmlformats.org/presentationml/2006/ole">
            <p:oleObj spid="_x0000_s177163" name="Equation" r:id="rId8" imgW="812520" imgH="73656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69" name="Rectangle 17"/>
          <p:cNvSpPr>
            <a:spLocks noChangeArrowheads="1"/>
          </p:cNvSpPr>
          <p:nvPr/>
        </p:nvSpPr>
        <p:spPr bwMode="auto">
          <a:xfrm>
            <a:off x="3288376" y="1217020"/>
            <a:ext cx="2178050" cy="814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30924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3491802" y="1334495"/>
          <a:ext cx="1766888" cy="631825"/>
        </p:xfrm>
        <a:graphic>
          <a:graphicData uri="http://schemas.openxmlformats.org/presentationml/2006/ole">
            <p:oleObj spid="_x0000_s4098" name="Equation" r:id="rId4" imgW="672840" imgH="24120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2467881" y="2426834"/>
          <a:ext cx="3738563" cy="646112"/>
        </p:xfrm>
        <a:graphic>
          <a:graphicData uri="http://schemas.openxmlformats.org/presentationml/2006/ole">
            <p:oleObj spid="_x0000_s4099" name="Equation" r:id="rId5" imgW="1396800" imgH="241200" progId="Equation.DSMT4">
              <p:embed/>
            </p:oleObj>
          </a:graphicData>
        </a:graphic>
      </p:graphicFrame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796699" y="850355"/>
            <a:ext cx="233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can also write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398463" y="3257550"/>
            <a:ext cx="845026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400" i="1" u="sng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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vector gives the direction of most rapid phase change (decrease). 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400" i="1" u="sng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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vector gives the direction of most rapid attenuation.</a:t>
            </a:r>
          </a:p>
        </p:txBody>
      </p:sp>
      <p:graphicFrame>
        <p:nvGraphicFramePr>
          <p:cNvPr id="4100" name="Object 18"/>
          <p:cNvGraphicFramePr>
            <a:graphicFrameLocks noChangeAspect="1"/>
          </p:cNvGraphicFramePr>
          <p:nvPr/>
        </p:nvGraphicFramePr>
        <p:xfrm>
          <a:off x="1978706" y="4837340"/>
          <a:ext cx="4422775" cy="455613"/>
        </p:xfrm>
        <a:graphic>
          <a:graphicData uri="http://schemas.openxmlformats.org/presentationml/2006/ole">
            <p:oleObj spid="_x0000_s4100" name="Equation" r:id="rId6" imgW="2336760" imgH="241200" progId="Equation.DSMT4">
              <p:embed/>
            </p:oleObj>
          </a:graphicData>
        </a:graphic>
      </p:graphicFrame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425427" y="4328520"/>
            <a:ext cx="5910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To illustrate, consider the phase of the plane wave:</a:t>
            </a:r>
          </a:p>
        </p:txBody>
      </p:sp>
      <p:graphicFrame>
        <p:nvGraphicFramePr>
          <p:cNvPr id="4101" name="Object 20"/>
          <p:cNvGraphicFramePr>
            <a:graphicFrameLocks noChangeAspect="1"/>
          </p:cNvGraphicFramePr>
          <p:nvPr/>
        </p:nvGraphicFramePr>
        <p:xfrm>
          <a:off x="2255838" y="5427663"/>
          <a:ext cx="4410075" cy="457200"/>
        </p:xfrm>
        <a:graphic>
          <a:graphicData uri="http://schemas.openxmlformats.org/presentationml/2006/ole">
            <p:oleObj spid="_x0000_s4101" name="Equation" r:id="rId7" imgW="2323800" imgH="241200" progId="Equation.DSMT4">
              <p:embed/>
            </p:oleObj>
          </a:graphicData>
        </a:graphic>
      </p:graphicFrame>
      <p:graphicFrame>
        <p:nvGraphicFramePr>
          <p:cNvPr id="4102" name="Object 21"/>
          <p:cNvGraphicFramePr>
            <a:graphicFrameLocks noChangeAspect="1"/>
          </p:cNvGraphicFramePr>
          <p:nvPr/>
        </p:nvGraphicFramePr>
        <p:xfrm>
          <a:off x="3485016" y="6071507"/>
          <a:ext cx="2808287" cy="514350"/>
        </p:xfrm>
        <a:graphic>
          <a:graphicData uri="http://schemas.openxmlformats.org/presentationml/2006/ole">
            <p:oleObj spid="_x0000_s4102" name="Equation" r:id="rId8" imgW="1384200" imgH="253800" progId="Equation.DSMT4">
              <p:embed/>
            </p:oleObj>
          </a:graphicData>
        </a:graphic>
      </p:graphicFrame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2203903" y="6112782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Similarly,</a:t>
            </a:r>
          </a:p>
        </p:txBody>
      </p:sp>
      <p:sp>
        <p:nvSpPr>
          <p:cNvPr id="4109" name="Text Box 23"/>
          <p:cNvSpPr txBox="1">
            <a:spLocks noChangeArrowheads="1"/>
          </p:cNvSpPr>
          <p:nvPr/>
        </p:nvSpPr>
        <p:spPr bwMode="auto">
          <a:xfrm>
            <a:off x="1777461" y="2094266"/>
            <a:ext cx="688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sp>
        <p:nvSpPr>
          <p:cNvPr id="4110" name="AutoShape 24"/>
          <p:cNvSpPr>
            <a:spLocks noChangeArrowheads="1"/>
          </p:cNvSpPr>
          <p:nvPr/>
        </p:nvSpPr>
        <p:spPr bwMode="auto">
          <a:xfrm>
            <a:off x="1435100" y="5499100"/>
            <a:ext cx="622300" cy="228600"/>
          </a:xfrm>
          <a:prstGeom prst="rightArrow">
            <a:avLst>
              <a:gd name="adj1" fmla="val 50000"/>
              <a:gd name="adj2" fmla="val 6805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32310" y="1446663"/>
            <a:ext cx="2240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Wavenumber vector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30924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456174" y="2375293"/>
          <a:ext cx="1504740" cy="538083"/>
        </p:xfrm>
        <a:graphic>
          <a:graphicData uri="http://schemas.openxmlformats.org/presentationml/2006/ole">
            <p:oleObj spid="_x0000_s187394" name="Equation" r:id="rId4" imgW="672840" imgH="24120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11640" y="1013641"/>
            <a:ext cx="348138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 general plane wave:</a:t>
            </a:r>
            <a:endParaRPr lang="en-US" sz="2400" b="1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016874" y="1970502"/>
            <a:ext cx="3794127" cy="2852745"/>
            <a:chOff x="3494361" y="2525674"/>
            <a:chExt cx="3794127" cy="2852745"/>
          </a:xfrm>
        </p:grpSpPr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4897712" y="4427504"/>
              <a:ext cx="18415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 flipV="1">
              <a:off x="4897712" y="2954300"/>
              <a:ext cx="0" cy="14747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828113" y="4189378"/>
              <a:ext cx="460375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H="1">
              <a:off x="3821386" y="4421154"/>
              <a:ext cx="1076326" cy="7032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4897712" y="3657599"/>
              <a:ext cx="1132974" cy="769903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3494361" y="4981543"/>
              <a:ext cx="382588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graphicFrame>
          <p:nvGraphicFramePr>
            <p:cNvPr id="33" name="Object 21"/>
            <p:cNvGraphicFramePr>
              <a:graphicFrameLocks noChangeAspect="1"/>
            </p:cNvGraphicFramePr>
            <p:nvPr/>
          </p:nvGraphicFramePr>
          <p:xfrm>
            <a:off x="6780439" y="3577999"/>
            <a:ext cx="327025" cy="488950"/>
          </p:xfrm>
          <a:graphic>
            <a:graphicData uri="http://schemas.openxmlformats.org/presentationml/2006/ole">
              <p:oleObj spid="_x0000_s187399" name="Equation" r:id="rId5" imgW="152280" imgH="228600" progId="Equation.DSMT4">
                <p:embed/>
              </p:oleObj>
            </a:graphicData>
          </a:graphic>
        </p:graphicFrame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4758012" y="2525674"/>
              <a:ext cx="382588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52999" y="3875314"/>
              <a:ext cx="1719944" cy="544285"/>
            </a:xfrm>
            <a:prstGeom prst="line">
              <a:avLst/>
            </a:prstGeom>
            <a:noFill/>
            <a:ln w="57150">
              <a:solidFill>
                <a:srgbClr val="CC00FF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 flipV="1">
              <a:off x="4909458" y="3298371"/>
              <a:ext cx="620485" cy="109945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7401" name="Object 12"/>
            <p:cNvGraphicFramePr>
              <a:graphicFrameLocks noChangeAspect="1"/>
            </p:cNvGraphicFramePr>
            <p:nvPr/>
          </p:nvGraphicFramePr>
          <p:xfrm>
            <a:off x="6122308" y="3045279"/>
            <a:ext cx="400050" cy="565150"/>
          </p:xfrm>
          <a:graphic>
            <a:graphicData uri="http://schemas.openxmlformats.org/presentationml/2006/ole">
              <p:oleObj spid="_x0000_s187401" name="Equation" r:id="rId6" imgW="152280" imgH="215640" progId="Equation.DSMT4">
                <p:embed/>
              </p:oleObj>
            </a:graphicData>
          </a:graphic>
        </p:graphicFrame>
        <p:graphicFrame>
          <p:nvGraphicFramePr>
            <p:cNvPr id="187402" name="Object 12"/>
            <p:cNvGraphicFramePr>
              <a:graphicFrameLocks noChangeAspect="1"/>
            </p:cNvGraphicFramePr>
            <p:nvPr/>
          </p:nvGraphicFramePr>
          <p:xfrm>
            <a:off x="5362802" y="2712381"/>
            <a:ext cx="591683" cy="512057"/>
          </p:xfrm>
          <a:graphic>
            <a:graphicData uri="http://schemas.openxmlformats.org/presentationml/2006/ole">
              <p:oleObj spid="_x0000_s187402" name="Equation" r:id="rId7" imgW="291960" imgH="253800" progId="Equation.DSMT4">
                <p:embed/>
              </p:oleObj>
            </a:graphicData>
          </a:graphic>
        </p:graphicFrame>
      </p:grpSp>
      <p:graphicFrame>
        <p:nvGraphicFramePr>
          <p:cNvPr id="187403" name="Object 16"/>
          <p:cNvGraphicFramePr>
            <a:graphicFrameLocks noChangeAspect="1"/>
          </p:cNvGraphicFramePr>
          <p:nvPr/>
        </p:nvGraphicFramePr>
        <p:xfrm>
          <a:off x="849539" y="1598615"/>
          <a:ext cx="2924175" cy="612775"/>
        </p:xfrm>
        <a:graphic>
          <a:graphicData uri="http://schemas.openxmlformats.org/presentationml/2006/ole">
            <p:oleObj spid="_x0000_s187403" name="Equation" r:id="rId8" imgW="1091880" imgH="228600" progId="Equation.DSMT4">
              <p:embed/>
            </p:oleObj>
          </a:graphicData>
        </a:graphic>
      </p:graphicFrame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93926" y="5640069"/>
            <a:ext cx="84670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In the most general case, all three vectors may be in different directions.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87404" name="Object 12"/>
          <p:cNvGraphicFramePr>
            <a:graphicFrameLocks noChangeAspect="1"/>
          </p:cNvGraphicFramePr>
          <p:nvPr/>
        </p:nvGraphicFramePr>
        <p:xfrm>
          <a:off x="1331685" y="3518127"/>
          <a:ext cx="1468438" cy="511175"/>
        </p:xfrm>
        <a:graphic>
          <a:graphicData uri="http://schemas.openxmlformats.org/presentationml/2006/ole">
            <p:oleObj spid="_x0000_s187404" name="Equation" r:id="rId9" imgW="723600" imgH="253800" progId="Equation.DSMT4">
              <p:embed/>
            </p:oleObj>
          </a:graphicData>
        </a:graphic>
      </p:graphicFrame>
      <p:graphicFrame>
        <p:nvGraphicFramePr>
          <p:cNvPr id="187405" name="Object 12"/>
          <p:cNvGraphicFramePr>
            <a:graphicFrameLocks noChangeAspect="1"/>
          </p:cNvGraphicFramePr>
          <p:nvPr/>
        </p:nvGraphicFramePr>
        <p:xfrm>
          <a:off x="1272042" y="3998912"/>
          <a:ext cx="1674812" cy="792162"/>
        </p:xfrm>
        <a:graphic>
          <a:graphicData uri="http://schemas.openxmlformats.org/presentationml/2006/ole">
            <p:oleObj spid="_x0000_s187405" name="Equation" r:id="rId10" imgW="825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30924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331584" y="1187813"/>
            <a:ext cx="44828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Symbol for a plane wave:</a:t>
            </a:r>
            <a:endParaRPr lang="en-US" sz="2400" b="1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24555" y="2254613"/>
            <a:ext cx="4276045" cy="193899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In the most general case, the </a:t>
            </a:r>
            <a:r>
              <a:rPr lang="en-US" sz="2000" i="1" u="sng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k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vector may be complex. In this case it is not possible to actually visualize it as vector in 3D space. The blue arrow is still used as a symbol for the </a:t>
            </a:r>
            <a:r>
              <a:rPr lang="en-US" sz="2000" i="1" u="sng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k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vector. 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757103" y="2743388"/>
            <a:ext cx="3794127" cy="2852745"/>
            <a:chOff x="4016874" y="1970502"/>
            <a:chExt cx="3794127" cy="2852745"/>
          </a:xfrm>
        </p:grpSpPr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5420225" y="3872332"/>
              <a:ext cx="18415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 flipV="1">
              <a:off x="5420225" y="2399128"/>
              <a:ext cx="0" cy="147479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7350626" y="3634206"/>
              <a:ext cx="460375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H="1">
              <a:off x="4343899" y="3865982"/>
              <a:ext cx="1076326" cy="7032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 flipV="1">
              <a:off x="5420225" y="3102427"/>
              <a:ext cx="1132974" cy="769903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4016874" y="4426371"/>
              <a:ext cx="382588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5280525" y="1970502"/>
              <a:ext cx="382588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graphicFrame>
          <p:nvGraphicFramePr>
            <p:cNvPr id="187401" name="Object 12"/>
            <p:cNvGraphicFramePr>
              <a:graphicFrameLocks noChangeAspect="1"/>
            </p:cNvGraphicFramePr>
            <p:nvPr/>
          </p:nvGraphicFramePr>
          <p:xfrm>
            <a:off x="6722155" y="2621417"/>
            <a:ext cx="333375" cy="565150"/>
          </p:xfrm>
          <a:graphic>
            <a:graphicData uri="http://schemas.openxmlformats.org/presentationml/2006/ole">
              <p:oleObj spid="_x0000_s188420" name="Equation" r:id="rId4" imgW="126720" imgH="215640" progId="Equation.DSMT4">
                <p:embed/>
              </p:oleObj>
            </a:graphicData>
          </a:graphic>
        </p:graphicFrame>
        <p:cxnSp>
          <p:nvCxnSpPr>
            <p:cNvPr id="29" name="Straight Connector 28"/>
            <p:cNvCxnSpPr/>
            <p:nvPr/>
          </p:nvCxnSpPr>
          <p:spPr bwMode="auto">
            <a:xfrm>
              <a:off x="5834743" y="3298372"/>
              <a:ext cx="250372" cy="4136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66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5921827" y="3243938"/>
              <a:ext cx="250372" cy="4136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66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019797" y="3189504"/>
              <a:ext cx="250372" cy="41365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66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835025" y="5067300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 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1831269" y="2530488"/>
          <a:ext cx="4691062" cy="1924011"/>
        </p:xfrm>
        <a:graphic>
          <a:graphicData uri="http://schemas.openxmlformats.org/presentationml/2006/ole">
            <p:oleObj spid="_x0000_s5122" name="Equation" r:id="rId4" imgW="2197080" imgH="901440" progId="Equation.DSMT4">
              <p:embed/>
            </p:oleObj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1127125" y="5691188"/>
          <a:ext cx="3317875" cy="581025"/>
        </p:xfrm>
        <a:graphic>
          <a:graphicData uri="http://schemas.openxmlformats.org/presentationml/2006/ole">
            <p:oleObj spid="_x0000_s5123" name="Equation" r:id="rId5" imgW="1231560" imgH="215640" progId="Equation.DSMT4">
              <p:embed/>
            </p:oleObj>
          </a:graphicData>
        </a:graphic>
      </p:graphicFrame>
      <p:sp>
        <p:nvSpPr>
          <p:cNvPr id="638994" name="Text Box 18"/>
          <p:cNvSpPr txBox="1">
            <a:spLocks noChangeArrowheads="1"/>
          </p:cNvSpPr>
          <p:nvPr/>
        </p:nvSpPr>
        <p:spPr bwMode="auto">
          <a:xfrm>
            <a:off x="27876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5129" name="Text Box 19"/>
          <p:cNvSpPr txBox="1">
            <a:spLocks noChangeArrowheads="1"/>
          </p:cNvSpPr>
          <p:nvPr/>
        </p:nvSpPr>
        <p:spPr bwMode="auto">
          <a:xfrm>
            <a:off x="612322" y="947965"/>
            <a:ext cx="74437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Next, look </a:t>
            </a:r>
            <a:r>
              <a:rPr lang="en-US" sz="2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at Maxwell’s equations for a plane wave:</a:t>
            </a:r>
          </a:p>
        </p:txBody>
      </p:sp>
      <p:graphicFrame>
        <p:nvGraphicFramePr>
          <p:cNvPr id="5124" name="Object 20"/>
          <p:cNvGraphicFramePr>
            <a:graphicFrameLocks noChangeAspect="1"/>
          </p:cNvGraphicFramePr>
          <p:nvPr/>
        </p:nvGraphicFramePr>
        <p:xfrm>
          <a:off x="1279856" y="1657090"/>
          <a:ext cx="2800350" cy="579437"/>
        </p:xfrm>
        <a:graphic>
          <a:graphicData uri="http://schemas.openxmlformats.org/presentationml/2006/ole">
            <p:oleObj spid="_x0000_s5124" name="Equation" r:id="rId6" imgW="1041120" imgH="215640" progId="Equation.DSMT4">
              <p:embed/>
            </p:oleObj>
          </a:graphicData>
        </a:graphic>
      </p:graphicFrame>
      <p:graphicFrame>
        <p:nvGraphicFramePr>
          <p:cNvPr id="5125" name="Object 21"/>
          <p:cNvGraphicFramePr>
            <a:graphicFrameLocks noChangeAspect="1"/>
          </p:cNvGraphicFramePr>
          <p:nvPr/>
        </p:nvGraphicFramePr>
        <p:xfrm>
          <a:off x="4719969" y="1666615"/>
          <a:ext cx="2657475" cy="582612"/>
        </p:xfrm>
        <a:graphic>
          <a:graphicData uri="http://schemas.openxmlformats.org/presentationml/2006/ole">
            <p:oleObj spid="_x0000_s5125" name="Equation" r:id="rId7" imgW="1041120" imgH="228600" progId="Equation.DSMT4">
              <p:embed/>
            </p:oleObj>
          </a:graphicData>
        </a:graphic>
      </p:graphicFrame>
      <p:graphicFrame>
        <p:nvGraphicFramePr>
          <p:cNvPr id="5126" name="Object 22"/>
          <p:cNvGraphicFramePr>
            <a:graphicFrameLocks noChangeAspect="1"/>
          </p:cNvGraphicFramePr>
          <p:nvPr/>
        </p:nvGraphicFramePr>
        <p:xfrm>
          <a:off x="5211763" y="5719763"/>
          <a:ext cx="2981325" cy="582612"/>
        </p:xfrm>
        <a:graphic>
          <a:graphicData uri="http://schemas.openxmlformats.org/presentationml/2006/ole">
            <p:oleObj spid="_x0000_s5126" name="Equation" r:id="rId8" imgW="1168200" imgH="228600" progId="Equation.DSMT4">
              <p:embed/>
            </p:oleObj>
          </a:graphicData>
        </a:graphic>
      </p:graphicFrame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3664069" y="4614578"/>
          <a:ext cx="1301750" cy="461962"/>
        </p:xfrm>
        <a:graphic>
          <a:graphicData uri="http://schemas.openxmlformats.org/presentationml/2006/ole">
            <p:oleObj spid="_x0000_s5127" name="Equation" r:id="rId9" imgW="609480" imgH="2156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35" name="Rectangle 11"/>
          <p:cNvSpPr>
            <a:spLocks noChangeArrowheads="1"/>
          </p:cNvSpPr>
          <p:nvPr/>
        </p:nvSpPr>
        <p:spPr bwMode="auto">
          <a:xfrm>
            <a:off x="2722563" y="2500313"/>
            <a:ext cx="3617912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336925" y="2725738"/>
          <a:ext cx="2325688" cy="581025"/>
        </p:xfrm>
        <a:graphic>
          <a:graphicData uri="http://schemas.openxmlformats.org/presentationml/2006/ole">
            <p:oleObj spid="_x0000_s6146" name="Equation" r:id="rId4" imgW="863280" imgH="215640" progId="Equation.DSMT4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3146425" y="3603625"/>
          <a:ext cx="2690813" cy="584200"/>
        </p:xfrm>
        <a:graphic>
          <a:graphicData uri="http://schemas.openxmlformats.org/presentationml/2006/ole">
            <p:oleObj spid="_x0000_s6147" name="Equation" r:id="rId5" imgW="1054080" imgH="228600" progId="Equation.DSMT4">
              <p:embed/>
            </p:oleObj>
          </a:graphicData>
        </a:graphic>
      </p:graphicFrame>
      <p:sp>
        <p:nvSpPr>
          <p:cNvPr id="666634" name="Text Box 10"/>
          <p:cNvSpPr txBox="1">
            <a:spLocks noChangeArrowheads="1"/>
          </p:cNvSpPr>
          <p:nvPr/>
        </p:nvSpPr>
        <p:spPr bwMode="auto">
          <a:xfrm>
            <a:off x="24828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 Plane Waves (cont.)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952500" y="1589088"/>
            <a:ext cx="7626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Summary of Maxwell’s curl equations for a plane wave: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B990462-7F20-4DC8-BBDC-E1D4A1BD03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15486</TotalTime>
  <Words>1257</Words>
  <Application>Microsoft Office PowerPoint</Application>
  <PresentationFormat>On-screen Show (4:3)</PresentationFormat>
  <Paragraphs>305</Paragraphs>
  <Slides>41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1322</cp:revision>
  <cp:lastPrinted>1999-08-25T18:07:04Z</cp:lastPrinted>
  <dcterms:created xsi:type="dcterms:W3CDTF">1999-08-24T13:57:19Z</dcterms:created>
  <dcterms:modified xsi:type="dcterms:W3CDTF">2016-11-10T18:47:07Z</dcterms:modified>
</cp:coreProperties>
</file>