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276" r:id="rId2"/>
    <p:sldId id="27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22" r:id="rId18"/>
    <p:sldId id="318" r:id="rId19"/>
    <p:sldId id="319" r:id="rId20"/>
    <p:sldId id="320" r:id="rId21"/>
    <p:sldId id="315" r:id="rId22"/>
    <p:sldId id="321" r:id="rId23"/>
    <p:sldId id="316" r:id="rId24"/>
    <p:sldId id="317" r:id="rId25"/>
    <p:sldId id="323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33CC33"/>
    <a:srgbClr val="FF9933"/>
    <a:srgbClr val="0000CC"/>
    <a:srgbClr val="6699FF"/>
    <a:srgbClr val="969696"/>
    <a:srgbClr val="99FFCC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719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7B1D3C1-4D2F-49A8-B65E-D5002B83F6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176D1209-FF38-455F-9517-ABDC0DDF54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2C5B3B-A257-488A-BCCD-4FCB2103916A}" type="slidenum">
              <a:rPr lang="en-US"/>
              <a:pPr/>
              <a:t>1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42018-2CC9-4784-91BC-E8ECD0EF84C7}" type="slidenum">
              <a:rPr lang="en-US"/>
              <a:pPr/>
              <a:t>10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EB865-9011-4E17-A5EC-80A39A95BC58}" type="slidenum">
              <a:rPr lang="en-US"/>
              <a:pPr/>
              <a:t>11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FD0F0-F9D9-41E5-86EB-7116DE001FD8}" type="slidenum">
              <a:rPr lang="en-US"/>
              <a:pPr/>
              <a:t>12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41721-15D1-4B5B-9178-20AADC24001B}" type="slidenum">
              <a:rPr lang="en-US"/>
              <a:pPr/>
              <a:t>13</a:t>
            </a:fld>
            <a:endParaRPr lang="en-US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66A27-2AEE-4C72-A31D-57CE2B311F07}" type="slidenum">
              <a:rPr lang="en-US"/>
              <a:pPr/>
              <a:t>14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231C3-F020-4B3C-B70C-15E0DB38D933}" type="slidenum">
              <a:rPr lang="en-US"/>
              <a:pPr/>
              <a:t>15</a:t>
            </a:fld>
            <a:endParaRPr lang="en-US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58544-9EA0-49B4-84EC-50A5FC522C1D}" type="slidenum">
              <a:rPr lang="en-US"/>
              <a:pPr/>
              <a:t>16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58544-9EA0-49B4-84EC-50A5FC522C1D}" type="slidenum">
              <a:rPr lang="en-US"/>
              <a:pPr/>
              <a:t>17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1A20F-7A2D-4CE1-AF39-9E66336A027C}" type="slidenum">
              <a:rPr lang="en-US"/>
              <a:pPr/>
              <a:t>18</a:t>
            </a:fld>
            <a:endParaRPr lang="en-US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F7D41-50E1-4894-9F2B-4876D94A7C10}" type="slidenum">
              <a:rPr lang="en-US"/>
              <a:pPr/>
              <a:t>19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692B4-7592-4318-B00B-E33540C2A2D4}" type="slidenum">
              <a:rPr lang="en-US"/>
              <a:pPr/>
              <a:t>2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07E52B-E827-43D1-9841-4DD3212C0748}" type="slidenum">
              <a:rPr lang="en-US"/>
              <a:pPr/>
              <a:t>20</a:t>
            </a:fld>
            <a:endParaRPr lang="en-US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305D0-6A5C-4A2A-9643-454EA7FF6A94}" type="slidenum">
              <a:rPr lang="en-US"/>
              <a:pPr/>
              <a:t>21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0B2AF-30FD-45C6-AAF2-491A870509F5}" type="slidenum">
              <a:rPr lang="en-US"/>
              <a:pPr/>
              <a:t>22</a:t>
            </a:fld>
            <a:endParaRPr lang="en-US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03728-82CD-4131-8A17-DC4BA097D133}" type="slidenum">
              <a:rPr lang="en-US"/>
              <a:pPr/>
              <a:t>23</a:t>
            </a:fld>
            <a:endParaRPr lang="en-US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51191-1026-402C-ABCF-52BED389029A}" type="slidenum">
              <a:rPr lang="en-US"/>
              <a:pPr/>
              <a:t>24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51191-1026-402C-ABCF-52BED389029A}" type="slidenum">
              <a:rPr lang="en-US"/>
              <a:pPr/>
              <a:t>25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E4E37-CFD7-4C47-9304-2A16FA4DA563}" type="slidenum">
              <a:rPr lang="en-US"/>
              <a:pPr/>
              <a:t>3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C624A-8F8E-448A-AD6C-C5AA7163DE61}" type="slidenum">
              <a:rPr lang="en-US"/>
              <a:pPr/>
              <a:t>4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20B5A-B33C-41C0-B6CF-4B07CF9A3453}" type="slidenum">
              <a:rPr lang="en-US"/>
              <a:pPr/>
              <a:t>5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E23200-CD00-43B4-8F19-8DC56BE7B1C2}" type="slidenum">
              <a:rPr lang="en-US"/>
              <a:pPr/>
              <a:t>6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B6287-BBAA-4FB5-A639-6BC3C61DED0E}" type="slidenum">
              <a:rPr lang="en-US"/>
              <a:pPr/>
              <a:t>7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40536-BE26-454C-81F8-BB85C83CBB2F}" type="slidenum">
              <a:rPr lang="en-US"/>
              <a:pPr/>
              <a:t>8</a:t>
            </a:fld>
            <a:endParaRPr 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ED2E5D-422C-4C42-9601-AC34237DC255}" type="slidenum">
              <a:rPr lang="en-US"/>
              <a:pPr/>
              <a:t>9</a:t>
            </a:fld>
            <a:endParaRPr lang="en-US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fld id="{855055B1-C77F-4D52-B0BE-AA1A50849D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0.bin"/><Relationship Id="rId9" Type="http://schemas.openxmlformats.org/officeDocument/2006/relationships/oleObject" Target="../embeddings/oleObject6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76.bin"/><Relationship Id="rId4" Type="http://schemas.openxmlformats.org/officeDocument/2006/relationships/oleObject" Target="../embeddings/oleObject7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2859088" y="2393950"/>
            <a:ext cx="32845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  <a:latin typeface="Arial" charset="0"/>
              </a:rPr>
              <a:t>Prof. David R. Jackson</a:t>
            </a:r>
          </a:p>
          <a:p>
            <a:pPr algn="ctr" eaLnBrk="0" hangingPunct="0"/>
            <a:r>
              <a:rPr lang="en-US" sz="2400" dirty="0">
                <a:solidFill>
                  <a:schemeClr val="bg2"/>
                </a:solidFill>
                <a:latin typeface="Arial" charset="0"/>
              </a:rPr>
              <a:t>Dept. of ECE</a:t>
            </a: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193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bg2"/>
                </a:solidFill>
                <a:latin typeface="Arial" charset="0"/>
              </a:rPr>
              <a:t>Fall </a:t>
            </a:r>
            <a:r>
              <a:rPr lang="en-US" sz="2400" b="1" smtClean="0">
                <a:solidFill>
                  <a:schemeClr val="bg2"/>
                </a:solidFill>
                <a:latin typeface="Arial" charset="0"/>
              </a:rPr>
              <a:t>2016</a:t>
            </a:r>
            <a:endParaRPr lang="en-US" sz="32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  <a:latin typeface="Arial" charset="0"/>
              </a:rPr>
              <a:t>Notes 18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ECE 6340 </a:t>
            </a:r>
          </a:p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Intermediate EM Waves</a:t>
            </a:r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8889" y="3545889"/>
            <a:ext cx="2651662" cy="2651662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9704" name="Object 8"/>
          <p:cNvGraphicFramePr>
            <a:graphicFrameLocks noChangeAspect="1"/>
          </p:cNvGraphicFramePr>
          <p:nvPr/>
        </p:nvGraphicFramePr>
        <p:xfrm>
          <a:off x="2824163" y="1438275"/>
          <a:ext cx="2968625" cy="1454150"/>
        </p:xfrm>
        <a:graphic>
          <a:graphicData uri="http://schemas.openxmlformats.org/presentationml/2006/ole">
            <p:oleObj spid="_x0000_s669704" name="Equation" r:id="rId4" imgW="1295280" imgH="634680" progId="Equation.DSMT4">
              <p:embed/>
            </p:oleObj>
          </a:graphicData>
        </a:graphic>
      </p:graphicFrame>
      <p:sp>
        <p:nvSpPr>
          <p:cNvPr id="669705" name="Text Box 9"/>
          <p:cNvSpPr txBox="1">
            <a:spLocks noChangeArrowheads="1"/>
          </p:cNvSpPr>
          <p:nvPr/>
        </p:nvSpPr>
        <p:spPr bwMode="auto">
          <a:xfrm>
            <a:off x="1770063" y="1105562"/>
            <a:ext cx="8159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Then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69722" name="Text Box 26"/>
          <p:cNvSpPr txBox="1">
            <a:spLocks noChangeArrowheads="1"/>
          </p:cNvSpPr>
          <p:nvPr/>
        </p:nvSpPr>
        <p:spPr bwMode="auto">
          <a:xfrm>
            <a:off x="1633765" y="0"/>
            <a:ext cx="59213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Plane Wave (cont.)</a:t>
            </a:r>
          </a:p>
        </p:txBody>
      </p:sp>
      <p:sp>
        <p:nvSpPr>
          <p:cNvPr id="669724" name="Text Box 28"/>
          <p:cNvSpPr txBox="1">
            <a:spLocks noChangeArrowheads="1"/>
          </p:cNvSpPr>
          <p:nvPr/>
        </p:nvSpPr>
        <p:spPr bwMode="auto">
          <a:xfrm>
            <a:off x="444500" y="3479800"/>
            <a:ext cx="56594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Allowing for both directions, </a:t>
            </a:r>
            <a:r>
              <a:rPr lang="en-US" sz="2400">
                <a:solidFill>
                  <a:schemeClr val="bg1"/>
                </a:solidFill>
              </a:rPr>
              <a:t>+</a:t>
            </a:r>
            <a:r>
              <a:rPr lang="en-US" sz="2400" i="1">
                <a:solidFill>
                  <a:schemeClr val="bg1"/>
                </a:solidFill>
              </a:rPr>
              <a:t>z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en-US" sz="2400">
                <a:solidFill>
                  <a:schemeClr val="bg1"/>
                </a:solidFill>
              </a:rPr>
              <a:t>-</a:t>
            </a:r>
            <a:r>
              <a:rPr lang="en-US" sz="2400" i="1">
                <a:solidFill>
                  <a:schemeClr val="bg1"/>
                </a:solidFill>
              </a:rPr>
              <a:t>z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 , we have:</a:t>
            </a:r>
          </a:p>
        </p:txBody>
      </p:sp>
      <p:graphicFrame>
        <p:nvGraphicFramePr>
          <p:cNvPr id="669725" name="Object 29"/>
          <p:cNvGraphicFramePr>
            <a:graphicFrameLocks noChangeAspect="1"/>
          </p:cNvGraphicFramePr>
          <p:nvPr/>
        </p:nvGraphicFramePr>
        <p:xfrm>
          <a:off x="2780393" y="4296456"/>
          <a:ext cx="3541713" cy="1719262"/>
        </p:xfrm>
        <a:graphic>
          <a:graphicData uri="http://schemas.openxmlformats.org/presentationml/2006/ole">
            <p:oleObj spid="_x0000_s669725" name="Equation" r:id="rId5" imgW="1307880" imgH="63468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51" name="Rectangle 31"/>
          <p:cNvSpPr>
            <a:spLocks noChangeArrowheads="1"/>
          </p:cNvSpPr>
          <p:nvPr/>
        </p:nvSpPr>
        <p:spPr bwMode="auto">
          <a:xfrm>
            <a:off x="212725" y="2490788"/>
            <a:ext cx="4691063" cy="1298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0722" name="Text Box 2"/>
          <p:cNvSpPr txBox="1">
            <a:spLocks noChangeArrowheads="1"/>
          </p:cNvSpPr>
          <p:nvPr/>
        </p:nvSpPr>
        <p:spPr bwMode="auto">
          <a:xfrm>
            <a:off x="200025" y="0"/>
            <a:ext cx="87185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Transverse Equivalent Network</a:t>
            </a:r>
          </a:p>
        </p:txBody>
      </p:sp>
      <p:sp>
        <p:nvSpPr>
          <p:cNvPr id="670724" name="Text Box 4"/>
          <p:cNvSpPr txBox="1">
            <a:spLocks noChangeArrowheads="1"/>
          </p:cNvSpPr>
          <p:nvPr/>
        </p:nvSpPr>
        <p:spPr bwMode="auto">
          <a:xfrm>
            <a:off x="1848580" y="873836"/>
            <a:ext cx="490706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Assume a TM</a:t>
            </a:r>
            <a:r>
              <a:rPr lang="en-US" sz="2000" i="1" baseline="-25000" dirty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baseline="-25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plane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wave going upward (the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z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propagation is in the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+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z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direction).</a:t>
            </a:r>
            <a:endParaRPr lang="en-US" sz="2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70725" name="Text Box 5"/>
          <p:cNvSpPr txBox="1">
            <a:spLocks noChangeArrowheads="1"/>
          </p:cNvSpPr>
          <p:nvPr/>
        </p:nvSpPr>
        <p:spPr bwMode="auto">
          <a:xfrm>
            <a:off x="212725" y="1981200"/>
            <a:ext cx="10953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Denote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70726" name="Object 6"/>
          <p:cNvGraphicFramePr>
            <a:graphicFrameLocks noChangeAspect="1"/>
          </p:cNvGraphicFramePr>
          <p:nvPr/>
        </p:nvGraphicFramePr>
        <p:xfrm>
          <a:off x="465138" y="2540000"/>
          <a:ext cx="4308475" cy="1123950"/>
        </p:xfrm>
        <a:graphic>
          <a:graphicData uri="http://schemas.openxmlformats.org/presentationml/2006/ole">
            <p:oleObj spid="_x0000_s670726" name="Equation" r:id="rId4" imgW="2044440" imgH="533160" progId="Equation.DSMT4">
              <p:embed/>
            </p:oleObj>
          </a:graphicData>
        </a:graphic>
      </p:graphicFrame>
      <p:graphicFrame>
        <p:nvGraphicFramePr>
          <p:cNvPr id="670727" name="Object 7"/>
          <p:cNvGraphicFramePr>
            <a:graphicFrameLocks noChangeAspect="1"/>
          </p:cNvGraphicFramePr>
          <p:nvPr/>
        </p:nvGraphicFramePr>
        <p:xfrm>
          <a:off x="719138" y="4484688"/>
          <a:ext cx="3138487" cy="639762"/>
        </p:xfrm>
        <a:graphic>
          <a:graphicData uri="http://schemas.openxmlformats.org/presentationml/2006/ole">
            <p:oleObj spid="_x0000_s670727" name="Equation" r:id="rId5" imgW="1244520" imgH="253800" progId="Equation.DSMT4">
              <p:embed/>
            </p:oleObj>
          </a:graphicData>
        </a:graphic>
      </p:graphicFrame>
      <p:sp>
        <p:nvSpPr>
          <p:cNvPr id="670728" name="Text Box 8"/>
          <p:cNvSpPr txBox="1">
            <a:spLocks noChangeArrowheads="1"/>
          </p:cNvSpPr>
          <p:nvPr/>
        </p:nvSpPr>
        <p:spPr bwMode="auto">
          <a:xfrm>
            <a:off x="1130300" y="6135688"/>
            <a:ext cx="6653213" cy="3968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chemeClr val="bg2"/>
                </a:solidFill>
                <a:sym typeface="Symbol" pitchFamily="18" charset="2"/>
              </a:rPr>
              <a:t>V</a:t>
            </a:r>
            <a:r>
              <a:rPr lang="en-US" sz="2000" i="1" baseline="-25000">
                <a:solidFill>
                  <a:schemeClr val="bg2"/>
                </a:solidFill>
                <a:sym typeface="Symbol" pitchFamily="18" charset="2"/>
              </a:rPr>
              <a:t>TM 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chemeClr val="bg2"/>
                </a:solidFill>
                <a:sym typeface="Symbol" pitchFamily="18" charset="2"/>
              </a:rPr>
              <a:t>z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)</a:t>
            </a:r>
            <a:r>
              <a:rPr lang="en-US" sz="2000" i="1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000" i="1" baseline="30000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and </a:t>
            </a:r>
            <a:r>
              <a:rPr lang="en-US" sz="2000" i="1">
                <a:solidFill>
                  <a:schemeClr val="bg2"/>
                </a:solidFill>
                <a:sym typeface="Symbol" pitchFamily="18" charset="2"/>
              </a:rPr>
              <a:t>I</a:t>
            </a:r>
            <a:r>
              <a:rPr lang="en-US" sz="2000" i="1" baseline="-25000">
                <a:solidFill>
                  <a:schemeClr val="bg2"/>
                </a:solidFill>
                <a:sym typeface="Symbol" pitchFamily="18" charset="2"/>
              </a:rPr>
              <a:t>TM 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(</a:t>
            </a:r>
            <a:r>
              <a:rPr lang="en-US" sz="2000" i="1">
                <a:solidFill>
                  <a:schemeClr val="bg2"/>
                </a:solidFill>
                <a:sym typeface="Symbol" pitchFamily="18" charset="2"/>
              </a:rPr>
              <a:t>z</a:t>
            </a:r>
            <a:r>
              <a:rPr lang="en-US" sz="2000">
                <a:solidFill>
                  <a:schemeClr val="bg2"/>
                </a:solidFill>
                <a:sym typeface="Symbol" pitchFamily="18" charset="2"/>
              </a:rPr>
              <a:t>)</a:t>
            </a:r>
            <a:r>
              <a:rPr lang="en-US" sz="2000" i="1">
                <a:solidFill>
                  <a:schemeClr val="bg2"/>
                </a:solidFill>
                <a:sym typeface="Symbol" pitchFamily="18" charset="2"/>
              </a:rPr>
              <a:t> </a:t>
            </a:r>
            <a:r>
              <a:rPr lang="en-US" sz="2000">
                <a:solidFill>
                  <a:schemeClr val="bg2"/>
                </a:solidFill>
                <a:latin typeface="Arial" charset="0"/>
                <a:sym typeface="Symbol" pitchFamily="18" charset="2"/>
              </a:rPr>
              <a:t>behave as voltage and current on a TL</a:t>
            </a:r>
          </a:p>
        </p:txBody>
      </p:sp>
      <p:sp>
        <p:nvSpPr>
          <p:cNvPr id="670729" name="Text Box 9"/>
          <p:cNvSpPr txBox="1">
            <a:spLocks noChangeArrowheads="1"/>
          </p:cNvSpPr>
          <p:nvPr/>
        </p:nvSpPr>
        <p:spPr bwMode="auto">
          <a:xfrm>
            <a:off x="388938" y="3935413"/>
            <a:ext cx="949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where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70750" name="Text Box 30"/>
          <p:cNvSpPr txBox="1">
            <a:spLocks noChangeArrowheads="1"/>
          </p:cNvSpPr>
          <p:nvPr/>
        </p:nvSpPr>
        <p:spPr bwMode="auto">
          <a:xfrm>
            <a:off x="622300" y="5526088"/>
            <a:ext cx="1920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Arial" charset="0"/>
              </a:rPr>
              <a:t>As we will see, 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103818" y="1792301"/>
            <a:ext cx="3603629" cy="3008326"/>
            <a:chOff x="5103818" y="1792301"/>
            <a:chExt cx="3603629" cy="3008326"/>
          </a:xfrm>
        </p:grpSpPr>
        <p:grpSp>
          <p:nvGrpSpPr>
            <p:cNvPr id="670752" name="Group 32"/>
            <p:cNvGrpSpPr>
              <a:grpSpLocks/>
            </p:cNvGrpSpPr>
            <p:nvPr/>
          </p:nvGrpSpPr>
          <p:grpSpPr bwMode="auto">
            <a:xfrm>
              <a:off x="5103818" y="1792301"/>
              <a:ext cx="3603629" cy="3008326"/>
              <a:chOff x="3215" y="1129"/>
              <a:chExt cx="2270" cy="1895"/>
            </a:xfrm>
          </p:grpSpPr>
          <p:sp>
            <p:nvSpPr>
              <p:cNvPr id="670731" name="Text Box 11"/>
              <p:cNvSpPr txBox="1">
                <a:spLocks noChangeArrowheads="1"/>
              </p:cNvSpPr>
              <p:nvPr/>
            </p:nvSpPr>
            <p:spPr bwMode="auto">
              <a:xfrm>
                <a:off x="3439" y="1622"/>
                <a:ext cx="45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TM</a:t>
                </a:r>
                <a:r>
                  <a:rPr lang="en-US" sz="2000" i="1" baseline="-25000" dirty="0">
                    <a:solidFill>
                      <a:schemeClr val="bg2"/>
                    </a:solidFill>
                    <a:sym typeface="Symbol" pitchFamily="18" charset="2"/>
                  </a:rPr>
                  <a:t>z</a:t>
                </a:r>
              </a:p>
            </p:txBody>
          </p:sp>
          <p:sp>
            <p:nvSpPr>
              <p:cNvPr id="670732" name="Line 12"/>
              <p:cNvSpPr>
                <a:spLocks noChangeShapeType="1"/>
              </p:cNvSpPr>
              <p:nvPr/>
            </p:nvSpPr>
            <p:spPr bwMode="auto">
              <a:xfrm>
                <a:off x="4083" y="2339"/>
                <a:ext cx="11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33" name="Line 13"/>
              <p:cNvSpPr>
                <a:spLocks noChangeShapeType="1"/>
              </p:cNvSpPr>
              <p:nvPr/>
            </p:nvSpPr>
            <p:spPr bwMode="auto">
              <a:xfrm flipV="1">
                <a:off x="4083" y="1411"/>
                <a:ext cx="0" cy="92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34" name="Text Box 14"/>
              <p:cNvSpPr txBox="1">
                <a:spLocks noChangeArrowheads="1"/>
              </p:cNvSpPr>
              <p:nvPr/>
            </p:nvSpPr>
            <p:spPr bwMode="auto">
              <a:xfrm>
                <a:off x="5282" y="2183"/>
                <a:ext cx="20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y</a:t>
                </a:r>
              </a:p>
            </p:txBody>
          </p:sp>
          <p:sp>
            <p:nvSpPr>
              <p:cNvPr id="670735" name="Line 15"/>
              <p:cNvSpPr>
                <a:spLocks noChangeShapeType="1"/>
              </p:cNvSpPr>
              <p:nvPr/>
            </p:nvSpPr>
            <p:spPr bwMode="auto">
              <a:xfrm flipH="1">
                <a:off x="3405" y="2335"/>
                <a:ext cx="678" cy="44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36" name="Line 16"/>
              <p:cNvSpPr>
                <a:spLocks noChangeShapeType="1"/>
              </p:cNvSpPr>
              <p:nvPr/>
            </p:nvSpPr>
            <p:spPr bwMode="auto">
              <a:xfrm flipV="1">
                <a:off x="4083" y="1407"/>
                <a:ext cx="989" cy="932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37" name="Text Box 17"/>
              <p:cNvSpPr txBox="1">
                <a:spLocks noChangeArrowheads="1"/>
              </p:cNvSpPr>
              <p:nvPr/>
            </p:nvSpPr>
            <p:spPr bwMode="auto">
              <a:xfrm>
                <a:off x="3215" y="2678"/>
                <a:ext cx="2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x</a:t>
                </a:r>
                <a:endParaRPr lang="en-US" sz="2000" i="1" u="sng" dirty="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  <p:sp>
            <p:nvSpPr>
              <p:cNvPr id="670738" name="Text Box 18"/>
              <p:cNvSpPr txBox="1">
                <a:spLocks noChangeArrowheads="1"/>
              </p:cNvSpPr>
              <p:nvPr/>
            </p:nvSpPr>
            <p:spPr bwMode="auto">
              <a:xfrm>
                <a:off x="3991" y="1129"/>
                <a:ext cx="20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z</a:t>
                </a:r>
              </a:p>
            </p:txBody>
          </p:sp>
          <p:sp>
            <p:nvSpPr>
              <p:cNvPr id="670739" name="Line 19"/>
              <p:cNvSpPr>
                <a:spLocks noChangeShapeType="1"/>
              </p:cNvSpPr>
              <p:nvPr/>
            </p:nvSpPr>
            <p:spPr bwMode="auto">
              <a:xfrm>
                <a:off x="4679" y="1821"/>
                <a:ext cx="275" cy="358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40" name="Line 20"/>
              <p:cNvSpPr>
                <a:spLocks noChangeShapeType="1"/>
              </p:cNvSpPr>
              <p:nvPr/>
            </p:nvSpPr>
            <p:spPr bwMode="auto">
              <a:xfrm flipV="1">
                <a:off x="4663" y="1681"/>
                <a:ext cx="298" cy="156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41" name="Text Box 21"/>
              <p:cNvSpPr txBox="1">
                <a:spLocks noChangeArrowheads="1"/>
              </p:cNvSpPr>
              <p:nvPr/>
            </p:nvSpPr>
            <p:spPr bwMode="auto">
              <a:xfrm>
                <a:off x="4968" y="2027"/>
                <a:ext cx="2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u="sng">
                    <a:solidFill>
                      <a:schemeClr val="bg2"/>
                    </a:solidFill>
                    <a:sym typeface="Symbol" pitchFamily="18" charset="2"/>
                  </a:rPr>
                  <a:t>E</a:t>
                </a:r>
              </a:p>
            </p:txBody>
          </p:sp>
          <p:sp>
            <p:nvSpPr>
              <p:cNvPr id="670742" name="Text Box 22"/>
              <p:cNvSpPr txBox="1">
                <a:spLocks noChangeArrowheads="1"/>
              </p:cNvSpPr>
              <p:nvPr/>
            </p:nvSpPr>
            <p:spPr bwMode="auto">
              <a:xfrm>
                <a:off x="4972" y="1577"/>
                <a:ext cx="2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u="sng">
                    <a:solidFill>
                      <a:schemeClr val="bg2"/>
                    </a:solidFill>
                    <a:sym typeface="Symbol" pitchFamily="18" charset="2"/>
                  </a:rPr>
                  <a:t>H</a:t>
                </a:r>
              </a:p>
            </p:txBody>
          </p:sp>
          <p:sp>
            <p:nvSpPr>
              <p:cNvPr id="670743" name="Line 23"/>
              <p:cNvSpPr>
                <a:spLocks noChangeShapeType="1"/>
              </p:cNvSpPr>
              <p:nvPr/>
            </p:nvSpPr>
            <p:spPr bwMode="auto">
              <a:xfrm rot="-1375262">
                <a:off x="4725" y="2589"/>
                <a:ext cx="157" cy="208"/>
              </a:xfrm>
              <a:prstGeom prst="line">
                <a:avLst/>
              </a:prstGeom>
              <a:noFill/>
              <a:ln w="57150">
                <a:solidFill>
                  <a:schemeClr val="hlink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44" name="Line 24"/>
              <p:cNvSpPr>
                <a:spLocks noChangeShapeType="1"/>
              </p:cNvSpPr>
              <p:nvPr/>
            </p:nvSpPr>
            <p:spPr bwMode="auto">
              <a:xfrm>
                <a:off x="4683" y="1853"/>
                <a:ext cx="0" cy="785"/>
              </a:xfrm>
              <a:prstGeom prst="line">
                <a:avLst/>
              </a:prstGeom>
              <a:noFill/>
              <a:ln w="38100" cap="rnd">
                <a:solidFill>
                  <a:schemeClr val="bg2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45" name="Line 25"/>
              <p:cNvSpPr>
                <a:spLocks noChangeShapeType="1"/>
              </p:cNvSpPr>
              <p:nvPr/>
            </p:nvSpPr>
            <p:spPr bwMode="auto">
              <a:xfrm>
                <a:off x="4921" y="2166"/>
                <a:ext cx="0" cy="593"/>
              </a:xfrm>
              <a:prstGeom prst="line">
                <a:avLst/>
              </a:prstGeom>
              <a:noFill/>
              <a:ln w="38100" cap="rnd">
                <a:solidFill>
                  <a:schemeClr val="bg2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46" name="Line 26"/>
              <p:cNvSpPr>
                <a:spLocks noChangeShapeType="1"/>
              </p:cNvSpPr>
              <p:nvPr/>
            </p:nvSpPr>
            <p:spPr bwMode="auto">
              <a:xfrm flipV="1">
                <a:off x="4667" y="2461"/>
                <a:ext cx="298" cy="156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0747" name="Text Box 27"/>
              <p:cNvSpPr txBox="1">
                <a:spLocks noChangeArrowheads="1"/>
              </p:cNvSpPr>
              <p:nvPr/>
            </p:nvSpPr>
            <p:spPr bwMode="auto">
              <a:xfrm>
                <a:off x="4898" y="2774"/>
                <a:ext cx="3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u="sng">
                    <a:solidFill>
                      <a:schemeClr val="bg2"/>
                    </a:solidFill>
                    <a:sym typeface="Symbol" pitchFamily="18" charset="2"/>
                  </a:rPr>
                  <a:t>E</a:t>
                </a:r>
                <a:r>
                  <a:rPr lang="en-US" sz="2000" i="1" baseline="-25000">
                    <a:solidFill>
                      <a:schemeClr val="bg2"/>
                    </a:solidFill>
                    <a:sym typeface="Symbol" pitchFamily="18" charset="2"/>
                  </a:rPr>
                  <a:t>t</a:t>
                </a:r>
                <a:endParaRPr lang="en-US" sz="2000" i="1" u="sng" baseline="-2500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  <p:sp>
            <p:nvSpPr>
              <p:cNvPr id="670748" name="Text Box 28"/>
              <p:cNvSpPr txBox="1">
                <a:spLocks noChangeArrowheads="1"/>
              </p:cNvSpPr>
              <p:nvPr/>
            </p:nvSpPr>
            <p:spPr bwMode="auto">
              <a:xfrm>
                <a:off x="4977" y="2427"/>
                <a:ext cx="3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u="sng">
                    <a:solidFill>
                      <a:schemeClr val="bg2"/>
                    </a:solidFill>
                    <a:sym typeface="Symbol" pitchFamily="18" charset="2"/>
                  </a:rPr>
                  <a:t>H</a:t>
                </a:r>
                <a:r>
                  <a:rPr lang="en-US" sz="2000" i="1" baseline="-25000">
                    <a:solidFill>
                      <a:schemeClr val="bg2"/>
                    </a:solidFill>
                    <a:sym typeface="Symbol" pitchFamily="18" charset="2"/>
                  </a:rPr>
                  <a:t>t</a:t>
                </a:r>
                <a:endParaRPr lang="en-US" sz="2000" i="1" u="sng" baseline="-2500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</p:grpSp>
        <p:cxnSp>
          <p:nvCxnSpPr>
            <p:cNvPr id="31" name="Straight Connector 30"/>
            <p:cNvCxnSpPr/>
            <p:nvPr/>
          </p:nvCxnSpPr>
          <p:spPr bwMode="auto">
            <a:xfrm>
              <a:off x="6816437" y="3111333"/>
              <a:ext cx="249382" cy="3325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6909462" y="3026233"/>
              <a:ext cx="249382" cy="3325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717475" y="3190509"/>
              <a:ext cx="249382" cy="3325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36" name="Object 102"/>
            <p:cNvGraphicFramePr>
              <a:graphicFrameLocks noChangeAspect="1"/>
            </p:cNvGraphicFramePr>
            <p:nvPr/>
          </p:nvGraphicFramePr>
          <p:xfrm>
            <a:off x="8160674" y="1888106"/>
            <a:ext cx="254000" cy="401637"/>
          </p:xfrm>
          <a:graphic>
            <a:graphicData uri="http://schemas.openxmlformats.org/presentationml/2006/ole">
              <p:oleObj spid="_x0000_s670728" name="Equation" r:id="rId6" imgW="126720" imgH="203040" progId="Equation.DSMT4">
                <p:embed/>
              </p:oleObj>
            </a:graphicData>
          </a:graphic>
        </p:graphicFrame>
      </p:grp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6166632" y="4312692"/>
          <a:ext cx="940336" cy="963471"/>
        </p:xfrm>
        <a:graphic>
          <a:graphicData uri="http://schemas.openxmlformats.org/presentationml/2006/ole">
            <p:oleObj spid="_x0000_s670729" name="Equation" r:id="rId7" imgW="52056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Text Box 2"/>
          <p:cNvSpPr txBox="1">
            <a:spLocks noChangeArrowheads="1"/>
          </p:cNvSpPr>
          <p:nvPr/>
        </p:nvSpPr>
        <p:spPr bwMode="auto">
          <a:xfrm>
            <a:off x="2811463" y="0"/>
            <a:ext cx="31638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(cont.)</a:t>
            </a:r>
          </a:p>
        </p:txBody>
      </p:sp>
      <p:sp>
        <p:nvSpPr>
          <p:cNvPr id="671747" name="Text Box 3"/>
          <p:cNvSpPr txBox="1">
            <a:spLocks noChangeArrowheads="1"/>
          </p:cNvSpPr>
          <p:nvPr/>
        </p:nvSpPr>
        <p:spPr bwMode="auto">
          <a:xfrm>
            <a:off x="787400" y="968375"/>
            <a:ext cx="25368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Assume a</a:t>
            </a:r>
            <a:r>
              <a:rPr lang="en-US" sz="2000" i="1">
                <a:solidFill>
                  <a:schemeClr val="bg1"/>
                </a:solidFill>
                <a:latin typeface="Arial" charset="0"/>
                <a:sym typeface="Symbol" pitchFamily="18" charset="2"/>
              </a:rPr>
              <a:t> +</a:t>
            </a:r>
            <a:r>
              <a:rPr lang="en-US" sz="2400" i="1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 wave: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71748" name="Text Box 4"/>
          <p:cNvSpPr txBox="1">
            <a:spLocks noChangeArrowheads="1"/>
          </p:cNvSpPr>
          <p:nvPr/>
        </p:nvSpPr>
        <p:spPr bwMode="auto">
          <a:xfrm>
            <a:off x="2510925" y="3284538"/>
            <a:ext cx="736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Also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71752" name="Object 8"/>
          <p:cNvGraphicFramePr>
            <a:graphicFrameLocks noChangeAspect="1"/>
          </p:cNvGraphicFramePr>
          <p:nvPr/>
        </p:nvGraphicFramePr>
        <p:xfrm>
          <a:off x="3145856" y="1440194"/>
          <a:ext cx="2490788" cy="1212850"/>
        </p:xfrm>
        <a:graphic>
          <a:graphicData uri="http://schemas.openxmlformats.org/presentationml/2006/ole">
            <p:oleObj spid="_x0000_s671752" name="Equation" r:id="rId4" imgW="990360" imgH="482400" progId="Equation.DSMT4">
              <p:embed/>
            </p:oleObj>
          </a:graphicData>
        </a:graphic>
      </p:graphicFrame>
      <p:graphicFrame>
        <p:nvGraphicFramePr>
          <p:cNvPr id="671753" name="Object 9"/>
          <p:cNvGraphicFramePr>
            <a:graphicFrameLocks noChangeAspect="1"/>
          </p:cNvGraphicFramePr>
          <p:nvPr/>
        </p:nvGraphicFramePr>
        <p:xfrm>
          <a:off x="3292475" y="3012436"/>
          <a:ext cx="2703513" cy="941387"/>
        </p:xfrm>
        <a:graphic>
          <a:graphicData uri="http://schemas.openxmlformats.org/presentationml/2006/ole">
            <p:oleObj spid="_x0000_s671753" name="Equation" r:id="rId5" imgW="1130040" imgH="393480" progId="Equation.DSMT4">
              <p:embed/>
            </p:oleObj>
          </a:graphicData>
        </a:graphic>
      </p:graphicFrame>
      <p:graphicFrame>
        <p:nvGraphicFramePr>
          <p:cNvPr id="671754" name="Object 10"/>
          <p:cNvGraphicFramePr>
            <a:graphicFrameLocks noChangeAspect="1"/>
          </p:cNvGraphicFramePr>
          <p:nvPr/>
        </p:nvGraphicFramePr>
        <p:xfrm>
          <a:off x="1012825" y="4292600"/>
          <a:ext cx="6996113" cy="892175"/>
        </p:xfrm>
        <a:graphic>
          <a:graphicData uri="http://schemas.openxmlformats.org/presentationml/2006/ole">
            <p:oleObj spid="_x0000_s671754" name="Equation" r:id="rId6" imgW="3085920" imgH="393480" progId="Equation.DSMT4">
              <p:embed/>
            </p:oleObj>
          </a:graphicData>
        </a:graphic>
      </p:graphicFrame>
      <p:sp>
        <p:nvSpPr>
          <p:cNvPr id="671755" name="Text Box 11"/>
          <p:cNvSpPr txBox="1">
            <a:spLocks noChangeArrowheads="1"/>
          </p:cNvSpPr>
          <p:nvPr/>
        </p:nvSpPr>
        <p:spPr bwMode="auto">
          <a:xfrm>
            <a:off x="1605204" y="5821363"/>
            <a:ext cx="164296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We choose: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71756" name="Object 12"/>
          <p:cNvGraphicFramePr>
            <a:graphicFrameLocks noChangeAspect="1"/>
          </p:cNvGraphicFramePr>
          <p:nvPr/>
        </p:nvGraphicFramePr>
        <p:xfrm>
          <a:off x="3443288" y="5654675"/>
          <a:ext cx="2282825" cy="725488"/>
        </p:xfrm>
        <a:graphic>
          <a:graphicData uri="http://schemas.openxmlformats.org/presentationml/2006/ole">
            <p:oleObj spid="_x0000_s671756" name="Equation" r:id="rId7" imgW="838080" imgH="266400" progId="Equation.DSMT4">
              <p:embed/>
            </p:oleObj>
          </a:graphicData>
        </a:graphic>
      </p:graphicFrame>
      <p:sp>
        <p:nvSpPr>
          <p:cNvPr id="671757" name="Text Box 13"/>
          <p:cNvSpPr txBox="1">
            <a:spLocks noChangeArrowheads="1"/>
          </p:cNvSpPr>
          <p:nvPr/>
        </p:nvSpPr>
        <p:spPr bwMode="auto">
          <a:xfrm>
            <a:off x="419100" y="3992563"/>
            <a:ext cx="14001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Therefore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71758" name="Text Box 14"/>
          <p:cNvSpPr txBox="1">
            <a:spLocks noChangeArrowheads="1"/>
          </p:cNvSpPr>
          <p:nvPr/>
        </p:nvSpPr>
        <p:spPr bwMode="auto">
          <a:xfrm>
            <a:off x="6186488" y="1730375"/>
            <a:ext cx="2724150" cy="6540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The form is the same as the waves on a TL.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1" name="Text Box 3"/>
          <p:cNvSpPr txBox="1">
            <a:spLocks noChangeArrowheads="1"/>
          </p:cNvSpPr>
          <p:nvPr/>
        </p:nvSpPr>
        <p:spPr bwMode="auto">
          <a:xfrm>
            <a:off x="372577" y="2242505"/>
            <a:ext cx="44587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If we assume a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chemeClr val="bg1"/>
                </a:solidFill>
                <a:sym typeface="Symbol" pitchFamily="18" charset="2"/>
              </a:rPr>
              <a:t>-z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(downward) wave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: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72778" name="Object 10"/>
          <p:cNvGraphicFramePr>
            <a:graphicFrameLocks noChangeAspect="1"/>
          </p:cNvGraphicFramePr>
          <p:nvPr/>
        </p:nvGraphicFramePr>
        <p:xfrm>
          <a:off x="3333797" y="1099237"/>
          <a:ext cx="2692400" cy="923925"/>
        </p:xfrm>
        <a:graphic>
          <a:graphicData uri="http://schemas.openxmlformats.org/presentationml/2006/ole">
            <p:oleObj spid="_x0000_s672778" name="Equation" r:id="rId4" imgW="1257120" imgH="431640" progId="Equation.DSMT4">
              <p:embed/>
            </p:oleObj>
          </a:graphicData>
        </a:graphic>
      </p:graphicFrame>
      <p:graphicFrame>
        <p:nvGraphicFramePr>
          <p:cNvPr id="672779" name="Object 11"/>
          <p:cNvGraphicFramePr>
            <a:graphicFrameLocks noChangeAspect="1"/>
          </p:cNvGraphicFramePr>
          <p:nvPr/>
        </p:nvGraphicFramePr>
        <p:xfrm>
          <a:off x="3276739" y="2702208"/>
          <a:ext cx="2986088" cy="939800"/>
        </p:xfrm>
        <a:graphic>
          <a:graphicData uri="http://schemas.openxmlformats.org/presentationml/2006/ole">
            <p:oleObj spid="_x0000_s672779" name="Equation" r:id="rId5" imgW="1371600" imgH="431640" progId="Equation.DSMT4">
              <p:embed/>
            </p:oleObj>
          </a:graphicData>
        </a:graphic>
      </p:graphicFrame>
      <p:sp>
        <p:nvSpPr>
          <p:cNvPr id="672780" name="Text Box 12"/>
          <p:cNvSpPr txBox="1">
            <a:spLocks noChangeArrowheads="1"/>
          </p:cNvSpPr>
          <p:nvPr/>
        </p:nvSpPr>
        <p:spPr bwMode="auto">
          <a:xfrm>
            <a:off x="1211263" y="975860"/>
            <a:ext cx="19145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We then have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72781" name="Object 13"/>
          <p:cNvGraphicFramePr>
            <a:graphicFrameLocks noChangeAspect="1"/>
          </p:cNvGraphicFramePr>
          <p:nvPr/>
        </p:nvGraphicFramePr>
        <p:xfrm>
          <a:off x="3394715" y="4129679"/>
          <a:ext cx="3219450" cy="1012825"/>
        </p:xfrm>
        <a:graphic>
          <a:graphicData uri="http://schemas.openxmlformats.org/presentationml/2006/ole">
            <p:oleObj spid="_x0000_s672781" name="Equation" r:id="rId6" imgW="1371600" imgH="431640" progId="Equation.DSMT4">
              <p:embed/>
            </p:oleObj>
          </a:graphicData>
        </a:graphic>
      </p:graphicFrame>
      <p:sp>
        <p:nvSpPr>
          <p:cNvPr id="672782" name="Text Box 14"/>
          <p:cNvSpPr txBox="1">
            <a:spLocks noChangeArrowheads="1"/>
          </p:cNvSpPr>
          <p:nvPr/>
        </p:nvSpPr>
        <p:spPr bwMode="auto">
          <a:xfrm>
            <a:off x="723900" y="3968750"/>
            <a:ext cx="29479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Hence, in summary: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72783" name="Text Box 15"/>
          <p:cNvSpPr txBox="1">
            <a:spLocks noChangeArrowheads="1"/>
          </p:cNvSpPr>
          <p:nvPr/>
        </p:nvSpPr>
        <p:spPr bwMode="auto">
          <a:xfrm>
            <a:off x="1341438" y="5556250"/>
            <a:ext cx="6105525" cy="7016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This proves that the transverse fields behave as voltage and current on a TL.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72785" name="Text Box 17"/>
          <p:cNvSpPr txBox="1">
            <a:spLocks noChangeArrowheads="1"/>
          </p:cNvSpPr>
          <p:nvPr/>
        </p:nvSpPr>
        <p:spPr bwMode="auto">
          <a:xfrm>
            <a:off x="2811463" y="0"/>
            <a:ext cx="31638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 122"/>
          <p:cNvGrpSpPr/>
          <p:nvPr/>
        </p:nvGrpSpPr>
        <p:grpSpPr>
          <a:xfrm>
            <a:off x="4522788" y="4025900"/>
            <a:ext cx="4040639" cy="1757363"/>
            <a:chOff x="4522788" y="4025900"/>
            <a:chExt cx="4040639" cy="1757363"/>
          </a:xfrm>
        </p:grpSpPr>
        <p:sp>
          <p:nvSpPr>
            <p:cNvPr id="673832" name="Oval 40"/>
            <p:cNvSpPr>
              <a:spLocks noChangeArrowheads="1"/>
            </p:cNvSpPr>
            <p:nvPr/>
          </p:nvSpPr>
          <p:spPr bwMode="auto">
            <a:xfrm>
              <a:off x="7843838" y="5705475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833" name="Line 41"/>
            <p:cNvSpPr>
              <a:spLocks noChangeShapeType="1"/>
            </p:cNvSpPr>
            <p:nvPr/>
          </p:nvSpPr>
          <p:spPr bwMode="auto">
            <a:xfrm>
              <a:off x="4608513" y="4610100"/>
              <a:ext cx="3278188" cy="317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3834" name="Text Box 42"/>
            <p:cNvSpPr txBox="1">
              <a:spLocks noChangeArrowheads="1"/>
            </p:cNvSpPr>
            <p:nvPr/>
          </p:nvSpPr>
          <p:spPr bwMode="auto">
            <a:xfrm>
              <a:off x="5961063" y="4932363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Z</a:t>
              </a:r>
              <a:r>
                <a:rPr lang="en-US" sz="2000" i="1" baseline="30000">
                  <a:solidFill>
                    <a:schemeClr val="bg2"/>
                  </a:solidFill>
                </a:rPr>
                <a:t>TE</a:t>
              </a:r>
              <a:r>
                <a:rPr lang="en-US" sz="2000" i="1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673835" name="Oval 43"/>
            <p:cNvSpPr>
              <a:spLocks noChangeArrowheads="1"/>
            </p:cNvSpPr>
            <p:nvPr/>
          </p:nvSpPr>
          <p:spPr bwMode="auto">
            <a:xfrm>
              <a:off x="7875588" y="4572000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836" name="Oval 44"/>
            <p:cNvSpPr>
              <a:spLocks noChangeArrowheads="1"/>
            </p:cNvSpPr>
            <p:nvPr/>
          </p:nvSpPr>
          <p:spPr bwMode="auto">
            <a:xfrm>
              <a:off x="4522788" y="5707063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837" name="Oval 45"/>
            <p:cNvSpPr>
              <a:spLocks noChangeArrowheads="1"/>
            </p:cNvSpPr>
            <p:nvPr/>
          </p:nvSpPr>
          <p:spPr bwMode="auto">
            <a:xfrm>
              <a:off x="4548188" y="4567238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838" name="Line 46"/>
            <p:cNvSpPr>
              <a:spLocks noChangeShapeType="1"/>
            </p:cNvSpPr>
            <p:nvPr/>
          </p:nvSpPr>
          <p:spPr bwMode="auto">
            <a:xfrm>
              <a:off x="4583113" y="5746750"/>
              <a:ext cx="326707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3839" name="Text Box 47"/>
            <p:cNvSpPr txBox="1">
              <a:spLocks noChangeArrowheads="1"/>
            </p:cNvSpPr>
            <p:nvPr/>
          </p:nvSpPr>
          <p:spPr bwMode="auto">
            <a:xfrm>
              <a:off x="4908551" y="4681538"/>
              <a:ext cx="882650" cy="1006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hlink"/>
                  </a:solidFill>
                </a:rPr>
                <a:t>+ </a:t>
              </a:r>
            </a:p>
            <a:p>
              <a:r>
                <a:rPr lang="en-US" sz="2000" i="1" dirty="0">
                  <a:solidFill>
                    <a:schemeClr val="hlink"/>
                  </a:solidFill>
                </a:rPr>
                <a:t>V</a:t>
              </a:r>
              <a:r>
                <a:rPr lang="en-US" sz="2000" i="1" baseline="-25000" dirty="0">
                  <a:solidFill>
                    <a:schemeClr val="hlink"/>
                  </a:solidFill>
                </a:rPr>
                <a:t>TE  </a:t>
              </a:r>
              <a:r>
                <a:rPr lang="en-US" sz="2000" dirty="0">
                  <a:solidFill>
                    <a:schemeClr val="hlink"/>
                  </a:solidFill>
                </a:rPr>
                <a:t>(</a:t>
              </a:r>
              <a:r>
                <a:rPr lang="en-US" sz="2000" i="1" dirty="0">
                  <a:solidFill>
                    <a:schemeClr val="hlink"/>
                  </a:solidFill>
                </a:rPr>
                <a:t>z</a:t>
              </a:r>
              <a:r>
                <a:rPr lang="en-US" sz="2000" dirty="0">
                  <a:solidFill>
                    <a:schemeClr val="hlink"/>
                  </a:solidFill>
                </a:rPr>
                <a:t>)</a:t>
              </a:r>
            </a:p>
            <a:p>
              <a:r>
                <a:rPr lang="en-US" sz="2000" i="1" dirty="0">
                  <a:solidFill>
                    <a:schemeClr val="hlink"/>
                  </a:solidFill>
                </a:rPr>
                <a:t>-</a:t>
              </a:r>
            </a:p>
          </p:txBody>
        </p:sp>
        <p:sp>
          <p:nvSpPr>
            <p:cNvPr id="673840" name="Text Box 48"/>
            <p:cNvSpPr txBox="1">
              <a:spLocks noChangeArrowheads="1"/>
            </p:cNvSpPr>
            <p:nvPr/>
          </p:nvSpPr>
          <p:spPr bwMode="auto">
            <a:xfrm>
              <a:off x="5756276" y="4025900"/>
              <a:ext cx="8112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bg1"/>
                  </a:solidFill>
                </a:rPr>
                <a:t>I</a:t>
              </a:r>
              <a:r>
                <a:rPr lang="en-US" sz="2000" i="1" baseline="-25000" dirty="0">
                  <a:solidFill>
                    <a:schemeClr val="bg1"/>
                  </a:solidFill>
                </a:rPr>
                <a:t> TE </a:t>
              </a:r>
              <a:r>
                <a:rPr lang="en-US" sz="2000" dirty="0">
                  <a:solidFill>
                    <a:schemeClr val="bg1"/>
                  </a:solidFill>
                </a:rPr>
                <a:t>(</a:t>
              </a:r>
              <a:r>
                <a:rPr lang="en-US" sz="2000" i="1" dirty="0">
                  <a:solidFill>
                    <a:schemeClr val="bg1"/>
                  </a:solidFill>
                </a:rPr>
                <a:t>z</a:t>
              </a:r>
              <a:r>
                <a:rPr lang="en-US" sz="2000" dirty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673841" name="Line 49"/>
            <p:cNvSpPr>
              <a:spLocks noChangeShapeType="1"/>
            </p:cNvSpPr>
            <p:nvPr/>
          </p:nvSpPr>
          <p:spPr bwMode="auto">
            <a:xfrm>
              <a:off x="5977719" y="4612944"/>
              <a:ext cx="354773" cy="33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3842" name="Line 50"/>
            <p:cNvSpPr>
              <a:spLocks noChangeShapeType="1"/>
            </p:cNvSpPr>
            <p:nvPr/>
          </p:nvSpPr>
          <p:spPr bwMode="auto">
            <a:xfrm flipV="1">
              <a:off x="7299254" y="5199679"/>
              <a:ext cx="6762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3843" name="Text Box 51"/>
            <p:cNvSpPr txBox="1">
              <a:spLocks noChangeArrowheads="1"/>
            </p:cNvSpPr>
            <p:nvPr/>
          </p:nvSpPr>
          <p:spPr bwMode="auto">
            <a:xfrm>
              <a:off x="8093527" y="4991787"/>
              <a:ext cx="4699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z</a:t>
              </a:r>
              <a:endParaRPr lang="en-US" sz="2000" baseline="-25000" dirty="0">
                <a:solidFill>
                  <a:schemeClr val="bg2"/>
                </a:solidFill>
                <a:latin typeface="Arial" charset="0"/>
              </a:endParaRPr>
            </a:p>
          </p:txBody>
        </p:sp>
      </p:grpSp>
      <p:sp>
        <p:nvSpPr>
          <p:cNvPr id="673846" name="Text Box 54"/>
          <p:cNvSpPr txBox="1">
            <a:spLocks noChangeArrowheads="1"/>
          </p:cNvSpPr>
          <p:nvPr/>
        </p:nvSpPr>
        <p:spPr bwMode="auto">
          <a:xfrm>
            <a:off x="2876778" y="0"/>
            <a:ext cx="31638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(cont.)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356340" y="569434"/>
            <a:ext cx="3690489" cy="3019888"/>
            <a:chOff x="356340" y="569434"/>
            <a:chExt cx="3690489" cy="3019888"/>
          </a:xfrm>
        </p:grpSpPr>
        <p:sp>
          <p:nvSpPr>
            <p:cNvPr id="76" name="Text Box 11"/>
            <p:cNvSpPr txBox="1">
              <a:spLocks noChangeArrowheads="1"/>
            </p:cNvSpPr>
            <p:nvPr/>
          </p:nvSpPr>
          <p:spPr bwMode="auto">
            <a:xfrm>
              <a:off x="733033" y="1363647"/>
              <a:ext cx="7270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TM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77" name="Line 12"/>
            <p:cNvSpPr>
              <a:spLocks noChangeShapeType="1"/>
            </p:cNvSpPr>
            <p:nvPr/>
          </p:nvSpPr>
          <p:spPr bwMode="auto">
            <a:xfrm>
              <a:off x="1755383" y="2501885"/>
              <a:ext cx="18415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 flipV="1">
              <a:off x="1755383" y="1028685"/>
              <a:ext cx="0" cy="1474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" name="Text Box 14"/>
            <p:cNvSpPr txBox="1">
              <a:spLocks noChangeArrowheads="1"/>
            </p:cNvSpPr>
            <p:nvPr/>
          </p:nvSpPr>
          <p:spPr bwMode="auto">
            <a:xfrm>
              <a:off x="3724566" y="2254235"/>
              <a:ext cx="3222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 flipH="1">
              <a:off x="679058" y="2495535"/>
              <a:ext cx="1076325" cy="7032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" name="Line 16"/>
            <p:cNvSpPr>
              <a:spLocks noChangeShapeType="1"/>
            </p:cNvSpPr>
            <p:nvPr/>
          </p:nvSpPr>
          <p:spPr bwMode="auto">
            <a:xfrm flipV="1">
              <a:off x="1755383" y="1021278"/>
              <a:ext cx="1640960" cy="148060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" name="Text Box 17"/>
            <p:cNvSpPr txBox="1">
              <a:spLocks noChangeArrowheads="1"/>
            </p:cNvSpPr>
            <p:nvPr/>
          </p:nvSpPr>
          <p:spPr bwMode="auto">
            <a:xfrm>
              <a:off x="356340" y="3040276"/>
              <a:ext cx="3825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u="sng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83" name="Text Box 18"/>
            <p:cNvSpPr txBox="1">
              <a:spLocks noChangeArrowheads="1"/>
            </p:cNvSpPr>
            <p:nvPr/>
          </p:nvSpPr>
          <p:spPr bwMode="auto">
            <a:xfrm>
              <a:off x="1609110" y="569434"/>
              <a:ext cx="3222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84" name="Line 19"/>
            <p:cNvSpPr>
              <a:spLocks noChangeShapeType="1"/>
            </p:cNvSpPr>
            <p:nvPr/>
          </p:nvSpPr>
          <p:spPr bwMode="auto">
            <a:xfrm>
              <a:off x="2701533" y="1679560"/>
              <a:ext cx="436563" cy="5683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" name="Line 20"/>
            <p:cNvSpPr>
              <a:spLocks noChangeShapeType="1"/>
            </p:cNvSpPr>
            <p:nvPr/>
          </p:nvSpPr>
          <p:spPr bwMode="auto">
            <a:xfrm flipV="1">
              <a:off x="2699883" y="1445435"/>
              <a:ext cx="473075" cy="24765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6" name="Text Box 21"/>
            <p:cNvSpPr txBox="1">
              <a:spLocks noChangeArrowheads="1"/>
            </p:cNvSpPr>
            <p:nvPr/>
          </p:nvSpPr>
          <p:spPr bwMode="auto">
            <a:xfrm>
              <a:off x="3160320" y="2006585"/>
              <a:ext cx="3825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E</a:t>
              </a:r>
            </a:p>
          </p:txBody>
        </p:sp>
        <p:sp>
          <p:nvSpPr>
            <p:cNvPr id="87" name="Text Box 22"/>
            <p:cNvSpPr txBox="1">
              <a:spLocks noChangeArrowheads="1"/>
            </p:cNvSpPr>
            <p:nvPr/>
          </p:nvSpPr>
          <p:spPr bwMode="auto">
            <a:xfrm>
              <a:off x="3166670" y="1292210"/>
              <a:ext cx="3825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H</a:t>
              </a:r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rot="20224738">
              <a:off x="2774558" y="2898760"/>
              <a:ext cx="249238" cy="33020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>
              <a:off x="2707883" y="1730360"/>
              <a:ext cx="0" cy="1246188"/>
            </a:xfrm>
            <a:prstGeom prst="line">
              <a:avLst/>
            </a:prstGeom>
            <a:noFill/>
            <a:ln w="38100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0" name="Line 25"/>
            <p:cNvSpPr>
              <a:spLocks noChangeShapeType="1"/>
            </p:cNvSpPr>
            <p:nvPr/>
          </p:nvSpPr>
          <p:spPr bwMode="auto">
            <a:xfrm>
              <a:off x="3085708" y="2227247"/>
              <a:ext cx="0" cy="941388"/>
            </a:xfrm>
            <a:prstGeom prst="line">
              <a:avLst/>
            </a:prstGeom>
            <a:noFill/>
            <a:ln w="38100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1" name="Line 26"/>
            <p:cNvSpPr>
              <a:spLocks noChangeShapeType="1"/>
            </p:cNvSpPr>
            <p:nvPr/>
          </p:nvSpPr>
          <p:spPr bwMode="auto">
            <a:xfrm flipV="1">
              <a:off x="2682483" y="2683685"/>
              <a:ext cx="473075" cy="24765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Text Box 27"/>
            <p:cNvSpPr txBox="1">
              <a:spLocks noChangeArrowheads="1"/>
            </p:cNvSpPr>
            <p:nvPr/>
          </p:nvSpPr>
          <p:spPr bwMode="auto">
            <a:xfrm>
              <a:off x="3049195" y="3192447"/>
              <a:ext cx="5286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E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</a:t>
              </a:r>
              <a:endParaRPr lang="en-US" sz="2000" i="1" u="sng" baseline="-25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93" name="Text Box 28"/>
            <p:cNvSpPr txBox="1">
              <a:spLocks noChangeArrowheads="1"/>
            </p:cNvSpPr>
            <p:nvPr/>
          </p:nvSpPr>
          <p:spPr bwMode="auto">
            <a:xfrm>
              <a:off x="3174608" y="2641585"/>
              <a:ext cx="5286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H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</a:t>
              </a:r>
              <a:endParaRPr lang="en-US" sz="2000" i="1" u="sng" baseline="-25000">
                <a:solidFill>
                  <a:schemeClr val="bg2"/>
                </a:solidFill>
                <a:sym typeface="Symbol" pitchFamily="18" charset="2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 bwMode="auto">
            <a:xfrm>
              <a:off x="2185060" y="1840674"/>
              <a:ext cx="249382" cy="3325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2278085" y="1755574"/>
              <a:ext cx="249382" cy="3325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2086098" y="1919850"/>
              <a:ext cx="249382" cy="3325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21" name="Group 120"/>
          <p:cNvGrpSpPr/>
          <p:nvPr/>
        </p:nvGrpSpPr>
        <p:grpSpPr>
          <a:xfrm>
            <a:off x="413070" y="3347968"/>
            <a:ext cx="3659194" cy="2855927"/>
            <a:chOff x="413070" y="3347968"/>
            <a:chExt cx="3659194" cy="2855927"/>
          </a:xfrm>
        </p:grpSpPr>
        <p:grpSp>
          <p:nvGrpSpPr>
            <p:cNvPr id="94" name="Group 32"/>
            <p:cNvGrpSpPr>
              <a:grpSpLocks/>
            </p:cNvGrpSpPr>
            <p:nvPr/>
          </p:nvGrpSpPr>
          <p:grpSpPr bwMode="auto">
            <a:xfrm>
              <a:off x="413070" y="3347968"/>
              <a:ext cx="3659194" cy="2855927"/>
              <a:chOff x="3215" y="1129"/>
              <a:chExt cx="2305" cy="1799"/>
            </a:xfrm>
          </p:grpSpPr>
          <p:sp>
            <p:nvSpPr>
              <p:cNvPr id="95" name="Text Box 11"/>
              <p:cNvSpPr txBox="1">
                <a:spLocks noChangeArrowheads="1"/>
              </p:cNvSpPr>
              <p:nvPr/>
            </p:nvSpPr>
            <p:spPr bwMode="auto">
              <a:xfrm>
                <a:off x="3439" y="1622"/>
                <a:ext cx="45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err="1" smtClean="0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TE</a:t>
                </a:r>
                <a:r>
                  <a:rPr lang="en-US" sz="2000" i="1" baseline="-25000" dirty="0" err="1" smtClean="0">
                    <a:solidFill>
                      <a:schemeClr val="bg2"/>
                    </a:solidFill>
                    <a:sym typeface="Symbol" pitchFamily="18" charset="2"/>
                  </a:rPr>
                  <a:t>z</a:t>
                </a:r>
                <a:endParaRPr lang="en-US" sz="2000" i="1" baseline="-25000" dirty="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  <p:sp>
            <p:nvSpPr>
              <p:cNvPr id="96" name="Line 12"/>
              <p:cNvSpPr>
                <a:spLocks noChangeShapeType="1"/>
              </p:cNvSpPr>
              <p:nvPr/>
            </p:nvSpPr>
            <p:spPr bwMode="auto">
              <a:xfrm>
                <a:off x="4083" y="2339"/>
                <a:ext cx="11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7" name="Line 13"/>
              <p:cNvSpPr>
                <a:spLocks noChangeShapeType="1"/>
              </p:cNvSpPr>
              <p:nvPr/>
            </p:nvSpPr>
            <p:spPr bwMode="auto">
              <a:xfrm flipV="1">
                <a:off x="4083" y="1411"/>
                <a:ext cx="0" cy="92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8" name="Text Box 14"/>
              <p:cNvSpPr txBox="1">
                <a:spLocks noChangeArrowheads="1"/>
              </p:cNvSpPr>
              <p:nvPr/>
            </p:nvSpPr>
            <p:spPr bwMode="auto">
              <a:xfrm>
                <a:off x="5317" y="2183"/>
                <a:ext cx="20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y</a:t>
                </a:r>
              </a:p>
            </p:txBody>
          </p:sp>
          <p:sp>
            <p:nvSpPr>
              <p:cNvPr id="99" name="Line 15"/>
              <p:cNvSpPr>
                <a:spLocks noChangeShapeType="1"/>
              </p:cNvSpPr>
              <p:nvPr/>
            </p:nvSpPr>
            <p:spPr bwMode="auto">
              <a:xfrm flipH="1">
                <a:off x="3405" y="2335"/>
                <a:ext cx="678" cy="443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0" name="Line 16"/>
              <p:cNvSpPr>
                <a:spLocks noChangeShapeType="1"/>
              </p:cNvSpPr>
              <p:nvPr/>
            </p:nvSpPr>
            <p:spPr bwMode="auto">
              <a:xfrm flipV="1">
                <a:off x="4083" y="1399"/>
                <a:ext cx="1049" cy="940"/>
              </a:xfrm>
              <a:prstGeom prst="line">
                <a:avLst/>
              </a:prstGeom>
              <a:noFill/>
              <a:ln w="57150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1" name="Text Box 17"/>
              <p:cNvSpPr txBox="1">
                <a:spLocks noChangeArrowheads="1"/>
              </p:cNvSpPr>
              <p:nvPr/>
            </p:nvSpPr>
            <p:spPr bwMode="auto">
              <a:xfrm>
                <a:off x="3215" y="2678"/>
                <a:ext cx="2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x</a:t>
                </a:r>
                <a:endParaRPr lang="en-US" sz="2000" i="1" u="sng" dirty="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  <p:sp>
            <p:nvSpPr>
              <p:cNvPr id="102" name="Text Box 18"/>
              <p:cNvSpPr txBox="1">
                <a:spLocks noChangeArrowheads="1"/>
              </p:cNvSpPr>
              <p:nvPr/>
            </p:nvSpPr>
            <p:spPr bwMode="auto">
              <a:xfrm>
                <a:off x="4005" y="1129"/>
                <a:ext cx="20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z</a:t>
                </a:r>
              </a:p>
            </p:txBody>
          </p:sp>
          <p:sp>
            <p:nvSpPr>
              <p:cNvPr id="103" name="Line 19"/>
              <p:cNvSpPr>
                <a:spLocks noChangeShapeType="1"/>
              </p:cNvSpPr>
              <p:nvPr/>
            </p:nvSpPr>
            <p:spPr bwMode="auto">
              <a:xfrm>
                <a:off x="4679" y="1821"/>
                <a:ext cx="275" cy="358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" name="Line 20"/>
              <p:cNvSpPr>
                <a:spLocks noChangeShapeType="1"/>
              </p:cNvSpPr>
              <p:nvPr/>
            </p:nvSpPr>
            <p:spPr bwMode="auto">
              <a:xfrm flipH="1">
                <a:off x="4386" y="1831"/>
                <a:ext cx="298" cy="15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" name="Text Box 21"/>
              <p:cNvSpPr txBox="1">
                <a:spLocks noChangeArrowheads="1"/>
              </p:cNvSpPr>
              <p:nvPr/>
            </p:nvSpPr>
            <p:spPr bwMode="auto">
              <a:xfrm>
                <a:off x="4198" y="1645"/>
                <a:ext cx="2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u="sng" dirty="0">
                    <a:solidFill>
                      <a:schemeClr val="bg2"/>
                    </a:solidFill>
                    <a:sym typeface="Symbol" pitchFamily="18" charset="2"/>
                  </a:rPr>
                  <a:t>E</a:t>
                </a:r>
              </a:p>
            </p:txBody>
          </p:sp>
          <p:sp>
            <p:nvSpPr>
              <p:cNvPr id="106" name="Text Box 22"/>
              <p:cNvSpPr txBox="1">
                <a:spLocks noChangeArrowheads="1"/>
              </p:cNvSpPr>
              <p:nvPr/>
            </p:nvSpPr>
            <p:spPr bwMode="auto">
              <a:xfrm>
                <a:off x="5024" y="2026"/>
                <a:ext cx="2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u="sng" dirty="0">
                    <a:solidFill>
                      <a:schemeClr val="bg2"/>
                    </a:solidFill>
                    <a:sym typeface="Symbol" pitchFamily="18" charset="2"/>
                  </a:rPr>
                  <a:t>H</a:t>
                </a:r>
              </a:p>
            </p:txBody>
          </p:sp>
          <p:sp>
            <p:nvSpPr>
              <p:cNvPr id="107" name="Line 23"/>
              <p:cNvSpPr>
                <a:spLocks noChangeShapeType="1"/>
              </p:cNvSpPr>
              <p:nvPr/>
            </p:nvSpPr>
            <p:spPr bwMode="auto">
              <a:xfrm rot="-1375262">
                <a:off x="4725" y="2589"/>
                <a:ext cx="157" cy="208"/>
              </a:xfrm>
              <a:prstGeom prst="line">
                <a:avLst/>
              </a:prstGeom>
              <a:noFill/>
              <a:ln w="57150">
                <a:solidFill>
                  <a:schemeClr val="bg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8" name="Line 24"/>
              <p:cNvSpPr>
                <a:spLocks noChangeShapeType="1"/>
              </p:cNvSpPr>
              <p:nvPr/>
            </p:nvSpPr>
            <p:spPr bwMode="auto">
              <a:xfrm>
                <a:off x="4683" y="1853"/>
                <a:ext cx="0" cy="785"/>
              </a:xfrm>
              <a:prstGeom prst="line">
                <a:avLst/>
              </a:prstGeom>
              <a:noFill/>
              <a:ln w="38100" cap="rnd">
                <a:solidFill>
                  <a:schemeClr val="bg2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9" name="Line 25"/>
              <p:cNvSpPr>
                <a:spLocks noChangeShapeType="1"/>
              </p:cNvSpPr>
              <p:nvPr/>
            </p:nvSpPr>
            <p:spPr bwMode="auto">
              <a:xfrm>
                <a:off x="4921" y="2166"/>
                <a:ext cx="0" cy="593"/>
              </a:xfrm>
              <a:prstGeom prst="line">
                <a:avLst/>
              </a:prstGeom>
              <a:noFill/>
              <a:ln w="38100" cap="rnd">
                <a:solidFill>
                  <a:schemeClr val="bg2"/>
                </a:solidFill>
                <a:prstDash val="sysDot"/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0" name="Line 26"/>
              <p:cNvSpPr>
                <a:spLocks noChangeShapeType="1"/>
              </p:cNvSpPr>
              <p:nvPr/>
            </p:nvSpPr>
            <p:spPr bwMode="auto">
              <a:xfrm flipH="1">
                <a:off x="4375" y="2626"/>
                <a:ext cx="298" cy="156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1" name="Text Box 27"/>
              <p:cNvSpPr txBox="1">
                <a:spLocks noChangeArrowheads="1"/>
              </p:cNvSpPr>
              <p:nvPr/>
            </p:nvSpPr>
            <p:spPr bwMode="auto">
              <a:xfrm>
                <a:off x="4150" y="2677"/>
                <a:ext cx="3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u="sng" dirty="0">
                    <a:solidFill>
                      <a:schemeClr val="bg2"/>
                    </a:solidFill>
                    <a:sym typeface="Symbol" pitchFamily="18" charset="2"/>
                  </a:rPr>
                  <a:t>E</a:t>
                </a:r>
                <a:r>
                  <a:rPr lang="en-US" sz="2000" i="1" baseline="-25000" dirty="0">
                    <a:solidFill>
                      <a:schemeClr val="bg2"/>
                    </a:solidFill>
                    <a:sym typeface="Symbol" pitchFamily="18" charset="2"/>
                  </a:rPr>
                  <a:t>t</a:t>
                </a:r>
                <a:endParaRPr lang="en-US" sz="2000" i="1" u="sng" baseline="-25000" dirty="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  <p:sp>
            <p:nvSpPr>
              <p:cNvPr id="112" name="Text Box 28"/>
              <p:cNvSpPr txBox="1">
                <a:spLocks noChangeArrowheads="1"/>
              </p:cNvSpPr>
              <p:nvPr/>
            </p:nvSpPr>
            <p:spPr bwMode="auto">
              <a:xfrm>
                <a:off x="4962" y="2674"/>
                <a:ext cx="33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u="sng" dirty="0">
                    <a:solidFill>
                      <a:schemeClr val="bg2"/>
                    </a:solidFill>
                    <a:sym typeface="Symbol" pitchFamily="18" charset="2"/>
                  </a:rPr>
                  <a:t>H</a:t>
                </a:r>
                <a:r>
                  <a:rPr lang="en-US" sz="2000" i="1" baseline="-25000" dirty="0">
                    <a:solidFill>
                      <a:schemeClr val="bg2"/>
                    </a:solidFill>
                    <a:sym typeface="Symbol" pitchFamily="18" charset="2"/>
                  </a:rPr>
                  <a:t>t</a:t>
                </a:r>
                <a:endParaRPr lang="en-US" sz="2000" i="1" u="sng" baseline="-25000" dirty="0">
                  <a:solidFill>
                    <a:schemeClr val="bg2"/>
                  </a:solidFill>
                  <a:sym typeface="Symbol" pitchFamily="18" charset="2"/>
                </a:endParaRPr>
              </a:p>
            </p:txBody>
          </p:sp>
        </p:grpSp>
        <p:cxnSp>
          <p:nvCxnSpPr>
            <p:cNvPr id="117" name="Straight Connector 116"/>
            <p:cNvCxnSpPr/>
            <p:nvPr/>
          </p:nvCxnSpPr>
          <p:spPr bwMode="auto">
            <a:xfrm>
              <a:off x="2978727" y="3916876"/>
              <a:ext cx="249382" cy="3325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3071752" y="3831776"/>
              <a:ext cx="249382" cy="3325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2879765" y="3996052"/>
              <a:ext cx="249382" cy="3325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75" name="Slide Number Placeholder 7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4509140" y="1129352"/>
            <a:ext cx="4108876" cy="1762125"/>
            <a:chOff x="4522788" y="1143000"/>
            <a:chExt cx="4108876" cy="1762125"/>
          </a:xfrm>
        </p:grpSpPr>
        <p:sp>
          <p:nvSpPr>
            <p:cNvPr id="673820" name="Oval 28"/>
            <p:cNvSpPr>
              <a:spLocks noChangeArrowheads="1"/>
            </p:cNvSpPr>
            <p:nvPr/>
          </p:nvSpPr>
          <p:spPr bwMode="auto">
            <a:xfrm>
              <a:off x="7843838" y="2828925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821" name="Line 29"/>
            <p:cNvSpPr>
              <a:spLocks noChangeShapeType="1"/>
            </p:cNvSpPr>
            <p:nvPr/>
          </p:nvSpPr>
          <p:spPr bwMode="auto">
            <a:xfrm>
              <a:off x="4608513" y="1727200"/>
              <a:ext cx="3213100" cy="158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3822" name="Text Box 30"/>
            <p:cNvSpPr txBox="1">
              <a:spLocks noChangeArrowheads="1"/>
            </p:cNvSpPr>
            <p:nvPr/>
          </p:nvSpPr>
          <p:spPr bwMode="auto">
            <a:xfrm>
              <a:off x="5961063" y="2049463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</a:rPr>
                <a:t>Z</a:t>
              </a:r>
              <a:r>
                <a:rPr lang="en-US" sz="2000" i="1" baseline="30000">
                  <a:solidFill>
                    <a:schemeClr val="bg2"/>
                  </a:solidFill>
                </a:rPr>
                <a:t>TM</a:t>
              </a:r>
              <a:r>
                <a:rPr lang="en-US" sz="2000" i="1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673823" name="Oval 31"/>
            <p:cNvSpPr>
              <a:spLocks noChangeArrowheads="1"/>
            </p:cNvSpPr>
            <p:nvPr/>
          </p:nvSpPr>
          <p:spPr bwMode="auto">
            <a:xfrm>
              <a:off x="7832726" y="1689100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824" name="Oval 32"/>
            <p:cNvSpPr>
              <a:spLocks noChangeArrowheads="1"/>
            </p:cNvSpPr>
            <p:nvPr/>
          </p:nvSpPr>
          <p:spPr bwMode="auto">
            <a:xfrm>
              <a:off x="4522788" y="2824163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825" name="Oval 33"/>
            <p:cNvSpPr>
              <a:spLocks noChangeArrowheads="1"/>
            </p:cNvSpPr>
            <p:nvPr/>
          </p:nvSpPr>
          <p:spPr bwMode="auto">
            <a:xfrm>
              <a:off x="4548188" y="1690688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3826" name="Line 34"/>
            <p:cNvSpPr>
              <a:spLocks noChangeShapeType="1"/>
            </p:cNvSpPr>
            <p:nvPr/>
          </p:nvSpPr>
          <p:spPr bwMode="auto">
            <a:xfrm>
              <a:off x="4583113" y="2863850"/>
              <a:ext cx="326707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3827" name="Text Box 35"/>
            <p:cNvSpPr txBox="1">
              <a:spLocks noChangeArrowheads="1"/>
            </p:cNvSpPr>
            <p:nvPr/>
          </p:nvSpPr>
          <p:spPr bwMode="auto">
            <a:xfrm>
              <a:off x="4935538" y="1798638"/>
              <a:ext cx="919163" cy="10064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chemeClr val="hlink"/>
                  </a:solidFill>
                </a:rPr>
                <a:t>+ </a:t>
              </a:r>
            </a:p>
            <a:p>
              <a:r>
                <a:rPr lang="en-US" sz="2000" i="1" dirty="0">
                  <a:solidFill>
                    <a:schemeClr val="hlink"/>
                  </a:solidFill>
                </a:rPr>
                <a:t>V</a:t>
              </a:r>
              <a:r>
                <a:rPr lang="en-US" sz="2000" i="1" baseline="-25000" dirty="0">
                  <a:solidFill>
                    <a:schemeClr val="hlink"/>
                  </a:solidFill>
                </a:rPr>
                <a:t>TM  </a:t>
              </a:r>
              <a:r>
                <a:rPr lang="en-US" sz="2000" dirty="0">
                  <a:solidFill>
                    <a:schemeClr val="hlink"/>
                  </a:solidFill>
                </a:rPr>
                <a:t>(</a:t>
              </a:r>
              <a:r>
                <a:rPr lang="en-US" sz="2000" i="1" dirty="0">
                  <a:solidFill>
                    <a:schemeClr val="hlink"/>
                  </a:solidFill>
                </a:rPr>
                <a:t>z</a:t>
              </a:r>
              <a:r>
                <a:rPr lang="en-US" sz="2000" dirty="0">
                  <a:solidFill>
                    <a:schemeClr val="hlink"/>
                  </a:solidFill>
                </a:rPr>
                <a:t>)</a:t>
              </a:r>
            </a:p>
            <a:p>
              <a:r>
                <a:rPr lang="en-US" sz="2000" i="1" dirty="0">
                  <a:solidFill>
                    <a:schemeClr val="hlink"/>
                  </a:solidFill>
                </a:rPr>
                <a:t>-</a:t>
              </a:r>
            </a:p>
          </p:txBody>
        </p:sp>
        <p:sp>
          <p:nvSpPr>
            <p:cNvPr id="673828" name="Text Box 36"/>
            <p:cNvSpPr txBox="1">
              <a:spLocks noChangeArrowheads="1"/>
            </p:cNvSpPr>
            <p:nvPr/>
          </p:nvSpPr>
          <p:spPr bwMode="auto">
            <a:xfrm>
              <a:off x="5756276" y="1143000"/>
              <a:ext cx="8477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>
                  <a:solidFill>
                    <a:schemeClr val="bg1"/>
                  </a:solidFill>
                </a:rPr>
                <a:t>I</a:t>
              </a:r>
              <a:r>
                <a:rPr lang="en-US" sz="2000" i="1" baseline="-25000">
                  <a:solidFill>
                    <a:schemeClr val="bg1"/>
                  </a:solidFill>
                </a:rPr>
                <a:t> TM </a:t>
              </a:r>
              <a:r>
                <a:rPr lang="en-US" sz="2000">
                  <a:solidFill>
                    <a:schemeClr val="bg1"/>
                  </a:solidFill>
                </a:rPr>
                <a:t>(</a:t>
              </a:r>
              <a:r>
                <a:rPr lang="en-US" sz="2000" i="1">
                  <a:solidFill>
                    <a:schemeClr val="bg1"/>
                  </a:solidFill>
                </a:rPr>
                <a:t>z</a:t>
              </a:r>
              <a:r>
                <a:rPr lang="en-US" sz="200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673830" name="Line 38"/>
            <p:cNvSpPr>
              <a:spLocks noChangeShapeType="1"/>
            </p:cNvSpPr>
            <p:nvPr/>
          </p:nvSpPr>
          <p:spPr bwMode="auto">
            <a:xfrm flipV="1">
              <a:off x="7381141" y="2303131"/>
              <a:ext cx="6762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3831" name="Text Box 39"/>
            <p:cNvSpPr txBox="1">
              <a:spLocks noChangeArrowheads="1"/>
            </p:cNvSpPr>
            <p:nvPr/>
          </p:nvSpPr>
          <p:spPr bwMode="auto">
            <a:xfrm>
              <a:off x="8161764" y="2095239"/>
              <a:ext cx="4699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</a:rPr>
                <a:t>z</a:t>
              </a:r>
              <a:endParaRPr lang="en-US" sz="2000" baseline="-25000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3" name="Line 49"/>
            <p:cNvSpPr>
              <a:spLocks noChangeShapeType="1"/>
            </p:cNvSpPr>
            <p:nvPr/>
          </p:nvSpPr>
          <p:spPr bwMode="auto">
            <a:xfrm>
              <a:off x="6061880" y="1735541"/>
              <a:ext cx="354773" cy="332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5" name="Text Box 49"/>
          <p:cNvSpPr txBox="1">
            <a:spLocks noChangeArrowheads="1"/>
          </p:cNvSpPr>
          <p:nvPr/>
        </p:nvSpPr>
        <p:spPr bwMode="auto">
          <a:xfrm>
            <a:off x="759441" y="956978"/>
            <a:ext cx="767556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Note: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V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and 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model only the transverse fields, but we can obtain the </a:t>
            </a:r>
            <a:r>
              <a:rPr lang="en-US" sz="2000" i="1" dirty="0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component of the fields from these.</a:t>
            </a:r>
          </a:p>
        </p:txBody>
      </p:sp>
      <p:graphicFrame>
        <p:nvGraphicFramePr>
          <p:cNvPr id="674866" name="Object 50"/>
          <p:cNvGraphicFramePr>
            <a:graphicFrameLocks noChangeAspect="1"/>
          </p:cNvGraphicFramePr>
          <p:nvPr/>
        </p:nvGraphicFramePr>
        <p:xfrm>
          <a:off x="2941638" y="2555875"/>
          <a:ext cx="3402012" cy="1487488"/>
        </p:xfrm>
        <a:graphic>
          <a:graphicData uri="http://schemas.openxmlformats.org/presentationml/2006/ole">
            <p:oleObj spid="_x0000_s674866" name="Equation" r:id="rId4" imgW="1511280" imgH="660240" progId="Equation.DSMT4">
              <p:embed/>
            </p:oleObj>
          </a:graphicData>
        </a:graphic>
      </p:graphicFrame>
      <p:graphicFrame>
        <p:nvGraphicFramePr>
          <p:cNvPr id="674867" name="Object 51"/>
          <p:cNvGraphicFramePr>
            <a:graphicFrameLocks noChangeAspect="1"/>
          </p:cNvGraphicFramePr>
          <p:nvPr/>
        </p:nvGraphicFramePr>
        <p:xfrm>
          <a:off x="2630488" y="4471988"/>
          <a:ext cx="4186237" cy="1849437"/>
        </p:xfrm>
        <a:graphic>
          <a:graphicData uri="http://schemas.openxmlformats.org/presentationml/2006/ole">
            <p:oleObj spid="_x0000_s674867" name="Equation" r:id="rId5" imgW="2070000" imgH="914400" progId="Equation.DSMT4">
              <p:embed/>
            </p:oleObj>
          </a:graphicData>
        </a:graphic>
      </p:graphicFrame>
      <p:sp>
        <p:nvSpPr>
          <p:cNvPr id="674868" name="Text Box 52"/>
          <p:cNvSpPr txBox="1">
            <a:spLocks noChangeArrowheads="1"/>
          </p:cNvSpPr>
          <p:nvPr/>
        </p:nvSpPr>
        <p:spPr bwMode="auto">
          <a:xfrm>
            <a:off x="838200" y="1898650"/>
            <a:ext cx="46450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Example: Find </a:t>
            </a:r>
            <a:r>
              <a:rPr lang="en-US" sz="2400" i="1" dirty="0" err="1">
                <a:solidFill>
                  <a:schemeClr val="hlink"/>
                </a:solidFill>
                <a:sym typeface="Symbol" pitchFamily="18" charset="2"/>
              </a:rPr>
              <a:t>E</a:t>
            </a:r>
            <a:r>
              <a:rPr lang="en-US" sz="2400" i="1" baseline="-25000" dirty="0" err="1">
                <a:solidFill>
                  <a:schemeClr val="hlink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 for a TM</a:t>
            </a:r>
            <a:r>
              <a:rPr lang="en-US" sz="2000" i="1" baseline="-25000" dirty="0">
                <a:solidFill>
                  <a:schemeClr val="hlink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 plane wave:</a:t>
            </a: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674869" name="Text Box 53"/>
          <p:cNvSpPr txBox="1">
            <a:spLocks noChangeArrowheads="1"/>
          </p:cNvSpPr>
          <p:nvPr/>
        </p:nvSpPr>
        <p:spPr bwMode="auto">
          <a:xfrm>
            <a:off x="2898549" y="0"/>
            <a:ext cx="316388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TEN (cont.)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1035050" y="0"/>
            <a:ext cx="70723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</a:t>
            </a:r>
          </a:p>
        </p:txBody>
      </p:sp>
      <p:sp>
        <p:nvSpPr>
          <p:cNvPr id="675893" name="Text Box 53"/>
          <p:cNvSpPr txBox="1">
            <a:spLocks noChangeArrowheads="1"/>
          </p:cNvSpPr>
          <p:nvPr/>
        </p:nvSpPr>
        <p:spPr bwMode="auto">
          <a:xfrm>
            <a:off x="957263" y="4759325"/>
            <a:ext cx="75009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We want to find the directions of the reflected and transmitted waves, and the reflection and transmission coefficients.</a:t>
            </a:r>
          </a:p>
        </p:txBody>
      </p:sp>
      <p:grpSp>
        <p:nvGrpSpPr>
          <p:cNvPr id="675897" name="Group 57"/>
          <p:cNvGrpSpPr>
            <a:grpSpLocks/>
          </p:cNvGrpSpPr>
          <p:nvPr/>
        </p:nvGrpSpPr>
        <p:grpSpPr bwMode="auto">
          <a:xfrm>
            <a:off x="1414003" y="957943"/>
            <a:ext cx="6924453" cy="3419018"/>
            <a:chOff x="877" y="732"/>
            <a:chExt cx="4680" cy="2272"/>
          </a:xfrm>
        </p:grpSpPr>
        <p:sp>
          <p:nvSpPr>
            <p:cNvPr id="675889" name="Rectangle 49"/>
            <p:cNvSpPr>
              <a:spLocks noChangeArrowheads="1"/>
            </p:cNvSpPr>
            <p:nvPr/>
          </p:nvSpPr>
          <p:spPr bwMode="auto">
            <a:xfrm>
              <a:off x="877" y="1723"/>
              <a:ext cx="4239" cy="1281"/>
            </a:xfrm>
            <a:prstGeom prst="rect">
              <a:avLst/>
            </a:prstGeom>
            <a:solidFill>
              <a:srgbClr val="80808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43" name="Text Box 3"/>
            <p:cNvSpPr txBox="1">
              <a:spLocks noChangeArrowheads="1"/>
            </p:cNvSpPr>
            <p:nvPr/>
          </p:nvSpPr>
          <p:spPr bwMode="auto">
            <a:xfrm>
              <a:off x="4578" y="1289"/>
              <a:ext cx="4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#1</a:t>
              </a:r>
            </a:p>
          </p:txBody>
        </p:sp>
        <p:grpSp>
          <p:nvGrpSpPr>
            <p:cNvPr id="675849" name="Group 9"/>
            <p:cNvGrpSpPr>
              <a:grpSpLocks/>
            </p:cNvGrpSpPr>
            <p:nvPr/>
          </p:nvGrpSpPr>
          <p:grpSpPr bwMode="auto">
            <a:xfrm rot="8152090">
              <a:off x="2262" y="936"/>
              <a:ext cx="187" cy="642"/>
              <a:chOff x="3544" y="2121"/>
              <a:chExt cx="187" cy="1026"/>
            </a:xfrm>
          </p:grpSpPr>
          <p:sp>
            <p:nvSpPr>
              <p:cNvPr id="675850" name="Freeform 10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5851" name="Line 11"/>
              <p:cNvSpPr>
                <a:spLocks noChangeShapeType="1"/>
              </p:cNvSpPr>
              <p:nvPr/>
            </p:nvSpPr>
            <p:spPr bwMode="auto">
              <a:xfrm rot="16217329">
                <a:off x="3541" y="2191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75860" name="Line 20"/>
            <p:cNvSpPr>
              <a:spLocks noChangeShapeType="1"/>
            </p:cNvSpPr>
            <p:nvPr/>
          </p:nvSpPr>
          <p:spPr bwMode="auto">
            <a:xfrm flipV="1">
              <a:off x="1051" y="1716"/>
              <a:ext cx="417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61" name="Line 21"/>
            <p:cNvSpPr>
              <a:spLocks noChangeShapeType="1"/>
            </p:cNvSpPr>
            <p:nvPr/>
          </p:nvSpPr>
          <p:spPr bwMode="auto">
            <a:xfrm>
              <a:off x="2887" y="732"/>
              <a:ext cx="0" cy="19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68" name="Text Box 28"/>
            <p:cNvSpPr txBox="1">
              <a:spLocks noChangeArrowheads="1"/>
            </p:cNvSpPr>
            <p:nvPr/>
          </p:nvSpPr>
          <p:spPr bwMode="auto">
            <a:xfrm>
              <a:off x="5300" y="1564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grpSp>
          <p:nvGrpSpPr>
            <p:cNvPr id="675870" name="Group 30"/>
            <p:cNvGrpSpPr>
              <a:grpSpLocks/>
            </p:cNvGrpSpPr>
            <p:nvPr/>
          </p:nvGrpSpPr>
          <p:grpSpPr bwMode="auto">
            <a:xfrm rot="8811781">
              <a:off x="3152" y="1945"/>
              <a:ext cx="187" cy="637"/>
              <a:chOff x="3544" y="2129"/>
              <a:chExt cx="187" cy="1018"/>
            </a:xfrm>
          </p:grpSpPr>
          <p:sp>
            <p:nvSpPr>
              <p:cNvPr id="675871" name="Freeform 31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5872" name="Line 32"/>
              <p:cNvSpPr>
                <a:spLocks noChangeShapeType="1"/>
              </p:cNvSpPr>
              <p:nvPr/>
            </p:nvSpPr>
            <p:spPr bwMode="auto">
              <a:xfrm rot="16217329">
                <a:off x="3543" y="2199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75873" name="Group 33"/>
            <p:cNvGrpSpPr>
              <a:grpSpLocks/>
            </p:cNvGrpSpPr>
            <p:nvPr/>
          </p:nvGrpSpPr>
          <p:grpSpPr bwMode="auto">
            <a:xfrm rot="3134615">
              <a:off x="3449" y="879"/>
              <a:ext cx="187" cy="634"/>
              <a:chOff x="3544" y="2133"/>
              <a:chExt cx="187" cy="1014"/>
            </a:xfrm>
          </p:grpSpPr>
          <p:sp>
            <p:nvSpPr>
              <p:cNvPr id="675874" name="Freeform 34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5875" name="Line 35"/>
              <p:cNvSpPr>
                <a:spLocks noChangeShapeType="1"/>
              </p:cNvSpPr>
              <p:nvPr/>
            </p:nvSpPr>
            <p:spPr bwMode="auto">
              <a:xfrm rot="16217329">
                <a:off x="3546" y="2203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75876" name="Text Box 36"/>
            <p:cNvSpPr txBox="1">
              <a:spLocks noChangeArrowheads="1"/>
            </p:cNvSpPr>
            <p:nvPr/>
          </p:nvSpPr>
          <p:spPr bwMode="auto">
            <a:xfrm>
              <a:off x="2801" y="2626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75877" name="Line 37"/>
            <p:cNvSpPr>
              <a:spLocks noChangeShapeType="1"/>
            </p:cNvSpPr>
            <p:nvPr/>
          </p:nvSpPr>
          <p:spPr bwMode="auto">
            <a:xfrm>
              <a:off x="1836" y="857"/>
              <a:ext cx="1051" cy="8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79" name="Line 39"/>
            <p:cNvSpPr>
              <a:spLocks noChangeShapeType="1"/>
            </p:cNvSpPr>
            <p:nvPr/>
          </p:nvSpPr>
          <p:spPr bwMode="auto">
            <a:xfrm flipV="1">
              <a:off x="2887" y="827"/>
              <a:ext cx="1068" cy="8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80" name="Line 40"/>
            <p:cNvSpPr>
              <a:spLocks noChangeShapeType="1"/>
            </p:cNvSpPr>
            <p:nvPr/>
          </p:nvSpPr>
          <p:spPr bwMode="auto">
            <a:xfrm>
              <a:off x="2887" y="1713"/>
              <a:ext cx="713" cy="10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82" name="Arc 42"/>
            <p:cNvSpPr>
              <a:spLocks/>
            </p:cNvSpPr>
            <p:nvPr/>
          </p:nvSpPr>
          <p:spPr bwMode="auto">
            <a:xfrm>
              <a:off x="2887" y="1796"/>
              <a:ext cx="134" cy="209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3" name="Arc 43"/>
            <p:cNvSpPr>
              <a:spLocks/>
            </p:cNvSpPr>
            <p:nvPr/>
          </p:nvSpPr>
          <p:spPr bwMode="auto">
            <a:xfrm flipH="1" flipV="1">
              <a:off x="2691" y="1440"/>
              <a:ext cx="196" cy="251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4" name="Arc 44"/>
            <p:cNvSpPr>
              <a:spLocks/>
            </p:cNvSpPr>
            <p:nvPr/>
          </p:nvSpPr>
          <p:spPr bwMode="auto">
            <a:xfrm flipV="1">
              <a:off x="2887" y="1444"/>
              <a:ext cx="196" cy="214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5" name="Text Box 45"/>
            <p:cNvSpPr txBox="1">
              <a:spLocks noChangeArrowheads="1"/>
            </p:cNvSpPr>
            <p:nvPr/>
          </p:nvSpPr>
          <p:spPr bwMode="auto">
            <a:xfrm>
              <a:off x="2584" y="1158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i </a:t>
              </a:r>
            </a:p>
          </p:txBody>
        </p:sp>
        <p:sp>
          <p:nvSpPr>
            <p:cNvPr id="675886" name="Text Box 46"/>
            <p:cNvSpPr txBox="1">
              <a:spLocks noChangeArrowheads="1"/>
            </p:cNvSpPr>
            <p:nvPr/>
          </p:nvSpPr>
          <p:spPr bwMode="auto">
            <a:xfrm>
              <a:off x="2887" y="1162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675887" name="Text Box 47"/>
            <p:cNvSpPr txBox="1">
              <a:spLocks noChangeArrowheads="1"/>
            </p:cNvSpPr>
            <p:nvPr/>
          </p:nvSpPr>
          <p:spPr bwMode="auto">
            <a:xfrm>
              <a:off x="2863" y="2064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 </a:t>
              </a:r>
            </a:p>
          </p:txBody>
        </p:sp>
        <p:sp>
          <p:nvSpPr>
            <p:cNvPr id="675888" name="Text Box 48"/>
            <p:cNvSpPr txBox="1">
              <a:spLocks noChangeArrowheads="1"/>
            </p:cNvSpPr>
            <p:nvPr/>
          </p:nvSpPr>
          <p:spPr bwMode="auto">
            <a:xfrm>
              <a:off x="4574" y="1886"/>
              <a:ext cx="4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#2</a:t>
              </a:r>
            </a:p>
          </p:txBody>
        </p:sp>
        <p:sp>
          <p:nvSpPr>
            <p:cNvPr id="675894" name="Text Box 54"/>
            <p:cNvSpPr txBox="1">
              <a:spLocks noChangeArrowheads="1"/>
            </p:cNvSpPr>
            <p:nvPr/>
          </p:nvSpPr>
          <p:spPr bwMode="auto">
            <a:xfrm>
              <a:off x="1069" y="884"/>
              <a:ext cx="68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I</a:t>
              </a:r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ncident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75895" name="Text Box 55"/>
            <p:cNvSpPr txBox="1">
              <a:spLocks noChangeArrowheads="1"/>
            </p:cNvSpPr>
            <p:nvPr/>
          </p:nvSpPr>
          <p:spPr bwMode="auto">
            <a:xfrm>
              <a:off x="4070" y="862"/>
              <a:ext cx="799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R</a:t>
              </a:r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eflected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75896" name="Text Box 56"/>
            <p:cNvSpPr txBox="1">
              <a:spLocks noChangeArrowheads="1"/>
            </p:cNvSpPr>
            <p:nvPr/>
          </p:nvSpPr>
          <p:spPr bwMode="auto">
            <a:xfrm>
              <a:off x="3807" y="2436"/>
              <a:ext cx="113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Arial" charset="0"/>
                </a:rPr>
                <a:t>T</a:t>
              </a:r>
              <a:r>
                <a:rPr lang="en-US" sz="2000" dirty="0" smtClean="0">
                  <a:latin typeface="Arial" charset="0"/>
                </a:rPr>
                <a:t>ransmitted</a:t>
              </a:r>
              <a:endParaRPr lang="en-US" sz="2000" dirty="0">
                <a:latin typeface="Arial" charset="0"/>
              </a:endParaRPr>
            </a:p>
          </p:txBody>
        </p:sp>
      </p:grpSp>
      <p:sp>
        <p:nvSpPr>
          <p:cNvPr id="675898" name="Text Box 58"/>
          <p:cNvSpPr txBox="1">
            <a:spLocks noChangeArrowheads="1"/>
          </p:cNvSpPr>
          <p:nvPr/>
        </p:nvSpPr>
        <p:spPr bwMode="auto">
          <a:xfrm>
            <a:off x="154380" y="5642742"/>
            <a:ext cx="8668986" cy="646331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Arial" charset="0"/>
              </a:rPr>
              <a:t>Note: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The </a:t>
            </a:r>
            <a:r>
              <a:rPr lang="en-US" i="1" dirty="0" err="1">
                <a:solidFill>
                  <a:schemeClr val="bg2"/>
                </a:solidFill>
              </a:rPr>
              <a:t>yz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plane is the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“plane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of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incidence”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(the plane containing the incident wave vector and the unit normal to the boundary).</a:t>
            </a:r>
            <a:endParaRPr lang="en-US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1035050" y="0"/>
            <a:ext cx="707231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</a:t>
            </a: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479318" y="1045029"/>
            <a:ext cx="6543453" cy="3190418"/>
            <a:chOff x="877" y="732"/>
            <a:chExt cx="4680" cy="2272"/>
          </a:xfrm>
        </p:grpSpPr>
        <p:sp>
          <p:nvSpPr>
            <p:cNvPr id="675889" name="Rectangle 49"/>
            <p:cNvSpPr>
              <a:spLocks noChangeArrowheads="1"/>
            </p:cNvSpPr>
            <p:nvPr/>
          </p:nvSpPr>
          <p:spPr bwMode="auto">
            <a:xfrm>
              <a:off x="877" y="1723"/>
              <a:ext cx="4239" cy="1281"/>
            </a:xfrm>
            <a:prstGeom prst="rect">
              <a:avLst/>
            </a:prstGeom>
            <a:solidFill>
              <a:srgbClr val="80808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43" name="Text Box 3"/>
            <p:cNvSpPr txBox="1">
              <a:spLocks noChangeArrowheads="1"/>
            </p:cNvSpPr>
            <p:nvPr/>
          </p:nvSpPr>
          <p:spPr bwMode="auto">
            <a:xfrm>
              <a:off x="4578" y="1289"/>
              <a:ext cx="4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#1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 rot="8152090">
              <a:off x="2262" y="936"/>
              <a:ext cx="187" cy="642"/>
              <a:chOff x="3544" y="2121"/>
              <a:chExt cx="187" cy="1026"/>
            </a:xfrm>
          </p:grpSpPr>
          <p:sp>
            <p:nvSpPr>
              <p:cNvPr id="675850" name="Freeform 10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5851" name="Line 11"/>
              <p:cNvSpPr>
                <a:spLocks noChangeShapeType="1"/>
              </p:cNvSpPr>
              <p:nvPr/>
            </p:nvSpPr>
            <p:spPr bwMode="auto">
              <a:xfrm rot="16217329">
                <a:off x="3541" y="2191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75860" name="Line 20"/>
            <p:cNvSpPr>
              <a:spLocks noChangeShapeType="1"/>
            </p:cNvSpPr>
            <p:nvPr/>
          </p:nvSpPr>
          <p:spPr bwMode="auto">
            <a:xfrm flipV="1">
              <a:off x="1051" y="1716"/>
              <a:ext cx="417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61" name="Line 21"/>
            <p:cNvSpPr>
              <a:spLocks noChangeShapeType="1"/>
            </p:cNvSpPr>
            <p:nvPr/>
          </p:nvSpPr>
          <p:spPr bwMode="auto">
            <a:xfrm>
              <a:off x="2887" y="732"/>
              <a:ext cx="0" cy="195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68" name="Text Box 28"/>
            <p:cNvSpPr txBox="1">
              <a:spLocks noChangeArrowheads="1"/>
            </p:cNvSpPr>
            <p:nvPr/>
          </p:nvSpPr>
          <p:spPr bwMode="auto">
            <a:xfrm>
              <a:off x="5300" y="1564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8811781">
              <a:off x="3152" y="1945"/>
              <a:ext cx="187" cy="637"/>
              <a:chOff x="3544" y="2129"/>
              <a:chExt cx="187" cy="1018"/>
            </a:xfrm>
          </p:grpSpPr>
          <p:sp>
            <p:nvSpPr>
              <p:cNvPr id="675871" name="Freeform 31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5872" name="Line 32"/>
              <p:cNvSpPr>
                <a:spLocks noChangeShapeType="1"/>
              </p:cNvSpPr>
              <p:nvPr/>
            </p:nvSpPr>
            <p:spPr bwMode="auto">
              <a:xfrm rot="16217329">
                <a:off x="3543" y="2199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3"/>
            <p:cNvGrpSpPr>
              <a:grpSpLocks/>
            </p:cNvGrpSpPr>
            <p:nvPr/>
          </p:nvGrpSpPr>
          <p:grpSpPr bwMode="auto">
            <a:xfrm rot="3134615">
              <a:off x="3449" y="879"/>
              <a:ext cx="187" cy="634"/>
              <a:chOff x="3544" y="2133"/>
              <a:chExt cx="187" cy="1014"/>
            </a:xfrm>
          </p:grpSpPr>
          <p:sp>
            <p:nvSpPr>
              <p:cNvPr id="675874" name="Freeform 34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sm" len="sm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5875" name="Line 35"/>
              <p:cNvSpPr>
                <a:spLocks noChangeShapeType="1"/>
              </p:cNvSpPr>
              <p:nvPr/>
            </p:nvSpPr>
            <p:spPr bwMode="auto">
              <a:xfrm rot="16217329">
                <a:off x="3546" y="2203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75876" name="Text Box 36"/>
            <p:cNvSpPr txBox="1">
              <a:spLocks noChangeArrowheads="1"/>
            </p:cNvSpPr>
            <p:nvPr/>
          </p:nvSpPr>
          <p:spPr bwMode="auto">
            <a:xfrm>
              <a:off x="2801" y="2626"/>
              <a:ext cx="25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75877" name="Line 37"/>
            <p:cNvSpPr>
              <a:spLocks noChangeShapeType="1"/>
            </p:cNvSpPr>
            <p:nvPr/>
          </p:nvSpPr>
          <p:spPr bwMode="auto">
            <a:xfrm>
              <a:off x="1836" y="857"/>
              <a:ext cx="1051" cy="85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79" name="Line 39"/>
            <p:cNvSpPr>
              <a:spLocks noChangeShapeType="1"/>
            </p:cNvSpPr>
            <p:nvPr/>
          </p:nvSpPr>
          <p:spPr bwMode="auto">
            <a:xfrm flipV="1">
              <a:off x="2887" y="827"/>
              <a:ext cx="1068" cy="88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80" name="Line 40"/>
            <p:cNvSpPr>
              <a:spLocks noChangeShapeType="1"/>
            </p:cNvSpPr>
            <p:nvPr/>
          </p:nvSpPr>
          <p:spPr bwMode="auto">
            <a:xfrm>
              <a:off x="2887" y="1713"/>
              <a:ext cx="713" cy="10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5882" name="Arc 42"/>
            <p:cNvSpPr>
              <a:spLocks/>
            </p:cNvSpPr>
            <p:nvPr/>
          </p:nvSpPr>
          <p:spPr bwMode="auto">
            <a:xfrm>
              <a:off x="2887" y="1796"/>
              <a:ext cx="134" cy="209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3" name="Arc 43"/>
            <p:cNvSpPr>
              <a:spLocks/>
            </p:cNvSpPr>
            <p:nvPr/>
          </p:nvSpPr>
          <p:spPr bwMode="auto">
            <a:xfrm flipH="1" flipV="1">
              <a:off x="2691" y="1440"/>
              <a:ext cx="196" cy="251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4" name="Arc 44"/>
            <p:cNvSpPr>
              <a:spLocks/>
            </p:cNvSpPr>
            <p:nvPr/>
          </p:nvSpPr>
          <p:spPr bwMode="auto">
            <a:xfrm flipV="1">
              <a:off x="2887" y="1444"/>
              <a:ext cx="196" cy="214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5885" name="Text Box 45"/>
            <p:cNvSpPr txBox="1">
              <a:spLocks noChangeArrowheads="1"/>
            </p:cNvSpPr>
            <p:nvPr/>
          </p:nvSpPr>
          <p:spPr bwMode="auto">
            <a:xfrm>
              <a:off x="2584" y="1158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i </a:t>
              </a:r>
            </a:p>
          </p:txBody>
        </p:sp>
        <p:sp>
          <p:nvSpPr>
            <p:cNvPr id="675886" name="Text Box 46"/>
            <p:cNvSpPr txBox="1">
              <a:spLocks noChangeArrowheads="1"/>
            </p:cNvSpPr>
            <p:nvPr/>
          </p:nvSpPr>
          <p:spPr bwMode="auto">
            <a:xfrm>
              <a:off x="2887" y="1162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675887" name="Text Box 47"/>
            <p:cNvSpPr txBox="1">
              <a:spLocks noChangeArrowheads="1"/>
            </p:cNvSpPr>
            <p:nvPr/>
          </p:nvSpPr>
          <p:spPr bwMode="auto">
            <a:xfrm>
              <a:off x="2863" y="2064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 </a:t>
              </a:r>
            </a:p>
          </p:txBody>
        </p:sp>
        <p:sp>
          <p:nvSpPr>
            <p:cNvPr id="675888" name="Text Box 48"/>
            <p:cNvSpPr txBox="1">
              <a:spLocks noChangeArrowheads="1"/>
            </p:cNvSpPr>
            <p:nvPr/>
          </p:nvSpPr>
          <p:spPr bwMode="auto">
            <a:xfrm>
              <a:off x="4574" y="1886"/>
              <a:ext cx="45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#2</a:t>
              </a:r>
            </a:p>
          </p:txBody>
        </p:sp>
        <p:sp>
          <p:nvSpPr>
            <p:cNvPr id="675894" name="Text Box 54"/>
            <p:cNvSpPr txBox="1">
              <a:spLocks noChangeArrowheads="1"/>
            </p:cNvSpPr>
            <p:nvPr/>
          </p:nvSpPr>
          <p:spPr bwMode="auto">
            <a:xfrm>
              <a:off x="1069" y="884"/>
              <a:ext cx="68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I</a:t>
              </a:r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ncident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75895" name="Text Box 55"/>
            <p:cNvSpPr txBox="1">
              <a:spLocks noChangeArrowheads="1"/>
            </p:cNvSpPr>
            <p:nvPr/>
          </p:nvSpPr>
          <p:spPr bwMode="auto">
            <a:xfrm>
              <a:off x="4070" y="862"/>
              <a:ext cx="799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  <a:latin typeface="Arial" charset="0"/>
                </a:rPr>
                <a:t>R</a:t>
              </a:r>
              <a:r>
                <a:rPr lang="en-US" sz="2000" dirty="0" smtClean="0">
                  <a:solidFill>
                    <a:schemeClr val="bg1"/>
                  </a:solidFill>
                  <a:latin typeface="Arial" charset="0"/>
                </a:rPr>
                <a:t>eflected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75896" name="Text Box 56"/>
            <p:cNvSpPr txBox="1">
              <a:spLocks noChangeArrowheads="1"/>
            </p:cNvSpPr>
            <p:nvPr/>
          </p:nvSpPr>
          <p:spPr bwMode="auto">
            <a:xfrm>
              <a:off x="3807" y="2436"/>
              <a:ext cx="1104" cy="28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Arial" charset="0"/>
                </a:rPr>
                <a:t>Transmitted</a:t>
              </a:r>
              <a:endParaRPr lang="en-US" sz="2000" dirty="0">
                <a:latin typeface="Arial" charset="0"/>
              </a:endParaRP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05538" name="Object 18"/>
          <p:cNvGraphicFramePr>
            <a:graphicFrameLocks noChangeAspect="1"/>
          </p:cNvGraphicFramePr>
          <p:nvPr/>
        </p:nvGraphicFramePr>
        <p:xfrm>
          <a:off x="1341438" y="4974769"/>
          <a:ext cx="2050366" cy="1375229"/>
        </p:xfrm>
        <a:graphic>
          <a:graphicData uri="http://schemas.openxmlformats.org/presentationml/2006/ole">
            <p:oleObj spid="_x0000_s705538" name="Equation" r:id="rId4" imgW="1041120" imgH="698400" progId="Equation.DSMT4">
              <p:embed/>
            </p:oleObj>
          </a:graphicData>
        </a:graphic>
      </p:graphicFrame>
      <p:graphicFrame>
        <p:nvGraphicFramePr>
          <p:cNvPr id="705539" name="Object 18"/>
          <p:cNvGraphicFramePr>
            <a:graphicFrameLocks noChangeAspect="1"/>
          </p:cNvGraphicFramePr>
          <p:nvPr/>
        </p:nvGraphicFramePr>
        <p:xfrm>
          <a:off x="4166961" y="5853112"/>
          <a:ext cx="1098550" cy="401637"/>
        </p:xfrm>
        <a:graphic>
          <a:graphicData uri="http://schemas.openxmlformats.org/presentationml/2006/ole">
            <p:oleObj spid="_x0000_s705539" name="Equation" r:id="rId5" imgW="558720" imgH="203040" progId="Equation.DSMT4">
              <p:embed/>
            </p:oleObj>
          </a:graphicData>
        </a:graphic>
      </p:graphicFrame>
      <p:graphicFrame>
        <p:nvGraphicFramePr>
          <p:cNvPr id="705540" name="Object 18"/>
          <p:cNvGraphicFramePr>
            <a:graphicFrameLocks noChangeAspect="1"/>
          </p:cNvGraphicFramePr>
          <p:nvPr/>
        </p:nvGraphicFramePr>
        <p:xfrm>
          <a:off x="6191477" y="4974318"/>
          <a:ext cx="1449387" cy="1376363"/>
        </p:xfrm>
        <a:graphic>
          <a:graphicData uri="http://schemas.openxmlformats.org/presentationml/2006/ole">
            <p:oleObj spid="_x0000_s705540" name="Equation" r:id="rId6" imgW="736560" imgH="698400" progId="Equation.DSMT4">
              <p:embed/>
            </p:oleObj>
          </a:graphicData>
        </a:graphic>
      </p:graphicFrame>
      <p:sp>
        <p:nvSpPr>
          <p:cNvPr id="39" name="Right Arrow 38"/>
          <p:cNvSpPr/>
          <p:nvPr/>
        </p:nvSpPr>
        <p:spPr bwMode="auto">
          <a:xfrm>
            <a:off x="4397829" y="5225143"/>
            <a:ext cx="674914" cy="39188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9976" name="Group 40"/>
          <p:cNvGrpSpPr>
            <a:grpSpLocks/>
          </p:cNvGrpSpPr>
          <p:nvPr/>
        </p:nvGrpSpPr>
        <p:grpSpPr bwMode="auto">
          <a:xfrm>
            <a:off x="1525588" y="1120775"/>
            <a:ext cx="6673850" cy="3262313"/>
            <a:chOff x="961" y="706"/>
            <a:chExt cx="4204" cy="2055"/>
          </a:xfrm>
        </p:grpSpPr>
        <p:sp>
          <p:nvSpPr>
            <p:cNvPr id="679938" name="Rectangle 2"/>
            <p:cNvSpPr>
              <a:spLocks noChangeArrowheads="1"/>
            </p:cNvSpPr>
            <p:nvPr/>
          </p:nvSpPr>
          <p:spPr bwMode="auto">
            <a:xfrm>
              <a:off x="961" y="1602"/>
              <a:ext cx="3808" cy="1159"/>
            </a:xfrm>
            <a:prstGeom prst="rect">
              <a:avLst/>
            </a:prstGeom>
            <a:solidFill>
              <a:srgbClr val="80808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940" name="Text Box 4"/>
            <p:cNvSpPr txBox="1">
              <a:spLocks noChangeArrowheads="1"/>
            </p:cNvSpPr>
            <p:nvPr/>
          </p:nvSpPr>
          <p:spPr bwMode="auto">
            <a:xfrm>
              <a:off x="4271" y="1137"/>
              <a:ext cx="4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#1</a:t>
              </a:r>
            </a:p>
          </p:txBody>
        </p:sp>
        <p:grpSp>
          <p:nvGrpSpPr>
            <p:cNvPr id="679941" name="Group 5"/>
            <p:cNvGrpSpPr>
              <a:grpSpLocks/>
            </p:cNvGrpSpPr>
            <p:nvPr/>
          </p:nvGrpSpPr>
          <p:grpSpPr bwMode="auto">
            <a:xfrm rot="8152090">
              <a:off x="2204" y="889"/>
              <a:ext cx="168" cy="582"/>
              <a:chOff x="3544" y="2119"/>
              <a:chExt cx="187" cy="1028"/>
            </a:xfrm>
          </p:grpSpPr>
          <p:sp>
            <p:nvSpPr>
              <p:cNvPr id="679942" name="Freeform 6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9943" name="Line 7"/>
              <p:cNvSpPr>
                <a:spLocks noChangeShapeType="1"/>
              </p:cNvSpPr>
              <p:nvPr/>
            </p:nvSpPr>
            <p:spPr bwMode="auto">
              <a:xfrm rot="16217329">
                <a:off x="3542" y="2189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79944" name="Line 8"/>
            <p:cNvSpPr>
              <a:spLocks noChangeShapeType="1"/>
            </p:cNvSpPr>
            <p:nvPr/>
          </p:nvSpPr>
          <p:spPr bwMode="auto">
            <a:xfrm>
              <a:off x="1117" y="1596"/>
              <a:ext cx="3775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45" name="Line 9"/>
            <p:cNvSpPr>
              <a:spLocks noChangeShapeType="1"/>
            </p:cNvSpPr>
            <p:nvPr/>
          </p:nvSpPr>
          <p:spPr bwMode="auto">
            <a:xfrm>
              <a:off x="2775" y="706"/>
              <a:ext cx="0" cy="176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46" name="Text Box 10"/>
            <p:cNvSpPr txBox="1">
              <a:spLocks noChangeArrowheads="1"/>
            </p:cNvSpPr>
            <p:nvPr/>
          </p:nvSpPr>
          <p:spPr bwMode="auto">
            <a:xfrm>
              <a:off x="4934" y="1452"/>
              <a:ext cx="23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grpSp>
          <p:nvGrpSpPr>
            <p:cNvPr id="679948" name="Group 12"/>
            <p:cNvGrpSpPr>
              <a:grpSpLocks/>
            </p:cNvGrpSpPr>
            <p:nvPr/>
          </p:nvGrpSpPr>
          <p:grpSpPr bwMode="auto">
            <a:xfrm rot="8811781">
              <a:off x="3005" y="1800"/>
              <a:ext cx="167" cy="579"/>
              <a:chOff x="3544" y="2126"/>
              <a:chExt cx="187" cy="1021"/>
            </a:xfrm>
          </p:grpSpPr>
          <p:sp>
            <p:nvSpPr>
              <p:cNvPr id="679949" name="Freeform 13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9950" name="Line 14"/>
              <p:cNvSpPr>
                <a:spLocks noChangeShapeType="1"/>
              </p:cNvSpPr>
              <p:nvPr/>
            </p:nvSpPr>
            <p:spPr bwMode="auto">
              <a:xfrm rot="16217329">
                <a:off x="3544" y="2196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79951" name="Group 15"/>
            <p:cNvGrpSpPr>
              <a:grpSpLocks/>
            </p:cNvGrpSpPr>
            <p:nvPr/>
          </p:nvGrpSpPr>
          <p:grpSpPr bwMode="auto">
            <a:xfrm rot="3134615">
              <a:off x="3262" y="849"/>
              <a:ext cx="169" cy="565"/>
              <a:chOff x="3543" y="2152"/>
              <a:chExt cx="187" cy="1003"/>
            </a:xfrm>
          </p:grpSpPr>
          <p:sp>
            <p:nvSpPr>
              <p:cNvPr id="679952" name="Freeform 16"/>
              <p:cNvSpPr>
                <a:spLocks/>
              </p:cNvSpPr>
              <p:nvPr/>
            </p:nvSpPr>
            <p:spPr bwMode="auto">
              <a:xfrm rot="5222447" flipH="1">
                <a:off x="3181" y="2606"/>
                <a:ext cx="911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79953" name="Line 17"/>
              <p:cNvSpPr>
                <a:spLocks noChangeShapeType="1"/>
              </p:cNvSpPr>
              <p:nvPr/>
            </p:nvSpPr>
            <p:spPr bwMode="auto">
              <a:xfrm rot="16217329">
                <a:off x="3540" y="2222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679954" name="Text Box 18"/>
            <p:cNvSpPr txBox="1">
              <a:spLocks noChangeArrowheads="1"/>
            </p:cNvSpPr>
            <p:nvPr/>
          </p:nvSpPr>
          <p:spPr bwMode="auto">
            <a:xfrm>
              <a:off x="2701" y="2418"/>
              <a:ext cx="23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79955" name="Line 19"/>
            <p:cNvSpPr>
              <a:spLocks noChangeShapeType="1"/>
            </p:cNvSpPr>
            <p:nvPr/>
          </p:nvSpPr>
          <p:spPr bwMode="auto">
            <a:xfrm>
              <a:off x="1822" y="819"/>
              <a:ext cx="945" cy="7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56" name="Line 20"/>
            <p:cNvSpPr>
              <a:spLocks noChangeShapeType="1"/>
            </p:cNvSpPr>
            <p:nvPr/>
          </p:nvSpPr>
          <p:spPr bwMode="auto">
            <a:xfrm flipV="1">
              <a:off x="2767" y="792"/>
              <a:ext cx="959" cy="7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57" name="Line 21"/>
            <p:cNvSpPr>
              <a:spLocks noChangeShapeType="1"/>
            </p:cNvSpPr>
            <p:nvPr/>
          </p:nvSpPr>
          <p:spPr bwMode="auto">
            <a:xfrm>
              <a:off x="2767" y="1593"/>
              <a:ext cx="640" cy="93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9958" name="Arc 22"/>
            <p:cNvSpPr>
              <a:spLocks/>
            </p:cNvSpPr>
            <p:nvPr/>
          </p:nvSpPr>
          <p:spPr bwMode="auto">
            <a:xfrm>
              <a:off x="2767" y="1668"/>
              <a:ext cx="120" cy="189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959" name="Arc 23"/>
            <p:cNvSpPr>
              <a:spLocks/>
            </p:cNvSpPr>
            <p:nvPr/>
          </p:nvSpPr>
          <p:spPr bwMode="auto">
            <a:xfrm flipH="1" flipV="1">
              <a:off x="2598" y="1345"/>
              <a:ext cx="177" cy="227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960" name="Arc 24"/>
            <p:cNvSpPr>
              <a:spLocks/>
            </p:cNvSpPr>
            <p:nvPr/>
          </p:nvSpPr>
          <p:spPr bwMode="auto">
            <a:xfrm flipV="1">
              <a:off x="2775" y="1342"/>
              <a:ext cx="176" cy="193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9961" name="Text Box 25"/>
            <p:cNvSpPr txBox="1">
              <a:spLocks noChangeArrowheads="1"/>
            </p:cNvSpPr>
            <p:nvPr/>
          </p:nvSpPr>
          <p:spPr bwMode="auto">
            <a:xfrm>
              <a:off x="2494" y="1091"/>
              <a:ext cx="34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i </a:t>
              </a:r>
            </a:p>
          </p:txBody>
        </p:sp>
        <p:sp>
          <p:nvSpPr>
            <p:cNvPr id="679962" name="Text Box 26"/>
            <p:cNvSpPr txBox="1">
              <a:spLocks noChangeArrowheads="1"/>
            </p:cNvSpPr>
            <p:nvPr/>
          </p:nvSpPr>
          <p:spPr bwMode="auto">
            <a:xfrm>
              <a:off x="2767" y="1095"/>
              <a:ext cx="3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679963" name="Text Box 27"/>
            <p:cNvSpPr txBox="1">
              <a:spLocks noChangeArrowheads="1"/>
            </p:cNvSpPr>
            <p:nvPr/>
          </p:nvSpPr>
          <p:spPr bwMode="auto">
            <a:xfrm>
              <a:off x="2745" y="1911"/>
              <a:ext cx="3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 </a:t>
              </a:r>
            </a:p>
          </p:txBody>
        </p:sp>
        <p:sp>
          <p:nvSpPr>
            <p:cNvPr id="679964" name="Text Box 28"/>
            <p:cNvSpPr txBox="1">
              <a:spLocks noChangeArrowheads="1"/>
            </p:cNvSpPr>
            <p:nvPr/>
          </p:nvSpPr>
          <p:spPr bwMode="auto">
            <a:xfrm>
              <a:off x="4246" y="1786"/>
              <a:ext cx="41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#2</a:t>
              </a:r>
            </a:p>
          </p:txBody>
        </p:sp>
      </p:grpSp>
      <p:graphicFrame>
        <p:nvGraphicFramePr>
          <p:cNvPr id="679965" name="Object 29"/>
          <p:cNvGraphicFramePr>
            <a:graphicFrameLocks noChangeAspect="1"/>
          </p:cNvGraphicFramePr>
          <p:nvPr/>
        </p:nvGraphicFramePr>
        <p:xfrm>
          <a:off x="3832225" y="4822825"/>
          <a:ext cx="2027238" cy="996950"/>
        </p:xfrm>
        <a:graphic>
          <a:graphicData uri="http://schemas.openxmlformats.org/presentationml/2006/ole">
            <p:oleObj spid="_x0000_s679965" name="Equation" r:id="rId4" imgW="799920" imgH="393480" progId="Equation.DSMT4">
              <p:embed/>
            </p:oleObj>
          </a:graphicData>
        </a:graphic>
      </p:graphicFrame>
      <p:graphicFrame>
        <p:nvGraphicFramePr>
          <p:cNvPr id="679966" name="Object 30"/>
          <p:cNvGraphicFramePr>
            <a:graphicFrameLocks noChangeAspect="1"/>
          </p:cNvGraphicFramePr>
          <p:nvPr/>
        </p:nvGraphicFramePr>
        <p:xfrm>
          <a:off x="3859213" y="5773738"/>
          <a:ext cx="1235075" cy="617537"/>
        </p:xfrm>
        <a:graphic>
          <a:graphicData uri="http://schemas.openxmlformats.org/presentationml/2006/ole">
            <p:oleObj spid="_x0000_s679966" name="Equation" r:id="rId5" imgW="457200" imgH="228600" progId="Equation.DSMT4">
              <p:embed/>
            </p:oleObj>
          </a:graphicData>
        </a:graphic>
      </p:graphicFrame>
      <p:sp>
        <p:nvSpPr>
          <p:cNvPr id="679969" name="Text Box 33"/>
          <p:cNvSpPr txBox="1">
            <a:spLocks noChangeArrowheads="1"/>
          </p:cNvSpPr>
          <p:nvPr/>
        </p:nvSpPr>
        <p:spPr bwMode="auto">
          <a:xfrm>
            <a:off x="723220" y="0"/>
            <a:ext cx="7615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 (cont.)</a:t>
            </a:r>
          </a:p>
        </p:txBody>
      </p:sp>
      <p:sp>
        <p:nvSpPr>
          <p:cNvPr id="679971" name="Text Box 35"/>
          <p:cNvSpPr txBox="1">
            <a:spLocks noChangeArrowheads="1"/>
          </p:cNvSpPr>
          <p:nvPr/>
        </p:nvSpPr>
        <p:spPr bwMode="auto">
          <a:xfrm>
            <a:off x="474663" y="4889500"/>
            <a:ext cx="3419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Phase matching condition:</a:t>
            </a:r>
          </a:p>
        </p:txBody>
      </p:sp>
      <p:sp>
        <p:nvSpPr>
          <p:cNvPr id="679972" name="Text Box 36"/>
          <p:cNvSpPr txBox="1">
            <a:spLocks noChangeArrowheads="1"/>
          </p:cNvSpPr>
          <p:nvPr/>
        </p:nvSpPr>
        <p:spPr bwMode="auto">
          <a:xfrm>
            <a:off x="2732088" y="5873750"/>
            <a:ext cx="1058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</a:p>
        </p:txBody>
      </p:sp>
      <p:sp>
        <p:nvSpPr>
          <p:cNvPr id="679973" name="Text Box 37"/>
          <p:cNvSpPr txBox="1">
            <a:spLocks noChangeArrowheads="1"/>
          </p:cNvSpPr>
          <p:nvPr/>
        </p:nvSpPr>
        <p:spPr bwMode="auto">
          <a:xfrm>
            <a:off x="5402263" y="5865813"/>
            <a:ext cx="2317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(law of reflection)</a:t>
            </a:r>
          </a:p>
        </p:txBody>
      </p:sp>
      <p:graphicFrame>
        <p:nvGraphicFramePr>
          <p:cNvPr id="679977" name="Object 41"/>
          <p:cNvGraphicFramePr>
            <a:graphicFrameLocks noChangeAspect="1"/>
          </p:cNvGraphicFramePr>
          <p:nvPr/>
        </p:nvGraphicFramePr>
        <p:xfrm>
          <a:off x="6891338" y="4968875"/>
          <a:ext cx="2005012" cy="419100"/>
        </p:xfrm>
        <a:graphic>
          <a:graphicData uri="http://schemas.openxmlformats.org/presentationml/2006/ole">
            <p:oleObj spid="_x0000_s679977" name="Equation" r:id="rId6" imgW="1091880" imgH="228600" progId="Equation.DSMT4">
              <p:embed/>
            </p:oleObj>
          </a:graphicData>
        </a:graphic>
      </p:graphicFrame>
      <p:sp>
        <p:nvSpPr>
          <p:cNvPr id="679978" name="AutoShape 42"/>
          <p:cNvSpPr>
            <a:spLocks noChangeArrowheads="1"/>
          </p:cNvSpPr>
          <p:nvPr/>
        </p:nvSpPr>
        <p:spPr bwMode="auto">
          <a:xfrm>
            <a:off x="6096000" y="5067300"/>
            <a:ext cx="469900" cy="215900"/>
          </a:xfrm>
          <a:prstGeom prst="rightArrow">
            <a:avLst>
              <a:gd name="adj1" fmla="val 50000"/>
              <a:gd name="adj2" fmla="val 54412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029" name="Rectangle 69"/>
          <p:cNvSpPr>
            <a:spLocks noChangeArrowheads="1"/>
          </p:cNvSpPr>
          <p:nvPr/>
        </p:nvSpPr>
        <p:spPr bwMode="auto">
          <a:xfrm>
            <a:off x="5424488" y="4770438"/>
            <a:ext cx="604837" cy="5635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1028" name="Rectangle 68"/>
          <p:cNvSpPr>
            <a:spLocks noChangeArrowheads="1"/>
          </p:cNvSpPr>
          <p:nvPr/>
        </p:nvSpPr>
        <p:spPr bwMode="auto">
          <a:xfrm>
            <a:off x="3825875" y="4768850"/>
            <a:ext cx="604838" cy="563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0988" name="Object 28"/>
          <p:cNvGraphicFramePr>
            <a:graphicFrameLocks noChangeAspect="1"/>
          </p:cNvGraphicFramePr>
          <p:nvPr/>
        </p:nvGraphicFramePr>
        <p:xfrm>
          <a:off x="3876675" y="4735513"/>
          <a:ext cx="2058988" cy="611187"/>
        </p:xfrm>
        <a:graphic>
          <a:graphicData uri="http://schemas.openxmlformats.org/presentationml/2006/ole">
            <p:oleObj spid="_x0000_s680988" name="Equation" r:id="rId4" imgW="812520" imgH="241200" progId="Equation.DSMT4">
              <p:embed/>
            </p:oleObj>
          </a:graphicData>
        </a:graphic>
      </p:graphicFrame>
      <p:graphicFrame>
        <p:nvGraphicFramePr>
          <p:cNvPr id="680990" name="Object 30"/>
          <p:cNvGraphicFramePr>
            <a:graphicFrameLocks noChangeAspect="1"/>
          </p:cNvGraphicFramePr>
          <p:nvPr/>
        </p:nvGraphicFramePr>
        <p:xfrm>
          <a:off x="2800350" y="5824538"/>
          <a:ext cx="2619375" cy="541337"/>
        </p:xfrm>
        <a:graphic>
          <a:graphicData uri="http://schemas.openxmlformats.org/presentationml/2006/ole">
            <p:oleObj spid="_x0000_s680990" name="Equation" r:id="rId5" imgW="1104840" imgH="228600" progId="Equation.DSMT4">
              <p:embed/>
            </p:oleObj>
          </a:graphicData>
        </a:graphic>
      </p:graphicFrame>
      <p:sp>
        <p:nvSpPr>
          <p:cNvPr id="680993" name="Text Box 33"/>
          <p:cNvSpPr txBox="1">
            <a:spLocks noChangeArrowheads="1"/>
          </p:cNvSpPr>
          <p:nvPr/>
        </p:nvSpPr>
        <p:spPr bwMode="auto">
          <a:xfrm>
            <a:off x="474663" y="4813300"/>
            <a:ext cx="34194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Phase matching condition:</a:t>
            </a:r>
          </a:p>
        </p:txBody>
      </p:sp>
      <p:sp>
        <p:nvSpPr>
          <p:cNvPr id="680994" name="Text Box 34"/>
          <p:cNvSpPr txBox="1">
            <a:spLocks noChangeArrowheads="1"/>
          </p:cNvSpPr>
          <p:nvPr/>
        </p:nvSpPr>
        <p:spPr bwMode="auto">
          <a:xfrm>
            <a:off x="1671638" y="5859463"/>
            <a:ext cx="1058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Hence</a:t>
            </a:r>
          </a:p>
        </p:txBody>
      </p:sp>
      <p:sp>
        <p:nvSpPr>
          <p:cNvPr id="680995" name="Text Box 35"/>
          <p:cNvSpPr txBox="1">
            <a:spLocks noChangeArrowheads="1"/>
          </p:cNvSpPr>
          <p:nvPr/>
        </p:nvSpPr>
        <p:spPr bwMode="auto">
          <a:xfrm>
            <a:off x="5653088" y="5905500"/>
            <a:ext cx="16684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hlink"/>
                </a:solidFill>
                <a:latin typeface="Arial" charset="0"/>
                <a:sym typeface="Symbol" pitchFamily="18" charset="2"/>
              </a:rPr>
              <a:t>(Snell’s law)</a:t>
            </a:r>
          </a:p>
        </p:txBody>
      </p:sp>
      <p:sp>
        <p:nvSpPr>
          <p:cNvPr id="680996" name="Text Box 36"/>
          <p:cNvSpPr txBox="1">
            <a:spLocks noChangeArrowheads="1"/>
          </p:cNvSpPr>
          <p:nvPr/>
        </p:nvSpPr>
        <p:spPr bwMode="auto">
          <a:xfrm>
            <a:off x="712335" y="0"/>
            <a:ext cx="7615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 (cont.)</a:t>
            </a:r>
          </a:p>
        </p:txBody>
      </p:sp>
      <p:grpSp>
        <p:nvGrpSpPr>
          <p:cNvPr id="36" name="Group 40"/>
          <p:cNvGrpSpPr>
            <a:grpSpLocks/>
          </p:cNvGrpSpPr>
          <p:nvPr/>
        </p:nvGrpSpPr>
        <p:grpSpPr bwMode="auto">
          <a:xfrm>
            <a:off x="1525588" y="935713"/>
            <a:ext cx="6716714" cy="3262313"/>
            <a:chOff x="961" y="706"/>
            <a:chExt cx="4231" cy="2055"/>
          </a:xfrm>
        </p:grpSpPr>
        <p:sp>
          <p:nvSpPr>
            <p:cNvPr id="37" name="Rectangle 2"/>
            <p:cNvSpPr>
              <a:spLocks noChangeArrowheads="1"/>
            </p:cNvSpPr>
            <p:nvPr/>
          </p:nvSpPr>
          <p:spPr bwMode="auto">
            <a:xfrm>
              <a:off x="961" y="1602"/>
              <a:ext cx="3808" cy="1159"/>
            </a:xfrm>
            <a:prstGeom prst="rect">
              <a:avLst/>
            </a:prstGeom>
            <a:solidFill>
              <a:srgbClr val="808080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Text Box 4"/>
            <p:cNvSpPr txBox="1">
              <a:spLocks noChangeArrowheads="1"/>
            </p:cNvSpPr>
            <p:nvPr/>
          </p:nvSpPr>
          <p:spPr bwMode="auto">
            <a:xfrm>
              <a:off x="4271" y="1137"/>
              <a:ext cx="41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#1</a:t>
              </a:r>
            </a:p>
          </p:txBody>
        </p:sp>
        <p:grpSp>
          <p:nvGrpSpPr>
            <p:cNvPr id="39" name="Group 5"/>
            <p:cNvGrpSpPr>
              <a:grpSpLocks/>
            </p:cNvGrpSpPr>
            <p:nvPr/>
          </p:nvGrpSpPr>
          <p:grpSpPr bwMode="auto">
            <a:xfrm rot="8152090">
              <a:off x="2201" y="890"/>
              <a:ext cx="168" cy="576"/>
              <a:chOff x="3544" y="2130"/>
              <a:chExt cx="187" cy="1017"/>
            </a:xfrm>
          </p:grpSpPr>
          <p:sp>
            <p:nvSpPr>
              <p:cNvPr id="60" name="Freeform 6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" name="Line 7"/>
              <p:cNvSpPr>
                <a:spLocks noChangeShapeType="1"/>
              </p:cNvSpPr>
              <p:nvPr/>
            </p:nvSpPr>
            <p:spPr bwMode="auto">
              <a:xfrm rot="16217329">
                <a:off x="3542" y="2200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1117" y="1596"/>
              <a:ext cx="3775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>
              <a:off x="2775" y="706"/>
              <a:ext cx="0" cy="176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Text Box 10"/>
            <p:cNvSpPr txBox="1">
              <a:spLocks noChangeArrowheads="1"/>
            </p:cNvSpPr>
            <p:nvPr/>
          </p:nvSpPr>
          <p:spPr bwMode="auto">
            <a:xfrm>
              <a:off x="4961" y="1445"/>
              <a:ext cx="23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grpSp>
          <p:nvGrpSpPr>
            <p:cNvPr id="43" name="Group 12"/>
            <p:cNvGrpSpPr>
              <a:grpSpLocks/>
            </p:cNvGrpSpPr>
            <p:nvPr/>
          </p:nvGrpSpPr>
          <p:grpSpPr bwMode="auto">
            <a:xfrm rot="8811781">
              <a:off x="3005" y="1800"/>
              <a:ext cx="167" cy="579"/>
              <a:chOff x="3544" y="2126"/>
              <a:chExt cx="187" cy="1021"/>
            </a:xfrm>
          </p:grpSpPr>
          <p:sp>
            <p:nvSpPr>
              <p:cNvPr id="58" name="Freeform 13"/>
              <p:cNvSpPr>
                <a:spLocks/>
              </p:cNvSpPr>
              <p:nvPr/>
            </p:nvSpPr>
            <p:spPr bwMode="auto">
              <a:xfrm rot="5222447" flipH="1">
                <a:off x="3183" y="2598"/>
                <a:ext cx="910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9" name="Line 14"/>
              <p:cNvSpPr>
                <a:spLocks noChangeShapeType="1"/>
              </p:cNvSpPr>
              <p:nvPr/>
            </p:nvSpPr>
            <p:spPr bwMode="auto">
              <a:xfrm rot="16217329">
                <a:off x="3544" y="2196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4" name="Group 15"/>
            <p:cNvGrpSpPr>
              <a:grpSpLocks/>
            </p:cNvGrpSpPr>
            <p:nvPr/>
          </p:nvGrpSpPr>
          <p:grpSpPr bwMode="auto">
            <a:xfrm rot="3134615">
              <a:off x="3265" y="832"/>
              <a:ext cx="169" cy="585"/>
              <a:chOff x="3538" y="2119"/>
              <a:chExt cx="187" cy="1037"/>
            </a:xfrm>
          </p:grpSpPr>
          <p:sp>
            <p:nvSpPr>
              <p:cNvPr id="56" name="Freeform 16"/>
              <p:cNvSpPr>
                <a:spLocks/>
              </p:cNvSpPr>
              <p:nvPr/>
            </p:nvSpPr>
            <p:spPr bwMode="auto">
              <a:xfrm rot="5222447" flipH="1">
                <a:off x="3177" y="2608"/>
                <a:ext cx="909" cy="187"/>
              </a:xfrm>
              <a:custGeom>
                <a:avLst/>
                <a:gdLst/>
                <a:ahLst/>
                <a:cxnLst>
                  <a:cxn ang="0">
                    <a:pos x="0" y="122"/>
                  </a:cxn>
                  <a:cxn ang="0">
                    <a:pos x="66" y="14"/>
                  </a:cxn>
                  <a:cxn ang="0">
                    <a:pos x="136" y="116"/>
                  </a:cxn>
                  <a:cxn ang="0">
                    <a:pos x="220" y="8"/>
                  </a:cxn>
                  <a:cxn ang="0">
                    <a:pos x="294" y="124"/>
                  </a:cxn>
                  <a:cxn ang="0">
                    <a:pos x="370" y="8"/>
                  </a:cxn>
                  <a:cxn ang="0">
                    <a:pos x="450" y="124"/>
                  </a:cxn>
                  <a:cxn ang="0">
                    <a:pos x="522" y="10"/>
                  </a:cxn>
                  <a:cxn ang="0">
                    <a:pos x="574" y="62"/>
                  </a:cxn>
                  <a:cxn ang="0">
                    <a:pos x="626" y="68"/>
                  </a:cxn>
                </a:cxnLst>
                <a:rect l="0" t="0" r="r" b="b"/>
                <a:pathLst>
                  <a:path w="626" h="124">
                    <a:moveTo>
                      <a:pt x="0" y="122"/>
                    </a:moveTo>
                    <a:cubicBezTo>
                      <a:pt x="11" y="104"/>
                      <a:pt x="43" y="15"/>
                      <a:pt x="66" y="14"/>
                    </a:cubicBezTo>
                    <a:cubicBezTo>
                      <a:pt x="89" y="13"/>
                      <a:pt x="110" y="117"/>
                      <a:pt x="136" y="116"/>
                    </a:cubicBezTo>
                    <a:cubicBezTo>
                      <a:pt x="162" y="115"/>
                      <a:pt x="194" y="7"/>
                      <a:pt x="220" y="8"/>
                    </a:cubicBezTo>
                    <a:cubicBezTo>
                      <a:pt x="246" y="9"/>
                      <a:pt x="269" y="124"/>
                      <a:pt x="294" y="124"/>
                    </a:cubicBezTo>
                    <a:cubicBezTo>
                      <a:pt x="319" y="124"/>
                      <a:pt x="344" y="8"/>
                      <a:pt x="370" y="8"/>
                    </a:cubicBezTo>
                    <a:cubicBezTo>
                      <a:pt x="396" y="8"/>
                      <a:pt x="425" y="124"/>
                      <a:pt x="450" y="124"/>
                    </a:cubicBezTo>
                    <a:cubicBezTo>
                      <a:pt x="475" y="124"/>
                      <a:pt x="501" y="20"/>
                      <a:pt x="522" y="10"/>
                    </a:cubicBezTo>
                    <a:cubicBezTo>
                      <a:pt x="543" y="0"/>
                      <a:pt x="557" y="52"/>
                      <a:pt x="574" y="62"/>
                    </a:cubicBezTo>
                    <a:cubicBezTo>
                      <a:pt x="591" y="72"/>
                      <a:pt x="615" y="67"/>
                      <a:pt x="626" y="68"/>
                    </a:cubicBezTo>
                  </a:path>
                </a:pathLst>
              </a:custGeom>
              <a:noFill/>
              <a:ln w="285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rot="-26982671">
                <a:off x="3536" y="2189"/>
                <a:ext cx="141" cy="1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triangl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2694" y="2412"/>
              <a:ext cx="23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46" name="Line 19"/>
            <p:cNvSpPr>
              <a:spLocks noChangeShapeType="1"/>
            </p:cNvSpPr>
            <p:nvPr/>
          </p:nvSpPr>
          <p:spPr bwMode="auto">
            <a:xfrm>
              <a:off x="1822" y="819"/>
              <a:ext cx="945" cy="77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flipV="1">
              <a:off x="2767" y="792"/>
              <a:ext cx="959" cy="79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21"/>
            <p:cNvSpPr>
              <a:spLocks noChangeShapeType="1"/>
            </p:cNvSpPr>
            <p:nvPr/>
          </p:nvSpPr>
          <p:spPr bwMode="auto">
            <a:xfrm>
              <a:off x="2767" y="1593"/>
              <a:ext cx="640" cy="93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Arc 22"/>
            <p:cNvSpPr>
              <a:spLocks/>
            </p:cNvSpPr>
            <p:nvPr/>
          </p:nvSpPr>
          <p:spPr bwMode="auto">
            <a:xfrm>
              <a:off x="2767" y="1668"/>
              <a:ext cx="120" cy="189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Arc 23"/>
            <p:cNvSpPr>
              <a:spLocks/>
            </p:cNvSpPr>
            <p:nvPr/>
          </p:nvSpPr>
          <p:spPr bwMode="auto">
            <a:xfrm flipH="1" flipV="1">
              <a:off x="2598" y="1337"/>
              <a:ext cx="177" cy="227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rc 24"/>
            <p:cNvSpPr>
              <a:spLocks/>
            </p:cNvSpPr>
            <p:nvPr/>
          </p:nvSpPr>
          <p:spPr bwMode="auto">
            <a:xfrm flipV="1">
              <a:off x="2775" y="1338"/>
              <a:ext cx="176" cy="193"/>
            </a:xfrm>
            <a:custGeom>
              <a:avLst/>
              <a:gdLst>
                <a:gd name="G0" fmla="+- 13248 0 0"/>
                <a:gd name="G1" fmla="+- 0 0 0"/>
                <a:gd name="G2" fmla="+- 21600 0 0"/>
                <a:gd name="T0" fmla="*/ 31593 w 31593"/>
                <a:gd name="T1" fmla="*/ 11402 h 21600"/>
                <a:gd name="T2" fmla="*/ 0 w 31593"/>
                <a:gd name="T3" fmla="*/ 17060 h 21600"/>
                <a:gd name="T4" fmla="*/ 13248 w 31593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593" h="21600" fill="none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</a:path>
                <a:path w="31593" h="21600" stroke="0" extrusionOk="0">
                  <a:moveTo>
                    <a:pt x="31593" y="11402"/>
                  </a:moveTo>
                  <a:cubicBezTo>
                    <a:pt x="27651" y="17743"/>
                    <a:pt x="20714" y="21599"/>
                    <a:pt x="13248" y="21600"/>
                  </a:cubicBezTo>
                  <a:cubicBezTo>
                    <a:pt x="8450" y="21600"/>
                    <a:pt x="3789" y="20002"/>
                    <a:pt x="-1" y="17060"/>
                  </a:cubicBezTo>
                  <a:lnTo>
                    <a:pt x="13248" y="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25"/>
            <p:cNvSpPr txBox="1">
              <a:spLocks noChangeArrowheads="1"/>
            </p:cNvSpPr>
            <p:nvPr/>
          </p:nvSpPr>
          <p:spPr bwMode="auto">
            <a:xfrm>
              <a:off x="2494" y="1091"/>
              <a:ext cx="34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i </a:t>
              </a:r>
            </a:p>
          </p:txBody>
        </p:sp>
        <p:sp>
          <p:nvSpPr>
            <p:cNvPr id="53" name="Text Box 26"/>
            <p:cNvSpPr txBox="1">
              <a:spLocks noChangeArrowheads="1"/>
            </p:cNvSpPr>
            <p:nvPr/>
          </p:nvSpPr>
          <p:spPr bwMode="auto">
            <a:xfrm>
              <a:off x="2767" y="1095"/>
              <a:ext cx="3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r </a:t>
              </a:r>
            </a:p>
          </p:txBody>
        </p:sp>
        <p:sp>
          <p:nvSpPr>
            <p:cNvPr id="54" name="Text Box 27"/>
            <p:cNvSpPr txBox="1">
              <a:spLocks noChangeArrowheads="1"/>
            </p:cNvSpPr>
            <p:nvPr/>
          </p:nvSpPr>
          <p:spPr bwMode="auto">
            <a:xfrm>
              <a:off x="2745" y="1911"/>
              <a:ext cx="3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q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t </a:t>
              </a:r>
            </a:p>
          </p:txBody>
        </p:sp>
        <p:sp>
          <p:nvSpPr>
            <p:cNvPr id="55" name="Text Box 28"/>
            <p:cNvSpPr txBox="1">
              <a:spLocks noChangeArrowheads="1"/>
            </p:cNvSpPr>
            <p:nvPr/>
          </p:nvSpPr>
          <p:spPr bwMode="auto">
            <a:xfrm>
              <a:off x="4246" y="1786"/>
              <a:ext cx="41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#2</a:t>
              </a:r>
            </a:p>
          </p:txBody>
        </p:sp>
      </p:grpSp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Text Box 2"/>
          <p:cNvSpPr txBox="1">
            <a:spLocks noChangeArrowheads="1"/>
          </p:cNvSpPr>
          <p:nvPr/>
        </p:nvSpPr>
        <p:spPr bwMode="auto">
          <a:xfrm>
            <a:off x="341700" y="57525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Plane Waves</a:t>
            </a:r>
          </a:p>
        </p:txBody>
      </p:sp>
      <p:grpSp>
        <p:nvGrpSpPr>
          <p:cNvPr id="619608" name="Group 88"/>
          <p:cNvGrpSpPr>
            <a:grpSpLocks/>
          </p:cNvGrpSpPr>
          <p:nvPr/>
        </p:nvGrpSpPr>
        <p:grpSpPr bwMode="auto">
          <a:xfrm>
            <a:off x="6029337" y="1141076"/>
            <a:ext cx="1939928" cy="1506538"/>
            <a:chOff x="3758" y="983"/>
            <a:chExt cx="1222" cy="949"/>
          </a:xfrm>
        </p:grpSpPr>
        <p:sp>
          <p:nvSpPr>
            <p:cNvPr id="619570" name="Rectangle 50"/>
            <p:cNvSpPr>
              <a:spLocks noChangeArrowheads="1"/>
            </p:cNvSpPr>
            <p:nvPr/>
          </p:nvSpPr>
          <p:spPr bwMode="auto">
            <a:xfrm>
              <a:off x="3758" y="983"/>
              <a:ext cx="914" cy="5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71" name="Line 51"/>
            <p:cNvSpPr>
              <a:spLocks noChangeShapeType="1"/>
            </p:cNvSpPr>
            <p:nvPr/>
          </p:nvSpPr>
          <p:spPr bwMode="auto">
            <a:xfrm>
              <a:off x="4202" y="1285"/>
              <a:ext cx="6" cy="61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72" name="Line 52"/>
            <p:cNvSpPr>
              <a:spLocks noChangeShapeType="1"/>
            </p:cNvSpPr>
            <p:nvPr/>
          </p:nvSpPr>
          <p:spPr bwMode="auto">
            <a:xfrm>
              <a:off x="4193" y="1293"/>
              <a:ext cx="348" cy="3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73" name="Text Box 53"/>
            <p:cNvSpPr txBox="1">
              <a:spLocks noChangeArrowheads="1"/>
            </p:cNvSpPr>
            <p:nvPr/>
          </p:nvSpPr>
          <p:spPr bwMode="auto">
            <a:xfrm>
              <a:off x="3892" y="1682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E</a:t>
              </a:r>
            </a:p>
          </p:txBody>
        </p:sp>
        <p:sp>
          <p:nvSpPr>
            <p:cNvPr id="619574" name="Text Box 54"/>
            <p:cNvSpPr txBox="1">
              <a:spLocks noChangeArrowheads="1"/>
            </p:cNvSpPr>
            <p:nvPr/>
          </p:nvSpPr>
          <p:spPr bwMode="auto">
            <a:xfrm>
              <a:off x="4299" y="1003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H</a:t>
              </a:r>
            </a:p>
          </p:txBody>
        </p:sp>
        <p:graphicFrame>
          <p:nvGraphicFramePr>
            <p:cNvPr id="619576" name="Object 56"/>
            <p:cNvGraphicFramePr>
              <a:graphicFrameLocks noChangeAspect="1"/>
            </p:cNvGraphicFramePr>
            <p:nvPr/>
          </p:nvGraphicFramePr>
          <p:xfrm>
            <a:off x="4821" y="1114"/>
            <a:ext cx="159" cy="333"/>
          </p:xfrm>
          <a:graphic>
            <a:graphicData uri="http://schemas.openxmlformats.org/presentationml/2006/ole">
              <p:oleObj spid="_x0000_s619576" name="Equation" r:id="rId4" imgW="126720" imgH="266400" progId="Equation.DSMT4">
                <p:embed/>
              </p:oleObj>
            </a:graphicData>
          </a:graphic>
        </p:graphicFrame>
      </p:grpSp>
      <p:grpSp>
        <p:nvGrpSpPr>
          <p:cNvPr id="619621" name="Group 101"/>
          <p:cNvGrpSpPr>
            <a:grpSpLocks/>
          </p:cNvGrpSpPr>
          <p:nvPr/>
        </p:nvGrpSpPr>
        <p:grpSpPr bwMode="auto">
          <a:xfrm>
            <a:off x="5340125" y="3953914"/>
            <a:ext cx="2620963" cy="1911356"/>
            <a:chOff x="3357" y="2788"/>
            <a:chExt cx="1651" cy="1204"/>
          </a:xfrm>
        </p:grpSpPr>
        <p:sp>
          <p:nvSpPr>
            <p:cNvPr id="619589" name="Rectangle 69"/>
            <p:cNvSpPr>
              <a:spLocks noChangeArrowheads="1"/>
            </p:cNvSpPr>
            <p:nvPr/>
          </p:nvSpPr>
          <p:spPr bwMode="auto">
            <a:xfrm>
              <a:off x="3808" y="2788"/>
              <a:ext cx="914" cy="5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90" name="Line 70"/>
            <p:cNvSpPr>
              <a:spLocks noChangeShapeType="1"/>
            </p:cNvSpPr>
            <p:nvPr/>
          </p:nvSpPr>
          <p:spPr bwMode="auto">
            <a:xfrm flipH="1" flipV="1">
              <a:off x="3568" y="3089"/>
              <a:ext cx="690" cy="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91" name="Line 71"/>
            <p:cNvSpPr>
              <a:spLocks noChangeShapeType="1"/>
            </p:cNvSpPr>
            <p:nvPr/>
          </p:nvSpPr>
          <p:spPr bwMode="auto">
            <a:xfrm>
              <a:off x="4251" y="3098"/>
              <a:ext cx="6" cy="24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92" name="Text Box 72"/>
            <p:cNvSpPr txBox="1">
              <a:spLocks noChangeArrowheads="1"/>
            </p:cNvSpPr>
            <p:nvPr/>
          </p:nvSpPr>
          <p:spPr bwMode="auto">
            <a:xfrm>
              <a:off x="3357" y="2834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E</a:t>
              </a:r>
            </a:p>
          </p:txBody>
        </p:sp>
        <p:sp>
          <p:nvSpPr>
            <p:cNvPr id="619593" name="Text Box 73"/>
            <p:cNvSpPr txBox="1">
              <a:spLocks noChangeArrowheads="1"/>
            </p:cNvSpPr>
            <p:nvPr/>
          </p:nvSpPr>
          <p:spPr bwMode="auto">
            <a:xfrm>
              <a:off x="4327" y="3091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H</a:t>
              </a:r>
            </a:p>
          </p:txBody>
        </p:sp>
        <p:graphicFrame>
          <p:nvGraphicFramePr>
            <p:cNvPr id="619594" name="Object 74"/>
            <p:cNvGraphicFramePr>
              <a:graphicFrameLocks noChangeAspect="1"/>
            </p:cNvGraphicFramePr>
            <p:nvPr/>
          </p:nvGraphicFramePr>
          <p:xfrm>
            <a:off x="4177" y="3690"/>
            <a:ext cx="159" cy="302"/>
          </p:xfrm>
          <a:graphic>
            <a:graphicData uri="http://schemas.openxmlformats.org/presentationml/2006/ole">
              <p:oleObj spid="_x0000_s619594" name="Equation" r:id="rId5" imgW="126720" imgH="241200" progId="Equation.DSMT4">
                <p:embed/>
              </p:oleObj>
            </a:graphicData>
          </a:graphic>
        </p:graphicFrame>
        <p:graphicFrame>
          <p:nvGraphicFramePr>
            <p:cNvPr id="619596" name="Object 76"/>
            <p:cNvGraphicFramePr>
              <a:graphicFrameLocks noChangeAspect="1"/>
            </p:cNvGraphicFramePr>
            <p:nvPr/>
          </p:nvGraphicFramePr>
          <p:xfrm>
            <a:off x="4849" y="2924"/>
            <a:ext cx="159" cy="333"/>
          </p:xfrm>
          <a:graphic>
            <a:graphicData uri="http://schemas.openxmlformats.org/presentationml/2006/ole">
              <p:oleObj spid="_x0000_s619596" name="Equation" r:id="rId6" imgW="126720" imgH="266400" progId="Equation.DSMT4">
                <p:embed/>
              </p:oleObj>
            </a:graphicData>
          </a:graphic>
        </p:graphicFrame>
        <p:sp>
          <p:nvSpPr>
            <p:cNvPr id="619597" name="Line 77"/>
            <p:cNvSpPr>
              <a:spLocks noChangeShapeType="1"/>
            </p:cNvSpPr>
            <p:nvPr/>
          </p:nvSpPr>
          <p:spPr bwMode="auto">
            <a:xfrm>
              <a:off x="4259" y="3092"/>
              <a:ext cx="50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9612" name="Text Box 92"/>
          <p:cNvSpPr txBox="1">
            <a:spLocks noChangeArrowheads="1"/>
          </p:cNvSpPr>
          <p:nvPr/>
        </p:nvSpPr>
        <p:spPr bwMode="auto">
          <a:xfrm>
            <a:off x="542925" y="6057638"/>
            <a:ext cx="8286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 homogeneous plane wave is shown for simplicity (but the principle is general).</a:t>
            </a:r>
          </a:p>
        </p:txBody>
      </p:sp>
      <p:grpSp>
        <p:nvGrpSpPr>
          <p:cNvPr id="619624" name="Group 104"/>
          <p:cNvGrpSpPr>
            <a:grpSpLocks/>
          </p:cNvGrpSpPr>
          <p:nvPr/>
        </p:nvGrpSpPr>
        <p:grpSpPr bwMode="auto">
          <a:xfrm>
            <a:off x="1266825" y="3418467"/>
            <a:ext cx="3646488" cy="2536825"/>
            <a:chOff x="798" y="2341"/>
            <a:chExt cx="2297" cy="1598"/>
          </a:xfrm>
        </p:grpSpPr>
        <p:sp>
          <p:nvSpPr>
            <p:cNvPr id="619577" name="Text Box 57"/>
            <p:cNvSpPr txBox="1">
              <a:spLocks noChangeArrowheads="1"/>
            </p:cNvSpPr>
            <p:nvPr/>
          </p:nvSpPr>
          <p:spPr bwMode="auto">
            <a:xfrm>
              <a:off x="798" y="2791"/>
              <a:ext cx="45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err="1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TE</a:t>
              </a:r>
              <a:r>
                <a:rPr lang="en-US" sz="2000" i="1" baseline="-25000" dirty="0" err="1">
                  <a:solidFill>
                    <a:schemeClr val="bg2"/>
                  </a:solidFill>
                  <a:sym typeface="Symbol" pitchFamily="18" charset="2"/>
                </a:rPr>
                <a:t>z</a:t>
              </a:r>
              <a:endParaRPr lang="en-US" sz="2000" i="1" baseline="-25000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619578" name="Line 58"/>
            <p:cNvSpPr>
              <a:spLocks noChangeShapeType="1"/>
            </p:cNvSpPr>
            <p:nvPr/>
          </p:nvSpPr>
          <p:spPr bwMode="auto">
            <a:xfrm>
              <a:off x="1727" y="3447"/>
              <a:ext cx="11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79" name="Line 59"/>
            <p:cNvSpPr>
              <a:spLocks noChangeShapeType="1"/>
            </p:cNvSpPr>
            <p:nvPr/>
          </p:nvSpPr>
          <p:spPr bwMode="auto">
            <a:xfrm flipV="1">
              <a:off x="1727" y="2519"/>
              <a:ext cx="0" cy="9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80" name="Text Box 60"/>
            <p:cNvSpPr txBox="1">
              <a:spLocks noChangeArrowheads="1"/>
            </p:cNvSpPr>
            <p:nvPr/>
          </p:nvSpPr>
          <p:spPr bwMode="auto">
            <a:xfrm>
              <a:off x="2892" y="3291"/>
              <a:ext cx="20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19581" name="Line 61"/>
            <p:cNvSpPr>
              <a:spLocks noChangeShapeType="1"/>
            </p:cNvSpPr>
            <p:nvPr/>
          </p:nvSpPr>
          <p:spPr bwMode="auto">
            <a:xfrm flipH="1">
              <a:off x="1225" y="3443"/>
              <a:ext cx="502" cy="33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82" name="Line 62"/>
            <p:cNvSpPr>
              <a:spLocks noChangeShapeType="1"/>
            </p:cNvSpPr>
            <p:nvPr/>
          </p:nvSpPr>
          <p:spPr bwMode="auto">
            <a:xfrm flipV="1">
              <a:off x="1727" y="2515"/>
              <a:ext cx="989" cy="93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83" name="Text Box 63"/>
            <p:cNvSpPr txBox="1">
              <a:spLocks noChangeArrowheads="1"/>
            </p:cNvSpPr>
            <p:nvPr/>
          </p:nvSpPr>
          <p:spPr bwMode="auto">
            <a:xfrm>
              <a:off x="1008" y="3689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u="sng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619584" name="Text Box 64"/>
            <p:cNvSpPr txBox="1">
              <a:spLocks noChangeArrowheads="1"/>
            </p:cNvSpPr>
            <p:nvPr/>
          </p:nvSpPr>
          <p:spPr bwMode="auto">
            <a:xfrm>
              <a:off x="1532" y="2456"/>
              <a:ext cx="20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19585" name="Line 65"/>
            <p:cNvSpPr>
              <a:spLocks noChangeShapeType="1"/>
            </p:cNvSpPr>
            <p:nvPr/>
          </p:nvSpPr>
          <p:spPr bwMode="auto">
            <a:xfrm flipH="1">
              <a:off x="2012" y="2921"/>
              <a:ext cx="294" cy="20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86" name="Line 66"/>
            <p:cNvSpPr>
              <a:spLocks noChangeShapeType="1"/>
            </p:cNvSpPr>
            <p:nvPr/>
          </p:nvSpPr>
          <p:spPr bwMode="auto">
            <a:xfrm>
              <a:off x="2307" y="2937"/>
              <a:ext cx="118" cy="177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87" name="Text Box 67"/>
            <p:cNvSpPr txBox="1">
              <a:spLocks noChangeArrowheads="1"/>
            </p:cNvSpPr>
            <p:nvPr/>
          </p:nvSpPr>
          <p:spPr bwMode="auto">
            <a:xfrm>
              <a:off x="1876" y="2805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E</a:t>
              </a:r>
            </a:p>
          </p:txBody>
        </p:sp>
        <p:sp>
          <p:nvSpPr>
            <p:cNvPr id="619588" name="Text Box 68"/>
            <p:cNvSpPr txBox="1">
              <a:spLocks noChangeArrowheads="1"/>
            </p:cNvSpPr>
            <p:nvPr/>
          </p:nvSpPr>
          <p:spPr bwMode="auto">
            <a:xfrm>
              <a:off x="2470" y="2994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H</a:t>
              </a:r>
            </a:p>
          </p:txBody>
        </p:sp>
        <p:graphicFrame>
          <p:nvGraphicFramePr>
            <p:cNvPr id="619620" name="Object 100"/>
            <p:cNvGraphicFramePr>
              <a:graphicFrameLocks noChangeAspect="1"/>
            </p:cNvGraphicFramePr>
            <p:nvPr/>
          </p:nvGraphicFramePr>
          <p:xfrm>
            <a:off x="2810" y="2341"/>
            <a:ext cx="159" cy="253"/>
          </p:xfrm>
          <a:graphic>
            <a:graphicData uri="http://schemas.openxmlformats.org/presentationml/2006/ole">
              <p:oleObj spid="_x0000_s619620" name="Equation" r:id="rId7" imgW="126720" imgH="203040" progId="Equation.DSMT4">
                <p:embed/>
              </p:oleObj>
            </a:graphicData>
          </a:graphic>
        </p:graphicFrame>
      </p:grpSp>
      <p:grpSp>
        <p:nvGrpSpPr>
          <p:cNvPr id="619623" name="Group 103"/>
          <p:cNvGrpSpPr>
            <a:grpSpLocks/>
          </p:cNvGrpSpPr>
          <p:nvPr/>
        </p:nvGrpSpPr>
        <p:grpSpPr bwMode="auto">
          <a:xfrm>
            <a:off x="1241425" y="782313"/>
            <a:ext cx="3646488" cy="2541587"/>
            <a:chOff x="742" y="557"/>
            <a:chExt cx="2297" cy="1601"/>
          </a:xfrm>
        </p:grpSpPr>
        <p:sp>
          <p:nvSpPr>
            <p:cNvPr id="619559" name="Text Box 39"/>
            <p:cNvSpPr txBox="1">
              <a:spLocks noChangeArrowheads="1"/>
            </p:cNvSpPr>
            <p:nvPr/>
          </p:nvSpPr>
          <p:spPr bwMode="auto">
            <a:xfrm>
              <a:off x="928" y="1908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x</a:t>
              </a:r>
              <a:endParaRPr lang="en-US" sz="2000" i="1" u="sng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619523" name="Text Box 3"/>
            <p:cNvSpPr txBox="1">
              <a:spLocks noChangeArrowheads="1"/>
            </p:cNvSpPr>
            <p:nvPr/>
          </p:nvSpPr>
          <p:spPr bwMode="auto">
            <a:xfrm>
              <a:off x="742" y="904"/>
              <a:ext cx="45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TM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19554" name="Line 34"/>
            <p:cNvSpPr>
              <a:spLocks noChangeShapeType="1"/>
            </p:cNvSpPr>
            <p:nvPr/>
          </p:nvSpPr>
          <p:spPr bwMode="auto">
            <a:xfrm>
              <a:off x="1671" y="1642"/>
              <a:ext cx="116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55" name="Line 35"/>
            <p:cNvSpPr>
              <a:spLocks noChangeShapeType="1"/>
            </p:cNvSpPr>
            <p:nvPr/>
          </p:nvSpPr>
          <p:spPr bwMode="auto">
            <a:xfrm flipV="1">
              <a:off x="1671" y="714"/>
              <a:ext cx="0" cy="92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56" name="Text Box 36"/>
            <p:cNvSpPr txBox="1">
              <a:spLocks noChangeArrowheads="1"/>
            </p:cNvSpPr>
            <p:nvPr/>
          </p:nvSpPr>
          <p:spPr bwMode="auto">
            <a:xfrm>
              <a:off x="2836" y="1486"/>
              <a:ext cx="20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y</a:t>
              </a:r>
            </a:p>
          </p:txBody>
        </p:sp>
        <p:sp>
          <p:nvSpPr>
            <p:cNvPr id="619557" name="Line 37"/>
            <p:cNvSpPr>
              <a:spLocks noChangeShapeType="1"/>
            </p:cNvSpPr>
            <p:nvPr/>
          </p:nvSpPr>
          <p:spPr bwMode="auto">
            <a:xfrm flipH="1">
              <a:off x="1113" y="1638"/>
              <a:ext cx="558" cy="35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58" name="Line 38"/>
            <p:cNvSpPr>
              <a:spLocks noChangeShapeType="1"/>
            </p:cNvSpPr>
            <p:nvPr/>
          </p:nvSpPr>
          <p:spPr bwMode="auto">
            <a:xfrm flipV="1">
              <a:off x="1671" y="710"/>
              <a:ext cx="989" cy="93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65" name="Text Box 45"/>
            <p:cNvSpPr txBox="1">
              <a:spLocks noChangeArrowheads="1"/>
            </p:cNvSpPr>
            <p:nvPr/>
          </p:nvSpPr>
          <p:spPr bwMode="auto">
            <a:xfrm>
              <a:off x="1476" y="651"/>
              <a:ext cx="203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z</a:t>
              </a:r>
            </a:p>
          </p:txBody>
        </p:sp>
        <p:sp>
          <p:nvSpPr>
            <p:cNvPr id="619566" name="Line 46"/>
            <p:cNvSpPr>
              <a:spLocks noChangeShapeType="1"/>
            </p:cNvSpPr>
            <p:nvPr/>
          </p:nvSpPr>
          <p:spPr bwMode="auto">
            <a:xfrm>
              <a:off x="2267" y="1124"/>
              <a:ext cx="275" cy="35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67" name="Line 47"/>
            <p:cNvSpPr>
              <a:spLocks noChangeShapeType="1"/>
            </p:cNvSpPr>
            <p:nvPr/>
          </p:nvSpPr>
          <p:spPr bwMode="auto">
            <a:xfrm flipV="1">
              <a:off x="2251" y="1016"/>
              <a:ext cx="154" cy="124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568" name="Text Box 48"/>
            <p:cNvSpPr txBox="1">
              <a:spLocks noChangeArrowheads="1"/>
            </p:cNvSpPr>
            <p:nvPr/>
          </p:nvSpPr>
          <p:spPr bwMode="auto">
            <a:xfrm>
              <a:off x="2556" y="1330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E</a:t>
              </a:r>
            </a:p>
          </p:txBody>
        </p:sp>
        <p:sp>
          <p:nvSpPr>
            <p:cNvPr id="619569" name="Text Box 49"/>
            <p:cNvSpPr txBox="1">
              <a:spLocks noChangeArrowheads="1"/>
            </p:cNvSpPr>
            <p:nvPr/>
          </p:nvSpPr>
          <p:spPr bwMode="auto">
            <a:xfrm>
              <a:off x="2560" y="880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2"/>
                  </a:solidFill>
                  <a:sym typeface="Symbol" pitchFamily="18" charset="2"/>
                </a:rPr>
                <a:t>H</a:t>
              </a:r>
            </a:p>
          </p:txBody>
        </p:sp>
        <p:graphicFrame>
          <p:nvGraphicFramePr>
            <p:cNvPr id="619622" name="Object 102"/>
            <p:cNvGraphicFramePr>
              <a:graphicFrameLocks noChangeAspect="1"/>
            </p:cNvGraphicFramePr>
            <p:nvPr/>
          </p:nvGraphicFramePr>
          <p:xfrm>
            <a:off x="2745" y="557"/>
            <a:ext cx="160" cy="253"/>
          </p:xfrm>
          <a:graphic>
            <a:graphicData uri="http://schemas.openxmlformats.org/presentationml/2006/ole">
              <p:oleObj spid="_x0000_s619622" name="Equation" r:id="rId8" imgW="126720" imgH="203040" progId="Equation.DSMT4">
                <p:embed/>
              </p:oleObj>
            </a:graphicData>
          </a:graphic>
        </p:graphicFrame>
      </p:grpSp>
      <p:sp>
        <p:nvSpPr>
          <p:cNvPr id="50" name="Line 77"/>
          <p:cNvSpPr>
            <a:spLocks noChangeShapeType="1"/>
          </p:cNvSpPr>
          <p:nvPr/>
        </p:nvSpPr>
        <p:spPr bwMode="auto">
          <a:xfrm>
            <a:off x="6770606" y="1634912"/>
            <a:ext cx="8080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1" name="Line 77"/>
          <p:cNvSpPr>
            <a:spLocks noChangeShapeType="1"/>
          </p:cNvSpPr>
          <p:nvPr/>
        </p:nvSpPr>
        <p:spPr bwMode="auto">
          <a:xfrm rot="5400000">
            <a:off x="6365858" y="4945163"/>
            <a:ext cx="8080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" name="Line 77"/>
          <p:cNvSpPr>
            <a:spLocks noChangeShapeType="1"/>
          </p:cNvSpPr>
          <p:nvPr/>
        </p:nvSpPr>
        <p:spPr bwMode="auto">
          <a:xfrm rot="5400000">
            <a:off x="6175036" y="2214651"/>
            <a:ext cx="1140201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3" name="Object 74"/>
          <p:cNvGraphicFramePr>
            <a:graphicFrameLocks noChangeAspect="1"/>
          </p:cNvGraphicFramePr>
          <p:nvPr/>
        </p:nvGraphicFramePr>
        <p:xfrm>
          <a:off x="6631667" y="2888681"/>
          <a:ext cx="252413" cy="479425"/>
        </p:xfrm>
        <a:graphic>
          <a:graphicData uri="http://schemas.openxmlformats.org/presentationml/2006/ole">
            <p:oleObj spid="_x0000_s619623" name="Equation" r:id="rId9" imgW="126720" imgH="241200" progId="Equation.DSMT4">
              <p:embed/>
            </p:oleObj>
          </a:graphicData>
        </a:graphic>
      </p:graphicFrame>
      <p:sp>
        <p:nvSpPr>
          <p:cNvPr id="54" name="Slide Number Placeholder 5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015" name="Text Box 31"/>
          <p:cNvSpPr txBox="1">
            <a:spLocks noChangeArrowheads="1"/>
          </p:cNvSpPr>
          <p:nvPr/>
        </p:nvSpPr>
        <p:spPr bwMode="auto">
          <a:xfrm>
            <a:off x="1159141" y="834021"/>
            <a:ext cx="686574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Determine </a:t>
            </a:r>
            <a:r>
              <a:rPr lang="en-US" sz="2000" b="1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reflection and transmission coefficients.</a:t>
            </a:r>
          </a:p>
        </p:txBody>
      </p:sp>
      <p:sp>
        <p:nvSpPr>
          <p:cNvPr id="682029" name="Text Box 45"/>
          <p:cNvSpPr txBox="1">
            <a:spLocks noChangeArrowheads="1"/>
          </p:cNvSpPr>
          <p:nvPr/>
        </p:nvSpPr>
        <p:spPr bwMode="auto">
          <a:xfrm>
            <a:off x="734106" y="0"/>
            <a:ext cx="7615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 (cont.)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376410" y="2375729"/>
            <a:ext cx="6864354" cy="3752850"/>
            <a:chOff x="1512888" y="2020888"/>
            <a:chExt cx="6864354" cy="3752850"/>
          </a:xfrm>
        </p:grpSpPr>
        <p:grpSp>
          <p:nvGrpSpPr>
            <p:cNvPr id="682040" name="Group 56"/>
            <p:cNvGrpSpPr>
              <a:grpSpLocks/>
            </p:cNvGrpSpPr>
            <p:nvPr/>
          </p:nvGrpSpPr>
          <p:grpSpPr bwMode="auto">
            <a:xfrm>
              <a:off x="1512888" y="2020888"/>
              <a:ext cx="6864354" cy="3752850"/>
              <a:chOff x="953" y="1273"/>
              <a:chExt cx="4324" cy="2364"/>
            </a:xfrm>
          </p:grpSpPr>
          <p:sp>
            <p:nvSpPr>
              <p:cNvPr id="681987" name="Rectangle 3"/>
              <p:cNvSpPr>
                <a:spLocks noChangeArrowheads="1"/>
              </p:cNvSpPr>
              <p:nvPr/>
            </p:nvSpPr>
            <p:spPr bwMode="auto">
              <a:xfrm>
                <a:off x="953" y="2377"/>
                <a:ext cx="3808" cy="1260"/>
              </a:xfrm>
              <a:prstGeom prst="rect">
                <a:avLst/>
              </a:prstGeom>
              <a:solidFill>
                <a:srgbClr val="808080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1988" name="Text Box 4"/>
              <p:cNvSpPr txBox="1">
                <a:spLocks noChangeArrowheads="1"/>
              </p:cNvSpPr>
              <p:nvPr/>
            </p:nvSpPr>
            <p:spPr bwMode="auto">
              <a:xfrm>
                <a:off x="4263" y="1906"/>
                <a:ext cx="41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#1</a:t>
                </a:r>
              </a:p>
            </p:txBody>
          </p:sp>
          <p:grpSp>
            <p:nvGrpSpPr>
              <p:cNvPr id="681989" name="Group 5"/>
              <p:cNvGrpSpPr>
                <a:grpSpLocks/>
              </p:cNvGrpSpPr>
              <p:nvPr/>
            </p:nvGrpSpPr>
            <p:grpSpPr bwMode="auto">
              <a:xfrm rot="8152090">
                <a:off x="2190" y="1654"/>
                <a:ext cx="168" cy="589"/>
                <a:chOff x="3549" y="2119"/>
                <a:chExt cx="187" cy="1040"/>
              </a:xfrm>
            </p:grpSpPr>
            <p:sp>
              <p:nvSpPr>
                <p:cNvPr id="681990" name="Freeform 6"/>
                <p:cNvSpPr>
                  <a:spLocks/>
                </p:cNvSpPr>
                <p:nvPr/>
              </p:nvSpPr>
              <p:spPr bwMode="auto">
                <a:xfrm rot="5222447" flipH="1">
                  <a:off x="3188" y="2611"/>
                  <a:ext cx="909" cy="18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66" y="14"/>
                    </a:cxn>
                    <a:cxn ang="0">
                      <a:pos x="136" y="116"/>
                    </a:cxn>
                    <a:cxn ang="0">
                      <a:pos x="220" y="8"/>
                    </a:cxn>
                    <a:cxn ang="0">
                      <a:pos x="294" y="124"/>
                    </a:cxn>
                    <a:cxn ang="0">
                      <a:pos x="370" y="8"/>
                    </a:cxn>
                    <a:cxn ang="0">
                      <a:pos x="450" y="124"/>
                    </a:cxn>
                    <a:cxn ang="0">
                      <a:pos x="522" y="10"/>
                    </a:cxn>
                    <a:cxn ang="0">
                      <a:pos x="574" y="62"/>
                    </a:cxn>
                    <a:cxn ang="0">
                      <a:pos x="626" y="68"/>
                    </a:cxn>
                  </a:cxnLst>
                  <a:rect l="0" t="0" r="r" b="b"/>
                  <a:pathLst>
                    <a:path w="626" h="124">
                      <a:moveTo>
                        <a:pt x="0" y="122"/>
                      </a:moveTo>
                      <a:cubicBezTo>
                        <a:pt x="11" y="104"/>
                        <a:pt x="43" y="15"/>
                        <a:pt x="66" y="14"/>
                      </a:cubicBezTo>
                      <a:cubicBezTo>
                        <a:pt x="89" y="13"/>
                        <a:pt x="110" y="117"/>
                        <a:pt x="136" y="116"/>
                      </a:cubicBezTo>
                      <a:cubicBezTo>
                        <a:pt x="162" y="115"/>
                        <a:pt x="194" y="7"/>
                        <a:pt x="220" y="8"/>
                      </a:cubicBezTo>
                      <a:cubicBezTo>
                        <a:pt x="246" y="9"/>
                        <a:pt x="269" y="124"/>
                        <a:pt x="294" y="124"/>
                      </a:cubicBezTo>
                      <a:cubicBezTo>
                        <a:pt x="319" y="124"/>
                        <a:pt x="344" y="8"/>
                        <a:pt x="370" y="8"/>
                      </a:cubicBezTo>
                      <a:cubicBezTo>
                        <a:pt x="396" y="8"/>
                        <a:pt x="425" y="124"/>
                        <a:pt x="450" y="124"/>
                      </a:cubicBezTo>
                      <a:cubicBezTo>
                        <a:pt x="475" y="124"/>
                        <a:pt x="501" y="20"/>
                        <a:pt x="522" y="10"/>
                      </a:cubicBezTo>
                      <a:cubicBezTo>
                        <a:pt x="543" y="0"/>
                        <a:pt x="557" y="52"/>
                        <a:pt x="574" y="62"/>
                      </a:cubicBezTo>
                      <a:cubicBezTo>
                        <a:pt x="591" y="72"/>
                        <a:pt x="615" y="67"/>
                        <a:pt x="626" y="68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81991" name="Line 7"/>
                <p:cNvSpPr>
                  <a:spLocks noChangeShapeType="1"/>
                </p:cNvSpPr>
                <p:nvPr/>
              </p:nvSpPr>
              <p:spPr bwMode="auto">
                <a:xfrm rot="16217329">
                  <a:off x="3549" y="2189"/>
                  <a:ext cx="141" cy="1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681993" name="Line 9"/>
              <p:cNvSpPr>
                <a:spLocks noChangeShapeType="1"/>
              </p:cNvSpPr>
              <p:nvPr/>
            </p:nvSpPr>
            <p:spPr bwMode="auto">
              <a:xfrm>
                <a:off x="2759" y="1475"/>
                <a:ext cx="0" cy="1766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1994" name="Text Box 10"/>
              <p:cNvSpPr txBox="1">
                <a:spLocks noChangeArrowheads="1"/>
              </p:cNvSpPr>
              <p:nvPr/>
            </p:nvSpPr>
            <p:spPr bwMode="auto">
              <a:xfrm>
                <a:off x="5046" y="2228"/>
                <a:ext cx="23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y</a:t>
                </a:r>
              </a:p>
            </p:txBody>
          </p:sp>
          <p:grpSp>
            <p:nvGrpSpPr>
              <p:cNvPr id="681995" name="Group 11"/>
              <p:cNvGrpSpPr>
                <a:grpSpLocks/>
              </p:cNvGrpSpPr>
              <p:nvPr/>
            </p:nvGrpSpPr>
            <p:grpSpPr bwMode="auto">
              <a:xfrm rot="8811781">
                <a:off x="2997" y="2568"/>
                <a:ext cx="167" cy="581"/>
                <a:chOff x="3544" y="2123"/>
                <a:chExt cx="187" cy="1024"/>
              </a:xfrm>
            </p:grpSpPr>
            <p:sp>
              <p:nvSpPr>
                <p:cNvPr id="681996" name="Freeform 12"/>
                <p:cNvSpPr>
                  <a:spLocks/>
                </p:cNvSpPr>
                <p:nvPr/>
              </p:nvSpPr>
              <p:spPr bwMode="auto">
                <a:xfrm rot="5222447" flipH="1">
                  <a:off x="3183" y="2598"/>
                  <a:ext cx="910" cy="18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66" y="14"/>
                    </a:cxn>
                    <a:cxn ang="0">
                      <a:pos x="136" y="116"/>
                    </a:cxn>
                    <a:cxn ang="0">
                      <a:pos x="220" y="8"/>
                    </a:cxn>
                    <a:cxn ang="0">
                      <a:pos x="294" y="124"/>
                    </a:cxn>
                    <a:cxn ang="0">
                      <a:pos x="370" y="8"/>
                    </a:cxn>
                    <a:cxn ang="0">
                      <a:pos x="450" y="124"/>
                    </a:cxn>
                    <a:cxn ang="0">
                      <a:pos x="522" y="10"/>
                    </a:cxn>
                    <a:cxn ang="0">
                      <a:pos x="574" y="62"/>
                    </a:cxn>
                    <a:cxn ang="0">
                      <a:pos x="626" y="68"/>
                    </a:cxn>
                  </a:cxnLst>
                  <a:rect l="0" t="0" r="r" b="b"/>
                  <a:pathLst>
                    <a:path w="626" h="124">
                      <a:moveTo>
                        <a:pt x="0" y="122"/>
                      </a:moveTo>
                      <a:cubicBezTo>
                        <a:pt x="11" y="104"/>
                        <a:pt x="43" y="15"/>
                        <a:pt x="66" y="14"/>
                      </a:cubicBezTo>
                      <a:cubicBezTo>
                        <a:pt x="89" y="13"/>
                        <a:pt x="110" y="117"/>
                        <a:pt x="136" y="116"/>
                      </a:cubicBezTo>
                      <a:cubicBezTo>
                        <a:pt x="162" y="115"/>
                        <a:pt x="194" y="7"/>
                        <a:pt x="220" y="8"/>
                      </a:cubicBezTo>
                      <a:cubicBezTo>
                        <a:pt x="246" y="9"/>
                        <a:pt x="269" y="124"/>
                        <a:pt x="294" y="124"/>
                      </a:cubicBezTo>
                      <a:cubicBezTo>
                        <a:pt x="319" y="124"/>
                        <a:pt x="344" y="8"/>
                        <a:pt x="370" y="8"/>
                      </a:cubicBezTo>
                      <a:cubicBezTo>
                        <a:pt x="396" y="8"/>
                        <a:pt x="425" y="124"/>
                        <a:pt x="450" y="124"/>
                      </a:cubicBezTo>
                      <a:cubicBezTo>
                        <a:pt x="475" y="124"/>
                        <a:pt x="501" y="20"/>
                        <a:pt x="522" y="10"/>
                      </a:cubicBezTo>
                      <a:cubicBezTo>
                        <a:pt x="543" y="0"/>
                        <a:pt x="557" y="52"/>
                        <a:pt x="574" y="62"/>
                      </a:cubicBezTo>
                      <a:cubicBezTo>
                        <a:pt x="591" y="72"/>
                        <a:pt x="615" y="67"/>
                        <a:pt x="626" y="68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81997" name="Line 13"/>
                <p:cNvSpPr>
                  <a:spLocks noChangeShapeType="1"/>
                </p:cNvSpPr>
                <p:nvPr/>
              </p:nvSpPr>
              <p:spPr bwMode="auto">
                <a:xfrm rot="16217329">
                  <a:off x="3540" y="2193"/>
                  <a:ext cx="141" cy="1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81998" name="Group 14"/>
              <p:cNvGrpSpPr>
                <a:grpSpLocks/>
              </p:cNvGrpSpPr>
              <p:nvPr/>
            </p:nvGrpSpPr>
            <p:grpSpPr bwMode="auto">
              <a:xfrm rot="3134615">
                <a:off x="3257" y="1597"/>
                <a:ext cx="169" cy="583"/>
                <a:chOff x="3534" y="2119"/>
                <a:chExt cx="187" cy="1035"/>
              </a:xfrm>
            </p:grpSpPr>
            <p:sp>
              <p:nvSpPr>
                <p:cNvPr id="681999" name="Freeform 15"/>
                <p:cNvSpPr>
                  <a:spLocks/>
                </p:cNvSpPr>
                <p:nvPr/>
              </p:nvSpPr>
              <p:spPr bwMode="auto">
                <a:xfrm rot="5222447" flipH="1">
                  <a:off x="3173" y="2605"/>
                  <a:ext cx="910" cy="187"/>
                </a:xfrm>
                <a:custGeom>
                  <a:avLst/>
                  <a:gdLst/>
                  <a:ahLst/>
                  <a:cxnLst>
                    <a:cxn ang="0">
                      <a:pos x="0" y="122"/>
                    </a:cxn>
                    <a:cxn ang="0">
                      <a:pos x="66" y="14"/>
                    </a:cxn>
                    <a:cxn ang="0">
                      <a:pos x="136" y="116"/>
                    </a:cxn>
                    <a:cxn ang="0">
                      <a:pos x="220" y="8"/>
                    </a:cxn>
                    <a:cxn ang="0">
                      <a:pos x="294" y="124"/>
                    </a:cxn>
                    <a:cxn ang="0">
                      <a:pos x="370" y="8"/>
                    </a:cxn>
                    <a:cxn ang="0">
                      <a:pos x="450" y="124"/>
                    </a:cxn>
                    <a:cxn ang="0">
                      <a:pos x="522" y="10"/>
                    </a:cxn>
                    <a:cxn ang="0">
                      <a:pos x="574" y="62"/>
                    </a:cxn>
                    <a:cxn ang="0">
                      <a:pos x="626" y="68"/>
                    </a:cxn>
                  </a:cxnLst>
                  <a:rect l="0" t="0" r="r" b="b"/>
                  <a:pathLst>
                    <a:path w="626" h="124">
                      <a:moveTo>
                        <a:pt x="0" y="122"/>
                      </a:moveTo>
                      <a:cubicBezTo>
                        <a:pt x="11" y="104"/>
                        <a:pt x="43" y="15"/>
                        <a:pt x="66" y="14"/>
                      </a:cubicBezTo>
                      <a:cubicBezTo>
                        <a:pt x="89" y="13"/>
                        <a:pt x="110" y="117"/>
                        <a:pt x="136" y="116"/>
                      </a:cubicBezTo>
                      <a:cubicBezTo>
                        <a:pt x="162" y="115"/>
                        <a:pt x="194" y="7"/>
                        <a:pt x="220" y="8"/>
                      </a:cubicBezTo>
                      <a:cubicBezTo>
                        <a:pt x="246" y="9"/>
                        <a:pt x="269" y="124"/>
                        <a:pt x="294" y="124"/>
                      </a:cubicBezTo>
                      <a:cubicBezTo>
                        <a:pt x="319" y="124"/>
                        <a:pt x="344" y="8"/>
                        <a:pt x="370" y="8"/>
                      </a:cubicBezTo>
                      <a:cubicBezTo>
                        <a:pt x="396" y="8"/>
                        <a:pt x="425" y="124"/>
                        <a:pt x="450" y="124"/>
                      </a:cubicBezTo>
                      <a:cubicBezTo>
                        <a:pt x="475" y="124"/>
                        <a:pt x="501" y="20"/>
                        <a:pt x="522" y="10"/>
                      </a:cubicBezTo>
                      <a:cubicBezTo>
                        <a:pt x="543" y="0"/>
                        <a:pt x="557" y="52"/>
                        <a:pt x="574" y="62"/>
                      </a:cubicBezTo>
                      <a:cubicBezTo>
                        <a:pt x="591" y="72"/>
                        <a:pt x="615" y="67"/>
                        <a:pt x="626" y="68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682000" name="Line 16"/>
                <p:cNvSpPr>
                  <a:spLocks noChangeShapeType="1"/>
                </p:cNvSpPr>
                <p:nvPr/>
              </p:nvSpPr>
              <p:spPr bwMode="auto">
                <a:xfrm rot="-26982671">
                  <a:off x="3536" y="2189"/>
                  <a:ext cx="141" cy="1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 type="none" w="sm" len="sm"/>
                  <a:tailEnd type="triangle" w="sm" len="sm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682001" name="Text Box 17"/>
              <p:cNvSpPr txBox="1">
                <a:spLocks noChangeArrowheads="1"/>
              </p:cNvSpPr>
              <p:nvPr/>
            </p:nvSpPr>
            <p:spPr bwMode="auto">
              <a:xfrm>
                <a:off x="2674" y="3219"/>
                <a:ext cx="23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 dirty="0">
                    <a:solidFill>
                      <a:schemeClr val="bg2"/>
                    </a:solidFill>
                    <a:sym typeface="Symbol" pitchFamily="18" charset="2"/>
                  </a:rPr>
                  <a:t>z</a:t>
                </a:r>
              </a:p>
            </p:txBody>
          </p:sp>
          <p:sp>
            <p:nvSpPr>
              <p:cNvPr id="682002" name="Line 18"/>
              <p:cNvSpPr>
                <a:spLocks noChangeShapeType="1"/>
              </p:cNvSpPr>
              <p:nvPr/>
            </p:nvSpPr>
            <p:spPr bwMode="auto">
              <a:xfrm>
                <a:off x="1854" y="1620"/>
                <a:ext cx="905" cy="74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2003" name="Line 19"/>
              <p:cNvSpPr>
                <a:spLocks noChangeShapeType="1"/>
              </p:cNvSpPr>
              <p:nvPr/>
            </p:nvSpPr>
            <p:spPr bwMode="auto">
              <a:xfrm flipV="1">
                <a:off x="2759" y="1601"/>
                <a:ext cx="919" cy="759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2004" name="Line 20"/>
              <p:cNvSpPr>
                <a:spLocks noChangeShapeType="1"/>
              </p:cNvSpPr>
              <p:nvPr/>
            </p:nvSpPr>
            <p:spPr bwMode="auto">
              <a:xfrm>
                <a:off x="2759" y="2362"/>
                <a:ext cx="592" cy="87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2005" name="Arc 21"/>
              <p:cNvSpPr>
                <a:spLocks/>
              </p:cNvSpPr>
              <p:nvPr/>
            </p:nvSpPr>
            <p:spPr bwMode="auto">
              <a:xfrm>
                <a:off x="2759" y="2437"/>
                <a:ext cx="120" cy="189"/>
              </a:xfrm>
              <a:custGeom>
                <a:avLst/>
                <a:gdLst>
                  <a:gd name="G0" fmla="+- 13248 0 0"/>
                  <a:gd name="G1" fmla="+- 0 0 0"/>
                  <a:gd name="G2" fmla="+- 21600 0 0"/>
                  <a:gd name="T0" fmla="*/ 31593 w 31593"/>
                  <a:gd name="T1" fmla="*/ 11402 h 21600"/>
                  <a:gd name="T2" fmla="*/ 0 w 31593"/>
                  <a:gd name="T3" fmla="*/ 17060 h 21600"/>
                  <a:gd name="T4" fmla="*/ 13248 w 3159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93" h="21600" fill="none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</a:path>
                  <a:path w="31593" h="21600" stroke="0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  <a:lnTo>
                      <a:pt x="13248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06" name="Arc 22"/>
              <p:cNvSpPr>
                <a:spLocks/>
              </p:cNvSpPr>
              <p:nvPr/>
            </p:nvSpPr>
            <p:spPr bwMode="auto">
              <a:xfrm flipH="1" flipV="1">
                <a:off x="2582" y="2115"/>
                <a:ext cx="177" cy="227"/>
              </a:xfrm>
              <a:custGeom>
                <a:avLst/>
                <a:gdLst>
                  <a:gd name="G0" fmla="+- 13248 0 0"/>
                  <a:gd name="G1" fmla="+- 0 0 0"/>
                  <a:gd name="G2" fmla="+- 21600 0 0"/>
                  <a:gd name="T0" fmla="*/ 31593 w 31593"/>
                  <a:gd name="T1" fmla="*/ 11402 h 21600"/>
                  <a:gd name="T2" fmla="*/ 0 w 31593"/>
                  <a:gd name="T3" fmla="*/ 17060 h 21600"/>
                  <a:gd name="T4" fmla="*/ 13248 w 3159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93" h="21600" fill="none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</a:path>
                  <a:path w="31593" h="21600" stroke="0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  <a:lnTo>
                      <a:pt x="13248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07" name="Arc 23"/>
              <p:cNvSpPr>
                <a:spLocks/>
              </p:cNvSpPr>
              <p:nvPr/>
            </p:nvSpPr>
            <p:spPr bwMode="auto">
              <a:xfrm flipV="1">
                <a:off x="2759" y="2118"/>
                <a:ext cx="176" cy="193"/>
              </a:xfrm>
              <a:custGeom>
                <a:avLst/>
                <a:gdLst>
                  <a:gd name="G0" fmla="+- 13248 0 0"/>
                  <a:gd name="G1" fmla="+- 0 0 0"/>
                  <a:gd name="G2" fmla="+- 21600 0 0"/>
                  <a:gd name="T0" fmla="*/ 31593 w 31593"/>
                  <a:gd name="T1" fmla="*/ 11402 h 21600"/>
                  <a:gd name="T2" fmla="*/ 0 w 31593"/>
                  <a:gd name="T3" fmla="*/ 17060 h 21600"/>
                  <a:gd name="T4" fmla="*/ 13248 w 31593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593" h="21600" fill="none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</a:path>
                  <a:path w="31593" h="21600" stroke="0" extrusionOk="0">
                    <a:moveTo>
                      <a:pt x="31593" y="11402"/>
                    </a:moveTo>
                    <a:cubicBezTo>
                      <a:pt x="27651" y="17743"/>
                      <a:pt x="20714" y="21599"/>
                      <a:pt x="13248" y="21600"/>
                    </a:cubicBezTo>
                    <a:cubicBezTo>
                      <a:pt x="8450" y="21600"/>
                      <a:pt x="3789" y="20002"/>
                      <a:pt x="-1" y="17060"/>
                    </a:cubicBezTo>
                    <a:lnTo>
                      <a:pt x="13248" y="0"/>
                    </a:lnTo>
                    <a:close/>
                  </a:path>
                </a:pathLst>
              </a:cu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08" name="Text Box 24"/>
              <p:cNvSpPr txBox="1">
                <a:spLocks noChangeArrowheads="1"/>
              </p:cNvSpPr>
              <p:nvPr/>
            </p:nvSpPr>
            <p:spPr bwMode="auto">
              <a:xfrm>
                <a:off x="2486" y="1860"/>
                <a:ext cx="34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Symbol" pitchFamily="18" charset="2"/>
                    <a:sym typeface="Symbol" pitchFamily="18" charset="2"/>
                  </a:rPr>
                  <a:t>q</a:t>
                </a:r>
                <a:r>
                  <a:rPr lang="en-US" sz="2000" i="1" baseline="-25000">
                    <a:solidFill>
                      <a:schemeClr val="bg2"/>
                    </a:solidFill>
                    <a:sym typeface="Symbol" pitchFamily="18" charset="2"/>
                  </a:rPr>
                  <a:t>i </a:t>
                </a:r>
              </a:p>
            </p:txBody>
          </p:sp>
          <p:sp>
            <p:nvSpPr>
              <p:cNvPr id="682009" name="Text Box 25"/>
              <p:cNvSpPr txBox="1">
                <a:spLocks noChangeArrowheads="1"/>
              </p:cNvSpPr>
              <p:nvPr/>
            </p:nvSpPr>
            <p:spPr bwMode="auto">
              <a:xfrm>
                <a:off x="2759" y="1864"/>
                <a:ext cx="3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Symbol" pitchFamily="18" charset="2"/>
                    <a:sym typeface="Symbol" pitchFamily="18" charset="2"/>
                  </a:rPr>
                  <a:t>q</a:t>
                </a:r>
                <a:r>
                  <a:rPr lang="en-US" sz="2000" i="1" baseline="-25000">
                    <a:solidFill>
                      <a:schemeClr val="bg2"/>
                    </a:solidFill>
                    <a:sym typeface="Symbol" pitchFamily="18" charset="2"/>
                  </a:rPr>
                  <a:t>r </a:t>
                </a:r>
              </a:p>
            </p:txBody>
          </p:sp>
          <p:sp>
            <p:nvSpPr>
              <p:cNvPr id="682010" name="Text Box 26"/>
              <p:cNvSpPr txBox="1">
                <a:spLocks noChangeArrowheads="1"/>
              </p:cNvSpPr>
              <p:nvPr/>
            </p:nvSpPr>
            <p:spPr bwMode="auto">
              <a:xfrm>
                <a:off x="2737" y="2680"/>
                <a:ext cx="34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bg2"/>
                    </a:solidFill>
                    <a:latin typeface="Symbol" pitchFamily="18" charset="2"/>
                    <a:sym typeface="Symbol" pitchFamily="18" charset="2"/>
                  </a:rPr>
                  <a:t>q</a:t>
                </a:r>
                <a:r>
                  <a:rPr lang="en-US" sz="2000" i="1" baseline="-25000">
                    <a:solidFill>
                      <a:schemeClr val="bg2"/>
                    </a:solidFill>
                    <a:sym typeface="Symbol" pitchFamily="18" charset="2"/>
                  </a:rPr>
                  <a:t>t </a:t>
                </a:r>
              </a:p>
            </p:txBody>
          </p:sp>
          <p:sp>
            <p:nvSpPr>
              <p:cNvPr id="682011" name="Text Box 27"/>
              <p:cNvSpPr txBox="1">
                <a:spLocks noChangeArrowheads="1"/>
              </p:cNvSpPr>
              <p:nvPr/>
            </p:nvSpPr>
            <p:spPr bwMode="auto">
              <a:xfrm>
                <a:off x="4238" y="2555"/>
                <a:ext cx="412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chemeClr val="bg2"/>
                    </a:solidFill>
                    <a:latin typeface="Arial" charset="0"/>
                    <a:sym typeface="Symbol" pitchFamily="18" charset="2"/>
                  </a:rPr>
                  <a:t>#2</a:t>
                </a:r>
              </a:p>
            </p:txBody>
          </p:sp>
          <p:graphicFrame>
            <p:nvGraphicFramePr>
              <p:cNvPr id="682018" name="Object 34"/>
              <p:cNvGraphicFramePr>
                <a:graphicFrameLocks noChangeAspect="1"/>
              </p:cNvGraphicFramePr>
              <p:nvPr/>
            </p:nvGraphicFramePr>
            <p:xfrm>
              <a:off x="3395" y="1994"/>
              <a:ext cx="237" cy="258"/>
            </p:xfrm>
            <a:graphic>
              <a:graphicData uri="http://schemas.openxmlformats.org/presentationml/2006/ole">
                <p:oleObj spid="_x0000_s682018" name="Equation" r:id="rId4" imgW="139680" imgH="152280" progId="Equation.DSMT4">
                  <p:embed/>
                </p:oleObj>
              </a:graphicData>
            </a:graphic>
          </p:graphicFrame>
          <p:graphicFrame>
            <p:nvGraphicFramePr>
              <p:cNvPr id="682019" name="Object 35"/>
              <p:cNvGraphicFramePr>
                <a:graphicFrameLocks noChangeAspect="1"/>
              </p:cNvGraphicFramePr>
              <p:nvPr/>
            </p:nvGraphicFramePr>
            <p:xfrm>
              <a:off x="3208" y="2526"/>
              <a:ext cx="237" cy="280"/>
            </p:xfrm>
            <a:graphic>
              <a:graphicData uri="http://schemas.openxmlformats.org/presentationml/2006/ole">
                <p:oleObj spid="_x0000_s682019" name="Equation" r:id="rId5" imgW="139680" imgH="164880" progId="Equation.DSMT4">
                  <p:embed/>
                </p:oleObj>
              </a:graphicData>
            </a:graphic>
          </p:graphicFrame>
          <p:sp>
            <p:nvSpPr>
              <p:cNvPr id="682021" name="Line 37"/>
              <p:cNvSpPr>
                <a:spLocks noChangeShapeType="1"/>
              </p:cNvSpPr>
              <p:nvPr/>
            </p:nvSpPr>
            <p:spPr bwMode="auto">
              <a:xfrm rot="8158261" flipH="1" flipV="1">
                <a:off x="1825" y="1355"/>
                <a:ext cx="417" cy="1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2022" name="Text Box 38"/>
              <p:cNvSpPr txBox="1">
                <a:spLocks noChangeArrowheads="1"/>
              </p:cNvSpPr>
              <p:nvPr/>
            </p:nvSpPr>
            <p:spPr bwMode="auto">
              <a:xfrm>
                <a:off x="1524" y="1447"/>
                <a:ext cx="243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 u="sng">
                    <a:solidFill>
                      <a:schemeClr val="bg2"/>
                    </a:solidFill>
                  </a:rPr>
                  <a:t>E</a:t>
                </a:r>
                <a:r>
                  <a:rPr lang="en-US" sz="2000" i="1" baseline="30000">
                    <a:solidFill>
                      <a:schemeClr val="bg2"/>
                    </a:solidFill>
                  </a:rPr>
                  <a:t>i</a:t>
                </a:r>
              </a:p>
            </p:txBody>
          </p:sp>
          <p:sp>
            <p:nvSpPr>
              <p:cNvPr id="682023" name="Text Box 39"/>
              <p:cNvSpPr txBox="1">
                <a:spLocks noChangeArrowheads="1"/>
              </p:cNvSpPr>
              <p:nvPr/>
            </p:nvSpPr>
            <p:spPr bwMode="auto">
              <a:xfrm>
                <a:off x="2182" y="1273"/>
                <a:ext cx="26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i="1" u="sng">
                    <a:solidFill>
                      <a:schemeClr val="bg2"/>
                    </a:solidFill>
                  </a:rPr>
                  <a:t>H</a:t>
                </a:r>
                <a:r>
                  <a:rPr lang="en-US" sz="2000" i="1" baseline="30000">
                    <a:solidFill>
                      <a:schemeClr val="bg2"/>
                    </a:solidFill>
                  </a:rPr>
                  <a:t>i</a:t>
                </a:r>
              </a:p>
            </p:txBody>
          </p:sp>
          <p:sp>
            <p:nvSpPr>
              <p:cNvPr id="682025" name="Line 41"/>
              <p:cNvSpPr>
                <a:spLocks noChangeShapeType="1"/>
              </p:cNvSpPr>
              <p:nvPr/>
            </p:nvSpPr>
            <p:spPr bwMode="auto">
              <a:xfrm rot="13459586">
                <a:off x="3269" y="1341"/>
                <a:ext cx="417" cy="1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2027" name="Line 43"/>
              <p:cNvSpPr>
                <a:spLocks noChangeShapeType="1"/>
              </p:cNvSpPr>
              <p:nvPr/>
            </p:nvSpPr>
            <p:spPr bwMode="auto">
              <a:xfrm rot="30498666" flipH="1" flipV="1">
                <a:off x="3446" y="3123"/>
                <a:ext cx="417" cy="1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82032" name="Oval 48"/>
              <p:cNvSpPr>
                <a:spLocks noChangeArrowheads="1"/>
              </p:cNvSpPr>
              <p:nvPr/>
            </p:nvSpPr>
            <p:spPr bwMode="auto">
              <a:xfrm>
                <a:off x="1779" y="1541"/>
                <a:ext cx="94" cy="9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33" name="Oval 49"/>
              <p:cNvSpPr>
                <a:spLocks noChangeArrowheads="1"/>
              </p:cNvSpPr>
              <p:nvPr/>
            </p:nvSpPr>
            <p:spPr bwMode="auto">
              <a:xfrm>
                <a:off x="3666" y="1526"/>
                <a:ext cx="94" cy="9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34" name="Oval 50"/>
              <p:cNvSpPr>
                <a:spLocks noChangeArrowheads="1"/>
              </p:cNvSpPr>
              <p:nvPr/>
            </p:nvSpPr>
            <p:spPr bwMode="auto">
              <a:xfrm>
                <a:off x="3336" y="3231"/>
                <a:ext cx="94" cy="94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2037" name="Text Box 53"/>
              <p:cNvSpPr txBox="1">
                <a:spLocks noChangeArrowheads="1"/>
              </p:cNvSpPr>
              <p:nvPr/>
            </p:nvSpPr>
            <p:spPr bwMode="auto">
              <a:xfrm>
                <a:off x="1732" y="1451"/>
                <a:ext cx="19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  <a:sym typeface="Symbol" pitchFamily="18" charset="2"/>
                  </a:rPr>
                  <a:t></a:t>
                </a:r>
              </a:p>
            </p:txBody>
          </p:sp>
          <p:sp>
            <p:nvSpPr>
              <p:cNvPr id="682038" name="Text Box 54"/>
              <p:cNvSpPr txBox="1">
                <a:spLocks noChangeArrowheads="1"/>
              </p:cNvSpPr>
              <p:nvPr/>
            </p:nvSpPr>
            <p:spPr bwMode="auto">
              <a:xfrm>
                <a:off x="3618" y="1439"/>
                <a:ext cx="19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  <a:sym typeface="Symbol" pitchFamily="18" charset="2"/>
                  </a:rPr>
                  <a:t></a:t>
                </a:r>
              </a:p>
            </p:txBody>
          </p:sp>
          <p:sp>
            <p:nvSpPr>
              <p:cNvPr id="682039" name="Text Box 55"/>
              <p:cNvSpPr txBox="1">
                <a:spLocks noChangeArrowheads="1"/>
              </p:cNvSpPr>
              <p:nvPr/>
            </p:nvSpPr>
            <p:spPr bwMode="auto">
              <a:xfrm>
                <a:off x="3286" y="3142"/>
                <a:ext cx="195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  <a:sym typeface="Symbol" pitchFamily="18" charset="2"/>
                  </a:rPr>
                  <a:t></a:t>
                </a:r>
              </a:p>
            </p:txBody>
          </p:sp>
        </p:grpSp>
        <p:cxnSp>
          <p:nvCxnSpPr>
            <p:cNvPr id="44" name="Straight Connector 43"/>
            <p:cNvCxnSpPr/>
            <p:nvPr/>
          </p:nvCxnSpPr>
          <p:spPr bwMode="auto">
            <a:xfrm>
              <a:off x="1518699" y="3768914"/>
              <a:ext cx="638335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6" name="Slide Number Placeholder 4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2857382" y="1395851"/>
            <a:ext cx="333870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(Assume 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  <a:sym typeface="Symbol" pitchFamily="18" charset="2"/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wave)</a:t>
            </a:r>
            <a:endParaRPr lang="en-US" sz="2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905" name="Rectangle 41"/>
          <p:cNvSpPr>
            <a:spLocks noChangeArrowheads="1"/>
          </p:cNvSpPr>
          <p:nvPr/>
        </p:nvSpPr>
        <p:spPr bwMode="auto">
          <a:xfrm>
            <a:off x="4906037" y="2216436"/>
            <a:ext cx="3392488" cy="2411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904" name="Rectangle 40"/>
          <p:cNvSpPr>
            <a:spLocks noChangeArrowheads="1"/>
          </p:cNvSpPr>
          <p:nvPr/>
        </p:nvSpPr>
        <p:spPr bwMode="auto">
          <a:xfrm>
            <a:off x="771172" y="2216436"/>
            <a:ext cx="3392487" cy="2411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76897" name="Object 33"/>
          <p:cNvGraphicFramePr>
            <a:graphicFrameLocks noChangeAspect="1"/>
          </p:cNvGraphicFramePr>
          <p:nvPr/>
        </p:nvGraphicFramePr>
        <p:xfrm>
          <a:off x="1220434" y="2402174"/>
          <a:ext cx="2552700" cy="1978025"/>
        </p:xfrm>
        <a:graphic>
          <a:graphicData uri="http://schemas.openxmlformats.org/presentationml/2006/ole">
            <p:oleObj spid="_x0000_s676897" name="Equation" r:id="rId4" imgW="1015920" imgH="787320" progId="Equation.DSMT4">
              <p:embed/>
            </p:oleObj>
          </a:graphicData>
        </a:graphic>
      </p:graphicFrame>
      <p:graphicFrame>
        <p:nvGraphicFramePr>
          <p:cNvPr id="676898" name="Object 34"/>
          <p:cNvGraphicFramePr>
            <a:graphicFrameLocks noChangeAspect="1"/>
          </p:cNvGraphicFramePr>
          <p:nvPr/>
        </p:nvGraphicFramePr>
        <p:xfrm>
          <a:off x="5321962" y="2406936"/>
          <a:ext cx="2701925" cy="1982788"/>
        </p:xfrm>
        <a:graphic>
          <a:graphicData uri="http://schemas.openxmlformats.org/presentationml/2006/ole">
            <p:oleObj spid="_x0000_s676898" name="Equation" r:id="rId5" imgW="1002960" imgH="736560" progId="Equation.DSMT4">
              <p:embed/>
            </p:oleObj>
          </a:graphicData>
        </a:graphic>
      </p:graphicFrame>
      <p:graphicFrame>
        <p:nvGraphicFramePr>
          <p:cNvPr id="676899" name="Object 35"/>
          <p:cNvGraphicFramePr>
            <a:graphicFrameLocks noChangeAspect="1"/>
          </p:cNvGraphicFramePr>
          <p:nvPr/>
        </p:nvGraphicFramePr>
        <p:xfrm>
          <a:off x="5055857" y="5834394"/>
          <a:ext cx="2978150" cy="566737"/>
        </p:xfrm>
        <a:graphic>
          <a:graphicData uri="http://schemas.openxmlformats.org/presentationml/2006/ole">
            <p:oleObj spid="_x0000_s676899" name="Equation" r:id="rId6" imgW="1600200" imgH="304560" progId="Equation.DSMT4">
              <p:embed/>
            </p:oleObj>
          </a:graphicData>
        </a:graphic>
      </p:graphicFrame>
      <p:sp>
        <p:nvSpPr>
          <p:cNvPr id="676900" name="Text Box 36"/>
          <p:cNvSpPr txBox="1">
            <a:spLocks noChangeArrowheads="1"/>
          </p:cNvSpPr>
          <p:nvPr/>
        </p:nvSpPr>
        <p:spPr bwMode="auto">
          <a:xfrm>
            <a:off x="749528" y="838427"/>
            <a:ext cx="294343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charset="0"/>
              </a:rPr>
              <a:t>Modeling 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equations:</a:t>
            </a:r>
            <a:endParaRPr lang="en-US" sz="24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676902" name="Object 38"/>
          <p:cNvGraphicFramePr>
            <a:graphicFrameLocks noChangeAspect="1"/>
          </p:cNvGraphicFramePr>
          <p:nvPr/>
        </p:nvGraphicFramePr>
        <p:xfrm>
          <a:off x="1514757" y="5131045"/>
          <a:ext cx="1771650" cy="561975"/>
        </p:xfrm>
        <a:graphic>
          <a:graphicData uri="http://schemas.openxmlformats.org/presentationml/2006/ole">
            <p:oleObj spid="_x0000_s676902" name="Equation" r:id="rId7" imgW="761760" imgH="241200" progId="Equation.DSMT4">
              <p:embed/>
            </p:oleObj>
          </a:graphicData>
        </a:graphic>
      </p:graphicFrame>
      <p:graphicFrame>
        <p:nvGraphicFramePr>
          <p:cNvPr id="676903" name="Object 39"/>
          <p:cNvGraphicFramePr>
            <a:graphicFrameLocks noChangeAspect="1"/>
          </p:cNvGraphicFramePr>
          <p:nvPr/>
        </p:nvGraphicFramePr>
        <p:xfrm>
          <a:off x="5078722" y="5102486"/>
          <a:ext cx="2886075" cy="566737"/>
        </p:xfrm>
        <a:graphic>
          <a:graphicData uri="http://schemas.openxmlformats.org/presentationml/2006/ole">
            <p:oleObj spid="_x0000_s676903" name="Equation" r:id="rId8" imgW="1549080" imgH="304560" progId="Equation.DSMT4">
              <p:embed/>
            </p:oleObj>
          </a:graphicData>
        </a:graphic>
      </p:graphicFrame>
      <p:sp>
        <p:nvSpPr>
          <p:cNvPr id="676906" name="Text Box 42"/>
          <p:cNvSpPr txBox="1">
            <a:spLocks noChangeArrowheads="1"/>
          </p:cNvSpPr>
          <p:nvPr/>
        </p:nvSpPr>
        <p:spPr bwMode="auto">
          <a:xfrm>
            <a:off x="734106" y="0"/>
            <a:ext cx="7615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 (cont.)</a:t>
            </a:r>
          </a:p>
        </p:txBody>
      </p:sp>
      <p:graphicFrame>
        <p:nvGraphicFramePr>
          <p:cNvPr id="676907" name="Object 43"/>
          <p:cNvGraphicFramePr>
            <a:graphicFrameLocks noChangeAspect="1"/>
          </p:cNvGraphicFramePr>
          <p:nvPr/>
        </p:nvGraphicFramePr>
        <p:xfrm>
          <a:off x="3182864" y="1406811"/>
          <a:ext cx="1239838" cy="531813"/>
        </p:xfrm>
        <a:graphic>
          <a:graphicData uri="http://schemas.openxmlformats.org/presentationml/2006/ole">
            <p:oleObj spid="_x0000_s676907" name="Equation" r:id="rId9" imgW="533160" imgH="2286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76908" name="Object 44"/>
          <p:cNvGraphicFramePr>
            <a:graphicFrameLocks noChangeAspect="1"/>
          </p:cNvGraphicFramePr>
          <p:nvPr/>
        </p:nvGraphicFramePr>
        <p:xfrm>
          <a:off x="4836327" y="1394468"/>
          <a:ext cx="1268413" cy="560387"/>
        </p:xfrm>
        <a:graphic>
          <a:graphicData uri="http://schemas.openxmlformats.org/presentationml/2006/ole">
            <p:oleObj spid="_x0000_s676908" name="Equation" r:id="rId10" imgW="5457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4038" name="Object 6"/>
          <p:cNvGraphicFramePr>
            <a:graphicFrameLocks noChangeAspect="1"/>
          </p:cNvGraphicFramePr>
          <p:nvPr/>
        </p:nvGraphicFramePr>
        <p:xfrm>
          <a:off x="2020888" y="5194759"/>
          <a:ext cx="3633787" cy="709613"/>
        </p:xfrm>
        <a:graphic>
          <a:graphicData uri="http://schemas.openxmlformats.org/presentationml/2006/ole">
            <p:oleObj spid="_x0000_s684038" name="Equation" r:id="rId4" imgW="1562040" imgH="304560" progId="Equation.DSMT4">
              <p:embed/>
            </p:oleObj>
          </a:graphicData>
        </a:graphic>
      </p:graphicFrame>
      <p:sp>
        <p:nvSpPr>
          <p:cNvPr id="684039" name="Text Box 7"/>
          <p:cNvSpPr txBox="1">
            <a:spLocks noChangeArrowheads="1"/>
          </p:cNvSpPr>
          <p:nvPr/>
        </p:nvSpPr>
        <p:spPr bwMode="auto">
          <a:xfrm>
            <a:off x="564470" y="961345"/>
            <a:ext cx="22463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charset="0"/>
              </a:rPr>
              <a:t>Practical note:</a:t>
            </a:r>
          </a:p>
        </p:txBody>
      </p:sp>
      <p:sp>
        <p:nvSpPr>
          <p:cNvPr id="684042" name="Text Box 10"/>
          <p:cNvSpPr txBox="1">
            <a:spLocks noChangeArrowheads="1"/>
          </p:cNvSpPr>
          <p:nvPr/>
        </p:nvSpPr>
        <p:spPr bwMode="auto">
          <a:xfrm>
            <a:off x="701449" y="0"/>
            <a:ext cx="7615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 (cont.)</a:t>
            </a:r>
          </a:p>
        </p:txBody>
      </p:sp>
      <p:sp>
        <p:nvSpPr>
          <p:cNvPr id="684043" name="Text Box 11"/>
          <p:cNvSpPr txBox="1">
            <a:spLocks noChangeArrowheads="1"/>
          </p:cNvSpPr>
          <p:nvPr/>
        </p:nvSpPr>
        <p:spPr bwMode="auto">
          <a:xfrm>
            <a:off x="1070882" y="1645784"/>
            <a:ext cx="7245804" cy="1200329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Arial" charset="0"/>
              </a:rPr>
              <a:t>When dealing with </a:t>
            </a:r>
            <a:r>
              <a:rPr lang="en-US" u="sng" dirty="0">
                <a:solidFill>
                  <a:schemeClr val="bg2"/>
                </a:solidFill>
                <a:latin typeface="Arial" charset="0"/>
              </a:rPr>
              <a:t>lossy media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, the wave in region 2 will be inhomogeneous.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Therefore the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transmitted angle will be </a:t>
            </a:r>
            <a:r>
              <a:rPr lang="en-US" u="sng" dirty="0">
                <a:solidFill>
                  <a:schemeClr val="bg2"/>
                </a:solidFill>
                <a:latin typeface="Arial" charset="0"/>
              </a:rPr>
              <a:t>complex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. In this case it is usually easier to work with the separation equation (the square-root formula 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for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k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baseline="-25000" dirty="0" smtClean="0">
                <a:solidFill>
                  <a:schemeClr val="bg2"/>
                </a:solidFill>
                <a:latin typeface="+mn-lt"/>
              </a:rPr>
              <a:t>2</a:t>
            </a:r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)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rather than the transmitted-angle formula. </a:t>
            </a:r>
          </a:p>
        </p:txBody>
      </p:sp>
      <p:graphicFrame>
        <p:nvGraphicFramePr>
          <p:cNvPr id="684044" name="Object 12"/>
          <p:cNvGraphicFramePr>
            <a:graphicFrameLocks noChangeAspect="1"/>
          </p:cNvGraphicFramePr>
          <p:nvPr/>
        </p:nvGraphicFramePr>
        <p:xfrm>
          <a:off x="2028252" y="3363203"/>
          <a:ext cx="4967287" cy="560387"/>
        </p:xfrm>
        <a:graphic>
          <a:graphicData uri="http://schemas.openxmlformats.org/presentationml/2006/ole">
            <p:oleObj spid="_x0000_s684044" name="Equation" r:id="rId5" imgW="2133360" imgH="241200" progId="Equation.DSMT4">
              <p:embed/>
            </p:oleObj>
          </a:graphicData>
        </a:graphic>
      </p:graphicFrame>
      <p:sp>
        <p:nvSpPr>
          <p:cNvPr id="684045" name="Text Box 13"/>
          <p:cNvSpPr txBox="1">
            <a:spLocks noChangeArrowheads="1"/>
          </p:cNvSpPr>
          <p:nvPr/>
        </p:nvSpPr>
        <p:spPr bwMode="auto">
          <a:xfrm>
            <a:off x="2850689" y="4303703"/>
            <a:ext cx="1035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  <a:latin typeface="Arial" charset="0"/>
              </a:rPr>
              <a:t>complex</a:t>
            </a:r>
          </a:p>
        </p:txBody>
      </p:sp>
      <p:sp>
        <p:nvSpPr>
          <p:cNvPr id="684046" name="Line 14"/>
          <p:cNvSpPr>
            <a:spLocks noChangeShapeType="1"/>
          </p:cNvSpPr>
          <p:nvPr/>
        </p:nvSpPr>
        <p:spPr bwMode="auto">
          <a:xfrm flipH="1" flipV="1">
            <a:off x="3044364" y="3873490"/>
            <a:ext cx="254000" cy="4191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4047" name="Line 15"/>
          <p:cNvSpPr>
            <a:spLocks noChangeShapeType="1"/>
          </p:cNvSpPr>
          <p:nvPr/>
        </p:nvSpPr>
        <p:spPr bwMode="auto">
          <a:xfrm flipV="1">
            <a:off x="3463464" y="3848090"/>
            <a:ext cx="254000" cy="4445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sm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4048" name="Text Box 16"/>
          <p:cNvSpPr txBox="1">
            <a:spLocks noChangeArrowheads="1"/>
          </p:cNvSpPr>
          <p:nvPr/>
        </p:nvSpPr>
        <p:spPr bwMode="auto">
          <a:xfrm>
            <a:off x="4260389" y="4313228"/>
            <a:ext cx="271462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It is difficult to solve for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  <a:sym typeface="Symbol" pitchFamily="18" charset="2"/>
              </a:rPr>
              <a:t></a:t>
            </a:r>
            <a:r>
              <a:rPr lang="en-US" i="1" baseline="-25000" dirty="0">
                <a:solidFill>
                  <a:srgbClr val="FF0000"/>
                </a:solidFill>
                <a:sym typeface="Symbol" pitchFamily="18" charset="2"/>
              </a:rPr>
              <a:t>t</a:t>
            </a:r>
          </a:p>
        </p:txBody>
      </p:sp>
      <p:sp>
        <p:nvSpPr>
          <p:cNvPr id="684049" name="Text Box 17"/>
          <p:cNvSpPr txBox="1">
            <a:spLocks noChangeArrowheads="1"/>
          </p:cNvSpPr>
          <p:nvPr/>
        </p:nvSpPr>
        <p:spPr bwMode="auto">
          <a:xfrm>
            <a:off x="2672726" y="6033589"/>
            <a:ext cx="6976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E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asy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84050" name="Text Box 18"/>
          <p:cNvSpPr txBox="1">
            <a:spLocks noChangeArrowheads="1"/>
          </p:cNvSpPr>
          <p:nvPr/>
        </p:nvSpPr>
        <p:spPr bwMode="auto">
          <a:xfrm>
            <a:off x="5385003" y="6059937"/>
            <a:ext cx="308289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Hard (needs complex angle)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84051" name="Line 19"/>
          <p:cNvSpPr>
            <a:spLocks noChangeShapeType="1"/>
          </p:cNvSpPr>
          <p:nvPr/>
        </p:nvSpPr>
        <p:spPr bwMode="auto">
          <a:xfrm flipV="1">
            <a:off x="3470721" y="5921824"/>
            <a:ext cx="0" cy="520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684052" name="Line 20"/>
          <p:cNvSpPr>
            <a:spLocks noChangeShapeType="1"/>
          </p:cNvSpPr>
          <p:nvPr/>
        </p:nvSpPr>
        <p:spPr bwMode="auto">
          <a:xfrm flipV="1">
            <a:off x="5241464" y="5909124"/>
            <a:ext cx="0" cy="520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7923" name="Object 35"/>
          <p:cNvGraphicFramePr>
            <a:graphicFrameLocks noChangeAspect="1"/>
          </p:cNvGraphicFramePr>
          <p:nvPr/>
        </p:nvGraphicFramePr>
        <p:xfrm>
          <a:off x="3167063" y="4251325"/>
          <a:ext cx="3101975" cy="2211388"/>
        </p:xfrm>
        <a:graphic>
          <a:graphicData uri="http://schemas.openxmlformats.org/presentationml/2006/ole">
            <p:oleObj spid="_x0000_s677923" name="Equation" r:id="rId4" imgW="1282680" imgH="914400" progId="Equation.DSMT4">
              <p:embed/>
            </p:oleObj>
          </a:graphicData>
        </a:graphic>
      </p:graphicFrame>
      <p:sp>
        <p:nvSpPr>
          <p:cNvPr id="677925" name="Text Box 37"/>
          <p:cNvSpPr txBox="1">
            <a:spLocks noChangeArrowheads="1"/>
          </p:cNvSpPr>
          <p:nvPr/>
        </p:nvSpPr>
        <p:spPr bwMode="auto">
          <a:xfrm>
            <a:off x="755878" y="0"/>
            <a:ext cx="7615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 (cont.)</a:t>
            </a:r>
          </a:p>
        </p:txBody>
      </p:sp>
      <p:sp>
        <p:nvSpPr>
          <p:cNvPr id="677926" name="Text Box 38"/>
          <p:cNvSpPr txBox="1">
            <a:spLocks noChangeArrowheads="1"/>
          </p:cNvSpPr>
          <p:nvPr/>
        </p:nvSpPr>
        <p:spPr bwMode="auto">
          <a:xfrm>
            <a:off x="2746375" y="998538"/>
            <a:ext cx="469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Symbol" pitchFamily="18" charset="2"/>
              </a:rPr>
              <a:t>1</a:t>
            </a:r>
            <a:endParaRPr lang="en-US" sz="2000" baseline="-25000">
              <a:solidFill>
                <a:schemeClr val="bg2"/>
              </a:solidFill>
              <a:latin typeface="Arial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243013" y="1217613"/>
            <a:ext cx="6719887" cy="2564500"/>
            <a:chOff x="1243013" y="1217613"/>
            <a:chExt cx="6719887" cy="2564500"/>
          </a:xfrm>
        </p:grpSpPr>
        <p:sp>
          <p:nvSpPr>
            <p:cNvPr id="677894" name="Oval 6"/>
            <p:cNvSpPr>
              <a:spLocks noChangeArrowheads="1"/>
            </p:cNvSpPr>
            <p:nvPr/>
          </p:nvSpPr>
          <p:spPr bwMode="auto">
            <a:xfrm>
              <a:off x="4576763" y="3011488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895" name="Line 7"/>
            <p:cNvSpPr>
              <a:spLocks noChangeShapeType="1"/>
            </p:cNvSpPr>
            <p:nvPr/>
          </p:nvSpPr>
          <p:spPr bwMode="auto">
            <a:xfrm flipV="1">
              <a:off x="1304925" y="1912938"/>
              <a:ext cx="3314700" cy="952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897" name="Oval 9"/>
            <p:cNvSpPr>
              <a:spLocks noChangeArrowheads="1"/>
            </p:cNvSpPr>
            <p:nvPr/>
          </p:nvSpPr>
          <p:spPr bwMode="auto">
            <a:xfrm>
              <a:off x="4608513" y="1871663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898" name="Oval 10"/>
            <p:cNvSpPr>
              <a:spLocks noChangeArrowheads="1"/>
            </p:cNvSpPr>
            <p:nvPr/>
          </p:nvSpPr>
          <p:spPr bwMode="auto">
            <a:xfrm>
              <a:off x="1243013" y="3006725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899" name="Oval 11"/>
            <p:cNvSpPr>
              <a:spLocks noChangeArrowheads="1"/>
            </p:cNvSpPr>
            <p:nvPr/>
          </p:nvSpPr>
          <p:spPr bwMode="auto">
            <a:xfrm>
              <a:off x="1249363" y="1879600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900" name="Line 12"/>
            <p:cNvSpPr>
              <a:spLocks noChangeShapeType="1"/>
            </p:cNvSpPr>
            <p:nvPr/>
          </p:nvSpPr>
          <p:spPr bwMode="auto">
            <a:xfrm>
              <a:off x="1316038" y="3046413"/>
              <a:ext cx="326707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05" name="Oval 17"/>
            <p:cNvSpPr>
              <a:spLocks noChangeArrowheads="1"/>
            </p:cNvSpPr>
            <p:nvPr/>
          </p:nvSpPr>
          <p:spPr bwMode="auto">
            <a:xfrm>
              <a:off x="7902575" y="3001963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906" name="Line 18"/>
            <p:cNvSpPr>
              <a:spLocks noChangeShapeType="1"/>
            </p:cNvSpPr>
            <p:nvPr/>
          </p:nvSpPr>
          <p:spPr bwMode="auto">
            <a:xfrm>
              <a:off x="4667250" y="1912938"/>
              <a:ext cx="3225800" cy="1587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08" name="Oval 20"/>
            <p:cNvSpPr>
              <a:spLocks noChangeArrowheads="1"/>
            </p:cNvSpPr>
            <p:nvPr/>
          </p:nvSpPr>
          <p:spPr bwMode="auto">
            <a:xfrm>
              <a:off x="7896225" y="1874838"/>
              <a:ext cx="60325" cy="7620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7911" name="Line 23"/>
            <p:cNvSpPr>
              <a:spLocks noChangeShapeType="1"/>
            </p:cNvSpPr>
            <p:nvPr/>
          </p:nvSpPr>
          <p:spPr bwMode="auto">
            <a:xfrm>
              <a:off x="4641850" y="3049588"/>
              <a:ext cx="326707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14" name="Line 26"/>
            <p:cNvSpPr>
              <a:spLocks noChangeShapeType="1"/>
            </p:cNvSpPr>
            <p:nvPr/>
          </p:nvSpPr>
          <p:spPr bwMode="auto">
            <a:xfrm flipV="1">
              <a:off x="3389313" y="1217613"/>
              <a:ext cx="113982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17" name="Line 29"/>
            <p:cNvSpPr>
              <a:spLocks noChangeShapeType="1"/>
            </p:cNvSpPr>
            <p:nvPr/>
          </p:nvSpPr>
          <p:spPr bwMode="auto">
            <a:xfrm flipV="1">
              <a:off x="4767263" y="1725613"/>
              <a:ext cx="676275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18" name="Line 30"/>
            <p:cNvSpPr>
              <a:spLocks noChangeShapeType="1"/>
            </p:cNvSpPr>
            <p:nvPr/>
          </p:nvSpPr>
          <p:spPr bwMode="auto">
            <a:xfrm flipH="1" flipV="1">
              <a:off x="3817938" y="1725613"/>
              <a:ext cx="73818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7919" name="Text Box 31"/>
            <p:cNvSpPr txBox="1">
              <a:spLocks noChangeArrowheads="1"/>
            </p:cNvSpPr>
            <p:nvPr/>
          </p:nvSpPr>
          <p:spPr bwMode="auto">
            <a:xfrm>
              <a:off x="3144838" y="1447800"/>
              <a:ext cx="46990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bg2"/>
                  </a:solidFill>
                  <a:latin typeface="Symbol" pitchFamily="18" charset="2"/>
                </a:rPr>
                <a:t>G</a:t>
              </a:r>
              <a:endParaRPr lang="en-US" sz="20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677920" name="Text Box 32"/>
            <p:cNvSpPr txBox="1">
              <a:spLocks noChangeArrowheads="1"/>
            </p:cNvSpPr>
            <p:nvPr/>
          </p:nvSpPr>
          <p:spPr bwMode="auto">
            <a:xfrm>
              <a:off x="5630863" y="1443038"/>
              <a:ext cx="469900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>
                  <a:solidFill>
                    <a:schemeClr val="bg2"/>
                  </a:solidFill>
                </a:rPr>
                <a:t>T</a:t>
              </a:r>
              <a:endParaRPr lang="en-US" sz="2400" baseline="-2500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677921" name="Text Box 33"/>
            <p:cNvSpPr txBox="1">
              <a:spLocks noChangeArrowheads="1"/>
            </p:cNvSpPr>
            <p:nvPr/>
          </p:nvSpPr>
          <p:spPr bwMode="auto">
            <a:xfrm>
              <a:off x="2500313" y="2249488"/>
              <a:ext cx="728662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#1</a:t>
              </a:r>
            </a:p>
          </p:txBody>
        </p:sp>
        <p:sp>
          <p:nvSpPr>
            <p:cNvPr id="677922" name="Text Box 34"/>
            <p:cNvSpPr txBox="1">
              <a:spLocks noChangeArrowheads="1"/>
            </p:cNvSpPr>
            <p:nvPr/>
          </p:nvSpPr>
          <p:spPr bwMode="auto">
            <a:xfrm>
              <a:off x="5861050" y="2271713"/>
              <a:ext cx="7286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2"/>
                  </a:solidFill>
                  <a:latin typeface="Arial" charset="0"/>
                  <a:sym typeface="Symbol" pitchFamily="18" charset="2"/>
                </a:rPr>
                <a:t>#2</a:t>
              </a:r>
            </a:p>
          </p:txBody>
        </p:sp>
        <p:graphicFrame>
          <p:nvGraphicFramePr>
            <p:cNvPr id="677924" name="Object 36"/>
            <p:cNvGraphicFramePr>
              <a:graphicFrameLocks noChangeAspect="1"/>
            </p:cNvGraphicFramePr>
            <p:nvPr/>
          </p:nvGraphicFramePr>
          <p:xfrm>
            <a:off x="2451503" y="3197534"/>
            <a:ext cx="646112" cy="582612"/>
          </p:xfrm>
          <a:graphic>
            <a:graphicData uri="http://schemas.openxmlformats.org/presentationml/2006/ole">
              <p:oleObj spid="_x0000_s677924" name="Equation" r:id="rId5" imgW="266400" imgH="241200" progId="Equation.DSMT4">
                <p:embed/>
              </p:oleObj>
            </a:graphicData>
          </a:graphic>
        </p:graphicFrame>
        <p:graphicFrame>
          <p:nvGraphicFramePr>
            <p:cNvPr id="2" name="Object 37"/>
            <p:cNvGraphicFramePr>
              <a:graphicFrameLocks noChangeAspect="1"/>
            </p:cNvGraphicFramePr>
            <p:nvPr/>
          </p:nvGraphicFramePr>
          <p:xfrm>
            <a:off x="5783428" y="3199500"/>
            <a:ext cx="646113" cy="582613"/>
          </p:xfrm>
          <a:graphic>
            <a:graphicData uri="http://schemas.openxmlformats.org/presentationml/2006/ole">
              <p:oleObj spid="_x0000_s677925" name="Equation" r:id="rId6" imgW="266400" imgH="241200" progId="Equation.DSMT4">
                <p:embed/>
              </p:oleObj>
            </a:graphicData>
          </a:graphic>
        </p:graphicFrame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8935" name="Object 23"/>
          <p:cNvGraphicFramePr>
            <a:graphicFrameLocks noChangeAspect="1"/>
          </p:cNvGraphicFramePr>
          <p:nvPr/>
        </p:nvGraphicFramePr>
        <p:xfrm>
          <a:off x="2965450" y="1318297"/>
          <a:ext cx="2374900" cy="2035175"/>
        </p:xfrm>
        <a:graphic>
          <a:graphicData uri="http://schemas.openxmlformats.org/presentationml/2006/ole">
            <p:oleObj spid="_x0000_s678935" name="Equation" r:id="rId4" imgW="977760" imgH="838080" progId="Equation.DSMT4">
              <p:embed/>
            </p:oleObj>
          </a:graphicData>
        </a:graphic>
      </p:graphicFrame>
      <p:graphicFrame>
        <p:nvGraphicFramePr>
          <p:cNvPr id="678936" name="Object 24"/>
          <p:cNvGraphicFramePr>
            <a:graphicFrameLocks noChangeAspect="1"/>
          </p:cNvGraphicFramePr>
          <p:nvPr/>
        </p:nvGraphicFramePr>
        <p:xfrm>
          <a:off x="1677988" y="4312322"/>
          <a:ext cx="2768600" cy="1120775"/>
        </p:xfrm>
        <a:graphic>
          <a:graphicData uri="http://schemas.openxmlformats.org/presentationml/2006/ole">
            <p:oleObj spid="_x0000_s678936" name="Equation" r:id="rId5" imgW="1066680" imgH="431640" progId="Equation.DSMT4">
              <p:embed/>
            </p:oleObj>
          </a:graphicData>
        </a:graphic>
      </p:graphicFrame>
      <p:sp>
        <p:nvSpPr>
          <p:cNvPr id="678937" name="Text Box 25"/>
          <p:cNvSpPr txBox="1">
            <a:spLocks noChangeArrowheads="1"/>
          </p:cNvSpPr>
          <p:nvPr/>
        </p:nvSpPr>
        <p:spPr bwMode="auto">
          <a:xfrm>
            <a:off x="1688873" y="1460037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Hence</a:t>
            </a:r>
          </a:p>
        </p:txBody>
      </p:sp>
      <p:sp>
        <p:nvSpPr>
          <p:cNvPr id="678938" name="Text Box 26"/>
          <p:cNvSpPr txBox="1">
            <a:spLocks noChangeArrowheads="1"/>
          </p:cNvSpPr>
          <p:nvPr/>
        </p:nvSpPr>
        <p:spPr bwMode="auto">
          <a:xfrm>
            <a:off x="1160009" y="3715422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charset="0"/>
              </a:rPr>
              <a:t>or</a:t>
            </a:r>
          </a:p>
        </p:txBody>
      </p:sp>
      <p:graphicFrame>
        <p:nvGraphicFramePr>
          <p:cNvPr id="678939" name="Object 27"/>
          <p:cNvGraphicFramePr>
            <a:graphicFrameLocks noChangeAspect="1"/>
          </p:cNvGraphicFramePr>
          <p:nvPr/>
        </p:nvGraphicFramePr>
        <p:xfrm>
          <a:off x="5353050" y="4278984"/>
          <a:ext cx="2801938" cy="1120775"/>
        </p:xfrm>
        <a:graphic>
          <a:graphicData uri="http://schemas.openxmlformats.org/presentationml/2006/ole">
            <p:oleObj spid="_x0000_s678939" name="Equation" r:id="rId6" imgW="1079280" imgH="431640" progId="Equation.DSMT4">
              <p:embed/>
            </p:oleObj>
          </a:graphicData>
        </a:graphic>
      </p:graphicFrame>
      <p:sp>
        <p:nvSpPr>
          <p:cNvPr id="678941" name="Text Box 29"/>
          <p:cNvSpPr txBox="1">
            <a:spLocks noChangeArrowheads="1"/>
          </p:cNvSpPr>
          <p:nvPr/>
        </p:nvSpPr>
        <p:spPr bwMode="auto">
          <a:xfrm>
            <a:off x="690563" y="0"/>
            <a:ext cx="7615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37" name="Text Box 25"/>
          <p:cNvSpPr txBox="1">
            <a:spLocks noChangeArrowheads="1"/>
          </p:cNvSpPr>
          <p:nvPr/>
        </p:nvSpPr>
        <p:spPr bwMode="auto">
          <a:xfrm>
            <a:off x="611187" y="1525351"/>
            <a:ext cx="296106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Percent power reflected: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8941" name="Text Box 29"/>
          <p:cNvSpPr txBox="1">
            <a:spLocks noChangeArrowheads="1"/>
          </p:cNvSpPr>
          <p:nvPr/>
        </p:nvSpPr>
        <p:spPr bwMode="auto">
          <a:xfrm>
            <a:off x="690563" y="0"/>
            <a:ext cx="76152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Reflection From Interface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06565" name="Object 24"/>
          <p:cNvGraphicFramePr>
            <a:graphicFrameLocks noChangeAspect="1"/>
          </p:cNvGraphicFramePr>
          <p:nvPr/>
        </p:nvGraphicFramePr>
        <p:xfrm>
          <a:off x="2387374" y="2146074"/>
          <a:ext cx="2306637" cy="725487"/>
        </p:xfrm>
        <a:graphic>
          <a:graphicData uri="http://schemas.openxmlformats.org/presentationml/2006/ole">
            <p:oleObj spid="_x0000_s706565" name="Equation" r:id="rId4" imgW="888840" imgH="279360" progId="Equation.DSMT4">
              <p:embed/>
            </p:oleObj>
          </a:graphicData>
        </a:graphic>
      </p:graphicFrame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883330" y="3463008"/>
            <a:ext cx="324479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Percent power transmitted: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1" name="Object 24"/>
          <p:cNvGraphicFramePr>
            <a:graphicFrameLocks noChangeAspect="1"/>
          </p:cNvGraphicFramePr>
          <p:nvPr/>
        </p:nvGraphicFramePr>
        <p:xfrm>
          <a:off x="2430690" y="4306435"/>
          <a:ext cx="2438400" cy="627062"/>
        </p:xfrm>
        <a:graphic>
          <a:graphicData uri="http://schemas.openxmlformats.org/presentationml/2006/ole">
            <p:oleObj spid="_x0000_s706566" name="Equation" r:id="rId5" imgW="93960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Text Box 2"/>
          <p:cNvSpPr txBox="1">
            <a:spLocks noChangeArrowheads="1"/>
          </p:cNvSpPr>
          <p:nvPr/>
        </p:nvSpPr>
        <p:spPr bwMode="auto">
          <a:xfrm>
            <a:off x="234496" y="0"/>
            <a:ext cx="8637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Arbitrary Polarization: Decomposition</a:t>
            </a:r>
          </a:p>
        </p:txBody>
      </p:sp>
      <p:grpSp>
        <p:nvGrpSpPr>
          <p:cNvPr id="662598" name="Group 70"/>
          <p:cNvGrpSpPr>
            <a:grpSpLocks/>
          </p:cNvGrpSpPr>
          <p:nvPr/>
        </p:nvGrpSpPr>
        <p:grpSpPr bwMode="auto">
          <a:xfrm>
            <a:off x="2935288" y="1039813"/>
            <a:ext cx="4122738" cy="3409950"/>
            <a:chOff x="1849" y="655"/>
            <a:chExt cx="2597" cy="2148"/>
          </a:xfrm>
        </p:grpSpPr>
        <p:sp>
          <p:nvSpPr>
            <p:cNvPr id="662543" name="Rectangle 15"/>
            <p:cNvSpPr>
              <a:spLocks noChangeArrowheads="1"/>
            </p:cNvSpPr>
            <p:nvPr/>
          </p:nvSpPr>
          <p:spPr bwMode="auto">
            <a:xfrm>
              <a:off x="2273" y="817"/>
              <a:ext cx="1528" cy="1232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532" name="Line 4"/>
            <p:cNvSpPr>
              <a:spLocks noChangeShapeType="1"/>
            </p:cNvSpPr>
            <p:nvPr/>
          </p:nvSpPr>
          <p:spPr bwMode="auto">
            <a:xfrm>
              <a:off x="1849" y="1427"/>
              <a:ext cx="235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2533" name="Line 5"/>
            <p:cNvSpPr>
              <a:spLocks noChangeShapeType="1"/>
            </p:cNvSpPr>
            <p:nvPr/>
          </p:nvSpPr>
          <p:spPr bwMode="auto">
            <a:xfrm>
              <a:off x="3031" y="655"/>
              <a:ext cx="1" cy="182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2534" name="Text Box 6"/>
            <p:cNvSpPr txBox="1">
              <a:spLocks noChangeArrowheads="1"/>
            </p:cNvSpPr>
            <p:nvPr/>
          </p:nvSpPr>
          <p:spPr bwMode="auto">
            <a:xfrm>
              <a:off x="3268" y="1465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H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662539" name="Line 11"/>
            <p:cNvSpPr>
              <a:spLocks noChangeShapeType="1"/>
            </p:cNvSpPr>
            <p:nvPr/>
          </p:nvSpPr>
          <p:spPr bwMode="auto">
            <a:xfrm flipH="1">
              <a:off x="2657" y="1432"/>
              <a:ext cx="368" cy="441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2540" name="Line 12"/>
            <p:cNvSpPr>
              <a:spLocks noChangeShapeType="1"/>
            </p:cNvSpPr>
            <p:nvPr/>
          </p:nvSpPr>
          <p:spPr bwMode="auto">
            <a:xfrm>
              <a:off x="3009" y="1425"/>
              <a:ext cx="279" cy="239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2541" name="Text Box 13"/>
            <p:cNvSpPr txBox="1">
              <a:spLocks noChangeArrowheads="1"/>
            </p:cNvSpPr>
            <p:nvPr/>
          </p:nvSpPr>
          <p:spPr bwMode="auto">
            <a:xfrm>
              <a:off x="2420" y="1732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hlink"/>
                  </a:solidFill>
                  <a:sym typeface="Symbol" pitchFamily="18" charset="2"/>
                </a:rPr>
                <a:t>E</a:t>
              </a:r>
            </a:p>
          </p:txBody>
        </p:sp>
        <p:sp>
          <p:nvSpPr>
            <p:cNvPr id="662542" name="Text Box 14"/>
            <p:cNvSpPr txBox="1">
              <a:spLocks noChangeArrowheads="1"/>
            </p:cNvSpPr>
            <p:nvPr/>
          </p:nvSpPr>
          <p:spPr bwMode="auto">
            <a:xfrm>
              <a:off x="3302" y="1673"/>
              <a:ext cx="241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u="sng">
                  <a:solidFill>
                    <a:schemeClr val="bg1"/>
                  </a:solidFill>
                  <a:sym typeface="Symbol" pitchFamily="18" charset="2"/>
                </a:rPr>
                <a:t>H</a:t>
              </a:r>
            </a:p>
          </p:txBody>
        </p:sp>
        <p:graphicFrame>
          <p:nvGraphicFramePr>
            <p:cNvPr id="662548" name="Object 20"/>
            <p:cNvGraphicFramePr>
              <a:graphicFrameLocks noChangeAspect="1"/>
            </p:cNvGraphicFramePr>
            <p:nvPr/>
          </p:nvGraphicFramePr>
          <p:xfrm>
            <a:off x="2958" y="2501"/>
            <a:ext cx="159" cy="302"/>
          </p:xfrm>
          <a:graphic>
            <a:graphicData uri="http://schemas.openxmlformats.org/presentationml/2006/ole">
              <p:oleObj spid="_x0000_s662548" name="Equation" r:id="rId4" imgW="126720" imgH="241200" progId="Equation.DSMT4">
                <p:embed/>
              </p:oleObj>
            </a:graphicData>
          </a:graphic>
        </p:graphicFrame>
        <p:graphicFrame>
          <p:nvGraphicFramePr>
            <p:cNvPr id="662549" name="Object 21"/>
            <p:cNvGraphicFramePr>
              <a:graphicFrameLocks noChangeAspect="1"/>
            </p:cNvGraphicFramePr>
            <p:nvPr/>
          </p:nvGraphicFramePr>
          <p:xfrm>
            <a:off x="4287" y="1271"/>
            <a:ext cx="159" cy="333"/>
          </p:xfrm>
          <a:graphic>
            <a:graphicData uri="http://schemas.openxmlformats.org/presentationml/2006/ole">
              <p:oleObj spid="_x0000_s662549" name="Equation" r:id="rId5" imgW="126720" imgH="266400" progId="Equation.DSMT4">
                <p:embed/>
              </p:oleObj>
            </a:graphicData>
          </a:graphic>
        </p:graphicFrame>
        <p:sp>
          <p:nvSpPr>
            <p:cNvPr id="662568" name="Text Box 40"/>
            <p:cNvSpPr txBox="1">
              <a:spLocks noChangeArrowheads="1"/>
            </p:cNvSpPr>
            <p:nvPr/>
          </p:nvSpPr>
          <p:spPr bwMode="auto">
            <a:xfrm>
              <a:off x="2801" y="1579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a</a:t>
              </a:r>
              <a:endParaRPr lang="en-US" sz="2000" i="1" baseline="-25000">
                <a:solidFill>
                  <a:schemeClr val="bg2"/>
                </a:solidFill>
                <a:latin typeface="Symbol" pitchFamily="18" charset="2"/>
                <a:sym typeface="Symbol" pitchFamily="18" charset="2"/>
              </a:endParaRPr>
            </a:p>
          </p:txBody>
        </p:sp>
        <p:sp>
          <p:nvSpPr>
            <p:cNvPr id="662569" name="Text Box 41"/>
            <p:cNvSpPr txBox="1">
              <a:spLocks noChangeArrowheads="1"/>
            </p:cNvSpPr>
            <p:nvPr/>
          </p:nvSpPr>
          <p:spPr bwMode="auto">
            <a:xfrm>
              <a:off x="2470" y="1448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0</a:t>
              </a:r>
            </a:p>
          </p:txBody>
        </p:sp>
        <p:sp>
          <p:nvSpPr>
            <p:cNvPr id="662570" name="Arc 42"/>
            <p:cNvSpPr>
              <a:spLocks/>
            </p:cNvSpPr>
            <p:nvPr/>
          </p:nvSpPr>
          <p:spPr bwMode="auto">
            <a:xfrm rot="-2052415" flipH="1" flipV="1">
              <a:off x="2939" y="1529"/>
              <a:ext cx="77" cy="1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2571" name="Text Box 43"/>
          <p:cNvSpPr txBox="1">
            <a:spLocks noChangeArrowheads="1"/>
          </p:cNvSpPr>
          <p:nvPr/>
        </p:nvSpPr>
        <p:spPr bwMode="auto">
          <a:xfrm>
            <a:off x="447675" y="3736975"/>
            <a:ext cx="2581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TM</a:t>
            </a:r>
            <a:r>
              <a:rPr lang="en-US" sz="2000" i="1" baseline="-25000" dirty="0">
                <a:solidFill>
                  <a:schemeClr val="bg1"/>
                </a:solidFill>
                <a:sym typeface="Symbol" pitchFamily="18" charset="2"/>
              </a:rPr>
              <a:t>z 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and</a:t>
            </a:r>
            <a:r>
              <a:rPr lang="en-US" sz="2000" baseline="-25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Arial" charset="0"/>
                <a:sym typeface="Symbol" pitchFamily="18" charset="2"/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20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parts: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62585" name="Text Box 57"/>
          <p:cNvSpPr txBox="1">
            <a:spLocks noChangeArrowheads="1"/>
          </p:cNvSpPr>
          <p:nvPr/>
        </p:nvSpPr>
        <p:spPr bwMode="auto">
          <a:xfrm>
            <a:off x="2912382" y="5687559"/>
            <a:ext cx="6429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TM</a:t>
            </a:r>
            <a:r>
              <a:rPr lang="en-US" sz="2000" i="1" baseline="-25000" dirty="0">
                <a:solidFill>
                  <a:schemeClr val="bg1"/>
                </a:solidFill>
                <a:sym typeface="Symbol" pitchFamily="18" charset="2"/>
              </a:rPr>
              <a:t>z</a:t>
            </a:r>
          </a:p>
        </p:txBody>
      </p:sp>
      <p:grpSp>
        <p:nvGrpSpPr>
          <p:cNvPr id="662600" name="Group 72"/>
          <p:cNvGrpSpPr>
            <a:grpSpLocks/>
          </p:cNvGrpSpPr>
          <p:nvPr/>
        </p:nvGrpSpPr>
        <p:grpSpPr bwMode="auto">
          <a:xfrm>
            <a:off x="1101724" y="4586292"/>
            <a:ext cx="2413000" cy="1436688"/>
            <a:chOff x="694" y="2889"/>
            <a:chExt cx="1520" cy="905"/>
          </a:xfrm>
        </p:grpSpPr>
        <p:sp>
          <p:nvSpPr>
            <p:cNvPr id="662572" name="Rectangle 44"/>
            <p:cNvSpPr>
              <a:spLocks noChangeArrowheads="1"/>
            </p:cNvSpPr>
            <p:nvPr/>
          </p:nvSpPr>
          <p:spPr bwMode="auto">
            <a:xfrm>
              <a:off x="962" y="2889"/>
              <a:ext cx="1252" cy="5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573" name="Line 45"/>
            <p:cNvSpPr>
              <a:spLocks noChangeShapeType="1"/>
            </p:cNvSpPr>
            <p:nvPr/>
          </p:nvSpPr>
          <p:spPr bwMode="auto">
            <a:xfrm flipH="1">
              <a:off x="1404" y="3191"/>
              <a:ext cx="2" cy="60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2574" name="Line 46"/>
            <p:cNvSpPr>
              <a:spLocks noChangeShapeType="1"/>
            </p:cNvSpPr>
            <p:nvPr/>
          </p:nvSpPr>
          <p:spPr bwMode="auto">
            <a:xfrm flipV="1">
              <a:off x="1398" y="3198"/>
              <a:ext cx="244" cy="1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2587" name="Text Box 59"/>
            <p:cNvSpPr txBox="1">
              <a:spLocks noChangeArrowheads="1"/>
            </p:cNvSpPr>
            <p:nvPr/>
          </p:nvSpPr>
          <p:spPr bwMode="auto">
            <a:xfrm>
              <a:off x="1191" y="2897"/>
              <a:ext cx="76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H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0 </a:t>
              </a:r>
              <a:r>
                <a:rPr lang="en-US" sz="2000" i="1" baseline="-25000">
                  <a:solidFill>
                    <a:schemeClr val="bg2"/>
                  </a:solidFill>
                  <a:sym typeface="Symbol" pitchFamily="18" charset="2"/>
                </a:rPr>
                <a:t> </a:t>
              </a:r>
              <a:r>
                <a:rPr lang="en-US" sz="2000">
                  <a:solidFill>
                    <a:schemeClr val="bg2"/>
                  </a:solidFill>
                  <a:sym typeface="Symbol" pitchFamily="18" charset="2"/>
                </a:rPr>
                <a:t>cos </a:t>
              </a: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a</a:t>
              </a:r>
              <a:endParaRPr lang="en-US" sz="2000" i="1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662588" name="Text Box 60"/>
            <p:cNvSpPr txBox="1">
              <a:spLocks noChangeArrowheads="1"/>
            </p:cNvSpPr>
            <p:nvPr/>
          </p:nvSpPr>
          <p:spPr bwMode="auto">
            <a:xfrm>
              <a:off x="694" y="3478"/>
              <a:ext cx="6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E</a:t>
              </a:r>
              <a:r>
                <a:rPr lang="en-US" sz="2000" baseline="-25000" dirty="0">
                  <a:solidFill>
                    <a:schemeClr val="bg2"/>
                  </a:solidFill>
                  <a:sym typeface="Symbol" pitchFamily="18" charset="2"/>
                </a:rPr>
                <a:t>0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 </a:t>
              </a:r>
              <a:r>
                <a:rPr lang="en-US" sz="2000" dirty="0" err="1">
                  <a:solidFill>
                    <a:schemeClr val="bg2"/>
                  </a:solidFill>
                  <a:sym typeface="Symbol" pitchFamily="18" charset="2"/>
                </a:rPr>
                <a:t>cos</a:t>
              </a:r>
              <a:r>
                <a:rPr lang="en-US" sz="2000" dirty="0">
                  <a:solidFill>
                    <a:schemeClr val="bg2"/>
                  </a:solidFill>
                  <a:sym typeface="Symbol" pitchFamily="18" charset="2"/>
                </a:rPr>
                <a:t> </a:t>
              </a:r>
              <a:r>
                <a:rPr lang="en-US" sz="2000" i="1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a</a:t>
              </a:r>
              <a:endParaRPr lang="en-US" sz="2000" i="1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</p:grpSp>
      <p:sp>
        <p:nvSpPr>
          <p:cNvPr id="662586" name="Text Box 58"/>
          <p:cNvSpPr txBox="1">
            <a:spLocks noChangeArrowheads="1"/>
          </p:cNvSpPr>
          <p:nvPr/>
        </p:nvSpPr>
        <p:spPr bwMode="auto">
          <a:xfrm>
            <a:off x="7344458" y="5627007"/>
            <a:ext cx="6429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chemeClr val="bg1"/>
                </a:solidFill>
                <a:latin typeface="Arial" charset="0"/>
                <a:sym typeface="Symbol" pitchFamily="18" charset="2"/>
              </a:rPr>
              <a:t>TE</a:t>
            </a:r>
            <a:r>
              <a:rPr lang="en-US" sz="2000" i="1" baseline="-25000" dirty="0" err="1">
                <a:solidFill>
                  <a:schemeClr val="bg1"/>
                </a:solidFill>
                <a:sym typeface="Symbol" pitchFamily="18" charset="2"/>
              </a:rPr>
              <a:t>z</a:t>
            </a:r>
            <a:endParaRPr lang="en-US" sz="2000" i="1" baseline="-25000" dirty="0">
              <a:solidFill>
                <a:schemeClr val="bg1"/>
              </a:solidFill>
              <a:sym typeface="Symbol" pitchFamily="18" charset="2"/>
            </a:endParaRPr>
          </a:p>
        </p:txBody>
      </p:sp>
      <p:grpSp>
        <p:nvGrpSpPr>
          <p:cNvPr id="662599" name="Group 71"/>
          <p:cNvGrpSpPr>
            <a:grpSpLocks/>
          </p:cNvGrpSpPr>
          <p:nvPr/>
        </p:nvGrpSpPr>
        <p:grpSpPr bwMode="auto">
          <a:xfrm>
            <a:off x="4962525" y="4565648"/>
            <a:ext cx="2994025" cy="1238250"/>
            <a:chOff x="3126" y="2876"/>
            <a:chExt cx="1886" cy="780"/>
          </a:xfrm>
        </p:grpSpPr>
        <p:sp>
          <p:nvSpPr>
            <p:cNvPr id="662579" name="Rectangle 51"/>
            <p:cNvSpPr>
              <a:spLocks noChangeArrowheads="1"/>
            </p:cNvSpPr>
            <p:nvPr/>
          </p:nvSpPr>
          <p:spPr bwMode="auto">
            <a:xfrm>
              <a:off x="3814" y="2876"/>
              <a:ext cx="1198" cy="576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2580" name="Line 52"/>
            <p:cNvSpPr>
              <a:spLocks noChangeShapeType="1"/>
            </p:cNvSpPr>
            <p:nvPr/>
          </p:nvSpPr>
          <p:spPr bwMode="auto">
            <a:xfrm flipH="1">
              <a:off x="3557" y="3178"/>
              <a:ext cx="701" cy="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2581" name="Line 53"/>
            <p:cNvSpPr>
              <a:spLocks noChangeShapeType="1"/>
            </p:cNvSpPr>
            <p:nvPr/>
          </p:nvSpPr>
          <p:spPr bwMode="auto">
            <a:xfrm>
              <a:off x="4242" y="3186"/>
              <a:ext cx="2" cy="229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2589" name="Text Box 61"/>
            <p:cNvSpPr txBox="1">
              <a:spLocks noChangeArrowheads="1"/>
            </p:cNvSpPr>
            <p:nvPr/>
          </p:nvSpPr>
          <p:spPr bwMode="auto">
            <a:xfrm>
              <a:off x="3603" y="3406"/>
              <a:ext cx="6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 dirty="0">
                  <a:solidFill>
                    <a:schemeClr val="bg2"/>
                  </a:solidFill>
                  <a:sym typeface="Symbol" pitchFamily="18" charset="2"/>
                </a:rPr>
                <a:t>H</a:t>
              </a:r>
              <a:r>
                <a:rPr lang="en-US" sz="2000" baseline="-25000" dirty="0">
                  <a:solidFill>
                    <a:schemeClr val="bg2"/>
                  </a:solidFill>
                  <a:sym typeface="Symbol" pitchFamily="18" charset="2"/>
                </a:rPr>
                <a:t>0</a:t>
              </a:r>
              <a:r>
                <a:rPr lang="en-US" sz="2000" i="1" baseline="-25000" dirty="0">
                  <a:solidFill>
                    <a:schemeClr val="bg2"/>
                  </a:solidFill>
                  <a:sym typeface="Symbol" pitchFamily="18" charset="2"/>
                </a:rPr>
                <a:t> </a:t>
              </a:r>
              <a:r>
                <a:rPr lang="en-US" sz="2000" dirty="0">
                  <a:solidFill>
                    <a:schemeClr val="bg2"/>
                  </a:solidFill>
                  <a:sym typeface="Symbol" pitchFamily="18" charset="2"/>
                </a:rPr>
                <a:t>sin </a:t>
              </a:r>
              <a:r>
                <a:rPr lang="en-US" sz="2000" i="1" dirty="0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a</a:t>
              </a:r>
              <a:endParaRPr lang="en-US" sz="2000" i="1" dirty="0">
                <a:solidFill>
                  <a:schemeClr val="bg2"/>
                </a:solidFill>
                <a:sym typeface="Symbol" pitchFamily="18" charset="2"/>
              </a:endParaRPr>
            </a:p>
          </p:txBody>
        </p:sp>
        <p:sp>
          <p:nvSpPr>
            <p:cNvPr id="662590" name="Text Box 62"/>
            <p:cNvSpPr txBox="1">
              <a:spLocks noChangeArrowheads="1"/>
            </p:cNvSpPr>
            <p:nvPr/>
          </p:nvSpPr>
          <p:spPr bwMode="auto">
            <a:xfrm>
              <a:off x="3126" y="2898"/>
              <a:ext cx="6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i="1">
                  <a:solidFill>
                    <a:schemeClr val="bg2"/>
                  </a:solidFill>
                  <a:sym typeface="Symbol" pitchFamily="18" charset="2"/>
                </a:rPr>
                <a:t>E</a:t>
              </a:r>
              <a:r>
                <a:rPr lang="en-US" sz="2000" baseline="-25000">
                  <a:solidFill>
                    <a:schemeClr val="bg2"/>
                  </a:solidFill>
                  <a:sym typeface="Symbol" pitchFamily="18" charset="2"/>
                </a:rPr>
                <a:t>0 </a:t>
              </a:r>
              <a:r>
                <a:rPr lang="en-US" sz="2000">
                  <a:solidFill>
                    <a:schemeClr val="bg2"/>
                  </a:solidFill>
                  <a:sym typeface="Symbol" pitchFamily="18" charset="2"/>
                </a:rPr>
                <a:t>sin </a:t>
              </a:r>
              <a:r>
                <a:rPr lang="en-US" sz="2000" i="1">
                  <a:solidFill>
                    <a:schemeClr val="bg2"/>
                  </a:solidFill>
                  <a:latin typeface="Symbol" pitchFamily="18" charset="2"/>
                  <a:sym typeface="Symbol" pitchFamily="18" charset="2"/>
                </a:rPr>
                <a:t>a</a:t>
              </a:r>
              <a:endParaRPr lang="en-US" sz="2000" i="1">
                <a:solidFill>
                  <a:schemeClr val="bg2"/>
                </a:solidFill>
                <a:sym typeface="Symbol" pitchFamily="18" charset="2"/>
              </a:endParaRPr>
            </a:p>
          </p:txBody>
        </p:sp>
      </p:grpSp>
      <p:sp>
        <p:nvSpPr>
          <p:cNvPr id="662592" name="Text Box 64"/>
          <p:cNvSpPr txBox="1">
            <a:spLocks noChangeArrowheads="1"/>
          </p:cNvSpPr>
          <p:nvPr/>
        </p:nvSpPr>
        <p:spPr bwMode="auto">
          <a:xfrm>
            <a:off x="338138" y="1744663"/>
            <a:ext cx="2443162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Assume that </a:t>
            </a:r>
            <a:r>
              <a:rPr lang="en-US" i="1" u="sng" dirty="0">
                <a:solidFill>
                  <a:schemeClr val="bg1"/>
                </a:solidFill>
              </a:rPr>
              <a:t>E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en-US" i="1" u="sng" dirty="0">
                <a:solidFill>
                  <a:schemeClr val="bg1"/>
                </a:solidFill>
              </a:rPr>
              <a:t>H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are real vectors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in 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figure for simplicity.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37" name="Object 20"/>
          <p:cNvGraphicFramePr>
            <a:graphicFrameLocks noChangeAspect="1"/>
          </p:cNvGraphicFramePr>
          <p:nvPr/>
        </p:nvGraphicFramePr>
        <p:xfrm>
          <a:off x="2102285" y="6220939"/>
          <a:ext cx="252412" cy="479425"/>
        </p:xfrm>
        <a:graphic>
          <a:graphicData uri="http://schemas.openxmlformats.org/presentationml/2006/ole">
            <p:oleObj spid="_x0000_s662585" name="Equation" r:id="rId6" imgW="126720" imgH="241200" progId="Equation.DSMT4">
              <p:embed/>
            </p:oleObj>
          </a:graphicData>
        </a:graphic>
      </p:graphicFrame>
      <p:graphicFrame>
        <p:nvGraphicFramePr>
          <p:cNvPr id="38" name="Object 21"/>
          <p:cNvGraphicFramePr>
            <a:graphicFrameLocks noChangeAspect="1"/>
          </p:cNvGraphicFramePr>
          <p:nvPr/>
        </p:nvGraphicFramePr>
        <p:xfrm>
          <a:off x="3117643" y="4796087"/>
          <a:ext cx="252413" cy="528637"/>
        </p:xfrm>
        <a:graphic>
          <a:graphicData uri="http://schemas.openxmlformats.org/presentationml/2006/ole">
            <p:oleObj spid="_x0000_s662586" name="Equation" r:id="rId7" imgW="126720" imgH="266400" progId="Equation.DSMT4">
              <p:embed/>
            </p:oleObj>
          </a:graphicData>
        </a:graphic>
      </p:graphicFrame>
      <p:graphicFrame>
        <p:nvGraphicFramePr>
          <p:cNvPr id="2" name="Object 59"/>
          <p:cNvGraphicFramePr>
            <a:graphicFrameLocks noChangeAspect="1"/>
          </p:cNvGraphicFramePr>
          <p:nvPr/>
        </p:nvGraphicFramePr>
        <p:xfrm>
          <a:off x="6622690" y="6238168"/>
          <a:ext cx="252412" cy="479425"/>
        </p:xfrm>
        <a:graphic>
          <a:graphicData uri="http://schemas.openxmlformats.org/presentationml/2006/ole">
            <p:oleObj spid="_x0000_s662587" name="Equation" r:id="rId8" imgW="126720" imgH="241200" progId="Equation.DSMT4">
              <p:embed/>
            </p:oleObj>
          </a:graphicData>
        </a:graphic>
      </p:graphicFrame>
      <p:graphicFrame>
        <p:nvGraphicFramePr>
          <p:cNvPr id="3" name="Object 60"/>
          <p:cNvGraphicFramePr>
            <a:graphicFrameLocks noChangeAspect="1"/>
          </p:cNvGraphicFramePr>
          <p:nvPr/>
        </p:nvGraphicFramePr>
        <p:xfrm>
          <a:off x="7639525" y="4770149"/>
          <a:ext cx="252412" cy="528637"/>
        </p:xfrm>
        <a:graphic>
          <a:graphicData uri="http://schemas.openxmlformats.org/presentationml/2006/ole">
            <p:oleObj spid="_x0000_s662588" name="Equation" r:id="rId9" imgW="126720" imgH="266400" progId="Equation.DSMT4">
              <p:embed/>
            </p:oleObj>
          </a:graphicData>
        </a:graphic>
      </p:graphicFrame>
      <p:sp>
        <p:nvSpPr>
          <p:cNvPr id="41" name="Line 77"/>
          <p:cNvSpPr>
            <a:spLocks noChangeShapeType="1"/>
          </p:cNvSpPr>
          <p:nvPr/>
        </p:nvSpPr>
        <p:spPr bwMode="auto">
          <a:xfrm rot="5400000">
            <a:off x="1662412" y="5640696"/>
            <a:ext cx="1140201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" name="Line 77"/>
          <p:cNvSpPr>
            <a:spLocks noChangeShapeType="1"/>
          </p:cNvSpPr>
          <p:nvPr/>
        </p:nvSpPr>
        <p:spPr bwMode="auto">
          <a:xfrm rot="5400000">
            <a:off x="6175036" y="5640695"/>
            <a:ext cx="1140201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" name="Line 77"/>
          <p:cNvSpPr>
            <a:spLocks noChangeShapeType="1"/>
          </p:cNvSpPr>
          <p:nvPr/>
        </p:nvSpPr>
        <p:spPr bwMode="auto">
          <a:xfrm>
            <a:off x="2234232" y="5084706"/>
            <a:ext cx="8080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" name="Line 77"/>
          <p:cNvSpPr>
            <a:spLocks noChangeShapeType="1"/>
          </p:cNvSpPr>
          <p:nvPr/>
        </p:nvSpPr>
        <p:spPr bwMode="auto">
          <a:xfrm>
            <a:off x="6744876" y="5058976"/>
            <a:ext cx="80803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5" name="Text Box 3"/>
          <p:cNvSpPr txBox="1">
            <a:spLocks noChangeArrowheads="1"/>
          </p:cNvSpPr>
          <p:nvPr/>
        </p:nvSpPr>
        <p:spPr bwMode="auto">
          <a:xfrm>
            <a:off x="2162175" y="0"/>
            <a:ext cx="48212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TM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Plane Wave</a:t>
            </a:r>
          </a:p>
        </p:txBody>
      </p:sp>
      <p:sp>
        <p:nvSpPr>
          <p:cNvPr id="663569" name="Text Box 17"/>
          <p:cNvSpPr txBox="1">
            <a:spLocks noChangeArrowheads="1"/>
          </p:cNvSpPr>
          <p:nvPr/>
        </p:nvSpPr>
        <p:spPr bwMode="auto">
          <a:xfrm>
            <a:off x="322263" y="3150924"/>
            <a:ext cx="25812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Take </a:t>
            </a:r>
            <a:r>
              <a:rPr lang="en-US" sz="2400" i="1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 component: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63585" name="Object 33"/>
          <p:cNvGraphicFramePr>
            <a:graphicFrameLocks noChangeAspect="1"/>
          </p:cNvGraphicFramePr>
          <p:nvPr/>
        </p:nvGraphicFramePr>
        <p:xfrm>
          <a:off x="3027363" y="1696112"/>
          <a:ext cx="2727325" cy="558800"/>
        </p:xfrm>
        <a:graphic>
          <a:graphicData uri="http://schemas.openxmlformats.org/presentationml/2006/ole">
            <p:oleObj spid="_x0000_s663585" name="Equation" r:id="rId4" imgW="1117440" imgH="228600" progId="Equation.DSMT4">
              <p:embed/>
            </p:oleObj>
          </a:graphicData>
        </a:graphic>
      </p:graphicFrame>
      <p:sp>
        <p:nvSpPr>
          <p:cNvPr id="663586" name="Text Box 34"/>
          <p:cNvSpPr txBox="1">
            <a:spLocks noChangeArrowheads="1"/>
          </p:cNvSpPr>
          <p:nvPr/>
        </p:nvSpPr>
        <p:spPr bwMode="auto">
          <a:xfrm>
            <a:off x="2318658" y="1494273"/>
            <a:ext cx="581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63587" name="Object 35"/>
          <p:cNvGraphicFramePr>
            <a:graphicFrameLocks noChangeAspect="1"/>
          </p:cNvGraphicFramePr>
          <p:nvPr/>
        </p:nvGraphicFramePr>
        <p:xfrm>
          <a:off x="3236913" y="2415581"/>
          <a:ext cx="2457450" cy="574675"/>
        </p:xfrm>
        <a:graphic>
          <a:graphicData uri="http://schemas.openxmlformats.org/presentationml/2006/ole">
            <p:oleObj spid="_x0000_s663587" name="Equation" r:id="rId5" imgW="977760" imgH="228600" progId="Equation.DSMT4">
              <p:embed/>
            </p:oleObj>
          </a:graphicData>
        </a:graphic>
      </p:graphicFrame>
      <p:graphicFrame>
        <p:nvGraphicFramePr>
          <p:cNvPr id="663588" name="Object 36"/>
          <p:cNvGraphicFramePr>
            <a:graphicFrameLocks noChangeAspect="1"/>
          </p:cNvGraphicFramePr>
          <p:nvPr/>
        </p:nvGraphicFramePr>
        <p:xfrm>
          <a:off x="903288" y="3762112"/>
          <a:ext cx="7148512" cy="1262062"/>
        </p:xfrm>
        <a:graphic>
          <a:graphicData uri="http://schemas.openxmlformats.org/presentationml/2006/ole">
            <p:oleObj spid="_x0000_s663588" name="Equation" r:id="rId6" imgW="3022560" imgH="533160" progId="Equation.DSMT4">
              <p:embed/>
            </p:oleObj>
          </a:graphicData>
        </a:graphic>
      </p:graphicFrame>
      <p:graphicFrame>
        <p:nvGraphicFramePr>
          <p:cNvPr id="663589" name="Object 37"/>
          <p:cNvGraphicFramePr>
            <a:graphicFrameLocks noChangeAspect="1"/>
          </p:cNvGraphicFramePr>
          <p:nvPr/>
        </p:nvGraphicFramePr>
        <p:xfrm>
          <a:off x="2790245" y="5491117"/>
          <a:ext cx="1576387" cy="1039812"/>
        </p:xfrm>
        <a:graphic>
          <a:graphicData uri="http://schemas.openxmlformats.org/presentationml/2006/ole">
            <p:oleObj spid="_x0000_s663589" name="Equation" r:id="rId7" imgW="672840" imgH="444240" progId="Equation.DSMT4">
              <p:embed/>
            </p:oleObj>
          </a:graphicData>
        </a:graphic>
      </p:graphicFrame>
      <p:sp>
        <p:nvSpPr>
          <p:cNvPr id="663590" name="Text Box 38"/>
          <p:cNvSpPr txBox="1">
            <a:spLocks noChangeArrowheads="1"/>
          </p:cNvSpPr>
          <p:nvPr/>
        </p:nvSpPr>
        <p:spPr bwMode="auto">
          <a:xfrm>
            <a:off x="2453778" y="5207072"/>
            <a:ext cx="581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63592" name="Object 40"/>
          <p:cNvGraphicFramePr>
            <a:graphicFrameLocks noChangeAspect="1"/>
          </p:cNvGraphicFramePr>
          <p:nvPr/>
        </p:nvGraphicFramePr>
        <p:xfrm>
          <a:off x="3265488" y="964275"/>
          <a:ext cx="2292350" cy="558800"/>
        </p:xfrm>
        <a:graphic>
          <a:graphicData uri="http://schemas.openxmlformats.org/presentationml/2006/ole">
            <p:oleObj spid="_x0000_s663592" name="Equation" r:id="rId8" imgW="939600" imgH="228600" progId="Equation.DSMT4">
              <p:embed/>
            </p:oleObj>
          </a:graphicData>
        </a:graphic>
      </p:graphicFrame>
      <p:sp>
        <p:nvSpPr>
          <p:cNvPr id="663593" name="Text Box 41"/>
          <p:cNvSpPr txBox="1">
            <a:spLocks noChangeArrowheads="1"/>
          </p:cNvSpPr>
          <p:nvPr/>
        </p:nvSpPr>
        <p:spPr bwMode="auto">
          <a:xfrm>
            <a:off x="2461306" y="2299816"/>
            <a:ext cx="581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Text Box 37"/>
          <p:cNvSpPr txBox="1">
            <a:spLocks noChangeArrowheads="1"/>
          </p:cNvSpPr>
          <p:nvPr/>
        </p:nvSpPr>
        <p:spPr bwMode="auto">
          <a:xfrm>
            <a:off x="4667534" y="5647828"/>
            <a:ext cx="3875962" cy="738664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Assume 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that the wave 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is propagating 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upward 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(</a:t>
            </a:r>
            <a:r>
              <a:rPr lang="en-US" sz="1400" dirty="0" smtClean="0">
                <a:solidFill>
                  <a:schemeClr val="bg2"/>
                </a:solidFill>
                <a:latin typeface="+mn-lt"/>
                <a:sym typeface="Symbol" pitchFamily="18" charset="2"/>
              </a:rPr>
              <a:t>+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direction) so that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  <a:sym typeface="Symbol" pitchFamily="18" charset="2"/>
              </a:rPr>
              <a:t>k</a:t>
            </a:r>
            <a:r>
              <a:rPr lang="en-US" sz="1400" i="1" baseline="-25000" dirty="0" smtClean="0">
                <a:solidFill>
                  <a:schemeClr val="bg2"/>
                </a:solidFill>
                <a:latin typeface="+mn-lt"/>
                <a:sym typeface="Symbol" pitchFamily="18" charset="2"/>
              </a:rPr>
              <a:t>z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is </a:t>
            </a:r>
            <a:r>
              <a:rPr lang="en-US" sz="1400" dirty="0" smtClean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positive (or has a positive real part for a lossy medium). </a:t>
            </a:r>
            <a:endParaRPr lang="en-US" sz="1400" dirty="0">
              <a:solidFill>
                <a:schemeClr val="bg2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9" name="Text Box 3"/>
          <p:cNvSpPr txBox="1">
            <a:spLocks noChangeArrowheads="1"/>
          </p:cNvSpPr>
          <p:nvPr/>
        </p:nvSpPr>
        <p:spPr bwMode="auto">
          <a:xfrm>
            <a:off x="673100" y="1116013"/>
            <a:ext cx="25812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Take </a:t>
            </a:r>
            <a:r>
              <a:rPr lang="en-US" sz="2400" i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 component: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64581" name="Text Box 5"/>
          <p:cNvSpPr txBox="1">
            <a:spLocks noChangeArrowheads="1"/>
          </p:cNvSpPr>
          <p:nvPr/>
        </p:nvSpPr>
        <p:spPr bwMode="auto">
          <a:xfrm>
            <a:off x="2043473" y="4441431"/>
            <a:ext cx="9953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Define: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64583" name="Object 7"/>
          <p:cNvGraphicFramePr>
            <a:graphicFrameLocks noChangeAspect="1"/>
          </p:cNvGraphicFramePr>
          <p:nvPr/>
        </p:nvGraphicFramePr>
        <p:xfrm>
          <a:off x="698500" y="1822450"/>
          <a:ext cx="7086600" cy="1192213"/>
        </p:xfrm>
        <a:graphic>
          <a:graphicData uri="http://schemas.openxmlformats.org/presentationml/2006/ole">
            <p:oleObj spid="_x0000_s664583" name="Equation" r:id="rId4" imgW="3022560" imgH="507960" progId="Equation.DSMT4">
              <p:embed/>
            </p:oleObj>
          </a:graphicData>
        </a:graphic>
      </p:graphicFrame>
      <p:graphicFrame>
        <p:nvGraphicFramePr>
          <p:cNvPr id="664584" name="Object 8"/>
          <p:cNvGraphicFramePr>
            <a:graphicFrameLocks noChangeAspect="1"/>
          </p:cNvGraphicFramePr>
          <p:nvPr/>
        </p:nvGraphicFramePr>
        <p:xfrm>
          <a:off x="3798888" y="3222625"/>
          <a:ext cx="1773237" cy="1047750"/>
        </p:xfrm>
        <a:graphic>
          <a:graphicData uri="http://schemas.openxmlformats.org/presentationml/2006/ole">
            <p:oleObj spid="_x0000_s664584" name="Equation" r:id="rId5" imgW="774360" imgH="457200" progId="Equation.DSMT4">
              <p:embed/>
            </p:oleObj>
          </a:graphicData>
        </a:graphic>
      </p:graphicFrame>
      <p:graphicFrame>
        <p:nvGraphicFramePr>
          <p:cNvPr id="664586" name="Object 10"/>
          <p:cNvGraphicFramePr>
            <a:graphicFrameLocks noChangeAspect="1"/>
          </p:cNvGraphicFramePr>
          <p:nvPr/>
        </p:nvGraphicFramePr>
        <p:xfrm>
          <a:off x="3427413" y="4964113"/>
          <a:ext cx="2138362" cy="1298575"/>
        </p:xfrm>
        <a:graphic>
          <a:graphicData uri="http://schemas.openxmlformats.org/presentationml/2006/ole">
            <p:oleObj spid="_x0000_s664586" name="Equation" r:id="rId6" imgW="711000" imgH="431640" progId="Equation.DSMT4">
              <p:embed/>
            </p:oleObj>
          </a:graphicData>
        </a:graphic>
      </p:graphicFrame>
      <p:sp>
        <p:nvSpPr>
          <p:cNvPr id="664588" name="Text Box 12"/>
          <p:cNvSpPr txBox="1">
            <a:spLocks noChangeArrowheads="1"/>
          </p:cNvSpPr>
          <p:nvPr/>
        </p:nvSpPr>
        <p:spPr bwMode="auto">
          <a:xfrm>
            <a:off x="1633764" y="0"/>
            <a:ext cx="59213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TM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Plane Wave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4" name="Text Box 4"/>
          <p:cNvSpPr txBox="1">
            <a:spLocks noChangeArrowheads="1"/>
          </p:cNvSpPr>
          <p:nvPr/>
        </p:nvSpPr>
        <p:spPr bwMode="auto">
          <a:xfrm>
            <a:off x="1284288" y="3751263"/>
            <a:ext cx="2571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Consider replacing</a:t>
            </a:r>
          </a:p>
        </p:txBody>
      </p:sp>
      <p:graphicFrame>
        <p:nvGraphicFramePr>
          <p:cNvPr id="665609" name="Object 9"/>
          <p:cNvGraphicFramePr>
            <a:graphicFrameLocks noChangeAspect="1"/>
          </p:cNvGraphicFramePr>
          <p:nvPr/>
        </p:nvGraphicFramePr>
        <p:xfrm>
          <a:off x="2554288" y="1830057"/>
          <a:ext cx="2840037" cy="1366837"/>
        </p:xfrm>
        <a:graphic>
          <a:graphicData uri="http://schemas.openxmlformats.org/presentationml/2006/ole">
            <p:oleObj spid="_x0000_s665609" name="Equation" r:id="rId4" imgW="1320480" imgH="634680" progId="Equation.DSMT4">
              <p:embed/>
            </p:oleObj>
          </a:graphicData>
        </a:graphic>
      </p:graphicFrame>
      <p:grpSp>
        <p:nvGrpSpPr>
          <p:cNvPr id="665615" name="Group 15"/>
          <p:cNvGrpSpPr>
            <a:grpSpLocks/>
          </p:cNvGrpSpPr>
          <p:nvPr/>
        </p:nvGrpSpPr>
        <p:grpSpPr bwMode="auto">
          <a:xfrm>
            <a:off x="2654300" y="4503738"/>
            <a:ext cx="1093788" cy="942975"/>
            <a:chOff x="1720" y="2837"/>
            <a:chExt cx="689" cy="594"/>
          </a:xfrm>
        </p:grpSpPr>
        <p:sp>
          <p:nvSpPr>
            <p:cNvPr id="665611" name="Line 11"/>
            <p:cNvSpPr>
              <a:spLocks noChangeShapeType="1"/>
            </p:cNvSpPr>
            <p:nvPr/>
          </p:nvSpPr>
          <p:spPr bwMode="auto">
            <a:xfrm flipV="1">
              <a:off x="1720" y="2837"/>
              <a:ext cx="689" cy="59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12" name="Line 12"/>
            <p:cNvSpPr>
              <a:spLocks noChangeShapeType="1"/>
            </p:cNvSpPr>
            <p:nvPr/>
          </p:nvSpPr>
          <p:spPr bwMode="auto">
            <a:xfrm>
              <a:off x="1967" y="3044"/>
              <a:ext cx="161" cy="20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13" name="Line 13"/>
            <p:cNvSpPr>
              <a:spLocks noChangeShapeType="1"/>
            </p:cNvSpPr>
            <p:nvPr/>
          </p:nvSpPr>
          <p:spPr bwMode="auto">
            <a:xfrm>
              <a:off x="1998" y="3017"/>
              <a:ext cx="161" cy="20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14" name="Line 14"/>
            <p:cNvSpPr>
              <a:spLocks noChangeShapeType="1"/>
            </p:cNvSpPr>
            <p:nvPr/>
          </p:nvSpPr>
          <p:spPr bwMode="auto">
            <a:xfrm>
              <a:off x="2027" y="2991"/>
              <a:ext cx="161" cy="20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65621" name="Group 21"/>
          <p:cNvGrpSpPr>
            <a:grpSpLocks/>
          </p:cNvGrpSpPr>
          <p:nvPr/>
        </p:nvGrpSpPr>
        <p:grpSpPr bwMode="auto">
          <a:xfrm flipV="1">
            <a:off x="5438775" y="4573588"/>
            <a:ext cx="1093788" cy="946150"/>
            <a:chOff x="1720" y="2837"/>
            <a:chExt cx="689" cy="594"/>
          </a:xfrm>
        </p:grpSpPr>
        <p:sp>
          <p:nvSpPr>
            <p:cNvPr id="665622" name="Line 22"/>
            <p:cNvSpPr>
              <a:spLocks noChangeShapeType="1"/>
            </p:cNvSpPr>
            <p:nvPr/>
          </p:nvSpPr>
          <p:spPr bwMode="auto">
            <a:xfrm flipV="1">
              <a:off x="1720" y="2837"/>
              <a:ext cx="689" cy="59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23" name="Line 23"/>
            <p:cNvSpPr>
              <a:spLocks noChangeShapeType="1"/>
            </p:cNvSpPr>
            <p:nvPr/>
          </p:nvSpPr>
          <p:spPr bwMode="auto">
            <a:xfrm>
              <a:off x="1967" y="3044"/>
              <a:ext cx="161" cy="20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24" name="Line 24"/>
            <p:cNvSpPr>
              <a:spLocks noChangeShapeType="1"/>
            </p:cNvSpPr>
            <p:nvPr/>
          </p:nvSpPr>
          <p:spPr bwMode="auto">
            <a:xfrm>
              <a:off x="1998" y="3017"/>
              <a:ext cx="161" cy="20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5625" name="Line 25"/>
            <p:cNvSpPr>
              <a:spLocks noChangeShapeType="1"/>
            </p:cNvSpPr>
            <p:nvPr/>
          </p:nvSpPr>
          <p:spPr bwMode="auto">
            <a:xfrm>
              <a:off x="2027" y="2991"/>
              <a:ext cx="161" cy="20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665626" name="Object 26"/>
          <p:cNvGraphicFramePr>
            <a:graphicFrameLocks noChangeAspect="1"/>
          </p:cNvGraphicFramePr>
          <p:nvPr/>
        </p:nvGraphicFramePr>
        <p:xfrm>
          <a:off x="3870325" y="3679825"/>
          <a:ext cx="1425575" cy="546100"/>
        </p:xfrm>
        <a:graphic>
          <a:graphicData uri="http://schemas.openxmlformats.org/presentationml/2006/ole">
            <p:oleObj spid="_x0000_s665626" name="Equation" r:id="rId5" imgW="596880" imgH="228600" progId="Equation.DSMT4">
              <p:embed/>
            </p:oleObj>
          </a:graphicData>
        </a:graphic>
      </p:graphicFrame>
      <p:graphicFrame>
        <p:nvGraphicFramePr>
          <p:cNvPr id="665627" name="Object 27"/>
          <p:cNvGraphicFramePr>
            <a:graphicFrameLocks noChangeAspect="1"/>
          </p:cNvGraphicFramePr>
          <p:nvPr/>
        </p:nvGraphicFramePr>
        <p:xfrm>
          <a:off x="3580760" y="5905832"/>
          <a:ext cx="2033587" cy="485775"/>
        </p:xfrm>
        <a:graphic>
          <a:graphicData uri="http://schemas.openxmlformats.org/presentationml/2006/ole">
            <p:oleObj spid="_x0000_s665627" name="Equation" r:id="rId6" imgW="850680" imgH="203040" progId="Equation.DSMT4">
              <p:embed/>
            </p:oleObj>
          </a:graphicData>
        </a:graphic>
      </p:graphicFrame>
      <p:sp>
        <p:nvSpPr>
          <p:cNvPr id="665628" name="Text Box 28"/>
          <p:cNvSpPr txBox="1">
            <a:spLocks noChangeArrowheads="1"/>
          </p:cNvSpPr>
          <p:nvPr/>
        </p:nvSpPr>
        <p:spPr bwMode="auto">
          <a:xfrm>
            <a:off x="1770517" y="2349727"/>
            <a:ext cx="5048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</a:t>
            </a:r>
          </a:p>
        </p:txBody>
      </p:sp>
      <p:sp>
        <p:nvSpPr>
          <p:cNvPr id="665629" name="Text Box 29"/>
          <p:cNvSpPr txBox="1">
            <a:spLocks noChangeArrowheads="1"/>
          </p:cNvSpPr>
          <p:nvPr/>
        </p:nvSpPr>
        <p:spPr bwMode="auto">
          <a:xfrm>
            <a:off x="6007100" y="1855788"/>
            <a:ext cx="2328863" cy="1477328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Arial" charset="0"/>
              </a:rPr>
              <a:t>Note</a:t>
            </a:r>
            <a:r>
              <a:rPr lang="en-US" b="1" dirty="0" smtClean="0">
                <a:solidFill>
                  <a:schemeClr val="bg2"/>
                </a:solidFill>
                <a:latin typeface="Arial" charset="0"/>
              </a:rPr>
              <a:t>: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“ </a:t>
            </a:r>
            <a:r>
              <a:rPr lang="en-US" i="1" dirty="0">
                <a:solidFill>
                  <a:schemeClr val="bg2"/>
                </a:solidFill>
                <a:latin typeface="Arial" charset="0"/>
              </a:rPr>
              <a:t>t 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” stands for “transverse,” meaning the </a:t>
            </a:r>
            <a:r>
              <a:rPr lang="en-US" i="1" dirty="0">
                <a:solidFill>
                  <a:schemeClr val="bg2"/>
                </a:solidFill>
              </a:rPr>
              <a:t>x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and </a:t>
            </a:r>
            <a:r>
              <a:rPr lang="en-US" i="1" dirty="0">
                <a:solidFill>
                  <a:schemeClr val="bg2"/>
                </a:solidFill>
              </a:rPr>
              <a:t>y</a:t>
            </a:r>
            <a:r>
              <a:rPr lang="en-US" dirty="0">
                <a:solidFill>
                  <a:schemeClr val="bg2"/>
                </a:solidFill>
                <a:latin typeface="Arial" charset="0"/>
              </a:rPr>
              <a:t> components.</a:t>
            </a:r>
          </a:p>
        </p:txBody>
      </p:sp>
      <p:sp>
        <p:nvSpPr>
          <p:cNvPr id="665630" name="Text Box 30"/>
          <p:cNvSpPr txBox="1">
            <a:spLocks noChangeArrowheads="1"/>
          </p:cNvSpPr>
          <p:nvPr/>
        </p:nvSpPr>
        <p:spPr bwMode="auto">
          <a:xfrm>
            <a:off x="1644650" y="0"/>
            <a:ext cx="59213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TM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Plane Wave (cont.)</a:t>
            </a:r>
          </a:p>
        </p:txBody>
      </p:sp>
      <p:sp>
        <p:nvSpPr>
          <p:cNvPr id="665632" name="Text Box 32"/>
          <p:cNvSpPr txBox="1">
            <a:spLocks noChangeArrowheads="1"/>
          </p:cNvSpPr>
          <p:nvPr/>
        </p:nvSpPr>
        <p:spPr bwMode="auto">
          <a:xfrm>
            <a:off x="166688" y="1111477"/>
            <a:ext cx="5911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Both results are summarized in a vector equation: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6230418" y="5963428"/>
          <a:ext cx="1971887" cy="676469"/>
        </p:xfrm>
        <a:graphic>
          <a:graphicData uri="http://schemas.openxmlformats.org/presentationml/2006/ole">
            <p:oleObj spid="_x0000_s665628" name="Equation" r:id="rId7" imgW="1257120" imgH="431640" progId="Equation.DSMT4">
              <p:embed/>
            </p:oleObj>
          </a:graphicData>
        </a:graphic>
      </p:graphicFrame>
      <p:cxnSp>
        <p:nvCxnSpPr>
          <p:cNvPr id="28" name="Straight Arrow Connector 27"/>
          <p:cNvCxnSpPr/>
          <p:nvPr/>
        </p:nvCxnSpPr>
        <p:spPr bwMode="auto">
          <a:xfrm>
            <a:off x="4572000" y="4299046"/>
            <a:ext cx="0" cy="15558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7" name="Text Box 3"/>
          <p:cNvSpPr txBox="1">
            <a:spLocks noChangeArrowheads="1"/>
          </p:cNvSpPr>
          <p:nvPr/>
        </p:nvSpPr>
        <p:spPr bwMode="auto">
          <a:xfrm>
            <a:off x="2107974" y="1055234"/>
            <a:ext cx="559026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</a:p>
        </p:txBody>
      </p:sp>
      <p:graphicFrame>
        <p:nvGraphicFramePr>
          <p:cNvPr id="666641" name="Object 17"/>
          <p:cNvGraphicFramePr>
            <a:graphicFrameLocks noChangeAspect="1"/>
          </p:cNvGraphicFramePr>
          <p:nvPr/>
        </p:nvGraphicFramePr>
        <p:xfrm>
          <a:off x="2943225" y="1123950"/>
          <a:ext cx="3281363" cy="1038225"/>
        </p:xfrm>
        <a:graphic>
          <a:graphicData uri="http://schemas.openxmlformats.org/presentationml/2006/ole">
            <p:oleObj spid="_x0000_s666641" name="Equation" r:id="rId4" imgW="1244520" imgH="393480" progId="Equation.DSMT4">
              <p:embed/>
            </p:oleObj>
          </a:graphicData>
        </a:graphic>
      </p:graphicFrame>
      <p:sp>
        <p:nvSpPr>
          <p:cNvPr id="666661" name="Text Box 37"/>
          <p:cNvSpPr txBox="1">
            <a:spLocks noChangeArrowheads="1"/>
          </p:cNvSpPr>
          <p:nvPr/>
        </p:nvSpPr>
        <p:spPr bwMode="auto">
          <a:xfrm>
            <a:off x="1198563" y="2386013"/>
            <a:ext cx="68849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(Here </a:t>
            </a:r>
            <a:r>
              <a:rPr lang="en-US" sz="2400" i="1" dirty="0">
                <a:solidFill>
                  <a:schemeClr val="bg2"/>
                </a:solidFill>
                <a:sym typeface="Symbol" pitchFamily="18" charset="2"/>
              </a:rPr>
              <a:t>Z</a:t>
            </a:r>
            <a:r>
              <a:rPr lang="en-US" sz="2400" i="1" baseline="30000" dirty="0">
                <a:solidFill>
                  <a:schemeClr val="bg2"/>
                </a:solidFill>
                <a:sym typeface="Symbol" pitchFamily="18" charset="2"/>
              </a:rPr>
              <a:t>TM  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is the same as before, defined for a </a:t>
            </a:r>
            <a:r>
              <a:rPr lang="en-US" sz="2000" i="1" dirty="0">
                <a:solidFill>
                  <a:schemeClr val="bg2"/>
                </a:solidFill>
                <a:sym typeface="Symbol" pitchFamily="18" charset="2"/>
              </a:rPr>
              <a:t>+</a:t>
            </a:r>
            <a:r>
              <a:rPr lang="en-US" sz="2400" i="1" dirty="0">
                <a:solidFill>
                  <a:schemeClr val="bg2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chemeClr val="bg2"/>
                </a:solidFill>
                <a:latin typeface="Arial" charset="0"/>
                <a:sym typeface="Symbol" pitchFamily="18" charset="2"/>
              </a:rPr>
              <a:t>  wave.)</a:t>
            </a:r>
          </a:p>
        </p:txBody>
      </p:sp>
      <p:sp>
        <p:nvSpPr>
          <p:cNvPr id="666674" name="Text Box 50"/>
          <p:cNvSpPr txBox="1">
            <a:spLocks noChangeArrowheads="1"/>
          </p:cNvSpPr>
          <p:nvPr/>
        </p:nvSpPr>
        <p:spPr bwMode="auto">
          <a:xfrm>
            <a:off x="1601107" y="0"/>
            <a:ext cx="59213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TM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Plane Wave (cont.)</a:t>
            </a:r>
          </a:p>
        </p:txBody>
      </p:sp>
      <p:graphicFrame>
        <p:nvGraphicFramePr>
          <p:cNvPr id="666677" name="Object 53"/>
          <p:cNvGraphicFramePr>
            <a:graphicFrameLocks noChangeAspect="1"/>
          </p:cNvGraphicFramePr>
          <p:nvPr/>
        </p:nvGraphicFramePr>
        <p:xfrm>
          <a:off x="2597214" y="4106327"/>
          <a:ext cx="3721100" cy="1708150"/>
        </p:xfrm>
        <a:graphic>
          <a:graphicData uri="http://schemas.openxmlformats.org/presentationml/2006/ole">
            <p:oleObj spid="_x0000_s666677" name="Equation" r:id="rId5" imgW="1384200" imgH="63468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6662" y="3507475"/>
            <a:ext cx="3029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Summary for both cases: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68" name="Text Box 20"/>
          <p:cNvSpPr txBox="1">
            <a:spLocks noChangeArrowheads="1"/>
          </p:cNvSpPr>
          <p:nvPr/>
        </p:nvSpPr>
        <p:spPr bwMode="auto">
          <a:xfrm>
            <a:off x="501650" y="3354388"/>
            <a:ext cx="25812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Take </a:t>
            </a:r>
            <a:r>
              <a:rPr lang="en-US" sz="2400" i="1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2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 component:</a:t>
            </a:r>
            <a:endParaRPr lang="en-US" sz="2000" baseline="-250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67669" name="Object 21"/>
          <p:cNvGraphicFramePr>
            <a:graphicFrameLocks noChangeAspect="1"/>
          </p:cNvGraphicFramePr>
          <p:nvPr/>
        </p:nvGraphicFramePr>
        <p:xfrm>
          <a:off x="3367088" y="1012825"/>
          <a:ext cx="2381250" cy="506413"/>
        </p:xfrm>
        <a:graphic>
          <a:graphicData uri="http://schemas.openxmlformats.org/presentationml/2006/ole">
            <p:oleObj spid="_x0000_s667669" name="Equation" r:id="rId4" imgW="1015920" imgH="215640" progId="Equation.DSMT4">
              <p:embed/>
            </p:oleObj>
          </a:graphicData>
        </a:graphic>
      </p:graphicFrame>
      <p:graphicFrame>
        <p:nvGraphicFramePr>
          <p:cNvPr id="667670" name="Object 22"/>
          <p:cNvGraphicFramePr>
            <a:graphicFrameLocks noChangeAspect="1"/>
          </p:cNvGraphicFramePr>
          <p:nvPr/>
        </p:nvGraphicFramePr>
        <p:xfrm>
          <a:off x="1338263" y="3997325"/>
          <a:ext cx="6484937" cy="1200150"/>
        </p:xfrm>
        <a:graphic>
          <a:graphicData uri="http://schemas.openxmlformats.org/presentationml/2006/ole">
            <p:oleObj spid="_x0000_s667670" name="Equation" r:id="rId5" imgW="2882880" imgH="533160" progId="Equation.DSMT4">
              <p:embed/>
            </p:oleObj>
          </a:graphicData>
        </a:graphic>
      </p:graphicFrame>
      <p:graphicFrame>
        <p:nvGraphicFramePr>
          <p:cNvPr id="667671" name="Object 23"/>
          <p:cNvGraphicFramePr>
            <a:graphicFrameLocks noChangeAspect="1"/>
          </p:cNvGraphicFramePr>
          <p:nvPr/>
        </p:nvGraphicFramePr>
        <p:xfrm>
          <a:off x="4641850" y="5638800"/>
          <a:ext cx="1568450" cy="992188"/>
        </p:xfrm>
        <a:graphic>
          <a:graphicData uri="http://schemas.openxmlformats.org/presentationml/2006/ole">
            <p:oleObj spid="_x0000_s667671" name="Equation" r:id="rId6" imgW="723600" imgH="457200" progId="Equation.DSMT4">
              <p:embed/>
            </p:oleObj>
          </a:graphicData>
        </a:graphic>
      </p:graphicFrame>
      <p:graphicFrame>
        <p:nvGraphicFramePr>
          <p:cNvPr id="667672" name="Object 24"/>
          <p:cNvGraphicFramePr>
            <a:graphicFrameLocks noChangeAspect="1"/>
          </p:cNvGraphicFramePr>
          <p:nvPr/>
        </p:nvGraphicFramePr>
        <p:xfrm>
          <a:off x="3443288" y="2581275"/>
          <a:ext cx="2114550" cy="569913"/>
        </p:xfrm>
        <a:graphic>
          <a:graphicData uri="http://schemas.openxmlformats.org/presentationml/2006/ole">
            <p:oleObj spid="_x0000_s667672" name="Equation" r:id="rId7" imgW="799920" imgH="215640" progId="Equation.DSMT4">
              <p:embed/>
            </p:oleObj>
          </a:graphicData>
        </a:graphic>
      </p:graphicFrame>
      <p:sp>
        <p:nvSpPr>
          <p:cNvPr id="667673" name="Text Box 25"/>
          <p:cNvSpPr txBox="1">
            <a:spLocks noChangeArrowheads="1"/>
          </p:cNvSpPr>
          <p:nvPr/>
        </p:nvSpPr>
        <p:spPr bwMode="auto">
          <a:xfrm>
            <a:off x="2492602" y="2408692"/>
            <a:ext cx="606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67674" name="Text Box 26"/>
          <p:cNvSpPr txBox="1">
            <a:spLocks noChangeArrowheads="1"/>
          </p:cNvSpPr>
          <p:nvPr/>
        </p:nvSpPr>
        <p:spPr bwMode="auto">
          <a:xfrm>
            <a:off x="4001765" y="5262609"/>
            <a:ext cx="606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67675" name="Text Box 27"/>
          <p:cNvSpPr txBox="1">
            <a:spLocks noChangeArrowheads="1"/>
          </p:cNvSpPr>
          <p:nvPr/>
        </p:nvSpPr>
        <p:spPr bwMode="auto">
          <a:xfrm>
            <a:off x="2578553" y="0"/>
            <a:ext cx="43180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Plane Wave</a:t>
            </a:r>
          </a:p>
        </p:txBody>
      </p:sp>
      <p:graphicFrame>
        <p:nvGraphicFramePr>
          <p:cNvPr id="667676" name="Object 28"/>
          <p:cNvGraphicFramePr>
            <a:graphicFrameLocks noChangeAspect="1"/>
          </p:cNvGraphicFramePr>
          <p:nvPr/>
        </p:nvGraphicFramePr>
        <p:xfrm>
          <a:off x="3038475" y="1831975"/>
          <a:ext cx="2798763" cy="506413"/>
        </p:xfrm>
        <a:graphic>
          <a:graphicData uri="http://schemas.openxmlformats.org/presentationml/2006/ole">
            <p:oleObj spid="_x0000_s667676" name="Equation" r:id="rId8" imgW="1193760" imgH="215640" progId="Equation.DSMT4">
              <p:embed/>
            </p:oleObj>
          </a:graphicData>
        </a:graphic>
      </p:graphicFrame>
      <p:sp>
        <p:nvSpPr>
          <p:cNvPr id="667677" name="Text Box 29"/>
          <p:cNvSpPr txBox="1">
            <a:spLocks noChangeArrowheads="1"/>
          </p:cNvSpPr>
          <p:nvPr/>
        </p:nvSpPr>
        <p:spPr bwMode="auto">
          <a:xfrm>
            <a:off x="2257425" y="1602241"/>
            <a:ext cx="606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or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9" name="Text Box 7"/>
          <p:cNvSpPr txBox="1">
            <a:spLocks noChangeArrowheads="1"/>
          </p:cNvSpPr>
          <p:nvPr/>
        </p:nvSpPr>
        <p:spPr bwMode="auto">
          <a:xfrm>
            <a:off x="372382" y="1022826"/>
            <a:ext cx="25812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Take </a:t>
            </a:r>
            <a:r>
              <a:rPr lang="en-US" sz="2400" i="1" dirty="0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 component: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68680" name="Object 8"/>
          <p:cNvGraphicFramePr>
            <a:graphicFrameLocks noChangeAspect="1"/>
          </p:cNvGraphicFramePr>
          <p:nvPr/>
        </p:nvGraphicFramePr>
        <p:xfrm>
          <a:off x="932089" y="1728788"/>
          <a:ext cx="6634163" cy="1136650"/>
        </p:xfrm>
        <a:graphic>
          <a:graphicData uri="http://schemas.openxmlformats.org/presentationml/2006/ole">
            <p:oleObj spid="_x0000_s668680" name="Equation" r:id="rId4" imgW="2958840" imgH="507960" progId="Equation.DSMT4">
              <p:embed/>
            </p:oleObj>
          </a:graphicData>
        </a:graphic>
      </p:graphicFrame>
      <p:graphicFrame>
        <p:nvGraphicFramePr>
          <p:cNvPr id="668681" name="Object 9"/>
          <p:cNvGraphicFramePr>
            <a:graphicFrameLocks noChangeAspect="1"/>
          </p:cNvGraphicFramePr>
          <p:nvPr/>
        </p:nvGraphicFramePr>
        <p:xfrm>
          <a:off x="3568700" y="3241675"/>
          <a:ext cx="2530475" cy="1081088"/>
        </p:xfrm>
        <a:graphic>
          <a:graphicData uri="http://schemas.openxmlformats.org/presentationml/2006/ole">
            <p:oleObj spid="_x0000_s668681" name="Equation" r:id="rId5" imgW="1041120" imgH="444240" progId="Equation.DSMT4">
              <p:embed/>
            </p:oleObj>
          </a:graphicData>
        </a:graphic>
      </p:graphicFrame>
      <p:sp>
        <p:nvSpPr>
          <p:cNvPr id="668682" name="Text Box 10"/>
          <p:cNvSpPr txBox="1">
            <a:spLocks noChangeArrowheads="1"/>
          </p:cNvSpPr>
          <p:nvPr/>
        </p:nvSpPr>
        <p:spPr bwMode="auto">
          <a:xfrm>
            <a:off x="2445319" y="4608087"/>
            <a:ext cx="1227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Define: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668683" name="Object 11"/>
          <p:cNvGraphicFramePr>
            <a:graphicFrameLocks noChangeAspect="1"/>
          </p:cNvGraphicFramePr>
          <p:nvPr/>
        </p:nvGraphicFramePr>
        <p:xfrm>
          <a:off x="3635517" y="5063794"/>
          <a:ext cx="1731963" cy="1201738"/>
        </p:xfrm>
        <a:graphic>
          <a:graphicData uri="http://schemas.openxmlformats.org/presentationml/2006/ole">
            <p:oleObj spid="_x0000_s668683" name="Equation" r:id="rId6" imgW="622080" imgH="431640" progId="Equation.DSMT4">
              <p:embed/>
            </p:oleObj>
          </a:graphicData>
        </a:graphic>
      </p:graphicFrame>
      <p:sp>
        <p:nvSpPr>
          <p:cNvPr id="668684" name="Text Box 12"/>
          <p:cNvSpPr txBox="1">
            <a:spLocks noChangeArrowheads="1"/>
          </p:cNvSpPr>
          <p:nvPr/>
        </p:nvSpPr>
        <p:spPr bwMode="auto">
          <a:xfrm>
            <a:off x="2876154" y="2991415"/>
            <a:ext cx="606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charset="0"/>
                <a:sym typeface="Symbol" pitchFamily="18" charset="2"/>
              </a:rPr>
              <a:t>so</a:t>
            </a:r>
            <a:endParaRPr lang="en-US" sz="2000" baseline="-25000" dirty="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68686" name="Text Box 14"/>
          <p:cNvSpPr txBox="1">
            <a:spLocks noChangeArrowheads="1"/>
          </p:cNvSpPr>
          <p:nvPr/>
        </p:nvSpPr>
        <p:spPr bwMode="auto">
          <a:xfrm>
            <a:off x="1622878" y="0"/>
            <a:ext cx="59213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Plane Wave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55055B1-C77F-4D52-B0BE-AA1A50849D5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15522</TotalTime>
  <Words>784</Words>
  <Application>Microsoft Office PowerPoint</Application>
  <PresentationFormat>On-screen Show (4:3)</PresentationFormat>
  <Paragraphs>259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1233</cp:revision>
  <cp:lastPrinted>1999-08-25T18:07:04Z</cp:lastPrinted>
  <dcterms:created xsi:type="dcterms:W3CDTF">1999-08-24T13:57:19Z</dcterms:created>
  <dcterms:modified xsi:type="dcterms:W3CDTF">2016-11-10T00:35:16Z</dcterms:modified>
</cp:coreProperties>
</file>