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76" r:id="rId2"/>
    <p:sldId id="318" r:id="rId3"/>
    <p:sldId id="330" r:id="rId4"/>
    <p:sldId id="333" r:id="rId5"/>
    <p:sldId id="319" r:id="rId6"/>
    <p:sldId id="320" r:id="rId7"/>
    <p:sldId id="335" r:id="rId8"/>
    <p:sldId id="328" r:id="rId9"/>
    <p:sldId id="332" r:id="rId10"/>
    <p:sldId id="322" r:id="rId11"/>
    <p:sldId id="329" r:id="rId12"/>
    <p:sldId id="324" r:id="rId13"/>
    <p:sldId id="325" r:id="rId14"/>
    <p:sldId id="327" r:id="rId15"/>
    <p:sldId id="326" r:id="rId16"/>
    <p:sldId id="334" r:id="rId17"/>
    <p:sldId id="331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0C0C0"/>
    <a:srgbClr val="33CC33"/>
    <a:srgbClr val="FF9933"/>
    <a:srgbClr val="0000CC"/>
    <a:srgbClr val="6699FF"/>
    <a:srgbClr val="969696"/>
    <a:srgbClr val="99FFCC"/>
    <a:srgbClr val="CCCC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10" Type="http://schemas.openxmlformats.org/officeDocument/2006/relationships/image" Target="../media/image55.wmf"/><Relationship Id="rId4" Type="http://schemas.openxmlformats.org/officeDocument/2006/relationships/image" Target="../media/image59.wmf"/><Relationship Id="rId9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5" Type="http://schemas.openxmlformats.org/officeDocument/2006/relationships/image" Target="../media/image3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8.wmf"/><Relationship Id="rId7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9.wmf"/><Relationship Id="rId4" Type="http://schemas.openxmlformats.org/officeDocument/2006/relationships/image" Target="../media/image19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E73B32B-ADAC-49FE-AC23-85564A6265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9C129C3-F804-4A38-8D20-D68E214A98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45592-27B3-45AB-B825-10A1FEEF4E75}" type="slidenum">
              <a:rPr lang="en-US"/>
              <a:pPr/>
              <a:t>1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FF8D1-CA39-4EC4-9A15-08654D631977}" type="slidenum">
              <a:rPr lang="en-US"/>
              <a:pPr/>
              <a:t>10</a:t>
            </a:fld>
            <a:endParaRPr lang="en-US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2FC8F-7738-4D97-A7F2-8A4043B4DE8F}" type="slidenum">
              <a:rPr lang="en-US"/>
              <a:pPr/>
              <a:t>11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EB443-8A78-4836-A040-3407C0619434}" type="slidenum">
              <a:rPr lang="en-US"/>
              <a:pPr/>
              <a:t>12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58CB0-8952-40D1-A13B-07AA8120A9D7}" type="slidenum">
              <a:rPr lang="en-US"/>
              <a:pPr/>
              <a:t>13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33FE7-5D2C-461B-815D-33B2EEBD7E62}" type="slidenum">
              <a:rPr lang="en-US"/>
              <a:pPr/>
              <a:t>14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F839F-B2DC-418A-9C2E-971D153CB61F}" type="slidenum">
              <a:rPr lang="en-US"/>
              <a:pPr/>
              <a:t>15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AFD03-90C5-41ED-AEF9-03974284CA42}" type="slidenum">
              <a:rPr lang="en-US"/>
              <a:pPr/>
              <a:t>16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3B42D-9E76-4FF9-BBC2-43E6E3FB5007}" type="slidenum">
              <a:rPr lang="en-US"/>
              <a:pPr/>
              <a:t>17</a:t>
            </a:fld>
            <a:endParaRPr lang="en-US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8B273-ED8D-4CD5-AE41-29EF156B1976}" type="slidenum">
              <a:rPr lang="en-US"/>
              <a:pPr/>
              <a:t>2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47091-A912-4C60-AE70-97FB3530E68C}" type="slidenum">
              <a:rPr lang="en-US"/>
              <a:pPr/>
              <a:t>3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AFD03-90C5-41ED-AEF9-03974284CA42}" type="slidenum">
              <a:rPr lang="en-US"/>
              <a:pPr/>
              <a:t>4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284AE-B48D-451D-8981-13C2504C70E6}" type="slidenum">
              <a:rPr lang="en-US"/>
              <a:pPr/>
              <a:t>5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458DB-B4EA-4BC6-A5AA-14E43151EDDA}" type="slidenum">
              <a:rPr lang="en-US"/>
              <a:pPr/>
              <a:t>6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458DB-B4EA-4BC6-A5AA-14E43151EDDA}" type="slidenum">
              <a:rPr lang="en-US"/>
              <a:pPr/>
              <a:t>7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14DC1-4FF4-46D8-8044-E10D67331BE9}" type="slidenum">
              <a:rPr lang="en-US"/>
              <a:pPr/>
              <a:t>8</a:t>
            </a:fld>
            <a:endParaRPr lang="en-US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9D5CD-20B9-4F3C-8794-94E3BACB8011}" type="slidenum">
              <a:rPr lang="en-US"/>
              <a:pPr/>
              <a:t>9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016BB91-22F9-4F26-8A1E-112D67A9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7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874963" y="2374900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193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19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889" y="3545889"/>
            <a:ext cx="2651662" cy="265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4041" name="Object 9"/>
          <p:cNvGraphicFramePr>
            <a:graphicFrameLocks noChangeAspect="1"/>
          </p:cNvGraphicFramePr>
          <p:nvPr/>
        </p:nvGraphicFramePr>
        <p:xfrm>
          <a:off x="2814638" y="1196975"/>
          <a:ext cx="3340100" cy="931863"/>
        </p:xfrm>
        <a:graphic>
          <a:graphicData uri="http://schemas.openxmlformats.org/presentationml/2006/ole">
            <p:oleObj spid="_x0000_s684041" name="Equation" r:id="rId4" imgW="1726920" imgH="482400" progId="Equation.DSMT4">
              <p:embed/>
            </p:oleObj>
          </a:graphicData>
        </a:graphic>
      </p:graphicFrame>
      <p:graphicFrame>
        <p:nvGraphicFramePr>
          <p:cNvPr id="684042" name="Object 10"/>
          <p:cNvGraphicFramePr>
            <a:graphicFrameLocks noChangeAspect="1"/>
          </p:cNvGraphicFramePr>
          <p:nvPr/>
        </p:nvGraphicFramePr>
        <p:xfrm>
          <a:off x="677863" y="3560528"/>
          <a:ext cx="7194550" cy="1839913"/>
        </p:xfrm>
        <a:graphic>
          <a:graphicData uri="http://schemas.openxmlformats.org/presentationml/2006/ole">
            <p:oleObj spid="_x0000_s684042" name="Equation" r:id="rId5" imgW="3873240" imgH="990360" progId="Equation.DSMT4">
              <p:embed/>
            </p:oleObj>
          </a:graphicData>
        </a:graphic>
      </p:graphicFrame>
      <p:sp>
        <p:nvSpPr>
          <p:cNvPr id="684046" name="Text Box 14"/>
          <p:cNvSpPr txBox="1">
            <a:spLocks noChangeArrowheads="1"/>
          </p:cNvSpPr>
          <p:nvPr/>
        </p:nvSpPr>
        <p:spPr bwMode="auto">
          <a:xfrm>
            <a:off x="434975" y="2501666"/>
            <a:ext cx="5613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Choose + sign to obtain correct value for 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2400" i="1" baseline="-2500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400" baseline="-2500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2000" i="1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2000" baseline="-2500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84047" name="Text Box 15"/>
          <p:cNvSpPr txBox="1">
            <a:spLocks noChangeArrowheads="1"/>
          </p:cNvSpPr>
          <p:nvPr/>
        </p:nvSpPr>
        <p:spPr bwMode="auto">
          <a:xfrm>
            <a:off x="6422572" y="5226048"/>
            <a:ext cx="241935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+ sign is chosen to obtain a decaying wave.</a:t>
            </a:r>
          </a:p>
        </p:txBody>
      </p:sp>
      <p:sp>
        <p:nvSpPr>
          <p:cNvPr id="684049" name="Text Box 17"/>
          <p:cNvSpPr txBox="1">
            <a:spLocks noChangeArrowheads="1"/>
          </p:cNvSpPr>
          <p:nvPr/>
        </p:nvSpPr>
        <p:spPr bwMode="auto">
          <a:xfrm>
            <a:off x="977900" y="0"/>
            <a:ext cx="7070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Beyond Critical Angle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4746171" y="3418114"/>
            <a:ext cx="478972" cy="8055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3250" name="Object 2"/>
          <p:cNvGraphicFramePr>
            <a:graphicFrameLocks noChangeAspect="1"/>
          </p:cNvGraphicFramePr>
          <p:nvPr/>
        </p:nvGraphicFramePr>
        <p:xfrm>
          <a:off x="2281428" y="1502770"/>
          <a:ext cx="4022725" cy="1139825"/>
        </p:xfrm>
        <a:graphic>
          <a:graphicData uri="http://schemas.openxmlformats.org/presentationml/2006/ole">
            <p:oleObj spid="_x0000_s693250" name="Equation" r:id="rId4" imgW="1701720" imgH="482400" progId="Equation.DSMT4">
              <p:embed/>
            </p:oleObj>
          </a:graphicData>
        </a:graphic>
      </p:graphicFrame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1359042" y="893290"/>
            <a:ext cx="984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1019175" y="3460750"/>
            <a:ext cx="7240588" cy="92333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Arial" charset="0"/>
              </a:rPr>
              <a:t>Practical note: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When dealing with inhomogeneous plane waves (complex angles), it is usually easier to </a:t>
            </a:r>
            <a:r>
              <a:rPr lang="en-US" u="sng" dirty="0">
                <a:solidFill>
                  <a:schemeClr val="bg2"/>
                </a:solidFill>
                <a:latin typeface="Arial" charset="0"/>
              </a:rPr>
              <a:t>avoid working with angles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and use the separation equation instead.</a:t>
            </a:r>
          </a:p>
        </p:txBody>
      </p:sp>
      <p:graphicFrame>
        <p:nvGraphicFramePr>
          <p:cNvPr id="693261" name="Object 13"/>
          <p:cNvGraphicFramePr>
            <a:graphicFrameLocks noChangeAspect="1"/>
          </p:cNvGraphicFramePr>
          <p:nvPr/>
        </p:nvGraphicFramePr>
        <p:xfrm>
          <a:off x="4901107" y="4988812"/>
          <a:ext cx="3038475" cy="1225550"/>
        </p:xfrm>
        <a:graphic>
          <a:graphicData uri="http://schemas.openxmlformats.org/presentationml/2006/ole">
            <p:oleObj spid="_x0000_s693261" name="Equation" r:id="rId5" imgW="1511280" imgH="609480" progId="Equation.DSMT4">
              <p:embed/>
            </p:oleObj>
          </a:graphicData>
        </a:graphic>
      </p:graphicFrame>
      <p:sp>
        <p:nvSpPr>
          <p:cNvPr id="693263" name="Text Box 15"/>
          <p:cNvSpPr txBox="1">
            <a:spLocks noChangeArrowheads="1"/>
          </p:cNvSpPr>
          <p:nvPr/>
        </p:nvSpPr>
        <p:spPr bwMode="auto">
          <a:xfrm>
            <a:off x="992415" y="0"/>
            <a:ext cx="7070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Beyond Critical Angle (cont.)</a:t>
            </a:r>
          </a:p>
        </p:txBody>
      </p:sp>
      <p:graphicFrame>
        <p:nvGraphicFramePr>
          <p:cNvPr id="693264" name="Object 16"/>
          <p:cNvGraphicFramePr>
            <a:graphicFrameLocks noChangeAspect="1"/>
          </p:cNvGraphicFramePr>
          <p:nvPr/>
        </p:nvGraphicFramePr>
        <p:xfrm>
          <a:off x="1385888" y="5115750"/>
          <a:ext cx="1658937" cy="458788"/>
        </p:xfrm>
        <a:graphic>
          <a:graphicData uri="http://schemas.openxmlformats.org/presentationml/2006/ole">
            <p:oleObj spid="_x0000_s693264" name="Equation" r:id="rId6" imgW="825480" imgH="228600" progId="Equation.DSMT4">
              <p:embed/>
            </p:oleObj>
          </a:graphicData>
        </a:graphic>
      </p:graphicFrame>
      <p:sp>
        <p:nvSpPr>
          <p:cNvPr id="693265" name="Text Box 17"/>
          <p:cNvSpPr txBox="1">
            <a:spLocks noChangeArrowheads="1"/>
          </p:cNvSpPr>
          <p:nvPr/>
        </p:nvSpPr>
        <p:spPr bwMode="auto">
          <a:xfrm>
            <a:off x="949325" y="5675313"/>
            <a:ext cx="2635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Requires complex angle</a:t>
            </a:r>
          </a:p>
        </p:txBody>
      </p:sp>
      <p:sp>
        <p:nvSpPr>
          <p:cNvPr id="693266" name="AutoShape 18"/>
          <p:cNvSpPr>
            <a:spLocks noChangeArrowheads="1"/>
          </p:cNvSpPr>
          <p:nvPr/>
        </p:nvSpPr>
        <p:spPr bwMode="auto">
          <a:xfrm>
            <a:off x="3511800" y="5183250"/>
            <a:ext cx="889000" cy="330200"/>
          </a:xfrm>
          <a:prstGeom prst="leftRightArrow">
            <a:avLst>
              <a:gd name="adj1" fmla="val 50000"/>
              <a:gd name="adj2" fmla="val 5384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67" name="Text Box 19"/>
          <p:cNvSpPr txBox="1">
            <a:spLocks noChangeArrowheads="1"/>
          </p:cNvSpPr>
          <p:nvPr/>
        </p:nvSpPr>
        <p:spPr bwMode="auto">
          <a:xfrm>
            <a:off x="4669134" y="6245741"/>
            <a:ext cx="3524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Does not requires complex angle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3" name="Text Box 3"/>
          <p:cNvSpPr txBox="1">
            <a:spLocks noChangeArrowheads="1"/>
          </p:cNvSpPr>
          <p:nvPr/>
        </p:nvSpPr>
        <p:spPr bwMode="auto">
          <a:xfrm>
            <a:off x="1724025" y="0"/>
            <a:ext cx="55340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Brewster Angle</a:t>
            </a:r>
          </a:p>
        </p:txBody>
      </p:sp>
      <p:sp>
        <p:nvSpPr>
          <p:cNvPr id="686107" name="Text Box 27"/>
          <p:cNvSpPr txBox="1">
            <a:spLocks noChangeArrowheads="1"/>
          </p:cNvSpPr>
          <p:nvPr/>
        </p:nvSpPr>
        <p:spPr bwMode="auto">
          <a:xfrm>
            <a:off x="1016000" y="1003300"/>
            <a:ext cx="727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sym typeface="Symbol" pitchFamily="18" charset="2"/>
              </a:rPr>
              <a:t>z</a:t>
            </a:r>
          </a:p>
        </p:txBody>
      </p:sp>
      <p:grpSp>
        <p:nvGrpSpPr>
          <p:cNvPr id="686154" name="Group 74"/>
          <p:cNvGrpSpPr>
            <a:grpSpLocks/>
          </p:cNvGrpSpPr>
          <p:nvPr/>
        </p:nvGrpSpPr>
        <p:grpSpPr bwMode="auto">
          <a:xfrm>
            <a:off x="1392238" y="882650"/>
            <a:ext cx="7429500" cy="3606800"/>
            <a:chOff x="877" y="556"/>
            <a:chExt cx="4680" cy="2272"/>
          </a:xfrm>
        </p:grpSpPr>
        <p:sp>
          <p:nvSpPr>
            <p:cNvPr id="686082" name="Rectangle 2"/>
            <p:cNvSpPr>
              <a:spLocks noChangeArrowheads="1"/>
            </p:cNvSpPr>
            <p:nvPr/>
          </p:nvSpPr>
          <p:spPr bwMode="auto">
            <a:xfrm>
              <a:off x="877" y="1547"/>
              <a:ext cx="4239" cy="1281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86084" name="Text Box 4"/>
            <p:cNvSpPr txBox="1">
              <a:spLocks noChangeArrowheads="1"/>
            </p:cNvSpPr>
            <p:nvPr/>
          </p:nvSpPr>
          <p:spPr bwMode="auto">
            <a:xfrm>
              <a:off x="3349" y="716"/>
              <a:ext cx="126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chemeClr val="hlink"/>
                  </a:solidFill>
                  <a:latin typeface="Arial" charset="0"/>
                  <a:sym typeface="Symbol" pitchFamily="18" charset="2"/>
                </a:rPr>
                <a:t>No reflection</a:t>
              </a:r>
              <a:endParaRPr lang="en-US" sz="2000" b="1" baseline="-25000" dirty="0">
                <a:solidFill>
                  <a:schemeClr val="hlink"/>
                </a:solidFill>
                <a:latin typeface="Arial" charset="0"/>
                <a:sym typeface="Symbol" pitchFamily="18" charset="2"/>
              </a:endParaRPr>
            </a:p>
          </p:txBody>
        </p:sp>
        <p:sp>
          <p:nvSpPr>
            <p:cNvPr id="686085" name="Line 5"/>
            <p:cNvSpPr>
              <a:spLocks noChangeShapeType="1"/>
            </p:cNvSpPr>
            <p:nvPr/>
          </p:nvSpPr>
          <p:spPr bwMode="auto">
            <a:xfrm>
              <a:off x="1051" y="1540"/>
              <a:ext cx="420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086" name="Line 6"/>
            <p:cNvSpPr>
              <a:spLocks noChangeShapeType="1"/>
            </p:cNvSpPr>
            <p:nvPr/>
          </p:nvSpPr>
          <p:spPr bwMode="auto">
            <a:xfrm>
              <a:off x="2887" y="556"/>
              <a:ext cx="0" cy="19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087" name="Text Box 7"/>
            <p:cNvSpPr txBox="1">
              <a:spLocks noChangeArrowheads="1"/>
            </p:cNvSpPr>
            <p:nvPr/>
          </p:nvSpPr>
          <p:spPr bwMode="auto">
            <a:xfrm>
              <a:off x="5300" y="1388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86088" name="Text Box 8"/>
            <p:cNvSpPr txBox="1">
              <a:spLocks noChangeArrowheads="1"/>
            </p:cNvSpPr>
            <p:nvPr/>
          </p:nvSpPr>
          <p:spPr bwMode="auto">
            <a:xfrm>
              <a:off x="2808" y="2498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86089" name="Arc 9"/>
            <p:cNvSpPr>
              <a:spLocks/>
            </p:cNvSpPr>
            <p:nvPr/>
          </p:nvSpPr>
          <p:spPr bwMode="auto">
            <a:xfrm>
              <a:off x="2884" y="1690"/>
              <a:ext cx="126" cy="162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090" name="Arc 10"/>
            <p:cNvSpPr>
              <a:spLocks/>
            </p:cNvSpPr>
            <p:nvPr/>
          </p:nvSpPr>
          <p:spPr bwMode="auto">
            <a:xfrm flipH="1" flipV="1">
              <a:off x="2691" y="1280"/>
              <a:ext cx="196" cy="251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092" name="Text Box 12"/>
            <p:cNvSpPr txBox="1">
              <a:spLocks noChangeArrowheads="1"/>
            </p:cNvSpPr>
            <p:nvPr/>
          </p:nvSpPr>
          <p:spPr bwMode="auto">
            <a:xfrm>
              <a:off x="2561" y="1738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tb </a:t>
              </a:r>
            </a:p>
          </p:txBody>
        </p:sp>
        <p:sp>
          <p:nvSpPr>
            <p:cNvPr id="686093" name="Text Box 13"/>
            <p:cNvSpPr txBox="1">
              <a:spLocks noChangeArrowheads="1"/>
            </p:cNvSpPr>
            <p:nvPr/>
          </p:nvSpPr>
          <p:spPr bwMode="auto">
            <a:xfrm>
              <a:off x="4522" y="1132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1</a:t>
              </a:r>
            </a:p>
          </p:txBody>
        </p:sp>
        <p:sp>
          <p:nvSpPr>
            <p:cNvPr id="686095" name="Line 15"/>
            <p:cNvSpPr>
              <a:spLocks noChangeShapeType="1"/>
            </p:cNvSpPr>
            <p:nvPr/>
          </p:nvSpPr>
          <p:spPr bwMode="auto">
            <a:xfrm>
              <a:off x="2191" y="944"/>
              <a:ext cx="689" cy="59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096" name="Line 16"/>
            <p:cNvSpPr>
              <a:spLocks noChangeShapeType="1"/>
            </p:cNvSpPr>
            <p:nvPr/>
          </p:nvSpPr>
          <p:spPr bwMode="auto">
            <a:xfrm flipV="1">
              <a:off x="2438" y="1132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097" name="Line 17"/>
            <p:cNvSpPr>
              <a:spLocks noChangeShapeType="1"/>
            </p:cNvSpPr>
            <p:nvPr/>
          </p:nvSpPr>
          <p:spPr bwMode="auto">
            <a:xfrm flipV="1">
              <a:off x="2469" y="1159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098" name="Line 18"/>
            <p:cNvSpPr>
              <a:spLocks noChangeShapeType="1"/>
            </p:cNvSpPr>
            <p:nvPr/>
          </p:nvSpPr>
          <p:spPr bwMode="auto">
            <a:xfrm flipV="1">
              <a:off x="2498" y="1185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00" name="Line 20"/>
            <p:cNvSpPr>
              <a:spLocks noChangeShapeType="1"/>
            </p:cNvSpPr>
            <p:nvPr/>
          </p:nvSpPr>
          <p:spPr bwMode="auto">
            <a:xfrm rot="1094561">
              <a:off x="2792" y="1663"/>
              <a:ext cx="689" cy="59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01" name="Line 21"/>
            <p:cNvSpPr>
              <a:spLocks noChangeShapeType="1"/>
            </p:cNvSpPr>
            <p:nvPr/>
          </p:nvSpPr>
          <p:spPr bwMode="auto">
            <a:xfrm rot="1094561" flipV="1">
              <a:off x="3042" y="1846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02" name="Line 22"/>
            <p:cNvSpPr>
              <a:spLocks noChangeShapeType="1"/>
            </p:cNvSpPr>
            <p:nvPr/>
          </p:nvSpPr>
          <p:spPr bwMode="auto">
            <a:xfrm rot="1094561" flipV="1">
              <a:off x="3063" y="1881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03" name="Line 23"/>
            <p:cNvSpPr>
              <a:spLocks noChangeShapeType="1"/>
            </p:cNvSpPr>
            <p:nvPr/>
          </p:nvSpPr>
          <p:spPr bwMode="auto">
            <a:xfrm rot="1094561" flipV="1">
              <a:off x="3083" y="1915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06" name="Line 26"/>
            <p:cNvSpPr>
              <a:spLocks noChangeShapeType="1"/>
            </p:cNvSpPr>
            <p:nvPr/>
          </p:nvSpPr>
          <p:spPr bwMode="auto">
            <a:xfrm flipH="1">
              <a:off x="1874" y="937"/>
              <a:ext cx="308" cy="34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08" name="Text Box 28"/>
            <p:cNvSpPr txBox="1">
              <a:spLocks noChangeArrowheads="1"/>
            </p:cNvSpPr>
            <p:nvPr/>
          </p:nvSpPr>
          <p:spPr bwMode="auto">
            <a:xfrm>
              <a:off x="1670" y="853"/>
              <a:ext cx="3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E</a:t>
              </a:r>
              <a:r>
                <a:rPr lang="en-US" sz="2000" i="1" baseline="30000">
                  <a:solidFill>
                    <a:schemeClr val="bg2"/>
                  </a:solidFill>
                  <a:sym typeface="Symbol" pitchFamily="18" charset="2"/>
                </a:rPr>
                <a:t>i</a:t>
              </a:r>
              <a:endParaRPr lang="en-US" sz="2000" i="1" u="sng" baseline="30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graphicFrame>
          <p:nvGraphicFramePr>
            <p:cNvPr id="714754" name="Object 2"/>
            <p:cNvGraphicFramePr>
              <a:graphicFrameLocks noChangeAspect="1"/>
            </p:cNvGraphicFramePr>
            <p:nvPr/>
          </p:nvGraphicFramePr>
          <p:xfrm>
            <a:off x="2285" y="597"/>
            <a:ext cx="502" cy="266"/>
          </p:xfrm>
          <a:graphic>
            <a:graphicData uri="http://schemas.openxmlformats.org/presentationml/2006/ole">
              <p:oleObj spid="_x0000_s714754" name="Equation" r:id="rId4" imgW="431640" imgH="228600" progId="Equation.DSMT4">
                <p:embed/>
              </p:oleObj>
            </a:graphicData>
          </a:graphic>
        </p:graphicFrame>
        <p:sp>
          <p:nvSpPr>
            <p:cNvPr id="686148" name="Text Box 68"/>
            <p:cNvSpPr txBox="1">
              <a:spLocks noChangeArrowheads="1"/>
            </p:cNvSpPr>
            <p:nvPr/>
          </p:nvSpPr>
          <p:spPr bwMode="auto">
            <a:xfrm>
              <a:off x="4514" y="2129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2</a:t>
              </a:r>
            </a:p>
          </p:txBody>
        </p:sp>
      </p:grpSp>
      <p:sp>
        <p:nvSpPr>
          <p:cNvPr id="686129" name="Line 49"/>
          <p:cNvSpPr>
            <a:spLocks noChangeShapeType="1"/>
          </p:cNvSpPr>
          <p:nvPr/>
        </p:nvSpPr>
        <p:spPr bwMode="auto">
          <a:xfrm flipV="1">
            <a:off x="1300163" y="5238748"/>
            <a:ext cx="328136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6132" name="Oval 52"/>
          <p:cNvSpPr>
            <a:spLocks noChangeArrowheads="1"/>
          </p:cNvSpPr>
          <p:nvPr/>
        </p:nvSpPr>
        <p:spPr bwMode="auto">
          <a:xfrm>
            <a:off x="1244600" y="5199063"/>
            <a:ext cx="60325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3" name="Line 53"/>
          <p:cNvSpPr>
            <a:spLocks noChangeShapeType="1"/>
          </p:cNvSpPr>
          <p:nvPr/>
        </p:nvSpPr>
        <p:spPr bwMode="auto">
          <a:xfrm>
            <a:off x="1303275" y="6384925"/>
            <a:ext cx="32670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6135" name="Line 55"/>
          <p:cNvSpPr>
            <a:spLocks noChangeShapeType="1"/>
          </p:cNvSpPr>
          <p:nvPr/>
        </p:nvSpPr>
        <p:spPr bwMode="auto">
          <a:xfrm flipV="1">
            <a:off x="4636139" y="5244683"/>
            <a:ext cx="3170237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6138" name="Line 58"/>
          <p:cNvSpPr>
            <a:spLocks noChangeShapeType="1"/>
          </p:cNvSpPr>
          <p:nvPr/>
        </p:nvSpPr>
        <p:spPr bwMode="auto">
          <a:xfrm>
            <a:off x="4538663" y="6386760"/>
            <a:ext cx="32670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4752" name="Object 0"/>
          <p:cNvGraphicFramePr>
            <a:graphicFrameLocks noChangeAspect="1"/>
          </p:cNvGraphicFramePr>
          <p:nvPr/>
        </p:nvGraphicFramePr>
        <p:xfrm>
          <a:off x="2600325" y="5497513"/>
          <a:ext cx="774700" cy="566737"/>
        </p:xfrm>
        <a:graphic>
          <a:graphicData uri="http://schemas.openxmlformats.org/presentationml/2006/ole">
            <p:oleObj spid="_x0000_s714752" name="Equation" r:id="rId5" imgW="330120" imgH="241200" progId="Equation.DSMT4">
              <p:embed/>
            </p:oleObj>
          </a:graphicData>
        </a:graphic>
      </p:graphicFrame>
      <p:graphicFrame>
        <p:nvGraphicFramePr>
          <p:cNvPr id="714753" name="Object 1"/>
          <p:cNvGraphicFramePr>
            <a:graphicFrameLocks noChangeAspect="1"/>
          </p:cNvGraphicFramePr>
          <p:nvPr/>
        </p:nvGraphicFramePr>
        <p:xfrm>
          <a:off x="6226175" y="5522913"/>
          <a:ext cx="633413" cy="522287"/>
        </p:xfrm>
        <a:graphic>
          <a:graphicData uri="http://schemas.openxmlformats.org/presentationml/2006/ole">
            <p:oleObj spid="_x0000_s714753" name="Equation" r:id="rId6" imgW="291960" imgH="241200" progId="Equation.DSMT4">
              <p:embed/>
            </p:oleObj>
          </a:graphicData>
        </a:graphic>
      </p:graphicFrame>
      <p:sp>
        <p:nvSpPr>
          <p:cNvPr id="686134" name="Oval 54"/>
          <p:cNvSpPr>
            <a:spLocks noChangeArrowheads="1"/>
          </p:cNvSpPr>
          <p:nvPr/>
        </p:nvSpPr>
        <p:spPr bwMode="auto">
          <a:xfrm>
            <a:off x="7799388" y="6350722"/>
            <a:ext cx="60325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7" name="Oval 57"/>
          <p:cNvSpPr>
            <a:spLocks noChangeArrowheads="1"/>
          </p:cNvSpPr>
          <p:nvPr/>
        </p:nvSpPr>
        <p:spPr bwMode="auto">
          <a:xfrm>
            <a:off x="7808150" y="5201413"/>
            <a:ext cx="60325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710046" y="3218212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Lossless materials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86131" name="Oval 51"/>
          <p:cNvSpPr>
            <a:spLocks noChangeArrowheads="1"/>
          </p:cNvSpPr>
          <p:nvPr/>
        </p:nvSpPr>
        <p:spPr bwMode="auto">
          <a:xfrm>
            <a:off x="1251650" y="6338661"/>
            <a:ext cx="60325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0" name="Oval 50"/>
          <p:cNvSpPr>
            <a:spLocks noChangeArrowheads="1"/>
          </p:cNvSpPr>
          <p:nvPr/>
        </p:nvSpPr>
        <p:spPr bwMode="auto">
          <a:xfrm>
            <a:off x="4572000" y="5200650"/>
            <a:ext cx="60325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50"/>
          <p:cNvSpPr>
            <a:spLocks noChangeArrowheads="1"/>
          </p:cNvSpPr>
          <p:nvPr/>
        </p:nvSpPr>
        <p:spPr bwMode="auto">
          <a:xfrm>
            <a:off x="4567877" y="6347773"/>
            <a:ext cx="60325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7" name="Text Box 3"/>
          <p:cNvSpPr txBox="1">
            <a:spLocks noChangeArrowheads="1"/>
          </p:cNvSpPr>
          <p:nvPr/>
        </p:nvSpPr>
        <p:spPr bwMode="auto">
          <a:xfrm>
            <a:off x="1277030" y="0"/>
            <a:ext cx="65182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Brewster Angle (cont.)</a:t>
            </a:r>
          </a:p>
        </p:txBody>
      </p:sp>
      <p:graphicFrame>
        <p:nvGraphicFramePr>
          <p:cNvPr id="687143" name="Object 39"/>
          <p:cNvGraphicFramePr>
            <a:graphicFrameLocks noChangeAspect="1"/>
          </p:cNvGraphicFramePr>
          <p:nvPr/>
        </p:nvGraphicFramePr>
        <p:xfrm>
          <a:off x="3751263" y="1303338"/>
          <a:ext cx="1581150" cy="566737"/>
        </p:xfrm>
        <a:graphic>
          <a:graphicData uri="http://schemas.openxmlformats.org/presentationml/2006/ole">
            <p:oleObj spid="_x0000_s687143" name="Equation" r:id="rId4" imgW="672840" imgH="241200" progId="Equation.DSMT4">
              <p:embed/>
            </p:oleObj>
          </a:graphicData>
        </a:graphic>
      </p:graphicFrame>
      <p:graphicFrame>
        <p:nvGraphicFramePr>
          <p:cNvPr id="687144" name="Object 40"/>
          <p:cNvGraphicFramePr>
            <a:graphicFrameLocks noChangeAspect="1"/>
          </p:cNvGraphicFramePr>
          <p:nvPr/>
        </p:nvGraphicFramePr>
        <p:xfrm>
          <a:off x="3690938" y="2200275"/>
          <a:ext cx="1789112" cy="1031875"/>
        </p:xfrm>
        <a:graphic>
          <a:graphicData uri="http://schemas.openxmlformats.org/presentationml/2006/ole">
            <p:oleObj spid="_x0000_s687144" name="Equation" r:id="rId5" imgW="749160" imgH="431640" progId="Equation.DSMT4">
              <p:embed/>
            </p:oleObj>
          </a:graphicData>
        </a:graphic>
      </p:graphicFrame>
      <p:graphicFrame>
        <p:nvGraphicFramePr>
          <p:cNvPr id="687145" name="Object 41"/>
          <p:cNvGraphicFramePr>
            <a:graphicFrameLocks noChangeAspect="1"/>
          </p:cNvGraphicFramePr>
          <p:nvPr/>
        </p:nvGraphicFramePr>
        <p:xfrm>
          <a:off x="2760663" y="3636963"/>
          <a:ext cx="3546475" cy="1055687"/>
        </p:xfrm>
        <a:graphic>
          <a:graphicData uri="http://schemas.openxmlformats.org/presentationml/2006/ole">
            <p:oleObj spid="_x0000_s687145" name="Equation" r:id="rId6" imgW="1663560" imgH="495000" progId="Equation.DSMT4">
              <p:embed/>
            </p:oleObj>
          </a:graphicData>
        </a:graphic>
      </p:graphicFrame>
      <p:graphicFrame>
        <p:nvGraphicFramePr>
          <p:cNvPr id="687146" name="Object 42"/>
          <p:cNvGraphicFramePr>
            <a:graphicFrameLocks noChangeAspect="1"/>
          </p:cNvGraphicFramePr>
          <p:nvPr/>
        </p:nvGraphicFramePr>
        <p:xfrm>
          <a:off x="2547938" y="5124450"/>
          <a:ext cx="4049712" cy="984250"/>
        </p:xfrm>
        <a:graphic>
          <a:graphicData uri="http://schemas.openxmlformats.org/presentationml/2006/ole">
            <p:oleObj spid="_x0000_s687146" name="Equation" r:id="rId7" imgW="1879560" imgH="457200" progId="Equation.DSMT4">
              <p:embed/>
            </p:oleObj>
          </a:graphicData>
        </a:graphic>
      </p:graphicFrame>
      <p:sp>
        <p:nvSpPr>
          <p:cNvPr id="687147" name="Text Box 43"/>
          <p:cNvSpPr txBox="1">
            <a:spLocks noChangeArrowheads="1"/>
          </p:cNvSpPr>
          <p:nvPr/>
        </p:nvSpPr>
        <p:spPr bwMode="auto">
          <a:xfrm>
            <a:off x="1777320" y="1366610"/>
            <a:ext cx="1817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Perfect match: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9" name="Text Box 3"/>
          <p:cNvSpPr txBox="1">
            <a:spLocks noChangeArrowheads="1"/>
          </p:cNvSpPr>
          <p:nvPr/>
        </p:nvSpPr>
        <p:spPr bwMode="auto">
          <a:xfrm>
            <a:off x="370568" y="816656"/>
            <a:ext cx="27536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Assume </a:t>
            </a:r>
            <a:r>
              <a:rPr lang="en-US" sz="2400" i="1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m</a:t>
            </a:r>
            <a:r>
              <a:rPr lang="en-US" sz="24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1</a:t>
            </a:r>
            <a:r>
              <a:rPr lang="en-US" sz="2400" baseline="-25000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=</a:t>
            </a:r>
            <a:r>
              <a:rPr lang="en-US" sz="24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m</a:t>
            </a:r>
            <a:r>
              <a:rPr lang="en-US" sz="2400" baseline="-2500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2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= </a:t>
            </a:r>
            <a:r>
              <a:rPr lang="en-US" sz="2400" i="1" dirty="0" smtClean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m</a:t>
            </a:r>
            <a:r>
              <a:rPr lang="en-US" sz="2400" baseline="-2500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: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715776" name="Object 0"/>
          <p:cNvGraphicFramePr>
            <a:graphicFrameLocks noChangeAspect="1"/>
          </p:cNvGraphicFramePr>
          <p:nvPr/>
        </p:nvGraphicFramePr>
        <p:xfrm>
          <a:off x="2615293" y="2776311"/>
          <a:ext cx="3619500" cy="1042988"/>
        </p:xfrm>
        <a:graphic>
          <a:graphicData uri="http://schemas.openxmlformats.org/presentationml/2006/ole">
            <p:oleObj spid="_x0000_s715776" name="Equation" r:id="rId4" imgW="1587240" imgH="457200" progId="Equation.DSMT4">
              <p:embed/>
            </p:oleObj>
          </a:graphicData>
        </a:graphic>
      </p:graphicFrame>
      <p:graphicFrame>
        <p:nvGraphicFramePr>
          <p:cNvPr id="715777" name="Object 1"/>
          <p:cNvGraphicFramePr>
            <a:graphicFrameLocks noChangeAspect="1"/>
          </p:cNvGraphicFramePr>
          <p:nvPr/>
        </p:nvGraphicFramePr>
        <p:xfrm>
          <a:off x="2249260" y="4248150"/>
          <a:ext cx="4348163" cy="539750"/>
        </p:xfrm>
        <a:graphic>
          <a:graphicData uri="http://schemas.openxmlformats.org/presentationml/2006/ole">
            <p:oleObj spid="_x0000_s715777" name="Equation" r:id="rId5" imgW="1942920" imgH="241200" progId="Equation.DSMT4">
              <p:embed/>
            </p:oleObj>
          </a:graphicData>
        </a:graphic>
      </p:graphicFrame>
      <p:graphicFrame>
        <p:nvGraphicFramePr>
          <p:cNvPr id="715778" name="Object 2"/>
          <p:cNvGraphicFramePr>
            <a:graphicFrameLocks noChangeAspect="1"/>
          </p:cNvGraphicFramePr>
          <p:nvPr/>
        </p:nvGraphicFramePr>
        <p:xfrm>
          <a:off x="587829" y="5181373"/>
          <a:ext cx="7888288" cy="1012825"/>
        </p:xfrm>
        <a:graphic>
          <a:graphicData uri="http://schemas.openxmlformats.org/presentationml/2006/ole">
            <p:oleObj spid="_x0000_s715778" name="Equation" r:id="rId6" imgW="3657600" imgH="469800" progId="Equation.DSMT4">
              <p:embed/>
            </p:oleObj>
          </a:graphicData>
        </a:graphic>
      </p:graphicFrame>
      <p:sp>
        <p:nvSpPr>
          <p:cNvPr id="690183" name="Text Box 7"/>
          <p:cNvSpPr txBox="1">
            <a:spLocks noChangeArrowheads="1"/>
          </p:cNvSpPr>
          <p:nvPr/>
        </p:nvSpPr>
        <p:spPr bwMode="auto">
          <a:xfrm>
            <a:off x="1255260" y="0"/>
            <a:ext cx="65182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Brewster Angle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15779" name="Object 3"/>
          <p:cNvGraphicFramePr>
            <a:graphicFrameLocks noChangeAspect="1"/>
          </p:cNvGraphicFramePr>
          <p:nvPr/>
        </p:nvGraphicFramePr>
        <p:xfrm>
          <a:off x="1820636" y="1445760"/>
          <a:ext cx="5527675" cy="984250"/>
        </p:xfrm>
        <a:graphic>
          <a:graphicData uri="http://schemas.openxmlformats.org/presentationml/2006/ole">
            <p:oleObj spid="_x0000_s715779" name="Equation" r:id="rId7" imgW="25653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2141312" y="4994728"/>
            <a:ext cx="947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88139" name="Object 11"/>
          <p:cNvGraphicFramePr>
            <a:graphicFrameLocks noChangeAspect="1"/>
          </p:cNvGraphicFramePr>
          <p:nvPr/>
        </p:nvGraphicFramePr>
        <p:xfrm>
          <a:off x="3348038" y="891496"/>
          <a:ext cx="2278062" cy="1068387"/>
        </p:xfrm>
        <a:graphic>
          <a:graphicData uri="http://schemas.openxmlformats.org/presentationml/2006/ole">
            <p:oleObj spid="_x0000_s688139" name="Equation" r:id="rId4" imgW="1028520" imgH="482400" progId="Equation.DSMT4">
              <p:embed/>
            </p:oleObj>
          </a:graphicData>
        </a:graphic>
      </p:graphicFrame>
      <p:grpSp>
        <p:nvGrpSpPr>
          <p:cNvPr id="688150" name="Group 22"/>
          <p:cNvGrpSpPr>
            <a:grpSpLocks/>
          </p:cNvGrpSpPr>
          <p:nvPr/>
        </p:nvGrpSpPr>
        <p:grpSpPr bwMode="auto">
          <a:xfrm>
            <a:off x="2798989" y="2557235"/>
            <a:ext cx="3436938" cy="1762125"/>
            <a:chOff x="1866" y="1664"/>
            <a:chExt cx="2165" cy="1110"/>
          </a:xfrm>
        </p:grpSpPr>
        <p:sp>
          <p:nvSpPr>
            <p:cNvPr id="688140" name="AutoShape 12"/>
            <p:cNvSpPr>
              <a:spLocks noChangeArrowheads="1"/>
            </p:cNvSpPr>
            <p:nvPr/>
          </p:nvSpPr>
          <p:spPr bwMode="auto">
            <a:xfrm flipH="1">
              <a:off x="1866" y="1664"/>
              <a:ext cx="1774" cy="753"/>
            </a:xfrm>
            <a:prstGeom prst="rtTriangle">
              <a:avLst/>
            </a:prstGeom>
            <a:noFill/>
            <a:ln w="1905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41" name="Arc 13"/>
            <p:cNvSpPr>
              <a:spLocks/>
            </p:cNvSpPr>
            <p:nvPr/>
          </p:nvSpPr>
          <p:spPr bwMode="auto">
            <a:xfrm rot="5382935" flipH="1" flipV="1">
              <a:off x="2268" y="2220"/>
              <a:ext cx="196" cy="167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42" name="Text Box 14"/>
            <p:cNvSpPr txBox="1">
              <a:spLocks noChangeArrowheads="1"/>
            </p:cNvSpPr>
            <p:nvPr/>
          </p:nvSpPr>
          <p:spPr bwMode="auto">
            <a:xfrm>
              <a:off x="2456" y="2131"/>
              <a:ext cx="5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 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b</a:t>
              </a:r>
            </a:p>
          </p:txBody>
        </p:sp>
        <p:graphicFrame>
          <p:nvGraphicFramePr>
            <p:cNvPr id="688143" name="Object 15"/>
            <p:cNvGraphicFramePr>
              <a:graphicFrameLocks noChangeAspect="1"/>
            </p:cNvGraphicFramePr>
            <p:nvPr/>
          </p:nvGraphicFramePr>
          <p:xfrm>
            <a:off x="2326" y="1721"/>
            <a:ext cx="593" cy="290"/>
          </p:xfrm>
          <a:graphic>
            <a:graphicData uri="http://schemas.openxmlformats.org/presentationml/2006/ole">
              <p:oleObj spid="_x0000_s688143" name="Equation" r:id="rId5" imgW="545760" imgH="266400" progId="Equation.DSMT4">
                <p:embed/>
              </p:oleObj>
            </a:graphicData>
          </a:graphic>
        </p:graphicFrame>
        <p:graphicFrame>
          <p:nvGraphicFramePr>
            <p:cNvPr id="688144" name="Object 16"/>
            <p:cNvGraphicFramePr>
              <a:graphicFrameLocks noChangeAspect="1"/>
            </p:cNvGraphicFramePr>
            <p:nvPr/>
          </p:nvGraphicFramePr>
          <p:xfrm>
            <a:off x="2736" y="2484"/>
            <a:ext cx="303" cy="290"/>
          </p:xfrm>
          <a:graphic>
            <a:graphicData uri="http://schemas.openxmlformats.org/presentationml/2006/ole">
              <p:oleObj spid="_x0000_s688144" name="Equation" r:id="rId6" imgW="279360" imgH="266400" progId="Equation.DSMT4">
                <p:embed/>
              </p:oleObj>
            </a:graphicData>
          </a:graphic>
        </p:graphicFrame>
        <p:graphicFrame>
          <p:nvGraphicFramePr>
            <p:cNvPr id="688145" name="Object 17"/>
            <p:cNvGraphicFramePr>
              <a:graphicFrameLocks noChangeAspect="1"/>
            </p:cNvGraphicFramePr>
            <p:nvPr/>
          </p:nvGraphicFramePr>
          <p:xfrm>
            <a:off x="3714" y="1934"/>
            <a:ext cx="317" cy="290"/>
          </p:xfrm>
          <a:graphic>
            <a:graphicData uri="http://schemas.openxmlformats.org/presentationml/2006/ole">
              <p:oleObj spid="_x0000_s688145" name="Equation" r:id="rId7" imgW="291960" imgH="266400" progId="Equation.DSMT4">
                <p:embed/>
              </p:oleObj>
            </a:graphicData>
          </a:graphic>
        </p:graphicFrame>
      </p:grpSp>
      <p:graphicFrame>
        <p:nvGraphicFramePr>
          <p:cNvPr id="688146" name="Object 18"/>
          <p:cNvGraphicFramePr>
            <a:graphicFrameLocks noChangeAspect="1"/>
          </p:cNvGraphicFramePr>
          <p:nvPr/>
        </p:nvGraphicFramePr>
        <p:xfrm>
          <a:off x="3479121" y="5165046"/>
          <a:ext cx="2243137" cy="1200150"/>
        </p:xfrm>
        <a:graphic>
          <a:graphicData uri="http://schemas.openxmlformats.org/presentationml/2006/ole">
            <p:oleObj spid="_x0000_s688146" name="Equation" r:id="rId8" imgW="901440" imgH="482400" progId="Equation.DSMT4">
              <p:embed/>
            </p:oleObj>
          </a:graphicData>
        </a:graphic>
      </p:graphicFrame>
      <p:sp>
        <p:nvSpPr>
          <p:cNvPr id="688148" name="Text Box 20"/>
          <p:cNvSpPr txBox="1">
            <a:spLocks noChangeArrowheads="1"/>
          </p:cNvSpPr>
          <p:nvPr/>
        </p:nvSpPr>
        <p:spPr bwMode="auto">
          <a:xfrm>
            <a:off x="1266146" y="0"/>
            <a:ext cx="65182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Brewster Angle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35" name="Text Box 31"/>
          <p:cNvSpPr txBox="1">
            <a:spLocks noChangeArrowheads="1"/>
          </p:cNvSpPr>
          <p:nvPr/>
        </p:nvSpPr>
        <p:spPr bwMode="auto">
          <a:xfrm>
            <a:off x="1854901" y="2426370"/>
            <a:ext cx="5705475" cy="1477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For non-magnetic media, only the 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TM</a:t>
            </a:r>
            <a:r>
              <a:rPr lang="en-US" sz="2000" i="1" baseline="-25000" dirty="0" err="1" smtClean="0">
                <a:solidFill>
                  <a:schemeClr val="bg2"/>
                </a:solidFill>
              </a:rPr>
              <a:t>z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 polarization has a Brewster angle. </a:t>
            </a:r>
          </a:p>
          <a:p>
            <a:pPr marL="228600" indent="-228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 Brewster angle exists for any material contrast ratio.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12736" name="Text Box 32"/>
          <p:cNvSpPr txBox="1">
            <a:spLocks noChangeArrowheads="1"/>
          </p:cNvSpPr>
          <p:nvPr/>
        </p:nvSpPr>
        <p:spPr bwMode="auto">
          <a:xfrm>
            <a:off x="1431925" y="1737848"/>
            <a:ext cx="10652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Notes: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266146" y="0"/>
            <a:ext cx="65182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Brewster Angle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3" name="Text Box 3"/>
          <p:cNvSpPr txBox="1">
            <a:spLocks noChangeArrowheads="1"/>
          </p:cNvSpPr>
          <p:nvPr/>
        </p:nvSpPr>
        <p:spPr bwMode="auto">
          <a:xfrm>
            <a:off x="1360488" y="5035550"/>
            <a:ext cx="947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96324" name="Object 4"/>
          <p:cNvGraphicFramePr>
            <a:graphicFrameLocks noChangeAspect="1"/>
          </p:cNvGraphicFramePr>
          <p:nvPr/>
        </p:nvGraphicFramePr>
        <p:xfrm>
          <a:off x="625475" y="1552575"/>
          <a:ext cx="3917950" cy="2857500"/>
        </p:xfrm>
        <a:graphic>
          <a:graphicData uri="http://schemas.openxmlformats.org/presentationml/2006/ole">
            <p:oleObj spid="_x0000_s696324" name="Equation" r:id="rId4" imgW="2019240" imgH="1473120" progId="Equation.DSMT4">
              <p:embed/>
            </p:oleObj>
          </a:graphicData>
        </a:graphic>
      </p:graphicFrame>
      <p:graphicFrame>
        <p:nvGraphicFramePr>
          <p:cNvPr id="696331" name="Object 11"/>
          <p:cNvGraphicFramePr>
            <a:graphicFrameLocks noChangeAspect="1"/>
          </p:cNvGraphicFramePr>
          <p:nvPr/>
        </p:nvGraphicFramePr>
        <p:xfrm>
          <a:off x="1966479" y="5454197"/>
          <a:ext cx="1927225" cy="979488"/>
        </p:xfrm>
        <a:graphic>
          <a:graphicData uri="http://schemas.openxmlformats.org/presentationml/2006/ole">
            <p:oleObj spid="_x0000_s696331" name="Equation" r:id="rId5" imgW="774360" imgH="393480" progId="Equation.DSMT4">
              <p:embed/>
            </p:oleObj>
          </a:graphicData>
        </a:graphic>
      </p:graphicFrame>
      <p:sp>
        <p:nvSpPr>
          <p:cNvPr id="696332" name="Text Box 12"/>
          <p:cNvSpPr txBox="1">
            <a:spLocks noChangeArrowheads="1"/>
          </p:cNvSpPr>
          <p:nvPr/>
        </p:nvSpPr>
        <p:spPr bwMode="auto">
          <a:xfrm>
            <a:off x="1309688" y="0"/>
            <a:ext cx="65182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Brewster Angle (cont.)</a:t>
            </a:r>
          </a:p>
        </p:txBody>
      </p:sp>
      <p:grpSp>
        <p:nvGrpSpPr>
          <p:cNvPr id="696351" name="Group 31"/>
          <p:cNvGrpSpPr>
            <a:grpSpLocks/>
          </p:cNvGrpSpPr>
          <p:nvPr/>
        </p:nvGrpSpPr>
        <p:grpSpPr bwMode="auto">
          <a:xfrm>
            <a:off x="5232400" y="1748064"/>
            <a:ext cx="3436938" cy="1762125"/>
            <a:chOff x="3035" y="1705"/>
            <a:chExt cx="2165" cy="1110"/>
          </a:xfrm>
        </p:grpSpPr>
        <p:sp>
          <p:nvSpPr>
            <p:cNvPr id="696325" name="AutoShape 5"/>
            <p:cNvSpPr>
              <a:spLocks noChangeArrowheads="1"/>
            </p:cNvSpPr>
            <p:nvPr/>
          </p:nvSpPr>
          <p:spPr bwMode="auto">
            <a:xfrm flipH="1">
              <a:off x="3035" y="1705"/>
              <a:ext cx="1774" cy="753"/>
            </a:xfrm>
            <a:prstGeom prst="rtTriangle">
              <a:avLst/>
            </a:prstGeom>
            <a:noFill/>
            <a:ln w="1905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26" name="Arc 6"/>
            <p:cNvSpPr>
              <a:spLocks/>
            </p:cNvSpPr>
            <p:nvPr/>
          </p:nvSpPr>
          <p:spPr bwMode="auto">
            <a:xfrm rot="5382935" flipH="1" flipV="1">
              <a:off x="3437" y="2261"/>
              <a:ext cx="196" cy="167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27" name="Text Box 7"/>
            <p:cNvSpPr txBox="1">
              <a:spLocks noChangeArrowheads="1"/>
            </p:cNvSpPr>
            <p:nvPr/>
          </p:nvSpPr>
          <p:spPr bwMode="auto">
            <a:xfrm>
              <a:off x="3625" y="2172"/>
              <a:ext cx="5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 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b</a:t>
              </a:r>
            </a:p>
          </p:txBody>
        </p:sp>
        <p:graphicFrame>
          <p:nvGraphicFramePr>
            <p:cNvPr id="696328" name="Object 8"/>
            <p:cNvGraphicFramePr>
              <a:graphicFrameLocks noChangeAspect="1"/>
            </p:cNvGraphicFramePr>
            <p:nvPr/>
          </p:nvGraphicFramePr>
          <p:xfrm>
            <a:off x="3495" y="1762"/>
            <a:ext cx="593" cy="290"/>
          </p:xfrm>
          <a:graphic>
            <a:graphicData uri="http://schemas.openxmlformats.org/presentationml/2006/ole">
              <p:oleObj spid="_x0000_s696328" name="Equation" r:id="rId6" imgW="545760" imgH="266400" progId="Equation.DSMT4">
                <p:embed/>
              </p:oleObj>
            </a:graphicData>
          </a:graphic>
        </p:graphicFrame>
        <p:graphicFrame>
          <p:nvGraphicFramePr>
            <p:cNvPr id="696329" name="Object 9"/>
            <p:cNvGraphicFramePr>
              <a:graphicFrameLocks noChangeAspect="1"/>
            </p:cNvGraphicFramePr>
            <p:nvPr/>
          </p:nvGraphicFramePr>
          <p:xfrm>
            <a:off x="3905" y="2525"/>
            <a:ext cx="303" cy="290"/>
          </p:xfrm>
          <a:graphic>
            <a:graphicData uri="http://schemas.openxmlformats.org/presentationml/2006/ole">
              <p:oleObj spid="_x0000_s696329" name="Equation" r:id="rId7" imgW="279360" imgH="266400" progId="Equation.DSMT4">
                <p:embed/>
              </p:oleObj>
            </a:graphicData>
          </a:graphic>
        </p:graphicFrame>
        <p:graphicFrame>
          <p:nvGraphicFramePr>
            <p:cNvPr id="696330" name="Object 10"/>
            <p:cNvGraphicFramePr>
              <a:graphicFrameLocks noChangeAspect="1"/>
            </p:cNvGraphicFramePr>
            <p:nvPr/>
          </p:nvGraphicFramePr>
          <p:xfrm>
            <a:off x="4883" y="1975"/>
            <a:ext cx="317" cy="290"/>
          </p:xfrm>
          <a:graphic>
            <a:graphicData uri="http://schemas.openxmlformats.org/presentationml/2006/ole">
              <p:oleObj spid="_x0000_s696330" name="Equation" r:id="rId8" imgW="291960" imgH="266400" progId="Equation.DSMT4">
                <p:embed/>
              </p:oleObj>
            </a:graphicData>
          </a:graphic>
        </p:graphicFrame>
        <p:sp>
          <p:nvSpPr>
            <p:cNvPr id="696334" name="Arc 14"/>
            <p:cNvSpPr>
              <a:spLocks/>
            </p:cNvSpPr>
            <p:nvPr/>
          </p:nvSpPr>
          <p:spPr bwMode="auto">
            <a:xfrm rot="11686659" flipV="1">
              <a:off x="4622" y="1730"/>
              <a:ext cx="196" cy="167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35" name="Text Box 15"/>
            <p:cNvSpPr txBox="1">
              <a:spLocks noChangeArrowheads="1"/>
            </p:cNvSpPr>
            <p:nvPr/>
          </p:nvSpPr>
          <p:spPr bwMode="auto">
            <a:xfrm>
              <a:off x="4463" y="1841"/>
              <a:ext cx="3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>
                  <a:solidFill>
                    <a:srgbClr val="FF0000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 dirty="0" err="1">
                  <a:solidFill>
                    <a:srgbClr val="FF0000"/>
                  </a:solidFill>
                  <a:sym typeface="Symbol" pitchFamily="18" charset="2"/>
                </a:rPr>
                <a:t>tb</a:t>
              </a:r>
              <a:endParaRPr lang="en-US" sz="2000" i="1" baseline="-2500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</p:grpSp>
      <p:grpSp>
        <p:nvGrpSpPr>
          <p:cNvPr id="696355" name="Group 35"/>
          <p:cNvGrpSpPr>
            <a:grpSpLocks/>
          </p:cNvGrpSpPr>
          <p:nvPr/>
        </p:nvGrpSpPr>
        <p:grpSpPr bwMode="auto">
          <a:xfrm>
            <a:off x="6172347" y="3732911"/>
            <a:ext cx="2641600" cy="1854200"/>
            <a:chOff x="3871" y="2834"/>
            <a:chExt cx="1664" cy="1168"/>
          </a:xfrm>
        </p:grpSpPr>
        <p:sp>
          <p:nvSpPr>
            <p:cNvPr id="696338" name="Line 18"/>
            <p:cNvSpPr>
              <a:spLocks noChangeShapeType="1"/>
            </p:cNvSpPr>
            <p:nvPr/>
          </p:nvSpPr>
          <p:spPr bwMode="auto">
            <a:xfrm>
              <a:off x="4181" y="2955"/>
              <a:ext cx="392" cy="56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339" name="Line 19"/>
            <p:cNvSpPr>
              <a:spLocks noChangeShapeType="1"/>
            </p:cNvSpPr>
            <p:nvPr/>
          </p:nvSpPr>
          <p:spPr bwMode="auto">
            <a:xfrm>
              <a:off x="4577" y="3524"/>
              <a:ext cx="531" cy="40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340" name="Line 20"/>
            <p:cNvSpPr>
              <a:spLocks noChangeShapeType="1"/>
            </p:cNvSpPr>
            <p:nvPr/>
          </p:nvSpPr>
          <p:spPr bwMode="auto">
            <a:xfrm flipV="1">
              <a:off x="4582" y="2958"/>
              <a:ext cx="391" cy="55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337" name="Line 17"/>
            <p:cNvSpPr>
              <a:spLocks noChangeShapeType="1"/>
            </p:cNvSpPr>
            <p:nvPr/>
          </p:nvSpPr>
          <p:spPr bwMode="auto">
            <a:xfrm>
              <a:off x="3871" y="3531"/>
              <a:ext cx="16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341" name="Line 21"/>
            <p:cNvSpPr>
              <a:spLocks noChangeShapeType="1"/>
            </p:cNvSpPr>
            <p:nvPr/>
          </p:nvSpPr>
          <p:spPr bwMode="auto">
            <a:xfrm flipV="1">
              <a:off x="4573" y="2834"/>
              <a:ext cx="0" cy="6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96342" name="Object 22"/>
            <p:cNvGraphicFramePr>
              <a:graphicFrameLocks noChangeAspect="1"/>
            </p:cNvGraphicFramePr>
            <p:nvPr/>
          </p:nvGraphicFramePr>
          <p:xfrm>
            <a:off x="4611" y="3754"/>
            <a:ext cx="207" cy="248"/>
          </p:xfrm>
          <a:graphic>
            <a:graphicData uri="http://schemas.openxmlformats.org/presentationml/2006/ole">
              <p:oleObj spid="_x0000_s696342" name="Equation" r:id="rId9" imgW="190440" imgH="228600" progId="Equation.DSMT4">
                <p:embed/>
              </p:oleObj>
            </a:graphicData>
          </a:graphic>
        </p:graphicFrame>
        <p:graphicFrame>
          <p:nvGraphicFramePr>
            <p:cNvPr id="696343" name="Object 23"/>
            <p:cNvGraphicFramePr>
              <a:graphicFrameLocks noChangeAspect="1"/>
            </p:cNvGraphicFramePr>
            <p:nvPr/>
          </p:nvGraphicFramePr>
          <p:xfrm>
            <a:off x="4348" y="2909"/>
            <a:ext cx="168" cy="233"/>
          </p:xfrm>
          <a:graphic>
            <a:graphicData uri="http://schemas.openxmlformats.org/presentationml/2006/ole">
              <p:oleObj spid="_x0000_s696343" name="Equation" r:id="rId10" imgW="164880" imgH="228600" progId="Equation.DSMT4">
                <p:embed/>
              </p:oleObj>
            </a:graphicData>
          </a:graphic>
        </p:graphicFrame>
        <p:graphicFrame>
          <p:nvGraphicFramePr>
            <p:cNvPr id="696344" name="Object 24"/>
            <p:cNvGraphicFramePr>
              <a:graphicFrameLocks noChangeAspect="1"/>
            </p:cNvGraphicFramePr>
            <p:nvPr/>
          </p:nvGraphicFramePr>
          <p:xfrm>
            <a:off x="4926" y="3180"/>
            <a:ext cx="335" cy="324"/>
          </p:xfrm>
          <a:graphic>
            <a:graphicData uri="http://schemas.openxmlformats.org/presentationml/2006/ole">
              <p:oleObj spid="_x0000_s696344" name="Equation" r:id="rId11" imgW="406080" imgH="393480" progId="Equation.DSMT4">
                <p:embed/>
              </p:oleObj>
            </a:graphicData>
          </a:graphic>
        </p:graphicFrame>
        <p:sp>
          <p:nvSpPr>
            <p:cNvPr id="696345" name="Arc 25"/>
            <p:cNvSpPr>
              <a:spLocks/>
            </p:cNvSpPr>
            <p:nvPr/>
          </p:nvSpPr>
          <p:spPr bwMode="auto">
            <a:xfrm flipH="1">
              <a:off x="4412" y="3185"/>
              <a:ext cx="156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46" name="Arc 26"/>
            <p:cNvSpPr>
              <a:spLocks/>
            </p:cNvSpPr>
            <p:nvPr/>
          </p:nvSpPr>
          <p:spPr bwMode="auto">
            <a:xfrm>
              <a:off x="4574" y="3185"/>
              <a:ext cx="156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47" name="Line 27"/>
            <p:cNvSpPr>
              <a:spLocks noChangeShapeType="1"/>
            </p:cNvSpPr>
            <p:nvPr/>
          </p:nvSpPr>
          <p:spPr bwMode="auto">
            <a:xfrm flipV="1">
              <a:off x="4571" y="3531"/>
              <a:ext cx="0" cy="4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348" name="Arc 28"/>
            <p:cNvSpPr>
              <a:spLocks/>
            </p:cNvSpPr>
            <p:nvPr/>
          </p:nvSpPr>
          <p:spPr bwMode="auto">
            <a:xfrm flipV="1">
              <a:off x="4571" y="3638"/>
              <a:ext cx="156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49" name="Arc 29"/>
            <p:cNvSpPr>
              <a:spLocks/>
            </p:cNvSpPr>
            <p:nvPr/>
          </p:nvSpPr>
          <p:spPr bwMode="auto">
            <a:xfrm>
              <a:off x="4706" y="3329"/>
              <a:ext cx="144" cy="37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8417"/>
                <a:gd name="T2" fmla="*/ 13556 w 21600"/>
                <a:gd name="T3" fmla="*/ 38417 h 38417"/>
                <a:gd name="T4" fmla="*/ 0 w 21600"/>
                <a:gd name="T5" fmla="*/ 21600 h 38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41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133"/>
                    <a:pt x="18642" y="34316"/>
                    <a:pt x="13555" y="38416"/>
                  </a:cubicBezTo>
                </a:path>
                <a:path w="21600" h="3841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133"/>
                    <a:pt x="18642" y="34316"/>
                    <a:pt x="13555" y="3841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96350" name="Object 30"/>
            <p:cNvGraphicFramePr>
              <a:graphicFrameLocks noChangeAspect="1"/>
            </p:cNvGraphicFramePr>
            <p:nvPr/>
          </p:nvGraphicFramePr>
          <p:xfrm>
            <a:off x="4634" y="2936"/>
            <a:ext cx="168" cy="233"/>
          </p:xfrm>
          <a:graphic>
            <a:graphicData uri="http://schemas.openxmlformats.org/presentationml/2006/ole">
              <p:oleObj spid="_x0000_s696350" name="Equation" r:id="rId12" imgW="164880" imgH="228600" progId="Equation.DSMT4">
                <p:embed/>
              </p:oleObj>
            </a:graphicData>
          </a:graphic>
        </p:graphicFrame>
      </p:grpSp>
      <p:graphicFrame>
        <p:nvGraphicFramePr>
          <p:cNvPr id="696354" name="Object 34"/>
          <p:cNvGraphicFramePr>
            <a:graphicFrameLocks noChangeAspect="1"/>
          </p:cNvGraphicFramePr>
          <p:nvPr/>
        </p:nvGraphicFramePr>
        <p:xfrm>
          <a:off x="5374683" y="5014415"/>
          <a:ext cx="1379537" cy="1227138"/>
        </p:xfrm>
        <a:graphic>
          <a:graphicData uri="http://schemas.openxmlformats.org/presentationml/2006/ole">
            <p:oleObj spid="_x0000_s696354" name="Equation" r:id="rId13" imgW="1054080" imgH="939600" progId="Equation.DSMT4">
              <p:embed/>
            </p:oleObj>
          </a:graphicData>
        </a:graphic>
      </p:graphicFrame>
      <p:sp>
        <p:nvSpPr>
          <p:cNvPr id="696356" name="Text Box 36"/>
          <p:cNvSpPr txBox="1">
            <a:spLocks noChangeArrowheads="1"/>
          </p:cNvSpPr>
          <p:nvPr/>
        </p:nvSpPr>
        <p:spPr bwMode="auto">
          <a:xfrm>
            <a:off x="395968" y="1014413"/>
            <a:ext cx="2111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From Snell's law:</a:t>
            </a:r>
          </a:p>
        </p:txBody>
      </p:sp>
      <p:sp>
        <p:nvSpPr>
          <p:cNvPr id="696357" name="AutoShape 37"/>
          <p:cNvSpPr>
            <a:spLocks noChangeArrowheads="1"/>
          </p:cNvSpPr>
          <p:nvPr/>
        </p:nvSpPr>
        <p:spPr bwMode="auto">
          <a:xfrm rot="19966824">
            <a:off x="4138385" y="3374570"/>
            <a:ext cx="647700" cy="317500"/>
          </a:xfrm>
          <a:prstGeom prst="rightArrow">
            <a:avLst>
              <a:gd name="adj1" fmla="val 50000"/>
              <a:gd name="adj2" fmla="val 51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113314" y="3907972"/>
            <a:ext cx="293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This means that </a:t>
            </a:r>
            <a:r>
              <a:rPr lang="en-US" sz="1400" i="1" dirty="0" smtClean="0">
                <a:solidFill>
                  <a:schemeClr val="bg2"/>
                </a:solidFill>
                <a:latin typeface="+mj-lt"/>
                <a:sym typeface="Symbol"/>
              </a:rPr>
              <a:t></a:t>
            </a:r>
            <a:r>
              <a:rPr lang="en-US" sz="1400" i="1" baseline="-25000" dirty="0" err="1" smtClean="0">
                <a:solidFill>
                  <a:schemeClr val="bg2"/>
                </a:solidFill>
                <a:latin typeface="+mn-lt"/>
                <a:sym typeface="Symbol"/>
              </a:rPr>
              <a:t>tb</a:t>
            </a:r>
            <a:r>
              <a:rPr lang="en-US" sz="1400" i="1" dirty="0" smtClean="0">
                <a:solidFill>
                  <a:schemeClr val="bg2"/>
                </a:solidFill>
                <a:latin typeface="+mj-lt"/>
                <a:sym typeface="Symbol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+mj-lt"/>
                <a:sym typeface="Symbol"/>
              </a:rPr>
              <a:t>is the angle shown in this figure.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67534" y="6346211"/>
            <a:ext cx="4101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The reflected and transmitted </a:t>
            </a:r>
            <a:r>
              <a:rPr lang="en-US" sz="1200" i="1" u="sng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1200" dirty="0" smtClean="0">
                <a:solidFill>
                  <a:schemeClr val="bg2"/>
                </a:solidFill>
                <a:latin typeface="+mj-lt"/>
              </a:rPr>
              <a:t> vectors are perpendicular.</a:t>
            </a:r>
            <a:endParaRPr lang="en-US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9" name="Text Box 3"/>
          <p:cNvSpPr txBox="1">
            <a:spLocks noChangeArrowheads="1"/>
          </p:cNvSpPr>
          <p:nvPr/>
        </p:nvSpPr>
        <p:spPr bwMode="auto">
          <a:xfrm>
            <a:off x="2154238" y="0"/>
            <a:ext cx="46545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Critical Angle</a:t>
            </a:r>
            <a:endParaRPr lang="en-US" sz="4000" baseline="-250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79980" name="Object 44"/>
          <p:cNvGraphicFramePr>
            <a:graphicFrameLocks noChangeAspect="1"/>
          </p:cNvGraphicFramePr>
          <p:nvPr/>
        </p:nvGraphicFramePr>
        <p:xfrm>
          <a:off x="895350" y="5951538"/>
          <a:ext cx="2393950" cy="506412"/>
        </p:xfrm>
        <a:graphic>
          <a:graphicData uri="http://schemas.openxmlformats.org/presentationml/2006/ole">
            <p:oleObj spid="_x0000_s679980" name="Equation" r:id="rId4" imgW="1079280" imgH="228600" progId="Equation.DSMT4">
              <p:embed/>
            </p:oleObj>
          </a:graphicData>
        </a:graphic>
      </p:graphicFrame>
      <p:graphicFrame>
        <p:nvGraphicFramePr>
          <p:cNvPr id="679981" name="Object 45"/>
          <p:cNvGraphicFramePr>
            <a:graphicFrameLocks noChangeAspect="1"/>
          </p:cNvGraphicFramePr>
          <p:nvPr/>
        </p:nvGraphicFramePr>
        <p:xfrm>
          <a:off x="5192713" y="5743575"/>
          <a:ext cx="2225675" cy="871538"/>
        </p:xfrm>
        <a:graphic>
          <a:graphicData uri="http://schemas.openxmlformats.org/presentationml/2006/ole">
            <p:oleObj spid="_x0000_s679981" name="Equation" r:id="rId5" imgW="1231560" imgH="482400" progId="Equation.DSMT4">
              <p:embed/>
            </p:oleObj>
          </a:graphicData>
        </a:graphic>
      </p:graphicFrame>
      <p:sp>
        <p:nvSpPr>
          <p:cNvPr id="679982" name="Text Box 46"/>
          <p:cNvSpPr txBox="1">
            <a:spLocks noChangeArrowheads="1"/>
          </p:cNvSpPr>
          <p:nvPr/>
        </p:nvSpPr>
        <p:spPr bwMode="auto">
          <a:xfrm>
            <a:off x="641350" y="5538788"/>
            <a:ext cx="1457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Snell’s law:</a:t>
            </a:r>
          </a:p>
        </p:txBody>
      </p:sp>
      <p:grpSp>
        <p:nvGrpSpPr>
          <p:cNvPr id="679990" name="Group 54"/>
          <p:cNvGrpSpPr>
            <a:grpSpLocks/>
          </p:cNvGrpSpPr>
          <p:nvPr/>
        </p:nvGrpSpPr>
        <p:grpSpPr bwMode="auto">
          <a:xfrm>
            <a:off x="1116446" y="1944977"/>
            <a:ext cx="7553327" cy="3540125"/>
            <a:chOff x="712" y="1199"/>
            <a:chExt cx="4758" cy="2230"/>
          </a:xfrm>
        </p:grpSpPr>
        <p:sp>
          <p:nvSpPr>
            <p:cNvPr id="679984" name="Rectangle 48"/>
            <p:cNvSpPr>
              <a:spLocks noChangeArrowheads="1"/>
            </p:cNvSpPr>
            <p:nvPr/>
          </p:nvSpPr>
          <p:spPr bwMode="auto">
            <a:xfrm>
              <a:off x="712" y="2235"/>
              <a:ext cx="4239" cy="1194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938" name="Rectangle 2"/>
            <p:cNvSpPr>
              <a:spLocks noChangeArrowheads="1"/>
            </p:cNvSpPr>
            <p:nvPr/>
          </p:nvSpPr>
          <p:spPr bwMode="auto">
            <a:xfrm>
              <a:off x="715" y="1199"/>
              <a:ext cx="4239" cy="1036"/>
            </a:xfrm>
            <a:prstGeom prst="rect">
              <a:avLst/>
            </a:prstGeom>
            <a:solidFill>
              <a:srgbClr val="B2B2B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940" name="Text Box 4"/>
            <p:cNvSpPr txBox="1">
              <a:spLocks noChangeArrowheads="1"/>
            </p:cNvSpPr>
            <p:nvPr/>
          </p:nvSpPr>
          <p:spPr bwMode="auto">
            <a:xfrm>
              <a:off x="4440" y="1801"/>
              <a:ext cx="4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1</a:t>
              </a:r>
            </a:p>
          </p:txBody>
        </p:sp>
        <p:sp>
          <p:nvSpPr>
            <p:cNvPr id="679945" name="Line 9"/>
            <p:cNvSpPr>
              <a:spLocks noChangeShapeType="1"/>
            </p:cNvSpPr>
            <p:nvPr/>
          </p:nvSpPr>
          <p:spPr bwMode="auto">
            <a:xfrm>
              <a:off x="2825" y="1246"/>
              <a:ext cx="0" cy="19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46" name="Text Box 10"/>
            <p:cNvSpPr txBox="1">
              <a:spLocks noChangeArrowheads="1"/>
            </p:cNvSpPr>
            <p:nvPr/>
          </p:nvSpPr>
          <p:spPr bwMode="auto">
            <a:xfrm>
              <a:off x="5213" y="2086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79954" name="Text Box 18"/>
            <p:cNvSpPr txBox="1">
              <a:spLocks noChangeArrowheads="1"/>
            </p:cNvSpPr>
            <p:nvPr/>
          </p:nvSpPr>
          <p:spPr bwMode="auto">
            <a:xfrm>
              <a:off x="2739" y="3165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79958" name="Arc 22"/>
            <p:cNvSpPr>
              <a:spLocks/>
            </p:cNvSpPr>
            <p:nvPr/>
          </p:nvSpPr>
          <p:spPr bwMode="auto">
            <a:xfrm>
              <a:off x="2818" y="2232"/>
              <a:ext cx="126" cy="162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959" name="Arc 23"/>
            <p:cNvSpPr>
              <a:spLocks/>
            </p:cNvSpPr>
            <p:nvPr/>
          </p:nvSpPr>
          <p:spPr bwMode="auto">
            <a:xfrm flipH="1" flipV="1">
              <a:off x="2629" y="1970"/>
              <a:ext cx="196" cy="251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961" name="Text Box 25"/>
            <p:cNvSpPr txBox="1">
              <a:spLocks noChangeArrowheads="1"/>
            </p:cNvSpPr>
            <p:nvPr/>
          </p:nvSpPr>
          <p:spPr bwMode="auto">
            <a:xfrm>
              <a:off x="2596" y="1672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i </a:t>
              </a:r>
            </a:p>
          </p:txBody>
        </p:sp>
        <p:sp>
          <p:nvSpPr>
            <p:cNvPr id="679963" name="Text Box 27"/>
            <p:cNvSpPr txBox="1">
              <a:spLocks noChangeArrowheads="1"/>
            </p:cNvSpPr>
            <p:nvPr/>
          </p:nvSpPr>
          <p:spPr bwMode="auto">
            <a:xfrm>
              <a:off x="2852" y="2410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679970" name="Line 34"/>
            <p:cNvSpPr>
              <a:spLocks noChangeShapeType="1"/>
            </p:cNvSpPr>
            <p:nvPr/>
          </p:nvSpPr>
          <p:spPr bwMode="auto">
            <a:xfrm>
              <a:off x="2129" y="1634"/>
              <a:ext cx="689" cy="59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71" name="Line 35"/>
            <p:cNvSpPr>
              <a:spLocks noChangeShapeType="1"/>
            </p:cNvSpPr>
            <p:nvPr/>
          </p:nvSpPr>
          <p:spPr bwMode="auto">
            <a:xfrm flipV="1">
              <a:off x="2376" y="1822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72" name="Line 36"/>
            <p:cNvSpPr>
              <a:spLocks noChangeShapeType="1"/>
            </p:cNvSpPr>
            <p:nvPr/>
          </p:nvSpPr>
          <p:spPr bwMode="auto">
            <a:xfrm flipV="1">
              <a:off x="2407" y="1849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73" name="Line 37"/>
            <p:cNvSpPr>
              <a:spLocks noChangeShapeType="1"/>
            </p:cNvSpPr>
            <p:nvPr/>
          </p:nvSpPr>
          <p:spPr bwMode="auto">
            <a:xfrm flipV="1">
              <a:off x="2436" y="1875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75" name="Line 39"/>
            <p:cNvSpPr>
              <a:spLocks noChangeShapeType="1"/>
            </p:cNvSpPr>
            <p:nvPr/>
          </p:nvSpPr>
          <p:spPr bwMode="auto">
            <a:xfrm rot="-1147789">
              <a:off x="2901" y="2110"/>
              <a:ext cx="689" cy="59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79985" name="Group 49"/>
            <p:cNvGrpSpPr>
              <a:grpSpLocks/>
            </p:cNvGrpSpPr>
            <p:nvPr/>
          </p:nvGrpSpPr>
          <p:grpSpPr bwMode="auto">
            <a:xfrm>
              <a:off x="3145" y="2304"/>
              <a:ext cx="235" cy="230"/>
              <a:chOff x="3207" y="1947"/>
              <a:chExt cx="235" cy="230"/>
            </a:xfrm>
          </p:grpSpPr>
          <p:sp>
            <p:nvSpPr>
              <p:cNvPr id="679976" name="Line 40"/>
              <p:cNvSpPr>
                <a:spLocks noChangeShapeType="1"/>
              </p:cNvSpPr>
              <p:nvPr/>
            </p:nvSpPr>
            <p:spPr bwMode="auto">
              <a:xfrm rot="20452211" flipV="1">
                <a:off x="3207" y="1947"/>
                <a:ext cx="161" cy="2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9977" name="Line 41"/>
              <p:cNvSpPr>
                <a:spLocks noChangeShapeType="1"/>
              </p:cNvSpPr>
              <p:nvPr/>
            </p:nvSpPr>
            <p:spPr bwMode="auto">
              <a:xfrm rot="20452211" flipV="1">
                <a:off x="3245" y="1962"/>
                <a:ext cx="161" cy="2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9978" name="Line 42"/>
              <p:cNvSpPr>
                <a:spLocks noChangeShapeType="1"/>
              </p:cNvSpPr>
              <p:nvPr/>
            </p:nvSpPr>
            <p:spPr bwMode="auto">
              <a:xfrm rot="20452211" flipV="1">
                <a:off x="3281" y="1977"/>
                <a:ext cx="161" cy="2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79964" name="Text Box 28"/>
            <p:cNvSpPr txBox="1">
              <a:spLocks noChangeArrowheads="1"/>
            </p:cNvSpPr>
            <p:nvPr/>
          </p:nvSpPr>
          <p:spPr bwMode="auto">
            <a:xfrm>
              <a:off x="4465" y="2630"/>
              <a:ext cx="45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2</a:t>
              </a:r>
            </a:p>
          </p:txBody>
        </p:sp>
        <p:graphicFrame>
          <p:nvGraphicFramePr>
            <p:cNvPr id="679983" name="Object 47"/>
            <p:cNvGraphicFramePr>
              <a:graphicFrameLocks noChangeAspect="1"/>
            </p:cNvGraphicFramePr>
            <p:nvPr/>
          </p:nvGraphicFramePr>
          <p:xfrm>
            <a:off x="1270" y="2602"/>
            <a:ext cx="656" cy="347"/>
          </p:xfrm>
          <a:graphic>
            <a:graphicData uri="http://schemas.openxmlformats.org/presentationml/2006/ole">
              <p:oleObj spid="_x0000_s679983" name="Equation" r:id="rId6" imgW="431640" imgH="228600" progId="Equation.DSMT4">
                <p:embed/>
              </p:oleObj>
            </a:graphicData>
          </a:graphic>
        </p:graphicFrame>
      </p:grpSp>
      <p:sp>
        <p:nvSpPr>
          <p:cNvPr id="679987" name="Text Box 51"/>
          <p:cNvSpPr txBox="1">
            <a:spLocks noChangeArrowheads="1"/>
          </p:cNvSpPr>
          <p:nvPr/>
        </p:nvSpPr>
        <p:spPr bwMode="auto">
          <a:xfrm>
            <a:off x="2914527" y="782245"/>
            <a:ext cx="3176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Assume lossless materials</a:t>
            </a:r>
          </a:p>
        </p:txBody>
      </p:sp>
      <p:graphicFrame>
        <p:nvGraphicFramePr>
          <p:cNvPr id="679991" name="Object 55"/>
          <p:cNvGraphicFramePr>
            <a:graphicFrameLocks noChangeAspect="1"/>
          </p:cNvGraphicFramePr>
          <p:nvPr/>
        </p:nvGraphicFramePr>
        <p:xfrm>
          <a:off x="3319463" y="1387475"/>
          <a:ext cx="2359025" cy="476250"/>
        </p:xfrm>
        <a:graphic>
          <a:graphicData uri="http://schemas.openxmlformats.org/presentationml/2006/ole">
            <p:oleObj spid="_x0000_s679991" name="Equation" r:id="rId7" imgW="1320480" imgH="266400" progId="Equation.DSMT4">
              <p:embed/>
            </p:oleObj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533525" y="3584862"/>
            <a:ext cx="66579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Text Box 2"/>
          <p:cNvSpPr txBox="1">
            <a:spLocks noChangeArrowheads="1"/>
          </p:cNvSpPr>
          <p:nvPr/>
        </p:nvSpPr>
        <p:spPr bwMode="auto">
          <a:xfrm>
            <a:off x="2045381" y="0"/>
            <a:ext cx="46545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Critical Angle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695337" name="Group 41"/>
          <p:cNvGrpSpPr>
            <a:grpSpLocks/>
          </p:cNvGrpSpPr>
          <p:nvPr/>
        </p:nvGrpSpPr>
        <p:grpSpPr bwMode="auto">
          <a:xfrm>
            <a:off x="981075" y="2954558"/>
            <a:ext cx="7559676" cy="3517902"/>
            <a:chOff x="618" y="2012"/>
            <a:chExt cx="4762" cy="2216"/>
          </a:xfrm>
        </p:grpSpPr>
        <p:sp>
          <p:nvSpPr>
            <p:cNvPr id="695303" name="Rectangle 7"/>
            <p:cNvSpPr>
              <a:spLocks noChangeArrowheads="1"/>
            </p:cNvSpPr>
            <p:nvPr/>
          </p:nvSpPr>
          <p:spPr bwMode="auto">
            <a:xfrm>
              <a:off x="618" y="3048"/>
              <a:ext cx="4239" cy="1162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04" name="Rectangle 8"/>
            <p:cNvSpPr>
              <a:spLocks noChangeArrowheads="1"/>
            </p:cNvSpPr>
            <p:nvPr/>
          </p:nvSpPr>
          <p:spPr bwMode="auto">
            <a:xfrm>
              <a:off x="625" y="2012"/>
              <a:ext cx="4231" cy="1036"/>
            </a:xfrm>
            <a:prstGeom prst="rect">
              <a:avLst/>
            </a:prstGeom>
            <a:solidFill>
              <a:srgbClr val="B2B2B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05" name="Text Box 9"/>
            <p:cNvSpPr txBox="1">
              <a:spLocks noChangeArrowheads="1"/>
            </p:cNvSpPr>
            <p:nvPr/>
          </p:nvSpPr>
          <p:spPr bwMode="auto">
            <a:xfrm>
              <a:off x="4346" y="2614"/>
              <a:ext cx="4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1</a:t>
              </a:r>
            </a:p>
          </p:txBody>
        </p:sp>
        <p:sp>
          <p:nvSpPr>
            <p:cNvPr id="695306" name="Line 10"/>
            <p:cNvSpPr>
              <a:spLocks noChangeShapeType="1"/>
            </p:cNvSpPr>
            <p:nvPr/>
          </p:nvSpPr>
          <p:spPr bwMode="auto">
            <a:xfrm>
              <a:off x="895" y="3042"/>
              <a:ext cx="420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07" name="Line 11"/>
            <p:cNvSpPr>
              <a:spLocks noChangeShapeType="1"/>
            </p:cNvSpPr>
            <p:nvPr/>
          </p:nvSpPr>
          <p:spPr bwMode="auto">
            <a:xfrm>
              <a:off x="2731" y="2059"/>
              <a:ext cx="0" cy="19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08" name="Text Box 12"/>
            <p:cNvSpPr txBox="1">
              <a:spLocks noChangeArrowheads="1"/>
            </p:cNvSpPr>
            <p:nvPr/>
          </p:nvSpPr>
          <p:spPr bwMode="auto">
            <a:xfrm>
              <a:off x="5123" y="2881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95309" name="Text Box 13"/>
            <p:cNvSpPr txBox="1">
              <a:spLocks noChangeArrowheads="1"/>
            </p:cNvSpPr>
            <p:nvPr/>
          </p:nvSpPr>
          <p:spPr bwMode="auto">
            <a:xfrm>
              <a:off x="2645" y="3978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95310" name="Arc 14"/>
            <p:cNvSpPr>
              <a:spLocks/>
            </p:cNvSpPr>
            <p:nvPr/>
          </p:nvSpPr>
          <p:spPr bwMode="auto">
            <a:xfrm>
              <a:off x="2732" y="2965"/>
              <a:ext cx="126" cy="162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11" name="Arc 15"/>
            <p:cNvSpPr>
              <a:spLocks/>
            </p:cNvSpPr>
            <p:nvPr/>
          </p:nvSpPr>
          <p:spPr bwMode="auto">
            <a:xfrm flipH="1" flipV="1">
              <a:off x="2535" y="2783"/>
              <a:ext cx="196" cy="251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12" name="Text Box 16"/>
            <p:cNvSpPr txBox="1">
              <a:spLocks noChangeArrowheads="1"/>
            </p:cNvSpPr>
            <p:nvPr/>
          </p:nvSpPr>
          <p:spPr bwMode="auto">
            <a:xfrm>
              <a:off x="2502" y="2485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c </a:t>
              </a:r>
            </a:p>
          </p:txBody>
        </p:sp>
        <p:sp>
          <p:nvSpPr>
            <p:cNvPr id="695313" name="Text Box 17"/>
            <p:cNvSpPr txBox="1">
              <a:spLocks noChangeArrowheads="1"/>
            </p:cNvSpPr>
            <p:nvPr/>
          </p:nvSpPr>
          <p:spPr bwMode="auto">
            <a:xfrm>
              <a:off x="2758" y="3223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695314" name="Line 18"/>
            <p:cNvSpPr>
              <a:spLocks noChangeShapeType="1"/>
            </p:cNvSpPr>
            <p:nvPr/>
          </p:nvSpPr>
          <p:spPr bwMode="auto">
            <a:xfrm>
              <a:off x="2035" y="2447"/>
              <a:ext cx="689" cy="59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15" name="Line 19"/>
            <p:cNvSpPr>
              <a:spLocks noChangeShapeType="1"/>
            </p:cNvSpPr>
            <p:nvPr/>
          </p:nvSpPr>
          <p:spPr bwMode="auto">
            <a:xfrm flipV="1">
              <a:off x="2282" y="2635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16" name="Line 20"/>
            <p:cNvSpPr>
              <a:spLocks noChangeShapeType="1"/>
            </p:cNvSpPr>
            <p:nvPr/>
          </p:nvSpPr>
          <p:spPr bwMode="auto">
            <a:xfrm flipV="1">
              <a:off x="2313" y="2662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17" name="Line 21"/>
            <p:cNvSpPr>
              <a:spLocks noChangeShapeType="1"/>
            </p:cNvSpPr>
            <p:nvPr/>
          </p:nvSpPr>
          <p:spPr bwMode="auto">
            <a:xfrm flipV="1">
              <a:off x="2342" y="2688"/>
              <a:ext cx="161" cy="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18" name="Line 22"/>
            <p:cNvSpPr>
              <a:spLocks noChangeShapeType="1"/>
            </p:cNvSpPr>
            <p:nvPr/>
          </p:nvSpPr>
          <p:spPr bwMode="auto">
            <a:xfrm rot="-1147789">
              <a:off x="2751" y="2907"/>
              <a:ext cx="825" cy="29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23" name="Text Box 27"/>
            <p:cNvSpPr txBox="1">
              <a:spLocks noChangeArrowheads="1"/>
            </p:cNvSpPr>
            <p:nvPr/>
          </p:nvSpPr>
          <p:spPr bwMode="auto">
            <a:xfrm>
              <a:off x="4371" y="3443"/>
              <a:ext cx="45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2</a:t>
              </a:r>
            </a:p>
          </p:txBody>
        </p:sp>
        <p:graphicFrame>
          <p:nvGraphicFramePr>
            <p:cNvPr id="695324" name="Object 28"/>
            <p:cNvGraphicFramePr>
              <a:graphicFrameLocks noChangeAspect="1"/>
            </p:cNvGraphicFramePr>
            <p:nvPr/>
          </p:nvGraphicFramePr>
          <p:xfrm>
            <a:off x="1176" y="3415"/>
            <a:ext cx="656" cy="347"/>
          </p:xfrm>
          <a:graphic>
            <a:graphicData uri="http://schemas.openxmlformats.org/presentationml/2006/ole">
              <p:oleObj spid="_x0000_s695324" name="Equation" r:id="rId4" imgW="431640" imgH="228600" progId="Equation.DSMT4">
                <p:embed/>
              </p:oleObj>
            </a:graphicData>
          </a:graphic>
        </p:graphicFrame>
        <p:sp>
          <p:nvSpPr>
            <p:cNvPr id="695326" name="Line 30"/>
            <p:cNvSpPr>
              <a:spLocks noChangeShapeType="1"/>
            </p:cNvSpPr>
            <p:nvPr/>
          </p:nvSpPr>
          <p:spPr bwMode="auto">
            <a:xfrm flipV="1">
              <a:off x="3110" y="2936"/>
              <a:ext cx="0" cy="2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27" name="Line 31"/>
            <p:cNvSpPr>
              <a:spLocks noChangeShapeType="1"/>
            </p:cNvSpPr>
            <p:nvPr/>
          </p:nvSpPr>
          <p:spPr bwMode="auto">
            <a:xfrm flipV="1">
              <a:off x="3167" y="2937"/>
              <a:ext cx="0" cy="2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28" name="Line 32"/>
            <p:cNvSpPr>
              <a:spLocks noChangeShapeType="1"/>
            </p:cNvSpPr>
            <p:nvPr/>
          </p:nvSpPr>
          <p:spPr bwMode="auto">
            <a:xfrm flipV="1">
              <a:off x="3231" y="2940"/>
              <a:ext cx="0" cy="2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95330" name="Text Box 34"/>
          <p:cNvSpPr txBox="1">
            <a:spLocks noChangeArrowheads="1"/>
          </p:cNvSpPr>
          <p:nvPr/>
        </p:nvSpPr>
        <p:spPr bwMode="auto">
          <a:xfrm>
            <a:off x="627289" y="981068"/>
            <a:ext cx="340509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At the critical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angle (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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  <a:sym typeface="Symbol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=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2000" i="1" baseline="-25000" dirty="0" smtClean="0">
                <a:solidFill>
                  <a:schemeClr val="bg1"/>
                </a:solidFill>
                <a:sym typeface="Symbol"/>
              </a:rPr>
              <a:t>c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695331" name="Object 35"/>
          <p:cNvGraphicFramePr>
            <a:graphicFrameLocks noChangeAspect="1"/>
          </p:cNvGraphicFramePr>
          <p:nvPr/>
        </p:nvGraphicFramePr>
        <p:xfrm>
          <a:off x="2297468" y="1641167"/>
          <a:ext cx="2833688" cy="866775"/>
        </p:xfrm>
        <a:graphic>
          <a:graphicData uri="http://schemas.openxmlformats.org/presentationml/2006/ole">
            <p:oleObj spid="_x0000_s695331" name="Equation" r:id="rId5" imgW="1409400" imgH="431640" progId="Equation.DSMT4">
              <p:embed/>
            </p:oleObj>
          </a:graphicData>
        </a:graphic>
      </p:graphicFrame>
      <p:graphicFrame>
        <p:nvGraphicFramePr>
          <p:cNvPr id="695332" name="Object 36"/>
          <p:cNvGraphicFramePr>
            <a:graphicFrameLocks noChangeAspect="1"/>
          </p:cNvGraphicFramePr>
          <p:nvPr/>
        </p:nvGraphicFramePr>
        <p:xfrm>
          <a:off x="6113818" y="1583400"/>
          <a:ext cx="1824038" cy="911225"/>
        </p:xfrm>
        <a:graphic>
          <a:graphicData uri="http://schemas.openxmlformats.org/presentationml/2006/ole">
            <p:oleObj spid="_x0000_s695332" name="Equation" r:id="rId6" imgW="965160" imgH="482400" progId="Equation.DSMT4">
              <p:embed/>
            </p:oleObj>
          </a:graphicData>
        </a:graphic>
      </p:graphicFrame>
      <p:sp>
        <p:nvSpPr>
          <p:cNvPr id="695334" name="Text Box 38"/>
          <p:cNvSpPr txBox="1">
            <a:spLocks noChangeArrowheads="1"/>
          </p:cNvSpPr>
          <p:nvPr/>
        </p:nvSpPr>
        <p:spPr bwMode="auto">
          <a:xfrm>
            <a:off x="5273577" y="1839432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so</a:t>
            </a:r>
          </a:p>
        </p:txBody>
      </p:sp>
      <p:sp>
        <p:nvSpPr>
          <p:cNvPr id="695335" name="Text Box 39"/>
          <p:cNvSpPr txBox="1">
            <a:spLocks noChangeArrowheads="1"/>
          </p:cNvSpPr>
          <p:nvPr/>
        </p:nvSpPr>
        <p:spPr bwMode="auto">
          <a:xfrm>
            <a:off x="3890052" y="966326"/>
            <a:ext cx="12842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i="1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sz="2400" i="1" baseline="-25000" dirty="0">
                <a:solidFill>
                  <a:schemeClr val="hlink"/>
                </a:solidFill>
                <a:latin typeface="+mn-lt"/>
                <a:sym typeface="Symbol" pitchFamily="18" charset="2"/>
              </a:rPr>
              <a:t>t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= 90</a:t>
            </a:r>
            <a:r>
              <a:rPr lang="en-US" sz="2400" baseline="30000" dirty="0">
                <a:solidFill>
                  <a:schemeClr val="hlink"/>
                </a:solidFill>
                <a:sym typeface="Symbol" pitchFamily="18" charset="2"/>
              </a:rPr>
              <a:t>o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695336" name="AutoShape 40"/>
          <p:cNvSpPr>
            <a:spLocks noChangeArrowheads="1"/>
          </p:cNvSpPr>
          <p:nvPr/>
        </p:nvSpPr>
        <p:spPr bwMode="auto">
          <a:xfrm>
            <a:off x="1550119" y="1914994"/>
            <a:ext cx="428804" cy="28229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2099810" y="0"/>
            <a:ext cx="46545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Critical Angle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12735" name="Text Box 31"/>
          <p:cNvSpPr txBox="1">
            <a:spLocks noChangeArrowheads="1"/>
          </p:cNvSpPr>
          <p:nvPr/>
        </p:nvSpPr>
        <p:spPr bwMode="auto">
          <a:xfrm>
            <a:off x="1854901" y="2426370"/>
            <a:ext cx="5705475" cy="1981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The critical angle applies to any polarization.</a:t>
            </a:r>
          </a:p>
          <a:p>
            <a:pPr marL="228600" indent="-228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The critical angle is only defined for </a:t>
            </a:r>
            <a:r>
              <a:rPr lang="en-US" sz="2000" u="sng" dirty="0">
                <a:solidFill>
                  <a:schemeClr val="bg2"/>
                </a:solidFill>
                <a:latin typeface="Arial" charset="0"/>
              </a:rPr>
              <a:t>lossless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materials.</a:t>
            </a:r>
          </a:p>
          <a:p>
            <a:pPr marL="228600" indent="-228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 critical angle exists only when going from a higher to a lower density medium (</a:t>
            </a:r>
            <a:r>
              <a:rPr lang="en-US" sz="2400" i="1" dirty="0">
                <a:solidFill>
                  <a:schemeClr val="bg2"/>
                </a:solidFill>
              </a:rPr>
              <a:t>n</a:t>
            </a:r>
            <a:r>
              <a:rPr lang="en-US" sz="2400" baseline="-25000" dirty="0">
                <a:solidFill>
                  <a:schemeClr val="bg2"/>
                </a:solidFill>
              </a:rPr>
              <a:t>1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&gt; </a:t>
            </a:r>
            <a:r>
              <a:rPr lang="en-US" sz="2400" i="1" dirty="0">
                <a:solidFill>
                  <a:schemeClr val="bg2"/>
                </a:solidFill>
              </a:rPr>
              <a:t>n</a:t>
            </a:r>
            <a:r>
              <a:rPr lang="en-US" sz="2400" baseline="-25000" dirty="0">
                <a:solidFill>
                  <a:schemeClr val="bg2"/>
                </a:solidFill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).</a:t>
            </a:r>
          </a:p>
        </p:txBody>
      </p:sp>
      <p:sp>
        <p:nvSpPr>
          <p:cNvPr id="712736" name="Text Box 32"/>
          <p:cNvSpPr txBox="1">
            <a:spLocks noChangeArrowheads="1"/>
          </p:cNvSpPr>
          <p:nvPr/>
        </p:nvSpPr>
        <p:spPr bwMode="auto">
          <a:xfrm>
            <a:off x="1431925" y="1737848"/>
            <a:ext cx="10652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Notes: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3" name="Text Box 3"/>
          <p:cNvSpPr txBox="1">
            <a:spLocks noChangeArrowheads="1"/>
          </p:cNvSpPr>
          <p:nvPr/>
        </p:nvSpPr>
        <p:spPr bwMode="auto">
          <a:xfrm>
            <a:off x="1566182" y="0"/>
            <a:ext cx="59150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Beyond Critical Angle</a:t>
            </a:r>
          </a:p>
        </p:txBody>
      </p:sp>
      <p:graphicFrame>
        <p:nvGraphicFramePr>
          <p:cNvPr id="680988" name="Object 28"/>
          <p:cNvGraphicFramePr>
            <a:graphicFrameLocks noChangeAspect="1"/>
          </p:cNvGraphicFramePr>
          <p:nvPr/>
        </p:nvGraphicFramePr>
        <p:xfrm>
          <a:off x="6904595" y="3233555"/>
          <a:ext cx="1982788" cy="557213"/>
        </p:xfrm>
        <a:graphic>
          <a:graphicData uri="http://schemas.openxmlformats.org/presentationml/2006/ole">
            <p:oleObj spid="_x0000_s680988" name="Equation" r:id="rId4" imgW="812520" imgH="228600" progId="Equation.DSMT4">
              <p:embed/>
            </p:oleObj>
          </a:graphicData>
        </a:graphic>
      </p:graphicFrame>
      <p:graphicFrame>
        <p:nvGraphicFramePr>
          <p:cNvPr id="680989" name="Object 29"/>
          <p:cNvGraphicFramePr>
            <a:graphicFrameLocks noChangeAspect="1"/>
          </p:cNvGraphicFramePr>
          <p:nvPr/>
        </p:nvGraphicFramePr>
        <p:xfrm>
          <a:off x="1563914" y="3216732"/>
          <a:ext cx="1090613" cy="576263"/>
        </p:xfrm>
        <a:graphic>
          <a:graphicData uri="http://schemas.openxmlformats.org/presentationml/2006/ole">
            <p:oleObj spid="_x0000_s680989" name="Equation" r:id="rId5" imgW="431640" imgH="228600" progId="Equation.DSMT4">
              <p:embed/>
            </p:oleObj>
          </a:graphicData>
        </a:graphic>
      </p:graphicFrame>
      <p:graphicFrame>
        <p:nvGraphicFramePr>
          <p:cNvPr id="680991" name="Object 31"/>
          <p:cNvGraphicFramePr>
            <a:graphicFrameLocks noChangeAspect="1"/>
          </p:cNvGraphicFramePr>
          <p:nvPr/>
        </p:nvGraphicFramePr>
        <p:xfrm>
          <a:off x="987652" y="4348620"/>
          <a:ext cx="7165975" cy="630237"/>
        </p:xfrm>
        <a:graphic>
          <a:graphicData uri="http://schemas.openxmlformats.org/presentationml/2006/ole">
            <p:oleObj spid="_x0000_s680991" name="Equation" r:id="rId6" imgW="3174840" imgH="279360" progId="Equation.DSMT4">
              <p:embed/>
            </p:oleObj>
          </a:graphicData>
        </a:graphic>
      </p:graphicFrame>
      <p:graphicFrame>
        <p:nvGraphicFramePr>
          <p:cNvPr id="680993" name="Object 33"/>
          <p:cNvGraphicFramePr>
            <a:graphicFrameLocks noChangeAspect="1"/>
          </p:cNvGraphicFramePr>
          <p:nvPr/>
        </p:nvGraphicFramePr>
        <p:xfrm>
          <a:off x="4509983" y="5203951"/>
          <a:ext cx="1233488" cy="615950"/>
        </p:xfrm>
        <a:graphic>
          <a:graphicData uri="http://schemas.openxmlformats.org/presentationml/2006/ole">
            <p:oleObj spid="_x0000_s680993" name="Equation" r:id="rId7" imgW="482400" imgH="241200" progId="Equation.DSMT4">
              <p:embed/>
            </p:oleObj>
          </a:graphicData>
        </a:graphic>
      </p:graphicFrame>
      <p:sp>
        <p:nvSpPr>
          <p:cNvPr id="680994" name="Text Box 34"/>
          <p:cNvSpPr txBox="1">
            <a:spLocks noChangeArrowheads="1"/>
          </p:cNvSpPr>
          <p:nvPr/>
        </p:nvSpPr>
        <p:spPr bwMode="auto">
          <a:xfrm>
            <a:off x="3899127" y="5264607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so</a:t>
            </a:r>
          </a:p>
        </p:txBody>
      </p:sp>
      <p:graphicFrame>
        <p:nvGraphicFramePr>
          <p:cNvPr id="680995" name="Object 35"/>
          <p:cNvGraphicFramePr>
            <a:graphicFrameLocks noChangeAspect="1"/>
          </p:cNvGraphicFramePr>
          <p:nvPr/>
        </p:nvGraphicFramePr>
        <p:xfrm>
          <a:off x="3101068" y="1533073"/>
          <a:ext cx="2606675" cy="1020763"/>
        </p:xfrm>
        <a:graphic>
          <a:graphicData uri="http://schemas.openxmlformats.org/presentationml/2006/ole">
            <p:oleObj spid="_x0000_s680995" name="Equation" r:id="rId8" imgW="1231560" imgH="482400" progId="Equation.DSMT4">
              <p:embed/>
            </p:oleObj>
          </a:graphicData>
        </a:graphic>
      </p:graphicFrame>
      <p:sp>
        <p:nvSpPr>
          <p:cNvPr id="680996" name="Text Box 36"/>
          <p:cNvSpPr txBox="1">
            <a:spLocks noChangeArrowheads="1"/>
          </p:cNvSpPr>
          <p:nvPr/>
        </p:nvSpPr>
        <p:spPr bwMode="auto">
          <a:xfrm>
            <a:off x="1105353" y="932770"/>
            <a:ext cx="43412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Let’s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examine the transmitted angle: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80997" name="Text Box 37"/>
          <p:cNvSpPr txBox="1">
            <a:spLocks noChangeArrowheads="1"/>
          </p:cNvSpPr>
          <p:nvPr/>
        </p:nvSpPr>
        <p:spPr bwMode="auto">
          <a:xfrm>
            <a:off x="468539" y="3316745"/>
            <a:ext cx="1009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Assume</a:t>
            </a:r>
          </a:p>
        </p:txBody>
      </p:sp>
      <p:sp>
        <p:nvSpPr>
          <p:cNvPr id="680998" name="AutoShape 38"/>
          <p:cNvSpPr>
            <a:spLocks noChangeArrowheads="1"/>
          </p:cNvSpPr>
          <p:nvPr/>
        </p:nvSpPr>
        <p:spPr bwMode="auto">
          <a:xfrm>
            <a:off x="2960914" y="3394532"/>
            <a:ext cx="635000" cy="2540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0999" name="Object 39"/>
          <p:cNvGraphicFramePr>
            <a:graphicFrameLocks noChangeAspect="1"/>
          </p:cNvGraphicFramePr>
          <p:nvPr/>
        </p:nvGraphicFramePr>
        <p:xfrm>
          <a:off x="4027714" y="3105607"/>
          <a:ext cx="1558925" cy="912813"/>
        </p:xfrm>
        <a:graphic>
          <a:graphicData uri="http://schemas.openxmlformats.org/presentationml/2006/ole">
            <p:oleObj spid="_x0000_s680999" name="Equation" r:id="rId9" imgW="736560" imgH="431640" progId="Equation.DSMT4">
              <p:embed/>
            </p:oleObj>
          </a:graphicData>
        </a:graphic>
      </p:graphicFrame>
      <p:sp>
        <p:nvSpPr>
          <p:cNvPr id="681000" name="AutoShape 40"/>
          <p:cNvSpPr>
            <a:spLocks noChangeArrowheads="1"/>
          </p:cNvSpPr>
          <p:nvPr/>
        </p:nvSpPr>
        <p:spPr bwMode="auto">
          <a:xfrm>
            <a:off x="5983514" y="3381832"/>
            <a:ext cx="635000" cy="2540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1187532" y="2714728"/>
            <a:ext cx="6490813" cy="1108075"/>
          </a:xfrm>
          <a:prstGeom prst="rect">
            <a:avLst/>
          </a:prstGeom>
          <a:solidFill>
            <a:srgbClr val="B2B2B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1993" name="Object 9"/>
          <p:cNvGraphicFramePr>
            <a:graphicFrameLocks noChangeAspect="1"/>
          </p:cNvGraphicFramePr>
          <p:nvPr/>
        </p:nvGraphicFramePr>
        <p:xfrm>
          <a:off x="3209925" y="1049338"/>
          <a:ext cx="1004888" cy="530225"/>
        </p:xfrm>
        <a:graphic>
          <a:graphicData uri="http://schemas.openxmlformats.org/presentationml/2006/ole">
            <p:oleObj spid="_x0000_s681993" name="Equation" r:id="rId4" imgW="457200" imgH="241200" progId="Equation.DSMT4">
              <p:embed/>
            </p:oleObj>
          </a:graphicData>
        </a:graphic>
      </p:graphicFrame>
      <p:graphicFrame>
        <p:nvGraphicFramePr>
          <p:cNvPr id="681994" name="Object 10"/>
          <p:cNvGraphicFramePr>
            <a:graphicFrameLocks noChangeAspect="1"/>
          </p:cNvGraphicFramePr>
          <p:nvPr/>
        </p:nvGraphicFramePr>
        <p:xfrm>
          <a:off x="1531938" y="1841500"/>
          <a:ext cx="4519612" cy="565150"/>
        </p:xfrm>
        <a:graphic>
          <a:graphicData uri="http://schemas.openxmlformats.org/presentationml/2006/ole">
            <p:oleObj spid="_x0000_s681994" name="Equation" r:id="rId5" imgW="2438280" imgH="304560" progId="Equation.DSMT4">
              <p:embed/>
            </p:oleObj>
          </a:graphicData>
        </a:graphic>
      </p:graphicFrame>
      <p:graphicFrame>
        <p:nvGraphicFramePr>
          <p:cNvPr id="682021" name="Object 37"/>
          <p:cNvGraphicFramePr>
            <a:graphicFrameLocks noChangeAspect="1"/>
          </p:cNvGraphicFramePr>
          <p:nvPr/>
        </p:nvGraphicFramePr>
        <p:xfrm>
          <a:off x="1057870" y="5597525"/>
          <a:ext cx="4416425" cy="541338"/>
        </p:xfrm>
        <a:graphic>
          <a:graphicData uri="http://schemas.openxmlformats.org/presentationml/2006/ole">
            <p:oleObj spid="_x0000_s682021" name="Equation" r:id="rId6" imgW="2070000" imgH="253800" progId="Equation.DSMT4">
              <p:embed/>
            </p:oleObj>
          </a:graphicData>
        </a:graphic>
      </p:graphicFrame>
      <p:sp>
        <p:nvSpPr>
          <p:cNvPr id="682027" name="Text Box 43"/>
          <p:cNvSpPr txBox="1">
            <a:spLocks noChangeArrowheads="1"/>
          </p:cNvSpPr>
          <p:nvPr/>
        </p:nvSpPr>
        <p:spPr bwMode="auto">
          <a:xfrm>
            <a:off x="959757" y="0"/>
            <a:ext cx="7070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Beyond Critical Angle (cont.)</a:t>
            </a:r>
          </a:p>
        </p:txBody>
      </p:sp>
      <p:grpSp>
        <p:nvGrpSpPr>
          <p:cNvPr id="682035" name="Group 51"/>
          <p:cNvGrpSpPr>
            <a:grpSpLocks/>
          </p:cNvGrpSpPr>
          <p:nvPr/>
        </p:nvGrpSpPr>
        <p:grpSpPr bwMode="auto">
          <a:xfrm>
            <a:off x="1182688" y="3184525"/>
            <a:ext cx="7216775" cy="2311400"/>
            <a:chOff x="777" y="1862"/>
            <a:chExt cx="4546" cy="1456"/>
          </a:xfrm>
        </p:grpSpPr>
        <p:sp>
          <p:nvSpPr>
            <p:cNvPr id="682022" name="Rectangle 38"/>
            <p:cNvSpPr>
              <a:spLocks noChangeArrowheads="1"/>
            </p:cNvSpPr>
            <p:nvPr/>
          </p:nvSpPr>
          <p:spPr bwMode="auto">
            <a:xfrm>
              <a:off x="777" y="2271"/>
              <a:ext cx="4093" cy="698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9" name="Line 15"/>
            <p:cNvSpPr>
              <a:spLocks noChangeShapeType="1"/>
            </p:cNvSpPr>
            <p:nvPr/>
          </p:nvSpPr>
          <p:spPr bwMode="auto">
            <a:xfrm flipV="1">
              <a:off x="783" y="2263"/>
              <a:ext cx="4220" cy="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2000" name="Line 16"/>
            <p:cNvSpPr>
              <a:spLocks noChangeShapeType="1"/>
            </p:cNvSpPr>
            <p:nvPr/>
          </p:nvSpPr>
          <p:spPr bwMode="auto">
            <a:xfrm>
              <a:off x="2837" y="1862"/>
              <a:ext cx="0" cy="12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2001" name="Text Box 17"/>
            <p:cNvSpPr txBox="1">
              <a:spLocks noChangeArrowheads="1"/>
            </p:cNvSpPr>
            <p:nvPr/>
          </p:nvSpPr>
          <p:spPr bwMode="auto">
            <a:xfrm>
              <a:off x="5066" y="2116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82002" name="Text Box 18"/>
            <p:cNvSpPr txBox="1">
              <a:spLocks noChangeArrowheads="1"/>
            </p:cNvSpPr>
            <p:nvPr/>
          </p:nvSpPr>
          <p:spPr bwMode="auto">
            <a:xfrm>
              <a:off x="2756" y="3068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82023" name="Text Box 39"/>
            <p:cNvSpPr txBox="1">
              <a:spLocks noChangeArrowheads="1"/>
            </p:cNvSpPr>
            <p:nvPr/>
          </p:nvSpPr>
          <p:spPr bwMode="auto">
            <a:xfrm>
              <a:off x="3965" y="2488"/>
              <a:ext cx="76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R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egion </a:t>
              </a:r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82026" name="Text Box 42"/>
            <p:cNvSpPr txBox="1">
              <a:spLocks noChangeArrowheads="1"/>
            </p:cNvSpPr>
            <p:nvPr/>
          </p:nvSpPr>
          <p:spPr bwMode="auto">
            <a:xfrm>
              <a:off x="3422" y="1880"/>
              <a:ext cx="90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P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ower </a:t>
              </a:r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flow</a:t>
              </a:r>
            </a:p>
          </p:txBody>
        </p:sp>
        <p:sp>
          <p:nvSpPr>
            <p:cNvPr id="682028" name="AutoShape 44"/>
            <p:cNvSpPr>
              <a:spLocks noChangeArrowheads="1"/>
            </p:cNvSpPr>
            <p:nvPr/>
          </p:nvSpPr>
          <p:spPr bwMode="auto">
            <a:xfrm>
              <a:off x="2484" y="2338"/>
              <a:ext cx="715" cy="10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29" name="AutoShape 45"/>
            <p:cNvSpPr>
              <a:spLocks noChangeArrowheads="1"/>
            </p:cNvSpPr>
            <p:nvPr/>
          </p:nvSpPr>
          <p:spPr bwMode="auto">
            <a:xfrm>
              <a:off x="2560" y="2525"/>
              <a:ext cx="569" cy="87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30" name="AutoShape 46"/>
            <p:cNvSpPr>
              <a:spLocks noChangeArrowheads="1"/>
            </p:cNvSpPr>
            <p:nvPr/>
          </p:nvSpPr>
          <p:spPr bwMode="auto">
            <a:xfrm>
              <a:off x="2636" y="2695"/>
              <a:ext cx="395" cy="87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31" name="AutoShape 47"/>
            <p:cNvSpPr>
              <a:spLocks noChangeArrowheads="1"/>
            </p:cNvSpPr>
            <p:nvPr/>
          </p:nvSpPr>
          <p:spPr bwMode="auto">
            <a:xfrm>
              <a:off x="2723" y="2836"/>
              <a:ext cx="221" cy="7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32" name="AutoShape 48"/>
            <p:cNvSpPr>
              <a:spLocks noChangeArrowheads="1"/>
            </p:cNvSpPr>
            <p:nvPr/>
          </p:nvSpPr>
          <p:spPr bwMode="auto">
            <a:xfrm>
              <a:off x="2412" y="2090"/>
              <a:ext cx="931" cy="10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33" name="AutoShape 49"/>
            <p:cNvSpPr>
              <a:spLocks noChangeArrowheads="1"/>
            </p:cNvSpPr>
            <p:nvPr/>
          </p:nvSpPr>
          <p:spPr bwMode="auto">
            <a:xfrm>
              <a:off x="2420" y="1874"/>
              <a:ext cx="931" cy="10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2036" name="Text Box 52"/>
          <p:cNvSpPr txBox="1">
            <a:spLocks noChangeArrowheads="1"/>
          </p:cNvSpPr>
          <p:nvPr/>
        </p:nvSpPr>
        <p:spPr bwMode="auto">
          <a:xfrm>
            <a:off x="6425499" y="864323"/>
            <a:ext cx="2381250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Arial" charset="0"/>
              </a:rPr>
              <a:t>Note: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 The power flow in the upper region is 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horizontal. No 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power crosses the boundary</a:t>
            </a:r>
            <a:endParaRPr lang="en-US" sz="16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82037" name="Text Box 53"/>
          <p:cNvSpPr txBox="1">
            <a:spLocks noChangeArrowheads="1"/>
          </p:cNvSpPr>
          <p:nvPr/>
        </p:nvSpPr>
        <p:spPr bwMode="auto">
          <a:xfrm>
            <a:off x="5909478" y="5461923"/>
            <a:ext cx="2756848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Arial" charset="0"/>
              </a:rPr>
              <a:t>Note: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 The power flow in the lower region is horizontal, and decays with </a:t>
            </a:r>
            <a:r>
              <a:rPr lang="en-US" sz="1600" i="1" dirty="0">
                <a:solidFill>
                  <a:schemeClr val="bg2"/>
                </a:solidFill>
              </a:rPr>
              <a:t>z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.</a:t>
            </a:r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2192173" y="3131292"/>
            <a:ext cx="121219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egion 1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027" name="Text Box 43"/>
          <p:cNvSpPr txBox="1">
            <a:spLocks noChangeArrowheads="1"/>
          </p:cNvSpPr>
          <p:nvPr/>
        </p:nvSpPr>
        <p:spPr bwMode="auto">
          <a:xfrm>
            <a:off x="959757" y="0"/>
            <a:ext cx="7070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Beyond Critical Angle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27047" name="Object 7"/>
          <p:cNvGraphicFramePr>
            <a:graphicFrameLocks noChangeAspect="1"/>
          </p:cNvGraphicFramePr>
          <p:nvPr/>
        </p:nvGraphicFramePr>
        <p:xfrm>
          <a:off x="5243513" y="2717800"/>
          <a:ext cx="1765300" cy="423863"/>
        </p:xfrm>
        <a:graphic>
          <a:graphicData uri="http://schemas.openxmlformats.org/presentationml/2006/ole">
            <p:oleObj spid="_x0000_s727047" name="Equation" r:id="rId4" imgW="952200" imgH="228600" progId="Equation.DSMT4">
              <p:embed/>
            </p:oleObj>
          </a:graphicData>
        </a:graphic>
      </p:graphicFrame>
      <p:graphicFrame>
        <p:nvGraphicFramePr>
          <p:cNvPr id="727048" name="Object 8"/>
          <p:cNvGraphicFramePr>
            <a:graphicFrameLocks noChangeAspect="1"/>
          </p:cNvGraphicFramePr>
          <p:nvPr/>
        </p:nvGraphicFramePr>
        <p:xfrm>
          <a:off x="4929141" y="3292452"/>
          <a:ext cx="2622550" cy="536575"/>
        </p:xfrm>
        <a:graphic>
          <a:graphicData uri="http://schemas.openxmlformats.org/presentationml/2006/ole">
            <p:oleObj spid="_x0000_s727048" name="Equation" r:id="rId5" imgW="1117440" imgH="228600" progId="Equation.DSMT4">
              <p:embed/>
            </p:oleObj>
          </a:graphicData>
        </a:graphic>
      </p:graphicFrame>
      <p:graphicFrame>
        <p:nvGraphicFramePr>
          <p:cNvPr id="727049" name="Object 9"/>
          <p:cNvGraphicFramePr>
            <a:graphicFrameLocks noChangeAspect="1"/>
          </p:cNvGraphicFramePr>
          <p:nvPr/>
        </p:nvGraphicFramePr>
        <p:xfrm>
          <a:off x="5617073" y="1837850"/>
          <a:ext cx="1090612" cy="576263"/>
        </p:xfrm>
        <a:graphic>
          <a:graphicData uri="http://schemas.openxmlformats.org/presentationml/2006/ole">
            <p:oleObj spid="_x0000_s727049" name="Equation" r:id="rId6" imgW="431640" imgH="228600" progId="Equation.DSMT4">
              <p:embed/>
            </p:oleObj>
          </a:graphicData>
        </a:graphic>
      </p:graphicFrame>
      <p:graphicFrame>
        <p:nvGraphicFramePr>
          <p:cNvPr id="727050" name="Object 10"/>
          <p:cNvGraphicFramePr>
            <a:graphicFrameLocks noChangeAspect="1"/>
          </p:cNvGraphicFramePr>
          <p:nvPr/>
        </p:nvGraphicFramePr>
        <p:xfrm>
          <a:off x="5379422" y="4001116"/>
          <a:ext cx="1370012" cy="596900"/>
        </p:xfrm>
        <a:graphic>
          <a:graphicData uri="http://schemas.openxmlformats.org/presentationml/2006/ole">
            <p:oleObj spid="_x0000_s727050" name="Equation" r:id="rId7" imgW="583920" imgH="253800" progId="Equation.DSMT4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183641" y="5704764"/>
            <a:ext cx="4216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All of the incident power is reflected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373188" y="1719618"/>
            <a:ext cx="2450460" cy="3236794"/>
            <a:chOff x="1373188" y="1719618"/>
            <a:chExt cx="2450460" cy="3236794"/>
          </a:xfrm>
        </p:grpSpPr>
        <p:grpSp>
          <p:nvGrpSpPr>
            <p:cNvPr id="34" name="Group 33"/>
            <p:cNvGrpSpPr/>
            <p:nvPr/>
          </p:nvGrpSpPr>
          <p:grpSpPr>
            <a:xfrm>
              <a:off x="2511188" y="1719618"/>
              <a:ext cx="1312460" cy="3236794"/>
              <a:chOff x="3507474" y="1746913"/>
              <a:chExt cx="1312460" cy="3236794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>
                <a:off x="3589361" y="1746913"/>
                <a:ext cx="0" cy="322087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4751695" y="1762835"/>
                <a:ext cx="0" cy="322087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9" name="Oval 28"/>
              <p:cNvSpPr/>
              <p:nvPr/>
            </p:nvSpPr>
            <p:spPr bwMode="auto">
              <a:xfrm>
                <a:off x="3507474" y="3234520"/>
                <a:ext cx="150125" cy="1501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4669809" y="3223146"/>
                <a:ext cx="150125" cy="1501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aphicFrame>
            <p:nvGraphicFramePr>
              <p:cNvPr id="727045" name="Object 5"/>
              <p:cNvGraphicFramePr>
                <a:graphicFrameLocks noChangeAspect="1"/>
              </p:cNvGraphicFramePr>
              <p:nvPr/>
            </p:nvGraphicFramePr>
            <p:xfrm>
              <a:off x="3921125" y="2236788"/>
              <a:ext cx="536575" cy="538162"/>
            </p:xfrm>
            <a:graphic>
              <a:graphicData uri="http://schemas.openxmlformats.org/presentationml/2006/ole">
                <p:oleObj spid="_x0000_s727045" name="Equation" r:id="rId8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727046" name="Object 6"/>
              <p:cNvGraphicFramePr>
                <a:graphicFrameLocks noChangeAspect="1"/>
              </p:cNvGraphicFramePr>
              <p:nvPr/>
            </p:nvGraphicFramePr>
            <p:xfrm>
              <a:off x="3876675" y="3903663"/>
              <a:ext cx="655638" cy="536575"/>
            </p:xfrm>
            <a:graphic>
              <a:graphicData uri="http://schemas.openxmlformats.org/presentationml/2006/ole">
                <p:oleObj spid="_x0000_s727046" name="Equation" r:id="rId9" imgW="279360" imgH="228600" progId="Equation.DSMT4">
                  <p:embed/>
                </p:oleObj>
              </a:graphicData>
            </a:graphic>
          </p:graphicFrame>
        </p:grpSp>
        <p:cxnSp>
          <p:nvCxnSpPr>
            <p:cNvPr id="39" name="Straight Arrow Connector 38"/>
            <p:cNvCxnSpPr/>
            <p:nvPr/>
          </p:nvCxnSpPr>
          <p:spPr bwMode="auto">
            <a:xfrm>
              <a:off x="2306472" y="1760561"/>
              <a:ext cx="0" cy="13374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1708242" y="1762836"/>
              <a:ext cx="0" cy="13374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727051" name="Object 11"/>
            <p:cNvGraphicFramePr>
              <a:graphicFrameLocks noChangeAspect="1"/>
            </p:cNvGraphicFramePr>
            <p:nvPr/>
          </p:nvGraphicFramePr>
          <p:xfrm>
            <a:off x="1373188" y="2174875"/>
            <a:ext cx="258762" cy="282575"/>
          </p:xfrm>
          <a:graphic>
            <a:graphicData uri="http://schemas.openxmlformats.org/presentationml/2006/ole">
              <p:oleObj spid="_x0000_s727051" name="Equation" r:id="rId10" imgW="139680" imgH="152280" progId="Equation.DSMT4">
                <p:embed/>
              </p:oleObj>
            </a:graphicData>
          </a:graphic>
        </p:graphicFrame>
        <p:cxnSp>
          <p:nvCxnSpPr>
            <p:cNvPr id="42" name="Straight Arrow Connector 41"/>
            <p:cNvCxnSpPr/>
            <p:nvPr/>
          </p:nvCxnSpPr>
          <p:spPr bwMode="auto">
            <a:xfrm>
              <a:off x="2336042" y="3414215"/>
              <a:ext cx="0" cy="13374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727052" name="Object 12"/>
            <p:cNvGraphicFramePr>
              <a:graphicFrameLocks noChangeAspect="1"/>
            </p:cNvGraphicFramePr>
            <p:nvPr/>
          </p:nvGraphicFramePr>
          <p:xfrm>
            <a:off x="1866900" y="3803650"/>
            <a:ext cx="258763" cy="306388"/>
          </p:xfrm>
          <a:graphic>
            <a:graphicData uri="http://schemas.openxmlformats.org/presentationml/2006/ole">
              <p:oleObj spid="_x0000_s727052" name="Equation" r:id="rId11" imgW="139680" imgH="164880" progId="Equation.DSMT4">
                <p:embed/>
              </p:oleObj>
            </a:graphicData>
          </a:graphic>
        </p:graphicFrame>
        <p:graphicFrame>
          <p:nvGraphicFramePr>
            <p:cNvPr id="727053" name="Object 13"/>
            <p:cNvGraphicFramePr>
              <a:graphicFrameLocks noChangeAspect="1"/>
            </p:cNvGraphicFramePr>
            <p:nvPr/>
          </p:nvGraphicFramePr>
          <p:xfrm>
            <a:off x="2022475" y="2247900"/>
            <a:ext cx="165100" cy="304800"/>
          </p:xfrm>
          <a:graphic>
            <a:graphicData uri="http://schemas.openxmlformats.org/presentationml/2006/ole">
              <p:oleObj spid="_x0000_s727053" name="Equation" r:id="rId12" imgW="8856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Text Box 2"/>
          <p:cNvSpPr txBox="1">
            <a:spLocks noChangeArrowheads="1"/>
          </p:cNvSpPr>
          <p:nvPr/>
        </p:nvSpPr>
        <p:spPr bwMode="auto">
          <a:xfrm>
            <a:off x="330200" y="2735710"/>
            <a:ext cx="728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Use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92227" name="Object 3"/>
          <p:cNvGraphicFramePr>
            <a:graphicFrameLocks noChangeAspect="1"/>
          </p:cNvGraphicFramePr>
          <p:nvPr/>
        </p:nvGraphicFramePr>
        <p:xfrm>
          <a:off x="354013" y="3062288"/>
          <a:ext cx="8191500" cy="944562"/>
        </p:xfrm>
        <a:graphic>
          <a:graphicData uri="http://schemas.openxmlformats.org/presentationml/2006/ole">
            <p:oleObj spid="_x0000_s692227" name="Equation" r:id="rId4" imgW="3746160" imgH="431640" progId="Equation.DSMT4">
              <p:embed/>
            </p:oleObj>
          </a:graphicData>
        </a:graphic>
      </p:graphicFrame>
      <p:sp>
        <p:nvSpPr>
          <p:cNvPr id="692232" name="Text Box 8"/>
          <p:cNvSpPr txBox="1">
            <a:spLocks noChangeArrowheads="1"/>
          </p:cNvSpPr>
          <p:nvPr/>
        </p:nvSpPr>
        <p:spPr bwMode="auto">
          <a:xfrm>
            <a:off x="522288" y="1211710"/>
            <a:ext cx="4219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Determine the transmitted angle </a:t>
            </a:r>
            <a:r>
              <a:rPr lang="en-US" sz="2400" i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sz="2400" i="1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:</a:t>
            </a:r>
          </a:p>
        </p:txBody>
      </p:sp>
      <p:graphicFrame>
        <p:nvGraphicFramePr>
          <p:cNvPr id="692233" name="Object 9"/>
          <p:cNvGraphicFramePr>
            <a:graphicFrameLocks noChangeAspect="1"/>
          </p:cNvGraphicFramePr>
          <p:nvPr/>
        </p:nvGraphicFramePr>
        <p:xfrm>
          <a:off x="3894138" y="2086422"/>
          <a:ext cx="1684337" cy="573088"/>
        </p:xfrm>
        <a:graphic>
          <a:graphicData uri="http://schemas.openxmlformats.org/presentationml/2006/ole">
            <p:oleObj spid="_x0000_s692233" name="Equation" r:id="rId5" imgW="672840" imgH="228600" progId="Equation.DSMT4">
              <p:embed/>
            </p:oleObj>
          </a:graphicData>
        </a:graphic>
      </p:graphicFrame>
      <p:graphicFrame>
        <p:nvGraphicFramePr>
          <p:cNvPr id="692234" name="Object 10"/>
          <p:cNvGraphicFramePr>
            <a:graphicFrameLocks noChangeAspect="1"/>
          </p:cNvGraphicFramePr>
          <p:nvPr/>
        </p:nvGraphicFramePr>
        <p:xfrm>
          <a:off x="4919663" y="986285"/>
          <a:ext cx="2820987" cy="1020762"/>
        </p:xfrm>
        <a:graphic>
          <a:graphicData uri="http://schemas.openxmlformats.org/presentationml/2006/ole">
            <p:oleObj spid="_x0000_s692234" name="Equation" r:id="rId6" imgW="1333440" imgH="482400" progId="Equation.DSMT4">
              <p:embed/>
            </p:oleObj>
          </a:graphicData>
        </a:graphic>
      </p:graphicFrame>
      <p:sp>
        <p:nvSpPr>
          <p:cNvPr id="692235" name="Text Box 11"/>
          <p:cNvSpPr txBox="1">
            <a:spLocks noChangeArrowheads="1"/>
          </p:cNvSpPr>
          <p:nvPr/>
        </p:nvSpPr>
        <p:spPr bwMode="auto">
          <a:xfrm>
            <a:off x="3098800" y="2175322"/>
            <a:ext cx="728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Let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92238" name="Object 14"/>
          <p:cNvGraphicFramePr>
            <a:graphicFrameLocks noChangeAspect="1"/>
          </p:cNvGraphicFramePr>
          <p:nvPr/>
        </p:nvGraphicFramePr>
        <p:xfrm>
          <a:off x="3138488" y="4224785"/>
          <a:ext cx="776287" cy="444500"/>
        </p:xfrm>
        <a:graphic>
          <a:graphicData uri="http://schemas.openxmlformats.org/presentationml/2006/ole">
            <p:oleObj spid="_x0000_s692238" name="Equation" r:id="rId7" imgW="355320" imgH="203040" progId="Equation.DSMT4">
              <p:embed/>
            </p:oleObj>
          </a:graphicData>
        </a:graphic>
      </p:graphicFrame>
      <p:graphicFrame>
        <p:nvGraphicFramePr>
          <p:cNvPr id="692239" name="Object 15"/>
          <p:cNvGraphicFramePr>
            <a:graphicFrameLocks noChangeAspect="1"/>
          </p:cNvGraphicFramePr>
          <p:nvPr/>
        </p:nvGraphicFramePr>
        <p:xfrm>
          <a:off x="5311775" y="4183510"/>
          <a:ext cx="1192213" cy="460375"/>
        </p:xfrm>
        <a:graphic>
          <a:graphicData uri="http://schemas.openxmlformats.org/presentationml/2006/ole">
            <p:oleObj spid="_x0000_s692239" name="Equation" r:id="rId8" imgW="736560" imgH="203040" progId="Equation.DSMT4">
              <p:embed/>
            </p:oleObj>
          </a:graphicData>
        </a:graphic>
      </p:graphicFrame>
      <p:sp>
        <p:nvSpPr>
          <p:cNvPr id="692240" name="Text Box 16"/>
          <p:cNvSpPr txBox="1">
            <a:spLocks noChangeArrowheads="1"/>
          </p:cNvSpPr>
          <p:nvPr/>
        </p:nvSpPr>
        <p:spPr bwMode="auto">
          <a:xfrm>
            <a:off x="4394200" y="422796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or</a:t>
            </a:r>
          </a:p>
        </p:txBody>
      </p:sp>
      <p:graphicFrame>
        <p:nvGraphicFramePr>
          <p:cNvPr id="692241" name="Object 17"/>
          <p:cNvGraphicFramePr>
            <a:graphicFrameLocks noChangeAspect="1"/>
          </p:cNvGraphicFramePr>
          <p:nvPr/>
        </p:nvGraphicFramePr>
        <p:xfrm>
          <a:off x="989013" y="5323565"/>
          <a:ext cx="2928937" cy="1079500"/>
        </p:xfrm>
        <a:graphic>
          <a:graphicData uri="http://schemas.openxmlformats.org/presentationml/2006/ole">
            <p:oleObj spid="_x0000_s692241" name="Equation" r:id="rId9" imgW="1168200" imgH="431640" progId="Equation.DSMT4">
              <p:embed/>
            </p:oleObj>
          </a:graphicData>
        </a:graphic>
      </p:graphicFrame>
      <p:sp>
        <p:nvSpPr>
          <p:cNvPr id="692242" name="Line 18"/>
          <p:cNvSpPr>
            <a:spLocks noChangeShapeType="1"/>
          </p:cNvSpPr>
          <p:nvPr/>
        </p:nvSpPr>
        <p:spPr bwMode="auto">
          <a:xfrm flipH="1">
            <a:off x="2601913" y="4785172"/>
            <a:ext cx="744537" cy="5921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92243" name="Object 19"/>
          <p:cNvGraphicFramePr>
            <a:graphicFrameLocks noChangeAspect="1"/>
          </p:cNvGraphicFramePr>
          <p:nvPr/>
        </p:nvGraphicFramePr>
        <p:xfrm>
          <a:off x="4852988" y="5293403"/>
          <a:ext cx="3470275" cy="1079500"/>
        </p:xfrm>
        <a:graphic>
          <a:graphicData uri="http://schemas.openxmlformats.org/presentationml/2006/ole">
            <p:oleObj spid="_x0000_s692243" name="Equation" r:id="rId10" imgW="1384200" imgH="431640" progId="Equation.DSMT4">
              <p:embed/>
            </p:oleObj>
          </a:graphicData>
        </a:graphic>
      </p:graphicFrame>
      <p:sp>
        <p:nvSpPr>
          <p:cNvPr id="692244" name="Line 20"/>
          <p:cNvSpPr>
            <a:spLocks noChangeShapeType="1"/>
          </p:cNvSpPr>
          <p:nvPr/>
        </p:nvSpPr>
        <p:spPr bwMode="auto">
          <a:xfrm>
            <a:off x="5683250" y="4743897"/>
            <a:ext cx="619125" cy="5905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92245" name="Text Box 21"/>
          <p:cNvSpPr txBox="1">
            <a:spLocks noChangeArrowheads="1"/>
          </p:cNvSpPr>
          <p:nvPr/>
        </p:nvSpPr>
        <p:spPr bwMode="auto">
          <a:xfrm>
            <a:off x="358775" y="4939160"/>
            <a:ext cx="145424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Not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possible</a:t>
            </a:r>
          </a:p>
        </p:txBody>
      </p:sp>
      <p:sp>
        <p:nvSpPr>
          <p:cNvPr id="692246" name="Text Box 22"/>
          <p:cNvSpPr txBox="1">
            <a:spLocks noChangeArrowheads="1"/>
          </p:cNvSpPr>
          <p:nvPr/>
        </p:nvSpPr>
        <p:spPr bwMode="auto">
          <a:xfrm>
            <a:off x="7131050" y="4327972"/>
            <a:ext cx="172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Arial" charset="0"/>
              </a:rPr>
              <a:t>must use +sign</a:t>
            </a:r>
          </a:p>
        </p:txBody>
      </p:sp>
      <p:sp>
        <p:nvSpPr>
          <p:cNvPr id="692248" name="Text Box 24"/>
          <p:cNvSpPr txBox="1">
            <a:spLocks noChangeArrowheads="1"/>
          </p:cNvSpPr>
          <p:nvPr/>
        </p:nvSpPr>
        <p:spPr bwMode="auto">
          <a:xfrm>
            <a:off x="992414" y="0"/>
            <a:ext cx="7070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Beyond Critical Angle (cont.)</a:t>
            </a:r>
          </a:p>
        </p:txBody>
      </p:sp>
      <p:graphicFrame>
        <p:nvGraphicFramePr>
          <p:cNvPr id="692249" name="Object 25"/>
          <p:cNvGraphicFramePr>
            <a:graphicFrameLocks noChangeAspect="1"/>
          </p:cNvGraphicFramePr>
          <p:nvPr/>
        </p:nvGraphicFramePr>
        <p:xfrm>
          <a:off x="7472240" y="4713507"/>
          <a:ext cx="1028700" cy="381475"/>
        </p:xfrm>
        <a:graphic>
          <a:graphicData uri="http://schemas.openxmlformats.org/presentationml/2006/ole">
            <p:oleObj spid="_x0000_s692249" name="Equation" r:id="rId11" imgW="634680" imgH="20304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715003" y="239386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(real)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7620990" y="2784757"/>
            <a:ext cx="296883" cy="4037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7348" name="Object 4"/>
          <p:cNvGraphicFramePr>
            <a:graphicFrameLocks noChangeAspect="1"/>
          </p:cNvGraphicFramePr>
          <p:nvPr/>
        </p:nvGraphicFramePr>
        <p:xfrm>
          <a:off x="3160713" y="1315352"/>
          <a:ext cx="2614612" cy="1033463"/>
        </p:xfrm>
        <a:graphic>
          <a:graphicData uri="http://schemas.openxmlformats.org/presentationml/2006/ole">
            <p:oleObj spid="_x0000_s697348" name="Equation" r:id="rId4" imgW="1091880" imgH="431640" progId="Equation.DSMT4">
              <p:embed/>
            </p:oleObj>
          </a:graphicData>
        </a:graphic>
      </p:graphicFrame>
      <p:graphicFrame>
        <p:nvGraphicFramePr>
          <p:cNvPr id="697359" name="Object 15"/>
          <p:cNvGraphicFramePr>
            <a:graphicFrameLocks noChangeAspect="1"/>
          </p:cNvGraphicFramePr>
          <p:nvPr/>
        </p:nvGraphicFramePr>
        <p:xfrm>
          <a:off x="3011488" y="2620277"/>
          <a:ext cx="3221037" cy="981075"/>
        </p:xfrm>
        <a:graphic>
          <a:graphicData uri="http://schemas.openxmlformats.org/presentationml/2006/ole">
            <p:oleObj spid="_x0000_s697359" name="Equation" r:id="rId5" imgW="1587240" imgH="482400" progId="Equation.DSMT4">
              <p:embed/>
            </p:oleObj>
          </a:graphicData>
        </a:graphic>
      </p:graphicFrame>
      <p:graphicFrame>
        <p:nvGraphicFramePr>
          <p:cNvPr id="697360" name="Object 16"/>
          <p:cNvGraphicFramePr>
            <a:graphicFrameLocks noChangeAspect="1"/>
          </p:cNvGraphicFramePr>
          <p:nvPr/>
        </p:nvGraphicFramePr>
        <p:xfrm>
          <a:off x="3176588" y="4431615"/>
          <a:ext cx="3363912" cy="1274762"/>
        </p:xfrm>
        <a:graphic>
          <a:graphicData uri="http://schemas.openxmlformats.org/presentationml/2006/ole">
            <p:oleObj spid="_x0000_s697360" name="Equation" r:id="rId6" imgW="1739880" imgH="660240" progId="Equation.DSMT4">
              <p:embed/>
            </p:oleObj>
          </a:graphicData>
        </a:graphic>
      </p:graphicFrame>
      <p:sp>
        <p:nvSpPr>
          <p:cNvPr id="697361" name="Text Box 17"/>
          <p:cNvSpPr txBox="1">
            <a:spLocks noChangeArrowheads="1"/>
          </p:cNvSpPr>
          <p:nvPr/>
        </p:nvSpPr>
        <p:spPr bwMode="auto">
          <a:xfrm>
            <a:off x="2017713" y="4661802"/>
            <a:ext cx="984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97362" name="AutoShape 18"/>
          <p:cNvSpPr>
            <a:spLocks noChangeArrowheads="1"/>
          </p:cNvSpPr>
          <p:nvPr/>
        </p:nvSpPr>
        <p:spPr bwMode="auto">
          <a:xfrm>
            <a:off x="1966251" y="2984454"/>
            <a:ext cx="667768" cy="318304"/>
          </a:xfrm>
          <a:prstGeom prst="rightArrow">
            <a:avLst>
              <a:gd name="adj1" fmla="val 50000"/>
              <a:gd name="adj2" fmla="val 8457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64" name="Text Box 20"/>
          <p:cNvSpPr txBox="1">
            <a:spLocks noChangeArrowheads="1"/>
          </p:cNvSpPr>
          <p:nvPr/>
        </p:nvSpPr>
        <p:spPr bwMode="auto">
          <a:xfrm>
            <a:off x="992414" y="0"/>
            <a:ext cx="7070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Beyond Critical Angle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6BB91-22F9-4F26-8A1E-112D67A9B8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14750</TotalTime>
  <Words>414</Words>
  <Application>Microsoft Office PowerPoint</Application>
  <PresentationFormat>On-screen Show (4:3)</PresentationFormat>
  <Paragraphs>124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1212</cp:revision>
  <cp:lastPrinted>1999-08-25T18:07:04Z</cp:lastPrinted>
  <dcterms:created xsi:type="dcterms:W3CDTF">1999-08-24T13:57:19Z</dcterms:created>
  <dcterms:modified xsi:type="dcterms:W3CDTF">2016-11-10T00:48:51Z</dcterms:modified>
</cp:coreProperties>
</file>