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76" r:id="rId2"/>
    <p:sldId id="328" r:id="rId3"/>
    <p:sldId id="329" r:id="rId4"/>
    <p:sldId id="330" r:id="rId5"/>
    <p:sldId id="347" r:id="rId6"/>
    <p:sldId id="332" r:id="rId7"/>
    <p:sldId id="333" r:id="rId8"/>
    <p:sldId id="334" r:id="rId9"/>
    <p:sldId id="343" r:id="rId10"/>
    <p:sldId id="335" r:id="rId11"/>
    <p:sldId id="344" r:id="rId12"/>
    <p:sldId id="336" r:id="rId13"/>
    <p:sldId id="345" r:id="rId14"/>
    <p:sldId id="337" r:id="rId15"/>
    <p:sldId id="339" r:id="rId16"/>
    <p:sldId id="340" r:id="rId17"/>
    <p:sldId id="341" r:id="rId18"/>
    <p:sldId id="346" r:id="rId19"/>
    <p:sldId id="342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CC33"/>
    <a:srgbClr val="FF9933"/>
    <a:srgbClr val="0000CC"/>
    <a:srgbClr val="6699FF"/>
    <a:srgbClr val="969696"/>
    <a:srgbClr val="99FFCC"/>
    <a:srgbClr val="CCCC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1.wmf"/><Relationship Id="rId7" Type="http://schemas.openxmlformats.org/officeDocument/2006/relationships/image" Target="../media/image54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8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68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71.wmf"/><Relationship Id="rId7" Type="http://schemas.openxmlformats.org/officeDocument/2006/relationships/image" Target="../media/image17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6.wmf"/><Relationship Id="rId4" Type="http://schemas.openxmlformats.org/officeDocument/2006/relationships/image" Target="../media/image72.wmf"/><Relationship Id="rId9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7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17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21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32C9E60-529F-4CD5-9873-D28C557A64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38121AC-FCBA-4AD9-8492-BFD9CBBBEF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00747-CDC6-4384-BA51-4242C1C9CF55}" type="slidenum">
              <a:rPr lang="en-US"/>
              <a:pPr/>
              <a:t>1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914C2-47A6-41C8-AA73-DC2DB4CAA527}" type="slidenum">
              <a:rPr lang="en-US"/>
              <a:pPr/>
              <a:t>10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E55CA-9100-41B9-BD3C-8B9F73246719}" type="slidenum">
              <a:rPr lang="en-US"/>
              <a:pPr/>
              <a:t>11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D7E06-B8CB-4ABF-B6C5-F06AEF38C680}" type="slidenum">
              <a:rPr lang="en-US"/>
              <a:pPr/>
              <a:t>12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D7E06-B8CB-4ABF-B6C5-F06AEF38C680}" type="slidenum">
              <a:rPr lang="en-US"/>
              <a:pPr/>
              <a:t>13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9DB2C-DE94-492A-8C60-45272B7C6751}" type="slidenum">
              <a:rPr lang="en-US"/>
              <a:pPr/>
              <a:t>14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8A034-4722-46C9-A21E-BEEE49A08EF2}" type="slidenum">
              <a:rPr lang="en-US"/>
              <a:pPr/>
              <a:t>15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F5FD4-BCD6-4457-88D7-EED168FB397C}" type="slidenum">
              <a:rPr lang="en-US"/>
              <a:pPr/>
              <a:t>16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8E4B7-13D6-48D5-AEA6-39FFCDBAB780}" type="slidenum">
              <a:rPr lang="en-US"/>
              <a:pPr/>
              <a:t>17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914C2-47A6-41C8-AA73-DC2DB4CAA527}" type="slidenum">
              <a:rPr lang="en-US"/>
              <a:pPr/>
              <a:t>18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E5F5B-436B-4732-A5C4-513771C1B28F}" type="slidenum">
              <a:rPr lang="en-US"/>
              <a:pPr/>
              <a:t>19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AD8BB-2263-4D03-AA7D-DC4CFA90FCE9}" type="slidenum">
              <a:rPr lang="en-US"/>
              <a:pPr/>
              <a:t>2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83557-827E-43F6-AAC7-5A8E546CF197}" type="slidenum">
              <a:rPr lang="en-US"/>
              <a:pPr/>
              <a:t>3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E7B5F-B83D-41AB-A103-428EB2ABCE1F}" type="slidenum">
              <a:rPr lang="en-US"/>
              <a:pPr/>
              <a:t>4</a:t>
            </a:fld>
            <a:endParaRPr 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E7B5F-B83D-41AB-A103-428EB2ABCE1F}" type="slidenum">
              <a:rPr lang="en-US"/>
              <a:pPr/>
              <a:t>5</a:t>
            </a:fld>
            <a:endParaRPr 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73896-AFAC-4F42-A273-25100A747A92}" type="slidenum">
              <a:rPr lang="en-US"/>
              <a:pPr/>
              <a:t>6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9A40C-160C-4783-A557-BFCE58562A8C}" type="slidenum">
              <a:rPr lang="en-US"/>
              <a:pPr/>
              <a:t>7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1736D-EEF8-4543-91CD-6A4C0DFE732D}" type="slidenum">
              <a:rPr lang="en-US"/>
              <a:pPr/>
              <a:t>8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EBD52-C6C1-402E-9F77-A75F1145E7CB}" type="slidenum">
              <a:rPr lang="en-US"/>
              <a:pPr/>
              <a:t>9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4DF92DAA-5F81-4F32-8EAA-72FA92E3A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917825" y="244633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 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20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226" y="3507426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401" name="Rectangle 33"/>
          <p:cNvSpPr>
            <a:spLocks noChangeArrowheads="1"/>
          </p:cNvSpPr>
          <p:nvPr/>
        </p:nvSpPr>
        <p:spPr bwMode="auto">
          <a:xfrm>
            <a:off x="745445" y="3602038"/>
            <a:ext cx="7689850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71" name="Text Box 3"/>
          <p:cNvSpPr txBox="1">
            <a:spLocks noChangeArrowheads="1"/>
          </p:cNvSpPr>
          <p:nvPr/>
        </p:nvSpPr>
        <p:spPr bwMode="auto">
          <a:xfrm>
            <a:off x="395288" y="2822575"/>
            <a:ext cx="1055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</a:p>
        </p:txBody>
      </p:sp>
      <p:graphicFrame>
        <p:nvGraphicFramePr>
          <p:cNvPr id="698379" name="Object 11"/>
          <p:cNvGraphicFramePr>
            <a:graphicFrameLocks noChangeAspect="1"/>
          </p:cNvGraphicFramePr>
          <p:nvPr/>
        </p:nvGraphicFramePr>
        <p:xfrm>
          <a:off x="1164091" y="3835400"/>
          <a:ext cx="6964362" cy="639763"/>
        </p:xfrm>
        <a:graphic>
          <a:graphicData uri="http://schemas.openxmlformats.org/presentationml/2006/ole">
            <p:oleObj spid="_x0000_s698379" name="Equation" r:id="rId4" imgW="2895480" imgH="266400" progId="Equation.DSMT4">
              <p:embed/>
            </p:oleObj>
          </a:graphicData>
        </a:graphic>
      </p:graphicFrame>
      <p:sp>
        <p:nvSpPr>
          <p:cNvPr id="698399" name="Text Box 31"/>
          <p:cNvSpPr txBox="1">
            <a:spLocks noChangeArrowheads="1"/>
          </p:cNvSpPr>
          <p:nvPr/>
        </p:nvSpPr>
        <p:spPr bwMode="auto">
          <a:xfrm>
            <a:off x="2158774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698400" name="Object 32"/>
          <p:cNvGraphicFramePr>
            <a:graphicFrameLocks noChangeAspect="1"/>
          </p:cNvGraphicFramePr>
          <p:nvPr/>
        </p:nvGraphicFramePr>
        <p:xfrm>
          <a:off x="2342016" y="1572306"/>
          <a:ext cx="4262437" cy="668337"/>
        </p:xfrm>
        <a:graphic>
          <a:graphicData uri="http://schemas.openxmlformats.org/presentationml/2006/ole">
            <p:oleObj spid="_x0000_s698400" name="Equation" r:id="rId5" imgW="1701720" imgH="2664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351622" y="798778"/>
            <a:ext cx="3757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Axial Ratio of Reflected Wave</a:t>
            </a:r>
          </a:p>
        </p:txBody>
      </p:sp>
      <p:graphicFrame>
        <p:nvGraphicFramePr>
          <p:cNvPr id="707589" name="Object 5"/>
          <p:cNvGraphicFramePr>
            <a:graphicFrameLocks noChangeAspect="1"/>
          </p:cNvGraphicFramePr>
          <p:nvPr/>
        </p:nvGraphicFramePr>
        <p:xfrm>
          <a:off x="1547215" y="1321502"/>
          <a:ext cx="6056313" cy="569913"/>
        </p:xfrm>
        <a:graphic>
          <a:graphicData uri="http://schemas.openxmlformats.org/presentationml/2006/ole">
            <p:oleObj spid="_x0000_s707589" name="Equation" r:id="rId4" imgW="2831760" imgH="266400" progId="Equation.DSMT4">
              <p:embed/>
            </p:oleObj>
          </a:graphicData>
        </a:graphic>
      </p:graphicFrame>
      <p:graphicFrame>
        <p:nvGraphicFramePr>
          <p:cNvPr id="707599" name="Object 15"/>
          <p:cNvGraphicFramePr>
            <a:graphicFrameLocks noChangeAspect="1"/>
          </p:cNvGraphicFramePr>
          <p:nvPr/>
        </p:nvGraphicFramePr>
        <p:xfrm>
          <a:off x="4405581" y="5605895"/>
          <a:ext cx="1939925" cy="847725"/>
        </p:xfrm>
        <a:graphic>
          <a:graphicData uri="http://schemas.openxmlformats.org/presentationml/2006/ole">
            <p:oleObj spid="_x0000_s707599" name="Equation" r:id="rId5" imgW="901440" imgH="393480" progId="Equation.DSMT4">
              <p:embed/>
            </p:oleObj>
          </a:graphicData>
        </a:graphic>
      </p:graphicFrame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2147888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707601" name="Object 17"/>
          <p:cNvGraphicFramePr>
            <a:graphicFrameLocks noChangeAspect="1"/>
          </p:cNvGraphicFramePr>
          <p:nvPr/>
        </p:nvGraphicFramePr>
        <p:xfrm>
          <a:off x="6940688" y="5822805"/>
          <a:ext cx="1692275" cy="438150"/>
        </p:xfrm>
        <a:graphic>
          <a:graphicData uri="http://schemas.openxmlformats.org/presentationml/2006/ole">
            <p:oleObj spid="_x0000_s707601" name="Equation" r:id="rId6" imgW="787320" imgH="203040" progId="Equation.DSMT4">
              <p:embed/>
            </p:oleObj>
          </a:graphicData>
        </a:graphic>
      </p:graphicFrame>
      <p:grpSp>
        <p:nvGrpSpPr>
          <p:cNvPr id="707641" name="Group 57"/>
          <p:cNvGrpSpPr>
            <a:grpSpLocks/>
          </p:cNvGrpSpPr>
          <p:nvPr/>
        </p:nvGrpSpPr>
        <p:grpSpPr bwMode="auto">
          <a:xfrm>
            <a:off x="195448" y="2902342"/>
            <a:ext cx="4371976" cy="3233737"/>
            <a:chOff x="168" y="1731"/>
            <a:chExt cx="2754" cy="2037"/>
          </a:xfrm>
        </p:grpSpPr>
        <p:sp>
          <p:nvSpPr>
            <p:cNvPr id="707640" name="Rectangle 56"/>
            <p:cNvSpPr>
              <a:spLocks noChangeArrowheads="1"/>
            </p:cNvSpPr>
            <p:nvPr/>
          </p:nvSpPr>
          <p:spPr bwMode="auto">
            <a:xfrm>
              <a:off x="360" y="3008"/>
              <a:ext cx="2096" cy="76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6" name="Freeform 22"/>
            <p:cNvSpPr>
              <a:spLocks/>
            </p:cNvSpPr>
            <p:nvPr/>
          </p:nvSpPr>
          <p:spPr bwMode="auto">
            <a:xfrm rot="13374537" flipH="1">
              <a:off x="530" y="2445"/>
              <a:ext cx="570" cy="187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07" name="Line 23"/>
            <p:cNvSpPr>
              <a:spLocks noChangeShapeType="1"/>
            </p:cNvSpPr>
            <p:nvPr/>
          </p:nvSpPr>
          <p:spPr bwMode="auto">
            <a:xfrm rot="-18830581">
              <a:off x="1012" y="2742"/>
              <a:ext cx="88" cy="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08" name="Line 24"/>
            <p:cNvSpPr>
              <a:spLocks noChangeShapeType="1"/>
            </p:cNvSpPr>
            <p:nvPr/>
          </p:nvSpPr>
          <p:spPr bwMode="auto">
            <a:xfrm>
              <a:off x="322" y="2167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09" name="Line 25"/>
            <p:cNvSpPr>
              <a:spLocks noChangeShapeType="1"/>
            </p:cNvSpPr>
            <p:nvPr/>
          </p:nvSpPr>
          <p:spPr bwMode="auto">
            <a:xfrm flipV="1">
              <a:off x="1373" y="2137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0" name="Arc 26"/>
            <p:cNvSpPr>
              <a:spLocks/>
            </p:cNvSpPr>
            <p:nvPr/>
          </p:nvSpPr>
          <p:spPr bwMode="auto">
            <a:xfrm flipH="1" flipV="1">
              <a:off x="1169" y="2789"/>
              <a:ext cx="196" cy="130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1" name="Arc 27"/>
            <p:cNvSpPr>
              <a:spLocks/>
            </p:cNvSpPr>
            <p:nvPr/>
          </p:nvSpPr>
          <p:spPr bwMode="auto">
            <a:xfrm flipV="1">
              <a:off x="1381" y="2790"/>
              <a:ext cx="196" cy="126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2" name="Text Box 28"/>
            <p:cNvSpPr txBox="1">
              <a:spLocks noChangeArrowheads="1"/>
            </p:cNvSpPr>
            <p:nvPr/>
          </p:nvSpPr>
          <p:spPr bwMode="auto">
            <a:xfrm>
              <a:off x="1122" y="2461"/>
              <a:ext cx="2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707613" name="Text Box 29"/>
            <p:cNvSpPr txBox="1">
              <a:spLocks noChangeArrowheads="1"/>
            </p:cNvSpPr>
            <p:nvPr/>
          </p:nvSpPr>
          <p:spPr bwMode="auto">
            <a:xfrm>
              <a:off x="1373" y="2472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707614" name="Line 30"/>
            <p:cNvSpPr>
              <a:spLocks noChangeShapeType="1"/>
            </p:cNvSpPr>
            <p:nvPr/>
          </p:nvSpPr>
          <p:spPr bwMode="auto">
            <a:xfrm>
              <a:off x="383" y="2215"/>
              <a:ext cx="155" cy="1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5" name="Line 31"/>
            <p:cNvSpPr>
              <a:spLocks noChangeShapeType="1"/>
            </p:cNvSpPr>
            <p:nvPr/>
          </p:nvSpPr>
          <p:spPr bwMode="auto">
            <a:xfrm flipV="1">
              <a:off x="1854" y="2473"/>
              <a:ext cx="185" cy="1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6" name="Line 32"/>
            <p:cNvSpPr>
              <a:spLocks noChangeShapeType="1"/>
            </p:cNvSpPr>
            <p:nvPr/>
          </p:nvSpPr>
          <p:spPr bwMode="auto">
            <a:xfrm>
              <a:off x="1373" y="1904"/>
              <a:ext cx="0" cy="15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17" name="Text Box 33"/>
            <p:cNvSpPr txBox="1">
              <a:spLocks noChangeArrowheads="1"/>
            </p:cNvSpPr>
            <p:nvPr/>
          </p:nvSpPr>
          <p:spPr bwMode="auto">
            <a:xfrm>
              <a:off x="2665" y="2863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707618" name="Line 34"/>
            <p:cNvSpPr>
              <a:spLocks noChangeShapeType="1"/>
            </p:cNvSpPr>
            <p:nvPr/>
          </p:nvSpPr>
          <p:spPr bwMode="auto">
            <a:xfrm>
              <a:off x="642" y="3009"/>
              <a:ext cx="195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20" name="Text Box 36"/>
            <p:cNvSpPr txBox="1">
              <a:spLocks noChangeArrowheads="1"/>
            </p:cNvSpPr>
            <p:nvPr/>
          </p:nvSpPr>
          <p:spPr bwMode="auto">
            <a:xfrm>
              <a:off x="1285" y="3452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7621" name="AutoShape 37"/>
            <p:cNvSpPr>
              <a:spLocks noChangeArrowheads="1"/>
            </p:cNvSpPr>
            <p:nvPr/>
          </p:nvSpPr>
          <p:spPr bwMode="auto">
            <a:xfrm rot="-2927915">
              <a:off x="319" y="1878"/>
              <a:ext cx="288" cy="70"/>
            </a:xfrm>
            <a:prstGeom prst="rightArrow">
              <a:avLst>
                <a:gd name="adj1" fmla="val 50000"/>
                <a:gd name="adj2" fmla="val 102857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2" name="AutoShape 38"/>
            <p:cNvSpPr>
              <a:spLocks noChangeArrowheads="1"/>
            </p:cNvSpPr>
            <p:nvPr/>
          </p:nvSpPr>
          <p:spPr bwMode="auto">
            <a:xfrm rot="-7930753">
              <a:off x="2138" y="1836"/>
              <a:ext cx="288" cy="77"/>
            </a:xfrm>
            <a:prstGeom prst="rightArrow">
              <a:avLst>
                <a:gd name="adj1" fmla="val 50000"/>
                <a:gd name="adj2" fmla="val 93506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707623" name="Object 39"/>
            <p:cNvGraphicFramePr>
              <a:graphicFrameLocks noChangeAspect="1"/>
            </p:cNvGraphicFramePr>
            <p:nvPr/>
          </p:nvGraphicFramePr>
          <p:xfrm>
            <a:off x="628" y="1810"/>
            <a:ext cx="192" cy="287"/>
          </p:xfrm>
          <a:graphic>
            <a:graphicData uri="http://schemas.openxmlformats.org/presentationml/2006/ole">
              <p:oleObj spid="_x0000_s707623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707624" name="Object 40"/>
            <p:cNvGraphicFramePr>
              <a:graphicFrameLocks noChangeAspect="1"/>
            </p:cNvGraphicFramePr>
            <p:nvPr/>
          </p:nvGraphicFramePr>
          <p:xfrm>
            <a:off x="1931" y="1795"/>
            <a:ext cx="175" cy="313"/>
          </p:xfrm>
          <a:graphic>
            <a:graphicData uri="http://schemas.openxmlformats.org/presentationml/2006/ole">
              <p:oleObj spid="_x0000_s707624" name="Equation" r:id="rId8" imgW="126720" imgH="228600" progId="Equation.DSMT4">
                <p:embed/>
              </p:oleObj>
            </a:graphicData>
          </a:graphic>
        </p:graphicFrame>
        <p:grpSp>
          <p:nvGrpSpPr>
            <p:cNvPr id="707628" name="Group 44"/>
            <p:cNvGrpSpPr>
              <a:grpSpLocks/>
            </p:cNvGrpSpPr>
            <p:nvPr/>
          </p:nvGrpSpPr>
          <p:grpSpPr bwMode="auto">
            <a:xfrm>
              <a:off x="2383" y="1946"/>
              <a:ext cx="204" cy="250"/>
              <a:chOff x="2631" y="946"/>
              <a:chExt cx="204" cy="250"/>
            </a:xfrm>
          </p:grpSpPr>
          <p:sp>
            <p:nvSpPr>
              <p:cNvPr id="707629" name="Oval 45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30" name="Text Box 46"/>
              <p:cNvSpPr txBox="1">
                <a:spLocks noChangeArrowheads="1"/>
              </p:cNvSpPr>
              <p:nvPr/>
            </p:nvSpPr>
            <p:spPr bwMode="auto">
              <a:xfrm>
                <a:off x="2631" y="946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707631" name="Group 47"/>
            <p:cNvGrpSpPr>
              <a:grpSpLocks/>
            </p:cNvGrpSpPr>
            <p:nvPr/>
          </p:nvGrpSpPr>
          <p:grpSpPr bwMode="auto">
            <a:xfrm>
              <a:off x="168" y="1970"/>
              <a:ext cx="204" cy="250"/>
              <a:chOff x="2631" y="946"/>
              <a:chExt cx="204" cy="250"/>
            </a:xfrm>
          </p:grpSpPr>
          <p:sp>
            <p:nvSpPr>
              <p:cNvPr id="707632" name="Oval 48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633" name="Text Box 49"/>
              <p:cNvSpPr txBox="1">
                <a:spLocks noChangeArrowheads="1"/>
              </p:cNvSpPr>
              <p:nvPr/>
            </p:nvSpPr>
            <p:spPr bwMode="auto">
              <a:xfrm>
                <a:off x="2631" y="946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  <p:grpSp>
        <p:nvGrpSpPr>
          <p:cNvPr id="707639" name="Group 55"/>
          <p:cNvGrpSpPr>
            <a:grpSpLocks/>
          </p:cNvGrpSpPr>
          <p:nvPr/>
        </p:nvGrpSpPr>
        <p:grpSpPr bwMode="auto">
          <a:xfrm>
            <a:off x="5523675" y="2386941"/>
            <a:ext cx="3370943" cy="3097090"/>
            <a:chOff x="2856" y="1336"/>
            <a:chExt cx="2220" cy="2001"/>
          </a:xfrm>
        </p:grpSpPr>
        <p:sp>
          <p:nvSpPr>
            <p:cNvPr id="707588" name="Text Box 4"/>
            <p:cNvSpPr txBox="1">
              <a:spLocks noChangeArrowheads="1"/>
            </p:cNvSpPr>
            <p:nvPr/>
          </p:nvSpPr>
          <p:spPr bwMode="auto">
            <a:xfrm>
              <a:off x="3134" y="1769"/>
              <a:ext cx="5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LHEP</a:t>
              </a:r>
            </a:p>
          </p:txBody>
        </p:sp>
        <p:sp>
          <p:nvSpPr>
            <p:cNvPr id="707590" name="Line 6"/>
            <p:cNvSpPr>
              <a:spLocks noChangeShapeType="1"/>
            </p:cNvSpPr>
            <p:nvPr/>
          </p:nvSpPr>
          <p:spPr bwMode="auto">
            <a:xfrm flipV="1">
              <a:off x="3058" y="2453"/>
              <a:ext cx="193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591" name="Line 7"/>
            <p:cNvSpPr>
              <a:spLocks noChangeShapeType="1"/>
            </p:cNvSpPr>
            <p:nvPr/>
          </p:nvSpPr>
          <p:spPr bwMode="auto">
            <a:xfrm flipH="1">
              <a:off x="4098" y="1586"/>
              <a:ext cx="0" cy="17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592" name="Line 8"/>
            <p:cNvSpPr>
              <a:spLocks noChangeShapeType="1"/>
            </p:cNvSpPr>
            <p:nvPr/>
          </p:nvSpPr>
          <p:spPr bwMode="auto">
            <a:xfrm flipV="1">
              <a:off x="4098" y="2168"/>
              <a:ext cx="414" cy="28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593" name="Oval 9"/>
            <p:cNvSpPr>
              <a:spLocks noChangeArrowheads="1"/>
            </p:cNvSpPr>
            <p:nvPr/>
          </p:nvSpPr>
          <p:spPr bwMode="auto">
            <a:xfrm rot="16210616">
              <a:off x="3776" y="1764"/>
              <a:ext cx="649" cy="1354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4" name="Arc 10"/>
            <p:cNvSpPr>
              <a:spLocks/>
            </p:cNvSpPr>
            <p:nvPr/>
          </p:nvSpPr>
          <p:spPr bwMode="auto">
            <a:xfrm rot="19422133">
              <a:off x="4352" y="1976"/>
              <a:ext cx="364" cy="347"/>
            </a:xfrm>
            <a:custGeom>
              <a:avLst/>
              <a:gdLst>
                <a:gd name="G0" fmla="+- 0 0 0"/>
                <a:gd name="G1" fmla="+- 16549 0 0"/>
                <a:gd name="G2" fmla="+- 21600 0 0"/>
                <a:gd name="T0" fmla="*/ 13881 w 21213"/>
                <a:gd name="T1" fmla="*/ 0 h 16549"/>
                <a:gd name="T2" fmla="*/ 21213 w 21213"/>
                <a:gd name="T3" fmla="*/ 12479 h 16549"/>
                <a:gd name="T4" fmla="*/ 0 w 21213"/>
                <a:gd name="T5" fmla="*/ 16549 h 16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13" h="16549" fill="none" extrusionOk="0">
                  <a:moveTo>
                    <a:pt x="13881" y="-1"/>
                  </a:moveTo>
                  <a:cubicBezTo>
                    <a:pt x="17687" y="3192"/>
                    <a:pt x="20276" y="7599"/>
                    <a:pt x="21213" y="12478"/>
                  </a:cubicBezTo>
                </a:path>
                <a:path w="21213" h="16549" stroke="0" extrusionOk="0">
                  <a:moveTo>
                    <a:pt x="13881" y="-1"/>
                  </a:moveTo>
                  <a:cubicBezTo>
                    <a:pt x="17687" y="3192"/>
                    <a:pt x="20276" y="7599"/>
                    <a:pt x="21213" y="12478"/>
                  </a:cubicBezTo>
                  <a:lnTo>
                    <a:pt x="0" y="16549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7596" name="Object 12"/>
            <p:cNvGraphicFramePr>
              <a:graphicFrameLocks noChangeAspect="1"/>
            </p:cNvGraphicFramePr>
            <p:nvPr/>
          </p:nvGraphicFramePr>
          <p:xfrm>
            <a:off x="4681" y="1686"/>
            <a:ext cx="395" cy="292"/>
          </p:xfrm>
          <a:graphic>
            <a:graphicData uri="http://schemas.openxmlformats.org/presentationml/2006/ole">
              <p:oleObj spid="_x0000_s707596" name="Equation" r:id="rId9" imgW="291960" imgH="215640" progId="Equation.DSMT4">
                <p:embed/>
              </p:oleObj>
            </a:graphicData>
          </a:graphic>
        </p:graphicFrame>
        <p:graphicFrame>
          <p:nvGraphicFramePr>
            <p:cNvPr id="707597" name="Object 13"/>
            <p:cNvGraphicFramePr>
              <a:graphicFrameLocks noChangeAspect="1"/>
            </p:cNvGraphicFramePr>
            <p:nvPr/>
          </p:nvGraphicFramePr>
          <p:xfrm>
            <a:off x="2938" y="2150"/>
            <a:ext cx="159" cy="255"/>
          </p:xfrm>
          <a:graphic>
            <a:graphicData uri="http://schemas.openxmlformats.org/presentationml/2006/ole">
              <p:oleObj spid="_x0000_s707597" name="Equation" r:id="rId10" imgW="126720" imgH="203040" progId="Equation.DSMT4">
                <p:embed/>
              </p:oleObj>
            </a:graphicData>
          </a:graphic>
        </p:graphicFrame>
        <p:graphicFrame>
          <p:nvGraphicFramePr>
            <p:cNvPr id="707598" name="Object 14"/>
            <p:cNvGraphicFramePr>
              <a:graphicFrameLocks noChangeAspect="1"/>
            </p:cNvGraphicFramePr>
            <p:nvPr/>
          </p:nvGraphicFramePr>
          <p:xfrm>
            <a:off x="4175" y="1336"/>
            <a:ext cx="159" cy="286"/>
          </p:xfrm>
          <a:graphic>
            <a:graphicData uri="http://schemas.openxmlformats.org/presentationml/2006/ole">
              <p:oleObj spid="_x0000_s707598" name="Equation" r:id="rId11" imgW="126720" imgH="228600" progId="Equation.DSMT4">
                <p:embed/>
              </p:oleObj>
            </a:graphicData>
          </a:graphic>
        </p:graphicFrame>
        <p:sp>
          <p:nvSpPr>
            <p:cNvPr id="707637" name="Line 53"/>
            <p:cNvSpPr>
              <a:spLocks noChangeShapeType="1"/>
            </p:cNvSpPr>
            <p:nvPr/>
          </p:nvSpPr>
          <p:spPr bwMode="auto">
            <a:xfrm rot="16200000">
              <a:off x="4000" y="1440"/>
              <a:ext cx="1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7638" name="Line 54"/>
            <p:cNvSpPr>
              <a:spLocks noChangeShapeType="1"/>
            </p:cNvSpPr>
            <p:nvPr/>
          </p:nvSpPr>
          <p:spPr bwMode="auto">
            <a:xfrm rot="5400000" flipH="1">
              <a:off x="2936" y="2376"/>
              <a:ext cx="0" cy="16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205185" y="4836885"/>
            <a:ext cx="16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+mj-lt"/>
              </a:rPr>
              <a:t>View from origin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8715375" y="2152650"/>
            <a:ext cx="914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117354" y="2031213"/>
            <a:ext cx="4897366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The phase difference between the components is </a:t>
            </a:r>
            <a:r>
              <a:rPr lang="en-US" sz="1400" dirty="0" smtClean="0">
                <a:solidFill>
                  <a:schemeClr val="bg2"/>
                </a:solidFill>
              </a:rPr>
              <a:t>90</a:t>
            </a:r>
            <a:r>
              <a:rPr lang="en-US" sz="1400" baseline="30000" dirty="0" smtClean="0">
                <a:solidFill>
                  <a:schemeClr val="bg2"/>
                </a:solidFill>
              </a:rPr>
              <a:t>o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The major axis will therefore lie along either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or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q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415" name="Rectangle 23"/>
          <p:cNvSpPr>
            <a:spLocks noChangeArrowheads="1"/>
          </p:cNvSpPr>
          <p:nvPr/>
        </p:nvSpPr>
        <p:spPr bwMode="auto">
          <a:xfrm>
            <a:off x="6458631" y="5153478"/>
            <a:ext cx="1939925" cy="774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8064" name="Object 0"/>
          <p:cNvGraphicFramePr>
            <a:graphicFrameLocks noChangeAspect="1"/>
          </p:cNvGraphicFramePr>
          <p:nvPr/>
        </p:nvGraphicFramePr>
        <p:xfrm>
          <a:off x="2672670" y="918936"/>
          <a:ext cx="3578225" cy="566738"/>
        </p:xfrm>
        <a:graphic>
          <a:graphicData uri="http://schemas.openxmlformats.org/presentationml/2006/ole">
            <p:oleObj spid="_x0000_s728064" name="Equation" r:id="rId4" imgW="1523880" imgH="241200" progId="Equation.DSMT4">
              <p:embed/>
            </p:oleObj>
          </a:graphicData>
        </a:graphic>
      </p:graphicFrame>
      <p:graphicFrame>
        <p:nvGraphicFramePr>
          <p:cNvPr id="728065" name="Object 1"/>
          <p:cNvGraphicFramePr>
            <a:graphicFrameLocks noChangeAspect="1"/>
          </p:cNvGraphicFramePr>
          <p:nvPr/>
        </p:nvGraphicFramePr>
        <p:xfrm>
          <a:off x="3094038" y="1695450"/>
          <a:ext cx="2627312" cy="1198563"/>
        </p:xfrm>
        <a:graphic>
          <a:graphicData uri="http://schemas.openxmlformats.org/presentationml/2006/ole">
            <p:oleObj spid="_x0000_s728065" name="Equation" r:id="rId5" imgW="1168200" imgH="533160" progId="Equation.DSMT4">
              <p:embed/>
            </p:oleObj>
          </a:graphicData>
        </a:graphic>
      </p:graphicFrame>
      <p:graphicFrame>
        <p:nvGraphicFramePr>
          <p:cNvPr id="728066" name="Object 2"/>
          <p:cNvGraphicFramePr>
            <a:graphicFrameLocks noChangeAspect="1"/>
          </p:cNvGraphicFramePr>
          <p:nvPr/>
        </p:nvGraphicFramePr>
        <p:xfrm>
          <a:off x="647700" y="3378200"/>
          <a:ext cx="4549775" cy="2905125"/>
        </p:xfrm>
        <a:graphic>
          <a:graphicData uri="http://schemas.openxmlformats.org/presentationml/2006/ole">
            <p:oleObj spid="_x0000_s728066" name="Equation" r:id="rId6" imgW="2387520" imgH="1523880" progId="Equation.DSMT4">
              <p:embed/>
            </p:oleObj>
          </a:graphicData>
        </a:graphic>
      </p:graphicFrame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2137002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728067" name="Object 3"/>
          <p:cNvGraphicFramePr>
            <a:graphicFrameLocks noChangeAspect="1"/>
          </p:cNvGraphicFramePr>
          <p:nvPr/>
        </p:nvGraphicFramePr>
        <p:xfrm>
          <a:off x="6640513" y="5306332"/>
          <a:ext cx="1579562" cy="509588"/>
        </p:xfrm>
        <a:graphic>
          <a:graphicData uri="http://schemas.openxmlformats.org/presentationml/2006/ole">
            <p:oleObj spid="_x0000_s728067" name="Equation" r:id="rId7" imgW="749160" imgH="241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2158773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9400" y="976951"/>
            <a:ext cx="3511694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can also use the TEN: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747530" name="Object 10"/>
          <p:cNvGraphicFramePr>
            <a:graphicFrameLocks noChangeAspect="1"/>
          </p:cNvGraphicFramePr>
          <p:nvPr/>
        </p:nvGraphicFramePr>
        <p:xfrm>
          <a:off x="728684" y="4423243"/>
          <a:ext cx="7170387" cy="898668"/>
        </p:xfrm>
        <a:graphic>
          <a:graphicData uri="http://schemas.openxmlformats.org/presentationml/2006/ole">
            <p:oleObj spid="_x0000_s747530" name="Equation" r:id="rId4" imgW="5054400" imgH="634680" progId="Equation.DSMT4">
              <p:embed/>
            </p:oleObj>
          </a:graphicData>
        </a:graphic>
      </p:graphicFrame>
      <p:graphicFrame>
        <p:nvGraphicFramePr>
          <p:cNvPr id="747531" name="Object 11"/>
          <p:cNvGraphicFramePr>
            <a:graphicFrameLocks noChangeAspect="1"/>
          </p:cNvGraphicFramePr>
          <p:nvPr/>
        </p:nvGraphicFramePr>
        <p:xfrm>
          <a:off x="1052265" y="5919409"/>
          <a:ext cx="2740025" cy="611187"/>
        </p:xfrm>
        <a:graphic>
          <a:graphicData uri="http://schemas.openxmlformats.org/presentationml/2006/ole">
            <p:oleObj spid="_x0000_s747531" name="Equation" r:id="rId5" imgW="1930320" imgH="431640" progId="Equation.DSMT4">
              <p:embed/>
            </p:oleObj>
          </a:graphicData>
        </a:graphic>
      </p:graphicFrame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4641706" y="5764060"/>
            <a:ext cx="1939925" cy="774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" name="Object 3"/>
          <p:cNvGraphicFramePr>
            <a:graphicFrameLocks noChangeAspect="1"/>
          </p:cNvGraphicFramePr>
          <p:nvPr/>
        </p:nvGraphicFramePr>
        <p:xfrm>
          <a:off x="4790931" y="5938685"/>
          <a:ext cx="1579562" cy="509588"/>
        </p:xfrm>
        <a:graphic>
          <a:graphicData uri="http://schemas.openxmlformats.org/presentationml/2006/ole">
            <p:oleObj spid="_x0000_s747532" name="Equation" r:id="rId6" imgW="749160" imgH="241200" progId="Equation.DSMT4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529943" y="1092531"/>
            <a:ext cx="3210299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  <a:latin typeface="+mj-lt"/>
              </a:rPr>
              <a:t>The incident wave has equal powers in the TM and TE parts.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68350" y="1674421"/>
            <a:ext cx="5988710" cy="2379016"/>
            <a:chOff x="768350" y="1520042"/>
            <a:chExt cx="5988710" cy="2379016"/>
          </a:xfrm>
        </p:grpSpPr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1080655" y="2386941"/>
              <a:ext cx="281445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3897895" y="2353184"/>
              <a:ext cx="51419" cy="617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029258" y="3272654"/>
              <a:ext cx="51419" cy="617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034671" y="2347738"/>
              <a:ext cx="51419" cy="617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079627" y="3304804"/>
              <a:ext cx="2862981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6705641" y="3280672"/>
              <a:ext cx="51419" cy="617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947961" y="2386619"/>
              <a:ext cx="2749562" cy="128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6700229" y="2355755"/>
              <a:ext cx="51419" cy="61727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926310" y="3295501"/>
              <a:ext cx="278474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 flipV="1">
              <a:off x="2889056" y="1938799"/>
              <a:ext cx="971548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V="1">
              <a:off x="4033208" y="2234874"/>
              <a:ext cx="576434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 flipV="1">
              <a:off x="3224036" y="2234874"/>
              <a:ext cx="629205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445313" y="2659245"/>
              <a:ext cx="621087" cy="32149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4965515" y="2677249"/>
              <a:ext cx="621087" cy="32149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  <p:graphicFrame>
          <p:nvGraphicFramePr>
            <p:cNvPr id="28" name="Object 36"/>
            <p:cNvGraphicFramePr>
              <a:graphicFrameLocks noChangeAspect="1"/>
            </p:cNvGraphicFramePr>
            <p:nvPr/>
          </p:nvGraphicFramePr>
          <p:xfrm>
            <a:off x="1902642" y="3427105"/>
            <a:ext cx="864650" cy="471953"/>
          </p:xfrm>
          <a:graphic>
            <a:graphicData uri="http://schemas.openxmlformats.org/presentationml/2006/ole">
              <p:oleObj spid="_x0000_s747526" name="Equation" r:id="rId7" imgW="419040" imgH="241200" progId="Equation.DSMT4">
                <p:embed/>
              </p:oleObj>
            </a:graphicData>
          </a:graphic>
        </p:graphicFrame>
        <p:graphicFrame>
          <p:nvGraphicFramePr>
            <p:cNvPr id="747528" name="Object 8"/>
            <p:cNvGraphicFramePr>
              <a:graphicFrameLocks noChangeAspect="1"/>
            </p:cNvGraphicFramePr>
            <p:nvPr/>
          </p:nvGraphicFramePr>
          <p:xfrm>
            <a:off x="1655634" y="1955233"/>
            <a:ext cx="840294" cy="372932"/>
          </p:xfrm>
          <a:graphic>
            <a:graphicData uri="http://schemas.openxmlformats.org/presentationml/2006/ole">
              <p:oleObj spid="_x0000_s747528" name="Equation" r:id="rId8" imgW="406080" imgH="190440" progId="Equation.DSMT4">
                <p:embed/>
              </p:oleObj>
            </a:graphicData>
          </a:graphic>
        </p:graphicFrame>
        <p:graphicFrame>
          <p:nvGraphicFramePr>
            <p:cNvPr id="747529" name="Object 9"/>
            <p:cNvGraphicFramePr>
              <a:graphicFrameLocks noChangeAspect="1"/>
            </p:cNvGraphicFramePr>
            <p:nvPr/>
          </p:nvGraphicFramePr>
          <p:xfrm>
            <a:off x="4860586" y="1923802"/>
            <a:ext cx="866004" cy="372932"/>
          </p:xfrm>
          <a:graphic>
            <a:graphicData uri="http://schemas.openxmlformats.org/presentationml/2006/ole">
              <p:oleObj spid="_x0000_s747529" name="Equation" r:id="rId9" imgW="419040" imgH="190440" progId="Equation.DSMT4">
                <p:embed/>
              </p:oleObj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2945082" y="1520042"/>
              <a:ext cx="17218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  <a:latin typeface="+mj-lt"/>
                </a:rPr>
                <a:t>Incident (TE or TM)</a:t>
              </a:r>
              <a:endParaRPr lang="en-US" sz="1400" dirty="0">
                <a:solidFill>
                  <a:schemeClr val="bg2"/>
                </a:solidFill>
                <a:latin typeface="+mj-lt"/>
              </a:endParaRPr>
            </a:p>
          </p:txBody>
        </p:sp>
        <p:graphicFrame>
          <p:nvGraphicFramePr>
            <p:cNvPr id="747533" name="Object 13"/>
            <p:cNvGraphicFramePr>
              <a:graphicFrameLocks noChangeAspect="1"/>
            </p:cNvGraphicFramePr>
            <p:nvPr/>
          </p:nvGraphicFramePr>
          <p:xfrm>
            <a:off x="768350" y="2609850"/>
            <a:ext cx="550863" cy="471488"/>
          </p:xfrm>
          <a:graphic>
            <a:graphicData uri="http://schemas.openxmlformats.org/presentationml/2006/ole">
              <p:oleObj spid="_x0000_s747533" name="Equation" r:id="rId10" imgW="266400" imgH="241200" progId="Equation.DSMT4">
                <p:embed/>
              </p:oleObj>
            </a:graphicData>
          </a:graphic>
        </p:graphicFrame>
        <p:sp>
          <p:nvSpPr>
            <p:cNvPr id="33" name="Right Arrow 32"/>
            <p:cNvSpPr/>
            <p:nvPr/>
          </p:nvSpPr>
          <p:spPr bwMode="auto">
            <a:xfrm>
              <a:off x="1389412" y="2755076"/>
              <a:ext cx="415637" cy="249382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882708" y="3276513"/>
              <a:ext cx="51419" cy="617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47534" name="Object 14"/>
          <p:cNvGraphicFramePr>
            <a:graphicFrameLocks noChangeAspect="1"/>
          </p:cNvGraphicFramePr>
          <p:nvPr/>
        </p:nvGraphicFramePr>
        <p:xfrm>
          <a:off x="6665913" y="2816225"/>
          <a:ext cx="1585912" cy="358775"/>
        </p:xfrm>
        <a:graphic>
          <a:graphicData uri="http://schemas.openxmlformats.org/presentationml/2006/ole">
            <p:oleObj spid="_x0000_s747534" name="Equation" r:id="rId11" imgW="1117440" imgH="25380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9" name="Object 36"/>
          <p:cNvGraphicFramePr>
            <a:graphicFrameLocks noChangeAspect="1"/>
          </p:cNvGraphicFramePr>
          <p:nvPr/>
        </p:nvGraphicFramePr>
        <p:xfrm>
          <a:off x="4730004" y="3597407"/>
          <a:ext cx="864650" cy="471953"/>
        </p:xfrm>
        <a:graphic>
          <a:graphicData uri="http://schemas.openxmlformats.org/presentationml/2006/ole">
            <p:oleObj spid="_x0000_s747535" name="Equation" r:id="rId12" imgW="4190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0419" name="Object 3"/>
          <p:cNvGraphicFramePr>
            <a:graphicFrameLocks noChangeAspect="1"/>
          </p:cNvGraphicFramePr>
          <p:nvPr/>
        </p:nvGraphicFramePr>
        <p:xfrm>
          <a:off x="2170340" y="897845"/>
          <a:ext cx="4651375" cy="566737"/>
        </p:xfrm>
        <a:graphic>
          <a:graphicData uri="http://schemas.openxmlformats.org/presentationml/2006/ole">
            <p:oleObj spid="_x0000_s700419" name="Equation" r:id="rId4" imgW="1981080" imgH="241200" progId="Equation.DSMT4">
              <p:embed/>
            </p:oleObj>
          </a:graphicData>
        </a:graphic>
      </p:graphicFrame>
      <p:graphicFrame>
        <p:nvGraphicFramePr>
          <p:cNvPr id="700420" name="Object 4"/>
          <p:cNvGraphicFramePr>
            <a:graphicFrameLocks noChangeAspect="1"/>
          </p:cNvGraphicFramePr>
          <p:nvPr/>
        </p:nvGraphicFramePr>
        <p:xfrm>
          <a:off x="3403600" y="1574800"/>
          <a:ext cx="2201863" cy="1127125"/>
        </p:xfrm>
        <a:graphic>
          <a:graphicData uri="http://schemas.openxmlformats.org/presentationml/2006/ole">
            <p:oleObj spid="_x0000_s700420" name="Equation" r:id="rId5" imgW="1041120" imgH="533160" progId="Equation.DSMT4">
              <p:embed/>
            </p:oleObj>
          </a:graphicData>
        </a:graphic>
      </p:graphicFrame>
      <p:graphicFrame>
        <p:nvGraphicFramePr>
          <p:cNvPr id="700422" name="Object 6"/>
          <p:cNvGraphicFramePr>
            <a:graphicFrameLocks noChangeAspect="1"/>
          </p:cNvGraphicFramePr>
          <p:nvPr/>
        </p:nvGraphicFramePr>
        <p:xfrm>
          <a:off x="3838575" y="3103563"/>
          <a:ext cx="2867025" cy="638175"/>
        </p:xfrm>
        <a:graphic>
          <a:graphicData uri="http://schemas.openxmlformats.org/presentationml/2006/ole">
            <p:oleObj spid="_x0000_s700422" name="Equation" r:id="rId6" imgW="1257120" imgH="279360" progId="Equation.DSMT4">
              <p:embed/>
            </p:oleObj>
          </a:graphicData>
        </a:graphic>
      </p:graphicFrame>
      <p:sp>
        <p:nvSpPr>
          <p:cNvPr id="700423" name="Text Box 7"/>
          <p:cNvSpPr txBox="1">
            <a:spLocks noChangeArrowheads="1"/>
          </p:cNvSpPr>
          <p:nvPr/>
        </p:nvSpPr>
        <p:spPr bwMode="auto">
          <a:xfrm>
            <a:off x="1176338" y="4130675"/>
            <a:ext cx="679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graphicFrame>
        <p:nvGraphicFramePr>
          <p:cNvPr id="700424" name="Object 8"/>
          <p:cNvGraphicFramePr>
            <a:graphicFrameLocks noChangeAspect="1"/>
          </p:cNvGraphicFramePr>
          <p:nvPr/>
        </p:nvGraphicFramePr>
        <p:xfrm>
          <a:off x="1749425" y="4308475"/>
          <a:ext cx="3041650" cy="2151063"/>
        </p:xfrm>
        <a:graphic>
          <a:graphicData uri="http://schemas.openxmlformats.org/presentationml/2006/ole">
            <p:oleObj spid="_x0000_s700424" name="Equation" r:id="rId7" imgW="1473120" imgH="1041120" progId="Equation.DSMT4">
              <p:embed/>
            </p:oleObj>
          </a:graphicData>
        </a:graphic>
      </p:graphicFrame>
      <p:sp>
        <p:nvSpPr>
          <p:cNvPr id="700425" name="Text Box 9"/>
          <p:cNvSpPr txBox="1">
            <a:spLocks noChangeArrowheads="1"/>
          </p:cNvSpPr>
          <p:nvPr/>
        </p:nvSpPr>
        <p:spPr bwMode="auto">
          <a:xfrm>
            <a:off x="710070" y="3204255"/>
            <a:ext cx="2878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Conservation of energy:</a:t>
            </a:r>
          </a:p>
        </p:txBody>
      </p:sp>
      <p:graphicFrame>
        <p:nvGraphicFramePr>
          <p:cNvPr id="700426" name="Object 10"/>
          <p:cNvGraphicFramePr>
            <a:graphicFrameLocks noChangeAspect="1"/>
          </p:cNvGraphicFramePr>
          <p:nvPr/>
        </p:nvGraphicFramePr>
        <p:xfrm>
          <a:off x="6683375" y="5678488"/>
          <a:ext cx="1703388" cy="577850"/>
        </p:xfrm>
        <a:graphic>
          <a:graphicData uri="http://schemas.openxmlformats.org/presentationml/2006/ole">
            <p:oleObj spid="_x0000_s700426" name="Equation" r:id="rId8" imgW="711000" imgH="241200" progId="Equation.DSMT4">
              <p:embed/>
            </p:oleObj>
          </a:graphicData>
        </a:graphic>
      </p:graphicFrame>
      <p:sp>
        <p:nvSpPr>
          <p:cNvPr id="700428" name="Text Box 12"/>
          <p:cNvSpPr txBox="1">
            <a:spLocks noChangeArrowheads="1"/>
          </p:cNvSpPr>
          <p:nvPr/>
        </p:nvSpPr>
        <p:spPr bwMode="auto">
          <a:xfrm>
            <a:off x="2169659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78" name="Text Box 14"/>
          <p:cNvSpPr txBox="1">
            <a:spLocks noChangeArrowheads="1"/>
          </p:cNvSpPr>
          <p:nvPr/>
        </p:nvSpPr>
        <p:spPr bwMode="auto">
          <a:xfrm>
            <a:off x="605966" y="878108"/>
            <a:ext cx="2422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Transmitted wave:</a:t>
            </a:r>
          </a:p>
        </p:txBody>
      </p:sp>
      <p:graphicFrame>
        <p:nvGraphicFramePr>
          <p:cNvPr id="702488" name="Object 24"/>
          <p:cNvGraphicFramePr>
            <a:graphicFrameLocks noChangeAspect="1"/>
          </p:cNvGraphicFramePr>
          <p:nvPr/>
        </p:nvGraphicFramePr>
        <p:xfrm>
          <a:off x="3943350" y="5246688"/>
          <a:ext cx="4359275" cy="636587"/>
        </p:xfrm>
        <a:graphic>
          <a:graphicData uri="http://schemas.openxmlformats.org/presentationml/2006/ole">
            <p:oleObj spid="_x0000_s702488" name="Equation" r:id="rId4" imgW="1739880" imgH="253800" progId="Equation.DSMT4">
              <p:embed/>
            </p:oleObj>
          </a:graphicData>
        </a:graphic>
      </p:graphicFrame>
      <p:sp>
        <p:nvSpPr>
          <p:cNvPr id="702489" name="Text Box 25"/>
          <p:cNvSpPr txBox="1">
            <a:spLocks noChangeArrowheads="1"/>
          </p:cNvSpPr>
          <p:nvPr/>
        </p:nvSpPr>
        <p:spPr bwMode="auto">
          <a:xfrm>
            <a:off x="2180545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702502" name="Group 38"/>
          <p:cNvGrpSpPr>
            <a:grpSpLocks/>
          </p:cNvGrpSpPr>
          <p:nvPr/>
        </p:nvGrpSpPr>
        <p:grpSpPr bwMode="auto">
          <a:xfrm>
            <a:off x="1279066" y="1228946"/>
            <a:ext cx="7342207" cy="2462204"/>
            <a:chOff x="936" y="883"/>
            <a:chExt cx="4625" cy="1551"/>
          </a:xfrm>
        </p:grpSpPr>
        <p:sp>
          <p:nvSpPr>
            <p:cNvPr id="702500" name="Rectangle 36"/>
            <p:cNvSpPr>
              <a:spLocks noChangeArrowheads="1"/>
            </p:cNvSpPr>
            <p:nvPr/>
          </p:nvSpPr>
          <p:spPr bwMode="auto">
            <a:xfrm>
              <a:off x="936" y="1168"/>
              <a:ext cx="4118" cy="1266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68" name="Line 4"/>
            <p:cNvSpPr>
              <a:spLocks noChangeShapeType="1"/>
            </p:cNvSpPr>
            <p:nvPr/>
          </p:nvSpPr>
          <p:spPr bwMode="auto">
            <a:xfrm flipH="1">
              <a:off x="2905" y="883"/>
              <a:ext cx="0" cy="126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469" name="Text Box 5"/>
            <p:cNvSpPr txBox="1">
              <a:spLocks noChangeArrowheads="1"/>
            </p:cNvSpPr>
            <p:nvPr/>
          </p:nvSpPr>
          <p:spPr bwMode="auto">
            <a:xfrm>
              <a:off x="5304" y="1021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702470" name="Text Box 6"/>
            <p:cNvSpPr txBox="1">
              <a:spLocks noChangeArrowheads="1"/>
            </p:cNvSpPr>
            <p:nvPr/>
          </p:nvSpPr>
          <p:spPr bwMode="auto">
            <a:xfrm>
              <a:off x="2816" y="2149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2471" name="Line 7"/>
            <p:cNvSpPr>
              <a:spLocks noChangeShapeType="1"/>
            </p:cNvSpPr>
            <p:nvPr/>
          </p:nvSpPr>
          <p:spPr bwMode="auto">
            <a:xfrm flipH="1" flipV="1">
              <a:off x="2920" y="1204"/>
              <a:ext cx="1160" cy="8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472" name="Line 8"/>
            <p:cNvSpPr>
              <a:spLocks noChangeShapeType="1"/>
            </p:cNvSpPr>
            <p:nvPr/>
          </p:nvSpPr>
          <p:spPr bwMode="auto">
            <a:xfrm flipV="1">
              <a:off x="3290" y="1407"/>
              <a:ext cx="339" cy="42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473" name="Line 9"/>
            <p:cNvSpPr>
              <a:spLocks noChangeShapeType="1"/>
            </p:cNvSpPr>
            <p:nvPr/>
          </p:nvSpPr>
          <p:spPr bwMode="auto">
            <a:xfrm>
              <a:off x="2920" y="1207"/>
              <a:ext cx="908" cy="67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474" name="Line 10"/>
            <p:cNvSpPr>
              <a:spLocks noChangeShapeType="1"/>
            </p:cNvSpPr>
            <p:nvPr/>
          </p:nvSpPr>
          <p:spPr bwMode="auto">
            <a:xfrm flipV="1">
              <a:off x="3609" y="1205"/>
              <a:ext cx="173" cy="2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475" name="Text Box 11"/>
            <p:cNvSpPr txBox="1">
              <a:spLocks noChangeArrowheads="1"/>
            </p:cNvSpPr>
            <p:nvPr/>
          </p:nvSpPr>
          <p:spPr bwMode="auto">
            <a:xfrm>
              <a:off x="3246" y="1826"/>
              <a:ext cx="3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E </a:t>
              </a:r>
            </a:p>
          </p:txBody>
        </p:sp>
        <p:sp>
          <p:nvSpPr>
            <p:cNvPr id="702476" name="Text Box 12"/>
            <p:cNvSpPr txBox="1">
              <a:spLocks noChangeArrowheads="1"/>
            </p:cNvSpPr>
            <p:nvPr/>
          </p:nvSpPr>
          <p:spPr bwMode="auto">
            <a:xfrm>
              <a:off x="3636" y="1355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F</a:t>
              </a:r>
            </a:p>
          </p:txBody>
        </p:sp>
        <p:graphicFrame>
          <p:nvGraphicFramePr>
            <p:cNvPr id="702477" name="Object 13"/>
            <p:cNvGraphicFramePr>
              <a:graphicFrameLocks noChangeAspect="1"/>
            </p:cNvGraphicFramePr>
            <p:nvPr/>
          </p:nvGraphicFramePr>
          <p:xfrm>
            <a:off x="3948" y="1201"/>
            <a:ext cx="175" cy="278"/>
          </p:xfrm>
          <a:graphic>
            <a:graphicData uri="http://schemas.openxmlformats.org/presentationml/2006/ole">
              <p:oleObj spid="_x0000_s702477" name="Equation" r:id="rId5" imgW="126720" imgH="203040" progId="Equation.DSMT4">
                <p:embed/>
              </p:oleObj>
            </a:graphicData>
          </a:graphic>
        </p:graphicFrame>
        <p:sp>
          <p:nvSpPr>
            <p:cNvPr id="702490" name="Line 26"/>
            <p:cNvSpPr>
              <a:spLocks noChangeShapeType="1"/>
            </p:cNvSpPr>
            <p:nvPr/>
          </p:nvSpPr>
          <p:spPr bwMode="auto">
            <a:xfrm>
              <a:off x="945" y="1172"/>
              <a:ext cx="430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02513" name="Group 49"/>
          <p:cNvGrpSpPr>
            <a:grpSpLocks/>
          </p:cNvGrpSpPr>
          <p:nvPr/>
        </p:nvGrpSpPr>
        <p:grpSpPr bwMode="auto">
          <a:xfrm>
            <a:off x="433449" y="4337386"/>
            <a:ext cx="2546350" cy="2098675"/>
            <a:chOff x="288" y="2476"/>
            <a:chExt cx="1604" cy="1322"/>
          </a:xfrm>
        </p:grpSpPr>
        <p:sp>
          <p:nvSpPr>
            <p:cNvPr id="702504" name="Rectangle 40"/>
            <p:cNvSpPr>
              <a:spLocks noChangeArrowheads="1"/>
            </p:cNvSpPr>
            <p:nvPr/>
          </p:nvSpPr>
          <p:spPr bwMode="auto">
            <a:xfrm>
              <a:off x="978" y="2922"/>
              <a:ext cx="914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05" name="Line 41"/>
            <p:cNvSpPr>
              <a:spLocks noChangeShapeType="1"/>
            </p:cNvSpPr>
            <p:nvPr/>
          </p:nvSpPr>
          <p:spPr bwMode="auto">
            <a:xfrm flipH="1">
              <a:off x="942" y="3216"/>
              <a:ext cx="454" cy="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506" name="Line 42"/>
            <p:cNvSpPr>
              <a:spLocks noChangeShapeType="1"/>
            </p:cNvSpPr>
            <p:nvPr/>
          </p:nvSpPr>
          <p:spPr bwMode="auto">
            <a:xfrm flipV="1">
              <a:off x="1422" y="2766"/>
              <a:ext cx="0" cy="46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2507" name="Text Box 43"/>
            <p:cNvSpPr txBox="1">
              <a:spLocks noChangeArrowheads="1"/>
            </p:cNvSpPr>
            <p:nvPr/>
          </p:nvSpPr>
          <p:spPr bwMode="auto">
            <a:xfrm>
              <a:off x="288" y="3046"/>
              <a:ext cx="3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702508" name="Text Box 44"/>
            <p:cNvSpPr txBox="1">
              <a:spLocks noChangeArrowheads="1"/>
            </p:cNvSpPr>
            <p:nvPr/>
          </p:nvSpPr>
          <p:spPr bwMode="auto">
            <a:xfrm>
              <a:off x="924" y="2627"/>
              <a:ext cx="4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44488" algn="l"/>
                </a:tabLst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TM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graphicFrame>
          <p:nvGraphicFramePr>
            <p:cNvPr id="702509" name="Object 45"/>
            <p:cNvGraphicFramePr>
              <a:graphicFrameLocks noChangeAspect="1"/>
            </p:cNvGraphicFramePr>
            <p:nvPr/>
          </p:nvGraphicFramePr>
          <p:xfrm>
            <a:off x="696" y="3069"/>
            <a:ext cx="159" cy="255"/>
          </p:xfrm>
          <a:graphic>
            <a:graphicData uri="http://schemas.openxmlformats.org/presentationml/2006/ole">
              <p:oleObj spid="_x0000_s702509" name="Equation" r:id="rId6" imgW="126720" imgH="203040" progId="Equation.DSMT4">
                <p:embed/>
              </p:oleObj>
            </a:graphicData>
          </a:graphic>
        </p:graphicFrame>
        <p:graphicFrame>
          <p:nvGraphicFramePr>
            <p:cNvPr id="702510" name="Object 46"/>
            <p:cNvGraphicFramePr>
              <a:graphicFrameLocks noChangeAspect="1"/>
            </p:cNvGraphicFramePr>
            <p:nvPr/>
          </p:nvGraphicFramePr>
          <p:xfrm>
            <a:off x="1347" y="2476"/>
            <a:ext cx="158" cy="254"/>
          </p:xfrm>
          <a:graphic>
            <a:graphicData uri="http://schemas.openxmlformats.org/presentationml/2006/ole">
              <p:oleObj spid="_x0000_s702510" name="Equation" r:id="rId7" imgW="126720" imgH="203040" progId="Equation.DSMT4">
                <p:embed/>
              </p:oleObj>
            </a:graphicData>
          </a:graphic>
        </p:graphicFrame>
        <p:sp>
          <p:nvSpPr>
            <p:cNvPr id="702511" name="Text Box 47"/>
            <p:cNvSpPr txBox="1">
              <a:spLocks noChangeArrowheads="1"/>
            </p:cNvSpPr>
            <p:nvPr/>
          </p:nvSpPr>
          <p:spPr bwMode="auto">
            <a:xfrm>
              <a:off x="449" y="354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702512" name="Text Box 48"/>
            <p:cNvSpPr txBox="1">
              <a:spLocks noChangeArrowheads="1"/>
            </p:cNvSpPr>
            <p:nvPr/>
          </p:nvSpPr>
          <p:spPr bwMode="auto">
            <a:xfrm>
              <a:off x="442" y="2550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F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926772" y="4328893"/>
            <a:ext cx="16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+mj-lt"/>
              </a:rPr>
              <a:t>View from origin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9088" name="Object 0"/>
          <p:cNvGraphicFramePr>
            <a:graphicFrameLocks noChangeAspect="1"/>
          </p:cNvGraphicFramePr>
          <p:nvPr/>
        </p:nvGraphicFramePr>
        <p:xfrm>
          <a:off x="599246" y="3004474"/>
          <a:ext cx="1539875" cy="531812"/>
        </p:xfrm>
        <a:graphic>
          <a:graphicData uri="http://schemas.openxmlformats.org/presentationml/2006/ole">
            <p:oleObj spid="_x0000_s729088" name="Equation" r:id="rId4" imgW="698400" imgH="241200" progId="Equation.DSMT4">
              <p:embed/>
            </p:oleObj>
          </a:graphicData>
        </a:graphic>
      </p:graphicFrame>
      <p:graphicFrame>
        <p:nvGraphicFramePr>
          <p:cNvPr id="729089" name="Object 1"/>
          <p:cNvGraphicFramePr>
            <a:graphicFrameLocks noChangeAspect="1"/>
          </p:cNvGraphicFramePr>
          <p:nvPr/>
        </p:nvGraphicFramePr>
        <p:xfrm>
          <a:off x="2883115" y="5961584"/>
          <a:ext cx="2559050" cy="560387"/>
        </p:xfrm>
        <a:graphic>
          <a:graphicData uri="http://schemas.openxmlformats.org/presentationml/2006/ole">
            <p:oleObj spid="_x0000_s729089" name="Equation" r:id="rId5" imgW="1041120" imgH="228600" progId="Equation.DSMT4">
              <p:embed/>
            </p:oleObj>
          </a:graphicData>
        </a:graphic>
      </p:graphicFrame>
      <p:sp>
        <p:nvSpPr>
          <p:cNvPr id="703544" name="Text Box 56"/>
          <p:cNvSpPr txBox="1">
            <a:spLocks noChangeArrowheads="1"/>
          </p:cNvSpPr>
          <p:nvPr/>
        </p:nvSpPr>
        <p:spPr bwMode="auto">
          <a:xfrm>
            <a:off x="2224088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703560" name="Group 72"/>
          <p:cNvGrpSpPr>
            <a:grpSpLocks/>
          </p:cNvGrpSpPr>
          <p:nvPr/>
        </p:nvGrpSpPr>
        <p:grpSpPr bwMode="auto">
          <a:xfrm>
            <a:off x="3563581" y="1508702"/>
            <a:ext cx="5392764" cy="3705225"/>
            <a:chOff x="2448" y="898"/>
            <a:chExt cx="3397" cy="2334"/>
          </a:xfrm>
        </p:grpSpPr>
        <p:sp>
          <p:nvSpPr>
            <p:cNvPr id="703558" name="Rectangle 70"/>
            <p:cNvSpPr>
              <a:spLocks noChangeArrowheads="1"/>
            </p:cNvSpPr>
            <p:nvPr/>
          </p:nvSpPr>
          <p:spPr bwMode="auto">
            <a:xfrm>
              <a:off x="2448" y="1960"/>
              <a:ext cx="2976" cy="1272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3557" name="Group 69"/>
            <p:cNvGrpSpPr>
              <a:grpSpLocks/>
            </p:cNvGrpSpPr>
            <p:nvPr/>
          </p:nvGrpSpPr>
          <p:grpSpPr bwMode="auto">
            <a:xfrm>
              <a:off x="2647" y="898"/>
              <a:ext cx="3198" cy="2266"/>
              <a:chOff x="2647" y="898"/>
              <a:chExt cx="3198" cy="2266"/>
            </a:xfrm>
          </p:grpSpPr>
          <p:grpSp>
            <p:nvGrpSpPr>
              <p:cNvPr id="703515" name="Group 27"/>
              <p:cNvGrpSpPr>
                <a:grpSpLocks/>
              </p:cNvGrpSpPr>
              <p:nvPr/>
            </p:nvGrpSpPr>
            <p:grpSpPr bwMode="auto">
              <a:xfrm rot="8152090">
                <a:off x="3221" y="1194"/>
                <a:ext cx="187" cy="644"/>
                <a:chOff x="3544" y="2119"/>
                <a:chExt cx="187" cy="1028"/>
              </a:xfrm>
            </p:grpSpPr>
            <p:sp>
              <p:nvSpPr>
                <p:cNvPr id="703516" name="Freeform 28"/>
                <p:cNvSpPr>
                  <a:spLocks/>
                </p:cNvSpPr>
                <p:nvPr/>
              </p:nvSpPr>
              <p:spPr bwMode="auto">
                <a:xfrm rot="5222447" flipH="1">
                  <a:off x="3183" y="2598"/>
                  <a:ext cx="910" cy="18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66" y="14"/>
                    </a:cxn>
                    <a:cxn ang="0">
                      <a:pos x="136" y="116"/>
                    </a:cxn>
                    <a:cxn ang="0">
                      <a:pos x="220" y="8"/>
                    </a:cxn>
                    <a:cxn ang="0">
                      <a:pos x="294" y="124"/>
                    </a:cxn>
                    <a:cxn ang="0">
                      <a:pos x="370" y="8"/>
                    </a:cxn>
                    <a:cxn ang="0">
                      <a:pos x="450" y="124"/>
                    </a:cxn>
                    <a:cxn ang="0">
                      <a:pos x="522" y="10"/>
                    </a:cxn>
                    <a:cxn ang="0">
                      <a:pos x="574" y="62"/>
                    </a:cxn>
                    <a:cxn ang="0">
                      <a:pos x="626" y="68"/>
                    </a:cxn>
                  </a:cxnLst>
                  <a:rect l="0" t="0" r="r" b="b"/>
                  <a:pathLst>
                    <a:path w="626" h="124">
                      <a:moveTo>
                        <a:pt x="0" y="122"/>
                      </a:moveTo>
                      <a:cubicBezTo>
                        <a:pt x="11" y="104"/>
                        <a:pt x="43" y="15"/>
                        <a:pt x="66" y="14"/>
                      </a:cubicBezTo>
                      <a:cubicBezTo>
                        <a:pt x="89" y="13"/>
                        <a:pt x="110" y="117"/>
                        <a:pt x="136" y="116"/>
                      </a:cubicBezTo>
                      <a:cubicBezTo>
                        <a:pt x="162" y="115"/>
                        <a:pt x="194" y="7"/>
                        <a:pt x="220" y="8"/>
                      </a:cubicBezTo>
                      <a:cubicBezTo>
                        <a:pt x="246" y="9"/>
                        <a:pt x="269" y="124"/>
                        <a:pt x="294" y="124"/>
                      </a:cubicBezTo>
                      <a:cubicBezTo>
                        <a:pt x="319" y="124"/>
                        <a:pt x="344" y="8"/>
                        <a:pt x="370" y="8"/>
                      </a:cubicBezTo>
                      <a:cubicBezTo>
                        <a:pt x="396" y="8"/>
                        <a:pt x="425" y="124"/>
                        <a:pt x="450" y="124"/>
                      </a:cubicBezTo>
                      <a:cubicBezTo>
                        <a:pt x="475" y="124"/>
                        <a:pt x="501" y="20"/>
                        <a:pt x="522" y="10"/>
                      </a:cubicBezTo>
                      <a:cubicBezTo>
                        <a:pt x="543" y="0"/>
                        <a:pt x="557" y="52"/>
                        <a:pt x="574" y="62"/>
                      </a:cubicBezTo>
                      <a:cubicBezTo>
                        <a:pt x="591" y="72"/>
                        <a:pt x="615" y="67"/>
                        <a:pt x="626" y="6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03517" name="Line 29"/>
                <p:cNvSpPr>
                  <a:spLocks noChangeShapeType="1"/>
                </p:cNvSpPr>
                <p:nvPr/>
              </p:nvSpPr>
              <p:spPr bwMode="auto">
                <a:xfrm rot="-26982671">
                  <a:off x="3536" y="2189"/>
                  <a:ext cx="141" cy="1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03518" name="Line 30"/>
              <p:cNvSpPr>
                <a:spLocks noChangeShapeType="1"/>
              </p:cNvSpPr>
              <p:nvPr/>
            </p:nvSpPr>
            <p:spPr bwMode="auto">
              <a:xfrm>
                <a:off x="3847" y="992"/>
                <a:ext cx="0" cy="195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19" name="Text Box 31"/>
              <p:cNvSpPr txBox="1">
                <a:spLocks noChangeArrowheads="1"/>
              </p:cNvSpPr>
              <p:nvPr/>
            </p:nvSpPr>
            <p:spPr bwMode="auto">
              <a:xfrm>
                <a:off x="3762" y="2911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703520" name="Line 32"/>
              <p:cNvSpPr>
                <a:spLocks noChangeShapeType="1"/>
              </p:cNvSpPr>
              <p:nvPr/>
            </p:nvSpPr>
            <p:spPr bwMode="auto">
              <a:xfrm>
                <a:off x="2796" y="1117"/>
                <a:ext cx="1051" cy="85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21" name="Line 33"/>
              <p:cNvSpPr>
                <a:spLocks noChangeShapeType="1"/>
              </p:cNvSpPr>
              <p:nvPr/>
            </p:nvSpPr>
            <p:spPr bwMode="auto">
              <a:xfrm flipV="1">
                <a:off x="3847" y="1087"/>
                <a:ext cx="1068" cy="88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22" name="Line 34"/>
              <p:cNvSpPr>
                <a:spLocks noChangeShapeType="1"/>
              </p:cNvSpPr>
              <p:nvPr/>
            </p:nvSpPr>
            <p:spPr bwMode="auto">
              <a:xfrm>
                <a:off x="3847" y="1973"/>
                <a:ext cx="713" cy="1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23" name="Arc 35"/>
              <p:cNvSpPr>
                <a:spLocks/>
              </p:cNvSpPr>
              <p:nvPr/>
            </p:nvSpPr>
            <p:spPr bwMode="auto">
              <a:xfrm>
                <a:off x="3847" y="2056"/>
                <a:ext cx="134" cy="209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24" name="Arc 36"/>
              <p:cNvSpPr>
                <a:spLocks/>
              </p:cNvSpPr>
              <p:nvPr/>
            </p:nvSpPr>
            <p:spPr bwMode="auto">
              <a:xfrm flipH="1" flipV="1">
                <a:off x="3651" y="1707"/>
                <a:ext cx="196" cy="214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25" name="Arc 37"/>
              <p:cNvSpPr>
                <a:spLocks/>
              </p:cNvSpPr>
              <p:nvPr/>
            </p:nvSpPr>
            <p:spPr bwMode="auto">
              <a:xfrm flipV="1">
                <a:off x="3847" y="1708"/>
                <a:ext cx="196" cy="214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26" name="Text Box 38"/>
              <p:cNvSpPr txBox="1">
                <a:spLocks noChangeArrowheads="1"/>
              </p:cNvSpPr>
              <p:nvPr/>
            </p:nvSpPr>
            <p:spPr bwMode="auto">
              <a:xfrm>
                <a:off x="3589" y="1418"/>
                <a:ext cx="2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err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 dirty="0" err="1">
                    <a:solidFill>
                      <a:schemeClr val="bg2"/>
                    </a:solidFill>
                    <a:sym typeface="Symbol" pitchFamily="18" charset="2"/>
                  </a:rPr>
                  <a:t>i</a:t>
                </a:r>
                <a:r>
                  <a:rPr lang="en-US" sz="2000" i="1" baseline="-25000" dirty="0">
                    <a:solidFill>
                      <a:schemeClr val="bg2"/>
                    </a:solidFill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703527" name="Text Box 39"/>
              <p:cNvSpPr txBox="1">
                <a:spLocks noChangeArrowheads="1"/>
              </p:cNvSpPr>
              <p:nvPr/>
            </p:nvSpPr>
            <p:spPr bwMode="auto">
              <a:xfrm>
                <a:off x="3847" y="1422"/>
                <a:ext cx="38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r </a:t>
                </a:r>
              </a:p>
            </p:txBody>
          </p:sp>
          <p:sp>
            <p:nvSpPr>
              <p:cNvPr id="703528" name="Text Box 40"/>
              <p:cNvSpPr txBox="1">
                <a:spLocks noChangeArrowheads="1"/>
              </p:cNvSpPr>
              <p:nvPr/>
            </p:nvSpPr>
            <p:spPr bwMode="auto">
              <a:xfrm>
                <a:off x="3823" y="2324"/>
                <a:ext cx="38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t </a:t>
                </a:r>
              </a:p>
            </p:txBody>
          </p:sp>
          <p:sp>
            <p:nvSpPr>
              <p:cNvPr id="703530" name="Line 42"/>
              <p:cNvSpPr>
                <a:spLocks noChangeShapeType="1"/>
              </p:cNvSpPr>
              <p:nvPr/>
            </p:nvSpPr>
            <p:spPr bwMode="auto">
              <a:xfrm>
                <a:off x="2857" y="1165"/>
                <a:ext cx="155" cy="11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31" name="Line 43"/>
              <p:cNvSpPr>
                <a:spLocks noChangeShapeType="1"/>
              </p:cNvSpPr>
              <p:nvPr/>
            </p:nvSpPr>
            <p:spPr bwMode="auto">
              <a:xfrm flipV="1">
                <a:off x="4328" y="1423"/>
                <a:ext cx="185" cy="154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32" name="Line 44"/>
              <p:cNvSpPr>
                <a:spLocks noChangeShapeType="1"/>
              </p:cNvSpPr>
              <p:nvPr/>
            </p:nvSpPr>
            <p:spPr bwMode="auto">
              <a:xfrm>
                <a:off x="4101" y="2349"/>
                <a:ext cx="161" cy="247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36" name="Line 48"/>
              <p:cNvSpPr>
                <a:spLocks noChangeShapeType="1"/>
              </p:cNvSpPr>
              <p:nvPr/>
            </p:nvSpPr>
            <p:spPr bwMode="auto">
              <a:xfrm>
                <a:off x="2784" y="1965"/>
                <a:ext cx="277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3537" name="Text Box 49"/>
              <p:cNvSpPr txBox="1">
                <a:spLocks noChangeArrowheads="1"/>
              </p:cNvSpPr>
              <p:nvPr/>
            </p:nvSpPr>
            <p:spPr bwMode="auto">
              <a:xfrm>
                <a:off x="5588" y="1807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grpSp>
            <p:nvGrpSpPr>
              <p:cNvPr id="703546" name="Group 58"/>
              <p:cNvGrpSpPr>
                <a:grpSpLocks/>
              </p:cNvGrpSpPr>
              <p:nvPr/>
            </p:nvGrpSpPr>
            <p:grpSpPr bwMode="auto">
              <a:xfrm>
                <a:off x="2647" y="922"/>
                <a:ext cx="204" cy="250"/>
                <a:chOff x="2631" y="946"/>
                <a:chExt cx="204" cy="250"/>
              </a:xfrm>
            </p:grpSpPr>
            <p:sp>
              <p:nvSpPr>
                <p:cNvPr id="703547" name="Oval 59"/>
                <p:cNvSpPr>
                  <a:spLocks noChangeArrowheads="1"/>
                </p:cNvSpPr>
                <p:nvPr/>
              </p:nvSpPr>
              <p:spPr bwMode="auto">
                <a:xfrm>
                  <a:off x="2670" y="1032"/>
                  <a:ext cx="124" cy="124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4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631" y="946"/>
                  <a:ext cx="20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2"/>
                      </a:solidFill>
                      <a:latin typeface="Arial" charset="0"/>
                      <a:sym typeface="Symbol" pitchFamily="18" charset="2"/>
                    </a:rPr>
                    <a:t></a:t>
                  </a:r>
                </a:p>
              </p:txBody>
            </p:sp>
          </p:grpSp>
          <p:grpSp>
            <p:nvGrpSpPr>
              <p:cNvPr id="703549" name="Group 61"/>
              <p:cNvGrpSpPr>
                <a:grpSpLocks/>
              </p:cNvGrpSpPr>
              <p:nvPr/>
            </p:nvGrpSpPr>
            <p:grpSpPr bwMode="auto">
              <a:xfrm>
                <a:off x="4503" y="2914"/>
                <a:ext cx="204" cy="250"/>
                <a:chOff x="2631" y="946"/>
                <a:chExt cx="204" cy="250"/>
              </a:xfrm>
            </p:grpSpPr>
            <p:sp>
              <p:nvSpPr>
                <p:cNvPr id="703550" name="Oval 62"/>
                <p:cNvSpPr>
                  <a:spLocks noChangeArrowheads="1"/>
                </p:cNvSpPr>
                <p:nvPr/>
              </p:nvSpPr>
              <p:spPr bwMode="auto">
                <a:xfrm>
                  <a:off x="2670" y="1032"/>
                  <a:ext cx="124" cy="124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5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631" y="946"/>
                  <a:ext cx="20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2"/>
                      </a:solidFill>
                      <a:latin typeface="Arial" charset="0"/>
                      <a:sym typeface="Symbol" pitchFamily="18" charset="2"/>
                    </a:rPr>
                    <a:t></a:t>
                  </a:r>
                </a:p>
              </p:txBody>
            </p:sp>
          </p:grpSp>
          <p:grpSp>
            <p:nvGrpSpPr>
              <p:cNvPr id="703553" name="Group 65"/>
              <p:cNvGrpSpPr>
                <a:grpSpLocks/>
              </p:cNvGrpSpPr>
              <p:nvPr/>
            </p:nvGrpSpPr>
            <p:grpSpPr bwMode="auto">
              <a:xfrm>
                <a:off x="4863" y="898"/>
                <a:ext cx="204" cy="250"/>
                <a:chOff x="2631" y="946"/>
                <a:chExt cx="204" cy="250"/>
              </a:xfrm>
            </p:grpSpPr>
            <p:sp>
              <p:nvSpPr>
                <p:cNvPr id="703554" name="Oval 66"/>
                <p:cNvSpPr>
                  <a:spLocks noChangeArrowheads="1"/>
                </p:cNvSpPr>
                <p:nvPr/>
              </p:nvSpPr>
              <p:spPr bwMode="auto">
                <a:xfrm>
                  <a:off x="2670" y="1032"/>
                  <a:ext cx="124" cy="124"/>
                </a:xfrm>
                <a:prstGeom prst="ellips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355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631" y="946"/>
                  <a:ext cx="20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2"/>
                      </a:solidFill>
                      <a:latin typeface="Arial" charset="0"/>
                      <a:sym typeface="Symbol" pitchFamily="18" charset="2"/>
                    </a:rPr>
                    <a:t></a:t>
                  </a:r>
                </a:p>
              </p:txBody>
            </p:sp>
          </p:grpSp>
        </p:grpSp>
      </p:grpSp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294417" y="5453045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graphicFrame>
        <p:nvGraphicFramePr>
          <p:cNvPr id="729090" name="Object 2"/>
          <p:cNvGraphicFramePr>
            <a:graphicFrameLocks noChangeAspect="1"/>
          </p:cNvGraphicFramePr>
          <p:nvPr/>
        </p:nvGraphicFramePr>
        <p:xfrm>
          <a:off x="230851" y="895066"/>
          <a:ext cx="3344862" cy="450850"/>
        </p:xfrm>
        <a:graphic>
          <a:graphicData uri="http://schemas.openxmlformats.org/presentationml/2006/ole">
            <p:oleObj spid="_x0000_s729090" name="Equation" r:id="rId6" imgW="1981080" imgH="266400" progId="Equation.DSMT4">
              <p:embed/>
            </p:oleObj>
          </a:graphicData>
        </a:graphic>
      </p:graphicFrame>
      <p:graphicFrame>
        <p:nvGraphicFramePr>
          <p:cNvPr id="729091" name="Object 3"/>
          <p:cNvGraphicFramePr>
            <a:graphicFrameLocks noChangeAspect="1"/>
          </p:cNvGraphicFramePr>
          <p:nvPr/>
        </p:nvGraphicFramePr>
        <p:xfrm>
          <a:off x="203864" y="1420293"/>
          <a:ext cx="3085246" cy="450540"/>
        </p:xfrm>
        <a:graphic>
          <a:graphicData uri="http://schemas.openxmlformats.org/presentationml/2006/ole">
            <p:oleObj spid="_x0000_s729091" name="Equation" r:id="rId7" imgW="1739880" imgH="253800" progId="Equation.DSMT4">
              <p:embed/>
            </p:oleObj>
          </a:graphicData>
        </a:graphic>
      </p:graphicFrame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97560" y="2387208"/>
            <a:ext cx="1459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part:</a:t>
            </a:r>
            <a:endParaRPr lang="en-US" sz="2000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729092" name="Object 4"/>
          <p:cNvGraphicFramePr>
            <a:graphicFrameLocks noChangeAspect="1"/>
          </p:cNvGraphicFramePr>
          <p:nvPr/>
        </p:nvGraphicFramePr>
        <p:xfrm>
          <a:off x="901700" y="3725863"/>
          <a:ext cx="2051050" cy="1404937"/>
        </p:xfrm>
        <a:graphic>
          <a:graphicData uri="http://schemas.openxmlformats.org/presentationml/2006/ole">
            <p:oleObj spid="_x0000_s729092" name="Equation" r:id="rId8" imgW="1054080" imgH="723600" progId="Equation.DSMT4">
              <p:embed/>
            </p:oleObj>
          </a:graphicData>
        </a:graphic>
      </p:graphicFrame>
      <p:sp>
        <p:nvSpPr>
          <p:cNvPr id="42" name="AutoShape 44"/>
          <p:cNvSpPr>
            <a:spLocks noChangeArrowheads="1"/>
          </p:cNvSpPr>
          <p:nvPr/>
        </p:nvSpPr>
        <p:spPr bwMode="auto">
          <a:xfrm>
            <a:off x="286606" y="3835305"/>
            <a:ext cx="390239" cy="214965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112" name="Object 0"/>
          <p:cNvGraphicFramePr>
            <a:graphicFrameLocks noChangeAspect="1"/>
          </p:cNvGraphicFramePr>
          <p:nvPr/>
        </p:nvGraphicFramePr>
        <p:xfrm>
          <a:off x="683329" y="2895148"/>
          <a:ext cx="1439863" cy="488950"/>
        </p:xfrm>
        <a:graphic>
          <a:graphicData uri="http://schemas.openxmlformats.org/presentationml/2006/ole">
            <p:oleObj spid="_x0000_s730112" name="Equation" r:id="rId4" imgW="749160" imgH="253800" progId="Equation.DSMT4">
              <p:embed/>
            </p:oleObj>
          </a:graphicData>
        </a:graphic>
      </p:graphicFrame>
      <p:graphicFrame>
        <p:nvGraphicFramePr>
          <p:cNvPr id="730113" name="Object 1"/>
          <p:cNvGraphicFramePr>
            <a:graphicFrameLocks noChangeAspect="1"/>
          </p:cNvGraphicFramePr>
          <p:nvPr/>
        </p:nvGraphicFramePr>
        <p:xfrm>
          <a:off x="3298733" y="6090526"/>
          <a:ext cx="2614386" cy="501343"/>
        </p:xfrm>
        <a:graphic>
          <a:graphicData uri="http://schemas.openxmlformats.org/presentationml/2006/ole">
            <p:oleObj spid="_x0000_s730113" name="Equation" r:id="rId5" imgW="1193760" imgH="228600" progId="Equation.DSMT4">
              <p:embed/>
            </p:oleObj>
          </a:graphicData>
        </a:graphic>
      </p:graphicFrame>
      <p:sp>
        <p:nvSpPr>
          <p:cNvPr id="704547" name="Text Box 35"/>
          <p:cNvSpPr txBox="1">
            <a:spLocks noChangeArrowheads="1"/>
          </p:cNvSpPr>
          <p:nvPr/>
        </p:nvSpPr>
        <p:spPr bwMode="auto">
          <a:xfrm>
            <a:off x="2202316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704562" name="Group 50"/>
          <p:cNvGrpSpPr>
            <a:grpSpLocks/>
          </p:cNvGrpSpPr>
          <p:nvPr/>
        </p:nvGrpSpPr>
        <p:grpSpPr bwMode="auto">
          <a:xfrm>
            <a:off x="4669536" y="958851"/>
            <a:ext cx="4562493" cy="4222750"/>
            <a:chOff x="3058" y="604"/>
            <a:chExt cx="2874" cy="2660"/>
          </a:xfrm>
        </p:grpSpPr>
        <p:sp>
          <p:nvSpPr>
            <p:cNvPr id="704559" name="Rectangle 47"/>
            <p:cNvSpPr>
              <a:spLocks noChangeArrowheads="1"/>
            </p:cNvSpPr>
            <p:nvPr/>
          </p:nvSpPr>
          <p:spPr bwMode="auto">
            <a:xfrm>
              <a:off x="3058" y="1992"/>
              <a:ext cx="2496" cy="1272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4519" name="Group 7"/>
            <p:cNvGrpSpPr>
              <a:grpSpLocks/>
            </p:cNvGrpSpPr>
            <p:nvPr/>
          </p:nvGrpSpPr>
          <p:grpSpPr bwMode="auto">
            <a:xfrm rot="8152090">
              <a:off x="3616" y="1220"/>
              <a:ext cx="187" cy="644"/>
              <a:chOff x="3544" y="2119"/>
              <a:chExt cx="187" cy="1028"/>
            </a:xfrm>
          </p:grpSpPr>
          <p:sp>
            <p:nvSpPr>
              <p:cNvPr id="704520" name="Freeform 8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4521" name="Line 9"/>
              <p:cNvSpPr>
                <a:spLocks noChangeShapeType="1"/>
              </p:cNvSpPr>
              <p:nvPr/>
            </p:nvSpPr>
            <p:spPr bwMode="auto">
              <a:xfrm rot="-26982671">
                <a:off x="3536" y="21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04522" name="Line 10"/>
            <p:cNvSpPr>
              <a:spLocks noChangeShapeType="1"/>
            </p:cNvSpPr>
            <p:nvPr/>
          </p:nvSpPr>
          <p:spPr bwMode="auto">
            <a:xfrm>
              <a:off x="4242" y="1018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23" name="Text Box 11"/>
            <p:cNvSpPr txBox="1">
              <a:spLocks noChangeArrowheads="1"/>
            </p:cNvSpPr>
            <p:nvPr/>
          </p:nvSpPr>
          <p:spPr bwMode="auto">
            <a:xfrm>
              <a:off x="4156" y="294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4524" name="Line 12"/>
            <p:cNvSpPr>
              <a:spLocks noChangeShapeType="1"/>
            </p:cNvSpPr>
            <p:nvPr/>
          </p:nvSpPr>
          <p:spPr bwMode="auto">
            <a:xfrm>
              <a:off x="3191" y="1152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25" name="Line 13"/>
            <p:cNvSpPr>
              <a:spLocks noChangeShapeType="1"/>
            </p:cNvSpPr>
            <p:nvPr/>
          </p:nvSpPr>
          <p:spPr bwMode="auto">
            <a:xfrm flipV="1">
              <a:off x="4242" y="1113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26" name="Line 14"/>
            <p:cNvSpPr>
              <a:spLocks noChangeShapeType="1"/>
            </p:cNvSpPr>
            <p:nvPr/>
          </p:nvSpPr>
          <p:spPr bwMode="auto">
            <a:xfrm>
              <a:off x="4242" y="1999"/>
              <a:ext cx="713" cy="1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27" name="Arc 15"/>
            <p:cNvSpPr>
              <a:spLocks/>
            </p:cNvSpPr>
            <p:nvPr/>
          </p:nvSpPr>
          <p:spPr bwMode="auto">
            <a:xfrm>
              <a:off x="4242" y="2178"/>
              <a:ext cx="166" cy="9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528" name="Arc 16"/>
            <p:cNvSpPr>
              <a:spLocks/>
            </p:cNvSpPr>
            <p:nvPr/>
          </p:nvSpPr>
          <p:spPr bwMode="auto">
            <a:xfrm flipH="1" flipV="1">
              <a:off x="4046" y="1781"/>
              <a:ext cx="196" cy="10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529" name="Arc 17"/>
            <p:cNvSpPr>
              <a:spLocks/>
            </p:cNvSpPr>
            <p:nvPr/>
          </p:nvSpPr>
          <p:spPr bwMode="auto">
            <a:xfrm flipV="1">
              <a:off x="4250" y="1782"/>
              <a:ext cx="196" cy="118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530" name="Text Box 18"/>
            <p:cNvSpPr txBox="1">
              <a:spLocks noChangeArrowheads="1"/>
            </p:cNvSpPr>
            <p:nvPr/>
          </p:nvSpPr>
          <p:spPr bwMode="auto">
            <a:xfrm>
              <a:off x="3969" y="1437"/>
              <a:ext cx="27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704531" name="Text Box 19"/>
            <p:cNvSpPr txBox="1">
              <a:spLocks noChangeArrowheads="1"/>
            </p:cNvSpPr>
            <p:nvPr/>
          </p:nvSpPr>
          <p:spPr bwMode="auto">
            <a:xfrm>
              <a:off x="4242" y="144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704532" name="Text Box 20"/>
            <p:cNvSpPr txBox="1">
              <a:spLocks noChangeArrowheads="1"/>
            </p:cNvSpPr>
            <p:nvPr/>
          </p:nvSpPr>
          <p:spPr bwMode="auto">
            <a:xfrm>
              <a:off x="4218" y="2350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704533" name="Line 21"/>
            <p:cNvSpPr>
              <a:spLocks noChangeShapeType="1"/>
            </p:cNvSpPr>
            <p:nvPr/>
          </p:nvSpPr>
          <p:spPr bwMode="auto">
            <a:xfrm>
              <a:off x="3264" y="1208"/>
              <a:ext cx="135" cy="11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34" name="Line 22"/>
            <p:cNvSpPr>
              <a:spLocks noChangeShapeType="1"/>
            </p:cNvSpPr>
            <p:nvPr/>
          </p:nvSpPr>
          <p:spPr bwMode="auto">
            <a:xfrm flipV="1">
              <a:off x="4723" y="1449"/>
              <a:ext cx="185" cy="1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35" name="Line 23"/>
            <p:cNvSpPr>
              <a:spLocks noChangeShapeType="1"/>
            </p:cNvSpPr>
            <p:nvPr/>
          </p:nvSpPr>
          <p:spPr bwMode="auto">
            <a:xfrm>
              <a:off x="4496" y="2375"/>
              <a:ext cx="184" cy="25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36" name="Line 24"/>
            <p:cNvSpPr>
              <a:spLocks noChangeShapeType="1"/>
            </p:cNvSpPr>
            <p:nvPr/>
          </p:nvSpPr>
          <p:spPr bwMode="auto">
            <a:xfrm>
              <a:off x="3179" y="1991"/>
              <a:ext cx="24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4537" name="Text Box 25"/>
            <p:cNvSpPr txBox="1">
              <a:spLocks noChangeArrowheads="1"/>
            </p:cNvSpPr>
            <p:nvPr/>
          </p:nvSpPr>
          <p:spPr bwMode="auto">
            <a:xfrm>
              <a:off x="5675" y="1819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704540" name="AutoShape 28"/>
            <p:cNvSpPr>
              <a:spLocks noChangeArrowheads="1"/>
            </p:cNvSpPr>
            <p:nvPr/>
          </p:nvSpPr>
          <p:spPr bwMode="auto">
            <a:xfrm rot="-2751511">
              <a:off x="3196" y="951"/>
              <a:ext cx="314" cy="78"/>
            </a:xfrm>
            <a:prstGeom prst="rightArrow">
              <a:avLst>
                <a:gd name="adj1" fmla="val 50000"/>
                <a:gd name="adj2" fmla="val 100641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4541" name="AutoShape 29"/>
            <p:cNvSpPr>
              <a:spLocks noChangeArrowheads="1"/>
            </p:cNvSpPr>
            <p:nvPr/>
          </p:nvSpPr>
          <p:spPr bwMode="auto">
            <a:xfrm rot="-2146475">
              <a:off x="4941" y="2801"/>
              <a:ext cx="314" cy="78"/>
            </a:xfrm>
            <a:prstGeom prst="rightArrow">
              <a:avLst>
                <a:gd name="adj1" fmla="val 50000"/>
                <a:gd name="adj2" fmla="val 100641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30115" name="Object 3"/>
            <p:cNvGraphicFramePr>
              <a:graphicFrameLocks noChangeAspect="1"/>
            </p:cNvGraphicFramePr>
            <p:nvPr/>
          </p:nvGraphicFramePr>
          <p:xfrm>
            <a:off x="5331" y="2658"/>
            <a:ext cx="176" cy="279"/>
          </p:xfrm>
          <a:graphic>
            <a:graphicData uri="http://schemas.openxmlformats.org/presentationml/2006/ole">
              <p:oleObj spid="_x0000_s730115" name="Equation" r:id="rId6" imgW="126720" imgH="203040" progId="Equation.DSMT4">
                <p:embed/>
              </p:oleObj>
            </a:graphicData>
          </a:graphic>
        </p:graphicFrame>
        <p:graphicFrame>
          <p:nvGraphicFramePr>
            <p:cNvPr id="730116" name="Object 4"/>
            <p:cNvGraphicFramePr>
              <a:graphicFrameLocks noChangeAspect="1"/>
            </p:cNvGraphicFramePr>
            <p:nvPr/>
          </p:nvGraphicFramePr>
          <p:xfrm>
            <a:off x="3550" y="747"/>
            <a:ext cx="211" cy="314"/>
          </p:xfrm>
          <a:graphic>
            <a:graphicData uri="http://schemas.openxmlformats.org/presentationml/2006/ole">
              <p:oleObj spid="_x0000_s730116" name="Equation" r:id="rId7" imgW="152280" imgH="228600" progId="Equation.DSMT4">
                <p:embed/>
              </p:oleObj>
            </a:graphicData>
          </a:graphic>
        </p:graphicFrame>
        <p:sp>
          <p:nvSpPr>
            <p:cNvPr id="704551" name="AutoShape 39"/>
            <p:cNvSpPr>
              <a:spLocks noChangeArrowheads="1"/>
            </p:cNvSpPr>
            <p:nvPr/>
          </p:nvSpPr>
          <p:spPr bwMode="auto">
            <a:xfrm rot="13789602">
              <a:off x="4965" y="881"/>
              <a:ext cx="314" cy="78"/>
            </a:xfrm>
            <a:prstGeom prst="rightArrow">
              <a:avLst>
                <a:gd name="adj1" fmla="val 50000"/>
                <a:gd name="adj2" fmla="val 100641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30117" name="Object 5"/>
            <p:cNvGraphicFramePr>
              <a:graphicFrameLocks noChangeAspect="1"/>
            </p:cNvGraphicFramePr>
            <p:nvPr/>
          </p:nvGraphicFramePr>
          <p:xfrm>
            <a:off x="5247" y="604"/>
            <a:ext cx="176" cy="313"/>
          </p:xfrm>
          <a:graphic>
            <a:graphicData uri="http://schemas.openxmlformats.org/presentationml/2006/ole">
              <p:oleObj spid="_x0000_s730117" name="Equation" r:id="rId8" imgW="126720" imgH="228600" progId="Equation.DSMT4">
                <p:embed/>
              </p:oleObj>
            </a:graphicData>
          </a:graphic>
        </p:graphicFrame>
      </p:grpSp>
      <p:sp>
        <p:nvSpPr>
          <p:cNvPr id="704556" name="AutoShape 44"/>
          <p:cNvSpPr>
            <a:spLocks noChangeArrowheads="1"/>
          </p:cNvSpPr>
          <p:nvPr/>
        </p:nvSpPr>
        <p:spPr bwMode="auto">
          <a:xfrm>
            <a:off x="245662" y="3685180"/>
            <a:ext cx="390239" cy="214965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0114" name="Object 2"/>
          <p:cNvGraphicFramePr>
            <a:graphicFrameLocks noChangeAspect="1"/>
          </p:cNvGraphicFramePr>
          <p:nvPr/>
        </p:nvGraphicFramePr>
        <p:xfrm>
          <a:off x="535319" y="5145376"/>
          <a:ext cx="3633787" cy="463550"/>
        </p:xfrm>
        <a:graphic>
          <a:graphicData uri="http://schemas.openxmlformats.org/presentationml/2006/ole">
            <p:oleObj spid="_x0000_s730114" name="Equation" r:id="rId9" imgW="1892160" imgH="241200" progId="Equation.DSMT4">
              <p:embed/>
            </p:oleObj>
          </a:graphicData>
        </a:graphic>
      </p:graphicFrame>
      <p:sp>
        <p:nvSpPr>
          <p:cNvPr id="704558" name="Text Box 46"/>
          <p:cNvSpPr txBox="1">
            <a:spLocks noChangeArrowheads="1"/>
          </p:cNvSpPr>
          <p:nvPr/>
        </p:nvSpPr>
        <p:spPr bwMode="auto">
          <a:xfrm>
            <a:off x="430330" y="4679599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30120" name="Object 8"/>
          <p:cNvGraphicFramePr>
            <a:graphicFrameLocks noChangeAspect="1"/>
          </p:cNvGraphicFramePr>
          <p:nvPr/>
        </p:nvGraphicFramePr>
        <p:xfrm>
          <a:off x="571384" y="1059123"/>
          <a:ext cx="3344862" cy="450850"/>
        </p:xfrm>
        <a:graphic>
          <a:graphicData uri="http://schemas.openxmlformats.org/presentationml/2006/ole">
            <p:oleObj spid="_x0000_s730120" name="Equation" r:id="rId10" imgW="1981080" imgH="266400" progId="Equation.DSMT4">
              <p:embed/>
            </p:oleObj>
          </a:graphicData>
        </a:graphic>
      </p:graphicFrame>
      <p:graphicFrame>
        <p:nvGraphicFramePr>
          <p:cNvPr id="730121" name="Object 9"/>
          <p:cNvGraphicFramePr>
            <a:graphicFrameLocks noChangeAspect="1"/>
          </p:cNvGraphicFramePr>
          <p:nvPr/>
        </p:nvGraphicFramePr>
        <p:xfrm>
          <a:off x="544394" y="1584586"/>
          <a:ext cx="3086100" cy="449262"/>
        </p:xfrm>
        <a:graphic>
          <a:graphicData uri="http://schemas.openxmlformats.org/presentationml/2006/ole">
            <p:oleObj spid="_x0000_s730121" name="Equation" r:id="rId11" imgW="1739880" imgH="253800" progId="Equation.DSMT4">
              <p:embed/>
            </p:oleObj>
          </a:graphicData>
        </a:graphic>
      </p:graphicFrame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758448" y="5712346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297560" y="2387208"/>
            <a:ext cx="1459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part:</a:t>
            </a:r>
            <a:endParaRPr lang="en-US" sz="2000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730122" name="Object 10"/>
          <p:cNvGraphicFramePr>
            <a:graphicFrameLocks noChangeAspect="1"/>
          </p:cNvGraphicFramePr>
          <p:nvPr/>
        </p:nvGraphicFramePr>
        <p:xfrm>
          <a:off x="7357918" y="3656466"/>
          <a:ext cx="1065213" cy="292100"/>
        </p:xfrm>
        <a:graphic>
          <a:graphicData uri="http://schemas.openxmlformats.org/presentationml/2006/ole">
            <p:oleObj spid="_x0000_s730122" name="Equation" r:id="rId12" imgW="876240" imgH="241200" progId="Equation.DSMT4">
              <p:embed/>
            </p:oleObj>
          </a:graphicData>
        </a:graphic>
      </p:graphicFrame>
      <p:graphicFrame>
        <p:nvGraphicFramePr>
          <p:cNvPr id="730123" name="Object 11"/>
          <p:cNvGraphicFramePr>
            <a:graphicFrameLocks noChangeAspect="1"/>
          </p:cNvGraphicFramePr>
          <p:nvPr/>
        </p:nvGraphicFramePr>
        <p:xfrm>
          <a:off x="761432" y="3589633"/>
          <a:ext cx="3469375" cy="834823"/>
        </p:xfrm>
        <a:graphic>
          <a:graphicData uri="http://schemas.openxmlformats.org/presentationml/2006/ole">
            <p:oleObj spid="_x0000_s730123" name="Equation" r:id="rId13" imgW="20062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401" name="Rectangle 33"/>
          <p:cNvSpPr>
            <a:spLocks noChangeArrowheads="1"/>
          </p:cNvSpPr>
          <p:nvPr/>
        </p:nvSpPr>
        <p:spPr bwMode="auto">
          <a:xfrm>
            <a:off x="745445" y="3520150"/>
            <a:ext cx="7689850" cy="1081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8371" name="Text Box 3"/>
          <p:cNvSpPr txBox="1">
            <a:spLocks noChangeArrowheads="1"/>
          </p:cNvSpPr>
          <p:nvPr/>
        </p:nvSpPr>
        <p:spPr bwMode="auto">
          <a:xfrm>
            <a:off x="395288" y="2822575"/>
            <a:ext cx="1055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</a:p>
        </p:txBody>
      </p:sp>
      <p:graphicFrame>
        <p:nvGraphicFramePr>
          <p:cNvPr id="698379" name="Object 11"/>
          <p:cNvGraphicFramePr>
            <a:graphicFrameLocks noChangeAspect="1"/>
          </p:cNvGraphicFramePr>
          <p:nvPr/>
        </p:nvGraphicFramePr>
        <p:xfrm>
          <a:off x="1270000" y="3767138"/>
          <a:ext cx="6751638" cy="609600"/>
        </p:xfrm>
        <a:graphic>
          <a:graphicData uri="http://schemas.openxmlformats.org/presentationml/2006/ole">
            <p:oleObj spid="_x0000_s759810" name="Equation" r:id="rId4" imgW="2806560" imgH="253800" progId="Equation.DSMT4">
              <p:embed/>
            </p:oleObj>
          </a:graphicData>
        </a:graphic>
      </p:graphicFrame>
      <p:sp>
        <p:nvSpPr>
          <p:cNvPr id="698399" name="Text Box 31"/>
          <p:cNvSpPr txBox="1">
            <a:spLocks noChangeArrowheads="1"/>
          </p:cNvSpPr>
          <p:nvPr/>
        </p:nvSpPr>
        <p:spPr bwMode="auto">
          <a:xfrm>
            <a:off x="2158774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59812" name="Object 4"/>
          <p:cNvGraphicFramePr>
            <a:graphicFrameLocks noChangeAspect="1"/>
          </p:cNvGraphicFramePr>
          <p:nvPr/>
        </p:nvGraphicFramePr>
        <p:xfrm>
          <a:off x="2435183" y="1636590"/>
          <a:ext cx="4359275" cy="636587"/>
        </p:xfrm>
        <a:graphic>
          <a:graphicData uri="http://schemas.openxmlformats.org/presentationml/2006/ole">
            <p:oleObj spid="_x0000_s759812" name="Equation" r:id="rId5" imgW="17398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Text Box 3"/>
          <p:cNvSpPr txBox="1">
            <a:spLocks noChangeArrowheads="1"/>
          </p:cNvSpPr>
          <p:nvPr/>
        </p:nvSpPr>
        <p:spPr bwMode="auto">
          <a:xfrm>
            <a:off x="687388" y="812115"/>
            <a:ext cx="4024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Axial Ratio of Transmitted Wave</a:t>
            </a:r>
          </a:p>
        </p:txBody>
      </p:sp>
      <p:graphicFrame>
        <p:nvGraphicFramePr>
          <p:cNvPr id="705541" name="Object 5"/>
          <p:cNvGraphicFramePr>
            <a:graphicFrameLocks noChangeAspect="1"/>
          </p:cNvGraphicFramePr>
          <p:nvPr/>
        </p:nvGraphicFramePr>
        <p:xfrm>
          <a:off x="1536700" y="1346196"/>
          <a:ext cx="6002338" cy="549275"/>
        </p:xfrm>
        <a:graphic>
          <a:graphicData uri="http://schemas.openxmlformats.org/presentationml/2006/ole">
            <p:oleObj spid="_x0000_s705541" name="Equation" r:id="rId4" imgW="2781000" imgH="253800" progId="Equation.DSMT4">
              <p:embed/>
            </p:oleObj>
          </a:graphicData>
        </a:graphic>
      </p:graphicFrame>
      <p:graphicFrame>
        <p:nvGraphicFramePr>
          <p:cNvPr id="705554" name="Object 18"/>
          <p:cNvGraphicFramePr>
            <a:graphicFrameLocks noChangeAspect="1"/>
          </p:cNvGraphicFramePr>
          <p:nvPr/>
        </p:nvGraphicFramePr>
        <p:xfrm>
          <a:off x="4506462" y="5436288"/>
          <a:ext cx="1819275" cy="804862"/>
        </p:xfrm>
        <a:graphic>
          <a:graphicData uri="http://schemas.openxmlformats.org/presentationml/2006/ole">
            <p:oleObj spid="_x0000_s705554" name="Equation" r:id="rId5" imgW="888840" imgH="393480" progId="Equation.DSMT4">
              <p:embed/>
            </p:oleObj>
          </a:graphicData>
        </a:graphic>
      </p:graphicFrame>
      <p:graphicFrame>
        <p:nvGraphicFramePr>
          <p:cNvPr id="705555" name="Object 19"/>
          <p:cNvGraphicFramePr>
            <a:graphicFrameLocks noChangeAspect="1"/>
          </p:cNvGraphicFramePr>
          <p:nvPr/>
        </p:nvGraphicFramePr>
        <p:xfrm>
          <a:off x="6845300" y="5606213"/>
          <a:ext cx="1990725" cy="476250"/>
        </p:xfrm>
        <a:graphic>
          <a:graphicData uri="http://schemas.openxmlformats.org/presentationml/2006/ole">
            <p:oleObj spid="_x0000_s705555" name="Equation" r:id="rId6" imgW="850680" imgH="203040" progId="Equation.DSMT4">
              <p:embed/>
            </p:oleObj>
          </a:graphicData>
        </a:graphic>
      </p:graphicFrame>
      <p:sp>
        <p:nvSpPr>
          <p:cNvPr id="705557" name="Text Box 21"/>
          <p:cNvSpPr txBox="1">
            <a:spLocks noChangeArrowheads="1"/>
          </p:cNvSpPr>
          <p:nvPr/>
        </p:nvSpPr>
        <p:spPr bwMode="auto">
          <a:xfrm>
            <a:off x="2213202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705600" name="Group 64"/>
          <p:cNvGrpSpPr>
            <a:grpSpLocks/>
          </p:cNvGrpSpPr>
          <p:nvPr/>
        </p:nvGrpSpPr>
        <p:grpSpPr bwMode="auto">
          <a:xfrm>
            <a:off x="241300" y="2401888"/>
            <a:ext cx="4652969" cy="4024312"/>
            <a:chOff x="152" y="1513"/>
            <a:chExt cx="2931" cy="2535"/>
          </a:xfrm>
        </p:grpSpPr>
        <p:sp>
          <p:nvSpPr>
            <p:cNvPr id="705599" name="Rectangle 63"/>
            <p:cNvSpPr>
              <a:spLocks noChangeArrowheads="1"/>
            </p:cNvSpPr>
            <p:nvPr/>
          </p:nvSpPr>
          <p:spPr bwMode="auto">
            <a:xfrm>
              <a:off x="280" y="2776"/>
              <a:ext cx="2368" cy="1272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5561" name="Group 25"/>
            <p:cNvGrpSpPr>
              <a:grpSpLocks/>
            </p:cNvGrpSpPr>
            <p:nvPr/>
          </p:nvGrpSpPr>
          <p:grpSpPr bwMode="auto">
            <a:xfrm rot="8152090">
              <a:off x="707" y="2042"/>
              <a:ext cx="178" cy="611"/>
              <a:chOff x="3544" y="2119"/>
              <a:chExt cx="187" cy="1028"/>
            </a:xfrm>
          </p:grpSpPr>
          <p:sp>
            <p:nvSpPr>
              <p:cNvPr id="705562" name="Freeform 26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5563" name="Line 27"/>
              <p:cNvSpPr>
                <a:spLocks noChangeShapeType="1"/>
              </p:cNvSpPr>
              <p:nvPr/>
            </p:nvSpPr>
            <p:spPr bwMode="auto">
              <a:xfrm rot="-26982671">
                <a:off x="3536" y="21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05564" name="Line 28"/>
            <p:cNvSpPr>
              <a:spLocks noChangeShapeType="1"/>
            </p:cNvSpPr>
            <p:nvPr/>
          </p:nvSpPr>
          <p:spPr bwMode="auto">
            <a:xfrm>
              <a:off x="1302" y="1851"/>
              <a:ext cx="0" cy="18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65" name="Text Box 29"/>
            <p:cNvSpPr txBox="1">
              <a:spLocks noChangeArrowheads="1"/>
            </p:cNvSpPr>
            <p:nvPr/>
          </p:nvSpPr>
          <p:spPr bwMode="auto">
            <a:xfrm>
              <a:off x="1216" y="3682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5566" name="Line 30"/>
            <p:cNvSpPr>
              <a:spLocks noChangeShapeType="1"/>
            </p:cNvSpPr>
            <p:nvPr/>
          </p:nvSpPr>
          <p:spPr bwMode="auto">
            <a:xfrm>
              <a:off x="303" y="1978"/>
              <a:ext cx="999" cy="81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67" name="Line 31"/>
            <p:cNvSpPr>
              <a:spLocks noChangeShapeType="1"/>
            </p:cNvSpPr>
            <p:nvPr/>
          </p:nvSpPr>
          <p:spPr bwMode="auto">
            <a:xfrm flipV="1">
              <a:off x="1302" y="1941"/>
              <a:ext cx="1015" cy="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68" name="Line 32"/>
            <p:cNvSpPr>
              <a:spLocks noChangeShapeType="1"/>
            </p:cNvSpPr>
            <p:nvPr/>
          </p:nvSpPr>
          <p:spPr bwMode="auto">
            <a:xfrm>
              <a:off x="1302" y="2781"/>
              <a:ext cx="678" cy="9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69" name="Arc 33"/>
            <p:cNvSpPr>
              <a:spLocks/>
            </p:cNvSpPr>
            <p:nvPr/>
          </p:nvSpPr>
          <p:spPr bwMode="auto">
            <a:xfrm>
              <a:off x="1302" y="2951"/>
              <a:ext cx="158" cy="9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0" name="Arc 34"/>
            <p:cNvSpPr>
              <a:spLocks/>
            </p:cNvSpPr>
            <p:nvPr/>
          </p:nvSpPr>
          <p:spPr bwMode="auto">
            <a:xfrm flipH="1" flipV="1">
              <a:off x="1116" y="2574"/>
              <a:ext cx="186" cy="10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1" name="Arc 35"/>
            <p:cNvSpPr>
              <a:spLocks/>
            </p:cNvSpPr>
            <p:nvPr/>
          </p:nvSpPr>
          <p:spPr bwMode="auto">
            <a:xfrm flipV="1">
              <a:off x="1310" y="2575"/>
              <a:ext cx="186" cy="11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72" name="Text Box 36"/>
            <p:cNvSpPr txBox="1">
              <a:spLocks noChangeArrowheads="1"/>
            </p:cNvSpPr>
            <p:nvPr/>
          </p:nvSpPr>
          <p:spPr bwMode="auto">
            <a:xfrm>
              <a:off x="1051" y="2255"/>
              <a:ext cx="26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705573" name="Text Box 37"/>
            <p:cNvSpPr txBox="1">
              <a:spLocks noChangeArrowheads="1"/>
            </p:cNvSpPr>
            <p:nvPr/>
          </p:nvSpPr>
          <p:spPr bwMode="auto">
            <a:xfrm>
              <a:off x="1302" y="2258"/>
              <a:ext cx="36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705574" name="Text Box 38"/>
            <p:cNvSpPr txBox="1">
              <a:spLocks noChangeArrowheads="1"/>
            </p:cNvSpPr>
            <p:nvPr/>
          </p:nvSpPr>
          <p:spPr bwMode="auto">
            <a:xfrm>
              <a:off x="1279" y="3114"/>
              <a:ext cx="36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705575" name="Line 39"/>
            <p:cNvSpPr>
              <a:spLocks noChangeShapeType="1"/>
            </p:cNvSpPr>
            <p:nvPr/>
          </p:nvSpPr>
          <p:spPr bwMode="auto">
            <a:xfrm>
              <a:off x="361" y="2015"/>
              <a:ext cx="148" cy="11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76" name="Line 40"/>
            <p:cNvSpPr>
              <a:spLocks noChangeShapeType="1"/>
            </p:cNvSpPr>
            <p:nvPr/>
          </p:nvSpPr>
          <p:spPr bwMode="auto">
            <a:xfrm flipV="1">
              <a:off x="1759" y="2259"/>
              <a:ext cx="176" cy="14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77" name="Line 41"/>
            <p:cNvSpPr>
              <a:spLocks noChangeShapeType="1"/>
            </p:cNvSpPr>
            <p:nvPr/>
          </p:nvSpPr>
          <p:spPr bwMode="auto">
            <a:xfrm>
              <a:off x="1544" y="3137"/>
              <a:ext cx="153" cy="2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78" name="Line 42"/>
            <p:cNvSpPr>
              <a:spLocks noChangeShapeType="1"/>
            </p:cNvSpPr>
            <p:nvPr/>
          </p:nvSpPr>
          <p:spPr bwMode="auto">
            <a:xfrm>
              <a:off x="292" y="2773"/>
              <a:ext cx="250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79" name="Text Box 43"/>
            <p:cNvSpPr txBox="1">
              <a:spLocks noChangeArrowheads="1"/>
            </p:cNvSpPr>
            <p:nvPr/>
          </p:nvSpPr>
          <p:spPr bwMode="auto">
            <a:xfrm>
              <a:off x="2839" y="2608"/>
              <a:ext cx="2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705580" name="AutoShape 44"/>
            <p:cNvSpPr>
              <a:spLocks noChangeArrowheads="1"/>
            </p:cNvSpPr>
            <p:nvPr/>
          </p:nvSpPr>
          <p:spPr bwMode="auto">
            <a:xfrm rot="-2751511">
              <a:off x="292" y="1667"/>
              <a:ext cx="298" cy="74"/>
            </a:xfrm>
            <a:prstGeom prst="rightArrow">
              <a:avLst>
                <a:gd name="adj1" fmla="val 50000"/>
                <a:gd name="adj2" fmla="val 100676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81" name="AutoShape 45"/>
            <p:cNvSpPr>
              <a:spLocks noChangeArrowheads="1"/>
            </p:cNvSpPr>
            <p:nvPr/>
          </p:nvSpPr>
          <p:spPr bwMode="auto">
            <a:xfrm rot="-2146475">
              <a:off x="2103" y="3613"/>
              <a:ext cx="298" cy="74"/>
            </a:xfrm>
            <a:prstGeom prst="rightArrow">
              <a:avLst>
                <a:gd name="adj1" fmla="val 50000"/>
                <a:gd name="adj2" fmla="val 100676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5582" name="Object 46"/>
            <p:cNvGraphicFramePr>
              <a:graphicFrameLocks noChangeAspect="1"/>
            </p:cNvGraphicFramePr>
            <p:nvPr/>
          </p:nvGraphicFramePr>
          <p:xfrm>
            <a:off x="2090" y="3303"/>
            <a:ext cx="167" cy="263"/>
          </p:xfrm>
          <a:graphic>
            <a:graphicData uri="http://schemas.openxmlformats.org/presentationml/2006/ole">
              <p:oleObj spid="_x0000_s705582" name="Equation" r:id="rId7" imgW="126720" imgH="203040" progId="Equation.DSMT4">
                <p:embed/>
              </p:oleObj>
            </a:graphicData>
          </a:graphic>
        </p:graphicFrame>
        <p:graphicFrame>
          <p:nvGraphicFramePr>
            <p:cNvPr id="705583" name="Object 47"/>
            <p:cNvGraphicFramePr>
              <a:graphicFrameLocks noChangeAspect="1"/>
            </p:cNvGraphicFramePr>
            <p:nvPr/>
          </p:nvGraphicFramePr>
          <p:xfrm>
            <a:off x="573" y="1621"/>
            <a:ext cx="200" cy="297"/>
          </p:xfrm>
          <a:graphic>
            <a:graphicData uri="http://schemas.openxmlformats.org/presentationml/2006/ole">
              <p:oleObj spid="_x0000_s705583" name="Equation" r:id="rId8" imgW="152280" imgH="228600" progId="Equation.DSMT4">
                <p:embed/>
              </p:oleObj>
            </a:graphicData>
          </a:graphic>
        </p:graphicFrame>
        <p:sp>
          <p:nvSpPr>
            <p:cNvPr id="705584" name="AutoShape 48"/>
            <p:cNvSpPr>
              <a:spLocks noChangeArrowheads="1"/>
            </p:cNvSpPr>
            <p:nvPr/>
          </p:nvSpPr>
          <p:spPr bwMode="auto">
            <a:xfrm rot="13789602">
              <a:off x="1966" y="1625"/>
              <a:ext cx="298" cy="74"/>
            </a:xfrm>
            <a:prstGeom prst="rightArrow">
              <a:avLst>
                <a:gd name="adj1" fmla="val 50000"/>
                <a:gd name="adj2" fmla="val 100676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5585" name="Object 49"/>
            <p:cNvGraphicFramePr>
              <a:graphicFrameLocks noChangeAspect="1"/>
            </p:cNvGraphicFramePr>
            <p:nvPr/>
          </p:nvGraphicFramePr>
          <p:xfrm>
            <a:off x="1785" y="1626"/>
            <a:ext cx="168" cy="297"/>
          </p:xfrm>
          <a:graphic>
            <a:graphicData uri="http://schemas.openxmlformats.org/presentationml/2006/ole">
              <p:oleObj spid="_x0000_s705585" name="Equation" r:id="rId9" imgW="126720" imgH="228600" progId="Equation.DSMT4">
                <p:embed/>
              </p:oleObj>
            </a:graphicData>
          </a:graphic>
        </p:graphicFrame>
        <p:grpSp>
          <p:nvGrpSpPr>
            <p:cNvPr id="705586" name="Group 50"/>
            <p:cNvGrpSpPr>
              <a:grpSpLocks/>
            </p:cNvGrpSpPr>
            <p:nvPr/>
          </p:nvGrpSpPr>
          <p:grpSpPr bwMode="auto">
            <a:xfrm>
              <a:off x="2264" y="1746"/>
              <a:ext cx="204" cy="250"/>
              <a:chOff x="2631" y="946"/>
              <a:chExt cx="204" cy="250"/>
            </a:xfrm>
          </p:grpSpPr>
          <p:sp>
            <p:nvSpPr>
              <p:cNvPr id="705587" name="Oval 51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88" name="Text Box 52"/>
              <p:cNvSpPr txBox="1">
                <a:spLocks noChangeArrowheads="1"/>
              </p:cNvSpPr>
              <p:nvPr/>
            </p:nvSpPr>
            <p:spPr bwMode="auto">
              <a:xfrm>
                <a:off x="2631" y="946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705589" name="Group 53"/>
            <p:cNvGrpSpPr>
              <a:grpSpLocks/>
            </p:cNvGrpSpPr>
            <p:nvPr/>
          </p:nvGrpSpPr>
          <p:grpSpPr bwMode="auto">
            <a:xfrm>
              <a:off x="1920" y="3666"/>
              <a:ext cx="204" cy="250"/>
              <a:chOff x="2631" y="946"/>
              <a:chExt cx="204" cy="250"/>
            </a:xfrm>
          </p:grpSpPr>
          <p:sp>
            <p:nvSpPr>
              <p:cNvPr id="705590" name="Oval 54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91" name="Text Box 55"/>
              <p:cNvSpPr txBox="1">
                <a:spLocks noChangeArrowheads="1"/>
              </p:cNvSpPr>
              <p:nvPr/>
            </p:nvSpPr>
            <p:spPr bwMode="auto">
              <a:xfrm>
                <a:off x="2631" y="946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705592" name="Group 56"/>
            <p:cNvGrpSpPr>
              <a:grpSpLocks/>
            </p:cNvGrpSpPr>
            <p:nvPr/>
          </p:nvGrpSpPr>
          <p:grpSpPr bwMode="auto">
            <a:xfrm>
              <a:off x="152" y="1786"/>
              <a:ext cx="204" cy="250"/>
              <a:chOff x="2631" y="946"/>
              <a:chExt cx="204" cy="250"/>
            </a:xfrm>
          </p:grpSpPr>
          <p:sp>
            <p:nvSpPr>
              <p:cNvPr id="705593" name="Oval 57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94" name="Text Box 58"/>
              <p:cNvSpPr txBox="1">
                <a:spLocks noChangeArrowheads="1"/>
              </p:cNvSpPr>
              <p:nvPr/>
            </p:nvSpPr>
            <p:spPr bwMode="auto">
              <a:xfrm>
                <a:off x="2631" y="946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604432" y="1952735"/>
            <a:ext cx="4477031" cy="3023794"/>
            <a:chOff x="4438182" y="1952735"/>
            <a:chExt cx="4477031" cy="3023794"/>
          </a:xfrm>
        </p:grpSpPr>
        <p:sp>
          <p:nvSpPr>
            <p:cNvPr id="705543" name="Text Box 7"/>
            <p:cNvSpPr txBox="1">
              <a:spLocks noChangeArrowheads="1"/>
            </p:cNvSpPr>
            <p:nvPr/>
          </p:nvSpPr>
          <p:spPr bwMode="auto">
            <a:xfrm>
              <a:off x="5064125" y="2540000"/>
              <a:ext cx="898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RHEP</a:t>
              </a:r>
            </a:p>
          </p:txBody>
        </p:sp>
        <p:sp>
          <p:nvSpPr>
            <p:cNvPr id="705544" name="Line 8"/>
            <p:cNvSpPr>
              <a:spLocks noChangeShapeType="1"/>
            </p:cNvSpPr>
            <p:nvPr/>
          </p:nvSpPr>
          <p:spPr bwMode="auto">
            <a:xfrm>
              <a:off x="4902200" y="3714750"/>
              <a:ext cx="31670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45" name="Line 9"/>
            <p:cNvSpPr>
              <a:spLocks noChangeShapeType="1"/>
            </p:cNvSpPr>
            <p:nvPr/>
          </p:nvSpPr>
          <p:spPr bwMode="auto">
            <a:xfrm flipH="1">
              <a:off x="6553200" y="2570163"/>
              <a:ext cx="0" cy="22431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46" name="Line 10"/>
            <p:cNvSpPr>
              <a:spLocks noChangeShapeType="1"/>
            </p:cNvSpPr>
            <p:nvPr/>
          </p:nvSpPr>
          <p:spPr bwMode="auto">
            <a:xfrm flipV="1">
              <a:off x="6553201" y="3111334"/>
              <a:ext cx="417615" cy="62087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47" name="Oval 11"/>
            <p:cNvSpPr>
              <a:spLocks noChangeArrowheads="1"/>
            </p:cNvSpPr>
            <p:nvPr/>
          </p:nvSpPr>
          <p:spPr bwMode="auto">
            <a:xfrm rot="10810616">
              <a:off x="6030119" y="2645569"/>
              <a:ext cx="1030287" cy="214947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48" name="Arc 12"/>
            <p:cNvSpPr>
              <a:spLocks/>
            </p:cNvSpPr>
            <p:nvPr/>
          </p:nvSpPr>
          <p:spPr bwMode="auto">
            <a:xfrm rot="931959">
              <a:off x="6885153" y="3014271"/>
              <a:ext cx="623887" cy="550863"/>
            </a:xfrm>
            <a:custGeom>
              <a:avLst/>
              <a:gdLst>
                <a:gd name="G0" fmla="+- 0 0 0"/>
                <a:gd name="G1" fmla="+- 16549 0 0"/>
                <a:gd name="G2" fmla="+- 21600 0 0"/>
                <a:gd name="T0" fmla="*/ 13881 w 21213"/>
                <a:gd name="T1" fmla="*/ 0 h 16549"/>
                <a:gd name="T2" fmla="*/ 21213 w 21213"/>
                <a:gd name="T3" fmla="*/ 12479 h 16549"/>
                <a:gd name="T4" fmla="*/ 0 w 21213"/>
                <a:gd name="T5" fmla="*/ 16549 h 16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13" h="16549" fill="none" extrusionOk="0">
                  <a:moveTo>
                    <a:pt x="13881" y="-1"/>
                  </a:moveTo>
                  <a:cubicBezTo>
                    <a:pt x="17687" y="3192"/>
                    <a:pt x="20276" y="7599"/>
                    <a:pt x="21213" y="12478"/>
                  </a:cubicBezTo>
                </a:path>
                <a:path w="21213" h="16549" stroke="0" extrusionOk="0">
                  <a:moveTo>
                    <a:pt x="13881" y="-1"/>
                  </a:moveTo>
                  <a:cubicBezTo>
                    <a:pt x="17687" y="3192"/>
                    <a:pt x="20276" y="7599"/>
                    <a:pt x="21213" y="12478"/>
                  </a:cubicBezTo>
                  <a:lnTo>
                    <a:pt x="0" y="16549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05550" name="Object 14"/>
            <p:cNvGraphicFramePr>
              <a:graphicFrameLocks noChangeAspect="1"/>
            </p:cNvGraphicFramePr>
            <p:nvPr/>
          </p:nvGraphicFramePr>
          <p:xfrm>
            <a:off x="7664944" y="2785052"/>
            <a:ext cx="627063" cy="463550"/>
          </p:xfrm>
          <a:graphic>
            <a:graphicData uri="http://schemas.openxmlformats.org/presentationml/2006/ole">
              <p:oleObj spid="_x0000_s705550" name="Equation" r:id="rId10" imgW="291960" imgH="215640" progId="Equation.DSMT4">
                <p:embed/>
              </p:oleObj>
            </a:graphicData>
          </a:graphic>
        </p:graphicFrame>
        <p:graphicFrame>
          <p:nvGraphicFramePr>
            <p:cNvPr id="705551" name="Object 15"/>
            <p:cNvGraphicFramePr>
              <a:graphicFrameLocks noChangeAspect="1"/>
            </p:cNvGraphicFramePr>
            <p:nvPr/>
          </p:nvGraphicFramePr>
          <p:xfrm>
            <a:off x="4438182" y="3213163"/>
            <a:ext cx="252412" cy="403225"/>
          </p:xfrm>
          <a:graphic>
            <a:graphicData uri="http://schemas.openxmlformats.org/presentationml/2006/ole">
              <p:oleObj spid="_x0000_s705551" name="Equation" r:id="rId11" imgW="126720" imgH="203040" progId="Equation.DSMT4">
                <p:embed/>
              </p:oleObj>
            </a:graphicData>
          </a:graphic>
        </p:graphicFrame>
        <p:graphicFrame>
          <p:nvGraphicFramePr>
            <p:cNvPr id="705552" name="Object 16"/>
            <p:cNvGraphicFramePr>
              <a:graphicFrameLocks noChangeAspect="1"/>
            </p:cNvGraphicFramePr>
            <p:nvPr/>
          </p:nvGraphicFramePr>
          <p:xfrm>
            <a:off x="6709703" y="1952735"/>
            <a:ext cx="252412" cy="403225"/>
          </p:xfrm>
          <a:graphic>
            <a:graphicData uri="http://schemas.openxmlformats.org/presentationml/2006/ole">
              <p:oleObj spid="_x0000_s705552" name="Equation" r:id="rId12" imgW="126720" imgH="203040" progId="Equation.DSMT4">
                <p:embed/>
              </p:oleObj>
            </a:graphicData>
          </a:graphic>
        </p:graphicFrame>
        <p:sp>
          <p:nvSpPr>
            <p:cNvPr id="705597" name="Line 61"/>
            <p:cNvSpPr>
              <a:spLocks noChangeShapeType="1"/>
            </p:cNvSpPr>
            <p:nvPr/>
          </p:nvSpPr>
          <p:spPr bwMode="auto">
            <a:xfrm rot="16200000">
              <a:off x="6372926" y="2307111"/>
              <a:ext cx="355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5598" name="Line 62"/>
            <p:cNvSpPr>
              <a:spLocks noChangeShapeType="1"/>
            </p:cNvSpPr>
            <p:nvPr/>
          </p:nvSpPr>
          <p:spPr bwMode="auto">
            <a:xfrm rot="5400000">
              <a:off x="4653148" y="3598388"/>
              <a:ext cx="0" cy="241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030028" y="4637975"/>
              <a:ext cx="16509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j-lt"/>
                </a:rPr>
                <a:t>View from origin</a:t>
              </a:r>
              <a:endParaRPr lang="en-US" sz="1600" dirty="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73656" y="2339564"/>
              <a:ext cx="1941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j-lt"/>
                </a:rPr>
                <a:t>Not drawn to scale!</a:t>
              </a:r>
              <a:endParaRPr lang="en-US" sz="1600" dirty="0">
                <a:solidFill>
                  <a:schemeClr val="bg2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3" name="Text Box 3"/>
          <p:cNvSpPr txBox="1">
            <a:spLocks noChangeArrowheads="1"/>
          </p:cNvSpPr>
          <p:nvPr/>
        </p:nvSpPr>
        <p:spPr bwMode="auto">
          <a:xfrm>
            <a:off x="3127375" y="0"/>
            <a:ext cx="29845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  <a:endParaRPr lang="en-US" sz="4000" baseline="-250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91232" name="Text Box 32"/>
          <p:cNvSpPr txBox="1">
            <a:spLocks noChangeArrowheads="1"/>
          </p:cNvSpPr>
          <p:nvPr/>
        </p:nvSpPr>
        <p:spPr bwMode="auto">
          <a:xfrm>
            <a:off x="3322638" y="4781550"/>
            <a:ext cx="4143375" cy="17811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Find: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 % power reflected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         AR of reflected wave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         % power transmitted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         AR of transmitted wave</a:t>
            </a:r>
          </a:p>
        </p:txBody>
      </p:sp>
      <p:grpSp>
        <p:nvGrpSpPr>
          <p:cNvPr id="691243" name="Group 43"/>
          <p:cNvGrpSpPr>
            <a:grpSpLocks/>
          </p:cNvGrpSpPr>
          <p:nvPr/>
        </p:nvGrpSpPr>
        <p:grpSpPr bwMode="auto">
          <a:xfrm>
            <a:off x="1392238" y="869950"/>
            <a:ext cx="7429500" cy="3606800"/>
            <a:chOff x="877" y="548"/>
            <a:chExt cx="4680" cy="2272"/>
          </a:xfrm>
        </p:grpSpPr>
        <p:sp>
          <p:nvSpPr>
            <p:cNvPr id="691202" name="Rectangle 2"/>
            <p:cNvSpPr>
              <a:spLocks noChangeArrowheads="1"/>
            </p:cNvSpPr>
            <p:nvPr/>
          </p:nvSpPr>
          <p:spPr bwMode="auto">
            <a:xfrm>
              <a:off x="877" y="1539"/>
              <a:ext cx="4239" cy="1281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04" name="Text Box 4"/>
            <p:cNvSpPr txBox="1">
              <a:spLocks noChangeArrowheads="1"/>
            </p:cNvSpPr>
            <p:nvPr/>
          </p:nvSpPr>
          <p:spPr bwMode="auto">
            <a:xfrm>
              <a:off x="4800" y="1024"/>
              <a:ext cx="39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sp>
          <p:nvSpPr>
            <p:cNvPr id="691206" name="Freeform 6"/>
            <p:cNvSpPr>
              <a:spLocks/>
            </p:cNvSpPr>
            <p:nvPr/>
          </p:nvSpPr>
          <p:spPr bwMode="auto">
            <a:xfrm rot="13374537" flipH="1">
              <a:off x="2044" y="951"/>
              <a:ext cx="570" cy="187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07" name="Line 7"/>
            <p:cNvSpPr>
              <a:spLocks noChangeShapeType="1"/>
            </p:cNvSpPr>
            <p:nvPr/>
          </p:nvSpPr>
          <p:spPr bwMode="auto">
            <a:xfrm rot="-18830581">
              <a:off x="2526" y="1266"/>
              <a:ext cx="88" cy="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08" name="Line 8"/>
            <p:cNvSpPr>
              <a:spLocks noChangeShapeType="1"/>
            </p:cNvSpPr>
            <p:nvPr/>
          </p:nvSpPr>
          <p:spPr bwMode="auto">
            <a:xfrm>
              <a:off x="1051" y="1542"/>
              <a:ext cx="4202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09" name="Line 9"/>
            <p:cNvSpPr>
              <a:spLocks noChangeShapeType="1"/>
            </p:cNvSpPr>
            <p:nvPr/>
          </p:nvSpPr>
          <p:spPr bwMode="auto">
            <a:xfrm>
              <a:off x="2887" y="548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10" name="Text Box 10"/>
            <p:cNvSpPr txBox="1">
              <a:spLocks noChangeArrowheads="1"/>
            </p:cNvSpPr>
            <p:nvPr/>
          </p:nvSpPr>
          <p:spPr bwMode="auto">
            <a:xfrm>
              <a:off x="5300" y="1387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91218" name="Text Box 18"/>
            <p:cNvSpPr txBox="1">
              <a:spLocks noChangeArrowheads="1"/>
            </p:cNvSpPr>
            <p:nvPr/>
          </p:nvSpPr>
          <p:spPr bwMode="auto">
            <a:xfrm>
              <a:off x="2801" y="247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91219" name="Line 19"/>
            <p:cNvSpPr>
              <a:spLocks noChangeShapeType="1"/>
            </p:cNvSpPr>
            <p:nvPr/>
          </p:nvSpPr>
          <p:spPr bwMode="auto">
            <a:xfrm>
              <a:off x="1836" y="691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20" name="Line 20"/>
            <p:cNvSpPr>
              <a:spLocks noChangeShapeType="1"/>
            </p:cNvSpPr>
            <p:nvPr/>
          </p:nvSpPr>
          <p:spPr bwMode="auto">
            <a:xfrm flipV="1">
              <a:off x="2887" y="643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21" name="Line 21"/>
            <p:cNvSpPr>
              <a:spLocks noChangeShapeType="1"/>
            </p:cNvSpPr>
            <p:nvPr/>
          </p:nvSpPr>
          <p:spPr bwMode="auto">
            <a:xfrm>
              <a:off x="2887" y="1529"/>
              <a:ext cx="713" cy="1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22" name="Arc 22"/>
            <p:cNvSpPr>
              <a:spLocks/>
            </p:cNvSpPr>
            <p:nvPr/>
          </p:nvSpPr>
          <p:spPr bwMode="auto">
            <a:xfrm>
              <a:off x="2887" y="1612"/>
              <a:ext cx="134" cy="209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23" name="Arc 23"/>
            <p:cNvSpPr>
              <a:spLocks/>
            </p:cNvSpPr>
            <p:nvPr/>
          </p:nvSpPr>
          <p:spPr bwMode="auto">
            <a:xfrm flipH="1" flipV="1">
              <a:off x="2691" y="1272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24" name="Arc 24"/>
            <p:cNvSpPr>
              <a:spLocks/>
            </p:cNvSpPr>
            <p:nvPr/>
          </p:nvSpPr>
          <p:spPr bwMode="auto">
            <a:xfrm flipV="1">
              <a:off x="2887" y="1264"/>
              <a:ext cx="196" cy="214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25" name="Text Box 25"/>
            <p:cNvSpPr txBox="1">
              <a:spLocks noChangeArrowheads="1"/>
            </p:cNvSpPr>
            <p:nvPr/>
          </p:nvSpPr>
          <p:spPr bwMode="auto">
            <a:xfrm>
              <a:off x="2624" y="973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691226" name="Text Box 26"/>
            <p:cNvSpPr txBox="1">
              <a:spLocks noChangeArrowheads="1"/>
            </p:cNvSpPr>
            <p:nvPr/>
          </p:nvSpPr>
          <p:spPr bwMode="auto">
            <a:xfrm>
              <a:off x="2887" y="97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691227" name="Text Box 27"/>
            <p:cNvSpPr txBox="1">
              <a:spLocks noChangeArrowheads="1"/>
            </p:cNvSpPr>
            <p:nvPr/>
          </p:nvSpPr>
          <p:spPr bwMode="auto">
            <a:xfrm>
              <a:off x="2863" y="1880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91228" name="Text Box 28"/>
            <p:cNvSpPr txBox="1">
              <a:spLocks noChangeArrowheads="1"/>
            </p:cNvSpPr>
            <p:nvPr/>
          </p:nvSpPr>
          <p:spPr bwMode="auto">
            <a:xfrm>
              <a:off x="4799" y="1902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  <p:sp>
          <p:nvSpPr>
            <p:cNvPr id="691233" name="Text Box 33"/>
            <p:cNvSpPr txBox="1">
              <a:spLocks noChangeArrowheads="1"/>
            </p:cNvSpPr>
            <p:nvPr/>
          </p:nvSpPr>
          <p:spPr bwMode="auto">
            <a:xfrm>
              <a:off x="1283" y="949"/>
              <a:ext cx="73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RHCP</a:t>
              </a:r>
            </a:p>
          </p:txBody>
        </p:sp>
        <p:sp>
          <p:nvSpPr>
            <p:cNvPr id="691235" name="Line 35"/>
            <p:cNvSpPr>
              <a:spLocks noChangeShapeType="1"/>
            </p:cNvSpPr>
            <p:nvPr/>
          </p:nvSpPr>
          <p:spPr bwMode="auto">
            <a:xfrm flipV="1">
              <a:off x="3368" y="979"/>
              <a:ext cx="185" cy="1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1236" name="Line 36"/>
            <p:cNvSpPr>
              <a:spLocks noChangeShapeType="1"/>
            </p:cNvSpPr>
            <p:nvPr/>
          </p:nvSpPr>
          <p:spPr bwMode="auto">
            <a:xfrm>
              <a:off x="3141" y="1905"/>
              <a:ext cx="161" cy="24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91237" name="Object 37"/>
            <p:cNvGraphicFramePr>
              <a:graphicFrameLocks noChangeAspect="1"/>
            </p:cNvGraphicFramePr>
            <p:nvPr/>
          </p:nvGraphicFramePr>
          <p:xfrm>
            <a:off x="3865" y="849"/>
            <a:ext cx="548" cy="580"/>
          </p:xfrm>
          <a:graphic>
            <a:graphicData uri="http://schemas.openxmlformats.org/presentationml/2006/ole">
              <p:oleObj spid="_x0000_s691237" name="Equation" r:id="rId4" imgW="431640" imgH="457200" progId="Equation.DSMT4">
                <p:embed/>
              </p:oleObj>
            </a:graphicData>
          </a:graphic>
        </p:graphicFrame>
        <p:graphicFrame>
          <p:nvGraphicFramePr>
            <p:cNvPr id="691238" name="Object 38"/>
            <p:cNvGraphicFramePr>
              <a:graphicFrameLocks noChangeAspect="1"/>
            </p:cNvGraphicFramePr>
            <p:nvPr/>
          </p:nvGraphicFramePr>
          <p:xfrm>
            <a:off x="3837" y="1862"/>
            <a:ext cx="613" cy="580"/>
          </p:xfrm>
          <a:graphic>
            <a:graphicData uri="http://schemas.openxmlformats.org/presentationml/2006/ole">
              <p:oleObj spid="_x0000_s691238" name="Equation" r:id="rId5" imgW="482400" imgH="457200" progId="Equation.DSMT4">
                <p:embed/>
              </p:oleObj>
            </a:graphicData>
          </a:graphic>
        </p:graphicFrame>
      </p:grpSp>
      <p:graphicFrame>
        <p:nvGraphicFramePr>
          <p:cNvPr id="691239" name="Object 39"/>
          <p:cNvGraphicFramePr>
            <a:graphicFrameLocks noChangeAspect="1"/>
          </p:cNvGraphicFramePr>
          <p:nvPr/>
        </p:nvGraphicFramePr>
        <p:xfrm>
          <a:off x="1206500" y="4906963"/>
          <a:ext cx="1550988" cy="1071562"/>
        </p:xfrm>
        <a:graphic>
          <a:graphicData uri="http://schemas.openxmlformats.org/presentationml/2006/ole">
            <p:oleObj spid="_x0000_s691239" name="Equation" r:id="rId6" imgW="698400" imgH="482400" progId="Equation.DSMT4">
              <p:embed/>
            </p:oleObj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90649" y="6044541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(from </a:t>
            </a:r>
            <a:r>
              <a:rPr lang="en-US" dirty="0" err="1" smtClean="0">
                <a:solidFill>
                  <a:schemeClr val="bg2"/>
                </a:solidFill>
                <a:latin typeface="+mj-lt"/>
              </a:rPr>
              <a:t>Snells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’ law)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2254" name="Object 30"/>
          <p:cNvGraphicFramePr>
            <a:graphicFrameLocks noChangeAspect="1"/>
          </p:cNvGraphicFramePr>
          <p:nvPr/>
        </p:nvGraphicFramePr>
        <p:xfrm>
          <a:off x="3416300" y="1454150"/>
          <a:ext cx="2336800" cy="1025525"/>
        </p:xfrm>
        <a:graphic>
          <a:graphicData uri="http://schemas.openxmlformats.org/presentationml/2006/ole">
            <p:oleObj spid="_x0000_s692254" name="Equation" r:id="rId4" imgW="1041120" imgH="457200" progId="Equation.DSMT4">
              <p:embed/>
            </p:oleObj>
          </a:graphicData>
        </a:graphic>
      </p:graphicFrame>
      <p:graphicFrame>
        <p:nvGraphicFramePr>
          <p:cNvPr id="692255" name="Object 31"/>
          <p:cNvGraphicFramePr>
            <a:graphicFrameLocks noChangeAspect="1"/>
          </p:cNvGraphicFramePr>
          <p:nvPr/>
        </p:nvGraphicFramePr>
        <p:xfrm>
          <a:off x="1101725" y="2889250"/>
          <a:ext cx="2894013" cy="2366963"/>
        </p:xfrm>
        <a:graphic>
          <a:graphicData uri="http://schemas.openxmlformats.org/presentationml/2006/ole">
            <p:oleObj spid="_x0000_s692255" name="Equation" r:id="rId5" imgW="1396800" imgH="1143000" progId="Equation.DSMT4">
              <p:embed/>
            </p:oleObj>
          </a:graphicData>
        </a:graphic>
      </p:graphicFrame>
      <p:graphicFrame>
        <p:nvGraphicFramePr>
          <p:cNvPr id="692256" name="Object 32"/>
          <p:cNvGraphicFramePr>
            <a:graphicFrameLocks noChangeAspect="1"/>
          </p:cNvGraphicFramePr>
          <p:nvPr/>
        </p:nvGraphicFramePr>
        <p:xfrm>
          <a:off x="5619750" y="3055938"/>
          <a:ext cx="2387600" cy="1101725"/>
        </p:xfrm>
        <a:graphic>
          <a:graphicData uri="http://schemas.openxmlformats.org/presentationml/2006/ole">
            <p:oleObj spid="_x0000_s692256" name="Equation" r:id="rId6" imgW="990360" imgH="457200" progId="Equation.DSMT4">
              <p:embed/>
            </p:oleObj>
          </a:graphicData>
        </a:graphic>
      </p:graphicFrame>
      <p:graphicFrame>
        <p:nvGraphicFramePr>
          <p:cNvPr id="692257" name="Object 33"/>
          <p:cNvGraphicFramePr>
            <a:graphicFrameLocks noChangeAspect="1"/>
          </p:cNvGraphicFramePr>
          <p:nvPr/>
        </p:nvGraphicFramePr>
        <p:xfrm>
          <a:off x="3587750" y="5688013"/>
          <a:ext cx="2235200" cy="530225"/>
        </p:xfrm>
        <a:graphic>
          <a:graphicData uri="http://schemas.openxmlformats.org/presentationml/2006/ole">
            <p:oleObj spid="_x0000_s692257" name="Equation" r:id="rId7" imgW="965160" imgH="228600" progId="Equation.DSMT4">
              <p:embed/>
            </p:oleObj>
          </a:graphicData>
        </a:graphic>
      </p:graphicFrame>
      <p:sp>
        <p:nvSpPr>
          <p:cNvPr id="692259" name="Text Box 35"/>
          <p:cNvSpPr txBox="1">
            <a:spLocks noChangeArrowheads="1"/>
          </p:cNvSpPr>
          <p:nvPr/>
        </p:nvSpPr>
        <p:spPr bwMode="auto">
          <a:xfrm>
            <a:off x="284163" y="1082675"/>
            <a:ext cx="2952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First look at the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part:</a:t>
            </a:r>
          </a:p>
        </p:txBody>
      </p:sp>
      <p:sp>
        <p:nvSpPr>
          <p:cNvPr id="692260" name="Text Box 36"/>
          <p:cNvSpPr txBox="1">
            <a:spLocks noChangeArrowheads="1"/>
          </p:cNvSpPr>
          <p:nvPr/>
        </p:nvSpPr>
        <p:spPr bwMode="auto">
          <a:xfrm>
            <a:off x="2224088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2191431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693256" name="Object 8"/>
          <p:cNvGraphicFramePr>
            <a:graphicFrameLocks noChangeAspect="1"/>
          </p:cNvGraphicFramePr>
          <p:nvPr/>
        </p:nvGraphicFramePr>
        <p:xfrm>
          <a:off x="3297238" y="1525588"/>
          <a:ext cx="2792412" cy="1143000"/>
        </p:xfrm>
        <a:graphic>
          <a:graphicData uri="http://schemas.openxmlformats.org/presentationml/2006/ole">
            <p:oleObj spid="_x0000_s693256" name="Equation" r:id="rId4" imgW="1117440" imgH="457200" progId="Equation.DSMT4">
              <p:embed/>
            </p:oleObj>
          </a:graphicData>
        </a:graphic>
      </p:graphicFrame>
      <p:graphicFrame>
        <p:nvGraphicFramePr>
          <p:cNvPr id="693257" name="Object 9"/>
          <p:cNvGraphicFramePr>
            <a:graphicFrameLocks noChangeAspect="1"/>
          </p:cNvGraphicFramePr>
          <p:nvPr/>
        </p:nvGraphicFramePr>
        <p:xfrm>
          <a:off x="1096963" y="3089275"/>
          <a:ext cx="2955925" cy="2397125"/>
        </p:xfrm>
        <a:graphic>
          <a:graphicData uri="http://schemas.openxmlformats.org/presentationml/2006/ole">
            <p:oleObj spid="_x0000_s693257" name="Equation" r:id="rId5" imgW="1409400" imgH="1143000" progId="Equation.DSMT4">
              <p:embed/>
            </p:oleObj>
          </a:graphicData>
        </a:graphic>
      </p:graphicFrame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500063" y="1111250"/>
            <a:ext cx="3009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Now look at the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part:</a:t>
            </a:r>
          </a:p>
        </p:txBody>
      </p:sp>
      <p:graphicFrame>
        <p:nvGraphicFramePr>
          <p:cNvPr id="693259" name="Object 11"/>
          <p:cNvGraphicFramePr>
            <a:graphicFrameLocks noChangeAspect="1"/>
          </p:cNvGraphicFramePr>
          <p:nvPr/>
        </p:nvGraphicFramePr>
        <p:xfrm>
          <a:off x="5659438" y="3198813"/>
          <a:ext cx="2201862" cy="955675"/>
        </p:xfrm>
        <a:graphic>
          <a:graphicData uri="http://schemas.openxmlformats.org/presentationml/2006/ole">
            <p:oleObj spid="_x0000_s693259" name="Equation" r:id="rId6" imgW="1054080" imgH="457200" progId="Equation.DSMT4">
              <p:embed/>
            </p:oleObj>
          </a:graphicData>
        </a:graphic>
      </p:graphicFrame>
      <p:graphicFrame>
        <p:nvGraphicFramePr>
          <p:cNvPr id="693260" name="Object 12"/>
          <p:cNvGraphicFramePr>
            <a:graphicFrameLocks noChangeAspect="1"/>
          </p:cNvGraphicFramePr>
          <p:nvPr/>
        </p:nvGraphicFramePr>
        <p:xfrm>
          <a:off x="3743325" y="5665788"/>
          <a:ext cx="2200275" cy="476250"/>
        </p:xfrm>
        <a:graphic>
          <a:graphicData uri="http://schemas.openxmlformats.org/presentationml/2006/ole">
            <p:oleObj spid="_x0000_s693260" name="Equation" r:id="rId7" imgW="939600" imgH="2030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2191431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693257" name="Object 9"/>
          <p:cNvGraphicFramePr>
            <a:graphicFrameLocks noChangeAspect="1"/>
          </p:cNvGraphicFramePr>
          <p:nvPr/>
        </p:nvGraphicFramePr>
        <p:xfrm>
          <a:off x="3008540" y="4530951"/>
          <a:ext cx="3835400" cy="558800"/>
        </p:xfrm>
        <a:graphic>
          <a:graphicData uri="http://schemas.openxmlformats.org/presentationml/2006/ole">
            <p:oleObj spid="_x0000_s763907" name="Equation" r:id="rId4" imgW="1828800" imgH="266400" progId="Equation.DSMT4">
              <p:embed/>
            </p:oleObj>
          </a:graphicData>
        </a:graphic>
      </p:graphicFrame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559440" y="873744"/>
            <a:ext cx="7765163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f region 2 was lossy, then it is better </a:t>
            </a:r>
            <a:r>
              <a:rPr lang="en-US" sz="2000" u="sng" dirty="0" smtClean="0">
                <a:solidFill>
                  <a:schemeClr val="bg1"/>
                </a:solidFill>
                <a:latin typeface="Arial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to solve for the (complex) angle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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/>
              </a:rPr>
              <a:t>. In this case, it is easier to use the separation equation to obtain </a:t>
            </a:r>
            <a:r>
              <a:rPr lang="en-US" sz="2000" dirty="0" err="1" smtClean="0">
                <a:solidFill>
                  <a:schemeClr val="bg1"/>
                </a:solidFill>
                <a:latin typeface="+mn-lt"/>
                <a:sym typeface="Symbol"/>
              </a:rPr>
              <a:t>cos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/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/>
              </a:rPr>
              <a:t>t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/>
              </a:rPr>
              <a:t>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63910" name="Object 9"/>
          <p:cNvGraphicFramePr>
            <a:graphicFrameLocks noChangeAspect="1"/>
          </p:cNvGraphicFramePr>
          <p:nvPr/>
        </p:nvGraphicFramePr>
        <p:xfrm>
          <a:off x="1642198" y="1994395"/>
          <a:ext cx="5805487" cy="639763"/>
        </p:xfrm>
        <a:graphic>
          <a:graphicData uri="http://schemas.openxmlformats.org/presentationml/2006/ole">
            <p:oleObj spid="_x0000_s763910" name="Equation" r:id="rId5" imgW="2768400" imgH="304560" progId="Equation.DSMT4">
              <p:embed/>
            </p:oleObj>
          </a:graphicData>
        </a:graphic>
      </p:graphicFrame>
      <p:graphicFrame>
        <p:nvGraphicFramePr>
          <p:cNvPr id="763911" name="Object 9"/>
          <p:cNvGraphicFramePr>
            <a:graphicFrameLocks noChangeAspect="1"/>
          </p:cNvGraphicFramePr>
          <p:nvPr/>
        </p:nvGraphicFramePr>
        <p:xfrm>
          <a:off x="3091233" y="3599090"/>
          <a:ext cx="2770187" cy="612775"/>
        </p:xfrm>
        <a:graphic>
          <a:graphicData uri="http://schemas.openxmlformats.org/presentationml/2006/ole">
            <p:oleObj spid="_x0000_s763911" name="Equation" r:id="rId6" imgW="1320480" imgH="291960" progId="Equation.DSMT4">
              <p:embed/>
            </p:oleObj>
          </a:graphicData>
        </a:graphic>
      </p:graphicFrame>
      <p:graphicFrame>
        <p:nvGraphicFramePr>
          <p:cNvPr id="763912" name="Object 9"/>
          <p:cNvGraphicFramePr>
            <a:graphicFrameLocks noChangeAspect="1"/>
          </p:cNvGraphicFramePr>
          <p:nvPr/>
        </p:nvGraphicFramePr>
        <p:xfrm>
          <a:off x="2692400" y="5538164"/>
          <a:ext cx="3019631" cy="1029324"/>
        </p:xfrm>
        <a:graphic>
          <a:graphicData uri="http://schemas.openxmlformats.org/presentationml/2006/ole">
            <p:oleObj spid="_x0000_s763912" name="Equation" r:id="rId7" imgW="1638000" imgH="558720" progId="Equation.DSMT4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2566" y="2999427"/>
            <a:ext cx="58240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Using the angle 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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 requires using complex angles: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636136" y="5263655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ence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0166" y="5842661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(complex)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322926" y="4169147"/>
            <a:ext cx="6848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Also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38" name="Text Box 42"/>
          <p:cNvSpPr txBox="1">
            <a:spLocks noChangeArrowheads="1"/>
          </p:cNvSpPr>
          <p:nvPr/>
        </p:nvSpPr>
        <p:spPr bwMode="auto">
          <a:xfrm>
            <a:off x="554038" y="974725"/>
            <a:ext cx="201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Incident wave:</a:t>
            </a:r>
          </a:p>
        </p:txBody>
      </p:sp>
      <p:graphicFrame>
        <p:nvGraphicFramePr>
          <p:cNvPr id="695339" name="Object 43"/>
          <p:cNvGraphicFramePr>
            <a:graphicFrameLocks noChangeAspect="1"/>
          </p:cNvGraphicFramePr>
          <p:nvPr/>
        </p:nvGraphicFramePr>
        <p:xfrm>
          <a:off x="4011613" y="5775325"/>
          <a:ext cx="4606925" cy="620713"/>
        </p:xfrm>
        <a:graphic>
          <a:graphicData uri="http://schemas.openxmlformats.org/presentationml/2006/ole">
            <p:oleObj spid="_x0000_s695339" name="Equation" r:id="rId4" imgW="1981080" imgH="266400" progId="Equation.DSMT4">
              <p:embed/>
            </p:oleObj>
          </a:graphicData>
        </a:graphic>
      </p:graphicFrame>
      <p:sp>
        <p:nvSpPr>
          <p:cNvPr id="695342" name="Text Box 46"/>
          <p:cNvSpPr txBox="1">
            <a:spLocks noChangeArrowheads="1"/>
          </p:cNvSpPr>
          <p:nvPr/>
        </p:nvSpPr>
        <p:spPr bwMode="auto">
          <a:xfrm>
            <a:off x="2194832" y="0"/>
            <a:ext cx="47164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695356" name="Group 60"/>
          <p:cNvGrpSpPr>
            <a:grpSpLocks/>
          </p:cNvGrpSpPr>
          <p:nvPr/>
        </p:nvGrpSpPr>
        <p:grpSpPr bwMode="auto">
          <a:xfrm>
            <a:off x="534988" y="4622051"/>
            <a:ext cx="3149603" cy="2106620"/>
            <a:chOff x="337" y="2679"/>
            <a:chExt cx="1984" cy="1327"/>
          </a:xfrm>
        </p:grpSpPr>
        <p:sp>
          <p:nvSpPr>
            <p:cNvPr id="695329" name="Rectangle 33"/>
            <p:cNvSpPr>
              <a:spLocks noChangeArrowheads="1"/>
            </p:cNvSpPr>
            <p:nvPr/>
          </p:nvSpPr>
          <p:spPr bwMode="auto">
            <a:xfrm>
              <a:off x="666" y="3162"/>
              <a:ext cx="914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30" name="Line 34"/>
            <p:cNvSpPr>
              <a:spLocks noChangeShapeType="1"/>
            </p:cNvSpPr>
            <p:nvPr/>
          </p:nvSpPr>
          <p:spPr bwMode="auto">
            <a:xfrm>
              <a:off x="1098" y="3464"/>
              <a:ext cx="57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31" name="Line 35"/>
            <p:cNvSpPr>
              <a:spLocks noChangeShapeType="1"/>
            </p:cNvSpPr>
            <p:nvPr/>
          </p:nvSpPr>
          <p:spPr bwMode="auto">
            <a:xfrm flipV="1">
              <a:off x="1110" y="3006"/>
              <a:ext cx="0" cy="46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32" name="Text Box 36"/>
            <p:cNvSpPr txBox="1">
              <a:spLocks noChangeArrowheads="1"/>
            </p:cNvSpPr>
            <p:nvPr/>
          </p:nvSpPr>
          <p:spPr bwMode="auto">
            <a:xfrm>
              <a:off x="1945" y="3335"/>
              <a:ext cx="3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95333" name="Text Box 37"/>
            <p:cNvSpPr txBox="1">
              <a:spLocks noChangeArrowheads="1"/>
            </p:cNvSpPr>
            <p:nvPr/>
          </p:nvSpPr>
          <p:spPr bwMode="auto">
            <a:xfrm>
              <a:off x="612" y="2867"/>
              <a:ext cx="4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44488" algn="l"/>
                </a:tabLst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TM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graphicFrame>
          <p:nvGraphicFramePr>
            <p:cNvPr id="695334" name="Object 38"/>
            <p:cNvGraphicFramePr>
              <a:graphicFrameLocks noChangeAspect="1"/>
            </p:cNvGraphicFramePr>
            <p:nvPr/>
          </p:nvGraphicFramePr>
          <p:xfrm>
            <a:off x="1712" y="3337"/>
            <a:ext cx="159" cy="254"/>
          </p:xfrm>
          <a:graphic>
            <a:graphicData uri="http://schemas.openxmlformats.org/presentationml/2006/ole">
              <p:oleObj spid="_x0000_s695334" name="Equation" r:id="rId5" imgW="126720" imgH="203040" progId="Equation.DSMT4">
                <p:embed/>
              </p:oleObj>
            </a:graphicData>
          </a:graphic>
        </p:graphicFrame>
        <p:graphicFrame>
          <p:nvGraphicFramePr>
            <p:cNvPr id="695335" name="Object 39"/>
            <p:cNvGraphicFramePr>
              <a:graphicFrameLocks noChangeAspect="1"/>
            </p:cNvGraphicFramePr>
            <p:nvPr/>
          </p:nvGraphicFramePr>
          <p:xfrm>
            <a:off x="1033" y="2679"/>
            <a:ext cx="190" cy="286"/>
          </p:xfrm>
          <a:graphic>
            <a:graphicData uri="http://schemas.openxmlformats.org/presentationml/2006/ole">
              <p:oleObj spid="_x0000_s695335" name="Equation" r:id="rId6" imgW="152280" imgH="228600" progId="Equation.DSMT4">
                <p:embed/>
              </p:oleObj>
            </a:graphicData>
          </a:graphic>
        </p:graphicFrame>
        <p:sp>
          <p:nvSpPr>
            <p:cNvPr id="695337" name="Text Box 41"/>
            <p:cNvSpPr txBox="1">
              <a:spLocks noChangeArrowheads="1"/>
            </p:cNvSpPr>
            <p:nvPr/>
          </p:nvSpPr>
          <p:spPr bwMode="auto">
            <a:xfrm>
              <a:off x="337" y="3756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A</a:t>
              </a:r>
            </a:p>
          </p:txBody>
        </p:sp>
        <p:sp>
          <p:nvSpPr>
            <p:cNvPr id="695343" name="Text Box 47"/>
            <p:cNvSpPr txBox="1">
              <a:spLocks noChangeArrowheads="1"/>
            </p:cNvSpPr>
            <p:nvPr/>
          </p:nvSpPr>
          <p:spPr bwMode="auto">
            <a:xfrm>
              <a:off x="338" y="283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B</a:t>
              </a:r>
            </a:p>
          </p:txBody>
        </p:sp>
      </p:grpSp>
      <p:grpSp>
        <p:nvGrpSpPr>
          <p:cNvPr id="695355" name="Group 59"/>
          <p:cNvGrpSpPr>
            <a:grpSpLocks/>
          </p:cNvGrpSpPr>
          <p:nvPr/>
        </p:nvGrpSpPr>
        <p:grpSpPr bwMode="auto">
          <a:xfrm>
            <a:off x="1042070" y="1096961"/>
            <a:ext cx="7713676" cy="3217860"/>
            <a:chOff x="917" y="691"/>
            <a:chExt cx="4859" cy="2027"/>
          </a:xfrm>
        </p:grpSpPr>
        <p:sp>
          <p:nvSpPr>
            <p:cNvPr id="695352" name="Rectangle 56"/>
            <p:cNvSpPr>
              <a:spLocks noChangeArrowheads="1"/>
            </p:cNvSpPr>
            <p:nvPr/>
          </p:nvSpPr>
          <p:spPr bwMode="auto">
            <a:xfrm>
              <a:off x="1008" y="1936"/>
              <a:ext cx="4288" cy="782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5" name="Line 9"/>
            <p:cNvSpPr>
              <a:spLocks noChangeShapeType="1"/>
            </p:cNvSpPr>
            <p:nvPr/>
          </p:nvSpPr>
          <p:spPr bwMode="auto">
            <a:xfrm flipH="1">
              <a:off x="2880" y="1183"/>
              <a:ext cx="0" cy="12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06" name="Text Box 10"/>
            <p:cNvSpPr txBox="1">
              <a:spLocks noChangeArrowheads="1"/>
            </p:cNvSpPr>
            <p:nvPr/>
          </p:nvSpPr>
          <p:spPr bwMode="auto">
            <a:xfrm>
              <a:off x="5519" y="1767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95307" name="Text Box 11"/>
            <p:cNvSpPr txBox="1">
              <a:spLocks noChangeArrowheads="1"/>
            </p:cNvSpPr>
            <p:nvPr/>
          </p:nvSpPr>
          <p:spPr bwMode="auto">
            <a:xfrm>
              <a:off x="2794" y="2438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95308" name="Line 12"/>
            <p:cNvSpPr>
              <a:spLocks noChangeShapeType="1"/>
            </p:cNvSpPr>
            <p:nvPr/>
          </p:nvSpPr>
          <p:spPr bwMode="auto">
            <a:xfrm>
              <a:off x="1836" y="1081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09" name="Line 13"/>
            <p:cNvSpPr>
              <a:spLocks noChangeShapeType="1"/>
            </p:cNvSpPr>
            <p:nvPr/>
          </p:nvSpPr>
          <p:spPr bwMode="auto">
            <a:xfrm flipV="1">
              <a:off x="1959" y="1140"/>
              <a:ext cx="531" cy="6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19" name="Text Box 23"/>
            <p:cNvSpPr txBox="1">
              <a:spLocks noChangeArrowheads="1"/>
            </p:cNvSpPr>
            <p:nvPr/>
          </p:nvSpPr>
          <p:spPr bwMode="auto">
            <a:xfrm>
              <a:off x="917" y="1453"/>
              <a:ext cx="73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RHCP</a:t>
              </a:r>
            </a:p>
          </p:txBody>
        </p:sp>
        <p:sp>
          <p:nvSpPr>
            <p:cNvPr id="695320" name="Line 24"/>
            <p:cNvSpPr>
              <a:spLocks noChangeShapeType="1"/>
            </p:cNvSpPr>
            <p:nvPr/>
          </p:nvSpPr>
          <p:spPr bwMode="auto">
            <a:xfrm>
              <a:off x="1977" y="1186"/>
              <a:ext cx="616" cy="51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21" name="Line 25"/>
            <p:cNvSpPr>
              <a:spLocks noChangeShapeType="1"/>
            </p:cNvSpPr>
            <p:nvPr/>
          </p:nvSpPr>
          <p:spPr bwMode="auto">
            <a:xfrm flipV="1">
              <a:off x="2522" y="902"/>
              <a:ext cx="164" cy="19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5326" name="Text Box 30"/>
            <p:cNvSpPr txBox="1">
              <a:spLocks noChangeArrowheads="1"/>
            </p:cNvSpPr>
            <p:nvPr/>
          </p:nvSpPr>
          <p:spPr bwMode="auto">
            <a:xfrm>
              <a:off x="1761" y="153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A</a:t>
              </a:r>
            </a:p>
          </p:txBody>
        </p:sp>
        <p:sp>
          <p:nvSpPr>
            <p:cNvPr id="695327" name="Text Box 31"/>
            <p:cNvSpPr txBox="1">
              <a:spLocks noChangeArrowheads="1"/>
            </p:cNvSpPr>
            <p:nvPr/>
          </p:nvSpPr>
          <p:spPr bwMode="auto">
            <a:xfrm>
              <a:off x="2244" y="980"/>
              <a:ext cx="27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B</a:t>
              </a:r>
            </a:p>
          </p:txBody>
        </p:sp>
        <p:graphicFrame>
          <p:nvGraphicFramePr>
            <p:cNvPr id="695328" name="Object 32"/>
            <p:cNvGraphicFramePr>
              <a:graphicFrameLocks noChangeAspect="1"/>
            </p:cNvGraphicFramePr>
            <p:nvPr/>
          </p:nvGraphicFramePr>
          <p:xfrm>
            <a:off x="2753" y="691"/>
            <a:ext cx="210" cy="314"/>
          </p:xfrm>
          <a:graphic>
            <a:graphicData uri="http://schemas.openxmlformats.org/presentationml/2006/ole">
              <p:oleObj spid="_x0000_s695328" name="Equation" r:id="rId7" imgW="152280" imgH="228600" progId="Equation.DSMT4">
                <p:embed/>
              </p:oleObj>
            </a:graphicData>
          </a:graphic>
        </p:graphicFrame>
        <p:sp>
          <p:nvSpPr>
            <p:cNvPr id="695340" name="Text Box 44"/>
            <p:cNvSpPr txBox="1">
              <a:spLocks noChangeArrowheads="1"/>
            </p:cNvSpPr>
            <p:nvPr/>
          </p:nvSpPr>
          <p:spPr bwMode="auto">
            <a:xfrm>
              <a:off x="2567" y="1344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95341" name="Arc 45"/>
            <p:cNvSpPr>
              <a:spLocks/>
            </p:cNvSpPr>
            <p:nvPr/>
          </p:nvSpPr>
          <p:spPr bwMode="auto">
            <a:xfrm flipH="1" flipV="1">
              <a:off x="2691" y="1693"/>
              <a:ext cx="196" cy="163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53" name="Line 57"/>
            <p:cNvSpPr>
              <a:spLocks noChangeShapeType="1"/>
            </p:cNvSpPr>
            <p:nvPr/>
          </p:nvSpPr>
          <p:spPr bwMode="auto">
            <a:xfrm>
              <a:off x="1008" y="1934"/>
              <a:ext cx="44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403763" y="4896925"/>
            <a:ext cx="19939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+mj-lt"/>
              </a:rPr>
              <a:t>View from the origin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8" name="Text Box 38"/>
          <p:cNvSpPr txBox="1">
            <a:spLocks noChangeArrowheads="1"/>
          </p:cNvSpPr>
          <p:nvPr/>
        </p:nvSpPr>
        <p:spPr bwMode="auto">
          <a:xfrm>
            <a:off x="1101487" y="1374321"/>
            <a:ext cx="201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Reflected wave:</a:t>
            </a:r>
          </a:p>
        </p:txBody>
      </p:sp>
      <p:graphicFrame>
        <p:nvGraphicFramePr>
          <p:cNvPr id="724992" name="Object 1024"/>
          <p:cNvGraphicFramePr>
            <a:graphicFrameLocks noChangeAspect="1"/>
          </p:cNvGraphicFramePr>
          <p:nvPr/>
        </p:nvGraphicFramePr>
        <p:xfrm>
          <a:off x="4286931" y="5417003"/>
          <a:ext cx="4114800" cy="630238"/>
        </p:xfrm>
        <a:graphic>
          <a:graphicData uri="http://schemas.openxmlformats.org/presentationml/2006/ole">
            <p:oleObj spid="_x0000_s724992" name="Equation" r:id="rId4" imgW="1739880" imgH="266400" progId="Equation.DSMT4">
              <p:embed/>
            </p:oleObj>
          </a:graphicData>
        </a:graphic>
      </p:graphicFrame>
      <p:sp>
        <p:nvSpPr>
          <p:cNvPr id="696369" name="Text Box 49"/>
          <p:cNvSpPr txBox="1">
            <a:spLocks noChangeArrowheads="1"/>
          </p:cNvSpPr>
          <p:nvPr/>
        </p:nvSpPr>
        <p:spPr bwMode="auto">
          <a:xfrm>
            <a:off x="2169659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696380" name="Group 60"/>
          <p:cNvGrpSpPr>
            <a:grpSpLocks/>
          </p:cNvGrpSpPr>
          <p:nvPr/>
        </p:nvGrpSpPr>
        <p:grpSpPr bwMode="auto">
          <a:xfrm>
            <a:off x="1190160" y="1006480"/>
            <a:ext cx="7378708" cy="2968629"/>
            <a:chOff x="1024" y="634"/>
            <a:chExt cx="4648" cy="1870"/>
          </a:xfrm>
        </p:grpSpPr>
        <p:sp>
          <p:nvSpPr>
            <p:cNvPr id="696378" name="Rectangle 58"/>
            <p:cNvSpPr>
              <a:spLocks noChangeArrowheads="1"/>
            </p:cNvSpPr>
            <p:nvPr/>
          </p:nvSpPr>
          <p:spPr bwMode="auto">
            <a:xfrm>
              <a:off x="1024" y="1808"/>
              <a:ext cx="4208" cy="696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376" name="Group 56"/>
            <p:cNvGrpSpPr>
              <a:grpSpLocks/>
            </p:cNvGrpSpPr>
            <p:nvPr/>
          </p:nvGrpSpPr>
          <p:grpSpPr bwMode="auto">
            <a:xfrm>
              <a:off x="1036" y="634"/>
              <a:ext cx="4636" cy="1757"/>
              <a:chOff x="1036" y="634"/>
              <a:chExt cx="4636" cy="1757"/>
            </a:xfrm>
          </p:grpSpPr>
          <p:sp>
            <p:nvSpPr>
              <p:cNvPr id="696346" name="Line 26"/>
              <p:cNvSpPr>
                <a:spLocks noChangeShapeType="1"/>
              </p:cNvSpPr>
              <p:nvPr/>
            </p:nvSpPr>
            <p:spPr bwMode="auto">
              <a:xfrm flipV="1">
                <a:off x="1036" y="1808"/>
                <a:ext cx="4347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47" name="Line 27"/>
              <p:cNvSpPr>
                <a:spLocks noChangeShapeType="1"/>
              </p:cNvSpPr>
              <p:nvPr/>
            </p:nvSpPr>
            <p:spPr bwMode="auto">
              <a:xfrm flipH="1">
                <a:off x="2865" y="899"/>
                <a:ext cx="0" cy="126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48" name="Text Box 28"/>
              <p:cNvSpPr txBox="1">
                <a:spLocks noChangeArrowheads="1"/>
              </p:cNvSpPr>
              <p:nvPr/>
            </p:nvSpPr>
            <p:spPr bwMode="auto">
              <a:xfrm>
                <a:off x="5415" y="1642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696349" name="Text Box 29"/>
              <p:cNvSpPr txBox="1">
                <a:spLocks noChangeArrowheads="1"/>
              </p:cNvSpPr>
              <p:nvPr/>
            </p:nvSpPr>
            <p:spPr bwMode="auto">
              <a:xfrm>
                <a:off x="2786" y="2141"/>
                <a:ext cx="25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696350" name="Line 30"/>
              <p:cNvSpPr>
                <a:spLocks noChangeShapeType="1"/>
              </p:cNvSpPr>
              <p:nvPr/>
            </p:nvSpPr>
            <p:spPr bwMode="auto">
              <a:xfrm flipH="1">
                <a:off x="2872" y="818"/>
                <a:ext cx="1222" cy="98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51" name="Line 31"/>
              <p:cNvSpPr>
                <a:spLocks noChangeShapeType="1"/>
              </p:cNvSpPr>
              <p:nvPr/>
            </p:nvSpPr>
            <p:spPr bwMode="auto">
              <a:xfrm>
                <a:off x="3165" y="1135"/>
                <a:ext cx="423" cy="4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53" name="Line 33"/>
              <p:cNvSpPr>
                <a:spLocks noChangeShapeType="1"/>
              </p:cNvSpPr>
              <p:nvPr/>
            </p:nvSpPr>
            <p:spPr bwMode="auto">
              <a:xfrm flipV="1">
                <a:off x="2864" y="1101"/>
                <a:ext cx="877" cy="70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54" name="Line 34"/>
              <p:cNvSpPr>
                <a:spLocks noChangeShapeType="1"/>
              </p:cNvSpPr>
              <p:nvPr/>
            </p:nvSpPr>
            <p:spPr bwMode="auto">
              <a:xfrm flipH="1" flipV="1">
                <a:off x="2974" y="889"/>
                <a:ext cx="135" cy="17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6355" name="Text Box 35"/>
              <p:cNvSpPr txBox="1">
                <a:spLocks noChangeArrowheads="1"/>
              </p:cNvSpPr>
              <p:nvPr/>
            </p:nvSpPr>
            <p:spPr bwMode="auto">
              <a:xfrm>
                <a:off x="3234" y="948"/>
                <a:ext cx="32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sym typeface="Symbol" pitchFamily="18" charset="2"/>
                  </a:rPr>
                  <a:t>D </a:t>
                </a:r>
              </a:p>
            </p:txBody>
          </p:sp>
          <p:sp>
            <p:nvSpPr>
              <p:cNvPr id="696356" name="Text Box 36"/>
              <p:cNvSpPr txBox="1">
                <a:spLocks noChangeArrowheads="1"/>
              </p:cNvSpPr>
              <p:nvPr/>
            </p:nvSpPr>
            <p:spPr bwMode="auto">
              <a:xfrm>
                <a:off x="3578" y="1389"/>
                <a:ext cx="27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sym typeface="Symbol" pitchFamily="18" charset="2"/>
                  </a:rPr>
                  <a:t>C</a:t>
                </a:r>
              </a:p>
            </p:txBody>
          </p:sp>
          <p:graphicFrame>
            <p:nvGraphicFramePr>
              <p:cNvPr id="724995" name="Object 1027"/>
              <p:cNvGraphicFramePr>
                <a:graphicFrameLocks noChangeAspect="1"/>
              </p:cNvGraphicFramePr>
              <p:nvPr/>
            </p:nvGraphicFramePr>
            <p:xfrm>
              <a:off x="3099" y="634"/>
              <a:ext cx="171" cy="307"/>
            </p:xfrm>
            <a:graphic>
              <a:graphicData uri="http://schemas.openxmlformats.org/presentationml/2006/ole">
                <p:oleObj spid="_x0000_s724995" name="Equation" r:id="rId5" imgW="126720" imgH="228600" progId="Equation.DSMT4">
                  <p:embed/>
                </p:oleObj>
              </a:graphicData>
            </a:graphic>
          </p:graphicFrame>
          <p:sp>
            <p:nvSpPr>
              <p:cNvPr id="696370" name="Text Box 50"/>
              <p:cNvSpPr txBox="1">
                <a:spLocks noChangeArrowheads="1"/>
              </p:cNvSpPr>
              <p:nvPr/>
            </p:nvSpPr>
            <p:spPr bwMode="auto">
              <a:xfrm>
                <a:off x="2895" y="1256"/>
                <a:ext cx="38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r </a:t>
                </a:r>
              </a:p>
            </p:txBody>
          </p:sp>
          <p:sp>
            <p:nvSpPr>
              <p:cNvPr id="696371" name="Arc 51"/>
              <p:cNvSpPr>
                <a:spLocks/>
              </p:cNvSpPr>
              <p:nvPr/>
            </p:nvSpPr>
            <p:spPr bwMode="auto">
              <a:xfrm rot="655368" flipV="1">
                <a:off x="2869" y="1564"/>
                <a:ext cx="196" cy="116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91" name="Group 71"/>
          <p:cNvGrpSpPr>
            <a:grpSpLocks/>
          </p:cNvGrpSpPr>
          <p:nvPr/>
        </p:nvGrpSpPr>
        <p:grpSpPr bwMode="auto">
          <a:xfrm>
            <a:off x="558223" y="4559756"/>
            <a:ext cx="2578100" cy="1981200"/>
            <a:chOff x="404" y="2790"/>
            <a:chExt cx="1624" cy="1248"/>
          </a:xfrm>
        </p:grpSpPr>
        <p:sp>
          <p:nvSpPr>
            <p:cNvPr id="696382" name="Rectangle 62"/>
            <p:cNvSpPr>
              <a:spLocks noChangeArrowheads="1"/>
            </p:cNvSpPr>
            <p:nvPr/>
          </p:nvSpPr>
          <p:spPr bwMode="auto">
            <a:xfrm>
              <a:off x="1114" y="3162"/>
              <a:ext cx="914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3" name="Line 63"/>
            <p:cNvSpPr>
              <a:spLocks noChangeShapeType="1"/>
            </p:cNvSpPr>
            <p:nvPr/>
          </p:nvSpPr>
          <p:spPr bwMode="auto">
            <a:xfrm flipH="1">
              <a:off x="1014" y="3456"/>
              <a:ext cx="53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84" name="Line 64"/>
            <p:cNvSpPr>
              <a:spLocks noChangeShapeType="1"/>
            </p:cNvSpPr>
            <p:nvPr/>
          </p:nvSpPr>
          <p:spPr bwMode="auto">
            <a:xfrm flipV="1">
              <a:off x="1558" y="3006"/>
              <a:ext cx="0" cy="46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385" name="Text Box 65"/>
            <p:cNvSpPr txBox="1">
              <a:spLocks noChangeArrowheads="1"/>
            </p:cNvSpPr>
            <p:nvPr/>
          </p:nvSpPr>
          <p:spPr bwMode="auto">
            <a:xfrm>
              <a:off x="404" y="3288"/>
              <a:ext cx="3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96386" name="Text Box 66"/>
            <p:cNvSpPr txBox="1">
              <a:spLocks noChangeArrowheads="1"/>
            </p:cNvSpPr>
            <p:nvPr/>
          </p:nvSpPr>
          <p:spPr bwMode="auto">
            <a:xfrm>
              <a:off x="1060" y="2867"/>
              <a:ext cx="4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344488" algn="l"/>
                </a:tabLst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TM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graphicFrame>
          <p:nvGraphicFramePr>
            <p:cNvPr id="724993" name="Object 1025"/>
            <p:cNvGraphicFramePr>
              <a:graphicFrameLocks noChangeAspect="1"/>
            </p:cNvGraphicFramePr>
            <p:nvPr/>
          </p:nvGraphicFramePr>
          <p:xfrm>
            <a:off x="820" y="3309"/>
            <a:ext cx="159" cy="255"/>
          </p:xfrm>
          <a:graphic>
            <a:graphicData uri="http://schemas.openxmlformats.org/presentationml/2006/ole">
              <p:oleObj spid="_x0000_s724993" name="Equation" r:id="rId6" imgW="126720" imgH="203040" progId="Equation.DSMT4">
                <p:embed/>
              </p:oleObj>
            </a:graphicData>
          </a:graphic>
        </p:graphicFrame>
        <p:graphicFrame>
          <p:nvGraphicFramePr>
            <p:cNvPr id="724994" name="Object 1026"/>
            <p:cNvGraphicFramePr>
              <a:graphicFrameLocks noChangeAspect="1"/>
            </p:cNvGraphicFramePr>
            <p:nvPr/>
          </p:nvGraphicFramePr>
          <p:xfrm>
            <a:off x="1682" y="2796"/>
            <a:ext cx="158" cy="286"/>
          </p:xfrm>
          <a:graphic>
            <a:graphicData uri="http://schemas.openxmlformats.org/presentationml/2006/ole">
              <p:oleObj spid="_x0000_s724994" name="Equation" r:id="rId7" imgW="126720" imgH="228600" progId="Equation.DSMT4">
                <p:embed/>
              </p:oleObj>
            </a:graphicData>
          </a:graphic>
        </p:graphicFrame>
        <p:sp>
          <p:nvSpPr>
            <p:cNvPr id="696389" name="Text Box 69"/>
            <p:cNvSpPr txBox="1">
              <a:spLocks noChangeArrowheads="1"/>
            </p:cNvSpPr>
            <p:nvPr/>
          </p:nvSpPr>
          <p:spPr bwMode="auto">
            <a:xfrm>
              <a:off x="585" y="37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C</a:t>
              </a:r>
            </a:p>
          </p:txBody>
        </p:sp>
        <p:sp>
          <p:nvSpPr>
            <p:cNvPr id="696390" name="Text Box 70"/>
            <p:cNvSpPr txBox="1">
              <a:spLocks noChangeArrowheads="1"/>
            </p:cNvSpPr>
            <p:nvPr/>
          </p:nvSpPr>
          <p:spPr bwMode="auto">
            <a:xfrm>
              <a:off x="578" y="2790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44272" y="4524499"/>
            <a:ext cx="16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+mj-lt"/>
              </a:rPr>
              <a:t>View from origin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58" name="Text Box 14"/>
          <p:cNvSpPr txBox="1">
            <a:spLocks noChangeArrowheads="1"/>
          </p:cNvSpPr>
          <p:nvPr/>
        </p:nvSpPr>
        <p:spPr bwMode="auto">
          <a:xfrm>
            <a:off x="1010080" y="3111603"/>
            <a:ext cx="1459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part:</a:t>
            </a:r>
            <a:endParaRPr lang="en-US" sz="2000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726016" name="Object 1024"/>
          <p:cNvGraphicFramePr>
            <a:graphicFrameLocks noChangeAspect="1"/>
          </p:cNvGraphicFramePr>
          <p:nvPr/>
        </p:nvGraphicFramePr>
        <p:xfrm>
          <a:off x="1562831" y="3577087"/>
          <a:ext cx="1576387" cy="515938"/>
        </p:xfrm>
        <a:graphic>
          <a:graphicData uri="http://schemas.openxmlformats.org/presentationml/2006/ole">
            <p:oleObj spid="_x0000_s726016" name="Equation" r:id="rId4" imgW="736560" imgH="241200" progId="Equation.DSMT4">
              <p:embed/>
            </p:oleObj>
          </a:graphicData>
        </a:graphic>
      </p:graphicFrame>
      <p:sp>
        <p:nvSpPr>
          <p:cNvPr id="697377" name="Text Box 33"/>
          <p:cNvSpPr txBox="1">
            <a:spLocks noChangeArrowheads="1"/>
          </p:cNvSpPr>
          <p:nvPr/>
        </p:nvSpPr>
        <p:spPr bwMode="auto">
          <a:xfrm>
            <a:off x="2180545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726017" name="Object 1025"/>
          <p:cNvGraphicFramePr>
            <a:graphicFrameLocks noChangeAspect="1"/>
          </p:cNvGraphicFramePr>
          <p:nvPr/>
        </p:nvGraphicFramePr>
        <p:xfrm>
          <a:off x="3014338" y="5809022"/>
          <a:ext cx="2495550" cy="522287"/>
        </p:xfrm>
        <a:graphic>
          <a:graphicData uri="http://schemas.openxmlformats.org/presentationml/2006/ole">
            <p:oleObj spid="_x0000_s726017" name="Equation" r:id="rId5" imgW="1091880" imgH="228600" progId="Equation.DSMT4">
              <p:embed/>
            </p:oleObj>
          </a:graphicData>
        </a:graphic>
      </p:graphicFrame>
      <p:sp>
        <p:nvSpPr>
          <p:cNvPr id="697403" name="AutoShape 59"/>
          <p:cNvSpPr>
            <a:spLocks noChangeArrowheads="1"/>
          </p:cNvSpPr>
          <p:nvPr/>
        </p:nvSpPr>
        <p:spPr bwMode="auto">
          <a:xfrm>
            <a:off x="1095992" y="4299046"/>
            <a:ext cx="446206" cy="232012"/>
          </a:xfrm>
          <a:prstGeom prst="rightArrow">
            <a:avLst>
              <a:gd name="adj1" fmla="val 50000"/>
              <a:gd name="adj2" fmla="val 6672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419" name="Group 75"/>
          <p:cNvGrpSpPr>
            <a:grpSpLocks/>
          </p:cNvGrpSpPr>
          <p:nvPr/>
        </p:nvGrpSpPr>
        <p:grpSpPr bwMode="auto">
          <a:xfrm>
            <a:off x="4219575" y="1346200"/>
            <a:ext cx="4718050" cy="3302000"/>
            <a:chOff x="2904" y="848"/>
            <a:chExt cx="2972" cy="2080"/>
          </a:xfrm>
        </p:grpSpPr>
        <p:sp>
          <p:nvSpPr>
            <p:cNvPr id="697417" name="Rectangle 73"/>
            <p:cNvSpPr>
              <a:spLocks noChangeArrowheads="1"/>
            </p:cNvSpPr>
            <p:nvPr/>
          </p:nvSpPr>
          <p:spPr bwMode="auto">
            <a:xfrm>
              <a:off x="2904" y="1960"/>
              <a:ext cx="2520" cy="968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7378" name="Group 34"/>
            <p:cNvGrpSpPr>
              <a:grpSpLocks/>
            </p:cNvGrpSpPr>
            <p:nvPr/>
          </p:nvGrpSpPr>
          <p:grpSpPr bwMode="auto">
            <a:xfrm rot="8152090">
              <a:off x="3604" y="1188"/>
              <a:ext cx="187" cy="644"/>
              <a:chOff x="3544" y="2119"/>
              <a:chExt cx="187" cy="1028"/>
            </a:xfrm>
          </p:grpSpPr>
          <p:sp>
            <p:nvSpPr>
              <p:cNvPr id="697379" name="Freeform 35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7380" name="Line 36"/>
              <p:cNvSpPr>
                <a:spLocks noChangeShapeType="1"/>
              </p:cNvSpPr>
              <p:nvPr/>
            </p:nvSpPr>
            <p:spPr bwMode="auto">
              <a:xfrm rot="-26982671">
                <a:off x="3536" y="21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97381" name="Line 37"/>
            <p:cNvSpPr>
              <a:spLocks noChangeShapeType="1"/>
            </p:cNvSpPr>
            <p:nvPr/>
          </p:nvSpPr>
          <p:spPr bwMode="auto">
            <a:xfrm>
              <a:off x="3239" y="1165"/>
              <a:ext cx="991" cy="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82" name="Line 38"/>
            <p:cNvSpPr>
              <a:spLocks noChangeShapeType="1"/>
            </p:cNvSpPr>
            <p:nvPr/>
          </p:nvSpPr>
          <p:spPr bwMode="auto">
            <a:xfrm flipV="1">
              <a:off x="4230" y="1125"/>
              <a:ext cx="1016" cy="8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83" name="Arc 39"/>
            <p:cNvSpPr>
              <a:spLocks/>
            </p:cNvSpPr>
            <p:nvPr/>
          </p:nvSpPr>
          <p:spPr bwMode="auto">
            <a:xfrm flipH="1" flipV="1">
              <a:off x="4034" y="1733"/>
              <a:ext cx="196" cy="145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84" name="Arc 40"/>
            <p:cNvSpPr>
              <a:spLocks/>
            </p:cNvSpPr>
            <p:nvPr/>
          </p:nvSpPr>
          <p:spPr bwMode="auto">
            <a:xfrm flipV="1">
              <a:off x="4230" y="1734"/>
              <a:ext cx="196" cy="142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85" name="Text Box 41"/>
            <p:cNvSpPr txBox="1">
              <a:spLocks noChangeArrowheads="1"/>
            </p:cNvSpPr>
            <p:nvPr/>
          </p:nvSpPr>
          <p:spPr bwMode="auto">
            <a:xfrm>
              <a:off x="3957" y="1405"/>
              <a:ext cx="30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697386" name="Text Box 42"/>
            <p:cNvSpPr txBox="1">
              <a:spLocks noChangeArrowheads="1"/>
            </p:cNvSpPr>
            <p:nvPr/>
          </p:nvSpPr>
          <p:spPr bwMode="auto">
            <a:xfrm>
              <a:off x="4230" y="1416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697387" name="Line 43"/>
            <p:cNvSpPr>
              <a:spLocks noChangeShapeType="1"/>
            </p:cNvSpPr>
            <p:nvPr/>
          </p:nvSpPr>
          <p:spPr bwMode="auto">
            <a:xfrm rot="196435">
              <a:off x="3234" y="1162"/>
              <a:ext cx="155" cy="1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88" name="Line 44"/>
            <p:cNvSpPr>
              <a:spLocks noChangeShapeType="1"/>
            </p:cNvSpPr>
            <p:nvPr/>
          </p:nvSpPr>
          <p:spPr bwMode="auto">
            <a:xfrm flipV="1">
              <a:off x="4711" y="1417"/>
              <a:ext cx="185" cy="1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92" name="Line 48"/>
            <p:cNvSpPr>
              <a:spLocks noChangeShapeType="1"/>
            </p:cNvSpPr>
            <p:nvPr/>
          </p:nvSpPr>
          <p:spPr bwMode="auto">
            <a:xfrm>
              <a:off x="4230" y="848"/>
              <a:ext cx="0" cy="17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94" name="Text Box 50"/>
            <p:cNvSpPr txBox="1">
              <a:spLocks noChangeArrowheads="1"/>
            </p:cNvSpPr>
            <p:nvPr/>
          </p:nvSpPr>
          <p:spPr bwMode="auto">
            <a:xfrm>
              <a:off x="5619" y="1813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97395" name="Line 51"/>
            <p:cNvSpPr>
              <a:spLocks noChangeShapeType="1"/>
            </p:cNvSpPr>
            <p:nvPr/>
          </p:nvSpPr>
          <p:spPr bwMode="auto">
            <a:xfrm>
              <a:off x="3168" y="1965"/>
              <a:ext cx="24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397" name="Text Box 53"/>
            <p:cNvSpPr txBox="1">
              <a:spLocks noChangeArrowheads="1"/>
            </p:cNvSpPr>
            <p:nvPr/>
          </p:nvSpPr>
          <p:spPr bwMode="auto">
            <a:xfrm>
              <a:off x="4150" y="2577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grpSp>
          <p:nvGrpSpPr>
            <p:cNvPr id="697411" name="Group 67"/>
            <p:cNvGrpSpPr>
              <a:grpSpLocks/>
            </p:cNvGrpSpPr>
            <p:nvPr/>
          </p:nvGrpSpPr>
          <p:grpSpPr bwMode="auto">
            <a:xfrm>
              <a:off x="3071" y="959"/>
              <a:ext cx="204" cy="250"/>
              <a:chOff x="2631" y="951"/>
              <a:chExt cx="204" cy="250"/>
            </a:xfrm>
          </p:grpSpPr>
          <p:sp>
            <p:nvSpPr>
              <p:cNvPr id="697405" name="Oval 61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0" name="Text Box 66"/>
              <p:cNvSpPr txBox="1">
                <a:spLocks noChangeArrowheads="1"/>
              </p:cNvSpPr>
              <p:nvPr/>
            </p:nvSpPr>
            <p:spPr bwMode="auto">
              <a:xfrm>
                <a:off x="2631" y="951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697412" name="Group 68"/>
            <p:cNvGrpSpPr>
              <a:grpSpLocks/>
            </p:cNvGrpSpPr>
            <p:nvPr/>
          </p:nvGrpSpPr>
          <p:grpSpPr bwMode="auto">
            <a:xfrm>
              <a:off x="5191" y="935"/>
              <a:ext cx="204" cy="250"/>
              <a:chOff x="2631" y="951"/>
              <a:chExt cx="204" cy="250"/>
            </a:xfrm>
          </p:grpSpPr>
          <p:sp>
            <p:nvSpPr>
              <p:cNvPr id="697413" name="Oval 69"/>
              <p:cNvSpPr>
                <a:spLocks noChangeArrowheads="1"/>
              </p:cNvSpPr>
              <p:nvPr/>
            </p:nvSpPr>
            <p:spPr bwMode="auto">
              <a:xfrm>
                <a:off x="2670" y="1032"/>
                <a:ext cx="124" cy="12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4" name="Text Box 70"/>
              <p:cNvSpPr txBox="1">
                <a:spLocks noChangeArrowheads="1"/>
              </p:cNvSpPr>
              <p:nvPr/>
            </p:nvSpPr>
            <p:spPr bwMode="auto">
              <a:xfrm>
                <a:off x="2631" y="951"/>
                <a:ext cx="20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26018" name="Object 1026"/>
          <p:cNvGraphicFramePr>
            <a:graphicFrameLocks noChangeAspect="1"/>
          </p:cNvGraphicFramePr>
          <p:nvPr/>
        </p:nvGraphicFramePr>
        <p:xfrm>
          <a:off x="301104" y="1565130"/>
          <a:ext cx="2974359" cy="455563"/>
        </p:xfrm>
        <a:graphic>
          <a:graphicData uri="http://schemas.openxmlformats.org/presentationml/2006/ole">
            <p:oleObj spid="_x0000_s726018" name="Equation" r:id="rId6" imgW="1739880" imgH="266400" progId="Equation.DSMT4">
              <p:embed/>
            </p:oleObj>
          </a:graphicData>
        </a:graphic>
      </p:graphicFrame>
      <p:graphicFrame>
        <p:nvGraphicFramePr>
          <p:cNvPr id="726019" name="Object 1027"/>
          <p:cNvGraphicFramePr>
            <a:graphicFrameLocks noChangeAspect="1"/>
          </p:cNvGraphicFramePr>
          <p:nvPr/>
        </p:nvGraphicFramePr>
        <p:xfrm>
          <a:off x="313068" y="991276"/>
          <a:ext cx="3344530" cy="450625"/>
        </p:xfrm>
        <a:graphic>
          <a:graphicData uri="http://schemas.openxmlformats.org/presentationml/2006/ole">
            <p:oleObj spid="_x0000_s726019" name="Equation" r:id="rId7" imgW="1981080" imgH="266400" progId="Equation.DSMT4">
              <p:embed/>
            </p:oleObj>
          </a:graphicData>
        </a:graphic>
      </p:graphicFrame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526428" y="5261972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graphicFrame>
        <p:nvGraphicFramePr>
          <p:cNvPr id="726020" name="Object 1028"/>
          <p:cNvGraphicFramePr>
            <a:graphicFrameLocks noChangeAspect="1"/>
          </p:cNvGraphicFramePr>
          <p:nvPr/>
        </p:nvGraphicFramePr>
        <p:xfrm>
          <a:off x="1809821" y="4180575"/>
          <a:ext cx="1495425" cy="515938"/>
        </p:xfrm>
        <a:graphic>
          <a:graphicData uri="http://schemas.openxmlformats.org/presentationml/2006/ole">
            <p:oleObj spid="_x0000_s726020" name="Equation" r:id="rId8" imgW="6984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40" name="Object 0"/>
          <p:cNvGraphicFramePr>
            <a:graphicFrameLocks noChangeAspect="1"/>
          </p:cNvGraphicFramePr>
          <p:nvPr/>
        </p:nvGraphicFramePr>
        <p:xfrm>
          <a:off x="867036" y="3083044"/>
          <a:ext cx="1425575" cy="482600"/>
        </p:xfrm>
        <a:graphic>
          <a:graphicData uri="http://schemas.openxmlformats.org/presentationml/2006/ole">
            <p:oleObj spid="_x0000_s727040" name="Equation" r:id="rId4" imgW="749160" imgH="253800" progId="Equation.DSMT4">
              <p:embed/>
            </p:oleObj>
          </a:graphicData>
        </a:graphic>
      </p:graphicFrame>
      <p:graphicFrame>
        <p:nvGraphicFramePr>
          <p:cNvPr id="727041" name="Object 1"/>
          <p:cNvGraphicFramePr>
            <a:graphicFrameLocks noChangeAspect="1"/>
          </p:cNvGraphicFramePr>
          <p:nvPr/>
        </p:nvGraphicFramePr>
        <p:xfrm>
          <a:off x="1425553" y="4812621"/>
          <a:ext cx="1604962" cy="499780"/>
        </p:xfrm>
        <a:graphic>
          <a:graphicData uri="http://schemas.openxmlformats.org/presentationml/2006/ole">
            <p:oleObj spid="_x0000_s727041" name="Equation" r:id="rId5" imgW="774360" imgH="241200" progId="Equation.DSMT4">
              <p:embed/>
            </p:oleObj>
          </a:graphicData>
        </a:graphic>
      </p:graphicFrame>
      <p:sp>
        <p:nvSpPr>
          <p:cNvPr id="706567" name="Text Box 7"/>
          <p:cNvSpPr txBox="1">
            <a:spLocks noChangeArrowheads="1"/>
          </p:cNvSpPr>
          <p:nvPr/>
        </p:nvSpPr>
        <p:spPr bwMode="auto">
          <a:xfrm>
            <a:off x="2553722" y="5507635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06568" name="Text Box 8"/>
          <p:cNvSpPr txBox="1">
            <a:spLocks noChangeArrowheads="1"/>
          </p:cNvSpPr>
          <p:nvPr/>
        </p:nvSpPr>
        <p:spPr bwMode="auto">
          <a:xfrm>
            <a:off x="2169659" y="0"/>
            <a:ext cx="471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706602" name="Group 42"/>
          <p:cNvGrpSpPr>
            <a:grpSpLocks/>
          </p:cNvGrpSpPr>
          <p:nvPr/>
        </p:nvGrpSpPr>
        <p:grpSpPr bwMode="auto">
          <a:xfrm>
            <a:off x="4306288" y="1429490"/>
            <a:ext cx="4597400" cy="3492501"/>
            <a:chOff x="3160" y="864"/>
            <a:chExt cx="2896" cy="2200"/>
          </a:xfrm>
        </p:grpSpPr>
        <p:sp>
          <p:nvSpPr>
            <p:cNvPr id="706601" name="Rectangle 41"/>
            <p:cNvSpPr>
              <a:spLocks noChangeArrowheads="1"/>
            </p:cNvSpPr>
            <p:nvPr/>
          </p:nvSpPr>
          <p:spPr bwMode="auto">
            <a:xfrm>
              <a:off x="3160" y="2096"/>
              <a:ext cx="2520" cy="968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73" name="Freeform 13"/>
            <p:cNvSpPr>
              <a:spLocks/>
            </p:cNvSpPr>
            <p:nvPr/>
          </p:nvSpPr>
          <p:spPr bwMode="auto">
            <a:xfrm rot="13374537" flipH="1">
              <a:off x="3442" y="1525"/>
              <a:ext cx="570" cy="187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66" y="14"/>
                </a:cxn>
                <a:cxn ang="0">
                  <a:pos x="136" y="116"/>
                </a:cxn>
                <a:cxn ang="0">
                  <a:pos x="220" y="8"/>
                </a:cxn>
                <a:cxn ang="0">
                  <a:pos x="294" y="124"/>
                </a:cxn>
                <a:cxn ang="0">
                  <a:pos x="370" y="8"/>
                </a:cxn>
                <a:cxn ang="0">
                  <a:pos x="450" y="124"/>
                </a:cxn>
                <a:cxn ang="0">
                  <a:pos x="522" y="10"/>
                </a:cxn>
                <a:cxn ang="0">
                  <a:pos x="574" y="62"/>
                </a:cxn>
                <a:cxn ang="0">
                  <a:pos x="626" y="68"/>
                </a:cxn>
              </a:cxnLst>
              <a:rect l="0" t="0" r="r" b="b"/>
              <a:pathLst>
                <a:path w="626" h="124">
                  <a:moveTo>
                    <a:pt x="0" y="122"/>
                  </a:moveTo>
                  <a:cubicBezTo>
                    <a:pt x="11" y="104"/>
                    <a:pt x="43" y="15"/>
                    <a:pt x="66" y="14"/>
                  </a:cubicBezTo>
                  <a:cubicBezTo>
                    <a:pt x="89" y="13"/>
                    <a:pt x="110" y="117"/>
                    <a:pt x="136" y="116"/>
                  </a:cubicBezTo>
                  <a:cubicBezTo>
                    <a:pt x="162" y="115"/>
                    <a:pt x="194" y="7"/>
                    <a:pt x="220" y="8"/>
                  </a:cubicBezTo>
                  <a:cubicBezTo>
                    <a:pt x="246" y="9"/>
                    <a:pt x="269" y="124"/>
                    <a:pt x="294" y="124"/>
                  </a:cubicBezTo>
                  <a:cubicBezTo>
                    <a:pt x="319" y="124"/>
                    <a:pt x="344" y="8"/>
                    <a:pt x="370" y="8"/>
                  </a:cubicBezTo>
                  <a:cubicBezTo>
                    <a:pt x="396" y="8"/>
                    <a:pt x="425" y="124"/>
                    <a:pt x="450" y="124"/>
                  </a:cubicBezTo>
                  <a:cubicBezTo>
                    <a:pt x="475" y="124"/>
                    <a:pt x="501" y="20"/>
                    <a:pt x="522" y="10"/>
                  </a:cubicBezTo>
                  <a:cubicBezTo>
                    <a:pt x="543" y="0"/>
                    <a:pt x="557" y="52"/>
                    <a:pt x="574" y="62"/>
                  </a:cubicBezTo>
                  <a:cubicBezTo>
                    <a:pt x="591" y="72"/>
                    <a:pt x="615" y="67"/>
                    <a:pt x="626" y="68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74" name="Line 14"/>
            <p:cNvSpPr>
              <a:spLocks noChangeShapeType="1"/>
            </p:cNvSpPr>
            <p:nvPr/>
          </p:nvSpPr>
          <p:spPr bwMode="auto">
            <a:xfrm rot="-18830581">
              <a:off x="3924" y="1822"/>
              <a:ext cx="88" cy="1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75" name="Line 15"/>
            <p:cNvSpPr>
              <a:spLocks noChangeShapeType="1"/>
            </p:cNvSpPr>
            <p:nvPr/>
          </p:nvSpPr>
          <p:spPr bwMode="auto">
            <a:xfrm>
              <a:off x="3234" y="1247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76" name="Line 16"/>
            <p:cNvSpPr>
              <a:spLocks noChangeShapeType="1"/>
            </p:cNvSpPr>
            <p:nvPr/>
          </p:nvSpPr>
          <p:spPr bwMode="auto">
            <a:xfrm flipV="1">
              <a:off x="4285" y="1217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77" name="Arc 17"/>
            <p:cNvSpPr>
              <a:spLocks/>
            </p:cNvSpPr>
            <p:nvPr/>
          </p:nvSpPr>
          <p:spPr bwMode="auto">
            <a:xfrm flipH="1" flipV="1">
              <a:off x="4081" y="1869"/>
              <a:ext cx="196" cy="130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78" name="Arc 18"/>
            <p:cNvSpPr>
              <a:spLocks/>
            </p:cNvSpPr>
            <p:nvPr/>
          </p:nvSpPr>
          <p:spPr bwMode="auto">
            <a:xfrm flipV="1">
              <a:off x="4293" y="1870"/>
              <a:ext cx="196" cy="126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79" name="Text Box 19"/>
            <p:cNvSpPr txBox="1">
              <a:spLocks noChangeArrowheads="1"/>
            </p:cNvSpPr>
            <p:nvPr/>
          </p:nvSpPr>
          <p:spPr bwMode="auto">
            <a:xfrm>
              <a:off x="4027" y="1541"/>
              <a:ext cx="28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i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706580" name="Text Box 20"/>
            <p:cNvSpPr txBox="1">
              <a:spLocks noChangeArrowheads="1"/>
            </p:cNvSpPr>
            <p:nvPr/>
          </p:nvSpPr>
          <p:spPr bwMode="auto">
            <a:xfrm>
              <a:off x="4285" y="1552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706581" name="Line 21"/>
            <p:cNvSpPr>
              <a:spLocks noChangeShapeType="1"/>
            </p:cNvSpPr>
            <p:nvPr/>
          </p:nvSpPr>
          <p:spPr bwMode="auto">
            <a:xfrm>
              <a:off x="3295" y="1295"/>
              <a:ext cx="155" cy="1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2" name="Line 22"/>
            <p:cNvSpPr>
              <a:spLocks noChangeShapeType="1"/>
            </p:cNvSpPr>
            <p:nvPr/>
          </p:nvSpPr>
          <p:spPr bwMode="auto">
            <a:xfrm flipV="1">
              <a:off x="4766" y="1553"/>
              <a:ext cx="185" cy="15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5" name="Line 25"/>
            <p:cNvSpPr>
              <a:spLocks noChangeShapeType="1"/>
            </p:cNvSpPr>
            <p:nvPr/>
          </p:nvSpPr>
          <p:spPr bwMode="auto">
            <a:xfrm>
              <a:off x="4285" y="984"/>
              <a:ext cx="0" cy="18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6" name="Text Box 26"/>
            <p:cNvSpPr txBox="1">
              <a:spLocks noChangeArrowheads="1"/>
            </p:cNvSpPr>
            <p:nvPr/>
          </p:nvSpPr>
          <p:spPr bwMode="auto">
            <a:xfrm>
              <a:off x="5799" y="1940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706587" name="Line 27"/>
            <p:cNvSpPr>
              <a:spLocks noChangeShapeType="1"/>
            </p:cNvSpPr>
            <p:nvPr/>
          </p:nvSpPr>
          <p:spPr bwMode="auto">
            <a:xfrm>
              <a:off x="3464" y="2101"/>
              <a:ext cx="232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589" name="Text Box 29"/>
            <p:cNvSpPr txBox="1">
              <a:spLocks noChangeArrowheads="1"/>
            </p:cNvSpPr>
            <p:nvPr/>
          </p:nvSpPr>
          <p:spPr bwMode="auto">
            <a:xfrm>
              <a:off x="4204" y="2767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06590" name="AutoShape 30"/>
            <p:cNvSpPr>
              <a:spLocks noChangeArrowheads="1"/>
            </p:cNvSpPr>
            <p:nvPr/>
          </p:nvSpPr>
          <p:spPr bwMode="auto">
            <a:xfrm rot="-2927915">
              <a:off x="3247" y="1054"/>
              <a:ext cx="288" cy="70"/>
            </a:xfrm>
            <a:prstGeom prst="rightArrow">
              <a:avLst>
                <a:gd name="adj1" fmla="val 50000"/>
                <a:gd name="adj2" fmla="val 102857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91" name="AutoShape 31"/>
            <p:cNvSpPr>
              <a:spLocks noChangeArrowheads="1"/>
            </p:cNvSpPr>
            <p:nvPr/>
          </p:nvSpPr>
          <p:spPr bwMode="auto">
            <a:xfrm rot="13669247">
              <a:off x="5051" y="1053"/>
              <a:ext cx="288" cy="70"/>
            </a:xfrm>
            <a:prstGeom prst="rightArrow">
              <a:avLst>
                <a:gd name="adj1" fmla="val 50000"/>
                <a:gd name="adj2" fmla="val 102857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27043" name="Object 3"/>
            <p:cNvGraphicFramePr>
              <a:graphicFrameLocks noChangeAspect="1"/>
            </p:cNvGraphicFramePr>
            <p:nvPr/>
          </p:nvGraphicFramePr>
          <p:xfrm>
            <a:off x="3568" y="864"/>
            <a:ext cx="210" cy="313"/>
          </p:xfrm>
          <a:graphic>
            <a:graphicData uri="http://schemas.openxmlformats.org/presentationml/2006/ole">
              <p:oleObj spid="_x0000_s727043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727044" name="Object 4"/>
            <p:cNvGraphicFramePr>
              <a:graphicFrameLocks noChangeAspect="1"/>
            </p:cNvGraphicFramePr>
            <p:nvPr/>
          </p:nvGraphicFramePr>
          <p:xfrm>
            <a:off x="4822" y="875"/>
            <a:ext cx="175" cy="313"/>
          </p:xfrm>
          <a:graphic>
            <a:graphicData uri="http://schemas.openxmlformats.org/presentationml/2006/ole">
              <p:oleObj spid="_x0000_s727044" name="Equation" r:id="rId7" imgW="126720" imgH="228600" progId="Equation.DSMT4">
                <p:embed/>
              </p:oleObj>
            </a:graphicData>
          </a:graphic>
        </p:graphicFrame>
      </p:grpSp>
      <p:graphicFrame>
        <p:nvGraphicFramePr>
          <p:cNvPr id="727042" name="Object 2"/>
          <p:cNvGraphicFramePr>
            <a:graphicFrameLocks noChangeAspect="1"/>
          </p:cNvGraphicFramePr>
          <p:nvPr/>
        </p:nvGraphicFramePr>
        <p:xfrm>
          <a:off x="3179123" y="5949413"/>
          <a:ext cx="2782888" cy="531812"/>
        </p:xfrm>
        <a:graphic>
          <a:graphicData uri="http://schemas.openxmlformats.org/presentationml/2006/ole">
            <p:oleObj spid="_x0000_s727042" name="Equation" r:id="rId8" imgW="1193760" imgH="228600" progId="Equation.DSMT4">
              <p:embed/>
            </p:oleObj>
          </a:graphicData>
        </a:graphic>
      </p:graphicFrame>
      <p:sp>
        <p:nvSpPr>
          <p:cNvPr id="706600" name="AutoShape 40"/>
          <p:cNvSpPr>
            <a:spLocks noChangeArrowheads="1"/>
          </p:cNvSpPr>
          <p:nvPr/>
        </p:nvSpPr>
        <p:spPr bwMode="auto">
          <a:xfrm>
            <a:off x="151121" y="3815508"/>
            <a:ext cx="409575" cy="254000"/>
          </a:xfrm>
          <a:prstGeom prst="rightArrow">
            <a:avLst>
              <a:gd name="adj1" fmla="val 50000"/>
              <a:gd name="adj2" fmla="val 52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F92DAA-5F81-4F32-8EAA-72FA92E3A88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27046" name="Object 6"/>
          <p:cNvGraphicFramePr>
            <a:graphicFrameLocks noChangeAspect="1"/>
          </p:cNvGraphicFramePr>
          <p:nvPr/>
        </p:nvGraphicFramePr>
        <p:xfrm>
          <a:off x="577850" y="1593850"/>
          <a:ext cx="2973388" cy="455613"/>
        </p:xfrm>
        <a:graphic>
          <a:graphicData uri="http://schemas.openxmlformats.org/presentationml/2006/ole">
            <p:oleObj spid="_x0000_s727046" name="Equation" r:id="rId9" imgW="1739880" imgH="266400" progId="Equation.DSMT4">
              <p:embed/>
            </p:oleObj>
          </a:graphicData>
        </a:graphic>
      </p:graphicFrame>
      <p:graphicFrame>
        <p:nvGraphicFramePr>
          <p:cNvPr id="727047" name="Object 7"/>
          <p:cNvGraphicFramePr>
            <a:graphicFrameLocks noChangeAspect="1"/>
          </p:cNvGraphicFramePr>
          <p:nvPr/>
        </p:nvGraphicFramePr>
        <p:xfrm>
          <a:off x="588963" y="1019175"/>
          <a:ext cx="3344862" cy="450850"/>
        </p:xfrm>
        <a:graphic>
          <a:graphicData uri="http://schemas.openxmlformats.org/presentationml/2006/ole">
            <p:oleObj spid="_x0000_s727047" name="Equation" r:id="rId10" imgW="1981080" imgH="266400" progId="Equation.DSMT4">
              <p:embed/>
            </p:oleObj>
          </a:graphicData>
        </a:graphic>
      </p:graphicFrame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811642" y="4485190"/>
            <a:ext cx="517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570693" y="2636590"/>
            <a:ext cx="14599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part:</a:t>
            </a:r>
            <a:endParaRPr lang="en-US" sz="2000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727048" name="Object 8"/>
          <p:cNvGraphicFramePr>
            <a:graphicFrameLocks noChangeAspect="1"/>
          </p:cNvGraphicFramePr>
          <p:nvPr/>
        </p:nvGraphicFramePr>
        <p:xfrm>
          <a:off x="7598581" y="2448859"/>
          <a:ext cx="1082283" cy="616851"/>
        </p:xfrm>
        <a:graphic>
          <a:graphicData uri="http://schemas.openxmlformats.org/presentationml/2006/ole">
            <p:oleObj spid="_x0000_s727048" name="Equation" r:id="rId11" imgW="888840" imgH="507960" progId="Equation.DSMT4">
              <p:embed/>
            </p:oleObj>
          </a:graphicData>
        </a:graphic>
      </p:graphicFrame>
      <p:graphicFrame>
        <p:nvGraphicFramePr>
          <p:cNvPr id="727049" name="Object 9"/>
          <p:cNvGraphicFramePr>
            <a:graphicFrameLocks noChangeAspect="1"/>
          </p:cNvGraphicFramePr>
          <p:nvPr/>
        </p:nvGraphicFramePr>
        <p:xfrm>
          <a:off x="701081" y="3724039"/>
          <a:ext cx="3454400" cy="458788"/>
        </p:xfrm>
        <a:graphic>
          <a:graphicData uri="http://schemas.openxmlformats.org/presentationml/2006/ole">
            <p:oleObj spid="_x0000_s727049" name="Equation" r:id="rId12" imgW="18158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15012</TotalTime>
  <Words>417</Words>
  <Application>Microsoft Office PowerPoint</Application>
  <PresentationFormat>On-screen Show (4:3)</PresentationFormat>
  <Paragraphs>180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1243</cp:revision>
  <cp:lastPrinted>1999-08-25T18:07:04Z</cp:lastPrinted>
  <dcterms:created xsi:type="dcterms:W3CDTF">1999-08-24T13:57:19Z</dcterms:created>
  <dcterms:modified xsi:type="dcterms:W3CDTF">2016-11-15T00:19:29Z</dcterms:modified>
</cp:coreProperties>
</file>