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1"/>
  </p:notesMasterIdLst>
  <p:handoutMasterIdLst>
    <p:handoutMasterId r:id="rId22"/>
  </p:handoutMasterIdLst>
  <p:sldIdLst>
    <p:sldId id="276" r:id="rId2"/>
    <p:sldId id="328" r:id="rId3"/>
    <p:sldId id="35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4" r:id="rId13"/>
    <p:sldId id="355" r:id="rId14"/>
    <p:sldId id="351" r:id="rId15"/>
    <p:sldId id="353" r:id="rId16"/>
    <p:sldId id="356" r:id="rId17"/>
    <p:sldId id="357" r:id="rId18"/>
    <p:sldId id="358" r:id="rId19"/>
    <p:sldId id="359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FF"/>
    <a:srgbClr val="DDDDDD"/>
    <a:srgbClr val="33CC33"/>
    <a:srgbClr val="FF9933"/>
    <a:srgbClr val="0000CC"/>
    <a:srgbClr val="6699FF"/>
    <a:srgbClr val="969696"/>
    <a:srgbClr val="99FFCC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7190" autoAdjust="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8.wmf"/><Relationship Id="rId4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46.wmf"/><Relationship Id="rId7" Type="http://schemas.openxmlformats.org/officeDocument/2006/relationships/image" Target="../media/image57.wmf"/><Relationship Id="rId2" Type="http://schemas.openxmlformats.org/officeDocument/2006/relationships/image" Target="../media/image45.wmf"/><Relationship Id="rId1" Type="http://schemas.openxmlformats.org/officeDocument/2006/relationships/image" Target="../media/image53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5" Type="http://schemas.openxmlformats.org/officeDocument/2006/relationships/image" Target="../media/image62.wmf"/><Relationship Id="rId4" Type="http://schemas.openxmlformats.org/officeDocument/2006/relationships/image" Target="../media/image6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22.wmf"/><Relationship Id="rId7" Type="http://schemas.openxmlformats.org/officeDocument/2006/relationships/image" Target="../media/image1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15.wmf"/><Relationship Id="rId11" Type="http://schemas.openxmlformats.org/officeDocument/2006/relationships/image" Target="../media/image24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23.wmf"/><Relationship Id="rId9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5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15.wmf"/><Relationship Id="rId10" Type="http://schemas.openxmlformats.org/officeDocument/2006/relationships/image" Target="../media/image31.wmf"/><Relationship Id="rId4" Type="http://schemas.openxmlformats.org/officeDocument/2006/relationships/image" Target="../media/image14.wmf"/><Relationship Id="rId9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437FE9B-D835-4EA6-BEB6-EB0E889ADA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31F1E61-F1C8-4277-961A-C5EFD464B0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F52F2-2A4A-46ED-8D2E-D775AAFC10E9}" type="slidenum">
              <a:rPr lang="en-US"/>
              <a:pPr/>
              <a:t>1</a:t>
            </a:fld>
            <a:endParaRPr lang="en-US"/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0A5CE2-D51B-4C25-904B-6F4107B2AEC8}" type="slidenum">
              <a:rPr lang="en-US"/>
              <a:pPr/>
              <a:t>10</a:t>
            </a:fld>
            <a:endParaRPr lang="en-US"/>
          </a:p>
        </p:txBody>
      </p:sp>
      <p:sp>
        <p:nvSpPr>
          <p:cNvPr id="73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FC8C0-26B1-489F-8A54-171E09B8BC72}" type="slidenum">
              <a:rPr lang="en-US"/>
              <a:pPr/>
              <a:t>11</a:t>
            </a:fld>
            <a:endParaRPr lang="en-US"/>
          </a:p>
        </p:txBody>
      </p:sp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F1E163-81A5-4FC8-87A2-3FDB9E305886}" type="slidenum">
              <a:rPr lang="en-US"/>
              <a:pPr/>
              <a:t>12</a:t>
            </a:fld>
            <a:endParaRPr lang="en-US"/>
          </a:p>
        </p:txBody>
      </p:sp>
      <p:sp>
        <p:nvSpPr>
          <p:cNvPr id="73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27546-2DC5-4BD5-9088-D10DCEA5784F}" type="slidenum">
              <a:rPr lang="en-US"/>
              <a:pPr/>
              <a:t>13</a:t>
            </a:fld>
            <a:endParaRPr lang="en-US"/>
          </a:p>
        </p:txBody>
      </p:sp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E1C5AC-FCF7-4DBE-A53C-963C8246E974}" type="slidenum">
              <a:rPr lang="en-US"/>
              <a:pPr/>
              <a:t>14</a:t>
            </a:fld>
            <a:endParaRPr lang="en-US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D7CEF-D2E1-43E7-BC41-EC01B4F4A496}" type="slidenum">
              <a:rPr lang="en-US"/>
              <a:pPr/>
              <a:t>15</a:t>
            </a:fld>
            <a:endParaRPr lang="en-U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114A4-E32D-483F-A174-93D7F2F9053F}" type="slidenum">
              <a:rPr lang="en-US"/>
              <a:pPr/>
              <a:t>16</a:t>
            </a:fld>
            <a:endParaRPr lang="en-US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AC9D9-6B79-4114-B67A-9A77FA014358}" type="slidenum">
              <a:rPr lang="en-US"/>
              <a:pPr/>
              <a:t>17</a:t>
            </a:fld>
            <a:endParaRPr lang="en-US"/>
          </a:p>
        </p:txBody>
      </p:sp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9A5F95-68DE-4264-8EE8-C835795EDC93}" type="slidenum">
              <a:rPr lang="en-US"/>
              <a:pPr/>
              <a:t>18</a:t>
            </a:fld>
            <a:endParaRPr lang="en-US"/>
          </a:p>
        </p:txBody>
      </p:sp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C0EA5A-A1D6-4283-8D2B-C95B9738F230}" type="slidenum">
              <a:rPr lang="en-US"/>
              <a:pPr/>
              <a:t>19</a:t>
            </a:fld>
            <a:endParaRPr lang="en-US"/>
          </a:p>
        </p:txBody>
      </p:sp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49DDC-1CC8-4CA0-9C23-3A25F8764103}" type="slidenum">
              <a:rPr lang="en-US"/>
              <a:pPr/>
              <a:t>2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71508A-5D31-432E-A7F4-33552B85A983}" type="slidenum">
              <a:rPr lang="en-US"/>
              <a:pPr/>
              <a:t>3</a:t>
            </a:fld>
            <a:endParaRPr lang="en-US"/>
          </a:p>
        </p:txBody>
      </p:sp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9DE4B-D9CA-49DB-AD3E-9240CBCE1040}" type="slidenum">
              <a:rPr lang="en-US"/>
              <a:pPr/>
              <a:t>4</a:t>
            </a:fld>
            <a:endParaRPr lang="en-US"/>
          </a:p>
        </p:txBody>
      </p:sp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2DD0D-9754-4ED4-B09A-8AA82377569C}" type="slidenum">
              <a:rPr lang="en-US"/>
              <a:pPr/>
              <a:t>5</a:t>
            </a:fld>
            <a:endParaRPr lang="en-US"/>
          </a:p>
        </p:txBody>
      </p:sp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45AAE8-6CBE-4608-854E-0BEAB0813CB3}" type="slidenum">
              <a:rPr lang="en-US"/>
              <a:pPr/>
              <a:t>6</a:t>
            </a:fld>
            <a:endParaRPr lang="en-US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D4BC5D-29AA-4ADD-8B7C-DEC3AAB9D9EB}" type="slidenum">
              <a:rPr lang="en-US"/>
              <a:pPr/>
              <a:t>7</a:t>
            </a:fld>
            <a:endParaRPr lang="en-US"/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F19C74-3546-4159-9807-AE1B62833216}" type="slidenum">
              <a:rPr lang="en-US"/>
              <a:pPr/>
              <a:t>8</a:t>
            </a:fld>
            <a:endParaRPr lang="en-US"/>
          </a:p>
        </p:txBody>
      </p:sp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9B50EE-D2EF-4354-A98C-498D4090EF69}" type="slidenum">
              <a:rPr lang="en-US"/>
              <a:pPr/>
              <a:t>9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DBB989-EEF4-4206-BC4A-37E6EB51A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DBB989-EEF4-4206-BC4A-37E6EB51A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DBB989-EEF4-4206-BC4A-37E6EB51A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DBB989-EEF4-4206-BC4A-37E6EB51A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DBB989-EEF4-4206-BC4A-37E6EB51A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DBB989-EEF4-4206-BC4A-37E6EB51A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DBB989-EEF4-4206-BC4A-37E6EB51A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DBB989-EEF4-4206-BC4A-37E6EB51A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DBB989-EEF4-4206-BC4A-37E6EB51A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DBB989-EEF4-4206-BC4A-37E6EB51A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DBB989-EEF4-4206-BC4A-37E6EB51A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DBB989-EEF4-4206-BC4A-37E6EB51A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DBB989-EEF4-4206-BC4A-37E6EB51A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5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oleObject" Target="../embeddings/oleObject80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74.bin"/><Relationship Id="rId12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3.bin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2.bin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6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3.emf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oleObject8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8.bin"/><Relationship Id="rId5" Type="http://schemas.openxmlformats.org/officeDocument/2006/relationships/oleObject" Target="../embeddings/oleObject87.bin"/><Relationship Id="rId4" Type="http://schemas.openxmlformats.org/officeDocument/2006/relationships/oleObject" Target="../embeddings/oleObject86.bin"/><Relationship Id="rId9" Type="http://schemas.openxmlformats.org/officeDocument/2006/relationships/image" Target="../media/image6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63.emf"/><Relationship Id="rId4" Type="http://schemas.openxmlformats.org/officeDocument/2006/relationships/oleObject" Target="../embeddings/oleObject9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8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Relationship Id="rId14" Type="http://schemas.openxmlformats.org/officeDocument/2006/relationships/oleObject" Target="../embeddings/oleObject2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9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4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Relationship Id="rId14" Type="http://schemas.openxmlformats.org/officeDocument/2006/relationships/oleObject" Target="../embeddings/oleObject4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2860675" y="2447925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Arial" charset="0"/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Arial" charset="0"/>
              </a:rPr>
              <a:t>Dept. of ECE</a:t>
            </a: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819331" y="1827213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2"/>
                </a:solidFill>
                <a:latin typeface="Arial" charset="0"/>
              </a:rPr>
              <a:t>Fall </a:t>
            </a:r>
            <a:r>
              <a:rPr lang="en-US" sz="2400" b="1" smtClean="0">
                <a:solidFill>
                  <a:schemeClr val="bg2"/>
                </a:solidFill>
                <a:latin typeface="Arial" charset="0"/>
              </a:rPr>
              <a:t>2016</a:t>
            </a:r>
            <a:endParaRPr lang="en-US" sz="32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105400" y="47244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  <a:latin typeface="Arial" charset="0"/>
              </a:rPr>
              <a:t>Notes 21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ECE 6340 </a:t>
            </a:r>
          </a:p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Intermediate EM Waves</a:t>
            </a:r>
          </a:p>
        </p:txBody>
      </p:sp>
      <p:pic>
        <p:nvPicPr>
          <p:cNvPr id="10" name="Picture 9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226" y="3507426"/>
            <a:ext cx="2651662" cy="2651662"/>
          </a:xfrm>
          <a:prstGeom prst="rect">
            <a:avLst/>
          </a:prstGeom>
          <a:noFill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DBB989-EEF4-4206-BC4A-37E6EB51AB1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Text Box 2"/>
          <p:cNvSpPr txBox="1">
            <a:spLocks noChangeArrowheads="1"/>
          </p:cNvSpPr>
          <p:nvPr/>
        </p:nvSpPr>
        <p:spPr bwMode="auto">
          <a:xfrm>
            <a:off x="2341245" y="0"/>
            <a:ext cx="42433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Method # 2 </a:t>
            </a:r>
          </a:p>
        </p:txBody>
      </p:sp>
      <p:grpSp>
        <p:nvGrpSpPr>
          <p:cNvPr id="712740" name="Group 36"/>
          <p:cNvGrpSpPr>
            <a:grpSpLocks/>
          </p:cNvGrpSpPr>
          <p:nvPr/>
        </p:nvGrpSpPr>
        <p:grpSpPr bwMode="auto">
          <a:xfrm>
            <a:off x="1584325" y="3887788"/>
            <a:ext cx="476250" cy="450850"/>
            <a:chOff x="1046" y="2465"/>
            <a:chExt cx="300" cy="284"/>
          </a:xfrm>
        </p:grpSpPr>
        <p:sp>
          <p:nvSpPr>
            <p:cNvPr id="712726" name="Text Box 22"/>
            <p:cNvSpPr txBox="1">
              <a:spLocks noChangeArrowheads="1"/>
            </p:cNvSpPr>
            <p:nvPr/>
          </p:nvSpPr>
          <p:spPr bwMode="auto">
            <a:xfrm>
              <a:off x="1097" y="2481"/>
              <a:ext cx="22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  <a:sym typeface="Symbol" pitchFamily="18" charset="2"/>
                </a:rPr>
                <a:t>1</a:t>
              </a:r>
              <a:endParaRPr lang="en-US" sz="2000">
                <a:solidFill>
                  <a:schemeClr val="bg1"/>
                </a:solidFill>
                <a:sym typeface="Symbol" pitchFamily="18" charset="2"/>
              </a:endParaRPr>
            </a:p>
          </p:txBody>
        </p:sp>
        <p:sp>
          <p:nvSpPr>
            <p:cNvPr id="712727" name="Oval 23"/>
            <p:cNvSpPr>
              <a:spLocks noChangeArrowheads="1"/>
            </p:cNvSpPr>
            <p:nvPr/>
          </p:nvSpPr>
          <p:spPr bwMode="auto">
            <a:xfrm>
              <a:off x="1046" y="2465"/>
              <a:ext cx="300" cy="284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712739" name="Group 35"/>
          <p:cNvGrpSpPr>
            <a:grpSpLocks/>
          </p:cNvGrpSpPr>
          <p:nvPr/>
        </p:nvGrpSpPr>
        <p:grpSpPr bwMode="auto">
          <a:xfrm>
            <a:off x="1577975" y="4498975"/>
            <a:ext cx="476250" cy="450850"/>
            <a:chOff x="1042" y="2930"/>
            <a:chExt cx="300" cy="284"/>
          </a:xfrm>
        </p:grpSpPr>
        <p:sp>
          <p:nvSpPr>
            <p:cNvPr id="712728" name="Text Box 24"/>
            <p:cNvSpPr txBox="1">
              <a:spLocks noChangeArrowheads="1"/>
            </p:cNvSpPr>
            <p:nvPr/>
          </p:nvSpPr>
          <p:spPr bwMode="auto">
            <a:xfrm>
              <a:off x="1100" y="2938"/>
              <a:ext cx="22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chemeClr val="bg1"/>
                  </a:solidFill>
                  <a:latin typeface="Arial" charset="0"/>
                  <a:sym typeface="Symbol" pitchFamily="18" charset="2"/>
                </a:rPr>
                <a:t>2</a:t>
              </a:r>
              <a:endParaRPr lang="en-US" sz="2000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sp>
          <p:nvSpPr>
            <p:cNvPr id="712729" name="Oval 25"/>
            <p:cNvSpPr>
              <a:spLocks noChangeArrowheads="1"/>
            </p:cNvSpPr>
            <p:nvPr/>
          </p:nvSpPr>
          <p:spPr bwMode="auto">
            <a:xfrm>
              <a:off x="1042" y="2930"/>
              <a:ext cx="300" cy="284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2738" name="Group 34"/>
          <p:cNvGrpSpPr>
            <a:grpSpLocks/>
          </p:cNvGrpSpPr>
          <p:nvPr/>
        </p:nvGrpSpPr>
        <p:grpSpPr bwMode="auto">
          <a:xfrm>
            <a:off x="1577975" y="5200650"/>
            <a:ext cx="476250" cy="450850"/>
            <a:chOff x="1042" y="3412"/>
            <a:chExt cx="300" cy="284"/>
          </a:xfrm>
        </p:grpSpPr>
        <p:sp>
          <p:nvSpPr>
            <p:cNvPr id="712730" name="Text Box 26"/>
            <p:cNvSpPr txBox="1">
              <a:spLocks noChangeArrowheads="1"/>
            </p:cNvSpPr>
            <p:nvPr/>
          </p:nvSpPr>
          <p:spPr bwMode="auto">
            <a:xfrm>
              <a:off x="1093" y="3429"/>
              <a:ext cx="22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chemeClr val="bg1"/>
                  </a:solidFill>
                  <a:latin typeface="Arial" charset="0"/>
                  <a:sym typeface="Symbol" pitchFamily="18" charset="2"/>
                </a:rPr>
                <a:t>3</a:t>
              </a:r>
              <a:endParaRPr lang="en-US" sz="2000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sp>
          <p:nvSpPr>
            <p:cNvPr id="712731" name="Oval 27"/>
            <p:cNvSpPr>
              <a:spLocks noChangeArrowheads="1"/>
            </p:cNvSpPr>
            <p:nvPr/>
          </p:nvSpPr>
          <p:spPr bwMode="auto">
            <a:xfrm>
              <a:off x="1042" y="3412"/>
              <a:ext cx="300" cy="284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712732" name="Object 28"/>
          <p:cNvGraphicFramePr>
            <a:graphicFrameLocks noChangeAspect="1"/>
          </p:cNvGraphicFramePr>
          <p:nvPr/>
        </p:nvGraphicFramePr>
        <p:xfrm>
          <a:off x="2390775" y="3792538"/>
          <a:ext cx="4543425" cy="1925637"/>
        </p:xfrm>
        <a:graphic>
          <a:graphicData uri="http://schemas.openxmlformats.org/presentationml/2006/ole">
            <p:oleObj spid="_x0000_s712732" name="Equation" r:id="rId4" imgW="2006280" imgH="850680" progId="Equation.DSMT4">
              <p:embed/>
            </p:oleObj>
          </a:graphicData>
        </a:graphic>
      </p:graphicFrame>
      <p:sp>
        <p:nvSpPr>
          <p:cNvPr id="712734" name="Text Box 30"/>
          <p:cNvSpPr txBox="1">
            <a:spLocks noChangeArrowheads="1"/>
          </p:cNvSpPr>
          <p:nvPr/>
        </p:nvSpPr>
        <p:spPr bwMode="auto">
          <a:xfrm>
            <a:off x="1016000" y="5969000"/>
            <a:ext cx="2971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4 unknowns:</a:t>
            </a:r>
            <a:r>
              <a:rPr lang="en-US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, </a:t>
            </a:r>
            <a:r>
              <a:rPr lang="en-US" i="1" dirty="0">
                <a:solidFill>
                  <a:schemeClr val="bg2"/>
                </a:solidFill>
                <a:sym typeface="Symbol" pitchFamily="18" charset="2"/>
              </a:rPr>
              <a:t>T, A, B</a:t>
            </a:r>
            <a:endParaRPr lang="en-US" dirty="0">
              <a:solidFill>
                <a:schemeClr val="bg2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712737" name="Text Box 33"/>
          <p:cNvSpPr txBox="1">
            <a:spLocks noChangeArrowheads="1"/>
          </p:cNvSpPr>
          <p:nvPr/>
        </p:nvSpPr>
        <p:spPr bwMode="auto">
          <a:xfrm>
            <a:off x="1619657" y="847213"/>
            <a:ext cx="6101157" cy="46166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457200" indent="-457200" algn="ctr">
              <a:spcAft>
                <a:spcPct val="25000"/>
              </a:spcAft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Steady-State Wave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Representation + B.C.s</a:t>
            </a:r>
            <a:endParaRPr lang="en-US" sz="2400" dirty="0"/>
          </a:p>
        </p:txBody>
      </p:sp>
      <p:sp>
        <p:nvSpPr>
          <p:cNvPr id="712741" name="Text Box 37"/>
          <p:cNvSpPr txBox="1">
            <a:spLocks noChangeArrowheads="1"/>
          </p:cNvSpPr>
          <p:nvPr/>
        </p:nvSpPr>
        <p:spPr bwMode="auto">
          <a:xfrm>
            <a:off x="4187825" y="5956300"/>
            <a:ext cx="4267406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1317625" indent="-1317625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4 equations: </a:t>
            </a:r>
            <a:r>
              <a:rPr lang="en-US" i="1" dirty="0" smtClean="0">
                <a:solidFill>
                  <a:schemeClr val="bg2"/>
                </a:solidFill>
                <a:sym typeface="Symbol" pitchFamily="18" charset="2"/>
              </a:rPr>
              <a:t>E</a:t>
            </a:r>
            <a:r>
              <a:rPr lang="en-US" i="1" baseline="-25000" dirty="0" smtClean="0">
                <a:solidFill>
                  <a:schemeClr val="bg2"/>
                </a:solidFill>
                <a:sym typeface="Symbol" pitchFamily="18" charset="2"/>
              </a:rPr>
              <a:t>x</a:t>
            </a:r>
            <a:r>
              <a:rPr lang="en-US" i="1" dirty="0" smtClean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and</a:t>
            </a:r>
            <a:r>
              <a:rPr lang="en-US" i="1" dirty="0">
                <a:solidFill>
                  <a:schemeClr val="bg2"/>
                </a:solidFill>
                <a:sym typeface="Symbol" pitchFamily="18" charset="2"/>
              </a:rPr>
              <a:t> H</a:t>
            </a:r>
            <a:r>
              <a:rPr lang="en-US" i="1" baseline="-25000" dirty="0">
                <a:solidFill>
                  <a:schemeClr val="bg2"/>
                </a:solidFill>
                <a:sym typeface="Symbol" pitchFamily="18" charset="2"/>
              </a:rPr>
              <a:t>y</a:t>
            </a:r>
            <a:r>
              <a:rPr lang="en-US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 must</a:t>
            </a:r>
            <a:r>
              <a:rPr lang="en-US" i="1" dirty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match at </a:t>
            </a:r>
            <a:r>
              <a:rPr lang="en-US" dirty="0" smtClean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u="sng" dirty="0" smtClean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both</a:t>
            </a:r>
            <a:r>
              <a:rPr lang="en-US" dirty="0" smtClean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interfaces.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98500" y="1633538"/>
            <a:ext cx="7978775" cy="2141537"/>
            <a:chOff x="698500" y="1633538"/>
            <a:chExt cx="7978775" cy="2141537"/>
          </a:xfrm>
        </p:grpSpPr>
        <p:sp>
          <p:nvSpPr>
            <p:cNvPr id="712707" name="Rectangle 3"/>
            <p:cNvSpPr>
              <a:spLocks noChangeArrowheads="1"/>
            </p:cNvSpPr>
            <p:nvPr/>
          </p:nvSpPr>
          <p:spPr bwMode="auto">
            <a:xfrm>
              <a:off x="1219200" y="2189163"/>
              <a:ext cx="6729413" cy="1011237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2743" name="Group 39"/>
            <p:cNvGrpSpPr>
              <a:grpSpLocks/>
            </p:cNvGrpSpPr>
            <p:nvPr/>
          </p:nvGrpSpPr>
          <p:grpSpPr bwMode="auto">
            <a:xfrm>
              <a:off x="3357563" y="1633538"/>
              <a:ext cx="1800225" cy="2141537"/>
              <a:chOff x="2283" y="1029"/>
              <a:chExt cx="1134" cy="1349"/>
            </a:xfrm>
          </p:grpSpPr>
          <p:sp>
            <p:nvSpPr>
              <p:cNvPr id="712708" name="Line 4"/>
              <p:cNvSpPr>
                <a:spLocks noChangeShapeType="1"/>
              </p:cNvSpPr>
              <p:nvPr/>
            </p:nvSpPr>
            <p:spPr bwMode="auto">
              <a:xfrm>
                <a:off x="2283" y="1029"/>
                <a:ext cx="390" cy="345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2712" name="Line 8"/>
              <p:cNvSpPr>
                <a:spLocks noChangeShapeType="1"/>
              </p:cNvSpPr>
              <p:nvPr/>
            </p:nvSpPr>
            <p:spPr bwMode="auto">
              <a:xfrm flipV="1">
                <a:off x="2693" y="1042"/>
                <a:ext cx="437" cy="315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2713" name="Line 9"/>
              <p:cNvSpPr>
                <a:spLocks noChangeShapeType="1"/>
              </p:cNvSpPr>
              <p:nvPr/>
            </p:nvSpPr>
            <p:spPr bwMode="auto">
              <a:xfrm>
                <a:off x="2685" y="1397"/>
                <a:ext cx="320" cy="615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2715" name="Line 11"/>
              <p:cNvSpPr>
                <a:spLocks noChangeShapeType="1"/>
              </p:cNvSpPr>
              <p:nvPr/>
            </p:nvSpPr>
            <p:spPr bwMode="auto">
              <a:xfrm flipV="1">
                <a:off x="3040" y="1584"/>
                <a:ext cx="236" cy="408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2716" name="Line 12"/>
              <p:cNvSpPr>
                <a:spLocks noChangeShapeType="1"/>
              </p:cNvSpPr>
              <p:nvPr/>
            </p:nvSpPr>
            <p:spPr bwMode="auto">
              <a:xfrm>
                <a:off x="3027" y="2033"/>
                <a:ext cx="390" cy="345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12723" name="Text Box 19"/>
            <p:cNvSpPr txBox="1">
              <a:spLocks noChangeArrowheads="1"/>
            </p:cNvSpPr>
            <p:nvPr/>
          </p:nvSpPr>
          <p:spPr bwMode="auto">
            <a:xfrm>
              <a:off x="703263" y="1716088"/>
              <a:ext cx="52546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  <a:sym typeface="Symbol" pitchFamily="18" charset="2"/>
                </a:rPr>
                <a:t>#1</a:t>
              </a:r>
              <a:endParaRPr lang="en-US" sz="2000">
                <a:solidFill>
                  <a:schemeClr val="bg1"/>
                </a:solidFill>
                <a:sym typeface="Symbol" pitchFamily="18" charset="2"/>
              </a:endParaRPr>
            </a:p>
          </p:txBody>
        </p:sp>
        <p:sp>
          <p:nvSpPr>
            <p:cNvPr id="712724" name="Text Box 20"/>
            <p:cNvSpPr txBox="1">
              <a:spLocks noChangeArrowheads="1"/>
            </p:cNvSpPr>
            <p:nvPr/>
          </p:nvSpPr>
          <p:spPr bwMode="auto">
            <a:xfrm>
              <a:off x="698500" y="2490788"/>
              <a:ext cx="5000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  <a:sym typeface="Symbol" pitchFamily="18" charset="2"/>
                </a:rPr>
                <a:t>#2</a:t>
              </a:r>
              <a:endParaRPr lang="en-US" sz="2000">
                <a:solidFill>
                  <a:schemeClr val="bg1"/>
                </a:solidFill>
                <a:sym typeface="Symbol" pitchFamily="18" charset="2"/>
              </a:endParaRPr>
            </a:p>
          </p:txBody>
        </p:sp>
        <p:sp>
          <p:nvSpPr>
            <p:cNvPr id="712725" name="Text Box 21"/>
            <p:cNvSpPr txBox="1">
              <a:spLocks noChangeArrowheads="1"/>
            </p:cNvSpPr>
            <p:nvPr/>
          </p:nvSpPr>
          <p:spPr bwMode="auto">
            <a:xfrm>
              <a:off x="703263" y="3238500"/>
              <a:ext cx="48736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  <a:sym typeface="Symbol" pitchFamily="18" charset="2"/>
                </a:rPr>
                <a:t>#3</a:t>
              </a:r>
              <a:endParaRPr lang="en-US" sz="2000">
                <a:solidFill>
                  <a:schemeClr val="bg1"/>
                </a:solidFill>
                <a:sym typeface="Symbol" pitchFamily="18" charset="2"/>
              </a:endParaRPr>
            </a:p>
          </p:txBody>
        </p:sp>
        <p:sp>
          <p:nvSpPr>
            <p:cNvPr id="712742" name="Text Box 38"/>
            <p:cNvSpPr txBox="1">
              <a:spLocks noChangeArrowheads="1"/>
            </p:cNvSpPr>
            <p:nvPr/>
          </p:nvSpPr>
          <p:spPr bwMode="auto">
            <a:xfrm>
              <a:off x="1343025" y="1751013"/>
              <a:ext cx="1608133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Arial" charset="0"/>
                </a:rPr>
                <a:t>Three </a:t>
              </a:r>
              <a:r>
                <a:rPr lang="en-US" dirty="0">
                  <a:solidFill>
                    <a:schemeClr val="bg2"/>
                  </a:solidFill>
                  <a:latin typeface="Arial" charset="0"/>
                </a:rPr>
                <a:t>regions</a:t>
              </a:r>
            </a:p>
          </p:txBody>
        </p:sp>
        <p:sp>
          <p:nvSpPr>
            <p:cNvPr id="712744" name="Line 40"/>
            <p:cNvSpPr>
              <a:spLocks noChangeShapeType="1"/>
            </p:cNvSpPr>
            <p:nvPr/>
          </p:nvSpPr>
          <p:spPr bwMode="auto">
            <a:xfrm>
              <a:off x="2654300" y="2181225"/>
              <a:ext cx="56800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2745" name="Text Box 41"/>
            <p:cNvSpPr txBox="1">
              <a:spLocks noChangeArrowheads="1"/>
            </p:cNvSpPr>
            <p:nvPr/>
          </p:nvSpPr>
          <p:spPr bwMode="auto">
            <a:xfrm>
              <a:off x="8391525" y="1958975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</a:rPr>
                <a:t>y</a:t>
              </a:r>
            </a:p>
          </p:txBody>
        </p:sp>
        <p:sp>
          <p:nvSpPr>
            <p:cNvPr id="712746" name="Line 42"/>
            <p:cNvSpPr>
              <a:spLocks noChangeShapeType="1"/>
            </p:cNvSpPr>
            <p:nvPr/>
          </p:nvSpPr>
          <p:spPr bwMode="auto">
            <a:xfrm>
              <a:off x="3962400" y="2235200"/>
              <a:ext cx="0" cy="5461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2747" name="Text Box 43"/>
            <p:cNvSpPr txBox="1">
              <a:spLocks noChangeArrowheads="1"/>
            </p:cNvSpPr>
            <p:nvPr/>
          </p:nvSpPr>
          <p:spPr bwMode="auto">
            <a:xfrm>
              <a:off x="3831400" y="2784475"/>
              <a:ext cx="2730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</a:rPr>
                <a:t>z</a:t>
              </a: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DBB989-EEF4-4206-BC4A-37E6EB51AB1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379523" y="2505693"/>
            <a:ext cx="2198038" cy="369332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Steady-state waves</a:t>
            </a:r>
            <a:endParaRPr lang="en-US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Text Box 2"/>
          <p:cNvSpPr txBox="1">
            <a:spLocks noChangeArrowheads="1"/>
          </p:cNvSpPr>
          <p:nvPr/>
        </p:nvSpPr>
        <p:spPr bwMode="auto">
          <a:xfrm>
            <a:off x="2440305" y="0"/>
            <a:ext cx="37607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Method # 3 </a:t>
            </a:r>
          </a:p>
        </p:txBody>
      </p:sp>
      <p:sp>
        <p:nvSpPr>
          <p:cNvPr id="713832" name="Text Box 104"/>
          <p:cNvSpPr txBox="1">
            <a:spLocks noChangeArrowheads="1"/>
          </p:cNvSpPr>
          <p:nvPr/>
        </p:nvSpPr>
        <p:spPr bwMode="auto">
          <a:xfrm>
            <a:off x="1670050" y="798188"/>
            <a:ext cx="5332413" cy="4699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457200" indent="-457200" algn="ctr">
              <a:spcAft>
                <a:spcPct val="25000"/>
              </a:spcAft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Transverse Equivalent Network (TEN)</a:t>
            </a:r>
            <a:endParaRPr lang="en-US" sz="2400" dirty="0"/>
          </a:p>
        </p:txBody>
      </p:sp>
      <p:graphicFrame>
        <p:nvGraphicFramePr>
          <p:cNvPr id="713833" name="Object 105"/>
          <p:cNvGraphicFramePr>
            <a:graphicFrameLocks noChangeAspect="1"/>
          </p:cNvGraphicFramePr>
          <p:nvPr/>
        </p:nvGraphicFramePr>
        <p:xfrm>
          <a:off x="810429" y="5038912"/>
          <a:ext cx="2781300" cy="1152525"/>
        </p:xfrm>
        <a:graphic>
          <a:graphicData uri="http://schemas.openxmlformats.org/presentationml/2006/ole">
            <p:oleObj spid="_x0000_s713833" name="Equation" r:id="rId4" imgW="1346040" imgH="558720" progId="Equation.DSMT4">
              <p:embed/>
            </p:oleObj>
          </a:graphicData>
        </a:graphic>
      </p:graphicFrame>
      <p:grpSp>
        <p:nvGrpSpPr>
          <p:cNvPr id="713870" name="Group 142"/>
          <p:cNvGrpSpPr>
            <a:grpSpLocks/>
          </p:cNvGrpSpPr>
          <p:nvPr/>
        </p:nvGrpSpPr>
        <p:grpSpPr bwMode="auto">
          <a:xfrm>
            <a:off x="730250" y="1513388"/>
            <a:ext cx="7307263" cy="2755901"/>
            <a:chOff x="460" y="1073"/>
            <a:chExt cx="4603" cy="1736"/>
          </a:xfrm>
        </p:grpSpPr>
        <p:sp>
          <p:nvSpPr>
            <p:cNvPr id="713835" name="Line 107"/>
            <p:cNvSpPr>
              <a:spLocks noChangeShapeType="1"/>
            </p:cNvSpPr>
            <p:nvPr/>
          </p:nvSpPr>
          <p:spPr bwMode="auto">
            <a:xfrm>
              <a:off x="2118" y="1162"/>
              <a:ext cx="2" cy="158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3836" name="Line 108"/>
            <p:cNvSpPr>
              <a:spLocks noChangeShapeType="1"/>
            </p:cNvSpPr>
            <p:nvPr/>
          </p:nvSpPr>
          <p:spPr bwMode="auto">
            <a:xfrm flipV="1">
              <a:off x="696" y="1581"/>
              <a:ext cx="143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3837" name="Line 109"/>
            <p:cNvSpPr>
              <a:spLocks noChangeShapeType="1"/>
            </p:cNvSpPr>
            <p:nvPr/>
          </p:nvSpPr>
          <p:spPr bwMode="auto">
            <a:xfrm>
              <a:off x="679" y="2290"/>
              <a:ext cx="142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3838" name="Line 110"/>
            <p:cNvSpPr>
              <a:spLocks noChangeShapeType="1"/>
            </p:cNvSpPr>
            <p:nvPr/>
          </p:nvSpPr>
          <p:spPr bwMode="auto">
            <a:xfrm flipV="1">
              <a:off x="1294" y="2455"/>
              <a:ext cx="71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3839" name="Line 111"/>
            <p:cNvSpPr>
              <a:spLocks noChangeShapeType="1"/>
            </p:cNvSpPr>
            <p:nvPr/>
          </p:nvSpPr>
          <p:spPr bwMode="auto">
            <a:xfrm flipV="1">
              <a:off x="2125" y="1404"/>
              <a:ext cx="426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3840" name="Line 112"/>
            <p:cNvSpPr>
              <a:spLocks noChangeShapeType="1"/>
            </p:cNvSpPr>
            <p:nvPr/>
          </p:nvSpPr>
          <p:spPr bwMode="auto">
            <a:xfrm flipH="1" flipV="1">
              <a:off x="1273" y="2665"/>
              <a:ext cx="71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3841" name="Text Box 113"/>
            <p:cNvSpPr txBox="1">
              <a:spLocks noChangeArrowheads="1"/>
            </p:cNvSpPr>
            <p:nvPr/>
          </p:nvSpPr>
          <p:spPr bwMode="auto">
            <a:xfrm>
              <a:off x="958" y="2305"/>
              <a:ext cx="2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Symbol" pitchFamily="18" charset="2"/>
                </a:rPr>
                <a:t>E</a:t>
              </a:r>
              <a:r>
                <a:rPr lang="en-US" sz="2000" baseline="-25000">
                  <a:solidFill>
                    <a:schemeClr val="bg2"/>
                  </a:solidFill>
                  <a:latin typeface="Symbol" pitchFamily="18" charset="2"/>
                </a:rPr>
                <a:t>0</a:t>
              </a:r>
              <a:endParaRPr lang="en-US" sz="2000" baseline="-250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713842" name="Text Box 114"/>
            <p:cNvSpPr txBox="1">
              <a:spLocks noChangeArrowheads="1"/>
            </p:cNvSpPr>
            <p:nvPr/>
          </p:nvSpPr>
          <p:spPr bwMode="auto">
            <a:xfrm>
              <a:off x="2366" y="1073"/>
              <a:ext cx="2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</a:rPr>
                <a:t>z</a:t>
              </a:r>
              <a:endParaRPr lang="en-US" sz="2000" baseline="-250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713843" name="Line 115"/>
            <p:cNvSpPr>
              <a:spLocks noChangeShapeType="1"/>
            </p:cNvSpPr>
            <p:nvPr/>
          </p:nvSpPr>
          <p:spPr bwMode="auto">
            <a:xfrm>
              <a:off x="2140" y="1575"/>
              <a:ext cx="1436" cy="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3844" name="Line 116"/>
            <p:cNvSpPr>
              <a:spLocks noChangeShapeType="1"/>
            </p:cNvSpPr>
            <p:nvPr/>
          </p:nvSpPr>
          <p:spPr bwMode="auto">
            <a:xfrm>
              <a:off x="2139" y="2291"/>
              <a:ext cx="142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3845" name="Line 117"/>
            <p:cNvSpPr>
              <a:spLocks noChangeShapeType="1"/>
            </p:cNvSpPr>
            <p:nvPr/>
          </p:nvSpPr>
          <p:spPr bwMode="auto">
            <a:xfrm>
              <a:off x="3615" y="1575"/>
              <a:ext cx="1412" cy="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3846" name="Line 118"/>
            <p:cNvSpPr>
              <a:spLocks noChangeShapeType="1"/>
            </p:cNvSpPr>
            <p:nvPr/>
          </p:nvSpPr>
          <p:spPr bwMode="auto">
            <a:xfrm>
              <a:off x="3599" y="2291"/>
              <a:ext cx="1413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3847" name="Text Box 119"/>
            <p:cNvSpPr txBox="1">
              <a:spLocks noChangeArrowheads="1"/>
            </p:cNvSpPr>
            <p:nvPr/>
          </p:nvSpPr>
          <p:spPr bwMode="auto">
            <a:xfrm>
              <a:off x="900" y="2559"/>
              <a:ext cx="3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Symbol" pitchFamily="18" charset="2"/>
                </a:rPr>
                <a:t>E</a:t>
              </a:r>
              <a:r>
                <a:rPr lang="en-US" sz="2000" baseline="-25000">
                  <a:solidFill>
                    <a:schemeClr val="bg2"/>
                  </a:solidFill>
                  <a:latin typeface="Symbol" pitchFamily="18" charset="2"/>
                </a:rPr>
                <a:t>0</a:t>
              </a:r>
              <a:r>
                <a:rPr lang="en-US" sz="2000" i="1" baseline="-25000">
                  <a:solidFill>
                    <a:schemeClr val="bg2"/>
                  </a:solidFill>
                  <a:latin typeface="Symbol" pitchFamily="18" charset="2"/>
                </a:rPr>
                <a:t> </a:t>
              </a:r>
              <a:r>
                <a:rPr lang="en-US" sz="2000">
                  <a:solidFill>
                    <a:schemeClr val="bg2"/>
                  </a:solidFill>
                  <a:latin typeface="Symbol" pitchFamily="18" charset="2"/>
                </a:rPr>
                <a:t>G</a:t>
              </a:r>
              <a:endParaRPr lang="en-US" sz="20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713848" name="Line 120"/>
            <p:cNvSpPr>
              <a:spLocks noChangeShapeType="1"/>
            </p:cNvSpPr>
            <p:nvPr/>
          </p:nvSpPr>
          <p:spPr bwMode="auto">
            <a:xfrm flipH="1">
              <a:off x="3566" y="2385"/>
              <a:ext cx="7" cy="3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3849" name="Line 121"/>
            <p:cNvSpPr>
              <a:spLocks noChangeShapeType="1"/>
            </p:cNvSpPr>
            <p:nvPr/>
          </p:nvSpPr>
          <p:spPr bwMode="auto">
            <a:xfrm flipV="1">
              <a:off x="3618" y="2545"/>
              <a:ext cx="42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3850" name="Text Box 122"/>
            <p:cNvSpPr txBox="1">
              <a:spLocks noChangeArrowheads="1"/>
            </p:cNvSpPr>
            <p:nvPr/>
          </p:nvSpPr>
          <p:spPr bwMode="auto">
            <a:xfrm>
              <a:off x="4081" y="2401"/>
              <a:ext cx="54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Symbol" pitchFamily="18" charset="2"/>
                </a:rPr>
                <a:t>E</a:t>
              </a:r>
              <a:r>
                <a:rPr lang="en-US" sz="2000" baseline="-25000">
                  <a:solidFill>
                    <a:schemeClr val="bg2"/>
                  </a:solidFill>
                  <a:latin typeface="Symbol" pitchFamily="18" charset="2"/>
                </a:rPr>
                <a:t>0</a:t>
              </a:r>
              <a:r>
                <a:rPr lang="en-US" sz="2000" i="1" baseline="-25000">
                  <a:solidFill>
                    <a:schemeClr val="bg2"/>
                  </a:solidFill>
                  <a:latin typeface="Symbol" pitchFamily="18" charset="2"/>
                </a:rPr>
                <a:t> </a:t>
              </a:r>
              <a:r>
                <a:rPr lang="en-US" sz="2000">
                  <a:solidFill>
                    <a:schemeClr val="bg2"/>
                  </a:solidFill>
                  <a:latin typeface="Symbol" pitchFamily="18" charset="2"/>
                </a:rPr>
                <a:t>T </a:t>
              </a:r>
              <a:endParaRPr lang="en-US" sz="20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713851" name="Text Box 123"/>
            <p:cNvSpPr txBox="1">
              <a:spLocks noChangeArrowheads="1"/>
            </p:cNvSpPr>
            <p:nvPr/>
          </p:nvSpPr>
          <p:spPr bwMode="auto">
            <a:xfrm>
              <a:off x="2696" y="2458"/>
              <a:ext cx="2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</a:rPr>
                <a:t>d</a:t>
              </a:r>
              <a:endParaRPr lang="en-US" sz="2000" baseline="-25000">
                <a:solidFill>
                  <a:schemeClr val="bg2"/>
                </a:solidFill>
                <a:latin typeface="Arial" charset="0"/>
              </a:endParaRPr>
            </a:p>
          </p:txBody>
        </p:sp>
        <p:graphicFrame>
          <p:nvGraphicFramePr>
            <p:cNvPr id="713852" name="Object 124"/>
            <p:cNvGraphicFramePr>
              <a:graphicFrameLocks noChangeAspect="1"/>
            </p:cNvGraphicFramePr>
            <p:nvPr/>
          </p:nvGraphicFramePr>
          <p:xfrm>
            <a:off x="4174" y="1752"/>
            <a:ext cx="378" cy="326"/>
          </p:xfrm>
          <a:graphic>
            <a:graphicData uri="http://schemas.openxmlformats.org/presentationml/2006/ole">
              <p:oleObj spid="_x0000_s713852" name="Equation" r:id="rId5" imgW="279360" imgH="241200" progId="Equation.DSMT4">
                <p:embed/>
              </p:oleObj>
            </a:graphicData>
          </a:graphic>
        </p:graphicFrame>
        <p:graphicFrame>
          <p:nvGraphicFramePr>
            <p:cNvPr id="713853" name="Object 125"/>
            <p:cNvGraphicFramePr>
              <a:graphicFrameLocks noChangeAspect="1"/>
            </p:cNvGraphicFramePr>
            <p:nvPr/>
          </p:nvGraphicFramePr>
          <p:xfrm>
            <a:off x="2646" y="1749"/>
            <a:ext cx="378" cy="326"/>
          </p:xfrm>
          <a:graphic>
            <a:graphicData uri="http://schemas.openxmlformats.org/presentationml/2006/ole">
              <p:oleObj spid="_x0000_s713853" name="Equation" r:id="rId6" imgW="279360" imgH="241200" progId="Equation.DSMT4">
                <p:embed/>
              </p:oleObj>
            </a:graphicData>
          </a:graphic>
        </p:graphicFrame>
        <p:graphicFrame>
          <p:nvGraphicFramePr>
            <p:cNvPr id="713854" name="Object 126"/>
            <p:cNvGraphicFramePr>
              <a:graphicFrameLocks noChangeAspect="1"/>
            </p:cNvGraphicFramePr>
            <p:nvPr/>
          </p:nvGraphicFramePr>
          <p:xfrm>
            <a:off x="1309" y="1766"/>
            <a:ext cx="378" cy="326"/>
          </p:xfrm>
          <a:graphic>
            <a:graphicData uri="http://schemas.openxmlformats.org/presentationml/2006/ole">
              <p:oleObj spid="_x0000_s713854" name="Equation" r:id="rId7" imgW="279360" imgH="241200" progId="Equation.DSMT4">
                <p:embed/>
              </p:oleObj>
            </a:graphicData>
          </a:graphic>
        </p:graphicFrame>
        <p:sp>
          <p:nvSpPr>
            <p:cNvPr id="713855" name="Line 127"/>
            <p:cNvSpPr>
              <a:spLocks noChangeShapeType="1"/>
            </p:cNvSpPr>
            <p:nvPr/>
          </p:nvSpPr>
          <p:spPr bwMode="auto">
            <a:xfrm>
              <a:off x="2120" y="2424"/>
              <a:ext cx="144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3856" name="Oval 128"/>
            <p:cNvSpPr>
              <a:spLocks noChangeArrowheads="1"/>
            </p:cNvSpPr>
            <p:nvPr/>
          </p:nvSpPr>
          <p:spPr bwMode="auto">
            <a:xfrm>
              <a:off x="2099" y="1550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857" name="Oval 129"/>
            <p:cNvSpPr>
              <a:spLocks noChangeArrowheads="1"/>
            </p:cNvSpPr>
            <p:nvPr/>
          </p:nvSpPr>
          <p:spPr bwMode="auto">
            <a:xfrm>
              <a:off x="2098" y="2264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858" name="Oval 130"/>
            <p:cNvSpPr>
              <a:spLocks noChangeArrowheads="1"/>
            </p:cNvSpPr>
            <p:nvPr/>
          </p:nvSpPr>
          <p:spPr bwMode="auto">
            <a:xfrm>
              <a:off x="3574" y="1551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859" name="Oval 131"/>
            <p:cNvSpPr>
              <a:spLocks noChangeArrowheads="1"/>
            </p:cNvSpPr>
            <p:nvPr/>
          </p:nvSpPr>
          <p:spPr bwMode="auto">
            <a:xfrm>
              <a:off x="3558" y="2265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860" name="Oval 132"/>
            <p:cNvSpPr>
              <a:spLocks noChangeArrowheads="1"/>
            </p:cNvSpPr>
            <p:nvPr/>
          </p:nvSpPr>
          <p:spPr bwMode="auto">
            <a:xfrm>
              <a:off x="5025" y="1551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861" name="Oval 133"/>
            <p:cNvSpPr>
              <a:spLocks noChangeArrowheads="1"/>
            </p:cNvSpPr>
            <p:nvPr/>
          </p:nvSpPr>
          <p:spPr bwMode="auto">
            <a:xfrm>
              <a:off x="5009" y="2265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862" name="Oval 134"/>
            <p:cNvSpPr>
              <a:spLocks noChangeArrowheads="1"/>
            </p:cNvSpPr>
            <p:nvPr/>
          </p:nvSpPr>
          <p:spPr bwMode="auto">
            <a:xfrm>
              <a:off x="662" y="1547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863" name="Oval 135"/>
            <p:cNvSpPr>
              <a:spLocks noChangeArrowheads="1"/>
            </p:cNvSpPr>
            <p:nvPr/>
          </p:nvSpPr>
          <p:spPr bwMode="auto">
            <a:xfrm>
              <a:off x="642" y="2265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864" name="Line 136"/>
            <p:cNvSpPr>
              <a:spLocks noChangeShapeType="1"/>
            </p:cNvSpPr>
            <p:nvPr/>
          </p:nvSpPr>
          <p:spPr bwMode="auto">
            <a:xfrm>
              <a:off x="896" y="1577"/>
              <a:ext cx="28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3865" name="Text Box 137"/>
            <p:cNvSpPr txBox="1">
              <a:spLocks noChangeArrowheads="1"/>
            </p:cNvSpPr>
            <p:nvPr/>
          </p:nvSpPr>
          <p:spPr bwMode="auto">
            <a:xfrm>
              <a:off x="1148" y="1265"/>
              <a:ext cx="2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</a:rPr>
                <a:t>I</a:t>
              </a:r>
              <a:endParaRPr lang="en-US" sz="2000" baseline="-25000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713866" name="Text Box 138"/>
            <p:cNvSpPr txBox="1">
              <a:spLocks noChangeArrowheads="1"/>
            </p:cNvSpPr>
            <p:nvPr/>
          </p:nvSpPr>
          <p:spPr bwMode="auto">
            <a:xfrm>
              <a:off x="460" y="1817"/>
              <a:ext cx="2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rgbClr val="FF0000"/>
                  </a:solidFill>
                </a:rPr>
                <a:t>V</a:t>
              </a:r>
              <a:endParaRPr lang="en-US" sz="2000" baseline="-250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713868" name="Text Box 140"/>
            <p:cNvSpPr txBox="1">
              <a:spLocks noChangeArrowheads="1"/>
            </p:cNvSpPr>
            <p:nvPr/>
          </p:nvSpPr>
          <p:spPr bwMode="auto">
            <a:xfrm>
              <a:off x="718" y="1648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713869" name="Text Box 141"/>
            <p:cNvSpPr txBox="1">
              <a:spLocks noChangeArrowheads="1"/>
            </p:cNvSpPr>
            <p:nvPr/>
          </p:nvSpPr>
          <p:spPr bwMode="auto">
            <a:xfrm>
              <a:off x="734" y="2000"/>
              <a:ext cx="16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</p:grp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DBB989-EEF4-4206-BC4A-37E6EB51AB12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12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48175" y="4533095"/>
            <a:ext cx="4030807" cy="21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Text Box 2"/>
          <p:cNvSpPr txBox="1">
            <a:spLocks noChangeArrowheads="1"/>
          </p:cNvSpPr>
          <p:nvPr/>
        </p:nvSpPr>
        <p:spPr bwMode="auto">
          <a:xfrm>
            <a:off x="2206625" y="0"/>
            <a:ext cx="45608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TEN (cont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.)</a:t>
            </a:r>
          </a:p>
        </p:txBody>
      </p:sp>
      <p:sp>
        <p:nvSpPr>
          <p:cNvPr id="718938" name="AutoShape 90"/>
          <p:cNvSpPr>
            <a:spLocks noChangeArrowheads="1"/>
          </p:cNvSpPr>
          <p:nvPr/>
        </p:nvSpPr>
        <p:spPr bwMode="auto">
          <a:xfrm rot="1411306" flipH="1">
            <a:off x="6746691" y="3229640"/>
            <a:ext cx="685800" cy="1908732"/>
          </a:xfrm>
          <a:prstGeom prst="curvedRightArrow">
            <a:avLst>
              <a:gd name="adj1" fmla="val 83488"/>
              <a:gd name="adj2" fmla="val 242222"/>
              <a:gd name="adj3" fmla="val 33333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8941" name="Group 93"/>
          <p:cNvGrpSpPr>
            <a:grpSpLocks/>
          </p:cNvGrpSpPr>
          <p:nvPr/>
        </p:nvGrpSpPr>
        <p:grpSpPr bwMode="auto">
          <a:xfrm>
            <a:off x="752475" y="3751263"/>
            <a:ext cx="5584825" cy="2765426"/>
            <a:chOff x="474" y="2363"/>
            <a:chExt cx="3518" cy="1742"/>
          </a:xfrm>
        </p:grpSpPr>
        <p:grpSp>
          <p:nvGrpSpPr>
            <p:cNvPr id="718937" name="Group 89"/>
            <p:cNvGrpSpPr>
              <a:grpSpLocks/>
            </p:cNvGrpSpPr>
            <p:nvPr/>
          </p:nvGrpSpPr>
          <p:grpSpPr bwMode="auto">
            <a:xfrm>
              <a:off x="474" y="2363"/>
              <a:ext cx="3518" cy="1742"/>
              <a:chOff x="1098" y="2387"/>
              <a:chExt cx="3518" cy="1742"/>
            </a:xfrm>
          </p:grpSpPr>
          <p:sp>
            <p:nvSpPr>
              <p:cNvPr id="718853" name="Line 5"/>
              <p:cNvSpPr>
                <a:spLocks noChangeShapeType="1"/>
              </p:cNvSpPr>
              <p:nvPr/>
            </p:nvSpPr>
            <p:spPr bwMode="auto">
              <a:xfrm>
                <a:off x="2574" y="2482"/>
                <a:ext cx="2" cy="158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854" name="Line 6"/>
              <p:cNvSpPr>
                <a:spLocks noChangeShapeType="1"/>
              </p:cNvSpPr>
              <p:nvPr/>
            </p:nvSpPr>
            <p:spPr bwMode="auto">
              <a:xfrm>
                <a:off x="1152" y="2894"/>
                <a:ext cx="1412" cy="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856" name="Oval 8"/>
              <p:cNvSpPr>
                <a:spLocks noChangeArrowheads="1"/>
              </p:cNvSpPr>
              <p:nvPr/>
            </p:nvSpPr>
            <p:spPr bwMode="auto">
              <a:xfrm>
                <a:off x="1118" y="2867"/>
                <a:ext cx="38" cy="4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857" name="Line 9"/>
              <p:cNvSpPr>
                <a:spLocks noChangeShapeType="1"/>
              </p:cNvSpPr>
              <p:nvPr/>
            </p:nvSpPr>
            <p:spPr bwMode="auto">
              <a:xfrm flipV="1">
                <a:off x="1104" y="3610"/>
                <a:ext cx="1453" cy="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858" name="Line 10"/>
              <p:cNvSpPr>
                <a:spLocks noChangeShapeType="1"/>
              </p:cNvSpPr>
              <p:nvPr/>
            </p:nvSpPr>
            <p:spPr bwMode="auto">
              <a:xfrm flipV="1">
                <a:off x="1750" y="3775"/>
                <a:ext cx="718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859" name="Line 11"/>
              <p:cNvSpPr>
                <a:spLocks noChangeShapeType="1"/>
              </p:cNvSpPr>
              <p:nvPr/>
            </p:nvSpPr>
            <p:spPr bwMode="auto">
              <a:xfrm flipV="1">
                <a:off x="2581" y="2724"/>
                <a:ext cx="426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860" name="Line 12"/>
              <p:cNvSpPr>
                <a:spLocks noChangeShapeType="1"/>
              </p:cNvSpPr>
              <p:nvPr/>
            </p:nvSpPr>
            <p:spPr bwMode="auto">
              <a:xfrm flipH="1" flipV="1">
                <a:off x="1729" y="3985"/>
                <a:ext cx="711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861" name="Text Box 13"/>
              <p:cNvSpPr txBox="1">
                <a:spLocks noChangeArrowheads="1"/>
              </p:cNvSpPr>
              <p:nvPr/>
            </p:nvSpPr>
            <p:spPr bwMode="auto">
              <a:xfrm>
                <a:off x="1414" y="3625"/>
                <a:ext cx="2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>
                    <a:solidFill>
                      <a:schemeClr val="bg2"/>
                    </a:solidFill>
                    <a:latin typeface="Symbol" pitchFamily="18" charset="2"/>
                  </a:rPr>
                  <a:t>E</a:t>
                </a:r>
                <a:r>
                  <a:rPr lang="en-US" sz="2000" baseline="-25000">
                    <a:solidFill>
                      <a:schemeClr val="bg2"/>
                    </a:solidFill>
                    <a:latin typeface="Symbol" pitchFamily="18" charset="2"/>
                  </a:rPr>
                  <a:t>0</a:t>
                </a:r>
                <a:endParaRPr lang="en-US" sz="2000" baseline="-25000">
                  <a:solidFill>
                    <a:schemeClr val="bg2"/>
                  </a:solidFill>
                  <a:latin typeface="Arial" charset="0"/>
                </a:endParaRPr>
              </a:p>
            </p:txBody>
          </p:sp>
          <p:sp>
            <p:nvSpPr>
              <p:cNvPr id="718862" name="Text Box 14"/>
              <p:cNvSpPr txBox="1">
                <a:spLocks noChangeArrowheads="1"/>
              </p:cNvSpPr>
              <p:nvPr/>
            </p:nvSpPr>
            <p:spPr bwMode="auto">
              <a:xfrm>
                <a:off x="2816" y="2387"/>
                <a:ext cx="2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</a:rPr>
                  <a:t>z</a:t>
                </a:r>
                <a:endParaRPr lang="en-US" sz="2000" baseline="-25000" dirty="0">
                  <a:solidFill>
                    <a:schemeClr val="bg2"/>
                  </a:solidFill>
                  <a:latin typeface="Arial" charset="0"/>
                </a:endParaRPr>
              </a:p>
            </p:txBody>
          </p:sp>
          <p:sp>
            <p:nvSpPr>
              <p:cNvPr id="718865" name="Line 17"/>
              <p:cNvSpPr>
                <a:spLocks noChangeShapeType="1"/>
              </p:cNvSpPr>
              <p:nvPr/>
            </p:nvSpPr>
            <p:spPr bwMode="auto">
              <a:xfrm>
                <a:off x="2561" y="2897"/>
                <a:ext cx="1471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866" name="Line 18"/>
              <p:cNvSpPr>
                <a:spLocks noChangeShapeType="1"/>
              </p:cNvSpPr>
              <p:nvPr/>
            </p:nvSpPr>
            <p:spPr bwMode="auto">
              <a:xfrm>
                <a:off x="2580" y="3608"/>
                <a:ext cx="1437" cy="3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873" name="Text Box 25"/>
              <p:cNvSpPr txBox="1">
                <a:spLocks noChangeArrowheads="1"/>
              </p:cNvSpPr>
              <p:nvPr/>
            </p:nvSpPr>
            <p:spPr bwMode="auto">
              <a:xfrm>
                <a:off x="1356" y="3879"/>
                <a:ext cx="3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>
                    <a:solidFill>
                      <a:schemeClr val="bg2"/>
                    </a:solidFill>
                    <a:latin typeface="Symbol" pitchFamily="18" charset="2"/>
                  </a:rPr>
                  <a:t>E</a:t>
                </a:r>
                <a:r>
                  <a:rPr lang="en-US" sz="2000" baseline="-25000">
                    <a:solidFill>
                      <a:schemeClr val="bg2"/>
                    </a:solidFill>
                    <a:latin typeface="Symbol" pitchFamily="18" charset="2"/>
                  </a:rPr>
                  <a:t>0</a:t>
                </a:r>
                <a:r>
                  <a:rPr lang="en-US" sz="2000" i="1" baseline="-25000">
                    <a:solidFill>
                      <a:schemeClr val="bg2"/>
                    </a:solidFill>
                    <a:latin typeface="Symbol" pitchFamily="18" charset="2"/>
                  </a:rPr>
                  <a:t> </a:t>
                </a:r>
                <a:r>
                  <a:rPr lang="en-US" sz="2000">
                    <a:solidFill>
                      <a:schemeClr val="bg2"/>
                    </a:solidFill>
                    <a:latin typeface="Symbol" pitchFamily="18" charset="2"/>
                  </a:rPr>
                  <a:t>G</a:t>
                </a:r>
                <a:endParaRPr lang="en-US" sz="2000">
                  <a:solidFill>
                    <a:schemeClr val="bg2"/>
                  </a:solidFill>
                  <a:latin typeface="Arial" charset="0"/>
                </a:endParaRPr>
              </a:p>
            </p:txBody>
          </p:sp>
          <p:sp>
            <p:nvSpPr>
              <p:cNvPr id="718874" name="Line 26"/>
              <p:cNvSpPr>
                <a:spLocks noChangeShapeType="1"/>
              </p:cNvSpPr>
              <p:nvPr/>
            </p:nvSpPr>
            <p:spPr bwMode="auto">
              <a:xfrm flipH="1">
                <a:off x="4022" y="3705"/>
                <a:ext cx="7" cy="30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877" name="Text Box 29"/>
              <p:cNvSpPr txBox="1">
                <a:spLocks noChangeArrowheads="1"/>
              </p:cNvSpPr>
              <p:nvPr/>
            </p:nvSpPr>
            <p:spPr bwMode="auto">
              <a:xfrm>
                <a:off x="3152" y="3778"/>
                <a:ext cx="2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>
                    <a:solidFill>
                      <a:schemeClr val="bg2"/>
                    </a:solidFill>
                  </a:rPr>
                  <a:t>d</a:t>
                </a:r>
                <a:endParaRPr lang="en-US" sz="2000" baseline="-25000">
                  <a:solidFill>
                    <a:schemeClr val="bg2"/>
                  </a:solidFill>
                  <a:latin typeface="Arial" charset="0"/>
                </a:endParaRPr>
              </a:p>
            </p:txBody>
          </p:sp>
          <p:graphicFrame>
            <p:nvGraphicFramePr>
              <p:cNvPr id="718878" name="Object 30"/>
              <p:cNvGraphicFramePr>
                <a:graphicFrameLocks noChangeAspect="1"/>
              </p:cNvGraphicFramePr>
              <p:nvPr/>
            </p:nvGraphicFramePr>
            <p:xfrm>
              <a:off x="4238" y="3096"/>
              <a:ext cx="378" cy="326"/>
            </p:xfrm>
            <a:graphic>
              <a:graphicData uri="http://schemas.openxmlformats.org/presentationml/2006/ole">
                <p:oleObj spid="_x0000_s718878" name="Equation" r:id="rId4" imgW="279360" imgH="241200" progId="Equation.DSMT4">
                  <p:embed/>
                </p:oleObj>
              </a:graphicData>
            </a:graphic>
          </p:graphicFrame>
          <p:graphicFrame>
            <p:nvGraphicFramePr>
              <p:cNvPr id="718879" name="Object 31"/>
              <p:cNvGraphicFramePr>
                <a:graphicFrameLocks noChangeAspect="1"/>
              </p:cNvGraphicFramePr>
              <p:nvPr/>
            </p:nvGraphicFramePr>
            <p:xfrm>
              <a:off x="3062" y="3077"/>
              <a:ext cx="378" cy="326"/>
            </p:xfrm>
            <a:graphic>
              <a:graphicData uri="http://schemas.openxmlformats.org/presentationml/2006/ole">
                <p:oleObj spid="_x0000_s718879" name="Equation" r:id="rId5" imgW="279360" imgH="241200" progId="Equation.DSMT4">
                  <p:embed/>
                </p:oleObj>
              </a:graphicData>
            </a:graphic>
          </p:graphicFrame>
          <p:graphicFrame>
            <p:nvGraphicFramePr>
              <p:cNvPr id="718880" name="Object 32"/>
              <p:cNvGraphicFramePr>
                <a:graphicFrameLocks noChangeAspect="1"/>
              </p:cNvGraphicFramePr>
              <p:nvPr/>
            </p:nvGraphicFramePr>
            <p:xfrm>
              <a:off x="1581" y="3086"/>
              <a:ext cx="378" cy="326"/>
            </p:xfrm>
            <a:graphic>
              <a:graphicData uri="http://schemas.openxmlformats.org/presentationml/2006/ole">
                <p:oleObj spid="_x0000_s718880" name="Equation" r:id="rId6" imgW="279360" imgH="241200" progId="Equation.DSMT4">
                  <p:embed/>
                </p:oleObj>
              </a:graphicData>
            </a:graphic>
          </p:graphicFrame>
          <p:sp>
            <p:nvSpPr>
              <p:cNvPr id="718904" name="Rectangle 56"/>
              <p:cNvSpPr>
                <a:spLocks noChangeArrowheads="1"/>
              </p:cNvSpPr>
              <p:nvPr/>
            </p:nvSpPr>
            <p:spPr bwMode="auto">
              <a:xfrm>
                <a:off x="3960" y="3096"/>
                <a:ext cx="160" cy="3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905" name="Line 57"/>
              <p:cNvSpPr>
                <a:spLocks noChangeShapeType="1"/>
              </p:cNvSpPr>
              <p:nvPr/>
            </p:nvSpPr>
            <p:spPr bwMode="auto">
              <a:xfrm>
                <a:off x="4048" y="2896"/>
                <a:ext cx="0" cy="208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906" name="Line 58"/>
              <p:cNvSpPr>
                <a:spLocks noChangeShapeType="1"/>
              </p:cNvSpPr>
              <p:nvPr/>
            </p:nvSpPr>
            <p:spPr bwMode="auto">
              <a:xfrm>
                <a:off x="4040" y="3413"/>
                <a:ext cx="0" cy="195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868" name="Oval 20"/>
              <p:cNvSpPr>
                <a:spLocks noChangeArrowheads="1"/>
              </p:cNvSpPr>
              <p:nvPr/>
            </p:nvSpPr>
            <p:spPr bwMode="auto">
              <a:xfrm>
                <a:off x="4030" y="2871"/>
                <a:ext cx="38" cy="4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867" name="Oval 19"/>
              <p:cNvSpPr>
                <a:spLocks noChangeArrowheads="1"/>
              </p:cNvSpPr>
              <p:nvPr/>
            </p:nvSpPr>
            <p:spPr bwMode="auto">
              <a:xfrm>
                <a:off x="4021" y="3585"/>
                <a:ext cx="38" cy="4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864" name="Oval 16"/>
              <p:cNvSpPr>
                <a:spLocks noChangeArrowheads="1"/>
              </p:cNvSpPr>
              <p:nvPr/>
            </p:nvSpPr>
            <p:spPr bwMode="auto">
              <a:xfrm>
                <a:off x="2562" y="2870"/>
                <a:ext cx="38" cy="4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863" name="Oval 15"/>
              <p:cNvSpPr>
                <a:spLocks noChangeArrowheads="1"/>
              </p:cNvSpPr>
              <p:nvPr/>
            </p:nvSpPr>
            <p:spPr bwMode="auto">
              <a:xfrm>
                <a:off x="2554" y="3584"/>
                <a:ext cx="38" cy="4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855" name="Oval 7"/>
              <p:cNvSpPr>
                <a:spLocks noChangeArrowheads="1"/>
              </p:cNvSpPr>
              <p:nvPr/>
            </p:nvSpPr>
            <p:spPr bwMode="auto">
              <a:xfrm>
                <a:off x="1098" y="3585"/>
                <a:ext cx="38" cy="4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8940" name="Line 92"/>
            <p:cNvSpPr>
              <a:spLocks noChangeShapeType="1"/>
            </p:cNvSpPr>
            <p:nvPr/>
          </p:nvSpPr>
          <p:spPr bwMode="auto">
            <a:xfrm>
              <a:off x="1952" y="3744"/>
              <a:ext cx="144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18943" name="Group 95"/>
          <p:cNvGrpSpPr>
            <a:grpSpLocks/>
          </p:cNvGrpSpPr>
          <p:nvPr/>
        </p:nvGrpSpPr>
        <p:grpSpPr bwMode="auto">
          <a:xfrm>
            <a:off x="752475" y="715963"/>
            <a:ext cx="7018338" cy="2803526"/>
            <a:chOff x="474" y="451"/>
            <a:chExt cx="4421" cy="1766"/>
          </a:xfrm>
        </p:grpSpPr>
        <p:sp>
          <p:nvSpPr>
            <p:cNvPr id="718909" name="Line 61"/>
            <p:cNvSpPr>
              <a:spLocks noChangeShapeType="1"/>
            </p:cNvSpPr>
            <p:nvPr/>
          </p:nvSpPr>
          <p:spPr bwMode="auto">
            <a:xfrm>
              <a:off x="1950" y="570"/>
              <a:ext cx="2" cy="158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910" name="Line 62"/>
            <p:cNvSpPr>
              <a:spLocks noChangeShapeType="1"/>
            </p:cNvSpPr>
            <p:nvPr/>
          </p:nvSpPr>
          <p:spPr bwMode="auto">
            <a:xfrm>
              <a:off x="528" y="982"/>
              <a:ext cx="140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913" name="Line 65"/>
            <p:cNvSpPr>
              <a:spLocks noChangeShapeType="1"/>
            </p:cNvSpPr>
            <p:nvPr/>
          </p:nvSpPr>
          <p:spPr bwMode="auto">
            <a:xfrm>
              <a:off x="511" y="1698"/>
              <a:ext cx="142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914" name="Line 66"/>
            <p:cNvSpPr>
              <a:spLocks noChangeShapeType="1"/>
            </p:cNvSpPr>
            <p:nvPr/>
          </p:nvSpPr>
          <p:spPr bwMode="auto">
            <a:xfrm flipV="1">
              <a:off x="1126" y="1863"/>
              <a:ext cx="71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915" name="Line 67"/>
            <p:cNvSpPr>
              <a:spLocks noChangeShapeType="1"/>
            </p:cNvSpPr>
            <p:nvPr/>
          </p:nvSpPr>
          <p:spPr bwMode="auto">
            <a:xfrm flipV="1">
              <a:off x="1957" y="812"/>
              <a:ext cx="426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916" name="Line 68"/>
            <p:cNvSpPr>
              <a:spLocks noChangeShapeType="1"/>
            </p:cNvSpPr>
            <p:nvPr/>
          </p:nvSpPr>
          <p:spPr bwMode="auto">
            <a:xfrm flipH="1" flipV="1">
              <a:off x="1105" y="2073"/>
              <a:ext cx="71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917" name="Text Box 69"/>
            <p:cNvSpPr txBox="1">
              <a:spLocks noChangeArrowheads="1"/>
            </p:cNvSpPr>
            <p:nvPr/>
          </p:nvSpPr>
          <p:spPr bwMode="auto">
            <a:xfrm>
              <a:off x="790" y="1713"/>
              <a:ext cx="2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Symbol" pitchFamily="18" charset="2"/>
                </a:rPr>
                <a:t>E</a:t>
              </a:r>
              <a:r>
                <a:rPr lang="en-US" sz="2000" baseline="-25000">
                  <a:solidFill>
                    <a:schemeClr val="bg2"/>
                  </a:solidFill>
                  <a:latin typeface="Symbol" pitchFamily="18" charset="2"/>
                </a:rPr>
                <a:t>0</a:t>
              </a:r>
              <a:endParaRPr lang="en-US" sz="2000" baseline="-250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718918" name="Text Box 70"/>
            <p:cNvSpPr txBox="1">
              <a:spLocks noChangeArrowheads="1"/>
            </p:cNvSpPr>
            <p:nvPr/>
          </p:nvSpPr>
          <p:spPr bwMode="auto">
            <a:xfrm>
              <a:off x="2222" y="451"/>
              <a:ext cx="2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</a:rPr>
                <a:t>z</a:t>
              </a:r>
              <a:endParaRPr lang="en-US" sz="2000" baseline="-250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718921" name="Line 73"/>
            <p:cNvSpPr>
              <a:spLocks noChangeShapeType="1"/>
            </p:cNvSpPr>
            <p:nvPr/>
          </p:nvSpPr>
          <p:spPr bwMode="auto">
            <a:xfrm flipV="1">
              <a:off x="1972" y="980"/>
              <a:ext cx="1439" cy="3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922" name="Line 74"/>
            <p:cNvSpPr>
              <a:spLocks noChangeShapeType="1"/>
            </p:cNvSpPr>
            <p:nvPr/>
          </p:nvSpPr>
          <p:spPr bwMode="auto">
            <a:xfrm>
              <a:off x="1971" y="1699"/>
              <a:ext cx="142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925" name="Line 77"/>
            <p:cNvSpPr>
              <a:spLocks noChangeShapeType="1"/>
            </p:cNvSpPr>
            <p:nvPr/>
          </p:nvSpPr>
          <p:spPr bwMode="auto">
            <a:xfrm flipV="1">
              <a:off x="3447" y="980"/>
              <a:ext cx="1430" cy="3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926" name="Line 78"/>
            <p:cNvSpPr>
              <a:spLocks noChangeShapeType="1"/>
            </p:cNvSpPr>
            <p:nvPr/>
          </p:nvSpPr>
          <p:spPr bwMode="auto">
            <a:xfrm>
              <a:off x="3431" y="1699"/>
              <a:ext cx="1413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929" name="Text Box 81"/>
            <p:cNvSpPr txBox="1">
              <a:spLocks noChangeArrowheads="1"/>
            </p:cNvSpPr>
            <p:nvPr/>
          </p:nvSpPr>
          <p:spPr bwMode="auto">
            <a:xfrm>
              <a:off x="732" y="1967"/>
              <a:ext cx="3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Symbol" pitchFamily="18" charset="2"/>
                </a:rPr>
                <a:t>E</a:t>
              </a:r>
              <a:r>
                <a:rPr lang="en-US" sz="2000" baseline="-25000">
                  <a:solidFill>
                    <a:schemeClr val="bg2"/>
                  </a:solidFill>
                  <a:latin typeface="Symbol" pitchFamily="18" charset="2"/>
                </a:rPr>
                <a:t>0</a:t>
              </a:r>
              <a:r>
                <a:rPr lang="en-US" sz="2000" i="1" baseline="-25000">
                  <a:solidFill>
                    <a:schemeClr val="bg2"/>
                  </a:solidFill>
                  <a:latin typeface="Symbol" pitchFamily="18" charset="2"/>
                </a:rPr>
                <a:t> </a:t>
              </a:r>
              <a:r>
                <a:rPr lang="en-US" sz="2000">
                  <a:solidFill>
                    <a:schemeClr val="bg2"/>
                  </a:solidFill>
                  <a:latin typeface="Symbol" pitchFamily="18" charset="2"/>
                </a:rPr>
                <a:t>G</a:t>
              </a:r>
              <a:endParaRPr lang="en-US" sz="20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718930" name="Line 82"/>
            <p:cNvSpPr>
              <a:spLocks noChangeShapeType="1"/>
            </p:cNvSpPr>
            <p:nvPr/>
          </p:nvSpPr>
          <p:spPr bwMode="auto">
            <a:xfrm flipH="1">
              <a:off x="3398" y="1793"/>
              <a:ext cx="7" cy="3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931" name="Line 83"/>
            <p:cNvSpPr>
              <a:spLocks noChangeShapeType="1"/>
            </p:cNvSpPr>
            <p:nvPr/>
          </p:nvSpPr>
          <p:spPr bwMode="auto">
            <a:xfrm flipV="1">
              <a:off x="3450" y="1953"/>
              <a:ext cx="42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932" name="Text Box 84"/>
            <p:cNvSpPr txBox="1">
              <a:spLocks noChangeArrowheads="1"/>
            </p:cNvSpPr>
            <p:nvPr/>
          </p:nvSpPr>
          <p:spPr bwMode="auto">
            <a:xfrm>
              <a:off x="3913" y="1809"/>
              <a:ext cx="54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Symbol" pitchFamily="18" charset="2"/>
                </a:rPr>
                <a:t>E</a:t>
              </a:r>
              <a:r>
                <a:rPr lang="en-US" sz="2000" baseline="-25000">
                  <a:solidFill>
                    <a:schemeClr val="bg2"/>
                  </a:solidFill>
                  <a:latin typeface="Symbol" pitchFamily="18" charset="2"/>
                </a:rPr>
                <a:t>0</a:t>
              </a:r>
              <a:r>
                <a:rPr lang="en-US" sz="2000" i="1" baseline="-25000">
                  <a:solidFill>
                    <a:schemeClr val="bg2"/>
                  </a:solidFill>
                  <a:latin typeface="Symbol" pitchFamily="18" charset="2"/>
                </a:rPr>
                <a:t> </a:t>
              </a:r>
              <a:r>
                <a:rPr lang="en-US" sz="2000">
                  <a:solidFill>
                    <a:schemeClr val="bg2"/>
                  </a:solidFill>
                  <a:latin typeface="Symbol" pitchFamily="18" charset="2"/>
                </a:rPr>
                <a:t>T </a:t>
              </a:r>
              <a:endParaRPr lang="en-US" sz="20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718933" name="Text Box 85"/>
            <p:cNvSpPr txBox="1">
              <a:spLocks noChangeArrowheads="1"/>
            </p:cNvSpPr>
            <p:nvPr/>
          </p:nvSpPr>
          <p:spPr bwMode="auto">
            <a:xfrm>
              <a:off x="2528" y="1866"/>
              <a:ext cx="2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</a:rPr>
                <a:t>d</a:t>
              </a:r>
              <a:endParaRPr lang="en-US" sz="2000" baseline="-25000">
                <a:solidFill>
                  <a:schemeClr val="bg2"/>
                </a:solidFill>
                <a:latin typeface="Arial" charset="0"/>
              </a:endParaRPr>
            </a:p>
          </p:txBody>
        </p:sp>
        <p:graphicFrame>
          <p:nvGraphicFramePr>
            <p:cNvPr id="718934" name="Object 86"/>
            <p:cNvGraphicFramePr>
              <a:graphicFrameLocks noChangeAspect="1"/>
            </p:cNvGraphicFramePr>
            <p:nvPr/>
          </p:nvGraphicFramePr>
          <p:xfrm>
            <a:off x="3942" y="1160"/>
            <a:ext cx="378" cy="326"/>
          </p:xfrm>
          <a:graphic>
            <a:graphicData uri="http://schemas.openxmlformats.org/presentationml/2006/ole">
              <p:oleObj spid="_x0000_s718934" name="Equation" r:id="rId7" imgW="279360" imgH="241200" progId="Equation.DSMT4">
                <p:embed/>
              </p:oleObj>
            </a:graphicData>
          </a:graphic>
        </p:graphicFrame>
        <p:graphicFrame>
          <p:nvGraphicFramePr>
            <p:cNvPr id="718935" name="Object 87"/>
            <p:cNvGraphicFramePr>
              <a:graphicFrameLocks noChangeAspect="1"/>
            </p:cNvGraphicFramePr>
            <p:nvPr/>
          </p:nvGraphicFramePr>
          <p:xfrm>
            <a:off x="2438" y="1165"/>
            <a:ext cx="378" cy="326"/>
          </p:xfrm>
          <a:graphic>
            <a:graphicData uri="http://schemas.openxmlformats.org/presentationml/2006/ole">
              <p:oleObj spid="_x0000_s718935" name="Equation" r:id="rId8" imgW="279360" imgH="241200" progId="Equation.DSMT4">
                <p:embed/>
              </p:oleObj>
            </a:graphicData>
          </a:graphic>
        </p:graphicFrame>
        <p:graphicFrame>
          <p:nvGraphicFramePr>
            <p:cNvPr id="718936" name="Object 88"/>
            <p:cNvGraphicFramePr>
              <a:graphicFrameLocks noChangeAspect="1"/>
            </p:cNvGraphicFramePr>
            <p:nvPr/>
          </p:nvGraphicFramePr>
          <p:xfrm>
            <a:off x="957" y="1174"/>
            <a:ext cx="378" cy="326"/>
          </p:xfrm>
          <a:graphic>
            <a:graphicData uri="http://schemas.openxmlformats.org/presentationml/2006/ole">
              <p:oleObj spid="_x0000_s718936" name="Equation" r:id="rId9" imgW="279360" imgH="241200" progId="Equation.DSMT4">
                <p:embed/>
              </p:oleObj>
            </a:graphicData>
          </a:graphic>
        </p:graphicFrame>
        <p:sp>
          <p:nvSpPr>
            <p:cNvPr id="718939" name="Line 91"/>
            <p:cNvSpPr>
              <a:spLocks noChangeShapeType="1"/>
            </p:cNvSpPr>
            <p:nvPr/>
          </p:nvSpPr>
          <p:spPr bwMode="auto">
            <a:xfrm>
              <a:off x="1952" y="1832"/>
              <a:ext cx="144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920" name="Oval 72"/>
            <p:cNvSpPr>
              <a:spLocks noChangeArrowheads="1"/>
            </p:cNvSpPr>
            <p:nvPr/>
          </p:nvSpPr>
          <p:spPr bwMode="auto">
            <a:xfrm>
              <a:off x="1938" y="958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19" name="Oval 71"/>
            <p:cNvSpPr>
              <a:spLocks noChangeArrowheads="1"/>
            </p:cNvSpPr>
            <p:nvPr/>
          </p:nvSpPr>
          <p:spPr bwMode="auto">
            <a:xfrm>
              <a:off x="1930" y="1672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24" name="Oval 76"/>
            <p:cNvSpPr>
              <a:spLocks noChangeArrowheads="1"/>
            </p:cNvSpPr>
            <p:nvPr/>
          </p:nvSpPr>
          <p:spPr bwMode="auto">
            <a:xfrm>
              <a:off x="3406" y="959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23" name="Oval 75"/>
            <p:cNvSpPr>
              <a:spLocks noChangeArrowheads="1"/>
            </p:cNvSpPr>
            <p:nvPr/>
          </p:nvSpPr>
          <p:spPr bwMode="auto">
            <a:xfrm>
              <a:off x="3390" y="1673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28" name="Oval 80"/>
            <p:cNvSpPr>
              <a:spLocks noChangeArrowheads="1"/>
            </p:cNvSpPr>
            <p:nvPr/>
          </p:nvSpPr>
          <p:spPr bwMode="auto">
            <a:xfrm>
              <a:off x="4857" y="959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27" name="Oval 79"/>
            <p:cNvSpPr>
              <a:spLocks noChangeArrowheads="1"/>
            </p:cNvSpPr>
            <p:nvPr/>
          </p:nvSpPr>
          <p:spPr bwMode="auto">
            <a:xfrm>
              <a:off x="4841" y="1673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12" name="Oval 64"/>
            <p:cNvSpPr>
              <a:spLocks noChangeArrowheads="1"/>
            </p:cNvSpPr>
            <p:nvPr/>
          </p:nvSpPr>
          <p:spPr bwMode="auto">
            <a:xfrm>
              <a:off x="494" y="955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11" name="Oval 63"/>
            <p:cNvSpPr>
              <a:spLocks noChangeArrowheads="1"/>
            </p:cNvSpPr>
            <p:nvPr/>
          </p:nvSpPr>
          <p:spPr bwMode="auto">
            <a:xfrm>
              <a:off x="474" y="1673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" name="Slide Number Placeholder 6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DBB989-EEF4-4206-BC4A-37E6EB51AB1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9875" name="Object 3"/>
          <p:cNvGraphicFramePr>
            <a:graphicFrameLocks noChangeAspect="1"/>
          </p:cNvGraphicFramePr>
          <p:nvPr/>
        </p:nvGraphicFramePr>
        <p:xfrm>
          <a:off x="4098925" y="4491038"/>
          <a:ext cx="4367213" cy="993775"/>
        </p:xfrm>
        <a:graphic>
          <a:graphicData uri="http://schemas.openxmlformats.org/presentationml/2006/ole">
            <p:oleObj spid="_x0000_s719875" name="Equation" r:id="rId4" imgW="2120760" imgH="482400" progId="Equation.DSMT4">
              <p:embed/>
            </p:oleObj>
          </a:graphicData>
        </a:graphic>
      </p:graphicFrame>
      <p:grpSp>
        <p:nvGrpSpPr>
          <p:cNvPr id="719905" name="Group 33"/>
          <p:cNvGrpSpPr>
            <a:grpSpLocks/>
          </p:cNvGrpSpPr>
          <p:nvPr/>
        </p:nvGrpSpPr>
        <p:grpSpPr bwMode="auto">
          <a:xfrm>
            <a:off x="433388" y="4672013"/>
            <a:ext cx="3670300" cy="1743075"/>
            <a:chOff x="329" y="2791"/>
            <a:chExt cx="2312" cy="1098"/>
          </a:xfrm>
        </p:grpSpPr>
        <p:sp>
          <p:nvSpPr>
            <p:cNvPr id="719906" name="Line 34"/>
            <p:cNvSpPr>
              <a:spLocks noChangeShapeType="1"/>
            </p:cNvSpPr>
            <p:nvPr/>
          </p:nvSpPr>
          <p:spPr bwMode="auto">
            <a:xfrm>
              <a:off x="710" y="3167"/>
              <a:ext cx="1403" cy="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907" name="Oval 35"/>
            <p:cNvSpPr>
              <a:spLocks noChangeArrowheads="1"/>
            </p:cNvSpPr>
            <p:nvPr/>
          </p:nvSpPr>
          <p:spPr bwMode="auto">
            <a:xfrm>
              <a:off x="647" y="3841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08" name="Oval 36"/>
            <p:cNvSpPr>
              <a:spLocks noChangeArrowheads="1"/>
            </p:cNvSpPr>
            <p:nvPr/>
          </p:nvSpPr>
          <p:spPr bwMode="auto">
            <a:xfrm>
              <a:off x="659" y="3139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09" name="Line 37"/>
            <p:cNvSpPr>
              <a:spLocks noChangeShapeType="1"/>
            </p:cNvSpPr>
            <p:nvPr/>
          </p:nvSpPr>
          <p:spPr bwMode="auto">
            <a:xfrm>
              <a:off x="693" y="3874"/>
              <a:ext cx="1413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910" name="Line 38"/>
            <p:cNvSpPr>
              <a:spLocks noChangeShapeType="1"/>
            </p:cNvSpPr>
            <p:nvPr/>
          </p:nvSpPr>
          <p:spPr bwMode="auto">
            <a:xfrm>
              <a:off x="2106" y="3162"/>
              <a:ext cx="3" cy="147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911" name="Line 39"/>
            <p:cNvSpPr>
              <a:spLocks noChangeShapeType="1"/>
            </p:cNvSpPr>
            <p:nvPr/>
          </p:nvSpPr>
          <p:spPr bwMode="auto">
            <a:xfrm>
              <a:off x="2098" y="3730"/>
              <a:ext cx="1" cy="14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912" name="Rectangle 40"/>
            <p:cNvSpPr>
              <a:spLocks noChangeArrowheads="1"/>
            </p:cNvSpPr>
            <p:nvPr/>
          </p:nvSpPr>
          <p:spPr bwMode="auto">
            <a:xfrm>
              <a:off x="1997" y="3303"/>
              <a:ext cx="200" cy="43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13" name="Text Box 41"/>
            <p:cNvSpPr txBox="1">
              <a:spLocks noChangeArrowheads="1"/>
            </p:cNvSpPr>
            <p:nvPr/>
          </p:nvSpPr>
          <p:spPr bwMode="auto">
            <a:xfrm>
              <a:off x="329" y="2791"/>
              <a:ext cx="141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chemeClr val="bg1"/>
                  </a:solidFill>
                  <a:latin typeface="Arial" charset="0"/>
                  <a:sym typeface="Symbol" pitchFamily="18" charset="2"/>
                </a:rPr>
                <a:t>Equivalent </a:t>
              </a:r>
              <a:r>
                <a:rPr lang="en-US" sz="2000" dirty="0">
                  <a:solidFill>
                    <a:schemeClr val="bg1"/>
                  </a:solidFill>
                  <a:latin typeface="Arial" charset="0"/>
                  <a:sym typeface="Symbol" pitchFamily="18" charset="2"/>
                </a:rPr>
                <a:t>circuit:</a:t>
              </a:r>
            </a:p>
          </p:txBody>
        </p:sp>
        <p:graphicFrame>
          <p:nvGraphicFramePr>
            <p:cNvPr id="719914" name="Object 42"/>
            <p:cNvGraphicFramePr>
              <a:graphicFrameLocks noChangeAspect="1"/>
            </p:cNvGraphicFramePr>
            <p:nvPr/>
          </p:nvGraphicFramePr>
          <p:xfrm>
            <a:off x="2263" y="3336"/>
            <a:ext cx="378" cy="326"/>
          </p:xfrm>
          <a:graphic>
            <a:graphicData uri="http://schemas.openxmlformats.org/presentationml/2006/ole">
              <p:oleObj spid="_x0000_s719914" name="Equation" r:id="rId5" imgW="279360" imgH="241200" progId="Equation.DSMT4">
                <p:embed/>
              </p:oleObj>
            </a:graphicData>
          </a:graphic>
        </p:graphicFrame>
        <p:graphicFrame>
          <p:nvGraphicFramePr>
            <p:cNvPr id="719915" name="Object 43"/>
            <p:cNvGraphicFramePr>
              <a:graphicFrameLocks noChangeAspect="1"/>
            </p:cNvGraphicFramePr>
            <p:nvPr/>
          </p:nvGraphicFramePr>
          <p:xfrm>
            <a:off x="1138" y="3372"/>
            <a:ext cx="378" cy="326"/>
          </p:xfrm>
          <a:graphic>
            <a:graphicData uri="http://schemas.openxmlformats.org/presentationml/2006/ole">
              <p:oleObj spid="_x0000_s719915" name="Equation" r:id="rId6" imgW="279360" imgH="241200" progId="Equation.DSMT4">
                <p:embed/>
              </p:oleObj>
            </a:graphicData>
          </a:graphic>
        </p:graphicFrame>
      </p:grpSp>
      <p:sp>
        <p:nvSpPr>
          <p:cNvPr id="719946" name="AutoShape 74"/>
          <p:cNvSpPr>
            <a:spLocks noChangeArrowheads="1"/>
          </p:cNvSpPr>
          <p:nvPr/>
        </p:nvSpPr>
        <p:spPr bwMode="auto">
          <a:xfrm>
            <a:off x="571500" y="2641600"/>
            <a:ext cx="406400" cy="1727200"/>
          </a:xfrm>
          <a:prstGeom prst="curvedRightArrow">
            <a:avLst>
              <a:gd name="adj1" fmla="val 85000"/>
              <a:gd name="adj2" fmla="val 1700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9947" name="Group 75"/>
          <p:cNvGrpSpPr>
            <a:grpSpLocks/>
          </p:cNvGrpSpPr>
          <p:nvPr/>
        </p:nvGrpSpPr>
        <p:grpSpPr bwMode="auto">
          <a:xfrm>
            <a:off x="1857375" y="855663"/>
            <a:ext cx="5584825" cy="2765426"/>
            <a:chOff x="1170" y="539"/>
            <a:chExt cx="3518" cy="1742"/>
          </a:xfrm>
        </p:grpSpPr>
        <p:sp>
          <p:nvSpPr>
            <p:cNvPr id="719919" name="Line 47"/>
            <p:cNvSpPr>
              <a:spLocks noChangeShapeType="1"/>
            </p:cNvSpPr>
            <p:nvPr/>
          </p:nvSpPr>
          <p:spPr bwMode="auto">
            <a:xfrm>
              <a:off x="2646" y="634"/>
              <a:ext cx="2" cy="158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920" name="Line 48"/>
            <p:cNvSpPr>
              <a:spLocks noChangeShapeType="1"/>
            </p:cNvSpPr>
            <p:nvPr/>
          </p:nvSpPr>
          <p:spPr bwMode="auto">
            <a:xfrm>
              <a:off x="1224" y="1046"/>
              <a:ext cx="1412" cy="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923" name="Line 51"/>
            <p:cNvSpPr>
              <a:spLocks noChangeShapeType="1"/>
            </p:cNvSpPr>
            <p:nvPr/>
          </p:nvSpPr>
          <p:spPr bwMode="auto">
            <a:xfrm>
              <a:off x="1201" y="1762"/>
              <a:ext cx="142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924" name="Line 52"/>
            <p:cNvSpPr>
              <a:spLocks noChangeShapeType="1"/>
            </p:cNvSpPr>
            <p:nvPr/>
          </p:nvSpPr>
          <p:spPr bwMode="auto">
            <a:xfrm flipV="1">
              <a:off x="1822" y="1927"/>
              <a:ext cx="71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925" name="Line 53"/>
            <p:cNvSpPr>
              <a:spLocks noChangeShapeType="1"/>
            </p:cNvSpPr>
            <p:nvPr/>
          </p:nvSpPr>
          <p:spPr bwMode="auto">
            <a:xfrm flipV="1">
              <a:off x="2653" y="876"/>
              <a:ext cx="426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926" name="Line 54"/>
            <p:cNvSpPr>
              <a:spLocks noChangeShapeType="1"/>
            </p:cNvSpPr>
            <p:nvPr/>
          </p:nvSpPr>
          <p:spPr bwMode="auto">
            <a:xfrm flipH="1" flipV="1">
              <a:off x="1801" y="2137"/>
              <a:ext cx="71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927" name="Text Box 55"/>
            <p:cNvSpPr txBox="1">
              <a:spLocks noChangeArrowheads="1"/>
            </p:cNvSpPr>
            <p:nvPr/>
          </p:nvSpPr>
          <p:spPr bwMode="auto">
            <a:xfrm>
              <a:off x="1486" y="1777"/>
              <a:ext cx="2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Symbol" pitchFamily="18" charset="2"/>
                </a:rPr>
                <a:t>E</a:t>
              </a:r>
              <a:r>
                <a:rPr lang="en-US" sz="2000" baseline="-25000">
                  <a:solidFill>
                    <a:schemeClr val="bg2"/>
                  </a:solidFill>
                  <a:latin typeface="Symbol" pitchFamily="18" charset="2"/>
                </a:rPr>
                <a:t>0</a:t>
              </a:r>
              <a:endParaRPr lang="en-US" sz="2000" baseline="-250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719928" name="Text Box 56"/>
            <p:cNvSpPr txBox="1">
              <a:spLocks noChangeArrowheads="1"/>
            </p:cNvSpPr>
            <p:nvPr/>
          </p:nvSpPr>
          <p:spPr bwMode="auto">
            <a:xfrm>
              <a:off x="2852" y="539"/>
              <a:ext cx="2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</a:rPr>
                <a:t>z</a:t>
              </a:r>
              <a:endParaRPr lang="en-US" sz="2000" baseline="-250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719931" name="Line 59"/>
            <p:cNvSpPr>
              <a:spLocks noChangeShapeType="1"/>
            </p:cNvSpPr>
            <p:nvPr/>
          </p:nvSpPr>
          <p:spPr bwMode="auto">
            <a:xfrm>
              <a:off x="2668" y="1047"/>
              <a:ext cx="1436" cy="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932" name="Line 60"/>
            <p:cNvSpPr>
              <a:spLocks noChangeShapeType="1"/>
            </p:cNvSpPr>
            <p:nvPr/>
          </p:nvSpPr>
          <p:spPr bwMode="auto">
            <a:xfrm>
              <a:off x="2664" y="1763"/>
              <a:ext cx="142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935" name="Text Box 63"/>
            <p:cNvSpPr txBox="1">
              <a:spLocks noChangeArrowheads="1"/>
            </p:cNvSpPr>
            <p:nvPr/>
          </p:nvSpPr>
          <p:spPr bwMode="auto">
            <a:xfrm>
              <a:off x="1428" y="2031"/>
              <a:ext cx="3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Symbol" pitchFamily="18" charset="2"/>
                </a:rPr>
                <a:t>E</a:t>
              </a:r>
              <a:r>
                <a:rPr lang="en-US" sz="2000" baseline="-25000" dirty="0">
                  <a:solidFill>
                    <a:schemeClr val="bg2"/>
                  </a:solidFill>
                  <a:latin typeface="Symbol" pitchFamily="18" charset="2"/>
                </a:rPr>
                <a:t>0</a:t>
              </a:r>
              <a:r>
                <a:rPr lang="en-US" sz="2000" i="1" baseline="-25000" dirty="0">
                  <a:solidFill>
                    <a:schemeClr val="bg2"/>
                  </a:solidFill>
                  <a:latin typeface="Symbol" pitchFamily="18" charset="2"/>
                </a:rPr>
                <a:t> </a:t>
              </a:r>
              <a:r>
                <a:rPr lang="en-US" sz="2000" dirty="0">
                  <a:solidFill>
                    <a:schemeClr val="bg2"/>
                  </a:solidFill>
                  <a:latin typeface="Symbol" pitchFamily="18" charset="2"/>
                </a:rPr>
                <a:t>G</a:t>
              </a:r>
              <a:endParaRPr lang="en-US" sz="20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719936" name="Line 64"/>
            <p:cNvSpPr>
              <a:spLocks noChangeShapeType="1"/>
            </p:cNvSpPr>
            <p:nvPr/>
          </p:nvSpPr>
          <p:spPr bwMode="auto">
            <a:xfrm flipH="1">
              <a:off x="4094" y="1857"/>
              <a:ext cx="7" cy="3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937" name="Text Box 65"/>
            <p:cNvSpPr txBox="1">
              <a:spLocks noChangeArrowheads="1"/>
            </p:cNvSpPr>
            <p:nvPr/>
          </p:nvSpPr>
          <p:spPr bwMode="auto">
            <a:xfrm>
              <a:off x="3224" y="1930"/>
              <a:ext cx="2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</a:rPr>
                <a:t>d</a:t>
              </a:r>
              <a:endParaRPr lang="en-US" sz="2000" baseline="-25000">
                <a:solidFill>
                  <a:schemeClr val="bg2"/>
                </a:solidFill>
                <a:latin typeface="Arial" charset="0"/>
              </a:endParaRPr>
            </a:p>
          </p:txBody>
        </p:sp>
        <p:graphicFrame>
          <p:nvGraphicFramePr>
            <p:cNvPr id="719938" name="Object 66"/>
            <p:cNvGraphicFramePr>
              <a:graphicFrameLocks noChangeAspect="1"/>
            </p:cNvGraphicFramePr>
            <p:nvPr/>
          </p:nvGraphicFramePr>
          <p:xfrm>
            <a:off x="4310" y="1248"/>
            <a:ext cx="378" cy="326"/>
          </p:xfrm>
          <a:graphic>
            <a:graphicData uri="http://schemas.openxmlformats.org/presentationml/2006/ole">
              <p:oleObj spid="_x0000_s719938" name="Equation" r:id="rId7" imgW="279360" imgH="241200" progId="Equation.DSMT4">
                <p:embed/>
              </p:oleObj>
            </a:graphicData>
          </a:graphic>
        </p:graphicFrame>
        <p:graphicFrame>
          <p:nvGraphicFramePr>
            <p:cNvPr id="719939" name="Object 67"/>
            <p:cNvGraphicFramePr>
              <a:graphicFrameLocks noChangeAspect="1"/>
            </p:cNvGraphicFramePr>
            <p:nvPr/>
          </p:nvGraphicFramePr>
          <p:xfrm>
            <a:off x="3134" y="1229"/>
            <a:ext cx="378" cy="326"/>
          </p:xfrm>
          <a:graphic>
            <a:graphicData uri="http://schemas.openxmlformats.org/presentationml/2006/ole">
              <p:oleObj spid="_x0000_s719939" name="Equation" r:id="rId8" imgW="279360" imgH="241200" progId="Equation.DSMT4">
                <p:embed/>
              </p:oleObj>
            </a:graphicData>
          </a:graphic>
        </p:graphicFrame>
        <p:graphicFrame>
          <p:nvGraphicFramePr>
            <p:cNvPr id="719940" name="Object 68"/>
            <p:cNvGraphicFramePr>
              <a:graphicFrameLocks noChangeAspect="1"/>
            </p:cNvGraphicFramePr>
            <p:nvPr/>
          </p:nvGraphicFramePr>
          <p:xfrm>
            <a:off x="1653" y="1238"/>
            <a:ext cx="378" cy="326"/>
          </p:xfrm>
          <a:graphic>
            <a:graphicData uri="http://schemas.openxmlformats.org/presentationml/2006/ole">
              <p:oleObj spid="_x0000_s719940" name="Equation" r:id="rId9" imgW="279360" imgH="241200" progId="Equation.DSMT4">
                <p:embed/>
              </p:oleObj>
            </a:graphicData>
          </a:graphic>
        </p:graphicFrame>
        <p:sp>
          <p:nvSpPr>
            <p:cNvPr id="719942" name="Line 70"/>
            <p:cNvSpPr>
              <a:spLocks noChangeShapeType="1"/>
            </p:cNvSpPr>
            <p:nvPr/>
          </p:nvSpPr>
          <p:spPr bwMode="auto">
            <a:xfrm>
              <a:off x="4120" y="1048"/>
              <a:ext cx="0" cy="20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943" name="Line 71"/>
            <p:cNvSpPr>
              <a:spLocks noChangeShapeType="1"/>
            </p:cNvSpPr>
            <p:nvPr/>
          </p:nvSpPr>
          <p:spPr bwMode="auto">
            <a:xfrm>
              <a:off x="4112" y="1567"/>
              <a:ext cx="0" cy="19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944" name="Line 72"/>
            <p:cNvSpPr>
              <a:spLocks noChangeShapeType="1"/>
            </p:cNvSpPr>
            <p:nvPr/>
          </p:nvSpPr>
          <p:spPr bwMode="auto">
            <a:xfrm>
              <a:off x="2648" y="1920"/>
              <a:ext cx="144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930" name="Oval 58"/>
            <p:cNvSpPr>
              <a:spLocks noChangeArrowheads="1"/>
            </p:cNvSpPr>
            <p:nvPr/>
          </p:nvSpPr>
          <p:spPr bwMode="auto">
            <a:xfrm>
              <a:off x="2634" y="1022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29" name="Oval 57"/>
            <p:cNvSpPr>
              <a:spLocks noChangeArrowheads="1"/>
            </p:cNvSpPr>
            <p:nvPr/>
          </p:nvSpPr>
          <p:spPr bwMode="auto">
            <a:xfrm>
              <a:off x="2626" y="1736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34" name="Oval 62"/>
            <p:cNvSpPr>
              <a:spLocks noChangeArrowheads="1"/>
            </p:cNvSpPr>
            <p:nvPr/>
          </p:nvSpPr>
          <p:spPr bwMode="auto">
            <a:xfrm>
              <a:off x="4102" y="1023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33" name="Oval 61"/>
            <p:cNvSpPr>
              <a:spLocks noChangeArrowheads="1"/>
            </p:cNvSpPr>
            <p:nvPr/>
          </p:nvSpPr>
          <p:spPr bwMode="auto">
            <a:xfrm>
              <a:off x="4086" y="1737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22" name="Oval 50"/>
            <p:cNvSpPr>
              <a:spLocks noChangeArrowheads="1"/>
            </p:cNvSpPr>
            <p:nvPr/>
          </p:nvSpPr>
          <p:spPr bwMode="auto">
            <a:xfrm>
              <a:off x="1190" y="1019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21" name="Oval 49"/>
            <p:cNvSpPr>
              <a:spLocks noChangeArrowheads="1"/>
            </p:cNvSpPr>
            <p:nvPr/>
          </p:nvSpPr>
          <p:spPr bwMode="auto">
            <a:xfrm>
              <a:off x="1170" y="1737"/>
              <a:ext cx="3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41" name="Rectangle 69"/>
            <p:cNvSpPr>
              <a:spLocks noChangeArrowheads="1"/>
            </p:cNvSpPr>
            <p:nvPr/>
          </p:nvSpPr>
          <p:spPr bwMode="auto">
            <a:xfrm>
              <a:off x="4032" y="1248"/>
              <a:ext cx="160" cy="3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DBB989-EEF4-4206-BC4A-37E6EB51AB1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2206625" y="0"/>
            <a:ext cx="45608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TEN (cont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95" name="Rectangle 43"/>
          <p:cNvSpPr>
            <a:spLocks noChangeArrowheads="1"/>
          </p:cNvSpPr>
          <p:nvPr/>
        </p:nvSpPr>
        <p:spPr bwMode="auto">
          <a:xfrm>
            <a:off x="2678113" y="4705350"/>
            <a:ext cx="3816350" cy="14462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4793" name="Text Box 41"/>
          <p:cNvSpPr txBox="1">
            <a:spLocks noChangeArrowheads="1"/>
          </p:cNvSpPr>
          <p:nvPr/>
        </p:nvSpPr>
        <p:spPr bwMode="auto">
          <a:xfrm>
            <a:off x="1009650" y="4173538"/>
            <a:ext cx="17716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  <a:sym typeface="Symbol" pitchFamily="18" charset="2"/>
              </a:rPr>
              <a:t>We then have</a:t>
            </a:r>
          </a:p>
        </p:txBody>
      </p:sp>
      <p:graphicFrame>
        <p:nvGraphicFramePr>
          <p:cNvPr id="714794" name="Object 42"/>
          <p:cNvGraphicFramePr>
            <a:graphicFrameLocks noChangeAspect="1"/>
          </p:cNvGraphicFramePr>
          <p:nvPr/>
        </p:nvGraphicFramePr>
        <p:xfrm>
          <a:off x="3282950" y="4810125"/>
          <a:ext cx="2578100" cy="1254125"/>
        </p:xfrm>
        <a:graphic>
          <a:graphicData uri="http://schemas.openxmlformats.org/presentationml/2006/ole">
            <p:oleObj spid="_x0000_s714794" name="Equation" r:id="rId4" imgW="939600" imgH="457200" progId="Equation.DSMT4">
              <p:embed/>
            </p:oleObj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3097213" y="1497825"/>
            <a:ext cx="3206750" cy="2158050"/>
            <a:chOff x="3097213" y="1497825"/>
            <a:chExt cx="3206750" cy="2158050"/>
          </a:xfrm>
        </p:grpSpPr>
        <p:sp>
          <p:nvSpPr>
            <p:cNvPr id="714796" name="Line 44"/>
            <p:cNvSpPr>
              <a:spLocks noChangeShapeType="1"/>
            </p:cNvSpPr>
            <p:nvPr/>
          </p:nvSpPr>
          <p:spPr bwMode="auto">
            <a:xfrm flipV="1">
              <a:off x="4079875" y="3014525"/>
              <a:ext cx="11398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4797" name="Line 45"/>
            <p:cNvSpPr>
              <a:spLocks noChangeShapeType="1"/>
            </p:cNvSpPr>
            <p:nvPr/>
          </p:nvSpPr>
          <p:spPr bwMode="auto">
            <a:xfrm flipH="1" flipV="1">
              <a:off x="4032250" y="3466963"/>
              <a:ext cx="1128713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4798" name="Text Box 46"/>
            <p:cNvSpPr txBox="1">
              <a:spLocks noChangeArrowheads="1"/>
            </p:cNvSpPr>
            <p:nvPr/>
          </p:nvSpPr>
          <p:spPr bwMode="auto">
            <a:xfrm>
              <a:off x="3440113" y="2783700"/>
              <a:ext cx="4699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Symbol" pitchFamily="18" charset="2"/>
                </a:rPr>
                <a:t>E</a:t>
              </a:r>
              <a:r>
                <a:rPr lang="en-US" sz="2000" baseline="-25000" dirty="0">
                  <a:solidFill>
                    <a:schemeClr val="bg2"/>
                  </a:solidFill>
                  <a:latin typeface="Symbol" pitchFamily="18" charset="2"/>
                </a:rPr>
                <a:t>0</a:t>
              </a:r>
              <a:endParaRPr lang="en-US" sz="2000" baseline="-250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714799" name="Text Box 47"/>
            <p:cNvSpPr txBox="1">
              <a:spLocks noChangeArrowheads="1"/>
            </p:cNvSpPr>
            <p:nvPr/>
          </p:nvSpPr>
          <p:spPr bwMode="auto">
            <a:xfrm>
              <a:off x="3281363" y="3259000"/>
              <a:ext cx="628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Symbol" pitchFamily="18" charset="2"/>
                </a:rPr>
                <a:t>E</a:t>
              </a:r>
              <a:r>
                <a:rPr lang="en-US" sz="2000" baseline="-25000">
                  <a:solidFill>
                    <a:schemeClr val="bg2"/>
                  </a:solidFill>
                  <a:latin typeface="Symbol" pitchFamily="18" charset="2"/>
                </a:rPr>
                <a:t>0</a:t>
              </a:r>
              <a:r>
                <a:rPr lang="en-US" sz="2000" i="1" baseline="-25000">
                  <a:solidFill>
                    <a:schemeClr val="bg2"/>
                  </a:solidFill>
                  <a:latin typeface="Symbol" pitchFamily="18" charset="2"/>
                </a:rPr>
                <a:t> </a:t>
              </a:r>
              <a:r>
                <a:rPr lang="en-US" sz="2000">
                  <a:solidFill>
                    <a:schemeClr val="bg2"/>
                  </a:solidFill>
                  <a:latin typeface="Symbol" pitchFamily="18" charset="2"/>
                </a:rPr>
                <a:t>G</a:t>
              </a:r>
              <a:endParaRPr lang="en-US" sz="2000">
                <a:solidFill>
                  <a:schemeClr val="bg2"/>
                </a:solidFill>
                <a:latin typeface="Arial" charset="0"/>
              </a:endParaRPr>
            </a:p>
          </p:txBody>
        </p:sp>
        <p:grpSp>
          <p:nvGrpSpPr>
            <p:cNvPr id="714807" name="Group 55"/>
            <p:cNvGrpSpPr>
              <a:grpSpLocks/>
            </p:cNvGrpSpPr>
            <p:nvPr/>
          </p:nvGrpSpPr>
          <p:grpSpPr bwMode="auto">
            <a:xfrm>
              <a:off x="3097213" y="1497825"/>
              <a:ext cx="3206750" cy="1220788"/>
              <a:chOff x="1951" y="1138"/>
              <a:chExt cx="2020" cy="769"/>
            </a:xfrm>
          </p:grpSpPr>
          <p:sp>
            <p:nvSpPr>
              <p:cNvPr id="714782" name="Line 30"/>
              <p:cNvSpPr>
                <a:spLocks noChangeShapeType="1"/>
              </p:cNvSpPr>
              <p:nvPr/>
            </p:nvSpPr>
            <p:spPr bwMode="auto">
              <a:xfrm flipV="1">
                <a:off x="1991" y="1159"/>
                <a:ext cx="1435" cy="3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4783" name="Oval 31"/>
              <p:cNvSpPr>
                <a:spLocks noChangeArrowheads="1"/>
              </p:cNvSpPr>
              <p:nvPr/>
            </p:nvSpPr>
            <p:spPr bwMode="auto">
              <a:xfrm>
                <a:off x="1963" y="1859"/>
                <a:ext cx="38" cy="4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4784" name="Oval 32"/>
              <p:cNvSpPr>
                <a:spLocks noChangeArrowheads="1"/>
              </p:cNvSpPr>
              <p:nvPr/>
            </p:nvSpPr>
            <p:spPr bwMode="auto">
              <a:xfrm>
                <a:off x="1951" y="1138"/>
                <a:ext cx="38" cy="4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4785" name="Line 33"/>
              <p:cNvSpPr>
                <a:spLocks noChangeShapeType="1"/>
              </p:cNvSpPr>
              <p:nvPr/>
            </p:nvSpPr>
            <p:spPr bwMode="auto">
              <a:xfrm>
                <a:off x="1996" y="1886"/>
                <a:ext cx="1413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4786" name="Line 34"/>
              <p:cNvSpPr>
                <a:spLocks noChangeShapeType="1"/>
              </p:cNvSpPr>
              <p:nvPr/>
            </p:nvSpPr>
            <p:spPr bwMode="auto">
              <a:xfrm flipH="1">
                <a:off x="3415" y="1168"/>
                <a:ext cx="1" cy="14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4787" name="Line 35"/>
              <p:cNvSpPr>
                <a:spLocks noChangeShapeType="1"/>
              </p:cNvSpPr>
              <p:nvPr/>
            </p:nvSpPr>
            <p:spPr bwMode="auto">
              <a:xfrm flipH="1">
                <a:off x="3404" y="1733"/>
                <a:ext cx="1" cy="14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4788" name="Rectangle 36"/>
              <p:cNvSpPr>
                <a:spLocks noChangeArrowheads="1"/>
              </p:cNvSpPr>
              <p:nvPr/>
            </p:nvSpPr>
            <p:spPr bwMode="auto">
              <a:xfrm>
                <a:off x="3310" y="1315"/>
                <a:ext cx="200" cy="43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714803" name="Object 51"/>
              <p:cNvGraphicFramePr>
                <a:graphicFrameLocks noChangeAspect="1"/>
              </p:cNvGraphicFramePr>
              <p:nvPr/>
            </p:nvGraphicFramePr>
            <p:xfrm>
              <a:off x="3593" y="1356"/>
              <a:ext cx="378" cy="326"/>
            </p:xfrm>
            <a:graphic>
              <a:graphicData uri="http://schemas.openxmlformats.org/presentationml/2006/ole">
                <p:oleObj spid="_x0000_s714803" name="Equation" r:id="rId5" imgW="279360" imgH="241200" progId="Equation.DSMT4">
                  <p:embed/>
                </p:oleObj>
              </a:graphicData>
            </a:graphic>
          </p:graphicFrame>
          <p:graphicFrame>
            <p:nvGraphicFramePr>
              <p:cNvPr id="714804" name="Object 52"/>
              <p:cNvGraphicFramePr>
                <a:graphicFrameLocks noChangeAspect="1"/>
              </p:cNvGraphicFramePr>
              <p:nvPr/>
            </p:nvGraphicFramePr>
            <p:xfrm>
              <a:off x="2437" y="1333"/>
              <a:ext cx="378" cy="326"/>
            </p:xfrm>
            <a:graphic>
              <a:graphicData uri="http://schemas.openxmlformats.org/presentationml/2006/ole">
                <p:oleObj spid="_x0000_s714804" name="Equation" r:id="rId6" imgW="279360" imgH="241200" progId="Equation.DSMT4">
                  <p:embed/>
                </p:oleObj>
              </a:graphicData>
            </a:graphic>
          </p:graphicFrame>
        </p:grpSp>
      </p:grp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DBB989-EEF4-4206-BC4A-37E6EB51AB1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2206625" y="0"/>
            <a:ext cx="45608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TEN (cont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874" name="Object 50"/>
          <p:cNvGraphicFramePr>
            <a:graphicFrameLocks noChangeAspect="1"/>
          </p:cNvGraphicFramePr>
          <p:nvPr/>
        </p:nvGraphicFramePr>
        <p:xfrm>
          <a:off x="2993930" y="4815829"/>
          <a:ext cx="4610100" cy="1311275"/>
        </p:xfrm>
        <a:graphic>
          <a:graphicData uri="http://schemas.openxmlformats.org/presentationml/2006/ole">
            <p:oleObj spid="_x0000_s717874" name="Equation" r:id="rId4" imgW="2234880" imgH="634680" progId="Equation.DSMT4">
              <p:embed/>
            </p:oleObj>
          </a:graphicData>
        </a:graphic>
      </p:graphicFrame>
      <p:sp>
        <p:nvSpPr>
          <p:cNvPr id="717875" name="Text Box 51"/>
          <p:cNvSpPr txBox="1">
            <a:spLocks noChangeArrowheads="1"/>
          </p:cNvSpPr>
          <p:nvPr/>
        </p:nvSpPr>
        <p:spPr bwMode="auto">
          <a:xfrm>
            <a:off x="1591529" y="4915016"/>
            <a:ext cx="1271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Region 2:</a:t>
            </a:r>
          </a:p>
        </p:txBody>
      </p:sp>
      <p:sp>
        <p:nvSpPr>
          <p:cNvPr id="717876" name="Text Box 52"/>
          <p:cNvSpPr txBox="1">
            <a:spLocks noChangeArrowheads="1"/>
          </p:cNvSpPr>
          <p:nvPr/>
        </p:nvSpPr>
        <p:spPr bwMode="auto">
          <a:xfrm>
            <a:off x="2002268" y="972833"/>
            <a:ext cx="4888326" cy="461665"/>
          </a:xfrm>
          <a:prstGeom prst="rect">
            <a:avLst/>
          </a:prstGeom>
          <a:solidFill>
            <a:srgbClr val="FF99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bg2"/>
                </a:solidFill>
                <a:latin typeface="Arial" charset="0"/>
              </a:rPr>
              <a:t>Find the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transmission coefficient </a:t>
            </a:r>
            <a:r>
              <a:rPr lang="en-US" sz="2400" i="1" dirty="0" smtClean="0">
                <a:solidFill>
                  <a:schemeClr val="bg2"/>
                </a:solidFill>
              </a:rPr>
              <a:t>T.</a:t>
            </a:r>
            <a:endParaRPr lang="en-US" sz="24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DBB989-EEF4-4206-BC4A-37E6EB51AB1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2206625" y="0"/>
            <a:ext cx="45608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TEN (cont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.)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1011877" y="1792193"/>
            <a:ext cx="7011988" cy="2631829"/>
            <a:chOff x="1025525" y="2051501"/>
            <a:chExt cx="7011988" cy="2631829"/>
          </a:xfrm>
        </p:grpSpPr>
        <p:sp>
          <p:nvSpPr>
            <p:cNvPr id="717845" name="Line 21"/>
            <p:cNvSpPr>
              <a:spLocks noChangeShapeType="1"/>
            </p:cNvSpPr>
            <p:nvPr/>
          </p:nvSpPr>
          <p:spPr bwMode="auto">
            <a:xfrm>
              <a:off x="3362325" y="2051501"/>
              <a:ext cx="3175" cy="25098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46" name="Line 22"/>
            <p:cNvSpPr>
              <a:spLocks noChangeShapeType="1"/>
            </p:cNvSpPr>
            <p:nvPr/>
          </p:nvSpPr>
          <p:spPr bwMode="auto">
            <a:xfrm>
              <a:off x="1104900" y="2705552"/>
              <a:ext cx="225055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47" name="Oval 23"/>
            <p:cNvSpPr>
              <a:spLocks noChangeArrowheads="1"/>
            </p:cNvSpPr>
            <p:nvPr/>
          </p:nvSpPr>
          <p:spPr bwMode="auto">
            <a:xfrm>
              <a:off x="1025525" y="3802514"/>
              <a:ext cx="60325" cy="762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48" name="Oval 24"/>
            <p:cNvSpPr>
              <a:spLocks noChangeArrowheads="1"/>
            </p:cNvSpPr>
            <p:nvPr/>
          </p:nvSpPr>
          <p:spPr bwMode="auto">
            <a:xfrm>
              <a:off x="1050925" y="2662688"/>
              <a:ext cx="60325" cy="762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49" name="Line 25"/>
            <p:cNvSpPr>
              <a:spLocks noChangeShapeType="1"/>
            </p:cNvSpPr>
            <p:nvPr/>
          </p:nvSpPr>
          <p:spPr bwMode="auto">
            <a:xfrm>
              <a:off x="1092200" y="3842201"/>
              <a:ext cx="224313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50" name="Line 26"/>
            <p:cNvSpPr>
              <a:spLocks noChangeShapeType="1"/>
            </p:cNvSpPr>
            <p:nvPr/>
          </p:nvSpPr>
          <p:spPr bwMode="auto">
            <a:xfrm flipV="1">
              <a:off x="2054225" y="4104139"/>
              <a:ext cx="11398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51" name="Line 27"/>
            <p:cNvSpPr>
              <a:spLocks noChangeShapeType="1"/>
            </p:cNvSpPr>
            <p:nvPr/>
          </p:nvSpPr>
          <p:spPr bwMode="auto">
            <a:xfrm flipV="1">
              <a:off x="3373438" y="2435676"/>
              <a:ext cx="67627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52" name="Line 28"/>
            <p:cNvSpPr>
              <a:spLocks noChangeShapeType="1"/>
            </p:cNvSpPr>
            <p:nvPr/>
          </p:nvSpPr>
          <p:spPr bwMode="auto">
            <a:xfrm flipH="1" flipV="1">
              <a:off x="2020888" y="4437514"/>
              <a:ext cx="1128713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55" name="Oval 31"/>
            <p:cNvSpPr>
              <a:spLocks noChangeArrowheads="1"/>
            </p:cNvSpPr>
            <p:nvPr/>
          </p:nvSpPr>
          <p:spPr bwMode="auto">
            <a:xfrm>
              <a:off x="3330575" y="3800926"/>
              <a:ext cx="60325" cy="762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56" name="Oval 32"/>
            <p:cNvSpPr>
              <a:spLocks noChangeArrowheads="1"/>
            </p:cNvSpPr>
            <p:nvPr/>
          </p:nvSpPr>
          <p:spPr bwMode="auto">
            <a:xfrm>
              <a:off x="3343275" y="2667451"/>
              <a:ext cx="60325" cy="762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57" name="Line 33"/>
            <p:cNvSpPr>
              <a:spLocks noChangeShapeType="1"/>
            </p:cNvSpPr>
            <p:nvPr/>
          </p:nvSpPr>
          <p:spPr bwMode="auto">
            <a:xfrm>
              <a:off x="3403599" y="2707139"/>
              <a:ext cx="2281583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58" name="Line 34"/>
            <p:cNvSpPr>
              <a:spLocks noChangeShapeType="1"/>
            </p:cNvSpPr>
            <p:nvPr/>
          </p:nvSpPr>
          <p:spPr bwMode="auto">
            <a:xfrm>
              <a:off x="3390900" y="3843789"/>
              <a:ext cx="226218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59" name="Oval 35"/>
            <p:cNvSpPr>
              <a:spLocks noChangeArrowheads="1"/>
            </p:cNvSpPr>
            <p:nvPr/>
          </p:nvSpPr>
          <p:spPr bwMode="auto">
            <a:xfrm>
              <a:off x="5648325" y="3802514"/>
              <a:ext cx="60325" cy="762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60" name="Oval 36"/>
            <p:cNvSpPr>
              <a:spLocks noChangeArrowheads="1"/>
            </p:cNvSpPr>
            <p:nvPr/>
          </p:nvSpPr>
          <p:spPr bwMode="auto">
            <a:xfrm>
              <a:off x="5673725" y="2669038"/>
              <a:ext cx="60325" cy="762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61" name="Line 37"/>
            <p:cNvSpPr>
              <a:spLocks noChangeShapeType="1"/>
            </p:cNvSpPr>
            <p:nvPr/>
          </p:nvSpPr>
          <p:spPr bwMode="auto">
            <a:xfrm>
              <a:off x="5738813" y="2707139"/>
              <a:ext cx="225224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62" name="Line 38"/>
            <p:cNvSpPr>
              <a:spLocks noChangeShapeType="1"/>
            </p:cNvSpPr>
            <p:nvPr/>
          </p:nvSpPr>
          <p:spPr bwMode="auto">
            <a:xfrm>
              <a:off x="5713413" y="3843789"/>
              <a:ext cx="224313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63" name="Oval 39"/>
            <p:cNvSpPr>
              <a:spLocks noChangeArrowheads="1"/>
            </p:cNvSpPr>
            <p:nvPr/>
          </p:nvSpPr>
          <p:spPr bwMode="auto">
            <a:xfrm>
              <a:off x="7951788" y="3802514"/>
              <a:ext cx="60325" cy="762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64" name="Oval 40"/>
            <p:cNvSpPr>
              <a:spLocks noChangeArrowheads="1"/>
            </p:cNvSpPr>
            <p:nvPr/>
          </p:nvSpPr>
          <p:spPr bwMode="auto">
            <a:xfrm>
              <a:off x="7977188" y="2669038"/>
              <a:ext cx="60325" cy="762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66" name="Line 42"/>
            <p:cNvSpPr>
              <a:spLocks noChangeShapeType="1"/>
            </p:cNvSpPr>
            <p:nvPr/>
          </p:nvSpPr>
          <p:spPr bwMode="auto">
            <a:xfrm flipH="1">
              <a:off x="5672137" y="3993014"/>
              <a:ext cx="0" cy="4721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67" name="Line 43"/>
            <p:cNvSpPr>
              <a:spLocks noChangeShapeType="1"/>
            </p:cNvSpPr>
            <p:nvPr/>
          </p:nvSpPr>
          <p:spPr bwMode="auto">
            <a:xfrm flipV="1">
              <a:off x="5743575" y="4247014"/>
              <a:ext cx="67627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870" name="Object 46"/>
            <p:cNvGraphicFramePr>
              <a:graphicFrameLocks noChangeAspect="1"/>
            </p:cNvGraphicFramePr>
            <p:nvPr/>
          </p:nvGraphicFramePr>
          <p:xfrm>
            <a:off x="6524625" y="2988126"/>
            <a:ext cx="600075" cy="517525"/>
          </p:xfrm>
          <a:graphic>
            <a:graphicData uri="http://schemas.openxmlformats.org/presentationml/2006/ole">
              <p:oleObj spid="_x0000_s717870" name="Equation" r:id="rId5" imgW="279360" imgH="241200" progId="Equation.DSMT4">
                <p:embed/>
              </p:oleObj>
            </a:graphicData>
          </a:graphic>
        </p:graphicFrame>
        <p:graphicFrame>
          <p:nvGraphicFramePr>
            <p:cNvPr id="717871" name="Object 47"/>
            <p:cNvGraphicFramePr>
              <a:graphicFrameLocks noChangeAspect="1"/>
            </p:cNvGraphicFramePr>
            <p:nvPr/>
          </p:nvGraphicFramePr>
          <p:xfrm>
            <a:off x="4137025" y="2996063"/>
            <a:ext cx="600075" cy="517525"/>
          </p:xfrm>
          <a:graphic>
            <a:graphicData uri="http://schemas.openxmlformats.org/presentationml/2006/ole">
              <p:oleObj spid="_x0000_s717871" name="Equation" r:id="rId6" imgW="279360" imgH="241200" progId="Equation.DSMT4">
                <p:embed/>
              </p:oleObj>
            </a:graphicData>
          </a:graphic>
        </p:graphicFrame>
        <p:graphicFrame>
          <p:nvGraphicFramePr>
            <p:cNvPr id="717872" name="Object 48"/>
            <p:cNvGraphicFramePr>
              <a:graphicFrameLocks noChangeAspect="1"/>
            </p:cNvGraphicFramePr>
            <p:nvPr/>
          </p:nvGraphicFramePr>
          <p:xfrm>
            <a:off x="1785938" y="3010351"/>
            <a:ext cx="600075" cy="517525"/>
          </p:xfrm>
          <a:graphic>
            <a:graphicData uri="http://schemas.openxmlformats.org/presentationml/2006/ole">
              <p:oleObj spid="_x0000_s717872" name="Equation" r:id="rId7" imgW="279360" imgH="241200" progId="Equation.DSMT4">
                <p:embed/>
              </p:oleObj>
            </a:graphicData>
          </a:graphic>
        </p:graphicFrame>
        <p:sp>
          <p:nvSpPr>
            <p:cNvPr id="717877" name="Text Box 53"/>
            <p:cNvSpPr txBox="1">
              <a:spLocks noChangeArrowheads="1"/>
            </p:cNvSpPr>
            <p:nvPr/>
          </p:nvSpPr>
          <p:spPr bwMode="auto">
            <a:xfrm>
              <a:off x="1965325" y="2249938"/>
              <a:ext cx="438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  <a:latin typeface="Arial" charset="0"/>
                </a:rPr>
                <a:t>#1</a:t>
              </a:r>
            </a:p>
          </p:txBody>
        </p:sp>
        <p:sp>
          <p:nvSpPr>
            <p:cNvPr id="717878" name="Text Box 54"/>
            <p:cNvSpPr txBox="1">
              <a:spLocks noChangeArrowheads="1"/>
            </p:cNvSpPr>
            <p:nvPr/>
          </p:nvSpPr>
          <p:spPr bwMode="auto">
            <a:xfrm>
              <a:off x="4759325" y="2237238"/>
              <a:ext cx="438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  <a:latin typeface="Arial" charset="0"/>
                </a:rPr>
                <a:t>#2</a:t>
              </a:r>
            </a:p>
          </p:txBody>
        </p:sp>
        <p:sp>
          <p:nvSpPr>
            <p:cNvPr id="717879" name="Text Box 55"/>
            <p:cNvSpPr txBox="1">
              <a:spLocks noChangeArrowheads="1"/>
            </p:cNvSpPr>
            <p:nvPr/>
          </p:nvSpPr>
          <p:spPr bwMode="auto">
            <a:xfrm>
              <a:off x="6562725" y="2237238"/>
              <a:ext cx="438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  <a:latin typeface="Arial" charset="0"/>
                </a:rPr>
                <a:t>#3</a:t>
              </a:r>
            </a:p>
          </p:txBody>
        </p:sp>
        <p:sp>
          <p:nvSpPr>
            <p:cNvPr id="717880" name="AutoShape 56"/>
            <p:cNvSpPr>
              <a:spLocks noChangeArrowheads="1"/>
            </p:cNvSpPr>
            <p:nvPr/>
          </p:nvSpPr>
          <p:spPr bwMode="auto">
            <a:xfrm>
              <a:off x="5207000" y="3216726"/>
              <a:ext cx="355600" cy="165100"/>
            </a:xfrm>
            <a:prstGeom prst="curvedLeftArrow">
              <a:avLst>
                <a:gd name="adj1" fmla="val 20000"/>
                <a:gd name="adj2" fmla="val 40000"/>
                <a:gd name="adj3" fmla="val 71795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7881" name="Object 57"/>
            <p:cNvGraphicFramePr>
              <a:graphicFrameLocks noChangeAspect="1"/>
            </p:cNvGraphicFramePr>
            <p:nvPr/>
          </p:nvGraphicFramePr>
          <p:xfrm>
            <a:off x="5576888" y="2824613"/>
            <a:ext cx="431800" cy="517525"/>
          </p:xfrm>
          <a:graphic>
            <a:graphicData uri="http://schemas.openxmlformats.org/presentationml/2006/ole">
              <p:oleObj spid="_x0000_s717881" name="Equation" r:id="rId8" imgW="190440" imgH="228600" progId="Equation.DSMT4">
                <p:embed/>
              </p:oleObj>
            </a:graphicData>
          </a:graphic>
        </p:graphicFrame>
        <p:graphicFrame>
          <p:nvGraphicFramePr>
            <p:cNvPr id="2" name="Object 58"/>
            <p:cNvGraphicFramePr>
              <a:graphicFrameLocks noChangeAspect="1"/>
            </p:cNvGraphicFramePr>
            <p:nvPr/>
          </p:nvGraphicFramePr>
          <p:xfrm>
            <a:off x="4367398" y="4084667"/>
            <a:ext cx="252103" cy="320130"/>
          </p:xfrm>
          <a:graphic>
            <a:graphicData uri="http://schemas.openxmlformats.org/presentationml/2006/ole">
              <p:oleObj spid="_x0000_s717882" name="Equation" r:id="rId9" imgW="139680" imgH="177480" progId="Equation.DSMT4">
                <p:embed/>
              </p:oleObj>
            </a:graphicData>
          </a:graphic>
        </p:graphicFrame>
        <p:graphicFrame>
          <p:nvGraphicFramePr>
            <p:cNvPr id="717883" name="Object 59"/>
            <p:cNvGraphicFramePr>
              <a:graphicFrameLocks noChangeAspect="1"/>
            </p:cNvGraphicFramePr>
            <p:nvPr/>
          </p:nvGraphicFramePr>
          <p:xfrm>
            <a:off x="6648945" y="4061135"/>
            <a:ext cx="1101725" cy="434975"/>
          </p:xfrm>
          <a:graphic>
            <a:graphicData uri="http://schemas.openxmlformats.org/presentationml/2006/ole">
              <p:oleObj spid="_x0000_s717883" name="Equation" r:id="rId10" imgW="609480" imgH="241200" progId="Equation.DSMT4">
                <p:embed/>
              </p:oleObj>
            </a:graphicData>
          </a:graphic>
        </p:graphicFrame>
        <p:graphicFrame>
          <p:nvGraphicFramePr>
            <p:cNvPr id="717884" name="Object 60"/>
            <p:cNvGraphicFramePr>
              <a:graphicFrameLocks noChangeAspect="1"/>
            </p:cNvGraphicFramePr>
            <p:nvPr/>
          </p:nvGraphicFramePr>
          <p:xfrm>
            <a:off x="1597273" y="3891829"/>
            <a:ext cx="344488" cy="412750"/>
          </p:xfrm>
          <a:graphic>
            <a:graphicData uri="http://schemas.openxmlformats.org/presentationml/2006/ole">
              <p:oleObj spid="_x0000_s717884" name="Equation" r:id="rId11" imgW="190440" imgH="228600" progId="Equation.DSMT4">
                <p:embed/>
              </p:oleObj>
            </a:graphicData>
          </a:graphic>
        </p:graphicFrame>
        <p:graphicFrame>
          <p:nvGraphicFramePr>
            <p:cNvPr id="717885" name="Object 61"/>
            <p:cNvGraphicFramePr>
              <a:graphicFrameLocks noChangeAspect="1"/>
            </p:cNvGraphicFramePr>
            <p:nvPr/>
          </p:nvGraphicFramePr>
          <p:xfrm>
            <a:off x="1457057" y="4270580"/>
            <a:ext cx="527050" cy="412750"/>
          </p:xfrm>
          <a:graphic>
            <a:graphicData uri="http://schemas.openxmlformats.org/presentationml/2006/ole">
              <p:oleObj spid="_x0000_s717885" name="Equation" r:id="rId12" imgW="291960" imgH="228600" progId="Equation.DSMT4">
                <p:embed/>
              </p:oleObj>
            </a:graphicData>
          </a:graphic>
        </p:graphicFrame>
        <p:graphicFrame>
          <p:nvGraphicFramePr>
            <p:cNvPr id="717886" name="Object 62"/>
            <p:cNvGraphicFramePr>
              <a:graphicFrameLocks noChangeAspect="1"/>
            </p:cNvGraphicFramePr>
            <p:nvPr/>
          </p:nvGraphicFramePr>
          <p:xfrm>
            <a:off x="3592574" y="2096428"/>
            <a:ext cx="230188" cy="230187"/>
          </p:xfrm>
          <a:graphic>
            <a:graphicData uri="http://schemas.openxmlformats.org/presentationml/2006/ole">
              <p:oleObj spid="_x0000_s717886" name="Equation" r:id="rId13" imgW="126720" imgH="126720" progId="Equation.DSMT4">
                <p:embed/>
              </p:oleObj>
            </a:graphicData>
          </a:graphic>
        </p:graphicFrame>
      </p:grpSp>
      <p:sp>
        <p:nvSpPr>
          <p:cNvPr id="48" name="TextBox 47"/>
          <p:cNvSpPr txBox="1"/>
          <p:nvPr/>
        </p:nvSpPr>
        <p:spPr>
          <a:xfrm>
            <a:off x="778907" y="6324892"/>
            <a:ext cx="757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j-lt"/>
              </a:rPr>
              <a:t>Note: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The phase reference point for the transmission coefficient is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= 0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0928" name="Object 32"/>
          <p:cNvGraphicFramePr>
            <a:graphicFrameLocks noChangeAspect="1"/>
          </p:cNvGraphicFramePr>
          <p:nvPr/>
        </p:nvGraphicFramePr>
        <p:xfrm>
          <a:off x="2268538" y="3823263"/>
          <a:ext cx="4659312" cy="657225"/>
        </p:xfrm>
        <a:graphic>
          <a:graphicData uri="http://schemas.openxmlformats.org/presentationml/2006/ole">
            <p:oleObj spid="_x0000_s720928" name="Equation" r:id="rId4" imgW="2158920" imgH="304560" progId="Equation.DSMT4">
              <p:embed/>
            </p:oleObj>
          </a:graphicData>
        </a:graphic>
      </p:graphicFrame>
      <p:sp>
        <p:nvSpPr>
          <p:cNvPr id="720931" name="Text Box 35"/>
          <p:cNvSpPr txBox="1">
            <a:spLocks noChangeArrowheads="1"/>
          </p:cNvSpPr>
          <p:nvPr/>
        </p:nvSpPr>
        <p:spPr bwMode="auto">
          <a:xfrm>
            <a:off x="1063625" y="4690038"/>
            <a:ext cx="1114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At  </a:t>
            </a:r>
            <a:r>
              <a:rPr lang="en-US" sz="2000" i="1">
                <a:solidFill>
                  <a:schemeClr val="bg1"/>
                </a:solidFill>
              </a:rPr>
              <a:t>z = </a:t>
            </a:r>
            <a:r>
              <a:rPr lang="en-US" sz="2000">
                <a:solidFill>
                  <a:schemeClr val="bg1"/>
                </a:solidFill>
              </a:rPr>
              <a:t>0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:</a:t>
            </a:r>
          </a:p>
        </p:txBody>
      </p:sp>
      <p:graphicFrame>
        <p:nvGraphicFramePr>
          <p:cNvPr id="720932" name="Object 36"/>
          <p:cNvGraphicFramePr>
            <a:graphicFrameLocks noChangeAspect="1"/>
          </p:cNvGraphicFramePr>
          <p:nvPr/>
        </p:nvGraphicFramePr>
        <p:xfrm>
          <a:off x="2197100" y="4670988"/>
          <a:ext cx="5880100" cy="511175"/>
        </p:xfrm>
        <a:graphic>
          <a:graphicData uri="http://schemas.openxmlformats.org/presentationml/2006/ole">
            <p:oleObj spid="_x0000_s720932" name="Equation" r:id="rId5" imgW="3213000" imgH="279360" progId="Equation.DSMT4">
              <p:embed/>
            </p:oleObj>
          </a:graphicData>
        </a:graphic>
      </p:graphicFrame>
      <p:sp>
        <p:nvSpPr>
          <p:cNvPr id="720933" name="Text Box 37"/>
          <p:cNvSpPr txBox="1">
            <a:spLocks noChangeArrowheads="1"/>
          </p:cNvSpPr>
          <p:nvPr/>
        </p:nvSpPr>
        <p:spPr bwMode="auto">
          <a:xfrm>
            <a:off x="2274573" y="5509554"/>
            <a:ext cx="8445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Hence</a:t>
            </a:r>
          </a:p>
        </p:txBody>
      </p:sp>
      <p:graphicFrame>
        <p:nvGraphicFramePr>
          <p:cNvPr id="720934" name="Object 38"/>
          <p:cNvGraphicFramePr>
            <a:graphicFrameLocks noChangeAspect="1"/>
          </p:cNvGraphicFramePr>
          <p:nvPr/>
        </p:nvGraphicFramePr>
        <p:xfrm>
          <a:off x="3343275" y="5448300"/>
          <a:ext cx="3768725" cy="1219200"/>
        </p:xfrm>
        <a:graphic>
          <a:graphicData uri="http://schemas.openxmlformats.org/presentationml/2006/ole">
            <p:oleObj spid="_x0000_s720934" name="Equation" r:id="rId6" imgW="1803240" imgH="583920" progId="Equation.DSMT4">
              <p:embed/>
            </p:oleObj>
          </a:graphicData>
        </a:graphic>
      </p:graphicFrame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DBB989-EEF4-4206-BC4A-37E6EB51AB1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2206625" y="0"/>
            <a:ext cx="45608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TEN (cont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.)</a:t>
            </a:r>
          </a:p>
        </p:txBody>
      </p:sp>
      <p:pic>
        <p:nvPicPr>
          <p:cNvPr id="720975" name="Picture 7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86023" y="913556"/>
            <a:ext cx="70294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55" name="Text Box 35"/>
          <p:cNvSpPr txBox="1">
            <a:spLocks noChangeArrowheads="1"/>
          </p:cNvSpPr>
          <p:nvPr/>
        </p:nvSpPr>
        <p:spPr bwMode="auto">
          <a:xfrm>
            <a:off x="1002418" y="5251586"/>
            <a:ext cx="375840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We then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have, on the output side: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721958" name="Object 38"/>
          <p:cNvGraphicFramePr>
            <a:graphicFrameLocks noChangeAspect="1"/>
          </p:cNvGraphicFramePr>
          <p:nvPr/>
        </p:nvGraphicFramePr>
        <p:xfrm>
          <a:off x="2157413" y="5795963"/>
          <a:ext cx="4748212" cy="574675"/>
        </p:xfrm>
        <a:graphic>
          <a:graphicData uri="http://schemas.openxmlformats.org/presentationml/2006/ole">
            <p:oleObj spid="_x0000_s721958" name="Equation" r:id="rId4" imgW="2311200" imgH="279360" progId="Equation.DSMT4">
              <p:embed/>
            </p:oleObj>
          </a:graphicData>
        </a:graphic>
      </p:graphicFrame>
      <p:graphicFrame>
        <p:nvGraphicFramePr>
          <p:cNvPr id="721995" name="Object 75"/>
          <p:cNvGraphicFramePr>
            <a:graphicFrameLocks noChangeAspect="1"/>
          </p:cNvGraphicFramePr>
          <p:nvPr/>
        </p:nvGraphicFramePr>
        <p:xfrm>
          <a:off x="2100288" y="4172910"/>
          <a:ext cx="4659312" cy="657225"/>
        </p:xfrm>
        <a:graphic>
          <a:graphicData uri="http://schemas.openxmlformats.org/presentationml/2006/ole">
            <p:oleObj spid="_x0000_s721995" name="Equation" r:id="rId5" imgW="2158920" imgH="304560" progId="Equation.DSMT4">
              <p:embed/>
            </p:oleObj>
          </a:graphicData>
        </a:graphic>
      </p:graphicFrame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DBB989-EEF4-4206-BC4A-37E6EB51AB1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8" name="Text Box 2"/>
          <p:cNvSpPr txBox="1">
            <a:spLocks noChangeArrowheads="1"/>
          </p:cNvSpPr>
          <p:nvPr/>
        </p:nvSpPr>
        <p:spPr bwMode="auto">
          <a:xfrm>
            <a:off x="2206625" y="0"/>
            <a:ext cx="45608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TEN (cont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923316" y="42751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(now known)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2" name="Picture 7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7909" y="1186511"/>
            <a:ext cx="70294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76" name="Text Box 32"/>
          <p:cNvSpPr txBox="1">
            <a:spLocks noChangeArrowheads="1"/>
          </p:cNvSpPr>
          <p:nvPr/>
        </p:nvSpPr>
        <p:spPr bwMode="auto">
          <a:xfrm>
            <a:off x="2264272" y="4007162"/>
            <a:ext cx="63350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Also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722979" name="Object 35"/>
          <p:cNvGraphicFramePr>
            <a:graphicFrameLocks noChangeAspect="1"/>
          </p:cNvGraphicFramePr>
          <p:nvPr/>
        </p:nvGraphicFramePr>
        <p:xfrm>
          <a:off x="2959538" y="3961733"/>
          <a:ext cx="2336861" cy="519780"/>
        </p:xfrm>
        <a:graphic>
          <a:graphicData uri="http://schemas.openxmlformats.org/presentationml/2006/ole">
            <p:oleObj spid="_x0000_s722979" name="Equation" r:id="rId4" imgW="1143000" imgH="253800" progId="Equation.DSMT4">
              <p:embed/>
            </p:oleObj>
          </a:graphicData>
        </a:graphic>
      </p:graphicFrame>
      <p:graphicFrame>
        <p:nvGraphicFramePr>
          <p:cNvPr id="722983" name="Object 39"/>
          <p:cNvGraphicFramePr>
            <a:graphicFrameLocks noChangeAspect="1"/>
          </p:cNvGraphicFramePr>
          <p:nvPr/>
        </p:nvGraphicFramePr>
        <p:xfrm>
          <a:off x="1487324" y="5569569"/>
          <a:ext cx="2263775" cy="806450"/>
        </p:xfrm>
        <a:graphic>
          <a:graphicData uri="http://schemas.openxmlformats.org/presentationml/2006/ole">
            <p:oleObj spid="_x0000_s722983" name="Equation" r:id="rId5" imgW="1358640" imgH="482400" progId="Equation.DSMT4">
              <p:embed/>
            </p:oleObj>
          </a:graphicData>
        </a:graphic>
      </p:graphicFrame>
      <p:sp>
        <p:nvSpPr>
          <p:cNvPr id="722984" name="Text Box 40"/>
          <p:cNvSpPr txBox="1">
            <a:spLocks noChangeArrowheads="1"/>
          </p:cNvSpPr>
          <p:nvPr/>
        </p:nvSpPr>
        <p:spPr bwMode="auto">
          <a:xfrm>
            <a:off x="2253632" y="5032067"/>
            <a:ext cx="85151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Hence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DBB989-EEF4-4206-BC4A-37E6EB51AB1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9" name="Text Box 2"/>
          <p:cNvSpPr txBox="1">
            <a:spLocks noChangeArrowheads="1"/>
          </p:cNvSpPr>
          <p:nvPr/>
        </p:nvSpPr>
        <p:spPr bwMode="auto">
          <a:xfrm>
            <a:off x="2206625" y="0"/>
            <a:ext cx="45608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TEN (cont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.)</a:t>
            </a:r>
          </a:p>
        </p:txBody>
      </p:sp>
      <p:graphicFrame>
        <p:nvGraphicFramePr>
          <p:cNvPr id="80" name="Object 39"/>
          <p:cNvGraphicFramePr>
            <a:graphicFrameLocks noChangeAspect="1"/>
          </p:cNvGraphicFramePr>
          <p:nvPr/>
        </p:nvGraphicFramePr>
        <p:xfrm>
          <a:off x="2555260" y="3272013"/>
          <a:ext cx="2669886" cy="510400"/>
        </p:xfrm>
        <a:graphic>
          <a:graphicData uri="http://schemas.openxmlformats.org/presentationml/2006/ole">
            <p:oleObj spid="_x0000_s723025" name="Equation" r:id="rId6" imgW="1396800" imgH="266400" progId="Equation.DSMT4">
              <p:embed/>
            </p:oleObj>
          </a:graphicData>
        </a:graphic>
      </p:graphicFrame>
      <p:sp>
        <p:nvSpPr>
          <p:cNvPr id="81" name="Text Box 40"/>
          <p:cNvSpPr txBox="1">
            <a:spLocks noChangeArrowheads="1"/>
          </p:cNvSpPr>
          <p:nvPr/>
        </p:nvSpPr>
        <p:spPr bwMode="auto">
          <a:xfrm>
            <a:off x="1207285" y="3329026"/>
            <a:ext cx="1271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Region 3:</a:t>
            </a:r>
          </a:p>
        </p:txBody>
      </p:sp>
      <p:graphicFrame>
        <p:nvGraphicFramePr>
          <p:cNvPr id="723027" name="Object 83"/>
          <p:cNvGraphicFramePr>
            <a:graphicFrameLocks noChangeAspect="1"/>
          </p:cNvGraphicFramePr>
          <p:nvPr/>
        </p:nvGraphicFramePr>
        <p:xfrm>
          <a:off x="5527675" y="4927600"/>
          <a:ext cx="2921000" cy="423863"/>
        </p:xfrm>
        <a:graphic>
          <a:graphicData uri="http://schemas.openxmlformats.org/presentationml/2006/ole">
            <p:oleObj spid="_x0000_s723027" name="Equation" r:id="rId7" imgW="1752480" imgH="253800" progId="Equation.DSMT4">
              <p:embed/>
            </p:oleObj>
          </a:graphicData>
        </a:graphic>
      </p:graphicFrame>
      <p:graphicFrame>
        <p:nvGraphicFramePr>
          <p:cNvPr id="723028" name="Object 84"/>
          <p:cNvGraphicFramePr>
            <a:graphicFrameLocks noChangeAspect="1"/>
          </p:cNvGraphicFramePr>
          <p:nvPr/>
        </p:nvGraphicFramePr>
        <p:xfrm>
          <a:off x="5267078" y="5468587"/>
          <a:ext cx="3065149" cy="991590"/>
        </p:xfrm>
        <a:graphic>
          <a:graphicData uri="http://schemas.openxmlformats.org/presentationml/2006/ole">
            <p:oleObj spid="_x0000_s723028" name="Equation" r:id="rId8" imgW="1803240" imgH="583920" progId="Equation.DSMT4">
              <p:embed/>
            </p:oleObj>
          </a:graphicData>
        </a:graphic>
      </p:graphicFrame>
      <p:sp>
        <p:nvSpPr>
          <p:cNvPr id="82" name="Text Box 40"/>
          <p:cNvSpPr txBox="1">
            <a:spLocks noChangeArrowheads="1"/>
          </p:cNvSpPr>
          <p:nvPr/>
        </p:nvSpPr>
        <p:spPr bwMode="auto">
          <a:xfrm>
            <a:off x="6479268" y="4329443"/>
            <a:ext cx="81304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where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5" name="Picture 7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45832" y="896929"/>
            <a:ext cx="5401130" cy="202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2444" name="Object 44"/>
          <p:cNvGraphicFramePr>
            <a:graphicFrameLocks noChangeAspect="1"/>
          </p:cNvGraphicFramePr>
          <p:nvPr/>
        </p:nvGraphicFramePr>
        <p:xfrm>
          <a:off x="1850655" y="4601456"/>
          <a:ext cx="5753100" cy="1323975"/>
        </p:xfrm>
        <a:graphic>
          <a:graphicData uri="http://schemas.openxmlformats.org/presentationml/2006/ole">
            <p:oleObj spid="_x0000_s742444" name="Equation" r:id="rId4" imgW="2539800" imgH="583920" progId="Equation.DSMT4">
              <p:embed/>
            </p:oleObj>
          </a:graphicData>
        </a:graphic>
      </p:graphicFrame>
      <p:sp>
        <p:nvSpPr>
          <p:cNvPr id="742445" name="Text Box 45"/>
          <p:cNvSpPr txBox="1">
            <a:spLocks noChangeArrowheads="1"/>
          </p:cNvSpPr>
          <p:nvPr/>
        </p:nvSpPr>
        <p:spPr bwMode="auto">
          <a:xfrm>
            <a:off x="701098" y="4028931"/>
            <a:ext cx="1497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Final result:</a:t>
            </a: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DBB989-EEF4-4206-BC4A-37E6EB51AB1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2206625" y="0"/>
            <a:ext cx="45608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TEN (cont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97273" y="6127668"/>
            <a:ext cx="757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j-lt"/>
              </a:rPr>
              <a:t>Note: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The phase reference point for the transmission coefficient is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= 0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7" name="Picture 7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08852" y="1050034"/>
            <a:ext cx="70294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3" name="Text Box 3"/>
          <p:cNvSpPr txBox="1">
            <a:spLocks noChangeArrowheads="1"/>
          </p:cNvSpPr>
          <p:nvPr/>
        </p:nvSpPr>
        <p:spPr bwMode="auto">
          <a:xfrm>
            <a:off x="1243013" y="28575"/>
            <a:ext cx="68087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Reflection from Slab</a:t>
            </a:r>
            <a:endParaRPr lang="en-US" sz="4000" baseline="-2500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691266" name="Object 66"/>
          <p:cNvGraphicFramePr>
            <a:graphicFrameLocks noChangeAspect="1"/>
          </p:cNvGraphicFramePr>
          <p:nvPr/>
        </p:nvGraphicFramePr>
        <p:xfrm>
          <a:off x="493713" y="4340225"/>
          <a:ext cx="3162300" cy="1765300"/>
        </p:xfrm>
        <a:graphic>
          <a:graphicData uri="http://schemas.openxmlformats.org/presentationml/2006/ole">
            <p:oleObj spid="_x0000_s691266" name="Equation" r:id="rId4" imgW="1409400" imgH="787320" progId="Equation.DSMT4">
              <p:embed/>
            </p:oleObj>
          </a:graphicData>
        </a:graphic>
      </p:graphicFrame>
      <p:graphicFrame>
        <p:nvGraphicFramePr>
          <p:cNvPr id="691268" name="Object 68"/>
          <p:cNvGraphicFramePr>
            <a:graphicFrameLocks noChangeAspect="1"/>
          </p:cNvGraphicFramePr>
          <p:nvPr/>
        </p:nvGraphicFramePr>
        <p:xfrm>
          <a:off x="6875463" y="3949700"/>
          <a:ext cx="1663700" cy="942975"/>
        </p:xfrm>
        <a:graphic>
          <a:graphicData uri="http://schemas.openxmlformats.org/presentationml/2006/ole">
            <p:oleObj spid="_x0000_s691268" name="Equation" r:id="rId5" imgW="850680" imgH="482400" progId="Equation.DSMT4">
              <p:embed/>
            </p:oleObj>
          </a:graphicData>
        </a:graphic>
      </p:graphicFrame>
      <p:sp>
        <p:nvSpPr>
          <p:cNvPr id="691290" name="Text Box 90"/>
          <p:cNvSpPr txBox="1">
            <a:spLocks noChangeArrowheads="1"/>
          </p:cNvSpPr>
          <p:nvPr/>
        </p:nvSpPr>
        <p:spPr bwMode="auto">
          <a:xfrm>
            <a:off x="4708525" y="5014913"/>
            <a:ext cx="987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Notes: </a:t>
            </a:r>
          </a:p>
        </p:txBody>
      </p:sp>
      <p:graphicFrame>
        <p:nvGraphicFramePr>
          <p:cNvPr id="691291" name="Object 91"/>
          <p:cNvGraphicFramePr>
            <a:graphicFrameLocks noChangeAspect="1"/>
          </p:cNvGraphicFramePr>
          <p:nvPr/>
        </p:nvGraphicFramePr>
        <p:xfrm>
          <a:off x="5073650" y="5491163"/>
          <a:ext cx="1265238" cy="365125"/>
        </p:xfrm>
        <a:graphic>
          <a:graphicData uri="http://schemas.openxmlformats.org/presentationml/2006/ole">
            <p:oleObj spid="_x0000_s691291" name="Equation" r:id="rId6" imgW="571320" imgH="164880" progId="Equation.DSMT4">
              <p:embed/>
            </p:oleObj>
          </a:graphicData>
        </a:graphic>
      </p:graphicFrame>
      <p:sp>
        <p:nvSpPr>
          <p:cNvPr id="691303" name="Text Box 103"/>
          <p:cNvSpPr txBox="1">
            <a:spLocks noChangeArrowheads="1"/>
          </p:cNvSpPr>
          <p:nvPr/>
        </p:nvSpPr>
        <p:spPr bwMode="auto">
          <a:xfrm>
            <a:off x="4632325" y="5932488"/>
            <a:ext cx="44656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Arial" charset="0"/>
              </a:rPr>
              <a:t>(2) The origin is the reference plane for </a:t>
            </a:r>
            <a:r>
              <a:rPr lang="en-US" sz="2000" i="1" dirty="0">
                <a:solidFill>
                  <a:schemeClr val="bg2"/>
                </a:solidFill>
              </a:rPr>
              <a:t>T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. </a:t>
            </a:r>
          </a:p>
        </p:txBody>
      </p:sp>
      <p:sp>
        <p:nvSpPr>
          <p:cNvPr id="691307" name="Text Box 107"/>
          <p:cNvSpPr txBox="1">
            <a:spLocks noChangeArrowheads="1"/>
          </p:cNvSpPr>
          <p:nvPr/>
        </p:nvSpPr>
        <p:spPr bwMode="auto">
          <a:xfrm>
            <a:off x="4619625" y="5484813"/>
            <a:ext cx="4635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  <a:latin typeface="Arial" charset="0"/>
              </a:rPr>
              <a:t>(1)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DBB989-EEF4-4206-BC4A-37E6EB51AB12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1114425" y="769921"/>
            <a:ext cx="7551738" cy="3970355"/>
            <a:chOff x="1114425" y="769921"/>
            <a:chExt cx="7551738" cy="3970355"/>
          </a:xfrm>
        </p:grpSpPr>
        <p:sp>
          <p:nvSpPr>
            <p:cNvPr id="691240" name="Rectangle 40"/>
            <p:cNvSpPr>
              <a:spLocks noChangeArrowheads="1"/>
            </p:cNvSpPr>
            <p:nvPr/>
          </p:nvSpPr>
          <p:spPr bwMode="auto">
            <a:xfrm>
              <a:off x="1114425" y="2271713"/>
              <a:ext cx="6729413" cy="1289050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241" name="Text Box 41"/>
            <p:cNvSpPr txBox="1">
              <a:spLocks noChangeArrowheads="1"/>
            </p:cNvSpPr>
            <p:nvPr/>
          </p:nvSpPr>
          <p:spPr bwMode="auto">
            <a:xfrm>
              <a:off x="1462088" y="1054100"/>
              <a:ext cx="728663" cy="396875"/>
            </a:xfrm>
            <a:prstGeom prst="rect">
              <a:avLst/>
            </a:prstGeom>
            <a:solidFill>
              <a:srgbClr val="FFFF66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err="1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TE</a:t>
              </a:r>
              <a:r>
                <a:rPr lang="en-US" sz="2000" i="1" baseline="-25000" dirty="0" err="1">
                  <a:solidFill>
                    <a:schemeClr val="bg2"/>
                  </a:solidFill>
                  <a:sym typeface="Symbol" pitchFamily="18" charset="2"/>
                </a:rPr>
                <a:t>z</a:t>
              </a:r>
              <a:endParaRPr lang="en-US" sz="2000" i="1" baseline="-25000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691244" name="Text Box 44"/>
            <p:cNvSpPr txBox="1">
              <a:spLocks noChangeArrowheads="1"/>
            </p:cNvSpPr>
            <p:nvPr/>
          </p:nvSpPr>
          <p:spPr bwMode="auto">
            <a:xfrm>
              <a:off x="8258175" y="2016125"/>
              <a:ext cx="4079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691245" name="Text Box 45"/>
            <p:cNvSpPr txBox="1">
              <a:spLocks noChangeArrowheads="1"/>
            </p:cNvSpPr>
            <p:nvPr/>
          </p:nvSpPr>
          <p:spPr bwMode="auto">
            <a:xfrm>
              <a:off x="4173538" y="4192588"/>
              <a:ext cx="4079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691247" name="Arc 47"/>
            <p:cNvSpPr>
              <a:spLocks/>
            </p:cNvSpPr>
            <p:nvPr/>
          </p:nvSpPr>
          <p:spPr bwMode="auto">
            <a:xfrm flipH="1" flipV="1">
              <a:off x="3994150" y="1873250"/>
              <a:ext cx="311150" cy="233363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248" name="Text Box 48"/>
            <p:cNvSpPr txBox="1">
              <a:spLocks noChangeArrowheads="1"/>
            </p:cNvSpPr>
            <p:nvPr/>
          </p:nvSpPr>
          <p:spPr bwMode="auto">
            <a:xfrm>
              <a:off x="3941763" y="1374775"/>
              <a:ext cx="6032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i </a:t>
              </a:r>
            </a:p>
          </p:txBody>
        </p:sp>
        <p:sp>
          <p:nvSpPr>
            <p:cNvPr id="691252" name="Line 52"/>
            <p:cNvSpPr>
              <a:spLocks noChangeShapeType="1"/>
            </p:cNvSpPr>
            <p:nvPr/>
          </p:nvSpPr>
          <p:spPr bwMode="auto">
            <a:xfrm>
              <a:off x="3200400" y="1314450"/>
              <a:ext cx="1093788" cy="94615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1253" name="Line 53"/>
            <p:cNvSpPr>
              <a:spLocks noChangeShapeType="1"/>
            </p:cNvSpPr>
            <p:nvPr/>
          </p:nvSpPr>
          <p:spPr bwMode="auto">
            <a:xfrm flipV="1">
              <a:off x="3592513" y="1612900"/>
              <a:ext cx="255588" cy="317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1254" name="Line 54"/>
            <p:cNvSpPr>
              <a:spLocks noChangeShapeType="1"/>
            </p:cNvSpPr>
            <p:nvPr/>
          </p:nvSpPr>
          <p:spPr bwMode="auto">
            <a:xfrm flipV="1">
              <a:off x="3641725" y="1655763"/>
              <a:ext cx="255588" cy="317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1255" name="Line 55"/>
            <p:cNvSpPr>
              <a:spLocks noChangeShapeType="1"/>
            </p:cNvSpPr>
            <p:nvPr/>
          </p:nvSpPr>
          <p:spPr bwMode="auto">
            <a:xfrm flipV="1">
              <a:off x="3687763" y="1697038"/>
              <a:ext cx="255588" cy="317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91264" name="Object 64"/>
            <p:cNvGraphicFramePr>
              <a:graphicFrameLocks noChangeAspect="1"/>
            </p:cNvGraphicFramePr>
            <p:nvPr/>
          </p:nvGraphicFramePr>
          <p:xfrm>
            <a:off x="5526088" y="2551113"/>
            <a:ext cx="442913" cy="612775"/>
          </p:xfrm>
          <a:graphic>
            <a:graphicData uri="http://schemas.openxmlformats.org/presentationml/2006/ole">
              <p:oleObj spid="_x0000_s691264" name="Equation" r:id="rId7" imgW="164880" imgH="228600" progId="Equation.DSMT4">
                <p:embed/>
              </p:oleObj>
            </a:graphicData>
          </a:graphic>
        </p:graphicFrame>
        <p:sp>
          <p:nvSpPr>
            <p:cNvPr id="691265" name="Line 65"/>
            <p:cNvSpPr>
              <a:spLocks noChangeShapeType="1"/>
            </p:cNvSpPr>
            <p:nvPr/>
          </p:nvSpPr>
          <p:spPr bwMode="auto">
            <a:xfrm>
              <a:off x="6880225" y="2278063"/>
              <a:ext cx="0" cy="12684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1267" name="Text Box 67"/>
            <p:cNvSpPr txBox="1">
              <a:spLocks noChangeArrowheads="1"/>
            </p:cNvSpPr>
            <p:nvPr/>
          </p:nvSpPr>
          <p:spPr bwMode="auto">
            <a:xfrm>
              <a:off x="7091363" y="2730500"/>
              <a:ext cx="407988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bg2"/>
                  </a:solidFill>
                  <a:sym typeface="Symbol" pitchFamily="18" charset="2"/>
                </a:rPr>
                <a:t>d</a:t>
              </a:r>
            </a:p>
          </p:txBody>
        </p:sp>
        <p:sp>
          <p:nvSpPr>
            <p:cNvPr id="691270" name="Line 70"/>
            <p:cNvSpPr>
              <a:spLocks noChangeShapeType="1"/>
            </p:cNvSpPr>
            <p:nvPr/>
          </p:nvSpPr>
          <p:spPr bwMode="auto">
            <a:xfrm>
              <a:off x="4471988" y="3589338"/>
              <a:ext cx="1093788" cy="94615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1271" name="Line 71"/>
            <p:cNvSpPr>
              <a:spLocks noChangeShapeType="1"/>
            </p:cNvSpPr>
            <p:nvPr/>
          </p:nvSpPr>
          <p:spPr bwMode="auto">
            <a:xfrm flipV="1">
              <a:off x="4899025" y="3911600"/>
              <a:ext cx="255588" cy="317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1272" name="Line 72"/>
            <p:cNvSpPr>
              <a:spLocks noChangeShapeType="1"/>
            </p:cNvSpPr>
            <p:nvPr/>
          </p:nvSpPr>
          <p:spPr bwMode="auto">
            <a:xfrm flipV="1">
              <a:off x="4948238" y="3954463"/>
              <a:ext cx="255588" cy="317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1273" name="Line 73"/>
            <p:cNvSpPr>
              <a:spLocks noChangeShapeType="1"/>
            </p:cNvSpPr>
            <p:nvPr/>
          </p:nvSpPr>
          <p:spPr bwMode="auto">
            <a:xfrm flipV="1">
              <a:off x="4994275" y="3995738"/>
              <a:ext cx="255588" cy="317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1275" name="Line 75"/>
            <p:cNvSpPr>
              <a:spLocks noChangeShapeType="1"/>
            </p:cNvSpPr>
            <p:nvPr/>
          </p:nvSpPr>
          <p:spPr bwMode="auto">
            <a:xfrm flipV="1">
              <a:off x="4432300" y="1274763"/>
              <a:ext cx="1093788" cy="94615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1276" name="Line 76"/>
            <p:cNvSpPr>
              <a:spLocks noChangeShapeType="1"/>
            </p:cNvSpPr>
            <p:nvPr/>
          </p:nvSpPr>
          <p:spPr bwMode="auto">
            <a:xfrm>
              <a:off x="4824413" y="1604963"/>
              <a:ext cx="255588" cy="317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1277" name="Line 77"/>
            <p:cNvSpPr>
              <a:spLocks noChangeShapeType="1"/>
            </p:cNvSpPr>
            <p:nvPr/>
          </p:nvSpPr>
          <p:spPr bwMode="auto">
            <a:xfrm>
              <a:off x="4873625" y="1562100"/>
              <a:ext cx="255588" cy="317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1278" name="Line 78"/>
            <p:cNvSpPr>
              <a:spLocks noChangeShapeType="1"/>
            </p:cNvSpPr>
            <p:nvPr/>
          </p:nvSpPr>
          <p:spPr bwMode="auto">
            <a:xfrm>
              <a:off x="4919663" y="1520825"/>
              <a:ext cx="255588" cy="317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91280" name="Object 80"/>
            <p:cNvGraphicFramePr>
              <a:graphicFrameLocks noChangeAspect="1"/>
            </p:cNvGraphicFramePr>
            <p:nvPr/>
          </p:nvGraphicFramePr>
          <p:xfrm>
            <a:off x="5722938" y="1343025"/>
            <a:ext cx="328613" cy="358775"/>
          </p:xfrm>
          <a:graphic>
            <a:graphicData uri="http://schemas.openxmlformats.org/presentationml/2006/ole">
              <p:oleObj spid="_x0000_s691280" name="Equation" r:id="rId8" imgW="139680" imgH="152280" progId="Equation.DSMT4">
                <p:embed/>
              </p:oleObj>
            </a:graphicData>
          </a:graphic>
        </p:graphicFrame>
        <p:graphicFrame>
          <p:nvGraphicFramePr>
            <p:cNvPr id="691281" name="Object 81"/>
            <p:cNvGraphicFramePr>
              <a:graphicFrameLocks noChangeAspect="1"/>
            </p:cNvGraphicFramePr>
            <p:nvPr/>
          </p:nvGraphicFramePr>
          <p:xfrm>
            <a:off x="5428653" y="3800269"/>
            <a:ext cx="328613" cy="388938"/>
          </p:xfrm>
          <a:graphic>
            <a:graphicData uri="http://schemas.openxmlformats.org/presentationml/2006/ole">
              <p:oleObj spid="_x0000_s691281" name="Equation" r:id="rId9" imgW="139680" imgH="164880" progId="Equation.DSMT4">
                <p:embed/>
              </p:oleObj>
            </a:graphicData>
          </a:graphic>
        </p:graphicFrame>
        <p:grpSp>
          <p:nvGrpSpPr>
            <p:cNvPr id="691294" name="Group 94"/>
            <p:cNvGrpSpPr>
              <a:grpSpLocks/>
            </p:cNvGrpSpPr>
            <p:nvPr/>
          </p:nvGrpSpPr>
          <p:grpSpPr bwMode="auto">
            <a:xfrm>
              <a:off x="2954338" y="1042988"/>
              <a:ext cx="309563" cy="366713"/>
              <a:chOff x="1969" y="723"/>
              <a:chExt cx="195" cy="231"/>
            </a:xfrm>
          </p:grpSpPr>
          <p:sp>
            <p:nvSpPr>
              <p:cNvPr id="691262" name="Oval 62"/>
              <p:cNvSpPr>
                <a:spLocks noChangeArrowheads="1"/>
              </p:cNvSpPr>
              <p:nvPr/>
            </p:nvSpPr>
            <p:spPr bwMode="auto">
              <a:xfrm>
                <a:off x="2009" y="790"/>
                <a:ext cx="120" cy="122"/>
              </a:xfrm>
              <a:prstGeom prst="ellips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1286" name="Text Box 86"/>
              <p:cNvSpPr txBox="1">
                <a:spLocks noChangeArrowheads="1"/>
              </p:cNvSpPr>
              <p:nvPr/>
            </p:nvSpPr>
            <p:spPr bwMode="auto">
              <a:xfrm>
                <a:off x="1969" y="723"/>
                <a:ext cx="195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hlink"/>
                    </a:solidFill>
                    <a:latin typeface="Arial" charset="0"/>
                    <a:sym typeface="Symbol" pitchFamily="18" charset="2"/>
                  </a:rPr>
                  <a:t></a:t>
                </a:r>
                <a:endParaRPr lang="en-US" dirty="0">
                  <a:solidFill>
                    <a:schemeClr val="hlink"/>
                  </a:solidFill>
                  <a:latin typeface="Arial" charset="0"/>
                </a:endParaRPr>
              </a:p>
            </p:txBody>
          </p:sp>
        </p:grpSp>
        <p:grpSp>
          <p:nvGrpSpPr>
            <p:cNvPr id="691295" name="Group 95"/>
            <p:cNvGrpSpPr>
              <a:grpSpLocks/>
            </p:cNvGrpSpPr>
            <p:nvPr/>
          </p:nvGrpSpPr>
          <p:grpSpPr bwMode="auto">
            <a:xfrm>
              <a:off x="5441950" y="998538"/>
              <a:ext cx="309563" cy="366713"/>
              <a:chOff x="1969" y="723"/>
              <a:chExt cx="195" cy="231"/>
            </a:xfrm>
          </p:grpSpPr>
          <p:sp>
            <p:nvSpPr>
              <p:cNvPr id="691296" name="Oval 96"/>
              <p:cNvSpPr>
                <a:spLocks noChangeArrowheads="1"/>
              </p:cNvSpPr>
              <p:nvPr/>
            </p:nvSpPr>
            <p:spPr bwMode="auto">
              <a:xfrm>
                <a:off x="2009" y="790"/>
                <a:ext cx="120" cy="122"/>
              </a:xfrm>
              <a:prstGeom prst="ellips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1297" name="Text Box 97"/>
              <p:cNvSpPr txBox="1">
                <a:spLocks noChangeArrowheads="1"/>
              </p:cNvSpPr>
              <p:nvPr/>
            </p:nvSpPr>
            <p:spPr bwMode="auto">
              <a:xfrm>
                <a:off x="1969" y="723"/>
                <a:ext cx="195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hlink"/>
                    </a:solidFill>
                    <a:latin typeface="Arial" charset="0"/>
                    <a:sym typeface="Symbol" pitchFamily="18" charset="2"/>
                  </a:rPr>
                  <a:t></a:t>
                </a:r>
                <a:endParaRPr lang="en-US">
                  <a:solidFill>
                    <a:schemeClr val="hlink"/>
                  </a:solidFill>
                  <a:latin typeface="Arial" charset="0"/>
                </a:endParaRPr>
              </a:p>
            </p:txBody>
          </p:sp>
        </p:grpSp>
        <p:grpSp>
          <p:nvGrpSpPr>
            <p:cNvPr id="691298" name="Group 98"/>
            <p:cNvGrpSpPr>
              <a:grpSpLocks/>
            </p:cNvGrpSpPr>
            <p:nvPr/>
          </p:nvGrpSpPr>
          <p:grpSpPr bwMode="auto">
            <a:xfrm>
              <a:off x="5524500" y="4373563"/>
              <a:ext cx="309563" cy="366713"/>
              <a:chOff x="1976" y="723"/>
              <a:chExt cx="195" cy="231"/>
            </a:xfrm>
          </p:grpSpPr>
          <p:sp>
            <p:nvSpPr>
              <p:cNvPr id="691299" name="Oval 99"/>
              <p:cNvSpPr>
                <a:spLocks noChangeArrowheads="1"/>
              </p:cNvSpPr>
              <p:nvPr/>
            </p:nvSpPr>
            <p:spPr bwMode="auto">
              <a:xfrm>
                <a:off x="2009" y="790"/>
                <a:ext cx="120" cy="122"/>
              </a:xfrm>
              <a:prstGeom prst="ellips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1300" name="Text Box 100"/>
              <p:cNvSpPr txBox="1">
                <a:spLocks noChangeArrowheads="1"/>
              </p:cNvSpPr>
              <p:nvPr/>
            </p:nvSpPr>
            <p:spPr bwMode="auto">
              <a:xfrm>
                <a:off x="1976" y="723"/>
                <a:ext cx="195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hlink"/>
                    </a:solidFill>
                    <a:latin typeface="Arial" charset="0"/>
                    <a:sym typeface="Symbol" pitchFamily="18" charset="2"/>
                  </a:rPr>
                  <a:t></a:t>
                </a:r>
                <a:endParaRPr lang="en-US" dirty="0">
                  <a:solidFill>
                    <a:schemeClr val="hlink"/>
                  </a:solidFill>
                  <a:latin typeface="Arial" charset="0"/>
                </a:endParaRPr>
              </a:p>
            </p:txBody>
          </p:sp>
        </p:grpSp>
        <p:sp>
          <p:nvSpPr>
            <p:cNvPr id="691304" name="Line 104"/>
            <p:cNvSpPr>
              <a:spLocks noChangeShapeType="1"/>
            </p:cNvSpPr>
            <p:nvPr/>
          </p:nvSpPr>
          <p:spPr bwMode="auto">
            <a:xfrm flipV="1">
              <a:off x="8477250" y="2270125"/>
              <a:ext cx="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1243" name="Line 43"/>
            <p:cNvSpPr>
              <a:spLocks noChangeShapeType="1"/>
            </p:cNvSpPr>
            <p:nvPr/>
          </p:nvSpPr>
          <p:spPr bwMode="auto">
            <a:xfrm>
              <a:off x="4292600" y="914400"/>
              <a:ext cx="25400" cy="33274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1305" name="Line 105"/>
            <p:cNvSpPr>
              <a:spLocks noChangeShapeType="1"/>
            </p:cNvSpPr>
            <p:nvPr/>
          </p:nvSpPr>
          <p:spPr bwMode="auto">
            <a:xfrm>
              <a:off x="3143250" y="2257425"/>
              <a:ext cx="50673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9" name="Straight Arrow Connector 48"/>
            <p:cNvCxnSpPr/>
            <p:nvPr/>
          </p:nvCxnSpPr>
          <p:spPr bwMode="auto">
            <a:xfrm flipV="1">
              <a:off x="3277590" y="807523"/>
              <a:ext cx="273133" cy="29688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691292" name="Object 92"/>
            <p:cNvGraphicFramePr>
              <a:graphicFrameLocks noChangeAspect="1"/>
            </p:cNvGraphicFramePr>
            <p:nvPr/>
          </p:nvGraphicFramePr>
          <p:xfrm>
            <a:off x="2551031" y="1103743"/>
            <a:ext cx="334674" cy="402320"/>
          </p:xfrm>
          <a:graphic>
            <a:graphicData uri="http://schemas.openxmlformats.org/presentationml/2006/ole">
              <p:oleObj spid="_x0000_s691292" name="Equation" r:id="rId10" imgW="190440" imgH="228600" progId="Equation.DSMT4">
                <p:embed/>
              </p:oleObj>
            </a:graphicData>
          </a:graphic>
        </p:graphicFrame>
        <p:graphicFrame>
          <p:nvGraphicFramePr>
            <p:cNvPr id="691293" name="Object 93"/>
            <p:cNvGraphicFramePr>
              <a:graphicFrameLocks noChangeAspect="1"/>
            </p:cNvGraphicFramePr>
            <p:nvPr/>
          </p:nvGraphicFramePr>
          <p:xfrm>
            <a:off x="3560640" y="876486"/>
            <a:ext cx="379412" cy="403225"/>
          </p:xfrm>
          <a:graphic>
            <a:graphicData uri="http://schemas.openxmlformats.org/presentationml/2006/ole">
              <p:oleObj spid="_x0000_s691293" name="Equation" r:id="rId11" imgW="215640" imgH="228600" progId="Equation.DSMT4">
                <p:embed/>
              </p:oleObj>
            </a:graphicData>
          </a:graphic>
        </p:graphicFrame>
        <p:cxnSp>
          <p:nvCxnSpPr>
            <p:cNvPr id="51" name="Straight Arrow Connector 50"/>
            <p:cNvCxnSpPr/>
            <p:nvPr/>
          </p:nvCxnSpPr>
          <p:spPr bwMode="auto">
            <a:xfrm flipH="1" flipV="1">
              <a:off x="5211288" y="769921"/>
              <a:ext cx="273133" cy="29688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V="1">
              <a:off x="5793180" y="4142510"/>
              <a:ext cx="273133" cy="29688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Text Box 2"/>
          <p:cNvSpPr txBox="1">
            <a:spLocks noChangeArrowheads="1"/>
          </p:cNvSpPr>
          <p:nvPr/>
        </p:nvSpPr>
        <p:spPr bwMode="auto">
          <a:xfrm>
            <a:off x="1208405" y="0"/>
            <a:ext cx="68087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Reflection from Slab (cont.)</a:t>
            </a:r>
            <a:endParaRPr lang="en-US" sz="4000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16834" name="Text Box 34"/>
          <p:cNvSpPr txBox="1">
            <a:spLocks noChangeArrowheads="1"/>
          </p:cNvSpPr>
          <p:nvPr/>
        </p:nvSpPr>
        <p:spPr bwMode="auto">
          <a:xfrm>
            <a:off x="1334346" y="2458586"/>
            <a:ext cx="6287299" cy="20005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sz="2400" dirty="0">
                <a:solidFill>
                  <a:schemeClr val="hlink"/>
                </a:solidFill>
                <a:latin typeface="Arial" charset="0"/>
              </a:rPr>
              <a:t>Three methods:</a:t>
            </a:r>
          </a:p>
          <a:p>
            <a:pPr marL="457200" indent="-457200"/>
            <a:endParaRPr lang="en-US" sz="2000" dirty="0">
              <a:solidFill>
                <a:schemeClr val="hlink"/>
              </a:solidFill>
              <a:latin typeface="Arial" charset="0"/>
            </a:endParaRPr>
          </a:p>
          <a:p>
            <a:pPr marL="457200" indent="-457200">
              <a:spcAft>
                <a:spcPts val="1200"/>
              </a:spcAft>
              <a:buFontTx/>
              <a:buAutoNum type="arabicParenR"/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Plane-wave bounce 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method (interface reflections)</a:t>
            </a:r>
          </a:p>
          <a:p>
            <a:pPr marL="457200" indent="-457200">
              <a:spcAft>
                <a:spcPts val="1200"/>
              </a:spcAft>
              <a:buFontTx/>
              <a:buAutoNum type="arabicParenR"/>
            </a:pPr>
            <a:r>
              <a:rPr lang="en-US" sz="2000" dirty="0">
                <a:solidFill>
                  <a:schemeClr val="bg1"/>
                </a:solidFill>
                <a:latin typeface="Arial" charset="0"/>
              </a:rPr>
              <a:t>Steady-state wave representation</a:t>
            </a:r>
          </a:p>
          <a:p>
            <a:pPr marL="457200" indent="-457200">
              <a:spcAft>
                <a:spcPts val="1200"/>
              </a:spcAft>
              <a:buFontTx/>
              <a:buAutoNum type="arabicParenR"/>
            </a:pPr>
            <a:r>
              <a:rPr lang="en-US" sz="2000" dirty="0">
                <a:solidFill>
                  <a:schemeClr val="bg1"/>
                </a:solidFill>
                <a:latin typeface="Arial" charset="0"/>
              </a:rPr>
              <a:t>Transverse equivalent network  (TEN)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DBB989-EEF4-4206-BC4A-37E6EB51AB1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 Box 52"/>
          <p:cNvSpPr txBox="1">
            <a:spLocks noChangeArrowheads="1"/>
          </p:cNvSpPr>
          <p:nvPr/>
        </p:nvSpPr>
        <p:spPr bwMode="auto">
          <a:xfrm>
            <a:off x="2208934" y="1229302"/>
            <a:ext cx="4499180" cy="461665"/>
          </a:xfrm>
          <a:prstGeom prst="rect">
            <a:avLst/>
          </a:prstGeom>
          <a:solidFill>
            <a:srgbClr val="FF99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2"/>
                </a:solidFill>
                <a:latin typeface="Arial" charset="0"/>
              </a:rPr>
              <a:t>Find the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reflection 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coefficient </a:t>
            </a:r>
            <a:r>
              <a:rPr lang="en-US" sz="2400" dirty="0" smtClean="0">
                <a:solidFill>
                  <a:schemeClr val="bg2"/>
                </a:solidFill>
                <a:sym typeface="Symbol"/>
              </a:rPr>
              <a:t></a:t>
            </a:r>
            <a:r>
              <a:rPr lang="en-US" sz="2400" i="1" dirty="0" smtClean="0">
                <a:solidFill>
                  <a:schemeClr val="bg2"/>
                </a:solidFill>
              </a:rPr>
              <a:t>.</a:t>
            </a:r>
            <a:endParaRPr lang="en-US" sz="24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Text Box 2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Method #1</a:t>
            </a:r>
          </a:p>
        </p:txBody>
      </p:sp>
      <p:sp>
        <p:nvSpPr>
          <p:cNvPr id="706584" name="Text Box 24"/>
          <p:cNvSpPr txBox="1">
            <a:spLocks noChangeArrowheads="1"/>
          </p:cNvSpPr>
          <p:nvPr/>
        </p:nvSpPr>
        <p:spPr bwMode="auto">
          <a:xfrm>
            <a:off x="266699" y="1897063"/>
            <a:ext cx="818197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Define </a:t>
            </a:r>
            <a:r>
              <a:rPr lang="en-US" sz="2000" dirty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interface</a:t>
            </a: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plane-wave reflection </a:t>
            </a: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and transmission coefficients:</a:t>
            </a:r>
            <a:endParaRPr lang="en-US" sz="2000" baseline="-25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pSp>
        <p:nvGrpSpPr>
          <p:cNvPr id="706598" name="Group 38"/>
          <p:cNvGrpSpPr>
            <a:grpSpLocks/>
          </p:cNvGrpSpPr>
          <p:nvPr/>
        </p:nvGrpSpPr>
        <p:grpSpPr bwMode="auto">
          <a:xfrm>
            <a:off x="1246188" y="2444750"/>
            <a:ext cx="6729412" cy="3387725"/>
            <a:chOff x="794" y="1166"/>
            <a:chExt cx="4239" cy="2134"/>
          </a:xfrm>
        </p:grpSpPr>
        <p:sp>
          <p:nvSpPr>
            <p:cNvPr id="706563" name="Rectangle 3"/>
            <p:cNvSpPr>
              <a:spLocks noChangeArrowheads="1"/>
            </p:cNvSpPr>
            <p:nvPr/>
          </p:nvSpPr>
          <p:spPr bwMode="auto">
            <a:xfrm>
              <a:off x="794" y="1940"/>
              <a:ext cx="4239" cy="812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573" name="Line 13"/>
            <p:cNvSpPr>
              <a:spLocks noChangeShapeType="1"/>
            </p:cNvSpPr>
            <p:nvPr/>
          </p:nvSpPr>
          <p:spPr bwMode="auto">
            <a:xfrm>
              <a:off x="1255" y="1485"/>
              <a:ext cx="390" cy="44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06580" name="Object 20"/>
            <p:cNvGraphicFramePr>
              <a:graphicFrameLocks noChangeAspect="1"/>
            </p:cNvGraphicFramePr>
            <p:nvPr/>
          </p:nvGraphicFramePr>
          <p:xfrm>
            <a:off x="2494" y="2132"/>
            <a:ext cx="622" cy="386"/>
          </p:xfrm>
          <a:graphic>
            <a:graphicData uri="http://schemas.openxmlformats.org/presentationml/2006/ole">
              <p:oleObj spid="_x0000_s706580" name="Equation" r:id="rId4" imgW="368280" imgH="228600" progId="Equation.DSMT4">
                <p:embed/>
              </p:oleObj>
            </a:graphicData>
          </a:graphic>
        </p:graphicFrame>
        <p:sp>
          <p:nvSpPr>
            <p:cNvPr id="706585" name="Line 25"/>
            <p:cNvSpPr>
              <a:spLocks noChangeShapeType="1"/>
            </p:cNvSpPr>
            <p:nvPr/>
          </p:nvSpPr>
          <p:spPr bwMode="auto">
            <a:xfrm flipV="1">
              <a:off x="1665" y="1501"/>
              <a:ext cx="437" cy="40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586" name="Line 26"/>
            <p:cNvSpPr>
              <a:spLocks noChangeShapeType="1"/>
            </p:cNvSpPr>
            <p:nvPr/>
          </p:nvSpPr>
          <p:spPr bwMode="auto">
            <a:xfrm>
              <a:off x="1657" y="1964"/>
              <a:ext cx="182" cy="44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587" name="Line 27"/>
            <p:cNvSpPr>
              <a:spLocks noChangeShapeType="1"/>
            </p:cNvSpPr>
            <p:nvPr/>
          </p:nvSpPr>
          <p:spPr bwMode="auto">
            <a:xfrm>
              <a:off x="3382" y="2221"/>
              <a:ext cx="228" cy="51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588" name="Line 28"/>
            <p:cNvSpPr>
              <a:spLocks noChangeShapeType="1"/>
            </p:cNvSpPr>
            <p:nvPr/>
          </p:nvSpPr>
          <p:spPr bwMode="auto">
            <a:xfrm flipV="1">
              <a:off x="3639" y="2212"/>
              <a:ext cx="236" cy="52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589" name="Line 29"/>
            <p:cNvSpPr>
              <a:spLocks noChangeShapeType="1"/>
            </p:cNvSpPr>
            <p:nvPr/>
          </p:nvSpPr>
          <p:spPr bwMode="auto">
            <a:xfrm>
              <a:off x="3639" y="2786"/>
              <a:ext cx="390" cy="44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06590" name="Object 30"/>
            <p:cNvGraphicFramePr>
              <a:graphicFrameLocks noChangeAspect="1"/>
            </p:cNvGraphicFramePr>
            <p:nvPr/>
          </p:nvGraphicFramePr>
          <p:xfrm>
            <a:off x="2665" y="1461"/>
            <a:ext cx="279" cy="386"/>
          </p:xfrm>
          <a:graphic>
            <a:graphicData uri="http://schemas.openxmlformats.org/presentationml/2006/ole">
              <p:oleObj spid="_x0000_s706590" name="Equation" r:id="rId5" imgW="164880" imgH="228600" progId="Equation.DSMT4">
                <p:embed/>
              </p:oleObj>
            </a:graphicData>
          </a:graphic>
        </p:graphicFrame>
        <p:graphicFrame>
          <p:nvGraphicFramePr>
            <p:cNvPr id="706591" name="Object 31"/>
            <p:cNvGraphicFramePr>
              <a:graphicFrameLocks noChangeAspect="1"/>
            </p:cNvGraphicFramePr>
            <p:nvPr/>
          </p:nvGraphicFramePr>
          <p:xfrm>
            <a:off x="2665" y="2842"/>
            <a:ext cx="279" cy="386"/>
          </p:xfrm>
          <a:graphic>
            <a:graphicData uri="http://schemas.openxmlformats.org/presentationml/2006/ole">
              <p:oleObj spid="_x0000_s706591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706592" name="Object 32"/>
            <p:cNvGraphicFramePr>
              <a:graphicFrameLocks noChangeAspect="1"/>
            </p:cNvGraphicFramePr>
            <p:nvPr/>
          </p:nvGraphicFramePr>
          <p:xfrm>
            <a:off x="1647" y="1166"/>
            <a:ext cx="300" cy="386"/>
          </p:xfrm>
          <a:graphic>
            <a:graphicData uri="http://schemas.openxmlformats.org/presentationml/2006/ole">
              <p:oleObj spid="_x0000_s706592" name="Equation" r:id="rId7" imgW="177480" imgH="228600" progId="Equation.DSMT4">
                <p:embed/>
              </p:oleObj>
            </a:graphicData>
          </a:graphic>
        </p:graphicFrame>
        <p:graphicFrame>
          <p:nvGraphicFramePr>
            <p:cNvPr id="706593" name="Object 33"/>
            <p:cNvGraphicFramePr>
              <a:graphicFrameLocks noChangeAspect="1"/>
            </p:cNvGraphicFramePr>
            <p:nvPr/>
          </p:nvGraphicFramePr>
          <p:xfrm>
            <a:off x="3934" y="2230"/>
            <a:ext cx="322" cy="386"/>
          </p:xfrm>
          <a:graphic>
            <a:graphicData uri="http://schemas.openxmlformats.org/presentationml/2006/ole">
              <p:oleObj spid="_x0000_s706593" name="Equation" r:id="rId8" imgW="190440" imgH="228600" progId="Equation.DSMT4">
                <p:embed/>
              </p:oleObj>
            </a:graphicData>
          </a:graphic>
        </p:graphicFrame>
        <p:graphicFrame>
          <p:nvGraphicFramePr>
            <p:cNvPr id="706594" name="Object 34"/>
            <p:cNvGraphicFramePr>
              <a:graphicFrameLocks noChangeAspect="1"/>
            </p:cNvGraphicFramePr>
            <p:nvPr/>
          </p:nvGraphicFramePr>
          <p:xfrm>
            <a:off x="4158" y="2914"/>
            <a:ext cx="279" cy="386"/>
          </p:xfrm>
          <a:graphic>
            <a:graphicData uri="http://schemas.openxmlformats.org/presentationml/2006/ole">
              <p:oleObj spid="_x0000_s706594" name="Equation" r:id="rId9" imgW="164880" imgH="228600" progId="Equation.DSMT4">
                <p:embed/>
              </p:oleObj>
            </a:graphicData>
          </a:graphic>
        </p:graphicFrame>
        <p:graphicFrame>
          <p:nvGraphicFramePr>
            <p:cNvPr id="706595" name="Object 35"/>
            <p:cNvGraphicFramePr>
              <a:graphicFrameLocks noChangeAspect="1"/>
            </p:cNvGraphicFramePr>
            <p:nvPr/>
          </p:nvGraphicFramePr>
          <p:xfrm>
            <a:off x="1971" y="2204"/>
            <a:ext cx="237" cy="386"/>
          </p:xfrm>
          <a:graphic>
            <a:graphicData uri="http://schemas.openxmlformats.org/presentationml/2006/ole">
              <p:oleObj spid="_x0000_s706595" name="Equation" r:id="rId10" imgW="139680" imgH="228600" progId="Equation.DSMT4">
                <p:embed/>
              </p:oleObj>
            </a:graphicData>
          </a:graphic>
        </p:graphicFrame>
      </p:grpSp>
      <p:sp>
        <p:nvSpPr>
          <p:cNvPr id="706599" name="Text Box 39"/>
          <p:cNvSpPr txBox="1">
            <a:spLocks noChangeArrowheads="1"/>
          </p:cNvSpPr>
          <p:nvPr/>
        </p:nvSpPr>
        <p:spPr bwMode="auto">
          <a:xfrm>
            <a:off x="1057275" y="973138"/>
            <a:ext cx="6965368" cy="46166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457200" indent="-457200">
              <a:spcAft>
                <a:spcPct val="25000"/>
              </a:spcAft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Plane-wave bounce 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method (interface reflections)</a:t>
            </a:r>
            <a:endParaRPr lang="en-US" sz="2400" dirty="0"/>
          </a:p>
        </p:txBody>
      </p:sp>
      <p:sp>
        <p:nvSpPr>
          <p:cNvPr id="706600" name="Line 40"/>
          <p:cNvSpPr>
            <a:spLocks noChangeShapeType="1"/>
          </p:cNvSpPr>
          <p:nvPr/>
        </p:nvSpPr>
        <p:spPr bwMode="auto">
          <a:xfrm>
            <a:off x="2616200" y="3840163"/>
            <a:ext cx="0" cy="12239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06601" name="Object 41"/>
          <p:cNvGraphicFramePr>
            <a:graphicFrameLocks noChangeAspect="1"/>
          </p:cNvGraphicFramePr>
          <p:nvPr/>
        </p:nvGraphicFramePr>
        <p:xfrm>
          <a:off x="2206625" y="3956050"/>
          <a:ext cx="312738" cy="468313"/>
        </p:xfrm>
        <a:graphic>
          <a:graphicData uri="http://schemas.openxmlformats.org/presentationml/2006/ole">
            <p:oleObj spid="_x0000_s706601" name="Equation" r:id="rId11" imgW="152280" imgH="228600" progId="Equation.DSMT4">
              <p:embed/>
            </p:oleObj>
          </a:graphicData>
        </a:graphic>
      </p:graphicFrame>
      <p:sp>
        <p:nvSpPr>
          <p:cNvPr id="706602" name="Freeform 42"/>
          <p:cNvSpPr>
            <a:spLocks/>
          </p:cNvSpPr>
          <p:nvPr/>
        </p:nvSpPr>
        <p:spPr bwMode="auto">
          <a:xfrm>
            <a:off x="2619375" y="4346575"/>
            <a:ext cx="211138" cy="77788"/>
          </a:xfrm>
          <a:custGeom>
            <a:avLst/>
            <a:gdLst/>
            <a:ahLst/>
            <a:cxnLst>
              <a:cxn ang="0">
                <a:pos x="0" y="49"/>
              </a:cxn>
              <a:cxn ang="0">
                <a:pos x="58" y="45"/>
              </a:cxn>
              <a:cxn ang="0">
                <a:pos x="103" y="27"/>
              </a:cxn>
              <a:cxn ang="0">
                <a:pos x="133" y="0"/>
              </a:cxn>
            </a:cxnLst>
            <a:rect l="0" t="0" r="r" b="b"/>
            <a:pathLst>
              <a:path w="133" h="49">
                <a:moveTo>
                  <a:pt x="0" y="49"/>
                </a:moveTo>
                <a:cubicBezTo>
                  <a:pt x="10" y="48"/>
                  <a:pt x="41" y="49"/>
                  <a:pt x="58" y="45"/>
                </a:cubicBezTo>
                <a:cubicBezTo>
                  <a:pt x="75" y="41"/>
                  <a:pt x="91" y="34"/>
                  <a:pt x="103" y="27"/>
                </a:cubicBezTo>
                <a:cubicBezTo>
                  <a:pt x="115" y="20"/>
                  <a:pt x="127" y="6"/>
                  <a:pt x="133" y="0"/>
                </a:cubicBez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06603" name="Object 43"/>
          <p:cNvGraphicFramePr>
            <a:graphicFrameLocks noChangeAspect="1"/>
          </p:cNvGraphicFramePr>
          <p:nvPr/>
        </p:nvGraphicFramePr>
        <p:xfrm>
          <a:off x="788988" y="5497513"/>
          <a:ext cx="1949450" cy="468312"/>
        </p:xfrm>
        <a:graphic>
          <a:graphicData uri="http://schemas.openxmlformats.org/presentationml/2006/ole">
            <p:oleObj spid="_x0000_s706603" name="Equation" r:id="rId12" imgW="952200" imgH="228600" progId="Equation.DSMT4">
              <p:embed/>
            </p:oleObj>
          </a:graphicData>
        </a:graphic>
      </p:graphicFrame>
      <p:graphicFrame>
        <p:nvGraphicFramePr>
          <p:cNvPr id="706604" name="Object 44"/>
          <p:cNvGraphicFramePr>
            <a:graphicFrameLocks noChangeAspect="1"/>
          </p:cNvGraphicFramePr>
          <p:nvPr/>
        </p:nvGraphicFramePr>
        <p:xfrm>
          <a:off x="879475" y="6072188"/>
          <a:ext cx="1246188" cy="466725"/>
        </p:xfrm>
        <a:graphic>
          <a:graphicData uri="http://schemas.openxmlformats.org/presentationml/2006/ole">
            <p:oleObj spid="_x0000_s706604" name="Equation" r:id="rId13" imgW="711000" imgH="266400" progId="Equation.DSMT4">
              <p:embed/>
            </p:oleObj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DBB989-EEF4-4206-BC4A-37E6EB51AB1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7603" name="Object 1043"/>
          <p:cNvGraphicFramePr>
            <a:graphicFrameLocks noChangeAspect="1"/>
          </p:cNvGraphicFramePr>
          <p:nvPr/>
        </p:nvGraphicFramePr>
        <p:xfrm>
          <a:off x="492331" y="3683351"/>
          <a:ext cx="2287588" cy="1098550"/>
        </p:xfrm>
        <a:graphic>
          <a:graphicData uri="http://schemas.openxmlformats.org/presentationml/2006/ole">
            <p:oleObj spid="_x0000_s707603" name="Equation" r:id="rId4" imgW="952200" imgH="457200" progId="Equation.DSMT4">
              <p:embed/>
            </p:oleObj>
          </a:graphicData>
        </a:graphic>
      </p:graphicFrame>
      <p:grpSp>
        <p:nvGrpSpPr>
          <p:cNvPr id="707622" name="Group 1062"/>
          <p:cNvGrpSpPr>
            <a:grpSpLocks/>
          </p:cNvGrpSpPr>
          <p:nvPr/>
        </p:nvGrpSpPr>
        <p:grpSpPr bwMode="auto">
          <a:xfrm>
            <a:off x="1552575" y="1217613"/>
            <a:ext cx="5815013" cy="2459037"/>
            <a:chOff x="978" y="767"/>
            <a:chExt cx="3663" cy="1549"/>
          </a:xfrm>
        </p:grpSpPr>
        <p:sp>
          <p:nvSpPr>
            <p:cNvPr id="707605" name="Rectangle 1045"/>
            <p:cNvSpPr>
              <a:spLocks noChangeArrowheads="1"/>
            </p:cNvSpPr>
            <p:nvPr/>
          </p:nvSpPr>
          <p:spPr bwMode="auto">
            <a:xfrm>
              <a:off x="978" y="1258"/>
              <a:ext cx="3663" cy="632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06" name="Line 1046"/>
            <p:cNvSpPr>
              <a:spLocks noChangeShapeType="1"/>
            </p:cNvSpPr>
            <p:nvPr/>
          </p:nvSpPr>
          <p:spPr bwMode="auto">
            <a:xfrm>
              <a:off x="1376" y="905"/>
              <a:ext cx="337" cy="34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07607" name="Object 1047"/>
            <p:cNvGraphicFramePr>
              <a:graphicFrameLocks noChangeAspect="1"/>
            </p:cNvGraphicFramePr>
            <p:nvPr/>
          </p:nvGraphicFramePr>
          <p:xfrm>
            <a:off x="2447" y="1408"/>
            <a:ext cx="537" cy="300"/>
          </p:xfrm>
          <a:graphic>
            <a:graphicData uri="http://schemas.openxmlformats.org/presentationml/2006/ole">
              <p:oleObj spid="_x0000_s707607" name="Equation" r:id="rId5" imgW="368280" imgH="228600" progId="Equation.DSMT4">
                <p:embed/>
              </p:oleObj>
            </a:graphicData>
          </a:graphic>
        </p:graphicFrame>
        <p:sp>
          <p:nvSpPr>
            <p:cNvPr id="707608" name="Line 1048"/>
            <p:cNvSpPr>
              <a:spLocks noChangeShapeType="1"/>
            </p:cNvSpPr>
            <p:nvPr/>
          </p:nvSpPr>
          <p:spPr bwMode="auto">
            <a:xfrm flipV="1">
              <a:off x="1731" y="917"/>
              <a:ext cx="377" cy="313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7609" name="Line 1049"/>
            <p:cNvSpPr>
              <a:spLocks noChangeShapeType="1"/>
            </p:cNvSpPr>
            <p:nvPr/>
          </p:nvSpPr>
          <p:spPr bwMode="auto">
            <a:xfrm>
              <a:off x="1724" y="1277"/>
              <a:ext cx="157" cy="34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7610" name="Line 1050"/>
            <p:cNvSpPr>
              <a:spLocks noChangeShapeType="1"/>
            </p:cNvSpPr>
            <p:nvPr/>
          </p:nvSpPr>
          <p:spPr bwMode="auto">
            <a:xfrm>
              <a:off x="3214" y="1477"/>
              <a:ext cx="197" cy="401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7611" name="Line 1051"/>
            <p:cNvSpPr>
              <a:spLocks noChangeShapeType="1"/>
            </p:cNvSpPr>
            <p:nvPr/>
          </p:nvSpPr>
          <p:spPr bwMode="auto">
            <a:xfrm flipV="1">
              <a:off x="3436" y="1470"/>
              <a:ext cx="204" cy="404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7612" name="Line 1052"/>
            <p:cNvSpPr>
              <a:spLocks noChangeShapeType="1"/>
            </p:cNvSpPr>
            <p:nvPr/>
          </p:nvSpPr>
          <p:spPr bwMode="auto">
            <a:xfrm>
              <a:off x="3436" y="1916"/>
              <a:ext cx="337" cy="34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07613" name="Object 1053"/>
            <p:cNvGraphicFramePr>
              <a:graphicFrameLocks noChangeAspect="1"/>
            </p:cNvGraphicFramePr>
            <p:nvPr/>
          </p:nvGraphicFramePr>
          <p:xfrm>
            <a:off x="2595" y="886"/>
            <a:ext cx="241" cy="300"/>
          </p:xfrm>
          <a:graphic>
            <a:graphicData uri="http://schemas.openxmlformats.org/presentationml/2006/ole">
              <p:oleObj spid="_x0000_s707613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707614" name="Object 1054"/>
            <p:cNvGraphicFramePr>
              <a:graphicFrameLocks noChangeAspect="1"/>
            </p:cNvGraphicFramePr>
            <p:nvPr/>
          </p:nvGraphicFramePr>
          <p:xfrm>
            <a:off x="2595" y="1960"/>
            <a:ext cx="241" cy="300"/>
          </p:xfrm>
          <a:graphic>
            <a:graphicData uri="http://schemas.openxmlformats.org/presentationml/2006/ole">
              <p:oleObj spid="_x0000_s707614" name="Equation" r:id="rId7" imgW="164880" imgH="228600" progId="Equation.DSMT4">
                <p:embed/>
              </p:oleObj>
            </a:graphicData>
          </a:graphic>
        </p:graphicFrame>
        <p:graphicFrame>
          <p:nvGraphicFramePr>
            <p:cNvPr id="707615" name="Object 1055"/>
            <p:cNvGraphicFramePr>
              <a:graphicFrameLocks noChangeAspect="1"/>
            </p:cNvGraphicFramePr>
            <p:nvPr/>
          </p:nvGraphicFramePr>
          <p:xfrm>
            <a:off x="1600" y="767"/>
            <a:ext cx="259" cy="300"/>
          </p:xfrm>
          <a:graphic>
            <a:graphicData uri="http://schemas.openxmlformats.org/presentationml/2006/ole">
              <p:oleObj spid="_x0000_s707615" name="Equation" r:id="rId8" imgW="177480" imgH="228600" progId="Equation.DSMT4">
                <p:embed/>
              </p:oleObj>
            </a:graphicData>
          </a:graphic>
        </p:graphicFrame>
        <p:graphicFrame>
          <p:nvGraphicFramePr>
            <p:cNvPr id="707616" name="Object 1056"/>
            <p:cNvGraphicFramePr>
              <a:graphicFrameLocks noChangeAspect="1"/>
            </p:cNvGraphicFramePr>
            <p:nvPr/>
          </p:nvGraphicFramePr>
          <p:xfrm>
            <a:off x="3785" y="1458"/>
            <a:ext cx="278" cy="300"/>
          </p:xfrm>
          <a:graphic>
            <a:graphicData uri="http://schemas.openxmlformats.org/presentationml/2006/ole">
              <p:oleObj spid="_x0000_s707616" name="Equation" r:id="rId9" imgW="190440" imgH="228600" progId="Equation.DSMT4">
                <p:embed/>
              </p:oleObj>
            </a:graphicData>
          </a:graphic>
        </p:graphicFrame>
        <p:graphicFrame>
          <p:nvGraphicFramePr>
            <p:cNvPr id="707617" name="Object 1057"/>
            <p:cNvGraphicFramePr>
              <a:graphicFrameLocks noChangeAspect="1"/>
            </p:cNvGraphicFramePr>
            <p:nvPr/>
          </p:nvGraphicFramePr>
          <p:xfrm>
            <a:off x="3885" y="2016"/>
            <a:ext cx="241" cy="300"/>
          </p:xfrm>
          <a:graphic>
            <a:graphicData uri="http://schemas.openxmlformats.org/presentationml/2006/ole">
              <p:oleObj spid="_x0000_s707617" name="Equation" r:id="rId10" imgW="164880" imgH="228600" progId="Equation.DSMT4">
                <p:embed/>
              </p:oleObj>
            </a:graphicData>
          </a:graphic>
        </p:graphicFrame>
        <p:graphicFrame>
          <p:nvGraphicFramePr>
            <p:cNvPr id="707618" name="Object 1058"/>
            <p:cNvGraphicFramePr>
              <a:graphicFrameLocks noChangeAspect="1"/>
            </p:cNvGraphicFramePr>
            <p:nvPr/>
          </p:nvGraphicFramePr>
          <p:xfrm>
            <a:off x="1995" y="1464"/>
            <a:ext cx="205" cy="300"/>
          </p:xfrm>
          <a:graphic>
            <a:graphicData uri="http://schemas.openxmlformats.org/presentationml/2006/ole">
              <p:oleObj spid="_x0000_s707618" name="Equation" r:id="rId11" imgW="139680" imgH="228600" progId="Equation.DSMT4">
                <p:embed/>
              </p:oleObj>
            </a:graphicData>
          </a:graphic>
        </p:graphicFrame>
      </p:grpSp>
      <p:graphicFrame>
        <p:nvGraphicFramePr>
          <p:cNvPr id="707619" name="Object 1059"/>
          <p:cNvGraphicFramePr>
            <a:graphicFrameLocks noChangeAspect="1"/>
          </p:cNvGraphicFramePr>
          <p:nvPr/>
        </p:nvGraphicFramePr>
        <p:xfrm>
          <a:off x="6377442" y="4721535"/>
          <a:ext cx="1576387" cy="1049337"/>
        </p:xfrm>
        <a:graphic>
          <a:graphicData uri="http://schemas.openxmlformats.org/presentationml/2006/ole">
            <p:oleObj spid="_x0000_s707619" name="Equation" r:id="rId12" imgW="685800" imgH="457200" progId="Equation.DSMT4">
              <p:embed/>
            </p:oleObj>
          </a:graphicData>
        </a:graphic>
      </p:graphicFrame>
      <p:graphicFrame>
        <p:nvGraphicFramePr>
          <p:cNvPr id="707620" name="Object 1060"/>
          <p:cNvGraphicFramePr>
            <a:graphicFrameLocks noChangeAspect="1"/>
          </p:cNvGraphicFramePr>
          <p:nvPr/>
        </p:nvGraphicFramePr>
        <p:xfrm>
          <a:off x="3980382" y="4751137"/>
          <a:ext cx="1404938" cy="538162"/>
        </p:xfrm>
        <a:graphic>
          <a:graphicData uri="http://schemas.openxmlformats.org/presentationml/2006/ole">
            <p:oleObj spid="_x0000_s707620" name="Equation" r:id="rId13" imgW="596880" imgH="228600" progId="Equation.DSMT4">
              <p:embed/>
            </p:oleObj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DBB989-EEF4-4206-BC4A-37E6EB51AB1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1028701" y="0"/>
            <a:ext cx="7096124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Interface Reflections (cont.) 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707621" name="Object 1061"/>
          <p:cNvGraphicFramePr>
            <a:graphicFrameLocks noChangeAspect="1"/>
          </p:cNvGraphicFramePr>
          <p:nvPr/>
        </p:nvGraphicFramePr>
        <p:xfrm>
          <a:off x="472373" y="5082310"/>
          <a:ext cx="2347913" cy="1098550"/>
        </p:xfrm>
        <a:graphic>
          <a:graphicData uri="http://schemas.openxmlformats.org/presentationml/2006/ole">
            <p:oleObj spid="_x0000_s707621" name="Equation" r:id="rId14" imgW="977760" imgH="457200" progId="Equation.DSMT4">
              <p:embed/>
            </p:oleObj>
          </a:graphicData>
        </a:graphic>
      </p:graphicFrame>
      <p:sp>
        <p:nvSpPr>
          <p:cNvPr id="24" name="Right Brace 23"/>
          <p:cNvSpPr/>
          <p:nvPr/>
        </p:nvSpPr>
        <p:spPr bwMode="auto">
          <a:xfrm>
            <a:off x="3111335" y="3740727"/>
            <a:ext cx="676894" cy="2493818"/>
          </a:xfrm>
          <a:prstGeom prst="rightBrac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Text Box 2"/>
          <p:cNvSpPr txBox="1">
            <a:spLocks noChangeArrowheads="1"/>
          </p:cNvSpPr>
          <p:nvPr/>
        </p:nvSpPr>
        <p:spPr bwMode="auto">
          <a:xfrm>
            <a:off x="1028701" y="0"/>
            <a:ext cx="7096124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Plane-Wave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Bounce Diagram</a:t>
            </a:r>
          </a:p>
        </p:txBody>
      </p:sp>
      <p:graphicFrame>
        <p:nvGraphicFramePr>
          <p:cNvPr id="744448" name="Object 0"/>
          <p:cNvGraphicFramePr>
            <a:graphicFrameLocks noChangeAspect="1"/>
          </p:cNvGraphicFramePr>
          <p:nvPr/>
        </p:nvGraphicFramePr>
        <p:xfrm>
          <a:off x="1878013" y="4291013"/>
          <a:ext cx="2170112" cy="2365375"/>
        </p:xfrm>
        <a:graphic>
          <a:graphicData uri="http://schemas.openxmlformats.org/presentationml/2006/ole">
            <p:oleObj spid="_x0000_s744448" name="Equation" r:id="rId4" imgW="1117440" imgH="1218960" progId="Equation.DSMT4">
              <p:embed/>
            </p:oleObj>
          </a:graphicData>
        </a:graphic>
      </p:graphicFrame>
      <p:graphicFrame>
        <p:nvGraphicFramePr>
          <p:cNvPr id="744449" name="Object 1"/>
          <p:cNvGraphicFramePr>
            <a:graphicFrameLocks noChangeAspect="1"/>
          </p:cNvGraphicFramePr>
          <p:nvPr/>
        </p:nvGraphicFramePr>
        <p:xfrm>
          <a:off x="5232400" y="4702175"/>
          <a:ext cx="2911475" cy="493713"/>
        </p:xfrm>
        <a:graphic>
          <a:graphicData uri="http://schemas.openxmlformats.org/presentationml/2006/ole">
            <p:oleObj spid="_x0000_s744449" name="Equation" r:id="rId5" imgW="1422360" imgH="241200" progId="Equation.DSMT4">
              <p:embed/>
            </p:oleObj>
          </a:graphicData>
        </a:graphic>
      </p:graphicFrame>
      <p:grpSp>
        <p:nvGrpSpPr>
          <p:cNvPr id="57" name="Group 56"/>
          <p:cNvGrpSpPr/>
          <p:nvPr/>
        </p:nvGrpSpPr>
        <p:grpSpPr>
          <a:xfrm>
            <a:off x="35625" y="1018164"/>
            <a:ext cx="9220075" cy="3468111"/>
            <a:chOff x="35625" y="1018164"/>
            <a:chExt cx="9220075" cy="3468111"/>
          </a:xfrm>
        </p:grpSpPr>
        <p:sp>
          <p:nvSpPr>
            <p:cNvPr id="708611" name="Rectangle 3"/>
            <p:cNvSpPr>
              <a:spLocks noChangeArrowheads="1"/>
            </p:cNvSpPr>
            <p:nvPr/>
          </p:nvSpPr>
          <p:spPr bwMode="auto">
            <a:xfrm>
              <a:off x="500638" y="2227263"/>
              <a:ext cx="7950200" cy="1289050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44450" name="Object 2"/>
            <p:cNvGraphicFramePr>
              <a:graphicFrameLocks noChangeAspect="1"/>
            </p:cNvGraphicFramePr>
            <p:nvPr/>
          </p:nvGraphicFramePr>
          <p:xfrm>
            <a:off x="7969825" y="2657475"/>
            <a:ext cx="361445" cy="500063"/>
          </p:xfrm>
          <a:graphic>
            <a:graphicData uri="http://schemas.openxmlformats.org/presentationml/2006/ole">
              <p:oleObj spid="_x0000_s744450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744451" name="Object 3"/>
            <p:cNvGraphicFramePr>
              <a:graphicFrameLocks noChangeAspect="1"/>
            </p:cNvGraphicFramePr>
            <p:nvPr/>
          </p:nvGraphicFramePr>
          <p:xfrm>
            <a:off x="7957126" y="1724025"/>
            <a:ext cx="362592" cy="501650"/>
          </p:xfrm>
          <a:graphic>
            <a:graphicData uri="http://schemas.openxmlformats.org/presentationml/2006/ole">
              <p:oleObj spid="_x0000_s744451" name="Equation" r:id="rId7" imgW="164880" imgH="228600" progId="Equation.DSMT4">
                <p:embed/>
              </p:oleObj>
            </a:graphicData>
          </a:graphic>
        </p:graphicFrame>
        <p:graphicFrame>
          <p:nvGraphicFramePr>
            <p:cNvPr id="744452" name="Object 4"/>
            <p:cNvGraphicFramePr>
              <a:graphicFrameLocks noChangeAspect="1"/>
            </p:cNvGraphicFramePr>
            <p:nvPr/>
          </p:nvGraphicFramePr>
          <p:xfrm>
            <a:off x="8006338" y="3600450"/>
            <a:ext cx="382098" cy="528638"/>
          </p:xfrm>
          <a:graphic>
            <a:graphicData uri="http://schemas.openxmlformats.org/presentationml/2006/ole">
              <p:oleObj spid="_x0000_s744452" name="Equation" r:id="rId8" imgW="164880" imgH="228600" progId="Equation.DSMT4">
                <p:embed/>
              </p:oleObj>
            </a:graphicData>
          </a:graphic>
        </p:graphicFrame>
        <p:graphicFrame>
          <p:nvGraphicFramePr>
            <p:cNvPr id="744453" name="Object 5"/>
            <p:cNvGraphicFramePr>
              <a:graphicFrameLocks noChangeAspect="1"/>
            </p:cNvGraphicFramePr>
            <p:nvPr/>
          </p:nvGraphicFramePr>
          <p:xfrm>
            <a:off x="2202438" y="1041400"/>
            <a:ext cx="646112" cy="466725"/>
          </p:xfrm>
          <a:graphic>
            <a:graphicData uri="http://schemas.openxmlformats.org/presentationml/2006/ole">
              <p:oleObj spid="_x0000_s744453" name="Equation" r:id="rId9" imgW="317160" imgH="228600" progId="Equation.DSMT4">
                <p:embed/>
              </p:oleObj>
            </a:graphicData>
          </a:graphic>
        </p:graphicFrame>
        <p:graphicFrame>
          <p:nvGraphicFramePr>
            <p:cNvPr id="744454" name="Object 6"/>
            <p:cNvGraphicFramePr>
              <a:graphicFrameLocks noChangeAspect="1"/>
            </p:cNvGraphicFramePr>
            <p:nvPr/>
          </p:nvGraphicFramePr>
          <p:xfrm>
            <a:off x="3556575" y="1029588"/>
            <a:ext cx="1784350" cy="492125"/>
          </p:xfrm>
          <a:graphic>
            <a:graphicData uri="http://schemas.openxmlformats.org/presentationml/2006/ole">
              <p:oleObj spid="_x0000_s744454" name="Equation" r:id="rId10" imgW="876240" imgH="241200" progId="Equation.DSMT4">
                <p:embed/>
              </p:oleObj>
            </a:graphicData>
          </a:graphic>
        </p:graphicFrame>
        <p:sp>
          <p:nvSpPr>
            <p:cNvPr id="708612" name="Line 4"/>
            <p:cNvSpPr>
              <a:spLocks noChangeShapeType="1"/>
            </p:cNvSpPr>
            <p:nvPr/>
          </p:nvSpPr>
          <p:spPr bwMode="auto">
            <a:xfrm>
              <a:off x="646688" y="1517650"/>
              <a:ext cx="928687" cy="64293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8616" name="Line 8"/>
            <p:cNvSpPr>
              <a:spLocks noChangeShapeType="1"/>
            </p:cNvSpPr>
            <p:nvPr/>
          </p:nvSpPr>
          <p:spPr bwMode="auto">
            <a:xfrm flipV="1">
              <a:off x="1667450" y="1543050"/>
              <a:ext cx="1085850" cy="638175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8617" name="Line 9"/>
            <p:cNvSpPr>
              <a:spLocks noChangeShapeType="1"/>
            </p:cNvSpPr>
            <p:nvPr/>
          </p:nvSpPr>
          <p:spPr bwMode="auto">
            <a:xfrm>
              <a:off x="1646813" y="2278063"/>
              <a:ext cx="758825" cy="123825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8627" name="Line 19"/>
            <p:cNvSpPr>
              <a:spLocks noChangeShapeType="1"/>
            </p:cNvSpPr>
            <p:nvPr/>
          </p:nvSpPr>
          <p:spPr bwMode="auto">
            <a:xfrm>
              <a:off x="2446913" y="3529013"/>
              <a:ext cx="969962" cy="69850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8629" name="Line 21"/>
            <p:cNvSpPr>
              <a:spLocks noChangeShapeType="1"/>
            </p:cNvSpPr>
            <p:nvPr/>
          </p:nvSpPr>
          <p:spPr bwMode="auto">
            <a:xfrm flipV="1">
              <a:off x="2456438" y="2227263"/>
              <a:ext cx="876300" cy="126365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8632" name="Line 24"/>
            <p:cNvSpPr>
              <a:spLocks noChangeShapeType="1"/>
            </p:cNvSpPr>
            <p:nvPr/>
          </p:nvSpPr>
          <p:spPr bwMode="auto">
            <a:xfrm flipV="1">
              <a:off x="3451800" y="1543050"/>
              <a:ext cx="1087438" cy="638175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8633" name="Line 25"/>
            <p:cNvSpPr>
              <a:spLocks noChangeShapeType="1"/>
            </p:cNvSpPr>
            <p:nvPr/>
          </p:nvSpPr>
          <p:spPr bwMode="auto">
            <a:xfrm>
              <a:off x="3431163" y="2278063"/>
              <a:ext cx="758825" cy="123825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8635" name="Line 27"/>
            <p:cNvSpPr>
              <a:spLocks noChangeShapeType="1"/>
            </p:cNvSpPr>
            <p:nvPr/>
          </p:nvSpPr>
          <p:spPr bwMode="auto">
            <a:xfrm>
              <a:off x="4234438" y="3529013"/>
              <a:ext cx="968375" cy="69850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8636" name="Line 28"/>
            <p:cNvSpPr>
              <a:spLocks noChangeShapeType="1"/>
            </p:cNvSpPr>
            <p:nvPr/>
          </p:nvSpPr>
          <p:spPr bwMode="auto">
            <a:xfrm flipV="1">
              <a:off x="4242375" y="2227263"/>
              <a:ext cx="876300" cy="126365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8638" name="Line 30"/>
            <p:cNvSpPr>
              <a:spLocks noChangeShapeType="1"/>
            </p:cNvSpPr>
            <p:nvPr/>
          </p:nvSpPr>
          <p:spPr bwMode="auto">
            <a:xfrm flipV="1">
              <a:off x="5239325" y="1555750"/>
              <a:ext cx="1089025" cy="638175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8639" name="Line 31"/>
            <p:cNvSpPr>
              <a:spLocks noChangeShapeType="1"/>
            </p:cNvSpPr>
            <p:nvPr/>
          </p:nvSpPr>
          <p:spPr bwMode="auto">
            <a:xfrm>
              <a:off x="5220275" y="2290763"/>
              <a:ext cx="760413" cy="123825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8641" name="Line 33"/>
            <p:cNvSpPr>
              <a:spLocks noChangeShapeType="1"/>
            </p:cNvSpPr>
            <p:nvPr/>
          </p:nvSpPr>
          <p:spPr bwMode="auto">
            <a:xfrm>
              <a:off x="6021963" y="3541713"/>
              <a:ext cx="969962" cy="69850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8642" name="Line 34"/>
            <p:cNvSpPr>
              <a:spLocks noChangeShapeType="1"/>
            </p:cNvSpPr>
            <p:nvPr/>
          </p:nvSpPr>
          <p:spPr bwMode="auto">
            <a:xfrm flipV="1">
              <a:off x="6031488" y="2239963"/>
              <a:ext cx="876300" cy="126365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8644" name="Line 36"/>
            <p:cNvSpPr>
              <a:spLocks noChangeShapeType="1"/>
            </p:cNvSpPr>
            <p:nvPr/>
          </p:nvSpPr>
          <p:spPr bwMode="auto">
            <a:xfrm flipV="1">
              <a:off x="6941125" y="1571625"/>
              <a:ext cx="1087438" cy="638175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8646" name="Line 38"/>
            <p:cNvSpPr>
              <a:spLocks noChangeShapeType="1"/>
            </p:cNvSpPr>
            <p:nvPr/>
          </p:nvSpPr>
          <p:spPr bwMode="auto">
            <a:xfrm>
              <a:off x="1630938" y="1030288"/>
              <a:ext cx="0" cy="30988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8647" name="Text Box 39"/>
            <p:cNvSpPr txBox="1">
              <a:spLocks noChangeArrowheads="1"/>
            </p:cNvSpPr>
            <p:nvPr/>
          </p:nvSpPr>
          <p:spPr bwMode="auto">
            <a:xfrm>
              <a:off x="1496000" y="4089400"/>
              <a:ext cx="4079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708649" name="Text Box 41"/>
            <p:cNvSpPr txBox="1">
              <a:spLocks noChangeArrowheads="1"/>
            </p:cNvSpPr>
            <p:nvPr/>
          </p:nvSpPr>
          <p:spPr bwMode="auto">
            <a:xfrm>
              <a:off x="2718375" y="1731963"/>
              <a:ext cx="4206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Symbol" pitchFamily="18" charset="2"/>
                  <a:sym typeface="Symbol" pitchFamily="18" charset="2"/>
                </a:rPr>
                <a:t>D</a:t>
              </a:r>
              <a:r>
                <a:rPr lang="en-US" sz="2000" i="1" baseline="-25000">
                  <a:solidFill>
                    <a:schemeClr val="bg1"/>
                  </a:solidFill>
                  <a:sym typeface="Symbol" pitchFamily="18" charset="2"/>
                </a:rPr>
                <a:t> </a:t>
              </a:r>
            </a:p>
          </p:txBody>
        </p:sp>
        <p:graphicFrame>
          <p:nvGraphicFramePr>
            <p:cNvPr id="744455" name="Object 7"/>
            <p:cNvGraphicFramePr>
              <a:graphicFrameLocks noChangeAspect="1"/>
            </p:cNvGraphicFramePr>
            <p:nvPr/>
          </p:nvGraphicFramePr>
          <p:xfrm>
            <a:off x="35625" y="1018164"/>
            <a:ext cx="1601788" cy="519112"/>
          </p:xfrm>
          <a:graphic>
            <a:graphicData uri="http://schemas.openxmlformats.org/presentationml/2006/ole">
              <p:oleObj spid="_x0000_s744455" name="Equation" r:id="rId11" imgW="787320" imgH="253800" progId="Equation.DSMT4">
                <p:embed/>
              </p:oleObj>
            </a:graphicData>
          </a:graphic>
        </p:graphicFrame>
        <p:graphicFrame>
          <p:nvGraphicFramePr>
            <p:cNvPr id="744456" name="Object 8"/>
            <p:cNvGraphicFramePr>
              <a:graphicFrameLocks noChangeAspect="1"/>
            </p:cNvGraphicFramePr>
            <p:nvPr/>
          </p:nvGraphicFramePr>
          <p:xfrm>
            <a:off x="5806063" y="1036700"/>
            <a:ext cx="1784350" cy="492125"/>
          </p:xfrm>
          <a:graphic>
            <a:graphicData uri="http://schemas.openxmlformats.org/presentationml/2006/ole">
              <p:oleObj spid="_x0000_s744456" name="Equation" r:id="rId12" imgW="876240" imgH="241200" progId="Equation.DSMT4">
                <p:embed/>
              </p:oleObj>
            </a:graphicData>
          </a:graphic>
        </p:graphicFrame>
        <p:sp>
          <p:nvSpPr>
            <p:cNvPr id="708652" name="Text Box 44"/>
            <p:cNvSpPr txBox="1">
              <a:spLocks noChangeArrowheads="1"/>
            </p:cNvSpPr>
            <p:nvPr/>
          </p:nvSpPr>
          <p:spPr bwMode="auto">
            <a:xfrm>
              <a:off x="7004625" y="2608263"/>
              <a:ext cx="3746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bg2"/>
                  </a:solidFill>
                  <a:sym typeface="Symbol" pitchFamily="18" charset="2"/>
                </a:rPr>
                <a:t>d</a:t>
              </a:r>
              <a:endParaRPr lang="en-US" sz="2400" i="1" baseline="-2500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708653" name="Line 45"/>
            <p:cNvSpPr>
              <a:spLocks noChangeShapeType="1"/>
            </p:cNvSpPr>
            <p:nvPr/>
          </p:nvSpPr>
          <p:spPr bwMode="auto">
            <a:xfrm>
              <a:off x="7498338" y="2241550"/>
              <a:ext cx="0" cy="12684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8654" name="Text Box 46"/>
            <p:cNvSpPr txBox="1">
              <a:spLocks noChangeArrowheads="1"/>
            </p:cNvSpPr>
            <p:nvPr/>
          </p:nvSpPr>
          <p:spPr bwMode="auto">
            <a:xfrm>
              <a:off x="1877000" y="3119438"/>
              <a:ext cx="3873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1"/>
                  </a:solidFill>
                  <a:sym typeface="Symbol" pitchFamily="18" charset="2"/>
                </a:rPr>
                <a:t>B</a:t>
              </a:r>
              <a:r>
                <a:rPr lang="en-US" sz="2000" i="1">
                  <a:sym typeface="Symbol" pitchFamily="18" charset="2"/>
                </a:rPr>
                <a:t> </a:t>
              </a:r>
              <a:endParaRPr lang="en-US" sz="2000" i="1" baseline="-25000">
                <a:sym typeface="Symbol" pitchFamily="18" charset="2"/>
              </a:endParaRPr>
            </a:p>
          </p:txBody>
        </p:sp>
        <p:sp>
          <p:nvSpPr>
            <p:cNvPr id="708655" name="Text Box 47"/>
            <p:cNvSpPr txBox="1">
              <a:spLocks noChangeArrowheads="1"/>
            </p:cNvSpPr>
            <p:nvPr/>
          </p:nvSpPr>
          <p:spPr bwMode="auto">
            <a:xfrm>
              <a:off x="1799213" y="2200275"/>
              <a:ext cx="27781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1"/>
                  </a:solidFill>
                  <a:sym typeface="Symbol" pitchFamily="18" charset="2"/>
                </a:rPr>
                <a:t>A</a:t>
              </a:r>
              <a:endParaRPr lang="en-US" sz="2000" i="1" baseline="-25000">
                <a:solidFill>
                  <a:schemeClr val="bg1"/>
                </a:solidFill>
                <a:sym typeface="Symbol" pitchFamily="18" charset="2"/>
              </a:endParaRPr>
            </a:p>
          </p:txBody>
        </p:sp>
        <p:sp>
          <p:nvSpPr>
            <p:cNvPr id="708656" name="Text Box 48"/>
            <p:cNvSpPr txBox="1">
              <a:spLocks noChangeArrowheads="1"/>
            </p:cNvSpPr>
            <p:nvPr/>
          </p:nvSpPr>
          <p:spPr bwMode="auto">
            <a:xfrm>
              <a:off x="2642175" y="3143250"/>
              <a:ext cx="3873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1"/>
                  </a:solidFill>
                  <a:sym typeface="Symbol" pitchFamily="18" charset="2"/>
                </a:rPr>
                <a:t>C</a:t>
              </a:r>
              <a:endParaRPr lang="en-US" sz="2000" i="1" baseline="-25000">
                <a:solidFill>
                  <a:schemeClr val="bg1"/>
                </a:solidFill>
                <a:sym typeface="Symbol" pitchFamily="18" charset="2"/>
              </a:endParaRPr>
            </a:p>
          </p:txBody>
        </p:sp>
        <p:sp>
          <p:nvSpPr>
            <p:cNvPr id="708657" name="Text Box 49"/>
            <p:cNvSpPr txBox="1">
              <a:spLocks noChangeArrowheads="1"/>
            </p:cNvSpPr>
            <p:nvPr/>
          </p:nvSpPr>
          <p:spPr bwMode="auto">
            <a:xfrm>
              <a:off x="2805688" y="2205038"/>
              <a:ext cx="4603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1"/>
                  </a:solidFill>
                  <a:sym typeface="Symbol" pitchFamily="18" charset="2"/>
                </a:rPr>
                <a:t>D</a:t>
              </a:r>
              <a:endParaRPr lang="en-US" sz="2000" i="1" baseline="-25000">
                <a:solidFill>
                  <a:schemeClr val="bg1"/>
                </a:solidFill>
                <a:sym typeface="Symbol" pitchFamily="18" charset="2"/>
              </a:endParaRPr>
            </a:p>
          </p:txBody>
        </p:sp>
        <p:sp>
          <p:nvSpPr>
            <p:cNvPr id="708659" name="Oval 51"/>
            <p:cNvSpPr>
              <a:spLocks noChangeArrowheads="1"/>
            </p:cNvSpPr>
            <p:nvPr/>
          </p:nvSpPr>
          <p:spPr bwMode="auto">
            <a:xfrm>
              <a:off x="2210375" y="3251200"/>
              <a:ext cx="138113" cy="125413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62" name="Line 54"/>
            <p:cNvSpPr>
              <a:spLocks noChangeShapeType="1"/>
            </p:cNvSpPr>
            <p:nvPr/>
          </p:nvSpPr>
          <p:spPr bwMode="auto">
            <a:xfrm>
              <a:off x="2424688" y="2246313"/>
              <a:ext cx="0" cy="1270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8663" name="Text Box 55"/>
            <p:cNvSpPr txBox="1">
              <a:spLocks noChangeArrowheads="1"/>
            </p:cNvSpPr>
            <p:nvPr/>
          </p:nvSpPr>
          <p:spPr bwMode="auto">
            <a:xfrm>
              <a:off x="2389763" y="2665413"/>
              <a:ext cx="62706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1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baseline="-25000">
                  <a:solidFill>
                    <a:schemeClr val="bg1"/>
                  </a:solidFill>
                  <a:latin typeface="Symbol" pitchFamily="18" charset="2"/>
                  <a:sym typeface="Symbol" pitchFamily="18" charset="2"/>
                </a:rPr>
                <a:t>1</a:t>
              </a:r>
              <a:endParaRPr lang="en-US" sz="2000" baseline="-25000">
                <a:solidFill>
                  <a:schemeClr val="bg1"/>
                </a:solidFill>
                <a:sym typeface="Symbol" pitchFamily="18" charset="2"/>
              </a:endParaRPr>
            </a:p>
          </p:txBody>
        </p:sp>
        <p:sp>
          <p:nvSpPr>
            <p:cNvPr id="708664" name="Arc 56"/>
            <p:cNvSpPr>
              <a:spLocks/>
            </p:cNvSpPr>
            <p:nvPr/>
          </p:nvSpPr>
          <p:spPr bwMode="auto">
            <a:xfrm>
              <a:off x="2411988" y="3105150"/>
              <a:ext cx="231775" cy="1825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8007"/>
                <a:gd name="T1" fmla="*/ 0 h 21600"/>
                <a:gd name="T2" fmla="*/ 18007 w 18007"/>
                <a:gd name="T3" fmla="*/ 9671 h 21600"/>
                <a:gd name="T4" fmla="*/ 0 w 1800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07" h="21600" fill="none" extrusionOk="0">
                  <a:moveTo>
                    <a:pt x="-1" y="0"/>
                  </a:moveTo>
                  <a:cubicBezTo>
                    <a:pt x="7244" y="0"/>
                    <a:pt x="14006" y="3631"/>
                    <a:pt x="18007" y="9670"/>
                  </a:cubicBezTo>
                </a:path>
                <a:path w="18007" h="21600" stroke="0" extrusionOk="0">
                  <a:moveTo>
                    <a:pt x="-1" y="0"/>
                  </a:moveTo>
                  <a:cubicBezTo>
                    <a:pt x="7244" y="0"/>
                    <a:pt x="14006" y="3631"/>
                    <a:pt x="18007" y="967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65" name="Line 57"/>
            <p:cNvSpPr>
              <a:spLocks noChangeShapeType="1"/>
            </p:cNvSpPr>
            <p:nvPr/>
          </p:nvSpPr>
          <p:spPr bwMode="auto">
            <a:xfrm>
              <a:off x="2424688" y="2152650"/>
              <a:ext cx="9017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8667" name="Text Box 59"/>
            <p:cNvSpPr txBox="1">
              <a:spLocks noChangeArrowheads="1"/>
            </p:cNvSpPr>
            <p:nvPr/>
          </p:nvSpPr>
          <p:spPr bwMode="auto">
            <a:xfrm>
              <a:off x="3451800" y="1677988"/>
              <a:ext cx="4603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1"/>
                  </a:solidFill>
                  <a:sym typeface="Symbol" pitchFamily="18" charset="2"/>
                </a:rPr>
                <a:t>E</a:t>
              </a:r>
              <a:endParaRPr lang="en-US" sz="2000" i="1" baseline="-25000">
                <a:solidFill>
                  <a:schemeClr val="bg1"/>
                </a:solidFill>
                <a:sym typeface="Symbol" pitchFamily="18" charset="2"/>
              </a:endParaRPr>
            </a:p>
          </p:txBody>
        </p:sp>
        <p:sp>
          <p:nvSpPr>
            <p:cNvPr id="708670" name="Text Box 62"/>
            <p:cNvSpPr txBox="1">
              <a:spLocks noChangeArrowheads="1"/>
            </p:cNvSpPr>
            <p:nvPr/>
          </p:nvSpPr>
          <p:spPr bwMode="auto">
            <a:xfrm>
              <a:off x="8847713" y="1985963"/>
              <a:ext cx="40798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 </a:t>
              </a:r>
            </a:p>
          </p:txBody>
        </p:sp>
        <p:sp>
          <p:nvSpPr>
            <p:cNvPr id="708671" name="Line 63"/>
            <p:cNvSpPr>
              <a:spLocks noChangeShapeType="1"/>
            </p:cNvSpPr>
            <p:nvPr/>
          </p:nvSpPr>
          <p:spPr bwMode="auto">
            <a:xfrm>
              <a:off x="889575" y="2233613"/>
              <a:ext cx="78628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8672" name="Oval 64"/>
            <p:cNvSpPr>
              <a:spLocks noChangeArrowheads="1"/>
            </p:cNvSpPr>
            <p:nvPr/>
          </p:nvSpPr>
          <p:spPr bwMode="auto">
            <a:xfrm>
              <a:off x="1648400" y="2317750"/>
              <a:ext cx="138113" cy="125413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73" name="Oval 65"/>
            <p:cNvSpPr>
              <a:spLocks noChangeArrowheads="1"/>
            </p:cNvSpPr>
            <p:nvPr/>
          </p:nvSpPr>
          <p:spPr bwMode="auto">
            <a:xfrm>
              <a:off x="3126363" y="2378075"/>
              <a:ext cx="138112" cy="125413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74" name="Oval 66"/>
            <p:cNvSpPr>
              <a:spLocks noChangeArrowheads="1"/>
            </p:cNvSpPr>
            <p:nvPr/>
          </p:nvSpPr>
          <p:spPr bwMode="auto">
            <a:xfrm>
              <a:off x="2496125" y="3248025"/>
              <a:ext cx="138113" cy="125413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75" name="Oval 67"/>
            <p:cNvSpPr>
              <a:spLocks noChangeArrowheads="1"/>
            </p:cNvSpPr>
            <p:nvPr/>
          </p:nvSpPr>
          <p:spPr bwMode="auto">
            <a:xfrm>
              <a:off x="3491488" y="2055813"/>
              <a:ext cx="138112" cy="125412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80" name="Oval 72"/>
            <p:cNvSpPr>
              <a:spLocks noChangeArrowheads="1"/>
            </p:cNvSpPr>
            <p:nvPr/>
          </p:nvSpPr>
          <p:spPr bwMode="auto">
            <a:xfrm>
              <a:off x="1683325" y="2063750"/>
              <a:ext cx="138113" cy="125413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81" name="Oval 73"/>
            <p:cNvSpPr>
              <a:spLocks noChangeArrowheads="1"/>
            </p:cNvSpPr>
            <p:nvPr/>
          </p:nvSpPr>
          <p:spPr bwMode="auto">
            <a:xfrm>
              <a:off x="5269488" y="2063750"/>
              <a:ext cx="138112" cy="125413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82" name="Oval 74"/>
            <p:cNvSpPr>
              <a:spLocks noChangeArrowheads="1"/>
            </p:cNvSpPr>
            <p:nvPr/>
          </p:nvSpPr>
          <p:spPr bwMode="auto">
            <a:xfrm>
              <a:off x="6998275" y="2063750"/>
              <a:ext cx="138113" cy="125413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744457" name="Object 9"/>
          <p:cNvGraphicFramePr>
            <a:graphicFrameLocks noChangeAspect="1"/>
          </p:cNvGraphicFramePr>
          <p:nvPr/>
        </p:nvGraphicFramePr>
        <p:xfrm>
          <a:off x="5214300" y="5330825"/>
          <a:ext cx="1690688" cy="468313"/>
        </p:xfrm>
        <a:graphic>
          <a:graphicData uri="http://schemas.openxmlformats.org/presentationml/2006/ole">
            <p:oleObj spid="_x0000_s744457" name="Equation" r:id="rId13" imgW="825480" imgH="228600" progId="Equation.DSMT4">
              <p:embed/>
            </p:oleObj>
          </a:graphicData>
        </a:graphic>
      </p:graphicFrame>
      <p:graphicFrame>
        <p:nvGraphicFramePr>
          <p:cNvPr id="744458" name="Object 10"/>
          <p:cNvGraphicFramePr>
            <a:graphicFrameLocks noChangeAspect="1"/>
          </p:cNvGraphicFramePr>
          <p:nvPr/>
        </p:nvGraphicFramePr>
        <p:xfrm>
          <a:off x="5378450" y="5967413"/>
          <a:ext cx="1481138" cy="468312"/>
        </p:xfrm>
        <a:graphic>
          <a:graphicData uri="http://schemas.openxmlformats.org/presentationml/2006/ole">
            <p:oleObj spid="_x0000_s744458" name="Equation" r:id="rId14" imgW="723600" imgH="228600" progId="Equation.DSMT4">
              <p:embed/>
            </p:oleObj>
          </a:graphicData>
        </a:graphic>
      </p:graphicFrame>
      <p:sp>
        <p:nvSpPr>
          <p:cNvPr id="54" name="Slide Number Placeholder 5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DBB989-EEF4-4206-BC4A-37E6EB51AB12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44459" name="Object 11"/>
          <p:cNvGraphicFramePr>
            <a:graphicFrameLocks noChangeAspect="1"/>
          </p:cNvGraphicFramePr>
          <p:nvPr/>
        </p:nvGraphicFramePr>
        <p:xfrm>
          <a:off x="7140513" y="5315838"/>
          <a:ext cx="1611312" cy="493712"/>
        </p:xfrm>
        <a:graphic>
          <a:graphicData uri="http://schemas.openxmlformats.org/presentationml/2006/ole">
            <p:oleObj spid="_x0000_s744459" name="Equation" r:id="rId15" imgW="78732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Text Box 2"/>
          <p:cNvSpPr txBox="1">
            <a:spLocks noChangeArrowheads="1"/>
          </p:cNvSpPr>
          <p:nvPr/>
        </p:nvSpPr>
        <p:spPr bwMode="auto">
          <a:xfrm>
            <a:off x="1143953" y="0"/>
            <a:ext cx="70881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Bounce Diagram (cont.)</a:t>
            </a:r>
          </a:p>
        </p:txBody>
      </p:sp>
      <p:sp>
        <p:nvSpPr>
          <p:cNvPr id="709679" name="Text Box 47"/>
          <p:cNvSpPr txBox="1">
            <a:spLocks noChangeArrowheads="1"/>
          </p:cNvSpPr>
          <p:nvPr/>
        </p:nvSpPr>
        <p:spPr bwMode="auto">
          <a:xfrm>
            <a:off x="809625" y="968375"/>
            <a:ext cx="1377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At  </a:t>
            </a:r>
            <a:r>
              <a:rPr lang="en-US" sz="2400" i="1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2400">
                <a:solidFill>
                  <a:schemeClr val="bg1"/>
                </a:solidFill>
                <a:sym typeface="Symbol" pitchFamily="18" charset="2"/>
              </a:rPr>
              <a:t> = 0: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 </a:t>
            </a:r>
          </a:p>
        </p:txBody>
      </p:sp>
      <p:graphicFrame>
        <p:nvGraphicFramePr>
          <p:cNvPr id="709681" name="Object 49"/>
          <p:cNvGraphicFramePr>
            <a:graphicFrameLocks noChangeAspect="1"/>
          </p:cNvGraphicFramePr>
          <p:nvPr/>
        </p:nvGraphicFramePr>
        <p:xfrm>
          <a:off x="1382713" y="1481138"/>
          <a:ext cx="6181725" cy="1336675"/>
        </p:xfrm>
        <a:graphic>
          <a:graphicData uri="http://schemas.openxmlformats.org/presentationml/2006/ole">
            <p:oleObj spid="_x0000_s709681" name="Equation" r:id="rId4" imgW="2463480" imgH="533160" progId="Equation.DSMT4">
              <p:embed/>
            </p:oleObj>
          </a:graphicData>
        </a:graphic>
      </p:graphicFrame>
      <p:sp>
        <p:nvSpPr>
          <p:cNvPr id="709682" name="Text Box 50"/>
          <p:cNvSpPr txBox="1">
            <a:spLocks noChangeArrowheads="1"/>
          </p:cNvSpPr>
          <p:nvPr/>
        </p:nvSpPr>
        <p:spPr bwMode="auto">
          <a:xfrm>
            <a:off x="203200" y="4702175"/>
            <a:ext cx="1416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  <a:sym typeface="Symbol" pitchFamily="18" charset="2"/>
              </a:rPr>
              <a:t>So we have</a:t>
            </a:r>
            <a:endParaRPr lang="en-US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709683" name="Object 51"/>
          <p:cNvGraphicFramePr>
            <a:graphicFrameLocks noChangeAspect="1"/>
          </p:cNvGraphicFramePr>
          <p:nvPr/>
        </p:nvGraphicFramePr>
        <p:xfrm>
          <a:off x="566738" y="5195888"/>
          <a:ext cx="7950200" cy="708025"/>
        </p:xfrm>
        <a:graphic>
          <a:graphicData uri="http://schemas.openxmlformats.org/presentationml/2006/ole">
            <p:oleObj spid="_x0000_s709683" name="Equation" r:id="rId5" imgW="3136680" imgH="279360" progId="Equation.DSMT4">
              <p:embed/>
            </p:oleObj>
          </a:graphicData>
        </a:graphic>
      </p:graphicFrame>
      <p:graphicFrame>
        <p:nvGraphicFramePr>
          <p:cNvPr id="709684" name="Object 52"/>
          <p:cNvGraphicFramePr>
            <a:graphicFrameLocks noChangeAspect="1"/>
          </p:cNvGraphicFramePr>
          <p:nvPr/>
        </p:nvGraphicFramePr>
        <p:xfrm>
          <a:off x="909638" y="3578225"/>
          <a:ext cx="6983412" cy="601663"/>
        </p:xfrm>
        <a:graphic>
          <a:graphicData uri="http://schemas.openxmlformats.org/presentationml/2006/ole">
            <p:oleObj spid="_x0000_s709684" name="Equation" r:id="rId6" imgW="3238200" imgH="279360" progId="Equation.DSMT4">
              <p:embed/>
            </p:oleObj>
          </a:graphicData>
        </a:graphic>
      </p:graphicFrame>
      <p:sp>
        <p:nvSpPr>
          <p:cNvPr id="709687" name="AutoShape 55"/>
          <p:cNvSpPr>
            <a:spLocks/>
          </p:cNvSpPr>
          <p:nvPr/>
        </p:nvSpPr>
        <p:spPr bwMode="auto">
          <a:xfrm rot="-5400000">
            <a:off x="5498307" y="3239294"/>
            <a:ext cx="203200" cy="5602287"/>
          </a:xfrm>
          <a:prstGeom prst="leftBrace">
            <a:avLst>
              <a:gd name="adj1" fmla="val 229753"/>
              <a:gd name="adj2" fmla="val 50000"/>
            </a:avLst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09688" name="Object 56"/>
          <p:cNvGraphicFramePr>
            <a:graphicFrameLocks noChangeAspect="1"/>
          </p:cNvGraphicFramePr>
          <p:nvPr/>
        </p:nvGraphicFramePr>
        <p:xfrm>
          <a:off x="5430838" y="6281738"/>
          <a:ext cx="354012" cy="385762"/>
        </p:xfrm>
        <a:graphic>
          <a:graphicData uri="http://schemas.openxmlformats.org/presentationml/2006/ole">
            <p:oleObj spid="_x0000_s709688" name="Equation" r:id="rId7" imgW="139680" imgH="152280" progId="Equation.DSMT4">
              <p:embed/>
            </p:oleObj>
          </a:graphicData>
        </a:graphic>
      </p:graphicFrame>
      <p:sp>
        <p:nvSpPr>
          <p:cNvPr id="709689" name="Text Box 57"/>
          <p:cNvSpPr txBox="1">
            <a:spLocks noChangeArrowheads="1"/>
          </p:cNvSpPr>
          <p:nvPr/>
        </p:nvSpPr>
        <p:spPr bwMode="auto">
          <a:xfrm>
            <a:off x="309563" y="3201988"/>
            <a:ext cx="3011487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  <a:sym typeface="Symbol" pitchFamily="18" charset="2"/>
              </a:rPr>
              <a:t>Note that (for </a:t>
            </a:r>
            <a:r>
              <a:rPr lang="en-US" i="1">
                <a:solidFill>
                  <a:schemeClr val="bg1"/>
                </a:solidFill>
                <a:sym typeface="Symbol" pitchFamily="18" charset="2"/>
              </a:rPr>
              <a:t>p</a:t>
            </a:r>
            <a:r>
              <a:rPr lang="en-US">
                <a:solidFill>
                  <a:schemeClr val="bg1"/>
                </a:solidFill>
                <a:latin typeface="Arial" charset="0"/>
                <a:sym typeface="Symbol" pitchFamily="18" charset="2"/>
              </a:rPr>
              <a:t> an integer)</a:t>
            </a:r>
            <a:endParaRPr lang="en-US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DBB989-EEF4-4206-BC4A-37E6EB51AB1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Text Box 2"/>
          <p:cNvSpPr txBox="1">
            <a:spLocks noChangeArrowheads="1"/>
          </p:cNvSpPr>
          <p:nvPr/>
        </p:nvSpPr>
        <p:spPr bwMode="auto">
          <a:xfrm>
            <a:off x="1172528" y="0"/>
            <a:ext cx="6981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Bounce Diagram (cont.)</a:t>
            </a:r>
          </a:p>
        </p:txBody>
      </p:sp>
      <p:sp>
        <p:nvSpPr>
          <p:cNvPr id="710659" name="Text Box 3"/>
          <p:cNvSpPr txBox="1">
            <a:spLocks noChangeArrowheads="1"/>
          </p:cNvSpPr>
          <p:nvPr/>
        </p:nvSpPr>
        <p:spPr bwMode="auto">
          <a:xfrm>
            <a:off x="442913" y="1220788"/>
            <a:ext cx="1100137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  <a:sym typeface="Symbol" pitchFamily="18" charset="2"/>
              </a:rPr>
              <a:t>Hence</a:t>
            </a:r>
            <a:endParaRPr lang="en-US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710663" name="Object 7"/>
          <p:cNvGraphicFramePr>
            <a:graphicFrameLocks noChangeAspect="1"/>
          </p:cNvGraphicFramePr>
          <p:nvPr/>
        </p:nvGraphicFramePr>
        <p:xfrm>
          <a:off x="458788" y="1917700"/>
          <a:ext cx="7697787" cy="3816350"/>
        </p:xfrm>
        <a:graphic>
          <a:graphicData uri="http://schemas.openxmlformats.org/presentationml/2006/ole">
            <p:oleObj spid="_x0000_s710663" name="Equation" r:id="rId4" imgW="3098520" imgH="1536480" progId="Equation.DSMT4">
              <p:embed/>
            </p:oleObj>
          </a:graphicData>
        </a:graphic>
      </p:graphicFrame>
      <p:graphicFrame>
        <p:nvGraphicFramePr>
          <p:cNvPr id="710664" name="Object 8"/>
          <p:cNvGraphicFramePr>
            <a:graphicFrameLocks noChangeAspect="1"/>
          </p:cNvGraphicFramePr>
          <p:nvPr/>
        </p:nvGraphicFramePr>
        <p:xfrm>
          <a:off x="6840538" y="2273300"/>
          <a:ext cx="1714500" cy="385763"/>
        </p:xfrm>
        <a:graphic>
          <a:graphicData uri="http://schemas.openxmlformats.org/presentationml/2006/ole">
            <p:oleObj spid="_x0000_s710664" name="Equation" r:id="rId5" imgW="1015920" imgH="22860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DBB989-EEF4-4206-BC4A-37E6EB51AB1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7" name="Rectangle 7"/>
          <p:cNvSpPr>
            <a:spLocks noChangeArrowheads="1"/>
          </p:cNvSpPr>
          <p:nvPr/>
        </p:nvSpPr>
        <p:spPr bwMode="auto">
          <a:xfrm>
            <a:off x="1193800" y="4711700"/>
            <a:ext cx="6492875" cy="1749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682" name="Text Box 2"/>
          <p:cNvSpPr txBox="1">
            <a:spLocks noChangeArrowheads="1"/>
          </p:cNvSpPr>
          <p:nvPr/>
        </p:nvSpPr>
        <p:spPr bwMode="auto">
          <a:xfrm>
            <a:off x="1157288" y="0"/>
            <a:ext cx="672941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Bounce Diagram (cont.)</a:t>
            </a:r>
          </a:p>
        </p:txBody>
      </p:sp>
      <p:sp>
        <p:nvSpPr>
          <p:cNvPr id="711683" name="Text Box 3"/>
          <p:cNvSpPr txBox="1">
            <a:spLocks noChangeArrowheads="1"/>
          </p:cNvSpPr>
          <p:nvPr/>
        </p:nvSpPr>
        <p:spPr bwMode="auto">
          <a:xfrm>
            <a:off x="576263" y="4121150"/>
            <a:ext cx="1127125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  <a:sym typeface="Symbol" pitchFamily="18" charset="2"/>
              </a:rPr>
              <a:t>Hence</a:t>
            </a:r>
            <a:endParaRPr lang="en-US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711685" name="Object 5"/>
          <p:cNvGraphicFramePr>
            <a:graphicFrameLocks noChangeAspect="1"/>
          </p:cNvGraphicFramePr>
          <p:nvPr/>
        </p:nvGraphicFramePr>
        <p:xfrm>
          <a:off x="2779713" y="2674938"/>
          <a:ext cx="4086225" cy="1101725"/>
        </p:xfrm>
        <a:graphic>
          <a:graphicData uri="http://schemas.openxmlformats.org/presentationml/2006/ole">
            <p:oleObj spid="_x0000_s711685" name="Equation" r:id="rId4" imgW="1600200" imgH="431640" progId="Equation.DSMT4">
              <p:embed/>
            </p:oleObj>
          </a:graphicData>
        </a:graphic>
      </p:graphicFrame>
      <p:graphicFrame>
        <p:nvGraphicFramePr>
          <p:cNvPr id="711686" name="Object 6"/>
          <p:cNvGraphicFramePr>
            <a:graphicFrameLocks noChangeAspect="1"/>
          </p:cNvGraphicFramePr>
          <p:nvPr/>
        </p:nvGraphicFramePr>
        <p:xfrm>
          <a:off x="1511300" y="4891088"/>
          <a:ext cx="5776913" cy="1327150"/>
        </p:xfrm>
        <a:graphic>
          <a:graphicData uri="http://schemas.openxmlformats.org/presentationml/2006/ole">
            <p:oleObj spid="_x0000_s711686" name="Equation" r:id="rId5" imgW="2209680" imgH="507960" progId="Equation.DSMT4">
              <p:embed/>
            </p:oleObj>
          </a:graphicData>
        </a:graphic>
      </p:graphicFrame>
      <p:graphicFrame>
        <p:nvGraphicFramePr>
          <p:cNvPr id="711688" name="Object 8"/>
          <p:cNvGraphicFramePr>
            <a:graphicFrameLocks noChangeAspect="1"/>
          </p:cNvGraphicFramePr>
          <p:nvPr/>
        </p:nvGraphicFramePr>
        <p:xfrm>
          <a:off x="1546225" y="1368425"/>
          <a:ext cx="5394325" cy="1135063"/>
        </p:xfrm>
        <a:graphic>
          <a:graphicData uri="http://schemas.openxmlformats.org/presentationml/2006/ole">
            <p:oleObj spid="_x0000_s711688" name="Equation" r:id="rId6" imgW="2171520" imgH="457200" progId="Equation.DSMT4">
              <p:embed/>
            </p:oleObj>
          </a:graphicData>
        </a:graphic>
      </p:graphicFrame>
      <p:sp>
        <p:nvSpPr>
          <p:cNvPr id="711689" name="Text Box 9"/>
          <p:cNvSpPr txBox="1">
            <a:spLocks noChangeArrowheads="1"/>
          </p:cNvSpPr>
          <p:nvPr/>
        </p:nvSpPr>
        <p:spPr bwMode="auto">
          <a:xfrm>
            <a:off x="1312863" y="3054350"/>
            <a:ext cx="1381125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Next, use</a:t>
            </a:r>
            <a:endParaRPr lang="en-US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046163" y="1174750"/>
            <a:ext cx="592137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or</a:t>
            </a:r>
            <a:endParaRPr lang="en-US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DBB989-EEF4-4206-BC4A-37E6EB51AB1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15936</TotalTime>
  <Words>385</Words>
  <Application>Microsoft Office PowerPoint</Application>
  <PresentationFormat>On-screen Show (4:3)</PresentationFormat>
  <Paragraphs>154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1261</cp:revision>
  <cp:lastPrinted>1999-08-25T18:07:04Z</cp:lastPrinted>
  <dcterms:created xsi:type="dcterms:W3CDTF">1999-08-24T13:57:19Z</dcterms:created>
  <dcterms:modified xsi:type="dcterms:W3CDTF">2016-12-22T03:23:05Z</dcterms:modified>
</cp:coreProperties>
</file>