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25"/>
  </p:notesMasterIdLst>
  <p:handoutMasterIdLst>
    <p:handoutMasterId r:id="rId26"/>
  </p:handoutMasterIdLst>
  <p:sldIdLst>
    <p:sldId id="276" r:id="rId2"/>
    <p:sldId id="383" r:id="rId3"/>
    <p:sldId id="384" r:id="rId4"/>
    <p:sldId id="392" r:id="rId5"/>
    <p:sldId id="385" r:id="rId6"/>
    <p:sldId id="403" r:id="rId7"/>
    <p:sldId id="402" r:id="rId8"/>
    <p:sldId id="386" r:id="rId9"/>
    <p:sldId id="387" r:id="rId10"/>
    <p:sldId id="393" r:id="rId11"/>
    <p:sldId id="388" r:id="rId12"/>
    <p:sldId id="389" r:id="rId13"/>
    <p:sldId id="390" r:id="rId14"/>
    <p:sldId id="391" r:id="rId15"/>
    <p:sldId id="395" r:id="rId16"/>
    <p:sldId id="396" r:id="rId17"/>
    <p:sldId id="405" r:id="rId18"/>
    <p:sldId id="397" r:id="rId19"/>
    <p:sldId id="398" r:id="rId20"/>
    <p:sldId id="399" r:id="rId21"/>
    <p:sldId id="400" r:id="rId22"/>
    <p:sldId id="406" r:id="rId23"/>
    <p:sldId id="401"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CC"/>
    <a:srgbClr val="CC00FF"/>
    <a:srgbClr val="66FFFF"/>
    <a:srgbClr val="DDDDDD"/>
    <a:srgbClr val="FFFF99"/>
    <a:srgbClr val="33CC33"/>
    <a:srgbClr val="FF9933"/>
    <a:srgbClr val="0000CC"/>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621" autoAdjust="0"/>
    <p:restoredTop sz="97190" autoAdjust="0"/>
  </p:normalViewPr>
  <p:slideViewPr>
    <p:cSldViewPr snapToGrid="0">
      <p:cViewPr>
        <p:scale>
          <a:sx n="70" d="100"/>
          <a:sy n="70" d="100"/>
        </p:scale>
        <p:origin x="-2160"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26" d="100"/>
          <a:sy n="26" d="100"/>
        </p:scale>
        <p:origin x="-1320" y="-90"/>
      </p:cViewPr>
      <p:guideLst>
        <p:guide orient="horz" pos="3024"/>
        <p:guide pos="230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6" Type="http://schemas.openxmlformats.org/officeDocument/2006/relationships/image" Target="../media/image56.wmf"/><Relationship Id="rId5" Type="http://schemas.openxmlformats.org/officeDocument/2006/relationships/image" Target="../media/image55.wmf"/><Relationship Id="rId4" Type="http://schemas.openxmlformats.org/officeDocument/2006/relationships/image" Target="../media/image5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4" Type="http://schemas.openxmlformats.org/officeDocument/2006/relationships/image" Target="../media/image63.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 Id="rId6" Type="http://schemas.openxmlformats.org/officeDocument/2006/relationships/image" Target="../media/image69.wmf"/><Relationship Id="rId5" Type="http://schemas.openxmlformats.org/officeDocument/2006/relationships/image" Target="../media/image68.wmf"/><Relationship Id="rId4" Type="http://schemas.openxmlformats.org/officeDocument/2006/relationships/image" Target="../media/image6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7.wmf"/><Relationship Id="rId7" Type="http://schemas.openxmlformats.org/officeDocument/2006/relationships/image" Target="../media/image74.wmf"/><Relationship Id="rId2" Type="http://schemas.openxmlformats.org/officeDocument/2006/relationships/image" Target="../media/image68.wmf"/><Relationship Id="rId1" Type="http://schemas.openxmlformats.org/officeDocument/2006/relationships/image" Target="../media/image70.wmf"/><Relationship Id="rId6" Type="http://schemas.openxmlformats.org/officeDocument/2006/relationships/image" Target="../media/image73.wmf"/><Relationship Id="rId5" Type="http://schemas.openxmlformats.org/officeDocument/2006/relationships/image" Target="../media/image72.wmf"/><Relationship Id="rId4" Type="http://schemas.openxmlformats.org/officeDocument/2006/relationships/image" Target="../media/image7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image" Target="../media/image77.wmf"/><Relationship Id="rId7" Type="http://schemas.openxmlformats.org/officeDocument/2006/relationships/image" Target="../media/image81.wmf"/><Relationship Id="rId2" Type="http://schemas.openxmlformats.org/officeDocument/2006/relationships/image" Target="../media/image76.wmf"/><Relationship Id="rId1" Type="http://schemas.openxmlformats.org/officeDocument/2006/relationships/image" Target="../media/image75.wmf"/><Relationship Id="rId6" Type="http://schemas.openxmlformats.org/officeDocument/2006/relationships/image" Target="../media/image80.wmf"/><Relationship Id="rId5" Type="http://schemas.openxmlformats.org/officeDocument/2006/relationships/image" Target="../media/image79.wmf"/><Relationship Id="rId10" Type="http://schemas.openxmlformats.org/officeDocument/2006/relationships/image" Target="../media/image84.wmf"/><Relationship Id="rId4" Type="http://schemas.openxmlformats.org/officeDocument/2006/relationships/image" Target="../media/image78.wmf"/><Relationship Id="rId9" Type="http://schemas.openxmlformats.org/officeDocument/2006/relationships/image" Target="../media/image8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defTabSz="966788">
              <a:defRPr sz="1300"/>
            </a:lvl1pPr>
          </a:lstStyle>
          <a:p>
            <a:pPr>
              <a:defRPr/>
            </a:pPr>
            <a:endParaRPr lang="en-US"/>
          </a:p>
        </p:txBody>
      </p:sp>
      <p:sp>
        <p:nvSpPr>
          <p:cNvPr id="72707" name="Rectangle 3"/>
          <p:cNvSpPr>
            <a:spLocks noGrp="1" noChangeArrowheads="1"/>
          </p:cNvSpPr>
          <p:nvPr>
            <p:ph type="dt" sz="quarter" idx="1"/>
          </p:nvPr>
        </p:nvSpPr>
        <p:spPr bwMode="auto">
          <a:xfrm>
            <a:off x="4146550" y="0"/>
            <a:ext cx="3168650" cy="481013"/>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algn="r" defTabSz="966788">
              <a:defRPr sz="1300"/>
            </a:lvl1pPr>
          </a:lstStyle>
          <a:p>
            <a:pPr>
              <a:defRPr/>
            </a:pPr>
            <a:endParaRPr lang="en-US"/>
          </a:p>
        </p:txBody>
      </p:sp>
      <p:sp>
        <p:nvSpPr>
          <p:cNvPr id="72708" name="Rectangle 4"/>
          <p:cNvSpPr>
            <a:spLocks noGrp="1" noChangeArrowheads="1"/>
          </p:cNvSpPr>
          <p:nvPr>
            <p:ph type="ftr" sz="quarter" idx="2"/>
          </p:nvPr>
        </p:nvSpPr>
        <p:spPr bwMode="auto">
          <a:xfrm>
            <a:off x="0" y="9120188"/>
            <a:ext cx="3168650" cy="481012"/>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defTabSz="966788">
              <a:defRPr sz="1300"/>
            </a:lvl1pPr>
          </a:lstStyle>
          <a:p>
            <a:pPr>
              <a:defRPr/>
            </a:pPr>
            <a:endParaRPr lang="en-US"/>
          </a:p>
        </p:txBody>
      </p:sp>
      <p:sp>
        <p:nvSpPr>
          <p:cNvPr id="72709" name="Rectangle 5"/>
          <p:cNvSpPr>
            <a:spLocks noGrp="1" noChangeArrowheads="1"/>
          </p:cNvSpPr>
          <p:nvPr>
            <p:ph type="sldNum" sz="quarter" idx="3"/>
          </p:nvPr>
        </p:nvSpPr>
        <p:spPr bwMode="auto">
          <a:xfrm>
            <a:off x="4146550" y="9120188"/>
            <a:ext cx="3168650" cy="481012"/>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algn="r" defTabSz="966788">
              <a:defRPr sz="1300"/>
            </a:lvl1pPr>
          </a:lstStyle>
          <a:p>
            <a:pPr>
              <a:defRPr/>
            </a:pPr>
            <a:fld id="{B2F2848D-24A7-4ECE-A1ED-4C551D955F0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168650" cy="481013"/>
          </a:xfrm>
          <a:prstGeom prst="rect">
            <a:avLst/>
          </a:prstGeom>
          <a:noFill/>
          <a:ln w="12700">
            <a:noFill/>
            <a:miter lim="800000"/>
            <a:headEnd type="none" w="sm" len="sm"/>
            <a:tailEnd type="none" w="sm" len="sm"/>
          </a:ln>
          <a:effectLst/>
        </p:spPr>
        <p:txBody>
          <a:bodyPr vert="horz" wrap="none" lIns="96649" tIns="48325" rIns="96649" bIns="48325" numCol="1" anchor="t" anchorCtr="0" compatLnSpc="1">
            <a:prstTxWarp prst="textNoShape">
              <a:avLst/>
            </a:prstTxWarp>
          </a:bodyPr>
          <a:lstStyle>
            <a:lvl1pPr defTabSz="966788">
              <a:defRPr sz="1300"/>
            </a:lvl1pPr>
          </a:lstStyle>
          <a:p>
            <a:pPr>
              <a:defRPr/>
            </a:pPr>
            <a:endParaRPr lang="en-US"/>
          </a:p>
        </p:txBody>
      </p:sp>
      <p:sp>
        <p:nvSpPr>
          <p:cNvPr id="50179" name="Rectangle 3"/>
          <p:cNvSpPr>
            <a:spLocks noGrp="1" noChangeArrowheads="1"/>
          </p:cNvSpPr>
          <p:nvPr>
            <p:ph type="dt" idx="1"/>
          </p:nvPr>
        </p:nvSpPr>
        <p:spPr bwMode="auto">
          <a:xfrm>
            <a:off x="4146550" y="0"/>
            <a:ext cx="3168650" cy="481013"/>
          </a:xfrm>
          <a:prstGeom prst="rect">
            <a:avLst/>
          </a:prstGeom>
          <a:noFill/>
          <a:ln w="12700">
            <a:noFill/>
            <a:miter lim="800000"/>
            <a:headEnd type="none" w="sm" len="sm"/>
            <a:tailEnd type="none" w="sm" len="sm"/>
          </a:ln>
          <a:effectLst/>
        </p:spPr>
        <p:txBody>
          <a:bodyPr vert="horz" wrap="none" lIns="96649" tIns="48325" rIns="96649" bIns="48325" numCol="1" anchor="t" anchorCtr="0" compatLnSpc="1">
            <a:prstTxWarp prst="textNoShape">
              <a:avLst/>
            </a:prstTxWarp>
          </a:bodyPr>
          <a:lstStyle>
            <a:lvl1pPr algn="r" defTabSz="966788">
              <a:defRPr sz="13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974725" y="4560888"/>
            <a:ext cx="5365750" cy="4321175"/>
          </a:xfrm>
          <a:prstGeom prst="rect">
            <a:avLst/>
          </a:prstGeom>
          <a:noFill/>
          <a:ln w="12700">
            <a:noFill/>
            <a:miter lim="800000"/>
            <a:headEnd type="none" w="sm" len="sm"/>
            <a:tailEnd type="none" w="sm" len="sm"/>
          </a:ln>
          <a:effectLst/>
        </p:spPr>
        <p:txBody>
          <a:bodyPr vert="horz" wrap="none" lIns="96649" tIns="48325" rIns="96649" bIns="483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9120188"/>
            <a:ext cx="3168650" cy="481012"/>
          </a:xfrm>
          <a:prstGeom prst="rect">
            <a:avLst/>
          </a:prstGeom>
          <a:noFill/>
          <a:ln w="12700">
            <a:noFill/>
            <a:miter lim="800000"/>
            <a:headEnd type="none" w="sm" len="sm"/>
            <a:tailEnd type="none" w="sm" len="sm"/>
          </a:ln>
          <a:effectLst/>
        </p:spPr>
        <p:txBody>
          <a:bodyPr vert="horz" wrap="none" lIns="96649" tIns="48325" rIns="96649" bIns="48325" numCol="1" anchor="b" anchorCtr="0" compatLnSpc="1">
            <a:prstTxWarp prst="textNoShape">
              <a:avLst/>
            </a:prstTxWarp>
          </a:bodyPr>
          <a:lstStyle>
            <a:lvl1pPr defTabSz="966788">
              <a:defRPr sz="1300"/>
            </a:lvl1pPr>
          </a:lstStyle>
          <a:p>
            <a:pPr>
              <a:defRPr/>
            </a:pPr>
            <a:endParaRPr lang="en-US"/>
          </a:p>
        </p:txBody>
      </p:sp>
      <p:sp>
        <p:nvSpPr>
          <p:cNvPr id="50183" name="Rectangle 7"/>
          <p:cNvSpPr>
            <a:spLocks noGrp="1" noChangeArrowheads="1"/>
          </p:cNvSpPr>
          <p:nvPr>
            <p:ph type="sldNum" sz="quarter" idx="5"/>
          </p:nvPr>
        </p:nvSpPr>
        <p:spPr bwMode="auto">
          <a:xfrm>
            <a:off x="4146550" y="9120188"/>
            <a:ext cx="3168650" cy="481012"/>
          </a:xfrm>
          <a:prstGeom prst="rect">
            <a:avLst/>
          </a:prstGeom>
          <a:noFill/>
          <a:ln w="12700">
            <a:noFill/>
            <a:miter lim="800000"/>
            <a:headEnd type="none" w="sm" len="sm"/>
            <a:tailEnd type="none" w="sm" len="sm"/>
          </a:ln>
          <a:effectLst/>
        </p:spPr>
        <p:txBody>
          <a:bodyPr vert="horz" wrap="none" lIns="96649" tIns="48325" rIns="96649" bIns="48325" numCol="1" anchor="b" anchorCtr="0" compatLnSpc="1">
            <a:prstTxWarp prst="textNoShape">
              <a:avLst/>
            </a:prstTxWarp>
          </a:bodyPr>
          <a:lstStyle>
            <a:lvl1pPr algn="r" defTabSz="966788">
              <a:defRPr sz="1300"/>
            </a:lvl1pPr>
          </a:lstStyle>
          <a:p>
            <a:pPr>
              <a:defRPr/>
            </a:pPr>
            <a:fld id="{558E0788-223C-4240-81B8-404691E211C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BAB78F2-50A4-4262-BAE3-043600B3DBC0}" type="slidenum">
              <a:rPr lang="en-US" smtClean="0"/>
              <a:pPr/>
              <a:t>1</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349EB3D-88A2-48C2-B929-0352A42CEB41}" type="slidenum">
              <a:rPr lang="en-US" smtClean="0"/>
              <a:pPr/>
              <a:t>10</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315D691-A73C-40AC-B213-803015A30F0E}" type="slidenum">
              <a:rPr lang="en-US" smtClean="0"/>
              <a:pPr/>
              <a:t>11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4926A50-169D-478E-99D8-E3305AA85279}" type="slidenum">
              <a:rPr lang="en-US" smtClean="0"/>
              <a:pPr/>
              <a:t>12</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0B97B71-3EDA-4737-8A9C-93A16D74C506}" type="slidenum">
              <a:rPr lang="en-US" smtClean="0"/>
              <a:pPr/>
              <a:t>13</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768E66B-33E8-44E6-A656-03C86C6A7A89}" type="slidenum">
              <a:rPr lang="en-US" smtClean="0"/>
              <a:pPr/>
              <a:t>14</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60BDA18-5ABE-49CE-A9C1-72E5BD11BE4C}" type="slidenum">
              <a:rPr lang="en-US" smtClean="0"/>
              <a:pPr/>
              <a:t>15</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13D7C85-9CB2-4EC9-9144-8A64FB0F0399}" type="slidenum">
              <a:rPr lang="en-US" smtClean="0"/>
              <a:pPr/>
              <a:t>16</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13D7C85-9CB2-4EC9-9144-8A64FB0F0399}" type="slidenum">
              <a:rPr lang="en-US" smtClean="0"/>
              <a:pPr/>
              <a:t>17</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9056B76D-181D-4842-BE7F-A4378D47102A}" type="slidenum">
              <a:rPr lang="en-US" smtClean="0"/>
              <a:pPr/>
              <a:t>18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BE4CE06-CA0F-47DE-937C-DF9AA2F34EBB}" type="slidenum">
              <a:rPr lang="en-US" smtClean="0"/>
              <a:pPr/>
              <a:t>19</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25EA5A9-EF9B-46AB-9618-069E5A048E9A}" type="slidenum">
              <a:rPr lang="en-US" smtClean="0"/>
              <a:pPr/>
              <a:t>2</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7F0610F-E10C-4655-A5A3-4181602EE895}" type="slidenum">
              <a:rPr lang="en-US" smtClean="0"/>
              <a:pPr/>
              <a:t>20</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1FEED52-9A13-429F-B351-DD156AE23232}" type="slidenum">
              <a:rPr lang="en-US" smtClean="0"/>
              <a:pPr/>
              <a:t>21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1FEED52-9A13-429F-B351-DD156AE23232}" type="slidenum">
              <a:rPr lang="en-US" smtClean="0"/>
              <a:pPr/>
              <a:t>22</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135D8FA-CEBE-4946-BD4F-976A5B95F6BB}" type="slidenum">
              <a:rPr lang="en-US" smtClean="0"/>
              <a:pPr/>
              <a:t>23</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75A54DB7-C4B9-40B9-85F5-52904906E4BE}" type="slidenum">
              <a:rPr lang="en-US" smtClean="0"/>
              <a:pPr/>
              <a:t>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EAD03EF-659E-496C-A057-58FA203409F7}" type="slidenum">
              <a:rPr lang="en-US" smtClean="0"/>
              <a:pPr/>
              <a:t>4</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8BEFD99-CDB2-4D89-92A1-129925F76C1D}" type="slidenum">
              <a:rPr lang="en-US" smtClean="0"/>
              <a:pPr/>
              <a:t>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D2B425F-B9DA-45C0-A830-537B06567305}" type="slidenum">
              <a:rPr lang="en-US" smtClean="0"/>
              <a:pPr/>
              <a:t>6</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DCAF98A-CA03-4ACD-9CB0-B39FA61B1555}" type="slidenum">
              <a:rPr lang="en-US" smtClean="0"/>
              <a:pPr/>
              <a:t>7</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4C7E243-5D88-43C5-8A7F-701BA7B6BAF0}" type="slidenum">
              <a:rPr lang="en-US" smtClean="0"/>
              <a:pPr/>
              <a:t>8</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36EEF0E-46AD-47E7-A3DE-EBE5049B2777}" type="slidenum">
              <a:rPr lang="en-US" smtClean="0"/>
              <a:pPr/>
              <a:t>9</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4"/>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p>
          </p:txBody>
        </p:sp>
      </p:grpSp>
      <p:sp>
        <p:nvSpPr>
          <p:cNvPr id="66565" name="Rectangle 5"/>
          <p:cNvSpPr>
            <a:spLocks noGrp="1" noChangeArrowheads="1"/>
          </p:cNvSpPr>
          <p:nvPr>
            <p:ph type="ctrTitle" sz="quarter"/>
          </p:nvPr>
        </p:nvSpPr>
        <p:spPr bwMode="auto">
          <a:xfrm>
            <a:off x="1293813" y="762000"/>
            <a:ext cx="7772400" cy="1143000"/>
          </a:xfrm>
          <a:prstGeom prst="rect">
            <a:avLst/>
          </a:prstGeom>
          <a:noFill/>
          <a:ln>
            <a:miter lim="800000"/>
            <a:headEnd/>
            <a:tailEnd/>
          </a:ln>
        </p:spPr>
        <p:txBody>
          <a:bodyPr vert="horz" wrap="square" lIns="92075" tIns="46038" rIns="92075" bIns="46038" numCol="1" anchor="b" anchorCtr="0" compatLnSpc="1">
            <a:prstTxWarp prst="textNoShape">
              <a:avLst/>
            </a:prstTxWarp>
          </a:bodyPr>
          <a:lstStyle>
            <a:lvl1pPr>
              <a:defRPr/>
            </a:lvl1pPr>
          </a:lstStyle>
          <a:p>
            <a:r>
              <a:rPr lang="en-US"/>
              <a:t>Click to edit Master title style</a:t>
            </a:r>
          </a:p>
        </p:txBody>
      </p:sp>
      <p:sp>
        <p:nvSpPr>
          <p:cNvPr id="66566" name="Rectangle 6"/>
          <p:cNvSpPr>
            <a:spLocks noGrp="1" noChangeArrowheads="1"/>
          </p:cNvSpPr>
          <p:nvPr>
            <p:ph type="subTitle" sz="quarter" idx="1"/>
          </p:nvPr>
        </p:nvSpPr>
        <p:spPr bwMode="auto">
          <a:xfrm>
            <a:off x="685800" y="3429000"/>
            <a:ext cx="6400800" cy="1752600"/>
          </a:xfrm>
          <a:prstGeom prst="rect">
            <a:avLst/>
          </a:prstGeom>
          <a:noFill/>
          <a:ln>
            <a:miter lim="800000"/>
            <a:headEnd/>
            <a:tailEnd/>
          </a:ln>
        </p:spPr>
        <p:txBody>
          <a:bodyPr vert="horz" wrap="square" lIns="92075" tIns="46038" rIns="92075" bIns="46038" numCol="1" anchor="ctr"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7" name="Rectangle 7"/>
          <p:cNvSpPr>
            <a:spLocks noGrp="1" noChangeArrowheads="1"/>
          </p:cNvSpPr>
          <p:nvPr>
            <p:ph type="dt" sz="quarter" idx="10"/>
          </p:nvPr>
        </p:nvSpPr>
        <p:spPr bwMode="auto">
          <a:xfrm>
            <a:off x="6858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defRPr sz="1400"/>
            </a:lvl1pPr>
          </a:lstStyle>
          <a:p>
            <a:pPr>
              <a:defRPr/>
            </a:pPr>
            <a:endParaRPr lang="en-US"/>
          </a:p>
        </p:txBody>
      </p:sp>
      <p:sp>
        <p:nvSpPr>
          <p:cNvPr id="8" name="Rectangle 8"/>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defRPr sz="1400"/>
            </a:lvl1pPr>
          </a:lstStyle>
          <a:p>
            <a:pPr>
              <a:defRPr/>
            </a:pPr>
            <a:endParaRPr lang="en-US"/>
          </a:p>
        </p:txBody>
      </p:sp>
      <p:sp>
        <p:nvSpPr>
          <p:cNvPr id="10" name="Slide Number Placeholder 9"/>
          <p:cNvSpPr>
            <a:spLocks noGrp="1" noChangeArrowheads="1"/>
          </p:cNvSpPr>
          <p:nvPr>
            <p:ph type="sldNum" sz="quarter" idx="12"/>
          </p:nvPr>
        </p:nvSpPr>
        <p:spPr>
          <a:xfrm>
            <a:off x="7239000" y="6400800"/>
            <a:ext cx="1905000" cy="457200"/>
          </a:xfrm>
          <a:prstGeom prst="rect">
            <a:avLst/>
          </a:prstGeom>
          <a:ln/>
        </p:spPr>
        <p:txBody>
          <a:bodyPr/>
          <a:lstStyle>
            <a:lvl1pPr>
              <a:defRPr sz="1200"/>
            </a:lvl1pPr>
          </a:lstStyle>
          <a:p>
            <a:pPr>
              <a:defRPr/>
            </a:pPr>
            <a:endParaRPr lang="en-US" dirty="0" smtClean="0"/>
          </a:p>
          <a:p>
            <a:pPr>
              <a:defRPr/>
            </a:pPr>
            <a:fld id="{648E48CC-1F98-4133-B75F-7D303CE30BD0}"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xfrm>
            <a:off x="7239000" y="6400800"/>
            <a:ext cx="1905000" cy="457200"/>
          </a:xfrm>
          <a:prstGeom prst="rect">
            <a:avLst/>
          </a:prstGeom>
          <a:ln/>
        </p:spPr>
        <p:txBody>
          <a:bodyPr/>
          <a:lstStyle>
            <a:lvl1pPr>
              <a:defRPr sz="1200"/>
            </a:lvl1pPr>
          </a:lstStyle>
          <a:p>
            <a:pPr>
              <a:defRPr/>
            </a:pPr>
            <a:endParaRPr lang="en-US" dirty="0" smtClean="0"/>
          </a:p>
          <a:p>
            <a:pPr>
              <a:defRPr/>
            </a:pPr>
            <a:fld id="{648E48CC-1F98-4133-B75F-7D303CE30BD0}"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xfrm>
            <a:off x="7239000" y="6400800"/>
            <a:ext cx="1905000" cy="457200"/>
          </a:xfrm>
          <a:prstGeom prst="rect">
            <a:avLst/>
          </a:prstGeom>
          <a:ln/>
        </p:spPr>
        <p:txBody>
          <a:bodyPr/>
          <a:lstStyle>
            <a:lvl1pPr>
              <a:defRPr sz="1200"/>
            </a:lvl1pPr>
          </a:lstStyle>
          <a:p>
            <a:pPr>
              <a:defRPr/>
            </a:pPr>
            <a:endParaRPr lang="en-US" dirty="0" smtClean="0"/>
          </a:p>
          <a:p>
            <a:pPr>
              <a:defRPr/>
            </a:pPr>
            <a:fld id="{648E48CC-1F98-4133-B75F-7D303CE30BD0}"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9"/>
          <p:cNvSpPr>
            <a:spLocks noGrp="1" noChangeArrowheads="1"/>
          </p:cNvSpPr>
          <p:nvPr>
            <p:ph type="sldNum" sz="quarter" idx="10"/>
          </p:nvPr>
        </p:nvSpPr>
        <p:spPr>
          <a:xfrm>
            <a:off x="7239000" y="6400800"/>
            <a:ext cx="1905000" cy="457200"/>
          </a:xfrm>
          <a:prstGeom prst="rect">
            <a:avLst/>
          </a:prstGeom>
          <a:ln/>
        </p:spPr>
        <p:txBody>
          <a:bodyPr/>
          <a:lstStyle>
            <a:lvl1pPr algn="r">
              <a:defRPr sz="1200"/>
            </a:lvl1pPr>
          </a:lstStyle>
          <a:p>
            <a:pPr>
              <a:defRPr/>
            </a:pPr>
            <a:endParaRPr lang="en-US" dirty="0" smtClean="0"/>
          </a:p>
          <a:p>
            <a:pPr>
              <a:defRPr/>
            </a:pPr>
            <a:fld id="{648E48CC-1F98-4133-B75F-7D303CE30BD0}"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xfrm>
            <a:off x="7239000" y="6400800"/>
            <a:ext cx="1905000" cy="457200"/>
          </a:xfrm>
          <a:prstGeom prst="rect">
            <a:avLst/>
          </a:prstGeom>
          <a:ln/>
        </p:spPr>
        <p:txBody>
          <a:bodyPr/>
          <a:lstStyle>
            <a:lvl1pPr>
              <a:defRPr sz="1200"/>
            </a:lvl1pPr>
          </a:lstStyle>
          <a:p>
            <a:pPr>
              <a:defRPr/>
            </a:pPr>
            <a:endParaRPr lang="en-US" dirty="0" smtClean="0"/>
          </a:p>
          <a:p>
            <a:pPr>
              <a:defRPr/>
            </a:pPr>
            <a:fld id="{648E48CC-1F98-4133-B75F-7D303CE30BD0}"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9"/>
          <p:cNvSpPr>
            <a:spLocks noGrp="1" noChangeArrowheads="1"/>
          </p:cNvSpPr>
          <p:nvPr>
            <p:ph type="sldNum" sz="quarter" idx="10"/>
          </p:nvPr>
        </p:nvSpPr>
        <p:spPr>
          <a:xfrm>
            <a:off x="7239000" y="6400800"/>
            <a:ext cx="1905000" cy="457200"/>
          </a:xfrm>
          <a:prstGeom prst="rect">
            <a:avLst/>
          </a:prstGeom>
          <a:ln/>
        </p:spPr>
        <p:txBody>
          <a:bodyPr/>
          <a:lstStyle>
            <a:lvl1pPr>
              <a:defRPr sz="1200"/>
            </a:lvl1pPr>
          </a:lstStyle>
          <a:p>
            <a:pPr>
              <a:defRPr/>
            </a:pPr>
            <a:endParaRPr lang="en-US" dirty="0" smtClean="0"/>
          </a:p>
          <a:p>
            <a:pPr>
              <a:defRPr/>
            </a:pPr>
            <a:fld id="{648E48CC-1F98-4133-B75F-7D303CE30BD0}"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sldNum" sz="quarter" idx="10"/>
          </p:nvPr>
        </p:nvSpPr>
        <p:spPr>
          <a:xfrm>
            <a:off x="7239000" y="6400800"/>
            <a:ext cx="1905000" cy="457200"/>
          </a:xfrm>
          <a:prstGeom prst="rect">
            <a:avLst/>
          </a:prstGeom>
          <a:ln/>
        </p:spPr>
        <p:txBody>
          <a:bodyPr/>
          <a:lstStyle>
            <a:lvl1pPr>
              <a:defRPr sz="1200"/>
            </a:lvl1pPr>
          </a:lstStyle>
          <a:p>
            <a:pPr>
              <a:defRPr/>
            </a:pPr>
            <a:endParaRPr lang="en-US" dirty="0" smtClean="0"/>
          </a:p>
          <a:p>
            <a:pPr>
              <a:defRPr/>
            </a:pPr>
            <a:fld id="{648E48CC-1F98-4133-B75F-7D303CE30BD0}"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9"/>
          <p:cNvSpPr>
            <a:spLocks noGrp="1" noChangeArrowheads="1"/>
          </p:cNvSpPr>
          <p:nvPr>
            <p:ph type="sldNum" sz="quarter" idx="10"/>
          </p:nvPr>
        </p:nvSpPr>
        <p:spPr>
          <a:xfrm>
            <a:off x="7239000" y="6400800"/>
            <a:ext cx="1905000" cy="457200"/>
          </a:xfrm>
          <a:prstGeom prst="rect">
            <a:avLst/>
          </a:prstGeom>
          <a:ln/>
        </p:spPr>
        <p:txBody>
          <a:bodyPr/>
          <a:lstStyle>
            <a:lvl1pPr>
              <a:defRPr sz="1200"/>
            </a:lvl1pPr>
          </a:lstStyle>
          <a:p>
            <a:pPr>
              <a:defRPr/>
            </a:pPr>
            <a:endParaRPr lang="en-US" dirty="0" smtClean="0"/>
          </a:p>
          <a:p>
            <a:pPr>
              <a:defRPr/>
            </a:pPr>
            <a:fld id="{648E48CC-1F98-4133-B75F-7D303CE30BD0}"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9"/>
          <p:cNvSpPr>
            <a:spLocks noGrp="1" noChangeArrowheads="1"/>
          </p:cNvSpPr>
          <p:nvPr>
            <p:ph type="sldNum" sz="quarter" idx="10"/>
          </p:nvPr>
        </p:nvSpPr>
        <p:spPr>
          <a:xfrm>
            <a:off x="7239000" y="6400800"/>
            <a:ext cx="1905000" cy="457200"/>
          </a:xfrm>
          <a:prstGeom prst="rect">
            <a:avLst/>
          </a:prstGeom>
          <a:ln/>
        </p:spPr>
        <p:txBody>
          <a:bodyPr/>
          <a:lstStyle>
            <a:lvl1pPr>
              <a:defRPr sz="1200"/>
            </a:lvl1pPr>
          </a:lstStyle>
          <a:p>
            <a:pPr>
              <a:defRPr/>
            </a:pPr>
            <a:endParaRPr lang="en-US" dirty="0" smtClean="0"/>
          </a:p>
          <a:p>
            <a:pPr>
              <a:defRPr/>
            </a:pPr>
            <a:fld id="{648E48CC-1F98-4133-B75F-7D303CE30BD0}"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9"/>
          <p:cNvSpPr>
            <a:spLocks noGrp="1" noChangeArrowheads="1"/>
          </p:cNvSpPr>
          <p:nvPr>
            <p:ph type="sldNum" sz="quarter" idx="10"/>
          </p:nvPr>
        </p:nvSpPr>
        <p:spPr>
          <a:xfrm>
            <a:off x="7239000" y="6400800"/>
            <a:ext cx="1905000" cy="457200"/>
          </a:xfrm>
          <a:prstGeom prst="rect">
            <a:avLst/>
          </a:prstGeom>
          <a:ln/>
        </p:spPr>
        <p:txBody>
          <a:bodyPr/>
          <a:lstStyle>
            <a:lvl1pPr>
              <a:defRPr sz="1200"/>
            </a:lvl1pPr>
          </a:lstStyle>
          <a:p>
            <a:pPr>
              <a:defRPr/>
            </a:pPr>
            <a:endParaRPr lang="en-US" dirty="0" smtClean="0"/>
          </a:p>
          <a:p>
            <a:pPr>
              <a:defRPr/>
            </a:pPr>
            <a:fld id="{648E48CC-1F98-4133-B75F-7D303CE30BD0}"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9"/>
          <p:cNvSpPr>
            <a:spLocks noGrp="1" noChangeArrowheads="1"/>
          </p:cNvSpPr>
          <p:nvPr>
            <p:ph type="sldNum" sz="quarter" idx="10"/>
          </p:nvPr>
        </p:nvSpPr>
        <p:spPr>
          <a:xfrm>
            <a:off x="7239000" y="6400800"/>
            <a:ext cx="1905000" cy="457200"/>
          </a:xfrm>
          <a:prstGeom prst="rect">
            <a:avLst/>
          </a:prstGeom>
          <a:ln/>
        </p:spPr>
        <p:txBody>
          <a:bodyPr/>
          <a:lstStyle>
            <a:lvl1pPr>
              <a:defRPr sz="1200"/>
            </a:lvl1pPr>
          </a:lstStyle>
          <a:p>
            <a:pPr>
              <a:defRPr/>
            </a:pPr>
            <a:endParaRPr lang="en-US" dirty="0" smtClean="0"/>
          </a:p>
          <a:p>
            <a:pPr>
              <a:defRPr/>
            </a:pPr>
            <a:fld id="{648E48CC-1F98-4133-B75F-7D303CE30BD0}"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9"/>
          <p:cNvSpPr>
            <a:spLocks noGrp="1" noChangeArrowheads="1"/>
          </p:cNvSpPr>
          <p:nvPr>
            <p:ph type="sldNum" sz="quarter" idx="10"/>
          </p:nvPr>
        </p:nvSpPr>
        <p:spPr>
          <a:xfrm>
            <a:off x="7239000" y="6400800"/>
            <a:ext cx="1905000" cy="457200"/>
          </a:xfrm>
          <a:prstGeom prst="rect">
            <a:avLst/>
          </a:prstGeom>
          <a:ln/>
        </p:spPr>
        <p:txBody>
          <a:bodyPr/>
          <a:lstStyle>
            <a:lvl1pPr>
              <a:defRPr sz="1200"/>
            </a:lvl1pPr>
          </a:lstStyle>
          <a:p>
            <a:pPr>
              <a:defRPr/>
            </a:pPr>
            <a:endParaRPr lang="en-US" dirty="0" smtClean="0"/>
          </a:p>
          <a:p>
            <a:pPr>
              <a:defRPr/>
            </a:pPr>
            <a:fld id="{648E48CC-1F98-4133-B75F-7D303CE30BD0}"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9"/>
          <p:cNvSpPr>
            <a:spLocks noGrp="1" noChangeArrowheads="1"/>
          </p:cNvSpPr>
          <p:nvPr>
            <p:ph type="sldNum" sz="quarter" idx="4"/>
          </p:nvPr>
        </p:nvSpPr>
        <p:spPr>
          <a:xfrm>
            <a:off x="7239000" y="6400800"/>
            <a:ext cx="1905000" cy="457200"/>
          </a:xfrm>
          <a:prstGeom prst="rect">
            <a:avLst/>
          </a:prstGeom>
          <a:ln/>
        </p:spPr>
        <p:txBody>
          <a:bodyPr/>
          <a:lstStyle>
            <a:lvl1pPr algn="r">
              <a:defRPr sz="1200">
                <a:solidFill>
                  <a:schemeClr val="bg2"/>
                </a:solidFill>
                <a:latin typeface="+mj-lt"/>
              </a:defRPr>
            </a:lvl1pPr>
          </a:lstStyle>
          <a:p>
            <a:pPr>
              <a:defRPr/>
            </a:pPr>
            <a:endParaRPr lang="en-US" dirty="0" smtClean="0"/>
          </a:p>
          <a:p>
            <a:pPr>
              <a:defRPr/>
            </a:pPr>
            <a:fld id="{648E48CC-1F98-4133-B75F-7D303CE30BD0}" type="slidenum">
              <a:rPr lang="en-US" smtClean="0"/>
              <a:pPr>
                <a:defRPr/>
              </a:pPr>
              <a:t>‹#›</a:t>
            </a:fld>
            <a:endParaRPr lang="en-US" dirty="0"/>
          </a:p>
        </p:txBody>
      </p:sp>
    </p:spTree>
  </p:cSld>
  <p:clrMap bg1="dk2" tx1="lt1" bg2="dk1" tx2="lt2" accent1="accent1" accent2="accent2" accent3="accent3" accent4="accent4" accent5="accent5" accent6="accent6" hlink="hlink" folHlink="folHlink"/>
  <p:sldLayoutIdLst>
    <p:sldLayoutId id="214748369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12.xml"/><Relationship Id="rId7"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 Id="rId9" Type="http://schemas.openxmlformats.org/officeDocument/2006/relationships/oleObject" Target="../embeddings/oleObject3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oleObject" Target="../embeddings/oleObject38.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notesSlide" Target="../notesSlides/notesSlide18.xml"/><Relationship Id="rId7"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52.bin"/><Relationship Id="rId5" Type="http://schemas.openxmlformats.org/officeDocument/2006/relationships/oleObject" Target="../embeddings/oleObject51.bin"/><Relationship Id="rId4" Type="http://schemas.openxmlformats.org/officeDocument/2006/relationships/oleObject" Target="../embeddings/oleObject50.bin"/><Relationship Id="rId9" Type="http://schemas.openxmlformats.org/officeDocument/2006/relationships/oleObject" Target="../embeddings/oleObject55.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58.bin"/><Relationship Id="rId5" Type="http://schemas.openxmlformats.org/officeDocument/2006/relationships/oleObject" Target="../embeddings/oleObject57.bin"/><Relationship Id="rId4" Type="http://schemas.openxmlformats.org/officeDocument/2006/relationships/oleObject" Target="../embeddings/oleObject56.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oleObject" Target="../embeddings/oleObject62.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61.bin"/><Relationship Id="rId5" Type="http://schemas.openxmlformats.org/officeDocument/2006/relationships/oleObject" Target="../embeddings/oleObject60.bin"/><Relationship Id="rId4" Type="http://schemas.openxmlformats.org/officeDocument/2006/relationships/oleObject" Target="../embeddings/oleObject59.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67.bin"/><Relationship Id="rId3" Type="http://schemas.openxmlformats.org/officeDocument/2006/relationships/notesSlide" Target="../notesSlides/notesSlide21.xml"/><Relationship Id="rId7" Type="http://schemas.openxmlformats.org/officeDocument/2006/relationships/oleObject" Target="../embeddings/oleObject66.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65.bin"/><Relationship Id="rId5" Type="http://schemas.openxmlformats.org/officeDocument/2006/relationships/oleObject" Target="../embeddings/oleObject64.bin"/><Relationship Id="rId4" Type="http://schemas.openxmlformats.org/officeDocument/2006/relationships/oleObject" Target="../embeddings/oleObject63.bin"/><Relationship Id="rId9" Type="http://schemas.openxmlformats.org/officeDocument/2006/relationships/oleObject" Target="../embeddings/oleObject68.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notesSlide" Target="../notesSlides/notesSlide22.xml"/><Relationship Id="rId7" Type="http://schemas.openxmlformats.org/officeDocument/2006/relationships/oleObject" Target="../embeddings/oleObject72.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71.bin"/><Relationship Id="rId5" Type="http://schemas.openxmlformats.org/officeDocument/2006/relationships/oleObject" Target="../embeddings/oleObject70.bin"/><Relationship Id="rId10" Type="http://schemas.openxmlformats.org/officeDocument/2006/relationships/oleObject" Target="../embeddings/oleObject75.bin"/><Relationship Id="rId4" Type="http://schemas.openxmlformats.org/officeDocument/2006/relationships/oleObject" Target="../embeddings/oleObject69.bin"/><Relationship Id="rId9" Type="http://schemas.openxmlformats.org/officeDocument/2006/relationships/oleObject" Target="../embeddings/oleObject74.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80.bin"/><Relationship Id="rId13" Type="http://schemas.openxmlformats.org/officeDocument/2006/relationships/oleObject" Target="../embeddings/oleObject85.bin"/><Relationship Id="rId3" Type="http://schemas.openxmlformats.org/officeDocument/2006/relationships/notesSlide" Target="../notesSlides/notesSlide23.xml"/><Relationship Id="rId7" Type="http://schemas.openxmlformats.org/officeDocument/2006/relationships/oleObject" Target="../embeddings/oleObject79.bin"/><Relationship Id="rId12" Type="http://schemas.openxmlformats.org/officeDocument/2006/relationships/oleObject" Target="../embeddings/oleObject84.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78.bin"/><Relationship Id="rId11" Type="http://schemas.openxmlformats.org/officeDocument/2006/relationships/oleObject" Target="../embeddings/oleObject83.bin"/><Relationship Id="rId5" Type="http://schemas.openxmlformats.org/officeDocument/2006/relationships/oleObject" Target="../embeddings/oleObject77.bin"/><Relationship Id="rId10" Type="http://schemas.openxmlformats.org/officeDocument/2006/relationships/oleObject" Target="../embeddings/oleObject82.bin"/><Relationship Id="rId4" Type="http://schemas.openxmlformats.org/officeDocument/2006/relationships/oleObject" Target="../embeddings/oleObject76.bin"/><Relationship Id="rId9" Type="http://schemas.openxmlformats.org/officeDocument/2006/relationships/oleObject" Target="../embeddings/oleObject8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4.xml"/><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 Id="rId9"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9.xml"/><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 Id="rId9" Type="http://schemas.openxmlformats.org/officeDocument/2006/relationships/oleObject" Target="../embeddings/oleObject2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932113" y="2476500"/>
            <a:ext cx="3284537" cy="822325"/>
          </a:xfrm>
          <a:prstGeom prst="rect">
            <a:avLst/>
          </a:prstGeom>
          <a:noFill/>
          <a:ln w="9525">
            <a:noFill/>
            <a:miter lim="800000"/>
            <a:headEnd/>
            <a:tailEnd/>
          </a:ln>
        </p:spPr>
        <p:txBody>
          <a:bodyPr wrap="none">
            <a:spAutoFit/>
          </a:bodyPr>
          <a:lstStyle/>
          <a:p>
            <a:pPr algn="ctr" eaLnBrk="0" hangingPunct="0"/>
            <a:r>
              <a:rPr lang="en-US" sz="2400">
                <a:solidFill>
                  <a:schemeClr val="bg2"/>
                </a:solidFill>
                <a:latin typeface="Arial" charset="0"/>
              </a:rPr>
              <a:t>Prof. David R. Jackson</a:t>
            </a:r>
          </a:p>
          <a:p>
            <a:pPr algn="ctr" eaLnBrk="0" hangingPunct="0"/>
            <a:r>
              <a:rPr lang="en-US" sz="2400">
                <a:solidFill>
                  <a:schemeClr val="bg2"/>
                </a:solidFill>
                <a:latin typeface="Arial" charset="0"/>
              </a:rPr>
              <a:t>Dept. of ECE</a:t>
            </a:r>
          </a:p>
        </p:txBody>
      </p:sp>
      <p:sp>
        <p:nvSpPr>
          <p:cNvPr id="21507" name="Text Box 3"/>
          <p:cNvSpPr txBox="1">
            <a:spLocks noChangeArrowheads="1"/>
          </p:cNvSpPr>
          <p:nvPr/>
        </p:nvSpPr>
        <p:spPr bwMode="auto">
          <a:xfrm>
            <a:off x="3819330" y="1827213"/>
            <a:ext cx="1484702" cy="461665"/>
          </a:xfrm>
          <a:prstGeom prst="rect">
            <a:avLst/>
          </a:prstGeom>
          <a:noFill/>
          <a:ln w="9525">
            <a:noFill/>
            <a:miter lim="800000"/>
            <a:headEnd/>
            <a:tailEnd/>
          </a:ln>
        </p:spPr>
        <p:txBody>
          <a:bodyPr wrap="none">
            <a:spAutoFit/>
          </a:bodyPr>
          <a:lstStyle/>
          <a:p>
            <a:pPr algn="ctr" eaLnBrk="0" hangingPunct="0"/>
            <a:r>
              <a:rPr lang="en-US" sz="2400" b="1" dirty="0">
                <a:solidFill>
                  <a:schemeClr val="bg2"/>
                </a:solidFill>
                <a:latin typeface="Arial" charset="0"/>
              </a:rPr>
              <a:t>Fall </a:t>
            </a:r>
            <a:r>
              <a:rPr lang="en-US" sz="2400" b="1" dirty="0" smtClean="0">
                <a:solidFill>
                  <a:schemeClr val="bg2"/>
                </a:solidFill>
                <a:latin typeface="Arial" charset="0"/>
              </a:rPr>
              <a:t>2016</a:t>
            </a:r>
            <a:endParaRPr lang="en-US" sz="3200" dirty="0">
              <a:solidFill>
                <a:schemeClr val="bg2"/>
              </a:solidFill>
              <a:latin typeface="Arial" charset="0"/>
            </a:endParaRPr>
          </a:p>
        </p:txBody>
      </p:sp>
      <p:sp>
        <p:nvSpPr>
          <p:cNvPr id="21508" name="Rectangle 4"/>
          <p:cNvSpPr>
            <a:spLocks noChangeArrowheads="1"/>
          </p:cNvSpPr>
          <p:nvPr/>
        </p:nvSpPr>
        <p:spPr bwMode="auto">
          <a:xfrm>
            <a:off x="5105400" y="4724400"/>
            <a:ext cx="2946400" cy="701675"/>
          </a:xfrm>
          <a:prstGeom prst="rect">
            <a:avLst/>
          </a:prstGeom>
          <a:noFill/>
          <a:ln w="9525">
            <a:noFill/>
            <a:miter lim="800000"/>
            <a:headEnd/>
            <a:tailEnd/>
          </a:ln>
        </p:spPr>
        <p:txBody>
          <a:bodyPr>
            <a:spAutoFit/>
          </a:bodyPr>
          <a:lstStyle/>
          <a:p>
            <a:pPr algn="ctr" eaLnBrk="0" hangingPunct="0"/>
            <a:r>
              <a:rPr lang="en-US" sz="4000">
                <a:solidFill>
                  <a:schemeClr val="bg1"/>
                </a:solidFill>
                <a:latin typeface="Arial" charset="0"/>
              </a:rPr>
              <a:t>Notes 23</a:t>
            </a:r>
          </a:p>
        </p:txBody>
      </p:sp>
      <p:sp>
        <p:nvSpPr>
          <p:cNvPr id="174086" name="Text Box 6"/>
          <p:cNvSpPr txBox="1">
            <a:spLocks noChangeArrowheads="1"/>
          </p:cNvSpPr>
          <p:nvPr/>
        </p:nvSpPr>
        <p:spPr bwMode="auto">
          <a:xfrm>
            <a:off x="1063625" y="360363"/>
            <a:ext cx="7118350" cy="1190625"/>
          </a:xfrm>
          <a:prstGeom prst="rect">
            <a:avLst/>
          </a:prstGeom>
          <a:noFill/>
          <a:ln w="12700">
            <a:noFill/>
            <a:miter lim="800000"/>
            <a:headEnd type="none" w="sm" len="sm"/>
            <a:tailEnd type="none" w="sm" len="sm"/>
          </a:ln>
          <a:effectLst/>
        </p:spPr>
        <p:txBody>
          <a:bodyPr>
            <a:spAutoFit/>
          </a:bodyPr>
          <a:lstStyle/>
          <a:p>
            <a:pPr algn="ctr">
              <a:defRPr/>
            </a:pPr>
            <a:r>
              <a:rPr lang="en-US" sz="3600">
                <a:solidFill>
                  <a:srgbClr val="FF9900"/>
                </a:solidFill>
                <a:effectLst>
                  <a:outerShdw blurRad="38100" dist="38100" dir="2700000" algn="tl">
                    <a:srgbClr val="C0C0C0"/>
                  </a:outerShdw>
                </a:effectLst>
                <a:latin typeface="Arial" charset="0"/>
              </a:rPr>
              <a:t>ECE 6340 </a:t>
            </a:r>
          </a:p>
          <a:p>
            <a:pPr algn="ctr">
              <a:defRPr/>
            </a:pPr>
            <a:r>
              <a:rPr lang="en-US" sz="3600">
                <a:solidFill>
                  <a:srgbClr val="FF9900"/>
                </a:solidFill>
                <a:effectLst>
                  <a:outerShdw blurRad="38100" dist="38100" dir="2700000" algn="tl">
                    <a:srgbClr val="C0C0C0"/>
                  </a:outerShdw>
                </a:effectLst>
                <a:latin typeface="Arial" charset="0"/>
              </a:rPr>
              <a:t>Intermediate EM Waves</a:t>
            </a:r>
          </a:p>
        </p:txBody>
      </p:sp>
      <p:pic>
        <p:nvPicPr>
          <p:cNvPr id="9" name="Picture 8" descr="E:\My Documents\Classes\6340\Images\Maxwell cup 1.jpg"/>
          <p:cNvPicPr>
            <a:picLocks noChangeAspect="1" noChangeArrowheads="1"/>
          </p:cNvPicPr>
          <p:nvPr/>
        </p:nvPicPr>
        <p:blipFill>
          <a:blip r:embed="rId3" cstate="print"/>
          <a:srcRect/>
          <a:stretch>
            <a:fillRect/>
          </a:stretch>
        </p:blipFill>
        <p:spPr bwMode="auto">
          <a:xfrm>
            <a:off x="607744" y="3662094"/>
            <a:ext cx="2651662" cy="2651662"/>
          </a:xfrm>
          <a:prstGeom prst="rect">
            <a:avLst/>
          </a:prstGeom>
          <a:noFill/>
        </p:spPr>
      </p:pic>
      <p:sp>
        <p:nvSpPr>
          <p:cNvPr id="8" name="Slide Number Placeholder 7"/>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6"/>
          <p:cNvGraphicFramePr>
            <a:graphicFrameLocks noChangeAspect="1"/>
          </p:cNvGraphicFramePr>
          <p:nvPr/>
        </p:nvGraphicFramePr>
        <p:xfrm>
          <a:off x="2005013" y="4313238"/>
          <a:ext cx="4859337" cy="1123950"/>
        </p:xfrm>
        <a:graphic>
          <a:graphicData uri="http://schemas.openxmlformats.org/presentationml/2006/ole">
            <p:oleObj spid="_x0000_s8194" name="Equation" r:id="rId4" imgW="1866600" imgH="431640" progId="Equation.DSMT4">
              <p:embed/>
            </p:oleObj>
          </a:graphicData>
        </a:graphic>
      </p:graphicFrame>
      <p:graphicFrame>
        <p:nvGraphicFramePr>
          <p:cNvPr id="8195" name="Object 7"/>
          <p:cNvGraphicFramePr>
            <a:graphicFrameLocks noChangeAspect="1"/>
          </p:cNvGraphicFramePr>
          <p:nvPr/>
        </p:nvGraphicFramePr>
        <p:xfrm>
          <a:off x="2116138" y="1866900"/>
          <a:ext cx="4640262" cy="1109663"/>
        </p:xfrm>
        <a:graphic>
          <a:graphicData uri="http://schemas.openxmlformats.org/presentationml/2006/ole">
            <p:oleObj spid="_x0000_s8195" name="Equation" r:id="rId5" imgW="1803240" imgH="431640" progId="Equation.DSMT4">
              <p:embed/>
            </p:oleObj>
          </a:graphicData>
        </a:graphic>
      </p:graphicFrame>
      <p:sp>
        <p:nvSpPr>
          <p:cNvPr id="8196" name="AutoShape 9"/>
          <p:cNvSpPr>
            <a:spLocks noChangeArrowheads="1"/>
          </p:cNvSpPr>
          <p:nvPr/>
        </p:nvSpPr>
        <p:spPr bwMode="auto">
          <a:xfrm>
            <a:off x="4437063" y="3333750"/>
            <a:ext cx="292100" cy="701675"/>
          </a:xfrm>
          <a:prstGeom prst="downArrow">
            <a:avLst>
              <a:gd name="adj1" fmla="val 50000"/>
              <a:gd name="adj2" fmla="val 60054"/>
            </a:avLst>
          </a:prstGeom>
          <a:solidFill>
            <a:schemeClr val="accent1"/>
          </a:solidFill>
          <a:ln w="12700">
            <a:solidFill>
              <a:schemeClr val="bg2"/>
            </a:solidFill>
            <a:miter lim="800000"/>
            <a:headEnd type="none" w="sm" len="sm"/>
            <a:tailEnd type="none" w="sm" len="sm"/>
          </a:ln>
        </p:spPr>
        <p:txBody>
          <a:bodyPr wrap="none" anchor="ctr"/>
          <a:lstStyle/>
          <a:p>
            <a:endParaRPr lang="en-US"/>
          </a:p>
        </p:txBody>
      </p:sp>
      <p:sp>
        <p:nvSpPr>
          <p:cNvPr id="8197" name="Text Box 10"/>
          <p:cNvSpPr txBox="1">
            <a:spLocks noChangeArrowheads="1"/>
          </p:cNvSpPr>
          <p:nvPr/>
        </p:nvSpPr>
        <p:spPr bwMode="auto">
          <a:xfrm>
            <a:off x="1598613" y="1320800"/>
            <a:ext cx="749300" cy="396875"/>
          </a:xfrm>
          <a:prstGeom prst="rect">
            <a:avLst/>
          </a:prstGeom>
          <a:noFill/>
          <a:ln w="12700">
            <a:noFill/>
            <a:miter lim="800000"/>
            <a:headEnd type="none" w="sm" len="sm"/>
            <a:tailEnd type="none" w="sm" len="sm"/>
          </a:ln>
        </p:spPr>
        <p:txBody>
          <a:bodyPr wrap="none">
            <a:spAutoFit/>
          </a:bodyPr>
          <a:lstStyle/>
          <a:p>
            <a:r>
              <a:rPr lang="en-US" sz="2000">
                <a:solidFill>
                  <a:schemeClr val="bg1"/>
                </a:solidFill>
                <a:latin typeface="Arial" charset="0"/>
              </a:rPr>
              <a:t>Also,</a:t>
            </a:r>
          </a:p>
        </p:txBody>
      </p:sp>
      <p:sp>
        <p:nvSpPr>
          <p:cNvPr id="769036" name="Text Box 12"/>
          <p:cNvSpPr txBox="1">
            <a:spLocks noChangeArrowheads="1"/>
          </p:cNvSpPr>
          <p:nvPr/>
        </p:nvSpPr>
        <p:spPr bwMode="auto">
          <a:xfrm>
            <a:off x="446088" y="0"/>
            <a:ext cx="8396287" cy="641350"/>
          </a:xfrm>
          <a:prstGeom prst="rect">
            <a:avLst/>
          </a:prstGeom>
          <a:noFill/>
          <a:ln w="12700">
            <a:noFill/>
            <a:miter lim="800000"/>
            <a:headEnd type="none" w="sm" len="sm"/>
            <a:tailEnd type="none" w="sm" len="sm"/>
          </a:ln>
          <a:effectLst/>
        </p:spPr>
        <p:txBody>
          <a:bodyPr>
            <a:spAutoFit/>
          </a:bodyPr>
          <a:lstStyle/>
          <a:p>
            <a:pPr algn="ctr">
              <a:defRPr/>
            </a:pPr>
            <a:r>
              <a:rPr lang="en-US" sz="3600" dirty="0">
                <a:solidFill>
                  <a:srgbClr val="FF9900"/>
                </a:solidFill>
                <a:effectLst>
                  <a:outerShdw blurRad="38100" dist="38100" dir="2700000" algn="tl">
                    <a:srgbClr val="C0C0C0"/>
                  </a:outerShdw>
                </a:effectLst>
                <a:latin typeface="Arial" charset="0"/>
              </a:rPr>
              <a:t>Radiation From Magnetic Current (cont.)</a:t>
            </a:r>
          </a:p>
        </p:txBody>
      </p:sp>
      <p:sp>
        <p:nvSpPr>
          <p:cNvPr id="8199" name="Text Box 13"/>
          <p:cNvSpPr txBox="1">
            <a:spLocks noChangeArrowheads="1"/>
          </p:cNvSpPr>
          <p:nvPr/>
        </p:nvSpPr>
        <p:spPr bwMode="auto">
          <a:xfrm>
            <a:off x="7345363" y="2205038"/>
            <a:ext cx="933450" cy="366712"/>
          </a:xfrm>
          <a:prstGeom prst="rect">
            <a:avLst/>
          </a:prstGeom>
          <a:noFill/>
          <a:ln w="12700">
            <a:noFill/>
            <a:miter lim="800000"/>
            <a:headEnd type="none" w="sm" len="sm"/>
            <a:tailEnd type="none" w="sm" len="sm"/>
          </a:ln>
        </p:spPr>
        <p:txBody>
          <a:bodyPr wrap="none">
            <a:spAutoFit/>
          </a:bodyPr>
          <a:lstStyle/>
          <a:p>
            <a:r>
              <a:rPr lang="en-US">
                <a:solidFill>
                  <a:schemeClr val="bg1"/>
                </a:solidFill>
                <a:latin typeface="Arial" charset="0"/>
              </a:rPr>
              <a:t>Case A</a:t>
            </a:r>
          </a:p>
        </p:txBody>
      </p:sp>
      <p:sp>
        <p:nvSpPr>
          <p:cNvPr id="8200" name="Text Box 14"/>
          <p:cNvSpPr txBox="1">
            <a:spLocks noChangeArrowheads="1"/>
          </p:cNvSpPr>
          <p:nvPr/>
        </p:nvSpPr>
        <p:spPr bwMode="auto">
          <a:xfrm>
            <a:off x="7323138" y="4664075"/>
            <a:ext cx="933450" cy="366713"/>
          </a:xfrm>
          <a:prstGeom prst="rect">
            <a:avLst/>
          </a:prstGeom>
          <a:noFill/>
          <a:ln w="12700">
            <a:noFill/>
            <a:miter lim="800000"/>
            <a:headEnd type="none" w="sm" len="sm"/>
            <a:tailEnd type="none" w="sm" len="sm"/>
          </a:ln>
        </p:spPr>
        <p:txBody>
          <a:bodyPr wrap="none">
            <a:spAutoFit/>
          </a:bodyPr>
          <a:lstStyle/>
          <a:p>
            <a:r>
              <a:rPr lang="en-US">
                <a:solidFill>
                  <a:schemeClr val="bg1"/>
                </a:solidFill>
                <a:latin typeface="Arial" charset="0"/>
              </a:rPr>
              <a:t>Case B</a:t>
            </a:r>
          </a:p>
        </p:txBody>
      </p:sp>
      <p:sp>
        <p:nvSpPr>
          <p:cNvPr id="11" name="Slide Number Placeholder 10"/>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7" name="Text Box 3"/>
          <p:cNvSpPr txBox="1">
            <a:spLocks noChangeArrowheads="1"/>
          </p:cNvSpPr>
          <p:nvPr/>
        </p:nvSpPr>
        <p:spPr bwMode="auto">
          <a:xfrm>
            <a:off x="273050" y="0"/>
            <a:ext cx="8637588" cy="13112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Radiation from Magnetic Current Summary</a:t>
            </a:r>
          </a:p>
        </p:txBody>
      </p:sp>
      <p:graphicFrame>
        <p:nvGraphicFramePr>
          <p:cNvPr id="9218" name="Object 14"/>
          <p:cNvGraphicFramePr>
            <a:graphicFrameLocks noChangeAspect="1"/>
          </p:cNvGraphicFramePr>
          <p:nvPr/>
        </p:nvGraphicFramePr>
        <p:xfrm>
          <a:off x="4198938" y="3397250"/>
          <a:ext cx="2286000" cy="1052513"/>
        </p:xfrm>
        <a:graphic>
          <a:graphicData uri="http://schemas.openxmlformats.org/presentationml/2006/ole">
            <p:oleObj spid="_x0000_s9218" name="Equation" r:id="rId4" imgW="939600" imgH="431640" progId="Equation.DSMT4">
              <p:embed/>
            </p:oleObj>
          </a:graphicData>
        </a:graphic>
      </p:graphicFrame>
      <p:graphicFrame>
        <p:nvGraphicFramePr>
          <p:cNvPr id="9219" name="Object 19"/>
          <p:cNvGraphicFramePr>
            <a:graphicFrameLocks noChangeAspect="1"/>
          </p:cNvGraphicFramePr>
          <p:nvPr/>
        </p:nvGraphicFramePr>
        <p:xfrm>
          <a:off x="3552825" y="1868488"/>
          <a:ext cx="4027488" cy="1054100"/>
        </p:xfrm>
        <a:graphic>
          <a:graphicData uri="http://schemas.openxmlformats.org/presentationml/2006/ole">
            <p:oleObj spid="_x0000_s9219" name="Equation" r:id="rId5" imgW="1841400" imgH="482400" progId="Equation.DSMT4">
              <p:embed/>
            </p:oleObj>
          </a:graphicData>
        </a:graphic>
      </p:graphicFrame>
      <p:grpSp>
        <p:nvGrpSpPr>
          <p:cNvPr id="9226" name="Group 20"/>
          <p:cNvGrpSpPr>
            <a:grpSpLocks/>
          </p:cNvGrpSpPr>
          <p:nvPr/>
        </p:nvGrpSpPr>
        <p:grpSpPr bwMode="auto">
          <a:xfrm>
            <a:off x="661988" y="1598613"/>
            <a:ext cx="1546225" cy="1484312"/>
            <a:chOff x="2393" y="672"/>
            <a:chExt cx="974" cy="935"/>
          </a:xfrm>
          <a:solidFill>
            <a:schemeClr val="accent1">
              <a:lumMod val="40000"/>
              <a:lumOff val="60000"/>
            </a:schemeClr>
          </a:solidFill>
        </p:grpSpPr>
        <p:sp>
          <p:nvSpPr>
            <p:cNvPr id="9228" name="Freeform 21"/>
            <p:cNvSpPr>
              <a:spLocks/>
            </p:cNvSpPr>
            <p:nvPr/>
          </p:nvSpPr>
          <p:spPr bwMode="auto">
            <a:xfrm>
              <a:off x="2393" y="672"/>
              <a:ext cx="974" cy="935"/>
            </a:xfrm>
            <a:custGeom>
              <a:avLst/>
              <a:gdLst>
                <a:gd name="T0" fmla="*/ 62 w 1070"/>
                <a:gd name="T1" fmla="*/ 133 h 666"/>
                <a:gd name="T2" fmla="*/ 21 w 1070"/>
                <a:gd name="T3" fmla="*/ 265 h 666"/>
                <a:gd name="T4" fmla="*/ 3 w 1070"/>
                <a:gd name="T5" fmla="*/ 418 h 666"/>
                <a:gd name="T6" fmla="*/ 22 w 1070"/>
                <a:gd name="T7" fmla="*/ 618 h 666"/>
                <a:gd name="T8" fmla="*/ 131 w 1070"/>
                <a:gd name="T9" fmla="*/ 750 h 666"/>
                <a:gd name="T10" fmla="*/ 280 w 1070"/>
                <a:gd name="T11" fmla="*/ 837 h 666"/>
                <a:gd name="T12" fmla="*/ 442 w 1070"/>
                <a:gd name="T13" fmla="*/ 924 h 666"/>
                <a:gd name="T14" fmla="*/ 568 w 1070"/>
                <a:gd name="T15" fmla="*/ 904 h 666"/>
                <a:gd name="T16" fmla="*/ 693 w 1070"/>
                <a:gd name="T17" fmla="*/ 894 h 666"/>
                <a:gd name="T18" fmla="*/ 823 w 1070"/>
                <a:gd name="T19" fmla="*/ 806 h 666"/>
                <a:gd name="T20" fmla="*/ 918 w 1070"/>
                <a:gd name="T21" fmla="*/ 658 h 666"/>
                <a:gd name="T22" fmla="*/ 948 w 1070"/>
                <a:gd name="T23" fmla="*/ 493 h 666"/>
                <a:gd name="T24" fmla="*/ 973 w 1070"/>
                <a:gd name="T25" fmla="*/ 375 h 666"/>
                <a:gd name="T26" fmla="*/ 955 w 1070"/>
                <a:gd name="T27" fmla="*/ 211 h 666"/>
                <a:gd name="T28" fmla="*/ 886 w 1070"/>
                <a:gd name="T29" fmla="*/ 153 h 666"/>
                <a:gd name="T30" fmla="*/ 830 w 1070"/>
                <a:gd name="T31" fmla="*/ 115 h 666"/>
                <a:gd name="T32" fmla="*/ 705 w 1070"/>
                <a:gd name="T33" fmla="*/ 8 h 666"/>
                <a:gd name="T34" fmla="*/ 573 w 1070"/>
                <a:gd name="T35" fmla="*/ 67 h 666"/>
                <a:gd name="T36" fmla="*/ 424 w 1070"/>
                <a:gd name="T37" fmla="*/ 76 h 666"/>
                <a:gd name="T38" fmla="*/ 259 w 1070"/>
                <a:gd name="T39" fmla="*/ 35 h 666"/>
                <a:gd name="T40" fmla="*/ 153 w 1070"/>
                <a:gd name="T41" fmla="*/ 48 h 666"/>
                <a:gd name="T42" fmla="*/ 62 w 1070"/>
                <a:gd name="T43" fmla="*/ 133 h 66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70"/>
                <a:gd name="T67" fmla="*/ 0 h 666"/>
                <a:gd name="T68" fmla="*/ 1070 w 1070"/>
                <a:gd name="T69" fmla="*/ 666 h 66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70" h="666">
                  <a:moveTo>
                    <a:pt x="68" y="95"/>
                  </a:moveTo>
                  <a:cubicBezTo>
                    <a:pt x="49" y="124"/>
                    <a:pt x="34" y="155"/>
                    <a:pt x="23" y="189"/>
                  </a:cubicBezTo>
                  <a:cubicBezTo>
                    <a:pt x="13" y="222"/>
                    <a:pt x="3" y="256"/>
                    <a:pt x="3" y="298"/>
                  </a:cubicBezTo>
                  <a:cubicBezTo>
                    <a:pt x="3" y="340"/>
                    <a:pt x="0" y="401"/>
                    <a:pt x="24" y="440"/>
                  </a:cubicBezTo>
                  <a:cubicBezTo>
                    <a:pt x="48" y="479"/>
                    <a:pt x="97" y="508"/>
                    <a:pt x="144" y="534"/>
                  </a:cubicBezTo>
                  <a:cubicBezTo>
                    <a:pt x="191" y="560"/>
                    <a:pt x="251" y="575"/>
                    <a:pt x="308" y="596"/>
                  </a:cubicBezTo>
                  <a:cubicBezTo>
                    <a:pt x="365" y="617"/>
                    <a:pt x="433" y="650"/>
                    <a:pt x="486" y="658"/>
                  </a:cubicBezTo>
                  <a:cubicBezTo>
                    <a:pt x="539" y="666"/>
                    <a:pt x="578" y="647"/>
                    <a:pt x="624" y="644"/>
                  </a:cubicBezTo>
                  <a:cubicBezTo>
                    <a:pt x="670" y="641"/>
                    <a:pt x="715" y="649"/>
                    <a:pt x="761" y="637"/>
                  </a:cubicBezTo>
                  <a:cubicBezTo>
                    <a:pt x="807" y="625"/>
                    <a:pt x="863" y="602"/>
                    <a:pt x="904" y="574"/>
                  </a:cubicBezTo>
                  <a:cubicBezTo>
                    <a:pt x="945" y="546"/>
                    <a:pt x="985" y="506"/>
                    <a:pt x="1008" y="469"/>
                  </a:cubicBezTo>
                  <a:cubicBezTo>
                    <a:pt x="1032" y="432"/>
                    <a:pt x="1031" y="385"/>
                    <a:pt x="1041" y="351"/>
                  </a:cubicBezTo>
                  <a:cubicBezTo>
                    <a:pt x="1051" y="317"/>
                    <a:pt x="1068" y="300"/>
                    <a:pt x="1069" y="267"/>
                  </a:cubicBezTo>
                  <a:cubicBezTo>
                    <a:pt x="1070" y="234"/>
                    <a:pt x="1065" y="176"/>
                    <a:pt x="1049" y="150"/>
                  </a:cubicBezTo>
                  <a:cubicBezTo>
                    <a:pt x="1033" y="124"/>
                    <a:pt x="996" y="120"/>
                    <a:pt x="973" y="109"/>
                  </a:cubicBezTo>
                  <a:cubicBezTo>
                    <a:pt x="950" y="98"/>
                    <a:pt x="945" y="99"/>
                    <a:pt x="912" y="82"/>
                  </a:cubicBezTo>
                  <a:cubicBezTo>
                    <a:pt x="879" y="65"/>
                    <a:pt x="821" y="12"/>
                    <a:pt x="774" y="6"/>
                  </a:cubicBezTo>
                  <a:cubicBezTo>
                    <a:pt x="727" y="0"/>
                    <a:pt x="681" y="40"/>
                    <a:pt x="630" y="48"/>
                  </a:cubicBezTo>
                  <a:cubicBezTo>
                    <a:pt x="579" y="56"/>
                    <a:pt x="523" y="58"/>
                    <a:pt x="466" y="54"/>
                  </a:cubicBezTo>
                  <a:cubicBezTo>
                    <a:pt x="409" y="50"/>
                    <a:pt x="335" y="28"/>
                    <a:pt x="285" y="25"/>
                  </a:cubicBezTo>
                  <a:cubicBezTo>
                    <a:pt x="235" y="22"/>
                    <a:pt x="205" y="22"/>
                    <a:pt x="168" y="34"/>
                  </a:cubicBezTo>
                  <a:cubicBezTo>
                    <a:pt x="132" y="45"/>
                    <a:pt x="89" y="82"/>
                    <a:pt x="68" y="95"/>
                  </a:cubicBezTo>
                  <a:close/>
                </a:path>
              </a:pathLst>
            </a:custGeom>
            <a:grpFill/>
            <a:ln w="25400" cap="flat" cmpd="sng">
              <a:solidFill>
                <a:schemeClr val="bg2"/>
              </a:solidFill>
              <a:prstDash val="solid"/>
              <a:round/>
              <a:headEnd type="none" w="sm" len="sm"/>
              <a:tailEnd type="none" w="sm" len="sm"/>
            </a:ln>
          </p:spPr>
          <p:txBody>
            <a:bodyPr wrap="none"/>
            <a:lstStyle/>
            <a:p>
              <a:endParaRPr lang="en-US"/>
            </a:p>
          </p:txBody>
        </p:sp>
        <p:graphicFrame>
          <p:nvGraphicFramePr>
            <p:cNvPr id="9221" name="Object 22"/>
            <p:cNvGraphicFramePr>
              <a:graphicFrameLocks noChangeAspect="1"/>
            </p:cNvGraphicFramePr>
            <p:nvPr/>
          </p:nvGraphicFramePr>
          <p:xfrm>
            <a:off x="2702" y="864"/>
            <a:ext cx="327" cy="326"/>
          </p:xfrm>
          <a:graphic>
            <a:graphicData uri="http://schemas.openxmlformats.org/presentationml/2006/ole">
              <p:oleObj spid="_x0000_s9221" name="Equation" r:id="rId6" imgW="241200" imgH="241200" progId="Equation.DSMT4">
                <p:embed/>
              </p:oleObj>
            </a:graphicData>
          </a:graphic>
        </p:graphicFrame>
        <p:grpSp>
          <p:nvGrpSpPr>
            <p:cNvPr id="9229" name="Group 23"/>
            <p:cNvGrpSpPr>
              <a:grpSpLocks/>
            </p:cNvGrpSpPr>
            <p:nvPr/>
          </p:nvGrpSpPr>
          <p:grpSpPr bwMode="auto">
            <a:xfrm>
              <a:off x="2979" y="1007"/>
              <a:ext cx="192" cy="300"/>
              <a:chOff x="2912" y="998"/>
              <a:chExt cx="192" cy="300"/>
            </a:xfrm>
            <a:grpFill/>
          </p:grpSpPr>
          <p:sp>
            <p:nvSpPr>
              <p:cNvPr id="9230" name="Line 24"/>
              <p:cNvSpPr>
                <a:spLocks noChangeShapeType="1"/>
              </p:cNvSpPr>
              <p:nvPr/>
            </p:nvSpPr>
            <p:spPr bwMode="auto">
              <a:xfrm flipV="1">
                <a:off x="2912" y="998"/>
                <a:ext cx="192" cy="300"/>
              </a:xfrm>
              <a:prstGeom prst="line">
                <a:avLst/>
              </a:prstGeom>
              <a:grpFill/>
              <a:ln w="38100">
                <a:solidFill>
                  <a:schemeClr val="hlink"/>
                </a:solidFill>
                <a:round/>
                <a:headEnd type="none" w="sm" len="sm"/>
                <a:tailEnd type="triangle" w="med" len="med"/>
              </a:ln>
            </p:spPr>
            <p:txBody>
              <a:bodyPr wrap="none"/>
              <a:lstStyle/>
              <a:p>
                <a:endParaRPr lang="en-US"/>
              </a:p>
            </p:txBody>
          </p:sp>
          <p:sp>
            <p:nvSpPr>
              <p:cNvPr id="9231" name="Line 25"/>
              <p:cNvSpPr>
                <a:spLocks noChangeShapeType="1"/>
              </p:cNvSpPr>
              <p:nvPr/>
            </p:nvSpPr>
            <p:spPr bwMode="auto">
              <a:xfrm flipV="1">
                <a:off x="3021" y="1079"/>
                <a:ext cx="37" cy="54"/>
              </a:xfrm>
              <a:prstGeom prst="line">
                <a:avLst/>
              </a:prstGeom>
              <a:grpFill/>
              <a:ln w="38100">
                <a:solidFill>
                  <a:schemeClr val="hlink"/>
                </a:solidFill>
                <a:round/>
                <a:headEnd type="none" w="sm" len="sm"/>
                <a:tailEnd type="triangle" w="med" len="med"/>
              </a:ln>
            </p:spPr>
            <p:txBody>
              <a:bodyPr wrap="none"/>
              <a:lstStyle/>
              <a:p>
                <a:endParaRPr lang="en-US"/>
              </a:p>
            </p:txBody>
          </p:sp>
        </p:grpSp>
      </p:grpSp>
      <p:graphicFrame>
        <p:nvGraphicFramePr>
          <p:cNvPr id="9220" name="Object 26"/>
          <p:cNvGraphicFramePr>
            <a:graphicFrameLocks noChangeAspect="1"/>
          </p:cNvGraphicFramePr>
          <p:nvPr/>
        </p:nvGraphicFramePr>
        <p:xfrm>
          <a:off x="3100388" y="4843463"/>
          <a:ext cx="4859337" cy="1123950"/>
        </p:xfrm>
        <a:graphic>
          <a:graphicData uri="http://schemas.openxmlformats.org/presentationml/2006/ole">
            <p:oleObj spid="_x0000_s9220" name="Equation" r:id="rId7" imgW="1866600" imgH="431640" progId="Equation.DSMT4">
              <p:embed/>
            </p:oleObj>
          </a:graphicData>
        </a:graphic>
      </p:graphicFrame>
      <p:sp>
        <p:nvSpPr>
          <p:cNvPr id="14" name="Slide Number Placeholder 13"/>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Text Box 2"/>
          <p:cNvSpPr txBox="1">
            <a:spLocks noChangeArrowheads="1"/>
          </p:cNvSpPr>
          <p:nvPr/>
        </p:nvSpPr>
        <p:spPr bwMode="auto">
          <a:xfrm>
            <a:off x="903288" y="0"/>
            <a:ext cx="7710487"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General Radiation Formula</a:t>
            </a:r>
          </a:p>
        </p:txBody>
      </p:sp>
      <p:sp>
        <p:nvSpPr>
          <p:cNvPr id="10250" name="Text Box 3"/>
          <p:cNvSpPr txBox="1">
            <a:spLocks noChangeArrowheads="1"/>
          </p:cNvSpPr>
          <p:nvPr/>
        </p:nvSpPr>
        <p:spPr bwMode="auto">
          <a:xfrm>
            <a:off x="1341438" y="1470025"/>
            <a:ext cx="2284600" cy="461665"/>
          </a:xfrm>
          <a:prstGeom prst="rect">
            <a:avLst/>
          </a:prstGeom>
          <a:noFill/>
          <a:ln w="12700">
            <a:noFill/>
            <a:miter lim="800000"/>
            <a:headEnd type="none" w="sm" len="sm"/>
            <a:tailEnd type="none" w="sm" len="sm"/>
          </a:ln>
        </p:spPr>
        <p:txBody>
          <a:bodyPr wrap="none">
            <a:spAutoFit/>
          </a:bodyPr>
          <a:lstStyle/>
          <a:p>
            <a:r>
              <a:rPr lang="en-US" sz="2000" dirty="0" smtClean="0">
                <a:solidFill>
                  <a:schemeClr val="hlink"/>
                </a:solidFill>
                <a:latin typeface="Arial" charset="0"/>
              </a:rPr>
              <a:t>Both  </a:t>
            </a:r>
            <a:r>
              <a:rPr lang="en-US" sz="2400" i="1" u="sng" dirty="0">
                <a:solidFill>
                  <a:schemeClr val="hlink"/>
                </a:solidFill>
              </a:rPr>
              <a:t>J</a:t>
            </a:r>
            <a:r>
              <a:rPr lang="en-US" sz="2400" i="1" dirty="0">
                <a:solidFill>
                  <a:schemeClr val="hlink"/>
                </a:solidFill>
              </a:rPr>
              <a:t> </a:t>
            </a:r>
            <a:r>
              <a:rPr lang="en-US" sz="2400" i="1" baseline="30000" dirty="0">
                <a:solidFill>
                  <a:schemeClr val="hlink"/>
                </a:solidFill>
              </a:rPr>
              <a:t>i</a:t>
            </a:r>
            <a:r>
              <a:rPr lang="en-US" sz="2000" i="1" baseline="-25000" dirty="0">
                <a:solidFill>
                  <a:schemeClr val="hlink"/>
                </a:solidFill>
              </a:rPr>
              <a:t> </a:t>
            </a:r>
            <a:r>
              <a:rPr lang="en-US" sz="2000" i="1" baseline="-25000" dirty="0" smtClean="0">
                <a:solidFill>
                  <a:schemeClr val="hlink"/>
                </a:solidFill>
              </a:rPr>
              <a:t> </a:t>
            </a:r>
            <a:r>
              <a:rPr lang="en-US" sz="2000" dirty="0" smtClean="0">
                <a:solidFill>
                  <a:schemeClr val="hlink"/>
                </a:solidFill>
                <a:latin typeface="Arial" charset="0"/>
              </a:rPr>
              <a:t>and  </a:t>
            </a:r>
            <a:r>
              <a:rPr lang="en-US" sz="2400" i="1" u="sng" dirty="0">
                <a:solidFill>
                  <a:schemeClr val="hlink"/>
                </a:solidFill>
              </a:rPr>
              <a:t>M</a:t>
            </a:r>
            <a:r>
              <a:rPr lang="en-US" sz="2400" i="1" dirty="0">
                <a:solidFill>
                  <a:schemeClr val="hlink"/>
                </a:solidFill>
              </a:rPr>
              <a:t> </a:t>
            </a:r>
            <a:r>
              <a:rPr lang="en-US" sz="2400" i="1" baseline="30000" dirty="0">
                <a:solidFill>
                  <a:schemeClr val="hlink"/>
                </a:solidFill>
              </a:rPr>
              <a:t>i</a:t>
            </a:r>
            <a:r>
              <a:rPr lang="en-US" sz="2000" baseline="-25000" dirty="0">
                <a:solidFill>
                  <a:schemeClr val="hlink"/>
                </a:solidFill>
              </a:rPr>
              <a:t> </a:t>
            </a:r>
            <a:r>
              <a:rPr lang="en-US" sz="2000" dirty="0">
                <a:solidFill>
                  <a:schemeClr val="hlink"/>
                </a:solidFill>
              </a:rPr>
              <a:t>:</a:t>
            </a:r>
          </a:p>
        </p:txBody>
      </p:sp>
      <p:grpSp>
        <p:nvGrpSpPr>
          <p:cNvPr id="10251" name="Group 19"/>
          <p:cNvGrpSpPr>
            <a:grpSpLocks/>
          </p:cNvGrpSpPr>
          <p:nvPr/>
        </p:nvGrpSpPr>
        <p:grpSpPr bwMode="auto">
          <a:xfrm>
            <a:off x="4475163" y="1041400"/>
            <a:ext cx="1546225" cy="1484313"/>
            <a:chOff x="2819" y="656"/>
            <a:chExt cx="974" cy="935"/>
          </a:xfrm>
          <a:solidFill>
            <a:schemeClr val="accent1">
              <a:lumMod val="20000"/>
              <a:lumOff val="80000"/>
            </a:schemeClr>
          </a:solidFill>
        </p:grpSpPr>
        <p:sp>
          <p:nvSpPr>
            <p:cNvPr id="10255" name="Freeform 4"/>
            <p:cNvSpPr>
              <a:spLocks/>
            </p:cNvSpPr>
            <p:nvPr/>
          </p:nvSpPr>
          <p:spPr bwMode="auto">
            <a:xfrm>
              <a:off x="2819" y="656"/>
              <a:ext cx="974" cy="935"/>
            </a:xfrm>
            <a:custGeom>
              <a:avLst/>
              <a:gdLst>
                <a:gd name="T0" fmla="*/ 62 w 1070"/>
                <a:gd name="T1" fmla="*/ 133 h 666"/>
                <a:gd name="T2" fmla="*/ 21 w 1070"/>
                <a:gd name="T3" fmla="*/ 265 h 666"/>
                <a:gd name="T4" fmla="*/ 3 w 1070"/>
                <a:gd name="T5" fmla="*/ 418 h 666"/>
                <a:gd name="T6" fmla="*/ 22 w 1070"/>
                <a:gd name="T7" fmla="*/ 618 h 666"/>
                <a:gd name="T8" fmla="*/ 131 w 1070"/>
                <a:gd name="T9" fmla="*/ 750 h 666"/>
                <a:gd name="T10" fmla="*/ 280 w 1070"/>
                <a:gd name="T11" fmla="*/ 837 h 666"/>
                <a:gd name="T12" fmla="*/ 442 w 1070"/>
                <a:gd name="T13" fmla="*/ 924 h 666"/>
                <a:gd name="T14" fmla="*/ 568 w 1070"/>
                <a:gd name="T15" fmla="*/ 904 h 666"/>
                <a:gd name="T16" fmla="*/ 693 w 1070"/>
                <a:gd name="T17" fmla="*/ 894 h 666"/>
                <a:gd name="T18" fmla="*/ 823 w 1070"/>
                <a:gd name="T19" fmla="*/ 806 h 666"/>
                <a:gd name="T20" fmla="*/ 918 w 1070"/>
                <a:gd name="T21" fmla="*/ 658 h 666"/>
                <a:gd name="T22" fmla="*/ 948 w 1070"/>
                <a:gd name="T23" fmla="*/ 493 h 666"/>
                <a:gd name="T24" fmla="*/ 973 w 1070"/>
                <a:gd name="T25" fmla="*/ 375 h 666"/>
                <a:gd name="T26" fmla="*/ 955 w 1070"/>
                <a:gd name="T27" fmla="*/ 211 h 666"/>
                <a:gd name="T28" fmla="*/ 886 w 1070"/>
                <a:gd name="T29" fmla="*/ 153 h 666"/>
                <a:gd name="T30" fmla="*/ 830 w 1070"/>
                <a:gd name="T31" fmla="*/ 115 h 666"/>
                <a:gd name="T32" fmla="*/ 705 w 1070"/>
                <a:gd name="T33" fmla="*/ 8 h 666"/>
                <a:gd name="T34" fmla="*/ 573 w 1070"/>
                <a:gd name="T35" fmla="*/ 67 h 666"/>
                <a:gd name="T36" fmla="*/ 424 w 1070"/>
                <a:gd name="T37" fmla="*/ 76 h 666"/>
                <a:gd name="T38" fmla="*/ 259 w 1070"/>
                <a:gd name="T39" fmla="*/ 35 h 666"/>
                <a:gd name="T40" fmla="*/ 153 w 1070"/>
                <a:gd name="T41" fmla="*/ 48 h 666"/>
                <a:gd name="T42" fmla="*/ 62 w 1070"/>
                <a:gd name="T43" fmla="*/ 133 h 66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70"/>
                <a:gd name="T67" fmla="*/ 0 h 666"/>
                <a:gd name="T68" fmla="*/ 1070 w 1070"/>
                <a:gd name="T69" fmla="*/ 666 h 66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70" h="666">
                  <a:moveTo>
                    <a:pt x="68" y="95"/>
                  </a:moveTo>
                  <a:cubicBezTo>
                    <a:pt x="49" y="124"/>
                    <a:pt x="34" y="155"/>
                    <a:pt x="23" y="189"/>
                  </a:cubicBezTo>
                  <a:cubicBezTo>
                    <a:pt x="13" y="222"/>
                    <a:pt x="3" y="256"/>
                    <a:pt x="3" y="298"/>
                  </a:cubicBezTo>
                  <a:cubicBezTo>
                    <a:pt x="3" y="340"/>
                    <a:pt x="0" y="401"/>
                    <a:pt x="24" y="440"/>
                  </a:cubicBezTo>
                  <a:cubicBezTo>
                    <a:pt x="48" y="479"/>
                    <a:pt x="97" y="508"/>
                    <a:pt x="144" y="534"/>
                  </a:cubicBezTo>
                  <a:cubicBezTo>
                    <a:pt x="191" y="560"/>
                    <a:pt x="251" y="575"/>
                    <a:pt x="308" y="596"/>
                  </a:cubicBezTo>
                  <a:cubicBezTo>
                    <a:pt x="365" y="617"/>
                    <a:pt x="433" y="650"/>
                    <a:pt x="486" y="658"/>
                  </a:cubicBezTo>
                  <a:cubicBezTo>
                    <a:pt x="539" y="666"/>
                    <a:pt x="578" y="647"/>
                    <a:pt x="624" y="644"/>
                  </a:cubicBezTo>
                  <a:cubicBezTo>
                    <a:pt x="670" y="641"/>
                    <a:pt x="715" y="649"/>
                    <a:pt x="761" y="637"/>
                  </a:cubicBezTo>
                  <a:cubicBezTo>
                    <a:pt x="807" y="625"/>
                    <a:pt x="863" y="602"/>
                    <a:pt x="904" y="574"/>
                  </a:cubicBezTo>
                  <a:cubicBezTo>
                    <a:pt x="945" y="546"/>
                    <a:pt x="985" y="506"/>
                    <a:pt x="1008" y="469"/>
                  </a:cubicBezTo>
                  <a:cubicBezTo>
                    <a:pt x="1032" y="432"/>
                    <a:pt x="1031" y="385"/>
                    <a:pt x="1041" y="351"/>
                  </a:cubicBezTo>
                  <a:cubicBezTo>
                    <a:pt x="1051" y="317"/>
                    <a:pt x="1068" y="300"/>
                    <a:pt x="1069" y="267"/>
                  </a:cubicBezTo>
                  <a:cubicBezTo>
                    <a:pt x="1070" y="234"/>
                    <a:pt x="1065" y="176"/>
                    <a:pt x="1049" y="150"/>
                  </a:cubicBezTo>
                  <a:cubicBezTo>
                    <a:pt x="1033" y="124"/>
                    <a:pt x="996" y="120"/>
                    <a:pt x="973" y="109"/>
                  </a:cubicBezTo>
                  <a:cubicBezTo>
                    <a:pt x="950" y="98"/>
                    <a:pt x="945" y="99"/>
                    <a:pt x="912" y="82"/>
                  </a:cubicBezTo>
                  <a:cubicBezTo>
                    <a:pt x="879" y="65"/>
                    <a:pt x="821" y="12"/>
                    <a:pt x="774" y="6"/>
                  </a:cubicBezTo>
                  <a:cubicBezTo>
                    <a:pt x="727" y="0"/>
                    <a:pt x="681" y="40"/>
                    <a:pt x="630" y="48"/>
                  </a:cubicBezTo>
                  <a:cubicBezTo>
                    <a:pt x="579" y="56"/>
                    <a:pt x="523" y="58"/>
                    <a:pt x="466" y="54"/>
                  </a:cubicBezTo>
                  <a:cubicBezTo>
                    <a:pt x="409" y="50"/>
                    <a:pt x="335" y="28"/>
                    <a:pt x="285" y="25"/>
                  </a:cubicBezTo>
                  <a:cubicBezTo>
                    <a:pt x="235" y="22"/>
                    <a:pt x="205" y="22"/>
                    <a:pt x="168" y="34"/>
                  </a:cubicBezTo>
                  <a:cubicBezTo>
                    <a:pt x="132" y="45"/>
                    <a:pt x="89" y="82"/>
                    <a:pt x="68" y="95"/>
                  </a:cubicBezTo>
                  <a:close/>
                </a:path>
              </a:pathLst>
            </a:custGeom>
            <a:grpFill/>
            <a:ln w="25400" cap="flat" cmpd="sng">
              <a:solidFill>
                <a:schemeClr val="bg2"/>
              </a:solidFill>
              <a:prstDash val="solid"/>
              <a:round/>
              <a:headEnd type="none" w="sm" len="sm"/>
              <a:tailEnd type="none" w="sm" len="sm"/>
            </a:ln>
          </p:spPr>
          <p:txBody>
            <a:bodyPr wrap="none"/>
            <a:lstStyle/>
            <a:p>
              <a:endParaRPr lang="en-US"/>
            </a:p>
          </p:txBody>
        </p:sp>
        <p:graphicFrame>
          <p:nvGraphicFramePr>
            <p:cNvPr id="10246" name="Object 5"/>
            <p:cNvGraphicFramePr>
              <a:graphicFrameLocks noChangeAspect="1"/>
            </p:cNvGraphicFramePr>
            <p:nvPr/>
          </p:nvGraphicFramePr>
          <p:xfrm>
            <a:off x="2946" y="782"/>
            <a:ext cx="327" cy="326"/>
          </p:xfrm>
          <a:graphic>
            <a:graphicData uri="http://schemas.openxmlformats.org/presentationml/2006/ole">
              <p:oleObj spid="_x0000_s10246" name="Equation" r:id="rId4" imgW="241200" imgH="241200" progId="Equation.DSMT4">
                <p:embed/>
              </p:oleObj>
            </a:graphicData>
          </a:graphic>
        </p:graphicFrame>
        <p:grpSp>
          <p:nvGrpSpPr>
            <p:cNvPr id="10256" name="Group 6"/>
            <p:cNvGrpSpPr>
              <a:grpSpLocks/>
            </p:cNvGrpSpPr>
            <p:nvPr/>
          </p:nvGrpSpPr>
          <p:grpSpPr bwMode="auto">
            <a:xfrm>
              <a:off x="3114" y="1090"/>
              <a:ext cx="192" cy="300"/>
              <a:chOff x="2912" y="998"/>
              <a:chExt cx="192" cy="300"/>
            </a:xfrm>
            <a:grpFill/>
          </p:grpSpPr>
          <p:sp>
            <p:nvSpPr>
              <p:cNvPr id="10258" name="Line 7"/>
              <p:cNvSpPr>
                <a:spLocks noChangeShapeType="1"/>
              </p:cNvSpPr>
              <p:nvPr/>
            </p:nvSpPr>
            <p:spPr bwMode="auto">
              <a:xfrm flipV="1">
                <a:off x="2912" y="998"/>
                <a:ext cx="192" cy="300"/>
              </a:xfrm>
              <a:prstGeom prst="line">
                <a:avLst/>
              </a:prstGeom>
              <a:grpFill/>
              <a:ln w="38100">
                <a:solidFill>
                  <a:schemeClr val="hlink"/>
                </a:solidFill>
                <a:round/>
                <a:headEnd type="none" w="sm" len="sm"/>
                <a:tailEnd type="triangle" w="med" len="med"/>
              </a:ln>
            </p:spPr>
            <p:txBody>
              <a:bodyPr wrap="none"/>
              <a:lstStyle/>
              <a:p>
                <a:endParaRPr lang="en-US"/>
              </a:p>
            </p:txBody>
          </p:sp>
          <p:sp>
            <p:nvSpPr>
              <p:cNvPr id="10259" name="Line 8"/>
              <p:cNvSpPr>
                <a:spLocks noChangeShapeType="1"/>
              </p:cNvSpPr>
              <p:nvPr/>
            </p:nvSpPr>
            <p:spPr bwMode="auto">
              <a:xfrm flipV="1">
                <a:off x="3021" y="1079"/>
                <a:ext cx="37" cy="54"/>
              </a:xfrm>
              <a:prstGeom prst="line">
                <a:avLst/>
              </a:prstGeom>
              <a:grpFill/>
              <a:ln w="38100">
                <a:solidFill>
                  <a:schemeClr val="hlink"/>
                </a:solidFill>
                <a:round/>
                <a:headEnd type="none" w="sm" len="sm"/>
                <a:tailEnd type="triangle" w="med" len="med"/>
              </a:ln>
            </p:spPr>
            <p:txBody>
              <a:bodyPr wrap="none"/>
              <a:lstStyle/>
              <a:p>
                <a:endParaRPr lang="en-US"/>
              </a:p>
            </p:txBody>
          </p:sp>
        </p:grpSp>
        <p:sp>
          <p:nvSpPr>
            <p:cNvPr id="10257" name="Line 12"/>
            <p:cNvSpPr>
              <a:spLocks noChangeShapeType="1"/>
            </p:cNvSpPr>
            <p:nvPr/>
          </p:nvSpPr>
          <p:spPr bwMode="auto">
            <a:xfrm flipV="1">
              <a:off x="3442" y="1066"/>
              <a:ext cx="192" cy="300"/>
            </a:xfrm>
            <a:prstGeom prst="line">
              <a:avLst/>
            </a:prstGeom>
            <a:grpFill/>
            <a:ln w="38100">
              <a:solidFill>
                <a:schemeClr val="bg1"/>
              </a:solidFill>
              <a:round/>
              <a:headEnd type="none" w="sm" len="sm"/>
              <a:tailEnd type="triangle" w="med" len="med"/>
            </a:ln>
          </p:spPr>
          <p:txBody>
            <a:bodyPr wrap="none"/>
            <a:lstStyle/>
            <a:p>
              <a:endParaRPr lang="en-US"/>
            </a:p>
          </p:txBody>
        </p:sp>
        <p:graphicFrame>
          <p:nvGraphicFramePr>
            <p:cNvPr id="10247" name="Object 13"/>
            <p:cNvGraphicFramePr>
              <a:graphicFrameLocks noChangeAspect="1"/>
            </p:cNvGraphicFramePr>
            <p:nvPr/>
          </p:nvGraphicFramePr>
          <p:xfrm>
            <a:off x="3365" y="791"/>
            <a:ext cx="241" cy="328"/>
          </p:xfrm>
          <a:graphic>
            <a:graphicData uri="http://schemas.openxmlformats.org/presentationml/2006/ole">
              <p:oleObj spid="_x0000_s10247" name="Equation" r:id="rId5" imgW="177480" imgH="241200" progId="Equation.DSMT4">
                <p:embed/>
              </p:oleObj>
            </a:graphicData>
          </a:graphic>
        </p:graphicFrame>
      </p:grpSp>
      <p:graphicFrame>
        <p:nvGraphicFramePr>
          <p:cNvPr id="10242" name="Object 14"/>
          <p:cNvGraphicFramePr>
            <a:graphicFrameLocks noChangeAspect="1"/>
          </p:cNvGraphicFramePr>
          <p:nvPr/>
        </p:nvGraphicFramePr>
        <p:xfrm>
          <a:off x="1758950" y="2744788"/>
          <a:ext cx="5365750" cy="1908175"/>
        </p:xfrm>
        <a:graphic>
          <a:graphicData uri="http://schemas.openxmlformats.org/presentationml/2006/ole">
            <p:oleObj spid="_x0000_s10242" name="Equation" r:id="rId6" imgW="2501640" imgH="888840" progId="Equation.DSMT4">
              <p:embed/>
            </p:oleObj>
          </a:graphicData>
        </a:graphic>
      </p:graphicFrame>
      <p:sp>
        <p:nvSpPr>
          <p:cNvPr id="10252" name="Text Box 15"/>
          <p:cNvSpPr txBox="1">
            <a:spLocks noChangeArrowheads="1"/>
          </p:cNvSpPr>
          <p:nvPr/>
        </p:nvSpPr>
        <p:spPr bwMode="auto">
          <a:xfrm>
            <a:off x="511175" y="4967288"/>
            <a:ext cx="8146782" cy="400110"/>
          </a:xfrm>
          <a:prstGeom prst="rect">
            <a:avLst/>
          </a:prstGeom>
          <a:noFill/>
          <a:ln w="12700">
            <a:noFill/>
            <a:miter lim="800000"/>
            <a:headEnd type="none" w="sm" len="sm"/>
            <a:tailEnd type="none" w="sm" len="sm"/>
          </a:ln>
        </p:spPr>
        <p:txBody>
          <a:bodyPr wrap="none">
            <a:spAutoFit/>
          </a:bodyPr>
          <a:lstStyle/>
          <a:p>
            <a:r>
              <a:rPr lang="en-US" sz="2000" b="1" dirty="0">
                <a:solidFill>
                  <a:schemeClr val="bg1"/>
                </a:solidFill>
                <a:latin typeface="Arial" charset="0"/>
              </a:rPr>
              <a:t>Note:</a:t>
            </a:r>
            <a:r>
              <a:rPr lang="en-US" sz="2000" dirty="0">
                <a:solidFill>
                  <a:schemeClr val="bg1"/>
                </a:solidFill>
                <a:latin typeface="Arial" charset="0"/>
              </a:rPr>
              <a:t> Duality also holds with the vector potentials, If we include these:</a:t>
            </a:r>
            <a:endParaRPr lang="en-US" sz="2000" i="1" baseline="-25000" dirty="0">
              <a:solidFill>
                <a:schemeClr val="bg1"/>
              </a:solidFill>
            </a:endParaRPr>
          </a:p>
        </p:txBody>
      </p:sp>
      <p:graphicFrame>
        <p:nvGraphicFramePr>
          <p:cNvPr id="10243" name="Object 16"/>
          <p:cNvGraphicFramePr>
            <a:graphicFrameLocks noChangeAspect="1"/>
          </p:cNvGraphicFramePr>
          <p:nvPr/>
        </p:nvGraphicFramePr>
        <p:xfrm>
          <a:off x="3825875" y="5507038"/>
          <a:ext cx="1492250" cy="1128712"/>
        </p:xfrm>
        <a:graphic>
          <a:graphicData uri="http://schemas.openxmlformats.org/presentationml/2006/ole">
            <p:oleObj spid="_x0000_s10243" name="Equation" r:id="rId7" imgW="571320" imgH="431640" progId="Equation.DSMT4">
              <p:embed/>
            </p:oleObj>
          </a:graphicData>
        </a:graphic>
      </p:graphicFrame>
      <p:graphicFrame>
        <p:nvGraphicFramePr>
          <p:cNvPr id="10244" name="Object 20"/>
          <p:cNvGraphicFramePr>
            <a:graphicFrameLocks noChangeAspect="1"/>
          </p:cNvGraphicFramePr>
          <p:nvPr/>
        </p:nvGraphicFramePr>
        <p:xfrm>
          <a:off x="6624638" y="1433513"/>
          <a:ext cx="930275" cy="441325"/>
        </p:xfrm>
        <a:graphic>
          <a:graphicData uri="http://schemas.openxmlformats.org/presentationml/2006/ole">
            <p:oleObj spid="_x0000_s10244" name="Equation" r:id="rId8" imgW="507960" imgH="241200" progId="Equation.DSMT4">
              <p:embed/>
            </p:oleObj>
          </a:graphicData>
        </a:graphic>
      </p:graphicFrame>
      <p:graphicFrame>
        <p:nvGraphicFramePr>
          <p:cNvPr id="10245" name="Object 21"/>
          <p:cNvGraphicFramePr>
            <a:graphicFrameLocks noChangeAspect="1"/>
          </p:cNvGraphicFramePr>
          <p:nvPr/>
        </p:nvGraphicFramePr>
        <p:xfrm>
          <a:off x="6559550" y="1941513"/>
          <a:ext cx="1046163" cy="441325"/>
        </p:xfrm>
        <a:graphic>
          <a:graphicData uri="http://schemas.openxmlformats.org/presentationml/2006/ole">
            <p:oleObj spid="_x0000_s10245" name="Equation" r:id="rId9" imgW="571320" imgH="241200" progId="Equation.DSMT4">
              <p:embed/>
            </p:oleObj>
          </a:graphicData>
        </a:graphic>
      </p:graphicFrame>
      <p:sp>
        <p:nvSpPr>
          <p:cNvPr id="10253" name="Text Box 22"/>
          <p:cNvSpPr txBox="1">
            <a:spLocks noChangeArrowheads="1"/>
          </p:cNvSpPr>
          <p:nvPr/>
        </p:nvSpPr>
        <p:spPr bwMode="auto">
          <a:xfrm>
            <a:off x="492125" y="2424113"/>
            <a:ext cx="2308645" cy="400110"/>
          </a:xfrm>
          <a:prstGeom prst="rect">
            <a:avLst/>
          </a:prstGeom>
          <a:noFill/>
          <a:ln w="12700">
            <a:noFill/>
            <a:miter lim="800000"/>
            <a:headEnd type="none" w="sm" len="sm"/>
            <a:tailEnd type="none" w="sm" len="sm"/>
          </a:ln>
        </p:spPr>
        <p:txBody>
          <a:bodyPr wrap="none">
            <a:spAutoFit/>
          </a:bodyPr>
          <a:lstStyle/>
          <a:p>
            <a:r>
              <a:rPr lang="en-US" sz="2000" dirty="0">
                <a:solidFill>
                  <a:schemeClr val="bg1"/>
                </a:solidFill>
                <a:latin typeface="Arial" charset="0"/>
              </a:rPr>
              <a:t>Use superposition:</a:t>
            </a:r>
          </a:p>
        </p:txBody>
      </p:sp>
      <p:sp>
        <p:nvSpPr>
          <p:cNvPr id="21" name="Slide Number Placeholder 20"/>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4" name="Text Box 2"/>
          <p:cNvSpPr txBox="1">
            <a:spLocks noChangeArrowheads="1"/>
          </p:cNvSpPr>
          <p:nvPr/>
        </p:nvSpPr>
        <p:spPr bwMode="auto">
          <a:xfrm>
            <a:off x="2697163" y="0"/>
            <a:ext cx="3813175"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Far-Field</a:t>
            </a:r>
          </a:p>
        </p:txBody>
      </p:sp>
      <p:sp>
        <p:nvSpPr>
          <p:cNvPr id="11270" name="Text Box 24"/>
          <p:cNvSpPr txBox="1">
            <a:spLocks noChangeArrowheads="1"/>
          </p:cNvSpPr>
          <p:nvPr/>
        </p:nvSpPr>
        <p:spPr bwMode="auto">
          <a:xfrm>
            <a:off x="526824" y="1013506"/>
            <a:ext cx="3694112" cy="396875"/>
          </a:xfrm>
          <a:prstGeom prst="rect">
            <a:avLst/>
          </a:prstGeom>
          <a:noFill/>
          <a:ln w="12700">
            <a:noFill/>
            <a:miter lim="800000"/>
            <a:headEnd type="none" w="sm" len="sm"/>
            <a:tailEnd type="none" w="sm" len="sm"/>
          </a:ln>
        </p:spPr>
        <p:txBody>
          <a:bodyPr wrap="none">
            <a:spAutoFit/>
          </a:bodyPr>
          <a:lstStyle/>
          <a:p>
            <a:r>
              <a:rPr lang="en-US" sz="2000" dirty="0">
                <a:solidFill>
                  <a:schemeClr val="hlink"/>
                </a:solidFill>
                <a:latin typeface="Arial" charset="0"/>
              </a:rPr>
              <a:t>Case (A) (electric current only):</a:t>
            </a:r>
          </a:p>
        </p:txBody>
      </p:sp>
      <p:graphicFrame>
        <p:nvGraphicFramePr>
          <p:cNvPr id="11266" name="Object 25"/>
          <p:cNvGraphicFramePr>
            <a:graphicFrameLocks noChangeAspect="1"/>
          </p:cNvGraphicFramePr>
          <p:nvPr/>
        </p:nvGraphicFramePr>
        <p:xfrm>
          <a:off x="2813050" y="1858941"/>
          <a:ext cx="3273425" cy="2578122"/>
        </p:xfrm>
        <a:graphic>
          <a:graphicData uri="http://schemas.openxmlformats.org/presentationml/2006/ole">
            <p:oleObj spid="_x0000_s11266" name="Equation" r:id="rId4" imgW="1434960" imgH="1130040" progId="Equation.DSMT4">
              <p:embed/>
            </p:oleObj>
          </a:graphicData>
        </a:graphic>
      </p:graphicFrame>
      <p:graphicFrame>
        <p:nvGraphicFramePr>
          <p:cNvPr id="11267" name="Object 26"/>
          <p:cNvGraphicFramePr>
            <a:graphicFrameLocks noChangeAspect="1"/>
          </p:cNvGraphicFramePr>
          <p:nvPr/>
        </p:nvGraphicFramePr>
        <p:xfrm>
          <a:off x="1457325" y="5261185"/>
          <a:ext cx="3724275" cy="901490"/>
        </p:xfrm>
        <a:graphic>
          <a:graphicData uri="http://schemas.openxmlformats.org/presentationml/2006/ole">
            <p:oleObj spid="_x0000_s11267" name="Equation" r:id="rId5" imgW="1625400" imgH="393480" progId="Equation.DSMT4">
              <p:embed/>
            </p:oleObj>
          </a:graphicData>
        </a:graphic>
      </p:graphicFrame>
      <p:sp>
        <p:nvSpPr>
          <p:cNvPr id="11271" name="Text Box 27"/>
          <p:cNvSpPr txBox="1">
            <a:spLocks noChangeArrowheads="1"/>
          </p:cNvSpPr>
          <p:nvPr/>
        </p:nvSpPr>
        <p:spPr bwMode="auto">
          <a:xfrm>
            <a:off x="804863" y="4672013"/>
            <a:ext cx="876300" cy="396875"/>
          </a:xfrm>
          <a:prstGeom prst="rect">
            <a:avLst/>
          </a:prstGeom>
          <a:noFill/>
          <a:ln w="12700">
            <a:noFill/>
            <a:miter lim="800000"/>
            <a:headEnd type="none" w="sm" len="sm"/>
            <a:tailEnd type="none" w="sm" len="sm"/>
          </a:ln>
        </p:spPr>
        <p:txBody>
          <a:bodyPr wrap="none">
            <a:spAutoFit/>
          </a:bodyPr>
          <a:lstStyle/>
          <a:p>
            <a:r>
              <a:rPr lang="en-US" sz="2000">
                <a:solidFill>
                  <a:schemeClr val="bg1"/>
                </a:solidFill>
                <a:latin typeface="Arial" charset="0"/>
              </a:rPr>
              <a:t>where</a:t>
            </a:r>
          </a:p>
        </p:txBody>
      </p:sp>
      <p:graphicFrame>
        <p:nvGraphicFramePr>
          <p:cNvPr id="11268" name="Object 28"/>
          <p:cNvGraphicFramePr>
            <a:graphicFrameLocks noChangeAspect="1"/>
          </p:cNvGraphicFramePr>
          <p:nvPr/>
        </p:nvGraphicFramePr>
        <p:xfrm>
          <a:off x="6276975" y="5138056"/>
          <a:ext cx="1796525" cy="896938"/>
        </p:xfrm>
        <a:graphic>
          <a:graphicData uri="http://schemas.openxmlformats.org/presentationml/2006/ole">
            <p:oleObj spid="_x0000_s11268" name="Equation" r:id="rId6" imgW="838080" imgH="419040" progId="Equation.DSMT4">
              <p:embed/>
            </p:oleObj>
          </a:graphicData>
        </a:graphic>
      </p:graphicFrame>
      <p:sp>
        <p:nvSpPr>
          <p:cNvPr id="10" name="Slide Number Placeholder 9"/>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Text Box 2"/>
          <p:cNvSpPr txBox="1">
            <a:spLocks noChangeArrowheads="1"/>
          </p:cNvSpPr>
          <p:nvPr/>
        </p:nvSpPr>
        <p:spPr bwMode="auto">
          <a:xfrm>
            <a:off x="2244725" y="0"/>
            <a:ext cx="4529138"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Far-Field (cont.)</a:t>
            </a:r>
          </a:p>
        </p:txBody>
      </p:sp>
      <p:sp>
        <p:nvSpPr>
          <p:cNvPr id="12295" name="Text Box 3"/>
          <p:cNvSpPr txBox="1">
            <a:spLocks noChangeArrowheads="1"/>
          </p:cNvSpPr>
          <p:nvPr/>
        </p:nvSpPr>
        <p:spPr bwMode="auto">
          <a:xfrm>
            <a:off x="547914" y="1245281"/>
            <a:ext cx="3919538" cy="396875"/>
          </a:xfrm>
          <a:prstGeom prst="rect">
            <a:avLst/>
          </a:prstGeom>
          <a:noFill/>
          <a:ln w="12700">
            <a:noFill/>
            <a:miter lim="800000"/>
            <a:headEnd type="none" w="sm" len="sm"/>
            <a:tailEnd type="none" w="sm" len="sm"/>
          </a:ln>
        </p:spPr>
        <p:txBody>
          <a:bodyPr wrap="none">
            <a:spAutoFit/>
          </a:bodyPr>
          <a:lstStyle/>
          <a:p>
            <a:r>
              <a:rPr lang="en-US" sz="2000" dirty="0">
                <a:solidFill>
                  <a:schemeClr val="hlink"/>
                </a:solidFill>
                <a:latin typeface="Arial" charset="0"/>
              </a:rPr>
              <a:t>Case (B) (magnetic current only):</a:t>
            </a:r>
          </a:p>
        </p:txBody>
      </p:sp>
      <p:sp>
        <p:nvSpPr>
          <p:cNvPr id="12296" name="Text Box 6"/>
          <p:cNvSpPr txBox="1">
            <a:spLocks noChangeArrowheads="1"/>
          </p:cNvSpPr>
          <p:nvPr/>
        </p:nvSpPr>
        <p:spPr bwMode="auto">
          <a:xfrm>
            <a:off x="1268413" y="4586288"/>
            <a:ext cx="876300" cy="396875"/>
          </a:xfrm>
          <a:prstGeom prst="rect">
            <a:avLst/>
          </a:prstGeom>
          <a:noFill/>
          <a:ln w="12700">
            <a:noFill/>
            <a:miter lim="800000"/>
            <a:headEnd type="none" w="sm" len="sm"/>
            <a:tailEnd type="none" w="sm" len="sm"/>
          </a:ln>
        </p:spPr>
        <p:txBody>
          <a:bodyPr wrap="none">
            <a:spAutoFit/>
          </a:bodyPr>
          <a:lstStyle/>
          <a:p>
            <a:r>
              <a:rPr lang="en-US" sz="2000" dirty="0">
                <a:solidFill>
                  <a:schemeClr val="bg1"/>
                </a:solidFill>
                <a:latin typeface="Arial" charset="0"/>
              </a:rPr>
              <a:t>where</a:t>
            </a:r>
          </a:p>
        </p:txBody>
      </p:sp>
      <p:graphicFrame>
        <p:nvGraphicFramePr>
          <p:cNvPr id="12290" name="Object 7"/>
          <p:cNvGraphicFramePr>
            <a:graphicFrameLocks noChangeAspect="1"/>
          </p:cNvGraphicFramePr>
          <p:nvPr/>
        </p:nvGraphicFramePr>
        <p:xfrm>
          <a:off x="2632075" y="2046288"/>
          <a:ext cx="3597275" cy="2281237"/>
        </p:xfrm>
        <a:graphic>
          <a:graphicData uri="http://schemas.openxmlformats.org/presentationml/2006/ole">
            <p:oleObj spid="_x0000_s12290" name="Equation" r:id="rId4" imgW="1460160" imgH="927000" progId="Equation.DSMT4">
              <p:embed/>
            </p:oleObj>
          </a:graphicData>
        </a:graphic>
      </p:graphicFrame>
      <p:graphicFrame>
        <p:nvGraphicFramePr>
          <p:cNvPr id="12291" name="Object 8"/>
          <p:cNvGraphicFramePr>
            <a:graphicFrameLocks noChangeAspect="1"/>
          </p:cNvGraphicFramePr>
          <p:nvPr/>
        </p:nvGraphicFramePr>
        <p:xfrm>
          <a:off x="2413001" y="5158340"/>
          <a:ext cx="3663949" cy="867810"/>
        </p:xfrm>
        <a:graphic>
          <a:graphicData uri="http://schemas.openxmlformats.org/presentationml/2006/ole">
            <p:oleObj spid="_x0000_s12291" name="Equation" r:id="rId5" imgW="1714320" imgH="406080" progId="Equation.DSMT4">
              <p:embed/>
            </p:oleObj>
          </a:graphicData>
        </a:graphic>
      </p:graphicFrame>
      <p:sp>
        <p:nvSpPr>
          <p:cNvPr id="9" name="Slide Number Placeholder 8"/>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Text Box 2"/>
          <p:cNvSpPr txBox="1">
            <a:spLocks noChangeArrowheads="1"/>
          </p:cNvSpPr>
          <p:nvPr/>
        </p:nvSpPr>
        <p:spPr bwMode="auto">
          <a:xfrm>
            <a:off x="2937326" y="0"/>
            <a:ext cx="3032125"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Example</a:t>
            </a:r>
          </a:p>
        </p:txBody>
      </p:sp>
      <p:sp>
        <p:nvSpPr>
          <p:cNvPr id="23555" name="Text Box 3"/>
          <p:cNvSpPr txBox="1">
            <a:spLocks noChangeArrowheads="1"/>
          </p:cNvSpPr>
          <p:nvPr/>
        </p:nvSpPr>
        <p:spPr bwMode="auto">
          <a:xfrm>
            <a:off x="695325" y="1601788"/>
            <a:ext cx="2287361" cy="701675"/>
          </a:xfrm>
          <a:prstGeom prst="rect">
            <a:avLst/>
          </a:prstGeom>
          <a:noFill/>
          <a:ln w="12700">
            <a:noFill/>
            <a:miter lim="800000"/>
            <a:headEnd type="none" w="sm" len="sm"/>
            <a:tailEnd type="none" w="sm" len="sm"/>
          </a:ln>
        </p:spPr>
        <p:txBody>
          <a:bodyPr wrap="square">
            <a:spAutoFit/>
          </a:bodyPr>
          <a:lstStyle/>
          <a:p>
            <a:r>
              <a:rPr lang="en-US" sz="2000" dirty="0">
                <a:solidFill>
                  <a:srgbClr val="FF0000"/>
                </a:solidFill>
                <a:latin typeface="Arial" charset="0"/>
              </a:rPr>
              <a:t>Radiation from a magnetic dipole</a:t>
            </a:r>
          </a:p>
        </p:txBody>
      </p:sp>
      <p:grpSp>
        <p:nvGrpSpPr>
          <p:cNvPr id="23556" name="Group 32"/>
          <p:cNvGrpSpPr>
            <a:grpSpLocks/>
          </p:cNvGrpSpPr>
          <p:nvPr/>
        </p:nvGrpSpPr>
        <p:grpSpPr bwMode="auto">
          <a:xfrm>
            <a:off x="2889928" y="786489"/>
            <a:ext cx="4592638" cy="2997200"/>
            <a:chOff x="1889" y="564"/>
            <a:chExt cx="2893" cy="1888"/>
          </a:xfrm>
        </p:grpSpPr>
        <p:sp>
          <p:nvSpPr>
            <p:cNvPr id="23573" name="Line 5"/>
            <p:cNvSpPr>
              <a:spLocks noChangeShapeType="1"/>
            </p:cNvSpPr>
            <p:nvPr/>
          </p:nvSpPr>
          <p:spPr bwMode="auto">
            <a:xfrm flipV="1">
              <a:off x="2880" y="1770"/>
              <a:ext cx="1346" cy="0"/>
            </a:xfrm>
            <a:prstGeom prst="line">
              <a:avLst/>
            </a:prstGeom>
            <a:noFill/>
            <a:ln w="12700">
              <a:solidFill>
                <a:schemeClr val="bg2"/>
              </a:solidFill>
              <a:round/>
              <a:headEnd type="none" w="sm" len="sm"/>
              <a:tailEnd type="none" w="sm" len="sm"/>
            </a:ln>
          </p:spPr>
          <p:txBody>
            <a:bodyPr wrap="none"/>
            <a:lstStyle/>
            <a:p>
              <a:endParaRPr lang="en-US"/>
            </a:p>
          </p:txBody>
        </p:sp>
        <p:sp>
          <p:nvSpPr>
            <p:cNvPr id="23574" name="Line 6"/>
            <p:cNvSpPr>
              <a:spLocks noChangeShapeType="1"/>
            </p:cNvSpPr>
            <p:nvPr/>
          </p:nvSpPr>
          <p:spPr bwMode="auto">
            <a:xfrm flipV="1">
              <a:off x="2880" y="866"/>
              <a:ext cx="0" cy="850"/>
            </a:xfrm>
            <a:prstGeom prst="line">
              <a:avLst/>
            </a:prstGeom>
            <a:noFill/>
            <a:ln w="12700">
              <a:solidFill>
                <a:schemeClr val="bg2"/>
              </a:solidFill>
              <a:round/>
              <a:headEnd type="none" w="sm" len="sm"/>
              <a:tailEnd type="none" w="sm" len="sm"/>
            </a:ln>
          </p:spPr>
          <p:txBody>
            <a:bodyPr wrap="none"/>
            <a:lstStyle/>
            <a:p>
              <a:endParaRPr lang="en-US"/>
            </a:p>
          </p:txBody>
        </p:sp>
        <p:sp>
          <p:nvSpPr>
            <p:cNvPr id="23575" name="Text Box 7"/>
            <p:cNvSpPr txBox="1">
              <a:spLocks noChangeArrowheads="1"/>
            </p:cNvSpPr>
            <p:nvPr/>
          </p:nvSpPr>
          <p:spPr bwMode="auto">
            <a:xfrm>
              <a:off x="4283" y="1616"/>
              <a:ext cx="257" cy="250"/>
            </a:xfrm>
            <a:prstGeom prst="rect">
              <a:avLst/>
            </a:prstGeom>
            <a:noFill/>
            <a:ln w="12700">
              <a:noFill/>
              <a:miter lim="800000"/>
              <a:headEnd type="none" w="sm" len="sm"/>
              <a:tailEnd type="none" w="sm" len="sm"/>
            </a:ln>
          </p:spPr>
          <p:txBody>
            <a:bodyPr>
              <a:spAutoFit/>
            </a:bodyPr>
            <a:lstStyle/>
            <a:p>
              <a:pPr>
                <a:spcBef>
                  <a:spcPct val="50000"/>
                </a:spcBef>
              </a:pPr>
              <a:r>
                <a:rPr lang="en-US" sz="2000" i="1" dirty="0">
                  <a:solidFill>
                    <a:schemeClr val="bg2"/>
                  </a:solidFill>
                  <a:sym typeface="Symbol" pitchFamily="18" charset="2"/>
                </a:rPr>
                <a:t>y</a:t>
              </a:r>
            </a:p>
          </p:txBody>
        </p:sp>
        <p:sp>
          <p:nvSpPr>
            <p:cNvPr id="23576" name="Text Box 8"/>
            <p:cNvSpPr txBox="1">
              <a:spLocks noChangeArrowheads="1"/>
            </p:cNvSpPr>
            <p:nvPr/>
          </p:nvSpPr>
          <p:spPr bwMode="auto">
            <a:xfrm>
              <a:off x="1889" y="2202"/>
              <a:ext cx="257" cy="250"/>
            </a:xfrm>
            <a:prstGeom prst="rect">
              <a:avLst/>
            </a:prstGeom>
            <a:noFill/>
            <a:ln w="12700">
              <a:noFill/>
              <a:miter lim="800000"/>
              <a:headEnd type="none" w="sm" len="sm"/>
              <a:tailEnd type="none" w="sm" len="sm"/>
            </a:ln>
          </p:spPr>
          <p:txBody>
            <a:bodyPr>
              <a:spAutoFit/>
            </a:bodyPr>
            <a:lstStyle/>
            <a:p>
              <a:pPr>
                <a:spcBef>
                  <a:spcPct val="50000"/>
                </a:spcBef>
              </a:pPr>
              <a:r>
                <a:rPr lang="en-US" sz="2000" i="1" dirty="0">
                  <a:solidFill>
                    <a:schemeClr val="bg2"/>
                  </a:solidFill>
                  <a:sym typeface="Symbol" pitchFamily="18" charset="2"/>
                </a:rPr>
                <a:t>x</a:t>
              </a:r>
            </a:p>
          </p:txBody>
        </p:sp>
        <p:sp>
          <p:nvSpPr>
            <p:cNvPr id="23577" name="Line 9"/>
            <p:cNvSpPr>
              <a:spLocks noChangeShapeType="1"/>
            </p:cNvSpPr>
            <p:nvPr/>
          </p:nvSpPr>
          <p:spPr bwMode="auto">
            <a:xfrm flipH="1">
              <a:off x="2119" y="1766"/>
              <a:ext cx="761" cy="511"/>
            </a:xfrm>
            <a:prstGeom prst="line">
              <a:avLst/>
            </a:prstGeom>
            <a:noFill/>
            <a:ln w="12700">
              <a:solidFill>
                <a:schemeClr val="bg2"/>
              </a:solidFill>
              <a:round/>
              <a:headEnd type="none" w="sm" len="sm"/>
              <a:tailEnd type="none" w="sm" len="sm"/>
            </a:ln>
          </p:spPr>
          <p:txBody>
            <a:bodyPr wrap="none"/>
            <a:lstStyle/>
            <a:p>
              <a:endParaRPr lang="en-US"/>
            </a:p>
          </p:txBody>
        </p:sp>
        <p:sp>
          <p:nvSpPr>
            <p:cNvPr id="23578" name="Line 10"/>
            <p:cNvSpPr>
              <a:spLocks noChangeShapeType="1"/>
            </p:cNvSpPr>
            <p:nvPr/>
          </p:nvSpPr>
          <p:spPr bwMode="auto">
            <a:xfrm>
              <a:off x="2976" y="1530"/>
              <a:ext cx="213" cy="0"/>
            </a:xfrm>
            <a:prstGeom prst="line">
              <a:avLst/>
            </a:prstGeom>
            <a:noFill/>
            <a:ln w="12700">
              <a:solidFill>
                <a:schemeClr val="bg2"/>
              </a:solidFill>
              <a:round/>
              <a:headEnd type="none" w="sm" len="sm"/>
              <a:tailEnd type="none" w="sm" len="sm"/>
            </a:ln>
          </p:spPr>
          <p:txBody>
            <a:bodyPr wrap="none"/>
            <a:lstStyle/>
            <a:p>
              <a:endParaRPr lang="en-US"/>
            </a:p>
          </p:txBody>
        </p:sp>
        <p:sp>
          <p:nvSpPr>
            <p:cNvPr id="23579" name="Line 11"/>
            <p:cNvSpPr>
              <a:spLocks noChangeShapeType="1"/>
            </p:cNvSpPr>
            <p:nvPr/>
          </p:nvSpPr>
          <p:spPr bwMode="auto">
            <a:xfrm>
              <a:off x="2976" y="1959"/>
              <a:ext cx="213" cy="0"/>
            </a:xfrm>
            <a:prstGeom prst="line">
              <a:avLst/>
            </a:prstGeom>
            <a:noFill/>
            <a:ln w="12700">
              <a:solidFill>
                <a:schemeClr val="bg2"/>
              </a:solidFill>
              <a:round/>
              <a:headEnd type="none" w="sm" len="sm"/>
              <a:tailEnd type="none" w="sm" len="sm"/>
            </a:ln>
          </p:spPr>
          <p:txBody>
            <a:bodyPr wrap="none"/>
            <a:lstStyle/>
            <a:p>
              <a:endParaRPr lang="en-US"/>
            </a:p>
          </p:txBody>
        </p:sp>
        <p:sp>
          <p:nvSpPr>
            <p:cNvPr id="23580" name="Line 12"/>
            <p:cNvSpPr>
              <a:spLocks noChangeShapeType="1"/>
            </p:cNvSpPr>
            <p:nvPr/>
          </p:nvSpPr>
          <p:spPr bwMode="auto">
            <a:xfrm>
              <a:off x="3087" y="1548"/>
              <a:ext cx="0" cy="393"/>
            </a:xfrm>
            <a:prstGeom prst="line">
              <a:avLst/>
            </a:prstGeom>
            <a:noFill/>
            <a:ln w="12700">
              <a:solidFill>
                <a:schemeClr val="bg2"/>
              </a:solidFill>
              <a:round/>
              <a:headEnd type="triangle" w="med" len="med"/>
              <a:tailEnd type="triangle" w="med" len="med"/>
            </a:ln>
          </p:spPr>
          <p:txBody>
            <a:bodyPr wrap="none"/>
            <a:lstStyle/>
            <a:p>
              <a:endParaRPr lang="en-US"/>
            </a:p>
          </p:txBody>
        </p:sp>
        <p:sp>
          <p:nvSpPr>
            <p:cNvPr id="23581" name="Text Box 13"/>
            <p:cNvSpPr txBox="1">
              <a:spLocks noChangeArrowheads="1"/>
            </p:cNvSpPr>
            <p:nvPr/>
          </p:nvSpPr>
          <p:spPr bwMode="auto">
            <a:xfrm>
              <a:off x="3163" y="1501"/>
              <a:ext cx="233" cy="250"/>
            </a:xfrm>
            <a:prstGeom prst="rect">
              <a:avLst/>
            </a:prstGeom>
            <a:noFill/>
            <a:ln w="12700">
              <a:noFill/>
              <a:miter lim="800000"/>
              <a:headEnd type="none" w="sm" len="sm"/>
              <a:tailEnd type="none" w="sm" len="sm"/>
            </a:ln>
          </p:spPr>
          <p:txBody>
            <a:bodyPr>
              <a:spAutoFit/>
            </a:bodyPr>
            <a:lstStyle/>
            <a:p>
              <a:pPr>
                <a:spcBef>
                  <a:spcPct val="50000"/>
                </a:spcBef>
              </a:pPr>
              <a:r>
                <a:rPr lang="en-US" sz="2000" i="1">
                  <a:solidFill>
                    <a:schemeClr val="bg2"/>
                  </a:solidFill>
                  <a:sym typeface="Symbol" pitchFamily="18" charset="2"/>
                </a:rPr>
                <a:t>l</a:t>
              </a:r>
            </a:p>
          </p:txBody>
        </p:sp>
        <p:sp>
          <p:nvSpPr>
            <p:cNvPr id="23582" name="Text Box 14"/>
            <p:cNvSpPr txBox="1">
              <a:spLocks noChangeArrowheads="1"/>
            </p:cNvSpPr>
            <p:nvPr/>
          </p:nvSpPr>
          <p:spPr bwMode="auto">
            <a:xfrm>
              <a:off x="2787" y="564"/>
              <a:ext cx="257" cy="250"/>
            </a:xfrm>
            <a:prstGeom prst="rect">
              <a:avLst/>
            </a:prstGeom>
            <a:noFill/>
            <a:ln w="12700">
              <a:noFill/>
              <a:miter lim="800000"/>
              <a:headEnd type="none" w="sm" len="sm"/>
              <a:tailEnd type="none" w="sm" len="sm"/>
            </a:ln>
          </p:spPr>
          <p:txBody>
            <a:bodyPr>
              <a:spAutoFit/>
            </a:bodyPr>
            <a:lstStyle/>
            <a:p>
              <a:pPr>
                <a:spcBef>
                  <a:spcPct val="50000"/>
                </a:spcBef>
              </a:pPr>
              <a:r>
                <a:rPr lang="en-US" sz="2000" i="1" dirty="0">
                  <a:solidFill>
                    <a:schemeClr val="bg2"/>
                  </a:solidFill>
                  <a:sym typeface="Symbol" pitchFamily="18" charset="2"/>
                </a:rPr>
                <a:t>z</a:t>
              </a:r>
            </a:p>
          </p:txBody>
        </p:sp>
        <p:sp>
          <p:nvSpPr>
            <p:cNvPr id="23583" name="Text Box 15"/>
            <p:cNvSpPr txBox="1">
              <a:spLocks noChangeArrowheads="1"/>
            </p:cNvSpPr>
            <p:nvPr/>
          </p:nvSpPr>
          <p:spPr bwMode="auto">
            <a:xfrm>
              <a:off x="3356" y="1134"/>
              <a:ext cx="1426" cy="288"/>
            </a:xfrm>
            <a:prstGeom prst="rect">
              <a:avLst/>
            </a:prstGeom>
            <a:noFill/>
            <a:ln w="12700">
              <a:noFill/>
              <a:miter lim="800000"/>
              <a:headEnd type="none" w="sm" len="sm"/>
              <a:tailEnd type="none" w="sm" len="sm"/>
            </a:ln>
          </p:spPr>
          <p:txBody>
            <a:bodyPr wrap="none">
              <a:spAutoFit/>
            </a:bodyPr>
            <a:lstStyle/>
            <a:p>
              <a:r>
                <a:rPr lang="en-US" sz="2400" i="1">
                  <a:solidFill>
                    <a:schemeClr val="bg2"/>
                  </a:solidFill>
                </a:rPr>
                <a:t>K</a:t>
              </a:r>
              <a:r>
                <a:rPr lang="en-US" sz="2000" i="1">
                  <a:solidFill>
                    <a:schemeClr val="bg2"/>
                  </a:solidFill>
                </a:rPr>
                <a:t>  </a:t>
              </a:r>
              <a:r>
                <a:rPr lang="en-US" sz="2000">
                  <a:solidFill>
                    <a:schemeClr val="bg2"/>
                  </a:solidFill>
                  <a:latin typeface="Arial" charset="0"/>
                </a:rPr>
                <a:t>magnetic Amps</a:t>
              </a:r>
            </a:p>
          </p:txBody>
        </p:sp>
        <p:grpSp>
          <p:nvGrpSpPr>
            <p:cNvPr id="23584" name="Group 16"/>
            <p:cNvGrpSpPr>
              <a:grpSpLocks/>
            </p:cNvGrpSpPr>
            <p:nvPr/>
          </p:nvGrpSpPr>
          <p:grpSpPr bwMode="auto">
            <a:xfrm>
              <a:off x="2867" y="1530"/>
              <a:ext cx="6" cy="437"/>
              <a:chOff x="2867" y="1530"/>
              <a:chExt cx="6" cy="437"/>
            </a:xfrm>
          </p:grpSpPr>
          <p:sp>
            <p:nvSpPr>
              <p:cNvPr id="23585" name="Line 17"/>
              <p:cNvSpPr>
                <a:spLocks noChangeShapeType="1"/>
              </p:cNvSpPr>
              <p:nvPr/>
            </p:nvSpPr>
            <p:spPr bwMode="auto">
              <a:xfrm flipV="1">
                <a:off x="2873" y="1530"/>
                <a:ext cx="0" cy="437"/>
              </a:xfrm>
              <a:prstGeom prst="line">
                <a:avLst/>
              </a:prstGeom>
              <a:noFill/>
              <a:ln w="57150">
                <a:solidFill>
                  <a:schemeClr val="hlink"/>
                </a:solidFill>
                <a:round/>
                <a:headEnd type="none" w="sm" len="sm"/>
                <a:tailEnd type="triangle" w="sm" len="sm"/>
              </a:ln>
            </p:spPr>
            <p:txBody>
              <a:bodyPr wrap="none"/>
              <a:lstStyle/>
              <a:p>
                <a:endParaRPr lang="en-US"/>
              </a:p>
            </p:txBody>
          </p:sp>
          <p:sp>
            <p:nvSpPr>
              <p:cNvPr id="23586" name="Line 18"/>
              <p:cNvSpPr>
                <a:spLocks noChangeShapeType="1"/>
              </p:cNvSpPr>
              <p:nvPr/>
            </p:nvSpPr>
            <p:spPr bwMode="auto">
              <a:xfrm flipV="1">
                <a:off x="2867" y="1659"/>
                <a:ext cx="0" cy="54"/>
              </a:xfrm>
              <a:prstGeom prst="line">
                <a:avLst/>
              </a:prstGeom>
              <a:noFill/>
              <a:ln w="57150">
                <a:solidFill>
                  <a:schemeClr val="hlink"/>
                </a:solidFill>
                <a:round/>
                <a:headEnd type="none" w="sm" len="sm"/>
                <a:tailEnd type="triangle" w="sm" len="sm"/>
              </a:ln>
            </p:spPr>
            <p:txBody>
              <a:bodyPr wrap="none"/>
              <a:lstStyle/>
              <a:p>
                <a:endParaRPr lang="en-US"/>
              </a:p>
            </p:txBody>
          </p:sp>
        </p:grpSp>
      </p:grpSp>
      <p:sp>
        <p:nvSpPr>
          <p:cNvPr id="23557" name="Text Box 19"/>
          <p:cNvSpPr txBox="1">
            <a:spLocks noChangeArrowheads="1"/>
          </p:cNvSpPr>
          <p:nvPr/>
        </p:nvSpPr>
        <p:spPr bwMode="auto">
          <a:xfrm>
            <a:off x="1957388" y="4754563"/>
            <a:ext cx="1765300" cy="396875"/>
          </a:xfrm>
          <a:prstGeom prst="rect">
            <a:avLst/>
          </a:prstGeom>
          <a:noFill/>
          <a:ln w="12700">
            <a:noFill/>
            <a:miter lim="800000"/>
            <a:headEnd type="none" w="sm" len="sm"/>
            <a:tailEnd type="none" w="sm" len="sm"/>
          </a:ln>
        </p:spPr>
        <p:txBody>
          <a:bodyPr wrap="none">
            <a:spAutoFit/>
          </a:bodyPr>
          <a:lstStyle/>
          <a:p>
            <a:r>
              <a:rPr lang="en-US" sz="2000">
                <a:solidFill>
                  <a:schemeClr val="bg1"/>
                </a:solidFill>
                <a:latin typeface="Arial" charset="0"/>
              </a:rPr>
              <a:t>Dual problem:</a:t>
            </a:r>
          </a:p>
        </p:txBody>
      </p:sp>
      <p:sp>
        <p:nvSpPr>
          <p:cNvPr id="23559" name="TextBox 31"/>
          <p:cNvSpPr txBox="1">
            <a:spLocks noChangeArrowheads="1"/>
          </p:cNvSpPr>
          <p:nvPr/>
        </p:nvSpPr>
        <p:spPr bwMode="auto">
          <a:xfrm>
            <a:off x="5651500" y="2984500"/>
            <a:ext cx="941388" cy="369888"/>
          </a:xfrm>
          <a:prstGeom prst="rect">
            <a:avLst/>
          </a:prstGeom>
          <a:noFill/>
          <a:ln w="9525">
            <a:noFill/>
            <a:miter lim="800000"/>
            <a:headEnd/>
            <a:tailEnd/>
          </a:ln>
        </p:spPr>
        <p:txBody>
          <a:bodyPr wrap="none">
            <a:spAutoFit/>
          </a:bodyPr>
          <a:lstStyle/>
          <a:p>
            <a:r>
              <a:rPr lang="en-US">
                <a:solidFill>
                  <a:srgbClr val="FF0000"/>
                </a:solidFill>
                <a:latin typeface="Arial" charset="0"/>
                <a:cs typeface="Arial" charset="0"/>
              </a:rPr>
              <a:t>Case B</a:t>
            </a:r>
          </a:p>
        </p:txBody>
      </p:sp>
      <p:grpSp>
        <p:nvGrpSpPr>
          <p:cNvPr id="37" name="Group 36"/>
          <p:cNvGrpSpPr/>
          <p:nvPr/>
        </p:nvGrpSpPr>
        <p:grpSpPr>
          <a:xfrm>
            <a:off x="3205849" y="3584795"/>
            <a:ext cx="4071251" cy="2805112"/>
            <a:chOff x="3205849" y="3584795"/>
            <a:chExt cx="4071251" cy="2805112"/>
          </a:xfrm>
        </p:grpSpPr>
        <p:sp>
          <p:nvSpPr>
            <p:cNvPr id="23562" name="Line 21"/>
            <p:cNvSpPr>
              <a:spLocks noChangeShapeType="1"/>
            </p:cNvSpPr>
            <p:nvPr/>
          </p:nvSpPr>
          <p:spPr bwMode="auto">
            <a:xfrm>
              <a:off x="4572002" y="5512931"/>
              <a:ext cx="1992084" cy="0"/>
            </a:xfrm>
            <a:prstGeom prst="line">
              <a:avLst/>
            </a:prstGeom>
            <a:noFill/>
            <a:ln w="12700">
              <a:solidFill>
                <a:schemeClr val="bg2"/>
              </a:solidFill>
              <a:round/>
              <a:headEnd type="none" w="sm" len="sm"/>
              <a:tailEnd type="none" w="sm" len="sm"/>
            </a:ln>
          </p:spPr>
          <p:txBody>
            <a:bodyPr wrap="none"/>
            <a:lstStyle/>
            <a:p>
              <a:endParaRPr lang="en-US"/>
            </a:p>
          </p:txBody>
        </p:sp>
        <p:sp>
          <p:nvSpPr>
            <p:cNvPr id="23563" name="Line 22"/>
            <p:cNvSpPr>
              <a:spLocks noChangeShapeType="1"/>
            </p:cNvSpPr>
            <p:nvPr/>
          </p:nvSpPr>
          <p:spPr bwMode="auto">
            <a:xfrm flipV="1">
              <a:off x="4572000" y="4077831"/>
              <a:ext cx="0" cy="1349375"/>
            </a:xfrm>
            <a:prstGeom prst="line">
              <a:avLst/>
            </a:prstGeom>
            <a:noFill/>
            <a:ln w="12700">
              <a:solidFill>
                <a:schemeClr val="bg2"/>
              </a:solidFill>
              <a:round/>
              <a:headEnd type="none" w="sm" len="sm"/>
              <a:tailEnd type="none" w="sm" len="sm"/>
            </a:ln>
          </p:spPr>
          <p:txBody>
            <a:bodyPr wrap="none"/>
            <a:lstStyle/>
            <a:p>
              <a:endParaRPr lang="en-US"/>
            </a:p>
          </p:txBody>
        </p:sp>
        <p:sp>
          <p:nvSpPr>
            <p:cNvPr id="23564" name="Text Box 23"/>
            <p:cNvSpPr txBox="1">
              <a:spLocks noChangeArrowheads="1"/>
            </p:cNvSpPr>
            <p:nvPr/>
          </p:nvSpPr>
          <p:spPr bwMode="auto">
            <a:xfrm>
              <a:off x="6778625" y="5289547"/>
              <a:ext cx="407988" cy="396875"/>
            </a:xfrm>
            <a:prstGeom prst="rect">
              <a:avLst/>
            </a:prstGeom>
            <a:noFill/>
            <a:ln w="12700">
              <a:noFill/>
              <a:miter lim="800000"/>
              <a:headEnd type="none" w="sm" len="sm"/>
              <a:tailEnd type="none" w="sm" len="sm"/>
            </a:ln>
          </p:spPr>
          <p:txBody>
            <a:bodyPr>
              <a:spAutoFit/>
            </a:bodyPr>
            <a:lstStyle/>
            <a:p>
              <a:pPr>
                <a:spcBef>
                  <a:spcPct val="50000"/>
                </a:spcBef>
              </a:pPr>
              <a:r>
                <a:rPr lang="en-US" sz="2000" i="1" dirty="0">
                  <a:solidFill>
                    <a:schemeClr val="bg2"/>
                  </a:solidFill>
                  <a:sym typeface="Symbol" pitchFamily="18" charset="2"/>
                </a:rPr>
                <a:t>y</a:t>
              </a:r>
            </a:p>
          </p:txBody>
        </p:sp>
        <p:sp>
          <p:nvSpPr>
            <p:cNvPr id="23565" name="Text Box 24"/>
            <p:cNvSpPr txBox="1">
              <a:spLocks noChangeArrowheads="1"/>
            </p:cNvSpPr>
            <p:nvPr/>
          </p:nvSpPr>
          <p:spPr bwMode="auto">
            <a:xfrm>
              <a:off x="3205849" y="5993032"/>
              <a:ext cx="407988" cy="396875"/>
            </a:xfrm>
            <a:prstGeom prst="rect">
              <a:avLst/>
            </a:prstGeom>
            <a:noFill/>
            <a:ln w="12700">
              <a:noFill/>
              <a:miter lim="800000"/>
              <a:headEnd type="none" w="sm" len="sm"/>
              <a:tailEnd type="none" w="sm" len="sm"/>
            </a:ln>
          </p:spPr>
          <p:txBody>
            <a:bodyPr>
              <a:spAutoFit/>
            </a:bodyPr>
            <a:lstStyle/>
            <a:p>
              <a:pPr>
                <a:spcBef>
                  <a:spcPct val="50000"/>
                </a:spcBef>
              </a:pPr>
              <a:r>
                <a:rPr lang="en-US" sz="2000" i="1" dirty="0">
                  <a:solidFill>
                    <a:schemeClr val="bg2"/>
                  </a:solidFill>
                  <a:sym typeface="Symbol" pitchFamily="18" charset="2"/>
                </a:rPr>
                <a:t>x</a:t>
              </a:r>
            </a:p>
          </p:txBody>
        </p:sp>
        <p:sp>
          <p:nvSpPr>
            <p:cNvPr id="23566" name="Line 25"/>
            <p:cNvSpPr>
              <a:spLocks noChangeShapeType="1"/>
            </p:cNvSpPr>
            <p:nvPr/>
          </p:nvSpPr>
          <p:spPr bwMode="auto">
            <a:xfrm flipH="1">
              <a:off x="3537856" y="5505902"/>
              <a:ext cx="1001485" cy="622756"/>
            </a:xfrm>
            <a:prstGeom prst="line">
              <a:avLst/>
            </a:prstGeom>
            <a:noFill/>
            <a:ln w="12700">
              <a:solidFill>
                <a:schemeClr val="bg2"/>
              </a:solidFill>
              <a:round/>
              <a:headEnd type="none" w="sm" len="sm"/>
              <a:tailEnd type="none" w="sm" len="sm"/>
            </a:ln>
          </p:spPr>
          <p:txBody>
            <a:bodyPr wrap="none"/>
            <a:lstStyle/>
            <a:p>
              <a:endParaRPr lang="en-US"/>
            </a:p>
          </p:txBody>
        </p:sp>
        <p:sp>
          <p:nvSpPr>
            <p:cNvPr id="23567" name="Line 26"/>
            <p:cNvSpPr>
              <a:spLocks noChangeShapeType="1"/>
            </p:cNvSpPr>
            <p:nvPr/>
          </p:nvSpPr>
          <p:spPr bwMode="auto">
            <a:xfrm>
              <a:off x="4724400" y="5131931"/>
              <a:ext cx="338138" cy="0"/>
            </a:xfrm>
            <a:prstGeom prst="line">
              <a:avLst/>
            </a:prstGeom>
            <a:noFill/>
            <a:ln w="12700">
              <a:solidFill>
                <a:schemeClr val="bg2"/>
              </a:solidFill>
              <a:round/>
              <a:headEnd type="none" w="sm" len="sm"/>
              <a:tailEnd type="none" w="sm" len="sm"/>
            </a:ln>
          </p:spPr>
          <p:txBody>
            <a:bodyPr wrap="none"/>
            <a:lstStyle/>
            <a:p>
              <a:endParaRPr lang="en-US"/>
            </a:p>
          </p:txBody>
        </p:sp>
        <p:sp>
          <p:nvSpPr>
            <p:cNvPr id="23568" name="Line 27"/>
            <p:cNvSpPr>
              <a:spLocks noChangeShapeType="1"/>
            </p:cNvSpPr>
            <p:nvPr/>
          </p:nvSpPr>
          <p:spPr bwMode="auto">
            <a:xfrm>
              <a:off x="4724400" y="5812969"/>
              <a:ext cx="338138" cy="0"/>
            </a:xfrm>
            <a:prstGeom prst="line">
              <a:avLst/>
            </a:prstGeom>
            <a:noFill/>
            <a:ln w="12700">
              <a:solidFill>
                <a:schemeClr val="bg2"/>
              </a:solidFill>
              <a:round/>
              <a:headEnd type="none" w="sm" len="sm"/>
              <a:tailEnd type="none" w="sm" len="sm"/>
            </a:ln>
          </p:spPr>
          <p:txBody>
            <a:bodyPr wrap="none"/>
            <a:lstStyle/>
            <a:p>
              <a:endParaRPr lang="en-US"/>
            </a:p>
          </p:txBody>
        </p:sp>
        <p:sp>
          <p:nvSpPr>
            <p:cNvPr id="23569" name="Line 28"/>
            <p:cNvSpPr>
              <a:spLocks noChangeShapeType="1"/>
            </p:cNvSpPr>
            <p:nvPr/>
          </p:nvSpPr>
          <p:spPr bwMode="auto">
            <a:xfrm>
              <a:off x="4900613" y="5160506"/>
              <a:ext cx="0" cy="623888"/>
            </a:xfrm>
            <a:prstGeom prst="line">
              <a:avLst/>
            </a:prstGeom>
            <a:noFill/>
            <a:ln w="12700">
              <a:solidFill>
                <a:schemeClr val="bg2"/>
              </a:solidFill>
              <a:round/>
              <a:headEnd type="triangle" w="med" len="med"/>
              <a:tailEnd type="triangle" w="med" len="med"/>
            </a:ln>
          </p:spPr>
          <p:txBody>
            <a:bodyPr wrap="none"/>
            <a:lstStyle/>
            <a:p>
              <a:endParaRPr lang="en-US"/>
            </a:p>
          </p:txBody>
        </p:sp>
        <p:sp>
          <p:nvSpPr>
            <p:cNvPr id="23570" name="Text Box 29"/>
            <p:cNvSpPr txBox="1">
              <a:spLocks noChangeArrowheads="1"/>
            </p:cNvSpPr>
            <p:nvPr/>
          </p:nvSpPr>
          <p:spPr bwMode="auto">
            <a:xfrm>
              <a:off x="5021263" y="5085894"/>
              <a:ext cx="369888" cy="396875"/>
            </a:xfrm>
            <a:prstGeom prst="rect">
              <a:avLst/>
            </a:prstGeom>
            <a:noFill/>
            <a:ln w="12700">
              <a:noFill/>
              <a:miter lim="800000"/>
              <a:headEnd type="none" w="sm" len="sm"/>
              <a:tailEnd type="none" w="sm" len="sm"/>
            </a:ln>
          </p:spPr>
          <p:txBody>
            <a:bodyPr>
              <a:spAutoFit/>
            </a:bodyPr>
            <a:lstStyle/>
            <a:p>
              <a:pPr>
                <a:spcBef>
                  <a:spcPct val="50000"/>
                </a:spcBef>
              </a:pPr>
              <a:r>
                <a:rPr lang="en-US" sz="2000" i="1">
                  <a:solidFill>
                    <a:schemeClr val="bg2"/>
                  </a:solidFill>
                  <a:sym typeface="Symbol" pitchFamily="18" charset="2"/>
                </a:rPr>
                <a:t>l</a:t>
              </a:r>
            </a:p>
          </p:txBody>
        </p:sp>
        <p:sp>
          <p:nvSpPr>
            <p:cNvPr id="23571" name="Text Box 30"/>
            <p:cNvSpPr txBox="1">
              <a:spLocks noChangeArrowheads="1"/>
            </p:cNvSpPr>
            <p:nvPr/>
          </p:nvSpPr>
          <p:spPr bwMode="auto">
            <a:xfrm>
              <a:off x="5327650" y="4503281"/>
              <a:ext cx="1949450" cy="457200"/>
            </a:xfrm>
            <a:prstGeom prst="rect">
              <a:avLst/>
            </a:prstGeom>
            <a:noFill/>
            <a:ln w="12700">
              <a:noFill/>
              <a:miter lim="800000"/>
              <a:headEnd type="none" w="sm" len="sm"/>
              <a:tailEnd type="none" w="sm" len="sm"/>
            </a:ln>
          </p:spPr>
          <p:txBody>
            <a:bodyPr wrap="none">
              <a:spAutoFit/>
            </a:bodyPr>
            <a:lstStyle/>
            <a:p>
              <a:r>
                <a:rPr lang="en-US" sz="2400" i="1" dirty="0">
                  <a:solidFill>
                    <a:schemeClr val="bg2"/>
                  </a:solidFill>
                </a:rPr>
                <a:t>I </a:t>
              </a:r>
              <a:r>
                <a:rPr lang="en-US" sz="2000" i="1" dirty="0">
                  <a:solidFill>
                    <a:schemeClr val="bg2"/>
                  </a:solidFill>
                </a:rPr>
                <a:t> </a:t>
              </a:r>
              <a:r>
                <a:rPr lang="en-US" sz="2000" dirty="0">
                  <a:solidFill>
                    <a:schemeClr val="bg2"/>
                  </a:solidFill>
                  <a:latin typeface="Arial" charset="0"/>
                </a:rPr>
                <a:t>electric Amps</a:t>
              </a:r>
            </a:p>
          </p:txBody>
        </p:sp>
        <p:sp>
          <p:nvSpPr>
            <p:cNvPr id="23572" name="Line 31"/>
            <p:cNvSpPr>
              <a:spLocks noChangeShapeType="1"/>
            </p:cNvSpPr>
            <p:nvPr/>
          </p:nvSpPr>
          <p:spPr bwMode="auto">
            <a:xfrm flipV="1">
              <a:off x="4572000" y="5131931"/>
              <a:ext cx="0" cy="693738"/>
            </a:xfrm>
            <a:prstGeom prst="line">
              <a:avLst/>
            </a:prstGeom>
            <a:noFill/>
            <a:ln w="57150">
              <a:solidFill>
                <a:schemeClr val="bg1"/>
              </a:solidFill>
              <a:round/>
              <a:headEnd type="none" w="sm" len="sm"/>
              <a:tailEnd type="triangle" w="sm" len="sm"/>
            </a:ln>
          </p:spPr>
          <p:txBody>
            <a:bodyPr wrap="none"/>
            <a:lstStyle/>
            <a:p>
              <a:endParaRPr lang="en-US"/>
            </a:p>
          </p:txBody>
        </p:sp>
        <p:sp>
          <p:nvSpPr>
            <p:cNvPr id="23560" name="TextBox 32"/>
            <p:cNvSpPr txBox="1">
              <a:spLocks noChangeArrowheads="1"/>
            </p:cNvSpPr>
            <p:nvPr/>
          </p:nvSpPr>
          <p:spPr bwMode="auto">
            <a:xfrm>
              <a:off x="5626100" y="5812968"/>
              <a:ext cx="941388" cy="369888"/>
            </a:xfrm>
            <a:prstGeom prst="rect">
              <a:avLst/>
            </a:prstGeom>
            <a:noFill/>
            <a:ln w="9525">
              <a:noFill/>
              <a:miter lim="800000"/>
              <a:headEnd/>
              <a:tailEnd/>
            </a:ln>
          </p:spPr>
          <p:txBody>
            <a:bodyPr wrap="none">
              <a:spAutoFit/>
            </a:bodyPr>
            <a:lstStyle/>
            <a:p>
              <a:r>
                <a:rPr lang="en-US">
                  <a:solidFill>
                    <a:schemeClr val="bg1"/>
                  </a:solidFill>
                  <a:latin typeface="Arial" charset="0"/>
                  <a:cs typeface="Arial" charset="0"/>
                </a:rPr>
                <a:t>Case A</a:t>
              </a:r>
            </a:p>
          </p:txBody>
        </p:sp>
        <p:sp>
          <p:nvSpPr>
            <p:cNvPr id="36" name="Text Box 14"/>
            <p:cNvSpPr txBox="1">
              <a:spLocks noChangeArrowheads="1"/>
            </p:cNvSpPr>
            <p:nvPr/>
          </p:nvSpPr>
          <p:spPr bwMode="auto">
            <a:xfrm>
              <a:off x="4424362" y="3584795"/>
              <a:ext cx="407988" cy="396875"/>
            </a:xfrm>
            <a:prstGeom prst="rect">
              <a:avLst/>
            </a:prstGeom>
            <a:noFill/>
            <a:ln w="12700">
              <a:noFill/>
              <a:miter lim="800000"/>
              <a:headEnd type="none" w="sm" len="sm"/>
              <a:tailEnd type="none" w="sm" len="sm"/>
            </a:ln>
          </p:spPr>
          <p:txBody>
            <a:bodyPr>
              <a:spAutoFit/>
            </a:bodyPr>
            <a:lstStyle/>
            <a:p>
              <a:pPr>
                <a:spcBef>
                  <a:spcPct val="50000"/>
                </a:spcBef>
              </a:pPr>
              <a:r>
                <a:rPr lang="en-US" sz="2000" i="1" dirty="0">
                  <a:solidFill>
                    <a:schemeClr val="bg2"/>
                  </a:solidFill>
                  <a:sym typeface="Symbol" pitchFamily="18" charset="2"/>
                </a:rPr>
                <a:t>z</a:t>
              </a:r>
            </a:p>
          </p:txBody>
        </p:sp>
      </p:grpSp>
      <p:sp>
        <p:nvSpPr>
          <p:cNvPr id="38" name="Slide Number Placeholder 37"/>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Text Box 2"/>
          <p:cNvSpPr txBox="1">
            <a:spLocks noChangeArrowheads="1"/>
          </p:cNvSpPr>
          <p:nvPr/>
        </p:nvSpPr>
        <p:spPr bwMode="auto">
          <a:xfrm>
            <a:off x="2817813" y="0"/>
            <a:ext cx="3978275"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Example (cont.)</a:t>
            </a:r>
          </a:p>
        </p:txBody>
      </p:sp>
      <p:sp>
        <p:nvSpPr>
          <p:cNvPr id="13318" name="Text Box 3"/>
          <p:cNvSpPr txBox="1">
            <a:spLocks noChangeArrowheads="1"/>
          </p:cNvSpPr>
          <p:nvPr/>
        </p:nvSpPr>
        <p:spPr bwMode="auto">
          <a:xfrm>
            <a:off x="1717675" y="3082925"/>
            <a:ext cx="1031875" cy="396875"/>
          </a:xfrm>
          <a:prstGeom prst="rect">
            <a:avLst/>
          </a:prstGeom>
          <a:noFill/>
          <a:ln w="12700">
            <a:noFill/>
            <a:miter lim="800000"/>
            <a:headEnd type="none" w="sm" len="sm"/>
            <a:tailEnd type="none" w="sm" len="sm"/>
          </a:ln>
        </p:spPr>
        <p:txBody>
          <a:bodyPr wrap="none">
            <a:spAutoFit/>
          </a:bodyPr>
          <a:lstStyle/>
          <a:p>
            <a:r>
              <a:rPr lang="en-US" sz="2000">
                <a:solidFill>
                  <a:schemeClr val="bg1"/>
                </a:solidFill>
                <a:latin typeface="Arial" charset="0"/>
              </a:rPr>
              <a:t>Duality:</a:t>
            </a:r>
          </a:p>
        </p:txBody>
      </p:sp>
      <p:graphicFrame>
        <p:nvGraphicFramePr>
          <p:cNvPr id="13314" name="Object 4"/>
          <p:cNvGraphicFramePr>
            <a:graphicFrameLocks noChangeAspect="1"/>
          </p:cNvGraphicFramePr>
          <p:nvPr/>
        </p:nvGraphicFramePr>
        <p:xfrm>
          <a:off x="2071688" y="1491699"/>
          <a:ext cx="4395787" cy="951464"/>
        </p:xfrm>
        <a:graphic>
          <a:graphicData uri="http://schemas.openxmlformats.org/presentationml/2006/ole">
            <p:oleObj spid="_x0000_s13314" name="Equation" r:id="rId4" imgW="1993680" imgH="431640" progId="Equation.DSMT4">
              <p:embed/>
            </p:oleObj>
          </a:graphicData>
        </a:graphic>
      </p:graphicFrame>
      <p:sp>
        <p:nvSpPr>
          <p:cNvPr id="13319" name="Rectangle 5"/>
          <p:cNvSpPr>
            <a:spLocks noChangeArrowheads="1"/>
          </p:cNvSpPr>
          <p:nvPr/>
        </p:nvSpPr>
        <p:spPr bwMode="auto">
          <a:xfrm>
            <a:off x="3548063" y="2808288"/>
            <a:ext cx="1912937" cy="1217612"/>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endParaRPr lang="en-US" dirty="0"/>
          </a:p>
        </p:txBody>
      </p:sp>
      <p:graphicFrame>
        <p:nvGraphicFramePr>
          <p:cNvPr id="13315" name="Object 6"/>
          <p:cNvGraphicFramePr>
            <a:graphicFrameLocks noChangeAspect="1"/>
          </p:cNvGraphicFramePr>
          <p:nvPr/>
        </p:nvGraphicFramePr>
        <p:xfrm>
          <a:off x="3811588" y="2913063"/>
          <a:ext cx="1423987" cy="1030287"/>
        </p:xfrm>
        <a:graphic>
          <a:graphicData uri="http://schemas.openxmlformats.org/presentationml/2006/ole">
            <p:oleObj spid="_x0000_s13315" name="Equation" r:id="rId5" imgW="596880" imgH="431640" progId="Equation.DSMT4">
              <p:embed/>
            </p:oleObj>
          </a:graphicData>
        </a:graphic>
      </p:graphicFrame>
      <p:graphicFrame>
        <p:nvGraphicFramePr>
          <p:cNvPr id="13316" name="Object 7"/>
          <p:cNvGraphicFramePr>
            <a:graphicFrameLocks noChangeAspect="1"/>
          </p:cNvGraphicFramePr>
          <p:nvPr/>
        </p:nvGraphicFramePr>
        <p:xfrm>
          <a:off x="1830388" y="5093568"/>
          <a:ext cx="4903787" cy="1010369"/>
        </p:xfrm>
        <a:graphic>
          <a:graphicData uri="http://schemas.openxmlformats.org/presentationml/2006/ole">
            <p:oleObj spid="_x0000_s13316" name="Equation" r:id="rId6" imgW="2095200" imgH="431640" progId="Equation.DSMT4">
              <p:embed/>
            </p:oleObj>
          </a:graphicData>
        </a:graphic>
      </p:graphicFrame>
      <p:sp>
        <p:nvSpPr>
          <p:cNvPr id="13320" name="Text Box 8"/>
          <p:cNvSpPr txBox="1">
            <a:spLocks noChangeArrowheads="1"/>
          </p:cNvSpPr>
          <p:nvPr/>
        </p:nvSpPr>
        <p:spPr bwMode="auto">
          <a:xfrm>
            <a:off x="923925" y="4497388"/>
            <a:ext cx="3302507" cy="400110"/>
          </a:xfrm>
          <a:prstGeom prst="rect">
            <a:avLst/>
          </a:prstGeom>
          <a:noFill/>
          <a:ln w="12700">
            <a:noFill/>
            <a:miter lim="800000"/>
            <a:headEnd type="none" w="sm" len="sm"/>
            <a:tailEnd type="none" w="sm" len="sm"/>
          </a:ln>
        </p:spPr>
        <p:txBody>
          <a:bodyPr wrap="none">
            <a:spAutoFit/>
          </a:bodyPr>
          <a:lstStyle/>
          <a:p>
            <a:r>
              <a:rPr lang="en-US" sz="2000" dirty="0">
                <a:solidFill>
                  <a:schemeClr val="bg1"/>
                </a:solidFill>
                <a:latin typeface="Arial" charset="0"/>
              </a:rPr>
              <a:t>So, for </a:t>
            </a:r>
            <a:r>
              <a:rPr lang="en-US" sz="2000" dirty="0" smtClean="0">
                <a:solidFill>
                  <a:schemeClr val="bg1"/>
                </a:solidFill>
                <a:latin typeface="Arial" charset="0"/>
              </a:rPr>
              <a:t>the magnetic </a:t>
            </a:r>
            <a:r>
              <a:rPr lang="en-US" sz="2000" dirty="0">
                <a:solidFill>
                  <a:schemeClr val="bg1"/>
                </a:solidFill>
                <a:latin typeface="Arial" charset="0"/>
              </a:rPr>
              <a:t>dipole:</a:t>
            </a:r>
          </a:p>
        </p:txBody>
      </p:sp>
      <p:sp>
        <p:nvSpPr>
          <p:cNvPr id="13321" name="Text Box 9"/>
          <p:cNvSpPr txBox="1">
            <a:spLocks noChangeArrowheads="1"/>
          </p:cNvSpPr>
          <p:nvPr/>
        </p:nvSpPr>
        <p:spPr bwMode="auto">
          <a:xfrm>
            <a:off x="334963" y="950913"/>
            <a:ext cx="2706190" cy="400110"/>
          </a:xfrm>
          <a:prstGeom prst="rect">
            <a:avLst/>
          </a:prstGeom>
          <a:noFill/>
          <a:ln w="12700">
            <a:noFill/>
            <a:miter lim="800000"/>
            <a:headEnd type="none" w="sm" len="sm"/>
            <a:tailEnd type="none" w="sm" len="sm"/>
          </a:ln>
        </p:spPr>
        <p:txBody>
          <a:bodyPr wrap="none">
            <a:spAutoFit/>
          </a:bodyPr>
          <a:lstStyle/>
          <a:p>
            <a:r>
              <a:rPr lang="en-US" sz="2000" dirty="0">
                <a:solidFill>
                  <a:schemeClr val="bg1"/>
                </a:solidFill>
                <a:latin typeface="Arial" charset="0"/>
              </a:rPr>
              <a:t>For </a:t>
            </a:r>
            <a:r>
              <a:rPr lang="en-US" sz="2000" dirty="0" smtClean="0">
                <a:solidFill>
                  <a:schemeClr val="bg1"/>
                </a:solidFill>
                <a:latin typeface="Arial" charset="0"/>
              </a:rPr>
              <a:t>the electric </a:t>
            </a:r>
            <a:r>
              <a:rPr lang="en-US" sz="2000" dirty="0">
                <a:solidFill>
                  <a:schemeClr val="bg1"/>
                </a:solidFill>
                <a:latin typeface="Arial" charset="0"/>
              </a:rPr>
              <a:t>dipole:</a:t>
            </a:r>
          </a:p>
        </p:txBody>
      </p:sp>
      <p:sp>
        <p:nvSpPr>
          <p:cNvPr id="12" name="Slide Number Placeholder 11"/>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5203371" y="3472543"/>
            <a:ext cx="2775858" cy="1262743"/>
          </a:xfrm>
          <a:prstGeom prst="rect">
            <a:avLst/>
          </a:prstGeom>
          <a:solidFill>
            <a:srgbClr val="CCFFFF"/>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772098" name="Text Box 2"/>
          <p:cNvSpPr txBox="1">
            <a:spLocks noChangeArrowheads="1"/>
          </p:cNvSpPr>
          <p:nvPr/>
        </p:nvSpPr>
        <p:spPr bwMode="auto">
          <a:xfrm>
            <a:off x="2295285" y="0"/>
            <a:ext cx="3978275" cy="701675"/>
          </a:xfrm>
          <a:prstGeom prst="rect">
            <a:avLst/>
          </a:prstGeom>
          <a:noFill/>
          <a:ln w="12700">
            <a:noFill/>
            <a:miter lim="800000"/>
            <a:headEnd type="none" w="sm" len="sm"/>
            <a:tailEnd type="none" w="sm" len="sm"/>
          </a:ln>
          <a:effectLst/>
        </p:spPr>
        <p:txBody>
          <a:bodyPr>
            <a:spAutoFit/>
          </a:bodyPr>
          <a:lstStyle/>
          <a:p>
            <a:pPr algn="ctr">
              <a:defRPr/>
            </a:pPr>
            <a:r>
              <a:rPr lang="en-US" sz="4000" dirty="0" smtClean="0">
                <a:solidFill>
                  <a:srgbClr val="FF9900"/>
                </a:solidFill>
                <a:effectLst>
                  <a:outerShdw blurRad="38100" dist="38100" dir="2700000" algn="tl">
                    <a:srgbClr val="C0C0C0"/>
                  </a:outerShdw>
                </a:effectLst>
                <a:latin typeface="Arial" charset="0"/>
              </a:rPr>
              <a:t>Example</a:t>
            </a:r>
            <a:endParaRPr lang="en-US" sz="4000" dirty="0">
              <a:solidFill>
                <a:srgbClr val="FF9900"/>
              </a:solidFill>
              <a:effectLst>
                <a:outerShdw blurRad="38100" dist="38100" dir="2700000" algn="tl">
                  <a:srgbClr val="C0C0C0"/>
                </a:outerShdw>
              </a:effectLst>
              <a:latin typeface="Arial" charset="0"/>
            </a:endParaRPr>
          </a:p>
        </p:txBody>
      </p:sp>
      <p:sp>
        <p:nvSpPr>
          <p:cNvPr id="13321" name="Text Box 9"/>
          <p:cNvSpPr txBox="1">
            <a:spLocks noChangeArrowheads="1"/>
          </p:cNvSpPr>
          <p:nvPr/>
        </p:nvSpPr>
        <p:spPr bwMode="auto">
          <a:xfrm>
            <a:off x="683307" y="831170"/>
            <a:ext cx="7494616" cy="400110"/>
          </a:xfrm>
          <a:prstGeom prst="rect">
            <a:avLst/>
          </a:prstGeom>
          <a:noFill/>
          <a:ln w="12700">
            <a:noFill/>
            <a:miter lim="800000"/>
            <a:headEnd type="none" w="sm" len="sm"/>
            <a:tailEnd type="none" w="sm" len="sm"/>
          </a:ln>
        </p:spPr>
        <p:txBody>
          <a:bodyPr wrap="none">
            <a:spAutoFit/>
          </a:bodyPr>
          <a:lstStyle/>
          <a:p>
            <a:r>
              <a:rPr lang="en-US" sz="2000" dirty="0" smtClean="0">
                <a:solidFill>
                  <a:srgbClr val="FF0000"/>
                </a:solidFill>
                <a:latin typeface="Arial" charset="0"/>
              </a:rPr>
              <a:t>A small loop antenna is equivalent to a magnetic dipole antenna,</a:t>
            </a:r>
            <a:endParaRPr lang="en-US" sz="2000" dirty="0">
              <a:solidFill>
                <a:srgbClr val="FF0000"/>
              </a:solidFill>
              <a:latin typeface="Arial" charset="0"/>
            </a:endParaRPr>
          </a:p>
        </p:txBody>
      </p:sp>
      <p:grpSp>
        <p:nvGrpSpPr>
          <p:cNvPr id="2" name="Group 30"/>
          <p:cNvGrpSpPr/>
          <p:nvPr/>
        </p:nvGrpSpPr>
        <p:grpSpPr>
          <a:xfrm>
            <a:off x="159332" y="1338951"/>
            <a:ext cx="4151685" cy="2524705"/>
            <a:chOff x="663981" y="1643751"/>
            <a:chExt cx="4151685" cy="2524705"/>
          </a:xfrm>
        </p:grpSpPr>
        <p:sp>
          <p:nvSpPr>
            <p:cNvPr id="12" name="Oval 11"/>
            <p:cNvSpPr/>
            <p:nvPr/>
          </p:nvSpPr>
          <p:spPr bwMode="auto">
            <a:xfrm>
              <a:off x="1959381" y="2982695"/>
              <a:ext cx="990600" cy="544285"/>
            </a:xfrm>
            <a:prstGeom prst="ellipse">
              <a:avLst/>
            </a:prstGeom>
            <a:noFill/>
            <a:ln w="28575" cap="flat" cmpd="sng" algn="ctr">
              <a:solidFill>
                <a:schemeClr val="bg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cxnSp>
          <p:nvCxnSpPr>
            <p:cNvPr id="14" name="Straight Connector 13"/>
            <p:cNvCxnSpPr/>
            <p:nvPr/>
          </p:nvCxnSpPr>
          <p:spPr bwMode="auto">
            <a:xfrm flipH="1">
              <a:off x="1023209" y="3276610"/>
              <a:ext cx="1426029" cy="674915"/>
            </a:xfrm>
            <a:prstGeom prst="line">
              <a:avLst/>
            </a:prstGeom>
            <a:solidFill>
              <a:schemeClr val="accent1"/>
            </a:solidFill>
            <a:ln w="12700" cap="flat" cmpd="sng" algn="ctr">
              <a:solidFill>
                <a:schemeClr val="bg2"/>
              </a:solidFill>
              <a:prstDash val="solid"/>
              <a:round/>
              <a:headEnd type="none" w="sm" len="sm"/>
              <a:tailEnd type="none" w="sm" len="sm"/>
            </a:ln>
            <a:effectLst/>
          </p:spPr>
        </p:cxnSp>
        <p:cxnSp>
          <p:nvCxnSpPr>
            <p:cNvPr id="15" name="Straight Connector 14"/>
            <p:cNvCxnSpPr/>
            <p:nvPr/>
          </p:nvCxnSpPr>
          <p:spPr bwMode="auto">
            <a:xfrm>
              <a:off x="2449239" y="3276609"/>
              <a:ext cx="1948542" cy="0"/>
            </a:xfrm>
            <a:prstGeom prst="line">
              <a:avLst/>
            </a:prstGeom>
            <a:solidFill>
              <a:schemeClr val="accent1"/>
            </a:solidFill>
            <a:ln w="12700" cap="flat" cmpd="sng" algn="ctr">
              <a:solidFill>
                <a:schemeClr val="bg2"/>
              </a:solidFill>
              <a:prstDash val="solid"/>
              <a:round/>
              <a:headEnd type="none" w="sm" len="sm"/>
              <a:tailEnd type="none" w="sm" len="sm"/>
            </a:ln>
            <a:effectLst/>
          </p:spPr>
        </p:cxnSp>
        <p:cxnSp>
          <p:nvCxnSpPr>
            <p:cNvPr id="17" name="Straight Connector 16"/>
            <p:cNvCxnSpPr/>
            <p:nvPr/>
          </p:nvCxnSpPr>
          <p:spPr bwMode="auto">
            <a:xfrm flipH="1" flipV="1">
              <a:off x="2442844" y="2082394"/>
              <a:ext cx="954" cy="1199661"/>
            </a:xfrm>
            <a:prstGeom prst="line">
              <a:avLst/>
            </a:prstGeom>
            <a:solidFill>
              <a:schemeClr val="accent1"/>
            </a:solidFill>
            <a:ln w="12700" cap="flat" cmpd="sng" algn="ctr">
              <a:solidFill>
                <a:schemeClr val="bg2"/>
              </a:solidFill>
              <a:prstDash val="solid"/>
              <a:round/>
              <a:headEnd type="none" w="sm" len="sm"/>
              <a:tailEnd type="none" w="sm" len="sm"/>
            </a:ln>
            <a:effectLst/>
          </p:spPr>
        </p:cxnSp>
        <p:sp>
          <p:nvSpPr>
            <p:cNvPr id="21" name="TextBox 20"/>
            <p:cNvSpPr txBox="1"/>
            <p:nvPr/>
          </p:nvSpPr>
          <p:spPr>
            <a:xfrm>
              <a:off x="663981" y="3799124"/>
              <a:ext cx="287258" cy="369332"/>
            </a:xfrm>
            <a:prstGeom prst="rect">
              <a:avLst/>
            </a:prstGeom>
            <a:noFill/>
          </p:spPr>
          <p:txBody>
            <a:bodyPr wrap="none" rtlCol="0">
              <a:spAutoFit/>
            </a:bodyPr>
            <a:lstStyle/>
            <a:p>
              <a:r>
                <a:rPr lang="en-US" i="1" dirty="0" smtClean="0">
                  <a:solidFill>
                    <a:schemeClr val="bg2"/>
                  </a:solidFill>
                  <a:latin typeface="+mn-lt"/>
                </a:rPr>
                <a:t>x</a:t>
              </a:r>
              <a:endParaRPr lang="en-US" i="1" dirty="0">
                <a:solidFill>
                  <a:schemeClr val="bg2"/>
                </a:solidFill>
                <a:latin typeface="+mn-lt"/>
              </a:endParaRPr>
            </a:p>
          </p:txBody>
        </p:sp>
        <p:sp>
          <p:nvSpPr>
            <p:cNvPr id="22" name="TextBox 21"/>
            <p:cNvSpPr txBox="1"/>
            <p:nvPr/>
          </p:nvSpPr>
          <p:spPr>
            <a:xfrm>
              <a:off x="4528408" y="3080665"/>
              <a:ext cx="287258" cy="369332"/>
            </a:xfrm>
            <a:prstGeom prst="rect">
              <a:avLst/>
            </a:prstGeom>
            <a:noFill/>
          </p:spPr>
          <p:txBody>
            <a:bodyPr wrap="none" rtlCol="0">
              <a:spAutoFit/>
            </a:bodyPr>
            <a:lstStyle/>
            <a:p>
              <a:r>
                <a:rPr lang="en-US" i="1" dirty="0" smtClean="0">
                  <a:solidFill>
                    <a:schemeClr val="bg2"/>
                  </a:solidFill>
                  <a:latin typeface="+mn-lt"/>
                </a:rPr>
                <a:t>y</a:t>
              </a:r>
              <a:endParaRPr lang="en-US" i="1" dirty="0">
                <a:solidFill>
                  <a:schemeClr val="bg2"/>
                </a:solidFill>
                <a:latin typeface="+mn-lt"/>
              </a:endParaRPr>
            </a:p>
          </p:txBody>
        </p:sp>
        <p:sp>
          <p:nvSpPr>
            <p:cNvPr id="23" name="TextBox 22"/>
            <p:cNvSpPr txBox="1"/>
            <p:nvPr/>
          </p:nvSpPr>
          <p:spPr>
            <a:xfrm>
              <a:off x="2296838" y="1643751"/>
              <a:ext cx="274434" cy="369332"/>
            </a:xfrm>
            <a:prstGeom prst="rect">
              <a:avLst/>
            </a:prstGeom>
            <a:noFill/>
          </p:spPr>
          <p:txBody>
            <a:bodyPr wrap="none" rtlCol="0">
              <a:spAutoFit/>
            </a:bodyPr>
            <a:lstStyle/>
            <a:p>
              <a:r>
                <a:rPr lang="en-US" i="1" dirty="0" smtClean="0">
                  <a:solidFill>
                    <a:schemeClr val="bg2"/>
                  </a:solidFill>
                  <a:latin typeface="+mn-lt"/>
                </a:rPr>
                <a:t>z</a:t>
              </a:r>
              <a:endParaRPr lang="en-US" i="1" dirty="0">
                <a:solidFill>
                  <a:schemeClr val="bg2"/>
                </a:solidFill>
                <a:latin typeface="+mn-lt"/>
              </a:endParaRPr>
            </a:p>
          </p:txBody>
        </p:sp>
        <p:cxnSp>
          <p:nvCxnSpPr>
            <p:cNvPr id="25" name="Straight Arrow Connector 24"/>
            <p:cNvCxnSpPr>
              <a:endCxn id="12" idx="5"/>
            </p:cNvCxnSpPr>
            <p:nvPr/>
          </p:nvCxnSpPr>
          <p:spPr bwMode="auto">
            <a:xfrm flipV="1">
              <a:off x="2590752" y="3447271"/>
              <a:ext cx="214159" cy="55167"/>
            </a:xfrm>
            <a:prstGeom prst="straightConnector1">
              <a:avLst/>
            </a:prstGeom>
            <a:solidFill>
              <a:schemeClr val="accent1"/>
            </a:solidFill>
            <a:ln w="12700" cap="flat" cmpd="sng" algn="ctr">
              <a:solidFill>
                <a:schemeClr val="bg1"/>
              </a:solidFill>
              <a:prstDash val="solid"/>
              <a:round/>
              <a:headEnd type="none" w="med" len="med"/>
              <a:tailEnd type="triangle" w="lg" len="med"/>
            </a:ln>
            <a:effectLst/>
          </p:spPr>
        </p:cxnSp>
        <p:sp>
          <p:nvSpPr>
            <p:cNvPr id="26" name="TextBox 25"/>
            <p:cNvSpPr txBox="1"/>
            <p:nvPr/>
          </p:nvSpPr>
          <p:spPr>
            <a:xfrm>
              <a:off x="2862896" y="3537865"/>
              <a:ext cx="261610" cy="369332"/>
            </a:xfrm>
            <a:prstGeom prst="rect">
              <a:avLst/>
            </a:prstGeom>
            <a:noFill/>
          </p:spPr>
          <p:txBody>
            <a:bodyPr wrap="none" rtlCol="0">
              <a:spAutoFit/>
            </a:bodyPr>
            <a:lstStyle/>
            <a:p>
              <a:r>
                <a:rPr lang="en-US" i="1" dirty="0" smtClean="0">
                  <a:solidFill>
                    <a:schemeClr val="bg1"/>
                  </a:solidFill>
                  <a:latin typeface="+mn-lt"/>
                </a:rPr>
                <a:t>I</a:t>
              </a:r>
              <a:endParaRPr lang="en-US" i="1" dirty="0">
                <a:solidFill>
                  <a:schemeClr val="bg1"/>
                </a:solidFill>
                <a:latin typeface="+mn-lt"/>
              </a:endParaRPr>
            </a:p>
          </p:txBody>
        </p:sp>
        <p:cxnSp>
          <p:nvCxnSpPr>
            <p:cNvPr id="28" name="Straight Arrow Connector 27"/>
            <p:cNvCxnSpPr/>
            <p:nvPr/>
          </p:nvCxnSpPr>
          <p:spPr bwMode="auto">
            <a:xfrm flipV="1">
              <a:off x="2438352" y="3020704"/>
              <a:ext cx="249939" cy="255898"/>
            </a:xfrm>
            <a:prstGeom prst="straightConnector1">
              <a:avLst/>
            </a:prstGeom>
            <a:solidFill>
              <a:schemeClr val="accent1"/>
            </a:solidFill>
            <a:ln w="12700" cap="flat" cmpd="sng" algn="ctr">
              <a:solidFill>
                <a:schemeClr val="bg2"/>
              </a:solidFill>
              <a:prstDash val="solid"/>
              <a:round/>
              <a:headEnd type="none" w="med" len="med"/>
              <a:tailEnd type="triangle" w="med" len="med"/>
            </a:ln>
            <a:effectLst/>
          </p:spPr>
        </p:cxnSp>
        <p:sp>
          <p:nvSpPr>
            <p:cNvPr id="29" name="TextBox 28"/>
            <p:cNvSpPr txBox="1"/>
            <p:nvPr/>
          </p:nvSpPr>
          <p:spPr>
            <a:xfrm>
              <a:off x="2852009" y="2612580"/>
              <a:ext cx="300082" cy="369332"/>
            </a:xfrm>
            <a:prstGeom prst="rect">
              <a:avLst/>
            </a:prstGeom>
            <a:noFill/>
          </p:spPr>
          <p:txBody>
            <a:bodyPr wrap="none" rtlCol="0">
              <a:spAutoFit/>
            </a:bodyPr>
            <a:lstStyle/>
            <a:p>
              <a:r>
                <a:rPr lang="en-US" i="1" dirty="0" smtClean="0">
                  <a:solidFill>
                    <a:schemeClr val="bg2"/>
                  </a:solidFill>
                  <a:latin typeface="+mn-lt"/>
                </a:rPr>
                <a:t>a</a:t>
              </a:r>
              <a:endParaRPr lang="en-US" i="1" dirty="0">
                <a:solidFill>
                  <a:schemeClr val="bg2"/>
                </a:solidFill>
                <a:latin typeface="+mn-lt"/>
              </a:endParaRPr>
            </a:p>
          </p:txBody>
        </p:sp>
      </p:grpSp>
      <p:grpSp>
        <p:nvGrpSpPr>
          <p:cNvPr id="3" name="Group 47"/>
          <p:cNvGrpSpPr/>
          <p:nvPr/>
        </p:nvGrpSpPr>
        <p:grpSpPr>
          <a:xfrm>
            <a:off x="842887" y="3727414"/>
            <a:ext cx="3097667" cy="2288945"/>
            <a:chOff x="3630610" y="3736518"/>
            <a:chExt cx="3097667" cy="2288945"/>
          </a:xfrm>
        </p:grpSpPr>
        <p:sp>
          <p:nvSpPr>
            <p:cNvPr id="34" name="Line 5"/>
            <p:cNvSpPr>
              <a:spLocks noChangeShapeType="1"/>
            </p:cNvSpPr>
            <p:nvPr/>
          </p:nvSpPr>
          <p:spPr bwMode="auto">
            <a:xfrm flipV="1">
              <a:off x="4702627" y="5246914"/>
              <a:ext cx="1458687" cy="1357"/>
            </a:xfrm>
            <a:prstGeom prst="line">
              <a:avLst/>
            </a:prstGeom>
            <a:noFill/>
            <a:ln w="12700">
              <a:solidFill>
                <a:schemeClr val="bg2"/>
              </a:solidFill>
              <a:round/>
              <a:headEnd type="none" w="sm" len="sm"/>
              <a:tailEnd type="none" w="sm" len="sm"/>
            </a:ln>
          </p:spPr>
          <p:txBody>
            <a:bodyPr wrap="none"/>
            <a:lstStyle/>
            <a:p>
              <a:endParaRPr lang="en-US"/>
            </a:p>
          </p:txBody>
        </p:sp>
        <p:sp>
          <p:nvSpPr>
            <p:cNvPr id="35" name="Line 6"/>
            <p:cNvSpPr>
              <a:spLocks noChangeShapeType="1"/>
            </p:cNvSpPr>
            <p:nvPr/>
          </p:nvSpPr>
          <p:spPr bwMode="auto">
            <a:xfrm flipV="1">
              <a:off x="4702627" y="4267199"/>
              <a:ext cx="2" cy="895346"/>
            </a:xfrm>
            <a:prstGeom prst="line">
              <a:avLst/>
            </a:prstGeom>
            <a:noFill/>
            <a:ln w="12700">
              <a:solidFill>
                <a:schemeClr val="bg2"/>
              </a:solidFill>
              <a:round/>
              <a:headEnd type="none" w="sm" len="sm"/>
              <a:tailEnd type="none" w="sm" len="sm"/>
            </a:ln>
          </p:spPr>
          <p:txBody>
            <a:bodyPr wrap="none"/>
            <a:lstStyle/>
            <a:p>
              <a:endParaRPr lang="en-US"/>
            </a:p>
          </p:txBody>
        </p:sp>
        <p:sp>
          <p:nvSpPr>
            <p:cNvPr id="36" name="Text Box 7"/>
            <p:cNvSpPr txBox="1">
              <a:spLocks noChangeArrowheads="1"/>
            </p:cNvSpPr>
            <p:nvPr/>
          </p:nvSpPr>
          <p:spPr bwMode="auto">
            <a:xfrm>
              <a:off x="6320289" y="5025566"/>
              <a:ext cx="407988" cy="396875"/>
            </a:xfrm>
            <a:prstGeom prst="rect">
              <a:avLst/>
            </a:prstGeom>
            <a:noFill/>
            <a:ln w="12700">
              <a:noFill/>
              <a:miter lim="800000"/>
              <a:headEnd type="none" w="sm" len="sm"/>
              <a:tailEnd type="none" w="sm" len="sm"/>
            </a:ln>
          </p:spPr>
          <p:txBody>
            <a:bodyPr>
              <a:spAutoFit/>
            </a:bodyPr>
            <a:lstStyle/>
            <a:p>
              <a:pPr>
                <a:spcBef>
                  <a:spcPct val="50000"/>
                </a:spcBef>
              </a:pPr>
              <a:r>
                <a:rPr lang="en-US" sz="2000" i="1" dirty="0">
                  <a:solidFill>
                    <a:schemeClr val="bg2"/>
                  </a:solidFill>
                  <a:sym typeface="Symbol" pitchFamily="18" charset="2"/>
                </a:rPr>
                <a:t>y</a:t>
              </a:r>
            </a:p>
          </p:txBody>
        </p:sp>
        <p:sp>
          <p:nvSpPr>
            <p:cNvPr id="37" name="Text Box 8"/>
            <p:cNvSpPr txBox="1">
              <a:spLocks noChangeArrowheads="1"/>
            </p:cNvSpPr>
            <p:nvPr/>
          </p:nvSpPr>
          <p:spPr bwMode="auto">
            <a:xfrm>
              <a:off x="3630610" y="5628588"/>
              <a:ext cx="407988" cy="396875"/>
            </a:xfrm>
            <a:prstGeom prst="rect">
              <a:avLst/>
            </a:prstGeom>
            <a:noFill/>
            <a:ln w="12700">
              <a:noFill/>
              <a:miter lim="800000"/>
              <a:headEnd type="none" w="sm" len="sm"/>
              <a:tailEnd type="none" w="sm" len="sm"/>
            </a:ln>
          </p:spPr>
          <p:txBody>
            <a:bodyPr>
              <a:spAutoFit/>
            </a:bodyPr>
            <a:lstStyle/>
            <a:p>
              <a:pPr>
                <a:spcBef>
                  <a:spcPct val="50000"/>
                </a:spcBef>
              </a:pPr>
              <a:r>
                <a:rPr lang="en-US" sz="2000" i="1" dirty="0">
                  <a:solidFill>
                    <a:schemeClr val="bg2"/>
                  </a:solidFill>
                  <a:sym typeface="Symbol" pitchFamily="18" charset="2"/>
                </a:rPr>
                <a:t>x</a:t>
              </a:r>
            </a:p>
          </p:txBody>
        </p:sp>
        <p:sp>
          <p:nvSpPr>
            <p:cNvPr id="38" name="Line 9"/>
            <p:cNvSpPr>
              <a:spLocks noChangeShapeType="1"/>
            </p:cNvSpPr>
            <p:nvPr/>
          </p:nvSpPr>
          <p:spPr bwMode="auto">
            <a:xfrm flipH="1">
              <a:off x="3940627" y="5252129"/>
              <a:ext cx="729341" cy="495530"/>
            </a:xfrm>
            <a:prstGeom prst="line">
              <a:avLst/>
            </a:prstGeom>
            <a:noFill/>
            <a:ln w="12700">
              <a:solidFill>
                <a:schemeClr val="bg2"/>
              </a:solidFill>
              <a:round/>
              <a:headEnd type="none" w="sm" len="sm"/>
              <a:tailEnd type="none" w="sm" len="sm"/>
            </a:ln>
          </p:spPr>
          <p:txBody>
            <a:bodyPr wrap="none"/>
            <a:lstStyle/>
            <a:p>
              <a:endParaRPr lang="en-US"/>
            </a:p>
          </p:txBody>
        </p:sp>
        <p:sp>
          <p:nvSpPr>
            <p:cNvPr id="43" name="Text Box 14"/>
            <p:cNvSpPr txBox="1">
              <a:spLocks noChangeArrowheads="1"/>
            </p:cNvSpPr>
            <p:nvPr/>
          </p:nvSpPr>
          <p:spPr bwMode="auto">
            <a:xfrm>
              <a:off x="4565875" y="3736518"/>
              <a:ext cx="407988" cy="396875"/>
            </a:xfrm>
            <a:prstGeom prst="rect">
              <a:avLst/>
            </a:prstGeom>
            <a:noFill/>
            <a:ln w="12700">
              <a:noFill/>
              <a:miter lim="800000"/>
              <a:headEnd type="none" w="sm" len="sm"/>
              <a:tailEnd type="none" w="sm" len="sm"/>
            </a:ln>
          </p:spPr>
          <p:txBody>
            <a:bodyPr>
              <a:spAutoFit/>
            </a:bodyPr>
            <a:lstStyle/>
            <a:p>
              <a:pPr>
                <a:spcBef>
                  <a:spcPct val="50000"/>
                </a:spcBef>
              </a:pPr>
              <a:r>
                <a:rPr lang="en-US" sz="2000" i="1" dirty="0">
                  <a:solidFill>
                    <a:schemeClr val="bg2"/>
                  </a:solidFill>
                  <a:sym typeface="Symbol" pitchFamily="18" charset="2"/>
                </a:rPr>
                <a:t>z</a:t>
              </a:r>
            </a:p>
          </p:txBody>
        </p:sp>
        <p:sp>
          <p:nvSpPr>
            <p:cNvPr id="44" name="Text Box 15"/>
            <p:cNvSpPr txBox="1">
              <a:spLocks noChangeArrowheads="1"/>
            </p:cNvSpPr>
            <p:nvPr/>
          </p:nvSpPr>
          <p:spPr bwMode="auto">
            <a:xfrm>
              <a:off x="4990192" y="4652278"/>
              <a:ext cx="426720" cy="400110"/>
            </a:xfrm>
            <a:prstGeom prst="rect">
              <a:avLst/>
            </a:prstGeom>
            <a:noFill/>
            <a:ln w="12700">
              <a:noFill/>
              <a:miter lim="800000"/>
              <a:headEnd type="none" w="sm" len="sm"/>
              <a:tailEnd type="none" w="sm" len="sm"/>
            </a:ln>
          </p:spPr>
          <p:txBody>
            <a:bodyPr wrap="none">
              <a:spAutoFit/>
            </a:bodyPr>
            <a:lstStyle/>
            <a:p>
              <a:r>
                <a:rPr lang="en-US" sz="2000" i="1" dirty="0" err="1" smtClean="0">
                  <a:solidFill>
                    <a:schemeClr val="bg2"/>
                  </a:solidFill>
                </a:rPr>
                <a:t>Kl</a:t>
              </a:r>
              <a:endParaRPr lang="en-US" sz="2000" dirty="0">
                <a:solidFill>
                  <a:schemeClr val="bg2"/>
                </a:solidFill>
                <a:latin typeface="Arial" charset="0"/>
              </a:endParaRPr>
            </a:p>
          </p:txBody>
        </p:sp>
        <p:grpSp>
          <p:nvGrpSpPr>
            <p:cNvPr id="4" name="Group 16"/>
            <p:cNvGrpSpPr>
              <a:grpSpLocks/>
            </p:cNvGrpSpPr>
            <p:nvPr/>
          </p:nvGrpSpPr>
          <p:grpSpPr bwMode="auto">
            <a:xfrm>
              <a:off x="4705803" y="4867271"/>
              <a:ext cx="4763" cy="693738"/>
              <a:chOff x="2882" y="1530"/>
              <a:chExt cx="3" cy="437"/>
            </a:xfrm>
          </p:grpSpPr>
          <p:sp>
            <p:nvSpPr>
              <p:cNvPr id="46" name="Line 17"/>
              <p:cNvSpPr>
                <a:spLocks noChangeShapeType="1"/>
              </p:cNvSpPr>
              <p:nvPr/>
            </p:nvSpPr>
            <p:spPr bwMode="auto">
              <a:xfrm flipV="1">
                <a:off x="2882" y="1530"/>
                <a:ext cx="0" cy="437"/>
              </a:xfrm>
              <a:prstGeom prst="line">
                <a:avLst/>
              </a:prstGeom>
              <a:noFill/>
              <a:ln w="57150">
                <a:solidFill>
                  <a:schemeClr val="hlink"/>
                </a:solidFill>
                <a:round/>
                <a:headEnd type="none" w="sm" len="sm"/>
                <a:tailEnd type="triangle" w="sm" len="sm"/>
              </a:ln>
            </p:spPr>
            <p:txBody>
              <a:bodyPr wrap="none"/>
              <a:lstStyle/>
              <a:p>
                <a:endParaRPr lang="en-US"/>
              </a:p>
            </p:txBody>
          </p:sp>
          <p:sp>
            <p:nvSpPr>
              <p:cNvPr id="47" name="Line 18"/>
              <p:cNvSpPr>
                <a:spLocks noChangeShapeType="1"/>
              </p:cNvSpPr>
              <p:nvPr/>
            </p:nvSpPr>
            <p:spPr bwMode="auto">
              <a:xfrm flipV="1">
                <a:off x="2885" y="1659"/>
                <a:ext cx="0" cy="54"/>
              </a:xfrm>
              <a:prstGeom prst="line">
                <a:avLst/>
              </a:prstGeom>
              <a:noFill/>
              <a:ln w="57150">
                <a:solidFill>
                  <a:schemeClr val="hlink"/>
                </a:solidFill>
                <a:round/>
                <a:headEnd type="none" w="sm" len="sm"/>
                <a:tailEnd type="triangle" w="sm" len="sm"/>
              </a:ln>
            </p:spPr>
            <p:txBody>
              <a:bodyPr wrap="none"/>
              <a:lstStyle/>
              <a:p>
                <a:endParaRPr lang="en-US"/>
              </a:p>
            </p:txBody>
          </p:sp>
        </p:grpSp>
      </p:grpSp>
      <p:graphicFrame>
        <p:nvGraphicFramePr>
          <p:cNvPr id="57351" name="Object 7"/>
          <p:cNvGraphicFramePr>
            <a:graphicFrameLocks noChangeAspect="1"/>
          </p:cNvGraphicFramePr>
          <p:nvPr/>
        </p:nvGraphicFramePr>
        <p:xfrm>
          <a:off x="5557838" y="3605213"/>
          <a:ext cx="2151062" cy="523875"/>
        </p:xfrm>
        <a:graphic>
          <a:graphicData uri="http://schemas.openxmlformats.org/presentationml/2006/ole">
            <p:oleObj spid="_x0000_s69636" name="Equation" r:id="rId4" imgW="1041120" imgH="253800" progId="Equation.DSMT4">
              <p:embed/>
            </p:oleObj>
          </a:graphicData>
        </a:graphic>
      </p:graphicFrame>
      <p:graphicFrame>
        <p:nvGraphicFramePr>
          <p:cNvPr id="57352" name="Object 8"/>
          <p:cNvGraphicFramePr>
            <a:graphicFrameLocks noChangeAspect="1"/>
          </p:cNvGraphicFramePr>
          <p:nvPr/>
        </p:nvGraphicFramePr>
        <p:xfrm>
          <a:off x="5924468" y="4146319"/>
          <a:ext cx="1100138" cy="419100"/>
        </p:xfrm>
        <a:graphic>
          <a:graphicData uri="http://schemas.openxmlformats.org/presentationml/2006/ole">
            <p:oleObj spid="_x0000_s69637" name="Equation" r:id="rId5" imgW="533160" imgH="203040" progId="Equation.DSMT4">
              <p:embed/>
            </p:oleObj>
          </a:graphicData>
        </a:graphic>
      </p:graphicFrame>
      <p:sp>
        <p:nvSpPr>
          <p:cNvPr id="52" name="Up-Down Arrow 51"/>
          <p:cNvSpPr/>
          <p:nvPr/>
        </p:nvSpPr>
        <p:spPr bwMode="auto">
          <a:xfrm>
            <a:off x="4000088" y="3717065"/>
            <a:ext cx="326572" cy="674914"/>
          </a:xfrm>
          <a:prstGeom prst="upDownArrow">
            <a:avLst/>
          </a:prstGeom>
          <a:solidFill>
            <a:schemeClr val="accent1"/>
          </a:solidFill>
          <a:ln w="12700" cap="flat"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aphicFrame>
        <p:nvGraphicFramePr>
          <p:cNvPr id="69639" name="Object 7"/>
          <p:cNvGraphicFramePr>
            <a:graphicFrameLocks noChangeAspect="1"/>
          </p:cNvGraphicFramePr>
          <p:nvPr/>
        </p:nvGraphicFramePr>
        <p:xfrm>
          <a:off x="4815115" y="1706727"/>
          <a:ext cx="3588657" cy="896093"/>
        </p:xfrm>
        <a:graphic>
          <a:graphicData uri="http://schemas.openxmlformats.org/presentationml/2006/ole">
            <p:oleObj spid="_x0000_s69639" name="Equation" r:id="rId6" imgW="1930320" imgH="482400" progId="Equation.DSMT4">
              <p:embed/>
            </p:oleObj>
          </a:graphicData>
        </a:graphic>
      </p:graphicFrame>
      <p:graphicFrame>
        <p:nvGraphicFramePr>
          <p:cNvPr id="69640" name="Object 7"/>
          <p:cNvGraphicFramePr>
            <a:graphicFrameLocks noChangeAspect="1"/>
          </p:cNvGraphicFramePr>
          <p:nvPr/>
        </p:nvGraphicFramePr>
        <p:xfrm>
          <a:off x="5255505" y="5171379"/>
          <a:ext cx="3367768" cy="823175"/>
        </p:xfrm>
        <a:graphic>
          <a:graphicData uri="http://schemas.openxmlformats.org/presentationml/2006/ole">
            <p:oleObj spid="_x0000_s69640" name="Equation" r:id="rId7" imgW="1765080" imgH="431640" progId="Equation.DSMT4">
              <p:embed/>
            </p:oleObj>
          </a:graphicData>
        </a:graphic>
      </p:graphicFrame>
      <p:sp>
        <p:nvSpPr>
          <p:cNvPr id="40" name="TextBox 39"/>
          <p:cNvSpPr txBox="1"/>
          <p:nvPr/>
        </p:nvSpPr>
        <p:spPr>
          <a:xfrm>
            <a:off x="3684898" y="1951629"/>
            <a:ext cx="1095172" cy="369332"/>
          </a:xfrm>
          <a:prstGeom prst="rect">
            <a:avLst/>
          </a:prstGeom>
          <a:noFill/>
        </p:spPr>
        <p:txBody>
          <a:bodyPr wrap="none" rtlCol="0">
            <a:spAutoFit/>
          </a:bodyPr>
          <a:lstStyle/>
          <a:p>
            <a:r>
              <a:rPr lang="en-US" dirty="0" smtClean="0">
                <a:solidFill>
                  <a:schemeClr val="bg2"/>
                </a:solidFill>
                <a:latin typeface="+mj-lt"/>
              </a:rPr>
              <a:t>Far-field:</a:t>
            </a:r>
            <a:endParaRPr lang="en-US" dirty="0">
              <a:solidFill>
                <a:schemeClr val="bg2"/>
              </a:solidFill>
              <a:latin typeface="+mj-lt"/>
            </a:endParaRPr>
          </a:p>
        </p:txBody>
      </p:sp>
      <p:sp>
        <p:nvSpPr>
          <p:cNvPr id="41" name="TextBox 40"/>
          <p:cNvSpPr txBox="1"/>
          <p:nvPr/>
        </p:nvSpPr>
        <p:spPr>
          <a:xfrm>
            <a:off x="4123901" y="5365839"/>
            <a:ext cx="1095172" cy="369332"/>
          </a:xfrm>
          <a:prstGeom prst="rect">
            <a:avLst/>
          </a:prstGeom>
          <a:noFill/>
        </p:spPr>
        <p:txBody>
          <a:bodyPr wrap="none" rtlCol="0">
            <a:spAutoFit/>
          </a:bodyPr>
          <a:lstStyle/>
          <a:p>
            <a:r>
              <a:rPr lang="en-US" dirty="0" smtClean="0">
                <a:solidFill>
                  <a:schemeClr val="bg2"/>
                </a:solidFill>
                <a:latin typeface="+mj-lt"/>
              </a:rPr>
              <a:t>Far-field:</a:t>
            </a:r>
            <a:endParaRPr lang="en-US" dirty="0">
              <a:solidFill>
                <a:schemeClr val="bg2"/>
              </a:solidFill>
              <a:latin typeface="+mj-lt"/>
            </a:endParaRPr>
          </a:p>
        </p:txBody>
      </p:sp>
      <p:sp>
        <p:nvSpPr>
          <p:cNvPr id="42" name="Slide Number Placeholder 41"/>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17</a:t>
            </a:fld>
            <a:endParaRPr lang="en-US" dirty="0"/>
          </a:p>
        </p:txBody>
      </p:sp>
      <p:sp>
        <p:nvSpPr>
          <p:cNvPr id="45" name="TextBox 44"/>
          <p:cNvSpPr txBox="1"/>
          <p:nvPr/>
        </p:nvSpPr>
        <p:spPr>
          <a:xfrm>
            <a:off x="1009931" y="6318908"/>
            <a:ext cx="7725192" cy="369332"/>
          </a:xfrm>
          <a:prstGeom prst="rect">
            <a:avLst/>
          </a:prstGeom>
          <a:noFill/>
        </p:spPr>
        <p:txBody>
          <a:bodyPr wrap="none" rtlCol="0">
            <a:spAutoFit/>
          </a:bodyPr>
          <a:lstStyle/>
          <a:p>
            <a:r>
              <a:rPr lang="en-US" dirty="0" smtClean="0">
                <a:solidFill>
                  <a:schemeClr val="bg1"/>
                </a:solidFill>
                <a:latin typeface="Arial" pitchFamily="34" charset="0"/>
                <a:cs typeface="Arial" pitchFamily="34" charset="0"/>
              </a:rPr>
              <a:t>This is the correct far field: The loop can be modeled as a magnetic dipole.</a:t>
            </a:r>
            <a:endParaRPr lang="en-US"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Text Box 2"/>
          <p:cNvSpPr txBox="1">
            <a:spLocks noChangeArrowheads="1"/>
          </p:cNvSpPr>
          <p:nvPr/>
        </p:nvSpPr>
        <p:spPr bwMode="auto">
          <a:xfrm>
            <a:off x="1354138" y="0"/>
            <a:ext cx="6662737"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Boundary Conditions</a:t>
            </a:r>
          </a:p>
        </p:txBody>
      </p:sp>
      <p:grpSp>
        <p:nvGrpSpPr>
          <p:cNvPr id="14345" name="Group 31"/>
          <p:cNvGrpSpPr>
            <a:grpSpLocks/>
          </p:cNvGrpSpPr>
          <p:nvPr/>
        </p:nvGrpSpPr>
        <p:grpSpPr bwMode="auto">
          <a:xfrm>
            <a:off x="3362325" y="1060451"/>
            <a:ext cx="4498975" cy="2411414"/>
            <a:chOff x="2118" y="668"/>
            <a:chExt cx="2834" cy="1519"/>
          </a:xfrm>
        </p:grpSpPr>
        <p:sp>
          <p:nvSpPr>
            <p:cNvPr id="14358" name="AutoShape 16"/>
            <p:cNvSpPr>
              <a:spLocks noChangeArrowheads="1"/>
            </p:cNvSpPr>
            <p:nvPr/>
          </p:nvSpPr>
          <p:spPr bwMode="auto">
            <a:xfrm>
              <a:off x="2118" y="1073"/>
              <a:ext cx="2834" cy="599"/>
            </a:xfrm>
            <a:prstGeom prst="parallelogram">
              <a:avLst>
                <a:gd name="adj" fmla="val 118280"/>
              </a:avLst>
            </a:prstGeom>
            <a:solidFill>
              <a:srgbClr val="FFCCFF"/>
            </a:solidFill>
            <a:ln w="12700">
              <a:solidFill>
                <a:schemeClr val="tx1"/>
              </a:solidFill>
              <a:miter lim="800000"/>
              <a:headEnd type="none" w="sm" len="sm"/>
              <a:tailEnd type="none" w="sm" len="sm"/>
            </a:ln>
          </p:spPr>
          <p:txBody>
            <a:bodyPr wrap="none" anchor="ctr"/>
            <a:lstStyle/>
            <a:p>
              <a:endParaRPr lang="en-US"/>
            </a:p>
          </p:txBody>
        </p:sp>
        <p:sp>
          <p:nvSpPr>
            <p:cNvPr id="14359" name="Line 17"/>
            <p:cNvSpPr>
              <a:spLocks noChangeShapeType="1"/>
            </p:cNvSpPr>
            <p:nvPr/>
          </p:nvSpPr>
          <p:spPr bwMode="auto">
            <a:xfrm flipV="1">
              <a:off x="2802" y="927"/>
              <a:ext cx="0" cy="438"/>
            </a:xfrm>
            <a:prstGeom prst="line">
              <a:avLst/>
            </a:prstGeom>
            <a:noFill/>
            <a:ln w="28575">
              <a:solidFill>
                <a:schemeClr val="bg2"/>
              </a:solidFill>
              <a:round/>
              <a:headEnd type="none" w="sm" len="sm"/>
              <a:tailEnd type="triangle" w="med" len="med"/>
            </a:ln>
          </p:spPr>
          <p:txBody>
            <a:bodyPr wrap="none"/>
            <a:lstStyle/>
            <a:p>
              <a:endParaRPr lang="en-US"/>
            </a:p>
          </p:txBody>
        </p:sp>
        <p:graphicFrame>
          <p:nvGraphicFramePr>
            <p:cNvPr id="14341" name="Object 18"/>
            <p:cNvGraphicFramePr>
              <a:graphicFrameLocks noChangeAspect="1"/>
            </p:cNvGraphicFramePr>
            <p:nvPr/>
          </p:nvGraphicFramePr>
          <p:xfrm>
            <a:off x="2944" y="668"/>
            <a:ext cx="188" cy="301"/>
          </p:xfrm>
          <a:graphic>
            <a:graphicData uri="http://schemas.openxmlformats.org/presentationml/2006/ole">
              <p:oleObj spid="_x0000_s14341" name="Equation" r:id="rId4" imgW="126720" imgH="203040" progId="Equation.DSMT4">
                <p:embed/>
              </p:oleObj>
            </a:graphicData>
          </a:graphic>
        </p:graphicFrame>
        <p:sp>
          <p:nvSpPr>
            <p:cNvPr id="14360" name="Line 19"/>
            <p:cNvSpPr>
              <a:spLocks noChangeShapeType="1"/>
            </p:cNvSpPr>
            <p:nvPr/>
          </p:nvSpPr>
          <p:spPr bwMode="auto">
            <a:xfrm>
              <a:off x="3132" y="1365"/>
              <a:ext cx="499" cy="0"/>
            </a:xfrm>
            <a:prstGeom prst="line">
              <a:avLst/>
            </a:prstGeom>
            <a:noFill/>
            <a:ln w="38100">
              <a:solidFill>
                <a:schemeClr val="bg1"/>
              </a:solidFill>
              <a:round/>
              <a:headEnd type="none" w="sm" len="sm"/>
              <a:tailEnd type="triangle" w="med" len="med"/>
            </a:ln>
          </p:spPr>
          <p:txBody>
            <a:bodyPr wrap="none"/>
            <a:lstStyle/>
            <a:p>
              <a:endParaRPr lang="en-US"/>
            </a:p>
          </p:txBody>
        </p:sp>
        <p:graphicFrame>
          <p:nvGraphicFramePr>
            <p:cNvPr id="14342" name="Object 20"/>
            <p:cNvGraphicFramePr>
              <a:graphicFrameLocks noChangeAspect="1"/>
            </p:cNvGraphicFramePr>
            <p:nvPr/>
          </p:nvGraphicFramePr>
          <p:xfrm>
            <a:off x="3696" y="1137"/>
            <a:ext cx="263" cy="338"/>
          </p:xfrm>
          <a:graphic>
            <a:graphicData uri="http://schemas.openxmlformats.org/presentationml/2006/ole">
              <p:oleObj spid="_x0000_s14342" name="Equation" r:id="rId5" imgW="177480" imgH="228600" progId="Equation.DSMT4">
                <p:embed/>
              </p:oleObj>
            </a:graphicData>
          </a:graphic>
        </p:graphicFrame>
        <p:sp>
          <p:nvSpPr>
            <p:cNvPr id="14361" name="Oval 21"/>
            <p:cNvSpPr>
              <a:spLocks noChangeArrowheads="1"/>
            </p:cNvSpPr>
            <p:nvPr/>
          </p:nvSpPr>
          <p:spPr bwMode="auto">
            <a:xfrm>
              <a:off x="4524" y="720"/>
              <a:ext cx="231" cy="230"/>
            </a:xfrm>
            <a:prstGeom prst="ellipse">
              <a:avLst/>
            </a:prstGeom>
            <a:noFill/>
            <a:ln w="15875">
              <a:solidFill>
                <a:schemeClr val="bg2"/>
              </a:solidFill>
              <a:round/>
              <a:headEnd type="none" w="sm" len="sm"/>
              <a:tailEnd type="none" w="sm" len="sm"/>
            </a:ln>
          </p:spPr>
          <p:txBody>
            <a:bodyPr wrap="none" anchor="ctr"/>
            <a:lstStyle/>
            <a:p>
              <a:endParaRPr lang="en-US"/>
            </a:p>
          </p:txBody>
        </p:sp>
        <p:sp>
          <p:nvSpPr>
            <p:cNvPr id="14362" name="Oval 22"/>
            <p:cNvSpPr>
              <a:spLocks noChangeArrowheads="1"/>
            </p:cNvSpPr>
            <p:nvPr/>
          </p:nvSpPr>
          <p:spPr bwMode="auto">
            <a:xfrm>
              <a:off x="4510" y="1638"/>
              <a:ext cx="231" cy="230"/>
            </a:xfrm>
            <a:prstGeom prst="ellipse">
              <a:avLst/>
            </a:prstGeom>
            <a:noFill/>
            <a:ln w="15875">
              <a:solidFill>
                <a:schemeClr val="bg2"/>
              </a:solidFill>
              <a:round/>
              <a:headEnd type="none" w="sm" len="sm"/>
              <a:tailEnd type="none" w="sm" len="sm"/>
            </a:ln>
          </p:spPr>
          <p:txBody>
            <a:bodyPr wrap="none" anchor="ctr"/>
            <a:lstStyle/>
            <a:p>
              <a:endParaRPr lang="en-US"/>
            </a:p>
          </p:txBody>
        </p:sp>
        <p:sp>
          <p:nvSpPr>
            <p:cNvPr id="14363" name="Text Box 23"/>
            <p:cNvSpPr txBox="1">
              <a:spLocks noChangeArrowheads="1"/>
            </p:cNvSpPr>
            <p:nvPr/>
          </p:nvSpPr>
          <p:spPr bwMode="auto">
            <a:xfrm>
              <a:off x="4551" y="713"/>
              <a:ext cx="196" cy="231"/>
            </a:xfrm>
            <a:prstGeom prst="rect">
              <a:avLst/>
            </a:prstGeom>
            <a:noFill/>
            <a:ln w="12700">
              <a:noFill/>
              <a:miter lim="800000"/>
              <a:headEnd type="none" w="sm" len="sm"/>
              <a:tailEnd type="none" w="sm" len="sm"/>
            </a:ln>
          </p:spPr>
          <p:txBody>
            <a:bodyPr wrap="none">
              <a:spAutoFit/>
            </a:bodyPr>
            <a:lstStyle/>
            <a:p>
              <a:r>
                <a:rPr lang="en-US">
                  <a:solidFill>
                    <a:schemeClr val="bg2"/>
                  </a:solidFill>
                  <a:latin typeface="Arial" charset="0"/>
                </a:rPr>
                <a:t>1</a:t>
              </a:r>
            </a:p>
          </p:txBody>
        </p:sp>
        <p:sp>
          <p:nvSpPr>
            <p:cNvPr id="14364" name="Text Box 24"/>
            <p:cNvSpPr txBox="1">
              <a:spLocks noChangeArrowheads="1"/>
            </p:cNvSpPr>
            <p:nvPr/>
          </p:nvSpPr>
          <p:spPr bwMode="auto">
            <a:xfrm>
              <a:off x="4533" y="1642"/>
              <a:ext cx="196" cy="231"/>
            </a:xfrm>
            <a:prstGeom prst="rect">
              <a:avLst/>
            </a:prstGeom>
            <a:noFill/>
            <a:ln w="12700">
              <a:noFill/>
              <a:miter lim="800000"/>
              <a:headEnd type="none" w="sm" len="sm"/>
              <a:tailEnd type="none" w="sm" len="sm"/>
            </a:ln>
          </p:spPr>
          <p:txBody>
            <a:bodyPr wrap="none">
              <a:spAutoFit/>
            </a:bodyPr>
            <a:lstStyle/>
            <a:p>
              <a:r>
                <a:rPr lang="en-US">
                  <a:solidFill>
                    <a:schemeClr val="bg2"/>
                  </a:solidFill>
                  <a:latin typeface="Arial" charset="0"/>
                </a:rPr>
                <a:t>2</a:t>
              </a:r>
            </a:p>
          </p:txBody>
        </p:sp>
        <p:graphicFrame>
          <p:nvGraphicFramePr>
            <p:cNvPr id="14343" name="Object 25"/>
            <p:cNvGraphicFramePr>
              <a:graphicFrameLocks noChangeAspect="1"/>
            </p:cNvGraphicFramePr>
            <p:nvPr/>
          </p:nvGraphicFramePr>
          <p:xfrm>
            <a:off x="2472" y="1845"/>
            <a:ext cx="1746" cy="342"/>
          </p:xfrm>
          <a:graphic>
            <a:graphicData uri="http://schemas.openxmlformats.org/presentationml/2006/ole">
              <p:oleObj spid="_x0000_s14343" name="Equation" r:id="rId6" imgW="1295280" imgH="253800" progId="Equation.DSMT4">
                <p:embed/>
              </p:oleObj>
            </a:graphicData>
          </a:graphic>
        </p:graphicFrame>
      </p:grpSp>
      <p:sp>
        <p:nvSpPr>
          <p:cNvPr id="14346" name="Text Box 3"/>
          <p:cNvSpPr txBox="1">
            <a:spLocks noChangeArrowheads="1"/>
          </p:cNvSpPr>
          <p:nvPr/>
        </p:nvSpPr>
        <p:spPr bwMode="auto">
          <a:xfrm>
            <a:off x="1266825" y="4295775"/>
            <a:ext cx="1031875" cy="396875"/>
          </a:xfrm>
          <a:prstGeom prst="rect">
            <a:avLst/>
          </a:prstGeom>
          <a:noFill/>
          <a:ln w="12700">
            <a:noFill/>
            <a:miter lim="800000"/>
            <a:headEnd type="none" w="sm" len="sm"/>
            <a:tailEnd type="none" w="sm" len="sm"/>
          </a:ln>
        </p:spPr>
        <p:txBody>
          <a:bodyPr wrap="none">
            <a:spAutoFit/>
          </a:bodyPr>
          <a:lstStyle/>
          <a:p>
            <a:r>
              <a:rPr lang="en-US" sz="2000">
                <a:solidFill>
                  <a:schemeClr val="bg1"/>
                </a:solidFill>
                <a:latin typeface="Arial" charset="0"/>
              </a:rPr>
              <a:t>Duality:</a:t>
            </a:r>
          </a:p>
        </p:txBody>
      </p:sp>
      <p:grpSp>
        <p:nvGrpSpPr>
          <p:cNvPr id="14347" name="Group 32"/>
          <p:cNvGrpSpPr>
            <a:grpSpLocks/>
          </p:cNvGrpSpPr>
          <p:nvPr/>
        </p:nvGrpSpPr>
        <p:grpSpPr bwMode="auto">
          <a:xfrm>
            <a:off x="2543175" y="4032253"/>
            <a:ext cx="4498975" cy="2425701"/>
            <a:chOff x="1602" y="2540"/>
            <a:chExt cx="2834" cy="1528"/>
          </a:xfrm>
        </p:grpSpPr>
        <p:sp>
          <p:nvSpPr>
            <p:cNvPr id="14350" name="AutoShape 5"/>
            <p:cNvSpPr>
              <a:spLocks noChangeArrowheads="1"/>
            </p:cNvSpPr>
            <p:nvPr/>
          </p:nvSpPr>
          <p:spPr bwMode="auto">
            <a:xfrm>
              <a:off x="1602" y="2945"/>
              <a:ext cx="2834" cy="599"/>
            </a:xfrm>
            <a:prstGeom prst="parallelogram">
              <a:avLst>
                <a:gd name="adj" fmla="val 118280"/>
              </a:avLst>
            </a:prstGeom>
            <a:solidFill>
              <a:srgbClr val="FFCCFF"/>
            </a:solidFill>
            <a:ln w="12700">
              <a:solidFill>
                <a:schemeClr val="tx1"/>
              </a:solidFill>
              <a:miter lim="800000"/>
              <a:headEnd type="none" w="sm" len="sm"/>
              <a:tailEnd type="none" w="sm" len="sm"/>
            </a:ln>
          </p:spPr>
          <p:txBody>
            <a:bodyPr wrap="none" anchor="ctr"/>
            <a:lstStyle/>
            <a:p>
              <a:endParaRPr lang="en-US"/>
            </a:p>
          </p:txBody>
        </p:sp>
        <p:sp>
          <p:nvSpPr>
            <p:cNvPr id="14351" name="Line 6"/>
            <p:cNvSpPr>
              <a:spLocks noChangeShapeType="1"/>
            </p:cNvSpPr>
            <p:nvPr/>
          </p:nvSpPr>
          <p:spPr bwMode="auto">
            <a:xfrm flipV="1">
              <a:off x="2286" y="2799"/>
              <a:ext cx="0" cy="438"/>
            </a:xfrm>
            <a:prstGeom prst="line">
              <a:avLst/>
            </a:prstGeom>
            <a:noFill/>
            <a:ln w="28575">
              <a:solidFill>
                <a:schemeClr val="bg2"/>
              </a:solidFill>
              <a:round/>
              <a:headEnd/>
              <a:tailEnd type="triangle" w="med" len="med"/>
            </a:ln>
          </p:spPr>
          <p:txBody>
            <a:bodyPr wrap="none"/>
            <a:lstStyle/>
            <a:p>
              <a:endParaRPr lang="en-US"/>
            </a:p>
          </p:txBody>
        </p:sp>
        <p:graphicFrame>
          <p:nvGraphicFramePr>
            <p:cNvPr id="14338" name="Object 7"/>
            <p:cNvGraphicFramePr>
              <a:graphicFrameLocks noChangeAspect="1"/>
            </p:cNvGraphicFramePr>
            <p:nvPr/>
          </p:nvGraphicFramePr>
          <p:xfrm>
            <a:off x="2412" y="2540"/>
            <a:ext cx="188" cy="301"/>
          </p:xfrm>
          <a:graphic>
            <a:graphicData uri="http://schemas.openxmlformats.org/presentationml/2006/ole">
              <p:oleObj spid="_x0000_s14338" name="Equation" r:id="rId7" imgW="126720" imgH="203040" progId="Equation.DSMT4">
                <p:embed/>
              </p:oleObj>
            </a:graphicData>
          </a:graphic>
        </p:graphicFrame>
        <p:graphicFrame>
          <p:nvGraphicFramePr>
            <p:cNvPr id="14339" name="Object 8"/>
            <p:cNvGraphicFramePr>
              <a:graphicFrameLocks noChangeAspect="1"/>
            </p:cNvGraphicFramePr>
            <p:nvPr/>
          </p:nvGraphicFramePr>
          <p:xfrm>
            <a:off x="3134" y="3009"/>
            <a:ext cx="357" cy="337"/>
          </p:xfrm>
          <a:graphic>
            <a:graphicData uri="http://schemas.openxmlformats.org/presentationml/2006/ole">
              <p:oleObj spid="_x0000_s14339" name="Equation" r:id="rId8" imgW="241200" imgH="228600" progId="Equation.DSMT4">
                <p:embed/>
              </p:oleObj>
            </a:graphicData>
          </a:graphic>
        </p:graphicFrame>
        <p:sp>
          <p:nvSpPr>
            <p:cNvPr id="14352" name="Oval 9"/>
            <p:cNvSpPr>
              <a:spLocks noChangeArrowheads="1"/>
            </p:cNvSpPr>
            <p:nvPr/>
          </p:nvSpPr>
          <p:spPr bwMode="auto">
            <a:xfrm>
              <a:off x="3952" y="2584"/>
              <a:ext cx="231" cy="230"/>
            </a:xfrm>
            <a:prstGeom prst="ellipse">
              <a:avLst/>
            </a:prstGeom>
            <a:noFill/>
            <a:ln w="15875">
              <a:solidFill>
                <a:schemeClr val="bg2"/>
              </a:solidFill>
              <a:round/>
              <a:headEnd type="none" w="sm" len="sm"/>
              <a:tailEnd type="none" w="sm" len="sm"/>
            </a:ln>
          </p:spPr>
          <p:txBody>
            <a:bodyPr wrap="none" anchor="ctr"/>
            <a:lstStyle/>
            <a:p>
              <a:endParaRPr lang="en-US"/>
            </a:p>
          </p:txBody>
        </p:sp>
        <p:sp>
          <p:nvSpPr>
            <p:cNvPr id="14353" name="Oval 10"/>
            <p:cNvSpPr>
              <a:spLocks noChangeArrowheads="1"/>
            </p:cNvSpPr>
            <p:nvPr/>
          </p:nvSpPr>
          <p:spPr bwMode="auto">
            <a:xfrm>
              <a:off x="3994" y="3510"/>
              <a:ext cx="231" cy="230"/>
            </a:xfrm>
            <a:prstGeom prst="ellipse">
              <a:avLst/>
            </a:prstGeom>
            <a:noFill/>
            <a:ln w="15875">
              <a:solidFill>
                <a:schemeClr val="bg2"/>
              </a:solidFill>
              <a:round/>
              <a:headEnd type="none" w="sm" len="sm"/>
              <a:tailEnd type="none" w="sm" len="sm"/>
            </a:ln>
          </p:spPr>
          <p:txBody>
            <a:bodyPr wrap="none" anchor="ctr"/>
            <a:lstStyle/>
            <a:p>
              <a:endParaRPr lang="en-US"/>
            </a:p>
          </p:txBody>
        </p:sp>
        <p:sp>
          <p:nvSpPr>
            <p:cNvPr id="14354" name="Text Box 11"/>
            <p:cNvSpPr txBox="1">
              <a:spLocks noChangeArrowheads="1"/>
            </p:cNvSpPr>
            <p:nvPr/>
          </p:nvSpPr>
          <p:spPr bwMode="auto">
            <a:xfrm>
              <a:off x="3963" y="2593"/>
              <a:ext cx="196" cy="231"/>
            </a:xfrm>
            <a:prstGeom prst="rect">
              <a:avLst/>
            </a:prstGeom>
            <a:noFill/>
            <a:ln w="12700">
              <a:noFill/>
              <a:miter lim="800000"/>
              <a:headEnd type="none" w="sm" len="sm"/>
              <a:tailEnd type="none" w="sm" len="sm"/>
            </a:ln>
          </p:spPr>
          <p:txBody>
            <a:bodyPr wrap="none">
              <a:spAutoFit/>
            </a:bodyPr>
            <a:lstStyle/>
            <a:p>
              <a:r>
                <a:rPr lang="en-US">
                  <a:solidFill>
                    <a:schemeClr val="bg2"/>
                  </a:solidFill>
                  <a:latin typeface="Arial" charset="0"/>
                </a:rPr>
                <a:t>1</a:t>
              </a:r>
            </a:p>
          </p:txBody>
        </p:sp>
        <p:sp>
          <p:nvSpPr>
            <p:cNvPr id="14355" name="Text Box 12"/>
            <p:cNvSpPr txBox="1">
              <a:spLocks noChangeArrowheads="1"/>
            </p:cNvSpPr>
            <p:nvPr/>
          </p:nvSpPr>
          <p:spPr bwMode="auto">
            <a:xfrm>
              <a:off x="4017" y="3514"/>
              <a:ext cx="196" cy="231"/>
            </a:xfrm>
            <a:prstGeom prst="rect">
              <a:avLst/>
            </a:prstGeom>
            <a:noFill/>
            <a:ln w="12700">
              <a:noFill/>
              <a:miter lim="800000"/>
              <a:headEnd type="none" w="sm" len="sm"/>
              <a:tailEnd type="none" w="sm" len="sm"/>
            </a:ln>
          </p:spPr>
          <p:txBody>
            <a:bodyPr wrap="none">
              <a:spAutoFit/>
            </a:bodyPr>
            <a:lstStyle/>
            <a:p>
              <a:r>
                <a:rPr lang="en-US">
                  <a:solidFill>
                    <a:schemeClr val="bg2"/>
                  </a:solidFill>
                  <a:latin typeface="Arial" charset="0"/>
                </a:rPr>
                <a:t>2</a:t>
              </a:r>
            </a:p>
          </p:txBody>
        </p:sp>
        <p:sp>
          <p:nvSpPr>
            <p:cNvPr id="14356" name="Line 13"/>
            <p:cNvSpPr>
              <a:spLocks noChangeShapeType="1"/>
            </p:cNvSpPr>
            <p:nvPr/>
          </p:nvSpPr>
          <p:spPr bwMode="auto">
            <a:xfrm rot="5400000" flipH="1" flipV="1">
              <a:off x="2879" y="3042"/>
              <a:ext cx="0" cy="437"/>
            </a:xfrm>
            <a:prstGeom prst="line">
              <a:avLst/>
            </a:prstGeom>
            <a:noFill/>
            <a:ln w="57150">
              <a:solidFill>
                <a:schemeClr val="hlink"/>
              </a:solidFill>
              <a:round/>
              <a:headEnd type="none" w="sm" len="sm"/>
              <a:tailEnd type="triangle" w="med" len="med"/>
            </a:ln>
          </p:spPr>
          <p:txBody>
            <a:bodyPr wrap="none"/>
            <a:lstStyle/>
            <a:p>
              <a:endParaRPr lang="en-US"/>
            </a:p>
          </p:txBody>
        </p:sp>
        <p:sp>
          <p:nvSpPr>
            <p:cNvPr id="14357" name="Line 14"/>
            <p:cNvSpPr>
              <a:spLocks noChangeShapeType="1"/>
            </p:cNvSpPr>
            <p:nvPr/>
          </p:nvSpPr>
          <p:spPr bwMode="auto">
            <a:xfrm rot="5400000" flipH="1" flipV="1">
              <a:off x="2888" y="3167"/>
              <a:ext cx="17" cy="180"/>
            </a:xfrm>
            <a:prstGeom prst="line">
              <a:avLst/>
            </a:prstGeom>
            <a:noFill/>
            <a:ln w="57150">
              <a:solidFill>
                <a:schemeClr val="hlink"/>
              </a:solidFill>
              <a:round/>
              <a:headEnd type="none" w="sm" len="sm"/>
              <a:tailEnd type="triangle" w="med" len="med"/>
            </a:ln>
          </p:spPr>
          <p:txBody>
            <a:bodyPr wrap="none"/>
            <a:lstStyle/>
            <a:p>
              <a:endParaRPr lang="en-US"/>
            </a:p>
          </p:txBody>
        </p:sp>
        <p:graphicFrame>
          <p:nvGraphicFramePr>
            <p:cNvPr id="14340" name="Object 26"/>
            <p:cNvGraphicFramePr>
              <a:graphicFrameLocks noChangeAspect="1"/>
            </p:cNvGraphicFramePr>
            <p:nvPr/>
          </p:nvGraphicFramePr>
          <p:xfrm>
            <a:off x="1819" y="3715"/>
            <a:ext cx="1934" cy="353"/>
          </p:xfrm>
          <a:graphic>
            <a:graphicData uri="http://schemas.openxmlformats.org/presentationml/2006/ole">
              <p:oleObj spid="_x0000_s14340" name="Equation" r:id="rId9" imgW="1396800" imgH="253800" progId="Equation.DSMT4">
                <p:embed/>
              </p:oleObj>
            </a:graphicData>
          </a:graphic>
        </p:graphicFrame>
      </p:grpSp>
      <p:sp>
        <p:nvSpPr>
          <p:cNvPr id="14348" name="Text Box 27"/>
          <p:cNvSpPr txBox="1">
            <a:spLocks noChangeArrowheads="1"/>
          </p:cNvSpPr>
          <p:nvPr/>
        </p:nvSpPr>
        <p:spPr bwMode="auto">
          <a:xfrm>
            <a:off x="465138" y="1412875"/>
            <a:ext cx="2847975" cy="396875"/>
          </a:xfrm>
          <a:prstGeom prst="rect">
            <a:avLst/>
          </a:prstGeom>
          <a:noFill/>
          <a:ln w="12700">
            <a:noFill/>
            <a:miter lim="800000"/>
            <a:headEnd type="none" w="sm" len="sm"/>
            <a:tailEnd type="none" w="sm" len="sm"/>
          </a:ln>
        </p:spPr>
        <p:txBody>
          <a:bodyPr wrap="none">
            <a:spAutoFit/>
          </a:bodyPr>
          <a:lstStyle/>
          <a:p>
            <a:r>
              <a:rPr lang="en-US" sz="2000">
                <a:solidFill>
                  <a:schemeClr val="bg1"/>
                </a:solidFill>
                <a:latin typeface="Arial" charset="0"/>
              </a:rPr>
              <a:t>Electric surface current:</a:t>
            </a:r>
          </a:p>
        </p:txBody>
      </p:sp>
      <p:sp>
        <p:nvSpPr>
          <p:cNvPr id="30" name="Slide Number Placeholder 29"/>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ChangeArrowheads="1"/>
          </p:cNvSpPr>
          <p:nvPr/>
        </p:nvSpPr>
        <p:spPr bwMode="auto">
          <a:xfrm>
            <a:off x="2398713" y="1457325"/>
            <a:ext cx="4479925" cy="1060450"/>
          </a:xfrm>
          <a:prstGeom prst="rect">
            <a:avLst/>
          </a:prstGeom>
          <a:solidFill>
            <a:schemeClr val="accent1">
              <a:lumMod val="20000"/>
              <a:lumOff val="80000"/>
            </a:schemeClr>
          </a:solidFill>
          <a:ln w="12700">
            <a:solidFill>
              <a:schemeClr val="tx1"/>
            </a:solidFill>
            <a:miter lim="800000"/>
            <a:headEnd type="none" w="sm" len="sm"/>
            <a:tailEnd type="none" w="sm" len="sm"/>
          </a:ln>
        </p:spPr>
        <p:txBody>
          <a:bodyPr wrap="none" anchor="ctr"/>
          <a:lstStyle/>
          <a:p>
            <a:endParaRPr lang="en-US"/>
          </a:p>
        </p:txBody>
      </p:sp>
      <p:sp>
        <p:nvSpPr>
          <p:cNvPr id="774147" name="Text Box 3"/>
          <p:cNvSpPr txBox="1">
            <a:spLocks noChangeArrowheads="1"/>
          </p:cNvSpPr>
          <p:nvPr/>
        </p:nvSpPr>
        <p:spPr bwMode="auto">
          <a:xfrm>
            <a:off x="1185863" y="0"/>
            <a:ext cx="6662737"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Boundary Conditions (cont.)</a:t>
            </a:r>
          </a:p>
        </p:txBody>
      </p:sp>
      <p:grpSp>
        <p:nvGrpSpPr>
          <p:cNvPr id="15367" name="Group 18"/>
          <p:cNvGrpSpPr>
            <a:grpSpLocks/>
          </p:cNvGrpSpPr>
          <p:nvPr/>
        </p:nvGrpSpPr>
        <p:grpSpPr bwMode="auto">
          <a:xfrm>
            <a:off x="2225675" y="3516313"/>
            <a:ext cx="4498975" cy="1911350"/>
            <a:chOff x="1402" y="2215"/>
            <a:chExt cx="2834" cy="1204"/>
          </a:xfrm>
        </p:grpSpPr>
        <p:sp>
          <p:nvSpPr>
            <p:cNvPr id="15369" name="AutoShape 5"/>
            <p:cNvSpPr>
              <a:spLocks noChangeArrowheads="1"/>
            </p:cNvSpPr>
            <p:nvPr/>
          </p:nvSpPr>
          <p:spPr bwMode="auto">
            <a:xfrm>
              <a:off x="1402" y="2619"/>
              <a:ext cx="2834" cy="599"/>
            </a:xfrm>
            <a:prstGeom prst="parallelogram">
              <a:avLst>
                <a:gd name="adj" fmla="val 118280"/>
              </a:avLst>
            </a:prstGeom>
            <a:solidFill>
              <a:srgbClr val="FFCCFF"/>
            </a:solidFill>
            <a:ln w="12700">
              <a:solidFill>
                <a:schemeClr val="tx1"/>
              </a:solidFill>
              <a:miter lim="800000"/>
              <a:headEnd type="none" w="sm" len="sm"/>
              <a:tailEnd type="none" w="sm" len="sm"/>
            </a:ln>
          </p:spPr>
          <p:txBody>
            <a:bodyPr wrap="none" anchor="ctr"/>
            <a:lstStyle/>
            <a:p>
              <a:endParaRPr lang="en-US"/>
            </a:p>
          </p:txBody>
        </p:sp>
        <p:sp>
          <p:nvSpPr>
            <p:cNvPr id="15370" name="Line 6"/>
            <p:cNvSpPr>
              <a:spLocks noChangeShapeType="1"/>
            </p:cNvSpPr>
            <p:nvPr/>
          </p:nvSpPr>
          <p:spPr bwMode="auto">
            <a:xfrm flipV="1">
              <a:off x="2086" y="2473"/>
              <a:ext cx="0" cy="438"/>
            </a:xfrm>
            <a:prstGeom prst="line">
              <a:avLst/>
            </a:prstGeom>
            <a:noFill/>
            <a:ln w="28575">
              <a:solidFill>
                <a:schemeClr val="bg2"/>
              </a:solidFill>
              <a:round/>
              <a:headEnd type="none" w="sm" len="sm"/>
              <a:tailEnd type="triangle" w="med" len="med"/>
            </a:ln>
          </p:spPr>
          <p:txBody>
            <a:bodyPr wrap="none"/>
            <a:lstStyle/>
            <a:p>
              <a:endParaRPr lang="en-US"/>
            </a:p>
          </p:txBody>
        </p:sp>
        <p:graphicFrame>
          <p:nvGraphicFramePr>
            <p:cNvPr id="15363" name="Object 7"/>
            <p:cNvGraphicFramePr>
              <a:graphicFrameLocks noChangeAspect="1"/>
            </p:cNvGraphicFramePr>
            <p:nvPr/>
          </p:nvGraphicFramePr>
          <p:xfrm>
            <a:off x="2212" y="2215"/>
            <a:ext cx="188" cy="300"/>
          </p:xfrm>
          <a:graphic>
            <a:graphicData uri="http://schemas.openxmlformats.org/presentationml/2006/ole">
              <p:oleObj spid="_x0000_s15363" name="Equation" r:id="rId4" imgW="126720" imgH="203040" progId="Equation.DSMT4">
                <p:embed/>
              </p:oleObj>
            </a:graphicData>
          </a:graphic>
        </p:graphicFrame>
        <p:graphicFrame>
          <p:nvGraphicFramePr>
            <p:cNvPr id="15364" name="Object 8"/>
            <p:cNvGraphicFramePr>
              <a:graphicFrameLocks noChangeAspect="1"/>
            </p:cNvGraphicFramePr>
            <p:nvPr/>
          </p:nvGraphicFramePr>
          <p:xfrm>
            <a:off x="2961" y="2665"/>
            <a:ext cx="357" cy="320"/>
          </p:xfrm>
          <a:graphic>
            <a:graphicData uri="http://schemas.openxmlformats.org/presentationml/2006/ole">
              <p:oleObj spid="_x0000_s15364" name="Equation" r:id="rId5" imgW="241200" imgH="215640" progId="Equation.DSMT4">
                <p:embed/>
              </p:oleObj>
            </a:graphicData>
          </a:graphic>
        </p:graphicFrame>
        <p:sp>
          <p:nvSpPr>
            <p:cNvPr id="15371" name="Oval 9"/>
            <p:cNvSpPr>
              <a:spLocks noChangeArrowheads="1"/>
            </p:cNvSpPr>
            <p:nvPr/>
          </p:nvSpPr>
          <p:spPr bwMode="auto">
            <a:xfrm>
              <a:off x="3840" y="2266"/>
              <a:ext cx="231" cy="230"/>
            </a:xfrm>
            <a:prstGeom prst="ellipse">
              <a:avLst/>
            </a:prstGeom>
            <a:noFill/>
            <a:ln w="15875">
              <a:solidFill>
                <a:schemeClr val="bg2"/>
              </a:solidFill>
              <a:round/>
              <a:headEnd type="none" w="sm" len="sm"/>
              <a:tailEnd type="none" w="sm" len="sm"/>
            </a:ln>
          </p:spPr>
          <p:txBody>
            <a:bodyPr wrap="none" anchor="ctr"/>
            <a:lstStyle/>
            <a:p>
              <a:endParaRPr lang="en-US"/>
            </a:p>
          </p:txBody>
        </p:sp>
        <p:sp>
          <p:nvSpPr>
            <p:cNvPr id="15372" name="Oval 10"/>
            <p:cNvSpPr>
              <a:spLocks noChangeArrowheads="1"/>
            </p:cNvSpPr>
            <p:nvPr/>
          </p:nvSpPr>
          <p:spPr bwMode="auto">
            <a:xfrm>
              <a:off x="3794" y="3184"/>
              <a:ext cx="231" cy="230"/>
            </a:xfrm>
            <a:prstGeom prst="ellipse">
              <a:avLst/>
            </a:prstGeom>
            <a:noFill/>
            <a:ln w="15875">
              <a:solidFill>
                <a:schemeClr val="bg2"/>
              </a:solidFill>
              <a:round/>
              <a:headEnd type="none" w="sm" len="sm"/>
              <a:tailEnd type="none" w="sm" len="sm"/>
            </a:ln>
          </p:spPr>
          <p:txBody>
            <a:bodyPr wrap="none" anchor="ctr"/>
            <a:lstStyle/>
            <a:p>
              <a:endParaRPr lang="en-US"/>
            </a:p>
          </p:txBody>
        </p:sp>
        <p:sp>
          <p:nvSpPr>
            <p:cNvPr id="15373" name="Text Box 11"/>
            <p:cNvSpPr txBox="1">
              <a:spLocks noChangeArrowheads="1"/>
            </p:cNvSpPr>
            <p:nvPr/>
          </p:nvSpPr>
          <p:spPr bwMode="auto">
            <a:xfrm>
              <a:off x="3858" y="2266"/>
              <a:ext cx="196" cy="231"/>
            </a:xfrm>
            <a:prstGeom prst="rect">
              <a:avLst/>
            </a:prstGeom>
            <a:noFill/>
            <a:ln w="12700">
              <a:noFill/>
              <a:miter lim="800000"/>
              <a:headEnd type="none" w="sm" len="sm"/>
              <a:tailEnd type="none" w="sm" len="sm"/>
            </a:ln>
          </p:spPr>
          <p:txBody>
            <a:bodyPr wrap="none">
              <a:spAutoFit/>
            </a:bodyPr>
            <a:lstStyle/>
            <a:p>
              <a:r>
                <a:rPr lang="en-US" dirty="0">
                  <a:solidFill>
                    <a:schemeClr val="bg2"/>
                  </a:solidFill>
                  <a:latin typeface="Arial" charset="0"/>
                </a:rPr>
                <a:t>1</a:t>
              </a:r>
            </a:p>
          </p:txBody>
        </p:sp>
        <p:sp>
          <p:nvSpPr>
            <p:cNvPr id="15374" name="Text Box 12"/>
            <p:cNvSpPr txBox="1">
              <a:spLocks noChangeArrowheads="1"/>
            </p:cNvSpPr>
            <p:nvPr/>
          </p:nvSpPr>
          <p:spPr bwMode="auto">
            <a:xfrm>
              <a:off x="3817" y="3188"/>
              <a:ext cx="196" cy="231"/>
            </a:xfrm>
            <a:prstGeom prst="rect">
              <a:avLst/>
            </a:prstGeom>
            <a:noFill/>
            <a:ln w="12700">
              <a:noFill/>
              <a:miter lim="800000"/>
              <a:headEnd type="none" w="sm" len="sm"/>
              <a:tailEnd type="none" w="sm" len="sm"/>
            </a:ln>
          </p:spPr>
          <p:txBody>
            <a:bodyPr wrap="none">
              <a:spAutoFit/>
            </a:bodyPr>
            <a:lstStyle/>
            <a:p>
              <a:r>
                <a:rPr lang="en-US">
                  <a:solidFill>
                    <a:schemeClr val="bg2"/>
                  </a:solidFill>
                  <a:latin typeface="Arial" charset="0"/>
                </a:rPr>
                <a:t>2</a:t>
              </a:r>
            </a:p>
          </p:txBody>
        </p:sp>
        <p:sp>
          <p:nvSpPr>
            <p:cNvPr id="15375" name="Line 13"/>
            <p:cNvSpPr>
              <a:spLocks noChangeShapeType="1"/>
            </p:cNvSpPr>
            <p:nvPr/>
          </p:nvSpPr>
          <p:spPr bwMode="auto">
            <a:xfrm rot="5400000" flipH="1" flipV="1">
              <a:off x="2679" y="2707"/>
              <a:ext cx="0" cy="437"/>
            </a:xfrm>
            <a:prstGeom prst="line">
              <a:avLst/>
            </a:prstGeom>
            <a:noFill/>
            <a:ln w="57150">
              <a:solidFill>
                <a:schemeClr val="hlink"/>
              </a:solidFill>
              <a:round/>
              <a:headEnd type="none" w="sm" len="sm"/>
              <a:tailEnd type="triangle" w="med" len="med"/>
            </a:ln>
          </p:spPr>
          <p:txBody>
            <a:bodyPr wrap="none"/>
            <a:lstStyle/>
            <a:p>
              <a:endParaRPr lang="en-US"/>
            </a:p>
          </p:txBody>
        </p:sp>
        <p:sp>
          <p:nvSpPr>
            <p:cNvPr id="15376" name="Line 14"/>
            <p:cNvSpPr>
              <a:spLocks noChangeShapeType="1"/>
            </p:cNvSpPr>
            <p:nvPr/>
          </p:nvSpPr>
          <p:spPr bwMode="auto">
            <a:xfrm rot="5400000" flipV="1">
              <a:off x="2674" y="2828"/>
              <a:ext cx="0" cy="190"/>
            </a:xfrm>
            <a:prstGeom prst="line">
              <a:avLst/>
            </a:prstGeom>
            <a:noFill/>
            <a:ln w="57150">
              <a:solidFill>
                <a:schemeClr val="hlink"/>
              </a:solidFill>
              <a:round/>
              <a:headEnd type="none" w="sm" len="sm"/>
              <a:tailEnd type="triangle" w="med" len="med"/>
            </a:ln>
          </p:spPr>
          <p:txBody>
            <a:bodyPr wrap="none"/>
            <a:lstStyle/>
            <a:p>
              <a:endParaRPr lang="en-US"/>
            </a:p>
          </p:txBody>
        </p:sp>
      </p:grpSp>
      <p:graphicFrame>
        <p:nvGraphicFramePr>
          <p:cNvPr id="15362" name="Object 15"/>
          <p:cNvGraphicFramePr>
            <a:graphicFrameLocks noChangeAspect="1"/>
          </p:cNvGraphicFramePr>
          <p:nvPr/>
        </p:nvGraphicFramePr>
        <p:xfrm>
          <a:off x="2903538" y="1660525"/>
          <a:ext cx="3657600" cy="665163"/>
        </p:xfrm>
        <a:graphic>
          <a:graphicData uri="http://schemas.openxmlformats.org/presentationml/2006/ole">
            <p:oleObj spid="_x0000_s15362" name="Equation" r:id="rId6" imgW="1396800" imgH="253800" progId="Equation.DSMT4">
              <p:embed/>
            </p:oleObj>
          </a:graphicData>
        </a:graphic>
      </p:graphicFrame>
      <p:sp>
        <p:nvSpPr>
          <p:cNvPr id="18" name="Slide Number Placeholder 17"/>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8" name="Text Box 1028"/>
          <p:cNvSpPr txBox="1">
            <a:spLocks noChangeArrowheads="1"/>
          </p:cNvSpPr>
          <p:nvPr/>
        </p:nvSpPr>
        <p:spPr bwMode="auto">
          <a:xfrm>
            <a:off x="3160713" y="0"/>
            <a:ext cx="2566987"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Duality</a:t>
            </a:r>
            <a:endParaRPr lang="en-US" sz="4000" baseline="-25000" dirty="0">
              <a:solidFill>
                <a:srgbClr val="FF9900"/>
              </a:solidFill>
              <a:effectLst>
                <a:outerShdw blurRad="38100" dist="38100" dir="2700000" algn="tl">
                  <a:srgbClr val="C0C0C0"/>
                </a:outerShdw>
              </a:effectLst>
              <a:latin typeface="Arial" charset="0"/>
            </a:endParaRPr>
          </a:p>
        </p:txBody>
      </p:sp>
      <p:graphicFrame>
        <p:nvGraphicFramePr>
          <p:cNvPr id="1026" name="Object 1055"/>
          <p:cNvGraphicFramePr>
            <a:graphicFrameLocks noChangeAspect="1"/>
          </p:cNvGraphicFramePr>
          <p:nvPr/>
        </p:nvGraphicFramePr>
        <p:xfrm>
          <a:off x="1273933" y="1841215"/>
          <a:ext cx="3427413" cy="2405063"/>
        </p:xfrm>
        <a:graphic>
          <a:graphicData uri="http://schemas.openxmlformats.org/presentationml/2006/ole">
            <p:oleObj spid="_x0000_s1026" name="Equation" r:id="rId4" imgW="1409400" imgH="990360" progId="Equation.DSMT4">
              <p:embed/>
            </p:oleObj>
          </a:graphicData>
        </a:graphic>
      </p:graphicFrame>
      <p:sp>
        <p:nvSpPr>
          <p:cNvPr id="1031" name="Text Box 1057"/>
          <p:cNvSpPr txBox="1">
            <a:spLocks noChangeArrowheads="1"/>
          </p:cNvSpPr>
          <p:nvPr/>
        </p:nvSpPr>
        <p:spPr bwMode="auto">
          <a:xfrm>
            <a:off x="719189" y="913021"/>
            <a:ext cx="5633357" cy="707886"/>
          </a:xfrm>
          <a:prstGeom prst="rect">
            <a:avLst/>
          </a:prstGeom>
          <a:noFill/>
          <a:ln w="12700">
            <a:noFill/>
            <a:miter lim="800000"/>
            <a:headEnd type="none" w="sm" len="sm"/>
            <a:tailEnd type="none" w="sm" len="sm"/>
          </a:ln>
        </p:spPr>
        <p:txBody>
          <a:bodyPr wrap="square">
            <a:spAutoFit/>
          </a:bodyPr>
          <a:lstStyle/>
          <a:p>
            <a:r>
              <a:rPr lang="en-US" sz="2000" dirty="0">
                <a:solidFill>
                  <a:schemeClr val="bg1"/>
                </a:solidFill>
                <a:latin typeface="Arial" charset="0"/>
              </a:rPr>
              <a:t>Assume a region of space with </a:t>
            </a:r>
            <a:r>
              <a:rPr lang="en-US" sz="2000" dirty="0" smtClean="0">
                <a:solidFill>
                  <a:schemeClr val="bg1"/>
                </a:solidFill>
                <a:latin typeface="Arial" charset="0"/>
              </a:rPr>
              <a:t>sources,</a:t>
            </a:r>
          </a:p>
          <a:p>
            <a:r>
              <a:rPr lang="en-US" sz="2000" dirty="0" smtClean="0">
                <a:solidFill>
                  <a:schemeClr val="bg1"/>
                </a:solidFill>
                <a:latin typeface="Arial" charset="0"/>
              </a:rPr>
              <a:t>and allow for all types of sources and charges:</a:t>
            </a:r>
            <a:endParaRPr lang="en-US" sz="2000" dirty="0">
              <a:solidFill>
                <a:schemeClr val="bg1"/>
              </a:solidFill>
              <a:latin typeface="Arial" charset="0"/>
            </a:endParaRPr>
          </a:p>
        </p:txBody>
      </p:sp>
      <p:graphicFrame>
        <p:nvGraphicFramePr>
          <p:cNvPr id="1028" name="Object 1058"/>
          <p:cNvGraphicFramePr>
            <a:graphicFrameLocks noChangeAspect="1"/>
          </p:cNvGraphicFramePr>
          <p:nvPr/>
        </p:nvGraphicFramePr>
        <p:xfrm>
          <a:off x="1370037" y="4873048"/>
          <a:ext cx="1990725" cy="864272"/>
        </p:xfrm>
        <a:graphic>
          <a:graphicData uri="http://schemas.openxmlformats.org/presentationml/2006/ole">
            <p:oleObj spid="_x0000_s1028" name="Equation" r:id="rId5" imgW="1054080" imgH="457200" progId="Equation.DSMT4">
              <p:embed/>
            </p:oleObj>
          </a:graphicData>
        </a:graphic>
      </p:graphicFrame>
      <p:sp>
        <p:nvSpPr>
          <p:cNvPr id="1032" name="Text Box 1060"/>
          <p:cNvSpPr txBox="1">
            <a:spLocks noChangeArrowheads="1"/>
          </p:cNvSpPr>
          <p:nvPr/>
        </p:nvSpPr>
        <p:spPr bwMode="auto">
          <a:xfrm>
            <a:off x="4072822" y="4284031"/>
            <a:ext cx="4721861" cy="1200329"/>
          </a:xfrm>
          <a:prstGeom prst="rect">
            <a:avLst/>
          </a:prstGeom>
          <a:noFill/>
          <a:ln w="12700">
            <a:solidFill>
              <a:schemeClr val="bg1"/>
            </a:solidFill>
            <a:miter lim="800000"/>
            <a:headEnd type="none" w="sm" len="sm"/>
            <a:tailEnd type="none" w="sm" len="sm"/>
          </a:ln>
        </p:spPr>
        <p:txBody>
          <a:bodyPr wrap="square">
            <a:spAutoFit/>
          </a:bodyPr>
          <a:lstStyle/>
          <a:p>
            <a:pPr algn="ctr"/>
            <a:r>
              <a:rPr lang="en-US" b="1" dirty="0" smtClean="0">
                <a:solidFill>
                  <a:schemeClr val="bg2"/>
                </a:solidFill>
                <a:latin typeface="Arial" charset="0"/>
              </a:rPr>
              <a:t>Note: </a:t>
            </a:r>
          </a:p>
          <a:p>
            <a:pPr algn="ctr"/>
            <a:r>
              <a:rPr lang="en-US" dirty="0" smtClean="0">
                <a:solidFill>
                  <a:schemeClr val="bg2"/>
                </a:solidFill>
                <a:latin typeface="Arial" charset="0"/>
              </a:rPr>
              <a:t>A magnetic conductivity </a:t>
            </a:r>
            <a:r>
              <a:rPr lang="en-US" i="1" dirty="0" smtClean="0">
                <a:solidFill>
                  <a:schemeClr val="bg2"/>
                </a:solidFill>
                <a:latin typeface="Arial" charset="0"/>
                <a:sym typeface="Symbol"/>
              </a:rPr>
              <a:t></a:t>
            </a:r>
            <a:r>
              <a:rPr lang="en-US" i="1" baseline="-25000" dirty="0" smtClean="0">
                <a:solidFill>
                  <a:schemeClr val="bg2"/>
                </a:solidFill>
                <a:sym typeface="Symbol"/>
              </a:rPr>
              <a:t>m</a:t>
            </a:r>
            <a:r>
              <a:rPr lang="en-US" dirty="0" smtClean="0">
                <a:solidFill>
                  <a:schemeClr val="bg2"/>
                </a:solidFill>
                <a:latin typeface="Arial" charset="0"/>
                <a:sym typeface="Symbol"/>
              </a:rPr>
              <a:t> </a:t>
            </a:r>
            <a:r>
              <a:rPr lang="en-US" dirty="0" smtClean="0">
                <a:solidFill>
                  <a:schemeClr val="bg2"/>
                </a:solidFill>
                <a:latin typeface="Arial" charset="0"/>
              </a:rPr>
              <a:t>is introduced for generality, though it is always zero in practice.</a:t>
            </a:r>
          </a:p>
        </p:txBody>
      </p:sp>
      <p:sp>
        <p:nvSpPr>
          <p:cNvPr id="8" name="TextBox 7"/>
          <p:cNvSpPr txBox="1"/>
          <p:nvPr/>
        </p:nvSpPr>
        <p:spPr>
          <a:xfrm>
            <a:off x="5455856" y="2606235"/>
            <a:ext cx="2514599" cy="923330"/>
          </a:xfrm>
          <a:prstGeom prst="rect">
            <a:avLst/>
          </a:prstGeom>
          <a:noFill/>
          <a:ln>
            <a:solidFill>
              <a:schemeClr val="bg2"/>
            </a:solidFill>
          </a:ln>
        </p:spPr>
        <p:txBody>
          <a:bodyPr wrap="square" rtlCol="0">
            <a:spAutoFit/>
          </a:bodyPr>
          <a:lstStyle/>
          <a:p>
            <a:pPr algn="ctr"/>
            <a:r>
              <a:rPr lang="en-US" dirty="0" smtClean="0">
                <a:solidFill>
                  <a:schemeClr val="bg1"/>
                </a:solidFill>
                <a:latin typeface="+mj-lt"/>
              </a:rPr>
              <a:t>Maxwell’s equations now have a completely symmetric form.</a:t>
            </a:r>
            <a:endParaRPr lang="en-US" dirty="0">
              <a:solidFill>
                <a:schemeClr val="bg1"/>
              </a:solidFill>
              <a:latin typeface="+mj-lt"/>
            </a:endParaRPr>
          </a:p>
        </p:txBody>
      </p:sp>
      <p:sp>
        <p:nvSpPr>
          <p:cNvPr id="9" name="Slide Number Placeholder 8"/>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Text Box 2"/>
          <p:cNvSpPr txBox="1">
            <a:spLocks noChangeArrowheads="1"/>
          </p:cNvSpPr>
          <p:nvPr/>
        </p:nvSpPr>
        <p:spPr bwMode="auto">
          <a:xfrm>
            <a:off x="254000" y="0"/>
            <a:ext cx="8637588"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Example: Magnetic Current on PEC</a:t>
            </a:r>
          </a:p>
        </p:txBody>
      </p:sp>
      <p:grpSp>
        <p:nvGrpSpPr>
          <p:cNvPr id="16391" name="Group 3"/>
          <p:cNvGrpSpPr>
            <a:grpSpLocks/>
          </p:cNvGrpSpPr>
          <p:nvPr/>
        </p:nvGrpSpPr>
        <p:grpSpPr bwMode="auto">
          <a:xfrm>
            <a:off x="2020884" y="2126567"/>
            <a:ext cx="5187950" cy="950912"/>
            <a:chOff x="1559" y="1583"/>
            <a:chExt cx="3268" cy="599"/>
          </a:xfrm>
        </p:grpSpPr>
        <p:sp>
          <p:nvSpPr>
            <p:cNvPr id="16408" name="AutoShape 4"/>
            <p:cNvSpPr>
              <a:spLocks noChangeArrowheads="1"/>
            </p:cNvSpPr>
            <p:nvPr/>
          </p:nvSpPr>
          <p:spPr bwMode="auto">
            <a:xfrm>
              <a:off x="1559" y="1583"/>
              <a:ext cx="2834" cy="599"/>
            </a:xfrm>
            <a:prstGeom prst="parallelogram">
              <a:avLst>
                <a:gd name="adj" fmla="val 118280"/>
              </a:avLst>
            </a:prstGeom>
            <a:solidFill>
              <a:schemeClr val="tx2"/>
            </a:solidFill>
            <a:ln w="12700">
              <a:solidFill>
                <a:schemeClr val="tx1"/>
              </a:solidFill>
              <a:miter lim="800000"/>
              <a:headEnd type="none" w="sm" len="sm"/>
              <a:tailEnd type="none" w="sm" len="sm"/>
            </a:ln>
          </p:spPr>
          <p:txBody>
            <a:bodyPr wrap="none" anchor="ctr"/>
            <a:lstStyle/>
            <a:p>
              <a:endParaRPr lang="en-US"/>
            </a:p>
          </p:txBody>
        </p:sp>
        <p:graphicFrame>
          <p:nvGraphicFramePr>
            <p:cNvPr id="16389" name="Object 5"/>
            <p:cNvGraphicFramePr>
              <a:graphicFrameLocks noChangeAspect="1"/>
            </p:cNvGraphicFramePr>
            <p:nvPr/>
          </p:nvGraphicFramePr>
          <p:xfrm>
            <a:off x="3359" y="1671"/>
            <a:ext cx="357" cy="337"/>
          </p:xfrm>
          <a:graphic>
            <a:graphicData uri="http://schemas.openxmlformats.org/presentationml/2006/ole">
              <p:oleObj spid="_x0000_s16389" name="Equation" r:id="rId4" imgW="241200" imgH="228600" progId="Equation.DSMT4">
                <p:embed/>
              </p:oleObj>
            </a:graphicData>
          </a:graphic>
        </p:graphicFrame>
        <p:sp>
          <p:nvSpPr>
            <p:cNvPr id="16409" name="Text Box 6"/>
            <p:cNvSpPr txBox="1">
              <a:spLocks noChangeArrowheads="1"/>
            </p:cNvSpPr>
            <p:nvPr/>
          </p:nvSpPr>
          <p:spPr bwMode="auto">
            <a:xfrm>
              <a:off x="4381" y="1645"/>
              <a:ext cx="446" cy="250"/>
            </a:xfrm>
            <a:prstGeom prst="rect">
              <a:avLst/>
            </a:prstGeom>
            <a:noFill/>
            <a:ln w="12700">
              <a:noFill/>
              <a:miter lim="800000"/>
              <a:headEnd type="none" w="sm" len="sm"/>
              <a:tailEnd type="none" w="sm" len="sm"/>
            </a:ln>
          </p:spPr>
          <p:txBody>
            <a:bodyPr wrap="none">
              <a:spAutoFit/>
            </a:bodyPr>
            <a:lstStyle/>
            <a:p>
              <a:r>
                <a:rPr lang="en-US" sz="2000">
                  <a:solidFill>
                    <a:schemeClr val="bg2"/>
                  </a:solidFill>
                  <a:latin typeface="Arial" charset="0"/>
                </a:rPr>
                <a:t>PEC</a:t>
              </a:r>
            </a:p>
          </p:txBody>
        </p:sp>
        <p:grpSp>
          <p:nvGrpSpPr>
            <p:cNvPr id="16410" name="Group 7"/>
            <p:cNvGrpSpPr>
              <a:grpSpLocks/>
            </p:cNvGrpSpPr>
            <p:nvPr/>
          </p:nvGrpSpPr>
          <p:grpSpPr bwMode="auto">
            <a:xfrm>
              <a:off x="2800" y="1763"/>
              <a:ext cx="437" cy="5"/>
              <a:chOff x="2800" y="1763"/>
              <a:chExt cx="437" cy="5"/>
            </a:xfrm>
          </p:grpSpPr>
          <p:sp>
            <p:nvSpPr>
              <p:cNvPr id="16418" name="Line 8"/>
              <p:cNvSpPr>
                <a:spLocks noChangeShapeType="1"/>
              </p:cNvSpPr>
              <p:nvPr/>
            </p:nvSpPr>
            <p:spPr bwMode="auto">
              <a:xfrm rot="5400000" flipH="1" flipV="1">
                <a:off x="3019" y="1544"/>
                <a:ext cx="0" cy="437"/>
              </a:xfrm>
              <a:prstGeom prst="line">
                <a:avLst/>
              </a:prstGeom>
              <a:noFill/>
              <a:ln w="57150">
                <a:solidFill>
                  <a:schemeClr val="hlink"/>
                </a:solidFill>
                <a:round/>
                <a:headEnd type="none" w="sm" len="sm"/>
                <a:tailEnd type="triangle" w="sm" len="sm"/>
              </a:ln>
            </p:spPr>
            <p:txBody>
              <a:bodyPr wrap="none"/>
              <a:lstStyle/>
              <a:p>
                <a:endParaRPr lang="en-US"/>
              </a:p>
            </p:txBody>
          </p:sp>
          <p:sp>
            <p:nvSpPr>
              <p:cNvPr id="16419" name="Line 9"/>
              <p:cNvSpPr>
                <a:spLocks noChangeShapeType="1"/>
              </p:cNvSpPr>
              <p:nvPr/>
            </p:nvSpPr>
            <p:spPr bwMode="auto">
              <a:xfrm rot="5400000" flipH="1" flipV="1">
                <a:off x="3069" y="1741"/>
                <a:ext cx="0" cy="54"/>
              </a:xfrm>
              <a:prstGeom prst="line">
                <a:avLst/>
              </a:prstGeom>
              <a:noFill/>
              <a:ln w="57150">
                <a:solidFill>
                  <a:schemeClr val="hlink"/>
                </a:solidFill>
                <a:round/>
                <a:headEnd type="none" w="sm" len="sm"/>
                <a:tailEnd type="triangle" w="sm" len="sm"/>
              </a:ln>
            </p:spPr>
            <p:txBody>
              <a:bodyPr wrap="none"/>
              <a:lstStyle/>
              <a:p>
                <a:endParaRPr lang="en-US"/>
              </a:p>
            </p:txBody>
          </p:sp>
        </p:grpSp>
        <p:sp>
          <p:nvSpPr>
            <p:cNvPr id="16411" name="AutoShape 10"/>
            <p:cNvSpPr>
              <a:spLocks noChangeArrowheads="1"/>
            </p:cNvSpPr>
            <p:nvPr/>
          </p:nvSpPr>
          <p:spPr bwMode="auto">
            <a:xfrm>
              <a:off x="2415" y="1702"/>
              <a:ext cx="930" cy="346"/>
            </a:xfrm>
            <a:prstGeom prst="parallelogram">
              <a:avLst>
                <a:gd name="adj" fmla="val 109244"/>
              </a:avLst>
            </a:prstGeom>
            <a:noFill/>
            <a:ln w="12700">
              <a:solidFill>
                <a:schemeClr val="bg2"/>
              </a:solidFill>
              <a:prstDash val="dash"/>
              <a:miter lim="800000"/>
              <a:headEnd type="none" w="sm" len="sm"/>
              <a:tailEnd type="none" w="sm" len="sm"/>
            </a:ln>
          </p:spPr>
          <p:txBody>
            <a:bodyPr wrap="none" anchor="ctr"/>
            <a:lstStyle/>
            <a:p>
              <a:endParaRPr lang="en-US"/>
            </a:p>
          </p:txBody>
        </p:sp>
        <p:grpSp>
          <p:nvGrpSpPr>
            <p:cNvPr id="16412" name="Group 11"/>
            <p:cNvGrpSpPr>
              <a:grpSpLocks/>
            </p:cNvGrpSpPr>
            <p:nvPr/>
          </p:nvGrpSpPr>
          <p:grpSpPr bwMode="auto">
            <a:xfrm>
              <a:off x="2668" y="1859"/>
              <a:ext cx="437" cy="5"/>
              <a:chOff x="2800" y="1763"/>
              <a:chExt cx="437" cy="5"/>
            </a:xfrm>
          </p:grpSpPr>
          <p:sp>
            <p:nvSpPr>
              <p:cNvPr id="16416" name="Line 12"/>
              <p:cNvSpPr>
                <a:spLocks noChangeShapeType="1"/>
              </p:cNvSpPr>
              <p:nvPr/>
            </p:nvSpPr>
            <p:spPr bwMode="auto">
              <a:xfrm rot="5400000" flipH="1" flipV="1">
                <a:off x="3019" y="1544"/>
                <a:ext cx="0" cy="437"/>
              </a:xfrm>
              <a:prstGeom prst="line">
                <a:avLst/>
              </a:prstGeom>
              <a:noFill/>
              <a:ln w="57150">
                <a:solidFill>
                  <a:schemeClr val="hlink"/>
                </a:solidFill>
                <a:round/>
                <a:headEnd type="none" w="sm" len="sm"/>
                <a:tailEnd type="triangle" w="sm" len="sm"/>
              </a:ln>
            </p:spPr>
            <p:txBody>
              <a:bodyPr wrap="none"/>
              <a:lstStyle/>
              <a:p>
                <a:endParaRPr lang="en-US"/>
              </a:p>
            </p:txBody>
          </p:sp>
          <p:sp>
            <p:nvSpPr>
              <p:cNvPr id="16417" name="Line 13"/>
              <p:cNvSpPr>
                <a:spLocks noChangeShapeType="1"/>
              </p:cNvSpPr>
              <p:nvPr/>
            </p:nvSpPr>
            <p:spPr bwMode="auto">
              <a:xfrm rot="5400000" flipH="1" flipV="1">
                <a:off x="3069" y="1741"/>
                <a:ext cx="0" cy="54"/>
              </a:xfrm>
              <a:prstGeom prst="line">
                <a:avLst/>
              </a:prstGeom>
              <a:noFill/>
              <a:ln w="57150">
                <a:solidFill>
                  <a:schemeClr val="hlink"/>
                </a:solidFill>
                <a:round/>
                <a:headEnd type="none" w="sm" len="sm"/>
                <a:tailEnd type="triangle" w="sm" len="sm"/>
              </a:ln>
            </p:spPr>
            <p:txBody>
              <a:bodyPr wrap="none"/>
              <a:lstStyle/>
              <a:p>
                <a:endParaRPr lang="en-US"/>
              </a:p>
            </p:txBody>
          </p:sp>
        </p:grpSp>
        <p:grpSp>
          <p:nvGrpSpPr>
            <p:cNvPr id="16413" name="Group 14"/>
            <p:cNvGrpSpPr>
              <a:grpSpLocks/>
            </p:cNvGrpSpPr>
            <p:nvPr/>
          </p:nvGrpSpPr>
          <p:grpSpPr bwMode="auto">
            <a:xfrm>
              <a:off x="2581" y="1955"/>
              <a:ext cx="437" cy="5"/>
              <a:chOff x="2800" y="1763"/>
              <a:chExt cx="437" cy="5"/>
            </a:xfrm>
          </p:grpSpPr>
          <p:sp>
            <p:nvSpPr>
              <p:cNvPr id="16414" name="Line 15"/>
              <p:cNvSpPr>
                <a:spLocks noChangeShapeType="1"/>
              </p:cNvSpPr>
              <p:nvPr/>
            </p:nvSpPr>
            <p:spPr bwMode="auto">
              <a:xfrm rot="5400000" flipH="1" flipV="1">
                <a:off x="3019" y="1544"/>
                <a:ext cx="0" cy="437"/>
              </a:xfrm>
              <a:prstGeom prst="line">
                <a:avLst/>
              </a:prstGeom>
              <a:noFill/>
              <a:ln w="57150">
                <a:solidFill>
                  <a:schemeClr val="hlink"/>
                </a:solidFill>
                <a:round/>
                <a:headEnd type="none" w="sm" len="sm"/>
                <a:tailEnd type="triangle" w="sm" len="sm"/>
              </a:ln>
            </p:spPr>
            <p:txBody>
              <a:bodyPr wrap="none"/>
              <a:lstStyle/>
              <a:p>
                <a:endParaRPr lang="en-US"/>
              </a:p>
            </p:txBody>
          </p:sp>
          <p:sp>
            <p:nvSpPr>
              <p:cNvPr id="16415" name="Line 16"/>
              <p:cNvSpPr>
                <a:spLocks noChangeShapeType="1"/>
              </p:cNvSpPr>
              <p:nvPr/>
            </p:nvSpPr>
            <p:spPr bwMode="auto">
              <a:xfrm rot="5400000" flipH="1" flipV="1">
                <a:off x="3069" y="1741"/>
                <a:ext cx="0" cy="54"/>
              </a:xfrm>
              <a:prstGeom prst="line">
                <a:avLst/>
              </a:prstGeom>
              <a:noFill/>
              <a:ln w="57150">
                <a:solidFill>
                  <a:schemeClr val="hlink"/>
                </a:solidFill>
                <a:round/>
                <a:headEnd type="none" w="sm" len="sm"/>
                <a:tailEnd type="triangle" w="sm" len="sm"/>
              </a:ln>
            </p:spPr>
            <p:txBody>
              <a:bodyPr wrap="none"/>
              <a:lstStyle/>
              <a:p>
                <a:endParaRPr lang="en-US"/>
              </a:p>
            </p:txBody>
          </p:sp>
        </p:grpSp>
      </p:grpSp>
      <p:graphicFrame>
        <p:nvGraphicFramePr>
          <p:cNvPr id="16386" name="Object 27"/>
          <p:cNvGraphicFramePr>
            <a:graphicFrameLocks noChangeAspect="1"/>
          </p:cNvGraphicFramePr>
          <p:nvPr/>
        </p:nvGraphicFramePr>
        <p:xfrm>
          <a:off x="2874963" y="5651500"/>
          <a:ext cx="3236912" cy="701675"/>
        </p:xfrm>
        <a:graphic>
          <a:graphicData uri="http://schemas.openxmlformats.org/presentationml/2006/ole">
            <p:oleObj spid="_x0000_s16386" name="Equation" r:id="rId5" imgW="1409400" imgH="304560" progId="Equation.DSMT4">
              <p:embed/>
            </p:oleObj>
          </a:graphicData>
        </a:graphic>
      </p:graphicFrame>
      <p:sp>
        <p:nvSpPr>
          <p:cNvPr id="16392" name="Text Box 28"/>
          <p:cNvSpPr txBox="1">
            <a:spLocks noChangeArrowheads="1"/>
          </p:cNvSpPr>
          <p:nvPr/>
        </p:nvSpPr>
        <p:spPr bwMode="auto">
          <a:xfrm>
            <a:off x="1308327" y="1179059"/>
            <a:ext cx="5794375" cy="396875"/>
          </a:xfrm>
          <a:prstGeom prst="rect">
            <a:avLst/>
          </a:prstGeom>
          <a:noFill/>
          <a:ln w="12700">
            <a:noFill/>
            <a:miter lim="800000"/>
            <a:headEnd type="none" w="sm" len="sm"/>
            <a:tailEnd type="none" w="sm" len="sm"/>
          </a:ln>
        </p:spPr>
        <p:txBody>
          <a:bodyPr wrap="none">
            <a:spAutoFit/>
          </a:bodyPr>
          <a:lstStyle/>
          <a:p>
            <a:r>
              <a:rPr lang="en-US" sz="2000" dirty="0">
                <a:solidFill>
                  <a:schemeClr val="bg1"/>
                </a:solidFill>
                <a:latin typeface="Arial" charset="0"/>
              </a:rPr>
              <a:t>A magnetic surface current flows on top of a PEC.</a:t>
            </a:r>
          </a:p>
        </p:txBody>
      </p:sp>
      <p:sp>
        <p:nvSpPr>
          <p:cNvPr id="16393" name="Line 31"/>
          <p:cNvSpPr>
            <a:spLocks noChangeShapeType="1"/>
          </p:cNvSpPr>
          <p:nvPr/>
        </p:nvSpPr>
        <p:spPr bwMode="auto">
          <a:xfrm flipV="1">
            <a:off x="4160838" y="5513388"/>
            <a:ext cx="703262" cy="954087"/>
          </a:xfrm>
          <a:prstGeom prst="line">
            <a:avLst/>
          </a:prstGeom>
          <a:noFill/>
          <a:ln w="12700">
            <a:solidFill>
              <a:schemeClr val="hlink"/>
            </a:solidFill>
            <a:round/>
            <a:headEnd type="none" w="sm" len="sm"/>
            <a:tailEnd type="none" w="sm" len="sm"/>
          </a:ln>
        </p:spPr>
        <p:txBody>
          <a:bodyPr wrap="none"/>
          <a:lstStyle/>
          <a:p>
            <a:endParaRPr lang="en-US"/>
          </a:p>
        </p:txBody>
      </p:sp>
      <p:grpSp>
        <p:nvGrpSpPr>
          <p:cNvPr id="16394" name="Group 36"/>
          <p:cNvGrpSpPr>
            <a:grpSpLocks/>
          </p:cNvGrpSpPr>
          <p:nvPr/>
        </p:nvGrpSpPr>
        <p:grpSpPr bwMode="auto">
          <a:xfrm>
            <a:off x="1995488" y="3635387"/>
            <a:ext cx="4803775" cy="1585917"/>
            <a:chOff x="1257" y="2290"/>
            <a:chExt cx="3026" cy="999"/>
          </a:xfrm>
        </p:grpSpPr>
        <p:grpSp>
          <p:nvGrpSpPr>
            <p:cNvPr id="16396" name="Group 17"/>
            <p:cNvGrpSpPr>
              <a:grpSpLocks/>
            </p:cNvGrpSpPr>
            <p:nvPr/>
          </p:nvGrpSpPr>
          <p:grpSpPr bwMode="auto">
            <a:xfrm>
              <a:off x="2418" y="2868"/>
              <a:ext cx="437" cy="2"/>
              <a:chOff x="2800" y="1768"/>
              <a:chExt cx="437" cy="2"/>
            </a:xfrm>
          </p:grpSpPr>
          <p:sp>
            <p:nvSpPr>
              <p:cNvPr id="16406" name="Line 18"/>
              <p:cNvSpPr>
                <a:spLocks noChangeShapeType="1"/>
              </p:cNvSpPr>
              <p:nvPr/>
            </p:nvSpPr>
            <p:spPr bwMode="auto">
              <a:xfrm rot="5400000" flipH="1" flipV="1">
                <a:off x="3019" y="1551"/>
                <a:ext cx="0" cy="437"/>
              </a:xfrm>
              <a:prstGeom prst="line">
                <a:avLst/>
              </a:prstGeom>
              <a:noFill/>
              <a:ln w="57150">
                <a:solidFill>
                  <a:schemeClr val="hlink"/>
                </a:solidFill>
                <a:round/>
                <a:headEnd type="none" w="sm" len="sm"/>
                <a:tailEnd type="triangle" w="sm" len="sm"/>
              </a:ln>
            </p:spPr>
            <p:txBody>
              <a:bodyPr wrap="none"/>
              <a:lstStyle/>
              <a:p>
                <a:endParaRPr lang="en-US"/>
              </a:p>
            </p:txBody>
          </p:sp>
          <p:sp>
            <p:nvSpPr>
              <p:cNvPr id="16407" name="Line 19"/>
              <p:cNvSpPr>
                <a:spLocks noChangeShapeType="1"/>
              </p:cNvSpPr>
              <p:nvPr/>
            </p:nvSpPr>
            <p:spPr bwMode="auto">
              <a:xfrm rot="5400000" flipH="1" flipV="1">
                <a:off x="3069" y="1741"/>
                <a:ext cx="0" cy="54"/>
              </a:xfrm>
              <a:prstGeom prst="line">
                <a:avLst/>
              </a:prstGeom>
              <a:noFill/>
              <a:ln w="57150">
                <a:solidFill>
                  <a:schemeClr val="hlink"/>
                </a:solidFill>
                <a:round/>
                <a:headEnd type="none" w="sm" len="sm"/>
                <a:tailEnd type="triangle" w="sm" len="sm"/>
              </a:ln>
            </p:spPr>
            <p:txBody>
              <a:bodyPr wrap="none"/>
              <a:lstStyle/>
              <a:p>
                <a:endParaRPr lang="en-US"/>
              </a:p>
            </p:txBody>
          </p:sp>
        </p:grpSp>
        <p:sp>
          <p:nvSpPr>
            <p:cNvPr id="16397" name="Line 20"/>
            <p:cNvSpPr>
              <a:spLocks noChangeShapeType="1"/>
            </p:cNvSpPr>
            <p:nvPr/>
          </p:nvSpPr>
          <p:spPr bwMode="auto">
            <a:xfrm>
              <a:off x="1257" y="2967"/>
              <a:ext cx="2680" cy="0"/>
            </a:xfrm>
            <a:prstGeom prst="line">
              <a:avLst/>
            </a:prstGeom>
            <a:noFill/>
            <a:ln w="38100">
              <a:solidFill>
                <a:schemeClr val="tx2"/>
              </a:solidFill>
              <a:round/>
              <a:headEnd type="none" w="sm" len="sm"/>
              <a:tailEnd type="none" w="sm" len="sm"/>
            </a:ln>
          </p:spPr>
          <p:txBody>
            <a:bodyPr wrap="none"/>
            <a:lstStyle/>
            <a:p>
              <a:endParaRPr lang="en-US"/>
            </a:p>
          </p:txBody>
        </p:sp>
        <p:sp>
          <p:nvSpPr>
            <p:cNvPr id="16398" name="Text Box 21"/>
            <p:cNvSpPr txBox="1">
              <a:spLocks noChangeArrowheads="1"/>
            </p:cNvSpPr>
            <p:nvPr/>
          </p:nvSpPr>
          <p:spPr bwMode="auto">
            <a:xfrm>
              <a:off x="2481" y="3039"/>
              <a:ext cx="446" cy="250"/>
            </a:xfrm>
            <a:prstGeom prst="rect">
              <a:avLst/>
            </a:prstGeom>
            <a:noFill/>
            <a:ln w="12700">
              <a:noFill/>
              <a:miter lim="800000"/>
              <a:headEnd type="none" w="sm" len="sm"/>
              <a:tailEnd type="none" w="sm" len="sm"/>
            </a:ln>
          </p:spPr>
          <p:txBody>
            <a:bodyPr wrap="none">
              <a:spAutoFit/>
            </a:bodyPr>
            <a:lstStyle/>
            <a:p>
              <a:r>
                <a:rPr lang="en-US" sz="2000">
                  <a:solidFill>
                    <a:schemeClr val="bg2"/>
                  </a:solidFill>
                  <a:latin typeface="Arial" charset="0"/>
                </a:rPr>
                <a:t>PEC</a:t>
              </a:r>
            </a:p>
          </p:txBody>
        </p:sp>
        <p:sp>
          <p:nvSpPr>
            <p:cNvPr id="16399" name="Oval 22"/>
            <p:cNvSpPr>
              <a:spLocks noChangeArrowheads="1"/>
            </p:cNvSpPr>
            <p:nvPr/>
          </p:nvSpPr>
          <p:spPr bwMode="auto">
            <a:xfrm>
              <a:off x="3775" y="2519"/>
              <a:ext cx="231" cy="230"/>
            </a:xfrm>
            <a:prstGeom prst="ellipse">
              <a:avLst/>
            </a:prstGeom>
            <a:noFill/>
            <a:ln w="15875">
              <a:solidFill>
                <a:schemeClr val="bg2"/>
              </a:solidFill>
              <a:round/>
              <a:headEnd type="none" w="sm" len="sm"/>
              <a:tailEnd type="none" w="sm" len="sm"/>
            </a:ln>
          </p:spPr>
          <p:txBody>
            <a:bodyPr wrap="none" anchor="ctr"/>
            <a:lstStyle/>
            <a:p>
              <a:endParaRPr lang="en-US"/>
            </a:p>
          </p:txBody>
        </p:sp>
        <p:sp>
          <p:nvSpPr>
            <p:cNvPr id="16400" name="Oval 23"/>
            <p:cNvSpPr>
              <a:spLocks noChangeArrowheads="1"/>
            </p:cNvSpPr>
            <p:nvPr/>
          </p:nvSpPr>
          <p:spPr bwMode="auto">
            <a:xfrm>
              <a:off x="4052" y="2784"/>
              <a:ext cx="231" cy="230"/>
            </a:xfrm>
            <a:prstGeom prst="ellipse">
              <a:avLst/>
            </a:prstGeom>
            <a:noFill/>
            <a:ln w="15875">
              <a:solidFill>
                <a:schemeClr val="bg2"/>
              </a:solidFill>
              <a:round/>
              <a:headEnd type="none" w="sm" len="sm"/>
              <a:tailEnd type="none" w="sm" len="sm"/>
            </a:ln>
          </p:spPr>
          <p:txBody>
            <a:bodyPr wrap="none" anchor="ctr"/>
            <a:lstStyle/>
            <a:p>
              <a:endParaRPr lang="en-US"/>
            </a:p>
          </p:txBody>
        </p:sp>
        <p:sp>
          <p:nvSpPr>
            <p:cNvPr id="16401" name="Text Box 24"/>
            <p:cNvSpPr txBox="1">
              <a:spLocks noChangeArrowheads="1"/>
            </p:cNvSpPr>
            <p:nvPr/>
          </p:nvSpPr>
          <p:spPr bwMode="auto">
            <a:xfrm>
              <a:off x="3786" y="2520"/>
              <a:ext cx="196" cy="231"/>
            </a:xfrm>
            <a:prstGeom prst="rect">
              <a:avLst/>
            </a:prstGeom>
            <a:noFill/>
            <a:ln w="12700">
              <a:noFill/>
              <a:miter lim="800000"/>
              <a:headEnd type="none" w="sm" len="sm"/>
              <a:tailEnd type="none" w="sm" len="sm"/>
            </a:ln>
          </p:spPr>
          <p:txBody>
            <a:bodyPr wrap="none">
              <a:spAutoFit/>
            </a:bodyPr>
            <a:lstStyle/>
            <a:p>
              <a:r>
                <a:rPr lang="en-US">
                  <a:solidFill>
                    <a:schemeClr val="bg2"/>
                  </a:solidFill>
                  <a:latin typeface="Arial" charset="0"/>
                </a:rPr>
                <a:t>1</a:t>
              </a:r>
            </a:p>
          </p:txBody>
        </p:sp>
        <p:sp>
          <p:nvSpPr>
            <p:cNvPr id="16402" name="Text Box 25"/>
            <p:cNvSpPr txBox="1">
              <a:spLocks noChangeArrowheads="1"/>
            </p:cNvSpPr>
            <p:nvPr/>
          </p:nvSpPr>
          <p:spPr bwMode="auto">
            <a:xfrm>
              <a:off x="4075" y="2779"/>
              <a:ext cx="196" cy="231"/>
            </a:xfrm>
            <a:prstGeom prst="rect">
              <a:avLst/>
            </a:prstGeom>
            <a:noFill/>
            <a:ln w="12700">
              <a:noFill/>
              <a:miter lim="800000"/>
              <a:headEnd type="none" w="sm" len="sm"/>
              <a:tailEnd type="none" w="sm" len="sm"/>
            </a:ln>
          </p:spPr>
          <p:txBody>
            <a:bodyPr wrap="none">
              <a:spAutoFit/>
            </a:bodyPr>
            <a:lstStyle/>
            <a:p>
              <a:r>
                <a:rPr lang="en-US">
                  <a:solidFill>
                    <a:schemeClr val="bg2"/>
                  </a:solidFill>
                  <a:latin typeface="Arial" charset="0"/>
                </a:rPr>
                <a:t>2</a:t>
              </a:r>
            </a:p>
          </p:txBody>
        </p:sp>
        <p:graphicFrame>
          <p:nvGraphicFramePr>
            <p:cNvPr id="16387" name="Object 26"/>
            <p:cNvGraphicFramePr>
              <a:graphicFrameLocks noChangeAspect="1"/>
            </p:cNvGraphicFramePr>
            <p:nvPr/>
          </p:nvGraphicFramePr>
          <p:xfrm>
            <a:off x="2531" y="2494"/>
            <a:ext cx="283" cy="268"/>
          </p:xfrm>
          <a:graphic>
            <a:graphicData uri="http://schemas.openxmlformats.org/presentationml/2006/ole">
              <p:oleObj spid="_x0000_s16387" name="Equation" r:id="rId6" imgW="241200" imgH="228600" progId="Equation.DSMT4">
                <p:embed/>
              </p:oleObj>
            </a:graphicData>
          </a:graphic>
        </p:graphicFrame>
        <p:sp>
          <p:nvSpPr>
            <p:cNvPr id="16403" name="Line 29"/>
            <p:cNvSpPr>
              <a:spLocks noChangeShapeType="1"/>
            </p:cNvSpPr>
            <p:nvPr/>
          </p:nvSpPr>
          <p:spPr bwMode="auto">
            <a:xfrm flipV="1">
              <a:off x="1670" y="2456"/>
              <a:ext cx="0" cy="343"/>
            </a:xfrm>
            <a:prstGeom prst="line">
              <a:avLst/>
            </a:prstGeom>
            <a:noFill/>
            <a:ln w="12700">
              <a:solidFill>
                <a:schemeClr val="bg2"/>
              </a:solidFill>
              <a:round/>
              <a:headEnd type="none" w="sm" len="sm"/>
              <a:tailEnd type="triangle" w="med" len="med"/>
            </a:ln>
          </p:spPr>
          <p:txBody>
            <a:bodyPr wrap="none"/>
            <a:lstStyle/>
            <a:p>
              <a:endParaRPr lang="en-US"/>
            </a:p>
          </p:txBody>
        </p:sp>
        <p:graphicFrame>
          <p:nvGraphicFramePr>
            <p:cNvPr id="16388" name="Object 30"/>
            <p:cNvGraphicFramePr>
              <a:graphicFrameLocks noChangeAspect="1"/>
            </p:cNvGraphicFramePr>
            <p:nvPr/>
          </p:nvGraphicFramePr>
          <p:xfrm>
            <a:off x="1370" y="2290"/>
            <a:ext cx="183" cy="294"/>
          </p:xfrm>
          <a:graphic>
            <a:graphicData uri="http://schemas.openxmlformats.org/presentationml/2006/ole">
              <p:oleObj spid="_x0000_s16388" name="Equation" r:id="rId7" imgW="126720" imgH="203040" progId="Equation.DSMT4">
                <p:embed/>
              </p:oleObj>
            </a:graphicData>
          </a:graphic>
        </p:graphicFrame>
        <p:sp>
          <p:nvSpPr>
            <p:cNvPr id="16404" name="Line 32"/>
            <p:cNvSpPr>
              <a:spLocks noChangeShapeType="1"/>
            </p:cNvSpPr>
            <p:nvPr/>
          </p:nvSpPr>
          <p:spPr bwMode="auto">
            <a:xfrm>
              <a:off x="1260" y="2811"/>
              <a:ext cx="2673" cy="0"/>
            </a:xfrm>
            <a:prstGeom prst="line">
              <a:avLst/>
            </a:prstGeom>
            <a:noFill/>
            <a:ln w="12700">
              <a:solidFill>
                <a:schemeClr val="bg2"/>
              </a:solidFill>
              <a:prstDash val="dash"/>
              <a:round/>
              <a:headEnd type="none" w="sm" len="sm"/>
              <a:tailEnd type="none" w="sm" len="sm"/>
            </a:ln>
          </p:spPr>
          <p:txBody>
            <a:bodyPr wrap="none"/>
            <a:lstStyle/>
            <a:p>
              <a:endParaRPr lang="en-US"/>
            </a:p>
          </p:txBody>
        </p:sp>
        <p:sp>
          <p:nvSpPr>
            <p:cNvPr id="16405" name="Line 33"/>
            <p:cNvSpPr>
              <a:spLocks noChangeShapeType="1"/>
            </p:cNvSpPr>
            <p:nvPr/>
          </p:nvSpPr>
          <p:spPr bwMode="auto">
            <a:xfrm>
              <a:off x="1260" y="2923"/>
              <a:ext cx="2673" cy="0"/>
            </a:xfrm>
            <a:prstGeom prst="line">
              <a:avLst/>
            </a:prstGeom>
            <a:noFill/>
            <a:ln w="12700">
              <a:solidFill>
                <a:schemeClr val="bg2"/>
              </a:solidFill>
              <a:prstDash val="dash"/>
              <a:round/>
              <a:headEnd type="none" w="sm" len="sm"/>
              <a:tailEnd type="none" w="sm" len="sm"/>
            </a:ln>
          </p:spPr>
          <p:txBody>
            <a:bodyPr wrap="none"/>
            <a:lstStyle/>
            <a:p>
              <a:endParaRPr lang="en-US"/>
            </a:p>
          </p:txBody>
        </p:sp>
      </p:grpSp>
      <p:sp>
        <p:nvSpPr>
          <p:cNvPr id="37" name="Slide Number Placeholder 36"/>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5" name="Text Box 3"/>
          <p:cNvSpPr txBox="1">
            <a:spLocks noChangeArrowheads="1"/>
          </p:cNvSpPr>
          <p:nvPr/>
        </p:nvSpPr>
        <p:spPr bwMode="auto">
          <a:xfrm>
            <a:off x="1565275" y="0"/>
            <a:ext cx="5894388"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Example (cont.)</a:t>
            </a:r>
          </a:p>
        </p:txBody>
      </p:sp>
      <p:graphicFrame>
        <p:nvGraphicFramePr>
          <p:cNvPr id="17410" name="Object 4"/>
          <p:cNvGraphicFramePr>
            <a:graphicFrameLocks noChangeAspect="1"/>
          </p:cNvGraphicFramePr>
          <p:nvPr/>
        </p:nvGraphicFramePr>
        <p:xfrm>
          <a:off x="1149350" y="985838"/>
          <a:ext cx="6540500" cy="701675"/>
        </p:xfrm>
        <a:graphic>
          <a:graphicData uri="http://schemas.openxmlformats.org/presentationml/2006/ole">
            <p:oleObj spid="_x0000_s17410" name="Equation" r:id="rId4" imgW="2831760" imgH="304560" progId="Equation.DSMT4">
              <p:embed/>
            </p:oleObj>
          </a:graphicData>
        </a:graphic>
      </p:graphicFrame>
      <p:graphicFrame>
        <p:nvGraphicFramePr>
          <p:cNvPr id="17411" name="Object 5"/>
          <p:cNvGraphicFramePr>
            <a:graphicFrameLocks noChangeAspect="1"/>
          </p:cNvGraphicFramePr>
          <p:nvPr/>
        </p:nvGraphicFramePr>
        <p:xfrm>
          <a:off x="3232150" y="2006600"/>
          <a:ext cx="2136775" cy="687388"/>
        </p:xfrm>
        <a:graphic>
          <a:graphicData uri="http://schemas.openxmlformats.org/presentationml/2006/ole">
            <p:oleObj spid="_x0000_s17411" name="Equation" r:id="rId5" imgW="825480" imgH="266400" progId="Equation.DSMT4">
              <p:embed/>
            </p:oleObj>
          </a:graphicData>
        </a:graphic>
      </p:graphicFrame>
      <p:sp>
        <p:nvSpPr>
          <p:cNvPr id="17419" name="Text Box 8"/>
          <p:cNvSpPr txBox="1">
            <a:spLocks noChangeArrowheads="1"/>
          </p:cNvSpPr>
          <p:nvPr/>
        </p:nvSpPr>
        <p:spPr bwMode="auto">
          <a:xfrm>
            <a:off x="2696768" y="1855874"/>
            <a:ext cx="409575" cy="396875"/>
          </a:xfrm>
          <a:prstGeom prst="rect">
            <a:avLst/>
          </a:prstGeom>
          <a:noFill/>
          <a:ln w="12700">
            <a:noFill/>
            <a:miter lim="800000"/>
            <a:headEnd type="none" w="sm" len="sm"/>
            <a:tailEnd type="none" w="sm" len="sm"/>
          </a:ln>
        </p:spPr>
        <p:txBody>
          <a:bodyPr wrap="none">
            <a:spAutoFit/>
          </a:bodyPr>
          <a:lstStyle/>
          <a:p>
            <a:r>
              <a:rPr lang="en-US" sz="2000" dirty="0">
                <a:solidFill>
                  <a:schemeClr val="bg1"/>
                </a:solidFill>
                <a:latin typeface="Arial" charset="0"/>
              </a:rPr>
              <a:t>or</a:t>
            </a:r>
          </a:p>
        </p:txBody>
      </p:sp>
      <p:graphicFrame>
        <p:nvGraphicFramePr>
          <p:cNvPr id="17413" name="Object 9"/>
          <p:cNvGraphicFramePr>
            <a:graphicFrameLocks noChangeAspect="1"/>
          </p:cNvGraphicFramePr>
          <p:nvPr/>
        </p:nvGraphicFramePr>
        <p:xfrm>
          <a:off x="1582738" y="3902075"/>
          <a:ext cx="1874837" cy="563563"/>
        </p:xfrm>
        <a:graphic>
          <a:graphicData uri="http://schemas.openxmlformats.org/presentationml/2006/ole">
            <p:oleObj spid="_x0000_s17413" name="Equation" r:id="rId6" imgW="761760" imgH="228600" progId="Equation.DSMT4">
              <p:embed/>
            </p:oleObj>
          </a:graphicData>
        </a:graphic>
      </p:graphicFrame>
      <p:sp>
        <p:nvSpPr>
          <p:cNvPr id="17420" name="Text Box 10"/>
          <p:cNvSpPr txBox="1">
            <a:spLocks noChangeArrowheads="1"/>
          </p:cNvSpPr>
          <p:nvPr/>
        </p:nvSpPr>
        <p:spPr bwMode="auto">
          <a:xfrm>
            <a:off x="354013" y="3105150"/>
            <a:ext cx="4073551" cy="400110"/>
          </a:xfrm>
          <a:prstGeom prst="rect">
            <a:avLst/>
          </a:prstGeom>
          <a:noFill/>
          <a:ln w="12700">
            <a:noFill/>
            <a:miter lim="800000"/>
            <a:headEnd type="none" w="sm" len="sm"/>
            <a:tailEnd type="none" w="sm" len="sm"/>
          </a:ln>
        </p:spPr>
        <p:txBody>
          <a:bodyPr wrap="none">
            <a:spAutoFit/>
          </a:bodyPr>
          <a:lstStyle/>
          <a:p>
            <a:r>
              <a:rPr lang="en-US" sz="2000" dirty="0" smtClean="0">
                <a:solidFill>
                  <a:schemeClr val="bg1"/>
                </a:solidFill>
                <a:latin typeface="Arial" charset="0"/>
              </a:rPr>
              <a:t>Dropping the superscript, we have</a:t>
            </a:r>
            <a:endParaRPr lang="en-US" sz="2000" dirty="0">
              <a:solidFill>
                <a:schemeClr val="bg1"/>
              </a:solidFill>
              <a:latin typeface="Arial" charset="0"/>
            </a:endParaRPr>
          </a:p>
        </p:txBody>
      </p:sp>
      <p:sp>
        <p:nvSpPr>
          <p:cNvPr id="17422" name="Text Box 22"/>
          <p:cNvSpPr txBox="1">
            <a:spLocks noChangeArrowheads="1"/>
          </p:cNvSpPr>
          <p:nvPr/>
        </p:nvSpPr>
        <p:spPr bwMode="auto">
          <a:xfrm>
            <a:off x="4887686" y="3769720"/>
            <a:ext cx="3959665" cy="1077218"/>
          </a:xfrm>
          <a:prstGeom prst="rect">
            <a:avLst/>
          </a:prstGeom>
          <a:noFill/>
          <a:ln w="12700">
            <a:solidFill>
              <a:schemeClr val="bg2"/>
            </a:solidFill>
            <a:miter lim="800000"/>
            <a:headEnd type="none" w="sm" len="sm"/>
            <a:tailEnd type="none" w="sm" len="sm"/>
          </a:ln>
        </p:spPr>
        <p:txBody>
          <a:bodyPr wrap="square">
            <a:spAutoFit/>
          </a:bodyPr>
          <a:lstStyle/>
          <a:p>
            <a:pPr algn="ctr"/>
            <a:r>
              <a:rPr lang="en-US" sz="1600" b="1" dirty="0">
                <a:solidFill>
                  <a:schemeClr val="bg2"/>
                </a:solidFill>
                <a:latin typeface="Arial" charset="0"/>
              </a:rPr>
              <a:t>Note:</a:t>
            </a:r>
            <a:r>
              <a:rPr lang="en-US" sz="1600" dirty="0">
                <a:solidFill>
                  <a:schemeClr val="bg2"/>
                </a:solidFill>
                <a:latin typeface="Arial" charset="0"/>
              </a:rPr>
              <a:t> </a:t>
            </a:r>
            <a:endParaRPr lang="en-US" sz="1600" dirty="0" smtClean="0">
              <a:solidFill>
                <a:schemeClr val="bg2"/>
              </a:solidFill>
              <a:latin typeface="Arial" charset="0"/>
            </a:endParaRPr>
          </a:p>
          <a:p>
            <a:pPr algn="ctr"/>
            <a:r>
              <a:rPr lang="en-US" sz="1600" dirty="0" smtClean="0">
                <a:solidFill>
                  <a:schemeClr val="bg2"/>
                </a:solidFill>
                <a:latin typeface="Arial" charset="0"/>
              </a:rPr>
              <a:t>The </a:t>
            </a:r>
            <a:r>
              <a:rPr lang="en-US" sz="1600" dirty="0">
                <a:solidFill>
                  <a:schemeClr val="bg2"/>
                </a:solidFill>
                <a:latin typeface="Arial" charset="0"/>
              </a:rPr>
              <a:t>relation between the direction of the electric field and the direction of the magnetic current obeys a </a:t>
            </a:r>
            <a:r>
              <a:rPr lang="en-US" sz="1600" dirty="0" smtClean="0">
                <a:solidFill>
                  <a:schemeClr val="bg2"/>
                </a:solidFill>
                <a:latin typeface="Arial" charset="0"/>
              </a:rPr>
              <a:t>“left-hand rule”.</a:t>
            </a:r>
            <a:endParaRPr lang="en-US" sz="1600" dirty="0">
              <a:solidFill>
                <a:schemeClr val="bg2"/>
              </a:solidFill>
              <a:latin typeface="Arial" charset="0"/>
            </a:endParaRPr>
          </a:p>
        </p:txBody>
      </p:sp>
      <p:grpSp>
        <p:nvGrpSpPr>
          <p:cNvPr id="33" name="Group 32"/>
          <p:cNvGrpSpPr/>
          <p:nvPr/>
        </p:nvGrpSpPr>
        <p:grpSpPr>
          <a:xfrm>
            <a:off x="592778" y="4855807"/>
            <a:ext cx="4260850" cy="1425573"/>
            <a:chOff x="2121327" y="1116320"/>
            <a:chExt cx="4260850" cy="1425573"/>
          </a:xfrm>
        </p:grpSpPr>
        <p:grpSp>
          <p:nvGrpSpPr>
            <p:cNvPr id="34" name="Group 21"/>
            <p:cNvGrpSpPr>
              <a:grpSpLocks/>
            </p:cNvGrpSpPr>
            <p:nvPr/>
          </p:nvGrpSpPr>
          <p:grpSpPr bwMode="auto">
            <a:xfrm>
              <a:off x="2121327" y="1290943"/>
              <a:ext cx="4260850" cy="1250950"/>
              <a:chOff x="1600" y="3174"/>
              <a:chExt cx="2684" cy="788"/>
            </a:xfrm>
          </p:grpSpPr>
          <p:grpSp>
            <p:nvGrpSpPr>
              <p:cNvPr id="45" name="Group 44"/>
              <p:cNvGrpSpPr>
                <a:grpSpLocks/>
              </p:cNvGrpSpPr>
              <p:nvPr/>
            </p:nvGrpSpPr>
            <p:grpSpPr bwMode="auto">
              <a:xfrm>
                <a:off x="2725" y="3574"/>
                <a:ext cx="437" cy="2"/>
                <a:chOff x="2800" y="1768"/>
                <a:chExt cx="437" cy="2"/>
              </a:xfrm>
            </p:grpSpPr>
            <p:sp>
              <p:nvSpPr>
                <p:cNvPr id="51" name="Line 14"/>
                <p:cNvSpPr>
                  <a:spLocks noChangeShapeType="1"/>
                </p:cNvSpPr>
                <p:nvPr/>
              </p:nvSpPr>
              <p:spPr bwMode="auto">
                <a:xfrm rot="5400000" flipH="1" flipV="1">
                  <a:off x="3019" y="1551"/>
                  <a:ext cx="0" cy="437"/>
                </a:xfrm>
                <a:prstGeom prst="line">
                  <a:avLst/>
                </a:prstGeom>
                <a:noFill/>
                <a:ln w="57150">
                  <a:solidFill>
                    <a:schemeClr val="hlink"/>
                  </a:solidFill>
                  <a:round/>
                  <a:headEnd type="none" w="sm" len="sm"/>
                  <a:tailEnd type="triangle" w="sm" len="sm"/>
                </a:ln>
              </p:spPr>
              <p:txBody>
                <a:bodyPr wrap="none"/>
                <a:lstStyle/>
                <a:p>
                  <a:endParaRPr lang="en-US"/>
                </a:p>
              </p:txBody>
            </p:sp>
            <p:sp>
              <p:nvSpPr>
                <p:cNvPr id="52" name="Line 15"/>
                <p:cNvSpPr>
                  <a:spLocks noChangeShapeType="1"/>
                </p:cNvSpPr>
                <p:nvPr/>
              </p:nvSpPr>
              <p:spPr bwMode="auto">
                <a:xfrm rot="5400000" flipH="1" flipV="1">
                  <a:off x="3069" y="1741"/>
                  <a:ext cx="0" cy="54"/>
                </a:xfrm>
                <a:prstGeom prst="line">
                  <a:avLst/>
                </a:prstGeom>
                <a:noFill/>
                <a:ln w="57150">
                  <a:solidFill>
                    <a:schemeClr val="hlink"/>
                  </a:solidFill>
                  <a:round/>
                  <a:headEnd type="none" w="sm" len="sm"/>
                  <a:tailEnd type="triangle" w="sm" len="sm"/>
                </a:ln>
              </p:spPr>
              <p:txBody>
                <a:bodyPr wrap="none"/>
                <a:lstStyle/>
                <a:p>
                  <a:endParaRPr lang="en-US"/>
                </a:p>
              </p:txBody>
            </p:sp>
          </p:grpSp>
          <p:sp>
            <p:nvSpPr>
              <p:cNvPr id="46" name="Line 16"/>
              <p:cNvSpPr>
                <a:spLocks noChangeShapeType="1"/>
              </p:cNvSpPr>
              <p:nvPr/>
            </p:nvSpPr>
            <p:spPr bwMode="auto">
              <a:xfrm>
                <a:off x="1604" y="3625"/>
                <a:ext cx="2680" cy="0"/>
              </a:xfrm>
              <a:prstGeom prst="line">
                <a:avLst/>
              </a:prstGeom>
              <a:noFill/>
              <a:ln w="38100">
                <a:solidFill>
                  <a:schemeClr val="tx2"/>
                </a:solidFill>
                <a:round/>
                <a:headEnd type="none" w="sm" len="sm"/>
                <a:tailEnd type="none" w="sm" len="sm"/>
              </a:ln>
            </p:spPr>
            <p:txBody>
              <a:bodyPr wrap="none"/>
              <a:lstStyle/>
              <a:p>
                <a:endParaRPr lang="en-US"/>
              </a:p>
            </p:txBody>
          </p:sp>
          <p:sp>
            <p:nvSpPr>
              <p:cNvPr id="47" name="Text Box 17"/>
              <p:cNvSpPr txBox="1">
                <a:spLocks noChangeArrowheads="1"/>
              </p:cNvSpPr>
              <p:nvPr/>
            </p:nvSpPr>
            <p:spPr bwMode="auto">
              <a:xfrm>
                <a:off x="2110" y="3712"/>
                <a:ext cx="446" cy="250"/>
              </a:xfrm>
              <a:prstGeom prst="rect">
                <a:avLst/>
              </a:prstGeom>
              <a:noFill/>
              <a:ln w="12700">
                <a:noFill/>
                <a:miter lim="800000"/>
                <a:headEnd type="none" w="sm" len="sm"/>
                <a:tailEnd type="none" w="sm" len="sm"/>
              </a:ln>
            </p:spPr>
            <p:txBody>
              <a:bodyPr wrap="none">
                <a:spAutoFit/>
              </a:bodyPr>
              <a:lstStyle/>
              <a:p>
                <a:r>
                  <a:rPr lang="en-US" sz="2000" dirty="0">
                    <a:solidFill>
                      <a:schemeClr val="bg2"/>
                    </a:solidFill>
                    <a:latin typeface="Arial" charset="0"/>
                  </a:rPr>
                  <a:t>PEC</a:t>
                </a:r>
              </a:p>
            </p:txBody>
          </p:sp>
          <p:sp>
            <p:nvSpPr>
              <p:cNvPr id="48" name="Line 18"/>
              <p:cNvSpPr>
                <a:spLocks noChangeShapeType="1"/>
              </p:cNvSpPr>
              <p:nvPr/>
            </p:nvSpPr>
            <p:spPr bwMode="auto">
              <a:xfrm>
                <a:off x="1600" y="3513"/>
                <a:ext cx="2673" cy="0"/>
              </a:xfrm>
              <a:prstGeom prst="line">
                <a:avLst/>
              </a:prstGeom>
              <a:noFill/>
              <a:ln w="12700">
                <a:solidFill>
                  <a:schemeClr val="bg2"/>
                </a:solidFill>
                <a:prstDash val="dash"/>
                <a:round/>
                <a:headEnd type="none" w="sm" len="sm"/>
                <a:tailEnd type="none" w="sm" len="sm"/>
              </a:ln>
            </p:spPr>
            <p:txBody>
              <a:bodyPr wrap="none"/>
              <a:lstStyle/>
              <a:p>
                <a:endParaRPr lang="en-US"/>
              </a:p>
            </p:txBody>
          </p:sp>
          <p:graphicFrame>
            <p:nvGraphicFramePr>
              <p:cNvPr id="49" name="Object 19"/>
              <p:cNvGraphicFramePr>
                <a:graphicFrameLocks noChangeAspect="1"/>
              </p:cNvGraphicFramePr>
              <p:nvPr/>
            </p:nvGraphicFramePr>
            <p:xfrm>
              <a:off x="1878" y="3174"/>
              <a:ext cx="502" cy="252"/>
            </p:xfrm>
            <a:graphic>
              <a:graphicData uri="http://schemas.openxmlformats.org/presentationml/2006/ole">
                <p:oleObj spid="_x0000_s17419" name="Equation" r:id="rId7" imgW="431640" imgH="215640" progId="Equation.DSMT4">
                  <p:embed/>
                </p:oleObj>
              </a:graphicData>
            </a:graphic>
          </p:graphicFrame>
          <p:sp>
            <p:nvSpPr>
              <p:cNvPr id="50" name="Line 20"/>
              <p:cNvSpPr>
                <a:spLocks noChangeShapeType="1"/>
              </p:cNvSpPr>
              <p:nvPr/>
            </p:nvSpPr>
            <p:spPr bwMode="auto">
              <a:xfrm>
                <a:off x="2454" y="3339"/>
                <a:ext cx="201" cy="125"/>
              </a:xfrm>
              <a:prstGeom prst="line">
                <a:avLst/>
              </a:prstGeom>
              <a:noFill/>
              <a:ln w="12700">
                <a:solidFill>
                  <a:schemeClr val="bg2"/>
                </a:solidFill>
                <a:round/>
                <a:headEnd type="none" w="sm" len="sm"/>
                <a:tailEnd type="triangle" w="med" len="med"/>
              </a:ln>
            </p:spPr>
            <p:txBody>
              <a:bodyPr wrap="none"/>
              <a:lstStyle/>
              <a:p>
                <a:endParaRPr lang="en-US"/>
              </a:p>
            </p:txBody>
          </p:sp>
        </p:grpSp>
        <p:grpSp>
          <p:nvGrpSpPr>
            <p:cNvPr id="35" name="Group 30"/>
            <p:cNvGrpSpPr>
              <a:grpSpLocks/>
            </p:cNvGrpSpPr>
            <p:nvPr/>
          </p:nvGrpSpPr>
          <p:grpSpPr bwMode="auto">
            <a:xfrm>
              <a:off x="3862814" y="1511608"/>
              <a:ext cx="766763" cy="366712"/>
              <a:chOff x="2265" y="3121"/>
              <a:chExt cx="483" cy="231"/>
            </a:xfrm>
          </p:grpSpPr>
          <p:sp>
            <p:nvSpPr>
              <p:cNvPr id="39" name="Oval 24"/>
              <p:cNvSpPr>
                <a:spLocks noChangeArrowheads="1"/>
              </p:cNvSpPr>
              <p:nvPr/>
            </p:nvSpPr>
            <p:spPr bwMode="auto">
              <a:xfrm>
                <a:off x="2316" y="3207"/>
                <a:ext cx="92" cy="92"/>
              </a:xfrm>
              <a:prstGeom prst="ellipse">
                <a:avLst/>
              </a:prstGeom>
              <a:solidFill>
                <a:schemeClr val="hlink"/>
              </a:solidFill>
              <a:ln w="12700">
                <a:solidFill>
                  <a:schemeClr val="hlink"/>
                </a:solidFill>
                <a:round/>
                <a:headEnd type="none" w="sm" len="sm"/>
                <a:tailEnd type="none" w="sm" len="sm"/>
              </a:ln>
            </p:spPr>
            <p:txBody>
              <a:bodyPr wrap="none" anchor="ctr"/>
              <a:lstStyle/>
              <a:p>
                <a:endParaRPr lang="en-US"/>
              </a:p>
            </p:txBody>
          </p:sp>
          <p:sp>
            <p:nvSpPr>
              <p:cNvPr id="40" name="Text Box 25"/>
              <p:cNvSpPr txBox="1">
                <a:spLocks noChangeArrowheads="1"/>
              </p:cNvSpPr>
              <p:nvPr/>
            </p:nvSpPr>
            <p:spPr bwMode="auto">
              <a:xfrm>
                <a:off x="2265" y="3121"/>
                <a:ext cx="195" cy="231"/>
              </a:xfrm>
              <a:prstGeom prst="rect">
                <a:avLst/>
              </a:prstGeom>
              <a:noFill/>
              <a:ln w="12700">
                <a:noFill/>
                <a:miter lim="800000"/>
                <a:headEnd type="none" w="sm" len="sm"/>
                <a:tailEnd type="none" w="sm" len="sm"/>
              </a:ln>
            </p:spPr>
            <p:txBody>
              <a:bodyPr wrap="none">
                <a:spAutoFit/>
              </a:bodyPr>
              <a:lstStyle/>
              <a:p>
                <a:r>
                  <a:rPr lang="en-US" b="1" dirty="0">
                    <a:solidFill>
                      <a:schemeClr val="bg2"/>
                    </a:solidFill>
                    <a:sym typeface="Symbol" pitchFamily="18" charset="2"/>
                  </a:rPr>
                  <a:t></a:t>
                </a:r>
                <a:endParaRPr lang="en-US" b="1" dirty="0">
                  <a:solidFill>
                    <a:schemeClr val="bg2"/>
                  </a:solidFill>
                </a:endParaRPr>
              </a:p>
            </p:txBody>
          </p:sp>
          <p:sp>
            <p:nvSpPr>
              <p:cNvPr id="41" name="Oval 26"/>
              <p:cNvSpPr>
                <a:spLocks noChangeArrowheads="1"/>
              </p:cNvSpPr>
              <p:nvPr/>
            </p:nvSpPr>
            <p:spPr bwMode="auto">
              <a:xfrm>
                <a:off x="2460" y="3207"/>
                <a:ext cx="92" cy="92"/>
              </a:xfrm>
              <a:prstGeom prst="ellipse">
                <a:avLst/>
              </a:prstGeom>
              <a:solidFill>
                <a:schemeClr val="hlink"/>
              </a:solidFill>
              <a:ln w="12700">
                <a:solidFill>
                  <a:schemeClr val="hlink"/>
                </a:solidFill>
                <a:round/>
                <a:headEnd type="none" w="sm" len="sm"/>
                <a:tailEnd type="none" w="sm" len="sm"/>
              </a:ln>
            </p:spPr>
            <p:txBody>
              <a:bodyPr wrap="none" anchor="ctr"/>
              <a:lstStyle/>
              <a:p>
                <a:endParaRPr lang="en-US"/>
              </a:p>
            </p:txBody>
          </p:sp>
          <p:sp>
            <p:nvSpPr>
              <p:cNvPr id="42" name="Text Box 27"/>
              <p:cNvSpPr txBox="1">
                <a:spLocks noChangeArrowheads="1"/>
              </p:cNvSpPr>
              <p:nvPr/>
            </p:nvSpPr>
            <p:spPr bwMode="auto">
              <a:xfrm>
                <a:off x="2409" y="3121"/>
                <a:ext cx="195" cy="231"/>
              </a:xfrm>
              <a:prstGeom prst="rect">
                <a:avLst/>
              </a:prstGeom>
              <a:noFill/>
              <a:ln w="12700">
                <a:noFill/>
                <a:miter lim="800000"/>
                <a:headEnd type="none" w="sm" len="sm"/>
                <a:tailEnd type="none" w="sm" len="sm"/>
              </a:ln>
            </p:spPr>
            <p:txBody>
              <a:bodyPr wrap="none">
                <a:spAutoFit/>
              </a:bodyPr>
              <a:lstStyle/>
              <a:p>
                <a:r>
                  <a:rPr lang="en-US" b="1" dirty="0">
                    <a:solidFill>
                      <a:schemeClr val="bg2"/>
                    </a:solidFill>
                    <a:sym typeface="Symbol" pitchFamily="18" charset="2"/>
                  </a:rPr>
                  <a:t></a:t>
                </a:r>
                <a:endParaRPr lang="en-US" b="1" dirty="0">
                  <a:solidFill>
                    <a:schemeClr val="bg2"/>
                  </a:solidFill>
                </a:endParaRPr>
              </a:p>
            </p:txBody>
          </p:sp>
          <p:sp>
            <p:nvSpPr>
              <p:cNvPr id="43" name="Oval 28"/>
              <p:cNvSpPr>
                <a:spLocks noChangeArrowheads="1"/>
              </p:cNvSpPr>
              <p:nvPr/>
            </p:nvSpPr>
            <p:spPr bwMode="auto">
              <a:xfrm>
                <a:off x="2604" y="3207"/>
                <a:ext cx="92" cy="92"/>
              </a:xfrm>
              <a:prstGeom prst="ellipse">
                <a:avLst/>
              </a:prstGeom>
              <a:solidFill>
                <a:schemeClr val="hlink"/>
              </a:solidFill>
              <a:ln w="12700">
                <a:solidFill>
                  <a:schemeClr val="hlink"/>
                </a:solidFill>
                <a:round/>
                <a:headEnd type="none" w="sm" len="sm"/>
                <a:tailEnd type="none" w="sm" len="sm"/>
              </a:ln>
            </p:spPr>
            <p:txBody>
              <a:bodyPr wrap="none" anchor="ctr"/>
              <a:lstStyle/>
              <a:p>
                <a:endParaRPr lang="en-US"/>
              </a:p>
            </p:txBody>
          </p:sp>
          <p:sp>
            <p:nvSpPr>
              <p:cNvPr id="44" name="Text Box 29"/>
              <p:cNvSpPr txBox="1">
                <a:spLocks noChangeArrowheads="1"/>
              </p:cNvSpPr>
              <p:nvPr/>
            </p:nvSpPr>
            <p:spPr bwMode="auto">
              <a:xfrm>
                <a:off x="2553" y="3121"/>
                <a:ext cx="195" cy="231"/>
              </a:xfrm>
              <a:prstGeom prst="rect">
                <a:avLst/>
              </a:prstGeom>
              <a:noFill/>
              <a:ln w="12700">
                <a:noFill/>
                <a:miter lim="800000"/>
                <a:headEnd type="none" w="sm" len="sm"/>
                <a:tailEnd type="none" w="sm" len="sm"/>
              </a:ln>
            </p:spPr>
            <p:txBody>
              <a:bodyPr wrap="none">
                <a:spAutoFit/>
              </a:bodyPr>
              <a:lstStyle/>
              <a:p>
                <a:r>
                  <a:rPr lang="en-US" b="1" dirty="0">
                    <a:solidFill>
                      <a:schemeClr val="bg2"/>
                    </a:solidFill>
                    <a:sym typeface="Symbol" pitchFamily="18" charset="2"/>
                  </a:rPr>
                  <a:t></a:t>
                </a:r>
                <a:endParaRPr lang="en-US" b="1" dirty="0">
                  <a:solidFill>
                    <a:schemeClr val="bg2"/>
                  </a:solidFill>
                </a:endParaRPr>
              </a:p>
            </p:txBody>
          </p:sp>
        </p:grpSp>
        <p:sp>
          <p:nvSpPr>
            <p:cNvPr id="36" name="Line 31"/>
            <p:cNvSpPr>
              <a:spLocks noChangeShapeType="1"/>
            </p:cNvSpPr>
            <p:nvPr/>
          </p:nvSpPr>
          <p:spPr bwMode="auto">
            <a:xfrm flipV="1">
              <a:off x="5636052" y="1268720"/>
              <a:ext cx="0" cy="544513"/>
            </a:xfrm>
            <a:prstGeom prst="line">
              <a:avLst/>
            </a:prstGeom>
            <a:noFill/>
            <a:ln w="12700">
              <a:solidFill>
                <a:schemeClr val="bg2"/>
              </a:solidFill>
              <a:round/>
              <a:headEnd type="none" w="sm" len="sm"/>
              <a:tailEnd type="triangle" w="med" len="med"/>
            </a:ln>
          </p:spPr>
          <p:txBody>
            <a:bodyPr wrap="none"/>
            <a:lstStyle/>
            <a:p>
              <a:endParaRPr lang="en-US"/>
            </a:p>
          </p:txBody>
        </p:sp>
        <p:graphicFrame>
          <p:nvGraphicFramePr>
            <p:cNvPr id="37" name="Object 32"/>
            <p:cNvGraphicFramePr>
              <a:graphicFrameLocks noChangeAspect="1"/>
            </p:cNvGraphicFramePr>
            <p:nvPr/>
          </p:nvGraphicFramePr>
          <p:xfrm>
            <a:off x="5126465" y="1116320"/>
            <a:ext cx="290512" cy="465138"/>
          </p:xfrm>
          <a:graphic>
            <a:graphicData uri="http://schemas.openxmlformats.org/presentationml/2006/ole">
              <p:oleObj spid="_x0000_s17420" name="Equation" r:id="rId8" imgW="126720" imgH="203040" progId="Equation.DSMT4">
                <p:embed/>
              </p:oleObj>
            </a:graphicData>
          </a:graphic>
        </p:graphicFrame>
        <p:graphicFrame>
          <p:nvGraphicFramePr>
            <p:cNvPr id="38" name="Object 26"/>
            <p:cNvGraphicFramePr>
              <a:graphicFrameLocks noChangeAspect="1"/>
            </p:cNvGraphicFramePr>
            <p:nvPr/>
          </p:nvGraphicFramePr>
          <p:xfrm>
            <a:off x="4427324" y="2077113"/>
            <a:ext cx="449263" cy="425450"/>
          </p:xfrm>
          <a:graphic>
            <a:graphicData uri="http://schemas.openxmlformats.org/presentationml/2006/ole">
              <p:oleObj spid="_x0000_s17421" name="Equation" r:id="rId9" imgW="241200" imgH="228600" progId="Equation.DSMT4">
                <p:embed/>
              </p:oleObj>
            </a:graphicData>
          </a:graphic>
        </p:graphicFrame>
      </p:grpSp>
      <p:sp>
        <p:nvSpPr>
          <p:cNvPr id="30" name="Slide Number Placeholder 29"/>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5" name="Text Box 3"/>
          <p:cNvSpPr txBox="1">
            <a:spLocks noChangeArrowheads="1"/>
          </p:cNvSpPr>
          <p:nvPr/>
        </p:nvSpPr>
        <p:spPr bwMode="auto">
          <a:xfrm>
            <a:off x="1565275" y="0"/>
            <a:ext cx="5894388"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Example (cont.)</a:t>
            </a:r>
          </a:p>
        </p:txBody>
      </p:sp>
      <p:graphicFrame>
        <p:nvGraphicFramePr>
          <p:cNvPr id="17413" name="Object 9"/>
          <p:cNvGraphicFramePr>
            <a:graphicFrameLocks noChangeAspect="1"/>
          </p:cNvGraphicFramePr>
          <p:nvPr/>
        </p:nvGraphicFramePr>
        <p:xfrm>
          <a:off x="3368675" y="2605088"/>
          <a:ext cx="1876425" cy="563562"/>
        </p:xfrm>
        <a:graphic>
          <a:graphicData uri="http://schemas.openxmlformats.org/presentationml/2006/ole">
            <p:oleObj spid="_x0000_s81924" name="Equation" r:id="rId4" imgW="761760" imgH="228600" progId="Equation.DSMT4">
              <p:embed/>
            </p:oleObj>
          </a:graphicData>
        </a:graphic>
      </p:graphicFrame>
      <p:grpSp>
        <p:nvGrpSpPr>
          <p:cNvPr id="34" name="Group 33"/>
          <p:cNvGrpSpPr/>
          <p:nvPr/>
        </p:nvGrpSpPr>
        <p:grpSpPr>
          <a:xfrm>
            <a:off x="2175918" y="925251"/>
            <a:ext cx="4260850" cy="1425573"/>
            <a:chOff x="2121327" y="1116320"/>
            <a:chExt cx="4260850" cy="1425573"/>
          </a:xfrm>
        </p:grpSpPr>
        <p:grpSp>
          <p:nvGrpSpPr>
            <p:cNvPr id="3" name="Group 21"/>
            <p:cNvGrpSpPr>
              <a:grpSpLocks/>
            </p:cNvGrpSpPr>
            <p:nvPr/>
          </p:nvGrpSpPr>
          <p:grpSpPr bwMode="auto">
            <a:xfrm>
              <a:off x="2121327" y="1290943"/>
              <a:ext cx="4260850" cy="1250950"/>
              <a:chOff x="1600" y="3174"/>
              <a:chExt cx="2684" cy="788"/>
            </a:xfrm>
          </p:grpSpPr>
          <p:grpSp>
            <p:nvGrpSpPr>
              <p:cNvPr id="4" name="Group 13"/>
              <p:cNvGrpSpPr>
                <a:grpSpLocks/>
              </p:cNvGrpSpPr>
              <p:nvPr/>
            </p:nvGrpSpPr>
            <p:grpSpPr bwMode="auto">
              <a:xfrm>
                <a:off x="2725" y="3574"/>
                <a:ext cx="437" cy="2"/>
                <a:chOff x="2800" y="1768"/>
                <a:chExt cx="437" cy="2"/>
              </a:xfrm>
            </p:grpSpPr>
            <p:sp>
              <p:nvSpPr>
                <p:cNvPr id="17437" name="Line 14"/>
                <p:cNvSpPr>
                  <a:spLocks noChangeShapeType="1"/>
                </p:cNvSpPr>
                <p:nvPr/>
              </p:nvSpPr>
              <p:spPr bwMode="auto">
                <a:xfrm rot="5400000" flipH="1" flipV="1">
                  <a:off x="3019" y="1551"/>
                  <a:ext cx="0" cy="437"/>
                </a:xfrm>
                <a:prstGeom prst="line">
                  <a:avLst/>
                </a:prstGeom>
                <a:noFill/>
                <a:ln w="57150">
                  <a:solidFill>
                    <a:schemeClr val="hlink"/>
                  </a:solidFill>
                  <a:round/>
                  <a:headEnd type="none" w="sm" len="sm"/>
                  <a:tailEnd type="triangle" w="sm" len="sm"/>
                </a:ln>
              </p:spPr>
              <p:txBody>
                <a:bodyPr wrap="none"/>
                <a:lstStyle/>
                <a:p>
                  <a:endParaRPr lang="en-US"/>
                </a:p>
              </p:txBody>
            </p:sp>
            <p:sp>
              <p:nvSpPr>
                <p:cNvPr id="17438" name="Line 15"/>
                <p:cNvSpPr>
                  <a:spLocks noChangeShapeType="1"/>
                </p:cNvSpPr>
                <p:nvPr/>
              </p:nvSpPr>
              <p:spPr bwMode="auto">
                <a:xfrm rot="5400000" flipH="1" flipV="1">
                  <a:off x="3069" y="1741"/>
                  <a:ext cx="0" cy="54"/>
                </a:xfrm>
                <a:prstGeom prst="line">
                  <a:avLst/>
                </a:prstGeom>
                <a:noFill/>
                <a:ln w="57150">
                  <a:solidFill>
                    <a:schemeClr val="hlink"/>
                  </a:solidFill>
                  <a:round/>
                  <a:headEnd type="none" w="sm" len="sm"/>
                  <a:tailEnd type="triangle" w="sm" len="sm"/>
                </a:ln>
              </p:spPr>
              <p:txBody>
                <a:bodyPr wrap="none"/>
                <a:lstStyle/>
                <a:p>
                  <a:endParaRPr lang="en-US"/>
                </a:p>
              </p:txBody>
            </p:sp>
          </p:grpSp>
          <p:sp>
            <p:nvSpPr>
              <p:cNvPr id="17433" name="Line 16"/>
              <p:cNvSpPr>
                <a:spLocks noChangeShapeType="1"/>
              </p:cNvSpPr>
              <p:nvPr/>
            </p:nvSpPr>
            <p:spPr bwMode="auto">
              <a:xfrm>
                <a:off x="1604" y="3625"/>
                <a:ext cx="2680" cy="0"/>
              </a:xfrm>
              <a:prstGeom prst="line">
                <a:avLst/>
              </a:prstGeom>
              <a:noFill/>
              <a:ln w="38100">
                <a:solidFill>
                  <a:schemeClr val="tx2"/>
                </a:solidFill>
                <a:round/>
                <a:headEnd type="none" w="sm" len="sm"/>
                <a:tailEnd type="none" w="sm" len="sm"/>
              </a:ln>
            </p:spPr>
            <p:txBody>
              <a:bodyPr wrap="none"/>
              <a:lstStyle/>
              <a:p>
                <a:endParaRPr lang="en-US"/>
              </a:p>
            </p:txBody>
          </p:sp>
          <p:sp>
            <p:nvSpPr>
              <p:cNvPr id="17434" name="Text Box 17"/>
              <p:cNvSpPr txBox="1">
                <a:spLocks noChangeArrowheads="1"/>
              </p:cNvSpPr>
              <p:nvPr/>
            </p:nvSpPr>
            <p:spPr bwMode="auto">
              <a:xfrm>
                <a:off x="2110" y="3712"/>
                <a:ext cx="446" cy="250"/>
              </a:xfrm>
              <a:prstGeom prst="rect">
                <a:avLst/>
              </a:prstGeom>
              <a:noFill/>
              <a:ln w="12700">
                <a:noFill/>
                <a:miter lim="800000"/>
                <a:headEnd type="none" w="sm" len="sm"/>
                <a:tailEnd type="none" w="sm" len="sm"/>
              </a:ln>
            </p:spPr>
            <p:txBody>
              <a:bodyPr wrap="none">
                <a:spAutoFit/>
              </a:bodyPr>
              <a:lstStyle/>
              <a:p>
                <a:r>
                  <a:rPr lang="en-US" sz="2000" dirty="0">
                    <a:solidFill>
                      <a:schemeClr val="bg2"/>
                    </a:solidFill>
                    <a:latin typeface="Arial" charset="0"/>
                  </a:rPr>
                  <a:t>PEC</a:t>
                </a:r>
              </a:p>
            </p:txBody>
          </p:sp>
          <p:sp>
            <p:nvSpPr>
              <p:cNvPr id="17435" name="Line 18"/>
              <p:cNvSpPr>
                <a:spLocks noChangeShapeType="1"/>
              </p:cNvSpPr>
              <p:nvPr/>
            </p:nvSpPr>
            <p:spPr bwMode="auto">
              <a:xfrm>
                <a:off x="1600" y="3513"/>
                <a:ext cx="2673" cy="0"/>
              </a:xfrm>
              <a:prstGeom prst="line">
                <a:avLst/>
              </a:prstGeom>
              <a:noFill/>
              <a:ln w="12700">
                <a:solidFill>
                  <a:schemeClr val="bg2"/>
                </a:solidFill>
                <a:prstDash val="dash"/>
                <a:round/>
                <a:headEnd type="none" w="sm" len="sm"/>
                <a:tailEnd type="none" w="sm" len="sm"/>
              </a:ln>
            </p:spPr>
            <p:txBody>
              <a:bodyPr wrap="none"/>
              <a:lstStyle/>
              <a:p>
                <a:endParaRPr lang="en-US"/>
              </a:p>
            </p:txBody>
          </p:sp>
          <p:graphicFrame>
            <p:nvGraphicFramePr>
              <p:cNvPr id="17415" name="Object 19"/>
              <p:cNvGraphicFramePr>
                <a:graphicFrameLocks noChangeAspect="1"/>
              </p:cNvGraphicFramePr>
              <p:nvPr/>
            </p:nvGraphicFramePr>
            <p:xfrm>
              <a:off x="1878" y="3174"/>
              <a:ext cx="502" cy="252"/>
            </p:xfrm>
            <a:graphic>
              <a:graphicData uri="http://schemas.openxmlformats.org/presentationml/2006/ole">
                <p:oleObj spid="_x0000_s81926" name="Equation" r:id="rId5" imgW="431640" imgH="215640" progId="Equation.DSMT4">
                  <p:embed/>
                </p:oleObj>
              </a:graphicData>
            </a:graphic>
          </p:graphicFrame>
          <p:sp>
            <p:nvSpPr>
              <p:cNvPr id="17436" name="Line 20"/>
              <p:cNvSpPr>
                <a:spLocks noChangeShapeType="1"/>
              </p:cNvSpPr>
              <p:nvPr/>
            </p:nvSpPr>
            <p:spPr bwMode="auto">
              <a:xfrm>
                <a:off x="2454" y="3339"/>
                <a:ext cx="201" cy="125"/>
              </a:xfrm>
              <a:prstGeom prst="line">
                <a:avLst/>
              </a:prstGeom>
              <a:noFill/>
              <a:ln w="12700">
                <a:solidFill>
                  <a:schemeClr val="bg2"/>
                </a:solidFill>
                <a:round/>
                <a:headEnd type="none" w="sm" len="sm"/>
                <a:tailEnd type="triangle" w="med" len="med"/>
              </a:ln>
            </p:spPr>
            <p:txBody>
              <a:bodyPr wrap="none"/>
              <a:lstStyle/>
              <a:p>
                <a:endParaRPr lang="en-US"/>
              </a:p>
            </p:txBody>
          </p:sp>
        </p:grpSp>
        <p:grpSp>
          <p:nvGrpSpPr>
            <p:cNvPr id="5" name="Group 30"/>
            <p:cNvGrpSpPr>
              <a:grpSpLocks/>
            </p:cNvGrpSpPr>
            <p:nvPr/>
          </p:nvGrpSpPr>
          <p:grpSpPr bwMode="auto">
            <a:xfrm>
              <a:off x="3862814" y="1511608"/>
              <a:ext cx="766763" cy="366712"/>
              <a:chOff x="2265" y="3121"/>
              <a:chExt cx="483" cy="231"/>
            </a:xfrm>
          </p:grpSpPr>
          <p:sp>
            <p:nvSpPr>
              <p:cNvPr id="17426" name="Oval 24"/>
              <p:cNvSpPr>
                <a:spLocks noChangeArrowheads="1"/>
              </p:cNvSpPr>
              <p:nvPr/>
            </p:nvSpPr>
            <p:spPr bwMode="auto">
              <a:xfrm>
                <a:off x="2316" y="3207"/>
                <a:ext cx="92" cy="92"/>
              </a:xfrm>
              <a:prstGeom prst="ellipse">
                <a:avLst/>
              </a:prstGeom>
              <a:solidFill>
                <a:schemeClr val="hlink"/>
              </a:solidFill>
              <a:ln w="12700">
                <a:solidFill>
                  <a:schemeClr val="hlink"/>
                </a:solidFill>
                <a:round/>
                <a:headEnd type="none" w="sm" len="sm"/>
                <a:tailEnd type="none" w="sm" len="sm"/>
              </a:ln>
            </p:spPr>
            <p:txBody>
              <a:bodyPr wrap="none" anchor="ctr"/>
              <a:lstStyle/>
              <a:p>
                <a:endParaRPr lang="en-US"/>
              </a:p>
            </p:txBody>
          </p:sp>
          <p:sp>
            <p:nvSpPr>
              <p:cNvPr id="17427" name="Text Box 25"/>
              <p:cNvSpPr txBox="1">
                <a:spLocks noChangeArrowheads="1"/>
              </p:cNvSpPr>
              <p:nvPr/>
            </p:nvSpPr>
            <p:spPr bwMode="auto">
              <a:xfrm>
                <a:off x="2265" y="3121"/>
                <a:ext cx="195" cy="231"/>
              </a:xfrm>
              <a:prstGeom prst="rect">
                <a:avLst/>
              </a:prstGeom>
              <a:noFill/>
              <a:ln w="12700">
                <a:noFill/>
                <a:miter lim="800000"/>
                <a:headEnd type="none" w="sm" len="sm"/>
                <a:tailEnd type="none" w="sm" len="sm"/>
              </a:ln>
            </p:spPr>
            <p:txBody>
              <a:bodyPr wrap="none">
                <a:spAutoFit/>
              </a:bodyPr>
              <a:lstStyle/>
              <a:p>
                <a:r>
                  <a:rPr lang="en-US" b="1" dirty="0">
                    <a:solidFill>
                      <a:schemeClr val="bg2"/>
                    </a:solidFill>
                    <a:sym typeface="Symbol" pitchFamily="18" charset="2"/>
                  </a:rPr>
                  <a:t></a:t>
                </a:r>
                <a:endParaRPr lang="en-US" b="1" dirty="0">
                  <a:solidFill>
                    <a:schemeClr val="bg2"/>
                  </a:solidFill>
                </a:endParaRPr>
              </a:p>
            </p:txBody>
          </p:sp>
          <p:sp>
            <p:nvSpPr>
              <p:cNvPr id="17428" name="Oval 26"/>
              <p:cNvSpPr>
                <a:spLocks noChangeArrowheads="1"/>
              </p:cNvSpPr>
              <p:nvPr/>
            </p:nvSpPr>
            <p:spPr bwMode="auto">
              <a:xfrm>
                <a:off x="2460" y="3207"/>
                <a:ext cx="92" cy="92"/>
              </a:xfrm>
              <a:prstGeom prst="ellipse">
                <a:avLst/>
              </a:prstGeom>
              <a:solidFill>
                <a:schemeClr val="hlink"/>
              </a:solidFill>
              <a:ln w="12700">
                <a:solidFill>
                  <a:schemeClr val="hlink"/>
                </a:solidFill>
                <a:round/>
                <a:headEnd type="none" w="sm" len="sm"/>
                <a:tailEnd type="none" w="sm" len="sm"/>
              </a:ln>
            </p:spPr>
            <p:txBody>
              <a:bodyPr wrap="none" anchor="ctr"/>
              <a:lstStyle/>
              <a:p>
                <a:endParaRPr lang="en-US"/>
              </a:p>
            </p:txBody>
          </p:sp>
          <p:sp>
            <p:nvSpPr>
              <p:cNvPr id="17429" name="Text Box 27"/>
              <p:cNvSpPr txBox="1">
                <a:spLocks noChangeArrowheads="1"/>
              </p:cNvSpPr>
              <p:nvPr/>
            </p:nvSpPr>
            <p:spPr bwMode="auto">
              <a:xfrm>
                <a:off x="2409" y="3121"/>
                <a:ext cx="195" cy="231"/>
              </a:xfrm>
              <a:prstGeom prst="rect">
                <a:avLst/>
              </a:prstGeom>
              <a:noFill/>
              <a:ln w="12700">
                <a:noFill/>
                <a:miter lim="800000"/>
                <a:headEnd type="none" w="sm" len="sm"/>
                <a:tailEnd type="none" w="sm" len="sm"/>
              </a:ln>
            </p:spPr>
            <p:txBody>
              <a:bodyPr wrap="none">
                <a:spAutoFit/>
              </a:bodyPr>
              <a:lstStyle/>
              <a:p>
                <a:r>
                  <a:rPr lang="en-US" b="1" dirty="0">
                    <a:solidFill>
                      <a:schemeClr val="bg2"/>
                    </a:solidFill>
                    <a:sym typeface="Symbol" pitchFamily="18" charset="2"/>
                  </a:rPr>
                  <a:t></a:t>
                </a:r>
                <a:endParaRPr lang="en-US" b="1" dirty="0">
                  <a:solidFill>
                    <a:schemeClr val="bg2"/>
                  </a:solidFill>
                </a:endParaRPr>
              </a:p>
            </p:txBody>
          </p:sp>
          <p:sp>
            <p:nvSpPr>
              <p:cNvPr id="17430" name="Oval 28"/>
              <p:cNvSpPr>
                <a:spLocks noChangeArrowheads="1"/>
              </p:cNvSpPr>
              <p:nvPr/>
            </p:nvSpPr>
            <p:spPr bwMode="auto">
              <a:xfrm>
                <a:off x="2604" y="3207"/>
                <a:ext cx="92" cy="92"/>
              </a:xfrm>
              <a:prstGeom prst="ellipse">
                <a:avLst/>
              </a:prstGeom>
              <a:solidFill>
                <a:schemeClr val="hlink"/>
              </a:solidFill>
              <a:ln w="12700">
                <a:solidFill>
                  <a:schemeClr val="hlink"/>
                </a:solidFill>
                <a:round/>
                <a:headEnd type="none" w="sm" len="sm"/>
                <a:tailEnd type="none" w="sm" len="sm"/>
              </a:ln>
            </p:spPr>
            <p:txBody>
              <a:bodyPr wrap="none" anchor="ctr"/>
              <a:lstStyle/>
              <a:p>
                <a:endParaRPr lang="en-US"/>
              </a:p>
            </p:txBody>
          </p:sp>
          <p:sp>
            <p:nvSpPr>
              <p:cNvPr id="17431" name="Text Box 29"/>
              <p:cNvSpPr txBox="1">
                <a:spLocks noChangeArrowheads="1"/>
              </p:cNvSpPr>
              <p:nvPr/>
            </p:nvSpPr>
            <p:spPr bwMode="auto">
              <a:xfrm>
                <a:off x="2553" y="3121"/>
                <a:ext cx="195" cy="231"/>
              </a:xfrm>
              <a:prstGeom prst="rect">
                <a:avLst/>
              </a:prstGeom>
              <a:noFill/>
              <a:ln w="12700">
                <a:noFill/>
                <a:miter lim="800000"/>
                <a:headEnd type="none" w="sm" len="sm"/>
                <a:tailEnd type="none" w="sm" len="sm"/>
              </a:ln>
            </p:spPr>
            <p:txBody>
              <a:bodyPr wrap="none">
                <a:spAutoFit/>
              </a:bodyPr>
              <a:lstStyle/>
              <a:p>
                <a:r>
                  <a:rPr lang="en-US" b="1" dirty="0">
                    <a:solidFill>
                      <a:schemeClr val="bg2"/>
                    </a:solidFill>
                    <a:sym typeface="Symbol" pitchFamily="18" charset="2"/>
                  </a:rPr>
                  <a:t></a:t>
                </a:r>
                <a:endParaRPr lang="en-US" b="1" dirty="0">
                  <a:solidFill>
                    <a:schemeClr val="bg2"/>
                  </a:solidFill>
                </a:endParaRPr>
              </a:p>
            </p:txBody>
          </p:sp>
        </p:grpSp>
        <p:sp>
          <p:nvSpPr>
            <p:cNvPr id="17424" name="Line 31"/>
            <p:cNvSpPr>
              <a:spLocks noChangeShapeType="1"/>
            </p:cNvSpPr>
            <p:nvPr/>
          </p:nvSpPr>
          <p:spPr bwMode="auto">
            <a:xfrm flipV="1">
              <a:off x="5636052" y="1268720"/>
              <a:ext cx="0" cy="544513"/>
            </a:xfrm>
            <a:prstGeom prst="line">
              <a:avLst/>
            </a:prstGeom>
            <a:noFill/>
            <a:ln w="12700">
              <a:solidFill>
                <a:schemeClr val="bg2"/>
              </a:solidFill>
              <a:round/>
              <a:headEnd type="none" w="sm" len="sm"/>
              <a:tailEnd type="triangle" w="med" len="med"/>
            </a:ln>
          </p:spPr>
          <p:txBody>
            <a:bodyPr wrap="none"/>
            <a:lstStyle/>
            <a:p>
              <a:endParaRPr lang="en-US"/>
            </a:p>
          </p:txBody>
        </p:sp>
        <p:graphicFrame>
          <p:nvGraphicFramePr>
            <p:cNvPr id="17414" name="Object 32"/>
            <p:cNvGraphicFramePr>
              <a:graphicFrameLocks noChangeAspect="1"/>
            </p:cNvGraphicFramePr>
            <p:nvPr/>
          </p:nvGraphicFramePr>
          <p:xfrm>
            <a:off x="5126465" y="1116320"/>
            <a:ext cx="290512" cy="465138"/>
          </p:xfrm>
          <a:graphic>
            <a:graphicData uri="http://schemas.openxmlformats.org/presentationml/2006/ole">
              <p:oleObj spid="_x0000_s81925" name="Equation" r:id="rId6" imgW="126720" imgH="203040" progId="Equation.DSMT4">
                <p:embed/>
              </p:oleObj>
            </a:graphicData>
          </a:graphic>
        </p:graphicFrame>
        <p:graphicFrame>
          <p:nvGraphicFramePr>
            <p:cNvPr id="30" name="Object 26"/>
            <p:cNvGraphicFramePr>
              <a:graphicFrameLocks noChangeAspect="1"/>
            </p:cNvGraphicFramePr>
            <p:nvPr/>
          </p:nvGraphicFramePr>
          <p:xfrm>
            <a:off x="4426922" y="2077019"/>
            <a:ext cx="449262" cy="425450"/>
          </p:xfrm>
          <a:graphic>
            <a:graphicData uri="http://schemas.openxmlformats.org/presentationml/2006/ole">
              <p:oleObj spid="_x0000_s81927" name="Equation" r:id="rId7" imgW="241200" imgH="228600" progId="Equation.DSMT4">
                <p:embed/>
              </p:oleObj>
            </a:graphicData>
          </a:graphic>
        </p:graphicFrame>
      </p:grpSp>
      <p:graphicFrame>
        <p:nvGraphicFramePr>
          <p:cNvPr id="81928" name="Object 9"/>
          <p:cNvGraphicFramePr>
            <a:graphicFrameLocks noChangeAspect="1"/>
          </p:cNvGraphicFramePr>
          <p:nvPr/>
        </p:nvGraphicFramePr>
        <p:xfrm>
          <a:off x="1698625" y="3889375"/>
          <a:ext cx="3251200" cy="625475"/>
        </p:xfrm>
        <a:graphic>
          <a:graphicData uri="http://schemas.openxmlformats.org/presentationml/2006/ole">
            <p:oleObj spid="_x0000_s81928" name="Equation" r:id="rId8" imgW="1320480" imgH="253800" progId="Equation.DSMT4">
              <p:embed/>
            </p:oleObj>
          </a:graphicData>
        </a:graphic>
      </p:graphicFrame>
      <p:graphicFrame>
        <p:nvGraphicFramePr>
          <p:cNvPr id="81930" name="Object 9"/>
          <p:cNvGraphicFramePr>
            <a:graphicFrameLocks noChangeAspect="1"/>
          </p:cNvGraphicFramePr>
          <p:nvPr/>
        </p:nvGraphicFramePr>
        <p:xfrm>
          <a:off x="2292350" y="4673600"/>
          <a:ext cx="2093913" cy="561975"/>
        </p:xfrm>
        <a:graphic>
          <a:graphicData uri="http://schemas.openxmlformats.org/presentationml/2006/ole">
            <p:oleObj spid="_x0000_s81930" name="Equation" r:id="rId9" imgW="850680" imgH="228600" progId="Equation.DSMT4">
              <p:embed/>
            </p:oleObj>
          </a:graphicData>
        </a:graphic>
      </p:graphicFrame>
      <p:graphicFrame>
        <p:nvGraphicFramePr>
          <p:cNvPr id="81931" name="Object 9"/>
          <p:cNvGraphicFramePr>
            <a:graphicFrameLocks noChangeAspect="1"/>
          </p:cNvGraphicFramePr>
          <p:nvPr/>
        </p:nvGraphicFramePr>
        <p:xfrm>
          <a:off x="2382838" y="5889625"/>
          <a:ext cx="1998662" cy="561975"/>
        </p:xfrm>
        <a:graphic>
          <a:graphicData uri="http://schemas.openxmlformats.org/presentationml/2006/ole">
            <p:oleObj spid="_x0000_s81931" name="Equation" r:id="rId10" imgW="812520" imgH="228600" progId="Equation.DSMT4">
              <p:embed/>
            </p:oleObj>
          </a:graphicData>
        </a:graphic>
      </p:graphicFrame>
      <p:sp>
        <p:nvSpPr>
          <p:cNvPr id="35" name="TextBox 34"/>
          <p:cNvSpPr txBox="1"/>
          <p:nvPr/>
        </p:nvSpPr>
        <p:spPr>
          <a:xfrm>
            <a:off x="1291970" y="5472751"/>
            <a:ext cx="926857" cy="400110"/>
          </a:xfrm>
          <a:prstGeom prst="rect">
            <a:avLst/>
          </a:prstGeom>
          <a:noFill/>
        </p:spPr>
        <p:txBody>
          <a:bodyPr wrap="none" rtlCol="0">
            <a:spAutoFit/>
          </a:bodyPr>
          <a:lstStyle/>
          <a:p>
            <a:r>
              <a:rPr lang="en-US" sz="2000" dirty="0" smtClean="0">
                <a:solidFill>
                  <a:schemeClr val="bg1"/>
                </a:solidFill>
                <a:latin typeface="+mj-lt"/>
              </a:rPr>
              <a:t>Hence</a:t>
            </a:r>
            <a:endParaRPr lang="en-US" sz="2000" dirty="0">
              <a:solidFill>
                <a:schemeClr val="bg1"/>
              </a:solidFill>
              <a:latin typeface="+mj-lt"/>
            </a:endParaRPr>
          </a:p>
        </p:txBody>
      </p:sp>
      <p:sp>
        <p:nvSpPr>
          <p:cNvPr id="36" name="TextBox 35"/>
          <p:cNvSpPr txBox="1"/>
          <p:nvPr/>
        </p:nvSpPr>
        <p:spPr>
          <a:xfrm>
            <a:off x="4648200" y="5786652"/>
            <a:ext cx="3820886" cy="830997"/>
          </a:xfrm>
          <a:prstGeom prst="rect">
            <a:avLst/>
          </a:prstGeom>
          <a:noFill/>
        </p:spPr>
        <p:txBody>
          <a:bodyPr wrap="square" rtlCol="0">
            <a:spAutoFit/>
          </a:bodyPr>
          <a:lstStyle/>
          <a:p>
            <a:r>
              <a:rPr lang="en-US" sz="1600" dirty="0" smtClean="0">
                <a:solidFill>
                  <a:schemeClr val="bg1"/>
                </a:solidFill>
                <a:latin typeface="+mj-lt"/>
              </a:rPr>
              <a:t>This  allows us to find the magnetic surface current necessary to produce any desired tangential electric field.</a:t>
            </a:r>
            <a:endParaRPr lang="en-US" sz="1600" dirty="0">
              <a:solidFill>
                <a:schemeClr val="bg1"/>
              </a:solidFill>
              <a:latin typeface="+mj-lt"/>
            </a:endParaRPr>
          </a:p>
        </p:txBody>
      </p:sp>
      <p:sp>
        <p:nvSpPr>
          <p:cNvPr id="37" name="TextBox 36"/>
          <p:cNvSpPr txBox="1"/>
          <p:nvPr/>
        </p:nvSpPr>
        <p:spPr>
          <a:xfrm>
            <a:off x="691478" y="3411938"/>
            <a:ext cx="1760610" cy="400110"/>
          </a:xfrm>
          <a:prstGeom prst="rect">
            <a:avLst/>
          </a:prstGeom>
          <a:noFill/>
        </p:spPr>
        <p:txBody>
          <a:bodyPr wrap="none" rtlCol="0">
            <a:spAutoFit/>
          </a:bodyPr>
          <a:lstStyle/>
          <a:p>
            <a:r>
              <a:rPr lang="en-US" sz="2000" dirty="0" smtClean="0">
                <a:solidFill>
                  <a:schemeClr val="bg1"/>
                </a:solidFill>
                <a:latin typeface="+mj-lt"/>
              </a:rPr>
              <a:t>We then have</a:t>
            </a:r>
            <a:endParaRPr lang="en-US" sz="2000" dirty="0">
              <a:solidFill>
                <a:schemeClr val="bg1"/>
              </a:solidFill>
              <a:latin typeface="+mj-lt"/>
            </a:endParaRPr>
          </a:p>
        </p:txBody>
      </p:sp>
      <p:sp>
        <p:nvSpPr>
          <p:cNvPr id="38" name="Right Arrow 37"/>
          <p:cNvSpPr/>
          <p:nvPr/>
        </p:nvSpPr>
        <p:spPr bwMode="auto">
          <a:xfrm>
            <a:off x="1605879" y="4844953"/>
            <a:ext cx="491320" cy="232012"/>
          </a:xfrm>
          <a:prstGeom prst="rightArrow">
            <a:avLst/>
          </a:prstGeom>
          <a:solidFill>
            <a:schemeClr val="accent1"/>
          </a:solidFill>
          <a:ln w="12700" cap="flat"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39" name="TextBox 38"/>
          <p:cNvSpPr txBox="1"/>
          <p:nvPr/>
        </p:nvSpPr>
        <p:spPr>
          <a:xfrm>
            <a:off x="4582275" y="4825783"/>
            <a:ext cx="4485523" cy="338554"/>
          </a:xfrm>
          <a:prstGeom prst="rect">
            <a:avLst/>
          </a:prstGeom>
          <a:noFill/>
        </p:spPr>
        <p:txBody>
          <a:bodyPr wrap="none" rtlCol="0">
            <a:spAutoFit/>
          </a:bodyPr>
          <a:lstStyle/>
          <a:p>
            <a:r>
              <a:rPr lang="en-US" sz="1600" b="1" dirty="0" smtClean="0">
                <a:solidFill>
                  <a:schemeClr val="bg2"/>
                </a:solidFill>
                <a:latin typeface="+mj-lt"/>
              </a:rPr>
              <a:t>Note:</a:t>
            </a:r>
            <a:r>
              <a:rPr lang="en-US" sz="1600" dirty="0" smtClean="0">
                <a:solidFill>
                  <a:schemeClr val="bg2"/>
                </a:solidFill>
                <a:latin typeface="+mj-lt"/>
              </a:rPr>
              <a:t> The tangential subscript can be dropped.</a:t>
            </a:r>
            <a:endParaRPr lang="en-US" sz="1600" dirty="0">
              <a:solidFill>
                <a:schemeClr val="bg2"/>
              </a:solidFill>
              <a:latin typeface="+mj-lt"/>
            </a:endParaRPr>
          </a:p>
        </p:txBody>
      </p:sp>
      <p:sp>
        <p:nvSpPr>
          <p:cNvPr id="33" name="Slide Number Placeholder 32"/>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9" name="Text Box 3"/>
          <p:cNvSpPr txBox="1">
            <a:spLocks noChangeArrowheads="1"/>
          </p:cNvSpPr>
          <p:nvPr/>
        </p:nvSpPr>
        <p:spPr bwMode="auto">
          <a:xfrm>
            <a:off x="704850" y="0"/>
            <a:ext cx="7897813"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Modeling of Slot Antenna Problem</a:t>
            </a:r>
          </a:p>
        </p:txBody>
      </p:sp>
      <p:graphicFrame>
        <p:nvGraphicFramePr>
          <p:cNvPr id="18434" name="Object 36"/>
          <p:cNvGraphicFramePr>
            <a:graphicFrameLocks noChangeAspect="1"/>
          </p:cNvGraphicFramePr>
          <p:nvPr/>
        </p:nvGraphicFramePr>
        <p:xfrm>
          <a:off x="508000" y="4460875"/>
          <a:ext cx="1968500" cy="563563"/>
        </p:xfrm>
        <a:graphic>
          <a:graphicData uri="http://schemas.openxmlformats.org/presentationml/2006/ole">
            <p:oleObj spid="_x0000_s18434" name="Equation" r:id="rId4" imgW="799920" imgH="228600" progId="Equation.DSMT4">
              <p:embed/>
            </p:oleObj>
          </a:graphicData>
        </a:graphic>
      </p:graphicFrame>
      <p:grpSp>
        <p:nvGrpSpPr>
          <p:cNvPr id="18446" name="Group 54"/>
          <p:cNvGrpSpPr>
            <a:grpSpLocks/>
          </p:cNvGrpSpPr>
          <p:nvPr/>
        </p:nvGrpSpPr>
        <p:grpSpPr bwMode="auto">
          <a:xfrm>
            <a:off x="2263775" y="5006975"/>
            <a:ext cx="4497388" cy="1482725"/>
            <a:chOff x="1426" y="3154"/>
            <a:chExt cx="2833" cy="934"/>
          </a:xfrm>
        </p:grpSpPr>
        <p:sp>
          <p:nvSpPr>
            <p:cNvPr id="18479" name="Line 30"/>
            <p:cNvSpPr>
              <a:spLocks noChangeShapeType="1"/>
            </p:cNvSpPr>
            <p:nvPr/>
          </p:nvSpPr>
          <p:spPr bwMode="auto">
            <a:xfrm>
              <a:off x="1430" y="3909"/>
              <a:ext cx="2680" cy="0"/>
            </a:xfrm>
            <a:prstGeom prst="line">
              <a:avLst/>
            </a:prstGeom>
            <a:noFill/>
            <a:ln w="76200">
              <a:solidFill>
                <a:schemeClr val="tx2"/>
              </a:solidFill>
              <a:round/>
              <a:headEnd type="none" w="sm" len="sm"/>
              <a:tailEnd type="none" w="sm" len="sm"/>
            </a:ln>
          </p:spPr>
          <p:txBody>
            <a:bodyPr wrap="none"/>
            <a:lstStyle/>
            <a:p>
              <a:endParaRPr lang="en-US"/>
            </a:p>
          </p:txBody>
        </p:sp>
        <p:sp>
          <p:nvSpPr>
            <p:cNvPr id="18480" name="Line 31"/>
            <p:cNvSpPr>
              <a:spLocks noChangeShapeType="1"/>
            </p:cNvSpPr>
            <p:nvPr/>
          </p:nvSpPr>
          <p:spPr bwMode="auto">
            <a:xfrm>
              <a:off x="1426" y="3797"/>
              <a:ext cx="2673" cy="0"/>
            </a:xfrm>
            <a:prstGeom prst="line">
              <a:avLst/>
            </a:prstGeom>
            <a:noFill/>
            <a:ln w="12700">
              <a:solidFill>
                <a:schemeClr val="bg2"/>
              </a:solidFill>
              <a:prstDash val="dash"/>
              <a:round/>
              <a:headEnd type="none" w="sm" len="sm"/>
              <a:tailEnd type="none" w="sm" len="sm"/>
            </a:ln>
          </p:spPr>
          <p:txBody>
            <a:bodyPr wrap="none"/>
            <a:lstStyle/>
            <a:p>
              <a:endParaRPr lang="en-US"/>
            </a:p>
          </p:txBody>
        </p:sp>
        <p:sp>
          <p:nvSpPr>
            <p:cNvPr id="18481" name="Line 32"/>
            <p:cNvSpPr>
              <a:spLocks noChangeShapeType="1"/>
            </p:cNvSpPr>
            <p:nvPr/>
          </p:nvSpPr>
          <p:spPr bwMode="auto">
            <a:xfrm>
              <a:off x="3252" y="3592"/>
              <a:ext cx="0" cy="488"/>
            </a:xfrm>
            <a:prstGeom prst="line">
              <a:avLst/>
            </a:prstGeom>
            <a:noFill/>
            <a:ln w="12700">
              <a:solidFill>
                <a:schemeClr val="bg2"/>
              </a:solidFill>
              <a:prstDash val="dash"/>
              <a:round/>
              <a:headEnd type="none" w="sm" len="sm"/>
              <a:tailEnd type="none" w="sm" len="sm"/>
            </a:ln>
          </p:spPr>
          <p:txBody>
            <a:bodyPr wrap="none"/>
            <a:lstStyle/>
            <a:p>
              <a:endParaRPr lang="en-US"/>
            </a:p>
          </p:txBody>
        </p:sp>
        <p:sp>
          <p:nvSpPr>
            <p:cNvPr id="18482" name="Line 33"/>
            <p:cNvSpPr>
              <a:spLocks noChangeShapeType="1"/>
            </p:cNvSpPr>
            <p:nvPr/>
          </p:nvSpPr>
          <p:spPr bwMode="auto">
            <a:xfrm>
              <a:off x="2260" y="3600"/>
              <a:ext cx="0" cy="488"/>
            </a:xfrm>
            <a:prstGeom prst="line">
              <a:avLst/>
            </a:prstGeom>
            <a:noFill/>
            <a:ln w="12700">
              <a:solidFill>
                <a:schemeClr val="bg2"/>
              </a:solidFill>
              <a:prstDash val="dash"/>
              <a:round/>
              <a:headEnd type="none" w="sm" len="sm"/>
              <a:tailEnd type="none" w="sm" len="sm"/>
            </a:ln>
          </p:spPr>
          <p:txBody>
            <a:bodyPr wrap="none"/>
            <a:lstStyle/>
            <a:p>
              <a:endParaRPr lang="en-US"/>
            </a:p>
          </p:txBody>
        </p:sp>
        <p:graphicFrame>
          <p:nvGraphicFramePr>
            <p:cNvPr id="18439" name="Object 37"/>
            <p:cNvGraphicFramePr>
              <a:graphicFrameLocks noChangeAspect="1"/>
            </p:cNvGraphicFramePr>
            <p:nvPr/>
          </p:nvGraphicFramePr>
          <p:xfrm>
            <a:off x="2620" y="3449"/>
            <a:ext cx="288" cy="275"/>
          </p:xfrm>
          <a:graphic>
            <a:graphicData uri="http://schemas.openxmlformats.org/presentationml/2006/ole">
              <p:oleObj spid="_x0000_s18439" name="Equation" r:id="rId5" imgW="241200" imgH="228600" progId="Equation.DSMT4">
                <p:embed/>
              </p:oleObj>
            </a:graphicData>
          </a:graphic>
        </p:graphicFrame>
        <p:sp>
          <p:nvSpPr>
            <p:cNvPr id="18483" name="Line 38"/>
            <p:cNvSpPr>
              <a:spLocks noChangeShapeType="1"/>
            </p:cNvSpPr>
            <p:nvPr/>
          </p:nvSpPr>
          <p:spPr bwMode="auto">
            <a:xfrm flipV="1">
              <a:off x="4000" y="3432"/>
              <a:ext cx="0" cy="256"/>
            </a:xfrm>
            <a:prstGeom prst="line">
              <a:avLst/>
            </a:prstGeom>
            <a:noFill/>
            <a:ln w="12700">
              <a:solidFill>
                <a:schemeClr val="bg2"/>
              </a:solidFill>
              <a:round/>
              <a:headEnd type="none" w="sm" len="sm"/>
              <a:tailEnd type="triangle" w="med" len="med"/>
            </a:ln>
          </p:spPr>
          <p:txBody>
            <a:bodyPr wrap="none"/>
            <a:lstStyle/>
            <a:p>
              <a:endParaRPr lang="en-US"/>
            </a:p>
          </p:txBody>
        </p:sp>
        <p:graphicFrame>
          <p:nvGraphicFramePr>
            <p:cNvPr id="18440" name="Object 39"/>
            <p:cNvGraphicFramePr>
              <a:graphicFrameLocks noChangeAspect="1"/>
            </p:cNvGraphicFramePr>
            <p:nvPr/>
          </p:nvGraphicFramePr>
          <p:xfrm>
            <a:off x="4098" y="3224"/>
            <a:ext cx="161" cy="258"/>
          </p:xfrm>
          <a:graphic>
            <a:graphicData uri="http://schemas.openxmlformats.org/presentationml/2006/ole">
              <p:oleObj spid="_x0000_s18440" name="Equation" r:id="rId6" imgW="126720" imgH="203040" progId="Equation.DSMT4">
                <p:embed/>
              </p:oleObj>
            </a:graphicData>
          </a:graphic>
        </p:graphicFrame>
        <p:graphicFrame>
          <p:nvGraphicFramePr>
            <p:cNvPr id="18441" name="Object 40"/>
            <p:cNvGraphicFramePr>
              <a:graphicFrameLocks noChangeAspect="1"/>
            </p:cNvGraphicFramePr>
            <p:nvPr/>
          </p:nvGraphicFramePr>
          <p:xfrm>
            <a:off x="2511" y="3154"/>
            <a:ext cx="502" cy="251"/>
          </p:xfrm>
          <a:graphic>
            <a:graphicData uri="http://schemas.openxmlformats.org/presentationml/2006/ole">
              <p:oleObj spid="_x0000_s18441" name="Equation" r:id="rId7" imgW="431640" imgH="215640" progId="Equation.DSMT4">
                <p:embed/>
              </p:oleObj>
            </a:graphicData>
          </a:graphic>
        </p:graphicFrame>
        <p:graphicFrame>
          <p:nvGraphicFramePr>
            <p:cNvPr id="18442" name="Object 41"/>
            <p:cNvGraphicFramePr>
              <a:graphicFrameLocks noChangeAspect="1"/>
            </p:cNvGraphicFramePr>
            <p:nvPr/>
          </p:nvGraphicFramePr>
          <p:xfrm>
            <a:off x="3386" y="3485"/>
            <a:ext cx="503" cy="252"/>
          </p:xfrm>
          <a:graphic>
            <a:graphicData uri="http://schemas.openxmlformats.org/presentationml/2006/ole">
              <p:oleObj spid="_x0000_s18442" name="Equation" r:id="rId8" imgW="431640" imgH="215640" progId="Equation.DSMT4">
                <p:embed/>
              </p:oleObj>
            </a:graphicData>
          </a:graphic>
        </p:graphicFrame>
        <p:graphicFrame>
          <p:nvGraphicFramePr>
            <p:cNvPr id="18443" name="Object 42"/>
            <p:cNvGraphicFramePr>
              <a:graphicFrameLocks noChangeAspect="1"/>
            </p:cNvGraphicFramePr>
            <p:nvPr/>
          </p:nvGraphicFramePr>
          <p:xfrm>
            <a:off x="1581" y="3506"/>
            <a:ext cx="502" cy="252"/>
          </p:xfrm>
          <a:graphic>
            <a:graphicData uri="http://schemas.openxmlformats.org/presentationml/2006/ole">
              <p:oleObj spid="_x0000_s18443" name="Equation" r:id="rId9" imgW="431640" imgH="215640" progId="Equation.DSMT4">
                <p:embed/>
              </p:oleObj>
            </a:graphicData>
          </a:graphic>
        </p:graphicFrame>
        <p:sp>
          <p:nvSpPr>
            <p:cNvPr id="18477" name="Line 28"/>
            <p:cNvSpPr>
              <a:spLocks noChangeShapeType="1"/>
            </p:cNvSpPr>
            <p:nvPr/>
          </p:nvSpPr>
          <p:spPr bwMode="auto">
            <a:xfrm rot="16200000">
              <a:off x="2755" y="3385"/>
              <a:ext cx="1" cy="935"/>
            </a:xfrm>
            <a:prstGeom prst="line">
              <a:avLst/>
            </a:prstGeom>
            <a:noFill/>
            <a:ln w="57150">
              <a:solidFill>
                <a:schemeClr val="hlink"/>
              </a:solidFill>
              <a:round/>
              <a:headEnd type="none" w="sm" len="sm"/>
              <a:tailEnd type="triangle" w="med" len="med"/>
            </a:ln>
          </p:spPr>
          <p:txBody>
            <a:bodyPr wrap="none"/>
            <a:lstStyle/>
            <a:p>
              <a:endParaRPr lang="en-US"/>
            </a:p>
          </p:txBody>
        </p:sp>
        <p:sp>
          <p:nvSpPr>
            <p:cNvPr id="18478" name="Line 29"/>
            <p:cNvSpPr>
              <a:spLocks noChangeShapeType="1"/>
            </p:cNvSpPr>
            <p:nvPr/>
          </p:nvSpPr>
          <p:spPr bwMode="auto">
            <a:xfrm rot="16200000">
              <a:off x="2874" y="3725"/>
              <a:ext cx="3" cy="249"/>
            </a:xfrm>
            <a:prstGeom prst="line">
              <a:avLst/>
            </a:prstGeom>
            <a:noFill/>
            <a:ln w="57150">
              <a:solidFill>
                <a:schemeClr val="hlink"/>
              </a:solidFill>
              <a:round/>
              <a:headEnd type="none" w="sm" len="sm"/>
              <a:tailEnd type="triangle" w="med" len="med"/>
            </a:ln>
          </p:spPr>
          <p:txBody>
            <a:bodyPr wrap="none"/>
            <a:lstStyle/>
            <a:p>
              <a:endParaRPr lang="en-US"/>
            </a:p>
          </p:txBody>
        </p:sp>
      </p:grpSp>
      <p:sp>
        <p:nvSpPr>
          <p:cNvPr id="18447" name="Text Box 41"/>
          <p:cNvSpPr txBox="1">
            <a:spLocks noChangeArrowheads="1"/>
          </p:cNvSpPr>
          <p:nvPr/>
        </p:nvSpPr>
        <p:spPr bwMode="auto">
          <a:xfrm>
            <a:off x="6994525" y="3592513"/>
            <a:ext cx="1273175" cy="396875"/>
          </a:xfrm>
          <a:prstGeom prst="rect">
            <a:avLst/>
          </a:prstGeom>
          <a:noFill/>
          <a:ln w="12700">
            <a:noFill/>
            <a:miter lim="800000"/>
            <a:headEnd type="none" w="sm" len="sm"/>
            <a:tailEnd type="none" w="sm" len="sm"/>
          </a:ln>
        </p:spPr>
        <p:txBody>
          <a:bodyPr wrap="none">
            <a:spAutoFit/>
          </a:bodyPr>
          <a:lstStyle/>
          <a:p>
            <a:r>
              <a:rPr lang="en-US" sz="2000">
                <a:solidFill>
                  <a:schemeClr val="bg1"/>
                </a:solidFill>
                <a:latin typeface="Arial" charset="0"/>
              </a:rPr>
              <a:t>Side view</a:t>
            </a:r>
          </a:p>
        </p:txBody>
      </p:sp>
      <p:grpSp>
        <p:nvGrpSpPr>
          <p:cNvPr id="18448" name="Group 55"/>
          <p:cNvGrpSpPr>
            <a:grpSpLocks/>
          </p:cNvGrpSpPr>
          <p:nvPr/>
        </p:nvGrpSpPr>
        <p:grpSpPr bwMode="auto">
          <a:xfrm>
            <a:off x="2201863" y="1581150"/>
            <a:ext cx="5187950" cy="950913"/>
            <a:chOff x="1387" y="996"/>
            <a:chExt cx="3268" cy="599"/>
          </a:xfrm>
        </p:grpSpPr>
        <p:sp>
          <p:nvSpPr>
            <p:cNvPr id="18471" name="AutoShape 5"/>
            <p:cNvSpPr>
              <a:spLocks noChangeArrowheads="1"/>
            </p:cNvSpPr>
            <p:nvPr/>
          </p:nvSpPr>
          <p:spPr bwMode="auto">
            <a:xfrm>
              <a:off x="1387" y="996"/>
              <a:ext cx="2834" cy="599"/>
            </a:xfrm>
            <a:prstGeom prst="parallelogram">
              <a:avLst>
                <a:gd name="adj" fmla="val 118280"/>
              </a:avLst>
            </a:prstGeom>
            <a:solidFill>
              <a:schemeClr val="tx2"/>
            </a:solidFill>
            <a:ln w="12700">
              <a:solidFill>
                <a:schemeClr val="tx1"/>
              </a:solidFill>
              <a:miter lim="800000"/>
              <a:headEnd type="none" w="sm" len="sm"/>
              <a:tailEnd type="none" w="sm" len="sm"/>
            </a:ln>
          </p:spPr>
          <p:txBody>
            <a:bodyPr wrap="none" anchor="ctr"/>
            <a:lstStyle/>
            <a:p>
              <a:endParaRPr lang="en-US"/>
            </a:p>
          </p:txBody>
        </p:sp>
        <p:graphicFrame>
          <p:nvGraphicFramePr>
            <p:cNvPr id="18438" name="Object 6"/>
            <p:cNvGraphicFramePr>
              <a:graphicFrameLocks noChangeAspect="1"/>
            </p:cNvGraphicFramePr>
            <p:nvPr/>
          </p:nvGraphicFramePr>
          <p:xfrm>
            <a:off x="3340" y="1194"/>
            <a:ext cx="281" cy="319"/>
          </p:xfrm>
          <a:graphic>
            <a:graphicData uri="http://schemas.openxmlformats.org/presentationml/2006/ole">
              <p:oleObj spid="_x0000_s18438" name="Equation" r:id="rId10" imgW="190440" imgH="215640" progId="Equation.DSMT4">
                <p:embed/>
              </p:oleObj>
            </a:graphicData>
          </a:graphic>
        </p:graphicFrame>
        <p:sp>
          <p:nvSpPr>
            <p:cNvPr id="18472" name="Text Box 7"/>
            <p:cNvSpPr txBox="1">
              <a:spLocks noChangeArrowheads="1"/>
            </p:cNvSpPr>
            <p:nvPr/>
          </p:nvSpPr>
          <p:spPr bwMode="auto">
            <a:xfrm>
              <a:off x="4209" y="1058"/>
              <a:ext cx="446" cy="250"/>
            </a:xfrm>
            <a:prstGeom prst="rect">
              <a:avLst/>
            </a:prstGeom>
            <a:noFill/>
            <a:ln w="12700">
              <a:noFill/>
              <a:miter lim="800000"/>
              <a:headEnd type="none" w="sm" len="sm"/>
              <a:tailEnd type="none" w="sm" len="sm"/>
            </a:ln>
          </p:spPr>
          <p:txBody>
            <a:bodyPr wrap="none">
              <a:spAutoFit/>
            </a:bodyPr>
            <a:lstStyle/>
            <a:p>
              <a:r>
                <a:rPr lang="en-US" sz="2000" dirty="0">
                  <a:solidFill>
                    <a:schemeClr val="bg2"/>
                  </a:solidFill>
                  <a:latin typeface="Arial" charset="0"/>
                </a:rPr>
                <a:t>PEC</a:t>
              </a:r>
            </a:p>
          </p:txBody>
        </p:sp>
        <p:sp>
          <p:nvSpPr>
            <p:cNvPr id="18473" name="AutoShape 8"/>
            <p:cNvSpPr>
              <a:spLocks noChangeArrowheads="1"/>
            </p:cNvSpPr>
            <p:nvPr/>
          </p:nvSpPr>
          <p:spPr bwMode="auto">
            <a:xfrm>
              <a:off x="2131" y="1203"/>
              <a:ext cx="1242" cy="194"/>
            </a:xfrm>
            <a:prstGeom prst="parallelogram">
              <a:avLst>
                <a:gd name="adj" fmla="val 115978"/>
              </a:avLst>
            </a:prstGeom>
            <a:solidFill>
              <a:schemeClr val="bg2"/>
            </a:solidFill>
            <a:ln w="12700">
              <a:solidFill>
                <a:schemeClr val="bg2"/>
              </a:solidFill>
              <a:prstDash val="dash"/>
              <a:miter lim="800000"/>
              <a:headEnd type="none" w="sm" len="sm"/>
              <a:tailEnd type="none" w="sm" len="sm"/>
            </a:ln>
          </p:spPr>
          <p:txBody>
            <a:bodyPr wrap="none" anchor="ctr"/>
            <a:lstStyle/>
            <a:p>
              <a:endParaRPr lang="en-US"/>
            </a:p>
          </p:txBody>
        </p:sp>
        <p:sp>
          <p:nvSpPr>
            <p:cNvPr id="18474" name="Line 10"/>
            <p:cNvSpPr>
              <a:spLocks noChangeShapeType="1"/>
            </p:cNvSpPr>
            <p:nvPr/>
          </p:nvSpPr>
          <p:spPr bwMode="auto">
            <a:xfrm rot="2842277" flipH="1" flipV="1">
              <a:off x="2741" y="1168"/>
              <a:ext cx="3" cy="258"/>
            </a:xfrm>
            <a:prstGeom prst="line">
              <a:avLst/>
            </a:prstGeom>
            <a:noFill/>
            <a:ln w="57150">
              <a:solidFill>
                <a:schemeClr val="hlink"/>
              </a:solidFill>
              <a:round/>
              <a:headEnd type="none" w="sm" len="sm"/>
              <a:tailEnd type="triangle" w="sm" len="sm"/>
            </a:ln>
          </p:spPr>
          <p:txBody>
            <a:bodyPr wrap="none"/>
            <a:lstStyle/>
            <a:p>
              <a:endParaRPr lang="en-US"/>
            </a:p>
          </p:txBody>
        </p:sp>
        <p:sp>
          <p:nvSpPr>
            <p:cNvPr id="18475" name="Line 10"/>
            <p:cNvSpPr>
              <a:spLocks noChangeShapeType="1"/>
            </p:cNvSpPr>
            <p:nvPr/>
          </p:nvSpPr>
          <p:spPr bwMode="auto">
            <a:xfrm rot="2842277" flipH="1" flipV="1">
              <a:off x="2994" y="1176"/>
              <a:ext cx="2" cy="247"/>
            </a:xfrm>
            <a:prstGeom prst="line">
              <a:avLst/>
            </a:prstGeom>
            <a:noFill/>
            <a:ln w="57150">
              <a:solidFill>
                <a:schemeClr val="hlink"/>
              </a:solidFill>
              <a:round/>
              <a:headEnd type="none" w="sm" len="sm"/>
              <a:tailEnd type="triangle" w="sm" len="sm"/>
            </a:ln>
          </p:spPr>
          <p:txBody>
            <a:bodyPr wrap="none"/>
            <a:lstStyle/>
            <a:p>
              <a:endParaRPr lang="en-US"/>
            </a:p>
          </p:txBody>
        </p:sp>
        <p:sp>
          <p:nvSpPr>
            <p:cNvPr id="18476" name="Line 10"/>
            <p:cNvSpPr>
              <a:spLocks noChangeShapeType="1"/>
            </p:cNvSpPr>
            <p:nvPr/>
          </p:nvSpPr>
          <p:spPr bwMode="auto">
            <a:xfrm rot="2842277" flipH="1" flipV="1">
              <a:off x="2498" y="1150"/>
              <a:ext cx="3" cy="269"/>
            </a:xfrm>
            <a:prstGeom prst="line">
              <a:avLst/>
            </a:prstGeom>
            <a:noFill/>
            <a:ln w="57150">
              <a:solidFill>
                <a:schemeClr val="hlink"/>
              </a:solidFill>
              <a:round/>
              <a:headEnd type="none" w="sm" len="sm"/>
              <a:tailEnd type="triangle" w="sm" len="sm"/>
            </a:ln>
          </p:spPr>
          <p:txBody>
            <a:bodyPr wrap="none"/>
            <a:lstStyle/>
            <a:p>
              <a:endParaRPr lang="en-US"/>
            </a:p>
          </p:txBody>
        </p:sp>
      </p:grpSp>
      <p:grpSp>
        <p:nvGrpSpPr>
          <p:cNvPr id="18449" name="Group 53"/>
          <p:cNvGrpSpPr>
            <a:grpSpLocks/>
          </p:cNvGrpSpPr>
          <p:nvPr/>
        </p:nvGrpSpPr>
        <p:grpSpPr bwMode="auto">
          <a:xfrm>
            <a:off x="2257425" y="2986088"/>
            <a:ext cx="4270375" cy="1247775"/>
            <a:chOff x="1422" y="1881"/>
            <a:chExt cx="2690" cy="786"/>
          </a:xfrm>
        </p:grpSpPr>
        <p:sp>
          <p:nvSpPr>
            <p:cNvPr id="18451" name="Line 12"/>
            <p:cNvSpPr>
              <a:spLocks noChangeShapeType="1"/>
            </p:cNvSpPr>
            <p:nvPr/>
          </p:nvSpPr>
          <p:spPr bwMode="auto">
            <a:xfrm>
              <a:off x="1432" y="2402"/>
              <a:ext cx="2680" cy="0"/>
            </a:xfrm>
            <a:prstGeom prst="line">
              <a:avLst/>
            </a:prstGeom>
            <a:noFill/>
            <a:ln w="76200">
              <a:solidFill>
                <a:schemeClr val="tx2"/>
              </a:solidFill>
              <a:round/>
              <a:headEnd type="none" w="sm" len="sm"/>
              <a:tailEnd type="none" w="sm" len="sm"/>
            </a:ln>
          </p:spPr>
          <p:txBody>
            <a:bodyPr wrap="none"/>
            <a:lstStyle/>
            <a:p>
              <a:endParaRPr lang="en-US"/>
            </a:p>
          </p:txBody>
        </p:sp>
        <p:sp>
          <p:nvSpPr>
            <p:cNvPr id="18452" name="Line 13"/>
            <p:cNvSpPr>
              <a:spLocks noChangeShapeType="1"/>
            </p:cNvSpPr>
            <p:nvPr/>
          </p:nvSpPr>
          <p:spPr bwMode="auto">
            <a:xfrm>
              <a:off x="1422" y="2290"/>
              <a:ext cx="2673" cy="0"/>
            </a:xfrm>
            <a:prstGeom prst="line">
              <a:avLst/>
            </a:prstGeom>
            <a:noFill/>
            <a:ln w="12700">
              <a:solidFill>
                <a:schemeClr val="bg2"/>
              </a:solidFill>
              <a:prstDash val="dash"/>
              <a:round/>
              <a:headEnd type="none" w="sm" len="sm"/>
              <a:tailEnd type="none" w="sm" len="sm"/>
            </a:ln>
          </p:spPr>
          <p:txBody>
            <a:bodyPr wrap="none"/>
            <a:lstStyle/>
            <a:p>
              <a:endParaRPr lang="en-US"/>
            </a:p>
          </p:txBody>
        </p:sp>
        <p:graphicFrame>
          <p:nvGraphicFramePr>
            <p:cNvPr id="18435" name="Object 14"/>
            <p:cNvGraphicFramePr>
              <a:graphicFrameLocks noChangeAspect="1"/>
            </p:cNvGraphicFramePr>
            <p:nvPr/>
          </p:nvGraphicFramePr>
          <p:xfrm>
            <a:off x="2487" y="1881"/>
            <a:ext cx="501" cy="251"/>
          </p:xfrm>
          <a:graphic>
            <a:graphicData uri="http://schemas.openxmlformats.org/presentationml/2006/ole">
              <p:oleObj spid="_x0000_s18435" name="Equation" r:id="rId11" imgW="431640" imgH="215640" progId="Equation.DSMT4">
                <p:embed/>
              </p:oleObj>
            </a:graphicData>
          </a:graphic>
        </p:graphicFrame>
        <p:sp>
          <p:nvSpPr>
            <p:cNvPr id="18453" name="Rectangle 15"/>
            <p:cNvSpPr>
              <a:spLocks noChangeArrowheads="1"/>
            </p:cNvSpPr>
            <p:nvPr/>
          </p:nvSpPr>
          <p:spPr bwMode="auto">
            <a:xfrm>
              <a:off x="2271" y="2373"/>
              <a:ext cx="967" cy="59"/>
            </a:xfrm>
            <a:prstGeom prst="rect">
              <a:avLst/>
            </a:prstGeom>
            <a:solidFill>
              <a:schemeClr val="bg2"/>
            </a:solidFill>
            <a:ln w="12700">
              <a:solidFill>
                <a:schemeClr val="tx1"/>
              </a:solidFill>
              <a:miter lim="800000"/>
              <a:headEnd type="none" w="sm" len="sm"/>
              <a:tailEnd type="none" w="sm" len="sm"/>
            </a:ln>
          </p:spPr>
          <p:txBody>
            <a:bodyPr wrap="none" anchor="ctr"/>
            <a:lstStyle/>
            <a:p>
              <a:endParaRPr lang="en-US"/>
            </a:p>
          </p:txBody>
        </p:sp>
        <p:sp>
          <p:nvSpPr>
            <p:cNvPr id="18454" name="Line 16"/>
            <p:cNvSpPr>
              <a:spLocks noChangeShapeType="1"/>
            </p:cNvSpPr>
            <p:nvPr/>
          </p:nvSpPr>
          <p:spPr bwMode="auto">
            <a:xfrm>
              <a:off x="2248" y="2179"/>
              <a:ext cx="0" cy="484"/>
            </a:xfrm>
            <a:prstGeom prst="line">
              <a:avLst/>
            </a:prstGeom>
            <a:noFill/>
            <a:ln w="12700">
              <a:solidFill>
                <a:schemeClr val="bg2"/>
              </a:solidFill>
              <a:prstDash val="dash"/>
              <a:round/>
              <a:headEnd type="none" w="sm" len="sm"/>
              <a:tailEnd type="none" w="sm" len="sm"/>
            </a:ln>
          </p:spPr>
          <p:txBody>
            <a:bodyPr wrap="none"/>
            <a:lstStyle/>
            <a:p>
              <a:endParaRPr lang="en-US"/>
            </a:p>
          </p:txBody>
        </p:sp>
        <p:sp>
          <p:nvSpPr>
            <p:cNvPr id="18455" name="Line 17"/>
            <p:cNvSpPr>
              <a:spLocks noChangeShapeType="1"/>
            </p:cNvSpPr>
            <p:nvPr/>
          </p:nvSpPr>
          <p:spPr bwMode="auto">
            <a:xfrm>
              <a:off x="3230" y="2183"/>
              <a:ext cx="0" cy="484"/>
            </a:xfrm>
            <a:prstGeom prst="line">
              <a:avLst/>
            </a:prstGeom>
            <a:noFill/>
            <a:ln w="12700">
              <a:solidFill>
                <a:schemeClr val="bg2"/>
              </a:solidFill>
              <a:prstDash val="dash"/>
              <a:round/>
              <a:headEnd type="none" w="sm" len="sm"/>
              <a:tailEnd type="none" w="sm" len="sm"/>
            </a:ln>
          </p:spPr>
          <p:txBody>
            <a:bodyPr wrap="none"/>
            <a:lstStyle/>
            <a:p>
              <a:endParaRPr lang="en-US"/>
            </a:p>
          </p:txBody>
        </p:sp>
        <p:grpSp>
          <p:nvGrpSpPr>
            <p:cNvPr id="18456" name="Group 45"/>
            <p:cNvGrpSpPr>
              <a:grpSpLocks/>
            </p:cNvGrpSpPr>
            <p:nvPr/>
          </p:nvGrpSpPr>
          <p:grpSpPr bwMode="auto">
            <a:xfrm>
              <a:off x="2475" y="2265"/>
              <a:ext cx="195" cy="231"/>
              <a:chOff x="2506" y="2265"/>
              <a:chExt cx="195" cy="231"/>
            </a:xfrm>
          </p:grpSpPr>
          <p:sp>
            <p:nvSpPr>
              <p:cNvPr id="18469" name="Oval 19"/>
              <p:cNvSpPr>
                <a:spLocks noChangeArrowheads="1"/>
              </p:cNvSpPr>
              <p:nvPr/>
            </p:nvSpPr>
            <p:spPr bwMode="auto">
              <a:xfrm>
                <a:off x="2556" y="2353"/>
                <a:ext cx="92" cy="92"/>
              </a:xfrm>
              <a:prstGeom prst="ellipse">
                <a:avLst/>
              </a:prstGeom>
              <a:solidFill>
                <a:schemeClr val="hlink"/>
              </a:solidFill>
              <a:ln w="12700">
                <a:solidFill>
                  <a:schemeClr val="hlink"/>
                </a:solidFill>
                <a:round/>
                <a:headEnd type="none" w="sm" len="sm"/>
                <a:tailEnd type="none" w="sm" len="sm"/>
              </a:ln>
            </p:spPr>
            <p:txBody>
              <a:bodyPr wrap="none" anchor="ctr"/>
              <a:lstStyle/>
              <a:p>
                <a:endParaRPr lang="en-US"/>
              </a:p>
            </p:txBody>
          </p:sp>
          <p:sp>
            <p:nvSpPr>
              <p:cNvPr id="18470" name="Text Box 20"/>
              <p:cNvSpPr txBox="1">
                <a:spLocks noChangeArrowheads="1"/>
              </p:cNvSpPr>
              <p:nvPr/>
            </p:nvSpPr>
            <p:spPr bwMode="auto">
              <a:xfrm>
                <a:off x="2506" y="2265"/>
                <a:ext cx="195" cy="231"/>
              </a:xfrm>
              <a:prstGeom prst="rect">
                <a:avLst/>
              </a:prstGeom>
              <a:noFill/>
              <a:ln w="12700">
                <a:noFill/>
                <a:miter lim="800000"/>
                <a:headEnd type="none" w="sm" len="sm"/>
                <a:tailEnd type="none" w="sm" len="sm"/>
              </a:ln>
            </p:spPr>
            <p:txBody>
              <a:bodyPr wrap="none">
                <a:spAutoFit/>
              </a:bodyPr>
              <a:lstStyle/>
              <a:p>
                <a:r>
                  <a:rPr lang="en-US" b="1">
                    <a:solidFill>
                      <a:schemeClr val="bg2"/>
                    </a:solidFill>
                    <a:sym typeface="Symbol" pitchFamily="18" charset="2"/>
                  </a:rPr>
                  <a:t></a:t>
                </a:r>
                <a:endParaRPr lang="en-US" b="1">
                  <a:solidFill>
                    <a:schemeClr val="bg2"/>
                  </a:solidFill>
                </a:endParaRPr>
              </a:p>
            </p:txBody>
          </p:sp>
        </p:grpSp>
        <p:graphicFrame>
          <p:nvGraphicFramePr>
            <p:cNvPr id="18436" name="Object 34"/>
            <p:cNvGraphicFramePr>
              <a:graphicFrameLocks noChangeAspect="1"/>
            </p:cNvGraphicFramePr>
            <p:nvPr/>
          </p:nvGraphicFramePr>
          <p:xfrm>
            <a:off x="3415" y="1961"/>
            <a:ext cx="501" cy="253"/>
          </p:xfrm>
          <a:graphic>
            <a:graphicData uri="http://schemas.openxmlformats.org/presentationml/2006/ole">
              <p:oleObj spid="_x0000_s18436" name="Equation" r:id="rId12" imgW="431640" imgH="215640" progId="Equation.DSMT4">
                <p:embed/>
              </p:oleObj>
            </a:graphicData>
          </a:graphic>
        </p:graphicFrame>
        <p:graphicFrame>
          <p:nvGraphicFramePr>
            <p:cNvPr id="18437" name="Object 35"/>
            <p:cNvGraphicFramePr>
              <a:graphicFrameLocks noChangeAspect="1"/>
            </p:cNvGraphicFramePr>
            <p:nvPr/>
          </p:nvGraphicFramePr>
          <p:xfrm>
            <a:off x="1591" y="1969"/>
            <a:ext cx="502" cy="252"/>
          </p:xfrm>
          <a:graphic>
            <a:graphicData uri="http://schemas.openxmlformats.org/presentationml/2006/ole">
              <p:oleObj spid="_x0000_s18437" name="Equation" r:id="rId13" imgW="431640" imgH="215640" progId="Equation.DSMT4">
                <p:embed/>
              </p:oleObj>
            </a:graphicData>
          </a:graphic>
        </p:graphicFrame>
        <p:grpSp>
          <p:nvGrpSpPr>
            <p:cNvPr id="18457" name="Group 46"/>
            <p:cNvGrpSpPr>
              <a:grpSpLocks/>
            </p:cNvGrpSpPr>
            <p:nvPr/>
          </p:nvGrpSpPr>
          <p:grpSpPr bwMode="auto">
            <a:xfrm>
              <a:off x="2647" y="2265"/>
              <a:ext cx="195" cy="231"/>
              <a:chOff x="2650" y="2265"/>
              <a:chExt cx="195" cy="231"/>
            </a:xfrm>
          </p:grpSpPr>
          <p:sp>
            <p:nvSpPr>
              <p:cNvPr id="18467" name="Oval 45"/>
              <p:cNvSpPr>
                <a:spLocks noChangeArrowheads="1"/>
              </p:cNvSpPr>
              <p:nvPr/>
            </p:nvSpPr>
            <p:spPr bwMode="auto">
              <a:xfrm>
                <a:off x="2700" y="2353"/>
                <a:ext cx="92" cy="92"/>
              </a:xfrm>
              <a:prstGeom prst="ellipse">
                <a:avLst/>
              </a:prstGeom>
              <a:solidFill>
                <a:schemeClr val="hlink"/>
              </a:solidFill>
              <a:ln w="12700">
                <a:solidFill>
                  <a:schemeClr val="hlink"/>
                </a:solidFill>
                <a:round/>
                <a:headEnd type="none" w="sm" len="sm"/>
                <a:tailEnd type="none" w="sm" len="sm"/>
              </a:ln>
            </p:spPr>
            <p:txBody>
              <a:bodyPr wrap="none" anchor="ctr"/>
              <a:lstStyle/>
              <a:p>
                <a:endParaRPr lang="en-US"/>
              </a:p>
            </p:txBody>
          </p:sp>
          <p:sp>
            <p:nvSpPr>
              <p:cNvPr id="18468" name="Text Box 46"/>
              <p:cNvSpPr txBox="1">
                <a:spLocks noChangeArrowheads="1"/>
              </p:cNvSpPr>
              <p:nvPr/>
            </p:nvSpPr>
            <p:spPr bwMode="auto">
              <a:xfrm>
                <a:off x="2650" y="2265"/>
                <a:ext cx="195" cy="231"/>
              </a:xfrm>
              <a:prstGeom prst="rect">
                <a:avLst/>
              </a:prstGeom>
              <a:noFill/>
              <a:ln w="12700">
                <a:noFill/>
                <a:miter lim="800000"/>
                <a:headEnd type="none" w="sm" len="sm"/>
                <a:tailEnd type="none" w="sm" len="sm"/>
              </a:ln>
            </p:spPr>
            <p:txBody>
              <a:bodyPr wrap="none">
                <a:spAutoFit/>
              </a:bodyPr>
              <a:lstStyle/>
              <a:p>
                <a:r>
                  <a:rPr lang="en-US" b="1">
                    <a:solidFill>
                      <a:schemeClr val="bg2"/>
                    </a:solidFill>
                    <a:sym typeface="Symbol" pitchFamily="18" charset="2"/>
                  </a:rPr>
                  <a:t></a:t>
                </a:r>
                <a:endParaRPr lang="en-US" b="1">
                  <a:solidFill>
                    <a:schemeClr val="bg2"/>
                  </a:solidFill>
                </a:endParaRPr>
              </a:p>
            </p:txBody>
          </p:sp>
        </p:grpSp>
        <p:grpSp>
          <p:nvGrpSpPr>
            <p:cNvPr id="18458" name="Group 44"/>
            <p:cNvGrpSpPr>
              <a:grpSpLocks/>
            </p:cNvGrpSpPr>
            <p:nvPr/>
          </p:nvGrpSpPr>
          <p:grpSpPr bwMode="auto">
            <a:xfrm>
              <a:off x="2820" y="2265"/>
              <a:ext cx="195" cy="231"/>
              <a:chOff x="2794" y="2265"/>
              <a:chExt cx="195" cy="231"/>
            </a:xfrm>
          </p:grpSpPr>
          <p:sp>
            <p:nvSpPr>
              <p:cNvPr id="18465" name="Oval 48"/>
              <p:cNvSpPr>
                <a:spLocks noChangeArrowheads="1"/>
              </p:cNvSpPr>
              <p:nvPr/>
            </p:nvSpPr>
            <p:spPr bwMode="auto">
              <a:xfrm>
                <a:off x="2844" y="2353"/>
                <a:ext cx="92" cy="92"/>
              </a:xfrm>
              <a:prstGeom prst="ellipse">
                <a:avLst/>
              </a:prstGeom>
              <a:solidFill>
                <a:schemeClr val="hlink"/>
              </a:solidFill>
              <a:ln w="12700">
                <a:solidFill>
                  <a:schemeClr val="hlink"/>
                </a:solidFill>
                <a:round/>
                <a:headEnd type="none" w="sm" len="sm"/>
                <a:tailEnd type="none" w="sm" len="sm"/>
              </a:ln>
            </p:spPr>
            <p:txBody>
              <a:bodyPr wrap="none" anchor="ctr"/>
              <a:lstStyle/>
              <a:p>
                <a:endParaRPr lang="en-US"/>
              </a:p>
            </p:txBody>
          </p:sp>
          <p:sp>
            <p:nvSpPr>
              <p:cNvPr id="18466" name="Text Box 49"/>
              <p:cNvSpPr txBox="1">
                <a:spLocks noChangeArrowheads="1"/>
              </p:cNvSpPr>
              <p:nvPr/>
            </p:nvSpPr>
            <p:spPr bwMode="auto">
              <a:xfrm>
                <a:off x="2794" y="2265"/>
                <a:ext cx="195" cy="231"/>
              </a:xfrm>
              <a:prstGeom prst="rect">
                <a:avLst/>
              </a:prstGeom>
              <a:noFill/>
              <a:ln w="12700">
                <a:noFill/>
                <a:miter lim="800000"/>
                <a:headEnd type="none" w="sm" len="sm"/>
                <a:tailEnd type="none" w="sm" len="sm"/>
              </a:ln>
            </p:spPr>
            <p:txBody>
              <a:bodyPr wrap="none">
                <a:spAutoFit/>
              </a:bodyPr>
              <a:lstStyle/>
              <a:p>
                <a:r>
                  <a:rPr lang="en-US" b="1">
                    <a:solidFill>
                      <a:schemeClr val="bg2"/>
                    </a:solidFill>
                    <a:sym typeface="Symbol" pitchFamily="18" charset="2"/>
                  </a:rPr>
                  <a:t></a:t>
                </a:r>
                <a:endParaRPr lang="en-US" b="1">
                  <a:solidFill>
                    <a:schemeClr val="bg2"/>
                  </a:solidFill>
                </a:endParaRPr>
              </a:p>
            </p:txBody>
          </p:sp>
        </p:grpSp>
        <p:grpSp>
          <p:nvGrpSpPr>
            <p:cNvPr id="18459" name="Group 47"/>
            <p:cNvGrpSpPr>
              <a:grpSpLocks/>
            </p:cNvGrpSpPr>
            <p:nvPr/>
          </p:nvGrpSpPr>
          <p:grpSpPr bwMode="auto">
            <a:xfrm>
              <a:off x="2302" y="2265"/>
              <a:ext cx="195" cy="231"/>
              <a:chOff x="2506" y="2265"/>
              <a:chExt cx="195" cy="231"/>
            </a:xfrm>
          </p:grpSpPr>
          <p:sp>
            <p:nvSpPr>
              <p:cNvPr id="18463" name="Oval 19"/>
              <p:cNvSpPr>
                <a:spLocks noChangeArrowheads="1"/>
              </p:cNvSpPr>
              <p:nvPr/>
            </p:nvSpPr>
            <p:spPr bwMode="auto">
              <a:xfrm>
                <a:off x="2556" y="2353"/>
                <a:ext cx="92" cy="92"/>
              </a:xfrm>
              <a:prstGeom prst="ellipse">
                <a:avLst/>
              </a:prstGeom>
              <a:solidFill>
                <a:schemeClr val="hlink"/>
              </a:solidFill>
              <a:ln w="12700">
                <a:solidFill>
                  <a:schemeClr val="hlink"/>
                </a:solidFill>
                <a:round/>
                <a:headEnd type="none" w="sm" len="sm"/>
                <a:tailEnd type="none" w="sm" len="sm"/>
              </a:ln>
            </p:spPr>
            <p:txBody>
              <a:bodyPr wrap="none" anchor="ctr"/>
              <a:lstStyle/>
              <a:p>
                <a:endParaRPr lang="en-US"/>
              </a:p>
            </p:txBody>
          </p:sp>
          <p:sp>
            <p:nvSpPr>
              <p:cNvPr id="18464" name="Text Box 20"/>
              <p:cNvSpPr txBox="1">
                <a:spLocks noChangeArrowheads="1"/>
              </p:cNvSpPr>
              <p:nvPr/>
            </p:nvSpPr>
            <p:spPr bwMode="auto">
              <a:xfrm>
                <a:off x="2506" y="2265"/>
                <a:ext cx="195" cy="231"/>
              </a:xfrm>
              <a:prstGeom prst="rect">
                <a:avLst/>
              </a:prstGeom>
              <a:noFill/>
              <a:ln w="12700">
                <a:noFill/>
                <a:miter lim="800000"/>
                <a:headEnd type="none" w="sm" len="sm"/>
                <a:tailEnd type="none" w="sm" len="sm"/>
              </a:ln>
            </p:spPr>
            <p:txBody>
              <a:bodyPr wrap="none">
                <a:spAutoFit/>
              </a:bodyPr>
              <a:lstStyle/>
              <a:p>
                <a:r>
                  <a:rPr lang="en-US" b="1">
                    <a:solidFill>
                      <a:schemeClr val="bg2"/>
                    </a:solidFill>
                    <a:sym typeface="Symbol" pitchFamily="18" charset="2"/>
                  </a:rPr>
                  <a:t></a:t>
                </a:r>
                <a:endParaRPr lang="en-US" b="1">
                  <a:solidFill>
                    <a:schemeClr val="bg2"/>
                  </a:solidFill>
                </a:endParaRPr>
              </a:p>
            </p:txBody>
          </p:sp>
        </p:grpSp>
        <p:grpSp>
          <p:nvGrpSpPr>
            <p:cNvPr id="18460" name="Group 50"/>
            <p:cNvGrpSpPr>
              <a:grpSpLocks/>
            </p:cNvGrpSpPr>
            <p:nvPr/>
          </p:nvGrpSpPr>
          <p:grpSpPr bwMode="auto">
            <a:xfrm>
              <a:off x="2992" y="2265"/>
              <a:ext cx="195" cy="231"/>
              <a:chOff x="2506" y="2265"/>
              <a:chExt cx="195" cy="231"/>
            </a:xfrm>
          </p:grpSpPr>
          <p:sp>
            <p:nvSpPr>
              <p:cNvPr id="18461" name="Oval 19"/>
              <p:cNvSpPr>
                <a:spLocks noChangeArrowheads="1"/>
              </p:cNvSpPr>
              <p:nvPr/>
            </p:nvSpPr>
            <p:spPr bwMode="auto">
              <a:xfrm>
                <a:off x="2556" y="2353"/>
                <a:ext cx="92" cy="92"/>
              </a:xfrm>
              <a:prstGeom prst="ellipse">
                <a:avLst/>
              </a:prstGeom>
              <a:solidFill>
                <a:schemeClr val="hlink"/>
              </a:solidFill>
              <a:ln w="12700">
                <a:solidFill>
                  <a:schemeClr val="hlink"/>
                </a:solidFill>
                <a:round/>
                <a:headEnd type="none" w="sm" len="sm"/>
                <a:tailEnd type="none" w="sm" len="sm"/>
              </a:ln>
            </p:spPr>
            <p:txBody>
              <a:bodyPr wrap="none" anchor="ctr"/>
              <a:lstStyle/>
              <a:p>
                <a:endParaRPr lang="en-US"/>
              </a:p>
            </p:txBody>
          </p:sp>
          <p:sp>
            <p:nvSpPr>
              <p:cNvPr id="18462" name="Text Box 20"/>
              <p:cNvSpPr txBox="1">
                <a:spLocks noChangeArrowheads="1"/>
              </p:cNvSpPr>
              <p:nvPr/>
            </p:nvSpPr>
            <p:spPr bwMode="auto">
              <a:xfrm>
                <a:off x="2506" y="2265"/>
                <a:ext cx="195" cy="231"/>
              </a:xfrm>
              <a:prstGeom prst="rect">
                <a:avLst/>
              </a:prstGeom>
              <a:noFill/>
              <a:ln w="12700">
                <a:noFill/>
                <a:miter lim="800000"/>
                <a:headEnd type="none" w="sm" len="sm"/>
                <a:tailEnd type="none" w="sm" len="sm"/>
              </a:ln>
            </p:spPr>
            <p:txBody>
              <a:bodyPr wrap="none">
                <a:spAutoFit/>
              </a:bodyPr>
              <a:lstStyle/>
              <a:p>
                <a:r>
                  <a:rPr lang="en-US" b="1">
                    <a:solidFill>
                      <a:schemeClr val="bg2"/>
                    </a:solidFill>
                    <a:sym typeface="Symbol" pitchFamily="18" charset="2"/>
                  </a:rPr>
                  <a:t></a:t>
                </a:r>
                <a:endParaRPr lang="en-US" b="1">
                  <a:solidFill>
                    <a:schemeClr val="bg2"/>
                  </a:solidFill>
                </a:endParaRPr>
              </a:p>
            </p:txBody>
          </p:sp>
        </p:grpSp>
      </p:grpSp>
      <p:sp>
        <p:nvSpPr>
          <p:cNvPr id="51" name="Slide Number Placeholder 50"/>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Text Box 2"/>
          <p:cNvSpPr txBox="1">
            <a:spLocks noChangeArrowheads="1"/>
          </p:cNvSpPr>
          <p:nvPr/>
        </p:nvSpPr>
        <p:spPr bwMode="auto">
          <a:xfrm>
            <a:off x="2673350" y="0"/>
            <a:ext cx="3654425"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Duality (cont.)</a:t>
            </a:r>
          </a:p>
        </p:txBody>
      </p:sp>
      <p:sp>
        <p:nvSpPr>
          <p:cNvPr id="2054" name="Text Box 5"/>
          <p:cNvSpPr txBox="1">
            <a:spLocks noChangeArrowheads="1"/>
          </p:cNvSpPr>
          <p:nvPr/>
        </p:nvSpPr>
        <p:spPr bwMode="auto">
          <a:xfrm>
            <a:off x="522288" y="1468438"/>
            <a:ext cx="8059737" cy="396875"/>
          </a:xfrm>
          <a:prstGeom prst="rect">
            <a:avLst/>
          </a:prstGeom>
          <a:noFill/>
          <a:ln w="12700">
            <a:noFill/>
            <a:miter lim="800000"/>
            <a:headEnd type="none" w="sm" len="sm"/>
            <a:tailEnd type="none" w="sm" len="sm"/>
          </a:ln>
        </p:spPr>
        <p:txBody>
          <a:bodyPr wrap="none">
            <a:spAutoFit/>
          </a:bodyPr>
          <a:lstStyle/>
          <a:p>
            <a:pPr algn="ctr"/>
            <a:r>
              <a:rPr lang="en-US" sz="2000" dirty="0">
                <a:solidFill>
                  <a:srgbClr val="FF0000"/>
                </a:solidFill>
                <a:latin typeface="Arial" charset="0"/>
              </a:rPr>
              <a:t>The substitutions shown below leave Maxwell’s equations unaffected. </a:t>
            </a:r>
          </a:p>
        </p:txBody>
      </p:sp>
      <p:graphicFrame>
        <p:nvGraphicFramePr>
          <p:cNvPr id="2050" name="Object 6"/>
          <p:cNvGraphicFramePr>
            <a:graphicFrameLocks noChangeAspect="1"/>
          </p:cNvGraphicFramePr>
          <p:nvPr/>
        </p:nvGraphicFramePr>
        <p:xfrm>
          <a:off x="1595438" y="2565400"/>
          <a:ext cx="2481262" cy="2746375"/>
        </p:xfrm>
        <a:graphic>
          <a:graphicData uri="http://schemas.openxmlformats.org/presentationml/2006/ole">
            <p:oleObj spid="_x0000_s2050" name="Equation" r:id="rId4" imgW="825480" imgH="914400" progId="Equation.DSMT4">
              <p:embed/>
            </p:oleObj>
          </a:graphicData>
        </a:graphic>
      </p:graphicFrame>
      <p:graphicFrame>
        <p:nvGraphicFramePr>
          <p:cNvPr id="2" name="Object 6"/>
          <p:cNvGraphicFramePr>
            <a:graphicFrameLocks noChangeAspect="1"/>
          </p:cNvGraphicFramePr>
          <p:nvPr/>
        </p:nvGraphicFramePr>
        <p:xfrm>
          <a:off x="5237163" y="2447925"/>
          <a:ext cx="2135187" cy="3048000"/>
        </p:xfrm>
        <a:graphic>
          <a:graphicData uri="http://schemas.openxmlformats.org/presentationml/2006/ole">
            <p:oleObj spid="_x0000_s2051" name="Equation" r:id="rId5" imgW="711000" imgH="1015920" progId="Equation.DSMT4">
              <p:embed/>
            </p:oleObj>
          </a:graphicData>
        </a:graphic>
      </p:graphicFrame>
      <p:sp>
        <p:nvSpPr>
          <p:cNvPr id="7" name="Slide Number Placeholder 6"/>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3"/>
          <p:cNvGraphicFramePr>
            <a:graphicFrameLocks noChangeAspect="1"/>
          </p:cNvGraphicFramePr>
          <p:nvPr/>
        </p:nvGraphicFramePr>
        <p:xfrm>
          <a:off x="268288" y="2098675"/>
          <a:ext cx="3098800" cy="527050"/>
        </p:xfrm>
        <a:graphic>
          <a:graphicData uri="http://schemas.openxmlformats.org/presentationml/2006/ole">
            <p:oleObj spid="_x0000_s3074" name="Equation" r:id="rId4" imgW="1422360" imgH="241200" progId="Equation.DSMT4">
              <p:embed/>
            </p:oleObj>
          </a:graphicData>
        </a:graphic>
      </p:graphicFrame>
      <p:graphicFrame>
        <p:nvGraphicFramePr>
          <p:cNvPr id="3075" name="Object 6"/>
          <p:cNvGraphicFramePr>
            <a:graphicFrameLocks noChangeAspect="1"/>
          </p:cNvGraphicFramePr>
          <p:nvPr/>
        </p:nvGraphicFramePr>
        <p:xfrm>
          <a:off x="531813" y="5378450"/>
          <a:ext cx="2928937" cy="577850"/>
        </p:xfrm>
        <a:graphic>
          <a:graphicData uri="http://schemas.openxmlformats.org/presentationml/2006/ole">
            <p:oleObj spid="_x0000_s3075" name="Equation" r:id="rId5" imgW="1282680" imgH="253800" progId="Equation.DSMT4">
              <p:embed/>
            </p:oleObj>
          </a:graphicData>
        </a:graphic>
      </p:graphicFrame>
      <p:sp>
        <p:nvSpPr>
          <p:cNvPr id="3080" name="Text Box 7"/>
          <p:cNvSpPr txBox="1">
            <a:spLocks noChangeArrowheads="1"/>
          </p:cNvSpPr>
          <p:nvPr/>
        </p:nvSpPr>
        <p:spPr bwMode="auto">
          <a:xfrm>
            <a:off x="769938" y="1243013"/>
            <a:ext cx="1468672" cy="461665"/>
          </a:xfrm>
          <a:prstGeom prst="rect">
            <a:avLst/>
          </a:prstGeom>
          <a:noFill/>
          <a:ln w="12700">
            <a:noFill/>
            <a:miter lim="800000"/>
            <a:headEnd type="none" w="sm" len="sm"/>
            <a:tailEnd type="none" w="sm" len="sm"/>
          </a:ln>
        </p:spPr>
        <p:txBody>
          <a:bodyPr wrap="none">
            <a:spAutoFit/>
          </a:bodyPr>
          <a:lstStyle/>
          <a:p>
            <a:r>
              <a:rPr lang="en-US" sz="2400" dirty="0">
                <a:solidFill>
                  <a:srgbClr val="CC00FF"/>
                </a:solidFill>
                <a:latin typeface="Arial" charset="0"/>
              </a:rPr>
              <a:t>Example:</a:t>
            </a:r>
          </a:p>
        </p:txBody>
      </p:sp>
      <p:graphicFrame>
        <p:nvGraphicFramePr>
          <p:cNvPr id="3076" name="Object 8"/>
          <p:cNvGraphicFramePr>
            <a:graphicFrameLocks noChangeAspect="1"/>
          </p:cNvGraphicFramePr>
          <p:nvPr/>
        </p:nvGraphicFramePr>
        <p:xfrm>
          <a:off x="336550" y="3559175"/>
          <a:ext cx="3716338" cy="628650"/>
        </p:xfrm>
        <a:graphic>
          <a:graphicData uri="http://schemas.openxmlformats.org/presentationml/2006/ole">
            <p:oleObj spid="_x0000_s3076" name="Equation" r:id="rId6" imgW="1803240" imgH="304560" progId="Equation.DSMT4">
              <p:embed/>
            </p:oleObj>
          </a:graphicData>
        </a:graphic>
      </p:graphicFrame>
      <p:sp>
        <p:nvSpPr>
          <p:cNvPr id="3081" name="AutoShape 9"/>
          <p:cNvSpPr>
            <a:spLocks noChangeArrowheads="1"/>
          </p:cNvSpPr>
          <p:nvPr/>
        </p:nvSpPr>
        <p:spPr bwMode="auto">
          <a:xfrm>
            <a:off x="2001838" y="2784475"/>
            <a:ext cx="265112" cy="542925"/>
          </a:xfrm>
          <a:prstGeom prst="downArrow">
            <a:avLst>
              <a:gd name="adj1" fmla="val 50000"/>
              <a:gd name="adj2" fmla="val 51198"/>
            </a:avLst>
          </a:prstGeom>
          <a:solidFill>
            <a:schemeClr val="accent1"/>
          </a:solidFill>
          <a:ln w="12700">
            <a:solidFill>
              <a:schemeClr val="bg2"/>
            </a:solidFill>
            <a:miter lim="800000"/>
            <a:headEnd type="none" w="sm" len="sm"/>
            <a:tailEnd type="none" w="sm" len="sm"/>
          </a:ln>
        </p:spPr>
        <p:txBody>
          <a:bodyPr wrap="none" anchor="ctr"/>
          <a:lstStyle/>
          <a:p>
            <a:endParaRPr lang="en-US"/>
          </a:p>
        </p:txBody>
      </p:sp>
      <p:sp>
        <p:nvSpPr>
          <p:cNvPr id="3082" name="AutoShape 10"/>
          <p:cNvSpPr>
            <a:spLocks noChangeArrowheads="1"/>
          </p:cNvSpPr>
          <p:nvPr/>
        </p:nvSpPr>
        <p:spPr bwMode="auto">
          <a:xfrm>
            <a:off x="1981200" y="4618038"/>
            <a:ext cx="265113" cy="542925"/>
          </a:xfrm>
          <a:prstGeom prst="downArrow">
            <a:avLst>
              <a:gd name="adj1" fmla="val 50000"/>
              <a:gd name="adj2" fmla="val 51198"/>
            </a:avLst>
          </a:prstGeom>
          <a:solidFill>
            <a:schemeClr val="accent1"/>
          </a:solidFill>
          <a:ln w="12700">
            <a:solidFill>
              <a:schemeClr val="bg2"/>
            </a:solidFill>
            <a:miter lim="800000"/>
            <a:headEnd type="none" w="sm" len="sm"/>
            <a:tailEnd type="none" w="sm" len="sm"/>
          </a:ln>
        </p:spPr>
        <p:txBody>
          <a:bodyPr wrap="none" anchor="ctr"/>
          <a:lstStyle/>
          <a:p>
            <a:endParaRPr lang="en-US"/>
          </a:p>
        </p:txBody>
      </p:sp>
      <p:graphicFrame>
        <p:nvGraphicFramePr>
          <p:cNvPr id="3077" name="Object 11"/>
          <p:cNvGraphicFramePr>
            <a:graphicFrameLocks noChangeAspect="1"/>
          </p:cNvGraphicFramePr>
          <p:nvPr/>
        </p:nvGraphicFramePr>
        <p:xfrm>
          <a:off x="5097463" y="2093913"/>
          <a:ext cx="3025775" cy="569912"/>
        </p:xfrm>
        <a:graphic>
          <a:graphicData uri="http://schemas.openxmlformats.org/presentationml/2006/ole">
            <p:oleObj spid="_x0000_s3077" name="Equation" r:id="rId7" imgW="1282680" imgH="241200" progId="Equation.DSMT4">
              <p:embed/>
            </p:oleObj>
          </a:graphicData>
        </a:graphic>
      </p:graphicFrame>
      <p:graphicFrame>
        <p:nvGraphicFramePr>
          <p:cNvPr id="3078" name="Object 12"/>
          <p:cNvGraphicFramePr>
            <a:graphicFrameLocks noChangeAspect="1"/>
          </p:cNvGraphicFramePr>
          <p:nvPr/>
        </p:nvGraphicFramePr>
        <p:xfrm>
          <a:off x="5018088" y="5413375"/>
          <a:ext cx="3181350" cy="569913"/>
        </p:xfrm>
        <a:graphic>
          <a:graphicData uri="http://schemas.openxmlformats.org/presentationml/2006/ole">
            <p:oleObj spid="_x0000_s3078" name="Equation" r:id="rId8" imgW="1422360" imgH="253800" progId="Equation.DSMT4">
              <p:embed/>
            </p:oleObj>
          </a:graphicData>
        </a:graphic>
      </p:graphicFrame>
      <p:sp>
        <p:nvSpPr>
          <p:cNvPr id="3083" name="AutoShape 13"/>
          <p:cNvSpPr>
            <a:spLocks noChangeArrowheads="1"/>
          </p:cNvSpPr>
          <p:nvPr/>
        </p:nvSpPr>
        <p:spPr bwMode="auto">
          <a:xfrm>
            <a:off x="6646863" y="2857500"/>
            <a:ext cx="265112" cy="542925"/>
          </a:xfrm>
          <a:prstGeom prst="downArrow">
            <a:avLst>
              <a:gd name="adj1" fmla="val 50000"/>
              <a:gd name="adj2" fmla="val 51198"/>
            </a:avLst>
          </a:prstGeom>
          <a:solidFill>
            <a:schemeClr val="accent1"/>
          </a:solidFill>
          <a:ln w="12700">
            <a:solidFill>
              <a:schemeClr val="bg2"/>
            </a:solidFill>
            <a:miter lim="800000"/>
            <a:headEnd type="none" w="sm" len="sm"/>
            <a:tailEnd type="none" w="sm" len="sm"/>
          </a:ln>
        </p:spPr>
        <p:txBody>
          <a:bodyPr wrap="none" anchor="ctr"/>
          <a:lstStyle/>
          <a:p>
            <a:endParaRPr lang="en-US"/>
          </a:p>
        </p:txBody>
      </p:sp>
      <p:sp>
        <p:nvSpPr>
          <p:cNvPr id="3084" name="AutoShape 14"/>
          <p:cNvSpPr>
            <a:spLocks noChangeArrowheads="1"/>
          </p:cNvSpPr>
          <p:nvPr/>
        </p:nvSpPr>
        <p:spPr bwMode="auto">
          <a:xfrm>
            <a:off x="6607175" y="4638675"/>
            <a:ext cx="279400" cy="542925"/>
          </a:xfrm>
          <a:prstGeom prst="downArrow">
            <a:avLst>
              <a:gd name="adj1" fmla="val 50000"/>
              <a:gd name="adj2" fmla="val 48580"/>
            </a:avLst>
          </a:prstGeom>
          <a:solidFill>
            <a:schemeClr val="accent1"/>
          </a:solidFill>
          <a:ln w="12700">
            <a:solidFill>
              <a:schemeClr val="bg2"/>
            </a:solidFill>
            <a:miter lim="800000"/>
            <a:headEnd type="none" w="sm" len="sm"/>
            <a:tailEnd type="none" w="sm" len="sm"/>
          </a:ln>
        </p:spPr>
        <p:txBody>
          <a:bodyPr wrap="none" anchor="ctr"/>
          <a:lstStyle/>
          <a:p>
            <a:endParaRPr lang="en-US"/>
          </a:p>
        </p:txBody>
      </p:sp>
      <p:graphicFrame>
        <p:nvGraphicFramePr>
          <p:cNvPr id="3079" name="Object 15"/>
          <p:cNvGraphicFramePr>
            <a:graphicFrameLocks noChangeAspect="1"/>
          </p:cNvGraphicFramePr>
          <p:nvPr/>
        </p:nvGraphicFramePr>
        <p:xfrm>
          <a:off x="4973638" y="3570288"/>
          <a:ext cx="3409950" cy="585787"/>
        </p:xfrm>
        <a:graphic>
          <a:graphicData uri="http://schemas.openxmlformats.org/presentationml/2006/ole">
            <p:oleObj spid="_x0000_s3079" name="Equation" r:id="rId9" imgW="1549080" imgH="266400" progId="Equation.DSMT4">
              <p:embed/>
            </p:oleObj>
          </a:graphicData>
        </a:graphic>
      </p:graphicFrame>
      <p:sp>
        <p:nvSpPr>
          <p:cNvPr id="768016" name="Text Box 16"/>
          <p:cNvSpPr txBox="1">
            <a:spLocks noChangeArrowheads="1"/>
          </p:cNvSpPr>
          <p:nvPr/>
        </p:nvSpPr>
        <p:spPr bwMode="auto">
          <a:xfrm>
            <a:off x="2711450" y="0"/>
            <a:ext cx="3654425"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Duality (cont.)</a:t>
            </a:r>
          </a:p>
        </p:txBody>
      </p:sp>
      <p:sp>
        <p:nvSpPr>
          <p:cNvPr id="16" name="Slide Number Placeholder 15"/>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47" name="Text Box 15"/>
          <p:cNvSpPr txBox="1">
            <a:spLocks noChangeArrowheads="1"/>
          </p:cNvSpPr>
          <p:nvPr/>
        </p:nvSpPr>
        <p:spPr bwMode="auto">
          <a:xfrm>
            <a:off x="2749550" y="0"/>
            <a:ext cx="3654425"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Duality (cont.)</a:t>
            </a:r>
          </a:p>
        </p:txBody>
      </p:sp>
      <p:sp>
        <p:nvSpPr>
          <p:cNvPr id="22531" name="Text Box 16"/>
          <p:cNvSpPr txBox="1">
            <a:spLocks noChangeArrowheads="1"/>
          </p:cNvSpPr>
          <p:nvPr/>
        </p:nvSpPr>
        <p:spPr bwMode="auto">
          <a:xfrm>
            <a:off x="282575" y="1200150"/>
            <a:ext cx="8607425" cy="457200"/>
          </a:xfrm>
          <a:prstGeom prst="rect">
            <a:avLst/>
          </a:prstGeom>
          <a:noFill/>
          <a:ln w="12700">
            <a:noFill/>
            <a:miter lim="800000"/>
            <a:headEnd type="none" w="sm" len="sm"/>
            <a:tailEnd type="none" w="sm" len="sm"/>
          </a:ln>
        </p:spPr>
        <p:txBody>
          <a:bodyPr wrap="none">
            <a:spAutoFit/>
          </a:bodyPr>
          <a:lstStyle/>
          <a:p>
            <a:r>
              <a:rPr lang="en-US" sz="2400" dirty="0">
                <a:solidFill>
                  <a:schemeClr val="hlink"/>
                </a:solidFill>
                <a:latin typeface="Arial" charset="0"/>
              </a:rPr>
              <a:t>Duality allows us to find the radiation from a magnetic current. </a:t>
            </a:r>
          </a:p>
        </p:txBody>
      </p:sp>
      <p:sp>
        <p:nvSpPr>
          <p:cNvPr id="22532" name="Text Box 17"/>
          <p:cNvSpPr txBox="1">
            <a:spLocks noChangeArrowheads="1"/>
          </p:cNvSpPr>
          <p:nvPr/>
        </p:nvSpPr>
        <p:spPr bwMode="auto">
          <a:xfrm>
            <a:off x="1204913" y="1895475"/>
            <a:ext cx="968535" cy="400110"/>
          </a:xfrm>
          <a:prstGeom prst="rect">
            <a:avLst/>
          </a:prstGeom>
          <a:noFill/>
          <a:ln w="12700">
            <a:noFill/>
            <a:miter lim="800000"/>
            <a:headEnd type="none" w="sm" len="sm"/>
            <a:tailEnd type="none" w="sm" len="sm"/>
          </a:ln>
        </p:spPr>
        <p:txBody>
          <a:bodyPr wrap="none">
            <a:spAutoFit/>
          </a:bodyPr>
          <a:lstStyle/>
          <a:p>
            <a:r>
              <a:rPr lang="en-US" sz="2000" b="1" dirty="0">
                <a:solidFill>
                  <a:schemeClr val="bg1"/>
                </a:solidFill>
                <a:latin typeface="Arial" charset="0"/>
              </a:rPr>
              <a:t>Steps:</a:t>
            </a:r>
          </a:p>
        </p:txBody>
      </p:sp>
      <p:sp>
        <p:nvSpPr>
          <p:cNvPr id="22533" name="Text Box 18"/>
          <p:cNvSpPr txBox="1">
            <a:spLocks noChangeArrowheads="1"/>
          </p:cNvSpPr>
          <p:nvPr/>
        </p:nvSpPr>
        <p:spPr bwMode="auto">
          <a:xfrm>
            <a:off x="1617663" y="2328863"/>
            <a:ext cx="6373812" cy="2154237"/>
          </a:xfrm>
          <a:prstGeom prst="rect">
            <a:avLst/>
          </a:prstGeom>
          <a:noFill/>
          <a:ln w="12700">
            <a:noFill/>
            <a:miter lim="800000"/>
            <a:headEnd type="none" w="sm" len="sm"/>
            <a:tailEnd type="none" w="sm" len="sm"/>
          </a:ln>
        </p:spPr>
        <p:txBody>
          <a:bodyPr>
            <a:spAutoFit/>
          </a:bodyPr>
          <a:lstStyle/>
          <a:p>
            <a:pPr marL="457200" indent="-457200">
              <a:spcAft>
                <a:spcPct val="50000"/>
              </a:spcAft>
              <a:buFontTx/>
              <a:buAutoNum type="arabicParenR"/>
            </a:pPr>
            <a:r>
              <a:rPr lang="en-US" dirty="0">
                <a:solidFill>
                  <a:schemeClr val="bg1"/>
                </a:solidFill>
                <a:latin typeface="Arial" charset="0"/>
              </a:rPr>
              <a:t>Start with the given magnetic current </a:t>
            </a:r>
            <a:r>
              <a:rPr lang="en-US" dirty="0" smtClean="0">
                <a:solidFill>
                  <a:schemeClr val="bg1"/>
                </a:solidFill>
                <a:latin typeface="Arial" charset="0"/>
              </a:rPr>
              <a:t>source of interest.</a:t>
            </a:r>
            <a:endParaRPr lang="en-US" dirty="0">
              <a:solidFill>
                <a:schemeClr val="bg1"/>
              </a:solidFill>
              <a:latin typeface="Arial" charset="0"/>
            </a:endParaRPr>
          </a:p>
          <a:p>
            <a:pPr marL="457200" indent="-457200">
              <a:spcAft>
                <a:spcPct val="50000"/>
              </a:spcAft>
              <a:buFontTx/>
              <a:buAutoNum type="arabicParenR"/>
            </a:pPr>
            <a:r>
              <a:rPr lang="en-US" dirty="0">
                <a:solidFill>
                  <a:schemeClr val="bg1"/>
                </a:solidFill>
                <a:latin typeface="Arial" charset="0"/>
              </a:rPr>
              <a:t>Consider the dual problem that has an electric current source with the same shape or form (Case A).</a:t>
            </a:r>
          </a:p>
          <a:p>
            <a:pPr marL="457200" indent="-457200">
              <a:spcAft>
                <a:spcPct val="50000"/>
              </a:spcAft>
              <a:buFontTx/>
              <a:buAutoNum type="arabicParenR"/>
            </a:pPr>
            <a:r>
              <a:rPr lang="en-US" dirty="0">
                <a:solidFill>
                  <a:schemeClr val="bg1"/>
                </a:solidFill>
                <a:latin typeface="Arial" charset="0"/>
              </a:rPr>
              <a:t>Find the radiation from the electric current source.</a:t>
            </a:r>
          </a:p>
          <a:p>
            <a:pPr marL="457200" indent="-457200">
              <a:spcAft>
                <a:spcPct val="50000"/>
              </a:spcAft>
              <a:buFontTx/>
              <a:buAutoNum type="arabicParenR"/>
            </a:pPr>
            <a:r>
              <a:rPr lang="en-US" dirty="0">
                <a:solidFill>
                  <a:schemeClr val="bg1"/>
                </a:solidFill>
                <a:latin typeface="Arial" charset="0"/>
              </a:rPr>
              <a:t>Apply the dual substitutions to find the radiation from the original magnetic current (Case B).</a:t>
            </a:r>
          </a:p>
        </p:txBody>
      </p:sp>
      <p:sp>
        <p:nvSpPr>
          <p:cNvPr id="7" name="TextBox 6"/>
          <p:cNvSpPr txBox="1"/>
          <p:nvPr/>
        </p:nvSpPr>
        <p:spPr>
          <a:xfrm>
            <a:off x="348343" y="4819650"/>
            <a:ext cx="8545285" cy="1200329"/>
          </a:xfrm>
          <a:prstGeom prst="rect">
            <a:avLst/>
          </a:prstGeom>
          <a:noFill/>
          <a:ln>
            <a:solidFill>
              <a:schemeClr val="bg2"/>
            </a:solidFill>
          </a:ln>
        </p:spPr>
        <p:txBody>
          <a:bodyPr wrap="square" rtlCol="0">
            <a:spAutoFit/>
          </a:bodyPr>
          <a:lstStyle/>
          <a:p>
            <a:pPr algn="ctr"/>
            <a:r>
              <a:rPr lang="en-US" b="1" dirty="0" smtClean="0">
                <a:solidFill>
                  <a:schemeClr val="bg2"/>
                </a:solidFill>
                <a:latin typeface="+mj-lt"/>
              </a:rPr>
              <a:t>Note:</a:t>
            </a:r>
            <a:r>
              <a:rPr lang="en-US" dirty="0" smtClean="0">
                <a:solidFill>
                  <a:schemeClr val="bg2"/>
                </a:solidFill>
                <a:latin typeface="+mj-lt"/>
              </a:rPr>
              <a:t> </a:t>
            </a:r>
          </a:p>
          <a:p>
            <a:pPr algn="ctr"/>
            <a:r>
              <a:rPr lang="en-US" dirty="0" smtClean="0">
                <a:solidFill>
                  <a:schemeClr val="bg2"/>
                </a:solidFill>
                <a:latin typeface="+mj-lt"/>
              </a:rPr>
              <a:t>When we apply the duality substitution, the numerical values of the permittivity and permeability switch. However, once we have the formula for radiation from the magnetic current, we can let the values be replaced by their conventional ones.</a:t>
            </a:r>
            <a:endParaRPr lang="en-US" dirty="0">
              <a:solidFill>
                <a:schemeClr val="bg2"/>
              </a:solidFill>
              <a:latin typeface="+mj-lt"/>
            </a:endParaRPr>
          </a:p>
        </p:txBody>
      </p:sp>
      <p:sp>
        <p:nvSpPr>
          <p:cNvPr id="9" name="Slide Number Placeholder 8"/>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965200" y="1255713"/>
            <a:ext cx="2382838" cy="396875"/>
          </a:xfrm>
          <a:prstGeom prst="rect">
            <a:avLst/>
          </a:prstGeom>
          <a:noFill/>
          <a:ln w="12700">
            <a:noFill/>
            <a:miter lim="800000"/>
            <a:headEnd type="none" w="sm" len="sm"/>
            <a:tailEnd type="none" w="sm" len="sm"/>
          </a:ln>
        </p:spPr>
        <p:txBody>
          <a:bodyPr wrap="none">
            <a:spAutoFit/>
          </a:bodyPr>
          <a:lstStyle/>
          <a:p>
            <a:r>
              <a:rPr lang="en-US" sz="2000" dirty="0">
                <a:solidFill>
                  <a:schemeClr val="hlink"/>
                </a:solidFill>
                <a:latin typeface="Arial" charset="0"/>
              </a:rPr>
              <a:t>Problem of interest:</a:t>
            </a:r>
          </a:p>
        </p:txBody>
      </p:sp>
      <p:grpSp>
        <p:nvGrpSpPr>
          <p:cNvPr id="4101" name="Group 5"/>
          <p:cNvGrpSpPr>
            <a:grpSpLocks/>
          </p:cNvGrpSpPr>
          <p:nvPr/>
        </p:nvGrpSpPr>
        <p:grpSpPr bwMode="auto">
          <a:xfrm>
            <a:off x="3984625" y="1463675"/>
            <a:ext cx="1546225" cy="1484313"/>
            <a:chOff x="2393" y="672"/>
            <a:chExt cx="974" cy="935"/>
          </a:xfrm>
          <a:solidFill>
            <a:schemeClr val="accent1">
              <a:lumMod val="40000"/>
              <a:lumOff val="60000"/>
            </a:schemeClr>
          </a:solidFill>
        </p:grpSpPr>
        <p:sp>
          <p:nvSpPr>
            <p:cNvPr id="4106" name="Freeform 6"/>
            <p:cNvSpPr>
              <a:spLocks/>
            </p:cNvSpPr>
            <p:nvPr/>
          </p:nvSpPr>
          <p:spPr bwMode="auto">
            <a:xfrm>
              <a:off x="2393" y="672"/>
              <a:ext cx="974" cy="935"/>
            </a:xfrm>
            <a:custGeom>
              <a:avLst/>
              <a:gdLst>
                <a:gd name="T0" fmla="*/ 62 w 1070"/>
                <a:gd name="T1" fmla="*/ 133 h 666"/>
                <a:gd name="T2" fmla="*/ 21 w 1070"/>
                <a:gd name="T3" fmla="*/ 265 h 666"/>
                <a:gd name="T4" fmla="*/ 3 w 1070"/>
                <a:gd name="T5" fmla="*/ 418 h 666"/>
                <a:gd name="T6" fmla="*/ 22 w 1070"/>
                <a:gd name="T7" fmla="*/ 618 h 666"/>
                <a:gd name="T8" fmla="*/ 131 w 1070"/>
                <a:gd name="T9" fmla="*/ 750 h 666"/>
                <a:gd name="T10" fmla="*/ 280 w 1070"/>
                <a:gd name="T11" fmla="*/ 837 h 666"/>
                <a:gd name="T12" fmla="*/ 442 w 1070"/>
                <a:gd name="T13" fmla="*/ 924 h 666"/>
                <a:gd name="T14" fmla="*/ 568 w 1070"/>
                <a:gd name="T15" fmla="*/ 904 h 666"/>
                <a:gd name="T16" fmla="*/ 693 w 1070"/>
                <a:gd name="T17" fmla="*/ 894 h 666"/>
                <a:gd name="T18" fmla="*/ 823 w 1070"/>
                <a:gd name="T19" fmla="*/ 806 h 666"/>
                <a:gd name="T20" fmla="*/ 918 w 1070"/>
                <a:gd name="T21" fmla="*/ 658 h 666"/>
                <a:gd name="T22" fmla="*/ 948 w 1070"/>
                <a:gd name="T23" fmla="*/ 493 h 666"/>
                <a:gd name="T24" fmla="*/ 973 w 1070"/>
                <a:gd name="T25" fmla="*/ 375 h 666"/>
                <a:gd name="T26" fmla="*/ 955 w 1070"/>
                <a:gd name="T27" fmla="*/ 211 h 666"/>
                <a:gd name="T28" fmla="*/ 886 w 1070"/>
                <a:gd name="T29" fmla="*/ 153 h 666"/>
                <a:gd name="T30" fmla="*/ 830 w 1070"/>
                <a:gd name="T31" fmla="*/ 115 h 666"/>
                <a:gd name="T32" fmla="*/ 705 w 1070"/>
                <a:gd name="T33" fmla="*/ 8 h 666"/>
                <a:gd name="T34" fmla="*/ 573 w 1070"/>
                <a:gd name="T35" fmla="*/ 67 h 666"/>
                <a:gd name="T36" fmla="*/ 424 w 1070"/>
                <a:gd name="T37" fmla="*/ 76 h 666"/>
                <a:gd name="T38" fmla="*/ 259 w 1070"/>
                <a:gd name="T39" fmla="*/ 35 h 666"/>
                <a:gd name="T40" fmla="*/ 153 w 1070"/>
                <a:gd name="T41" fmla="*/ 48 h 666"/>
                <a:gd name="T42" fmla="*/ 62 w 1070"/>
                <a:gd name="T43" fmla="*/ 133 h 66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70"/>
                <a:gd name="T67" fmla="*/ 0 h 666"/>
                <a:gd name="T68" fmla="*/ 1070 w 1070"/>
                <a:gd name="T69" fmla="*/ 666 h 66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70" h="666">
                  <a:moveTo>
                    <a:pt x="68" y="95"/>
                  </a:moveTo>
                  <a:cubicBezTo>
                    <a:pt x="49" y="124"/>
                    <a:pt x="34" y="155"/>
                    <a:pt x="23" y="189"/>
                  </a:cubicBezTo>
                  <a:cubicBezTo>
                    <a:pt x="13" y="222"/>
                    <a:pt x="3" y="256"/>
                    <a:pt x="3" y="298"/>
                  </a:cubicBezTo>
                  <a:cubicBezTo>
                    <a:pt x="3" y="340"/>
                    <a:pt x="0" y="401"/>
                    <a:pt x="24" y="440"/>
                  </a:cubicBezTo>
                  <a:cubicBezTo>
                    <a:pt x="48" y="479"/>
                    <a:pt x="97" y="508"/>
                    <a:pt x="144" y="534"/>
                  </a:cubicBezTo>
                  <a:cubicBezTo>
                    <a:pt x="191" y="560"/>
                    <a:pt x="251" y="575"/>
                    <a:pt x="308" y="596"/>
                  </a:cubicBezTo>
                  <a:cubicBezTo>
                    <a:pt x="365" y="617"/>
                    <a:pt x="433" y="650"/>
                    <a:pt x="486" y="658"/>
                  </a:cubicBezTo>
                  <a:cubicBezTo>
                    <a:pt x="539" y="666"/>
                    <a:pt x="578" y="647"/>
                    <a:pt x="624" y="644"/>
                  </a:cubicBezTo>
                  <a:cubicBezTo>
                    <a:pt x="670" y="641"/>
                    <a:pt x="715" y="649"/>
                    <a:pt x="761" y="637"/>
                  </a:cubicBezTo>
                  <a:cubicBezTo>
                    <a:pt x="807" y="625"/>
                    <a:pt x="863" y="602"/>
                    <a:pt x="904" y="574"/>
                  </a:cubicBezTo>
                  <a:cubicBezTo>
                    <a:pt x="945" y="546"/>
                    <a:pt x="985" y="506"/>
                    <a:pt x="1008" y="469"/>
                  </a:cubicBezTo>
                  <a:cubicBezTo>
                    <a:pt x="1032" y="432"/>
                    <a:pt x="1031" y="385"/>
                    <a:pt x="1041" y="351"/>
                  </a:cubicBezTo>
                  <a:cubicBezTo>
                    <a:pt x="1051" y="317"/>
                    <a:pt x="1068" y="300"/>
                    <a:pt x="1069" y="267"/>
                  </a:cubicBezTo>
                  <a:cubicBezTo>
                    <a:pt x="1070" y="234"/>
                    <a:pt x="1065" y="176"/>
                    <a:pt x="1049" y="150"/>
                  </a:cubicBezTo>
                  <a:cubicBezTo>
                    <a:pt x="1033" y="124"/>
                    <a:pt x="996" y="120"/>
                    <a:pt x="973" y="109"/>
                  </a:cubicBezTo>
                  <a:cubicBezTo>
                    <a:pt x="950" y="98"/>
                    <a:pt x="945" y="99"/>
                    <a:pt x="912" y="82"/>
                  </a:cubicBezTo>
                  <a:cubicBezTo>
                    <a:pt x="879" y="65"/>
                    <a:pt x="821" y="12"/>
                    <a:pt x="774" y="6"/>
                  </a:cubicBezTo>
                  <a:cubicBezTo>
                    <a:pt x="727" y="0"/>
                    <a:pt x="681" y="40"/>
                    <a:pt x="630" y="48"/>
                  </a:cubicBezTo>
                  <a:cubicBezTo>
                    <a:pt x="579" y="56"/>
                    <a:pt x="523" y="58"/>
                    <a:pt x="466" y="54"/>
                  </a:cubicBezTo>
                  <a:cubicBezTo>
                    <a:pt x="409" y="50"/>
                    <a:pt x="335" y="28"/>
                    <a:pt x="285" y="25"/>
                  </a:cubicBezTo>
                  <a:cubicBezTo>
                    <a:pt x="235" y="22"/>
                    <a:pt x="205" y="22"/>
                    <a:pt x="168" y="34"/>
                  </a:cubicBezTo>
                  <a:cubicBezTo>
                    <a:pt x="132" y="45"/>
                    <a:pt x="89" y="82"/>
                    <a:pt x="68" y="95"/>
                  </a:cubicBezTo>
                  <a:close/>
                </a:path>
              </a:pathLst>
            </a:custGeom>
            <a:grpFill/>
            <a:ln w="25400" cap="flat" cmpd="sng">
              <a:solidFill>
                <a:schemeClr val="bg2"/>
              </a:solidFill>
              <a:prstDash val="solid"/>
              <a:round/>
              <a:headEnd type="none" w="sm" len="sm"/>
              <a:tailEnd type="none" w="sm" len="sm"/>
            </a:ln>
          </p:spPr>
          <p:txBody>
            <a:bodyPr wrap="none"/>
            <a:lstStyle/>
            <a:p>
              <a:endParaRPr lang="en-US"/>
            </a:p>
          </p:txBody>
        </p:sp>
        <p:graphicFrame>
          <p:nvGraphicFramePr>
            <p:cNvPr id="4099" name="Object 7"/>
            <p:cNvGraphicFramePr>
              <a:graphicFrameLocks noChangeAspect="1"/>
            </p:cNvGraphicFramePr>
            <p:nvPr/>
          </p:nvGraphicFramePr>
          <p:xfrm>
            <a:off x="2702" y="863"/>
            <a:ext cx="327" cy="327"/>
          </p:xfrm>
          <a:graphic>
            <a:graphicData uri="http://schemas.openxmlformats.org/presentationml/2006/ole">
              <p:oleObj spid="_x0000_s4099" name="Equation" r:id="rId4" imgW="241200" imgH="241200" progId="Equation.DSMT4">
                <p:embed/>
              </p:oleObj>
            </a:graphicData>
          </a:graphic>
        </p:graphicFrame>
        <p:grpSp>
          <p:nvGrpSpPr>
            <p:cNvPr id="4107" name="Group 8"/>
            <p:cNvGrpSpPr>
              <a:grpSpLocks/>
            </p:cNvGrpSpPr>
            <p:nvPr/>
          </p:nvGrpSpPr>
          <p:grpSpPr bwMode="auto">
            <a:xfrm>
              <a:off x="2979" y="1007"/>
              <a:ext cx="192" cy="300"/>
              <a:chOff x="2912" y="998"/>
              <a:chExt cx="192" cy="300"/>
            </a:xfrm>
            <a:grpFill/>
          </p:grpSpPr>
          <p:sp>
            <p:nvSpPr>
              <p:cNvPr id="4108" name="Line 9"/>
              <p:cNvSpPr>
                <a:spLocks noChangeShapeType="1"/>
              </p:cNvSpPr>
              <p:nvPr/>
            </p:nvSpPr>
            <p:spPr bwMode="auto">
              <a:xfrm flipV="1">
                <a:off x="2912" y="998"/>
                <a:ext cx="192" cy="300"/>
              </a:xfrm>
              <a:prstGeom prst="line">
                <a:avLst/>
              </a:prstGeom>
              <a:grpFill/>
              <a:ln w="38100">
                <a:solidFill>
                  <a:schemeClr val="hlink"/>
                </a:solidFill>
                <a:round/>
                <a:headEnd type="none" w="sm" len="sm"/>
                <a:tailEnd type="triangle" w="med" len="med"/>
              </a:ln>
            </p:spPr>
            <p:txBody>
              <a:bodyPr wrap="none"/>
              <a:lstStyle/>
              <a:p>
                <a:endParaRPr lang="en-US"/>
              </a:p>
            </p:txBody>
          </p:sp>
          <p:sp>
            <p:nvSpPr>
              <p:cNvPr id="4109" name="Line 10"/>
              <p:cNvSpPr>
                <a:spLocks noChangeShapeType="1"/>
              </p:cNvSpPr>
              <p:nvPr/>
            </p:nvSpPr>
            <p:spPr bwMode="auto">
              <a:xfrm flipV="1">
                <a:off x="3021" y="1079"/>
                <a:ext cx="37" cy="54"/>
              </a:xfrm>
              <a:prstGeom prst="line">
                <a:avLst/>
              </a:prstGeom>
              <a:grpFill/>
              <a:ln w="38100">
                <a:solidFill>
                  <a:schemeClr val="hlink"/>
                </a:solidFill>
                <a:round/>
                <a:headEnd type="none" w="sm" len="sm"/>
                <a:tailEnd type="triangle" w="med" len="med"/>
              </a:ln>
            </p:spPr>
            <p:txBody>
              <a:bodyPr wrap="none"/>
              <a:lstStyle/>
              <a:p>
                <a:endParaRPr lang="en-US"/>
              </a:p>
            </p:txBody>
          </p:sp>
        </p:grpSp>
      </p:grpSp>
      <p:sp>
        <p:nvSpPr>
          <p:cNvPr id="779282" name="Text Box 18"/>
          <p:cNvSpPr txBox="1">
            <a:spLocks noChangeArrowheads="1"/>
          </p:cNvSpPr>
          <p:nvPr/>
        </p:nvSpPr>
        <p:spPr bwMode="auto">
          <a:xfrm>
            <a:off x="465138" y="0"/>
            <a:ext cx="8396287" cy="641350"/>
          </a:xfrm>
          <a:prstGeom prst="rect">
            <a:avLst/>
          </a:prstGeom>
          <a:noFill/>
          <a:ln w="12700">
            <a:noFill/>
            <a:miter lim="800000"/>
            <a:headEnd type="none" w="sm" len="sm"/>
            <a:tailEnd type="none" w="sm" len="sm"/>
          </a:ln>
          <a:effectLst/>
        </p:spPr>
        <p:txBody>
          <a:bodyPr>
            <a:spAutoFit/>
          </a:bodyPr>
          <a:lstStyle/>
          <a:p>
            <a:pPr algn="ctr">
              <a:defRPr/>
            </a:pPr>
            <a:r>
              <a:rPr lang="en-US" sz="3600" dirty="0">
                <a:solidFill>
                  <a:srgbClr val="FF9900"/>
                </a:solidFill>
                <a:effectLst>
                  <a:outerShdw blurRad="38100" dist="38100" dir="2700000" algn="tl">
                    <a:srgbClr val="C0C0C0"/>
                  </a:outerShdw>
                </a:effectLst>
                <a:latin typeface="Arial" charset="0"/>
              </a:rPr>
              <a:t>Radiation From Magnetic Current (cont.)</a:t>
            </a:r>
          </a:p>
        </p:txBody>
      </p:sp>
      <p:sp>
        <p:nvSpPr>
          <p:cNvPr id="4103" name="Text Box 19"/>
          <p:cNvSpPr txBox="1">
            <a:spLocks noChangeArrowheads="1"/>
          </p:cNvSpPr>
          <p:nvPr/>
        </p:nvSpPr>
        <p:spPr bwMode="auto">
          <a:xfrm>
            <a:off x="1989138" y="3430588"/>
            <a:ext cx="5203825" cy="396875"/>
          </a:xfrm>
          <a:prstGeom prst="rect">
            <a:avLst/>
          </a:prstGeom>
          <a:noFill/>
          <a:ln w="12700">
            <a:noFill/>
            <a:miter lim="800000"/>
            <a:headEnd type="none" w="sm" len="sm"/>
            <a:tailEnd type="none" w="sm" len="sm"/>
          </a:ln>
        </p:spPr>
        <p:txBody>
          <a:bodyPr wrap="none">
            <a:spAutoFit/>
          </a:bodyPr>
          <a:lstStyle/>
          <a:p>
            <a:r>
              <a:rPr lang="en-US" sz="2000">
                <a:solidFill>
                  <a:schemeClr val="bg1"/>
                </a:solidFill>
                <a:latin typeface="Arial" charset="0"/>
              </a:rPr>
              <a:t>A magnetic current is radiating in free space.</a:t>
            </a:r>
          </a:p>
        </p:txBody>
      </p:sp>
      <p:sp>
        <p:nvSpPr>
          <p:cNvPr id="4104" name="Text Box 20"/>
          <p:cNvSpPr txBox="1">
            <a:spLocks noChangeArrowheads="1"/>
          </p:cNvSpPr>
          <p:nvPr/>
        </p:nvSpPr>
        <p:spPr bwMode="auto">
          <a:xfrm>
            <a:off x="2622550" y="4451350"/>
            <a:ext cx="4630738" cy="1068388"/>
          </a:xfrm>
          <a:prstGeom prst="rect">
            <a:avLst/>
          </a:prstGeom>
          <a:noFill/>
          <a:ln w="12700">
            <a:noFill/>
            <a:miter lim="800000"/>
            <a:headEnd type="none" w="sm" len="sm"/>
            <a:tailEnd type="none" w="sm" len="sm"/>
          </a:ln>
        </p:spPr>
        <p:txBody>
          <a:bodyPr>
            <a:spAutoFit/>
          </a:bodyPr>
          <a:lstStyle/>
          <a:p>
            <a:r>
              <a:rPr lang="en-US" dirty="0">
                <a:solidFill>
                  <a:schemeClr val="bg2"/>
                </a:solidFill>
                <a:latin typeface="Arial" charset="0"/>
              </a:rPr>
              <a:t>Free-space is assumed for simplicity. To be more general, we can replace</a:t>
            </a:r>
          </a:p>
          <a:p>
            <a:endParaRPr lang="en-US" sz="800" dirty="0">
              <a:solidFill>
                <a:schemeClr val="bg2"/>
              </a:solidFill>
              <a:latin typeface="Arial" charset="0"/>
            </a:endParaRPr>
          </a:p>
          <a:p>
            <a:r>
              <a:rPr lang="en-US" sz="2000" i="1" dirty="0" smtClean="0">
                <a:solidFill>
                  <a:schemeClr val="bg2"/>
                </a:solidFill>
                <a:latin typeface="Arial" charset="0"/>
                <a:sym typeface="Symbol" pitchFamily="18" charset="2"/>
              </a:rPr>
              <a:t>             </a:t>
            </a:r>
            <a:r>
              <a:rPr lang="en-US" sz="2000" baseline="-25000" dirty="0">
                <a:solidFill>
                  <a:schemeClr val="bg2"/>
                </a:solidFill>
                <a:latin typeface="+mn-lt"/>
                <a:sym typeface="Symbol" pitchFamily="18" charset="2"/>
              </a:rPr>
              <a:t>0</a:t>
            </a:r>
            <a:r>
              <a:rPr lang="en-US" sz="2000" dirty="0">
                <a:solidFill>
                  <a:schemeClr val="bg2"/>
                </a:solidFill>
                <a:latin typeface="Arial" charset="0"/>
                <a:sym typeface="Symbol" pitchFamily="18" charset="2"/>
              </a:rPr>
              <a:t>  </a:t>
            </a:r>
            <a:r>
              <a:rPr lang="en-US" sz="2000" i="1" dirty="0">
                <a:solidFill>
                  <a:schemeClr val="bg2"/>
                </a:solidFill>
                <a:latin typeface="Arial" charset="0"/>
                <a:sym typeface="Symbol" pitchFamily="18" charset="2"/>
              </a:rPr>
              <a:t></a:t>
            </a:r>
            <a:r>
              <a:rPr lang="en-US" sz="2000" i="1" baseline="-25000" dirty="0">
                <a:solidFill>
                  <a:schemeClr val="bg2"/>
                </a:solidFill>
                <a:latin typeface="+mn-lt"/>
                <a:sym typeface="Symbol" pitchFamily="18" charset="2"/>
              </a:rPr>
              <a:t>c</a:t>
            </a:r>
            <a:r>
              <a:rPr lang="en-US" sz="2000" i="1" baseline="-25000" dirty="0">
                <a:solidFill>
                  <a:schemeClr val="bg2"/>
                </a:solidFill>
                <a:latin typeface="Arial" charset="0"/>
                <a:sym typeface="Symbol" pitchFamily="18" charset="2"/>
              </a:rPr>
              <a:t>       </a:t>
            </a:r>
            <a:r>
              <a:rPr lang="en-US" sz="2000" i="1" dirty="0">
                <a:solidFill>
                  <a:schemeClr val="bg2"/>
                </a:solidFill>
                <a:latin typeface="Arial" charset="0"/>
                <a:sym typeface="Symbol" pitchFamily="18" charset="2"/>
              </a:rPr>
              <a:t></a:t>
            </a:r>
            <a:r>
              <a:rPr lang="en-US" sz="2000" baseline="-25000" dirty="0">
                <a:solidFill>
                  <a:schemeClr val="bg2"/>
                </a:solidFill>
                <a:latin typeface="+mn-lt"/>
                <a:sym typeface="Symbol" pitchFamily="18" charset="2"/>
              </a:rPr>
              <a:t>0</a:t>
            </a:r>
            <a:r>
              <a:rPr lang="en-US" sz="2000" dirty="0">
                <a:solidFill>
                  <a:schemeClr val="bg2"/>
                </a:solidFill>
                <a:latin typeface="Arial" charset="0"/>
                <a:sym typeface="Symbol" pitchFamily="18" charset="2"/>
              </a:rPr>
              <a:t> </a:t>
            </a:r>
            <a:r>
              <a:rPr lang="en-US" sz="2000" i="1" dirty="0">
                <a:solidFill>
                  <a:schemeClr val="bg2"/>
                </a:solidFill>
                <a:latin typeface="Arial" charset="0"/>
                <a:sym typeface="Symbol" pitchFamily="18" charset="2"/>
              </a:rPr>
              <a:t></a:t>
            </a:r>
            <a:r>
              <a:rPr lang="en-US" sz="2000" i="1" baseline="-25000" dirty="0">
                <a:solidFill>
                  <a:schemeClr val="bg2"/>
                </a:solidFill>
                <a:latin typeface="+mn-lt"/>
                <a:sym typeface="Symbol" pitchFamily="18" charset="2"/>
              </a:rPr>
              <a:t>c</a:t>
            </a:r>
          </a:p>
        </p:txBody>
      </p:sp>
      <p:graphicFrame>
        <p:nvGraphicFramePr>
          <p:cNvPr id="4098" name="Object 21"/>
          <p:cNvGraphicFramePr>
            <a:graphicFrameLocks noChangeAspect="1"/>
          </p:cNvGraphicFramePr>
          <p:nvPr/>
        </p:nvGraphicFramePr>
        <p:xfrm>
          <a:off x="5788025" y="2225675"/>
          <a:ext cx="2598738" cy="466725"/>
        </p:xfrm>
        <a:graphic>
          <a:graphicData uri="http://schemas.openxmlformats.org/presentationml/2006/ole">
            <p:oleObj spid="_x0000_s4098" name="Equation" r:id="rId5" imgW="1485720" imgH="266400" progId="Equation.DSMT4">
              <p:embed/>
            </p:oleObj>
          </a:graphicData>
        </a:graphic>
      </p:graphicFrame>
      <p:sp>
        <p:nvSpPr>
          <p:cNvPr id="15" name="Slide Number Placeholder 14"/>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2"/>
          <p:cNvSpPr txBox="1">
            <a:spLocks noChangeArrowheads="1"/>
          </p:cNvSpPr>
          <p:nvPr/>
        </p:nvSpPr>
        <p:spPr bwMode="auto">
          <a:xfrm>
            <a:off x="692150" y="1524000"/>
            <a:ext cx="2200275" cy="457200"/>
          </a:xfrm>
          <a:prstGeom prst="rect">
            <a:avLst/>
          </a:prstGeom>
          <a:noFill/>
          <a:ln w="12700">
            <a:noFill/>
            <a:miter lim="800000"/>
            <a:headEnd type="none" w="sm" len="sm"/>
            <a:tailEnd type="none" w="sm" len="sm"/>
          </a:ln>
        </p:spPr>
        <p:txBody>
          <a:bodyPr wrap="none">
            <a:spAutoFit/>
          </a:bodyPr>
          <a:lstStyle/>
          <a:p>
            <a:r>
              <a:rPr lang="en-US" sz="2000" dirty="0">
                <a:solidFill>
                  <a:schemeClr val="bg1"/>
                </a:solidFill>
                <a:latin typeface="Arial" charset="0"/>
              </a:rPr>
              <a:t>Case (A):  </a:t>
            </a:r>
            <a:r>
              <a:rPr lang="en-US" sz="2400" i="1" u="sng" dirty="0">
                <a:solidFill>
                  <a:schemeClr val="bg1"/>
                </a:solidFill>
              </a:rPr>
              <a:t>J</a:t>
            </a:r>
            <a:r>
              <a:rPr lang="en-US" sz="2400" i="1" dirty="0">
                <a:solidFill>
                  <a:schemeClr val="bg1"/>
                </a:solidFill>
              </a:rPr>
              <a:t> </a:t>
            </a:r>
            <a:r>
              <a:rPr lang="en-US" sz="2400" i="1" baseline="30000" dirty="0">
                <a:solidFill>
                  <a:schemeClr val="bg1"/>
                </a:solidFill>
              </a:rPr>
              <a:t>i</a:t>
            </a:r>
            <a:r>
              <a:rPr lang="en-US" sz="2000" dirty="0">
                <a:solidFill>
                  <a:schemeClr val="bg1"/>
                </a:solidFill>
                <a:latin typeface="Arial" charset="0"/>
              </a:rPr>
              <a:t> only</a:t>
            </a:r>
          </a:p>
        </p:txBody>
      </p:sp>
      <p:grpSp>
        <p:nvGrpSpPr>
          <p:cNvPr id="5127" name="Group 3"/>
          <p:cNvGrpSpPr>
            <a:grpSpLocks/>
          </p:cNvGrpSpPr>
          <p:nvPr/>
        </p:nvGrpSpPr>
        <p:grpSpPr bwMode="auto">
          <a:xfrm>
            <a:off x="3284538" y="1531938"/>
            <a:ext cx="1546225" cy="1484312"/>
            <a:chOff x="2393" y="672"/>
            <a:chExt cx="974" cy="935"/>
          </a:xfrm>
          <a:solidFill>
            <a:schemeClr val="accent1">
              <a:lumMod val="40000"/>
              <a:lumOff val="60000"/>
            </a:schemeClr>
          </a:solidFill>
        </p:grpSpPr>
        <p:sp>
          <p:nvSpPr>
            <p:cNvPr id="5131" name="Freeform 4"/>
            <p:cNvSpPr>
              <a:spLocks/>
            </p:cNvSpPr>
            <p:nvPr/>
          </p:nvSpPr>
          <p:spPr bwMode="auto">
            <a:xfrm>
              <a:off x="2393" y="672"/>
              <a:ext cx="974" cy="935"/>
            </a:xfrm>
            <a:custGeom>
              <a:avLst/>
              <a:gdLst>
                <a:gd name="T0" fmla="*/ 62 w 1070"/>
                <a:gd name="T1" fmla="*/ 133 h 666"/>
                <a:gd name="T2" fmla="*/ 21 w 1070"/>
                <a:gd name="T3" fmla="*/ 265 h 666"/>
                <a:gd name="T4" fmla="*/ 3 w 1070"/>
                <a:gd name="T5" fmla="*/ 418 h 666"/>
                <a:gd name="T6" fmla="*/ 22 w 1070"/>
                <a:gd name="T7" fmla="*/ 618 h 666"/>
                <a:gd name="T8" fmla="*/ 131 w 1070"/>
                <a:gd name="T9" fmla="*/ 750 h 666"/>
                <a:gd name="T10" fmla="*/ 280 w 1070"/>
                <a:gd name="T11" fmla="*/ 837 h 666"/>
                <a:gd name="T12" fmla="*/ 442 w 1070"/>
                <a:gd name="T13" fmla="*/ 924 h 666"/>
                <a:gd name="T14" fmla="*/ 568 w 1070"/>
                <a:gd name="T15" fmla="*/ 904 h 666"/>
                <a:gd name="T16" fmla="*/ 693 w 1070"/>
                <a:gd name="T17" fmla="*/ 894 h 666"/>
                <a:gd name="T18" fmla="*/ 823 w 1070"/>
                <a:gd name="T19" fmla="*/ 806 h 666"/>
                <a:gd name="T20" fmla="*/ 918 w 1070"/>
                <a:gd name="T21" fmla="*/ 658 h 666"/>
                <a:gd name="T22" fmla="*/ 948 w 1070"/>
                <a:gd name="T23" fmla="*/ 493 h 666"/>
                <a:gd name="T24" fmla="*/ 973 w 1070"/>
                <a:gd name="T25" fmla="*/ 375 h 666"/>
                <a:gd name="T26" fmla="*/ 955 w 1070"/>
                <a:gd name="T27" fmla="*/ 211 h 666"/>
                <a:gd name="T28" fmla="*/ 886 w 1070"/>
                <a:gd name="T29" fmla="*/ 153 h 666"/>
                <a:gd name="T30" fmla="*/ 830 w 1070"/>
                <a:gd name="T31" fmla="*/ 115 h 666"/>
                <a:gd name="T32" fmla="*/ 705 w 1070"/>
                <a:gd name="T33" fmla="*/ 8 h 666"/>
                <a:gd name="T34" fmla="*/ 573 w 1070"/>
                <a:gd name="T35" fmla="*/ 67 h 666"/>
                <a:gd name="T36" fmla="*/ 424 w 1070"/>
                <a:gd name="T37" fmla="*/ 76 h 666"/>
                <a:gd name="T38" fmla="*/ 259 w 1070"/>
                <a:gd name="T39" fmla="*/ 35 h 666"/>
                <a:gd name="T40" fmla="*/ 153 w 1070"/>
                <a:gd name="T41" fmla="*/ 48 h 666"/>
                <a:gd name="T42" fmla="*/ 62 w 1070"/>
                <a:gd name="T43" fmla="*/ 133 h 66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70"/>
                <a:gd name="T67" fmla="*/ 0 h 666"/>
                <a:gd name="T68" fmla="*/ 1070 w 1070"/>
                <a:gd name="T69" fmla="*/ 666 h 66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70" h="666">
                  <a:moveTo>
                    <a:pt x="68" y="95"/>
                  </a:moveTo>
                  <a:cubicBezTo>
                    <a:pt x="49" y="124"/>
                    <a:pt x="34" y="155"/>
                    <a:pt x="23" y="189"/>
                  </a:cubicBezTo>
                  <a:cubicBezTo>
                    <a:pt x="13" y="222"/>
                    <a:pt x="3" y="256"/>
                    <a:pt x="3" y="298"/>
                  </a:cubicBezTo>
                  <a:cubicBezTo>
                    <a:pt x="3" y="340"/>
                    <a:pt x="0" y="401"/>
                    <a:pt x="24" y="440"/>
                  </a:cubicBezTo>
                  <a:cubicBezTo>
                    <a:pt x="48" y="479"/>
                    <a:pt x="97" y="508"/>
                    <a:pt x="144" y="534"/>
                  </a:cubicBezTo>
                  <a:cubicBezTo>
                    <a:pt x="191" y="560"/>
                    <a:pt x="251" y="575"/>
                    <a:pt x="308" y="596"/>
                  </a:cubicBezTo>
                  <a:cubicBezTo>
                    <a:pt x="365" y="617"/>
                    <a:pt x="433" y="650"/>
                    <a:pt x="486" y="658"/>
                  </a:cubicBezTo>
                  <a:cubicBezTo>
                    <a:pt x="539" y="666"/>
                    <a:pt x="578" y="647"/>
                    <a:pt x="624" y="644"/>
                  </a:cubicBezTo>
                  <a:cubicBezTo>
                    <a:pt x="670" y="641"/>
                    <a:pt x="715" y="649"/>
                    <a:pt x="761" y="637"/>
                  </a:cubicBezTo>
                  <a:cubicBezTo>
                    <a:pt x="807" y="625"/>
                    <a:pt x="863" y="602"/>
                    <a:pt x="904" y="574"/>
                  </a:cubicBezTo>
                  <a:cubicBezTo>
                    <a:pt x="945" y="546"/>
                    <a:pt x="985" y="506"/>
                    <a:pt x="1008" y="469"/>
                  </a:cubicBezTo>
                  <a:cubicBezTo>
                    <a:pt x="1032" y="432"/>
                    <a:pt x="1031" y="385"/>
                    <a:pt x="1041" y="351"/>
                  </a:cubicBezTo>
                  <a:cubicBezTo>
                    <a:pt x="1051" y="317"/>
                    <a:pt x="1068" y="300"/>
                    <a:pt x="1069" y="267"/>
                  </a:cubicBezTo>
                  <a:cubicBezTo>
                    <a:pt x="1070" y="234"/>
                    <a:pt x="1065" y="176"/>
                    <a:pt x="1049" y="150"/>
                  </a:cubicBezTo>
                  <a:cubicBezTo>
                    <a:pt x="1033" y="124"/>
                    <a:pt x="996" y="120"/>
                    <a:pt x="973" y="109"/>
                  </a:cubicBezTo>
                  <a:cubicBezTo>
                    <a:pt x="950" y="98"/>
                    <a:pt x="945" y="99"/>
                    <a:pt x="912" y="82"/>
                  </a:cubicBezTo>
                  <a:cubicBezTo>
                    <a:pt x="879" y="65"/>
                    <a:pt x="821" y="12"/>
                    <a:pt x="774" y="6"/>
                  </a:cubicBezTo>
                  <a:cubicBezTo>
                    <a:pt x="727" y="0"/>
                    <a:pt x="681" y="40"/>
                    <a:pt x="630" y="48"/>
                  </a:cubicBezTo>
                  <a:cubicBezTo>
                    <a:pt x="579" y="56"/>
                    <a:pt x="523" y="58"/>
                    <a:pt x="466" y="54"/>
                  </a:cubicBezTo>
                  <a:cubicBezTo>
                    <a:pt x="409" y="50"/>
                    <a:pt x="335" y="28"/>
                    <a:pt x="285" y="25"/>
                  </a:cubicBezTo>
                  <a:cubicBezTo>
                    <a:pt x="235" y="22"/>
                    <a:pt x="205" y="22"/>
                    <a:pt x="168" y="34"/>
                  </a:cubicBezTo>
                  <a:cubicBezTo>
                    <a:pt x="132" y="45"/>
                    <a:pt x="89" y="82"/>
                    <a:pt x="68" y="95"/>
                  </a:cubicBezTo>
                  <a:close/>
                </a:path>
              </a:pathLst>
            </a:custGeom>
            <a:grpFill/>
            <a:ln w="25400" cap="flat" cmpd="sng">
              <a:solidFill>
                <a:schemeClr val="bg2"/>
              </a:solidFill>
              <a:prstDash val="solid"/>
              <a:round/>
              <a:headEnd type="none" w="sm" len="sm"/>
              <a:tailEnd type="none" w="sm" len="sm"/>
            </a:ln>
          </p:spPr>
          <p:txBody>
            <a:bodyPr wrap="none"/>
            <a:lstStyle/>
            <a:p>
              <a:endParaRPr lang="en-US"/>
            </a:p>
          </p:txBody>
        </p:sp>
        <p:sp>
          <p:nvSpPr>
            <p:cNvPr id="5132" name="Line 5"/>
            <p:cNvSpPr>
              <a:spLocks noChangeShapeType="1"/>
            </p:cNvSpPr>
            <p:nvPr/>
          </p:nvSpPr>
          <p:spPr bwMode="auto">
            <a:xfrm flipV="1">
              <a:off x="2880" y="998"/>
              <a:ext cx="192" cy="300"/>
            </a:xfrm>
            <a:prstGeom prst="line">
              <a:avLst/>
            </a:prstGeom>
            <a:grpFill/>
            <a:ln w="38100">
              <a:solidFill>
                <a:schemeClr val="bg1"/>
              </a:solidFill>
              <a:round/>
              <a:headEnd type="none" w="sm" len="sm"/>
              <a:tailEnd type="triangle" w="med" len="med"/>
            </a:ln>
          </p:spPr>
          <p:txBody>
            <a:bodyPr wrap="none"/>
            <a:lstStyle/>
            <a:p>
              <a:endParaRPr lang="en-US"/>
            </a:p>
          </p:txBody>
        </p:sp>
        <p:graphicFrame>
          <p:nvGraphicFramePr>
            <p:cNvPr id="5125" name="Object 6"/>
            <p:cNvGraphicFramePr>
              <a:graphicFrameLocks noChangeAspect="1"/>
            </p:cNvGraphicFramePr>
            <p:nvPr/>
          </p:nvGraphicFramePr>
          <p:xfrm>
            <a:off x="2627" y="889"/>
            <a:ext cx="241" cy="327"/>
          </p:xfrm>
          <a:graphic>
            <a:graphicData uri="http://schemas.openxmlformats.org/presentationml/2006/ole">
              <p:oleObj spid="_x0000_s5125" name="Equation" r:id="rId4" imgW="177480" imgH="241200" progId="Equation.DSMT4">
                <p:embed/>
              </p:oleObj>
            </a:graphicData>
          </a:graphic>
        </p:graphicFrame>
      </p:grpSp>
      <p:graphicFrame>
        <p:nvGraphicFramePr>
          <p:cNvPr id="5122" name="Object 7"/>
          <p:cNvGraphicFramePr>
            <a:graphicFrameLocks noChangeAspect="1"/>
          </p:cNvGraphicFramePr>
          <p:nvPr/>
        </p:nvGraphicFramePr>
        <p:xfrm>
          <a:off x="2152650" y="3865366"/>
          <a:ext cx="3800475" cy="1040009"/>
        </p:xfrm>
        <a:graphic>
          <a:graphicData uri="http://schemas.openxmlformats.org/presentationml/2006/ole">
            <p:oleObj spid="_x0000_s5122" name="Equation" r:id="rId5" imgW="1765080" imgH="482400" progId="Equation.DSMT4">
              <p:embed/>
            </p:oleObj>
          </a:graphicData>
        </a:graphic>
      </p:graphicFrame>
      <p:graphicFrame>
        <p:nvGraphicFramePr>
          <p:cNvPr id="5123" name="Object 8"/>
          <p:cNvGraphicFramePr>
            <a:graphicFrameLocks noChangeAspect="1"/>
          </p:cNvGraphicFramePr>
          <p:nvPr/>
        </p:nvGraphicFramePr>
        <p:xfrm>
          <a:off x="3116263" y="5284902"/>
          <a:ext cx="1865312" cy="933336"/>
        </p:xfrm>
        <a:graphic>
          <a:graphicData uri="http://schemas.openxmlformats.org/presentationml/2006/ole">
            <p:oleObj spid="_x0000_s5123" name="Equation" r:id="rId6" imgW="863280" imgH="431640" progId="Equation.DSMT4">
              <p:embed/>
            </p:oleObj>
          </a:graphicData>
        </a:graphic>
      </p:graphicFrame>
      <p:sp>
        <p:nvSpPr>
          <p:cNvPr id="778249" name="Text Box 9"/>
          <p:cNvSpPr txBox="1">
            <a:spLocks noChangeArrowheads="1"/>
          </p:cNvSpPr>
          <p:nvPr/>
        </p:nvSpPr>
        <p:spPr bwMode="auto">
          <a:xfrm>
            <a:off x="841375" y="0"/>
            <a:ext cx="7761288" cy="701675"/>
          </a:xfrm>
          <a:prstGeom prst="rect">
            <a:avLst/>
          </a:prstGeom>
          <a:noFill/>
          <a:ln w="12700">
            <a:noFill/>
            <a:miter lim="800000"/>
            <a:headEnd type="none" w="sm" len="sm"/>
            <a:tailEnd type="none" w="sm" len="sm"/>
          </a:ln>
          <a:effectLst/>
        </p:spPr>
        <p:txBody>
          <a:bodyPr>
            <a:spAutoFit/>
          </a:bodyPr>
          <a:lstStyle/>
          <a:p>
            <a:pPr algn="ctr">
              <a:defRPr/>
            </a:pPr>
            <a:r>
              <a:rPr lang="en-US" sz="4000" dirty="0">
                <a:solidFill>
                  <a:srgbClr val="FF9900"/>
                </a:solidFill>
                <a:effectLst>
                  <a:outerShdw blurRad="38100" dist="38100" dir="2700000" algn="tl">
                    <a:srgbClr val="C0C0C0"/>
                  </a:outerShdw>
                </a:effectLst>
                <a:latin typeface="Arial" charset="0"/>
              </a:rPr>
              <a:t>Radiation From Magnetic Current</a:t>
            </a:r>
          </a:p>
        </p:txBody>
      </p:sp>
      <p:sp>
        <p:nvSpPr>
          <p:cNvPr id="5129" name="Text Box 11"/>
          <p:cNvSpPr txBox="1">
            <a:spLocks noChangeArrowheads="1"/>
          </p:cNvSpPr>
          <p:nvPr/>
        </p:nvSpPr>
        <p:spPr bwMode="auto">
          <a:xfrm>
            <a:off x="5305425" y="1481138"/>
            <a:ext cx="3403600" cy="1190625"/>
          </a:xfrm>
          <a:prstGeom prst="rect">
            <a:avLst/>
          </a:prstGeom>
          <a:noFill/>
          <a:ln w="12700">
            <a:noFill/>
            <a:miter lim="800000"/>
            <a:headEnd type="none" w="sm" len="sm"/>
            <a:tailEnd type="none" w="sm" len="sm"/>
          </a:ln>
        </p:spPr>
        <p:txBody>
          <a:bodyPr>
            <a:spAutoFit/>
          </a:bodyPr>
          <a:lstStyle/>
          <a:p>
            <a:r>
              <a:rPr lang="en-US" dirty="0">
                <a:solidFill>
                  <a:schemeClr val="bg1"/>
                </a:solidFill>
                <a:latin typeface="Arial" charset="0"/>
              </a:rPr>
              <a:t>The shape of the electric current is the same as that of the original magnetic current that was given.</a:t>
            </a:r>
          </a:p>
        </p:txBody>
      </p:sp>
      <p:graphicFrame>
        <p:nvGraphicFramePr>
          <p:cNvPr id="5124" name="Object 12"/>
          <p:cNvGraphicFramePr>
            <a:graphicFrameLocks noChangeAspect="1"/>
          </p:cNvGraphicFramePr>
          <p:nvPr/>
        </p:nvGraphicFramePr>
        <p:xfrm>
          <a:off x="5486400" y="2835275"/>
          <a:ext cx="2509838" cy="466725"/>
        </p:xfrm>
        <a:graphic>
          <a:graphicData uri="http://schemas.openxmlformats.org/presentationml/2006/ole">
            <p:oleObj spid="_x0000_s5124" name="Equation" r:id="rId7" imgW="1434960" imgH="266400" progId="Equation.DSMT4">
              <p:embed/>
            </p:oleObj>
          </a:graphicData>
        </a:graphic>
      </p:graphicFrame>
      <p:sp>
        <p:nvSpPr>
          <p:cNvPr id="14" name="Slide Number Placeholder 13"/>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9"/>
          <p:cNvGraphicFramePr>
            <a:graphicFrameLocks noChangeAspect="1"/>
          </p:cNvGraphicFramePr>
          <p:nvPr/>
        </p:nvGraphicFramePr>
        <p:xfrm>
          <a:off x="3198813" y="1538288"/>
          <a:ext cx="2684462" cy="552450"/>
        </p:xfrm>
        <a:graphic>
          <a:graphicData uri="http://schemas.openxmlformats.org/presentationml/2006/ole">
            <p:oleObj spid="_x0000_s6146" name="Equation" r:id="rId4" imgW="1054080" imgH="215640" progId="Equation.DSMT4">
              <p:embed/>
            </p:oleObj>
          </a:graphicData>
        </a:graphic>
      </p:graphicFrame>
      <p:graphicFrame>
        <p:nvGraphicFramePr>
          <p:cNvPr id="6147" name="Object 10"/>
          <p:cNvGraphicFramePr>
            <a:graphicFrameLocks noChangeAspect="1"/>
          </p:cNvGraphicFramePr>
          <p:nvPr/>
        </p:nvGraphicFramePr>
        <p:xfrm>
          <a:off x="2468563" y="4675188"/>
          <a:ext cx="4227512" cy="1011237"/>
        </p:xfrm>
        <a:graphic>
          <a:graphicData uri="http://schemas.openxmlformats.org/presentationml/2006/ole">
            <p:oleObj spid="_x0000_s6147" name="Equation" r:id="rId5" imgW="1803240" imgH="431640" progId="Equation.DSMT4">
              <p:embed/>
            </p:oleObj>
          </a:graphicData>
        </a:graphic>
      </p:graphicFrame>
      <p:sp>
        <p:nvSpPr>
          <p:cNvPr id="6149" name="Text Box 11"/>
          <p:cNvSpPr txBox="1">
            <a:spLocks noChangeArrowheads="1"/>
          </p:cNvSpPr>
          <p:nvPr/>
        </p:nvSpPr>
        <p:spPr bwMode="auto">
          <a:xfrm>
            <a:off x="1938338" y="4294188"/>
            <a:ext cx="452437" cy="396875"/>
          </a:xfrm>
          <a:prstGeom prst="rect">
            <a:avLst/>
          </a:prstGeom>
          <a:noFill/>
          <a:ln w="12700">
            <a:noFill/>
            <a:miter lim="800000"/>
            <a:headEnd type="none" w="sm" len="sm"/>
            <a:tailEnd type="none" w="sm" len="sm"/>
          </a:ln>
        </p:spPr>
        <p:txBody>
          <a:bodyPr wrap="none">
            <a:spAutoFit/>
          </a:bodyPr>
          <a:lstStyle/>
          <a:p>
            <a:r>
              <a:rPr lang="en-US" sz="2000" dirty="0">
                <a:solidFill>
                  <a:schemeClr val="bg1"/>
                </a:solidFill>
                <a:latin typeface="Arial" charset="0"/>
              </a:rPr>
              <a:t>so</a:t>
            </a:r>
          </a:p>
        </p:txBody>
      </p:sp>
      <p:graphicFrame>
        <p:nvGraphicFramePr>
          <p:cNvPr id="6148" name="Object 12"/>
          <p:cNvGraphicFramePr>
            <a:graphicFrameLocks noChangeAspect="1"/>
          </p:cNvGraphicFramePr>
          <p:nvPr/>
        </p:nvGraphicFramePr>
        <p:xfrm>
          <a:off x="3446463" y="3168650"/>
          <a:ext cx="2606675" cy="534988"/>
        </p:xfrm>
        <a:graphic>
          <a:graphicData uri="http://schemas.openxmlformats.org/presentationml/2006/ole">
            <p:oleObj spid="_x0000_s6148" name="Equation" r:id="rId6" imgW="1117440" imgH="228600" progId="Equation.DSMT4">
              <p:embed/>
            </p:oleObj>
          </a:graphicData>
        </a:graphic>
      </p:graphicFrame>
      <p:sp>
        <p:nvSpPr>
          <p:cNvPr id="761870" name="Text Box 14"/>
          <p:cNvSpPr txBox="1">
            <a:spLocks noChangeArrowheads="1"/>
          </p:cNvSpPr>
          <p:nvPr/>
        </p:nvSpPr>
        <p:spPr bwMode="auto">
          <a:xfrm>
            <a:off x="446088" y="0"/>
            <a:ext cx="8396287" cy="641350"/>
          </a:xfrm>
          <a:prstGeom prst="rect">
            <a:avLst/>
          </a:prstGeom>
          <a:noFill/>
          <a:ln w="12700">
            <a:noFill/>
            <a:miter lim="800000"/>
            <a:headEnd type="none" w="sm" len="sm"/>
            <a:tailEnd type="none" w="sm" len="sm"/>
          </a:ln>
          <a:effectLst/>
        </p:spPr>
        <p:txBody>
          <a:bodyPr>
            <a:spAutoFit/>
          </a:bodyPr>
          <a:lstStyle/>
          <a:p>
            <a:pPr algn="ctr">
              <a:defRPr/>
            </a:pPr>
            <a:r>
              <a:rPr lang="en-US" sz="3600" dirty="0">
                <a:solidFill>
                  <a:srgbClr val="FF9900"/>
                </a:solidFill>
                <a:effectLst>
                  <a:outerShdw blurRad="38100" dist="38100" dir="2700000" algn="tl">
                    <a:srgbClr val="C0C0C0"/>
                  </a:outerShdw>
                </a:effectLst>
                <a:latin typeface="Arial" charset="0"/>
              </a:rPr>
              <a:t>Radiation From Magnetic Current (cont.)</a:t>
            </a:r>
          </a:p>
        </p:txBody>
      </p:sp>
      <p:sp>
        <p:nvSpPr>
          <p:cNvPr id="6151" name="Text Box 15"/>
          <p:cNvSpPr txBox="1">
            <a:spLocks noChangeArrowheads="1"/>
          </p:cNvSpPr>
          <p:nvPr/>
        </p:nvSpPr>
        <p:spPr bwMode="auto">
          <a:xfrm>
            <a:off x="2571750" y="2752726"/>
            <a:ext cx="704850" cy="400110"/>
          </a:xfrm>
          <a:prstGeom prst="rect">
            <a:avLst/>
          </a:prstGeom>
          <a:noFill/>
          <a:ln w="12700">
            <a:noFill/>
            <a:miter lim="800000"/>
            <a:headEnd type="none" w="sm" len="sm"/>
            <a:tailEnd type="none" w="sm" len="sm"/>
          </a:ln>
        </p:spPr>
        <p:txBody>
          <a:bodyPr wrap="square">
            <a:spAutoFit/>
          </a:bodyPr>
          <a:lstStyle/>
          <a:p>
            <a:r>
              <a:rPr lang="en-US" sz="2000" dirty="0">
                <a:solidFill>
                  <a:schemeClr val="bg1"/>
                </a:solidFill>
                <a:latin typeface="Arial" charset="0"/>
              </a:rPr>
              <a:t>and</a:t>
            </a:r>
          </a:p>
        </p:txBody>
      </p:sp>
      <p:sp>
        <p:nvSpPr>
          <p:cNvPr id="9" name="Text Box 15"/>
          <p:cNvSpPr txBox="1">
            <a:spLocks noChangeArrowheads="1"/>
          </p:cNvSpPr>
          <p:nvPr/>
        </p:nvSpPr>
        <p:spPr bwMode="auto">
          <a:xfrm>
            <a:off x="2371725" y="1109663"/>
            <a:ext cx="684803" cy="400110"/>
          </a:xfrm>
          <a:prstGeom prst="rect">
            <a:avLst/>
          </a:prstGeom>
          <a:noFill/>
          <a:ln w="12700">
            <a:noFill/>
            <a:miter lim="800000"/>
            <a:headEnd type="none" w="sm" len="sm"/>
            <a:tailEnd type="none" w="sm" len="sm"/>
          </a:ln>
        </p:spPr>
        <p:txBody>
          <a:bodyPr wrap="none">
            <a:spAutoFit/>
          </a:bodyPr>
          <a:lstStyle/>
          <a:p>
            <a:r>
              <a:rPr lang="en-US" sz="2000" dirty="0" smtClean="0">
                <a:solidFill>
                  <a:schemeClr val="bg1"/>
                </a:solidFill>
                <a:latin typeface="Arial" charset="0"/>
              </a:rPr>
              <a:t>Also</a:t>
            </a:r>
            <a:endParaRPr lang="en-US" sz="2000" dirty="0">
              <a:solidFill>
                <a:schemeClr val="bg1"/>
              </a:solidFill>
              <a:latin typeface="Arial" charset="0"/>
            </a:endParaRPr>
          </a:p>
        </p:txBody>
      </p:sp>
      <p:sp>
        <p:nvSpPr>
          <p:cNvPr id="11" name="Slide Number Placeholder 10"/>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24"/>
          <p:cNvSpPr>
            <a:spLocks noChangeArrowheads="1"/>
          </p:cNvSpPr>
          <p:nvPr/>
        </p:nvSpPr>
        <p:spPr bwMode="auto">
          <a:xfrm>
            <a:off x="4903788" y="3763963"/>
            <a:ext cx="4049712" cy="2582862"/>
          </a:xfrm>
          <a:prstGeom prst="rect">
            <a:avLst/>
          </a:prstGeom>
          <a:solidFill>
            <a:srgbClr val="DDDDDD"/>
          </a:solidFill>
          <a:ln w="12700">
            <a:solidFill>
              <a:schemeClr val="tx1"/>
            </a:solidFill>
            <a:miter lim="800000"/>
            <a:headEnd type="none" w="sm" len="sm"/>
            <a:tailEnd type="none" w="sm" len="sm"/>
          </a:ln>
        </p:spPr>
        <p:txBody>
          <a:bodyPr wrap="none" anchor="ctr"/>
          <a:lstStyle/>
          <a:p>
            <a:endParaRPr lang="en-US"/>
          </a:p>
        </p:txBody>
      </p:sp>
      <p:sp>
        <p:nvSpPr>
          <p:cNvPr id="7177" name="Rectangle 23"/>
          <p:cNvSpPr>
            <a:spLocks noChangeArrowheads="1"/>
          </p:cNvSpPr>
          <p:nvPr/>
        </p:nvSpPr>
        <p:spPr bwMode="auto">
          <a:xfrm>
            <a:off x="211138" y="3749675"/>
            <a:ext cx="3724275" cy="2557463"/>
          </a:xfrm>
          <a:prstGeom prst="rect">
            <a:avLst/>
          </a:prstGeom>
          <a:solidFill>
            <a:srgbClr val="DDDDDD"/>
          </a:solidFill>
          <a:ln w="12700">
            <a:solidFill>
              <a:schemeClr val="tx1"/>
            </a:solidFill>
            <a:miter lim="800000"/>
            <a:headEnd type="none" w="sm" len="sm"/>
            <a:tailEnd type="none" w="sm" len="sm"/>
          </a:ln>
        </p:spPr>
        <p:txBody>
          <a:bodyPr wrap="none" anchor="ctr"/>
          <a:lstStyle/>
          <a:p>
            <a:endParaRPr lang="en-US"/>
          </a:p>
        </p:txBody>
      </p:sp>
      <p:sp>
        <p:nvSpPr>
          <p:cNvPr id="7178" name="Text Box 3"/>
          <p:cNvSpPr txBox="1">
            <a:spLocks noChangeArrowheads="1"/>
          </p:cNvSpPr>
          <p:nvPr/>
        </p:nvSpPr>
        <p:spPr bwMode="auto">
          <a:xfrm>
            <a:off x="1071563" y="1090613"/>
            <a:ext cx="2295525" cy="457200"/>
          </a:xfrm>
          <a:prstGeom prst="rect">
            <a:avLst/>
          </a:prstGeom>
          <a:noFill/>
          <a:ln w="12700">
            <a:noFill/>
            <a:miter lim="800000"/>
            <a:headEnd type="none" w="sm" len="sm"/>
            <a:tailEnd type="none" w="sm" len="sm"/>
          </a:ln>
        </p:spPr>
        <p:txBody>
          <a:bodyPr wrap="none">
            <a:spAutoFit/>
          </a:bodyPr>
          <a:lstStyle/>
          <a:p>
            <a:r>
              <a:rPr lang="en-US" sz="2000" dirty="0">
                <a:solidFill>
                  <a:schemeClr val="bg1"/>
                </a:solidFill>
                <a:latin typeface="Arial" charset="0"/>
              </a:rPr>
              <a:t>Case (B):  </a:t>
            </a:r>
            <a:r>
              <a:rPr lang="en-US" sz="2400" i="1" u="sng" dirty="0">
                <a:solidFill>
                  <a:schemeClr val="bg1"/>
                </a:solidFill>
              </a:rPr>
              <a:t>M</a:t>
            </a:r>
            <a:r>
              <a:rPr lang="en-US" sz="2400" i="1" dirty="0">
                <a:solidFill>
                  <a:schemeClr val="bg1"/>
                </a:solidFill>
              </a:rPr>
              <a:t> </a:t>
            </a:r>
            <a:r>
              <a:rPr lang="en-US" sz="2400" i="1" baseline="30000" dirty="0">
                <a:solidFill>
                  <a:schemeClr val="bg1"/>
                </a:solidFill>
              </a:rPr>
              <a:t>i</a:t>
            </a:r>
            <a:r>
              <a:rPr lang="en-US" sz="2000" baseline="30000" dirty="0">
                <a:solidFill>
                  <a:schemeClr val="bg1"/>
                </a:solidFill>
                <a:latin typeface="Arial" charset="0"/>
              </a:rPr>
              <a:t> </a:t>
            </a:r>
            <a:r>
              <a:rPr lang="en-US" sz="2000" dirty="0">
                <a:solidFill>
                  <a:schemeClr val="bg1"/>
                </a:solidFill>
                <a:latin typeface="Arial" charset="0"/>
              </a:rPr>
              <a:t>only</a:t>
            </a:r>
          </a:p>
        </p:txBody>
      </p:sp>
      <p:grpSp>
        <p:nvGrpSpPr>
          <p:cNvPr id="7179" name="Group 20"/>
          <p:cNvGrpSpPr>
            <a:grpSpLocks/>
          </p:cNvGrpSpPr>
          <p:nvPr/>
        </p:nvGrpSpPr>
        <p:grpSpPr bwMode="auto">
          <a:xfrm>
            <a:off x="3984625" y="1436379"/>
            <a:ext cx="1546225" cy="1484313"/>
            <a:chOff x="2393" y="672"/>
            <a:chExt cx="974" cy="935"/>
          </a:xfrm>
          <a:solidFill>
            <a:schemeClr val="accent1">
              <a:lumMod val="40000"/>
              <a:lumOff val="60000"/>
            </a:schemeClr>
          </a:solidFill>
        </p:grpSpPr>
        <p:sp>
          <p:nvSpPr>
            <p:cNvPr id="7187" name="Freeform 4"/>
            <p:cNvSpPr>
              <a:spLocks/>
            </p:cNvSpPr>
            <p:nvPr/>
          </p:nvSpPr>
          <p:spPr bwMode="auto">
            <a:xfrm>
              <a:off x="2393" y="672"/>
              <a:ext cx="974" cy="935"/>
            </a:xfrm>
            <a:custGeom>
              <a:avLst/>
              <a:gdLst>
                <a:gd name="T0" fmla="*/ 62 w 1070"/>
                <a:gd name="T1" fmla="*/ 133 h 666"/>
                <a:gd name="T2" fmla="*/ 21 w 1070"/>
                <a:gd name="T3" fmla="*/ 265 h 666"/>
                <a:gd name="T4" fmla="*/ 3 w 1070"/>
                <a:gd name="T5" fmla="*/ 418 h 666"/>
                <a:gd name="T6" fmla="*/ 22 w 1070"/>
                <a:gd name="T7" fmla="*/ 618 h 666"/>
                <a:gd name="T8" fmla="*/ 131 w 1070"/>
                <a:gd name="T9" fmla="*/ 750 h 666"/>
                <a:gd name="T10" fmla="*/ 280 w 1070"/>
                <a:gd name="T11" fmla="*/ 837 h 666"/>
                <a:gd name="T12" fmla="*/ 442 w 1070"/>
                <a:gd name="T13" fmla="*/ 924 h 666"/>
                <a:gd name="T14" fmla="*/ 568 w 1070"/>
                <a:gd name="T15" fmla="*/ 904 h 666"/>
                <a:gd name="T16" fmla="*/ 693 w 1070"/>
                <a:gd name="T17" fmla="*/ 894 h 666"/>
                <a:gd name="T18" fmla="*/ 823 w 1070"/>
                <a:gd name="T19" fmla="*/ 806 h 666"/>
                <a:gd name="T20" fmla="*/ 918 w 1070"/>
                <a:gd name="T21" fmla="*/ 658 h 666"/>
                <a:gd name="T22" fmla="*/ 948 w 1070"/>
                <a:gd name="T23" fmla="*/ 493 h 666"/>
                <a:gd name="T24" fmla="*/ 973 w 1070"/>
                <a:gd name="T25" fmla="*/ 375 h 666"/>
                <a:gd name="T26" fmla="*/ 955 w 1070"/>
                <a:gd name="T27" fmla="*/ 211 h 666"/>
                <a:gd name="T28" fmla="*/ 886 w 1070"/>
                <a:gd name="T29" fmla="*/ 153 h 666"/>
                <a:gd name="T30" fmla="*/ 830 w 1070"/>
                <a:gd name="T31" fmla="*/ 115 h 666"/>
                <a:gd name="T32" fmla="*/ 705 w 1070"/>
                <a:gd name="T33" fmla="*/ 8 h 666"/>
                <a:gd name="T34" fmla="*/ 573 w 1070"/>
                <a:gd name="T35" fmla="*/ 67 h 666"/>
                <a:gd name="T36" fmla="*/ 424 w 1070"/>
                <a:gd name="T37" fmla="*/ 76 h 666"/>
                <a:gd name="T38" fmla="*/ 259 w 1070"/>
                <a:gd name="T39" fmla="*/ 35 h 666"/>
                <a:gd name="T40" fmla="*/ 153 w 1070"/>
                <a:gd name="T41" fmla="*/ 48 h 666"/>
                <a:gd name="T42" fmla="*/ 62 w 1070"/>
                <a:gd name="T43" fmla="*/ 133 h 66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70"/>
                <a:gd name="T67" fmla="*/ 0 h 666"/>
                <a:gd name="T68" fmla="*/ 1070 w 1070"/>
                <a:gd name="T69" fmla="*/ 666 h 66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70" h="666">
                  <a:moveTo>
                    <a:pt x="68" y="95"/>
                  </a:moveTo>
                  <a:cubicBezTo>
                    <a:pt x="49" y="124"/>
                    <a:pt x="34" y="155"/>
                    <a:pt x="23" y="189"/>
                  </a:cubicBezTo>
                  <a:cubicBezTo>
                    <a:pt x="13" y="222"/>
                    <a:pt x="3" y="256"/>
                    <a:pt x="3" y="298"/>
                  </a:cubicBezTo>
                  <a:cubicBezTo>
                    <a:pt x="3" y="340"/>
                    <a:pt x="0" y="401"/>
                    <a:pt x="24" y="440"/>
                  </a:cubicBezTo>
                  <a:cubicBezTo>
                    <a:pt x="48" y="479"/>
                    <a:pt x="97" y="508"/>
                    <a:pt x="144" y="534"/>
                  </a:cubicBezTo>
                  <a:cubicBezTo>
                    <a:pt x="191" y="560"/>
                    <a:pt x="251" y="575"/>
                    <a:pt x="308" y="596"/>
                  </a:cubicBezTo>
                  <a:cubicBezTo>
                    <a:pt x="365" y="617"/>
                    <a:pt x="433" y="650"/>
                    <a:pt x="486" y="658"/>
                  </a:cubicBezTo>
                  <a:cubicBezTo>
                    <a:pt x="539" y="666"/>
                    <a:pt x="578" y="647"/>
                    <a:pt x="624" y="644"/>
                  </a:cubicBezTo>
                  <a:cubicBezTo>
                    <a:pt x="670" y="641"/>
                    <a:pt x="715" y="649"/>
                    <a:pt x="761" y="637"/>
                  </a:cubicBezTo>
                  <a:cubicBezTo>
                    <a:pt x="807" y="625"/>
                    <a:pt x="863" y="602"/>
                    <a:pt x="904" y="574"/>
                  </a:cubicBezTo>
                  <a:cubicBezTo>
                    <a:pt x="945" y="546"/>
                    <a:pt x="985" y="506"/>
                    <a:pt x="1008" y="469"/>
                  </a:cubicBezTo>
                  <a:cubicBezTo>
                    <a:pt x="1032" y="432"/>
                    <a:pt x="1031" y="385"/>
                    <a:pt x="1041" y="351"/>
                  </a:cubicBezTo>
                  <a:cubicBezTo>
                    <a:pt x="1051" y="317"/>
                    <a:pt x="1068" y="300"/>
                    <a:pt x="1069" y="267"/>
                  </a:cubicBezTo>
                  <a:cubicBezTo>
                    <a:pt x="1070" y="234"/>
                    <a:pt x="1065" y="176"/>
                    <a:pt x="1049" y="150"/>
                  </a:cubicBezTo>
                  <a:cubicBezTo>
                    <a:pt x="1033" y="124"/>
                    <a:pt x="996" y="120"/>
                    <a:pt x="973" y="109"/>
                  </a:cubicBezTo>
                  <a:cubicBezTo>
                    <a:pt x="950" y="98"/>
                    <a:pt x="945" y="99"/>
                    <a:pt x="912" y="82"/>
                  </a:cubicBezTo>
                  <a:cubicBezTo>
                    <a:pt x="879" y="65"/>
                    <a:pt x="821" y="12"/>
                    <a:pt x="774" y="6"/>
                  </a:cubicBezTo>
                  <a:cubicBezTo>
                    <a:pt x="727" y="0"/>
                    <a:pt x="681" y="40"/>
                    <a:pt x="630" y="48"/>
                  </a:cubicBezTo>
                  <a:cubicBezTo>
                    <a:pt x="579" y="56"/>
                    <a:pt x="523" y="58"/>
                    <a:pt x="466" y="54"/>
                  </a:cubicBezTo>
                  <a:cubicBezTo>
                    <a:pt x="409" y="50"/>
                    <a:pt x="335" y="28"/>
                    <a:pt x="285" y="25"/>
                  </a:cubicBezTo>
                  <a:cubicBezTo>
                    <a:pt x="235" y="22"/>
                    <a:pt x="205" y="22"/>
                    <a:pt x="168" y="34"/>
                  </a:cubicBezTo>
                  <a:cubicBezTo>
                    <a:pt x="132" y="45"/>
                    <a:pt x="89" y="82"/>
                    <a:pt x="68" y="95"/>
                  </a:cubicBezTo>
                  <a:close/>
                </a:path>
              </a:pathLst>
            </a:custGeom>
            <a:grpFill/>
            <a:ln w="25400" cap="flat" cmpd="sng">
              <a:solidFill>
                <a:schemeClr val="bg2"/>
              </a:solidFill>
              <a:prstDash val="solid"/>
              <a:round/>
              <a:headEnd type="none" w="sm" len="sm"/>
              <a:tailEnd type="none" w="sm" len="sm"/>
            </a:ln>
          </p:spPr>
          <p:txBody>
            <a:bodyPr wrap="none"/>
            <a:lstStyle/>
            <a:p>
              <a:endParaRPr lang="en-US"/>
            </a:p>
          </p:txBody>
        </p:sp>
        <p:graphicFrame>
          <p:nvGraphicFramePr>
            <p:cNvPr id="7175" name="Object 6"/>
            <p:cNvGraphicFramePr>
              <a:graphicFrameLocks noChangeAspect="1"/>
            </p:cNvGraphicFramePr>
            <p:nvPr/>
          </p:nvGraphicFramePr>
          <p:xfrm>
            <a:off x="2685" y="863"/>
            <a:ext cx="361" cy="327"/>
          </p:xfrm>
          <a:graphic>
            <a:graphicData uri="http://schemas.openxmlformats.org/presentationml/2006/ole">
              <p:oleObj spid="_x0000_s7175" name="Equation" r:id="rId4" imgW="266400" imgH="241200" progId="Equation.DSMT4">
                <p:embed/>
              </p:oleObj>
            </a:graphicData>
          </a:graphic>
        </p:graphicFrame>
        <p:grpSp>
          <p:nvGrpSpPr>
            <p:cNvPr id="7188" name="Group 10"/>
            <p:cNvGrpSpPr>
              <a:grpSpLocks/>
            </p:cNvGrpSpPr>
            <p:nvPr/>
          </p:nvGrpSpPr>
          <p:grpSpPr bwMode="auto">
            <a:xfrm>
              <a:off x="2988" y="1007"/>
              <a:ext cx="192" cy="300"/>
              <a:chOff x="2921" y="998"/>
              <a:chExt cx="192" cy="300"/>
            </a:xfrm>
            <a:grpFill/>
          </p:grpSpPr>
          <p:sp>
            <p:nvSpPr>
              <p:cNvPr id="7189" name="Line 5"/>
              <p:cNvSpPr>
                <a:spLocks noChangeShapeType="1"/>
              </p:cNvSpPr>
              <p:nvPr/>
            </p:nvSpPr>
            <p:spPr bwMode="auto">
              <a:xfrm flipV="1">
                <a:off x="2921" y="998"/>
                <a:ext cx="192" cy="300"/>
              </a:xfrm>
              <a:prstGeom prst="line">
                <a:avLst/>
              </a:prstGeom>
              <a:grpFill/>
              <a:ln w="38100">
                <a:solidFill>
                  <a:schemeClr val="hlink"/>
                </a:solidFill>
                <a:round/>
                <a:headEnd type="none" w="sm" len="sm"/>
                <a:tailEnd type="triangle" w="med" len="med"/>
              </a:ln>
            </p:spPr>
            <p:txBody>
              <a:bodyPr wrap="none"/>
              <a:lstStyle/>
              <a:p>
                <a:endParaRPr lang="en-US"/>
              </a:p>
            </p:txBody>
          </p:sp>
          <p:sp>
            <p:nvSpPr>
              <p:cNvPr id="7190" name="Line 9"/>
              <p:cNvSpPr>
                <a:spLocks noChangeShapeType="1"/>
              </p:cNvSpPr>
              <p:nvPr/>
            </p:nvSpPr>
            <p:spPr bwMode="auto">
              <a:xfrm flipV="1">
                <a:off x="3021" y="1079"/>
                <a:ext cx="37" cy="54"/>
              </a:xfrm>
              <a:prstGeom prst="line">
                <a:avLst/>
              </a:prstGeom>
              <a:grpFill/>
              <a:ln w="38100">
                <a:solidFill>
                  <a:schemeClr val="hlink"/>
                </a:solidFill>
                <a:round/>
                <a:headEnd type="none" w="sm" len="sm"/>
                <a:tailEnd type="triangle" w="med" len="med"/>
              </a:ln>
            </p:spPr>
            <p:txBody>
              <a:bodyPr wrap="none"/>
              <a:lstStyle/>
              <a:p>
                <a:endParaRPr lang="en-US"/>
              </a:p>
            </p:txBody>
          </p:sp>
        </p:grpSp>
      </p:grpSp>
      <p:graphicFrame>
        <p:nvGraphicFramePr>
          <p:cNvPr id="7170" name="Object 11"/>
          <p:cNvGraphicFramePr>
            <a:graphicFrameLocks noChangeAspect="1"/>
          </p:cNvGraphicFramePr>
          <p:nvPr/>
        </p:nvGraphicFramePr>
        <p:xfrm>
          <a:off x="4919663" y="5167313"/>
          <a:ext cx="3970337" cy="1054100"/>
        </p:xfrm>
        <a:graphic>
          <a:graphicData uri="http://schemas.openxmlformats.org/presentationml/2006/ole">
            <p:oleObj spid="_x0000_s7170" name="Equation" r:id="rId5" imgW="1815840" imgH="482400" progId="Equation.DSMT4">
              <p:embed/>
            </p:oleObj>
          </a:graphicData>
        </a:graphic>
      </p:graphicFrame>
      <p:sp>
        <p:nvSpPr>
          <p:cNvPr id="7180" name="Text Box 12"/>
          <p:cNvSpPr txBox="1">
            <a:spLocks noChangeArrowheads="1"/>
          </p:cNvSpPr>
          <p:nvPr/>
        </p:nvSpPr>
        <p:spPr bwMode="auto">
          <a:xfrm>
            <a:off x="5119688" y="4772025"/>
            <a:ext cx="813043" cy="369332"/>
          </a:xfrm>
          <a:prstGeom prst="rect">
            <a:avLst/>
          </a:prstGeom>
          <a:noFill/>
          <a:ln w="12700">
            <a:noFill/>
            <a:miter lim="800000"/>
            <a:headEnd type="none" w="sm" len="sm"/>
            <a:tailEnd type="none" w="sm" len="sm"/>
          </a:ln>
        </p:spPr>
        <p:txBody>
          <a:bodyPr wrap="none">
            <a:spAutoFit/>
          </a:bodyPr>
          <a:lstStyle/>
          <a:p>
            <a:r>
              <a:rPr lang="en-US" dirty="0">
                <a:solidFill>
                  <a:schemeClr val="bg2"/>
                </a:solidFill>
                <a:latin typeface="Arial" charset="0"/>
              </a:rPr>
              <a:t>where</a:t>
            </a:r>
          </a:p>
        </p:txBody>
      </p:sp>
      <p:graphicFrame>
        <p:nvGraphicFramePr>
          <p:cNvPr id="7171" name="Object 13"/>
          <p:cNvGraphicFramePr>
            <a:graphicFrameLocks noChangeAspect="1"/>
          </p:cNvGraphicFramePr>
          <p:nvPr/>
        </p:nvGraphicFramePr>
        <p:xfrm>
          <a:off x="5656263" y="3786188"/>
          <a:ext cx="2287587" cy="1065212"/>
        </p:xfrm>
        <a:graphic>
          <a:graphicData uri="http://schemas.openxmlformats.org/presentationml/2006/ole">
            <p:oleObj spid="_x0000_s7171" name="Equation" r:id="rId6" imgW="927000" imgH="431640" progId="Equation.DSMT4">
              <p:embed/>
            </p:oleObj>
          </a:graphicData>
        </a:graphic>
      </p:graphicFrame>
      <p:sp>
        <p:nvSpPr>
          <p:cNvPr id="7181" name="Text Box 16"/>
          <p:cNvSpPr txBox="1">
            <a:spLocks noChangeArrowheads="1"/>
          </p:cNvSpPr>
          <p:nvPr/>
        </p:nvSpPr>
        <p:spPr bwMode="auto">
          <a:xfrm>
            <a:off x="3562350" y="3179785"/>
            <a:ext cx="1651000" cy="396875"/>
          </a:xfrm>
          <a:prstGeom prst="rect">
            <a:avLst/>
          </a:prstGeom>
          <a:noFill/>
          <a:ln w="12700">
            <a:noFill/>
            <a:miter lim="800000"/>
            <a:headEnd type="none" w="sm" len="sm"/>
            <a:tailEnd type="none" w="sm" len="sm"/>
          </a:ln>
        </p:spPr>
        <p:txBody>
          <a:bodyPr wrap="none">
            <a:spAutoFit/>
          </a:bodyPr>
          <a:lstStyle/>
          <a:p>
            <a:r>
              <a:rPr lang="en-US" sz="2000">
                <a:solidFill>
                  <a:schemeClr val="bg1"/>
                </a:solidFill>
                <a:latin typeface="Arial" charset="0"/>
              </a:rPr>
              <a:t>From duality:</a:t>
            </a:r>
          </a:p>
        </p:txBody>
      </p:sp>
      <p:graphicFrame>
        <p:nvGraphicFramePr>
          <p:cNvPr id="7172" name="Object 17"/>
          <p:cNvGraphicFramePr>
            <a:graphicFrameLocks noChangeAspect="1"/>
          </p:cNvGraphicFramePr>
          <p:nvPr/>
        </p:nvGraphicFramePr>
        <p:xfrm>
          <a:off x="890588" y="3863975"/>
          <a:ext cx="1946275" cy="973138"/>
        </p:xfrm>
        <a:graphic>
          <a:graphicData uri="http://schemas.openxmlformats.org/presentationml/2006/ole">
            <p:oleObj spid="_x0000_s7172" name="Equation" r:id="rId7" imgW="863280" imgH="431640" progId="Equation.DSMT4">
              <p:embed/>
            </p:oleObj>
          </a:graphicData>
        </a:graphic>
      </p:graphicFrame>
      <p:sp>
        <p:nvSpPr>
          <p:cNvPr id="7182" name="AutoShape 18"/>
          <p:cNvSpPr>
            <a:spLocks noChangeArrowheads="1"/>
          </p:cNvSpPr>
          <p:nvPr/>
        </p:nvSpPr>
        <p:spPr bwMode="auto">
          <a:xfrm>
            <a:off x="4043363" y="4916488"/>
            <a:ext cx="768350" cy="225425"/>
          </a:xfrm>
          <a:prstGeom prst="rightArrow">
            <a:avLst>
              <a:gd name="adj1" fmla="val 50000"/>
              <a:gd name="adj2" fmla="val 85211"/>
            </a:avLst>
          </a:prstGeom>
          <a:solidFill>
            <a:schemeClr val="accent1"/>
          </a:solidFill>
          <a:ln w="12700">
            <a:solidFill>
              <a:schemeClr val="bg2"/>
            </a:solidFill>
            <a:miter lim="800000"/>
            <a:headEnd type="none" w="sm" len="sm"/>
            <a:tailEnd type="none" w="sm" len="sm"/>
          </a:ln>
        </p:spPr>
        <p:txBody>
          <a:bodyPr wrap="none" anchor="ctr"/>
          <a:lstStyle/>
          <a:p>
            <a:endParaRPr lang="en-US"/>
          </a:p>
        </p:txBody>
      </p:sp>
      <p:graphicFrame>
        <p:nvGraphicFramePr>
          <p:cNvPr id="7173" name="Object 19"/>
          <p:cNvGraphicFramePr>
            <a:graphicFrameLocks noChangeAspect="1"/>
          </p:cNvGraphicFramePr>
          <p:nvPr/>
        </p:nvGraphicFramePr>
        <p:xfrm>
          <a:off x="482600" y="5086350"/>
          <a:ext cx="3422650" cy="923925"/>
        </p:xfrm>
        <a:graphic>
          <a:graphicData uri="http://schemas.openxmlformats.org/presentationml/2006/ole">
            <p:oleObj spid="_x0000_s7173" name="Equation" r:id="rId8" imgW="1790640" imgH="482400" progId="Equation.DSMT4">
              <p:embed/>
            </p:oleObj>
          </a:graphicData>
        </a:graphic>
      </p:graphicFrame>
      <p:sp>
        <p:nvSpPr>
          <p:cNvPr id="762902" name="Text Box 22"/>
          <p:cNvSpPr txBox="1">
            <a:spLocks noChangeArrowheads="1"/>
          </p:cNvSpPr>
          <p:nvPr/>
        </p:nvSpPr>
        <p:spPr bwMode="auto">
          <a:xfrm>
            <a:off x="503238" y="0"/>
            <a:ext cx="8396287" cy="641350"/>
          </a:xfrm>
          <a:prstGeom prst="rect">
            <a:avLst/>
          </a:prstGeom>
          <a:noFill/>
          <a:ln w="12700">
            <a:noFill/>
            <a:miter lim="800000"/>
            <a:headEnd type="none" w="sm" len="sm"/>
            <a:tailEnd type="none" w="sm" len="sm"/>
          </a:ln>
          <a:effectLst/>
        </p:spPr>
        <p:txBody>
          <a:bodyPr>
            <a:spAutoFit/>
          </a:bodyPr>
          <a:lstStyle/>
          <a:p>
            <a:pPr algn="ctr">
              <a:defRPr/>
            </a:pPr>
            <a:r>
              <a:rPr lang="en-US" sz="3600" dirty="0">
                <a:solidFill>
                  <a:srgbClr val="FF9900"/>
                </a:solidFill>
                <a:effectLst>
                  <a:outerShdw blurRad="38100" dist="38100" dir="2700000" algn="tl">
                    <a:srgbClr val="C0C0C0"/>
                  </a:outerShdw>
                </a:effectLst>
                <a:latin typeface="Arial" charset="0"/>
              </a:rPr>
              <a:t>Radiation From Magnetic Current (cont.)</a:t>
            </a:r>
          </a:p>
        </p:txBody>
      </p:sp>
      <p:sp>
        <p:nvSpPr>
          <p:cNvPr id="7184" name="Text Box 25"/>
          <p:cNvSpPr txBox="1">
            <a:spLocks noChangeArrowheads="1"/>
          </p:cNvSpPr>
          <p:nvPr/>
        </p:nvSpPr>
        <p:spPr bwMode="auto">
          <a:xfrm>
            <a:off x="2982913" y="3786188"/>
            <a:ext cx="928524" cy="369332"/>
          </a:xfrm>
          <a:prstGeom prst="rect">
            <a:avLst/>
          </a:prstGeom>
          <a:noFill/>
          <a:ln w="12700">
            <a:noFill/>
            <a:miter lim="800000"/>
            <a:headEnd type="none" w="sm" len="sm"/>
            <a:tailEnd type="none" w="sm" len="sm"/>
          </a:ln>
        </p:spPr>
        <p:txBody>
          <a:bodyPr wrap="none">
            <a:spAutoFit/>
          </a:bodyPr>
          <a:lstStyle/>
          <a:p>
            <a:r>
              <a:rPr lang="en-US" dirty="0">
                <a:solidFill>
                  <a:schemeClr val="hlink"/>
                </a:solidFill>
                <a:latin typeface="Arial" charset="0"/>
              </a:rPr>
              <a:t>C</a:t>
            </a:r>
            <a:r>
              <a:rPr lang="en-US" dirty="0" smtClean="0">
                <a:solidFill>
                  <a:schemeClr val="hlink"/>
                </a:solidFill>
                <a:latin typeface="Arial" charset="0"/>
              </a:rPr>
              <a:t>ase </a:t>
            </a:r>
            <a:r>
              <a:rPr lang="en-US" dirty="0">
                <a:solidFill>
                  <a:schemeClr val="hlink"/>
                </a:solidFill>
                <a:latin typeface="Arial" charset="0"/>
              </a:rPr>
              <a:t>A</a:t>
            </a:r>
          </a:p>
        </p:txBody>
      </p:sp>
      <p:sp>
        <p:nvSpPr>
          <p:cNvPr id="7185" name="Text Box 26"/>
          <p:cNvSpPr txBox="1">
            <a:spLocks noChangeArrowheads="1"/>
          </p:cNvSpPr>
          <p:nvPr/>
        </p:nvSpPr>
        <p:spPr bwMode="auto">
          <a:xfrm>
            <a:off x="7994650" y="3787775"/>
            <a:ext cx="941283" cy="369332"/>
          </a:xfrm>
          <a:prstGeom prst="rect">
            <a:avLst/>
          </a:prstGeom>
          <a:noFill/>
          <a:ln w="12700">
            <a:noFill/>
            <a:miter lim="800000"/>
            <a:headEnd type="none" w="sm" len="sm"/>
            <a:tailEnd type="none" w="sm" len="sm"/>
          </a:ln>
        </p:spPr>
        <p:txBody>
          <a:bodyPr wrap="none">
            <a:spAutoFit/>
          </a:bodyPr>
          <a:lstStyle/>
          <a:p>
            <a:r>
              <a:rPr lang="en-US" dirty="0">
                <a:solidFill>
                  <a:schemeClr val="hlink"/>
                </a:solidFill>
                <a:latin typeface="Arial" charset="0"/>
              </a:rPr>
              <a:t>C</a:t>
            </a:r>
            <a:r>
              <a:rPr lang="en-US" dirty="0" smtClean="0">
                <a:solidFill>
                  <a:schemeClr val="hlink"/>
                </a:solidFill>
                <a:latin typeface="Arial" charset="0"/>
              </a:rPr>
              <a:t>ase </a:t>
            </a:r>
            <a:r>
              <a:rPr lang="en-US" dirty="0">
                <a:solidFill>
                  <a:schemeClr val="hlink"/>
                </a:solidFill>
                <a:latin typeface="Arial" charset="0"/>
              </a:rPr>
              <a:t>B</a:t>
            </a:r>
          </a:p>
        </p:txBody>
      </p:sp>
      <p:graphicFrame>
        <p:nvGraphicFramePr>
          <p:cNvPr id="7174" name="Object 27"/>
          <p:cNvGraphicFramePr>
            <a:graphicFrameLocks noChangeAspect="1"/>
          </p:cNvGraphicFramePr>
          <p:nvPr/>
        </p:nvGraphicFramePr>
        <p:xfrm>
          <a:off x="5788025" y="2225675"/>
          <a:ext cx="2598738" cy="466725"/>
        </p:xfrm>
        <a:graphic>
          <a:graphicData uri="http://schemas.openxmlformats.org/presentationml/2006/ole">
            <p:oleObj spid="_x0000_s7174" name="Equation" r:id="rId9" imgW="1485720" imgH="266400" progId="Equation.DSMT4">
              <p:embed/>
            </p:oleObj>
          </a:graphicData>
        </a:graphic>
      </p:graphicFrame>
      <p:sp>
        <p:nvSpPr>
          <p:cNvPr id="25" name="Text Box 12"/>
          <p:cNvSpPr txBox="1">
            <a:spLocks noChangeArrowheads="1"/>
          </p:cNvSpPr>
          <p:nvPr/>
        </p:nvSpPr>
        <p:spPr bwMode="auto">
          <a:xfrm>
            <a:off x="347663" y="4752975"/>
            <a:ext cx="813043" cy="369332"/>
          </a:xfrm>
          <a:prstGeom prst="rect">
            <a:avLst/>
          </a:prstGeom>
          <a:noFill/>
          <a:ln w="12700">
            <a:noFill/>
            <a:miter lim="800000"/>
            <a:headEnd type="none" w="sm" len="sm"/>
            <a:tailEnd type="none" w="sm" len="sm"/>
          </a:ln>
        </p:spPr>
        <p:txBody>
          <a:bodyPr wrap="none">
            <a:spAutoFit/>
          </a:bodyPr>
          <a:lstStyle/>
          <a:p>
            <a:r>
              <a:rPr lang="en-US" dirty="0">
                <a:solidFill>
                  <a:schemeClr val="bg2"/>
                </a:solidFill>
                <a:latin typeface="Arial" charset="0"/>
              </a:rPr>
              <a:t>where</a:t>
            </a:r>
          </a:p>
        </p:txBody>
      </p:sp>
      <p:sp>
        <p:nvSpPr>
          <p:cNvPr id="24" name="Slide Number Placeholder 23"/>
          <p:cNvSpPr>
            <a:spLocks noGrp="1"/>
          </p:cNvSpPr>
          <p:nvPr>
            <p:ph type="sldNum" sz="quarter" idx="10"/>
          </p:nvPr>
        </p:nvSpPr>
        <p:spPr/>
        <p:txBody>
          <a:bodyPr/>
          <a:lstStyle/>
          <a:p>
            <a:pPr>
              <a:defRPr/>
            </a:pPr>
            <a:endParaRPr lang="en-US" smtClean="0"/>
          </a:p>
          <a:p>
            <a:pPr>
              <a:defRPr/>
            </a:pPr>
            <a:fld id="{648E48CC-1F98-4133-B75F-7D303CE30BD0}"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15839</TotalTime>
  <Words>650</Words>
  <Application>Microsoft Office PowerPoint</Application>
  <PresentationFormat>On-screen Show (4:3)</PresentationFormat>
  <Paragraphs>204</Paragraphs>
  <Slides>23</Slides>
  <Notes>23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Soaring</vt:lpstr>
      <vt:lpstr>Equation</vt:lpstr>
      <vt:lpstr>MathType 6.0 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UH ECE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1100 Introduction to Electrical and Computer Engineering</dc:title>
  <dc:creator>Len Trombetta, Dave Shattuck</dc:creator>
  <cp:lastModifiedBy>Reviewer</cp:lastModifiedBy>
  <cp:revision>1303</cp:revision>
  <cp:lastPrinted>1999-08-25T18:07:04Z</cp:lastPrinted>
  <dcterms:created xsi:type="dcterms:W3CDTF">1999-08-24T13:57:19Z</dcterms:created>
  <dcterms:modified xsi:type="dcterms:W3CDTF">2016-11-29T03:22:27Z</dcterms:modified>
</cp:coreProperties>
</file>