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276" r:id="rId2"/>
    <p:sldId id="383" r:id="rId3"/>
    <p:sldId id="414" r:id="rId4"/>
    <p:sldId id="405" r:id="rId5"/>
    <p:sldId id="406" r:id="rId6"/>
    <p:sldId id="407" r:id="rId7"/>
    <p:sldId id="416" r:id="rId8"/>
    <p:sldId id="408" r:id="rId9"/>
    <p:sldId id="409" r:id="rId10"/>
    <p:sldId id="415" r:id="rId11"/>
    <p:sldId id="410" r:id="rId12"/>
    <p:sldId id="417" r:id="rId13"/>
    <p:sldId id="418" r:id="rId14"/>
    <p:sldId id="419" r:id="rId15"/>
    <p:sldId id="411" r:id="rId16"/>
    <p:sldId id="412" r:id="rId17"/>
    <p:sldId id="413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33"/>
    <a:srgbClr val="C06000"/>
    <a:srgbClr val="33CC33"/>
    <a:srgbClr val="0000CC"/>
    <a:srgbClr val="6699FF"/>
    <a:srgbClr val="969696"/>
    <a:srgbClr val="99FFCC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20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D85379EC-A5F0-4E44-ACFA-01BE9A91B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3E04A64-28A4-4C92-B8D0-F014894F4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EC6FD-E5E9-4CD5-9DD4-6812298CA5C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502D5A-99C5-45DA-8B54-7A1DE175032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F8D42-BEEF-4E65-A278-4253457EA3D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B06A9-02F1-42A8-BBF7-9B6FBA76B30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B06A9-02F1-42A8-BBF7-9B6FBA76B30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B06A9-02F1-42A8-BBF7-9B6FBA76B30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103CC-1AB5-4A4C-BC47-7BD3B0D8E3E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95BE9-4731-41E0-8662-50CE36A0943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B5829B-9ACB-4E17-B5D2-D7CB8B89DF3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26863-0EBD-4808-9A81-EBD319DFBD8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CA44C-60DE-4C86-ABC8-41553F36C36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B29E5-6CB2-4A35-AC5C-B5814F4FDE3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6D73C-48A0-49EA-B949-D7851D35F6F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0A0AB-CD8C-4ABC-AD00-03084C6ADA6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0A0AB-CD8C-4ABC-AD00-03084C6ADA6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6CF183-D8D2-48F7-ADBB-E9CBF1F76CA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B06A9-02F1-42A8-BBF7-9B6FBA76B30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955925" y="2381250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93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105400" y="4724400"/>
            <a:ext cx="294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Arial" charset="0"/>
              </a:rPr>
              <a:t>Notes 25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</a:t>
            </a:r>
          </a:p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744" y="3662094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Text Box 2"/>
          <p:cNvSpPr txBox="1">
            <a:spLocks noChangeArrowheads="1"/>
          </p:cNvSpPr>
          <p:nvPr/>
        </p:nvSpPr>
        <p:spPr bwMode="auto">
          <a:xfrm>
            <a:off x="463550" y="2975"/>
            <a:ext cx="7789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Example: Monopole Antenna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067300" y="1865313"/>
            <a:ext cx="237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Magnetic frill model</a:t>
            </a:r>
          </a:p>
        </p:txBody>
      </p:sp>
      <p:graphicFrame>
        <p:nvGraphicFramePr>
          <p:cNvPr id="4098" name="Object 86"/>
          <p:cNvGraphicFramePr>
            <a:graphicFrameLocks noChangeAspect="1"/>
          </p:cNvGraphicFramePr>
          <p:nvPr/>
        </p:nvGraphicFramePr>
        <p:xfrm>
          <a:off x="5092020" y="5553075"/>
          <a:ext cx="2493962" cy="428625"/>
        </p:xfrm>
        <a:graphic>
          <a:graphicData uri="http://schemas.openxmlformats.org/presentationml/2006/ole">
            <p:oleObj spid="_x0000_s4098" name="Equation" r:id="rId4" imgW="1409400" imgH="241200" progId="Equation.DSMT4">
              <p:embed/>
            </p:oleObj>
          </a:graphicData>
        </a:graphic>
      </p:graphicFrame>
      <p:graphicFrame>
        <p:nvGraphicFramePr>
          <p:cNvPr id="4099" name="Object 87"/>
          <p:cNvGraphicFramePr>
            <a:graphicFrameLocks noChangeAspect="1"/>
          </p:cNvGraphicFramePr>
          <p:nvPr/>
        </p:nvGraphicFramePr>
        <p:xfrm>
          <a:off x="5849938" y="6088063"/>
          <a:ext cx="1033462" cy="427037"/>
        </p:xfrm>
        <a:graphic>
          <a:graphicData uri="http://schemas.openxmlformats.org/presentationml/2006/ole">
            <p:oleObj spid="_x0000_s4099" name="Equation" r:id="rId5" imgW="583920" imgH="241200" progId="Equation.DSMT4">
              <p:embed/>
            </p:oleObj>
          </a:graphicData>
        </a:graphic>
      </p:graphicFrame>
      <p:sp>
        <p:nvSpPr>
          <p:cNvPr id="4102" name="Text Box 102"/>
          <p:cNvSpPr txBox="1">
            <a:spLocks noChangeArrowheads="1"/>
          </p:cNvSpPr>
          <p:nvPr/>
        </p:nvSpPr>
        <p:spPr bwMode="auto">
          <a:xfrm>
            <a:off x="736600" y="1878013"/>
            <a:ext cx="2314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Gap voltage model</a:t>
            </a:r>
          </a:p>
        </p:txBody>
      </p:sp>
      <p:grpSp>
        <p:nvGrpSpPr>
          <p:cNvPr id="4104" name="Group 108"/>
          <p:cNvGrpSpPr>
            <a:grpSpLocks/>
          </p:cNvGrpSpPr>
          <p:nvPr/>
        </p:nvGrpSpPr>
        <p:grpSpPr bwMode="auto">
          <a:xfrm>
            <a:off x="336550" y="2517776"/>
            <a:ext cx="3402013" cy="2808288"/>
            <a:chOff x="1092" y="2202"/>
            <a:chExt cx="2143" cy="1769"/>
          </a:xfrm>
        </p:grpSpPr>
        <p:sp>
          <p:nvSpPr>
            <p:cNvPr id="4106" name="AutoShape 110"/>
            <p:cNvSpPr>
              <a:spLocks noChangeArrowheads="1"/>
            </p:cNvSpPr>
            <p:nvPr/>
          </p:nvSpPr>
          <p:spPr bwMode="auto">
            <a:xfrm>
              <a:off x="2017" y="2202"/>
              <a:ext cx="177" cy="1403"/>
            </a:xfrm>
            <a:prstGeom prst="can">
              <a:avLst>
                <a:gd name="adj" fmla="val 60293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Text Box 111"/>
            <p:cNvSpPr txBox="1">
              <a:spLocks noChangeArrowheads="1"/>
            </p:cNvSpPr>
            <p:nvPr/>
          </p:nvSpPr>
          <p:spPr bwMode="auto">
            <a:xfrm>
              <a:off x="2480" y="3556"/>
              <a:ext cx="5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V</a:t>
              </a:r>
              <a:r>
                <a:rPr lang="en-US" sz="2000" i="1" baseline="30000">
                  <a:solidFill>
                    <a:schemeClr val="bg2"/>
                  </a:solidFill>
                </a:rPr>
                <a:t>M </a:t>
              </a:r>
              <a:r>
                <a:rPr lang="en-US" sz="2000">
                  <a:solidFill>
                    <a:schemeClr val="bg2"/>
                  </a:solidFill>
                </a:rPr>
                <a:t>(0)</a:t>
              </a:r>
              <a:endParaRPr lang="en-US" sz="2000" baseline="-2500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4108" name="Line 112"/>
            <p:cNvSpPr>
              <a:spLocks noChangeShapeType="1"/>
            </p:cNvSpPr>
            <p:nvPr/>
          </p:nvSpPr>
          <p:spPr bwMode="auto">
            <a:xfrm flipV="1">
              <a:off x="2113" y="2723"/>
              <a:ext cx="0" cy="40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9" name="Text Box 113"/>
            <p:cNvSpPr txBox="1">
              <a:spLocks noChangeArrowheads="1"/>
            </p:cNvSpPr>
            <p:nvPr/>
          </p:nvSpPr>
          <p:spPr bwMode="auto">
            <a:xfrm>
              <a:off x="2293" y="2795"/>
              <a:ext cx="37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I </a:t>
              </a:r>
              <a:r>
                <a:rPr lang="en-US" sz="2000">
                  <a:solidFill>
                    <a:schemeClr val="bg2"/>
                  </a:solidFill>
                </a:rPr>
                <a:t>(</a:t>
              </a:r>
              <a:r>
                <a:rPr lang="en-US" sz="2000" i="1">
                  <a:solidFill>
                    <a:schemeClr val="bg2"/>
                  </a:solidFill>
                </a:rPr>
                <a:t>z</a:t>
              </a:r>
              <a:r>
                <a:rPr lang="en-US" sz="2000">
                  <a:solidFill>
                    <a:schemeClr val="bg2"/>
                  </a:solidFill>
                </a:rPr>
                <a:t>)</a:t>
              </a:r>
              <a:endParaRPr lang="en-US" sz="2000" baseline="-2500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4110" name="Text Box 114"/>
            <p:cNvSpPr txBox="1">
              <a:spLocks noChangeArrowheads="1"/>
            </p:cNvSpPr>
            <p:nvPr/>
          </p:nvSpPr>
          <p:spPr bwMode="auto">
            <a:xfrm>
              <a:off x="2214" y="3513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4111" name="Text Box 115"/>
            <p:cNvSpPr txBox="1">
              <a:spLocks noChangeArrowheads="1"/>
            </p:cNvSpPr>
            <p:nvPr/>
          </p:nvSpPr>
          <p:spPr bwMode="auto">
            <a:xfrm>
              <a:off x="2246" y="3721"/>
              <a:ext cx="16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112" name="Oval 116"/>
            <p:cNvSpPr>
              <a:spLocks noChangeArrowheads="1"/>
            </p:cNvSpPr>
            <p:nvPr/>
          </p:nvSpPr>
          <p:spPr bwMode="auto">
            <a:xfrm>
              <a:off x="2040" y="3696"/>
              <a:ext cx="136" cy="12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17"/>
            <p:cNvSpPr>
              <a:spLocks noChangeShapeType="1"/>
            </p:cNvSpPr>
            <p:nvPr/>
          </p:nvSpPr>
          <p:spPr bwMode="auto">
            <a:xfrm>
              <a:off x="2104" y="3824"/>
              <a:ext cx="0" cy="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4" name="Line 118"/>
            <p:cNvSpPr>
              <a:spLocks noChangeShapeType="1"/>
            </p:cNvSpPr>
            <p:nvPr/>
          </p:nvSpPr>
          <p:spPr bwMode="auto">
            <a:xfrm>
              <a:off x="2104" y="3608"/>
              <a:ext cx="0" cy="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5" name="Line 109"/>
            <p:cNvSpPr>
              <a:spLocks noChangeShapeType="1"/>
            </p:cNvSpPr>
            <p:nvPr/>
          </p:nvSpPr>
          <p:spPr bwMode="auto">
            <a:xfrm>
              <a:off x="1092" y="3911"/>
              <a:ext cx="2143" cy="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679950" y="2573338"/>
            <a:ext cx="3402013" cy="2913817"/>
            <a:chOff x="4679950" y="2573338"/>
            <a:chExt cx="3402013" cy="2913817"/>
          </a:xfrm>
        </p:grpSpPr>
        <p:grpSp>
          <p:nvGrpSpPr>
            <p:cNvPr id="4103" name="Group 119"/>
            <p:cNvGrpSpPr>
              <a:grpSpLocks/>
            </p:cNvGrpSpPr>
            <p:nvPr/>
          </p:nvGrpSpPr>
          <p:grpSpPr bwMode="auto">
            <a:xfrm>
              <a:off x="4679950" y="2573338"/>
              <a:ext cx="3402013" cy="2778125"/>
              <a:chOff x="2948" y="1653"/>
              <a:chExt cx="2143" cy="1750"/>
            </a:xfrm>
          </p:grpSpPr>
          <p:sp>
            <p:nvSpPr>
              <p:cNvPr id="4116" name="AutoShape 5"/>
              <p:cNvSpPr>
                <a:spLocks noChangeArrowheads="1"/>
              </p:cNvSpPr>
              <p:nvPr/>
            </p:nvSpPr>
            <p:spPr bwMode="auto">
              <a:xfrm>
                <a:off x="3866" y="1653"/>
                <a:ext cx="177" cy="1707"/>
              </a:xfrm>
              <a:prstGeom prst="can">
                <a:avLst>
                  <a:gd name="adj" fmla="val 73357"/>
                </a:avLst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Line 7"/>
              <p:cNvSpPr>
                <a:spLocks noChangeShapeType="1"/>
              </p:cNvSpPr>
              <p:nvPr/>
            </p:nvSpPr>
            <p:spPr bwMode="auto">
              <a:xfrm flipV="1">
                <a:off x="3961" y="2139"/>
                <a:ext cx="0" cy="40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18" name="Text Box 8"/>
              <p:cNvSpPr txBox="1">
                <a:spLocks noChangeArrowheads="1"/>
              </p:cNvSpPr>
              <p:nvPr/>
            </p:nvSpPr>
            <p:spPr bwMode="auto">
              <a:xfrm>
                <a:off x="4149" y="2211"/>
                <a:ext cx="37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</a:rPr>
                  <a:t>I </a:t>
                </a:r>
                <a:r>
                  <a:rPr lang="en-US" sz="2000" dirty="0">
                    <a:solidFill>
                      <a:schemeClr val="bg2"/>
                    </a:solidFill>
                  </a:rPr>
                  <a:t>(</a:t>
                </a:r>
                <a:r>
                  <a:rPr lang="en-US" sz="2000" i="1" dirty="0">
                    <a:solidFill>
                      <a:schemeClr val="bg2"/>
                    </a:solidFill>
                  </a:rPr>
                  <a:t>z</a:t>
                </a:r>
                <a:r>
                  <a:rPr lang="en-US" sz="2000" dirty="0">
                    <a:solidFill>
                      <a:schemeClr val="bg2"/>
                    </a:solidFill>
                  </a:rPr>
                  <a:t>)</a:t>
                </a:r>
                <a:endParaRPr lang="en-US" sz="2000" baseline="-25000" dirty="0">
                  <a:solidFill>
                    <a:schemeClr val="bg2"/>
                  </a:solidFill>
                  <a:sym typeface="Symbol" pitchFamily="18" charset="2"/>
                </a:endParaRPr>
              </a:p>
            </p:txBody>
          </p:sp>
          <p:grpSp>
            <p:nvGrpSpPr>
              <p:cNvPr id="4119" name="Group 74"/>
              <p:cNvGrpSpPr>
                <a:grpSpLocks/>
              </p:cNvGrpSpPr>
              <p:nvPr/>
            </p:nvGrpSpPr>
            <p:grpSpPr bwMode="auto">
              <a:xfrm>
                <a:off x="4056" y="3120"/>
                <a:ext cx="88" cy="88"/>
                <a:chOff x="740" y="3364"/>
                <a:chExt cx="88" cy="88"/>
              </a:xfrm>
            </p:grpSpPr>
            <p:sp>
              <p:nvSpPr>
                <p:cNvPr id="4132" name="Oval 75"/>
                <p:cNvSpPr>
                  <a:spLocks noChangeArrowheads="1"/>
                </p:cNvSpPr>
                <p:nvPr/>
              </p:nvSpPr>
              <p:spPr bwMode="auto">
                <a:xfrm>
                  <a:off x="752" y="3376"/>
                  <a:ext cx="64" cy="64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Oval 76"/>
                <p:cNvSpPr>
                  <a:spLocks noChangeArrowheads="1"/>
                </p:cNvSpPr>
                <p:nvPr/>
              </p:nvSpPr>
              <p:spPr bwMode="auto">
                <a:xfrm>
                  <a:off x="740" y="3364"/>
                  <a:ext cx="88" cy="88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20" name="Group 77"/>
              <p:cNvGrpSpPr>
                <a:grpSpLocks/>
              </p:cNvGrpSpPr>
              <p:nvPr/>
            </p:nvGrpSpPr>
            <p:grpSpPr bwMode="auto">
              <a:xfrm>
                <a:off x="4053" y="3224"/>
                <a:ext cx="88" cy="88"/>
                <a:chOff x="733" y="3364"/>
                <a:chExt cx="88" cy="88"/>
              </a:xfrm>
            </p:grpSpPr>
            <p:sp>
              <p:nvSpPr>
                <p:cNvPr id="4130" name="Oval 78"/>
                <p:cNvSpPr>
                  <a:spLocks noChangeArrowheads="1"/>
                </p:cNvSpPr>
                <p:nvPr/>
              </p:nvSpPr>
              <p:spPr bwMode="auto">
                <a:xfrm>
                  <a:off x="745" y="3376"/>
                  <a:ext cx="64" cy="64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Oval 79"/>
                <p:cNvSpPr>
                  <a:spLocks noChangeArrowheads="1"/>
                </p:cNvSpPr>
                <p:nvPr/>
              </p:nvSpPr>
              <p:spPr bwMode="auto">
                <a:xfrm>
                  <a:off x="733" y="3364"/>
                  <a:ext cx="88" cy="88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21" name="Group 80"/>
              <p:cNvGrpSpPr>
                <a:grpSpLocks/>
              </p:cNvGrpSpPr>
              <p:nvPr/>
            </p:nvGrpSpPr>
            <p:grpSpPr bwMode="auto">
              <a:xfrm>
                <a:off x="3718" y="3152"/>
                <a:ext cx="186" cy="212"/>
                <a:chOff x="1158" y="3688"/>
                <a:chExt cx="186" cy="212"/>
              </a:xfrm>
            </p:grpSpPr>
            <p:sp>
              <p:nvSpPr>
                <p:cNvPr id="4128" name="Oval 81"/>
                <p:cNvSpPr>
                  <a:spLocks noChangeArrowheads="1"/>
                </p:cNvSpPr>
                <p:nvPr/>
              </p:nvSpPr>
              <p:spPr bwMode="auto">
                <a:xfrm>
                  <a:off x="1208" y="3760"/>
                  <a:ext cx="88" cy="88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158" y="3688"/>
                  <a:ext cx="1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chemeClr val="hlink"/>
                      </a:solidFill>
                      <a:latin typeface="Arial" charset="0"/>
                      <a:sym typeface="Symbol" pitchFamily="18" charset="2"/>
                    </a:rPr>
                    <a:t></a:t>
                  </a:r>
                  <a:endParaRPr lang="en-US" sz="1600">
                    <a:solidFill>
                      <a:schemeClr val="hlin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4122" name="Group 83"/>
              <p:cNvGrpSpPr>
                <a:grpSpLocks/>
              </p:cNvGrpSpPr>
              <p:nvPr/>
            </p:nvGrpSpPr>
            <p:grpSpPr bwMode="auto">
              <a:xfrm>
                <a:off x="3718" y="3048"/>
                <a:ext cx="186" cy="212"/>
                <a:chOff x="1158" y="3688"/>
                <a:chExt cx="186" cy="212"/>
              </a:xfrm>
            </p:grpSpPr>
            <p:sp>
              <p:nvSpPr>
                <p:cNvPr id="4126" name="Oval 84"/>
                <p:cNvSpPr>
                  <a:spLocks noChangeArrowheads="1"/>
                </p:cNvSpPr>
                <p:nvPr/>
              </p:nvSpPr>
              <p:spPr bwMode="auto">
                <a:xfrm>
                  <a:off x="1208" y="3760"/>
                  <a:ext cx="88" cy="88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158" y="3688"/>
                  <a:ext cx="1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chemeClr val="hlink"/>
                      </a:solidFill>
                      <a:latin typeface="Arial" charset="0"/>
                      <a:sym typeface="Symbol" pitchFamily="18" charset="2"/>
                    </a:rPr>
                    <a:t></a:t>
                  </a:r>
                  <a:endParaRPr lang="en-US" sz="1600">
                    <a:solidFill>
                      <a:schemeClr val="hlin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123" name="Text Box 103"/>
              <p:cNvSpPr txBox="1">
                <a:spLocks noChangeArrowheads="1"/>
              </p:cNvSpPr>
              <p:nvPr/>
            </p:nvSpPr>
            <p:spPr bwMode="auto">
              <a:xfrm>
                <a:off x="4390" y="3017"/>
                <a:ext cx="51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</a:rPr>
                  <a:t>V</a:t>
                </a:r>
                <a:r>
                  <a:rPr lang="en-US" sz="2000" i="1" baseline="30000" dirty="0">
                    <a:solidFill>
                      <a:schemeClr val="bg2"/>
                    </a:solidFill>
                  </a:rPr>
                  <a:t>M </a:t>
                </a:r>
                <a:r>
                  <a:rPr lang="en-US" sz="2000" dirty="0">
                    <a:solidFill>
                      <a:schemeClr val="bg2"/>
                    </a:solidFill>
                  </a:rPr>
                  <a:t>(0)</a:t>
                </a:r>
                <a:endParaRPr lang="en-US" dirty="0"/>
              </a:p>
            </p:txBody>
          </p:sp>
          <p:sp>
            <p:nvSpPr>
              <p:cNvPr id="4124" name="Text Box 104"/>
              <p:cNvSpPr txBox="1">
                <a:spLocks noChangeArrowheads="1"/>
              </p:cNvSpPr>
              <p:nvPr/>
            </p:nvSpPr>
            <p:spPr bwMode="auto">
              <a:xfrm>
                <a:off x="4094" y="2937"/>
                <a:ext cx="2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solidFill>
                      <a:srgbClr val="FF0000"/>
                    </a:solidFill>
                  </a:rPr>
                  <a:t>+</a:t>
                </a:r>
              </a:p>
            </p:txBody>
          </p:sp>
          <p:sp>
            <p:nvSpPr>
              <p:cNvPr id="4125" name="Text Box 105"/>
              <p:cNvSpPr txBox="1">
                <a:spLocks noChangeArrowheads="1"/>
              </p:cNvSpPr>
              <p:nvPr/>
            </p:nvSpPr>
            <p:spPr bwMode="auto">
              <a:xfrm>
                <a:off x="4134" y="3153"/>
                <a:ext cx="16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4115" name="Line 4"/>
              <p:cNvSpPr>
                <a:spLocks noChangeShapeType="1"/>
              </p:cNvSpPr>
              <p:nvPr/>
            </p:nvSpPr>
            <p:spPr bwMode="auto">
              <a:xfrm>
                <a:off x="2948" y="3344"/>
                <a:ext cx="2143" cy="0"/>
              </a:xfrm>
              <a:prstGeom prst="line">
                <a:avLst/>
              </a:prstGeom>
              <a:noFill/>
              <a:ln w="57150">
                <a:solidFill>
                  <a:srgbClr val="FFC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9" name="Rectangle 38"/>
            <p:cNvSpPr/>
            <p:nvPr/>
          </p:nvSpPr>
          <p:spPr bwMode="auto">
            <a:xfrm>
              <a:off x="5964865" y="5295769"/>
              <a:ext cx="627321" cy="191386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Text Box 2"/>
          <p:cNvSpPr txBox="1">
            <a:spLocks noChangeArrowheads="1"/>
          </p:cNvSpPr>
          <p:nvPr/>
        </p:nvSpPr>
        <p:spPr bwMode="auto">
          <a:xfrm>
            <a:off x="1022350" y="0"/>
            <a:ext cx="74834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Monopole Antenna (cont.)</a:t>
            </a:r>
          </a:p>
        </p:txBody>
      </p:sp>
      <p:sp>
        <p:nvSpPr>
          <p:cNvPr id="5128" name="Line 74"/>
          <p:cNvSpPr>
            <a:spLocks noChangeShapeType="1"/>
          </p:cNvSpPr>
          <p:nvPr/>
        </p:nvSpPr>
        <p:spPr bwMode="auto">
          <a:xfrm>
            <a:off x="3007426" y="3133787"/>
            <a:ext cx="3402013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122" name="Object 98"/>
          <p:cNvGraphicFramePr>
            <a:graphicFrameLocks noChangeAspect="1"/>
          </p:cNvGraphicFramePr>
          <p:nvPr/>
        </p:nvGraphicFramePr>
        <p:xfrm>
          <a:off x="5018088" y="3652838"/>
          <a:ext cx="1520825" cy="385762"/>
        </p:xfrm>
        <a:graphic>
          <a:graphicData uri="http://schemas.openxmlformats.org/presentationml/2006/ole">
            <p:oleObj spid="_x0000_s5122" name="Equation" r:id="rId4" imgW="799920" imgH="203040" progId="Equation.DSMT4">
              <p:embed/>
            </p:oleObj>
          </a:graphicData>
        </a:graphic>
      </p:graphicFrame>
      <p:sp>
        <p:nvSpPr>
          <p:cNvPr id="5129" name="Text Box 99"/>
          <p:cNvSpPr txBox="1">
            <a:spLocks noChangeArrowheads="1"/>
          </p:cNvSpPr>
          <p:nvPr/>
        </p:nvSpPr>
        <p:spPr bwMode="auto">
          <a:xfrm>
            <a:off x="2835275" y="2540000"/>
            <a:ext cx="8588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</a:rPr>
              <a:t>V </a:t>
            </a:r>
            <a:r>
              <a:rPr lang="en-US" sz="2000" i="1" baseline="30000" dirty="0">
                <a:solidFill>
                  <a:schemeClr val="bg2"/>
                </a:solidFill>
              </a:rPr>
              <a:t>D </a:t>
            </a:r>
            <a:r>
              <a:rPr lang="en-US" sz="2000" dirty="0">
                <a:solidFill>
                  <a:schemeClr val="bg2"/>
                </a:solidFill>
              </a:rPr>
              <a:t>(0)</a:t>
            </a:r>
            <a:endParaRPr lang="en-US" sz="2000" baseline="-25000" dirty="0">
              <a:solidFill>
                <a:schemeClr val="bg2"/>
              </a:solidFill>
              <a:sym typeface="Symbol" pitchFamily="18" charset="2"/>
            </a:endParaRPr>
          </a:p>
        </p:txBody>
      </p:sp>
      <p:graphicFrame>
        <p:nvGraphicFramePr>
          <p:cNvPr id="5123" name="Object 100"/>
          <p:cNvGraphicFramePr>
            <a:graphicFrameLocks noChangeAspect="1"/>
          </p:cNvGraphicFramePr>
          <p:nvPr/>
        </p:nvGraphicFramePr>
        <p:xfrm>
          <a:off x="560463" y="3869011"/>
          <a:ext cx="2289064" cy="697229"/>
        </p:xfrm>
        <a:graphic>
          <a:graphicData uri="http://schemas.openxmlformats.org/presentationml/2006/ole">
            <p:oleObj spid="_x0000_s5123" name="Equation" r:id="rId5" imgW="1460160" imgH="444240" progId="Equation.DSMT4">
              <p:embed/>
            </p:oleObj>
          </a:graphicData>
        </a:graphic>
      </p:graphicFrame>
      <p:graphicFrame>
        <p:nvGraphicFramePr>
          <p:cNvPr id="5124" name="Object 101"/>
          <p:cNvGraphicFramePr>
            <a:graphicFrameLocks noChangeAspect="1"/>
          </p:cNvGraphicFramePr>
          <p:nvPr/>
        </p:nvGraphicFramePr>
        <p:xfrm>
          <a:off x="773113" y="5003209"/>
          <a:ext cx="1533525" cy="549275"/>
        </p:xfrm>
        <a:graphic>
          <a:graphicData uri="http://schemas.openxmlformats.org/presentationml/2006/ole">
            <p:oleObj spid="_x0000_s5124" name="Equation" r:id="rId6" imgW="672840" imgH="241200" progId="Equation.DSMT4">
              <p:embed/>
            </p:oleObj>
          </a:graphicData>
        </a:graphic>
      </p:graphicFrame>
      <p:graphicFrame>
        <p:nvGraphicFramePr>
          <p:cNvPr id="5125" name="Object 102"/>
          <p:cNvGraphicFramePr>
            <a:graphicFrameLocks noChangeAspect="1"/>
          </p:cNvGraphicFramePr>
          <p:nvPr/>
        </p:nvGraphicFramePr>
        <p:xfrm>
          <a:off x="3103378" y="5589749"/>
          <a:ext cx="3063505" cy="651010"/>
        </p:xfrm>
        <a:graphic>
          <a:graphicData uri="http://schemas.openxmlformats.org/presentationml/2006/ole">
            <p:oleObj spid="_x0000_s5125" name="Equation" r:id="rId7" imgW="1854000" imgH="393480" progId="Equation.DSMT4">
              <p:embed/>
            </p:oleObj>
          </a:graphicData>
        </a:graphic>
      </p:graphicFrame>
      <p:sp>
        <p:nvSpPr>
          <p:cNvPr id="5130" name="Text Box 105"/>
          <p:cNvSpPr txBox="1">
            <a:spLocks noChangeArrowheads="1"/>
          </p:cNvSpPr>
          <p:nvPr/>
        </p:nvSpPr>
        <p:spPr bwMode="auto">
          <a:xfrm>
            <a:off x="357188" y="1268413"/>
            <a:ext cx="3175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 image picture is a physical </a:t>
            </a:r>
            <a:r>
              <a:rPr lang="en-US" sz="2000" u="sng" dirty="0">
                <a:solidFill>
                  <a:schemeClr val="bg1"/>
                </a:solidFill>
                <a:latin typeface="Arial" charset="0"/>
              </a:rPr>
              <a:t>dipole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antenna:</a:t>
            </a:r>
          </a:p>
        </p:txBody>
      </p:sp>
      <p:sp>
        <p:nvSpPr>
          <p:cNvPr id="5131" name="AutoShape 75"/>
          <p:cNvSpPr>
            <a:spLocks noChangeArrowheads="1"/>
          </p:cNvSpPr>
          <p:nvPr/>
        </p:nvSpPr>
        <p:spPr bwMode="auto">
          <a:xfrm>
            <a:off x="4414838" y="1293813"/>
            <a:ext cx="280987" cy="3573462"/>
          </a:xfrm>
          <a:prstGeom prst="can">
            <a:avLst>
              <a:gd name="adj" fmla="val 42392"/>
            </a:avLst>
          </a:prstGeom>
          <a:solidFill>
            <a:schemeClr val="tx2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76"/>
          <p:cNvSpPr txBox="1">
            <a:spLocks noChangeArrowheads="1"/>
          </p:cNvSpPr>
          <p:nvPr/>
        </p:nvSpPr>
        <p:spPr bwMode="auto">
          <a:xfrm>
            <a:off x="4875213" y="1706563"/>
            <a:ext cx="56297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I </a:t>
            </a:r>
            <a:r>
              <a:rPr lang="en-US" dirty="0">
                <a:solidFill>
                  <a:schemeClr val="bg2"/>
                </a:solidFill>
              </a:rPr>
              <a:t>(</a:t>
            </a:r>
            <a:r>
              <a:rPr lang="en-US" i="1" dirty="0">
                <a:solidFill>
                  <a:schemeClr val="bg2"/>
                </a:solidFill>
              </a:rPr>
              <a:t>z</a:t>
            </a:r>
            <a:r>
              <a:rPr lang="en-US" dirty="0">
                <a:solidFill>
                  <a:schemeClr val="bg2"/>
                </a:solidFill>
              </a:rPr>
              <a:t>)</a:t>
            </a:r>
            <a:endParaRPr lang="en-US" baseline="-25000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5133" name="Line 87"/>
          <p:cNvSpPr>
            <a:spLocks noChangeShapeType="1"/>
          </p:cNvSpPr>
          <p:nvPr/>
        </p:nvSpPr>
        <p:spPr bwMode="auto">
          <a:xfrm flipH="1" flipV="1">
            <a:off x="4564063" y="2057400"/>
            <a:ext cx="0" cy="3381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4" name="Text Box 103"/>
          <p:cNvSpPr txBox="1">
            <a:spLocks noChangeArrowheads="1"/>
          </p:cNvSpPr>
          <p:nvPr/>
        </p:nvSpPr>
        <p:spPr bwMode="auto">
          <a:xfrm>
            <a:off x="3825875" y="2522989"/>
            <a:ext cx="355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135" name="Text Box 104"/>
          <p:cNvSpPr txBox="1">
            <a:spLocks noChangeArrowheads="1"/>
          </p:cNvSpPr>
          <p:nvPr/>
        </p:nvSpPr>
        <p:spPr bwMode="auto">
          <a:xfrm>
            <a:off x="3867381" y="3215141"/>
            <a:ext cx="268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5136" name="Line 108"/>
          <p:cNvSpPr>
            <a:spLocks noChangeShapeType="1"/>
          </p:cNvSpPr>
          <p:nvPr/>
        </p:nvSpPr>
        <p:spPr bwMode="auto">
          <a:xfrm flipH="1" flipV="1">
            <a:off x="4564063" y="3581400"/>
            <a:ext cx="0" cy="3381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5137" name="Group 131"/>
          <p:cNvGrpSpPr>
            <a:grpSpLocks/>
          </p:cNvGrpSpPr>
          <p:nvPr/>
        </p:nvGrpSpPr>
        <p:grpSpPr bwMode="auto">
          <a:xfrm>
            <a:off x="4743258" y="2803165"/>
            <a:ext cx="141288" cy="304800"/>
            <a:chOff x="2972" y="1808"/>
            <a:chExt cx="89" cy="192"/>
          </a:xfrm>
        </p:grpSpPr>
        <p:grpSp>
          <p:nvGrpSpPr>
            <p:cNvPr id="5160" name="Group 110"/>
            <p:cNvGrpSpPr>
              <a:grpSpLocks/>
            </p:cNvGrpSpPr>
            <p:nvPr/>
          </p:nvGrpSpPr>
          <p:grpSpPr bwMode="auto">
            <a:xfrm>
              <a:off x="2973" y="1912"/>
              <a:ext cx="88" cy="88"/>
              <a:chOff x="737" y="3364"/>
              <a:chExt cx="88" cy="88"/>
            </a:xfrm>
          </p:grpSpPr>
          <p:sp>
            <p:nvSpPr>
              <p:cNvPr id="5164" name="Oval 111"/>
              <p:cNvSpPr>
                <a:spLocks noChangeArrowheads="1"/>
              </p:cNvSpPr>
              <p:nvPr/>
            </p:nvSpPr>
            <p:spPr bwMode="auto">
              <a:xfrm>
                <a:off x="749" y="3376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Oval 112"/>
              <p:cNvSpPr>
                <a:spLocks noChangeArrowheads="1"/>
              </p:cNvSpPr>
              <p:nvPr/>
            </p:nvSpPr>
            <p:spPr bwMode="auto">
              <a:xfrm>
                <a:off x="737" y="3364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61" name="Group 113"/>
            <p:cNvGrpSpPr>
              <a:grpSpLocks/>
            </p:cNvGrpSpPr>
            <p:nvPr/>
          </p:nvGrpSpPr>
          <p:grpSpPr bwMode="auto">
            <a:xfrm>
              <a:off x="2972" y="1808"/>
              <a:ext cx="88" cy="88"/>
              <a:chOff x="740" y="3364"/>
              <a:chExt cx="88" cy="88"/>
            </a:xfrm>
          </p:grpSpPr>
          <p:sp>
            <p:nvSpPr>
              <p:cNvPr id="5162" name="Oval 114"/>
              <p:cNvSpPr>
                <a:spLocks noChangeArrowheads="1"/>
              </p:cNvSpPr>
              <p:nvPr/>
            </p:nvSpPr>
            <p:spPr bwMode="auto">
              <a:xfrm>
                <a:off x="752" y="3376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Oval 115"/>
              <p:cNvSpPr>
                <a:spLocks noChangeArrowheads="1"/>
              </p:cNvSpPr>
              <p:nvPr/>
            </p:nvSpPr>
            <p:spPr bwMode="auto">
              <a:xfrm>
                <a:off x="740" y="3364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38" name="Group 123"/>
          <p:cNvGrpSpPr>
            <a:grpSpLocks/>
          </p:cNvGrpSpPr>
          <p:nvPr/>
        </p:nvGrpSpPr>
        <p:grpSpPr bwMode="auto">
          <a:xfrm>
            <a:off x="4164021" y="2687877"/>
            <a:ext cx="296863" cy="492125"/>
            <a:chOff x="2640" y="1732"/>
            <a:chExt cx="187" cy="310"/>
          </a:xfrm>
        </p:grpSpPr>
        <p:grpSp>
          <p:nvGrpSpPr>
            <p:cNvPr id="5154" name="Group 116"/>
            <p:cNvGrpSpPr>
              <a:grpSpLocks/>
            </p:cNvGrpSpPr>
            <p:nvPr/>
          </p:nvGrpSpPr>
          <p:grpSpPr bwMode="auto">
            <a:xfrm>
              <a:off x="2641" y="1830"/>
              <a:ext cx="186" cy="212"/>
              <a:chOff x="1161" y="3686"/>
              <a:chExt cx="186" cy="212"/>
            </a:xfrm>
          </p:grpSpPr>
          <p:sp>
            <p:nvSpPr>
              <p:cNvPr id="5158" name="Oval 117"/>
              <p:cNvSpPr>
                <a:spLocks noChangeArrowheads="1"/>
              </p:cNvSpPr>
              <p:nvPr/>
            </p:nvSpPr>
            <p:spPr bwMode="auto">
              <a:xfrm>
                <a:off x="1208" y="3760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Text Box 118"/>
              <p:cNvSpPr txBox="1">
                <a:spLocks noChangeArrowheads="1"/>
              </p:cNvSpPr>
              <p:nvPr/>
            </p:nvSpPr>
            <p:spPr bwMode="auto">
              <a:xfrm>
                <a:off x="1161" y="3686"/>
                <a:ext cx="1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 sz="1600" dirty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  <p:grpSp>
          <p:nvGrpSpPr>
            <p:cNvPr id="5155" name="Group 119"/>
            <p:cNvGrpSpPr>
              <a:grpSpLocks/>
            </p:cNvGrpSpPr>
            <p:nvPr/>
          </p:nvGrpSpPr>
          <p:grpSpPr bwMode="auto">
            <a:xfrm>
              <a:off x="2640" y="1732"/>
              <a:ext cx="186" cy="212"/>
              <a:chOff x="1160" y="3684"/>
              <a:chExt cx="186" cy="212"/>
            </a:xfrm>
          </p:grpSpPr>
          <p:sp>
            <p:nvSpPr>
              <p:cNvPr id="5156" name="Oval 120"/>
              <p:cNvSpPr>
                <a:spLocks noChangeArrowheads="1"/>
              </p:cNvSpPr>
              <p:nvPr/>
            </p:nvSpPr>
            <p:spPr bwMode="auto">
              <a:xfrm>
                <a:off x="1208" y="3760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Text Box 121"/>
              <p:cNvSpPr txBox="1">
                <a:spLocks noChangeArrowheads="1"/>
              </p:cNvSpPr>
              <p:nvPr/>
            </p:nvSpPr>
            <p:spPr bwMode="auto">
              <a:xfrm>
                <a:off x="1160" y="3684"/>
                <a:ext cx="1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 sz="1600" dirty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</p:grpSp>
      <p:graphicFrame>
        <p:nvGraphicFramePr>
          <p:cNvPr id="5126" name="Object 122"/>
          <p:cNvGraphicFramePr>
            <a:graphicFrameLocks noChangeAspect="1"/>
          </p:cNvGraphicFramePr>
          <p:nvPr/>
        </p:nvGraphicFramePr>
        <p:xfrm>
          <a:off x="5462588" y="2557463"/>
          <a:ext cx="1122362" cy="450850"/>
        </p:xfrm>
        <a:graphic>
          <a:graphicData uri="http://schemas.openxmlformats.org/presentationml/2006/ole">
            <p:oleObj spid="_x0000_s5126" name="Equation" r:id="rId8" imgW="634680" imgH="253800" progId="Equation.DSMT4">
              <p:embed/>
            </p:oleObj>
          </a:graphicData>
        </a:graphic>
      </p:graphicFrame>
      <p:grpSp>
        <p:nvGrpSpPr>
          <p:cNvPr id="5139" name="Group 124"/>
          <p:cNvGrpSpPr>
            <a:grpSpLocks/>
          </p:cNvGrpSpPr>
          <p:nvPr/>
        </p:nvGrpSpPr>
        <p:grpSpPr bwMode="auto">
          <a:xfrm>
            <a:off x="4166573" y="3060703"/>
            <a:ext cx="300037" cy="500063"/>
            <a:chOff x="2629" y="1729"/>
            <a:chExt cx="189" cy="315"/>
          </a:xfrm>
        </p:grpSpPr>
        <p:grpSp>
          <p:nvGrpSpPr>
            <p:cNvPr id="5148" name="Group 125"/>
            <p:cNvGrpSpPr>
              <a:grpSpLocks/>
            </p:cNvGrpSpPr>
            <p:nvPr/>
          </p:nvGrpSpPr>
          <p:grpSpPr bwMode="auto">
            <a:xfrm>
              <a:off x="2632" y="1828"/>
              <a:ext cx="186" cy="216"/>
              <a:chOff x="1152" y="3684"/>
              <a:chExt cx="186" cy="216"/>
            </a:xfrm>
          </p:grpSpPr>
          <p:sp>
            <p:nvSpPr>
              <p:cNvPr id="5152" name="Oval 126"/>
              <p:cNvSpPr>
                <a:spLocks noChangeArrowheads="1"/>
              </p:cNvSpPr>
              <p:nvPr/>
            </p:nvSpPr>
            <p:spPr bwMode="auto">
              <a:xfrm>
                <a:off x="1196" y="3760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Text Box 127"/>
              <p:cNvSpPr txBox="1">
                <a:spLocks noChangeArrowheads="1"/>
              </p:cNvSpPr>
              <p:nvPr/>
            </p:nvSpPr>
            <p:spPr bwMode="auto">
              <a:xfrm>
                <a:off x="1152" y="3684"/>
                <a:ext cx="186" cy="21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 sz="1600" dirty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  <p:grpSp>
          <p:nvGrpSpPr>
            <p:cNvPr id="5149" name="Group 128"/>
            <p:cNvGrpSpPr>
              <a:grpSpLocks/>
            </p:cNvGrpSpPr>
            <p:nvPr/>
          </p:nvGrpSpPr>
          <p:grpSpPr bwMode="auto">
            <a:xfrm>
              <a:off x="2629" y="1729"/>
              <a:ext cx="186" cy="212"/>
              <a:chOff x="1149" y="3681"/>
              <a:chExt cx="186" cy="212"/>
            </a:xfrm>
          </p:grpSpPr>
          <p:sp>
            <p:nvSpPr>
              <p:cNvPr id="5150" name="Oval 129"/>
              <p:cNvSpPr>
                <a:spLocks noChangeArrowheads="1"/>
              </p:cNvSpPr>
              <p:nvPr/>
            </p:nvSpPr>
            <p:spPr bwMode="auto">
              <a:xfrm>
                <a:off x="1195" y="3760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Text Box 130"/>
              <p:cNvSpPr txBox="1">
                <a:spLocks noChangeArrowheads="1"/>
              </p:cNvSpPr>
              <p:nvPr/>
            </p:nvSpPr>
            <p:spPr bwMode="auto">
              <a:xfrm>
                <a:off x="1149" y="3681"/>
                <a:ext cx="1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 sz="1600" dirty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5140" name="Group 132"/>
          <p:cNvGrpSpPr>
            <a:grpSpLocks/>
          </p:cNvGrpSpPr>
          <p:nvPr/>
        </p:nvGrpSpPr>
        <p:grpSpPr bwMode="auto">
          <a:xfrm>
            <a:off x="4745038" y="3179972"/>
            <a:ext cx="142875" cy="304800"/>
            <a:chOff x="2974" y="1808"/>
            <a:chExt cx="90" cy="192"/>
          </a:xfrm>
        </p:grpSpPr>
        <p:grpSp>
          <p:nvGrpSpPr>
            <p:cNvPr id="5142" name="Group 133"/>
            <p:cNvGrpSpPr>
              <a:grpSpLocks/>
            </p:cNvGrpSpPr>
            <p:nvPr/>
          </p:nvGrpSpPr>
          <p:grpSpPr bwMode="auto">
            <a:xfrm>
              <a:off x="2976" y="1912"/>
              <a:ext cx="88" cy="88"/>
              <a:chOff x="740" y="3364"/>
              <a:chExt cx="88" cy="88"/>
            </a:xfrm>
          </p:grpSpPr>
          <p:sp>
            <p:nvSpPr>
              <p:cNvPr id="5146" name="Oval 134"/>
              <p:cNvSpPr>
                <a:spLocks noChangeArrowheads="1"/>
              </p:cNvSpPr>
              <p:nvPr/>
            </p:nvSpPr>
            <p:spPr bwMode="auto">
              <a:xfrm>
                <a:off x="752" y="3376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Oval 135"/>
              <p:cNvSpPr>
                <a:spLocks noChangeArrowheads="1"/>
              </p:cNvSpPr>
              <p:nvPr/>
            </p:nvSpPr>
            <p:spPr bwMode="auto">
              <a:xfrm>
                <a:off x="740" y="3364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43" name="Group 136"/>
            <p:cNvGrpSpPr>
              <a:grpSpLocks/>
            </p:cNvGrpSpPr>
            <p:nvPr/>
          </p:nvGrpSpPr>
          <p:grpSpPr bwMode="auto">
            <a:xfrm>
              <a:off x="2974" y="1808"/>
              <a:ext cx="88" cy="88"/>
              <a:chOff x="742" y="3364"/>
              <a:chExt cx="88" cy="88"/>
            </a:xfrm>
          </p:grpSpPr>
          <p:sp>
            <p:nvSpPr>
              <p:cNvPr id="5144" name="Oval 137"/>
              <p:cNvSpPr>
                <a:spLocks noChangeArrowheads="1"/>
              </p:cNvSpPr>
              <p:nvPr/>
            </p:nvSpPr>
            <p:spPr bwMode="auto">
              <a:xfrm>
                <a:off x="754" y="3376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Oval 138"/>
              <p:cNvSpPr>
                <a:spLocks noChangeArrowheads="1"/>
              </p:cNvSpPr>
              <p:nvPr/>
            </p:nvSpPr>
            <p:spPr bwMode="auto">
              <a:xfrm>
                <a:off x="742" y="3364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41" name="Text Box 139"/>
          <p:cNvSpPr txBox="1">
            <a:spLocks noChangeArrowheads="1"/>
          </p:cNvSpPr>
          <p:nvPr/>
        </p:nvSpPr>
        <p:spPr bwMode="auto">
          <a:xfrm>
            <a:off x="5991224" y="1079500"/>
            <a:ext cx="2812533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  <a:latin typeface="Arial" charset="0"/>
              </a:rPr>
              <a:t>The fields are symmetric 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about  </a:t>
            </a:r>
            <a:r>
              <a:rPr lang="en-US" sz="1600" i="1" dirty="0">
                <a:solidFill>
                  <a:schemeClr val="bg2"/>
                </a:solidFill>
              </a:rPr>
              <a:t>z</a:t>
            </a:r>
            <a:r>
              <a:rPr lang="en-US" sz="1600" dirty="0">
                <a:solidFill>
                  <a:schemeClr val="bg2"/>
                </a:solidFill>
              </a:rPr>
              <a:t> = 0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, and satisfy the correct boundary conditions on the 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entire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 wire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.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Text Box 2"/>
          <p:cNvSpPr txBox="1">
            <a:spLocks noChangeArrowheads="1"/>
          </p:cNvSpPr>
          <p:nvPr/>
        </p:nvSpPr>
        <p:spPr bwMode="auto">
          <a:xfrm>
            <a:off x="463550" y="2975"/>
            <a:ext cx="7789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Monopole Antenna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6026930" y="2576598"/>
            <a:ext cx="22108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Coaxial frill model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56323" name="Object 100"/>
          <p:cNvGraphicFramePr>
            <a:graphicFrameLocks noChangeAspect="1"/>
          </p:cNvGraphicFramePr>
          <p:nvPr/>
        </p:nvGraphicFramePr>
        <p:xfrm>
          <a:off x="2014259" y="3804177"/>
          <a:ext cx="1648122" cy="1099178"/>
        </p:xfrm>
        <a:graphic>
          <a:graphicData uri="http://schemas.openxmlformats.org/presentationml/2006/ole">
            <p:oleObj spid="_x0000_s56323" name="Equation" r:id="rId4" imgW="1295280" imgH="863280" progId="Equation.DSMT4">
              <p:embed/>
            </p:oleObj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1753866" y="3418621"/>
            <a:ext cx="946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At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i="1" dirty="0" smtClean="0">
                <a:solidFill>
                  <a:schemeClr val="bg1"/>
                </a:solidFill>
              </a:rPr>
              <a:t>z </a:t>
            </a:r>
            <a:r>
              <a:rPr lang="en-US" sz="1600" dirty="0" smtClean="0">
                <a:solidFill>
                  <a:schemeClr val="bg1"/>
                </a:solidFill>
              </a:rPr>
              <a:t>= 0: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56324" name="Object 86"/>
          <p:cNvGraphicFramePr>
            <a:graphicFrameLocks noChangeAspect="1"/>
          </p:cNvGraphicFramePr>
          <p:nvPr/>
        </p:nvGraphicFramePr>
        <p:xfrm>
          <a:off x="6330496" y="4318681"/>
          <a:ext cx="2471738" cy="384175"/>
        </p:xfrm>
        <a:graphic>
          <a:graphicData uri="http://schemas.openxmlformats.org/presentationml/2006/ole">
            <p:oleObj spid="_x0000_s56324" name="Equation" r:id="rId5" imgW="1396800" imgH="215640" progId="Equation.DSMT4">
              <p:embed/>
            </p:oleObj>
          </a:graphicData>
        </a:graphic>
      </p:graphicFrame>
      <p:graphicFrame>
        <p:nvGraphicFramePr>
          <p:cNvPr id="56325" name="Object 87"/>
          <p:cNvGraphicFramePr>
            <a:graphicFrameLocks noChangeAspect="1"/>
          </p:cNvGraphicFramePr>
          <p:nvPr/>
        </p:nvGraphicFramePr>
        <p:xfrm>
          <a:off x="7043511" y="4929189"/>
          <a:ext cx="1236663" cy="428625"/>
        </p:xfrm>
        <a:graphic>
          <a:graphicData uri="http://schemas.openxmlformats.org/presentationml/2006/ole">
            <p:oleObj spid="_x0000_s56325" name="Equation" r:id="rId6" imgW="698400" imgH="241200" progId="Equation.DSMT4">
              <p:embed/>
            </p:oleObj>
          </a:graphicData>
        </a:graphic>
      </p:graphicFrame>
      <p:grpSp>
        <p:nvGrpSpPr>
          <p:cNvPr id="96" name="Group 95"/>
          <p:cNvGrpSpPr/>
          <p:nvPr/>
        </p:nvGrpSpPr>
        <p:grpSpPr>
          <a:xfrm>
            <a:off x="786809" y="3957744"/>
            <a:ext cx="1942416" cy="2064561"/>
            <a:chOff x="2349795" y="3702561"/>
            <a:chExt cx="1942416" cy="2064561"/>
          </a:xfrm>
        </p:grpSpPr>
        <p:sp>
          <p:nvSpPr>
            <p:cNvPr id="81" name="Oval 80"/>
            <p:cNvSpPr/>
            <p:nvPr/>
          </p:nvSpPr>
          <p:spPr bwMode="auto">
            <a:xfrm>
              <a:off x="2349795" y="4710223"/>
              <a:ext cx="1052624" cy="1052624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3179135" y="5263116"/>
              <a:ext cx="75491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rot="16200000">
              <a:off x="2502195" y="4522382"/>
              <a:ext cx="75491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4005132" y="5061092"/>
              <a:ext cx="287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</a:rPr>
                <a:t>x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746946" y="3702561"/>
              <a:ext cx="287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</a:rPr>
                <a:t>y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044436" y="4895783"/>
              <a:ext cx="287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</a:rPr>
                <a:t>a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409487" y="5397790"/>
              <a:ext cx="287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</a:rPr>
                <a:t>b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2661683" y="5015022"/>
              <a:ext cx="443024" cy="443024"/>
            </a:xfrm>
            <a:prstGeom prst="ellipse">
              <a:avLst/>
            </a:prstGeom>
            <a:solidFill>
              <a:srgbClr val="FF9933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9" name="Straight Arrow Connector 88"/>
            <p:cNvCxnSpPr>
              <a:endCxn id="82" idx="7"/>
            </p:cNvCxnSpPr>
            <p:nvPr/>
          </p:nvCxnSpPr>
          <p:spPr bwMode="auto">
            <a:xfrm flipV="1">
              <a:off x="2881423" y="5079901"/>
              <a:ext cx="158405" cy="1406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 bwMode="auto">
            <a:xfrm>
              <a:off x="2881423" y="5220586"/>
              <a:ext cx="467833" cy="3083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18" name="Straight Arrow Connector 117"/>
          <p:cNvCxnSpPr/>
          <p:nvPr/>
        </p:nvCxnSpPr>
        <p:spPr bwMode="auto">
          <a:xfrm flipH="1">
            <a:off x="793649" y="5507665"/>
            <a:ext cx="305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1" name="Straight Arrow Connector 120"/>
          <p:cNvCxnSpPr>
            <a:stCxn id="82" idx="1"/>
            <a:endCxn id="81" idx="1"/>
          </p:cNvCxnSpPr>
          <p:nvPr/>
        </p:nvCxnSpPr>
        <p:spPr bwMode="auto">
          <a:xfrm flipH="1" flipV="1">
            <a:off x="940962" y="5119559"/>
            <a:ext cx="222614" cy="215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>
            <a:off x="933873" y="5644099"/>
            <a:ext cx="222614" cy="215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1311350" y="5720048"/>
            <a:ext cx="0" cy="2802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 rot="5400000" flipH="1" flipV="1">
            <a:off x="1176671" y="5131981"/>
            <a:ext cx="2764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>
            <a:off x="1537461" y="5518957"/>
            <a:ext cx="2939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1452643" y="5663140"/>
            <a:ext cx="222614" cy="215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9" name="Straight Arrow Connector 128"/>
          <p:cNvCxnSpPr>
            <a:stCxn id="82" idx="7"/>
          </p:cNvCxnSpPr>
          <p:nvPr/>
        </p:nvCxnSpPr>
        <p:spPr bwMode="auto">
          <a:xfrm flipV="1">
            <a:off x="1476842" y="5123104"/>
            <a:ext cx="211273" cy="2119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59" name="Group 158"/>
          <p:cNvGrpSpPr/>
          <p:nvPr/>
        </p:nvGrpSpPr>
        <p:grpSpPr>
          <a:xfrm>
            <a:off x="4931987" y="4292101"/>
            <a:ext cx="1903208" cy="2089969"/>
            <a:chOff x="4692501" y="3878443"/>
            <a:chExt cx="1903208" cy="2089969"/>
          </a:xfrm>
        </p:grpSpPr>
        <p:grpSp>
          <p:nvGrpSpPr>
            <p:cNvPr id="99" name="Group 98"/>
            <p:cNvGrpSpPr/>
            <p:nvPr/>
          </p:nvGrpSpPr>
          <p:grpSpPr>
            <a:xfrm>
              <a:off x="4692501" y="3878443"/>
              <a:ext cx="1903208" cy="2089969"/>
              <a:chOff x="2360428" y="3683511"/>
              <a:chExt cx="1903208" cy="2089969"/>
            </a:xfrm>
          </p:grpSpPr>
          <p:sp>
            <p:nvSpPr>
              <p:cNvPr id="100" name="Oval 99"/>
              <p:cNvSpPr/>
              <p:nvPr/>
            </p:nvSpPr>
            <p:spPr bwMode="auto">
              <a:xfrm>
                <a:off x="2360428" y="4720856"/>
                <a:ext cx="1052624" cy="1052624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 bwMode="auto">
              <a:xfrm>
                <a:off x="2661683" y="5015022"/>
                <a:ext cx="443024" cy="443024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02" name="Straight Arrow Connector 101"/>
              <p:cNvCxnSpPr/>
              <p:nvPr/>
            </p:nvCxnSpPr>
            <p:spPr bwMode="auto">
              <a:xfrm>
                <a:off x="3179135" y="5263116"/>
                <a:ext cx="75491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03" name="Straight Arrow Connector 102"/>
              <p:cNvCxnSpPr/>
              <p:nvPr/>
            </p:nvCxnSpPr>
            <p:spPr bwMode="auto">
              <a:xfrm rot="16200000">
                <a:off x="2502195" y="4522382"/>
                <a:ext cx="75491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04" name="TextBox 103"/>
              <p:cNvSpPr txBox="1"/>
              <p:nvPr/>
            </p:nvSpPr>
            <p:spPr>
              <a:xfrm>
                <a:off x="3976557" y="5061092"/>
                <a:ext cx="2870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bg2"/>
                    </a:solidFill>
                  </a:rPr>
                  <a:t>x</a:t>
                </a:r>
                <a:endParaRPr lang="en-US" i="1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746946" y="3683511"/>
                <a:ext cx="2870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bg2"/>
                    </a:solidFill>
                  </a:rPr>
                  <a:t>y</a:t>
                </a:r>
                <a:endParaRPr lang="en-US" i="1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152" name="Oval 151"/>
            <p:cNvSpPr/>
            <p:nvPr/>
          </p:nvSpPr>
          <p:spPr bwMode="auto">
            <a:xfrm>
              <a:off x="4880345" y="5103628"/>
              <a:ext cx="669851" cy="669851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4" name="Straight Arrow Connector 153"/>
            <p:cNvCxnSpPr>
              <a:stCxn id="152" idx="2"/>
            </p:cNvCxnSpPr>
            <p:nvPr/>
          </p:nvCxnSpPr>
          <p:spPr bwMode="auto">
            <a:xfrm flipV="1">
              <a:off x="4880345" y="5337546"/>
              <a:ext cx="21264" cy="101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4777553" y="5004381"/>
              <a:ext cx="868334" cy="868334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7" name="Straight Arrow Connector 156"/>
            <p:cNvCxnSpPr/>
            <p:nvPr/>
          </p:nvCxnSpPr>
          <p:spPr bwMode="auto">
            <a:xfrm flipV="1">
              <a:off x="4777553" y="5298552"/>
              <a:ext cx="21264" cy="101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164" name="Group 163"/>
          <p:cNvGrpSpPr/>
          <p:nvPr/>
        </p:nvGrpSpPr>
        <p:grpSpPr>
          <a:xfrm>
            <a:off x="1897135" y="766087"/>
            <a:ext cx="4560646" cy="2565621"/>
            <a:chOff x="2289019" y="972917"/>
            <a:chExt cx="4560646" cy="2565621"/>
          </a:xfrm>
        </p:grpSpPr>
        <p:sp>
          <p:nvSpPr>
            <p:cNvPr id="3082" name="Line 99"/>
            <p:cNvSpPr>
              <a:spLocks noChangeShapeType="1"/>
            </p:cNvSpPr>
            <p:nvPr/>
          </p:nvSpPr>
          <p:spPr bwMode="auto">
            <a:xfrm flipH="1">
              <a:off x="4294188" y="2236788"/>
              <a:ext cx="1588" cy="1279525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" name="Line 100"/>
            <p:cNvSpPr>
              <a:spLocks noChangeShapeType="1"/>
            </p:cNvSpPr>
            <p:nvPr/>
          </p:nvSpPr>
          <p:spPr bwMode="auto">
            <a:xfrm>
              <a:off x="4838701" y="2235200"/>
              <a:ext cx="0" cy="1303338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" name="AutoShape 101"/>
            <p:cNvSpPr>
              <a:spLocks noChangeArrowheads="1"/>
            </p:cNvSpPr>
            <p:nvPr/>
          </p:nvSpPr>
          <p:spPr bwMode="auto">
            <a:xfrm>
              <a:off x="4448176" y="1128713"/>
              <a:ext cx="244475" cy="2290763"/>
            </a:xfrm>
            <a:prstGeom prst="can">
              <a:avLst>
                <a:gd name="adj" fmla="val 40257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Text Box 103"/>
            <p:cNvSpPr txBox="1">
              <a:spLocks noChangeArrowheads="1"/>
            </p:cNvSpPr>
            <p:nvPr/>
          </p:nvSpPr>
          <p:spPr bwMode="auto">
            <a:xfrm>
              <a:off x="4635501" y="1838325"/>
              <a:ext cx="3556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087" name="Text Box 105"/>
            <p:cNvSpPr txBox="1">
              <a:spLocks noChangeArrowheads="1"/>
            </p:cNvSpPr>
            <p:nvPr/>
          </p:nvSpPr>
          <p:spPr bwMode="auto">
            <a:xfrm>
              <a:off x="5274810" y="1788206"/>
              <a:ext cx="2682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3088" name="Text Box 106"/>
            <p:cNvSpPr txBox="1">
              <a:spLocks noChangeArrowheads="1"/>
            </p:cNvSpPr>
            <p:nvPr/>
          </p:nvSpPr>
          <p:spPr bwMode="auto">
            <a:xfrm>
              <a:off x="4830763" y="1543050"/>
              <a:ext cx="8143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V</a:t>
              </a:r>
              <a:r>
                <a:rPr lang="en-US" sz="2000" i="1" baseline="30000" dirty="0">
                  <a:solidFill>
                    <a:schemeClr val="bg2"/>
                  </a:solidFill>
                </a:rPr>
                <a:t>M </a:t>
              </a:r>
              <a:r>
                <a:rPr lang="en-US" sz="2000" dirty="0">
                  <a:solidFill>
                    <a:schemeClr val="bg2"/>
                  </a:solidFill>
                </a:rPr>
                <a:t>(0)</a:t>
              </a:r>
              <a:endParaRPr lang="en-US" sz="2000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160" name="Text Box 76"/>
            <p:cNvSpPr txBox="1">
              <a:spLocks noChangeArrowheads="1"/>
            </p:cNvSpPr>
            <p:nvPr/>
          </p:nvSpPr>
          <p:spPr bwMode="auto">
            <a:xfrm>
              <a:off x="4853948" y="972917"/>
              <a:ext cx="56297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I </a:t>
              </a:r>
              <a:r>
                <a:rPr lang="en-US" dirty="0">
                  <a:solidFill>
                    <a:schemeClr val="bg2"/>
                  </a:solidFill>
                </a:rPr>
                <a:t>(</a:t>
              </a:r>
              <a:r>
                <a:rPr lang="en-US" i="1" dirty="0">
                  <a:solidFill>
                    <a:schemeClr val="bg2"/>
                  </a:solidFill>
                </a:rPr>
                <a:t>z</a:t>
              </a:r>
              <a:r>
                <a:rPr lang="en-US" dirty="0">
                  <a:solidFill>
                    <a:schemeClr val="bg2"/>
                  </a:solidFill>
                </a:rPr>
                <a:t>)</a:t>
              </a:r>
              <a:endParaRPr lang="en-US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161" name="Line 87"/>
            <p:cNvSpPr>
              <a:spLocks noChangeShapeType="1"/>
            </p:cNvSpPr>
            <p:nvPr/>
          </p:nvSpPr>
          <p:spPr bwMode="auto">
            <a:xfrm flipH="1" flipV="1">
              <a:off x="4585329" y="1334386"/>
              <a:ext cx="0" cy="33813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" name="Line 99"/>
            <p:cNvSpPr>
              <a:spLocks noChangeShapeType="1"/>
            </p:cNvSpPr>
            <p:nvPr/>
          </p:nvSpPr>
          <p:spPr bwMode="auto">
            <a:xfrm rot="16200000" flipH="1">
              <a:off x="3306819" y="1225135"/>
              <a:ext cx="0" cy="203560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" name="Line 99"/>
            <p:cNvSpPr>
              <a:spLocks noChangeShapeType="1"/>
            </p:cNvSpPr>
            <p:nvPr/>
          </p:nvSpPr>
          <p:spPr bwMode="auto">
            <a:xfrm rot="16200000" flipH="1">
              <a:off x="5831865" y="1228678"/>
              <a:ext cx="0" cy="203560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148942" y="3037114"/>
            <a:ext cx="3755571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j-lt"/>
              </a:rPr>
              <a:t>We close off the ground plane and put a magnetic surface current (“frill”) where the aperture used to be.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Text Box 2"/>
          <p:cNvSpPr txBox="1">
            <a:spLocks noChangeArrowheads="1"/>
          </p:cNvSpPr>
          <p:nvPr/>
        </p:nvSpPr>
        <p:spPr bwMode="auto">
          <a:xfrm>
            <a:off x="463550" y="2975"/>
            <a:ext cx="7789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Monopole Antenna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244996" y="957904"/>
            <a:ext cx="228139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Coaxial frill model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56323" name="Object 100"/>
          <p:cNvGraphicFramePr>
            <a:graphicFrameLocks noChangeAspect="1"/>
          </p:cNvGraphicFramePr>
          <p:nvPr/>
        </p:nvGraphicFramePr>
        <p:xfrm>
          <a:off x="3293725" y="3566873"/>
          <a:ext cx="2170903" cy="1328263"/>
        </p:xfrm>
        <a:graphic>
          <a:graphicData uri="http://schemas.openxmlformats.org/presentationml/2006/ole">
            <p:oleObj spid="_x0000_s57346" name="Equation" r:id="rId4" imgW="1409400" imgH="863280" progId="Equation.DSMT4">
              <p:embed/>
            </p:oleObj>
          </a:graphicData>
        </a:graphic>
      </p:graphicFrame>
      <p:sp>
        <p:nvSpPr>
          <p:cNvPr id="136" name="TextBox 135"/>
          <p:cNvSpPr txBox="1"/>
          <p:nvPr/>
        </p:nvSpPr>
        <p:spPr>
          <a:xfrm>
            <a:off x="737095" y="5486400"/>
            <a:ext cx="7603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  <a:latin typeface="+mj-lt"/>
              </a:rPr>
              <a:t>This is an accurate model of the coax feed for modeling purposes</a:t>
            </a:r>
          </a:p>
          <a:p>
            <a:pPr algn="ctr"/>
            <a:r>
              <a:rPr lang="en-US" sz="2000" dirty="0" smtClean="0">
                <a:solidFill>
                  <a:schemeClr val="bg2"/>
                </a:solidFill>
                <a:latin typeface="+mj-lt"/>
              </a:rPr>
              <a:t> (often used in antenna theory).</a:t>
            </a:r>
            <a:endParaRPr lang="en-US" sz="2000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139" name="Group 138"/>
          <p:cNvGrpSpPr/>
          <p:nvPr/>
        </p:nvGrpSpPr>
        <p:grpSpPr>
          <a:xfrm>
            <a:off x="2073349" y="1799977"/>
            <a:ext cx="4667693" cy="1514927"/>
            <a:chOff x="2073349" y="1897949"/>
            <a:chExt cx="4667693" cy="1514927"/>
          </a:xfrm>
        </p:grpSpPr>
        <p:sp>
          <p:nvSpPr>
            <p:cNvPr id="3084" name="AutoShape 101"/>
            <p:cNvSpPr>
              <a:spLocks noChangeArrowheads="1"/>
            </p:cNvSpPr>
            <p:nvPr/>
          </p:nvSpPr>
          <p:spPr bwMode="auto">
            <a:xfrm>
              <a:off x="4288688" y="1926142"/>
              <a:ext cx="230149" cy="1433733"/>
            </a:xfrm>
            <a:prstGeom prst="can">
              <a:avLst>
                <a:gd name="adj" fmla="val 40257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Text Box 103"/>
            <p:cNvSpPr txBox="1">
              <a:spLocks noChangeArrowheads="1"/>
            </p:cNvSpPr>
            <p:nvPr/>
          </p:nvSpPr>
          <p:spPr bwMode="auto">
            <a:xfrm>
              <a:off x="4465380" y="2858287"/>
              <a:ext cx="328936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087" name="Text Box 105"/>
            <p:cNvSpPr txBox="1">
              <a:spLocks noChangeArrowheads="1"/>
            </p:cNvSpPr>
            <p:nvPr/>
          </p:nvSpPr>
          <p:spPr bwMode="auto">
            <a:xfrm>
              <a:off x="4927101" y="2852217"/>
              <a:ext cx="2682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3088" name="Text Box 106"/>
            <p:cNvSpPr txBox="1">
              <a:spLocks noChangeArrowheads="1"/>
            </p:cNvSpPr>
            <p:nvPr/>
          </p:nvSpPr>
          <p:spPr bwMode="auto">
            <a:xfrm>
              <a:off x="4650008" y="2691361"/>
              <a:ext cx="697627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i="1" dirty="0">
                  <a:solidFill>
                    <a:schemeClr val="bg2"/>
                  </a:solidFill>
                </a:rPr>
                <a:t>V</a:t>
              </a:r>
              <a:r>
                <a:rPr lang="en-US" sz="1600" i="1" baseline="30000" dirty="0">
                  <a:solidFill>
                    <a:schemeClr val="bg2"/>
                  </a:solidFill>
                </a:rPr>
                <a:t>M </a:t>
              </a:r>
              <a:r>
                <a:rPr lang="en-US" sz="1600" dirty="0">
                  <a:solidFill>
                    <a:schemeClr val="bg2"/>
                  </a:solidFill>
                </a:rPr>
                <a:t>(0)</a:t>
              </a:r>
              <a:endParaRPr lang="en-US" sz="1600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>
              <a:off x="2073349" y="3362890"/>
              <a:ext cx="4667693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09" name="Group 110"/>
            <p:cNvGrpSpPr>
              <a:grpSpLocks/>
            </p:cNvGrpSpPr>
            <p:nvPr/>
          </p:nvGrpSpPr>
          <p:grpSpPr bwMode="auto">
            <a:xfrm>
              <a:off x="4564085" y="3180925"/>
              <a:ext cx="139700" cy="139700"/>
              <a:chOff x="737" y="3364"/>
              <a:chExt cx="88" cy="88"/>
            </a:xfrm>
          </p:grpSpPr>
          <p:sp>
            <p:nvSpPr>
              <p:cNvPr id="113" name="Oval 111"/>
              <p:cNvSpPr>
                <a:spLocks noChangeArrowheads="1"/>
              </p:cNvSpPr>
              <p:nvPr/>
            </p:nvSpPr>
            <p:spPr bwMode="auto">
              <a:xfrm>
                <a:off x="749" y="3376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Oval 112"/>
              <p:cNvSpPr>
                <a:spLocks noChangeArrowheads="1"/>
              </p:cNvSpPr>
              <p:nvPr/>
            </p:nvSpPr>
            <p:spPr bwMode="auto">
              <a:xfrm>
                <a:off x="737" y="3364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" name="Group 110"/>
            <p:cNvGrpSpPr>
              <a:grpSpLocks/>
            </p:cNvGrpSpPr>
            <p:nvPr/>
          </p:nvGrpSpPr>
          <p:grpSpPr bwMode="auto">
            <a:xfrm>
              <a:off x="4748384" y="3184463"/>
              <a:ext cx="139700" cy="139700"/>
              <a:chOff x="737" y="3364"/>
              <a:chExt cx="88" cy="88"/>
            </a:xfrm>
          </p:grpSpPr>
          <p:sp>
            <p:nvSpPr>
              <p:cNvPr id="116" name="Oval 111"/>
              <p:cNvSpPr>
                <a:spLocks noChangeArrowheads="1"/>
              </p:cNvSpPr>
              <p:nvPr/>
            </p:nvSpPr>
            <p:spPr bwMode="auto">
              <a:xfrm>
                <a:off x="749" y="3376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Oval 112"/>
              <p:cNvSpPr>
                <a:spLocks noChangeArrowheads="1"/>
              </p:cNvSpPr>
              <p:nvPr/>
            </p:nvSpPr>
            <p:spPr bwMode="auto">
              <a:xfrm>
                <a:off x="737" y="3364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" name="Group 125"/>
            <p:cNvGrpSpPr>
              <a:grpSpLocks/>
            </p:cNvGrpSpPr>
            <p:nvPr/>
          </p:nvGrpSpPr>
          <p:grpSpPr bwMode="auto">
            <a:xfrm>
              <a:off x="4022480" y="3069976"/>
              <a:ext cx="295275" cy="342900"/>
              <a:chOff x="1152" y="3698"/>
              <a:chExt cx="186" cy="216"/>
            </a:xfrm>
          </p:grpSpPr>
          <p:sp>
            <p:nvSpPr>
              <p:cNvPr id="131" name="Oval 126"/>
              <p:cNvSpPr>
                <a:spLocks noChangeArrowheads="1"/>
              </p:cNvSpPr>
              <p:nvPr/>
            </p:nvSpPr>
            <p:spPr bwMode="auto">
              <a:xfrm>
                <a:off x="1196" y="3769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Text Box 127"/>
              <p:cNvSpPr txBox="1">
                <a:spLocks noChangeArrowheads="1"/>
              </p:cNvSpPr>
              <p:nvPr/>
            </p:nvSpPr>
            <p:spPr bwMode="auto">
              <a:xfrm>
                <a:off x="1152" y="3698"/>
                <a:ext cx="186" cy="21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 sz="1600" dirty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  <p:grpSp>
          <p:nvGrpSpPr>
            <p:cNvPr id="133" name="Group 125"/>
            <p:cNvGrpSpPr>
              <a:grpSpLocks/>
            </p:cNvGrpSpPr>
            <p:nvPr/>
          </p:nvGrpSpPr>
          <p:grpSpPr bwMode="auto">
            <a:xfrm>
              <a:off x="3823991" y="3061904"/>
              <a:ext cx="295275" cy="342900"/>
              <a:chOff x="1152" y="3684"/>
              <a:chExt cx="186" cy="216"/>
            </a:xfrm>
          </p:grpSpPr>
          <p:sp>
            <p:nvSpPr>
              <p:cNvPr id="134" name="Oval 126"/>
              <p:cNvSpPr>
                <a:spLocks noChangeArrowheads="1"/>
              </p:cNvSpPr>
              <p:nvPr/>
            </p:nvSpPr>
            <p:spPr bwMode="auto">
              <a:xfrm>
                <a:off x="1196" y="3760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Text Box 127"/>
              <p:cNvSpPr txBox="1">
                <a:spLocks noChangeArrowheads="1"/>
              </p:cNvSpPr>
              <p:nvPr/>
            </p:nvSpPr>
            <p:spPr bwMode="auto">
              <a:xfrm>
                <a:off x="1152" y="3684"/>
                <a:ext cx="186" cy="21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 sz="1600" dirty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  <p:graphicFrame>
          <p:nvGraphicFramePr>
            <p:cNvPr id="57349" name="Object 100"/>
            <p:cNvGraphicFramePr>
              <a:graphicFrameLocks noChangeAspect="1"/>
            </p:cNvGraphicFramePr>
            <p:nvPr/>
          </p:nvGraphicFramePr>
          <p:xfrm>
            <a:off x="3639104" y="2725775"/>
            <a:ext cx="395287" cy="339725"/>
          </p:xfrm>
          <a:graphic>
            <a:graphicData uri="http://schemas.openxmlformats.org/presentationml/2006/ole">
              <p:oleObj spid="_x0000_s57349" name="Equation" r:id="rId5" imgW="279360" imgH="241200" progId="Equation.DSMT4">
                <p:embed/>
              </p:oleObj>
            </a:graphicData>
          </a:graphic>
        </p:graphicFrame>
        <p:sp>
          <p:nvSpPr>
            <p:cNvPr id="137" name="Line 87"/>
            <p:cNvSpPr>
              <a:spLocks noChangeShapeType="1"/>
            </p:cNvSpPr>
            <p:nvPr/>
          </p:nvSpPr>
          <p:spPr bwMode="auto">
            <a:xfrm flipH="1" flipV="1">
              <a:off x="4415207" y="2238153"/>
              <a:ext cx="0" cy="33813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" name="Text Box 76"/>
            <p:cNvSpPr txBox="1">
              <a:spLocks noChangeArrowheads="1"/>
            </p:cNvSpPr>
            <p:nvPr/>
          </p:nvSpPr>
          <p:spPr bwMode="auto">
            <a:xfrm>
              <a:off x="4683827" y="1897949"/>
              <a:ext cx="56297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I </a:t>
              </a:r>
              <a:r>
                <a:rPr lang="en-US" dirty="0">
                  <a:solidFill>
                    <a:schemeClr val="bg2"/>
                  </a:solidFill>
                </a:rPr>
                <a:t>(</a:t>
              </a:r>
              <a:r>
                <a:rPr lang="en-US" i="1" dirty="0">
                  <a:solidFill>
                    <a:schemeClr val="bg2"/>
                  </a:solidFill>
                </a:rPr>
                <a:t>z</a:t>
              </a:r>
              <a:r>
                <a:rPr lang="en-US" dirty="0">
                  <a:solidFill>
                    <a:schemeClr val="bg2"/>
                  </a:solidFill>
                </a:rPr>
                <a:t>)</a:t>
              </a:r>
              <a:endParaRPr lang="en-US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Text Box 2"/>
          <p:cNvSpPr txBox="1">
            <a:spLocks noChangeArrowheads="1"/>
          </p:cNvSpPr>
          <p:nvPr/>
        </p:nvSpPr>
        <p:spPr bwMode="auto">
          <a:xfrm>
            <a:off x="463550" y="2975"/>
            <a:ext cx="7789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Monopole Antenna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416197" y="1295359"/>
            <a:ext cx="23471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After image theory: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56323" name="Object 100"/>
          <p:cNvGraphicFramePr>
            <a:graphicFrameLocks noChangeAspect="1"/>
          </p:cNvGraphicFramePr>
          <p:nvPr/>
        </p:nvGraphicFramePr>
        <p:xfrm>
          <a:off x="3077029" y="4846410"/>
          <a:ext cx="2473325" cy="1433513"/>
        </p:xfrm>
        <a:graphic>
          <a:graphicData uri="http://schemas.openxmlformats.org/presentationml/2006/ole">
            <p:oleObj spid="_x0000_s58370" name="Equation" r:id="rId4" imgW="1485720" imgH="863280" progId="Equation.DSMT4">
              <p:embed/>
            </p:oleObj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3516086" y="1926142"/>
            <a:ext cx="1751981" cy="2677756"/>
            <a:chOff x="3516086" y="1926142"/>
            <a:chExt cx="1751981" cy="2677756"/>
          </a:xfrm>
        </p:grpSpPr>
        <p:sp>
          <p:nvSpPr>
            <p:cNvPr id="3084" name="AutoShape 101"/>
            <p:cNvSpPr>
              <a:spLocks noChangeArrowheads="1"/>
            </p:cNvSpPr>
            <p:nvPr/>
          </p:nvSpPr>
          <p:spPr bwMode="auto">
            <a:xfrm>
              <a:off x="4288688" y="1926142"/>
              <a:ext cx="240782" cy="2677756"/>
            </a:xfrm>
            <a:prstGeom prst="can">
              <a:avLst>
                <a:gd name="adj" fmla="val 40257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10"/>
            <p:cNvGrpSpPr>
              <a:grpSpLocks/>
            </p:cNvGrpSpPr>
            <p:nvPr/>
          </p:nvGrpSpPr>
          <p:grpSpPr bwMode="auto">
            <a:xfrm>
              <a:off x="4564085" y="3180925"/>
              <a:ext cx="139700" cy="139700"/>
              <a:chOff x="737" y="3364"/>
              <a:chExt cx="88" cy="88"/>
            </a:xfrm>
          </p:grpSpPr>
          <p:sp>
            <p:nvSpPr>
              <p:cNvPr id="113" name="Oval 111"/>
              <p:cNvSpPr>
                <a:spLocks noChangeArrowheads="1"/>
              </p:cNvSpPr>
              <p:nvPr/>
            </p:nvSpPr>
            <p:spPr bwMode="auto">
              <a:xfrm>
                <a:off x="749" y="3376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Oval 112"/>
              <p:cNvSpPr>
                <a:spLocks noChangeArrowheads="1"/>
              </p:cNvSpPr>
              <p:nvPr/>
            </p:nvSpPr>
            <p:spPr bwMode="auto">
              <a:xfrm>
                <a:off x="737" y="3364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110"/>
            <p:cNvGrpSpPr>
              <a:grpSpLocks/>
            </p:cNvGrpSpPr>
            <p:nvPr/>
          </p:nvGrpSpPr>
          <p:grpSpPr bwMode="auto">
            <a:xfrm>
              <a:off x="4748384" y="3184463"/>
              <a:ext cx="139700" cy="139700"/>
              <a:chOff x="737" y="3364"/>
              <a:chExt cx="88" cy="88"/>
            </a:xfrm>
          </p:grpSpPr>
          <p:sp>
            <p:nvSpPr>
              <p:cNvPr id="116" name="Oval 111"/>
              <p:cNvSpPr>
                <a:spLocks noChangeArrowheads="1"/>
              </p:cNvSpPr>
              <p:nvPr/>
            </p:nvSpPr>
            <p:spPr bwMode="auto">
              <a:xfrm>
                <a:off x="749" y="3376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Oval 112"/>
              <p:cNvSpPr>
                <a:spLocks noChangeArrowheads="1"/>
              </p:cNvSpPr>
              <p:nvPr/>
            </p:nvSpPr>
            <p:spPr bwMode="auto">
              <a:xfrm>
                <a:off x="737" y="3364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25"/>
            <p:cNvGrpSpPr>
              <a:grpSpLocks/>
            </p:cNvGrpSpPr>
            <p:nvPr/>
          </p:nvGrpSpPr>
          <p:grpSpPr bwMode="auto">
            <a:xfrm>
              <a:off x="4019305" y="3069972"/>
              <a:ext cx="295275" cy="342900"/>
              <a:chOff x="1150" y="3698"/>
              <a:chExt cx="186" cy="216"/>
            </a:xfrm>
          </p:grpSpPr>
          <p:sp>
            <p:nvSpPr>
              <p:cNvPr id="131" name="Oval 126"/>
              <p:cNvSpPr>
                <a:spLocks noChangeArrowheads="1"/>
              </p:cNvSpPr>
              <p:nvPr/>
            </p:nvSpPr>
            <p:spPr bwMode="auto">
              <a:xfrm>
                <a:off x="1196" y="3774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Text Box 127"/>
              <p:cNvSpPr txBox="1">
                <a:spLocks noChangeArrowheads="1"/>
              </p:cNvSpPr>
              <p:nvPr/>
            </p:nvSpPr>
            <p:spPr bwMode="auto">
              <a:xfrm>
                <a:off x="1150" y="3698"/>
                <a:ext cx="186" cy="21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 sz="1600" dirty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  <p:grpSp>
          <p:nvGrpSpPr>
            <p:cNvPr id="5" name="Group 125"/>
            <p:cNvGrpSpPr>
              <a:grpSpLocks/>
            </p:cNvGrpSpPr>
            <p:nvPr/>
          </p:nvGrpSpPr>
          <p:grpSpPr bwMode="auto">
            <a:xfrm>
              <a:off x="3823991" y="3061904"/>
              <a:ext cx="295275" cy="342900"/>
              <a:chOff x="1152" y="3684"/>
              <a:chExt cx="186" cy="216"/>
            </a:xfrm>
          </p:grpSpPr>
          <p:sp>
            <p:nvSpPr>
              <p:cNvPr id="134" name="Oval 126"/>
              <p:cNvSpPr>
                <a:spLocks noChangeArrowheads="1"/>
              </p:cNvSpPr>
              <p:nvPr/>
            </p:nvSpPr>
            <p:spPr bwMode="auto">
              <a:xfrm>
                <a:off x="1196" y="3760"/>
                <a:ext cx="88" cy="8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Text Box 127"/>
              <p:cNvSpPr txBox="1">
                <a:spLocks noChangeArrowheads="1"/>
              </p:cNvSpPr>
              <p:nvPr/>
            </p:nvSpPr>
            <p:spPr bwMode="auto">
              <a:xfrm>
                <a:off x="1152" y="3684"/>
                <a:ext cx="186" cy="21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 sz="1600" dirty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  <p:graphicFrame>
          <p:nvGraphicFramePr>
            <p:cNvPr id="57349" name="Object 100"/>
            <p:cNvGraphicFramePr>
              <a:graphicFrameLocks noChangeAspect="1"/>
            </p:cNvGraphicFramePr>
            <p:nvPr/>
          </p:nvGraphicFramePr>
          <p:xfrm>
            <a:off x="3516086" y="2620488"/>
            <a:ext cx="517752" cy="444975"/>
          </p:xfrm>
          <a:graphic>
            <a:graphicData uri="http://schemas.openxmlformats.org/presentationml/2006/ole">
              <p:oleObj spid="_x0000_s58371" name="Equation" r:id="rId5" imgW="279360" imgH="241200" progId="Equation.DSMT4">
                <p:embed/>
              </p:oleObj>
            </a:graphicData>
          </a:graphic>
        </p:graphicFrame>
        <p:sp>
          <p:nvSpPr>
            <p:cNvPr id="25" name="Line 87"/>
            <p:cNvSpPr>
              <a:spLocks noChangeShapeType="1"/>
            </p:cNvSpPr>
            <p:nvPr/>
          </p:nvSpPr>
          <p:spPr bwMode="auto">
            <a:xfrm flipH="1" flipV="1">
              <a:off x="4415207" y="2238153"/>
              <a:ext cx="0" cy="33813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76"/>
            <p:cNvSpPr txBox="1">
              <a:spLocks noChangeArrowheads="1"/>
            </p:cNvSpPr>
            <p:nvPr/>
          </p:nvSpPr>
          <p:spPr bwMode="auto">
            <a:xfrm>
              <a:off x="4705092" y="2068070"/>
              <a:ext cx="56297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I </a:t>
              </a:r>
              <a:r>
                <a:rPr lang="en-US" dirty="0">
                  <a:solidFill>
                    <a:schemeClr val="bg2"/>
                  </a:solidFill>
                </a:rPr>
                <a:t>(</a:t>
              </a:r>
              <a:r>
                <a:rPr lang="en-US" i="1" dirty="0">
                  <a:solidFill>
                    <a:schemeClr val="bg2"/>
                  </a:solidFill>
                </a:rPr>
                <a:t>z</a:t>
              </a:r>
              <a:r>
                <a:rPr lang="en-US" dirty="0">
                  <a:solidFill>
                    <a:schemeClr val="bg2"/>
                  </a:solidFill>
                </a:rPr>
                <a:t>)</a:t>
              </a:r>
              <a:endParaRPr lang="en-US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608418" y="1278177"/>
            <a:ext cx="3313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Electric Field Integral Equation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(EFIE):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58372" name="Object 100"/>
          <p:cNvGraphicFramePr>
            <a:graphicFrameLocks noChangeAspect="1"/>
          </p:cNvGraphicFramePr>
          <p:nvPr/>
        </p:nvGraphicFramePr>
        <p:xfrm>
          <a:off x="6030913" y="2054225"/>
          <a:ext cx="2051050" cy="463550"/>
        </p:xfrm>
        <a:graphic>
          <a:graphicData uri="http://schemas.openxmlformats.org/presentationml/2006/ole">
            <p:oleObj spid="_x0000_s58372" name="Equation" r:id="rId6" imgW="1231560" imgH="27936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965371" y="5279571"/>
            <a:ext cx="2569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+mj-lt"/>
              </a:rPr>
              <a:t>The factor of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2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 is from image theory.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graphicFrame>
        <p:nvGraphicFramePr>
          <p:cNvPr id="58373" name="Object 100"/>
          <p:cNvGraphicFramePr>
            <a:graphicFrameLocks noChangeAspect="1"/>
          </p:cNvGraphicFramePr>
          <p:nvPr/>
        </p:nvGraphicFramePr>
        <p:xfrm>
          <a:off x="6347506" y="2779032"/>
          <a:ext cx="1501775" cy="800100"/>
        </p:xfrm>
        <a:graphic>
          <a:graphicData uri="http://schemas.openxmlformats.org/presentationml/2006/ole">
            <p:oleObj spid="_x0000_s58373" name="Equation" r:id="rId7" imgW="90144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Text Box 2"/>
          <p:cNvSpPr txBox="1">
            <a:spLocks noChangeArrowheads="1"/>
          </p:cNvSpPr>
          <p:nvPr/>
        </p:nvSpPr>
        <p:spPr bwMode="auto">
          <a:xfrm>
            <a:off x="1944539" y="-2002"/>
            <a:ext cx="52847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Corner Reflector</a:t>
            </a:r>
          </a:p>
        </p:txBody>
      </p:sp>
      <p:grpSp>
        <p:nvGrpSpPr>
          <p:cNvPr id="6148" name="Group 120"/>
          <p:cNvGrpSpPr>
            <a:grpSpLocks/>
          </p:cNvGrpSpPr>
          <p:nvPr/>
        </p:nvGrpSpPr>
        <p:grpSpPr bwMode="auto">
          <a:xfrm>
            <a:off x="2341563" y="3803650"/>
            <a:ext cx="5722937" cy="2586038"/>
            <a:chOff x="1475" y="2396"/>
            <a:chExt cx="3605" cy="1629"/>
          </a:xfrm>
        </p:grpSpPr>
        <p:sp>
          <p:nvSpPr>
            <p:cNvPr id="6155" name="Line 102"/>
            <p:cNvSpPr>
              <a:spLocks noChangeShapeType="1"/>
            </p:cNvSpPr>
            <p:nvPr/>
          </p:nvSpPr>
          <p:spPr bwMode="auto">
            <a:xfrm>
              <a:off x="1475" y="3219"/>
              <a:ext cx="283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" name="Line 103"/>
            <p:cNvSpPr>
              <a:spLocks noChangeShapeType="1"/>
            </p:cNvSpPr>
            <p:nvPr/>
          </p:nvSpPr>
          <p:spPr bwMode="auto">
            <a:xfrm>
              <a:off x="2880" y="2396"/>
              <a:ext cx="0" cy="16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7" name="Line 105"/>
            <p:cNvSpPr>
              <a:spLocks noChangeShapeType="1"/>
            </p:cNvSpPr>
            <p:nvPr/>
          </p:nvSpPr>
          <p:spPr bwMode="auto">
            <a:xfrm flipV="1">
              <a:off x="3273" y="2603"/>
              <a:ext cx="0" cy="24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8" name="Line 106"/>
            <p:cNvSpPr>
              <a:spLocks noChangeShapeType="1"/>
            </p:cNvSpPr>
            <p:nvPr/>
          </p:nvSpPr>
          <p:spPr bwMode="auto">
            <a:xfrm flipV="1">
              <a:off x="3288" y="3618"/>
              <a:ext cx="0" cy="24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9" name="Line 107"/>
            <p:cNvSpPr>
              <a:spLocks noChangeShapeType="1"/>
            </p:cNvSpPr>
            <p:nvPr/>
          </p:nvSpPr>
          <p:spPr bwMode="auto">
            <a:xfrm>
              <a:off x="2477" y="2599"/>
              <a:ext cx="0" cy="24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0" name="Line 108"/>
            <p:cNvSpPr>
              <a:spLocks noChangeShapeType="1"/>
            </p:cNvSpPr>
            <p:nvPr/>
          </p:nvSpPr>
          <p:spPr bwMode="auto">
            <a:xfrm>
              <a:off x="2492" y="3614"/>
              <a:ext cx="0" cy="24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1" name="Text Box 109"/>
            <p:cNvSpPr txBox="1">
              <a:spLocks noChangeArrowheads="1"/>
            </p:cNvSpPr>
            <p:nvPr/>
          </p:nvSpPr>
          <p:spPr bwMode="auto">
            <a:xfrm>
              <a:off x="4458" y="3077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S </a:t>
              </a:r>
            </a:p>
          </p:txBody>
        </p:sp>
        <p:graphicFrame>
          <p:nvGraphicFramePr>
            <p:cNvPr id="6146" name="Object 110"/>
            <p:cNvGraphicFramePr>
              <a:graphicFrameLocks noChangeAspect="1"/>
            </p:cNvGraphicFramePr>
            <p:nvPr/>
          </p:nvGraphicFramePr>
          <p:xfrm>
            <a:off x="3940" y="3655"/>
            <a:ext cx="1140" cy="297"/>
          </p:xfrm>
          <a:graphic>
            <a:graphicData uri="http://schemas.openxmlformats.org/presentationml/2006/ole">
              <p:oleObj spid="_x0000_s6146" name="Equation" r:id="rId4" imgW="876240" imgH="228600" progId="Equation.DSMT4">
                <p:embed/>
              </p:oleObj>
            </a:graphicData>
          </a:graphic>
        </p:graphicFrame>
      </p:grpSp>
      <p:sp>
        <p:nvSpPr>
          <p:cNvPr id="6149" name="Text Box 112"/>
          <p:cNvSpPr txBox="1">
            <a:spLocks noChangeArrowheads="1"/>
          </p:cNvSpPr>
          <p:nvPr/>
        </p:nvSpPr>
        <p:spPr bwMode="auto">
          <a:xfrm>
            <a:off x="1390650" y="1812925"/>
            <a:ext cx="203453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Corner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reflector:</a:t>
            </a:r>
          </a:p>
        </p:txBody>
      </p:sp>
      <p:sp>
        <p:nvSpPr>
          <p:cNvPr id="6150" name="Text Box 113"/>
          <p:cNvSpPr txBox="1">
            <a:spLocks noChangeArrowheads="1"/>
          </p:cNvSpPr>
          <p:nvPr/>
        </p:nvSpPr>
        <p:spPr bwMode="auto">
          <a:xfrm>
            <a:off x="1131888" y="4140200"/>
            <a:ext cx="1790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Image picture:</a:t>
            </a:r>
          </a:p>
        </p:txBody>
      </p:sp>
      <p:grpSp>
        <p:nvGrpSpPr>
          <p:cNvPr id="6151" name="Group 119"/>
          <p:cNvGrpSpPr>
            <a:grpSpLocks/>
          </p:cNvGrpSpPr>
          <p:nvPr/>
        </p:nvGrpSpPr>
        <p:grpSpPr bwMode="auto">
          <a:xfrm>
            <a:off x="4440238" y="1211263"/>
            <a:ext cx="2582862" cy="1855787"/>
            <a:chOff x="2797" y="763"/>
            <a:chExt cx="1627" cy="1169"/>
          </a:xfrm>
        </p:grpSpPr>
        <p:sp>
          <p:nvSpPr>
            <p:cNvPr id="6152" name="Line 104"/>
            <p:cNvSpPr>
              <a:spLocks noChangeShapeType="1"/>
            </p:cNvSpPr>
            <p:nvPr/>
          </p:nvSpPr>
          <p:spPr bwMode="auto">
            <a:xfrm flipV="1">
              <a:off x="3272" y="1281"/>
              <a:ext cx="0" cy="24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" name="Line 117"/>
            <p:cNvSpPr>
              <a:spLocks noChangeShapeType="1"/>
            </p:cNvSpPr>
            <p:nvPr/>
          </p:nvSpPr>
          <p:spPr bwMode="auto">
            <a:xfrm>
              <a:off x="2797" y="1920"/>
              <a:ext cx="1627" cy="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" name="Line 118"/>
            <p:cNvSpPr>
              <a:spLocks noChangeShapeType="1"/>
            </p:cNvSpPr>
            <p:nvPr/>
          </p:nvSpPr>
          <p:spPr bwMode="auto">
            <a:xfrm flipV="1">
              <a:off x="2797" y="763"/>
              <a:ext cx="0" cy="1169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Text Box 2"/>
          <p:cNvSpPr txBox="1">
            <a:spLocks noChangeArrowheads="1"/>
          </p:cNvSpPr>
          <p:nvPr/>
        </p:nvSpPr>
        <p:spPr bwMode="auto">
          <a:xfrm>
            <a:off x="1087438" y="875"/>
            <a:ext cx="7578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Corner Reflector (cont.)</a:t>
            </a:r>
          </a:p>
        </p:txBody>
      </p:sp>
      <p:sp>
        <p:nvSpPr>
          <p:cNvPr id="13315" name="Text Box 76"/>
          <p:cNvSpPr txBox="1">
            <a:spLocks noChangeArrowheads="1"/>
          </p:cNvSpPr>
          <p:nvPr/>
        </p:nvSpPr>
        <p:spPr bwMode="auto">
          <a:xfrm>
            <a:off x="1196975" y="1958975"/>
            <a:ext cx="26447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Also, we can have this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orientation: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pSp>
        <p:nvGrpSpPr>
          <p:cNvPr id="13316" name="Group 85"/>
          <p:cNvGrpSpPr>
            <a:grpSpLocks/>
          </p:cNvGrpSpPr>
          <p:nvPr/>
        </p:nvGrpSpPr>
        <p:grpSpPr bwMode="auto">
          <a:xfrm>
            <a:off x="2222500" y="3922713"/>
            <a:ext cx="5110163" cy="2586037"/>
            <a:chOff x="1400" y="2471"/>
            <a:chExt cx="3219" cy="1629"/>
          </a:xfrm>
        </p:grpSpPr>
        <p:sp>
          <p:nvSpPr>
            <p:cNvPr id="13323" name="Line 54"/>
            <p:cNvSpPr>
              <a:spLocks noChangeShapeType="1"/>
            </p:cNvSpPr>
            <p:nvPr/>
          </p:nvSpPr>
          <p:spPr bwMode="auto">
            <a:xfrm>
              <a:off x="1400" y="3294"/>
              <a:ext cx="283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4" name="Line 55"/>
            <p:cNvSpPr>
              <a:spLocks noChangeShapeType="1"/>
            </p:cNvSpPr>
            <p:nvPr/>
          </p:nvSpPr>
          <p:spPr bwMode="auto">
            <a:xfrm>
              <a:off x="2805" y="2471"/>
              <a:ext cx="0" cy="16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" name="Text Box 61"/>
            <p:cNvSpPr txBox="1">
              <a:spLocks noChangeArrowheads="1"/>
            </p:cNvSpPr>
            <p:nvPr/>
          </p:nvSpPr>
          <p:spPr bwMode="auto">
            <a:xfrm>
              <a:off x="4383" y="3152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S </a:t>
              </a:r>
            </a:p>
          </p:txBody>
        </p:sp>
        <p:sp>
          <p:nvSpPr>
            <p:cNvPr id="13326" name="Oval 63"/>
            <p:cNvSpPr>
              <a:spLocks noChangeArrowheads="1"/>
            </p:cNvSpPr>
            <p:nvPr/>
          </p:nvSpPr>
          <p:spPr bwMode="auto">
            <a:xfrm>
              <a:off x="2430" y="2920"/>
              <a:ext cx="154" cy="15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Line 65"/>
            <p:cNvSpPr>
              <a:spLocks noChangeShapeType="1"/>
            </p:cNvSpPr>
            <p:nvPr/>
          </p:nvSpPr>
          <p:spPr bwMode="auto">
            <a:xfrm>
              <a:off x="2445" y="2953"/>
              <a:ext cx="123" cy="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8" name="Line 66"/>
            <p:cNvSpPr>
              <a:spLocks noChangeShapeType="1"/>
            </p:cNvSpPr>
            <p:nvPr/>
          </p:nvSpPr>
          <p:spPr bwMode="auto">
            <a:xfrm flipV="1">
              <a:off x="2463" y="2932"/>
              <a:ext cx="84" cy="12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9" name="Oval 68"/>
            <p:cNvSpPr>
              <a:spLocks noChangeArrowheads="1"/>
            </p:cNvSpPr>
            <p:nvPr/>
          </p:nvSpPr>
          <p:spPr bwMode="auto">
            <a:xfrm>
              <a:off x="3065" y="2928"/>
              <a:ext cx="154" cy="15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Oval 69"/>
            <p:cNvSpPr>
              <a:spLocks noChangeArrowheads="1"/>
            </p:cNvSpPr>
            <p:nvPr/>
          </p:nvSpPr>
          <p:spPr bwMode="auto">
            <a:xfrm>
              <a:off x="3113" y="2979"/>
              <a:ext cx="55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Oval 70"/>
            <p:cNvSpPr>
              <a:spLocks noChangeArrowheads="1"/>
            </p:cNvSpPr>
            <p:nvPr/>
          </p:nvSpPr>
          <p:spPr bwMode="auto">
            <a:xfrm>
              <a:off x="3065" y="3511"/>
              <a:ext cx="154" cy="15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71"/>
            <p:cNvSpPr>
              <a:spLocks noChangeShapeType="1"/>
            </p:cNvSpPr>
            <p:nvPr/>
          </p:nvSpPr>
          <p:spPr bwMode="auto">
            <a:xfrm>
              <a:off x="3080" y="3544"/>
              <a:ext cx="123" cy="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3" name="Line 72"/>
            <p:cNvSpPr>
              <a:spLocks noChangeShapeType="1"/>
            </p:cNvSpPr>
            <p:nvPr/>
          </p:nvSpPr>
          <p:spPr bwMode="auto">
            <a:xfrm flipV="1">
              <a:off x="3098" y="3523"/>
              <a:ext cx="84" cy="12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4" name="Oval 77"/>
            <p:cNvSpPr>
              <a:spLocks noChangeArrowheads="1"/>
            </p:cNvSpPr>
            <p:nvPr/>
          </p:nvSpPr>
          <p:spPr bwMode="auto">
            <a:xfrm>
              <a:off x="2429" y="3504"/>
              <a:ext cx="154" cy="15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78"/>
            <p:cNvSpPr>
              <a:spLocks noChangeArrowheads="1"/>
            </p:cNvSpPr>
            <p:nvPr/>
          </p:nvSpPr>
          <p:spPr bwMode="auto">
            <a:xfrm>
              <a:off x="2483" y="3557"/>
              <a:ext cx="55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17" name="Group 88"/>
          <p:cNvGrpSpPr>
            <a:grpSpLocks/>
          </p:cNvGrpSpPr>
          <p:nvPr/>
        </p:nvGrpSpPr>
        <p:grpSpPr bwMode="auto">
          <a:xfrm>
            <a:off x="4419601" y="1192213"/>
            <a:ext cx="2582862" cy="1855787"/>
            <a:chOff x="2784" y="751"/>
            <a:chExt cx="1627" cy="1169"/>
          </a:xfrm>
        </p:grpSpPr>
        <p:grpSp>
          <p:nvGrpSpPr>
            <p:cNvPr id="13318" name="Group 87"/>
            <p:cNvGrpSpPr>
              <a:grpSpLocks/>
            </p:cNvGrpSpPr>
            <p:nvPr/>
          </p:nvGrpSpPr>
          <p:grpSpPr bwMode="auto">
            <a:xfrm>
              <a:off x="3085" y="1531"/>
              <a:ext cx="154" cy="153"/>
              <a:chOff x="3085" y="1531"/>
              <a:chExt cx="154" cy="153"/>
            </a:xfrm>
          </p:grpSpPr>
          <p:sp>
            <p:nvSpPr>
              <p:cNvPr id="13321" name="Oval 73"/>
              <p:cNvSpPr>
                <a:spLocks noChangeArrowheads="1"/>
              </p:cNvSpPr>
              <p:nvPr/>
            </p:nvSpPr>
            <p:spPr bwMode="auto">
              <a:xfrm>
                <a:off x="3085" y="1531"/>
                <a:ext cx="154" cy="15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" name="Oval 74"/>
              <p:cNvSpPr>
                <a:spLocks noChangeArrowheads="1"/>
              </p:cNvSpPr>
              <p:nvPr/>
            </p:nvSpPr>
            <p:spPr bwMode="auto">
              <a:xfrm>
                <a:off x="3135" y="1584"/>
                <a:ext cx="55" cy="4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9" name="Line 81"/>
            <p:cNvSpPr>
              <a:spLocks noChangeShapeType="1"/>
            </p:cNvSpPr>
            <p:nvPr/>
          </p:nvSpPr>
          <p:spPr bwMode="auto">
            <a:xfrm>
              <a:off x="2784" y="1920"/>
              <a:ext cx="1627" cy="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0" name="Line 82"/>
            <p:cNvSpPr>
              <a:spLocks noChangeShapeType="1"/>
            </p:cNvSpPr>
            <p:nvPr/>
          </p:nvSpPr>
          <p:spPr bwMode="auto">
            <a:xfrm flipV="1">
              <a:off x="2797" y="751"/>
              <a:ext cx="0" cy="1169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Text Box 2"/>
          <p:cNvSpPr txBox="1">
            <a:spLocks noChangeArrowheads="1"/>
          </p:cNvSpPr>
          <p:nvPr/>
        </p:nvSpPr>
        <p:spPr bwMode="auto">
          <a:xfrm>
            <a:off x="187325" y="8631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Dipole in a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Rectangular Waveguide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339" name="Line 100"/>
          <p:cNvSpPr>
            <a:spLocks noChangeShapeType="1"/>
          </p:cNvSpPr>
          <p:nvPr/>
        </p:nvSpPr>
        <p:spPr bwMode="auto">
          <a:xfrm flipV="1">
            <a:off x="4483100" y="380523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0" name="Line 101"/>
          <p:cNvSpPr>
            <a:spLocks noChangeShapeType="1"/>
          </p:cNvSpPr>
          <p:nvPr/>
        </p:nvSpPr>
        <p:spPr bwMode="auto">
          <a:xfrm flipV="1">
            <a:off x="4495800" y="421163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1" name="Line 102"/>
          <p:cNvSpPr>
            <a:spLocks noChangeShapeType="1"/>
          </p:cNvSpPr>
          <p:nvPr/>
        </p:nvSpPr>
        <p:spPr bwMode="auto">
          <a:xfrm flipV="1">
            <a:off x="4487863" y="2530475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2" name="Line 103"/>
          <p:cNvSpPr>
            <a:spLocks noChangeShapeType="1"/>
          </p:cNvSpPr>
          <p:nvPr/>
        </p:nvSpPr>
        <p:spPr bwMode="auto">
          <a:xfrm flipV="1">
            <a:off x="4500563" y="2936875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3" name="Line 104"/>
          <p:cNvSpPr>
            <a:spLocks noChangeShapeType="1"/>
          </p:cNvSpPr>
          <p:nvPr/>
        </p:nvSpPr>
        <p:spPr bwMode="auto">
          <a:xfrm flipV="1">
            <a:off x="6816725" y="256698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4" name="Line 105"/>
          <p:cNvSpPr>
            <a:spLocks noChangeShapeType="1"/>
          </p:cNvSpPr>
          <p:nvPr/>
        </p:nvSpPr>
        <p:spPr bwMode="auto">
          <a:xfrm flipV="1">
            <a:off x="6829425" y="297338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5" name="Line 106"/>
          <p:cNvSpPr>
            <a:spLocks noChangeShapeType="1"/>
          </p:cNvSpPr>
          <p:nvPr/>
        </p:nvSpPr>
        <p:spPr bwMode="auto">
          <a:xfrm flipV="1">
            <a:off x="6805613" y="382270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6" name="Line 107"/>
          <p:cNvSpPr>
            <a:spLocks noChangeShapeType="1"/>
          </p:cNvSpPr>
          <p:nvPr/>
        </p:nvSpPr>
        <p:spPr bwMode="auto">
          <a:xfrm flipV="1">
            <a:off x="6818313" y="422910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7" name="Line 114"/>
          <p:cNvSpPr>
            <a:spLocks noChangeShapeType="1"/>
          </p:cNvSpPr>
          <p:nvPr/>
        </p:nvSpPr>
        <p:spPr bwMode="auto">
          <a:xfrm flipV="1">
            <a:off x="6823075" y="503713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8" name="Line 115"/>
          <p:cNvSpPr>
            <a:spLocks noChangeShapeType="1"/>
          </p:cNvSpPr>
          <p:nvPr/>
        </p:nvSpPr>
        <p:spPr bwMode="auto">
          <a:xfrm flipV="1">
            <a:off x="6835775" y="544353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9" name="Line 116"/>
          <p:cNvSpPr>
            <a:spLocks noChangeShapeType="1"/>
          </p:cNvSpPr>
          <p:nvPr/>
        </p:nvSpPr>
        <p:spPr bwMode="auto">
          <a:xfrm flipV="1">
            <a:off x="2220913" y="254635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0" name="Line 117"/>
          <p:cNvSpPr>
            <a:spLocks noChangeShapeType="1"/>
          </p:cNvSpPr>
          <p:nvPr/>
        </p:nvSpPr>
        <p:spPr bwMode="auto">
          <a:xfrm flipV="1">
            <a:off x="2233613" y="295275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1" name="Line 118"/>
          <p:cNvSpPr>
            <a:spLocks noChangeShapeType="1"/>
          </p:cNvSpPr>
          <p:nvPr/>
        </p:nvSpPr>
        <p:spPr bwMode="auto">
          <a:xfrm flipV="1">
            <a:off x="2209800" y="3802063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2" name="Line 119"/>
          <p:cNvSpPr>
            <a:spLocks noChangeShapeType="1"/>
          </p:cNvSpPr>
          <p:nvPr/>
        </p:nvSpPr>
        <p:spPr bwMode="auto">
          <a:xfrm flipV="1">
            <a:off x="2222500" y="4208463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3" name="Line 120"/>
          <p:cNvSpPr>
            <a:spLocks noChangeShapeType="1"/>
          </p:cNvSpPr>
          <p:nvPr/>
        </p:nvSpPr>
        <p:spPr bwMode="auto">
          <a:xfrm flipV="1">
            <a:off x="2227263" y="501650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4" name="Line 121"/>
          <p:cNvSpPr>
            <a:spLocks noChangeShapeType="1"/>
          </p:cNvSpPr>
          <p:nvPr/>
        </p:nvSpPr>
        <p:spPr bwMode="auto">
          <a:xfrm flipV="1">
            <a:off x="2239963" y="542290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5" name="Line 122"/>
          <p:cNvSpPr>
            <a:spLocks noChangeShapeType="1"/>
          </p:cNvSpPr>
          <p:nvPr/>
        </p:nvSpPr>
        <p:spPr bwMode="auto">
          <a:xfrm>
            <a:off x="1944688" y="2549525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6" name="Line 123"/>
          <p:cNvSpPr>
            <a:spLocks noChangeShapeType="1"/>
          </p:cNvSpPr>
          <p:nvPr/>
        </p:nvSpPr>
        <p:spPr bwMode="auto">
          <a:xfrm>
            <a:off x="1957388" y="2955925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7" name="Line 124"/>
          <p:cNvSpPr>
            <a:spLocks noChangeShapeType="1"/>
          </p:cNvSpPr>
          <p:nvPr/>
        </p:nvSpPr>
        <p:spPr bwMode="auto">
          <a:xfrm>
            <a:off x="1933575" y="380523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8" name="Line 125"/>
          <p:cNvSpPr>
            <a:spLocks noChangeShapeType="1"/>
          </p:cNvSpPr>
          <p:nvPr/>
        </p:nvSpPr>
        <p:spPr bwMode="auto">
          <a:xfrm>
            <a:off x="1946275" y="421163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9" name="Line 126"/>
          <p:cNvSpPr>
            <a:spLocks noChangeShapeType="1"/>
          </p:cNvSpPr>
          <p:nvPr/>
        </p:nvSpPr>
        <p:spPr bwMode="auto">
          <a:xfrm>
            <a:off x="1951038" y="5019675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0" name="Line 127"/>
          <p:cNvSpPr>
            <a:spLocks noChangeShapeType="1"/>
          </p:cNvSpPr>
          <p:nvPr/>
        </p:nvSpPr>
        <p:spPr bwMode="auto">
          <a:xfrm>
            <a:off x="1963738" y="5426075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1" name="Line 128"/>
          <p:cNvSpPr>
            <a:spLocks noChangeShapeType="1"/>
          </p:cNvSpPr>
          <p:nvPr/>
        </p:nvSpPr>
        <p:spPr bwMode="auto">
          <a:xfrm>
            <a:off x="4248150" y="255905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2" name="Line 129"/>
          <p:cNvSpPr>
            <a:spLocks noChangeShapeType="1"/>
          </p:cNvSpPr>
          <p:nvPr/>
        </p:nvSpPr>
        <p:spPr bwMode="auto">
          <a:xfrm>
            <a:off x="4260850" y="296545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3" name="Line 130"/>
          <p:cNvSpPr>
            <a:spLocks noChangeShapeType="1"/>
          </p:cNvSpPr>
          <p:nvPr/>
        </p:nvSpPr>
        <p:spPr bwMode="auto">
          <a:xfrm>
            <a:off x="4237038" y="3814763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4" name="Line 131"/>
          <p:cNvSpPr>
            <a:spLocks noChangeShapeType="1"/>
          </p:cNvSpPr>
          <p:nvPr/>
        </p:nvSpPr>
        <p:spPr bwMode="auto">
          <a:xfrm>
            <a:off x="4249738" y="4221163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5" name="Line 132"/>
          <p:cNvSpPr>
            <a:spLocks noChangeShapeType="1"/>
          </p:cNvSpPr>
          <p:nvPr/>
        </p:nvSpPr>
        <p:spPr bwMode="auto">
          <a:xfrm>
            <a:off x="4254500" y="502920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6" name="Line 133"/>
          <p:cNvSpPr>
            <a:spLocks noChangeShapeType="1"/>
          </p:cNvSpPr>
          <p:nvPr/>
        </p:nvSpPr>
        <p:spPr bwMode="auto">
          <a:xfrm>
            <a:off x="4267200" y="543560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7" name="Line 140"/>
          <p:cNvSpPr>
            <a:spLocks noChangeShapeType="1"/>
          </p:cNvSpPr>
          <p:nvPr/>
        </p:nvSpPr>
        <p:spPr bwMode="auto">
          <a:xfrm>
            <a:off x="6516688" y="259873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8" name="Line 141"/>
          <p:cNvSpPr>
            <a:spLocks noChangeShapeType="1"/>
          </p:cNvSpPr>
          <p:nvPr/>
        </p:nvSpPr>
        <p:spPr bwMode="auto">
          <a:xfrm>
            <a:off x="6529388" y="300513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9" name="Line 142"/>
          <p:cNvSpPr>
            <a:spLocks noChangeShapeType="1"/>
          </p:cNvSpPr>
          <p:nvPr/>
        </p:nvSpPr>
        <p:spPr bwMode="auto">
          <a:xfrm>
            <a:off x="6505575" y="385445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70" name="Line 143"/>
          <p:cNvSpPr>
            <a:spLocks noChangeShapeType="1"/>
          </p:cNvSpPr>
          <p:nvPr/>
        </p:nvSpPr>
        <p:spPr bwMode="auto">
          <a:xfrm>
            <a:off x="6518275" y="4260850"/>
            <a:ext cx="0" cy="2714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71" name="Line 144"/>
          <p:cNvSpPr>
            <a:spLocks noChangeShapeType="1"/>
          </p:cNvSpPr>
          <p:nvPr/>
        </p:nvSpPr>
        <p:spPr bwMode="auto">
          <a:xfrm>
            <a:off x="6523038" y="506888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72" name="Line 145"/>
          <p:cNvSpPr>
            <a:spLocks noChangeShapeType="1"/>
          </p:cNvSpPr>
          <p:nvPr/>
        </p:nvSpPr>
        <p:spPr bwMode="auto">
          <a:xfrm>
            <a:off x="6535738" y="5475288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73" name="Line 146"/>
          <p:cNvSpPr>
            <a:spLocks noChangeShapeType="1"/>
          </p:cNvSpPr>
          <p:nvPr/>
        </p:nvSpPr>
        <p:spPr bwMode="auto">
          <a:xfrm flipV="1">
            <a:off x="4505325" y="5008563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74" name="Line 147"/>
          <p:cNvSpPr>
            <a:spLocks noChangeShapeType="1"/>
          </p:cNvSpPr>
          <p:nvPr/>
        </p:nvSpPr>
        <p:spPr bwMode="auto">
          <a:xfrm flipV="1">
            <a:off x="4518025" y="5414963"/>
            <a:ext cx="0" cy="2714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91673" name="Group 1145"/>
          <p:cNvGraphicFramePr>
            <a:graphicFrameLocks noGrp="1"/>
          </p:cNvGraphicFramePr>
          <p:nvPr/>
        </p:nvGraphicFramePr>
        <p:xfrm>
          <a:off x="903288" y="2371725"/>
          <a:ext cx="6900862" cy="3549334"/>
        </p:xfrm>
        <a:graphic>
          <a:graphicData uri="http://schemas.openxmlformats.org/drawingml/2006/table">
            <a:tbl>
              <a:tblPr/>
              <a:tblGrid>
                <a:gridCol w="1150937"/>
                <a:gridCol w="1149350"/>
                <a:gridCol w="1150938"/>
                <a:gridCol w="1149350"/>
                <a:gridCol w="1150937"/>
                <a:gridCol w="1149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26" name="Text Box 203"/>
          <p:cNvSpPr txBox="1">
            <a:spLocks noChangeArrowheads="1"/>
          </p:cNvSpPr>
          <p:nvPr/>
        </p:nvSpPr>
        <p:spPr bwMode="auto">
          <a:xfrm>
            <a:off x="4754563" y="410368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14427" name="Text Box 204"/>
          <p:cNvSpPr txBox="1">
            <a:spLocks noChangeArrowheads="1"/>
          </p:cNvSpPr>
          <p:nvPr/>
        </p:nvSpPr>
        <p:spPr bwMode="auto">
          <a:xfrm>
            <a:off x="5538788" y="3635375"/>
            <a:ext cx="355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bg2"/>
                </a:solidFill>
              </a:rPr>
              <a:t>b </a:t>
            </a:r>
          </a:p>
        </p:txBody>
      </p:sp>
      <p:sp>
        <p:nvSpPr>
          <p:cNvPr id="14428" name="Rectangle 209"/>
          <p:cNvSpPr>
            <a:spLocks noChangeArrowheads="1"/>
          </p:cNvSpPr>
          <p:nvPr/>
        </p:nvSpPr>
        <p:spPr bwMode="auto">
          <a:xfrm>
            <a:off x="4368800" y="3532188"/>
            <a:ext cx="1127125" cy="609600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29" name="Line 1146"/>
          <p:cNvSpPr>
            <a:spLocks noChangeShapeType="1"/>
          </p:cNvSpPr>
          <p:nvPr/>
        </p:nvSpPr>
        <p:spPr bwMode="auto">
          <a:xfrm>
            <a:off x="7899400" y="4140200"/>
            <a:ext cx="4699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430" name="Text Box 1147"/>
          <p:cNvSpPr txBox="1">
            <a:spLocks noChangeArrowheads="1"/>
          </p:cNvSpPr>
          <p:nvPr/>
        </p:nvSpPr>
        <p:spPr bwMode="auto">
          <a:xfrm>
            <a:off x="8442325" y="3937000"/>
            <a:ext cx="285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4431" name="Line 1149"/>
          <p:cNvSpPr>
            <a:spLocks noChangeShapeType="1"/>
          </p:cNvSpPr>
          <p:nvPr/>
        </p:nvSpPr>
        <p:spPr bwMode="auto">
          <a:xfrm flipV="1">
            <a:off x="4343400" y="1879600"/>
            <a:ext cx="0" cy="393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432" name="Text Box 1150"/>
          <p:cNvSpPr txBox="1">
            <a:spLocks noChangeArrowheads="1"/>
          </p:cNvSpPr>
          <p:nvPr/>
        </p:nvSpPr>
        <p:spPr bwMode="auto">
          <a:xfrm>
            <a:off x="4224029" y="1371600"/>
            <a:ext cx="285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y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187325" y="10025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Image Theory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219" name="Text Box 147"/>
          <p:cNvSpPr txBox="1">
            <a:spLocks noChangeArrowheads="1"/>
          </p:cNvSpPr>
          <p:nvPr/>
        </p:nvSpPr>
        <p:spPr bwMode="auto">
          <a:xfrm>
            <a:off x="1042988" y="1352550"/>
            <a:ext cx="66913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Vertical electric dipole (VED) over an infinite ground plane</a:t>
            </a:r>
          </a:p>
        </p:txBody>
      </p:sp>
      <p:grpSp>
        <p:nvGrpSpPr>
          <p:cNvPr id="9220" name="Group 154"/>
          <p:cNvGrpSpPr>
            <a:grpSpLocks/>
          </p:cNvGrpSpPr>
          <p:nvPr/>
        </p:nvGrpSpPr>
        <p:grpSpPr bwMode="auto">
          <a:xfrm>
            <a:off x="919163" y="2436813"/>
            <a:ext cx="7678737" cy="3087687"/>
            <a:chOff x="579" y="1535"/>
            <a:chExt cx="4837" cy="1945"/>
          </a:xfrm>
        </p:grpSpPr>
        <p:sp>
          <p:nvSpPr>
            <p:cNvPr id="9221" name="Line 95"/>
            <p:cNvSpPr>
              <a:spLocks noChangeShapeType="1"/>
            </p:cNvSpPr>
            <p:nvPr/>
          </p:nvSpPr>
          <p:spPr bwMode="auto">
            <a:xfrm flipH="1" flipV="1">
              <a:off x="2797" y="1856"/>
              <a:ext cx="0" cy="4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2" name="Line 96"/>
            <p:cNvSpPr>
              <a:spLocks noChangeShapeType="1"/>
            </p:cNvSpPr>
            <p:nvPr/>
          </p:nvSpPr>
          <p:spPr bwMode="auto">
            <a:xfrm flipV="1">
              <a:off x="2797" y="2337"/>
              <a:ext cx="0" cy="24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3" name="Text Box 97"/>
            <p:cNvSpPr txBox="1">
              <a:spLocks noChangeArrowheads="1"/>
            </p:cNvSpPr>
            <p:nvPr/>
          </p:nvSpPr>
          <p:spPr bwMode="auto">
            <a:xfrm>
              <a:off x="4970" y="2613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PEC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9224" name="Text Box 98"/>
            <p:cNvSpPr txBox="1">
              <a:spLocks noChangeArrowheads="1"/>
            </p:cNvSpPr>
            <p:nvPr/>
          </p:nvSpPr>
          <p:spPr bwMode="auto">
            <a:xfrm>
              <a:off x="3162" y="1909"/>
              <a:ext cx="62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  <a:latin typeface="Arial" charset="0"/>
                </a:rPr>
                <a:t>(</a:t>
              </a:r>
              <a:r>
                <a:rPr lang="en-US" sz="2400" i="1" u="sng">
                  <a:solidFill>
                    <a:schemeClr val="bg2"/>
                  </a:solidFill>
                </a:rPr>
                <a:t>E</a:t>
              </a:r>
              <a:r>
                <a:rPr lang="en-US" sz="2400" i="1" baseline="30000">
                  <a:solidFill>
                    <a:schemeClr val="bg2"/>
                  </a:solidFill>
                </a:rPr>
                <a:t> </a:t>
              </a:r>
              <a:r>
                <a:rPr lang="en-US" sz="2400">
                  <a:solidFill>
                    <a:schemeClr val="bg2"/>
                  </a:solidFill>
                  <a:latin typeface="Arial" charset="0"/>
                </a:rPr>
                <a:t>,</a:t>
              </a:r>
              <a:r>
                <a:rPr lang="en-US" sz="2400" baseline="30000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en-US" sz="2400" i="1" u="sng">
                  <a:solidFill>
                    <a:schemeClr val="bg2"/>
                  </a:solidFill>
                </a:rPr>
                <a:t>H</a:t>
              </a:r>
              <a:r>
                <a:rPr lang="en-US" sz="2400">
                  <a:solidFill>
                    <a:schemeClr val="bg2"/>
                  </a:solidFill>
                  <a:latin typeface="Arial" charset="0"/>
                </a:rPr>
                <a:t>)</a:t>
              </a:r>
              <a:endParaRPr lang="en-US" sz="2400" i="1">
                <a:solidFill>
                  <a:schemeClr val="bg2"/>
                </a:solidFill>
              </a:endParaRPr>
            </a:p>
          </p:txBody>
        </p:sp>
        <p:sp>
          <p:nvSpPr>
            <p:cNvPr id="9225" name="Text Box 101"/>
            <p:cNvSpPr txBox="1">
              <a:spLocks noChangeArrowheads="1"/>
            </p:cNvSpPr>
            <p:nvPr/>
          </p:nvSpPr>
          <p:spPr bwMode="auto">
            <a:xfrm>
              <a:off x="1611" y="2075"/>
              <a:ext cx="576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Dipole</a:t>
              </a:r>
              <a:endParaRPr lang="en-US" sz="2000" i="1" dirty="0">
                <a:solidFill>
                  <a:schemeClr val="bg1"/>
                </a:solidFill>
              </a:endParaRPr>
            </a:p>
          </p:txBody>
        </p:sp>
        <p:sp>
          <p:nvSpPr>
            <p:cNvPr id="9226" name="Text Box 142"/>
            <p:cNvSpPr txBox="1">
              <a:spLocks noChangeArrowheads="1"/>
            </p:cNvSpPr>
            <p:nvPr/>
          </p:nvSpPr>
          <p:spPr bwMode="auto">
            <a:xfrm>
              <a:off x="2707" y="1535"/>
              <a:ext cx="22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z</a:t>
              </a:r>
              <a:r>
                <a:rPr lang="en-US" sz="2400" i="1" dirty="0">
                  <a:solidFill>
                    <a:schemeClr val="bg2"/>
                  </a:solidFill>
                </a:rPr>
                <a:t>  </a:t>
              </a:r>
            </a:p>
          </p:txBody>
        </p:sp>
        <p:sp>
          <p:nvSpPr>
            <p:cNvPr id="9227" name="Line 143"/>
            <p:cNvSpPr>
              <a:spLocks noChangeShapeType="1"/>
            </p:cNvSpPr>
            <p:nvPr/>
          </p:nvSpPr>
          <p:spPr bwMode="auto">
            <a:xfrm>
              <a:off x="579" y="2749"/>
              <a:ext cx="4299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8" name="Text Box 148"/>
            <p:cNvSpPr txBox="1">
              <a:spLocks noChangeArrowheads="1"/>
            </p:cNvSpPr>
            <p:nvPr/>
          </p:nvSpPr>
          <p:spPr bwMode="auto">
            <a:xfrm>
              <a:off x="2321" y="3192"/>
              <a:ext cx="116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 u="sng" dirty="0">
                  <a:solidFill>
                    <a:schemeClr val="bg2"/>
                  </a:solidFill>
                </a:rPr>
                <a:t>E</a:t>
              </a:r>
              <a:r>
                <a:rPr lang="en-US" sz="2400" i="1" dirty="0">
                  <a:solidFill>
                    <a:schemeClr val="bg2"/>
                  </a:solidFill>
                </a:rPr>
                <a:t> </a:t>
              </a:r>
              <a:r>
                <a:rPr lang="en-US" sz="2400" dirty="0">
                  <a:solidFill>
                    <a:schemeClr val="bg2"/>
                  </a:solidFill>
                </a:rPr>
                <a:t>= </a:t>
              </a:r>
              <a:r>
                <a:rPr lang="en-US" sz="2400" u="sng" dirty="0">
                  <a:solidFill>
                    <a:schemeClr val="bg2"/>
                  </a:solidFill>
                </a:rPr>
                <a:t>0</a:t>
              </a:r>
              <a:r>
                <a:rPr lang="en-US" sz="2400" dirty="0">
                  <a:solidFill>
                    <a:schemeClr val="bg2"/>
                  </a:solidFill>
                </a:rPr>
                <a:t>    </a:t>
              </a:r>
              <a:r>
                <a:rPr lang="en-US" sz="2400" i="1" u="sng" dirty="0">
                  <a:solidFill>
                    <a:schemeClr val="bg2"/>
                  </a:solidFill>
                </a:rPr>
                <a:t>H</a:t>
              </a:r>
              <a:r>
                <a:rPr lang="en-US" sz="2400" i="1" dirty="0">
                  <a:solidFill>
                    <a:schemeClr val="bg2"/>
                  </a:solidFill>
                </a:rPr>
                <a:t> </a:t>
              </a:r>
              <a:r>
                <a:rPr lang="en-US" sz="2400" dirty="0">
                  <a:solidFill>
                    <a:schemeClr val="bg2"/>
                  </a:solidFill>
                </a:rPr>
                <a:t>= </a:t>
              </a:r>
              <a:r>
                <a:rPr lang="en-US" sz="2400" u="sng" dirty="0">
                  <a:solidFill>
                    <a:schemeClr val="bg2"/>
                  </a:solidFill>
                </a:rPr>
                <a:t>0</a:t>
              </a:r>
            </a:p>
          </p:txBody>
        </p:sp>
        <p:sp>
          <p:nvSpPr>
            <p:cNvPr id="9229" name="Line 149"/>
            <p:cNvSpPr>
              <a:spLocks noChangeShapeType="1"/>
            </p:cNvSpPr>
            <p:nvPr/>
          </p:nvSpPr>
          <p:spPr bwMode="auto">
            <a:xfrm>
              <a:off x="2627" y="2470"/>
              <a:ext cx="0" cy="2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0" name="Text Box 150"/>
            <p:cNvSpPr txBox="1">
              <a:spLocks noChangeArrowheads="1"/>
            </p:cNvSpPr>
            <p:nvPr/>
          </p:nvSpPr>
          <p:spPr bwMode="auto">
            <a:xfrm>
              <a:off x="2325" y="2426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9231" name="Line 151"/>
            <p:cNvSpPr>
              <a:spLocks noChangeShapeType="1"/>
            </p:cNvSpPr>
            <p:nvPr/>
          </p:nvSpPr>
          <p:spPr bwMode="auto">
            <a:xfrm>
              <a:off x="2566" y="2461"/>
              <a:ext cx="40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Text Box 2"/>
          <p:cNvSpPr txBox="1">
            <a:spLocks noChangeArrowheads="1"/>
          </p:cNvSpPr>
          <p:nvPr/>
        </p:nvSpPr>
        <p:spPr bwMode="auto">
          <a:xfrm>
            <a:off x="187325" y="10025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Boundary Conditions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474834" y="5055553"/>
            <a:ext cx="630493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(2)  Boundary condition on </a:t>
            </a:r>
            <a:r>
              <a:rPr lang="en-US" sz="2000" i="1" dirty="0" smtClean="0">
                <a:solidFill>
                  <a:schemeClr val="bg1"/>
                </a:solidFill>
              </a:rPr>
              <a:t>S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:  </a:t>
            </a:r>
            <a:r>
              <a:rPr lang="en-US" sz="2000" i="1" u="sng" dirty="0">
                <a:solidFill>
                  <a:schemeClr val="bg1"/>
                </a:solidFill>
              </a:rPr>
              <a:t>E</a:t>
            </a:r>
            <a:r>
              <a:rPr lang="en-US" sz="2000" i="1" baseline="-25000" dirty="0">
                <a:solidFill>
                  <a:schemeClr val="bg1"/>
                </a:solidFill>
              </a:rPr>
              <a:t>t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=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u="sng" dirty="0">
                <a:solidFill>
                  <a:schemeClr val="bg1"/>
                </a:solidFill>
              </a:rPr>
              <a:t>0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everywhere on </a:t>
            </a:r>
            <a:r>
              <a:rPr lang="en-US" sz="2000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. 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790552" name="Text Box 24"/>
          <p:cNvSpPr txBox="1">
            <a:spLocks noChangeArrowheads="1"/>
          </p:cNvSpPr>
          <p:nvPr/>
        </p:nvSpPr>
        <p:spPr bwMode="auto">
          <a:xfrm>
            <a:off x="1464628" y="4538028"/>
            <a:ext cx="692420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(1)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 Source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condition inside 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single VED exists inside 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grpSp>
        <p:nvGrpSpPr>
          <p:cNvPr id="10245" name="Group 31"/>
          <p:cNvGrpSpPr>
            <a:grpSpLocks/>
          </p:cNvGrpSpPr>
          <p:nvPr/>
        </p:nvGrpSpPr>
        <p:grpSpPr bwMode="auto">
          <a:xfrm>
            <a:off x="800100" y="1144588"/>
            <a:ext cx="7712075" cy="2927350"/>
            <a:chOff x="504" y="721"/>
            <a:chExt cx="4858" cy="1844"/>
          </a:xfrm>
        </p:grpSpPr>
        <p:sp>
          <p:nvSpPr>
            <p:cNvPr id="10247" name="Line 10"/>
            <p:cNvSpPr>
              <a:spLocks noChangeShapeType="1"/>
            </p:cNvSpPr>
            <p:nvPr/>
          </p:nvSpPr>
          <p:spPr bwMode="auto">
            <a:xfrm flipV="1">
              <a:off x="2644" y="1499"/>
              <a:ext cx="0" cy="24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8" name="Text Box 11"/>
            <p:cNvSpPr txBox="1">
              <a:spLocks noChangeArrowheads="1"/>
            </p:cNvSpPr>
            <p:nvPr/>
          </p:nvSpPr>
          <p:spPr bwMode="auto">
            <a:xfrm>
              <a:off x="4916" y="1831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PEC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10249" name="Text Box 12"/>
            <p:cNvSpPr txBox="1">
              <a:spLocks noChangeArrowheads="1"/>
            </p:cNvSpPr>
            <p:nvPr/>
          </p:nvSpPr>
          <p:spPr bwMode="auto">
            <a:xfrm>
              <a:off x="3567" y="721"/>
              <a:ext cx="122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u="sng">
                  <a:solidFill>
                    <a:schemeClr val="bg2"/>
                  </a:solidFill>
                </a:rPr>
                <a:t>E</a:t>
              </a:r>
              <a:r>
                <a:rPr lang="en-US" sz="2000" i="1" baseline="-25000">
                  <a:solidFill>
                    <a:schemeClr val="bg2"/>
                  </a:solidFill>
                </a:rPr>
                <a:t>t</a:t>
              </a:r>
              <a:r>
                <a:rPr lang="en-US" sz="2000" i="1">
                  <a:solidFill>
                    <a:schemeClr val="bg2"/>
                  </a:solidFill>
                </a:rPr>
                <a:t>= </a:t>
              </a:r>
              <a:r>
                <a:rPr lang="en-US" sz="2000" u="sng">
                  <a:solidFill>
                    <a:schemeClr val="bg2"/>
                  </a:solidFill>
                </a:rPr>
                <a:t>0</a:t>
              </a:r>
              <a:r>
                <a:rPr lang="en-US" sz="2000" i="1">
                  <a:solidFill>
                    <a:schemeClr val="bg2"/>
                  </a:solidFill>
                </a:rPr>
                <a:t>     </a:t>
              </a:r>
              <a:r>
                <a:rPr lang="en-US" sz="2000">
                  <a:solidFill>
                    <a:schemeClr val="bg2"/>
                  </a:solidFill>
                </a:rPr>
                <a:t>( </a:t>
              </a:r>
              <a:r>
                <a:rPr lang="en-US" sz="2000" i="1">
                  <a:solidFill>
                    <a:schemeClr val="bg2"/>
                  </a:solidFill>
                </a:rPr>
                <a:t>r = </a:t>
              </a: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 </a:t>
              </a:r>
              <a:r>
                <a:rPr lang="en-US" sz="2000">
                  <a:solidFill>
                    <a:schemeClr val="bg2"/>
                  </a:solidFill>
                </a:rPr>
                <a:t>)</a:t>
              </a:r>
            </a:p>
          </p:txBody>
        </p:sp>
        <p:sp>
          <p:nvSpPr>
            <p:cNvPr id="10250" name="Arc 13"/>
            <p:cNvSpPr>
              <a:spLocks/>
            </p:cNvSpPr>
            <p:nvPr/>
          </p:nvSpPr>
          <p:spPr bwMode="auto">
            <a:xfrm rot="5400000" flipH="1" flipV="1">
              <a:off x="2161" y="112"/>
              <a:ext cx="958" cy="2664"/>
            </a:xfrm>
            <a:custGeom>
              <a:avLst/>
              <a:gdLst>
                <a:gd name="T0" fmla="*/ 1 w 22996"/>
                <a:gd name="T1" fmla="*/ 0 h 43200"/>
                <a:gd name="T2" fmla="*/ 0 w 22996"/>
                <a:gd name="T3" fmla="*/ 164 h 43200"/>
                <a:gd name="T4" fmla="*/ 2 w 22996"/>
                <a:gd name="T5" fmla="*/ 82 h 43200"/>
                <a:gd name="T6" fmla="*/ 0 60000 65536"/>
                <a:gd name="T7" fmla="*/ 0 60000 65536"/>
                <a:gd name="T8" fmla="*/ 0 60000 65536"/>
                <a:gd name="T9" fmla="*/ 0 w 22996"/>
                <a:gd name="T10" fmla="*/ 0 h 43200"/>
                <a:gd name="T11" fmla="*/ 22996 w 2299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996" h="43200" fill="none" extrusionOk="0">
                  <a:moveTo>
                    <a:pt x="362" y="24"/>
                  </a:moveTo>
                  <a:cubicBezTo>
                    <a:pt x="707" y="8"/>
                    <a:pt x="1051" y="-1"/>
                    <a:pt x="1396" y="0"/>
                  </a:cubicBezTo>
                  <a:cubicBezTo>
                    <a:pt x="13325" y="0"/>
                    <a:pt x="22996" y="9670"/>
                    <a:pt x="22996" y="21600"/>
                  </a:cubicBezTo>
                  <a:cubicBezTo>
                    <a:pt x="22996" y="33529"/>
                    <a:pt x="13325" y="43200"/>
                    <a:pt x="1396" y="43200"/>
                  </a:cubicBezTo>
                  <a:cubicBezTo>
                    <a:pt x="930" y="43200"/>
                    <a:pt x="464" y="43184"/>
                    <a:pt x="0" y="43154"/>
                  </a:cubicBezTo>
                </a:path>
                <a:path w="22996" h="43200" stroke="0" extrusionOk="0">
                  <a:moveTo>
                    <a:pt x="362" y="24"/>
                  </a:moveTo>
                  <a:cubicBezTo>
                    <a:pt x="707" y="8"/>
                    <a:pt x="1051" y="-1"/>
                    <a:pt x="1396" y="0"/>
                  </a:cubicBezTo>
                  <a:cubicBezTo>
                    <a:pt x="13325" y="0"/>
                    <a:pt x="22996" y="9670"/>
                    <a:pt x="22996" y="21600"/>
                  </a:cubicBezTo>
                  <a:cubicBezTo>
                    <a:pt x="22996" y="33529"/>
                    <a:pt x="13325" y="43200"/>
                    <a:pt x="1396" y="43200"/>
                  </a:cubicBezTo>
                  <a:cubicBezTo>
                    <a:pt x="930" y="43200"/>
                    <a:pt x="464" y="43184"/>
                    <a:pt x="0" y="43154"/>
                  </a:cubicBezTo>
                  <a:lnTo>
                    <a:pt x="1396" y="2160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4"/>
            <p:cNvSpPr>
              <a:spLocks noChangeShapeType="1"/>
            </p:cNvSpPr>
            <p:nvPr/>
          </p:nvSpPr>
          <p:spPr bwMode="auto">
            <a:xfrm flipH="1">
              <a:off x="3363" y="928"/>
              <a:ext cx="177" cy="1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2" name="Line 15"/>
            <p:cNvSpPr>
              <a:spLocks noChangeShapeType="1"/>
            </p:cNvSpPr>
            <p:nvPr/>
          </p:nvSpPr>
          <p:spPr bwMode="auto">
            <a:xfrm flipH="1" flipV="1">
              <a:off x="3233" y="1991"/>
              <a:ext cx="252" cy="31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Text Box 16"/>
            <p:cNvSpPr txBox="1">
              <a:spLocks noChangeArrowheads="1"/>
            </p:cNvSpPr>
            <p:nvPr/>
          </p:nvSpPr>
          <p:spPr bwMode="auto">
            <a:xfrm>
              <a:off x="3499" y="2163"/>
              <a:ext cx="11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u="sng">
                  <a:solidFill>
                    <a:schemeClr val="bg2"/>
                  </a:solidFill>
                </a:rPr>
                <a:t>E</a:t>
              </a:r>
              <a:r>
                <a:rPr lang="en-US" sz="2000" i="1" baseline="-25000">
                  <a:solidFill>
                    <a:schemeClr val="bg2"/>
                  </a:solidFill>
                </a:rPr>
                <a:t>t </a:t>
              </a:r>
              <a:r>
                <a:rPr lang="en-US" sz="2000" i="1">
                  <a:solidFill>
                    <a:schemeClr val="bg2"/>
                  </a:solidFill>
                </a:rPr>
                <a:t>= </a:t>
              </a:r>
              <a:r>
                <a:rPr lang="en-US" sz="2000" u="sng">
                  <a:solidFill>
                    <a:schemeClr val="bg2"/>
                  </a:solidFill>
                </a:rPr>
                <a:t>0</a:t>
              </a:r>
              <a:r>
                <a:rPr lang="en-US" sz="2000">
                  <a:solidFill>
                    <a:schemeClr val="bg2"/>
                  </a:solidFill>
                </a:rPr>
                <a:t> </a:t>
              </a:r>
              <a:r>
                <a:rPr lang="en-US" sz="2000" i="1">
                  <a:solidFill>
                    <a:schemeClr val="bg2"/>
                  </a:solidFill>
                </a:rPr>
                <a:t>    </a:t>
              </a:r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(PEC)</a:t>
              </a:r>
            </a:p>
          </p:txBody>
        </p:sp>
        <p:sp>
          <p:nvSpPr>
            <p:cNvPr id="10254" name="Text Box 17"/>
            <p:cNvSpPr txBox="1">
              <a:spLocks noChangeArrowheads="1"/>
            </p:cNvSpPr>
            <p:nvPr/>
          </p:nvSpPr>
          <p:spPr bwMode="auto">
            <a:xfrm>
              <a:off x="1134" y="1234"/>
              <a:ext cx="32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S</a:t>
              </a:r>
              <a:r>
                <a:rPr lang="en-US" sz="2000" i="1" baseline="-25000">
                  <a:solidFill>
                    <a:schemeClr val="bg2"/>
                  </a:solidFill>
                </a:rPr>
                <a:t> 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 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255" name="Text Box 18"/>
            <p:cNvSpPr txBox="1">
              <a:spLocks noChangeArrowheads="1"/>
            </p:cNvSpPr>
            <p:nvPr/>
          </p:nvSpPr>
          <p:spPr bwMode="auto">
            <a:xfrm>
              <a:off x="504" y="2277"/>
              <a:ext cx="10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</a:rPr>
                <a:t>S</a:t>
              </a:r>
              <a:r>
                <a:rPr lang="en-US" sz="2400" i="1" baseline="-25000">
                  <a:solidFill>
                    <a:schemeClr val="bg2"/>
                  </a:solidFill>
                </a:rPr>
                <a:t> </a:t>
              </a:r>
              <a:r>
                <a:rPr lang="en-US" sz="2400" i="1">
                  <a:solidFill>
                    <a:schemeClr val="bg2"/>
                  </a:solidFill>
                  <a:sym typeface="Symbol" pitchFamily="18" charset="2"/>
                </a:rPr>
                <a:t>=</a:t>
              </a:r>
              <a:r>
                <a:rPr lang="en-US" sz="2400" i="1" baseline="-25000">
                  <a:solidFill>
                    <a:schemeClr val="bg2"/>
                  </a:solidFill>
                  <a:sym typeface="Symbol" pitchFamily="18" charset="2"/>
                </a:rPr>
                <a:t> </a:t>
              </a:r>
              <a:r>
                <a:rPr lang="en-US" sz="2400" i="1">
                  <a:solidFill>
                    <a:schemeClr val="bg2"/>
                  </a:solidFill>
                </a:rPr>
                <a:t>S</a:t>
              </a:r>
              <a:r>
                <a:rPr lang="en-US" sz="2400" i="1" baseline="-25000">
                  <a:solidFill>
                    <a:schemeClr val="bg2"/>
                  </a:solidFill>
                </a:rPr>
                <a:t> </a:t>
              </a:r>
              <a:r>
                <a:rPr lang="en-US" sz="2400" i="1" baseline="-25000">
                  <a:solidFill>
                    <a:schemeClr val="bg2"/>
                  </a:solidFill>
                  <a:sym typeface="Symbol" pitchFamily="18" charset="2"/>
                </a:rPr>
                <a:t>c</a:t>
              </a:r>
              <a:r>
                <a:rPr lang="en-US" sz="2400" i="1">
                  <a:solidFill>
                    <a:schemeClr val="bg2"/>
                  </a:solidFill>
                  <a:sym typeface="Symbol" pitchFamily="18" charset="2"/>
                </a:rPr>
                <a:t>+ </a:t>
              </a:r>
              <a:r>
                <a:rPr lang="en-US" sz="2400" i="1">
                  <a:solidFill>
                    <a:schemeClr val="bg2"/>
                  </a:solidFill>
                </a:rPr>
                <a:t>S</a:t>
              </a:r>
              <a:r>
                <a:rPr lang="en-US" sz="2400" i="1" baseline="-25000">
                  <a:solidFill>
                    <a:schemeClr val="bg2"/>
                  </a:solidFill>
                </a:rPr>
                <a:t> </a:t>
              </a:r>
              <a:r>
                <a:rPr lang="en-US" sz="2400" i="1" baseline="-25000">
                  <a:solidFill>
                    <a:schemeClr val="bg2"/>
                  </a:solidFill>
                  <a:sym typeface="Symbol" pitchFamily="18" charset="2"/>
                </a:rPr>
                <a:t> </a:t>
              </a:r>
            </a:p>
          </p:txBody>
        </p:sp>
        <p:sp>
          <p:nvSpPr>
            <p:cNvPr id="10256" name="Text Box 19"/>
            <p:cNvSpPr txBox="1">
              <a:spLocks noChangeArrowheads="1"/>
            </p:cNvSpPr>
            <p:nvPr/>
          </p:nvSpPr>
          <p:spPr bwMode="auto">
            <a:xfrm>
              <a:off x="1794" y="1320"/>
              <a:ext cx="25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V </a:t>
              </a:r>
            </a:p>
          </p:txBody>
        </p:sp>
        <p:sp>
          <p:nvSpPr>
            <p:cNvPr id="10257" name="Line 22"/>
            <p:cNvSpPr>
              <a:spLocks noChangeShapeType="1"/>
            </p:cNvSpPr>
            <p:nvPr/>
          </p:nvSpPr>
          <p:spPr bwMode="auto">
            <a:xfrm>
              <a:off x="569" y="1955"/>
              <a:ext cx="4299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8" name="Line 23"/>
            <p:cNvSpPr>
              <a:spLocks noChangeShapeType="1"/>
            </p:cNvSpPr>
            <p:nvPr/>
          </p:nvSpPr>
          <p:spPr bwMode="auto">
            <a:xfrm>
              <a:off x="1304" y="1906"/>
              <a:ext cx="265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9" name="Text Box 25"/>
            <p:cNvSpPr txBox="1">
              <a:spLocks noChangeArrowheads="1"/>
            </p:cNvSpPr>
            <p:nvPr/>
          </p:nvSpPr>
          <p:spPr bwMode="auto">
            <a:xfrm>
              <a:off x="2996" y="1607"/>
              <a:ext cx="26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S</a:t>
              </a:r>
              <a:r>
                <a:rPr lang="en-US" sz="2000" i="1" baseline="-25000" dirty="0">
                  <a:solidFill>
                    <a:schemeClr val="bg2"/>
                  </a:solidFill>
                </a:rPr>
                <a:t> 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c</a:t>
              </a:r>
            </a:p>
          </p:txBody>
        </p:sp>
        <p:sp>
          <p:nvSpPr>
            <p:cNvPr id="10260" name="Text Box 26"/>
            <p:cNvSpPr txBox="1">
              <a:spLocks noChangeArrowheads="1"/>
            </p:cNvSpPr>
            <p:nvPr/>
          </p:nvSpPr>
          <p:spPr bwMode="auto">
            <a:xfrm>
              <a:off x="2227" y="159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10261" name="Line 27"/>
            <p:cNvSpPr>
              <a:spLocks noChangeShapeType="1"/>
            </p:cNvSpPr>
            <p:nvPr/>
          </p:nvSpPr>
          <p:spPr bwMode="auto">
            <a:xfrm>
              <a:off x="2497" y="1641"/>
              <a:ext cx="30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2" name="Line 28"/>
            <p:cNvSpPr>
              <a:spLocks noChangeShapeType="1"/>
            </p:cNvSpPr>
            <p:nvPr/>
          </p:nvSpPr>
          <p:spPr bwMode="auto">
            <a:xfrm>
              <a:off x="2522" y="1641"/>
              <a:ext cx="0" cy="2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51614" y="5913392"/>
            <a:ext cx="757130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+mj-lt"/>
              </a:rPr>
              <a:t>Any solution that satisfies these two conditions must 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be </a:t>
            </a:r>
            <a:r>
              <a:rPr lang="en-US" dirty="0">
                <a:solidFill>
                  <a:schemeClr val="bg2"/>
                </a:solidFill>
                <a:latin typeface="+mj-lt"/>
              </a:rPr>
              <a:t>correct 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inside </a:t>
            </a:r>
            <a:r>
              <a:rPr lang="en-US" i="1" dirty="0">
                <a:solidFill>
                  <a:schemeClr val="bg2"/>
                </a:solidFill>
                <a:latin typeface="+mn-lt"/>
              </a:rPr>
              <a:t>S</a:t>
            </a:r>
            <a:r>
              <a:rPr lang="en-US" dirty="0">
                <a:solidFill>
                  <a:schemeClr val="bg2"/>
                </a:solidFill>
                <a:latin typeface="+mj-lt"/>
              </a:rPr>
              <a:t>. 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Text Box 2"/>
          <p:cNvSpPr txBox="1">
            <a:spLocks noChangeArrowheads="1"/>
          </p:cNvSpPr>
          <p:nvPr/>
        </p:nvSpPr>
        <p:spPr bwMode="auto">
          <a:xfrm>
            <a:off x="1909763" y="8688"/>
            <a:ext cx="54435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Image Picture</a:t>
            </a:r>
          </a:p>
        </p:txBody>
      </p:sp>
      <p:graphicFrame>
        <p:nvGraphicFramePr>
          <p:cNvPr id="1026" name="Object 81"/>
          <p:cNvGraphicFramePr>
            <a:graphicFrameLocks noChangeAspect="1"/>
          </p:cNvGraphicFramePr>
          <p:nvPr/>
        </p:nvGraphicFramePr>
        <p:xfrm>
          <a:off x="769892" y="1526132"/>
          <a:ext cx="1249363" cy="511175"/>
        </p:xfrm>
        <a:graphic>
          <a:graphicData uri="http://schemas.openxmlformats.org/presentationml/2006/ole">
            <p:oleObj spid="_x0000_s1026" name="Equation" r:id="rId4" imgW="558720" imgH="228600" progId="Equation.DSMT4">
              <p:embed/>
            </p:oleObj>
          </a:graphicData>
        </a:graphic>
      </p:graphicFrame>
      <p:sp>
        <p:nvSpPr>
          <p:cNvPr id="1037" name="Text Box 82"/>
          <p:cNvSpPr txBox="1">
            <a:spLocks noChangeArrowheads="1"/>
          </p:cNvSpPr>
          <p:nvPr/>
        </p:nvSpPr>
        <p:spPr bwMode="auto">
          <a:xfrm>
            <a:off x="1326470" y="5061632"/>
            <a:ext cx="21460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, at  </a:t>
            </a:r>
            <a:r>
              <a:rPr lang="en-US" sz="2400" i="1" dirty="0" smtClean="0">
                <a:solidFill>
                  <a:schemeClr val="bg1"/>
                </a:solidFill>
              </a:rPr>
              <a:t>z = </a:t>
            </a:r>
            <a:r>
              <a:rPr lang="en-US" sz="2400" dirty="0" smtClean="0">
                <a:solidFill>
                  <a:schemeClr val="bg1"/>
                </a:solidFill>
              </a:rPr>
              <a:t>0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,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1027" name="Object 83"/>
          <p:cNvGraphicFramePr>
            <a:graphicFrameLocks noChangeAspect="1"/>
          </p:cNvGraphicFramePr>
          <p:nvPr/>
        </p:nvGraphicFramePr>
        <p:xfrm>
          <a:off x="3561987" y="5066014"/>
          <a:ext cx="1830070" cy="484430"/>
        </p:xfrm>
        <a:graphic>
          <a:graphicData uri="http://schemas.openxmlformats.org/presentationml/2006/ole">
            <p:oleObj spid="_x0000_s1027" name="Equation" r:id="rId5" imgW="863280" imgH="228600" progId="Equation.DSMT4">
              <p:embed/>
            </p:oleObj>
          </a:graphicData>
        </a:graphic>
      </p:graphicFrame>
      <p:sp>
        <p:nvSpPr>
          <p:cNvPr id="1038" name="Text Box 84"/>
          <p:cNvSpPr txBox="1">
            <a:spLocks noChangeArrowheads="1"/>
          </p:cNvSpPr>
          <p:nvPr/>
        </p:nvSpPr>
        <p:spPr bwMode="auto">
          <a:xfrm>
            <a:off x="2366056" y="5822496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Also,</a:t>
            </a:r>
            <a:endParaRPr lang="en-US" sz="2000" i="1">
              <a:solidFill>
                <a:schemeClr val="bg1"/>
              </a:solidFill>
            </a:endParaRPr>
          </a:p>
        </p:txBody>
      </p:sp>
      <p:graphicFrame>
        <p:nvGraphicFramePr>
          <p:cNvPr id="1028" name="Object 85"/>
          <p:cNvGraphicFramePr>
            <a:graphicFrameLocks noChangeAspect="1"/>
          </p:cNvGraphicFramePr>
          <p:nvPr/>
        </p:nvGraphicFramePr>
        <p:xfrm>
          <a:off x="3143709" y="5808436"/>
          <a:ext cx="1860550" cy="479425"/>
        </p:xfrm>
        <a:graphic>
          <a:graphicData uri="http://schemas.openxmlformats.org/presentationml/2006/ole">
            <p:oleObj spid="_x0000_s1028" name="Equation" r:id="rId6" imgW="888840" imgH="228600" progId="Equation.DSMT4">
              <p:embed/>
            </p:oleObj>
          </a:graphicData>
        </a:graphic>
      </p:graphicFrame>
      <p:grpSp>
        <p:nvGrpSpPr>
          <p:cNvPr id="1066" name="Group 42"/>
          <p:cNvGrpSpPr>
            <a:grpSpLocks/>
          </p:cNvGrpSpPr>
          <p:nvPr/>
        </p:nvGrpSpPr>
        <p:grpSpPr bwMode="auto">
          <a:xfrm>
            <a:off x="549275" y="1325563"/>
            <a:ext cx="8115300" cy="3132137"/>
            <a:chOff x="346" y="835"/>
            <a:chExt cx="5112" cy="1973"/>
          </a:xfrm>
        </p:grpSpPr>
        <p:sp>
          <p:nvSpPr>
            <p:cNvPr id="1040" name="Line 36"/>
            <p:cNvSpPr>
              <a:spLocks noChangeShapeType="1"/>
            </p:cNvSpPr>
            <p:nvPr/>
          </p:nvSpPr>
          <p:spPr bwMode="auto">
            <a:xfrm flipV="1">
              <a:off x="822" y="1806"/>
              <a:ext cx="4098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41" name="Line 61"/>
            <p:cNvSpPr>
              <a:spLocks noChangeShapeType="1"/>
            </p:cNvSpPr>
            <p:nvPr/>
          </p:nvSpPr>
          <p:spPr bwMode="auto">
            <a:xfrm flipV="1">
              <a:off x="2880" y="1329"/>
              <a:ext cx="0" cy="24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42" name="Arc 64"/>
            <p:cNvSpPr>
              <a:spLocks/>
            </p:cNvSpPr>
            <p:nvPr/>
          </p:nvSpPr>
          <p:spPr bwMode="auto">
            <a:xfrm rot="5400000" flipH="1" flipV="1">
              <a:off x="2397" y="-18"/>
              <a:ext cx="958" cy="2664"/>
            </a:xfrm>
            <a:custGeom>
              <a:avLst/>
              <a:gdLst>
                <a:gd name="T0" fmla="*/ 1 w 22996"/>
                <a:gd name="T1" fmla="*/ 0 h 43200"/>
                <a:gd name="T2" fmla="*/ 0 w 22996"/>
                <a:gd name="T3" fmla="*/ 164 h 43200"/>
                <a:gd name="T4" fmla="*/ 2 w 22996"/>
                <a:gd name="T5" fmla="*/ 82 h 43200"/>
                <a:gd name="T6" fmla="*/ 0 60000 65536"/>
                <a:gd name="T7" fmla="*/ 0 60000 65536"/>
                <a:gd name="T8" fmla="*/ 0 60000 65536"/>
                <a:gd name="T9" fmla="*/ 0 w 22996"/>
                <a:gd name="T10" fmla="*/ 0 h 43200"/>
                <a:gd name="T11" fmla="*/ 22996 w 2299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996" h="43200" fill="none" extrusionOk="0">
                  <a:moveTo>
                    <a:pt x="362" y="24"/>
                  </a:moveTo>
                  <a:cubicBezTo>
                    <a:pt x="707" y="8"/>
                    <a:pt x="1051" y="-1"/>
                    <a:pt x="1396" y="0"/>
                  </a:cubicBezTo>
                  <a:cubicBezTo>
                    <a:pt x="13325" y="0"/>
                    <a:pt x="22996" y="9670"/>
                    <a:pt x="22996" y="21600"/>
                  </a:cubicBezTo>
                  <a:cubicBezTo>
                    <a:pt x="22996" y="33529"/>
                    <a:pt x="13325" y="43200"/>
                    <a:pt x="1396" y="43200"/>
                  </a:cubicBezTo>
                  <a:cubicBezTo>
                    <a:pt x="930" y="43200"/>
                    <a:pt x="464" y="43184"/>
                    <a:pt x="0" y="43154"/>
                  </a:cubicBezTo>
                </a:path>
                <a:path w="22996" h="43200" stroke="0" extrusionOk="0">
                  <a:moveTo>
                    <a:pt x="362" y="24"/>
                  </a:moveTo>
                  <a:cubicBezTo>
                    <a:pt x="707" y="8"/>
                    <a:pt x="1051" y="-1"/>
                    <a:pt x="1396" y="0"/>
                  </a:cubicBezTo>
                  <a:cubicBezTo>
                    <a:pt x="13325" y="0"/>
                    <a:pt x="22996" y="9670"/>
                    <a:pt x="22996" y="21600"/>
                  </a:cubicBezTo>
                  <a:cubicBezTo>
                    <a:pt x="22996" y="33529"/>
                    <a:pt x="13325" y="43200"/>
                    <a:pt x="1396" y="43200"/>
                  </a:cubicBezTo>
                  <a:cubicBezTo>
                    <a:pt x="930" y="43200"/>
                    <a:pt x="464" y="43184"/>
                    <a:pt x="0" y="43154"/>
                  </a:cubicBezTo>
                  <a:lnTo>
                    <a:pt x="1396" y="21600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43" name="Line 66"/>
            <p:cNvSpPr>
              <a:spLocks noChangeShapeType="1"/>
            </p:cNvSpPr>
            <p:nvPr/>
          </p:nvSpPr>
          <p:spPr bwMode="auto">
            <a:xfrm>
              <a:off x="3760" y="1833"/>
              <a:ext cx="4" cy="24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44" name="Line 72"/>
            <p:cNvSpPr>
              <a:spLocks noChangeShapeType="1"/>
            </p:cNvSpPr>
            <p:nvPr/>
          </p:nvSpPr>
          <p:spPr bwMode="auto">
            <a:xfrm flipV="1">
              <a:off x="2880" y="2040"/>
              <a:ext cx="0" cy="24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45" name="Rectangle 73"/>
            <p:cNvSpPr>
              <a:spLocks noChangeArrowheads="1"/>
            </p:cNvSpPr>
            <p:nvPr/>
          </p:nvSpPr>
          <p:spPr bwMode="auto">
            <a:xfrm>
              <a:off x="4972" y="1655"/>
              <a:ext cx="48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</a:rPr>
                <a:t>z = </a:t>
              </a:r>
              <a:r>
                <a:rPr lang="en-US" sz="2000" dirty="0">
                  <a:solidFill>
                    <a:schemeClr val="bg2"/>
                  </a:solidFill>
                </a:rPr>
                <a:t>0</a:t>
              </a:r>
              <a:r>
                <a:rPr lang="en-US" sz="2000" i="1" dirty="0">
                  <a:solidFill>
                    <a:schemeClr val="bg2"/>
                  </a:solidFill>
                </a:rPr>
                <a:t> 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046" name="Line 74"/>
            <p:cNvSpPr>
              <a:spLocks noChangeShapeType="1"/>
            </p:cNvSpPr>
            <p:nvPr/>
          </p:nvSpPr>
          <p:spPr bwMode="auto">
            <a:xfrm>
              <a:off x="2880" y="1462"/>
              <a:ext cx="883" cy="3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47" name="Line 75"/>
            <p:cNvSpPr>
              <a:spLocks noChangeShapeType="1"/>
            </p:cNvSpPr>
            <p:nvPr/>
          </p:nvSpPr>
          <p:spPr bwMode="auto">
            <a:xfrm flipV="1">
              <a:off x="2884" y="1799"/>
              <a:ext cx="879" cy="3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48" name="Line 76"/>
            <p:cNvSpPr>
              <a:spLocks noChangeShapeType="1"/>
            </p:cNvSpPr>
            <p:nvPr/>
          </p:nvSpPr>
          <p:spPr bwMode="auto">
            <a:xfrm flipH="1">
              <a:off x="3684" y="1802"/>
              <a:ext cx="76" cy="13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49" name="Line 77"/>
            <p:cNvSpPr>
              <a:spLocks noChangeShapeType="1"/>
            </p:cNvSpPr>
            <p:nvPr/>
          </p:nvSpPr>
          <p:spPr bwMode="auto">
            <a:xfrm>
              <a:off x="3757" y="1804"/>
              <a:ext cx="86" cy="1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50" name="Text Box 79"/>
            <p:cNvSpPr txBox="1">
              <a:spLocks noChangeArrowheads="1"/>
            </p:cNvSpPr>
            <p:nvPr/>
          </p:nvSpPr>
          <p:spPr bwMode="auto">
            <a:xfrm>
              <a:off x="2264" y="1036"/>
              <a:ext cx="115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Original </a:t>
              </a:r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dipole</a:t>
              </a:r>
              <a:endParaRPr lang="en-US" sz="2000" i="1" dirty="0">
                <a:solidFill>
                  <a:schemeClr val="bg2"/>
                </a:solidFill>
              </a:endParaRPr>
            </a:p>
          </p:txBody>
        </p:sp>
        <p:sp>
          <p:nvSpPr>
            <p:cNvPr id="1051" name="Text Box 80"/>
            <p:cNvSpPr txBox="1">
              <a:spLocks noChangeArrowheads="1"/>
            </p:cNvSpPr>
            <p:nvPr/>
          </p:nvSpPr>
          <p:spPr bwMode="auto">
            <a:xfrm>
              <a:off x="2320" y="2346"/>
              <a:ext cx="1041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Image </a:t>
              </a:r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dipole</a:t>
              </a:r>
              <a:endParaRPr lang="en-US" sz="2000" i="1" dirty="0">
                <a:solidFill>
                  <a:schemeClr val="bg2"/>
                </a:solidFill>
              </a:endParaRPr>
            </a:p>
          </p:txBody>
        </p:sp>
        <p:sp>
          <p:nvSpPr>
            <p:cNvPr id="1052" name="Line 86"/>
            <p:cNvSpPr>
              <a:spLocks noChangeShapeType="1"/>
            </p:cNvSpPr>
            <p:nvPr/>
          </p:nvSpPr>
          <p:spPr bwMode="auto">
            <a:xfrm>
              <a:off x="2793" y="1488"/>
              <a:ext cx="0" cy="2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53" name="Line 88"/>
            <p:cNvSpPr>
              <a:spLocks noChangeShapeType="1"/>
            </p:cNvSpPr>
            <p:nvPr/>
          </p:nvSpPr>
          <p:spPr bwMode="auto">
            <a:xfrm>
              <a:off x="1584" y="1768"/>
              <a:ext cx="259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54" name="Text Box 89"/>
            <p:cNvSpPr txBox="1">
              <a:spLocks noChangeArrowheads="1"/>
            </p:cNvSpPr>
            <p:nvPr/>
          </p:nvSpPr>
          <p:spPr bwMode="auto">
            <a:xfrm>
              <a:off x="2562" y="1508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1055" name="Text Box 90"/>
            <p:cNvSpPr txBox="1">
              <a:spLocks noChangeArrowheads="1"/>
            </p:cNvSpPr>
            <p:nvPr/>
          </p:nvSpPr>
          <p:spPr bwMode="auto">
            <a:xfrm>
              <a:off x="2555" y="1821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1056" name="Line 91"/>
            <p:cNvSpPr>
              <a:spLocks noChangeShapeType="1"/>
            </p:cNvSpPr>
            <p:nvPr/>
          </p:nvSpPr>
          <p:spPr bwMode="auto">
            <a:xfrm flipH="1">
              <a:off x="2793" y="1812"/>
              <a:ext cx="0" cy="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graphicFrame>
          <p:nvGraphicFramePr>
            <p:cNvPr id="1029" name="Object 95"/>
            <p:cNvGraphicFramePr>
              <a:graphicFrameLocks noChangeAspect="1"/>
            </p:cNvGraphicFramePr>
            <p:nvPr/>
          </p:nvGraphicFramePr>
          <p:xfrm>
            <a:off x="4265" y="2166"/>
            <a:ext cx="965" cy="642"/>
          </p:xfrm>
          <a:graphic>
            <a:graphicData uri="http://schemas.openxmlformats.org/presentationml/2006/ole">
              <p:oleObj spid="_x0000_s1029" name="Equation" r:id="rId7" imgW="685800" imgH="457200" progId="Equation.DSMT4">
                <p:embed/>
              </p:oleObj>
            </a:graphicData>
          </a:graphic>
        </p:graphicFrame>
        <p:graphicFrame>
          <p:nvGraphicFramePr>
            <p:cNvPr id="1030" name="Object 96"/>
            <p:cNvGraphicFramePr>
              <a:graphicFrameLocks noChangeAspect="1"/>
            </p:cNvGraphicFramePr>
            <p:nvPr/>
          </p:nvGraphicFramePr>
          <p:xfrm>
            <a:off x="3167" y="1254"/>
            <a:ext cx="232" cy="321"/>
          </p:xfrm>
          <a:graphic>
            <a:graphicData uri="http://schemas.openxmlformats.org/presentationml/2006/ole">
              <p:oleObj spid="_x0000_s1030" name="Equation" r:id="rId8" imgW="164880" imgH="228600" progId="Equation.DSMT4">
                <p:embed/>
              </p:oleObj>
            </a:graphicData>
          </a:graphic>
        </p:graphicFrame>
        <p:graphicFrame>
          <p:nvGraphicFramePr>
            <p:cNvPr id="1031" name="Object 97"/>
            <p:cNvGraphicFramePr>
              <a:graphicFrameLocks noChangeAspect="1"/>
            </p:cNvGraphicFramePr>
            <p:nvPr/>
          </p:nvGraphicFramePr>
          <p:xfrm>
            <a:off x="3200" y="2030"/>
            <a:ext cx="214" cy="321"/>
          </p:xfrm>
          <a:graphic>
            <a:graphicData uri="http://schemas.openxmlformats.org/presentationml/2006/ole">
              <p:oleObj spid="_x0000_s1031" name="Equation" r:id="rId9" imgW="152280" imgH="228600" progId="Equation.DSMT4">
                <p:embed/>
              </p:oleObj>
            </a:graphicData>
          </a:graphic>
        </p:graphicFrame>
        <p:sp>
          <p:nvSpPr>
            <p:cNvPr id="1057" name="Line 98"/>
            <p:cNvSpPr>
              <a:spLocks noChangeShapeType="1"/>
            </p:cNvSpPr>
            <p:nvPr/>
          </p:nvSpPr>
          <p:spPr bwMode="auto">
            <a:xfrm flipV="1">
              <a:off x="1944" y="1463"/>
              <a:ext cx="915" cy="3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58" name="Line 99"/>
            <p:cNvSpPr>
              <a:spLocks noChangeShapeType="1"/>
            </p:cNvSpPr>
            <p:nvPr/>
          </p:nvSpPr>
          <p:spPr bwMode="auto">
            <a:xfrm>
              <a:off x="1944" y="1790"/>
              <a:ext cx="923" cy="3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59" name="Line 100"/>
            <p:cNvSpPr>
              <a:spLocks noChangeShapeType="1"/>
            </p:cNvSpPr>
            <p:nvPr/>
          </p:nvSpPr>
          <p:spPr bwMode="auto">
            <a:xfrm flipH="1">
              <a:off x="1756" y="1818"/>
              <a:ext cx="188" cy="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60" name="Line 101"/>
            <p:cNvSpPr>
              <a:spLocks noChangeShapeType="1"/>
            </p:cNvSpPr>
            <p:nvPr/>
          </p:nvSpPr>
          <p:spPr bwMode="auto">
            <a:xfrm>
              <a:off x="1972" y="1810"/>
              <a:ext cx="180" cy="8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61" name="Line 102"/>
            <p:cNvSpPr>
              <a:spLocks noChangeShapeType="1"/>
            </p:cNvSpPr>
            <p:nvPr/>
          </p:nvSpPr>
          <p:spPr bwMode="auto">
            <a:xfrm flipH="1">
              <a:off x="1958" y="1825"/>
              <a:ext cx="2" cy="27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graphicFrame>
          <p:nvGraphicFramePr>
            <p:cNvPr id="1032" name="Object 103"/>
            <p:cNvGraphicFramePr>
              <a:graphicFrameLocks noChangeAspect="1"/>
            </p:cNvGraphicFramePr>
            <p:nvPr/>
          </p:nvGraphicFramePr>
          <p:xfrm>
            <a:off x="3642" y="1395"/>
            <a:ext cx="304" cy="342"/>
          </p:xfrm>
          <a:graphic>
            <a:graphicData uri="http://schemas.openxmlformats.org/presentationml/2006/ole">
              <p:oleObj spid="_x0000_s1032" name="Equation" r:id="rId10" imgW="203040" imgH="228600" progId="Equation.DSMT4">
                <p:embed/>
              </p:oleObj>
            </a:graphicData>
          </a:graphic>
        </p:graphicFrame>
        <p:graphicFrame>
          <p:nvGraphicFramePr>
            <p:cNvPr id="1033" name="Object 104"/>
            <p:cNvGraphicFramePr>
              <a:graphicFrameLocks noChangeAspect="1"/>
            </p:cNvGraphicFramePr>
            <p:nvPr/>
          </p:nvGraphicFramePr>
          <p:xfrm>
            <a:off x="1827" y="1395"/>
            <a:ext cx="285" cy="342"/>
          </p:xfrm>
          <a:graphic>
            <a:graphicData uri="http://schemas.openxmlformats.org/presentationml/2006/ole">
              <p:oleObj spid="_x0000_s1033" name="Equation" r:id="rId11" imgW="190440" imgH="228600" progId="Equation.DSMT4">
                <p:embed/>
              </p:oleObj>
            </a:graphicData>
          </a:graphic>
        </p:graphicFrame>
        <p:sp>
          <p:nvSpPr>
            <p:cNvPr id="1062" name="Freeform 105"/>
            <p:cNvSpPr>
              <a:spLocks/>
            </p:cNvSpPr>
            <p:nvPr/>
          </p:nvSpPr>
          <p:spPr bwMode="auto">
            <a:xfrm>
              <a:off x="2894" y="1391"/>
              <a:ext cx="60" cy="101"/>
            </a:xfrm>
            <a:custGeom>
              <a:avLst/>
              <a:gdLst>
                <a:gd name="T0" fmla="*/ 0 w 96"/>
                <a:gd name="T1" fmla="*/ 1 h 145"/>
                <a:gd name="T2" fmla="*/ 26 w 96"/>
                <a:gd name="T3" fmla="*/ 3 h 145"/>
                <a:gd name="T4" fmla="*/ 50 w 96"/>
                <a:gd name="T5" fmla="*/ 22 h 145"/>
                <a:gd name="T6" fmla="*/ 59 w 96"/>
                <a:gd name="T7" fmla="*/ 48 h 145"/>
                <a:gd name="T8" fmla="*/ 58 w 96"/>
                <a:gd name="T9" fmla="*/ 73 h 145"/>
                <a:gd name="T10" fmla="*/ 49 w 96"/>
                <a:gd name="T11" fmla="*/ 101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145"/>
                <a:gd name="T20" fmla="*/ 96 w 96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145">
                  <a:moveTo>
                    <a:pt x="0" y="1"/>
                  </a:moveTo>
                  <a:cubicBezTo>
                    <a:pt x="7" y="1"/>
                    <a:pt x="29" y="0"/>
                    <a:pt x="42" y="5"/>
                  </a:cubicBezTo>
                  <a:cubicBezTo>
                    <a:pt x="55" y="10"/>
                    <a:pt x="71" y="20"/>
                    <a:pt x="80" y="31"/>
                  </a:cubicBezTo>
                  <a:cubicBezTo>
                    <a:pt x="89" y="42"/>
                    <a:pt x="92" y="57"/>
                    <a:pt x="94" y="69"/>
                  </a:cubicBezTo>
                  <a:cubicBezTo>
                    <a:pt x="96" y="81"/>
                    <a:pt x="95" y="92"/>
                    <a:pt x="92" y="105"/>
                  </a:cubicBezTo>
                  <a:cubicBezTo>
                    <a:pt x="89" y="118"/>
                    <a:pt x="81" y="137"/>
                    <a:pt x="78" y="145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sp>
          <p:nvSpPr>
            <p:cNvPr id="1063" name="Freeform 106"/>
            <p:cNvSpPr>
              <a:spLocks/>
            </p:cNvSpPr>
            <p:nvPr/>
          </p:nvSpPr>
          <p:spPr bwMode="auto">
            <a:xfrm>
              <a:off x="2894" y="2103"/>
              <a:ext cx="63" cy="44"/>
            </a:xfrm>
            <a:custGeom>
              <a:avLst/>
              <a:gdLst>
                <a:gd name="T0" fmla="*/ 0 w 63"/>
                <a:gd name="T1" fmla="*/ 1 h 44"/>
                <a:gd name="T2" fmla="*/ 28 w 63"/>
                <a:gd name="T3" fmla="*/ 3 h 44"/>
                <a:gd name="T4" fmla="*/ 53 w 63"/>
                <a:gd name="T5" fmla="*/ 20 h 44"/>
                <a:gd name="T6" fmla="*/ 63 w 63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44"/>
                <a:gd name="T14" fmla="*/ 63 w 63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44">
                  <a:moveTo>
                    <a:pt x="0" y="1"/>
                  </a:moveTo>
                  <a:cubicBezTo>
                    <a:pt x="5" y="1"/>
                    <a:pt x="19" y="0"/>
                    <a:pt x="28" y="3"/>
                  </a:cubicBezTo>
                  <a:cubicBezTo>
                    <a:pt x="37" y="6"/>
                    <a:pt x="47" y="13"/>
                    <a:pt x="53" y="20"/>
                  </a:cubicBezTo>
                  <a:cubicBezTo>
                    <a:pt x="59" y="27"/>
                    <a:pt x="61" y="40"/>
                    <a:pt x="63" y="44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  <p:graphicFrame>
          <p:nvGraphicFramePr>
            <p:cNvPr id="1034" name="Object 107"/>
            <p:cNvGraphicFramePr>
              <a:graphicFrameLocks noChangeAspect="1"/>
            </p:cNvGraphicFramePr>
            <p:nvPr/>
          </p:nvGraphicFramePr>
          <p:xfrm>
            <a:off x="4339" y="1046"/>
            <a:ext cx="929" cy="321"/>
          </p:xfrm>
          <a:graphic>
            <a:graphicData uri="http://schemas.openxmlformats.org/presentationml/2006/ole">
              <p:oleObj spid="_x0000_s1034" name="Equation" r:id="rId12" imgW="660240" imgH="228600" progId="Equation.DSMT4">
                <p:embed/>
              </p:oleObj>
            </a:graphicData>
          </a:graphic>
        </p:graphicFrame>
        <p:sp>
          <p:nvSpPr>
            <p:cNvPr id="1064" name="Text Box 108"/>
            <p:cNvSpPr txBox="1">
              <a:spLocks noChangeArrowheads="1"/>
            </p:cNvSpPr>
            <p:nvPr/>
          </p:nvSpPr>
          <p:spPr bwMode="auto">
            <a:xfrm>
              <a:off x="346" y="2160"/>
              <a:ext cx="1259" cy="58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hlink"/>
                  </a:solidFill>
                  <a:latin typeface="Arial" charset="0"/>
                </a:rPr>
                <a:t>No ground plane is present in the image problem.</a:t>
              </a:r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43" name="Object 95"/>
          <p:cNvGraphicFramePr>
            <a:graphicFrameLocks noChangeAspect="1"/>
          </p:cNvGraphicFramePr>
          <p:nvPr/>
        </p:nvGraphicFramePr>
        <p:xfrm>
          <a:off x="6867525" y="5425620"/>
          <a:ext cx="1362075" cy="1074738"/>
        </p:xfrm>
        <a:graphic>
          <a:graphicData uri="http://schemas.openxmlformats.org/presentationml/2006/ole">
            <p:oleObj spid="_x0000_s1035" name="Equation" r:id="rId13" imgW="609480" imgH="482400" progId="Equation.DSMT4">
              <p:embed/>
            </p:oleObj>
          </a:graphicData>
        </a:graphic>
      </p:graphicFrame>
      <p:sp>
        <p:nvSpPr>
          <p:cNvPr id="44" name="Right Arrow 43"/>
          <p:cNvSpPr/>
          <p:nvPr/>
        </p:nvSpPr>
        <p:spPr bwMode="auto">
          <a:xfrm rot="5400000">
            <a:off x="7206342" y="4909458"/>
            <a:ext cx="511629" cy="29391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Text Box 2"/>
          <p:cNvSpPr txBox="1">
            <a:spLocks noChangeArrowheads="1"/>
          </p:cNvSpPr>
          <p:nvPr/>
        </p:nvSpPr>
        <p:spPr bwMode="auto">
          <a:xfrm>
            <a:off x="1285814" y="875"/>
            <a:ext cx="653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Image Picture (cont.)</a:t>
            </a:r>
          </a:p>
        </p:txBody>
      </p:sp>
      <p:sp>
        <p:nvSpPr>
          <p:cNvPr id="11267" name="Text Box 17"/>
          <p:cNvSpPr txBox="1">
            <a:spLocks noChangeArrowheads="1"/>
          </p:cNvSpPr>
          <p:nvPr/>
        </p:nvSpPr>
        <p:spPr bwMode="auto">
          <a:xfrm>
            <a:off x="214313" y="1743075"/>
            <a:ext cx="87137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Hence, the image solution for </a:t>
            </a:r>
            <a:r>
              <a:rPr lang="en-US" sz="2400" i="1" dirty="0">
                <a:solidFill>
                  <a:schemeClr val="bg1"/>
                </a:solidFill>
              </a:rPr>
              <a:t>z &gt; </a:t>
            </a:r>
            <a:r>
              <a:rPr lang="en-US" sz="2400" dirty="0">
                <a:solidFill>
                  <a:schemeClr val="bg1"/>
                </a:solidFill>
              </a:rPr>
              <a:t>0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is the </a:t>
            </a:r>
            <a:r>
              <a:rPr lang="en-US" sz="2000" u="sng" dirty="0">
                <a:solidFill>
                  <a:schemeClr val="bg1"/>
                </a:solidFill>
                <a:latin typeface="Arial" charset="0"/>
              </a:rPr>
              <a:t>same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as for the original problem.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11268" name="Text Box 21"/>
          <p:cNvSpPr txBox="1">
            <a:spLocks noChangeArrowheads="1"/>
          </p:cNvSpPr>
          <p:nvPr/>
        </p:nvSpPr>
        <p:spPr bwMode="auto">
          <a:xfrm>
            <a:off x="582839" y="2594882"/>
            <a:ext cx="8070850" cy="132343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2"/>
                </a:solidFill>
                <a:latin typeface="Arial" charset="0"/>
              </a:rPr>
              <a:t>Note:</a:t>
            </a:r>
          </a:p>
          <a:p>
            <a:pPr algn="ctr"/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For  </a:t>
            </a:r>
            <a:r>
              <a:rPr lang="en-US" sz="2000" i="1" dirty="0">
                <a:solidFill>
                  <a:schemeClr val="bg2"/>
                </a:solidFill>
              </a:rPr>
              <a:t>z &lt; </a:t>
            </a:r>
            <a:r>
              <a:rPr lang="en-US" sz="2000" dirty="0">
                <a:solidFill>
                  <a:schemeClr val="bg2"/>
                </a:solidFill>
              </a:rPr>
              <a:t>0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the image solution is </a:t>
            </a:r>
            <a:r>
              <a:rPr lang="en-US" sz="2000" u="sng" dirty="0">
                <a:solidFill>
                  <a:schemeClr val="bg2"/>
                </a:solidFill>
                <a:latin typeface="Arial" charset="0"/>
              </a:rPr>
              <a:t>not valid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because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the source in the image problem in this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region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is not the same as the original source in this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region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(which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has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zero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sources).</a:t>
            </a:r>
            <a:endParaRPr lang="en-US" sz="2000" i="1" dirty="0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Text Box 2"/>
          <p:cNvSpPr txBox="1">
            <a:spLocks noChangeArrowheads="1"/>
          </p:cNvSpPr>
          <p:nvPr/>
        </p:nvSpPr>
        <p:spPr bwMode="auto">
          <a:xfrm>
            <a:off x="187325" y="-13725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Vertical Magnetic Dipole</a:t>
            </a:r>
          </a:p>
        </p:txBody>
      </p:sp>
      <p:grpSp>
        <p:nvGrpSpPr>
          <p:cNvPr id="2056" name="Group 106"/>
          <p:cNvGrpSpPr>
            <a:grpSpLocks/>
          </p:cNvGrpSpPr>
          <p:nvPr/>
        </p:nvGrpSpPr>
        <p:grpSpPr bwMode="auto">
          <a:xfrm>
            <a:off x="1162685" y="1849757"/>
            <a:ext cx="7285038" cy="758826"/>
            <a:chOff x="822" y="829"/>
            <a:chExt cx="4589" cy="478"/>
          </a:xfrm>
        </p:grpSpPr>
        <p:sp>
          <p:nvSpPr>
            <p:cNvPr id="2075" name="Line 5"/>
            <p:cNvSpPr>
              <a:spLocks noChangeShapeType="1"/>
            </p:cNvSpPr>
            <p:nvPr/>
          </p:nvSpPr>
          <p:spPr bwMode="auto">
            <a:xfrm flipV="1">
              <a:off x="822" y="1198"/>
              <a:ext cx="4116" cy="1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6" name="Text Box 32"/>
            <p:cNvSpPr txBox="1">
              <a:spLocks noChangeArrowheads="1"/>
            </p:cNvSpPr>
            <p:nvPr/>
          </p:nvSpPr>
          <p:spPr bwMode="auto">
            <a:xfrm>
              <a:off x="4965" y="1057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PEC</a:t>
              </a:r>
              <a:endParaRPr lang="en-US" sz="2000" i="1">
                <a:solidFill>
                  <a:schemeClr val="bg1"/>
                </a:solidFill>
              </a:endParaRPr>
            </a:p>
          </p:txBody>
        </p:sp>
        <p:grpSp>
          <p:nvGrpSpPr>
            <p:cNvPr id="2077" name="Group 84"/>
            <p:cNvGrpSpPr>
              <a:grpSpLocks/>
            </p:cNvGrpSpPr>
            <p:nvPr/>
          </p:nvGrpSpPr>
          <p:grpSpPr bwMode="auto">
            <a:xfrm>
              <a:off x="2848" y="829"/>
              <a:ext cx="0" cy="245"/>
              <a:chOff x="2880" y="869"/>
              <a:chExt cx="0" cy="245"/>
            </a:xfrm>
          </p:grpSpPr>
          <p:sp>
            <p:nvSpPr>
              <p:cNvPr id="2078" name="Line 31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79" name="Line 83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aphicFrame>
        <p:nvGraphicFramePr>
          <p:cNvPr id="45" name="Object 107"/>
          <p:cNvGraphicFramePr>
            <a:graphicFrameLocks noChangeAspect="1"/>
          </p:cNvGraphicFramePr>
          <p:nvPr/>
        </p:nvGraphicFramePr>
        <p:xfrm>
          <a:off x="4456430" y="3667125"/>
          <a:ext cx="1560513" cy="538163"/>
        </p:xfrm>
        <a:graphic>
          <a:graphicData uri="http://schemas.openxmlformats.org/presentationml/2006/ole">
            <p:oleObj spid="_x0000_s2093" name="Equation" r:id="rId4" imgW="698400" imgH="241200" progId="Equation.DSMT4">
              <p:embed/>
            </p:oleObj>
          </a:graphicData>
        </a:graphic>
      </p:graphicFrame>
      <p:sp>
        <p:nvSpPr>
          <p:cNvPr id="46" name="Text Box 108"/>
          <p:cNvSpPr txBox="1">
            <a:spLocks noChangeArrowheads="1"/>
          </p:cNvSpPr>
          <p:nvPr/>
        </p:nvSpPr>
        <p:spPr bwMode="auto">
          <a:xfrm>
            <a:off x="2815631" y="3150506"/>
            <a:ext cx="323518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</a:rPr>
              <a:t>For a single electric dipole:</a:t>
            </a:r>
          </a:p>
        </p:txBody>
      </p:sp>
      <p:graphicFrame>
        <p:nvGraphicFramePr>
          <p:cNvPr id="47" name="Object 107"/>
          <p:cNvGraphicFramePr>
            <a:graphicFrameLocks noChangeAspect="1"/>
          </p:cNvGraphicFramePr>
          <p:nvPr/>
        </p:nvGraphicFramePr>
        <p:xfrm>
          <a:off x="2849880" y="3619500"/>
          <a:ext cx="1390650" cy="595313"/>
        </p:xfrm>
        <a:graphic>
          <a:graphicData uri="http://schemas.openxmlformats.org/presentationml/2006/ole">
            <p:oleObj spid="_x0000_s2094" name="Equation" r:id="rId5" imgW="622080" imgH="266400" progId="Equation.DSMT4">
              <p:embed/>
            </p:oleObj>
          </a:graphicData>
        </a:graphic>
      </p:graphicFrame>
      <p:graphicFrame>
        <p:nvGraphicFramePr>
          <p:cNvPr id="48" name="Object 109"/>
          <p:cNvGraphicFramePr>
            <a:graphicFrameLocks noChangeAspect="1"/>
          </p:cNvGraphicFramePr>
          <p:nvPr/>
        </p:nvGraphicFramePr>
        <p:xfrm>
          <a:off x="4479518" y="5576707"/>
          <a:ext cx="1474787" cy="538162"/>
        </p:xfrm>
        <a:graphic>
          <a:graphicData uri="http://schemas.openxmlformats.org/presentationml/2006/ole">
            <p:oleObj spid="_x0000_s2095" name="Equation" r:id="rId6" imgW="660240" imgH="241200" progId="Equation.DSMT4">
              <p:embed/>
            </p:oleObj>
          </a:graphicData>
        </a:graphic>
      </p:graphicFrame>
      <p:sp>
        <p:nvSpPr>
          <p:cNvPr id="49" name="Text Box 110"/>
          <p:cNvSpPr txBox="1">
            <a:spLocks noChangeArrowheads="1"/>
          </p:cNvSpPr>
          <p:nvPr/>
        </p:nvSpPr>
        <p:spPr bwMode="auto">
          <a:xfrm>
            <a:off x="2769776" y="5116014"/>
            <a:ext cx="346280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</a:rPr>
              <a:t>For a single magnetic dipole:</a:t>
            </a:r>
          </a:p>
        </p:txBody>
      </p:sp>
      <p:graphicFrame>
        <p:nvGraphicFramePr>
          <p:cNvPr id="50" name="Object 107"/>
          <p:cNvGraphicFramePr>
            <a:graphicFrameLocks noChangeAspect="1"/>
          </p:cNvGraphicFramePr>
          <p:nvPr/>
        </p:nvGraphicFramePr>
        <p:xfrm>
          <a:off x="2987268" y="5559879"/>
          <a:ext cx="1247775" cy="595313"/>
        </p:xfrm>
        <a:graphic>
          <a:graphicData uri="http://schemas.openxmlformats.org/presentationml/2006/ole">
            <p:oleObj spid="_x0000_s2096" name="Equation" r:id="rId7" imgW="558720" imgH="266400" progId="Equation.DSMT4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821543" y="4669246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Duality: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Text Box 2"/>
          <p:cNvSpPr txBox="1">
            <a:spLocks noChangeArrowheads="1"/>
          </p:cNvSpPr>
          <p:nvPr/>
        </p:nvSpPr>
        <p:spPr bwMode="auto">
          <a:xfrm>
            <a:off x="187325" y="10025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Vertical Magnetic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Dipole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55" name="Text Box 80"/>
          <p:cNvSpPr txBox="1">
            <a:spLocks noChangeArrowheads="1"/>
          </p:cNvSpPr>
          <p:nvPr/>
        </p:nvSpPr>
        <p:spPr bwMode="auto">
          <a:xfrm>
            <a:off x="5024120" y="3907155"/>
            <a:ext cx="129554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Therefore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2057" name="Text Box 88"/>
          <p:cNvSpPr txBox="1">
            <a:spLocks noChangeArrowheads="1"/>
          </p:cNvSpPr>
          <p:nvPr/>
        </p:nvSpPr>
        <p:spPr bwMode="auto">
          <a:xfrm>
            <a:off x="4955223" y="4420553"/>
            <a:ext cx="11496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At</a:t>
            </a:r>
            <a:r>
              <a:rPr lang="en-US" sz="2400" i="1" dirty="0" smtClean="0">
                <a:solidFill>
                  <a:schemeClr val="bg2"/>
                </a:solidFill>
              </a:rPr>
              <a:t> </a:t>
            </a:r>
            <a:r>
              <a:rPr lang="en-US" sz="2000" i="1" dirty="0" smtClean="0">
                <a:solidFill>
                  <a:schemeClr val="bg2"/>
                </a:solidFill>
              </a:rPr>
              <a:t>z </a:t>
            </a:r>
            <a:r>
              <a:rPr lang="en-US" sz="2000" i="1" dirty="0">
                <a:solidFill>
                  <a:schemeClr val="bg2"/>
                </a:solidFill>
              </a:rPr>
              <a:t>= </a:t>
            </a:r>
            <a:r>
              <a:rPr lang="en-US" sz="2000" dirty="0">
                <a:solidFill>
                  <a:schemeClr val="bg2"/>
                </a:solidFill>
              </a:rPr>
              <a:t>0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: </a:t>
            </a:r>
            <a:endParaRPr lang="en-US" sz="2000" i="1" dirty="0">
              <a:solidFill>
                <a:schemeClr val="bg2"/>
              </a:solidFill>
            </a:endParaRPr>
          </a:p>
        </p:txBody>
      </p:sp>
      <p:graphicFrame>
        <p:nvGraphicFramePr>
          <p:cNvPr id="2050" name="Object 99"/>
          <p:cNvGraphicFramePr>
            <a:graphicFrameLocks noChangeAspect="1"/>
          </p:cNvGraphicFramePr>
          <p:nvPr/>
        </p:nvGraphicFramePr>
        <p:xfrm>
          <a:off x="6253163" y="5281613"/>
          <a:ext cx="2335212" cy="434975"/>
        </p:xfrm>
        <a:graphic>
          <a:graphicData uri="http://schemas.openxmlformats.org/presentationml/2006/ole">
            <p:oleObj spid="_x0000_s44034" name="Equation" r:id="rId4" imgW="1155600" imgH="215640" progId="Equation.DSMT4">
              <p:embed/>
            </p:oleObj>
          </a:graphicData>
        </a:graphic>
      </p:graphicFrame>
      <p:graphicFrame>
        <p:nvGraphicFramePr>
          <p:cNvPr id="2051" name="Object 101"/>
          <p:cNvGraphicFramePr>
            <a:graphicFrameLocks noChangeAspect="1"/>
          </p:cNvGraphicFramePr>
          <p:nvPr/>
        </p:nvGraphicFramePr>
        <p:xfrm>
          <a:off x="6142038" y="4443413"/>
          <a:ext cx="1243012" cy="487362"/>
        </p:xfrm>
        <a:graphic>
          <a:graphicData uri="http://schemas.openxmlformats.org/presentationml/2006/ole">
            <p:oleObj spid="_x0000_s44035" name="Equation" r:id="rId5" imgW="583920" imgH="228600" progId="Equation.DSMT4">
              <p:embed/>
            </p:oleObj>
          </a:graphicData>
        </a:graphic>
      </p:graphicFrame>
      <p:graphicFrame>
        <p:nvGraphicFramePr>
          <p:cNvPr id="2053" name="Object 109"/>
          <p:cNvGraphicFramePr>
            <a:graphicFrameLocks noChangeAspect="1"/>
          </p:cNvGraphicFramePr>
          <p:nvPr/>
        </p:nvGraphicFramePr>
        <p:xfrm>
          <a:off x="2079308" y="3911918"/>
          <a:ext cx="1474787" cy="538162"/>
        </p:xfrm>
        <a:graphic>
          <a:graphicData uri="http://schemas.openxmlformats.org/presentationml/2006/ole">
            <p:oleObj spid="_x0000_s44037" name="Equation" r:id="rId6" imgW="660240" imgH="241200" progId="Equation.DSMT4">
              <p:embed/>
            </p:oleObj>
          </a:graphicData>
        </a:graphic>
      </p:graphicFrame>
      <p:sp>
        <p:nvSpPr>
          <p:cNvPr id="2070" name="Text Box 110"/>
          <p:cNvSpPr txBox="1">
            <a:spLocks noChangeArrowheads="1"/>
          </p:cNvSpPr>
          <p:nvPr/>
        </p:nvSpPr>
        <p:spPr bwMode="auto">
          <a:xfrm>
            <a:off x="430530" y="3390265"/>
            <a:ext cx="346280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For a single magnetic dipole:</a:t>
            </a:r>
          </a:p>
        </p:txBody>
      </p:sp>
      <p:graphicFrame>
        <p:nvGraphicFramePr>
          <p:cNvPr id="2084" name="Object 107"/>
          <p:cNvGraphicFramePr>
            <a:graphicFrameLocks noChangeAspect="1"/>
          </p:cNvGraphicFramePr>
          <p:nvPr/>
        </p:nvGraphicFramePr>
        <p:xfrm>
          <a:off x="587058" y="3895090"/>
          <a:ext cx="1247775" cy="595313"/>
        </p:xfrm>
        <a:graphic>
          <a:graphicData uri="http://schemas.openxmlformats.org/presentationml/2006/ole">
            <p:oleObj spid="_x0000_s44039" name="Equation" r:id="rId7" imgW="558720" imgH="266400" progId="Equation.DSMT4">
              <p:embed/>
            </p:oleObj>
          </a:graphicData>
        </a:graphic>
      </p:graphicFrame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371158" y="1382395"/>
            <a:ext cx="7499350" cy="1958975"/>
            <a:chOff x="285" y="1530"/>
            <a:chExt cx="4724" cy="1234"/>
          </a:xfrm>
        </p:grpSpPr>
        <p:sp>
          <p:nvSpPr>
            <p:cNvPr id="2058" name="Line 36"/>
            <p:cNvSpPr>
              <a:spLocks noChangeShapeType="1"/>
            </p:cNvSpPr>
            <p:nvPr/>
          </p:nvSpPr>
          <p:spPr bwMode="auto">
            <a:xfrm flipV="1">
              <a:off x="878" y="2193"/>
              <a:ext cx="4039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9" name="Text Box 82"/>
            <p:cNvSpPr txBox="1">
              <a:spLocks noChangeArrowheads="1"/>
            </p:cNvSpPr>
            <p:nvPr/>
          </p:nvSpPr>
          <p:spPr bwMode="auto">
            <a:xfrm>
              <a:off x="4496" y="1786"/>
              <a:ext cx="5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u="sng" dirty="0">
                  <a:solidFill>
                    <a:schemeClr val="bg2"/>
                  </a:solidFill>
                </a:rPr>
                <a:t>E</a:t>
              </a:r>
              <a:r>
                <a:rPr lang="en-US" sz="800" i="1" baseline="-25000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 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o  </a:t>
              </a:r>
              <a:r>
                <a:rPr lang="en-US" sz="2000" i="1" baseline="-25000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  </a:t>
              </a:r>
              <a:endParaRPr lang="en-US" sz="2000" dirty="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2856" y="1799"/>
              <a:ext cx="0" cy="245"/>
              <a:chOff x="2880" y="869"/>
              <a:chExt cx="0" cy="245"/>
            </a:xfrm>
          </p:grpSpPr>
          <p:sp>
            <p:nvSpPr>
              <p:cNvPr id="2073" name="Line 86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74" name="Line 87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89"/>
            <p:cNvGrpSpPr>
              <a:grpSpLocks/>
            </p:cNvGrpSpPr>
            <p:nvPr/>
          </p:nvGrpSpPr>
          <p:grpSpPr bwMode="auto">
            <a:xfrm flipV="1">
              <a:off x="2856" y="2316"/>
              <a:ext cx="0" cy="245"/>
              <a:chOff x="2880" y="869"/>
              <a:chExt cx="0" cy="245"/>
            </a:xfrm>
          </p:grpSpPr>
          <p:sp>
            <p:nvSpPr>
              <p:cNvPr id="2071" name="Line 90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72" name="Line 91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4224" y="2228"/>
              <a:ext cx="154" cy="153"/>
              <a:chOff x="3954" y="2003"/>
              <a:chExt cx="154" cy="153"/>
            </a:xfrm>
          </p:grpSpPr>
          <p:sp>
            <p:nvSpPr>
              <p:cNvPr id="2062" name="Oval 92"/>
              <p:cNvSpPr>
                <a:spLocks noChangeArrowheads="1"/>
              </p:cNvSpPr>
              <p:nvPr/>
            </p:nvSpPr>
            <p:spPr bwMode="auto">
              <a:xfrm>
                <a:off x="3954" y="2003"/>
                <a:ext cx="154" cy="153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Line 94"/>
              <p:cNvSpPr>
                <a:spLocks noChangeShapeType="1"/>
              </p:cNvSpPr>
              <p:nvPr/>
            </p:nvSpPr>
            <p:spPr bwMode="auto">
              <a:xfrm>
                <a:off x="3969" y="2036"/>
                <a:ext cx="123" cy="8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5" name="Line 95"/>
              <p:cNvSpPr>
                <a:spLocks noChangeShapeType="1"/>
              </p:cNvSpPr>
              <p:nvPr/>
            </p:nvSpPr>
            <p:spPr bwMode="auto">
              <a:xfrm flipV="1">
                <a:off x="3987" y="2015"/>
                <a:ext cx="84" cy="12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221" y="2000"/>
              <a:ext cx="154" cy="153"/>
              <a:chOff x="3960" y="2234"/>
              <a:chExt cx="154" cy="153"/>
            </a:xfrm>
          </p:grpSpPr>
          <p:sp>
            <p:nvSpPr>
              <p:cNvPr id="2063" name="Oval 93"/>
              <p:cNvSpPr>
                <a:spLocks noChangeArrowheads="1"/>
              </p:cNvSpPr>
              <p:nvPr/>
            </p:nvSpPr>
            <p:spPr bwMode="auto">
              <a:xfrm>
                <a:off x="3960" y="2234"/>
                <a:ext cx="154" cy="153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Oval 96"/>
              <p:cNvSpPr>
                <a:spLocks noChangeArrowheads="1"/>
              </p:cNvSpPr>
              <p:nvPr/>
            </p:nvSpPr>
            <p:spPr bwMode="auto">
              <a:xfrm>
                <a:off x="4008" y="2285"/>
                <a:ext cx="55" cy="48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7" name="Text Box 97"/>
            <p:cNvSpPr txBox="1">
              <a:spLocks noChangeArrowheads="1"/>
            </p:cNvSpPr>
            <p:nvPr/>
          </p:nvSpPr>
          <p:spPr bwMode="auto">
            <a:xfrm>
              <a:off x="4499" y="2311"/>
              <a:ext cx="4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u="sng" dirty="0" err="1">
                  <a:solidFill>
                    <a:schemeClr val="bg2"/>
                  </a:solidFill>
                </a:rPr>
                <a:t>E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i</a:t>
              </a:r>
              <a:r>
                <a:rPr lang="en-US" sz="2000" i="1" baseline="-25000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    </a:t>
              </a:r>
              <a:endParaRPr lang="en-US" sz="2000" dirty="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2068" name="Text Box 104"/>
            <p:cNvSpPr txBox="1">
              <a:spLocks noChangeArrowheads="1"/>
            </p:cNvSpPr>
            <p:nvPr/>
          </p:nvSpPr>
          <p:spPr bwMode="auto">
            <a:xfrm>
              <a:off x="285" y="1786"/>
              <a:ext cx="143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Image picture:</a:t>
              </a:r>
              <a:endParaRPr lang="en-US" sz="2000" i="1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2085" name="Object 107"/>
            <p:cNvGraphicFramePr>
              <a:graphicFrameLocks noChangeAspect="1"/>
            </p:cNvGraphicFramePr>
            <p:nvPr/>
          </p:nvGraphicFramePr>
          <p:xfrm>
            <a:off x="3399" y="1530"/>
            <a:ext cx="607" cy="322"/>
          </p:xfrm>
          <a:graphic>
            <a:graphicData uri="http://schemas.openxmlformats.org/presentationml/2006/ole">
              <p:oleObj spid="_x0000_s44040" name="Equation" r:id="rId8" imgW="431640" imgH="228600" progId="Equation.DSMT4">
                <p:embed/>
              </p:oleObj>
            </a:graphicData>
          </a:graphic>
        </p:graphicFrame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2844" y="1953"/>
              <a:ext cx="1449" cy="24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 flipV="1">
              <a:off x="2844" y="2196"/>
              <a:ext cx="1449" cy="21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8" name="Freeform 105"/>
            <p:cNvSpPr>
              <a:spLocks/>
            </p:cNvSpPr>
            <p:nvPr/>
          </p:nvSpPr>
          <p:spPr bwMode="auto">
            <a:xfrm>
              <a:off x="2858" y="1871"/>
              <a:ext cx="60" cy="101"/>
            </a:xfrm>
            <a:custGeom>
              <a:avLst/>
              <a:gdLst>
                <a:gd name="T0" fmla="*/ 0 w 96"/>
                <a:gd name="T1" fmla="*/ 1 h 145"/>
                <a:gd name="T2" fmla="*/ 26 w 96"/>
                <a:gd name="T3" fmla="*/ 3 h 145"/>
                <a:gd name="T4" fmla="*/ 50 w 96"/>
                <a:gd name="T5" fmla="*/ 22 h 145"/>
                <a:gd name="T6" fmla="*/ 59 w 96"/>
                <a:gd name="T7" fmla="*/ 48 h 145"/>
                <a:gd name="T8" fmla="*/ 58 w 96"/>
                <a:gd name="T9" fmla="*/ 73 h 145"/>
                <a:gd name="T10" fmla="*/ 49 w 96"/>
                <a:gd name="T11" fmla="*/ 101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145"/>
                <a:gd name="T20" fmla="*/ 96 w 96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145">
                  <a:moveTo>
                    <a:pt x="0" y="1"/>
                  </a:moveTo>
                  <a:cubicBezTo>
                    <a:pt x="7" y="1"/>
                    <a:pt x="29" y="0"/>
                    <a:pt x="42" y="5"/>
                  </a:cubicBezTo>
                  <a:cubicBezTo>
                    <a:pt x="55" y="10"/>
                    <a:pt x="71" y="20"/>
                    <a:pt x="80" y="31"/>
                  </a:cubicBezTo>
                  <a:cubicBezTo>
                    <a:pt x="89" y="42"/>
                    <a:pt x="92" y="57"/>
                    <a:pt x="94" y="69"/>
                  </a:cubicBezTo>
                  <a:cubicBezTo>
                    <a:pt x="96" y="81"/>
                    <a:pt x="95" y="92"/>
                    <a:pt x="92" y="105"/>
                  </a:cubicBezTo>
                  <a:cubicBezTo>
                    <a:pt x="89" y="118"/>
                    <a:pt x="81" y="137"/>
                    <a:pt x="78" y="145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9" name="Freeform 105"/>
            <p:cNvSpPr>
              <a:spLocks/>
            </p:cNvSpPr>
            <p:nvPr/>
          </p:nvSpPr>
          <p:spPr bwMode="auto">
            <a:xfrm flipV="1">
              <a:off x="2866" y="2399"/>
              <a:ext cx="60" cy="101"/>
            </a:xfrm>
            <a:custGeom>
              <a:avLst/>
              <a:gdLst>
                <a:gd name="T0" fmla="*/ 0 w 96"/>
                <a:gd name="T1" fmla="*/ 1 h 145"/>
                <a:gd name="T2" fmla="*/ 26 w 96"/>
                <a:gd name="T3" fmla="*/ 3 h 145"/>
                <a:gd name="T4" fmla="*/ 50 w 96"/>
                <a:gd name="T5" fmla="*/ 22 h 145"/>
                <a:gd name="T6" fmla="*/ 59 w 96"/>
                <a:gd name="T7" fmla="*/ 48 h 145"/>
                <a:gd name="T8" fmla="*/ 58 w 96"/>
                <a:gd name="T9" fmla="*/ 73 h 145"/>
                <a:gd name="T10" fmla="*/ 49 w 96"/>
                <a:gd name="T11" fmla="*/ 101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145"/>
                <a:gd name="T20" fmla="*/ 96 w 96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145">
                  <a:moveTo>
                    <a:pt x="0" y="1"/>
                  </a:moveTo>
                  <a:cubicBezTo>
                    <a:pt x="7" y="1"/>
                    <a:pt x="29" y="0"/>
                    <a:pt x="42" y="5"/>
                  </a:cubicBezTo>
                  <a:cubicBezTo>
                    <a:pt x="55" y="10"/>
                    <a:pt x="71" y="20"/>
                    <a:pt x="80" y="31"/>
                  </a:cubicBezTo>
                  <a:cubicBezTo>
                    <a:pt x="89" y="42"/>
                    <a:pt x="92" y="57"/>
                    <a:pt x="94" y="69"/>
                  </a:cubicBezTo>
                  <a:cubicBezTo>
                    <a:pt x="96" y="81"/>
                    <a:pt x="95" y="92"/>
                    <a:pt x="92" y="105"/>
                  </a:cubicBezTo>
                  <a:cubicBezTo>
                    <a:pt x="89" y="118"/>
                    <a:pt x="81" y="137"/>
                    <a:pt x="78" y="145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90" name="Object 107"/>
            <p:cNvGraphicFramePr>
              <a:graphicFrameLocks noChangeAspect="1"/>
            </p:cNvGraphicFramePr>
            <p:nvPr/>
          </p:nvGraphicFramePr>
          <p:xfrm>
            <a:off x="2946" y="1538"/>
            <a:ext cx="232" cy="322"/>
          </p:xfrm>
          <a:graphic>
            <a:graphicData uri="http://schemas.openxmlformats.org/presentationml/2006/ole">
              <p:oleObj spid="_x0000_s44041" name="Equation" r:id="rId9" imgW="164880" imgH="228600" progId="Equation.DSMT4">
                <p:embed/>
              </p:oleObj>
            </a:graphicData>
          </a:graphic>
        </p:graphicFrame>
        <p:graphicFrame>
          <p:nvGraphicFramePr>
            <p:cNvPr id="2091" name="Object 107"/>
            <p:cNvGraphicFramePr>
              <a:graphicFrameLocks noChangeAspect="1"/>
            </p:cNvGraphicFramePr>
            <p:nvPr/>
          </p:nvGraphicFramePr>
          <p:xfrm>
            <a:off x="2971" y="2442"/>
            <a:ext cx="214" cy="322"/>
          </p:xfrm>
          <a:graphic>
            <a:graphicData uri="http://schemas.openxmlformats.org/presentationml/2006/ole">
              <p:oleObj spid="_x0000_s44042" name="Equation" r:id="rId10" imgW="152280" imgH="228600" progId="Equation.DSMT4">
                <p:embed/>
              </p:oleObj>
            </a:graphicData>
          </a:graphic>
        </p:graphicFrame>
      </p:grpSp>
      <p:graphicFrame>
        <p:nvGraphicFramePr>
          <p:cNvPr id="44043" name="Object 109"/>
          <p:cNvGraphicFramePr>
            <a:graphicFrameLocks noChangeAspect="1"/>
          </p:cNvGraphicFramePr>
          <p:nvPr/>
        </p:nvGraphicFramePr>
        <p:xfrm>
          <a:off x="1477010" y="5346383"/>
          <a:ext cx="1135063" cy="595312"/>
        </p:xfrm>
        <a:graphic>
          <a:graphicData uri="http://schemas.openxmlformats.org/presentationml/2006/ole">
            <p:oleObj spid="_x0000_s44043" name="Equation" r:id="rId11" imgW="507960" imgH="266400" progId="Equation.DSMT4">
              <p:embed/>
            </p:oleObj>
          </a:graphicData>
        </a:graphic>
      </p:graphicFrame>
      <p:graphicFrame>
        <p:nvGraphicFramePr>
          <p:cNvPr id="44044" name="Object 109"/>
          <p:cNvGraphicFramePr>
            <a:graphicFrameLocks noChangeAspect="1"/>
          </p:cNvGraphicFramePr>
          <p:nvPr/>
        </p:nvGraphicFramePr>
        <p:xfrm>
          <a:off x="1399540" y="4720590"/>
          <a:ext cx="1304925" cy="538163"/>
        </p:xfrm>
        <a:graphic>
          <a:graphicData uri="http://schemas.openxmlformats.org/presentationml/2006/ole">
            <p:oleObj spid="_x0000_s44044" name="Equation" r:id="rId12" imgW="583920" imgH="241200" progId="Equation.DSMT4">
              <p:embed/>
            </p:oleObj>
          </a:graphicData>
        </a:graphic>
      </p:graphicFrame>
      <p:sp>
        <p:nvSpPr>
          <p:cNvPr id="47" name="Text Box 80"/>
          <p:cNvSpPr txBox="1">
            <a:spLocks noChangeArrowheads="1"/>
          </p:cNvSpPr>
          <p:nvPr/>
        </p:nvSpPr>
        <p:spPr bwMode="auto">
          <a:xfrm>
            <a:off x="743585" y="4774185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so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48" name="Text Box 80"/>
          <p:cNvSpPr txBox="1">
            <a:spLocks noChangeArrowheads="1"/>
          </p:cNvSpPr>
          <p:nvPr/>
        </p:nvSpPr>
        <p:spPr bwMode="auto">
          <a:xfrm>
            <a:off x="835025" y="5431155"/>
            <a:ext cx="5405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but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49" name="Text Box 80"/>
          <p:cNvSpPr txBox="1">
            <a:spLocks noChangeArrowheads="1"/>
          </p:cNvSpPr>
          <p:nvPr/>
        </p:nvSpPr>
        <p:spPr bwMode="auto">
          <a:xfrm>
            <a:off x="5187950" y="528955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Text Box 2"/>
          <p:cNvSpPr txBox="1">
            <a:spLocks noChangeArrowheads="1"/>
          </p:cNvSpPr>
          <p:nvPr/>
        </p:nvSpPr>
        <p:spPr bwMode="auto">
          <a:xfrm>
            <a:off x="2002913" y="2525"/>
            <a:ext cx="54022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All Possible Cases</a:t>
            </a:r>
          </a:p>
        </p:txBody>
      </p:sp>
      <p:sp>
        <p:nvSpPr>
          <p:cNvPr id="12291" name="Text Box 24"/>
          <p:cNvSpPr txBox="1">
            <a:spLocks noChangeArrowheads="1"/>
          </p:cNvSpPr>
          <p:nvPr/>
        </p:nvSpPr>
        <p:spPr bwMode="auto">
          <a:xfrm>
            <a:off x="1048340" y="5747522"/>
            <a:ext cx="745807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Arial" charset="0"/>
              </a:rPr>
              <a:t>The PMC cases can be obtained from the PEC cases by duality.</a:t>
            </a:r>
            <a:endParaRPr lang="en-US" sz="2000" i="1" dirty="0">
              <a:solidFill>
                <a:schemeClr val="bg2"/>
              </a:solidFill>
            </a:endParaRPr>
          </a:p>
        </p:txBody>
      </p:sp>
      <p:grpSp>
        <p:nvGrpSpPr>
          <p:cNvPr id="12292" name="Group 81"/>
          <p:cNvGrpSpPr>
            <a:grpSpLocks/>
          </p:cNvGrpSpPr>
          <p:nvPr/>
        </p:nvGrpSpPr>
        <p:grpSpPr bwMode="auto">
          <a:xfrm>
            <a:off x="1292225" y="1333500"/>
            <a:ext cx="7285038" cy="1374775"/>
            <a:chOff x="814" y="840"/>
            <a:chExt cx="4589" cy="866"/>
          </a:xfrm>
        </p:grpSpPr>
        <p:sp>
          <p:nvSpPr>
            <p:cNvPr id="12312" name="Line 3"/>
            <p:cNvSpPr>
              <a:spLocks noChangeShapeType="1"/>
            </p:cNvSpPr>
            <p:nvPr/>
          </p:nvSpPr>
          <p:spPr bwMode="auto">
            <a:xfrm flipV="1">
              <a:off x="814" y="1270"/>
              <a:ext cx="4116" cy="1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3" name="Text Box 4"/>
            <p:cNvSpPr txBox="1">
              <a:spLocks noChangeArrowheads="1"/>
            </p:cNvSpPr>
            <p:nvPr/>
          </p:nvSpPr>
          <p:spPr bwMode="auto">
            <a:xfrm>
              <a:off x="4957" y="1129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PEC</a:t>
              </a:r>
              <a:endParaRPr lang="en-US" sz="2000" i="1">
                <a:solidFill>
                  <a:schemeClr val="bg1"/>
                </a:solidFill>
              </a:endParaRPr>
            </a:p>
          </p:txBody>
        </p:sp>
        <p:sp>
          <p:nvSpPr>
            <p:cNvPr id="12314" name="Line 9"/>
            <p:cNvSpPr>
              <a:spLocks noChangeShapeType="1"/>
            </p:cNvSpPr>
            <p:nvPr/>
          </p:nvSpPr>
          <p:spPr bwMode="auto">
            <a:xfrm rot="5400000" flipV="1">
              <a:off x="4291" y="1363"/>
              <a:ext cx="0" cy="2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5" name="Line 10"/>
            <p:cNvSpPr>
              <a:spLocks noChangeShapeType="1"/>
            </p:cNvSpPr>
            <p:nvPr/>
          </p:nvSpPr>
          <p:spPr bwMode="auto">
            <a:xfrm rot="5400000" flipV="1">
              <a:off x="4298" y="1461"/>
              <a:ext cx="0" cy="6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6" name="Line 12"/>
            <p:cNvSpPr>
              <a:spLocks noChangeShapeType="1"/>
            </p:cNvSpPr>
            <p:nvPr/>
          </p:nvSpPr>
          <p:spPr bwMode="auto">
            <a:xfrm flipV="1">
              <a:off x="3365" y="897"/>
              <a:ext cx="0" cy="2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7" name="Line 13"/>
            <p:cNvSpPr>
              <a:spLocks noChangeShapeType="1"/>
            </p:cNvSpPr>
            <p:nvPr/>
          </p:nvSpPr>
          <p:spPr bwMode="auto">
            <a:xfrm flipV="1">
              <a:off x="3365" y="981"/>
              <a:ext cx="0" cy="6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8" name="Line 53"/>
            <p:cNvSpPr>
              <a:spLocks noChangeShapeType="1"/>
            </p:cNvSpPr>
            <p:nvPr/>
          </p:nvSpPr>
          <p:spPr bwMode="auto">
            <a:xfrm rot="5400000" flipV="1">
              <a:off x="4288" y="930"/>
              <a:ext cx="0" cy="2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9" name="Line 54"/>
            <p:cNvSpPr>
              <a:spLocks noChangeShapeType="1"/>
            </p:cNvSpPr>
            <p:nvPr/>
          </p:nvSpPr>
          <p:spPr bwMode="auto">
            <a:xfrm rot="5400000" flipV="1">
              <a:off x="4295" y="1021"/>
              <a:ext cx="0" cy="6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20" name="Line 56"/>
            <p:cNvSpPr>
              <a:spLocks noChangeShapeType="1"/>
            </p:cNvSpPr>
            <p:nvPr/>
          </p:nvSpPr>
          <p:spPr bwMode="auto">
            <a:xfrm>
              <a:off x="3360" y="1395"/>
              <a:ext cx="0" cy="2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21" name="Line 57"/>
            <p:cNvSpPr>
              <a:spLocks noChangeShapeType="1"/>
            </p:cNvSpPr>
            <p:nvPr/>
          </p:nvSpPr>
          <p:spPr bwMode="auto">
            <a:xfrm>
              <a:off x="3360" y="1495"/>
              <a:ext cx="0" cy="6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22" name="Line 58"/>
            <p:cNvSpPr>
              <a:spLocks noChangeShapeType="1"/>
            </p:cNvSpPr>
            <p:nvPr/>
          </p:nvSpPr>
          <p:spPr bwMode="auto">
            <a:xfrm>
              <a:off x="2064" y="1025"/>
              <a:ext cx="26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23" name="Line 59"/>
            <p:cNvSpPr>
              <a:spLocks noChangeShapeType="1"/>
            </p:cNvSpPr>
            <p:nvPr/>
          </p:nvSpPr>
          <p:spPr bwMode="auto">
            <a:xfrm flipH="1">
              <a:off x="2048" y="1525"/>
              <a:ext cx="26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24" name="Line 60"/>
            <p:cNvSpPr>
              <a:spLocks noChangeShapeType="1"/>
            </p:cNvSpPr>
            <p:nvPr/>
          </p:nvSpPr>
          <p:spPr bwMode="auto">
            <a:xfrm rot="-5400000">
              <a:off x="1177" y="975"/>
              <a:ext cx="26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25" name="Line 61"/>
            <p:cNvSpPr>
              <a:spLocks noChangeShapeType="1"/>
            </p:cNvSpPr>
            <p:nvPr/>
          </p:nvSpPr>
          <p:spPr bwMode="auto">
            <a:xfrm rot="-5400000">
              <a:off x="1166" y="1572"/>
              <a:ext cx="26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293" name="Group 80"/>
          <p:cNvGrpSpPr>
            <a:grpSpLocks/>
          </p:cNvGrpSpPr>
          <p:nvPr/>
        </p:nvGrpSpPr>
        <p:grpSpPr bwMode="auto">
          <a:xfrm>
            <a:off x="1274445" y="3706813"/>
            <a:ext cx="7326313" cy="1374775"/>
            <a:chOff x="822" y="2527"/>
            <a:chExt cx="4615" cy="866"/>
          </a:xfrm>
        </p:grpSpPr>
        <p:sp>
          <p:nvSpPr>
            <p:cNvPr id="12294" name="Line 62"/>
            <p:cNvSpPr>
              <a:spLocks noChangeShapeType="1"/>
            </p:cNvSpPr>
            <p:nvPr/>
          </p:nvSpPr>
          <p:spPr bwMode="auto">
            <a:xfrm flipV="1">
              <a:off x="822" y="2957"/>
              <a:ext cx="4116" cy="1"/>
            </a:xfrm>
            <a:prstGeom prst="line">
              <a:avLst/>
            </a:prstGeom>
            <a:noFill/>
            <a:ln w="57150">
              <a:solidFill>
                <a:srgbClr val="FF66CC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5" name="Text Box 63"/>
            <p:cNvSpPr txBox="1">
              <a:spLocks noChangeArrowheads="1"/>
            </p:cNvSpPr>
            <p:nvPr/>
          </p:nvSpPr>
          <p:spPr bwMode="auto">
            <a:xfrm>
              <a:off x="4965" y="2816"/>
              <a:ext cx="47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PMC</a:t>
              </a:r>
              <a:endParaRPr lang="en-US" sz="2000" i="1">
                <a:solidFill>
                  <a:schemeClr val="bg1"/>
                </a:solidFill>
              </a:endParaRPr>
            </a:p>
          </p:txBody>
        </p:sp>
        <p:grpSp>
          <p:nvGrpSpPr>
            <p:cNvPr id="12296" name="Group 64"/>
            <p:cNvGrpSpPr>
              <a:grpSpLocks/>
            </p:cNvGrpSpPr>
            <p:nvPr/>
          </p:nvGrpSpPr>
          <p:grpSpPr bwMode="auto">
            <a:xfrm rot="16200000" flipH="1">
              <a:off x="4299" y="3050"/>
              <a:ext cx="0" cy="245"/>
              <a:chOff x="2880" y="869"/>
              <a:chExt cx="0" cy="245"/>
            </a:xfrm>
          </p:grpSpPr>
          <p:sp>
            <p:nvSpPr>
              <p:cNvPr id="12310" name="Line 65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11" name="Line 66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297" name="Group 67"/>
            <p:cNvGrpSpPr>
              <a:grpSpLocks/>
            </p:cNvGrpSpPr>
            <p:nvPr/>
          </p:nvGrpSpPr>
          <p:grpSpPr bwMode="auto">
            <a:xfrm>
              <a:off x="3373" y="2584"/>
              <a:ext cx="0" cy="245"/>
              <a:chOff x="2880" y="869"/>
              <a:chExt cx="0" cy="245"/>
            </a:xfrm>
          </p:grpSpPr>
          <p:sp>
            <p:nvSpPr>
              <p:cNvPr id="12308" name="Line 68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9" name="Line 69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298" name="Group 70"/>
            <p:cNvGrpSpPr>
              <a:grpSpLocks/>
            </p:cNvGrpSpPr>
            <p:nvPr/>
          </p:nvGrpSpPr>
          <p:grpSpPr bwMode="auto">
            <a:xfrm rot="5400000">
              <a:off x="4296" y="2617"/>
              <a:ext cx="0" cy="245"/>
              <a:chOff x="2880" y="869"/>
              <a:chExt cx="0" cy="245"/>
            </a:xfrm>
          </p:grpSpPr>
          <p:sp>
            <p:nvSpPr>
              <p:cNvPr id="12306" name="Line 71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7" name="Line 72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299" name="Group 73"/>
            <p:cNvGrpSpPr>
              <a:grpSpLocks/>
            </p:cNvGrpSpPr>
            <p:nvPr/>
          </p:nvGrpSpPr>
          <p:grpSpPr bwMode="auto">
            <a:xfrm>
              <a:off x="3368" y="3082"/>
              <a:ext cx="0" cy="245"/>
              <a:chOff x="2880" y="869"/>
              <a:chExt cx="0" cy="245"/>
            </a:xfrm>
          </p:grpSpPr>
          <p:sp>
            <p:nvSpPr>
              <p:cNvPr id="12304" name="Line 74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5" name="Line 75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300" name="Line 76"/>
            <p:cNvSpPr>
              <a:spLocks noChangeShapeType="1"/>
            </p:cNvSpPr>
            <p:nvPr/>
          </p:nvSpPr>
          <p:spPr bwMode="auto">
            <a:xfrm>
              <a:off x="2072" y="2712"/>
              <a:ext cx="26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1" name="Line 77"/>
            <p:cNvSpPr>
              <a:spLocks noChangeShapeType="1"/>
            </p:cNvSpPr>
            <p:nvPr/>
          </p:nvSpPr>
          <p:spPr bwMode="auto">
            <a:xfrm>
              <a:off x="2069" y="3212"/>
              <a:ext cx="26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Line 78"/>
            <p:cNvSpPr>
              <a:spLocks noChangeShapeType="1"/>
            </p:cNvSpPr>
            <p:nvPr/>
          </p:nvSpPr>
          <p:spPr bwMode="auto">
            <a:xfrm rot="-5400000">
              <a:off x="1185" y="2662"/>
              <a:ext cx="26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3" name="Line 79"/>
            <p:cNvSpPr>
              <a:spLocks noChangeShapeType="1"/>
            </p:cNvSpPr>
            <p:nvPr/>
          </p:nvSpPr>
          <p:spPr bwMode="auto">
            <a:xfrm rot="5400000" flipV="1">
              <a:off x="1174" y="3259"/>
              <a:ext cx="26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Text Box 2"/>
          <p:cNvSpPr txBox="1">
            <a:spLocks noChangeArrowheads="1"/>
          </p:cNvSpPr>
          <p:nvPr/>
        </p:nvSpPr>
        <p:spPr bwMode="auto">
          <a:xfrm>
            <a:off x="463550" y="2975"/>
            <a:ext cx="7789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Example: Monopole Antenna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17500" y="3821113"/>
            <a:ext cx="2314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Gap voltage model</a:t>
            </a:r>
          </a:p>
        </p:txBody>
      </p:sp>
      <p:graphicFrame>
        <p:nvGraphicFramePr>
          <p:cNvPr id="3074" name="Object 117"/>
          <p:cNvGraphicFramePr>
            <a:graphicFrameLocks noChangeAspect="1"/>
          </p:cNvGraphicFramePr>
          <p:nvPr/>
        </p:nvGraphicFramePr>
        <p:xfrm>
          <a:off x="5154354" y="2524887"/>
          <a:ext cx="1331506" cy="717377"/>
        </p:xfrm>
        <a:graphic>
          <a:graphicData uri="http://schemas.openxmlformats.org/presentationml/2006/ole">
            <p:oleObj spid="_x0000_s3074" name="Equation" r:id="rId4" imgW="825480" imgH="444240" progId="Equation.DSMT4">
              <p:embed/>
            </p:oleObj>
          </a:graphicData>
        </a:graphic>
      </p:graphicFrame>
      <p:grpSp>
        <p:nvGrpSpPr>
          <p:cNvPr id="3077" name="Group 178"/>
          <p:cNvGrpSpPr>
            <a:grpSpLocks/>
          </p:cNvGrpSpPr>
          <p:nvPr/>
        </p:nvGrpSpPr>
        <p:grpSpPr bwMode="auto">
          <a:xfrm>
            <a:off x="1733550" y="3495676"/>
            <a:ext cx="3402013" cy="2808288"/>
            <a:chOff x="1092" y="2202"/>
            <a:chExt cx="2143" cy="1769"/>
          </a:xfrm>
        </p:grpSpPr>
        <p:sp>
          <p:nvSpPr>
            <p:cNvPr id="3142" name="Line 107"/>
            <p:cNvSpPr>
              <a:spLocks noChangeShapeType="1"/>
            </p:cNvSpPr>
            <p:nvPr/>
          </p:nvSpPr>
          <p:spPr bwMode="auto">
            <a:xfrm>
              <a:off x="1092" y="3911"/>
              <a:ext cx="2143" cy="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" name="AutoShape 108"/>
            <p:cNvSpPr>
              <a:spLocks noChangeArrowheads="1"/>
            </p:cNvSpPr>
            <p:nvPr/>
          </p:nvSpPr>
          <p:spPr bwMode="auto">
            <a:xfrm>
              <a:off x="2017" y="2202"/>
              <a:ext cx="177" cy="1403"/>
            </a:xfrm>
            <a:prstGeom prst="can">
              <a:avLst>
                <a:gd name="adj" fmla="val 60293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Text Box 116"/>
            <p:cNvSpPr txBox="1">
              <a:spLocks noChangeArrowheads="1"/>
            </p:cNvSpPr>
            <p:nvPr/>
          </p:nvSpPr>
          <p:spPr bwMode="auto">
            <a:xfrm>
              <a:off x="2480" y="3556"/>
              <a:ext cx="5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V</a:t>
              </a:r>
              <a:r>
                <a:rPr lang="en-US" sz="2000" i="1" baseline="30000">
                  <a:solidFill>
                    <a:schemeClr val="bg2"/>
                  </a:solidFill>
                </a:rPr>
                <a:t>M </a:t>
              </a:r>
              <a:r>
                <a:rPr lang="en-US" sz="2000">
                  <a:solidFill>
                    <a:schemeClr val="bg2"/>
                  </a:solidFill>
                </a:rPr>
                <a:t>(0)</a:t>
              </a:r>
              <a:endParaRPr lang="en-US" sz="2000" baseline="-2500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3145" name="Line 143"/>
            <p:cNvSpPr>
              <a:spLocks noChangeShapeType="1"/>
            </p:cNvSpPr>
            <p:nvPr/>
          </p:nvSpPr>
          <p:spPr bwMode="auto">
            <a:xfrm flipV="1">
              <a:off x="2113" y="2723"/>
              <a:ext cx="0" cy="40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6" name="Text Box 146"/>
            <p:cNvSpPr txBox="1">
              <a:spLocks noChangeArrowheads="1"/>
            </p:cNvSpPr>
            <p:nvPr/>
          </p:nvSpPr>
          <p:spPr bwMode="auto">
            <a:xfrm>
              <a:off x="2293" y="2795"/>
              <a:ext cx="37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I </a:t>
              </a:r>
              <a:r>
                <a:rPr lang="en-US" sz="2000" dirty="0">
                  <a:solidFill>
                    <a:schemeClr val="bg2"/>
                  </a:solidFill>
                </a:rPr>
                <a:t>(</a:t>
              </a:r>
              <a:r>
                <a:rPr lang="en-US" sz="2000" i="1" dirty="0">
                  <a:solidFill>
                    <a:schemeClr val="bg2"/>
                  </a:solidFill>
                </a:rPr>
                <a:t>z</a:t>
              </a:r>
              <a:r>
                <a:rPr lang="en-US" sz="2000" dirty="0">
                  <a:solidFill>
                    <a:schemeClr val="bg2"/>
                  </a:solidFill>
                </a:rPr>
                <a:t>)</a:t>
              </a:r>
              <a:endParaRPr lang="en-US" sz="2000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3147" name="Text Box 168"/>
            <p:cNvSpPr txBox="1">
              <a:spLocks noChangeArrowheads="1"/>
            </p:cNvSpPr>
            <p:nvPr/>
          </p:nvSpPr>
          <p:spPr bwMode="auto">
            <a:xfrm>
              <a:off x="2214" y="3513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148" name="Text Box 169"/>
            <p:cNvSpPr txBox="1">
              <a:spLocks noChangeArrowheads="1"/>
            </p:cNvSpPr>
            <p:nvPr/>
          </p:nvSpPr>
          <p:spPr bwMode="auto">
            <a:xfrm>
              <a:off x="2246" y="3721"/>
              <a:ext cx="16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3149" name="Oval 171"/>
            <p:cNvSpPr>
              <a:spLocks noChangeArrowheads="1"/>
            </p:cNvSpPr>
            <p:nvPr/>
          </p:nvSpPr>
          <p:spPr bwMode="auto">
            <a:xfrm>
              <a:off x="2033" y="3696"/>
              <a:ext cx="136" cy="12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Line 172"/>
            <p:cNvSpPr>
              <a:spLocks noChangeShapeType="1"/>
            </p:cNvSpPr>
            <p:nvPr/>
          </p:nvSpPr>
          <p:spPr bwMode="auto">
            <a:xfrm>
              <a:off x="2104" y="3824"/>
              <a:ext cx="0" cy="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51" name="Line 173"/>
            <p:cNvSpPr>
              <a:spLocks noChangeShapeType="1"/>
            </p:cNvSpPr>
            <p:nvPr/>
          </p:nvSpPr>
          <p:spPr bwMode="auto">
            <a:xfrm>
              <a:off x="2104" y="3606"/>
              <a:ext cx="0" cy="8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080" name="Text Box 33"/>
          <p:cNvSpPr txBox="1">
            <a:spLocks noChangeArrowheads="1"/>
          </p:cNvSpPr>
          <p:nvPr/>
        </p:nvSpPr>
        <p:spPr bwMode="auto">
          <a:xfrm>
            <a:off x="4824413" y="1076325"/>
            <a:ext cx="598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</a:rPr>
              <a:t>I </a:t>
            </a:r>
            <a:r>
              <a:rPr lang="en-US" sz="2000" dirty="0">
                <a:solidFill>
                  <a:schemeClr val="bg2"/>
                </a:solidFill>
              </a:rPr>
              <a:t>(</a:t>
            </a:r>
            <a:r>
              <a:rPr lang="en-US" sz="2000" i="1" dirty="0">
                <a:solidFill>
                  <a:schemeClr val="bg2"/>
                </a:solidFill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3082" name="Line 99"/>
          <p:cNvSpPr>
            <a:spLocks noChangeShapeType="1"/>
          </p:cNvSpPr>
          <p:nvPr/>
        </p:nvSpPr>
        <p:spPr bwMode="auto">
          <a:xfrm flipH="1">
            <a:off x="4294188" y="2236788"/>
            <a:ext cx="1588" cy="1279525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" name="Line 100"/>
          <p:cNvSpPr>
            <a:spLocks noChangeShapeType="1"/>
          </p:cNvSpPr>
          <p:nvPr/>
        </p:nvSpPr>
        <p:spPr bwMode="auto">
          <a:xfrm>
            <a:off x="4838701" y="2235200"/>
            <a:ext cx="0" cy="130333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4" name="AutoShape 101"/>
          <p:cNvSpPr>
            <a:spLocks noChangeArrowheads="1"/>
          </p:cNvSpPr>
          <p:nvPr/>
        </p:nvSpPr>
        <p:spPr bwMode="auto">
          <a:xfrm>
            <a:off x="4448176" y="1128713"/>
            <a:ext cx="244475" cy="2290763"/>
          </a:xfrm>
          <a:prstGeom prst="can">
            <a:avLst>
              <a:gd name="adj" fmla="val 40257"/>
            </a:avLst>
          </a:prstGeom>
          <a:solidFill>
            <a:schemeClr val="tx2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Text Box 103"/>
          <p:cNvSpPr txBox="1">
            <a:spLocks noChangeArrowheads="1"/>
          </p:cNvSpPr>
          <p:nvPr/>
        </p:nvSpPr>
        <p:spPr bwMode="auto">
          <a:xfrm>
            <a:off x="4635501" y="1920213"/>
            <a:ext cx="3289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86" name="Text Box 104"/>
          <p:cNvSpPr txBox="1">
            <a:spLocks noChangeArrowheads="1"/>
          </p:cNvSpPr>
          <p:nvPr/>
        </p:nvSpPr>
        <p:spPr bwMode="auto">
          <a:xfrm>
            <a:off x="3948113" y="1489075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</a:rPr>
              <a:t>h</a:t>
            </a:r>
          </a:p>
        </p:txBody>
      </p:sp>
      <p:sp>
        <p:nvSpPr>
          <p:cNvPr id="3087" name="Text Box 105"/>
          <p:cNvSpPr txBox="1">
            <a:spLocks noChangeArrowheads="1"/>
          </p:cNvSpPr>
          <p:nvPr/>
        </p:nvSpPr>
        <p:spPr bwMode="auto">
          <a:xfrm>
            <a:off x="4919798" y="1902751"/>
            <a:ext cx="268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088" name="Text Box 106"/>
          <p:cNvSpPr txBox="1">
            <a:spLocks noChangeArrowheads="1"/>
          </p:cNvSpPr>
          <p:nvPr/>
        </p:nvSpPr>
        <p:spPr bwMode="auto">
          <a:xfrm>
            <a:off x="4830763" y="1543050"/>
            <a:ext cx="8143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</a:rPr>
              <a:t>V</a:t>
            </a:r>
            <a:r>
              <a:rPr lang="en-US" sz="2000" i="1" baseline="30000" dirty="0">
                <a:solidFill>
                  <a:schemeClr val="bg2"/>
                </a:solidFill>
              </a:rPr>
              <a:t>M </a:t>
            </a:r>
            <a:r>
              <a:rPr lang="en-US" sz="2000" dirty="0">
                <a:solidFill>
                  <a:schemeClr val="bg2"/>
                </a:solidFill>
              </a:rPr>
              <a:t>(0)</a:t>
            </a:r>
            <a:endParaRPr lang="en-US" sz="2000" baseline="-25000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3089" name="Line 142"/>
          <p:cNvSpPr>
            <a:spLocks noChangeShapeType="1"/>
          </p:cNvSpPr>
          <p:nvPr/>
        </p:nvSpPr>
        <p:spPr bwMode="auto">
          <a:xfrm flipV="1">
            <a:off x="4572001" y="1417638"/>
            <a:ext cx="0" cy="636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0" name="Line 147"/>
          <p:cNvSpPr>
            <a:spLocks noChangeShapeType="1"/>
          </p:cNvSpPr>
          <p:nvPr/>
        </p:nvSpPr>
        <p:spPr bwMode="auto">
          <a:xfrm>
            <a:off x="3911601" y="1168400"/>
            <a:ext cx="0" cy="1054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1" name="Line 179"/>
          <p:cNvSpPr>
            <a:spLocks noChangeShapeType="1"/>
          </p:cNvSpPr>
          <p:nvPr/>
        </p:nvSpPr>
        <p:spPr bwMode="auto">
          <a:xfrm flipH="1">
            <a:off x="2844801" y="1181100"/>
            <a:ext cx="1460500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1" name="Line 99"/>
          <p:cNvSpPr>
            <a:spLocks noChangeShapeType="1"/>
          </p:cNvSpPr>
          <p:nvPr/>
        </p:nvSpPr>
        <p:spPr bwMode="auto">
          <a:xfrm rot="16200000" flipH="1">
            <a:off x="2851918" y="783882"/>
            <a:ext cx="0" cy="2918104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 rot="16200000" flipH="1">
            <a:off x="6289779" y="787426"/>
            <a:ext cx="0" cy="2918104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374B27-A764-44D9-ACBC-6BE032BEFC1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16050</TotalTime>
  <Words>572</Words>
  <Application>Microsoft Office PowerPoint</Application>
  <PresentationFormat>On-screen Show (4:3)</PresentationFormat>
  <Paragraphs>171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1330</cp:revision>
  <cp:lastPrinted>1999-08-25T18:07:04Z</cp:lastPrinted>
  <dcterms:created xsi:type="dcterms:W3CDTF">1999-08-24T13:57:19Z</dcterms:created>
  <dcterms:modified xsi:type="dcterms:W3CDTF">2016-11-29T03:28:37Z</dcterms:modified>
</cp:coreProperties>
</file>