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276" r:id="rId2"/>
    <p:sldId id="471" r:id="rId3"/>
    <p:sldId id="451" r:id="rId4"/>
    <p:sldId id="450" r:id="rId5"/>
    <p:sldId id="472" r:id="rId6"/>
    <p:sldId id="452" r:id="rId7"/>
    <p:sldId id="462" r:id="rId8"/>
    <p:sldId id="460" r:id="rId9"/>
    <p:sldId id="463" r:id="rId10"/>
    <p:sldId id="464" r:id="rId11"/>
    <p:sldId id="465" r:id="rId12"/>
    <p:sldId id="466" r:id="rId13"/>
    <p:sldId id="468" r:id="rId14"/>
    <p:sldId id="469" r:id="rId15"/>
    <p:sldId id="470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33CC33"/>
    <a:srgbClr val="FF9933"/>
    <a:srgbClr val="0000CC"/>
    <a:srgbClr val="6699FF"/>
    <a:srgbClr val="969696"/>
    <a:srgbClr val="99FFCC"/>
    <a:srgbClr val="CCCC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36.wmf"/><Relationship Id="rId1" Type="http://schemas.openxmlformats.org/officeDocument/2006/relationships/image" Target="../media/image52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7.wmf"/><Relationship Id="rId7" Type="http://schemas.openxmlformats.org/officeDocument/2006/relationships/image" Target="../media/image60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23.wmf"/><Relationship Id="rId5" Type="http://schemas.openxmlformats.org/officeDocument/2006/relationships/image" Target="../media/image59.wmf"/><Relationship Id="rId10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28.wmf"/><Relationship Id="rId4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5F51C95-C3D1-4B11-B22A-80D730F85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D387C9B0-16D8-42CF-8102-F9EB4D2B9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7BCF3-EE05-40B0-8A75-6959969DCA63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EEEEC-12E6-4087-9554-7AF2D17080E5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AB724-6457-4C6E-B438-45DC8D260BA5}" type="slidenum">
              <a:rPr lang="en-US"/>
              <a:pPr/>
              <a:t>11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57CDE-27D9-475D-9C71-BF7729EBFBB6}" type="slidenum">
              <a:rPr lang="en-US"/>
              <a:pPr/>
              <a:t>12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FB99E-B85B-49A0-8922-20F12EEBBDCC}" type="slidenum">
              <a:rPr lang="en-US"/>
              <a:pPr/>
              <a:t>13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A96FC-2C6B-4CF4-9723-BB68DC3FE38B}" type="slidenum">
              <a:rPr lang="en-US"/>
              <a:pPr/>
              <a:t>14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E1F44-D6BC-41A3-9F07-52AC905BF2FB}" type="slidenum">
              <a:rPr lang="en-US"/>
              <a:pPr/>
              <a:t>15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684AD-E88D-41FA-A954-9BFACAE49E3C}" type="slidenum">
              <a:rPr lang="en-US"/>
              <a:pPr/>
              <a:t>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684AD-E88D-41FA-A954-9BFACAE49E3C}" type="slidenum">
              <a:rPr lang="en-US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88949-D74C-4CD0-AF2B-7D34B03BC4C1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93D1C-4D69-4F19-9B15-2D8465AE6889}" type="slidenum">
              <a:rPr lang="en-US"/>
              <a:pPr/>
              <a:t>5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730BF-6809-4147-A7AD-8DC7465A6A5C}" type="slidenum">
              <a:rPr lang="en-US"/>
              <a:pPr/>
              <a:t>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72D79-0C19-4DD4-9FA4-FE56D6CA03D4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99B0E-FF8E-45FB-9D28-25DF45828A70}" type="slidenum">
              <a:rPr lang="en-US"/>
              <a:pPr/>
              <a:t>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F257C-A19B-4745-A1FF-5C750E3A4F6A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7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jpeg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oleObject" Target="../embeddings/oleObject33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08313" y="241458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9331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029200" y="4483100"/>
            <a:ext cx="294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28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22701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455" y="3572740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Text Box 2"/>
          <p:cNvSpPr txBox="1">
            <a:spLocks noChangeArrowheads="1"/>
          </p:cNvSpPr>
          <p:nvPr/>
        </p:nvSpPr>
        <p:spPr bwMode="auto">
          <a:xfrm>
            <a:off x="1495425" y="3175"/>
            <a:ext cx="6516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Microstrip Antenna</a:t>
            </a:r>
          </a:p>
        </p:txBody>
      </p:sp>
      <p:sp>
        <p:nvSpPr>
          <p:cNvPr id="20487" name="Text Box 37"/>
          <p:cNvSpPr txBox="1">
            <a:spLocks noChangeArrowheads="1"/>
          </p:cNvSpPr>
          <p:nvPr/>
        </p:nvSpPr>
        <p:spPr bwMode="auto">
          <a:xfrm>
            <a:off x="3042351" y="1187471"/>
            <a:ext cx="4845050" cy="7016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A microstrip patch antenna current is on top of a grounded dielectric substrate.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21587" y="1056655"/>
            <a:ext cx="2063009" cy="2799611"/>
            <a:chOff x="1194542" y="1111246"/>
            <a:chExt cx="2063009" cy="2799611"/>
          </a:xfrm>
        </p:grpSpPr>
        <p:grpSp>
          <p:nvGrpSpPr>
            <p:cNvPr id="20485" name="Group 39"/>
            <p:cNvGrpSpPr>
              <a:grpSpLocks/>
            </p:cNvGrpSpPr>
            <p:nvPr/>
          </p:nvGrpSpPr>
          <p:grpSpPr bwMode="auto">
            <a:xfrm>
              <a:off x="1346200" y="1111246"/>
              <a:ext cx="1911351" cy="2178045"/>
              <a:chOff x="848" y="700"/>
              <a:chExt cx="1204" cy="1372"/>
            </a:xfrm>
          </p:grpSpPr>
          <p:sp>
            <p:nvSpPr>
              <p:cNvPr id="20502" name="Rectangle 17"/>
              <p:cNvSpPr>
                <a:spLocks noChangeArrowheads="1"/>
              </p:cNvSpPr>
              <p:nvPr/>
            </p:nvSpPr>
            <p:spPr bwMode="auto">
              <a:xfrm>
                <a:off x="848" y="1416"/>
                <a:ext cx="432" cy="65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3" name="Line 18"/>
              <p:cNvSpPr>
                <a:spLocks noChangeShapeType="1"/>
              </p:cNvSpPr>
              <p:nvPr/>
            </p:nvSpPr>
            <p:spPr bwMode="auto">
              <a:xfrm>
                <a:off x="952" y="174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4" name="Line 19"/>
              <p:cNvSpPr>
                <a:spLocks noChangeShapeType="1"/>
              </p:cNvSpPr>
              <p:nvPr/>
            </p:nvSpPr>
            <p:spPr bwMode="auto">
              <a:xfrm>
                <a:off x="952" y="1568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5" name="Line 20"/>
              <p:cNvSpPr>
                <a:spLocks noChangeShapeType="1"/>
              </p:cNvSpPr>
              <p:nvPr/>
            </p:nvSpPr>
            <p:spPr bwMode="auto">
              <a:xfrm>
                <a:off x="960" y="190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7" name="Line 22"/>
              <p:cNvSpPr>
                <a:spLocks noChangeShapeType="1"/>
              </p:cNvSpPr>
              <p:nvPr/>
            </p:nvSpPr>
            <p:spPr bwMode="auto">
              <a:xfrm>
                <a:off x="1344" y="175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8" name="Text Box 23"/>
              <p:cNvSpPr txBox="1">
                <a:spLocks noChangeArrowheads="1"/>
              </p:cNvSpPr>
              <p:nvPr/>
            </p:nvSpPr>
            <p:spPr bwMode="auto">
              <a:xfrm>
                <a:off x="1816" y="1602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x   </a:t>
                </a:r>
              </a:p>
            </p:txBody>
          </p:sp>
          <p:sp>
            <p:nvSpPr>
              <p:cNvPr id="20509" name="Line 24"/>
              <p:cNvSpPr>
                <a:spLocks noChangeShapeType="1"/>
              </p:cNvSpPr>
              <p:nvPr/>
            </p:nvSpPr>
            <p:spPr bwMode="auto">
              <a:xfrm flipV="1">
                <a:off x="1096" y="1032"/>
                <a:ext cx="0" cy="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Text Box 25"/>
              <p:cNvSpPr txBox="1">
                <a:spLocks noChangeArrowheads="1"/>
              </p:cNvSpPr>
              <p:nvPr/>
            </p:nvSpPr>
            <p:spPr bwMode="auto">
              <a:xfrm>
                <a:off x="1021" y="700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y   </a:t>
                </a:r>
              </a:p>
            </p:txBody>
          </p:sp>
        </p:grpSp>
        <p:graphicFrame>
          <p:nvGraphicFramePr>
            <p:cNvPr id="32" name="Object 6"/>
            <p:cNvGraphicFramePr>
              <a:graphicFrameLocks noChangeAspect="1"/>
            </p:cNvGraphicFramePr>
            <p:nvPr/>
          </p:nvGraphicFramePr>
          <p:xfrm>
            <a:off x="1194542" y="3453657"/>
            <a:ext cx="1163638" cy="457200"/>
          </p:xfrm>
          <a:graphic>
            <a:graphicData uri="http://schemas.openxmlformats.org/presentationml/2006/ole">
              <p:oleObj spid="_x0000_s20484" name="Equation" r:id="rId4" imgW="647640" imgH="253800" progId="Equation.DSMT4">
                <p:embed/>
              </p:oleObj>
            </a:graphicData>
          </a:graphic>
        </p:graphicFrame>
      </p:grp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181100" y="3219450"/>
            <a:ext cx="7246938" cy="2914650"/>
            <a:chOff x="1181100" y="3219450"/>
            <a:chExt cx="7246938" cy="2914650"/>
          </a:xfrm>
        </p:grpSpPr>
        <p:grpSp>
          <p:nvGrpSpPr>
            <p:cNvPr id="20486" name="Group 41"/>
            <p:cNvGrpSpPr>
              <a:grpSpLocks/>
            </p:cNvGrpSpPr>
            <p:nvPr/>
          </p:nvGrpSpPr>
          <p:grpSpPr bwMode="auto">
            <a:xfrm>
              <a:off x="1181100" y="3219450"/>
              <a:ext cx="7246938" cy="2914650"/>
              <a:chOff x="744" y="2028"/>
              <a:chExt cx="4565" cy="1836"/>
            </a:xfrm>
          </p:grpSpPr>
          <p:sp>
            <p:nvSpPr>
              <p:cNvPr id="20488" name="Text Box 3"/>
              <p:cNvSpPr txBox="1">
                <a:spLocks noChangeArrowheads="1"/>
              </p:cNvSpPr>
              <p:nvPr/>
            </p:nvSpPr>
            <p:spPr bwMode="auto">
              <a:xfrm>
                <a:off x="5073" y="3221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x   </a:t>
                </a:r>
              </a:p>
            </p:txBody>
          </p:sp>
          <p:sp>
            <p:nvSpPr>
              <p:cNvPr id="20489" name="Rectangle 4"/>
              <p:cNvSpPr>
                <a:spLocks noChangeArrowheads="1"/>
              </p:cNvSpPr>
              <p:nvPr/>
            </p:nvSpPr>
            <p:spPr bwMode="auto">
              <a:xfrm>
                <a:off x="744" y="3376"/>
                <a:ext cx="4160" cy="440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Line 6"/>
              <p:cNvSpPr>
                <a:spLocks noChangeShapeType="1"/>
              </p:cNvSpPr>
              <p:nvPr/>
            </p:nvSpPr>
            <p:spPr bwMode="auto">
              <a:xfrm>
                <a:off x="3382" y="3376"/>
                <a:ext cx="160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1" name="Line 7"/>
              <p:cNvSpPr>
                <a:spLocks noChangeShapeType="1"/>
              </p:cNvSpPr>
              <p:nvPr/>
            </p:nvSpPr>
            <p:spPr bwMode="auto">
              <a:xfrm flipH="1" flipV="1">
                <a:off x="2755" y="2869"/>
                <a:ext cx="0" cy="44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2" name="Line 8"/>
              <p:cNvSpPr>
                <a:spLocks noChangeShapeType="1"/>
              </p:cNvSpPr>
              <p:nvPr/>
            </p:nvSpPr>
            <p:spPr bwMode="auto">
              <a:xfrm flipV="1">
                <a:off x="2787" y="2252"/>
                <a:ext cx="899" cy="10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3" name="Freeform 9"/>
              <p:cNvSpPr>
                <a:spLocks/>
              </p:cNvSpPr>
              <p:nvPr/>
            </p:nvSpPr>
            <p:spPr bwMode="auto">
              <a:xfrm>
                <a:off x="2774" y="3192"/>
                <a:ext cx="75" cy="36"/>
              </a:xfrm>
              <a:custGeom>
                <a:avLst/>
                <a:gdLst>
                  <a:gd name="T0" fmla="*/ 0 w 75"/>
                  <a:gd name="T1" fmla="*/ 0 h 36"/>
                  <a:gd name="T2" fmla="*/ 51 w 75"/>
                  <a:gd name="T3" fmla="*/ 6 h 36"/>
                  <a:gd name="T4" fmla="*/ 75 w 75"/>
                  <a:gd name="T5" fmla="*/ 36 h 36"/>
                  <a:gd name="T6" fmla="*/ 0 60000 65536"/>
                  <a:gd name="T7" fmla="*/ 0 60000 65536"/>
                  <a:gd name="T8" fmla="*/ 0 60000 65536"/>
                  <a:gd name="T9" fmla="*/ 0 w 75"/>
                  <a:gd name="T10" fmla="*/ 0 h 36"/>
                  <a:gd name="T11" fmla="*/ 75 w 75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5" h="36">
                    <a:moveTo>
                      <a:pt x="0" y="0"/>
                    </a:moveTo>
                    <a:cubicBezTo>
                      <a:pt x="8" y="1"/>
                      <a:pt x="38" y="0"/>
                      <a:pt x="51" y="6"/>
                    </a:cubicBezTo>
                    <a:cubicBezTo>
                      <a:pt x="64" y="12"/>
                      <a:pt x="70" y="30"/>
                      <a:pt x="75" y="36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4" name="Text Box 10"/>
              <p:cNvSpPr txBox="1">
                <a:spLocks noChangeArrowheads="1"/>
              </p:cNvSpPr>
              <p:nvPr/>
            </p:nvSpPr>
            <p:spPr bwMode="auto">
              <a:xfrm>
                <a:off x="2755" y="2943"/>
                <a:ext cx="19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</a:t>
                </a:r>
                <a:endParaRPr lang="en-US" sz="1800" i="1" dirty="0">
                  <a:solidFill>
                    <a:schemeClr val="bg2"/>
                  </a:solidFill>
                  <a:latin typeface="Symbol" pitchFamily="18" charset="2"/>
                </a:endParaRPr>
              </a:p>
            </p:txBody>
          </p:sp>
          <p:sp>
            <p:nvSpPr>
              <p:cNvPr id="20495" name="Text Box 11"/>
              <p:cNvSpPr txBox="1">
                <a:spLocks noChangeArrowheads="1"/>
              </p:cNvSpPr>
              <p:nvPr/>
            </p:nvSpPr>
            <p:spPr bwMode="auto">
              <a:xfrm>
                <a:off x="2681" y="2573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z   </a:t>
                </a:r>
              </a:p>
            </p:txBody>
          </p:sp>
          <p:sp>
            <p:nvSpPr>
              <p:cNvPr id="20496" name="Oval 12"/>
              <p:cNvSpPr>
                <a:spLocks noChangeArrowheads="1"/>
              </p:cNvSpPr>
              <p:nvPr/>
            </p:nvSpPr>
            <p:spPr bwMode="auto">
              <a:xfrm>
                <a:off x="3650" y="2242"/>
                <a:ext cx="56" cy="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482" name="Object 13"/>
              <p:cNvGraphicFramePr>
                <a:graphicFrameLocks noChangeAspect="1"/>
              </p:cNvGraphicFramePr>
              <p:nvPr/>
            </p:nvGraphicFramePr>
            <p:xfrm>
              <a:off x="3157" y="2435"/>
              <a:ext cx="159" cy="176"/>
            </p:xfrm>
            <a:graphic>
              <a:graphicData uri="http://schemas.openxmlformats.org/presentationml/2006/ole">
                <p:oleObj spid="_x0000_s20482" name="Equation" r:id="rId5" imgW="114120" imgH="126720" progId="Equation.DSMT4">
                  <p:embed/>
                </p:oleObj>
              </a:graphicData>
            </a:graphic>
          </p:graphicFrame>
          <p:sp>
            <p:nvSpPr>
              <p:cNvPr id="20497" name="Line 14"/>
              <p:cNvSpPr>
                <a:spLocks noChangeShapeType="1"/>
              </p:cNvSpPr>
              <p:nvPr/>
            </p:nvSpPr>
            <p:spPr bwMode="auto">
              <a:xfrm>
                <a:off x="2112" y="3360"/>
                <a:ext cx="127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0483" name="Object 29"/>
              <p:cNvGraphicFramePr>
                <a:graphicFrameLocks noChangeAspect="1"/>
              </p:cNvGraphicFramePr>
              <p:nvPr/>
            </p:nvGraphicFramePr>
            <p:xfrm>
              <a:off x="3813" y="2028"/>
              <a:ext cx="230" cy="299"/>
            </p:xfrm>
            <a:graphic>
              <a:graphicData uri="http://schemas.openxmlformats.org/presentationml/2006/ole">
                <p:oleObj spid="_x0000_s20483" name="Equation" r:id="rId6" imgW="164880" imgH="215640" progId="Equation.DSMT4">
                  <p:embed/>
                </p:oleObj>
              </a:graphicData>
            </a:graphic>
          </p:graphicFrame>
          <p:sp>
            <p:nvSpPr>
              <p:cNvPr id="20499" name="Rectangle 33"/>
              <p:cNvSpPr>
                <a:spLocks noChangeArrowheads="1"/>
              </p:cNvSpPr>
              <p:nvPr/>
            </p:nvSpPr>
            <p:spPr bwMode="auto">
              <a:xfrm>
                <a:off x="752" y="3808"/>
                <a:ext cx="4144" cy="56"/>
              </a:xfrm>
              <a:prstGeom prst="rect">
                <a:avLst/>
              </a:prstGeom>
              <a:solidFill>
                <a:srgbClr val="FF9933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0" name="Line 34"/>
              <p:cNvSpPr>
                <a:spLocks noChangeShapeType="1"/>
              </p:cNvSpPr>
              <p:nvPr/>
            </p:nvSpPr>
            <p:spPr bwMode="auto">
              <a:xfrm>
                <a:off x="1528" y="3376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1" name="Text Box 35"/>
              <p:cNvSpPr txBox="1">
                <a:spLocks noChangeArrowheads="1"/>
              </p:cNvSpPr>
              <p:nvPr/>
            </p:nvSpPr>
            <p:spPr bwMode="auto">
              <a:xfrm>
                <a:off x="1227" y="3464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h   </a:t>
                </a:r>
              </a:p>
            </p:txBody>
          </p:sp>
        </p:grpSp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5573815" y="4770581"/>
            <a:ext cx="1163638" cy="457200"/>
          </p:xfrm>
          <a:graphic>
            <a:graphicData uri="http://schemas.openxmlformats.org/presentationml/2006/ole">
              <p:oleObj spid="_x0000_s20485" name="Equation" r:id="rId7" imgW="647640" imgH="253800" progId="Equation.DSMT4">
                <p:embed/>
              </p:oleObj>
            </a:graphicData>
          </a:graphic>
        </p:graphicFrame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5867045" y="5405841"/>
              <a:ext cx="479164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400" i="1" dirty="0" smtClean="0">
                  <a:solidFill>
                    <a:schemeClr val="bg2"/>
                  </a:solidFill>
                  <a:sym typeface="Symbol"/>
                </a:rPr>
                <a:t></a:t>
              </a:r>
              <a:r>
                <a:rPr lang="en-US" sz="2400" i="1" baseline="-25000" dirty="0" smtClean="0">
                  <a:solidFill>
                    <a:schemeClr val="bg2"/>
                  </a:solidFill>
                  <a:sym typeface="Symbol"/>
                </a:rPr>
                <a:t>r</a:t>
              </a:r>
              <a:r>
                <a:rPr lang="en-US" sz="2400" i="1" dirty="0" smtClean="0">
                  <a:solidFill>
                    <a:schemeClr val="bg2"/>
                  </a:solidFill>
                </a:rPr>
                <a:t>   </a:t>
              </a:r>
              <a:endParaRPr lang="en-US" sz="2400" i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5"/>
          <p:cNvSpPr>
            <a:spLocks noChangeArrowheads="1"/>
          </p:cNvSpPr>
          <p:nvPr/>
        </p:nvSpPr>
        <p:spPr bwMode="auto">
          <a:xfrm>
            <a:off x="647700" y="1244600"/>
            <a:ext cx="61087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5826" name="Text Box 2"/>
          <p:cNvSpPr txBox="1">
            <a:spLocks noChangeArrowheads="1"/>
          </p:cNvSpPr>
          <p:nvPr/>
        </p:nvSpPr>
        <p:spPr bwMode="auto">
          <a:xfrm>
            <a:off x="1495425" y="-6350"/>
            <a:ext cx="6516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Microstrip Antenna (cont.)</a:t>
            </a:r>
          </a:p>
        </p:txBody>
      </p:sp>
      <p:graphicFrame>
        <p:nvGraphicFramePr>
          <p:cNvPr id="21506" name="Object 33"/>
          <p:cNvGraphicFramePr>
            <a:graphicFrameLocks noChangeAspect="1"/>
          </p:cNvGraphicFramePr>
          <p:nvPr/>
        </p:nvGraphicFramePr>
        <p:xfrm>
          <a:off x="790575" y="1420813"/>
          <a:ext cx="5792788" cy="587375"/>
        </p:xfrm>
        <a:graphic>
          <a:graphicData uri="http://schemas.openxmlformats.org/presentationml/2006/ole">
            <p:oleObj spid="_x0000_s21506" name="Equation" r:id="rId4" imgW="2755800" imgH="279360" progId="Equation.DSMT4">
              <p:embed/>
            </p:oleObj>
          </a:graphicData>
        </a:graphic>
      </p:graphicFrame>
      <p:graphicFrame>
        <p:nvGraphicFramePr>
          <p:cNvPr id="21507" name="Object 34"/>
          <p:cNvGraphicFramePr>
            <a:graphicFrameLocks noChangeAspect="1"/>
          </p:cNvGraphicFramePr>
          <p:nvPr/>
        </p:nvGraphicFramePr>
        <p:xfrm>
          <a:off x="739775" y="2089150"/>
          <a:ext cx="5472113" cy="615950"/>
        </p:xfrm>
        <a:graphic>
          <a:graphicData uri="http://schemas.openxmlformats.org/presentationml/2006/ole">
            <p:oleObj spid="_x0000_s21507" name="Equation" r:id="rId5" imgW="2489040" imgH="279360" progId="Equation.DSMT4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193800" y="3219450"/>
            <a:ext cx="7235825" cy="2914650"/>
            <a:chOff x="1193800" y="3219450"/>
            <a:chExt cx="7235825" cy="2914650"/>
          </a:xfrm>
        </p:grpSpPr>
        <p:grpSp>
          <p:nvGrpSpPr>
            <p:cNvPr id="21512" name="Group 37"/>
            <p:cNvGrpSpPr>
              <a:grpSpLocks/>
            </p:cNvGrpSpPr>
            <p:nvPr/>
          </p:nvGrpSpPr>
          <p:grpSpPr bwMode="auto">
            <a:xfrm>
              <a:off x="1193800" y="3219450"/>
              <a:ext cx="7235825" cy="2914650"/>
              <a:chOff x="752" y="2028"/>
              <a:chExt cx="4558" cy="1836"/>
            </a:xfrm>
          </p:grpSpPr>
          <p:sp>
            <p:nvSpPr>
              <p:cNvPr id="21513" name="Text Box 3"/>
              <p:cNvSpPr txBox="1">
                <a:spLocks noChangeArrowheads="1"/>
              </p:cNvSpPr>
              <p:nvPr/>
            </p:nvSpPr>
            <p:spPr bwMode="auto">
              <a:xfrm>
                <a:off x="5074" y="3235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</a:rPr>
                  <a:t>x   </a:t>
                </a:r>
              </a:p>
            </p:txBody>
          </p:sp>
          <p:sp>
            <p:nvSpPr>
              <p:cNvPr id="21514" name="Rectangle 4"/>
              <p:cNvSpPr>
                <a:spLocks noChangeArrowheads="1"/>
              </p:cNvSpPr>
              <p:nvPr/>
            </p:nvSpPr>
            <p:spPr bwMode="auto">
              <a:xfrm>
                <a:off x="752" y="3376"/>
                <a:ext cx="4160" cy="440"/>
              </a:xfrm>
              <a:prstGeom prst="rect">
                <a:avLst/>
              </a:prstGeom>
              <a:solidFill>
                <a:srgbClr val="DDDDDD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Line 5"/>
              <p:cNvSpPr>
                <a:spLocks noChangeShapeType="1"/>
              </p:cNvSpPr>
              <p:nvPr/>
            </p:nvSpPr>
            <p:spPr bwMode="auto">
              <a:xfrm>
                <a:off x="3322" y="3376"/>
                <a:ext cx="167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6" name="Line 6"/>
              <p:cNvSpPr>
                <a:spLocks noChangeShapeType="1"/>
              </p:cNvSpPr>
              <p:nvPr/>
            </p:nvSpPr>
            <p:spPr bwMode="auto">
              <a:xfrm flipH="1" flipV="1">
                <a:off x="2763" y="2869"/>
                <a:ext cx="0" cy="44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7" name="Line 7"/>
              <p:cNvSpPr>
                <a:spLocks noChangeShapeType="1"/>
              </p:cNvSpPr>
              <p:nvPr/>
            </p:nvSpPr>
            <p:spPr bwMode="auto">
              <a:xfrm flipV="1">
                <a:off x="2795" y="2252"/>
                <a:ext cx="899" cy="106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8" name="Freeform 8"/>
              <p:cNvSpPr>
                <a:spLocks/>
              </p:cNvSpPr>
              <p:nvPr/>
            </p:nvSpPr>
            <p:spPr bwMode="auto">
              <a:xfrm>
                <a:off x="2782" y="3192"/>
                <a:ext cx="75" cy="36"/>
              </a:xfrm>
              <a:custGeom>
                <a:avLst/>
                <a:gdLst>
                  <a:gd name="T0" fmla="*/ 0 w 75"/>
                  <a:gd name="T1" fmla="*/ 0 h 36"/>
                  <a:gd name="T2" fmla="*/ 51 w 75"/>
                  <a:gd name="T3" fmla="*/ 6 h 36"/>
                  <a:gd name="T4" fmla="*/ 75 w 75"/>
                  <a:gd name="T5" fmla="*/ 36 h 36"/>
                  <a:gd name="T6" fmla="*/ 0 60000 65536"/>
                  <a:gd name="T7" fmla="*/ 0 60000 65536"/>
                  <a:gd name="T8" fmla="*/ 0 60000 65536"/>
                  <a:gd name="T9" fmla="*/ 0 w 75"/>
                  <a:gd name="T10" fmla="*/ 0 h 36"/>
                  <a:gd name="T11" fmla="*/ 75 w 75"/>
                  <a:gd name="T12" fmla="*/ 36 h 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5" h="36">
                    <a:moveTo>
                      <a:pt x="0" y="0"/>
                    </a:moveTo>
                    <a:cubicBezTo>
                      <a:pt x="8" y="1"/>
                      <a:pt x="38" y="0"/>
                      <a:pt x="51" y="6"/>
                    </a:cubicBezTo>
                    <a:cubicBezTo>
                      <a:pt x="64" y="12"/>
                      <a:pt x="70" y="30"/>
                      <a:pt x="75" y="36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19" name="Text Box 9"/>
              <p:cNvSpPr txBox="1">
                <a:spLocks noChangeArrowheads="1"/>
              </p:cNvSpPr>
              <p:nvPr/>
            </p:nvSpPr>
            <p:spPr bwMode="auto">
              <a:xfrm>
                <a:off x="2763" y="2943"/>
                <a:ext cx="19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</a:t>
                </a:r>
                <a:endParaRPr lang="en-US" sz="1800" i="1" dirty="0">
                  <a:solidFill>
                    <a:schemeClr val="bg2"/>
                  </a:solidFill>
                  <a:latin typeface="Symbol" pitchFamily="18" charset="2"/>
                </a:endParaRPr>
              </a:p>
            </p:txBody>
          </p:sp>
          <p:sp>
            <p:nvSpPr>
              <p:cNvPr id="21520" name="Text Box 10"/>
              <p:cNvSpPr txBox="1">
                <a:spLocks noChangeArrowheads="1"/>
              </p:cNvSpPr>
              <p:nvPr/>
            </p:nvSpPr>
            <p:spPr bwMode="auto">
              <a:xfrm>
                <a:off x="2675" y="2566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z   </a:t>
                </a:r>
              </a:p>
            </p:txBody>
          </p:sp>
          <p:sp>
            <p:nvSpPr>
              <p:cNvPr id="21521" name="Oval 11"/>
              <p:cNvSpPr>
                <a:spLocks noChangeArrowheads="1"/>
              </p:cNvSpPr>
              <p:nvPr/>
            </p:nvSpPr>
            <p:spPr bwMode="auto">
              <a:xfrm>
                <a:off x="3657" y="2235"/>
                <a:ext cx="56" cy="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1508" name="Object 12"/>
              <p:cNvGraphicFramePr>
                <a:graphicFrameLocks noChangeAspect="1"/>
              </p:cNvGraphicFramePr>
              <p:nvPr/>
            </p:nvGraphicFramePr>
            <p:xfrm>
              <a:off x="3137" y="2483"/>
              <a:ext cx="159" cy="176"/>
            </p:xfrm>
            <a:graphic>
              <a:graphicData uri="http://schemas.openxmlformats.org/presentationml/2006/ole">
                <p:oleObj spid="_x0000_s21508" name="Equation" r:id="rId6" imgW="114120" imgH="126720" progId="Equation.DSMT4">
                  <p:embed/>
                </p:oleObj>
              </a:graphicData>
            </a:graphic>
          </p:graphicFrame>
          <p:sp>
            <p:nvSpPr>
              <p:cNvPr id="21522" name="Line 13"/>
              <p:cNvSpPr>
                <a:spLocks noChangeShapeType="1"/>
              </p:cNvSpPr>
              <p:nvPr/>
            </p:nvSpPr>
            <p:spPr bwMode="auto">
              <a:xfrm>
                <a:off x="2120" y="3360"/>
                <a:ext cx="1272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1509" name="Object 25"/>
              <p:cNvGraphicFramePr>
                <a:graphicFrameLocks noChangeAspect="1"/>
              </p:cNvGraphicFramePr>
              <p:nvPr/>
            </p:nvGraphicFramePr>
            <p:xfrm>
              <a:off x="3805" y="2028"/>
              <a:ext cx="229" cy="299"/>
            </p:xfrm>
            <a:graphic>
              <a:graphicData uri="http://schemas.openxmlformats.org/presentationml/2006/ole">
                <p:oleObj spid="_x0000_s21509" name="Equation" r:id="rId7" imgW="164880" imgH="215640" progId="Equation.DSMT4">
                  <p:embed/>
                </p:oleObj>
              </a:graphicData>
            </a:graphic>
          </p:graphicFrame>
          <p:sp>
            <p:nvSpPr>
              <p:cNvPr id="21524" name="Rectangle 26"/>
              <p:cNvSpPr>
                <a:spLocks noChangeArrowheads="1"/>
              </p:cNvSpPr>
              <p:nvPr/>
            </p:nvSpPr>
            <p:spPr bwMode="auto">
              <a:xfrm>
                <a:off x="760" y="3808"/>
                <a:ext cx="4144" cy="56"/>
              </a:xfrm>
              <a:prstGeom prst="rect">
                <a:avLst/>
              </a:prstGeom>
              <a:solidFill>
                <a:srgbClr val="FF9933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7"/>
              <p:cNvSpPr>
                <a:spLocks noChangeShapeType="1"/>
              </p:cNvSpPr>
              <p:nvPr/>
            </p:nvSpPr>
            <p:spPr bwMode="auto">
              <a:xfrm>
                <a:off x="1536" y="3376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6" name="Text Box 28"/>
              <p:cNvSpPr txBox="1">
                <a:spLocks noChangeArrowheads="1"/>
              </p:cNvSpPr>
              <p:nvPr/>
            </p:nvSpPr>
            <p:spPr bwMode="auto">
              <a:xfrm>
                <a:off x="1235" y="3464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>
                    <a:solidFill>
                      <a:schemeClr val="bg2"/>
                    </a:solidFill>
                  </a:rPr>
                  <a:t>h   </a:t>
                </a:r>
              </a:p>
            </p:txBody>
          </p:sp>
        </p:grpSp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5587671" y="4736935"/>
            <a:ext cx="1163638" cy="457200"/>
          </p:xfrm>
          <a:graphic>
            <a:graphicData uri="http://schemas.openxmlformats.org/presentationml/2006/ole">
              <p:oleObj spid="_x0000_s21510" name="Equation" r:id="rId8" imgW="647640" imgH="253800" progId="Equation.DSMT4">
                <p:embed/>
              </p:oleObj>
            </a:graphicData>
          </a:graphic>
        </p:graphicFrame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32"/>
          <p:cNvGraphicFramePr>
            <a:graphicFrameLocks noChangeAspect="1"/>
          </p:cNvGraphicFramePr>
          <p:nvPr/>
        </p:nvGraphicFramePr>
        <p:xfrm>
          <a:off x="4175353" y="2010682"/>
          <a:ext cx="2482850" cy="781050"/>
        </p:xfrm>
        <a:graphic>
          <a:graphicData uri="http://schemas.openxmlformats.org/presentationml/2006/ole">
            <p:oleObj spid="_x0000_s22530" name="Equation" r:id="rId4" imgW="1371600" imgH="431640" progId="Equation.DSMT4">
              <p:embed/>
            </p:oleObj>
          </a:graphicData>
        </a:graphic>
      </p:graphicFrame>
      <p:graphicFrame>
        <p:nvGraphicFramePr>
          <p:cNvPr id="22531" name="Object 36"/>
          <p:cNvGraphicFramePr>
            <a:graphicFrameLocks noChangeAspect="1"/>
          </p:cNvGraphicFramePr>
          <p:nvPr/>
        </p:nvGraphicFramePr>
        <p:xfrm>
          <a:off x="2704193" y="3406095"/>
          <a:ext cx="5638800" cy="2520950"/>
        </p:xfrm>
        <a:graphic>
          <a:graphicData uri="http://schemas.openxmlformats.org/presentationml/2006/ole">
            <p:oleObj spid="_x0000_s22531" name="Equation" r:id="rId5" imgW="3213000" imgH="1434960" progId="Equation.DSMT4">
              <p:embed/>
            </p:oleObj>
          </a:graphicData>
        </a:graphic>
      </p:graphicFrame>
      <p:sp>
        <p:nvSpPr>
          <p:cNvPr id="22532" name="Text Box 37"/>
          <p:cNvSpPr txBox="1">
            <a:spLocks noChangeArrowheads="1"/>
          </p:cNvSpPr>
          <p:nvPr/>
        </p:nvSpPr>
        <p:spPr bwMode="auto">
          <a:xfrm>
            <a:off x="2665639" y="1282928"/>
            <a:ext cx="5400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Dominant TM</a:t>
            </a:r>
            <a:r>
              <a:rPr lang="en-US" baseline="-25000" dirty="0">
                <a:solidFill>
                  <a:schemeClr val="bg1"/>
                </a:solidFill>
                <a:latin typeface="Arial" charset="0"/>
              </a:rPr>
              <a:t>10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mode of the rectangular patch:</a:t>
            </a:r>
          </a:p>
        </p:txBody>
      </p:sp>
      <p:sp>
        <p:nvSpPr>
          <p:cNvPr id="846886" name="Text Box 38"/>
          <p:cNvSpPr txBox="1">
            <a:spLocks noChangeArrowheads="1"/>
          </p:cNvSpPr>
          <p:nvPr/>
        </p:nvSpPr>
        <p:spPr bwMode="auto">
          <a:xfrm>
            <a:off x="1495425" y="-6350"/>
            <a:ext cx="6516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Microstrip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Antenna (cont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59411" y="865188"/>
            <a:ext cx="2029814" cy="2737654"/>
            <a:chOff x="659411" y="865188"/>
            <a:chExt cx="2029814" cy="2737654"/>
          </a:xfrm>
        </p:grpSpPr>
        <p:grpSp>
          <p:nvGrpSpPr>
            <p:cNvPr id="22534" name="Group 39"/>
            <p:cNvGrpSpPr>
              <a:grpSpLocks/>
            </p:cNvGrpSpPr>
            <p:nvPr/>
          </p:nvGrpSpPr>
          <p:grpSpPr bwMode="auto">
            <a:xfrm>
              <a:off x="800100" y="865188"/>
              <a:ext cx="1889125" cy="2144712"/>
              <a:chOff x="848" y="721"/>
              <a:chExt cx="1190" cy="1351"/>
            </a:xfrm>
          </p:grpSpPr>
          <p:sp>
            <p:nvSpPr>
              <p:cNvPr id="22535" name="Rectangle 40"/>
              <p:cNvSpPr>
                <a:spLocks noChangeArrowheads="1"/>
              </p:cNvSpPr>
              <p:nvPr/>
            </p:nvSpPr>
            <p:spPr bwMode="auto">
              <a:xfrm>
                <a:off x="848" y="1416"/>
                <a:ext cx="432" cy="65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6" name="Line 41"/>
              <p:cNvSpPr>
                <a:spLocks noChangeShapeType="1"/>
              </p:cNvSpPr>
              <p:nvPr/>
            </p:nvSpPr>
            <p:spPr bwMode="auto">
              <a:xfrm>
                <a:off x="952" y="174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37" name="Line 42"/>
              <p:cNvSpPr>
                <a:spLocks noChangeShapeType="1"/>
              </p:cNvSpPr>
              <p:nvPr/>
            </p:nvSpPr>
            <p:spPr bwMode="auto">
              <a:xfrm>
                <a:off x="952" y="1568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38" name="Line 43"/>
              <p:cNvSpPr>
                <a:spLocks noChangeShapeType="1"/>
              </p:cNvSpPr>
              <p:nvPr/>
            </p:nvSpPr>
            <p:spPr bwMode="auto">
              <a:xfrm>
                <a:off x="960" y="190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40" name="Line 45"/>
              <p:cNvSpPr>
                <a:spLocks noChangeShapeType="1"/>
              </p:cNvSpPr>
              <p:nvPr/>
            </p:nvSpPr>
            <p:spPr bwMode="auto">
              <a:xfrm>
                <a:off x="1344" y="1752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41" name="Text Box 46"/>
              <p:cNvSpPr txBox="1">
                <a:spLocks noChangeArrowheads="1"/>
              </p:cNvSpPr>
              <p:nvPr/>
            </p:nvSpPr>
            <p:spPr bwMode="auto">
              <a:xfrm>
                <a:off x="1802" y="1609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x   </a:t>
                </a:r>
              </a:p>
            </p:txBody>
          </p:sp>
          <p:sp>
            <p:nvSpPr>
              <p:cNvPr id="22542" name="Line 47"/>
              <p:cNvSpPr>
                <a:spLocks noChangeShapeType="1"/>
              </p:cNvSpPr>
              <p:nvPr/>
            </p:nvSpPr>
            <p:spPr bwMode="auto">
              <a:xfrm flipV="1">
                <a:off x="1096" y="1032"/>
                <a:ext cx="0" cy="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543" name="Text Box 48"/>
              <p:cNvSpPr txBox="1">
                <a:spLocks noChangeArrowheads="1"/>
              </p:cNvSpPr>
              <p:nvPr/>
            </p:nvSpPr>
            <p:spPr bwMode="auto">
              <a:xfrm>
                <a:off x="1021" y="721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i="1" dirty="0">
                    <a:solidFill>
                      <a:schemeClr val="bg2"/>
                    </a:solidFill>
                  </a:rPr>
                  <a:t>y   </a:t>
                </a:r>
              </a:p>
            </p:txBody>
          </p:sp>
        </p:grpSp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659411" y="3145642"/>
            <a:ext cx="1163638" cy="457200"/>
          </p:xfrm>
          <a:graphic>
            <a:graphicData uri="http://schemas.openxmlformats.org/presentationml/2006/ole">
              <p:oleObj spid="_x0000_s22532" name="Equation" r:id="rId6" imgW="647640" imgH="253800" progId="Equation.DSMT4">
                <p:embed/>
              </p:oleObj>
            </a:graphicData>
          </a:graphic>
        </p:graphicFrame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Text Box 2"/>
          <p:cNvSpPr txBox="1">
            <a:spLocks noChangeArrowheads="1"/>
          </p:cNvSpPr>
          <p:nvPr/>
        </p:nvSpPr>
        <p:spPr bwMode="auto">
          <a:xfrm>
            <a:off x="1323975" y="3175"/>
            <a:ext cx="6516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Microstrip Antenna (cont.)</a:t>
            </a:r>
          </a:p>
        </p:txBody>
      </p:sp>
      <p:graphicFrame>
        <p:nvGraphicFramePr>
          <p:cNvPr id="23554" name="Object 18"/>
          <p:cNvGraphicFramePr>
            <a:graphicFrameLocks noChangeAspect="1"/>
          </p:cNvGraphicFramePr>
          <p:nvPr/>
        </p:nvGraphicFramePr>
        <p:xfrm>
          <a:off x="1737179" y="1357313"/>
          <a:ext cx="5638800" cy="825500"/>
        </p:xfrm>
        <a:graphic>
          <a:graphicData uri="http://schemas.openxmlformats.org/presentationml/2006/ole">
            <p:oleObj spid="_x0000_s23554" name="Equation" r:id="rId4" imgW="3213000" imgH="469800" progId="Equation.DSMT4">
              <p:embed/>
            </p:oleObj>
          </a:graphicData>
        </a:graphic>
      </p:graphicFrame>
      <p:graphicFrame>
        <p:nvGraphicFramePr>
          <p:cNvPr id="23555" name="Object 19"/>
          <p:cNvGraphicFramePr>
            <a:graphicFrameLocks noChangeAspect="1"/>
          </p:cNvGraphicFramePr>
          <p:nvPr/>
        </p:nvGraphicFramePr>
        <p:xfrm>
          <a:off x="1868612" y="3515653"/>
          <a:ext cx="5305425" cy="1651000"/>
        </p:xfrm>
        <a:graphic>
          <a:graphicData uri="http://schemas.openxmlformats.org/presentationml/2006/ole">
            <p:oleObj spid="_x0000_s23555" name="Equation" r:id="rId5" imgW="3022560" imgH="939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124" y="2739365"/>
            <a:ext cx="4357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Performing the integrations, we have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23556" name="Object 30"/>
          <p:cNvGraphicFramePr>
            <a:graphicFrameLocks noChangeAspect="1"/>
          </p:cNvGraphicFramePr>
          <p:nvPr/>
        </p:nvGraphicFramePr>
        <p:xfrm>
          <a:off x="3569937" y="5532706"/>
          <a:ext cx="1830792" cy="808718"/>
        </p:xfrm>
        <a:graphic>
          <a:graphicData uri="http://schemas.openxmlformats.org/presentationml/2006/ole">
            <p:oleObj spid="_x0000_s23556" name="Equation" r:id="rId6" imgW="10918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Text Box 2"/>
          <p:cNvSpPr txBox="1">
            <a:spLocks noChangeArrowheads="1"/>
          </p:cNvSpPr>
          <p:nvPr/>
        </p:nvSpPr>
        <p:spPr bwMode="auto">
          <a:xfrm>
            <a:off x="1400175" y="3175"/>
            <a:ext cx="6516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Microstrip Antenna (cont.)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1608138" y="3491863"/>
          <a:ext cx="5399087" cy="1679575"/>
        </p:xfrm>
        <a:graphic>
          <a:graphicData uri="http://schemas.openxmlformats.org/presentationml/2006/ole">
            <p:oleObj spid="_x0000_s24578" name="Equation" r:id="rId4" imgW="3022560" imgH="939600" progId="Equation.DSMT4">
              <p:embed/>
            </p:oleObj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3175000" y="5511800"/>
          <a:ext cx="2354263" cy="1039813"/>
        </p:xfrm>
        <a:graphic>
          <a:graphicData uri="http://schemas.openxmlformats.org/presentationml/2006/ole">
            <p:oleObj spid="_x0000_s24579" name="Equation" r:id="rId5" imgW="1091880" imgH="482400" progId="Equation.DSMT4">
              <p:embed/>
            </p:oleObj>
          </a:graphicData>
        </a:graphic>
      </p:graphicFrame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196925" y="1823525"/>
            <a:ext cx="6108700" cy="1358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1365200" y="1885438"/>
          <a:ext cx="5740400" cy="587375"/>
        </p:xfrm>
        <a:graphic>
          <a:graphicData uri="http://schemas.openxmlformats.org/presentationml/2006/ole">
            <p:oleObj spid="_x0000_s24580" name="Equation" r:id="rId6" imgW="2730240" imgH="279360" progId="Equation.DSMT4">
              <p:embed/>
            </p:oleObj>
          </a:graphicData>
        </a:graphic>
      </p:graphicFrame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1315988" y="2553775"/>
          <a:ext cx="5416550" cy="615950"/>
        </p:xfrm>
        <a:graphic>
          <a:graphicData uri="http://schemas.openxmlformats.org/presentationml/2006/ole">
            <p:oleObj spid="_x0000_s24581" name="Equation" r:id="rId7" imgW="2463480" imgH="279360" progId="Equation.DSMT4">
              <p:embed/>
            </p:oleObj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79425" y="1157288"/>
            <a:ext cx="15732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  <a:latin typeface="Arial" charset="0"/>
              </a:rPr>
              <a:t>Summary: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Text Box 2"/>
          <p:cNvSpPr txBox="1">
            <a:spLocks noChangeArrowheads="1"/>
          </p:cNvSpPr>
          <p:nvPr/>
        </p:nvSpPr>
        <p:spPr bwMode="auto">
          <a:xfrm>
            <a:off x="1457325" y="3175"/>
            <a:ext cx="6516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Microstrip Antenna (cont.)</a:t>
            </a: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504825" y="1001260"/>
            <a:ext cx="2520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  <a:latin typeface="Arial" charset="0"/>
              </a:rPr>
              <a:t>Summary (cont.):</a:t>
            </a:r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24235" y="1792661"/>
          <a:ext cx="4352925" cy="1111250"/>
        </p:xfrm>
        <a:graphic>
          <a:graphicData uri="http://schemas.openxmlformats.org/presentationml/2006/ole">
            <p:oleObj spid="_x0000_s25602" name="Equation" r:id="rId4" imgW="1790640" imgH="457200" progId="Equation.DSMT4">
              <p:embed/>
            </p:oleObj>
          </a:graphicData>
        </a:graphic>
      </p:graphicFrame>
      <p:graphicFrame>
        <p:nvGraphicFramePr>
          <p:cNvPr id="25603" name="Object 10"/>
          <p:cNvGraphicFramePr>
            <a:graphicFrameLocks noChangeAspect="1"/>
          </p:cNvGraphicFramePr>
          <p:nvPr/>
        </p:nvGraphicFramePr>
        <p:xfrm>
          <a:off x="874500" y="3605189"/>
          <a:ext cx="3259138" cy="498475"/>
        </p:xfrm>
        <a:graphic>
          <a:graphicData uri="http://schemas.openxmlformats.org/presentationml/2006/ole">
            <p:oleObj spid="_x0000_s25603" name="Equation" r:id="rId5" imgW="1663560" imgH="253800" progId="Equation.DSMT4">
              <p:embed/>
            </p:oleObj>
          </a:graphicData>
        </a:graphic>
      </p:graphicFrame>
      <p:graphicFrame>
        <p:nvGraphicFramePr>
          <p:cNvPr id="25604" name="Object 11"/>
          <p:cNvGraphicFramePr>
            <a:graphicFrameLocks noChangeAspect="1"/>
          </p:cNvGraphicFramePr>
          <p:nvPr/>
        </p:nvGraphicFramePr>
        <p:xfrm>
          <a:off x="5016500" y="3595509"/>
          <a:ext cx="2558007" cy="530712"/>
        </p:xfrm>
        <a:graphic>
          <a:graphicData uri="http://schemas.openxmlformats.org/presentationml/2006/ole">
            <p:oleObj spid="_x0000_s25604" name="Equation" r:id="rId6" imgW="1409400" imgH="291960" progId="Equation.DSMT4">
              <p:embed/>
            </p:oleObj>
          </a:graphicData>
        </a:graphic>
      </p:graphicFrame>
      <p:graphicFrame>
        <p:nvGraphicFramePr>
          <p:cNvPr id="25605" name="Object 13"/>
          <p:cNvGraphicFramePr>
            <a:graphicFrameLocks noChangeAspect="1"/>
          </p:cNvGraphicFramePr>
          <p:nvPr/>
        </p:nvGraphicFramePr>
        <p:xfrm>
          <a:off x="1379538" y="4743450"/>
          <a:ext cx="2741612" cy="860425"/>
        </p:xfrm>
        <a:graphic>
          <a:graphicData uri="http://schemas.openxmlformats.org/presentationml/2006/ole">
            <p:oleObj spid="_x0000_s25605" name="Equation" r:id="rId7" imgW="1574640" imgH="495000" progId="Equation.DSMT4">
              <p:embed/>
            </p:oleObj>
          </a:graphicData>
        </a:graphic>
      </p:graphicFrame>
      <p:graphicFrame>
        <p:nvGraphicFramePr>
          <p:cNvPr id="25606" name="Object 14"/>
          <p:cNvGraphicFramePr>
            <a:graphicFrameLocks noChangeAspect="1"/>
          </p:cNvGraphicFramePr>
          <p:nvPr/>
        </p:nvGraphicFramePr>
        <p:xfrm>
          <a:off x="5065713" y="4778375"/>
          <a:ext cx="2408237" cy="815975"/>
        </p:xfrm>
        <a:graphic>
          <a:graphicData uri="http://schemas.openxmlformats.org/presentationml/2006/ole">
            <p:oleObj spid="_x0000_s25606" name="Equation" r:id="rId8" imgW="1384200" imgH="469800" progId="Equation.DSMT4">
              <p:embed/>
            </p:oleObj>
          </a:graphicData>
        </a:graphic>
      </p:graphicFrame>
      <p:graphicFrame>
        <p:nvGraphicFramePr>
          <p:cNvPr id="25607" name="Object 15"/>
          <p:cNvGraphicFramePr>
            <a:graphicFrameLocks noChangeAspect="1"/>
          </p:cNvGraphicFramePr>
          <p:nvPr/>
        </p:nvGraphicFramePr>
        <p:xfrm>
          <a:off x="1932650" y="5851172"/>
          <a:ext cx="1636712" cy="419100"/>
        </p:xfrm>
        <a:graphic>
          <a:graphicData uri="http://schemas.openxmlformats.org/presentationml/2006/ole">
            <p:oleObj spid="_x0000_s25607" name="Equation" r:id="rId9" imgW="939600" imgH="241200" progId="Equation.DSMT4">
              <p:embed/>
            </p:oleObj>
          </a:graphicData>
        </a:graphic>
      </p:graphicFrame>
      <p:graphicFrame>
        <p:nvGraphicFramePr>
          <p:cNvPr id="25608" name="Object 16"/>
          <p:cNvGraphicFramePr>
            <a:graphicFrameLocks noChangeAspect="1"/>
          </p:cNvGraphicFramePr>
          <p:nvPr/>
        </p:nvGraphicFramePr>
        <p:xfrm>
          <a:off x="5536275" y="5840059"/>
          <a:ext cx="1592262" cy="419100"/>
        </p:xfrm>
        <a:graphic>
          <a:graphicData uri="http://schemas.openxmlformats.org/presentationml/2006/ole">
            <p:oleObj spid="_x0000_s25608" name="Equation" r:id="rId10" imgW="914400" imgH="2412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049673" y="955345"/>
            <a:ext cx="3753134" cy="2361062"/>
            <a:chOff x="4981433" y="873457"/>
            <a:chExt cx="3753134" cy="2361062"/>
          </a:xfrm>
        </p:grpSpPr>
        <p:sp>
          <p:nvSpPr>
            <p:cNvPr id="35" name="Rectangle 34"/>
            <p:cNvSpPr/>
            <p:nvPr/>
          </p:nvSpPr>
          <p:spPr bwMode="auto">
            <a:xfrm>
              <a:off x="4981433" y="873457"/>
              <a:ext cx="3753134" cy="236106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490974" y="1105469"/>
              <a:ext cx="2964240" cy="1885663"/>
              <a:chOff x="5490974" y="1105469"/>
              <a:chExt cx="2964240" cy="1885663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 flipV="1">
                <a:off x="6373504" y="1105469"/>
                <a:ext cx="0" cy="188339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flipV="1">
                <a:off x="6908048" y="1107741"/>
                <a:ext cx="0" cy="188339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6373504" y="2988860"/>
                <a:ext cx="53226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20" name="Oval 19"/>
              <p:cNvSpPr/>
              <p:nvPr/>
            </p:nvSpPr>
            <p:spPr bwMode="auto">
              <a:xfrm>
                <a:off x="6334335" y="2169994"/>
                <a:ext cx="68239" cy="68239"/>
              </a:xfrm>
              <a:prstGeom prst="ellipse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7083183" y="2183641"/>
                <a:ext cx="0" cy="77792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26" name="TextBox 25"/>
              <p:cNvSpPr txBox="1"/>
              <p:nvPr/>
            </p:nvSpPr>
            <p:spPr>
              <a:xfrm>
                <a:off x="7315197" y="2429300"/>
                <a:ext cx="30008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solidFill>
                      <a:schemeClr val="bg2"/>
                    </a:solidFill>
                  </a:rPr>
                  <a:t>h</a:t>
                </a:r>
                <a:endParaRPr lang="en-US" sz="1800" i="1" dirty="0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25609" name="Object 9"/>
              <p:cNvGraphicFramePr>
                <a:graphicFrameLocks noChangeAspect="1"/>
              </p:cNvGraphicFramePr>
              <p:nvPr/>
            </p:nvGraphicFramePr>
            <p:xfrm>
              <a:off x="5490974" y="1364778"/>
              <a:ext cx="771589" cy="419219"/>
            </p:xfrm>
            <a:graphic>
              <a:graphicData uri="http://schemas.openxmlformats.org/presentationml/2006/ole">
                <p:oleObj spid="_x0000_s25609" name="Equation" r:id="rId11" imgW="444240" imgH="241200" progId="Equation.DSMT4">
                  <p:embed/>
                </p:oleObj>
              </a:graphicData>
            </a:graphic>
          </p:graphicFrame>
          <p:graphicFrame>
            <p:nvGraphicFramePr>
              <p:cNvPr id="25611" name="Object 11"/>
              <p:cNvGraphicFramePr>
                <a:graphicFrameLocks noChangeAspect="1"/>
              </p:cNvGraphicFramePr>
              <p:nvPr/>
            </p:nvGraphicFramePr>
            <p:xfrm>
              <a:off x="7683689" y="1557646"/>
              <a:ext cx="771525" cy="419100"/>
            </p:xfrm>
            <a:graphic>
              <a:graphicData uri="http://schemas.openxmlformats.org/presentationml/2006/ole">
                <p:oleObj spid="_x0000_s25611" name="Equation" r:id="rId12" imgW="444240" imgH="241200" progId="Equation.DSMT4">
                  <p:embed/>
                </p:oleObj>
              </a:graphicData>
            </a:graphic>
          </p:graphicFrame>
          <p:sp>
            <p:nvSpPr>
              <p:cNvPr id="29" name="Down Arrow 28"/>
              <p:cNvSpPr/>
              <p:nvPr/>
            </p:nvSpPr>
            <p:spPr bwMode="auto">
              <a:xfrm>
                <a:off x="7874758" y="2183642"/>
                <a:ext cx="204716" cy="354842"/>
              </a:xfrm>
              <a:prstGeom prst="downArrow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>
                <a:off x="7328848" y="2183642"/>
                <a:ext cx="1091821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graphicFrame>
            <p:nvGraphicFramePr>
              <p:cNvPr id="25612" name="Object 12"/>
              <p:cNvGraphicFramePr>
                <a:graphicFrameLocks noChangeAspect="1"/>
              </p:cNvGraphicFramePr>
              <p:nvPr/>
            </p:nvGraphicFramePr>
            <p:xfrm>
              <a:off x="5493651" y="2431103"/>
              <a:ext cx="771525" cy="419100"/>
            </p:xfrm>
            <a:graphic>
              <a:graphicData uri="http://schemas.openxmlformats.org/presentationml/2006/ole">
                <p:oleObj spid="_x0000_s25612" name="Equation" r:id="rId13" imgW="444240" imgH="241200" progId="Equation.DSMT4">
                  <p:embed/>
                </p:oleObj>
              </a:graphicData>
            </a:graphic>
          </p:graphicFrame>
          <p:sp>
            <p:nvSpPr>
              <p:cNvPr id="33" name="Oval 32"/>
              <p:cNvSpPr/>
              <p:nvPr/>
            </p:nvSpPr>
            <p:spPr bwMode="auto">
              <a:xfrm>
                <a:off x="6867106" y="2172266"/>
                <a:ext cx="68239" cy="68239"/>
              </a:xfrm>
              <a:prstGeom prst="ellipse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622425" y="0"/>
            <a:ext cx="5576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on Ocean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45028" y="838200"/>
            <a:ext cx="6904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 dipole is located at the origin on the surface of the ocean.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429657" y="1800905"/>
            <a:ext cx="6899276" cy="4815028"/>
            <a:chOff x="1429657" y="1539648"/>
            <a:chExt cx="6899276" cy="4815028"/>
          </a:xfrm>
        </p:grpSpPr>
        <p:sp>
          <p:nvSpPr>
            <p:cNvPr id="14347" name="AutoShape 36" descr="Water droplets"/>
            <p:cNvSpPr>
              <a:spLocks noChangeArrowheads="1"/>
            </p:cNvSpPr>
            <p:nvPr/>
          </p:nvSpPr>
          <p:spPr bwMode="auto">
            <a:xfrm>
              <a:off x="1429657" y="3414486"/>
              <a:ext cx="6273801" cy="1739900"/>
            </a:xfrm>
            <a:prstGeom prst="parallelogram">
              <a:avLst>
                <a:gd name="adj" fmla="val 112632"/>
              </a:avLst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5"/>
            <p:cNvSpPr txBox="1">
              <a:spLocks noChangeArrowheads="1"/>
            </p:cNvSpPr>
            <p:nvPr/>
          </p:nvSpPr>
          <p:spPr bwMode="auto">
            <a:xfrm>
              <a:off x="7954283" y="4084411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y   </a:t>
              </a:r>
            </a:p>
          </p:txBody>
        </p:sp>
        <p:sp>
          <p:nvSpPr>
            <p:cNvPr id="14350" name="Line 11"/>
            <p:cNvSpPr>
              <a:spLocks noChangeShapeType="1"/>
            </p:cNvSpPr>
            <p:nvPr/>
          </p:nvSpPr>
          <p:spPr bwMode="auto">
            <a:xfrm flipH="1">
              <a:off x="3962397" y="4060371"/>
              <a:ext cx="653144" cy="5334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Line 13"/>
            <p:cNvSpPr>
              <a:spLocks noChangeShapeType="1"/>
            </p:cNvSpPr>
            <p:nvPr/>
          </p:nvSpPr>
          <p:spPr bwMode="auto">
            <a:xfrm flipV="1">
              <a:off x="4273550" y="2619376"/>
              <a:ext cx="1427163" cy="16954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2" name="Freeform 14"/>
            <p:cNvSpPr>
              <a:spLocks/>
            </p:cNvSpPr>
            <p:nvPr/>
          </p:nvSpPr>
          <p:spPr bwMode="auto">
            <a:xfrm>
              <a:off x="4285570" y="4057197"/>
              <a:ext cx="119063" cy="57150"/>
            </a:xfrm>
            <a:custGeom>
              <a:avLst/>
              <a:gdLst>
                <a:gd name="T0" fmla="*/ 0 w 75"/>
                <a:gd name="T1" fmla="*/ 0 h 36"/>
                <a:gd name="T2" fmla="*/ 51 w 75"/>
                <a:gd name="T3" fmla="*/ 6 h 36"/>
                <a:gd name="T4" fmla="*/ 75 w 75"/>
                <a:gd name="T5" fmla="*/ 36 h 36"/>
                <a:gd name="T6" fmla="*/ 0 60000 65536"/>
                <a:gd name="T7" fmla="*/ 0 60000 65536"/>
                <a:gd name="T8" fmla="*/ 0 60000 65536"/>
                <a:gd name="T9" fmla="*/ 0 w 75"/>
                <a:gd name="T10" fmla="*/ 0 h 36"/>
                <a:gd name="T11" fmla="*/ 75 w 75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36">
                  <a:moveTo>
                    <a:pt x="0" y="0"/>
                  </a:moveTo>
                  <a:cubicBezTo>
                    <a:pt x="8" y="1"/>
                    <a:pt x="38" y="0"/>
                    <a:pt x="51" y="6"/>
                  </a:cubicBezTo>
                  <a:cubicBezTo>
                    <a:pt x="64" y="12"/>
                    <a:pt x="70" y="30"/>
                    <a:pt x="75" y="3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Text Box 15"/>
            <p:cNvSpPr txBox="1">
              <a:spLocks noChangeArrowheads="1"/>
            </p:cNvSpPr>
            <p:nvPr/>
          </p:nvSpPr>
          <p:spPr bwMode="auto">
            <a:xfrm>
              <a:off x="4266293" y="3629251"/>
              <a:ext cx="303213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sz="1800" i="1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14356" name="Text Box 23"/>
            <p:cNvSpPr txBox="1">
              <a:spLocks noChangeArrowheads="1"/>
            </p:cNvSpPr>
            <p:nvPr/>
          </p:nvSpPr>
          <p:spPr bwMode="auto">
            <a:xfrm>
              <a:off x="1688306" y="5957801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x    </a:t>
              </a:r>
            </a:p>
          </p:txBody>
        </p:sp>
        <p:sp>
          <p:nvSpPr>
            <p:cNvPr id="14357" name="Line 24"/>
            <p:cNvSpPr>
              <a:spLocks noChangeShapeType="1"/>
            </p:cNvSpPr>
            <p:nvPr/>
          </p:nvSpPr>
          <p:spPr bwMode="auto">
            <a:xfrm flipV="1">
              <a:off x="4261757" y="2071461"/>
              <a:ext cx="0" cy="2255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8" name="Text Box 25"/>
            <p:cNvSpPr txBox="1">
              <a:spLocks noChangeArrowheads="1"/>
            </p:cNvSpPr>
            <p:nvPr/>
          </p:nvSpPr>
          <p:spPr bwMode="auto">
            <a:xfrm>
              <a:off x="4122057" y="1539648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z    </a:t>
              </a:r>
            </a:p>
          </p:txBody>
        </p:sp>
        <p:graphicFrame>
          <p:nvGraphicFramePr>
            <p:cNvPr id="14342" name="Object 33"/>
            <p:cNvGraphicFramePr>
              <a:graphicFrameLocks noChangeAspect="1"/>
            </p:cNvGraphicFramePr>
            <p:nvPr/>
          </p:nvGraphicFramePr>
          <p:xfrm>
            <a:off x="5934075" y="2112056"/>
            <a:ext cx="1254125" cy="461962"/>
          </p:xfrm>
          <a:graphic>
            <a:graphicData uri="http://schemas.openxmlformats.org/presentationml/2006/ole">
              <p:oleObj spid="_x0000_s67590" name="Equation" r:id="rId5" imgW="685800" imgH="253800" progId="Equation.DSMT4">
                <p:embed/>
              </p:oleObj>
            </a:graphicData>
          </a:graphic>
        </p:graphicFrame>
        <p:sp>
          <p:nvSpPr>
            <p:cNvPr id="14359" name="Oval 34"/>
            <p:cNvSpPr>
              <a:spLocks noChangeArrowheads="1"/>
            </p:cNvSpPr>
            <p:nvPr/>
          </p:nvSpPr>
          <p:spPr bwMode="auto">
            <a:xfrm>
              <a:off x="5707744" y="2520044"/>
              <a:ext cx="88900" cy="889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3" name="Object 38"/>
            <p:cNvGraphicFramePr>
              <a:graphicFrameLocks noChangeAspect="1"/>
            </p:cNvGraphicFramePr>
            <p:nvPr/>
          </p:nvGraphicFramePr>
          <p:xfrm>
            <a:off x="4344534" y="4402818"/>
            <a:ext cx="401637" cy="546100"/>
          </p:xfrm>
          <a:graphic>
            <a:graphicData uri="http://schemas.openxmlformats.org/presentationml/2006/ole">
              <p:oleObj spid="_x0000_s67591" name="Equation" r:id="rId6" imgW="177480" imgH="241200" progId="Equation.DSMT4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 bwMode="auto">
            <a:xfrm>
              <a:off x="1491343" y="5116285"/>
              <a:ext cx="4343400" cy="82731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mtClean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1480457" y="5116285"/>
              <a:ext cx="433251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3" name="Freeform 32"/>
            <p:cNvSpPr/>
            <p:nvPr/>
          </p:nvSpPr>
          <p:spPr bwMode="auto">
            <a:xfrm>
              <a:off x="5812971" y="3450772"/>
              <a:ext cx="1861457" cy="2514600"/>
            </a:xfrm>
            <a:custGeom>
              <a:avLst/>
              <a:gdLst>
                <a:gd name="connsiteX0" fmla="*/ 0 w 1861457"/>
                <a:gd name="connsiteY0" fmla="*/ 1643742 h 2394857"/>
                <a:gd name="connsiteX1" fmla="*/ 1861457 w 1861457"/>
                <a:gd name="connsiteY1" fmla="*/ 0 h 2394857"/>
                <a:gd name="connsiteX2" fmla="*/ 1850571 w 1861457"/>
                <a:gd name="connsiteY2" fmla="*/ 783771 h 2394857"/>
                <a:gd name="connsiteX3" fmla="*/ 21771 w 1861457"/>
                <a:gd name="connsiteY3" fmla="*/ 2394857 h 2394857"/>
                <a:gd name="connsiteX4" fmla="*/ 0 w 1861457"/>
                <a:gd name="connsiteY4" fmla="*/ 1643742 h 2394857"/>
                <a:gd name="connsiteX0" fmla="*/ 0 w 1861457"/>
                <a:gd name="connsiteY0" fmla="*/ 1581537 h 2394857"/>
                <a:gd name="connsiteX1" fmla="*/ 1861457 w 1861457"/>
                <a:gd name="connsiteY1" fmla="*/ 0 h 2394857"/>
                <a:gd name="connsiteX2" fmla="*/ 1850571 w 1861457"/>
                <a:gd name="connsiteY2" fmla="*/ 783771 h 2394857"/>
                <a:gd name="connsiteX3" fmla="*/ 21771 w 1861457"/>
                <a:gd name="connsiteY3" fmla="*/ 2394857 h 2394857"/>
                <a:gd name="connsiteX4" fmla="*/ 0 w 1861457"/>
                <a:gd name="connsiteY4" fmla="*/ 1581537 h 239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1457" h="2394857">
                  <a:moveTo>
                    <a:pt x="0" y="1581537"/>
                  </a:moveTo>
                  <a:lnTo>
                    <a:pt x="1861457" y="0"/>
                  </a:lnTo>
                  <a:lnTo>
                    <a:pt x="1850571" y="783771"/>
                  </a:lnTo>
                  <a:lnTo>
                    <a:pt x="21771" y="2394857"/>
                  </a:lnTo>
                  <a:lnTo>
                    <a:pt x="0" y="1581537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mtClean="0"/>
            </a:p>
          </p:txBody>
        </p:sp>
        <p:cxnSp>
          <p:nvCxnSpPr>
            <p:cNvPr id="35" name="Straight Connector 34"/>
            <p:cNvCxnSpPr>
              <a:endCxn id="33" idx="1"/>
            </p:cNvCxnSpPr>
            <p:nvPr/>
          </p:nvCxnSpPr>
          <p:spPr bwMode="auto">
            <a:xfrm flipV="1">
              <a:off x="5791199" y="3450772"/>
              <a:ext cx="1883229" cy="16655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5802085" y="5105400"/>
              <a:ext cx="1893" cy="8164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5" name="Line 22"/>
            <p:cNvSpPr>
              <a:spLocks noChangeShapeType="1"/>
            </p:cNvSpPr>
            <p:nvPr/>
          </p:nvSpPr>
          <p:spPr bwMode="auto">
            <a:xfrm flipH="1">
              <a:off x="2006220" y="4338410"/>
              <a:ext cx="2255537" cy="170754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 flipV="1">
              <a:off x="4261757" y="4325711"/>
              <a:ext cx="3536951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4753883" y="3028497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r   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24202" y="5388429"/>
              <a:ext cx="2366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Semi-infinite ocean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94657" y="1328057"/>
            <a:ext cx="7522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j-lt"/>
              </a:rPr>
              <a:t>Goal: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Calculate the far field of the dipole.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28"/>
          <p:cNvGraphicFramePr>
            <a:graphicFrameLocks noChangeAspect="1"/>
          </p:cNvGraphicFramePr>
          <p:nvPr/>
        </p:nvGraphicFramePr>
        <p:xfrm>
          <a:off x="527731" y="1541463"/>
          <a:ext cx="2081212" cy="1922462"/>
        </p:xfrm>
        <a:graphic>
          <a:graphicData uri="http://schemas.openxmlformats.org/presentationml/2006/ole">
            <p:oleObj spid="_x0000_s14339" name="Equation" r:id="rId4" imgW="1015920" imgH="93960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799786" y="1702934"/>
            <a:ext cx="6899276" cy="4855484"/>
            <a:chOff x="1973958" y="734105"/>
            <a:chExt cx="6899276" cy="4855484"/>
          </a:xfrm>
        </p:grpSpPr>
        <p:sp>
          <p:nvSpPr>
            <p:cNvPr id="14347" name="AutoShape 36" descr="Water droplets"/>
            <p:cNvSpPr>
              <a:spLocks noChangeArrowheads="1"/>
            </p:cNvSpPr>
            <p:nvPr/>
          </p:nvSpPr>
          <p:spPr bwMode="auto">
            <a:xfrm>
              <a:off x="1973958" y="2608943"/>
              <a:ext cx="6273801" cy="1739900"/>
            </a:xfrm>
            <a:prstGeom prst="parallelogram">
              <a:avLst>
                <a:gd name="adj" fmla="val 112632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5"/>
            <p:cNvSpPr txBox="1">
              <a:spLocks noChangeArrowheads="1"/>
            </p:cNvSpPr>
            <p:nvPr/>
          </p:nvSpPr>
          <p:spPr bwMode="auto">
            <a:xfrm>
              <a:off x="8498584" y="3278868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y   </a:t>
              </a:r>
            </a:p>
          </p:txBody>
        </p:sp>
        <p:sp>
          <p:nvSpPr>
            <p:cNvPr id="14350" name="Line 11"/>
            <p:cNvSpPr>
              <a:spLocks noChangeShapeType="1"/>
            </p:cNvSpPr>
            <p:nvPr/>
          </p:nvSpPr>
          <p:spPr bwMode="auto">
            <a:xfrm flipH="1">
              <a:off x="4506698" y="3254828"/>
              <a:ext cx="653144" cy="5334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Line 13"/>
            <p:cNvSpPr>
              <a:spLocks noChangeShapeType="1"/>
            </p:cNvSpPr>
            <p:nvPr/>
          </p:nvSpPr>
          <p:spPr bwMode="auto">
            <a:xfrm flipV="1">
              <a:off x="4817851" y="1813833"/>
              <a:ext cx="1427163" cy="16954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2" name="Freeform 14"/>
            <p:cNvSpPr>
              <a:spLocks/>
            </p:cNvSpPr>
            <p:nvPr/>
          </p:nvSpPr>
          <p:spPr bwMode="auto">
            <a:xfrm>
              <a:off x="4829871" y="3251654"/>
              <a:ext cx="119063" cy="57150"/>
            </a:xfrm>
            <a:custGeom>
              <a:avLst/>
              <a:gdLst>
                <a:gd name="T0" fmla="*/ 0 w 75"/>
                <a:gd name="T1" fmla="*/ 0 h 36"/>
                <a:gd name="T2" fmla="*/ 51 w 75"/>
                <a:gd name="T3" fmla="*/ 6 h 36"/>
                <a:gd name="T4" fmla="*/ 75 w 75"/>
                <a:gd name="T5" fmla="*/ 36 h 36"/>
                <a:gd name="T6" fmla="*/ 0 60000 65536"/>
                <a:gd name="T7" fmla="*/ 0 60000 65536"/>
                <a:gd name="T8" fmla="*/ 0 60000 65536"/>
                <a:gd name="T9" fmla="*/ 0 w 75"/>
                <a:gd name="T10" fmla="*/ 0 h 36"/>
                <a:gd name="T11" fmla="*/ 75 w 75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36">
                  <a:moveTo>
                    <a:pt x="0" y="0"/>
                  </a:moveTo>
                  <a:cubicBezTo>
                    <a:pt x="8" y="1"/>
                    <a:pt x="38" y="0"/>
                    <a:pt x="51" y="6"/>
                  </a:cubicBezTo>
                  <a:cubicBezTo>
                    <a:pt x="64" y="12"/>
                    <a:pt x="70" y="30"/>
                    <a:pt x="75" y="3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Text Box 15"/>
            <p:cNvSpPr txBox="1">
              <a:spLocks noChangeArrowheads="1"/>
            </p:cNvSpPr>
            <p:nvPr/>
          </p:nvSpPr>
          <p:spPr bwMode="auto">
            <a:xfrm>
              <a:off x="4810594" y="2823708"/>
              <a:ext cx="303213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sz="1800" i="1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6131621" y="1602468"/>
              <a:ext cx="382588" cy="2921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40" name="Object 19"/>
            <p:cNvGraphicFramePr>
              <a:graphicFrameLocks noChangeAspect="1"/>
            </p:cNvGraphicFramePr>
            <p:nvPr/>
          </p:nvGraphicFramePr>
          <p:xfrm>
            <a:off x="6795635" y="1140959"/>
            <a:ext cx="2032000" cy="425450"/>
          </p:xfrm>
          <a:graphic>
            <a:graphicData uri="http://schemas.openxmlformats.org/presentationml/2006/ole">
              <p:oleObj spid="_x0000_s14340" name="Equation" r:id="rId6" imgW="1282680" imgH="266400" progId="Equation.DSMT4">
                <p:embed/>
              </p:oleObj>
            </a:graphicData>
          </a:graphic>
        </p:graphicFrame>
        <p:sp>
          <p:nvSpPr>
            <p:cNvPr id="14356" name="Text Box 23"/>
            <p:cNvSpPr txBox="1">
              <a:spLocks noChangeArrowheads="1"/>
            </p:cNvSpPr>
            <p:nvPr/>
          </p:nvSpPr>
          <p:spPr bwMode="auto">
            <a:xfrm>
              <a:off x="2151535" y="5192714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x    </a:t>
              </a:r>
            </a:p>
          </p:txBody>
        </p:sp>
        <p:sp>
          <p:nvSpPr>
            <p:cNvPr id="14357" name="Line 24"/>
            <p:cNvSpPr>
              <a:spLocks noChangeShapeType="1"/>
            </p:cNvSpPr>
            <p:nvPr/>
          </p:nvSpPr>
          <p:spPr bwMode="auto">
            <a:xfrm flipV="1">
              <a:off x="4806058" y="1265918"/>
              <a:ext cx="0" cy="2255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8" name="Text Box 25"/>
            <p:cNvSpPr txBox="1">
              <a:spLocks noChangeArrowheads="1"/>
            </p:cNvSpPr>
            <p:nvPr/>
          </p:nvSpPr>
          <p:spPr bwMode="auto">
            <a:xfrm>
              <a:off x="4666358" y="734105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z    </a:t>
              </a:r>
            </a:p>
          </p:txBody>
        </p:sp>
        <p:graphicFrame>
          <p:nvGraphicFramePr>
            <p:cNvPr id="14341" name="Object 29"/>
            <p:cNvGraphicFramePr>
              <a:graphicFrameLocks noChangeAspect="1"/>
            </p:cNvGraphicFramePr>
            <p:nvPr/>
          </p:nvGraphicFramePr>
          <p:xfrm>
            <a:off x="6584059" y="1778680"/>
            <a:ext cx="242888" cy="460375"/>
          </p:xfrm>
          <a:graphic>
            <a:graphicData uri="http://schemas.openxmlformats.org/presentationml/2006/ole">
              <p:oleObj spid="_x0000_s14341" name="Equation" r:id="rId7" imgW="126720" imgH="241200" progId="Equation.DSMT4">
                <p:embed/>
              </p:oleObj>
            </a:graphicData>
          </a:graphic>
        </p:graphicFrame>
        <p:graphicFrame>
          <p:nvGraphicFramePr>
            <p:cNvPr id="14342" name="Object 33"/>
            <p:cNvGraphicFramePr>
              <a:graphicFrameLocks noChangeAspect="1"/>
            </p:cNvGraphicFramePr>
            <p:nvPr/>
          </p:nvGraphicFramePr>
          <p:xfrm>
            <a:off x="6233660" y="1174296"/>
            <a:ext cx="365125" cy="474663"/>
          </p:xfrm>
          <a:graphic>
            <a:graphicData uri="http://schemas.openxmlformats.org/presentationml/2006/ole">
              <p:oleObj spid="_x0000_s14342" name="Equation" r:id="rId8" imgW="164880" imgH="215640" progId="Equation.DSMT4">
                <p:embed/>
              </p:oleObj>
            </a:graphicData>
          </a:graphic>
        </p:graphicFrame>
        <p:sp>
          <p:nvSpPr>
            <p:cNvPr id="14359" name="Oval 34"/>
            <p:cNvSpPr>
              <a:spLocks noChangeArrowheads="1"/>
            </p:cNvSpPr>
            <p:nvPr/>
          </p:nvSpPr>
          <p:spPr bwMode="auto">
            <a:xfrm>
              <a:off x="6241159" y="1681843"/>
              <a:ext cx="88900" cy="889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3" name="Object 38"/>
            <p:cNvGraphicFramePr>
              <a:graphicFrameLocks noChangeAspect="1"/>
            </p:cNvGraphicFramePr>
            <p:nvPr/>
          </p:nvGraphicFramePr>
          <p:xfrm>
            <a:off x="4845746" y="3597956"/>
            <a:ext cx="487363" cy="546100"/>
          </p:xfrm>
          <a:graphic>
            <a:graphicData uri="http://schemas.openxmlformats.org/presentationml/2006/ole">
              <p:oleObj spid="_x0000_s14343" name="Equation" r:id="rId9" imgW="215640" imgH="241200" progId="Equation.DSMT4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 bwMode="auto">
            <a:xfrm>
              <a:off x="2035644" y="4310742"/>
              <a:ext cx="4343400" cy="827315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mtClean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2024758" y="4310742"/>
              <a:ext cx="433251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3" name="Freeform 32"/>
            <p:cNvSpPr/>
            <p:nvPr/>
          </p:nvSpPr>
          <p:spPr bwMode="auto">
            <a:xfrm>
              <a:off x="6357272" y="2645229"/>
              <a:ext cx="1861457" cy="2514600"/>
            </a:xfrm>
            <a:custGeom>
              <a:avLst/>
              <a:gdLst>
                <a:gd name="connsiteX0" fmla="*/ 0 w 1861457"/>
                <a:gd name="connsiteY0" fmla="*/ 1643742 h 2394857"/>
                <a:gd name="connsiteX1" fmla="*/ 1861457 w 1861457"/>
                <a:gd name="connsiteY1" fmla="*/ 0 h 2394857"/>
                <a:gd name="connsiteX2" fmla="*/ 1850571 w 1861457"/>
                <a:gd name="connsiteY2" fmla="*/ 783771 h 2394857"/>
                <a:gd name="connsiteX3" fmla="*/ 21771 w 1861457"/>
                <a:gd name="connsiteY3" fmla="*/ 2394857 h 2394857"/>
                <a:gd name="connsiteX4" fmla="*/ 0 w 1861457"/>
                <a:gd name="connsiteY4" fmla="*/ 1643742 h 2394857"/>
                <a:gd name="connsiteX0" fmla="*/ 0 w 1861457"/>
                <a:gd name="connsiteY0" fmla="*/ 1581537 h 2394857"/>
                <a:gd name="connsiteX1" fmla="*/ 1861457 w 1861457"/>
                <a:gd name="connsiteY1" fmla="*/ 0 h 2394857"/>
                <a:gd name="connsiteX2" fmla="*/ 1850571 w 1861457"/>
                <a:gd name="connsiteY2" fmla="*/ 783771 h 2394857"/>
                <a:gd name="connsiteX3" fmla="*/ 21771 w 1861457"/>
                <a:gd name="connsiteY3" fmla="*/ 2394857 h 2394857"/>
                <a:gd name="connsiteX4" fmla="*/ 0 w 1861457"/>
                <a:gd name="connsiteY4" fmla="*/ 1581537 h 239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1457" h="2394857">
                  <a:moveTo>
                    <a:pt x="0" y="1581537"/>
                  </a:moveTo>
                  <a:lnTo>
                    <a:pt x="1861457" y="0"/>
                  </a:lnTo>
                  <a:lnTo>
                    <a:pt x="1850571" y="783771"/>
                  </a:lnTo>
                  <a:lnTo>
                    <a:pt x="21771" y="2394857"/>
                  </a:lnTo>
                  <a:lnTo>
                    <a:pt x="0" y="1581537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mtClean="0"/>
            </a:p>
          </p:txBody>
        </p:sp>
        <p:cxnSp>
          <p:nvCxnSpPr>
            <p:cNvPr id="35" name="Straight Connector 34"/>
            <p:cNvCxnSpPr>
              <a:endCxn id="33" idx="1"/>
            </p:cNvCxnSpPr>
            <p:nvPr/>
          </p:nvCxnSpPr>
          <p:spPr bwMode="auto">
            <a:xfrm flipV="1">
              <a:off x="6335500" y="2645229"/>
              <a:ext cx="1883229" cy="16655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6346386" y="4299857"/>
              <a:ext cx="1893" cy="8164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5" name="Line 22"/>
            <p:cNvSpPr>
              <a:spLocks noChangeShapeType="1"/>
            </p:cNvSpPr>
            <p:nvPr/>
          </p:nvSpPr>
          <p:spPr bwMode="auto">
            <a:xfrm flipH="1">
              <a:off x="2492829" y="3532867"/>
              <a:ext cx="2313230" cy="175758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9" name="Line 10"/>
            <p:cNvSpPr>
              <a:spLocks noChangeShapeType="1"/>
            </p:cNvSpPr>
            <p:nvPr/>
          </p:nvSpPr>
          <p:spPr bwMode="auto">
            <a:xfrm flipV="1">
              <a:off x="4806058" y="3520168"/>
              <a:ext cx="3536951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5396160" y="2114096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r   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657602" y="4517571"/>
              <a:ext cx="2366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Semi-infinite ocean</a:t>
              </a:r>
              <a:endParaRPr lang="en-US" dirty="0">
                <a:solidFill>
                  <a:schemeClr val="bg2"/>
                </a:solidFill>
                <a:latin typeface="+mj-lt"/>
              </a:endParaRPr>
            </a:p>
          </p:txBody>
        </p:sp>
      </p:grpSp>
      <p:sp>
        <p:nvSpPr>
          <p:cNvPr id="52" name="Text Box 21"/>
          <p:cNvSpPr txBox="1">
            <a:spLocks noChangeArrowheads="1"/>
          </p:cNvSpPr>
          <p:nvPr/>
        </p:nvSpPr>
        <p:spPr bwMode="auto">
          <a:xfrm>
            <a:off x="1818373" y="0"/>
            <a:ext cx="5576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on Ocean (cont.)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19401" y="870856"/>
            <a:ext cx="3791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The method is illustrated for</a:t>
            </a:r>
            <a:r>
              <a:rPr lang="en-US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 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Symbol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66114" y="1714500"/>
            <a:ext cx="17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“Testing” dipole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182563" y="1149350"/>
            <a:ext cx="40116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From plane-wave theory we have:</a:t>
            </a:r>
          </a:p>
        </p:txBody>
      </p:sp>
      <p:graphicFrame>
        <p:nvGraphicFramePr>
          <p:cNvPr id="11266" name="Object 27"/>
          <p:cNvGraphicFramePr>
            <a:graphicFrameLocks noChangeAspect="1"/>
          </p:cNvGraphicFramePr>
          <p:nvPr/>
        </p:nvGraphicFramePr>
        <p:xfrm>
          <a:off x="804863" y="1958975"/>
          <a:ext cx="3282950" cy="549275"/>
        </p:xfrm>
        <a:graphic>
          <a:graphicData uri="http://schemas.openxmlformats.org/presentationml/2006/ole">
            <p:oleObj spid="_x0000_s11266" name="Equation" r:id="rId4" imgW="1663560" imgH="279360" progId="Equation.DSMT4">
              <p:embed/>
            </p:oleObj>
          </a:graphicData>
        </a:graphic>
      </p:graphicFrame>
      <p:graphicFrame>
        <p:nvGraphicFramePr>
          <p:cNvPr id="11267" name="Object 28"/>
          <p:cNvGraphicFramePr>
            <a:graphicFrameLocks noChangeAspect="1"/>
          </p:cNvGraphicFramePr>
          <p:nvPr/>
        </p:nvGraphicFramePr>
        <p:xfrm>
          <a:off x="1194936" y="2914403"/>
          <a:ext cx="2563674" cy="854096"/>
        </p:xfrm>
        <a:graphic>
          <a:graphicData uri="http://schemas.openxmlformats.org/presentationml/2006/ole">
            <p:oleObj spid="_x0000_s11267" name="Equation" r:id="rId5" imgW="1371600" imgH="457200" progId="Equation.DSMT4">
              <p:embed/>
            </p:oleObj>
          </a:graphicData>
        </a:graphic>
      </p:graphicFrame>
      <p:sp>
        <p:nvSpPr>
          <p:cNvPr id="11274" name="Text Box 59"/>
          <p:cNvSpPr txBox="1">
            <a:spLocks noChangeArrowheads="1"/>
          </p:cNvSpPr>
          <p:nvPr/>
        </p:nvSpPr>
        <p:spPr bwMode="auto">
          <a:xfrm>
            <a:off x="6375400" y="1781175"/>
            <a:ext cx="2032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TM</a:t>
            </a:r>
            <a:r>
              <a:rPr lang="en-US" i="1" baseline="-25000">
                <a:solidFill>
                  <a:schemeClr val="bg1"/>
                </a:solidFill>
              </a:rPr>
              <a:t>z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incidence</a:t>
            </a:r>
          </a:p>
        </p:txBody>
      </p:sp>
      <p:sp>
        <p:nvSpPr>
          <p:cNvPr id="11275" name="Oval 23"/>
          <p:cNvSpPr>
            <a:spLocks noChangeArrowheads="1"/>
          </p:cNvSpPr>
          <p:nvPr/>
        </p:nvSpPr>
        <p:spPr bwMode="auto">
          <a:xfrm>
            <a:off x="4824413" y="5026025"/>
            <a:ext cx="138112" cy="138113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692275" y="2375975"/>
            <a:ext cx="7235825" cy="3924300"/>
            <a:chOff x="1692275" y="2375975"/>
            <a:chExt cx="7235825" cy="3924300"/>
          </a:xfrm>
        </p:grpSpPr>
        <p:grpSp>
          <p:nvGrpSpPr>
            <p:cNvPr id="11273" name="Group 58"/>
            <p:cNvGrpSpPr>
              <a:grpSpLocks/>
            </p:cNvGrpSpPr>
            <p:nvPr/>
          </p:nvGrpSpPr>
          <p:grpSpPr bwMode="auto">
            <a:xfrm>
              <a:off x="1692275" y="2375975"/>
              <a:ext cx="7235825" cy="3924300"/>
              <a:chOff x="1168" y="1720"/>
              <a:chExt cx="4558" cy="2472"/>
            </a:xfrm>
          </p:grpSpPr>
          <p:grpSp>
            <p:nvGrpSpPr>
              <p:cNvPr id="11276" name="Group 57"/>
              <p:cNvGrpSpPr>
                <a:grpSpLocks/>
              </p:cNvGrpSpPr>
              <p:nvPr/>
            </p:nvGrpSpPr>
            <p:grpSpPr bwMode="auto">
              <a:xfrm>
                <a:off x="1168" y="1720"/>
                <a:ext cx="4558" cy="2472"/>
                <a:chOff x="1168" y="1720"/>
                <a:chExt cx="4558" cy="2472"/>
              </a:xfrm>
            </p:grpSpPr>
            <p:sp>
              <p:nvSpPr>
                <p:cNvPr id="11278" name="Rectangle 29" descr="Water droplets"/>
                <p:cNvSpPr>
                  <a:spLocks noChangeArrowheads="1"/>
                </p:cNvSpPr>
                <p:nvPr/>
              </p:nvSpPr>
              <p:spPr bwMode="auto">
                <a:xfrm>
                  <a:off x="1168" y="3376"/>
                  <a:ext cx="4160" cy="816"/>
                </a:xfrm>
                <a:prstGeom prst="rect">
                  <a:avLst/>
                </a:prstGeom>
                <a:blipFill dpi="0" rotWithShape="0">
                  <a:blip r:embed="rId6" cstate="print"/>
                  <a:srcRect/>
                  <a:tile tx="0" ty="0" sx="100000" sy="100000" flip="none" algn="tl"/>
                </a:blipFill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490" y="3221"/>
                  <a:ext cx="23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i="1" dirty="0" smtClean="0">
                      <a:solidFill>
                        <a:schemeClr val="bg2"/>
                      </a:solidFill>
                    </a:rPr>
                    <a:t>x   </a:t>
                  </a:r>
                  <a:endParaRPr lang="en-US" i="1" dirty="0">
                    <a:solidFill>
                      <a:schemeClr val="bg2"/>
                    </a:solidFill>
                  </a:endParaRPr>
                </a:p>
              </p:txBody>
            </p:sp>
            <p:sp>
              <p:nvSpPr>
                <p:cNvPr id="11280" name="Line 33"/>
                <p:cNvSpPr>
                  <a:spLocks noChangeShapeType="1"/>
                </p:cNvSpPr>
                <p:nvPr/>
              </p:nvSpPr>
              <p:spPr bwMode="auto">
                <a:xfrm>
                  <a:off x="3492" y="3376"/>
                  <a:ext cx="1971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81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3179" y="2869"/>
                  <a:ext cx="0" cy="443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82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211" y="2252"/>
                  <a:ext cx="899" cy="1068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83" name="Freeform 38"/>
                <p:cNvSpPr>
                  <a:spLocks/>
                </p:cNvSpPr>
                <p:nvPr/>
              </p:nvSpPr>
              <p:spPr bwMode="auto">
                <a:xfrm>
                  <a:off x="3198" y="3192"/>
                  <a:ext cx="75" cy="36"/>
                </a:xfrm>
                <a:custGeom>
                  <a:avLst/>
                  <a:gdLst>
                    <a:gd name="T0" fmla="*/ 0 w 75"/>
                    <a:gd name="T1" fmla="*/ 0 h 36"/>
                    <a:gd name="T2" fmla="*/ 51 w 75"/>
                    <a:gd name="T3" fmla="*/ 6 h 36"/>
                    <a:gd name="T4" fmla="*/ 75 w 75"/>
                    <a:gd name="T5" fmla="*/ 36 h 36"/>
                    <a:gd name="T6" fmla="*/ 0 60000 65536"/>
                    <a:gd name="T7" fmla="*/ 0 60000 65536"/>
                    <a:gd name="T8" fmla="*/ 0 60000 65536"/>
                    <a:gd name="T9" fmla="*/ 0 w 75"/>
                    <a:gd name="T10" fmla="*/ 0 h 36"/>
                    <a:gd name="T11" fmla="*/ 75 w 75"/>
                    <a:gd name="T12" fmla="*/ 36 h 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75" h="36">
                      <a:moveTo>
                        <a:pt x="0" y="0"/>
                      </a:moveTo>
                      <a:cubicBezTo>
                        <a:pt x="8" y="1"/>
                        <a:pt x="38" y="0"/>
                        <a:pt x="51" y="6"/>
                      </a:cubicBezTo>
                      <a:cubicBezTo>
                        <a:pt x="64" y="12"/>
                        <a:pt x="70" y="30"/>
                        <a:pt x="75" y="3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8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179" y="2943"/>
                  <a:ext cx="191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 i="1" dirty="0">
                      <a:solidFill>
                        <a:schemeClr val="bg2"/>
                      </a:solidFill>
                      <a:latin typeface="Symbol" pitchFamily="18" charset="2"/>
                      <a:sym typeface="Symbol" pitchFamily="18" charset="2"/>
                    </a:rPr>
                    <a:t></a:t>
                  </a:r>
                  <a:endParaRPr lang="en-US" sz="1800" i="1" dirty="0">
                    <a:solidFill>
                      <a:schemeClr val="bg2"/>
                    </a:solidFill>
                    <a:latin typeface="Symbol" pitchFamily="18" charset="2"/>
                  </a:endParaRPr>
                </a:p>
              </p:txBody>
            </p:sp>
            <p:sp>
              <p:nvSpPr>
                <p:cNvPr id="1128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099" y="2569"/>
                  <a:ext cx="23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i="1" dirty="0">
                      <a:solidFill>
                        <a:schemeClr val="bg2"/>
                      </a:solidFill>
                    </a:rPr>
                    <a:t>z   </a:t>
                  </a:r>
                </a:p>
              </p:txBody>
            </p:sp>
            <p:sp>
              <p:nvSpPr>
                <p:cNvPr id="11286" name="Line 44"/>
                <p:cNvSpPr>
                  <a:spLocks noChangeShapeType="1"/>
                </p:cNvSpPr>
                <p:nvPr/>
              </p:nvSpPr>
              <p:spPr bwMode="auto">
                <a:xfrm>
                  <a:off x="4018" y="2160"/>
                  <a:ext cx="241" cy="184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87" name="AutoShape 46"/>
                <p:cNvSpPr>
                  <a:spLocks noChangeArrowheads="1"/>
                </p:cNvSpPr>
                <p:nvPr/>
              </p:nvSpPr>
              <p:spPr bwMode="auto">
                <a:xfrm rot="2471007">
                  <a:off x="3552" y="2712"/>
                  <a:ext cx="312" cy="64"/>
                </a:xfrm>
                <a:prstGeom prst="rightArrow">
                  <a:avLst>
                    <a:gd name="adj1" fmla="val 50000"/>
                    <a:gd name="adj2" fmla="val 121875"/>
                  </a:avLst>
                </a:prstGeom>
                <a:solidFill>
                  <a:schemeClr val="hlink"/>
                </a:solidFill>
                <a:ln w="12700">
                  <a:solidFill>
                    <a:schemeClr val="hlink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8" name="Oval 47"/>
                <p:cNvSpPr>
                  <a:spLocks noChangeArrowheads="1"/>
                </p:cNvSpPr>
                <p:nvPr/>
              </p:nvSpPr>
              <p:spPr bwMode="auto">
                <a:xfrm>
                  <a:off x="3776" y="1904"/>
                  <a:ext cx="696" cy="696"/>
                </a:xfrm>
                <a:prstGeom prst="ellips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89" name="Oval 48"/>
                <p:cNvSpPr>
                  <a:spLocks noChangeArrowheads="1"/>
                </p:cNvSpPr>
                <p:nvPr/>
              </p:nvSpPr>
              <p:spPr bwMode="auto">
                <a:xfrm>
                  <a:off x="3616" y="1720"/>
                  <a:ext cx="1032" cy="1032"/>
                </a:xfrm>
                <a:prstGeom prst="ellips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11268" name="Object 51"/>
              <p:cNvGraphicFramePr>
                <a:graphicFrameLocks noChangeAspect="1"/>
              </p:cNvGraphicFramePr>
              <p:nvPr/>
            </p:nvGraphicFramePr>
            <p:xfrm>
              <a:off x="4160" y="1940"/>
              <a:ext cx="159" cy="299"/>
            </p:xfrm>
            <a:graphic>
              <a:graphicData uri="http://schemas.openxmlformats.org/presentationml/2006/ole">
                <p:oleObj spid="_x0000_s11268" name="Equation" r:id="rId7" imgW="114120" imgH="215640" progId="Equation.DSMT4">
                  <p:embed/>
                </p:oleObj>
              </a:graphicData>
            </a:graphic>
          </p:graphicFrame>
          <p:sp>
            <p:nvSpPr>
              <p:cNvPr id="11277" name="Oval 52"/>
              <p:cNvSpPr>
                <a:spLocks noChangeArrowheads="1"/>
              </p:cNvSpPr>
              <p:nvPr/>
            </p:nvSpPr>
            <p:spPr bwMode="auto">
              <a:xfrm>
                <a:off x="4096" y="2208"/>
                <a:ext cx="56" cy="5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1269" name="Object 53"/>
              <p:cNvGraphicFramePr>
                <a:graphicFrameLocks noChangeAspect="1"/>
              </p:cNvGraphicFramePr>
              <p:nvPr/>
            </p:nvGraphicFramePr>
            <p:xfrm>
              <a:off x="3827" y="2842"/>
              <a:ext cx="224" cy="268"/>
            </p:xfrm>
            <a:graphic>
              <a:graphicData uri="http://schemas.openxmlformats.org/presentationml/2006/ole">
                <p:oleObj spid="_x0000_s11269" name="Equation" r:id="rId8" imgW="190440" imgH="228600" progId="Equation.DSMT4">
                  <p:embed/>
                </p:oleObj>
              </a:graphicData>
            </a:graphic>
          </p:graphicFrame>
        </p:grpSp>
        <p:graphicFrame>
          <p:nvGraphicFramePr>
            <p:cNvPr id="11270" name="Object 60"/>
            <p:cNvGraphicFramePr>
              <a:graphicFrameLocks noChangeAspect="1"/>
            </p:cNvGraphicFramePr>
            <p:nvPr/>
          </p:nvGraphicFramePr>
          <p:xfrm>
            <a:off x="3894138" y="4465638"/>
            <a:ext cx="741362" cy="454025"/>
          </p:xfrm>
          <a:graphic>
            <a:graphicData uri="http://schemas.openxmlformats.org/presentationml/2006/ole">
              <p:oleObj spid="_x0000_s11270" name="Equation" r:id="rId9" imgW="393480" imgH="241200" progId="Equation.DSMT4">
                <p:embed/>
              </p:oleObj>
            </a:graphicData>
          </a:graphic>
        </p:graphicFrame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4593772" y="5007429"/>
            <a:ext cx="55517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1883689" y="0"/>
            <a:ext cx="5576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on Ocean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402752" y="1171061"/>
            <a:ext cx="190650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Incident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field:</a:t>
            </a:r>
          </a:p>
        </p:txBody>
      </p:sp>
      <p:graphicFrame>
        <p:nvGraphicFramePr>
          <p:cNvPr id="7170" name="Object 16"/>
          <p:cNvGraphicFramePr>
            <a:graphicFrameLocks noChangeAspect="1"/>
          </p:cNvGraphicFramePr>
          <p:nvPr/>
        </p:nvGraphicFramePr>
        <p:xfrm>
          <a:off x="2511425" y="1720850"/>
          <a:ext cx="3546475" cy="671513"/>
        </p:xfrm>
        <a:graphic>
          <a:graphicData uri="http://schemas.openxmlformats.org/presentationml/2006/ole">
            <p:oleObj spid="_x0000_s68610" name="Equation" r:id="rId4" imgW="1409400" imgH="266400" progId="Equation.DSMT4">
              <p:embed/>
            </p:oleObj>
          </a:graphicData>
        </a:graphic>
      </p:graphicFrame>
      <p:graphicFrame>
        <p:nvGraphicFramePr>
          <p:cNvPr id="7171" name="Object 17"/>
          <p:cNvGraphicFramePr>
            <a:graphicFrameLocks noChangeAspect="1"/>
          </p:cNvGraphicFramePr>
          <p:nvPr/>
        </p:nvGraphicFramePr>
        <p:xfrm>
          <a:off x="3171000" y="2953369"/>
          <a:ext cx="2662238" cy="933450"/>
        </p:xfrm>
        <a:graphic>
          <a:graphicData uri="http://schemas.openxmlformats.org/presentationml/2006/ole">
            <p:oleObj spid="_x0000_s68611" name="Equation" r:id="rId5" imgW="1231560" imgH="431640" progId="Equation.DSMT4">
              <p:embed/>
            </p:oleObj>
          </a:graphicData>
        </a:graphic>
      </p:graphicFrame>
      <p:sp>
        <p:nvSpPr>
          <p:cNvPr id="7174" name="Text Box 18"/>
          <p:cNvSpPr txBox="1">
            <a:spLocks noChangeArrowheads="1"/>
          </p:cNvSpPr>
          <p:nvPr/>
        </p:nvSpPr>
        <p:spPr bwMode="auto">
          <a:xfrm>
            <a:off x="2217820" y="2546743"/>
            <a:ext cx="958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where</a:t>
            </a:r>
          </a:p>
        </p:txBody>
      </p:sp>
      <p:sp>
        <p:nvSpPr>
          <p:cNvPr id="7175" name="Text Box 20"/>
          <p:cNvSpPr txBox="1">
            <a:spLocks noChangeArrowheads="1"/>
          </p:cNvSpPr>
          <p:nvPr/>
        </p:nvSpPr>
        <p:spPr bwMode="auto">
          <a:xfrm>
            <a:off x="2159636" y="5359773"/>
            <a:ext cx="11620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Hence,</a:t>
            </a:r>
          </a:p>
        </p:txBody>
      </p:sp>
      <p:sp>
        <p:nvSpPr>
          <p:cNvPr id="831509" name="Text Box 21"/>
          <p:cNvSpPr txBox="1">
            <a:spLocks noChangeArrowheads="1"/>
          </p:cNvSpPr>
          <p:nvPr/>
        </p:nvSpPr>
        <p:spPr bwMode="auto">
          <a:xfrm>
            <a:off x="1829259" y="0"/>
            <a:ext cx="5576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on Ocean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8613" name="Object 26"/>
          <p:cNvGraphicFramePr>
            <a:graphicFrameLocks noChangeAspect="1"/>
          </p:cNvGraphicFramePr>
          <p:nvPr/>
        </p:nvGraphicFramePr>
        <p:xfrm>
          <a:off x="2996374" y="5858252"/>
          <a:ext cx="3106738" cy="512762"/>
        </p:xfrm>
        <a:graphic>
          <a:graphicData uri="http://schemas.openxmlformats.org/presentationml/2006/ole">
            <p:oleObj spid="_x0000_s68613" name="Equation" r:id="rId6" imgW="1536480" imgH="253800" progId="Equation.DSMT4">
              <p:embed/>
            </p:oleObj>
          </a:graphicData>
        </a:graphic>
      </p:graphicFrame>
      <p:graphicFrame>
        <p:nvGraphicFramePr>
          <p:cNvPr id="68614" name="Object 16"/>
          <p:cNvGraphicFramePr>
            <a:graphicFrameLocks noChangeAspect="1"/>
          </p:cNvGraphicFramePr>
          <p:nvPr/>
        </p:nvGraphicFramePr>
        <p:xfrm>
          <a:off x="2840584" y="4564113"/>
          <a:ext cx="2247900" cy="509134"/>
        </p:xfrm>
        <a:graphic>
          <a:graphicData uri="http://schemas.openxmlformats.org/presentationml/2006/ole">
            <p:oleObj spid="_x0000_s68614" name="Equation" r:id="rId7" imgW="1066680" imgH="241200" progId="Equation.DSMT4">
              <p:embed/>
            </p:oleObj>
          </a:graphicData>
        </a:graphic>
      </p:graphicFrame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476375" y="4175518"/>
            <a:ext cx="12240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We have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208026" y="1068697"/>
            <a:ext cx="1087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Hence:</a:t>
            </a:r>
          </a:p>
        </p:txBody>
      </p:sp>
      <p:graphicFrame>
        <p:nvGraphicFramePr>
          <p:cNvPr id="15362" name="Object 18"/>
          <p:cNvGraphicFramePr>
            <a:graphicFrameLocks noChangeAspect="1"/>
          </p:cNvGraphicFramePr>
          <p:nvPr/>
        </p:nvGraphicFramePr>
        <p:xfrm>
          <a:off x="2141538" y="1677988"/>
          <a:ext cx="4881562" cy="692150"/>
        </p:xfrm>
        <a:graphic>
          <a:graphicData uri="http://schemas.openxmlformats.org/presentationml/2006/ole">
            <p:oleObj spid="_x0000_s15362" name="Equation" r:id="rId4" imgW="1968480" imgH="279360" progId="Equation.DSMT4">
              <p:embed/>
            </p:oleObj>
          </a:graphicData>
        </a:graphic>
      </p:graphicFrame>
      <p:sp>
        <p:nvSpPr>
          <p:cNvPr id="15365" name="Text Box 19"/>
          <p:cNvSpPr txBox="1">
            <a:spLocks noChangeArrowheads="1"/>
          </p:cNvSpPr>
          <p:nvPr/>
        </p:nvSpPr>
        <p:spPr bwMode="auto">
          <a:xfrm>
            <a:off x="973138" y="2711450"/>
            <a:ext cx="7170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charset="0"/>
              </a:rPr>
              <a:t>Note: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 The reflection coefficient depends only on </a:t>
            </a:r>
            <a:r>
              <a:rPr lang="en-US" i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 and not </a:t>
            </a:r>
            <a:r>
              <a:rPr lang="en-US" i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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.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6" name="Text Box 23"/>
          <p:cNvSpPr txBox="1">
            <a:spLocks noChangeArrowheads="1"/>
          </p:cNvSpPr>
          <p:nvPr/>
        </p:nvSpPr>
        <p:spPr bwMode="auto">
          <a:xfrm>
            <a:off x="884238" y="3948113"/>
            <a:ext cx="77263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charset="0"/>
              </a:rPr>
              <a:t>A similar calculation can be done to determine the </a:t>
            </a:r>
            <a:r>
              <a:rPr lang="en-US" i="1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</a:t>
            </a: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component of the radiated far field:</a:t>
            </a:r>
          </a:p>
        </p:txBody>
      </p:sp>
      <p:graphicFrame>
        <p:nvGraphicFramePr>
          <p:cNvPr id="15363" name="Object 25"/>
          <p:cNvGraphicFramePr>
            <a:graphicFrameLocks noChangeAspect="1"/>
          </p:cNvGraphicFramePr>
          <p:nvPr/>
        </p:nvGraphicFramePr>
        <p:xfrm>
          <a:off x="1878013" y="5065713"/>
          <a:ext cx="4787900" cy="736600"/>
        </p:xfrm>
        <a:graphic>
          <a:graphicData uri="http://schemas.openxmlformats.org/presentationml/2006/ole">
            <p:oleObj spid="_x0000_s15363" name="Equation" r:id="rId5" imgW="1815840" imgH="27936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18372" y="0"/>
            <a:ext cx="5779861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Ocean (cont.)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201988" y="6029325"/>
          <a:ext cx="2622550" cy="563563"/>
        </p:xfrm>
        <a:graphic>
          <a:graphicData uri="http://schemas.openxmlformats.org/presentationml/2006/ole">
            <p:oleObj spid="_x0000_s15364" name="Equation" r:id="rId6" imgW="124452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081213" y="2998788"/>
          <a:ext cx="5842000" cy="860425"/>
        </p:xfrm>
        <a:graphic>
          <a:graphicData uri="http://schemas.openxmlformats.org/presentationml/2006/ole">
            <p:oleObj spid="_x0000_s16386" name="Equation" r:id="rId4" imgW="3352680" imgH="495000" progId="Equation.DSMT4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2076677" y="4031112"/>
          <a:ext cx="1636712" cy="419100"/>
        </p:xfrm>
        <a:graphic>
          <a:graphicData uri="http://schemas.openxmlformats.org/presentationml/2006/ole">
            <p:oleObj spid="_x0000_s16387" name="Equation" r:id="rId5" imgW="939600" imgH="241200" progId="Equation.DSMT4">
              <p:embed/>
            </p:oleObj>
          </a:graphicData>
        </a:graphic>
      </p:graphicFrame>
      <p:graphicFrame>
        <p:nvGraphicFramePr>
          <p:cNvPr id="16388" name="Object 6"/>
          <p:cNvGraphicFramePr>
            <a:graphicFrameLocks noChangeAspect="1"/>
          </p:cNvGraphicFramePr>
          <p:nvPr/>
        </p:nvGraphicFramePr>
        <p:xfrm>
          <a:off x="2068513" y="5110163"/>
          <a:ext cx="5459412" cy="815975"/>
        </p:xfrm>
        <a:graphic>
          <a:graphicData uri="http://schemas.openxmlformats.org/presentationml/2006/ole">
            <p:oleObj spid="_x0000_s16388" name="Equation" r:id="rId6" imgW="3136680" imgH="469800" progId="Equation.DSMT4">
              <p:embed/>
            </p:oleObj>
          </a:graphicData>
        </a:graphic>
      </p:graphicFrame>
      <p:graphicFrame>
        <p:nvGraphicFramePr>
          <p:cNvPr id="16389" name="Object 7"/>
          <p:cNvGraphicFramePr>
            <a:graphicFrameLocks noChangeAspect="1"/>
          </p:cNvGraphicFramePr>
          <p:nvPr/>
        </p:nvGraphicFramePr>
        <p:xfrm>
          <a:off x="2041752" y="5988499"/>
          <a:ext cx="1592262" cy="419100"/>
        </p:xfrm>
        <a:graphic>
          <a:graphicData uri="http://schemas.openxmlformats.org/presentationml/2006/ole">
            <p:oleObj spid="_x0000_s16389" name="Equation" r:id="rId7" imgW="914400" imgH="241200" progId="Equation.DSMT4">
              <p:embed/>
            </p:oleObj>
          </a:graphicData>
        </a:graphic>
      </p:graphicFrame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698500" y="1022579"/>
          <a:ext cx="3370263" cy="977900"/>
        </p:xfrm>
        <a:graphic>
          <a:graphicData uri="http://schemas.openxmlformats.org/presentationml/2006/ole">
            <p:oleObj spid="_x0000_s16390" name="Equation" r:id="rId8" imgW="1574640" imgH="457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796601" y="0"/>
            <a:ext cx="5576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on Ocean (cont.)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198645" y="2441968"/>
            <a:ext cx="958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7" name="Text Box 7"/>
          <p:cNvSpPr txBox="1">
            <a:spLocks noChangeArrowheads="1"/>
          </p:cNvSpPr>
          <p:nvPr/>
        </p:nvSpPr>
        <p:spPr bwMode="auto">
          <a:xfrm>
            <a:off x="1495425" y="3175"/>
            <a:ext cx="6516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Arbitrary Surface Current</a:t>
            </a:r>
          </a:p>
        </p:txBody>
      </p:sp>
      <p:sp>
        <p:nvSpPr>
          <p:cNvPr id="17439" name="Text Box 35"/>
          <p:cNvSpPr txBox="1">
            <a:spLocks noChangeArrowheads="1"/>
          </p:cNvSpPr>
          <p:nvPr/>
        </p:nvSpPr>
        <p:spPr bwMode="auto">
          <a:xfrm>
            <a:off x="2853832" y="2681410"/>
            <a:ext cx="2459017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</a:rPr>
              <a:t>Each piece of the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surface current </a:t>
            </a:r>
            <a:r>
              <a:rPr lang="en-US" sz="1600" dirty="0">
                <a:solidFill>
                  <a:schemeClr val="bg1"/>
                </a:solidFill>
                <a:latin typeface="Arial" charset="0"/>
              </a:rPr>
              <a:t>acts like a dipole at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sz="1600" i="1" dirty="0" smtClean="0">
                <a:solidFill>
                  <a:schemeClr val="bg1"/>
                </a:solidFill>
              </a:rPr>
              <a:t>x</a:t>
            </a:r>
            <a:r>
              <a:rPr lang="en-US" sz="1600" dirty="0">
                <a:solidFill>
                  <a:schemeClr val="bg1"/>
                </a:solidFill>
                <a:cs typeface="Times New Roman" pitchFamily="18" charset="0"/>
              </a:rPr>
              <a:t>´</a:t>
            </a:r>
            <a:r>
              <a:rPr lang="en-US" sz="16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1600" i="1" dirty="0" smtClean="0">
                <a:solidFill>
                  <a:schemeClr val="bg1"/>
                </a:solidFill>
              </a:rPr>
              <a:t>y</a:t>
            </a:r>
            <a:r>
              <a:rPr lang="en-US" sz="1600" dirty="0" smtClean="0">
                <a:solidFill>
                  <a:schemeClr val="bg1"/>
                </a:solidFill>
                <a:cs typeface="Times New Roman" pitchFamily="18" charset="0"/>
              </a:rPr>
              <a:t>´)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7410" name="Object 47"/>
          <p:cNvGraphicFramePr>
            <a:graphicFrameLocks noChangeAspect="1"/>
          </p:cNvGraphicFramePr>
          <p:nvPr/>
        </p:nvGraphicFramePr>
        <p:xfrm>
          <a:off x="6067364" y="2049339"/>
          <a:ext cx="2235200" cy="485775"/>
        </p:xfrm>
        <a:graphic>
          <a:graphicData uri="http://schemas.openxmlformats.org/presentationml/2006/ole">
            <p:oleObj spid="_x0000_s17410" name="Equation" r:id="rId4" imgW="1168200" imgH="253800" progId="Equation.DSMT4">
              <p:embed/>
            </p:oleObj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644969" y="676865"/>
            <a:ext cx="2337009" cy="2700999"/>
            <a:chOff x="858725" y="427483"/>
            <a:chExt cx="2337009" cy="2700999"/>
          </a:xfrm>
        </p:grpSpPr>
        <p:sp>
          <p:nvSpPr>
            <p:cNvPr id="17429" name="Rectangle 25"/>
            <p:cNvSpPr>
              <a:spLocks noChangeArrowheads="1"/>
            </p:cNvSpPr>
            <p:nvPr/>
          </p:nvSpPr>
          <p:spPr bwMode="auto">
            <a:xfrm>
              <a:off x="1186534" y="1529436"/>
              <a:ext cx="685800" cy="10414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26"/>
            <p:cNvSpPr>
              <a:spLocks noChangeShapeType="1"/>
            </p:cNvSpPr>
            <p:nvPr/>
          </p:nvSpPr>
          <p:spPr bwMode="auto">
            <a:xfrm>
              <a:off x="1351634" y="2050136"/>
              <a:ext cx="3810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1" name="Line 27"/>
            <p:cNvSpPr>
              <a:spLocks noChangeShapeType="1"/>
            </p:cNvSpPr>
            <p:nvPr/>
          </p:nvSpPr>
          <p:spPr bwMode="auto">
            <a:xfrm>
              <a:off x="1351634" y="1770736"/>
              <a:ext cx="3810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2" name="Line 28"/>
            <p:cNvSpPr>
              <a:spLocks noChangeShapeType="1"/>
            </p:cNvSpPr>
            <p:nvPr/>
          </p:nvSpPr>
          <p:spPr bwMode="auto">
            <a:xfrm>
              <a:off x="1364334" y="2304136"/>
              <a:ext cx="3810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4" name="Line 30"/>
            <p:cNvSpPr>
              <a:spLocks noChangeShapeType="1"/>
            </p:cNvSpPr>
            <p:nvPr/>
          </p:nvSpPr>
          <p:spPr bwMode="auto">
            <a:xfrm>
              <a:off x="2139034" y="2062836"/>
              <a:ext cx="609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5" name="Text Box 31"/>
            <p:cNvSpPr txBox="1">
              <a:spLocks noChangeArrowheads="1"/>
            </p:cNvSpPr>
            <p:nvPr/>
          </p:nvSpPr>
          <p:spPr bwMode="auto">
            <a:xfrm>
              <a:off x="2821084" y="1837347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x   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 flipV="1">
              <a:off x="1553184" y="892787"/>
              <a:ext cx="0" cy="4953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7" name="Text Box 33"/>
            <p:cNvSpPr txBox="1">
              <a:spLocks noChangeArrowheads="1"/>
            </p:cNvSpPr>
            <p:nvPr/>
          </p:nvSpPr>
          <p:spPr bwMode="auto">
            <a:xfrm>
              <a:off x="1426721" y="427483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y   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17438" name="Rectangle 34"/>
            <p:cNvSpPr>
              <a:spLocks noChangeArrowheads="1"/>
            </p:cNvSpPr>
            <p:nvPr/>
          </p:nvSpPr>
          <p:spPr bwMode="auto">
            <a:xfrm>
              <a:off x="1628559" y="2404086"/>
              <a:ext cx="139700" cy="889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858725" y="2731325"/>
            <a:ext cx="1012750" cy="397157"/>
          </p:xfrm>
          <a:graphic>
            <a:graphicData uri="http://schemas.openxmlformats.org/presentationml/2006/ole">
              <p:oleObj spid="_x0000_s17413" name="Equation" r:id="rId5" imgW="647640" imgH="253800" progId="Equation.DSMT4">
                <p:embed/>
              </p:oleObj>
            </a:graphicData>
          </a:graphic>
        </p:graphicFrame>
      </p:grpSp>
      <p:graphicFrame>
        <p:nvGraphicFramePr>
          <p:cNvPr id="38" name="Object 6"/>
          <p:cNvGraphicFramePr>
            <a:graphicFrameLocks noChangeAspect="1"/>
          </p:cNvGraphicFramePr>
          <p:nvPr/>
        </p:nvGraphicFramePr>
        <p:xfrm>
          <a:off x="238261" y="3605618"/>
          <a:ext cx="2327275" cy="457200"/>
        </p:xfrm>
        <a:graphic>
          <a:graphicData uri="http://schemas.openxmlformats.org/presentationml/2006/ole">
            <p:oleObj spid="_x0000_s17415" name="Equation" r:id="rId6" imgW="1295280" imgH="253800" progId="Equation.DSMT4">
              <p:embed/>
            </p:oleObj>
          </a:graphicData>
        </a:graphic>
      </p:graphicFrame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" name="Object 17"/>
          <p:cNvGraphicFramePr>
            <a:graphicFrameLocks noChangeAspect="1"/>
          </p:cNvGraphicFramePr>
          <p:nvPr/>
        </p:nvGraphicFramePr>
        <p:xfrm>
          <a:off x="3667681" y="1050677"/>
          <a:ext cx="4768850" cy="720725"/>
        </p:xfrm>
        <a:graphic>
          <a:graphicData uri="http://schemas.openxmlformats.org/presentationml/2006/ole">
            <p:oleObj spid="_x0000_s17417" name="Equation" r:id="rId7" imgW="2857320" imgH="431640" progId="Equation.DSMT4">
              <p:embed/>
            </p:oleObj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1358900" y="3194457"/>
            <a:ext cx="7235825" cy="3372593"/>
            <a:chOff x="1358900" y="3028207"/>
            <a:chExt cx="7235825" cy="3372593"/>
          </a:xfrm>
        </p:grpSpPr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8220075" y="4859338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</a:rPr>
                <a:t>x   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17419" name="Rectangle 9" descr="Water droplets"/>
            <p:cNvSpPr>
              <a:spLocks noChangeArrowheads="1"/>
            </p:cNvSpPr>
            <p:nvPr/>
          </p:nvSpPr>
          <p:spPr bwMode="auto">
            <a:xfrm>
              <a:off x="1358900" y="5105400"/>
              <a:ext cx="6604000" cy="1295400"/>
            </a:xfrm>
            <a:prstGeom prst="rect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5529263" y="5105400"/>
              <a:ext cx="25654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H="1" flipV="1">
              <a:off x="4551363" y="4300538"/>
              <a:ext cx="0" cy="703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flipV="1">
              <a:off x="4602163" y="3321050"/>
              <a:ext cx="1427163" cy="16954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4581525" y="4813300"/>
              <a:ext cx="119063" cy="57150"/>
            </a:xfrm>
            <a:custGeom>
              <a:avLst/>
              <a:gdLst>
                <a:gd name="T0" fmla="*/ 0 w 75"/>
                <a:gd name="T1" fmla="*/ 0 h 36"/>
                <a:gd name="T2" fmla="*/ 51 w 75"/>
                <a:gd name="T3" fmla="*/ 6 h 36"/>
                <a:gd name="T4" fmla="*/ 75 w 75"/>
                <a:gd name="T5" fmla="*/ 36 h 36"/>
                <a:gd name="T6" fmla="*/ 0 60000 65536"/>
                <a:gd name="T7" fmla="*/ 0 60000 65536"/>
                <a:gd name="T8" fmla="*/ 0 60000 65536"/>
                <a:gd name="T9" fmla="*/ 0 w 75"/>
                <a:gd name="T10" fmla="*/ 0 h 36"/>
                <a:gd name="T11" fmla="*/ 75 w 75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36">
                  <a:moveTo>
                    <a:pt x="0" y="0"/>
                  </a:moveTo>
                  <a:cubicBezTo>
                    <a:pt x="8" y="1"/>
                    <a:pt x="38" y="0"/>
                    <a:pt x="51" y="6"/>
                  </a:cubicBezTo>
                  <a:cubicBezTo>
                    <a:pt x="64" y="12"/>
                    <a:pt x="70" y="30"/>
                    <a:pt x="75" y="3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4551363" y="4418013"/>
              <a:ext cx="303213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sz="1800" i="1" dirty="0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4411663" y="3819525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z   </a:t>
              </a:r>
            </a:p>
          </p:txBody>
        </p:sp>
        <p:graphicFrame>
          <p:nvGraphicFramePr>
            <p:cNvPr id="17411" name="Object 21"/>
            <p:cNvGraphicFramePr>
              <a:graphicFrameLocks noChangeAspect="1"/>
            </p:cNvGraphicFramePr>
            <p:nvPr/>
          </p:nvGraphicFramePr>
          <p:xfrm>
            <a:off x="5068888" y="3944938"/>
            <a:ext cx="223838" cy="247650"/>
          </p:xfrm>
          <a:graphic>
            <a:graphicData uri="http://schemas.openxmlformats.org/presentationml/2006/ole">
              <p:oleObj spid="_x0000_s17411" name="Equation" r:id="rId9" imgW="114120" imgH="126720" progId="Equation.DSMT4">
                <p:embed/>
              </p:oleObj>
            </a:graphicData>
          </a:graphic>
        </p:graphicFrame>
        <p:sp>
          <p:nvSpPr>
            <p:cNvPr id="17427" name="Line 22"/>
            <p:cNvSpPr>
              <a:spLocks noChangeShapeType="1"/>
            </p:cNvSpPr>
            <p:nvPr/>
          </p:nvSpPr>
          <p:spPr bwMode="auto">
            <a:xfrm>
              <a:off x="3530600" y="5080000"/>
              <a:ext cx="20193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2" name="Object 41"/>
            <p:cNvGraphicFramePr>
              <a:graphicFrameLocks noChangeAspect="1"/>
            </p:cNvGraphicFramePr>
            <p:nvPr/>
          </p:nvGraphicFramePr>
          <p:xfrm>
            <a:off x="6210301" y="3028207"/>
            <a:ext cx="212286" cy="399205"/>
          </p:xfrm>
          <a:graphic>
            <a:graphicData uri="http://schemas.openxmlformats.org/presentationml/2006/ole">
              <p:oleObj spid="_x0000_s17412" name="Equation" r:id="rId10" imgW="114120" imgH="215640" progId="Equation.DSMT4">
                <p:embed/>
              </p:oleObj>
            </a:graphicData>
          </a:graphic>
        </p:graphicFrame>
        <p:sp>
          <p:nvSpPr>
            <p:cNvPr id="17426" name="Oval 20"/>
            <p:cNvSpPr>
              <a:spLocks noChangeArrowheads="1"/>
            </p:cNvSpPr>
            <p:nvPr/>
          </p:nvSpPr>
          <p:spPr bwMode="auto">
            <a:xfrm>
              <a:off x="5981700" y="32940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5695290" y="4546187"/>
            <a:ext cx="1163638" cy="457200"/>
          </p:xfrm>
          <a:graphic>
            <a:graphicData uri="http://schemas.openxmlformats.org/presentationml/2006/ole">
              <p:oleObj spid="_x0000_s17414" name="Equation" r:id="rId11" imgW="647640" imgH="253800" progId="Equation.DSMT4">
                <p:embed/>
              </p:oleObj>
            </a:graphicData>
          </a:graphic>
        </p:graphicFrame>
        <p:sp>
          <p:nvSpPr>
            <p:cNvPr id="47" name="Line 14"/>
            <p:cNvSpPr>
              <a:spLocks noChangeShapeType="1"/>
            </p:cNvSpPr>
            <p:nvPr/>
          </p:nvSpPr>
          <p:spPr bwMode="auto">
            <a:xfrm flipV="1">
              <a:off x="5211765" y="3370521"/>
              <a:ext cx="806264" cy="1670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5103628" y="5029201"/>
              <a:ext cx="233916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48" name="Object 21"/>
            <p:cNvGraphicFramePr>
              <a:graphicFrameLocks noChangeAspect="1"/>
            </p:cNvGraphicFramePr>
            <p:nvPr/>
          </p:nvGraphicFramePr>
          <p:xfrm>
            <a:off x="5767388" y="3890963"/>
            <a:ext cx="1757362" cy="336550"/>
          </p:xfrm>
          <a:graphic>
            <a:graphicData uri="http://schemas.openxmlformats.org/presentationml/2006/ole">
              <p:oleObj spid="_x0000_s17416" name="Equation" r:id="rId12" imgW="1320480" imgH="253800" progId="Equation.DSMT4">
                <p:embed/>
              </p:oleObj>
            </a:graphicData>
          </a:graphic>
        </p:graphicFrame>
        <p:sp>
          <p:nvSpPr>
            <p:cNvPr id="40" name="Oval 20"/>
            <p:cNvSpPr>
              <a:spLocks noChangeArrowheads="1"/>
            </p:cNvSpPr>
            <p:nvPr/>
          </p:nvSpPr>
          <p:spPr bwMode="auto">
            <a:xfrm>
              <a:off x="5177249" y="4997080"/>
              <a:ext cx="88900" cy="889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" name="Object 41"/>
            <p:cNvGraphicFramePr>
              <a:graphicFrameLocks noChangeAspect="1"/>
            </p:cNvGraphicFramePr>
            <p:nvPr/>
          </p:nvGraphicFramePr>
          <p:xfrm>
            <a:off x="5204918" y="5125300"/>
            <a:ext cx="245856" cy="448803"/>
          </p:xfrm>
          <a:graphic>
            <a:graphicData uri="http://schemas.openxmlformats.org/presentationml/2006/ole">
              <p:oleObj spid="_x0000_s17418" name="Equation" r:id="rId13" imgW="152280" imgH="279360" progId="Equation.DSMT4">
                <p:embed/>
              </p:oleObj>
            </a:graphicData>
          </a:graphic>
        </p:graphicFrame>
      </p:grpSp>
      <p:graphicFrame>
        <p:nvGraphicFramePr>
          <p:cNvPr id="5" name="Object 30"/>
          <p:cNvGraphicFramePr>
            <a:graphicFrameLocks noChangeAspect="1"/>
          </p:cNvGraphicFramePr>
          <p:nvPr/>
        </p:nvGraphicFramePr>
        <p:xfrm>
          <a:off x="6788892" y="2588189"/>
          <a:ext cx="1428833" cy="631076"/>
        </p:xfrm>
        <a:graphic>
          <a:graphicData uri="http://schemas.openxmlformats.org/presentationml/2006/ole">
            <p:oleObj spid="_x0000_s17419" name="Equation" r:id="rId14" imgW="1091880" imgH="482400" progId="Equation.DSMT4">
              <p:embed/>
            </p:oleObj>
          </a:graphicData>
        </a:graphic>
      </p:graphicFrame>
      <p:sp>
        <p:nvSpPr>
          <p:cNvPr id="17440" name="Line 36"/>
          <p:cNvSpPr>
            <a:spLocks noChangeShapeType="1"/>
          </p:cNvSpPr>
          <p:nvPr/>
        </p:nvSpPr>
        <p:spPr bwMode="auto">
          <a:xfrm flipH="1" flipV="1">
            <a:off x="1615042" y="2719450"/>
            <a:ext cx="1120733" cy="2523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Text Box 2"/>
          <p:cNvSpPr txBox="1">
            <a:spLocks noChangeArrowheads="1"/>
          </p:cNvSpPr>
          <p:nvPr/>
        </p:nvSpPr>
        <p:spPr bwMode="auto">
          <a:xfrm>
            <a:off x="923925" y="3175"/>
            <a:ext cx="7583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Arbitrary Surface Current (cont.)</a:t>
            </a:r>
          </a:p>
        </p:txBody>
      </p:sp>
      <p:graphicFrame>
        <p:nvGraphicFramePr>
          <p:cNvPr id="18434" name="Object 27"/>
          <p:cNvGraphicFramePr>
            <a:graphicFrameLocks noChangeAspect="1"/>
          </p:cNvGraphicFramePr>
          <p:nvPr/>
        </p:nvGraphicFramePr>
        <p:xfrm>
          <a:off x="1820863" y="5983288"/>
          <a:ext cx="5653087" cy="646112"/>
        </p:xfrm>
        <a:graphic>
          <a:graphicData uri="http://schemas.openxmlformats.org/presentationml/2006/ole">
            <p:oleObj spid="_x0000_s18434" name="Equation" r:id="rId4" imgW="2450880" imgH="279360" progId="Equation.DSMT4">
              <p:embed/>
            </p:oleObj>
          </a:graphicData>
        </a:graphic>
      </p:graphicFrame>
      <p:sp>
        <p:nvSpPr>
          <p:cNvPr id="18439" name="Text Box 28"/>
          <p:cNvSpPr txBox="1">
            <a:spLocks noChangeArrowheads="1"/>
          </p:cNvSpPr>
          <p:nvPr/>
        </p:nvSpPr>
        <p:spPr bwMode="auto">
          <a:xfrm>
            <a:off x="974725" y="5410200"/>
            <a:ext cx="1209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Similarly</a:t>
            </a:r>
            <a:r>
              <a:rPr lang="en-US">
                <a:solidFill>
                  <a:schemeClr val="bg1"/>
                </a:solidFill>
              </a:rPr>
              <a:t>,</a:t>
            </a:r>
          </a:p>
        </p:txBody>
      </p:sp>
      <p:graphicFrame>
        <p:nvGraphicFramePr>
          <p:cNvPr id="18435" name="Object 29"/>
          <p:cNvGraphicFramePr>
            <a:graphicFrameLocks noChangeAspect="1"/>
          </p:cNvGraphicFramePr>
          <p:nvPr/>
        </p:nvGraphicFramePr>
        <p:xfrm>
          <a:off x="1887538" y="2919413"/>
          <a:ext cx="5499100" cy="587375"/>
        </p:xfrm>
        <a:graphic>
          <a:graphicData uri="http://schemas.openxmlformats.org/presentationml/2006/ole">
            <p:oleObj spid="_x0000_s18435" name="Equation" r:id="rId5" imgW="2616120" imgH="279360" progId="Equation.DSMT4">
              <p:embed/>
            </p:oleObj>
          </a:graphicData>
        </a:graphic>
      </p:graphicFrame>
      <p:graphicFrame>
        <p:nvGraphicFramePr>
          <p:cNvPr id="18436" name="Object 30"/>
          <p:cNvGraphicFramePr>
            <a:graphicFrameLocks noChangeAspect="1"/>
          </p:cNvGraphicFramePr>
          <p:nvPr/>
        </p:nvGraphicFramePr>
        <p:xfrm>
          <a:off x="3416300" y="3937000"/>
          <a:ext cx="2354263" cy="1039813"/>
        </p:xfrm>
        <a:graphic>
          <a:graphicData uri="http://schemas.openxmlformats.org/presentationml/2006/ole">
            <p:oleObj spid="_x0000_s18436" name="Equation" r:id="rId6" imgW="1091880" imgH="482400" progId="Equation.DSMT4">
              <p:embed/>
            </p:oleObj>
          </a:graphicData>
        </a:graphic>
      </p:graphicFrame>
      <p:graphicFrame>
        <p:nvGraphicFramePr>
          <p:cNvPr id="18437" name="Object 31"/>
          <p:cNvGraphicFramePr>
            <a:graphicFrameLocks noChangeAspect="1"/>
          </p:cNvGraphicFramePr>
          <p:nvPr/>
        </p:nvGraphicFramePr>
        <p:xfrm>
          <a:off x="844550" y="1196975"/>
          <a:ext cx="7637463" cy="855663"/>
        </p:xfrm>
        <a:graphic>
          <a:graphicData uri="http://schemas.openxmlformats.org/presentationml/2006/ole">
            <p:oleObj spid="_x0000_s18437" name="Equation" r:id="rId7" imgW="3632040" imgH="406080" progId="Equation.DSMT4">
              <p:embed/>
            </p:oleObj>
          </a:graphicData>
        </a:graphic>
      </p:graphicFrame>
      <p:sp>
        <p:nvSpPr>
          <p:cNvPr id="18440" name="Text Box 32"/>
          <p:cNvSpPr txBox="1">
            <a:spLocks noChangeArrowheads="1"/>
          </p:cNvSpPr>
          <p:nvPr/>
        </p:nvSpPr>
        <p:spPr bwMode="auto">
          <a:xfrm>
            <a:off x="1393825" y="232410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or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48FCAEC-BB6A-4632-B57B-6202D555863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17189</TotalTime>
  <Words>293</Words>
  <Application>Microsoft Office PowerPoint</Application>
  <PresentationFormat>On-screen Show (4:3)</PresentationFormat>
  <Paragraphs>106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1429</cp:revision>
  <cp:lastPrinted>1999-08-25T18:07:04Z</cp:lastPrinted>
  <dcterms:created xsi:type="dcterms:W3CDTF">1999-08-24T13:57:19Z</dcterms:created>
  <dcterms:modified xsi:type="dcterms:W3CDTF">2016-12-06T04:47:39Z</dcterms:modified>
</cp:coreProperties>
</file>