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2" r:id="rId2"/>
    <p:sldId id="286" r:id="rId3"/>
    <p:sldId id="29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2" r:id="rId17"/>
    <p:sldId id="289" r:id="rId18"/>
    <p:sldId id="285" r:id="rId19"/>
    <p:sldId id="287" r:id="rId20"/>
    <p:sldId id="275" r:id="rId21"/>
    <p:sldId id="276" r:id="rId22"/>
    <p:sldId id="283" r:id="rId23"/>
    <p:sldId id="284" r:id="rId24"/>
    <p:sldId id="288" r:id="rId2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66FFFF"/>
    <a:srgbClr val="00FFFF"/>
    <a:srgbClr val="FF9900"/>
    <a:srgbClr val="009900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5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4" Type="http://schemas.openxmlformats.org/officeDocument/2006/relationships/image" Target="../media/image7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E71A10-BF67-4A8D-A579-4BE2B6C66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BD12753-1896-468E-B9AF-ED7FD15660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2DE567B-CDB7-451A-BB15-F31B6B2FB2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D78CC45-B04F-4ECF-841D-D47F468795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DB3553E-1CDE-4C5A-8ECB-EA44DA9E22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654786C-28DB-4F16-85E7-9C5DC0BB95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461F24E-6308-4E19-B907-38961E49E8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8B0C7A6-BA31-4893-91A4-522F9FF71A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AF0220D-0735-4F35-A270-139C2CC4A2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DD8B359-17EC-41FA-A695-D451F8D64B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5623E90-4851-42CE-968E-18FB879587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EB47680-BEC6-4AC3-8DB7-A0E0212D89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450728A-EB03-45F4-A7CF-2FD0D3B96E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86BC9C6-366D-4BB3-915B-D6E7C9783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1282747-7AB3-4FB9-A1EC-FE81B680BE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6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9.jpeg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8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7.wmf"/><Relationship Id="rId4" Type="http://schemas.openxmlformats.org/officeDocument/2006/relationships/image" Target="../media/image80.jpeg"/><Relationship Id="rId9" Type="http://schemas.openxmlformats.org/officeDocument/2006/relationships/oleObject" Target="../embeddings/oleObject7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5248875" y="1146176"/>
            <a:ext cx="1484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9900"/>
                </a:solidFill>
              </a:rPr>
              <a:t>Fall 2024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6951663" y="414655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srgbClr val="0000FF"/>
                </a:solidFill>
              </a:rPr>
              <a:t>Notes 1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Prof. David R. Jackson</a:t>
            </a:r>
          </a:p>
          <a:p>
            <a:pPr algn="ctr" eaLnBrk="0" hangingPunct="0"/>
            <a:r>
              <a:rPr lang="en-US" sz="2400"/>
              <a:t>ECE Dept.</a:t>
            </a:r>
          </a:p>
        </p:txBody>
      </p:sp>
      <p:pic>
        <p:nvPicPr>
          <p:cNvPr id="23559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8864" y="3198814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422854"/>
              </p:ext>
            </p:extLst>
          </p:nvPr>
        </p:nvGraphicFramePr>
        <p:xfrm>
          <a:off x="3256962" y="1377588"/>
          <a:ext cx="3845509" cy="181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1815840" imgH="863280" progId="Equation.DSMT4">
                  <p:embed/>
                </p:oleObj>
              </mc:Choice>
              <mc:Fallback>
                <p:oleObj name="Equation" r:id="rId3" imgW="1815840" imgH="863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962" y="1377588"/>
                        <a:ext cx="3845509" cy="1818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448817"/>
              </p:ext>
            </p:extLst>
          </p:nvPr>
        </p:nvGraphicFramePr>
        <p:xfrm>
          <a:off x="4305859" y="3367044"/>
          <a:ext cx="18256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825500" imgH="469900" progId="Equation.3">
                  <p:embed/>
                </p:oleObj>
              </mc:Choice>
              <mc:Fallback>
                <p:oleObj name="Equation" r:id="rId5" imgW="8255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859" y="3367044"/>
                        <a:ext cx="18256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2380221" y="1274720"/>
            <a:ext cx="8127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</a:t>
            </a:r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3453370" y="3663907"/>
            <a:ext cx="45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Use</a:t>
            </a:r>
          </a:p>
        </p:txBody>
      </p:sp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4207475" y="5055735"/>
            <a:ext cx="22375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7172" name="Object 1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912261"/>
              </p:ext>
            </p:extLst>
          </p:nvPr>
        </p:nvGraphicFramePr>
        <p:xfrm>
          <a:off x="6156643" y="5382397"/>
          <a:ext cx="3721560" cy="108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7" imgW="2171520" imgH="634680" progId="Equation.DSMT4">
                  <p:embed/>
                </p:oleObj>
              </mc:Choice>
              <mc:Fallback>
                <p:oleObj name="Equation" r:id="rId7" imgW="2171520" imgH="634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643" y="5382397"/>
                        <a:ext cx="3721560" cy="10880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Rectangle 16"/>
          <p:cNvSpPr>
            <a:spLocks noGrp="1" noChangeArrowheads="1"/>
          </p:cNvSpPr>
          <p:nvPr>
            <p:ph type="title"/>
          </p:nvPr>
        </p:nvSpPr>
        <p:spPr>
          <a:xfrm>
            <a:off x="2972789" y="153100"/>
            <a:ext cx="6078537" cy="6365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4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40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40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927027"/>
              </p:ext>
            </p:extLst>
          </p:nvPr>
        </p:nvGraphicFramePr>
        <p:xfrm>
          <a:off x="4009566" y="1937139"/>
          <a:ext cx="301783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320480" imgH="482400" progId="Equation.DSMT4">
                  <p:embed/>
                </p:oleObj>
              </mc:Choice>
              <mc:Fallback>
                <p:oleObj name="Equation" r:id="rId3" imgW="132048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566" y="1937139"/>
                        <a:ext cx="3017838" cy="11112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1254453" y="1300843"/>
            <a:ext cx="19096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grpSp>
        <p:nvGrpSpPr>
          <p:cNvPr id="8200" name="Group 30"/>
          <p:cNvGrpSpPr>
            <a:grpSpLocks/>
          </p:cNvGrpSpPr>
          <p:nvPr/>
        </p:nvGrpSpPr>
        <p:grpSpPr bwMode="auto">
          <a:xfrm>
            <a:off x="2201864" y="4008439"/>
            <a:ext cx="4124325" cy="1916112"/>
            <a:chOff x="1705" y="2912"/>
            <a:chExt cx="2598" cy="1207"/>
          </a:xfrm>
        </p:grpSpPr>
        <p:graphicFrame>
          <p:nvGraphicFramePr>
            <p:cNvPr id="8195" name="Object 15"/>
            <p:cNvGraphicFramePr>
              <a:graphicFrameLocks noChangeAspect="1"/>
            </p:cNvGraphicFramePr>
            <p:nvPr/>
          </p:nvGraphicFramePr>
          <p:xfrm>
            <a:off x="1705" y="3104"/>
            <a:ext cx="273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Equation" r:id="rId5" imgW="190440" imgH="228600" progId="Equation.DSMT4">
                    <p:embed/>
                  </p:oleObj>
                </mc:Choice>
                <mc:Fallback>
                  <p:oleObj name="Equation" r:id="rId5" imgW="19044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5" y="3104"/>
                          <a:ext cx="273" cy="3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3" name="Line 18"/>
            <p:cNvSpPr>
              <a:spLocks noChangeShapeType="1"/>
            </p:cNvSpPr>
            <p:nvPr/>
          </p:nvSpPr>
          <p:spPr bwMode="auto">
            <a:xfrm>
              <a:off x="2240" y="3964"/>
              <a:ext cx="148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20"/>
            <p:cNvSpPr>
              <a:spLocks noChangeShapeType="1"/>
            </p:cNvSpPr>
            <p:nvPr/>
          </p:nvSpPr>
          <p:spPr bwMode="auto">
            <a:xfrm flipH="1" flipV="1">
              <a:off x="2242" y="2912"/>
              <a:ext cx="2" cy="10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22"/>
            <p:cNvSpPr>
              <a:spLocks noChangeShapeType="1"/>
            </p:cNvSpPr>
            <p:nvPr/>
          </p:nvSpPr>
          <p:spPr bwMode="auto">
            <a:xfrm flipV="1">
              <a:off x="2242" y="3041"/>
              <a:ext cx="1276" cy="91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6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9866217"/>
                </p:ext>
              </p:extLst>
            </p:nvPr>
          </p:nvGraphicFramePr>
          <p:xfrm>
            <a:off x="3873" y="3843"/>
            <a:ext cx="430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6" name="Equation" r:id="rId7" imgW="355320" imgH="228600" progId="Equation.DSMT4">
                    <p:embed/>
                  </p:oleObj>
                </mc:Choice>
                <mc:Fallback>
                  <p:oleObj name="Equation" r:id="rId7" imgW="355320" imgH="2286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3" y="3843"/>
                          <a:ext cx="430" cy="27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97" name="Rectangle 33"/>
          <p:cNvSpPr>
            <a:spLocks noGrp="1" noChangeArrowheads="1"/>
          </p:cNvSpPr>
          <p:nvPr>
            <p:ph type="title"/>
          </p:nvPr>
        </p:nvSpPr>
        <p:spPr>
          <a:xfrm>
            <a:off x="2947075" y="206375"/>
            <a:ext cx="6078538" cy="6365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4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40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40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8202" name="Rectangle 35"/>
          <p:cNvSpPr>
            <a:spLocks noChangeArrowheads="1"/>
          </p:cNvSpPr>
          <p:nvPr/>
        </p:nvSpPr>
        <p:spPr bwMode="auto">
          <a:xfrm>
            <a:off x="6672864" y="4523947"/>
            <a:ext cx="491777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conducting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dirty="0">
                <a:solidFill>
                  <a:srgbClr val="0000FF"/>
                </a:solidFill>
              </a:rPr>
              <a:t> factor  becomes more important (smaller) as the substrate gets thinner.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DB3553E-1CDE-4C5A-8ECB-EA44DA9E222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7777" y="105875"/>
            <a:ext cx="4081463" cy="7604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endParaRPr lang="en-US" sz="3600" b="1" i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218" name="Object 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4044340"/>
              </p:ext>
            </p:extLst>
          </p:nvPr>
        </p:nvGraphicFramePr>
        <p:xfrm>
          <a:off x="4014989" y="1994703"/>
          <a:ext cx="3770312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1815840" imgH="482400" progId="Equation.DSMT4">
                  <p:embed/>
                </p:oleObj>
              </mc:Choice>
              <mc:Fallback>
                <p:oleObj name="Equation" r:id="rId3" imgW="181584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989" y="1994703"/>
                        <a:ext cx="3770312" cy="10017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47586" y="3417532"/>
          <a:ext cx="3892717" cy="76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5" imgW="2184400" imgH="431800" progId="Equation.DSMT4">
                  <p:embed/>
                </p:oleObj>
              </mc:Choice>
              <mc:Fallback>
                <p:oleObj name="Equation" r:id="rId5" imgW="21844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7586" y="3417532"/>
                        <a:ext cx="3892717" cy="769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370528" y="1246188"/>
            <a:ext cx="2698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Rectangular Patch:</a:t>
            </a:r>
          </a:p>
        </p:txBody>
      </p:sp>
      <p:graphicFrame>
        <p:nvGraphicFramePr>
          <p:cNvPr id="9220" name="Object 1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557017079"/>
              </p:ext>
            </p:extLst>
          </p:nvPr>
        </p:nvGraphicFramePr>
        <p:xfrm>
          <a:off x="1311601" y="4769283"/>
          <a:ext cx="4794934" cy="148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7" imgW="2869920" imgH="888840" progId="Equation.DSMT4">
                  <p:embed/>
                </p:oleObj>
              </mc:Choice>
              <mc:Fallback>
                <p:oleObj name="Equation" r:id="rId7" imgW="2869920" imgH="8888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601" y="4769283"/>
                        <a:ext cx="4794934" cy="1485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21"/>
          <p:cNvSpPr txBox="1">
            <a:spLocks noChangeArrowheads="1"/>
          </p:cNvSpPr>
          <p:nvPr/>
        </p:nvSpPr>
        <p:spPr bwMode="auto">
          <a:xfrm>
            <a:off x="4093334" y="1250580"/>
            <a:ext cx="352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(The derivation is given later.)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DB3553E-1CDE-4C5A-8ECB-EA44DA9E222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73AC0CF-83BA-C49B-7629-35EAC0718B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089979"/>
              </p:ext>
            </p:extLst>
          </p:nvPr>
        </p:nvGraphicFramePr>
        <p:xfrm>
          <a:off x="8773469" y="5263977"/>
          <a:ext cx="1729354" cy="112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9" imgW="1054080" imgH="685800" progId="Equation.DSMT4">
                  <p:embed/>
                </p:oleObj>
              </mc:Choice>
              <mc:Fallback>
                <p:oleObj name="Equation" r:id="rId9" imgW="1054080" imgH="685800" progId="Equation.DSMT4">
                  <p:embed/>
                  <p:pic>
                    <p:nvPicPr>
                      <p:cNvPr id="1024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3469" y="5263977"/>
                        <a:ext cx="1729354" cy="1124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0">
            <a:extLst>
              <a:ext uri="{FF2B5EF4-FFF2-40B4-BE49-F238E27FC236}">
                <a16:creationId xmlns:a16="http://schemas.microsoft.com/office/drawing/2014/main" id="{C5BA6567-462C-E7BE-9F23-4903D1647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118" y="4606145"/>
            <a:ext cx="8063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915525" y="219075"/>
            <a:ext cx="6140450" cy="611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0249" name="Group 17"/>
          <p:cNvGrpSpPr>
            <a:grpSpLocks/>
          </p:cNvGrpSpPr>
          <p:nvPr/>
        </p:nvGrpSpPr>
        <p:grpSpPr bwMode="auto">
          <a:xfrm>
            <a:off x="1189081" y="1470455"/>
            <a:ext cx="3983038" cy="1897063"/>
            <a:chOff x="1662" y="2718"/>
            <a:chExt cx="2509" cy="1195"/>
          </a:xfrm>
        </p:grpSpPr>
        <p:graphicFrame>
          <p:nvGraphicFramePr>
            <p:cNvPr id="1024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6381039"/>
                </p:ext>
              </p:extLst>
            </p:nvPr>
          </p:nvGraphicFramePr>
          <p:xfrm>
            <a:off x="1662" y="2943"/>
            <a:ext cx="329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2" name="Equation" r:id="rId3" imgW="228600" imgH="241200" progId="Equation.DSMT4">
                    <p:embed/>
                  </p:oleObj>
                </mc:Choice>
                <mc:Fallback>
                  <p:oleObj name="Equation" r:id="rId3" imgW="228600" imgH="2412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2" y="2943"/>
                          <a:ext cx="329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>
              <a:off x="2155" y="3770"/>
              <a:ext cx="148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 flipH="1" flipV="1">
              <a:off x="2157" y="2718"/>
              <a:ext cx="2" cy="10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9237130"/>
                </p:ext>
              </p:extLst>
            </p:nvPr>
          </p:nvGraphicFramePr>
          <p:xfrm>
            <a:off x="3769" y="3654"/>
            <a:ext cx="402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3" name="Equation" r:id="rId5" imgW="355320" imgH="228600" progId="Equation.DSMT4">
                    <p:embed/>
                  </p:oleObj>
                </mc:Choice>
                <mc:Fallback>
                  <p:oleObj name="Equation" r:id="rId5" imgW="35532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9" y="3654"/>
                          <a:ext cx="402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3" name="Freeform 16"/>
            <p:cNvSpPr>
              <a:spLocks/>
            </p:cNvSpPr>
            <p:nvPr/>
          </p:nvSpPr>
          <p:spPr bwMode="auto">
            <a:xfrm>
              <a:off x="2319" y="2772"/>
              <a:ext cx="1111" cy="890"/>
            </a:xfrm>
            <a:custGeom>
              <a:avLst/>
              <a:gdLst>
                <a:gd name="T0" fmla="*/ 0 w 1111"/>
                <a:gd name="T1" fmla="*/ 0 h 890"/>
                <a:gd name="T2" fmla="*/ 132 w 1111"/>
                <a:gd name="T3" fmla="*/ 537 h 890"/>
                <a:gd name="T4" fmla="*/ 529 w 1111"/>
                <a:gd name="T5" fmla="*/ 809 h 890"/>
                <a:gd name="T6" fmla="*/ 1111 w 1111"/>
                <a:gd name="T7" fmla="*/ 890 h 8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11"/>
                <a:gd name="T13" fmla="*/ 0 h 890"/>
                <a:gd name="T14" fmla="*/ 1111 w 1111"/>
                <a:gd name="T15" fmla="*/ 890 h 8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11" h="890">
                  <a:moveTo>
                    <a:pt x="0" y="0"/>
                  </a:moveTo>
                  <a:cubicBezTo>
                    <a:pt x="22" y="88"/>
                    <a:pt x="44" y="402"/>
                    <a:pt x="132" y="537"/>
                  </a:cubicBezTo>
                  <a:cubicBezTo>
                    <a:pt x="220" y="672"/>
                    <a:pt x="366" y="750"/>
                    <a:pt x="529" y="809"/>
                  </a:cubicBezTo>
                  <a:cubicBezTo>
                    <a:pt x="692" y="868"/>
                    <a:pt x="990" y="873"/>
                    <a:pt x="1111" y="89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0" name="Rectangle 18"/>
          <p:cNvSpPr>
            <a:spLocks noChangeArrowheads="1"/>
          </p:cNvSpPr>
          <p:nvPr/>
        </p:nvSpPr>
        <p:spPr bwMode="auto">
          <a:xfrm>
            <a:off x="5782132" y="1798304"/>
            <a:ext cx="5382198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radiation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dirty="0">
                <a:solidFill>
                  <a:srgbClr val="0000FF"/>
                </a:solidFill>
              </a:rPr>
              <a:t> factor becomes more important (smaller) as the substrate gets thicker.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654786C-28DB-4F16-85E7-9C5DC0BB953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102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58716"/>
              </p:ext>
            </p:extLst>
          </p:nvPr>
        </p:nvGraphicFramePr>
        <p:xfrm>
          <a:off x="3970241" y="4291615"/>
          <a:ext cx="3636594" cy="966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7" imgW="1815840" imgH="482400" progId="Equation.DSMT4">
                  <p:embed/>
                </p:oleObj>
              </mc:Choice>
              <mc:Fallback>
                <p:oleObj name="Equation" r:id="rId7" imgW="181584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241" y="4291615"/>
                        <a:ext cx="3636594" cy="966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3961" y="139299"/>
            <a:ext cx="4475162" cy="6365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SW</a:t>
            </a:r>
            <a:endParaRPr lang="en-US" sz="3600" b="1" i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17764"/>
              </p:ext>
            </p:extLst>
          </p:nvPr>
        </p:nvGraphicFramePr>
        <p:xfrm>
          <a:off x="5081304" y="1730761"/>
          <a:ext cx="2149475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901440" imgH="469800" progId="Equation.DSMT4">
                  <p:embed/>
                </p:oleObj>
              </mc:Choice>
              <mc:Fallback>
                <p:oleObj name="Equation" r:id="rId3" imgW="90144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304" y="1730761"/>
                        <a:ext cx="2149475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382405"/>
              </p:ext>
            </p:extLst>
          </p:nvPr>
        </p:nvGraphicFramePr>
        <p:xfrm>
          <a:off x="5058118" y="3200444"/>
          <a:ext cx="3071813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1485720" imgH="469800" progId="Equation.DSMT4">
                  <p:embed/>
                </p:oleObj>
              </mc:Choice>
              <mc:Fallback>
                <p:oleObj name="Equation" r:id="rId5" imgW="148572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118" y="3200444"/>
                        <a:ext cx="3071813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420905"/>
              </p:ext>
            </p:extLst>
          </p:nvPr>
        </p:nvGraphicFramePr>
        <p:xfrm>
          <a:off x="5016200" y="5206786"/>
          <a:ext cx="2725737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7" imgW="1117440" imgH="482400" progId="Equation.DSMT4">
                  <p:embed/>
                </p:oleObj>
              </mc:Choice>
              <mc:Fallback>
                <p:oleObj name="Equation" r:id="rId7" imgW="111744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200" y="5206786"/>
                        <a:ext cx="2725737" cy="118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333457" y="1235247"/>
            <a:ext cx="40417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Surface-wave radiation efficiency: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953005" y="4908884"/>
            <a:ext cx="814705" cy="31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346035" y="2818598"/>
            <a:ext cx="469805" cy="31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26" y="220664"/>
            <a:ext cx="6189663" cy="6111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SW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670469"/>
              </p:ext>
            </p:extLst>
          </p:nvPr>
        </p:nvGraphicFramePr>
        <p:xfrm>
          <a:off x="2160245" y="2142868"/>
          <a:ext cx="2054225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812520" imgH="914400" progId="Equation.DSMT4">
                  <p:embed/>
                </p:oleObj>
              </mc:Choice>
              <mc:Fallback>
                <p:oleObj name="Equation" r:id="rId3" imgW="812520" imgH="914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245" y="2142868"/>
                        <a:ext cx="2054225" cy="231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868793" y="1322045"/>
            <a:ext cx="25231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Now look at the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Q’s 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12291" name="Object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421886"/>
              </p:ext>
            </p:extLst>
          </p:nvPr>
        </p:nvGraphicFramePr>
        <p:xfrm>
          <a:off x="7320864" y="2473626"/>
          <a:ext cx="2006600" cy="361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5" imgW="901440" imgH="1625400" progId="Equation.DSMT4">
                  <p:embed/>
                </p:oleObj>
              </mc:Choice>
              <mc:Fallback>
                <p:oleObj name="Equation" r:id="rId5" imgW="901440" imgH="1625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0864" y="2473626"/>
                        <a:ext cx="2006600" cy="361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6668988" y="1655546"/>
            <a:ext cx="191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000999"/>
              </p:ext>
            </p:extLst>
          </p:nvPr>
        </p:nvGraphicFramePr>
        <p:xfrm>
          <a:off x="4282389" y="2033459"/>
          <a:ext cx="278923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1231560" imgH="507960" progId="Equation.DSMT4">
                  <p:embed/>
                </p:oleObj>
              </mc:Choice>
              <mc:Fallback>
                <p:oleObj name="Equation" r:id="rId3" imgW="123156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2389" y="2033459"/>
                        <a:ext cx="2789238" cy="1162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1582567" y="1420508"/>
            <a:ext cx="20548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title"/>
          </p:nvPr>
        </p:nvSpPr>
        <p:spPr>
          <a:xfrm>
            <a:off x="2564466" y="180775"/>
            <a:ext cx="7146925" cy="611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SW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1552575" y="3927757"/>
            <a:ext cx="8517193" cy="6155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For the radiation efficiency, the patch can be approximated by 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 horizontal electric dipole (HED) at the center of the patch.</a:t>
            </a:r>
          </a:p>
        </p:txBody>
      </p:sp>
      <p:graphicFrame>
        <p:nvGraphicFramePr>
          <p:cNvPr id="133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07311"/>
              </p:ext>
            </p:extLst>
          </p:nvPr>
        </p:nvGraphicFramePr>
        <p:xfrm>
          <a:off x="3967163" y="5240338"/>
          <a:ext cx="16208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634680" imgH="253800" progId="Equation.DSMT4">
                  <p:embed/>
                </p:oleObj>
              </mc:Choice>
              <mc:Fallback>
                <p:oleObj name="Equation" r:id="rId5" imgW="6346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5240338"/>
                        <a:ext cx="1620837" cy="6445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08007" y="5353050"/>
            <a:ext cx="537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(This is approximately true for any </a:t>
            </a:r>
            <a:r>
              <a:rPr lang="en-US" dirty="0"/>
              <a:t>s</a:t>
            </a:r>
            <a:r>
              <a:rPr lang="en-US" dirty="0" smtClean="0"/>
              <a:t>hape of patch.)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695611"/>
              </p:ext>
            </p:extLst>
          </p:nvPr>
        </p:nvGraphicFramePr>
        <p:xfrm>
          <a:off x="1676850" y="1028557"/>
          <a:ext cx="4770437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3" imgW="2286000" imgH="571320" progId="Equation.DSMT4">
                  <p:embed/>
                </p:oleObj>
              </mc:Choice>
              <mc:Fallback>
                <p:oleObj name="Equation" r:id="rId3" imgW="2286000" imgH="5713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850" y="1028557"/>
                        <a:ext cx="4770437" cy="1182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2" name="Rectangle 26"/>
          <p:cNvSpPr>
            <a:spLocks noGrp="1" noChangeArrowheads="1"/>
          </p:cNvSpPr>
          <p:nvPr>
            <p:ph type="title"/>
          </p:nvPr>
        </p:nvSpPr>
        <p:spPr>
          <a:xfrm>
            <a:off x="2718469" y="142275"/>
            <a:ext cx="7146925" cy="611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SW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169029"/>
              </p:ext>
            </p:extLst>
          </p:nvPr>
        </p:nvGraphicFramePr>
        <p:xfrm>
          <a:off x="2008637" y="2597505"/>
          <a:ext cx="4187825" cy="193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5" imgW="2311200" imgH="1066680" progId="Equation.DSMT4">
                  <p:embed/>
                </p:oleObj>
              </mc:Choice>
              <mc:Fallback>
                <p:oleObj name="Equation" r:id="rId5" imgW="2311200" imgH="1066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637" y="2597505"/>
                        <a:ext cx="4187825" cy="193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241578"/>
              </p:ext>
            </p:extLst>
          </p:nvPr>
        </p:nvGraphicFramePr>
        <p:xfrm>
          <a:off x="5057809" y="5508038"/>
          <a:ext cx="2001837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7" imgW="1066680" imgH="431640" progId="Equation.DSMT4">
                  <p:embed/>
                </p:oleObj>
              </mc:Choice>
              <mc:Fallback>
                <p:oleObj name="Equation" r:id="rId7" imgW="106668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809" y="5508038"/>
                        <a:ext cx="2001837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9151968"/>
              </p:ext>
            </p:extLst>
          </p:nvPr>
        </p:nvGraphicFramePr>
        <p:xfrm>
          <a:off x="7952224" y="5685957"/>
          <a:ext cx="12477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9" imgW="748975" imgH="253890" progId="Equation.3">
                  <p:embed/>
                </p:oleObj>
              </mc:Choice>
              <mc:Fallback>
                <p:oleObj name="Equation" r:id="rId9" imgW="748975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2224" y="5685957"/>
                        <a:ext cx="124777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965608" y="4983336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9763217"/>
              </p:ext>
            </p:extLst>
          </p:nvPr>
        </p:nvGraphicFramePr>
        <p:xfrm>
          <a:off x="2763696" y="2348599"/>
          <a:ext cx="6069012" cy="170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3" imgW="2616120" imgH="736560" progId="Equation.DSMT4">
                  <p:embed/>
                </p:oleObj>
              </mc:Choice>
              <mc:Fallback>
                <p:oleObj name="Equation" r:id="rId3" imgW="2616120" imgH="736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696" y="2348599"/>
                        <a:ext cx="6069012" cy="17097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1703294" y="1293671"/>
            <a:ext cx="20233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</a:t>
            </a:r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title"/>
          </p:nvPr>
        </p:nvSpPr>
        <p:spPr>
          <a:xfrm>
            <a:off x="2699220" y="161524"/>
            <a:ext cx="7146925" cy="611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SW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3082926" y="4806951"/>
            <a:ext cx="5572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This holds for any shape patch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 (assuming the HED approximation is accurate).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title"/>
          </p:nvPr>
        </p:nvSpPr>
        <p:spPr>
          <a:xfrm>
            <a:off x="3963689" y="103775"/>
            <a:ext cx="4319587" cy="611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Comparison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Qs</a:t>
            </a:r>
            <a:endParaRPr lang="en-US" sz="36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6392" name="Group 47"/>
          <p:cNvGrpSpPr>
            <a:grpSpLocks/>
          </p:cNvGrpSpPr>
          <p:nvPr/>
        </p:nvGrpSpPr>
        <p:grpSpPr bwMode="auto">
          <a:xfrm>
            <a:off x="3725864" y="1162050"/>
            <a:ext cx="4962525" cy="5162550"/>
            <a:chOff x="2051998" y="1387735"/>
            <a:chExt cx="4961315" cy="5163078"/>
          </a:xfrm>
        </p:grpSpPr>
        <p:sp>
          <p:nvSpPr>
            <p:cNvPr id="16393" name="Line 12"/>
            <p:cNvSpPr>
              <a:spLocks noChangeShapeType="1"/>
            </p:cNvSpPr>
            <p:nvPr/>
          </p:nvSpPr>
          <p:spPr bwMode="auto">
            <a:xfrm>
              <a:off x="2621634" y="4641849"/>
              <a:ext cx="3617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13"/>
            <p:cNvSpPr>
              <a:spLocks noChangeShapeType="1"/>
            </p:cNvSpPr>
            <p:nvPr/>
          </p:nvSpPr>
          <p:spPr bwMode="auto">
            <a:xfrm flipH="1" flipV="1">
              <a:off x="2627983" y="1387735"/>
              <a:ext cx="0" cy="3252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638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1628681"/>
                </p:ext>
              </p:extLst>
            </p:nvPr>
          </p:nvGraphicFramePr>
          <p:xfrm>
            <a:off x="6397363" y="4445373"/>
            <a:ext cx="615950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4" name="Equation" r:id="rId3" imgW="342720" imgH="228600" progId="Equation.DSMT4">
                    <p:embed/>
                  </p:oleObj>
                </mc:Choice>
                <mc:Fallback>
                  <p:oleObj name="Equation" r:id="rId3" imgW="34272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97363" y="4445373"/>
                          <a:ext cx="615950" cy="411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5" name="Freeform 16"/>
            <p:cNvSpPr>
              <a:spLocks/>
            </p:cNvSpPr>
            <p:nvPr/>
          </p:nvSpPr>
          <p:spPr bwMode="auto">
            <a:xfrm>
              <a:off x="2829261" y="2054711"/>
              <a:ext cx="2472534" cy="2502653"/>
            </a:xfrm>
            <a:custGeom>
              <a:avLst/>
              <a:gdLst>
                <a:gd name="T0" fmla="*/ 0 w 13612"/>
                <a:gd name="T1" fmla="*/ 0 h 10360"/>
                <a:gd name="T2" fmla="*/ 11713112 w 13612"/>
                <a:gd name="T3" fmla="*/ 168939220 h 10360"/>
                <a:gd name="T4" fmla="*/ 37217704 w 13612"/>
                <a:gd name="T5" fmla="*/ 383278868 h 10360"/>
                <a:gd name="T6" fmla="*/ 80110501 w 13612"/>
                <a:gd name="T7" fmla="*/ 491236658 h 10360"/>
                <a:gd name="T8" fmla="*/ 155139884 w 13612"/>
                <a:gd name="T9" fmla="*/ 546090516 h 10360"/>
                <a:gd name="T10" fmla="*/ 242311078 w 13612"/>
                <a:gd name="T11" fmla="*/ 576960584 h 10360"/>
                <a:gd name="T12" fmla="*/ 328294640 w 13612"/>
                <a:gd name="T13" fmla="*/ 595109159 h 10360"/>
                <a:gd name="T14" fmla="*/ 449120269 w 13612"/>
                <a:gd name="T15" fmla="*/ 604387814 h 103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12"/>
                <a:gd name="T25" fmla="*/ 0 h 10360"/>
                <a:gd name="T26" fmla="*/ 13612 w 13612"/>
                <a:gd name="T27" fmla="*/ 10360 h 103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12" h="10360">
                  <a:moveTo>
                    <a:pt x="0" y="0"/>
                  </a:moveTo>
                  <a:cubicBezTo>
                    <a:pt x="59" y="483"/>
                    <a:pt x="167" y="1800"/>
                    <a:pt x="355" y="2895"/>
                  </a:cubicBezTo>
                  <a:cubicBezTo>
                    <a:pt x="543" y="3990"/>
                    <a:pt x="733" y="5737"/>
                    <a:pt x="1128" y="6568"/>
                  </a:cubicBezTo>
                  <a:cubicBezTo>
                    <a:pt x="1543" y="7808"/>
                    <a:pt x="1833" y="7953"/>
                    <a:pt x="2428" y="8418"/>
                  </a:cubicBezTo>
                  <a:cubicBezTo>
                    <a:pt x="3023" y="8883"/>
                    <a:pt x="3883" y="9113"/>
                    <a:pt x="4702" y="9358"/>
                  </a:cubicBezTo>
                  <a:cubicBezTo>
                    <a:pt x="5521" y="9603"/>
                    <a:pt x="6469" y="9747"/>
                    <a:pt x="7344" y="9887"/>
                  </a:cubicBezTo>
                  <a:cubicBezTo>
                    <a:pt x="8219" y="10027"/>
                    <a:pt x="8905" y="10120"/>
                    <a:pt x="9950" y="10198"/>
                  </a:cubicBezTo>
                  <a:cubicBezTo>
                    <a:pt x="10995" y="10276"/>
                    <a:pt x="13406" y="10360"/>
                    <a:pt x="13612" y="10357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624945" y="3334209"/>
              <a:ext cx="3001231" cy="1281244"/>
            </a:xfrm>
            <a:prstGeom prst="line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613836" y="4421758"/>
              <a:ext cx="3077411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8" name="Freeform 16"/>
            <p:cNvSpPr>
              <a:spLocks/>
            </p:cNvSpPr>
            <p:nvPr/>
          </p:nvSpPr>
          <p:spPr bwMode="auto">
            <a:xfrm>
              <a:off x="3238051" y="1678188"/>
              <a:ext cx="1990165" cy="2506537"/>
            </a:xfrm>
            <a:custGeom>
              <a:avLst/>
              <a:gdLst>
                <a:gd name="T0" fmla="*/ 0 w 10000"/>
                <a:gd name="T1" fmla="*/ 0 h 10737"/>
                <a:gd name="T2" fmla="*/ 47053863 w 10000"/>
                <a:gd name="T3" fmla="*/ 328842151 h 10737"/>
                <a:gd name="T4" fmla="*/ 188571692 w 10000"/>
                <a:gd name="T5" fmla="*/ 495388599 h 10737"/>
                <a:gd name="T6" fmla="*/ 396075618 w 10000"/>
                <a:gd name="T7" fmla="*/ 585147196 h 107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00"/>
                <a:gd name="T13" fmla="*/ 0 h 10737"/>
                <a:gd name="T14" fmla="*/ 10000 w 10000"/>
                <a:gd name="T15" fmla="*/ 10737 h 107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00" h="10737">
                  <a:moveTo>
                    <a:pt x="0" y="0"/>
                  </a:moveTo>
                  <a:cubicBezTo>
                    <a:pt x="198" y="989"/>
                    <a:pt x="396" y="4517"/>
                    <a:pt x="1188" y="6034"/>
                  </a:cubicBezTo>
                  <a:cubicBezTo>
                    <a:pt x="1980" y="7551"/>
                    <a:pt x="3293" y="8306"/>
                    <a:pt x="4761" y="9090"/>
                  </a:cubicBezTo>
                  <a:cubicBezTo>
                    <a:pt x="6229" y="9874"/>
                    <a:pt x="8911" y="10546"/>
                    <a:pt x="10000" y="10737"/>
                  </a:cubicBezTo>
                </a:path>
              </a:pathLst>
            </a:custGeom>
            <a:noFill/>
            <a:ln w="28575" cmpd="sng">
              <a:solidFill>
                <a:srgbClr val="92D05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TextBox 23"/>
            <p:cNvSpPr txBox="1">
              <a:spLocks noChangeArrowheads="1"/>
            </p:cNvSpPr>
            <p:nvPr/>
          </p:nvSpPr>
          <p:spPr bwMode="auto">
            <a:xfrm>
              <a:off x="3367139" y="1936357"/>
              <a:ext cx="559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 dirty="0" err="1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baseline="-25000" dirty="0" err="1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sw</a:t>
              </a:r>
              <a:endParaRPr lang="en-US" baseline="-25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00" name="TextBox 24"/>
            <p:cNvSpPr txBox="1">
              <a:spLocks noChangeArrowheads="1"/>
            </p:cNvSpPr>
            <p:nvPr/>
          </p:nvSpPr>
          <p:spPr bwMode="auto">
            <a:xfrm>
              <a:off x="3013936" y="2992416"/>
              <a:ext cx="48763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sp</a:t>
              </a:r>
              <a:endPara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01" name="TextBox 26"/>
            <p:cNvSpPr txBox="1">
              <a:spLocks noChangeArrowheads="1"/>
            </p:cNvSpPr>
            <p:nvPr/>
          </p:nvSpPr>
          <p:spPr bwMode="auto">
            <a:xfrm>
              <a:off x="5703336" y="3013927"/>
              <a:ext cx="559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i="1" baseline="-25000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83312" y="4026430"/>
              <a:ext cx="560250" cy="3699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i="1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i="1" baseline="-25000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graphicFrame>
          <p:nvGraphicFramePr>
            <p:cNvPr id="16387" name="Object 8"/>
            <p:cNvGraphicFramePr>
              <a:graphicFrameLocks noChangeAspect="1"/>
            </p:cNvGraphicFramePr>
            <p:nvPr/>
          </p:nvGraphicFramePr>
          <p:xfrm>
            <a:off x="2051998" y="1639590"/>
            <a:ext cx="27305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5" name="Equation" r:id="rId5" imgW="152280" imgH="203040" progId="Equation.DSMT4">
                    <p:embed/>
                  </p:oleObj>
                </mc:Choice>
                <mc:Fallback>
                  <p:oleObj name="Equation" r:id="rId5" imgW="152280" imgH="2030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1998" y="1639590"/>
                          <a:ext cx="273050" cy="365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Straight Connector 31"/>
            <p:cNvCxnSpPr/>
            <p:nvPr/>
          </p:nvCxnSpPr>
          <p:spPr>
            <a:xfrm rot="5400000">
              <a:off x="3033600" y="4625773"/>
              <a:ext cx="15082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032834" y="4367778"/>
              <a:ext cx="119033" cy="117487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959708" y="4358252"/>
              <a:ext cx="119033" cy="119074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3949364" y="4638474"/>
              <a:ext cx="15082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623359" y="4905995"/>
              <a:ext cx="463437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8" name="TextBox 37"/>
            <p:cNvSpPr txBox="1">
              <a:spLocks noChangeArrowheads="1"/>
            </p:cNvSpPr>
            <p:nvPr/>
          </p:nvSpPr>
          <p:spPr bwMode="auto">
            <a:xfrm>
              <a:off x="2259105" y="5411104"/>
              <a:ext cx="12698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1400"/>
                <a:t> dominates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3110602" y="4907583"/>
              <a:ext cx="901480" cy="158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0" name="TextBox 40"/>
            <p:cNvSpPr txBox="1">
              <a:spLocks noChangeArrowheads="1"/>
            </p:cNvSpPr>
            <p:nvPr/>
          </p:nvSpPr>
          <p:spPr bwMode="auto">
            <a:xfrm>
              <a:off x="2992421" y="5896998"/>
              <a:ext cx="12490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400"/>
                <a:t> dominates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4045412" y="4910758"/>
              <a:ext cx="947506" cy="158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2" name="TextBox 42"/>
            <p:cNvSpPr txBox="1">
              <a:spLocks noChangeArrowheads="1"/>
            </p:cNvSpPr>
            <p:nvPr/>
          </p:nvSpPr>
          <p:spPr bwMode="auto">
            <a:xfrm>
              <a:off x="3930124" y="6243036"/>
              <a:ext cx="129554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baseline="-25000" dirty="0" err="1">
                  <a:latin typeface="Times New Roman" pitchFamily="18" charset="0"/>
                  <a:cs typeface="Times New Roman" pitchFamily="18" charset="0"/>
                </a:rPr>
                <a:t>sp</a:t>
              </a:r>
              <a:r>
                <a:rPr lang="en-US" sz="1400" dirty="0"/>
                <a:t> dominates</a:t>
              </a:r>
            </a:p>
          </p:txBody>
        </p:sp>
        <p:sp>
          <p:nvSpPr>
            <p:cNvPr id="45" name="Up Arrow 44"/>
            <p:cNvSpPr/>
            <p:nvPr/>
          </p:nvSpPr>
          <p:spPr>
            <a:xfrm>
              <a:off x="2753502" y="5034596"/>
              <a:ext cx="171408" cy="365162"/>
            </a:xfrm>
            <a:prstGeom prst="upArrow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Up Arrow 45"/>
            <p:cNvSpPr/>
            <p:nvPr/>
          </p:nvSpPr>
          <p:spPr>
            <a:xfrm>
              <a:off x="3529600" y="5045709"/>
              <a:ext cx="160299" cy="819234"/>
            </a:xfrm>
            <a:prstGeom prst="upArrow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Up Arrow 46"/>
            <p:cNvSpPr/>
            <p:nvPr/>
          </p:nvSpPr>
          <p:spPr>
            <a:xfrm>
              <a:off x="4478693" y="5045709"/>
              <a:ext cx="179344" cy="1197097"/>
            </a:xfrm>
            <a:prstGeom prst="upArrow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7"/>
          <p:cNvSpPr>
            <a:spLocks noGrp="1" noChangeArrowheads="1"/>
          </p:cNvSpPr>
          <p:nvPr>
            <p:ph type="title" sz="quarter"/>
          </p:nvPr>
        </p:nvSpPr>
        <p:spPr>
          <a:xfrm>
            <a:off x="4751388" y="276225"/>
            <a:ext cx="2690812" cy="611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1349829" y="1326323"/>
            <a:ext cx="9143999" cy="12003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This set of notes discusses the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(quality factor) of </a:t>
            </a:r>
            <a:r>
              <a:rPr lang="en-US" sz="2400" dirty="0">
                <a:solidFill>
                  <a:srgbClr val="0000FF"/>
                </a:solidFill>
              </a:rPr>
              <a:t>a patch and its different components, as well as the </a:t>
            </a:r>
            <a:r>
              <a:rPr lang="en-US" sz="2400" dirty="0">
                <a:solidFill>
                  <a:srgbClr val="FF3300"/>
                </a:solidFill>
              </a:rPr>
              <a:t>radiation efficiency</a:t>
            </a:r>
            <a:r>
              <a:rPr lang="en-US" sz="2400" dirty="0">
                <a:solidFill>
                  <a:srgbClr val="0000FF"/>
                </a:solidFill>
              </a:rPr>
              <a:t> of the patch based on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solidFill>
                  <a:srgbClr val="0000FF"/>
                </a:solidFill>
              </a:rPr>
              <a:t> components. </a:t>
            </a:r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2505076" y="3049589"/>
            <a:ext cx="904849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Define </a:t>
            </a:r>
            <a:r>
              <a:rPr lang="en-US" sz="2400" i="1" dirty="0">
                <a:latin typeface="Times New Roman" pitchFamily="18" charset="0"/>
              </a:rPr>
              <a:t>Q</a:t>
            </a:r>
            <a:r>
              <a:rPr lang="en-US" sz="2400" dirty="0"/>
              <a:t> and its components: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i="1" baseline="-25000" dirty="0" err="1">
                <a:latin typeface="Times New Roman" pitchFamily="18" charset="0"/>
              </a:rPr>
              <a:t>d</a:t>
            </a:r>
            <a:r>
              <a:rPr lang="en-US" sz="2400" dirty="0"/>
              <a:t>, </a:t>
            </a:r>
            <a:r>
              <a:rPr lang="en-US" sz="2400" i="1" dirty="0">
                <a:latin typeface="Times New Roman" pitchFamily="18" charset="0"/>
              </a:rPr>
              <a:t>Q</a:t>
            </a:r>
            <a:r>
              <a:rPr lang="en-US" sz="2400" i="1" baseline="-25000" dirty="0">
                <a:latin typeface="Times New Roman" pitchFamily="18" charset="0"/>
              </a:rPr>
              <a:t>c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baseline="-25000" dirty="0" err="1">
                <a:latin typeface="Times New Roman" pitchFamily="18" charset="0"/>
              </a:rPr>
              <a:t>sp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baseline="-25000" dirty="0" err="1">
                <a:latin typeface="Times New Roman" pitchFamily="18" charset="0"/>
              </a:rPr>
              <a:t>sw</a:t>
            </a:r>
            <a:endParaRPr lang="en-US" sz="2400" baseline="-25000" dirty="0">
              <a:latin typeface="Times New Roman" pitchFamily="18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Calculate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i="1" baseline="-25000" dirty="0" err="1">
                <a:latin typeface="Times New Roman" pitchFamily="18" charset="0"/>
              </a:rPr>
              <a:t>d</a:t>
            </a:r>
            <a:r>
              <a:rPr lang="en-US" sz="2400" dirty="0"/>
              <a:t>, </a:t>
            </a:r>
            <a:r>
              <a:rPr lang="en-US" sz="2400" i="1" dirty="0">
                <a:latin typeface="Times New Roman" pitchFamily="18" charset="0"/>
              </a:rPr>
              <a:t>Q</a:t>
            </a:r>
            <a:r>
              <a:rPr lang="en-US" sz="2400" i="1" baseline="-25000" dirty="0">
                <a:latin typeface="Times New Roman" pitchFamily="18" charset="0"/>
              </a:rPr>
              <a:t>c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baseline="-25000" dirty="0" err="1">
                <a:latin typeface="Times New Roman" pitchFamily="18" charset="0"/>
              </a:rPr>
              <a:t>sp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 pitchFamily="18" charset="0"/>
              </a:rPr>
              <a:t>Q</a:t>
            </a:r>
            <a:r>
              <a:rPr lang="en-US" sz="2400" baseline="-25000" dirty="0" err="1">
                <a:latin typeface="Times New Roman" pitchFamily="18" charset="0"/>
              </a:rPr>
              <a:t>sw</a:t>
            </a:r>
            <a:endParaRPr lang="en-US" sz="2400" baseline="-25000" dirty="0">
              <a:latin typeface="Times New Roman" pitchFamily="18" charset="0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/>
              <a:t> Calculate the radiation efficiency based on 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/>
              <a:t> components.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338696"/>
              </p:ext>
            </p:extLst>
          </p:nvPr>
        </p:nvGraphicFramePr>
        <p:xfrm>
          <a:off x="3977775" y="1346201"/>
          <a:ext cx="4137025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1828800" imgH="482400" progId="Equation.DSMT4">
                  <p:embed/>
                </p:oleObj>
              </mc:Choice>
              <mc:Fallback>
                <p:oleObj name="Equation" r:id="rId3" imgW="182880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775" y="1346201"/>
                        <a:ext cx="4137025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069964"/>
              </p:ext>
            </p:extLst>
          </p:nvPr>
        </p:nvGraphicFramePr>
        <p:xfrm>
          <a:off x="5549900" y="3327400"/>
          <a:ext cx="15811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5" imgW="723600" imgH="431640" progId="Equation.DSMT4">
                  <p:embed/>
                </p:oleObj>
              </mc:Choice>
              <mc:Fallback>
                <p:oleObj name="Equation" r:id="rId5" imgW="72360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3327400"/>
                        <a:ext cx="158115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785084" y="173922"/>
            <a:ext cx="455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3763963" y="3244850"/>
            <a:ext cx="1028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Note that</a:t>
            </a:r>
          </a:p>
        </p:txBody>
      </p:sp>
      <p:sp>
        <p:nvSpPr>
          <p:cNvPr id="17418" name="Rectangle 11"/>
          <p:cNvSpPr>
            <a:spLocks noChangeArrowheads="1"/>
          </p:cNvSpPr>
          <p:nvPr/>
        </p:nvSpPr>
        <p:spPr bwMode="auto">
          <a:xfrm>
            <a:off x="4603751" y="5108575"/>
            <a:ext cx="735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17412" name="Object 1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238114263"/>
              </p:ext>
            </p:extLst>
          </p:nvPr>
        </p:nvGraphicFramePr>
        <p:xfrm>
          <a:off x="5884564" y="5117243"/>
          <a:ext cx="10509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7" imgW="507960" imgH="431640" progId="Equation.DSMT4">
                  <p:embed/>
                </p:oleObj>
              </mc:Choice>
              <mc:Fallback>
                <p:oleObj name="Equation" r:id="rId7" imgW="50796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564" y="5117243"/>
                        <a:ext cx="105092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461F24E-6308-4E19-B907-38961E49E8A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219200" y="2787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853783"/>
              </p:ext>
            </p:extLst>
          </p:nvPr>
        </p:nvGraphicFramePr>
        <p:xfrm>
          <a:off x="4789488" y="1484313"/>
          <a:ext cx="305593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1625400" imgH="888840" progId="Equation.DSMT4">
                  <p:embed/>
                </p:oleObj>
              </mc:Choice>
              <mc:Fallback>
                <p:oleObj name="Equation" r:id="rId3" imgW="1625400" imgH="888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1484313"/>
                        <a:ext cx="3055937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214689" y="1903414"/>
            <a:ext cx="7421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3432176" y="4849813"/>
            <a:ext cx="22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2965048" y="145047"/>
            <a:ext cx="607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 (cont.)</a:t>
            </a:r>
          </a:p>
        </p:txBody>
      </p: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6684964" y="4830763"/>
            <a:ext cx="22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18435" name="Object 1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7608525"/>
              </p:ext>
            </p:extLst>
          </p:nvPr>
        </p:nvGraphicFramePr>
        <p:xfrm>
          <a:off x="4010025" y="4095750"/>
          <a:ext cx="1179513" cy="177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5" imgW="558720" imgH="838080" progId="Equation.DSMT4">
                  <p:embed/>
                </p:oleObj>
              </mc:Choice>
              <mc:Fallback>
                <p:oleObj name="Equation" r:id="rId5" imgW="558720" imgH="8380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4095750"/>
                        <a:ext cx="1179513" cy="177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2981730"/>
              </p:ext>
            </p:extLst>
          </p:nvPr>
        </p:nvGraphicFramePr>
        <p:xfrm>
          <a:off x="7718971" y="4621331"/>
          <a:ext cx="115252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7" imgW="533160" imgH="444240" progId="Equation.DSMT4">
                  <p:embed/>
                </p:oleObj>
              </mc:Choice>
              <mc:Fallback>
                <p:oleObj name="Equation" r:id="rId7" imgW="533160" imgH="4442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8971" y="4621331"/>
                        <a:ext cx="1152525" cy="9604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1219200" y="2787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211264" y="1174751"/>
            <a:ext cx="20662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Also, we can write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3091949" y="151298"/>
            <a:ext cx="607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 (cont.)</a:t>
            </a:r>
          </a:p>
        </p:txBody>
      </p:sp>
      <p:graphicFrame>
        <p:nvGraphicFramePr>
          <p:cNvPr id="19458" name="Object 1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89097"/>
              </p:ext>
            </p:extLst>
          </p:nvPr>
        </p:nvGraphicFramePr>
        <p:xfrm>
          <a:off x="2360613" y="1636713"/>
          <a:ext cx="3503612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1612800" imgH="533160" progId="Equation.DSMT4">
                  <p:embed/>
                </p:oleObj>
              </mc:Choice>
              <mc:Fallback>
                <p:oleObj name="Equation" r:id="rId3" imgW="1612800" imgH="5331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1636713"/>
                        <a:ext cx="3503612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069464"/>
              </p:ext>
            </p:extLst>
          </p:nvPr>
        </p:nvGraphicFramePr>
        <p:xfrm>
          <a:off x="4833250" y="4550912"/>
          <a:ext cx="1387475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736560" imgH="965160" progId="Equation.DSMT4">
                  <p:embed/>
                </p:oleObj>
              </mc:Choice>
              <mc:Fallback>
                <p:oleObj name="Equation" r:id="rId5" imgW="736560" imgH="965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250" y="4550912"/>
                        <a:ext cx="1387475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21"/>
          <p:cNvSpPr>
            <a:spLocks noChangeArrowheads="1"/>
          </p:cNvSpPr>
          <p:nvPr/>
        </p:nvSpPr>
        <p:spPr bwMode="auto">
          <a:xfrm>
            <a:off x="3711258" y="4350621"/>
            <a:ext cx="979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Define: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9F8E82F-7D9E-46FB-AC16-89EEE7CA81A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033320"/>
              </p:ext>
            </p:extLst>
          </p:nvPr>
        </p:nvGraphicFramePr>
        <p:xfrm>
          <a:off x="4115487" y="3281197"/>
          <a:ext cx="2006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7" imgW="977760" imgH="241200" progId="Equation.DSMT4">
                  <p:embed/>
                </p:oleObj>
              </mc:Choice>
              <mc:Fallback>
                <p:oleObj name="Equation" r:id="rId7" imgW="977760" imgH="241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5487" y="3281197"/>
                        <a:ext cx="2006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906547" y="3336191"/>
            <a:ext cx="8848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67500" y="4810125"/>
            <a:ext cx="4540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(efficiency due to surface wave loss only)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31201" y="5695950"/>
            <a:ext cx="515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(efficiency due to material (dissipation) loss only)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26"/>
          <p:cNvSpPr>
            <a:spLocks noChangeArrowheads="1"/>
          </p:cNvSpPr>
          <p:nvPr/>
        </p:nvSpPr>
        <p:spPr bwMode="auto">
          <a:xfrm>
            <a:off x="5054601" y="5264150"/>
            <a:ext cx="2073275" cy="109220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2"/>
          <p:cNvSpPr>
            <a:spLocks noChangeArrowheads="1"/>
          </p:cNvSpPr>
          <p:nvPr/>
        </p:nvSpPr>
        <p:spPr bwMode="auto">
          <a:xfrm>
            <a:off x="4378325" y="2809875"/>
            <a:ext cx="1663700" cy="1049338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3"/>
          <p:cNvSpPr>
            <a:spLocks noChangeArrowheads="1"/>
          </p:cNvSpPr>
          <p:nvPr/>
        </p:nvSpPr>
        <p:spPr bwMode="auto">
          <a:xfrm>
            <a:off x="6692900" y="2844801"/>
            <a:ext cx="1663700" cy="987425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3167948" y="146937"/>
            <a:ext cx="607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 (cont.)</a:t>
            </a:r>
          </a:p>
        </p:txBody>
      </p:sp>
      <p:sp>
        <p:nvSpPr>
          <p:cNvPr id="20492" name="Rectangle 10"/>
          <p:cNvSpPr>
            <a:spLocks noChangeArrowheads="1"/>
          </p:cNvSpPr>
          <p:nvPr/>
        </p:nvSpPr>
        <p:spPr bwMode="auto">
          <a:xfrm>
            <a:off x="4110038" y="5640389"/>
            <a:ext cx="428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and</a:t>
            </a:r>
          </a:p>
        </p:txBody>
      </p:sp>
      <p:graphicFrame>
        <p:nvGraphicFramePr>
          <p:cNvPr id="20482" name="Object 1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6439796"/>
              </p:ext>
            </p:extLst>
          </p:nvPr>
        </p:nvGraphicFramePr>
        <p:xfrm>
          <a:off x="5413657" y="1249869"/>
          <a:ext cx="162401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657" y="1249869"/>
                        <a:ext cx="1624012" cy="5508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122920710"/>
              </p:ext>
            </p:extLst>
          </p:nvPr>
        </p:nvGraphicFramePr>
        <p:xfrm>
          <a:off x="4573588" y="2935288"/>
          <a:ext cx="12239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5" imgW="723600" imgH="482400" progId="Equation.DSMT4">
                  <p:embed/>
                </p:oleObj>
              </mc:Choice>
              <mc:Fallback>
                <p:oleObj name="Equation" r:id="rId5" imgW="723600" imgH="482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588" y="2935288"/>
                        <a:ext cx="1223962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1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78353324"/>
              </p:ext>
            </p:extLst>
          </p:nvPr>
        </p:nvGraphicFramePr>
        <p:xfrm>
          <a:off x="6891338" y="2981325"/>
          <a:ext cx="126206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7" imgW="711000" imgH="444240" progId="Equation.DSMT4">
                  <p:embed/>
                </p:oleObj>
              </mc:Choice>
              <mc:Fallback>
                <p:oleObj name="Equation" r:id="rId7" imgW="711000" imgH="4442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338" y="2981325"/>
                        <a:ext cx="1262062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Rectangle 15"/>
          <p:cNvSpPr>
            <a:spLocks noChangeArrowheads="1"/>
          </p:cNvSpPr>
          <p:nvPr/>
        </p:nvSpPr>
        <p:spPr bwMode="auto">
          <a:xfrm>
            <a:off x="4495800" y="1349375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20494" name="Rectangle 22"/>
          <p:cNvSpPr>
            <a:spLocks noChangeArrowheads="1"/>
          </p:cNvSpPr>
          <p:nvPr/>
        </p:nvSpPr>
        <p:spPr bwMode="auto">
          <a:xfrm>
            <a:off x="3121025" y="3152775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20485" name="Object 2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93364842"/>
              </p:ext>
            </p:extLst>
          </p:nvPr>
        </p:nvGraphicFramePr>
        <p:xfrm>
          <a:off x="5254625" y="5472113"/>
          <a:ext cx="18049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9" imgW="1079280" imgH="444240" progId="Equation.DSMT4">
                  <p:embed/>
                </p:oleObj>
              </mc:Choice>
              <mc:Fallback>
                <p:oleObj name="Equation" r:id="rId9" imgW="1079280" imgH="4442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5472113"/>
                        <a:ext cx="180498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8B0C7A6-BA31-4893-91A4-522F9FF71A1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3177574" y="146936"/>
            <a:ext cx="607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 (cont.)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4825" y="1806576"/>
            <a:ext cx="5018088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64" y="1817689"/>
            <a:ext cx="4435475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781550" y="2065339"/>
            <a:ext cx="4318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2.2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4256089" y="3078164"/>
            <a:ext cx="54927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10.8</a:t>
            </a:r>
          </a:p>
        </p:txBody>
      </p:sp>
      <p:sp>
        <p:nvSpPr>
          <p:cNvPr id="21515" name="Text Box 7"/>
          <p:cNvSpPr txBox="1">
            <a:spLocks noChangeArrowheads="1"/>
          </p:cNvSpPr>
          <p:nvPr/>
        </p:nvSpPr>
        <p:spPr bwMode="auto">
          <a:xfrm>
            <a:off x="8505825" y="2035176"/>
            <a:ext cx="4318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2.2</a:t>
            </a:r>
          </a:p>
        </p:txBody>
      </p:sp>
      <p:sp>
        <p:nvSpPr>
          <p:cNvPr id="21516" name="Text Box 7"/>
          <p:cNvSpPr txBox="1">
            <a:spLocks noChangeArrowheads="1"/>
          </p:cNvSpPr>
          <p:nvPr/>
        </p:nvSpPr>
        <p:spPr bwMode="auto">
          <a:xfrm>
            <a:off x="6989764" y="3133726"/>
            <a:ext cx="9667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sz="1400" b="1" i="1" baseline="-25000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en-US" sz="1400" b="1" i="1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400" b="1">
                <a:solidFill>
                  <a:schemeClr val="bg2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10.8</a:t>
            </a:r>
          </a:p>
        </p:txBody>
      </p:sp>
      <p:graphicFrame>
        <p:nvGraphicFramePr>
          <p:cNvPr id="2150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179287"/>
              </p:ext>
            </p:extLst>
          </p:nvPr>
        </p:nvGraphicFramePr>
        <p:xfrm>
          <a:off x="3876676" y="1277938"/>
          <a:ext cx="49212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5" imgW="215640" imgH="241200" progId="Equation.DSMT4">
                  <p:embed/>
                </p:oleObj>
              </mc:Choice>
              <mc:Fallback>
                <p:oleObj name="Equation" r:id="rId5" imgW="21564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676" y="1277938"/>
                        <a:ext cx="492125" cy="5508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187487"/>
              </p:ext>
            </p:extLst>
          </p:nvPr>
        </p:nvGraphicFramePr>
        <p:xfrm>
          <a:off x="8394701" y="1293813"/>
          <a:ext cx="3476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701" y="1293813"/>
                        <a:ext cx="347663" cy="5207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A8B0C7A6-BA31-4893-91A4-522F9FF71A1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437365"/>
              </p:ext>
            </p:extLst>
          </p:nvPr>
        </p:nvGraphicFramePr>
        <p:xfrm>
          <a:off x="3863974" y="5357812"/>
          <a:ext cx="154706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9" imgW="977760" imgH="406080" progId="Equation.DSMT4">
                  <p:embed/>
                </p:oleObj>
              </mc:Choice>
              <mc:Fallback>
                <p:oleObj name="Equation" r:id="rId9" imgW="9777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63974" y="5357812"/>
                        <a:ext cx="1547067" cy="6429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407273"/>
              </p:ext>
            </p:extLst>
          </p:nvPr>
        </p:nvGraphicFramePr>
        <p:xfrm>
          <a:off x="6051549" y="5375275"/>
          <a:ext cx="1692275" cy="66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11" imgW="1632204" imgH="640277" progId="Equation.DSMT4">
                  <p:embed/>
                </p:oleObj>
              </mc:Choice>
              <mc:Fallback>
                <p:oleObj name="Equation" r:id="rId11" imgW="1632204" imgH="6402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51549" y="5375275"/>
                        <a:ext cx="1692275" cy="66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475" y="165101"/>
            <a:ext cx="4678617" cy="5635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a Resonator</a:t>
            </a:r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ED91AC8F-E5F8-C703-07E2-353D3B575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322073"/>
              </p:ext>
            </p:extLst>
          </p:nvPr>
        </p:nvGraphicFramePr>
        <p:xfrm>
          <a:off x="1177886" y="1036251"/>
          <a:ext cx="1776750" cy="98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876240" imgH="482400" progId="Equation.DSMT4">
                  <p:embed/>
                </p:oleObj>
              </mc:Choice>
              <mc:Fallback>
                <p:oleObj name="Equation" r:id="rId3" imgW="876240" imgH="48240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4FA1AB17-898B-DCFB-8192-C99A1CC6B3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886" y="1036251"/>
                        <a:ext cx="1776750" cy="989962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2D1875D-C399-8D86-AE08-CA8D8A0165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553977"/>
              </p:ext>
            </p:extLst>
          </p:nvPr>
        </p:nvGraphicFramePr>
        <p:xfrm>
          <a:off x="1171791" y="2596054"/>
          <a:ext cx="2160587" cy="97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1079280" imgH="482400" progId="Equation.DSMT4">
                  <p:embed/>
                </p:oleObj>
              </mc:Choice>
              <mc:Fallback>
                <p:oleObj name="Equation" r:id="rId5" imgW="1079280" imgH="4824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0007B61-2551-FB1B-06CE-338BBDEC35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791" y="2596054"/>
                        <a:ext cx="2160587" cy="975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FF3C212A-1777-4DB9-937F-3C4C12F661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454088"/>
              </p:ext>
            </p:extLst>
          </p:nvPr>
        </p:nvGraphicFramePr>
        <p:xfrm>
          <a:off x="6038850" y="3978275"/>
          <a:ext cx="20081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901440" imgH="482400" progId="Equation.DSMT4">
                  <p:embed/>
                </p:oleObj>
              </mc:Choice>
              <mc:Fallback>
                <p:oleObj name="Equation" r:id="rId7" imgW="901440" imgH="482400" progId="Equation.DSMT4">
                  <p:embed/>
                  <p:pic>
                    <p:nvPicPr>
                      <p:cNvPr id="10" name="Object 10">
                        <a:extLst>
                          <a:ext uri="{FF2B5EF4-FFF2-40B4-BE49-F238E27FC236}">
                            <a16:creationId xmlns:a16="http://schemas.microsoft.com/office/drawing/2014/main" id="{AE3945E0-789E-FCA7-98D0-ADD75C436A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978275"/>
                        <a:ext cx="2008188" cy="10858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1">
            <a:extLst>
              <a:ext uri="{FF2B5EF4-FFF2-40B4-BE49-F238E27FC236}">
                <a16:creationId xmlns:a16="http://schemas.microsoft.com/office/drawing/2014/main" id="{F93BC629-8295-84D6-B7C1-849D79CB69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98570"/>
              </p:ext>
            </p:extLst>
          </p:nvPr>
        </p:nvGraphicFramePr>
        <p:xfrm>
          <a:off x="3534203" y="1632076"/>
          <a:ext cx="4959350" cy="409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9" imgW="2933640" imgH="241200" progId="Equation.DSMT4">
                  <p:embed/>
                </p:oleObj>
              </mc:Choice>
              <mc:Fallback>
                <p:oleObj name="Equation" r:id="rId9" imgW="2933640" imgH="241200" progId="Equation.DSMT4">
                  <p:embed/>
                  <p:pic>
                    <p:nvPicPr>
                      <p:cNvPr id="15" name="Object 21">
                        <a:extLst>
                          <a:ext uri="{FF2B5EF4-FFF2-40B4-BE49-F238E27FC236}">
                            <a16:creationId xmlns:a16="http://schemas.microsoft.com/office/drawing/2014/main" id="{B2A31D7F-2CC3-C276-1878-B698456FB0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203" y="1632076"/>
                        <a:ext cx="4959350" cy="4094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5">
            <a:extLst>
              <a:ext uri="{FF2B5EF4-FFF2-40B4-BE49-F238E27FC236}">
                <a16:creationId xmlns:a16="http://schemas.microsoft.com/office/drawing/2014/main" id="{550532E7-D0F0-4BC2-46E9-ECE5C6B4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088" y="3867151"/>
            <a:ext cx="69056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1200"/>
              </a:spcBef>
              <a:spcAft>
                <a:spcPts val="300"/>
              </a:spcAft>
            </a:pPr>
            <a:r>
              <a:rPr lang="en-US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D299A-EBC9-A2A7-D644-C6CC695F8541}"/>
              </a:ext>
            </a:extLst>
          </p:cNvPr>
          <p:cNvSpPr txBox="1"/>
          <p:nvPr/>
        </p:nvSpPr>
        <p:spPr>
          <a:xfrm>
            <a:off x="5654883" y="6094764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(This includes radiation loss)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0F37D3-AA04-EEBA-C1E2-8B585FDB9A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788538"/>
              </p:ext>
            </p:extLst>
          </p:nvPr>
        </p:nvGraphicFramePr>
        <p:xfrm>
          <a:off x="3565953" y="1135063"/>
          <a:ext cx="441959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1" imgW="2438280" imgH="228600" progId="Equation.DSMT4">
                  <p:embed/>
                </p:oleObj>
              </mc:Choice>
              <mc:Fallback>
                <p:oleObj name="Equation" r:id="rId11" imgW="2438280" imgH="2286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01066F32-94B7-FD97-BC9B-9102615D2F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65953" y="1135063"/>
                        <a:ext cx="4419595" cy="41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A8A9B6A-BFF6-3C8A-1AB2-E297B025D2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200475"/>
              </p:ext>
            </p:extLst>
          </p:nvPr>
        </p:nvGraphicFramePr>
        <p:xfrm>
          <a:off x="4748213" y="5408614"/>
          <a:ext cx="47244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3" imgW="2323800" imgH="241200" progId="Equation.DSMT4">
                  <p:embed/>
                </p:oleObj>
              </mc:Choice>
              <mc:Fallback>
                <p:oleObj name="Equation" r:id="rId13" imgW="2323800" imgH="2412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6CE5BEAF-C3D0-A374-D594-CEC8CE17F3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48213" y="5408614"/>
                        <a:ext cx="472440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A647A41-4064-EE5C-BBED-ACA479AF22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492250"/>
              </p:ext>
            </p:extLst>
          </p:nvPr>
        </p:nvGraphicFramePr>
        <p:xfrm>
          <a:off x="3787775" y="2890838"/>
          <a:ext cx="26574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5" imgW="1193760" imgH="228600" progId="Equation.DSMT4">
                  <p:embed/>
                </p:oleObj>
              </mc:Choice>
              <mc:Fallback>
                <p:oleObj name="Equation" r:id="rId15" imgW="1193760" imgH="2286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B600AC35-947B-C170-81D2-EF0F5EEB93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87775" y="2890838"/>
                        <a:ext cx="2657475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4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475" y="165101"/>
            <a:ext cx="3656330" cy="5635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Patch</a:t>
            </a:r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889859"/>
              </p:ext>
            </p:extLst>
          </p:nvPr>
        </p:nvGraphicFramePr>
        <p:xfrm>
          <a:off x="1390094" y="4410291"/>
          <a:ext cx="14811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749160" imgH="431640" progId="Equation.DSMT4">
                  <p:embed/>
                </p:oleObj>
              </mc:Choice>
              <mc:Fallback>
                <p:oleObj name="Equation" r:id="rId3" imgW="74916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094" y="4410291"/>
                        <a:ext cx="1481137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575087"/>
              </p:ext>
            </p:extLst>
          </p:nvPr>
        </p:nvGraphicFramePr>
        <p:xfrm>
          <a:off x="4014231" y="4372190"/>
          <a:ext cx="135096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685800" imgH="457200" progId="Equation.DSMT4">
                  <p:embed/>
                </p:oleObj>
              </mc:Choice>
              <mc:Fallback>
                <p:oleObj name="Equation" r:id="rId5" imgW="6858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231" y="4372190"/>
                        <a:ext cx="1350963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725893"/>
              </p:ext>
            </p:extLst>
          </p:nvPr>
        </p:nvGraphicFramePr>
        <p:xfrm>
          <a:off x="6861819" y="4604866"/>
          <a:ext cx="34274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1600200" imgH="241200" progId="Equation.DSMT4">
                  <p:embed/>
                </p:oleObj>
              </mc:Choice>
              <mc:Fallback>
                <p:oleObj name="Equation" r:id="rId7" imgW="160020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1819" y="4604866"/>
                        <a:ext cx="3427412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462783"/>
              </p:ext>
            </p:extLst>
          </p:nvPr>
        </p:nvGraphicFramePr>
        <p:xfrm>
          <a:off x="4275940" y="1150365"/>
          <a:ext cx="277525" cy="35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139680" imgH="177480" progId="Equation.DSMT4">
                  <p:embed/>
                </p:oleObj>
              </mc:Choice>
              <mc:Fallback>
                <p:oleObj name="Equation" r:id="rId9" imgW="13968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940" y="1150365"/>
                        <a:ext cx="277525" cy="354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22"/>
          <p:cNvSpPr>
            <a:spLocks noChangeArrowheads="1"/>
          </p:cNvSpPr>
          <p:nvPr/>
        </p:nvSpPr>
        <p:spPr bwMode="auto">
          <a:xfrm>
            <a:off x="2714926" y="2873890"/>
            <a:ext cx="1593850" cy="889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Rectangle 24"/>
          <p:cNvSpPr>
            <a:spLocks noChangeArrowheads="1"/>
          </p:cNvSpPr>
          <p:nvPr/>
        </p:nvSpPr>
        <p:spPr bwMode="auto">
          <a:xfrm>
            <a:off x="1567163" y="2971972"/>
            <a:ext cx="3869810" cy="51911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Line 37"/>
          <p:cNvSpPr>
            <a:spLocks noChangeShapeType="1"/>
          </p:cNvSpPr>
          <p:nvPr/>
        </p:nvSpPr>
        <p:spPr bwMode="auto">
          <a:xfrm rot="5400000" flipH="1">
            <a:off x="5361289" y="3232322"/>
            <a:ext cx="51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3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71522"/>
              </p:ext>
            </p:extLst>
          </p:nvPr>
        </p:nvGraphicFramePr>
        <p:xfrm>
          <a:off x="5674026" y="3105114"/>
          <a:ext cx="238682" cy="335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026" y="3105114"/>
                        <a:ext cx="238682" cy="335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925940"/>
              </p:ext>
            </p:extLst>
          </p:nvPr>
        </p:nvGraphicFramePr>
        <p:xfrm>
          <a:off x="4521930" y="3001388"/>
          <a:ext cx="321919" cy="44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3" imgW="164880" imgH="228600" progId="Equation.DSMT4">
                  <p:embed/>
                </p:oleObj>
              </mc:Choice>
              <mc:Fallback>
                <p:oleObj name="Equation" r:id="rId13" imgW="16488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930" y="3001388"/>
                        <a:ext cx="321919" cy="446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Freeform 40"/>
          <p:cNvSpPr>
            <a:spLocks/>
          </p:cNvSpPr>
          <p:nvPr/>
        </p:nvSpPr>
        <p:spPr bwMode="auto">
          <a:xfrm>
            <a:off x="2727626" y="1081259"/>
            <a:ext cx="1536700" cy="1308100"/>
          </a:xfrm>
          <a:custGeom>
            <a:avLst/>
            <a:gdLst>
              <a:gd name="T0" fmla="*/ 508200 w 1016"/>
              <a:gd name="T1" fmla="*/ 0 h 824"/>
              <a:gd name="T2" fmla="*/ 72600 w 1016"/>
              <a:gd name="T3" fmla="*/ 304800 h 824"/>
              <a:gd name="T4" fmla="*/ 72600 w 1016"/>
              <a:gd name="T5" fmla="*/ 762000 h 824"/>
              <a:gd name="T6" fmla="*/ 145200 w 1016"/>
              <a:gd name="T7" fmla="*/ 1219200 h 824"/>
              <a:gd name="T8" fmla="*/ 508200 w 1016"/>
              <a:gd name="T9" fmla="*/ 1295400 h 824"/>
              <a:gd name="T10" fmla="*/ 1089000 w 1016"/>
              <a:gd name="T11" fmla="*/ 1219200 h 824"/>
              <a:gd name="T12" fmla="*/ 1470150 w 1016"/>
              <a:gd name="T13" fmla="*/ 1074738 h 824"/>
              <a:gd name="T14" fmla="*/ 1492838 w 1016"/>
              <a:gd name="T15" fmla="*/ 469900 h 824"/>
              <a:gd name="T16" fmla="*/ 1222100 w 1016"/>
              <a:gd name="T17" fmla="*/ 98425 h 824"/>
              <a:gd name="T18" fmla="*/ 508200 w 1016"/>
              <a:gd name="T19" fmla="*/ 0 h 82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16"/>
              <a:gd name="T31" fmla="*/ 0 h 824"/>
              <a:gd name="T32" fmla="*/ 1016 w 1016"/>
              <a:gd name="T33" fmla="*/ 824 h 82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16" h="824">
                <a:moveTo>
                  <a:pt x="336" y="0"/>
                </a:moveTo>
                <a:cubicBezTo>
                  <a:pt x="184" y="16"/>
                  <a:pt x="96" y="112"/>
                  <a:pt x="48" y="192"/>
                </a:cubicBezTo>
                <a:cubicBezTo>
                  <a:pt x="0" y="272"/>
                  <a:pt x="40" y="384"/>
                  <a:pt x="48" y="480"/>
                </a:cubicBezTo>
                <a:cubicBezTo>
                  <a:pt x="56" y="576"/>
                  <a:pt x="48" y="712"/>
                  <a:pt x="96" y="768"/>
                </a:cubicBezTo>
                <a:cubicBezTo>
                  <a:pt x="144" y="824"/>
                  <a:pt x="232" y="816"/>
                  <a:pt x="336" y="816"/>
                </a:cubicBezTo>
                <a:cubicBezTo>
                  <a:pt x="440" y="816"/>
                  <a:pt x="614" y="791"/>
                  <a:pt x="720" y="768"/>
                </a:cubicBezTo>
                <a:cubicBezTo>
                  <a:pt x="826" y="745"/>
                  <a:pt x="928" y="756"/>
                  <a:pt x="972" y="677"/>
                </a:cubicBezTo>
                <a:cubicBezTo>
                  <a:pt x="1016" y="598"/>
                  <a:pt x="1014" y="398"/>
                  <a:pt x="987" y="296"/>
                </a:cubicBezTo>
                <a:cubicBezTo>
                  <a:pt x="960" y="194"/>
                  <a:pt x="916" y="111"/>
                  <a:pt x="808" y="62"/>
                </a:cubicBezTo>
                <a:cubicBezTo>
                  <a:pt x="700" y="13"/>
                  <a:pt x="434" y="13"/>
                  <a:pt x="336" y="0"/>
                </a:cubicBez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Oval 41"/>
          <p:cNvSpPr>
            <a:spLocks noChangeArrowheads="1"/>
          </p:cNvSpPr>
          <p:nvPr/>
        </p:nvSpPr>
        <p:spPr bwMode="auto">
          <a:xfrm>
            <a:off x="2981627" y="1701972"/>
            <a:ext cx="134937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Rectangle 42"/>
          <p:cNvSpPr>
            <a:spLocks noChangeArrowheads="1"/>
          </p:cNvSpPr>
          <p:nvPr/>
        </p:nvSpPr>
        <p:spPr bwMode="auto">
          <a:xfrm>
            <a:off x="1615428" y="1613272"/>
            <a:ext cx="6962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Feed</a:t>
            </a:r>
          </a:p>
        </p:txBody>
      </p:sp>
      <p:sp>
        <p:nvSpPr>
          <p:cNvPr id="1044" name="Line 43"/>
          <p:cNvSpPr>
            <a:spLocks noChangeShapeType="1"/>
          </p:cNvSpPr>
          <p:nvPr/>
        </p:nvSpPr>
        <p:spPr bwMode="auto">
          <a:xfrm>
            <a:off x="2370350" y="1774996"/>
            <a:ext cx="5557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5" name="Rectangle 46"/>
          <p:cNvSpPr>
            <a:spLocks noChangeArrowheads="1"/>
          </p:cNvSpPr>
          <p:nvPr/>
        </p:nvSpPr>
        <p:spPr bwMode="auto">
          <a:xfrm>
            <a:off x="1584627" y="3479971"/>
            <a:ext cx="3843337" cy="88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Text Box 47"/>
          <p:cNvSpPr txBox="1">
            <a:spLocks noChangeArrowheads="1"/>
          </p:cNvSpPr>
          <p:nvPr/>
        </p:nvSpPr>
        <p:spPr bwMode="auto">
          <a:xfrm>
            <a:off x="5214551" y="1859004"/>
            <a:ext cx="64749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patch is allowed to have an arbitrary shape here.</a:t>
            </a:r>
          </a:p>
        </p:txBody>
      </p:sp>
      <p:sp>
        <p:nvSpPr>
          <p:cNvPr id="1047" name="Rectangle 48"/>
          <p:cNvSpPr>
            <a:spLocks noChangeArrowheads="1"/>
          </p:cNvSpPr>
          <p:nvPr/>
        </p:nvSpPr>
        <p:spPr bwMode="auto">
          <a:xfrm>
            <a:off x="3339543" y="4678578"/>
            <a:ext cx="2709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1048" name="Text Box 49"/>
          <p:cNvSpPr txBox="1">
            <a:spLocks noChangeArrowheads="1"/>
          </p:cNvSpPr>
          <p:nvPr/>
        </p:nvSpPr>
        <p:spPr bwMode="auto">
          <a:xfrm>
            <a:off x="2835877" y="6033960"/>
            <a:ext cx="717309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Note: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sym typeface="Symbol" pitchFamily="18" charset="2"/>
              </a:rPr>
              <a:t>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 denotes the resonance frequency (radians/second).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3898900" y="3055938"/>
            <a:ext cx="4332288" cy="111125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4476" y="149510"/>
            <a:ext cx="6415238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Patch (cont.)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524000" y="3015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800005"/>
              </p:ext>
            </p:extLst>
          </p:nvPr>
        </p:nvGraphicFramePr>
        <p:xfrm>
          <a:off x="2921175" y="1528979"/>
          <a:ext cx="44497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133360" imgH="457200" progId="Equation.DSMT4">
                  <p:embed/>
                </p:oleObj>
              </mc:Choice>
              <mc:Fallback>
                <p:oleObj name="Equation" r:id="rId3" imgW="21333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175" y="1528979"/>
                        <a:ext cx="444976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152400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90762"/>
              </p:ext>
            </p:extLst>
          </p:nvPr>
        </p:nvGraphicFramePr>
        <p:xfrm>
          <a:off x="4232276" y="3103563"/>
          <a:ext cx="370522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1638000" imgH="457200" progId="Equation.DSMT4">
                  <p:embed/>
                </p:oleObj>
              </mc:Choice>
              <mc:Fallback>
                <p:oleObj name="Equation" r:id="rId5" imgW="16380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6" y="3103563"/>
                        <a:ext cx="3705225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588200" y="1115670"/>
            <a:ext cx="28882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3091695" y="3081914"/>
            <a:ext cx="3140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3355976" y="5413376"/>
            <a:ext cx="502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Note:</a:t>
            </a:r>
            <a:r>
              <a:rPr lang="en-US" sz="2000" dirty="0">
                <a:solidFill>
                  <a:srgbClr val="0000FF"/>
                </a:solidFill>
              </a:rPr>
              <a:t> A smaller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dirty="0">
                <a:solidFill>
                  <a:srgbClr val="0000FF"/>
                </a:solidFill>
              </a:rPr>
              <a:t> is a more dominant one!</a:t>
            </a:r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2465388" y="4808539"/>
            <a:ext cx="7338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Note:</a:t>
            </a:r>
            <a:r>
              <a:rPr lang="en-US" sz="2000" dirty="0">
                <a:solidFill>
                  <a:srgbClr val="0000FF"/>
                </a:solidFill>
              </a:rPr>
              <a:t> Combining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dirty="0">
                <a:solidFill>
                  <a:srgbClr val="0000FF"/>
                </a:solidFill>
              </a:rPr>
              <a:t> terms is like combining resistors in parallel.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75372" y="100498"/>
            <a:ext cx="4164013" cy="6619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endParaRPr lang="en-US" sz="3600" b="1" i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982000"/>
              </p:ext>
            </p:extLst>
          </p:nvPr>
        </p:nvGraphicFramePr>
        <p:xfrm>
          <a:off x="392747" y="1218656"/>
          <a:ext cx="43307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2108160" imgH="1054080" progId="Equation.DSMT4">
                  <p:embed/>
                </p:oleObj>
              </mc:Choice>
              <mc:Fallback>
                <p:oleObj name="Equation" r:id="rId3" imgW="2108160" imgH="1054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" y="1218656"/>
                        <a:ext cx="4330700" cy="216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862216"/>
              </p:ext>
            </p:extLst>
          </p:nvPr>
        </p:nvGraphicFramePr>
        <p:xfrm>
          <a:off x="1582252" y="4590655"/>
          <a:ext cx="3844925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1879560" imgH="888840" progId="Equation.DSMT4">
                  <p:embed/>
                </p:oleObj>
              </mc:Choice>
              <mc:Fallback>
                <p:oleObj name="Equation" r:id="rId5" imgW="1879560" imgH="888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252" y="4590655"/>
                        <a:ext cx="3844925" cy="181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4698795" y="1251676"/>
            <a:ext cx="68452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(We have equal time-average stored energies at resonance.)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FE5775B4-02D8-864C-92C0-8E1EE877C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153" y="4063548"/>
            <a:ext cx="29452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From ECE 6340:</a:t>
            </a:r>
          </a:p>
        </p:txBody>
      </p:sp>
      <p:graphicFrame>
        <p:nvGraphicFramePr>
          <p:cNvPr id="2" name="Object 19">
            <a:extLst>
              <a:ext uri="{FF2B5EF4-FFF2-40B4-BE49-F238E27FC236}">
                <a16:creationId xmlns:a16="http://schemas.microsoft.com/office/drawing/2014/main" id="{25A204DC-5FF1-DA76-3861-31284C4BB22B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407798"/>
              </p:ext>
            </p:extLst>
          </p:nvPr>
        </p:nvGraphicFramePr>
        <p:xfrm>
          <a:off x="6719379" y="3939767"/>
          <a:ext cx="614362" cy="383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406080" imgH="253800" progId="Equation.DSMT4">
                  <p:embed/>
                </p:oleObj>
              </mc:Choice>
              <mc:Fallback>
                <p:oleObj name="Equation" r:id="rId7" imgW="406080" imgH="253800" progId="Equation.DSMT4">
                  <p:embed/>
                  <p:pic>
                    <p:nvPicPr>
                      <p:cNvPr id="614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379" y="3939767"/>
                        <a:ext cx="614362" cy="383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11">
            <a:extLst>
              <a:ext uri="{FF2B5EF4-FFF2-40B4-BE49-F238E27FC236}">
                <a16:creationId xmlns:a16="http://schemas.microsoft.com/office/drawing/2014/main" id="{66C6F835-4FA2-8699-7AC0-99BCFC5C5FCB}"/>
              </a:ext>
            </a:extLst>
          </p:cNvPr>
          <p:cNvSpPr>
            <a:spLocks/>
          </p:cNvSpPr>
          <p:nvPr/>
        </p:nvSpPr>
        <p:spPr bwMode="auto">
          <a:xfrm>
            <a:off x="6285867" y="4086770"/>
            <a:ext cx="4973698" cy="1739478"/>
          </a:xfrm>
          <a:custGeom>
            <a:avLst/>
            <a:gdLst>
              <a:gd name="T0" fmla="*/ 0 w 3000"/>
              <a:gd name="T1" fmla="*/ 196572190 h 2038"/>
              <a:gd name="T2" fmla="*/ 287297818 w 3000"/>
              <a:gd name="T3" fmla="*/ 793850021 h 2038"/>
              <a:gd name="T4" fmla="*/ 1149191273 w 3000"/>
              <a:gd name="T5" fmla="*/ 2147483647 h 2038"/>
              <a:gd name="T6" fmla="*/ 1907757660 w 3000"/>
              <a:gd name="T7" fmla="*/ 1857356299 h 2038"/>
              <a:gd name="T8" fmla="*/ 2147483647 w 3000"/>
              <a:gd name="T9" fmla="*/ 1660783761 h 2038"/>
              <a:gd name="T10" fmla="*/ 2147483647 w 3000"/>
              <a:gd name="T11" fmla="*/ 2147483647 h 2038"/>
              <a:gd name="T12" fmla="*/ 2147483647 w 3000"/>
              <a:gd name="T13" fmla="*/ 2147483647 h 2038"/>
              <a:gd name="T14" fmla="*/ 2147483647 w 3000"/>
              <a:gd name="T15" fmla="*/ 2147483647 h 2038"/>
              <a:gd name="T16" fmla="*/ 2147483647 w 3000"/>
              <a:gd name="T17" fmla="*/ 2147483647 h 2038"/>
              <a:gd name="T18" fmla="*/ 2147483647 w 3000"/>
              <a:gd name="T19" fmla="*/ 2147483647 h 2038"/>
              <a:gd name="T20" fmla="*/ 2147483647 w 3000"/>
              <a:gd name="T21" fmla="*/ 2147483647 h 2038"/>
              <a:gd name="T22" fmla="*/ 2147483647 w 3000"/>
              <a:gd name="T23" fmla="*/ 2147483647 h 2038"/>
              <a:gd name="T24" fmla="*/ 2147483647 w 3000"/>
              <a:gd name="T25" fmla="*/ 2147483647 h 20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00"/>
              <a:gd name="T40" fmla="*/ 0 h 2038"/>
              <a:gd name="T41" fmla="*/ 3000 w 3000"/>
              <a:gd name="T42" fmla="*/ 2038 h 2038"/>
              <a:gd name="connsiteX0" fmla="*/ 0 w 10000"/>
              <a:gd name="connsiteY0" fmla="*/ 0 h 9289"/>
              <a:gd name="connsiteX1" fmla="*/ 380 w 10000"/>
              <a:gd name="connsiteY1" fmla="*/ 1163 h 9289"/>
              <a:gd name="connsiteX2" fmla="*/ 1520 w 10000"/>
              <a:gd name="connsiteY2" fmla="*/ 9274 h 9289"/>
              <a:gd name="connsiteX3" fmla="*/ 2523 w 10000"/>
              <a:gd name="connsiteY3" fmla="*/ 3233 h 9289"/>
              <a:gd name="connsiteX4" fmla="*/ 3323 w 10000"/>
              <a:gd name="connsiteY4" fmla="*/ 2851 h 9289"/>
              <a:gd name="connsiteX5" fmla="*/ 4386 w 10000"/>
              <a:gd name="connsiteY5" fmla="*/ 9097 h 9289"/>
              <a:gd name="connsiteX6" fmla="*/ 5117 w 10000"/>
              <a:gd name="connsiteY6" fmla="*/ 7129 h 9289"/>
              <a:gd name="connsiteX7" fmla="*/ 5870 w 10000"/>
              <a:gd name="connsiteY7" fmla="*/ 4185 h 9289"/>
              <a:gd name="connsiteX8" fmla="*/ 6640 w 10000"/>
              <a:gd name="connsiteY8" fmla="*/ 4092 h 9289"/>
              <a:gd name="connsiteX9" fmla="*/ 7557 w 10000"/>
              <a:gd name="connsiteY9" fmla="*/ 6290 h 9289"/>
              <a:gd name="connsiteX10" fmla="*/ 8230 w 10000"/>
              <a:gd name="connsiteY10" fmla="*/ 6442 h 9289"/>
              <a:gd name="connsiteX11" fmla="*/ 9297 w 10000"/>
              <a:gd name="connsiteY11" fmla="*/ 4416 h 9289"/>
              <a:gd name="connsiteX12" fmla="*/ 10000 w 10000"/>
              <a:gd name="connsiteY12" fmla="*/ 5034 h 9289"/>
              <a:gd name="connsiteX0" fmla="*/ 0 w 10000"/>
              <a:gd name="connsiteY0" fmla="*/ 0 h 10001"/>
              <a:gd name="connsiteX1" fmla="*/ 380 w 10000"/>
              <a:gd name="connsiteY1" fmla="*/ 1252 h 10001"/>
              <a:gd name="connsiteX2" fmla="*/ 1520 w 10000"/>
              <a:gd name="connsiteY2" fmla="*/ 9984 h 10001"/>
              <a:gd name="connsiteX3" fmla="*/ 2523 w 10000"/>
              <a:gd name="connsiteY3" fmla="*/ 3480 h 10001"/>
              <a:gd name="connsiteX4" fmla="*/ 3323 w 10000"/>
              <a:gd name="connsiteY4" fmla="*/ 3069 h 10001"/>
              <a:gd name="connsiteX5" fmla="*/ 4386 w 10000"/>
              <a:gd name="connsiteY5" fmla="*/ 9793 h 10001"/>
              <a:gd name="connsiteX6" fmla="*/ 5146 w 10000"/>
              <a:gd name="connsiteY6" fmla="*/ 7869 h 10001"/>
              <a:gd name="connsiteX7" fmla="*/ 5870 w 10000"/>
              <a:gd name="connsiteY7" fmla="*/ 4505 h 10001"/>
              <a:gd name="connsiteX8" fmla="*/ 6640 w 10000"/>
              <a:gd name="connsiteY8" fmla="*/ 4405 h 10001"/>
              <a:gd name="connsiteX9" fmla="*/ 7557 w 10000"/>
              <a:gd name="connsiteY9" fmla="*/ 6771 h 10001"/>
              <a:gd name="connsiteX10" fmla="*/ 8230 w 10000"/>
              <a:gd name="connsiteY10" fmla="*/ 6935 h 10001"/>
              <a:gd name="connsiteX11" fmla="*/ 9297 w 10000"/>
              <a:gd name="connsiteY11" fmla="*/ 4754 h 10001"/>
              <a:gd name="connsiteX12" fmla="*/ 10000 w 10000"/>
              <a:gd name="connsiteY12" fmla="*/ 5419 h 10001"/>
              <a:gd name="connsiteX0" fmla="*/ 0 w 10000"/>
              <a:gd name="connsiteY0" fmla="*/ 0 h 10031"/>
              <a:gd name="connsiteX1" fmla="*/ 380 w 10000"/>
              <a:gd name="connsiteY1" fmla="*/ 1252 h 10031"/>
              <a:gd name="connsiteX2" fmla="*/ 1520 w 10000"/>
              <a:gd name="connsiteY2" fmla="*/ 9984 h 10031"/>
              <a:gd name="connsiteX3" fmla="*/ 2394 w 10000"/>
              <a:gd name="connsiteY3" fmla="*/ 4681 h 10031"/>
              <a:gd name="connsiteX4" fmla="*/ 3323 w 10000"/>
              <a:gd name="connsiteY4" fmla="*/ 3069 h 10031"/>
              <a:gd name="connsiteX5" fmla="*/ 4386 w 10000"/>
              <a:gd name="connsiteY5" fmla="*/ 9793 h 10031"/>
              <a:gd name="connsiteX6" fmla="*/ 5146 w 10000"/>
              <a:gd name="connsiteY6" fmla="*/ 7869 h 10031"/>
              <a:gd name="connsiteX7" fmla="*/ 5870 w 10000"/>
              <a:gd name="connsiteY7" fmla="*/ 4505 h 10031"/>
              <a:gd name="connsiteX8" fmla="*/ 6640 w 10000"/>
              <a:gd name="connsiteY8" fmla="*/ 4405 h 10031"/>
              <a:gd name="connsiteX9" fmla="*/ 7557 w 10000"/>
              <a:gd name="connsiteY9" fmla="*/ 6771 h 10031"/>
              <a:gd name="connsiteX10" fmla="*/ 8230 w 10000"/>
              <a:gd name="connsiteY10" fmla="*/ 6935 h 10031"/>
              <a:gd name="connsiteX11" fmla="*/ 9297 w 10000"/>
              <a:gd name="connsiteY11" fmla="*/ 4754 h 10031"/>
              <a:gd name="connsiteX12" fmla="*/ 10000 w 10000"/>
              <a:gd name="connsiteY12" fmla="*/ 5419 h 10031"/>
              <a:gd name="connsiteX0" fmla="*/ 0 w 10000"/>
              <a:gd name="connsiteY0" fmla="*/ 0 h 10027"/>
              <a:gd name="connsiteX1" fmla="*/ 380 w 10000"/>
              <a:gd name="connsiteY1" fmla="*/ 1252 h 10027"/>
              <a:gd name="connsiteX2" fmla="*/ 1520 w 10000"/>
              <a:gd name="connsiteY2" fmla="*/ 9984 h 10027"/>
              <a:gd name="connsiteX3" fmla="*/ 2394 w 10000"/>
              <a:gd name="connsiteY3" fmla="*/ 4681 h 10027"/>
              <a:gd name="connsiteX4" fmla="*/ 3552 w 10000"/>
              <a:gd name="connsiteY4" fmla="*/ 5741 h 10027"/>
              <a:gd name="connsiteX5" fmla="*/ 4386 w 10000"/>
              <a:gd name="connsiteY5" fmla="*/ 9793 h 10027"/>
              <a:gd name="connsiteX6" fmla="*/ 5146 w 10000"/>
              <a:gd name="connsiteY6" fmla="*/ 7869 h 10027"/>
              <a:gd name="connsiteX7" fmla="*/ 5870 w 10000"/>
              <a:gd name="connsiteY7" fmla="*/ 4505 h 10027"/>
              <a:gd name="connsiteX8" fmla="*/ 6640 w 10000"/>
              <a:gd name="connsiteY8" fmla="*/ 4405 h 10027"/>
              <a:gd name="connsiteX9" fmla="*/ 7557 w 10000"/>
              <a:gd name="connsiteY9" fmla="*/ 6771 h 10027"/>
              <a:gd name="connsiteX10" fmla="*/ 8230 w 10000"/>
              <a:gd name="connsiteY10" fmla="*/ 6935 h 10027"/>
              <a:gd name="connsiteX11" fmla="*/ 9297 w 10000"/>
              <a:gd name="connsiteY11" fmla="*/ 4754 h 10027"/>
              <a:gd name="connsiteX12" fmla="*/ 10000 w 10000"/>
              <a:gd name="connsiteY12" fmla="*/ 5419 h 10027"/>
              <a:gd name="connsiteX0" fmla="*/ 0 w 10000"/>
              <a:gd name="connsiteY0" fmla="*/ 0 h 10037"/>
              <a:gd name="connsiteX1" fmla="*/ 380 w 10000"/>
              <a:gd name="connsiteY1" fmla="*/ 1252 h 10037"/>
              <a:gd name="connsiteX2" fmla="*/ 1520 w 10000"/>
              <a:gd name="connsiteY2" fmla="*/ 9984 h 10037"/>
              <a:gd name="connsiteX3" fmla="*/ 2638 w 10000"/>
              <a:gd name="connsiteY3" fmla="*/ 4952 h 10037"/>
              <a:gd name="connsiteX4" fmla="*/ 3552 w 10000"/>
              <a:gd name="connsiteY4" fmla="*/ 5741 h 10037"/>
              <a:gd name="connsiteX5" fmla="*/ 4386 w 10000"/>
              <a:gd name="connsiteY5" fmla="*/ 9793 h 10037"/>
              <a:gd name="connsiteX6" fmla="*/ 5146 w 10000"/>
              <a:gd name="connsiteY6" fmla="*/ 7869 h 10037"/>
              <a:gd name="connsiteX7" fmla="*/ 5870 w 10000"/>
              <a:gd name="connsiteY7" fmla="*/ 4505 h 10037"/>
              <a:gd name="connsiteX8" fmla="*/ 6640 w 10000"/>
              <a:gd name="connsiteY8" fmla="*/ 4405 h 10037"/>
              <a:gd name="connsiteX9" fmla="*/ 7557 w 10000"/>
              <a:gd name="connsiteY9" fmla="*/ 6771 h 10037"/>
              <a:gd name="connsiteX10" fmla="*/ 8230 w 10000"/>
              <a:gd name="connsiteY10" fmla="*/ 6935 h 10037"/>
              <a:gd name="connsiteX11" fmla="*/ 9297 w 10000"/>
              <a:gd name="connsiteY11" fmla="*/ 4754 h 10037"/>
              <a:gd name="connsiteX12" fmla="*/ 10000 w 10000"/>
              <a:gd name="connsiteY12" fmla="*/ 5419 h 10037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386 w 10000"/>
              <a:gd name="connsiteY5" fmla="*/ 9793 h 10036"/>
              <a:gd name="connsiteX6" fmla="*/ 5146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146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697 w 10000"/>
              <a:gd name="connsiteY8" fmla="*/ 7620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769 w 10000"/>
              <a:gd name="connsiteY8" fmla="*/ 9866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584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58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27 w 10000"/>
              <a:gd name="connsiteY7" fmla="*/ 7023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27 w 10000"/>
              <a:gd name="connsiteY7" fmla="*/ 7023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8896 w 10000"/>
              <a:gd name="connsiteY11" fmla="*/ 8124 h 10036"/>
              <a:gd name="connsiteX12" fmla="*/ 10000 w 10000"/>
              <a:gd name="connsiteY12" fmla="*/ 5419 h 10036"/>
              <a:gd name="connsiteX0" fmla="*/ 0 w 9527"/>
              <a:gd name="connsiteY0" fmla="*/ 0 h 10036"/>
              <a:gd name="connsiteX1" fmla="*/ 380 w 9527"/>
              <a:gd name="connsiteY1" fmla="*/ 1252 h 10036"/>
              <a:gd name="connsiteX2" fmla="*/ 1520 w 9527"/>
              <a:gd name="connsiteY2" fmla="*/ 9984 h 10036"/>
              <a:gd name="connsiteX3" fmla="*/ 2638 w 9527"/>
              <a:gd name="connsiteY3" fmla="*/ 4952 h 10036"/>
              <a:gd name="connsiteX4" fmla="*/ 3495 w 9527"/>
              <a:gd name="connsiteY4" fmla="*/ 6051 h 10036"/>
              <a:gd name="connsiteX5" fmla="*/ 4214 w 9527"/>
              <a:gd name="connsiteY5" fmla="*/ 9754 h 10036"/>
              <a:gd name="connsiteX6" fmla="*/ 5074 w 9527"/>
              <a:gd name="connsiteY6" fmla="*/ 7869 h 10036"/>
              <a:gd name="connsiteX7" fmla="*/ 5827 w 9527"/>
              <a:gd name="connsiteY7" fmla="*/ 7023 h 10036"/>
              <a:gd name="connsiteX8" fmla="*/ 6769 w 9527"/>
              <a:gd name="connsiteY8" fmla="*/ 9866 h 10036"/>
              <a:gd name="connsiteX9" fmla="*/ 7758 w 9527"/>
              <a:gd name="connsiteY9" fmla="*/ 7894 h 10036"/>
              <a:gd name="connsiteX10" fmla="*/ 8359 w 9527"/>
              <a:gd name="connsiteY10" fmla="*/ 9840 h 10036"/>
              <a:gd name="connsiteX11" fmla="*/ 8896 w 9527"/>
              <a:gd name="connsiteY11" fmla="*/ 8124 h 10036"/>
              <a:gd name="connsiteX12" fmla="*/ 9527 w 9527"/>
              <a:gd name="connsiteY12" fmla="*/ 9873 h 10036"/>
              <a:gd name="connsiteX0" fmla="*/ 0 w 10000"/>
              <a:gd name="connsiteY0" fmla="*/ 0 h 9999"/>
              <a:gd name="connsiteX1" fmla="*/ 399 w 10000"/>
              <a:gd name="connsiteY1" fmla="*/ 1248 h 9999"/>
              <a:gd name="connsiteX2" fmla="*/ 1595 w 10000"/>
              <a:gd name="connsiteY2" fmla="*/ 9948 h 9999"/>
              <a:gd name="connsiteX3" fmla="*/ 2769 w 10000"/>
              <a:gd name="connsiteY3" fmla="*/ 4934 h 9999"/>
              <a:gd name="connsiteX4" fmla="*/ 3669 w 10000"/>
              <a:gd name="connsiteY4" fmla="*/ 6569 h 9999"/>
              <a:gd name="connsiteX5" fmla="*/ 4423 w 10000"/>
              <a:gd name="connsiteY5" fmla="*/ 9719 h 9999"/>
              <a:gd name="connsiteX6" fmla="*/ 5326 w 10000"/>
              <a:gd name="connsiteY6" fmla="*/ 7841 h 9999"/>
              <a:gd name="connsiteX7" fmla="*/ 6116 w 10000"/>
              <a:gd name="connsiteY7" fmla="*/ 6998 h 9999"/>
              <a:gd name="connsiteX8" fmla="*/ 7105 w 10000"/>
              <a:gd name="connsiteY8" fmla="*/ 9831 h 9999"/>
              <a:gd name="connsiteX9" fmla="*/ 8143 w 10000"/>
              <a:gd name="connsiteY9" fmla="*/ 7866 h 9999"/>
              <a:gd name="connsiteX10" fmla="*/ 8774 w 10000"/>
              <a:gd name="connsiteY10" fmla="*/ 9805 h 9999"/>
              <a:gd name="connsiteX11" fmla="*/ 9338 w 10000"/>
              <a:gd name="connsiteY11" fmla="*/ 8095 h 9999"/>
              <a:gd name="connsiteX12" fmla="*/ 10000 w 10000"/>
              <a:gd name="connsiteY12" fmla="*/ 9838 h 9999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36 w 10000"/>
              <a:gd name="connsiteY6" fmla="*/ 7842 h 10000"/>
              <a:gd name="connsiteX7" fmla="*/ 6116 w 10000"/>
              <a:gd name="connsiteY7" fmla="*/ 6999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36 w 10000"/>
              <a:gd name="connsiteY6" fmla="*/ 7842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9075 w 10000"/>
              <a:gd name="connsiteY10" fmla="*/ 9922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9075 w 10000"/>
              <a:gd name="connsiteY10" fmla="*/ 9922 h 10000"/>
              <a:gd name="connsiteX11" fmla="*/ 9804 w 10000"/>
              <a:gd name="connsiteY11" fmla="*/ 8289 h 10000"/>
              <a:gd name="connsiteX12" fmla="*/ 10000 w 10000"/>
              <a:gd name="connsiteY12" fmla="*/ 9839 h 10000"/>
              <a:gd name="connsiteX0" fmla="*/ 0 w 10346"/>
              <a:gd name="connsiteY0" fmla="*/ 0 h 10032"/>
              <a:gd name="connsiteX1" fmla="*/ 399 w 10346"/>
              <a:gd name="connsiteY1" fmla="*/ 1248 h 10032"/>
              <a:gd name="connsiteX2" fmla="*/ 1595 w 10346"/>
              <a:gd name="connsiteY2" fmla="*/ 9949 h 10032"/>
              <a:gd name="connsiteX3" fmla="*/ 2769 w 10346"/>
              <a:gd name="connsiteY3" fmla="*/ 4934 h 10032"/>
              <a:gd name="connsiteX4" fmla="*/ 3669 w 10346"/>
              <a:gd name="connsiteY4" fmla="*/ 6570 h 10032"/>
              <a:gd name="connsiteX5" fmla="*/ 4423 w 10346"/>
              <a:gd name="connsiteY5" fmla="*/ 9720 h 10032"/>
              <a:gd name="connsiteX6" fmla="*/ 5266 w 10346"/>
              <a:gd name="connsiteY6" fmla="*/ 7996 h 10032"/>
              <a:gd name="connsiteX7" fmla="*/ 5936 w 10346"/>
              <a:gd name="connsiteY7" fmla="*/ 7038 h 10032"/>
              <a:gd name="connsiteX8" fmla="*/ 7105 w 10346"/>
              <a:gd name="connsiteY8" fmla="*/ 9832 h 10032"/>
              <a:gd name="connsiteX9" fmla="*/ 8263 w 10346"/>
              <a:gd name="connsiteY9" fmla="*/ 7867 h 10032"/>
              <a:gd name="connsiteX10" fmla="*/ 9075 w 10346"/>
              <a:gd name="connsiteY10" fmla="*/ 9922 h 10032"/>
              <a:gd name="connsiteX11" fmla="*/ 9804 w 10346"/>
              <a:gd name="connsiteY11" fmla="*/ 8289 h 10032"/>
              <a:gd name="connsiteX12" fmla="*/ 10346 w 10346"/>
              <a:gd name="connsiteY12" fmla="*/ 10032 h 10032"/>
              <a:gd name="connsiteX0" fmla="*/ 0 w 10346"/>
              <a:gd name="connsiteY0" fmla="*/ 0 h 10032"/>
              <a:gd name="connsiteX1" fmla="*/ 399 w 10346"/>
              <a:gd name="connsiteY1" fmla="*/ 1248 h 10032"/>
              <a:gd name="connsiteX2" fmla="*/ 1595 w 10346"/>
              <a:gd name="connsiteY2" fmla="*/ 9949 h 10032"/>
              <a:gd name="connsiteX3" fmla="*/ 2769 w 10346"/>
              <a:gd name="connsiteY3" fmla="*/ 4934 h 10032"/>
              <a:gd name="connsiteX4" fmla="*/ 3669 w 10346"/>
              <a:gd name="connsiteY4" fmla="*/ 6570 h 10032"/>
              <a:gd name="connsiteX5" fmla="*/ 4423 w 10346"/>
              <a:gd name="connsiteY5" fmla="*/ 9720 h 10032"/>
              <a:gd name="connsiteX6" fmla="*/ 5266 w 10346"/>
              <a:gd name="connsiteY6" fmla="*/ 7996 h 10032"/>
              <a:gd name="connsiteX7" fmla="*/ 5936 w 10346"/>
              <a:gd name="connsiteY7" fmla="*/ 7038 h 10032"/>
              <a:gd name="connsiteX8" fmla="*/ 7105 w 10346"/>
              <a:gd name="connsiteY8" fmla="*/ 9832 h 10032"/>
              <a:gd name="connsiteX9" fmla="*/ 8263 w 10346"/>
              <a:gd name="connsiteY9" fmla="*/ 7867 h 10032"/>
              <a:gd name="connsiteX10" fmla="*/ 9406 w 10346"/>
              <a:gd name="connsiteY10" fmla="*/ 9922 h 10032"/>
              <a:gd name="connsiteX11" fmla="*/ 9804 w 10346"/>
              <a:gd name="connsiteY11" fmla="*/ 8289 h 10032"/>
              <a:gd name="connsiteX12" fmla="*/ 10346 w 10346"/>
              <a:gd name="connsiteY12" fmla="*/ 10032 h 10032"/>
              <a:gd name="connsiteX0" fmla="*/ 0 w 10382"/>
              <a:gd name="connsiteY0" fmla="*/ 0 h 10032"/>
              <a:gd name="connsiteX1" fmla="*/ 399 w 10382"/>
              <a:gd name="connsiteY1" fmla="*/ 1248 h 10032"/>
              <a:gd name="connsiteX2" fmla="*/ 1595 w 10382"/>
              <a:gd name="connsiteY2" fmla="*/ 9949 h 10032"/>
              <a:gd name="connsiteX3" fmla="*/ 2769 w 10382"/>
              <a:gd name="connsiteY3" fmla="*/ 4934 h 10032"/>
              <a:gd name="connsiteX4" fmla="*/ 3669 w 10382"/>
              <a:gd name="connsiteY4" fmla="*/ 6570 h 10032"/>
              <a:gd name="connsiteX5" fmla="*/ 4423 w 10382"/>
              <a:gd name="connsiteY5" fmla="*/ 9720 h 10032"/>
              <a:gd name="connsiteX6" fmla="*/ 5266 w 10382"/>
              <a:gd name="connsiteY6" fmla="*/ 7996 h 10032"/>
              <a:gd name="connsiteX7" fmla="*/ 5936 w 10382"/>
              <a:gd name="connsiteY7" fmla="*/ 7038 h 10032"/>
              <a:gd name="connsiteX8" fmla="*/ 7105 w 10382"/>
              <a:gd name="connsiteY8" fmla="*/ 9832 h 10032"/>
              <a:gd name="connsiteX9" fmla="*/ 8263 w 10382"/>
              <a:gd name="connsiteY9" fmla="*/ 7867 h 10032"/>
              <a:gd name="connsiteX10" fmla="*/ 9406 w 10382"/>
              <a:gd name="connsiteY10" fmla="*/ 9922 h 10032"/>
              <a:gd name="connsiteX11" fmla="*/ 10255 w 10382"/>
              <a:gd name="connsiteY11" fmla="*/ 8328 h 10032"/>
              <a:gd name="connsiteX12" fmla="*/ 10346 w 1038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66 w 10902"/>
              <a:gd name="connsiteY6" fmla="*/ 7996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36 w 10902"/>
              <a:gd name="connsiteY6" fmla="*/ 8421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6802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720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952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326 w 10902"/>
              <a:gd name="connsiteY6" fmla="*/ 8035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729 w 10902"/>
              <a:gd name="connsiteY4" fmla="*/ 7767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729 w 10902"/>
              <a:gd name="connsiteY4" fmla="*/ 7767 h 10032"/>
              <a:gd name="connsiteX5" fmla="*/ 4423 w 10902"/>
              <a:gd name="connsiteY5" fmla="*/ 9952 h 10032"/>
              <a:gd name="connsiteX6" fmla="*/ 5401 w 10902"/>
              <a:gd name="connsiteY6" fmla="*/ 7726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109 h 9716"/>
              <a:gd name="connsiteX1" fmla="*/ 399 w 10902"/>
              <a:gd name="connsiteY1" fmla="*/ 932 h 9716"/>
              <a:gd name="connsiteX2" fmla="*/ 1595 w 10902"/>
              <a:gd name="connsiteY2" fmla="*/ 9633 h 9716"/>
              <a:gd name="connsiteX3" fmla="*/ 2904 w 10902"/>
              <a:gd name="connsiteY3" fmla="*/ 4386 h 9716"/>
              <a:gd name="connsiteX4" fmla="*/ 3729 w 10902"/>
              <a:gd name="connsiteY4" fmla="*/ 7451 h 9716"/>
              <a:gd name="connsiteX5" fmla="*/ 4423 w 10902"/>
              <a:gd name="connsiteY5" fmla="*/ 9636 h 9716"/>
              <a:gd name="connsiteX6" fmla="*/ 5401 w 10902"/>
              <a:gd name="connsiteY6" fmla="*/ 7410 h 9716"/>
              <a:gd name="connsiteX7" fmla="*/ 5936 w 10902"/>
              <a:gd name="connsiteY7" fmla="*/ 6722 h 9716"/>
              <a:gd name="connsiteX8" fmla="*/ 7105 w 10902"/>
              <a:gd name="connsiteY8" fmla="*/ 9516 h 9716"/>
              <a:gd name="connsiteX9" fmla="*/ 8263 w 10902"/>
              <a:gd name="connsiteY9" fmla="*/ 7551 h 9716"/>
              <a:gd name="connsiteX10" fmla="*/ 9406 w 10902"/>
              <a:gd name="connsiteY10" fmla="*/ 9606 h 9716"/>
              <a:gd name="connsiteX11" fmla="*/ 10255 w 10902"/>
              <a:gd name="connsiteY11" fmla="*/ 8012 h 9716"/>
              <a:gd name="connsiteX12" fmla="*/ 10902 w 10902"/>
              <a:gd name="connsiteY12" fmla="*/ 9716 h 9716"/>
              <a:gd name="connsiteX0" fmla="*/ 0 w 10000"/>
              <a:gd name="connsiteY0" fmla="*/ 0 h 9888"/>
              <a:gd name="connsiteX1" fmla="*/ 366 w 10000"/>
              <a:gd name="connsiteY1" fmla="*/ 1205 h 9888"/>
              <a:gd name="connsiteX2" fmla="*/ 1463 w 10000"/>
              <a:gd name="connsiteY2" fmla="*/ 9803 h 9888"/>
              <a:gd name="connsiteX3" fmla="*/ 2664 w 10000"/>
              <a:gd name="connsiteY3" fmla="*/ 4402 h 9888"/>
              <a:gd name="connsiteX4" fmla="*/ 3420 w 10000"/>
              <a:gd name="connsiteY4" fmla="*/ 7557 h 9888"/>
              <a:gd name="connsiteX5" fmla="*/ 4057 w 10000"/>
              <a:gd name="connsiteY5" fmla="*/ 9806 h 9888"/>
              <a:gd name="connsiteX6" fmla="*/ 4954 w 10000"/>
              <a:gd name="connsiteY6" fmla="*/ 7515 h 9888"/>
              <a:gd name="connsiteX7" fmla="*/ 5445 w 10000"/>
              <a:gd name="connsiteY7" fmla="*/ 6806 h 9888"/>
              <a:gd name="connsiteX8" fmla="*/ 6517 w 10000"/>
              <a:gd name="connsiteY8" fmla="*/ 9682 h 9888"/>
              <a:gd name="connsiteX9" fmla="*/ 7579 w 10000"/>
              <a:gd name="connsiteY9" fmla="*/ 7660 h 9888"/>
              <a:gd name="connsiteX10" fmla="*/ 8628 w 10000"/>
              <a:gd name="connsiteY10" fmla="*/ 9775 h 9888"/>
              <a:gd name="connsiteX11" fmla="*/ 9407 w 10000"/>
              <a:gd name="connsiteY11" fmla="*/ 8134 h 9888"/>
              <a:gd name="connsiteX12" fmla="*/ 10000 w 10000"/>
              <a:gd name="connsiteY12" fmla="*/ 9888 h 9888"/>
              <a:gd name="connsiteX0" fmla="*/ 0 w 10055"/>
              <a:gd name="connsiteY0" fmla="*/ 0 h 10241"/>
              <a:gd name="connsiteX1" fmla="*/ 421 w 10055"/>
              <a:gd name="connsiteY1" fmla="*/ 1460 h 10241"/>
              <a:gd name="connsiteX2" fmla="*/ 1518 w 10055"/>
              <a:gd name="connsiteY2" fmla="*/ 10155 h 10241"/>
              <a:gd name="connsiteX3" fmla="*/ 2719 w 10055"/>
              <a:gd name="connsiteY3" fmla="*/ 4693 h 10241"/>
              <a:gd name="connsiteX4" fmla="*/ 3475 w 10055"/>
              <a:gd name="connsiteY4" fmla="*/ 7884 h 10241"/>
              <a:gd name="connsiteX5" fmla="*/ 4112 w 10055"/>
              <a:gd name="connsiteY5" fmla="*/ 10158 h 10241"/>
              <a:gd name="connsiteX6" fmla="*/ 5009 w 10055"/>
              <a:gd name="connsiteY6" fmla="*/ 7841 h 10241"/>
              <a:gd name="connsiteX7" fmla="*/ 5500 w 10055"/>
              <a:gd name="connsiteY7" fmla="*/ 7124 h 10241"/>
              <a:gd name="connsiteX8" fmla="*/ 6572 w 10055"/>
              <a:gd name="connsiteY8" fmla="*/ 10033 h 10241"/>
              <a:gd name="connsiteX9" fmla="*/ 7634 w 10055"/>
              <a:gd name="connsiteY9" fmla="*/ 7988 h 10241"/>
              <a:gd name="connsiteX10" fmla="*/ 8683 w 10055"/>
              <a:gd name="connsiteY10" fmla="*/ 10127 h 10241"/>
              <a:gd name="connsiteX11" fmla="*/ 9462 w 10055"/>
              <a:gd name="connsiteY11" fmla="*/ 8467 h 10241"/>
              <a:gd name="connsiteX12" fmla="*/ 10055 w 10055"/>
              <a:gd name="connsiteY12" fmla="*/ 10241 h 1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55" h="10241">
                <a:moveTo>
                  <a:pt x="0" y="0"/>
                </a:moveTo>
                <a:cubicBezTo>
                  <a:pt x="61" y="213"/>
                  <a:pt x="168" y="-232"/>
                  <a:pt x="421" y="1460"/>
                </a:cubicBezTo>
                <a:cubicBezTo>
                  <a:pt x="674" y="3152"/>
                  <a:pt x="1135" y="9616"/>
                  <a:pt x="1518" y="10155"/>
                </a:cubicBezTo>
                <a:cubicBezTo>
                  <a:pt x="1901" y="10694"/>
                  <a:pt x="2392" y="5072"/>
                  <a:pt x="2719" y="4693"/>
                </a:cubicBezTo>
                <a:cubicBezTo>
                  <a:pt x="3045" y="4315"/>
                  <a:pt x="3243" y="6972"/>
                  <a:pt x="3475" y="7884"/>
                </a:cubicBezTo>
                <a:cubicBezTo>
                  <a:pt x="3708" y="8794"/>
                  <a:pt x="3856" y="10165"/>
                  <a:pt x="4112" y="10158"/>
                </a:cubicBezTo>
                <a:cubicBezTo>
                  <a:pt x="4368" y="10150"/>
                  <a:pt x="4778" y="8347"/>
                  <a:pt x="5009" y="7841"/>
                </a:cubicBezTo>
                <a:cubicBezTo>
                  <a:pt x="5240" y="7334"/>
                  <a:pt x="5239" y="6759"/>
                  <a:pt x="5500" y="7124"/>
                </a:cubicBezTo>
                <a:cubicBezTo>
                  <a:pt x="5760" y="7490"/>
                  <a:pt x="6216" y="9889"/>
                  <a:pt x="6572" y="10033"/>
                </a:cubicBezTo>
                <a:cubicBezTo>
                  <a:pt x="6928" y="10176"/>
                  <a:pt x="7283" y="7972"/>
                  <a:pt x="7634" y="7988"/>
                </a:cubicBezTo>
                <a:cubicBezTo>
                  <a:pt x="7987" y="8003"/>
                  <a:pt x="8378" y="10047"/>
                  <a:pt x="8683" y="10127"/>
                </a:cubicBezTo>
                <a:cubicBezTo>
                  <a:pt x="8987" y="10207"/>
                  <a:pt x="9175" y="8730"/>
                  <a:pt x="9462" y="8467"/>
                </a:cubicBezTo>
                <a:cubicBezTo>
                  <a:pt x="9746" y="8204"/>
                  <a:pt x="9914" y="10098"/>
                  <a:pt x="10055" y="10241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30D4986A-A317-4F94-BBC9-B659D1D44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5399" y="5822044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3">
            <a:extLst>
              <a:ext uri="{FF2B5EF4-FFF2-40B4-BE49-F238E27FC236}">
                <a16:creationId xmlns:a16="http://schemas.microsoft.com/office/drawing/2014/main" id="{6D9374E5-EB5E-C0EA-DA8D-E6523B8D01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83029" y="3399520"/>
            <a:ext cx="6350" cy="242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29FD4A8D-B4DB-C769-1F15-F662A48B56D3}"/>
              </a:ext>
            </a:extLst>
          </p:cNvPr>
          <p:cNvSpPr>
            <a:spLocks/>
          </p:cNvSpPr>
          <p:nvPr/>
        </p:nvSpPr>
        <p:spPr bwMode="auto">
          <a:xfrm>
            <a:off x="6267154" y="4064683"/>
            <a:ext cx="4832350" cy="1457325"/>
          </a:xfrm>
          <a:custGeom>
            <a:avLst/>
            <a:gdLst>
              <a:gd name="T0" fmla="*/ 0 w 3044"/>
              <a:gd name="T1" fmla="*/ 0 h 918"/>
              <a:gd name="T2" fmla="*/ 2147483647 w 3044"/>
              <a:gd name="T3" fmla="*/ 1685985670 h 918"/>
              <a:gd name="T4" fmla="*/ 2147483647 w 3044"/>
              <a:gd name="T5" fmla="*/ 2147483647 h 918"/>
              <a:gd name="T6" fmla="*/ 0 60000 65536"/>
              <a:gd name="T7" fmla="*/ 0 60000 65536"/>
              <a:gd name="T8" fmla="*/ 0 60000 65536"/>
              <a:gd name="T9" fmla="*/ 0 w 3044"/>
              <a:gd name="T10" fmla="*/ 0 h 918"/>
              <a:gd name="T11" fmla="*/ 3044 w 3044"/>
              <a:gd name="T12" fmla="*/ 918 h 9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" h="918">
                <a:moveTo>
                  <a:pt x="0" y="0"/>
                </a:moveTo>
                <a:cubicBezTo>
                  <a:pt x="222" y="111"/>
                  <a:pt x="824" y="516"/>
                  <a:pt x="1331" y="669"/>
                </a:cubicBezTo>
                <a:cubicBezTo>
                  <a:pt x="1838" y="822"/>
                  <a:pt x="2759" y="877"/>
                  <a:pt x="3044" y="918"/>
                </a:cubicBezTo>
              </a:path>
            </a:pathLst>
          </a:custGeom>
          <a:noFill/>
          <a:ln w="222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Object 26">
            <a:extLst>
              <a:ext uri="{FF2B5EF4-FFF2-40B4-BE49-F238E27FC236}">
                <a16:creationId xmlns:a16="http://schemas.microsoft.com/office/drawing/2014/main" id="{1BE849C9-764C-023F-988F-E41F55B4B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983872"/>
              </p:ext>
            </p:extLst>
          </p:nvPr>
        </p:nvGraphicFramePr>
        <p:xfrm>
          <a:off x="11678539" y="5678742"/>
          <a:ext cx="180195" cy="30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88560" imgH="152280" progId="Equation.DSMT4">
                  <p:embed/>
                </p:oleObj>
              </mc:Choice>
              <mc:Fallback>
                <p:oleObj name="Equation" r:id="rId9" imgW="88560" imgH="152280" progId="Equation.DSMT4">
                  <p:embed/>
                  <p:pic>
                    <p:nvPicPr>
                      <p:cNvPr id="6149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78539" y="5678742"/>
                        <a:ext cx="180195" cy="3079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66A88B8-5208-9C8D-E7AE-4BDF335FE3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001218"/>
              </p:ext>
            </p:extLst>
          </p:nvPr>
        </p:nvGraphicFramePr>
        <p:xfrm>
          <a:off x="10037252" y="4931456"/>
          <a:ext cx="647677" cy="392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1" imgW="419040" imgH="253800" progId="Equation.DSMT4">
                  <p:embed/>
                </p:oleObj>
              </mc:Choice>
              <mc:Fallback>
                <p:oleObj name="Equation" r:id="rId11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037252" y="4931456"/>
                        <a:ext cx="647677" cy="392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11">
            <a:extLst>
              <a:ext uri="{FF2B5EF4-FFF2-40B4-BE49-F238E27FC236}">
                <a16:creationId xmlns:a16="http://schemas.microsoft.com/office/drawing/2014/main" id="{B896BE8D-47C0-5985-A2DD-050C5052A197}"/>
              </a:ext>
            </a:extLst>
          </p:cNvPr>
          <p:cNvSpPr>
            <a:spLocks/>
          </p:cNvSpPr>
          <p:nvPr/>
        </p:nvSpPr>
        <p:spPr bwMode="auto">
          <a:xfrm>
            <a:off x="6296859" y="4541073"/>
            <a:ext cx="4671681" cy="1273076"/>
          </a:xfrm>
          <a:custGeom>
            <a:avLst/>
            <a:gdLst>
              <a:gd name="T0" fmla="*/ 0 w 3000"/>
              <a:gd name="T1" fmla="*/ 196572190 h 2038"/>
              <a:gd name="T2" fmla="*/ 287297818 w 3000"/>
              <a:gd name="T3" fmla="*/ 793850021 h 2038"/>
              <a:gd name="T4" fmla="*/ 1149191273 w 3000"/>
              <a:gd name="T5" fmla="*/ 2147483647 h 2038"/>
              <a:gd name="T6" fmla="*/ 1907757660 w 3000"/>
              <a:gd name="T7" fmla="*/ 1857356299 h 2038"/>
              <a:gd name="T8" fmla="*/ 2147483647 w 3000"/>
              <a:gd name="T9" fmla="*/ 1660783761 h 2038"/>
              <a:gd name="T10" fmla="*/ 2147483647 w 3000"/>
              <a:gd name="T11" fmla="*/ 2147483647 h 2038"/>
              <a:gd name="T12" fmla="*/ 2147483647 w 3000"/>
              <a:gd name="T13" fmla="*/ 2147483647 h 2038"/>
              <a:gd name="T14" fmla="*/ 2147483647 w 3000"/>
              <a:gd name="T15" fmla="*/ 2147483647 h 2038"/>
              <a:gd name="T16" fmla="*/ 2147483647 w 3000"/>
              <a:gd name="T17" fmla="*/ 2147483647 h 2038"/>
              <a:gd name="T18" fmla="*/ 2147483647 w 3000"/>
              <a:gd name="T19" fmla="*/ 2147483647 h 2038"/>
              <a:gd name="T20" fmla="*/ 2147483647 w 3000"/>
              <a:gd name="T21" fmla="*/ 2147483647 h 2038"/>
              <a:gd name="T22" fmla="*/ 2147483647 w 3000"/>
              <a:gd name="T23" fmla="*/ 2147483647 h 2038"/>
              <a:gd name="T24" fmla="*/ 2147483647 w 3000"/>
              <a:gd name="T25" fmla="*/ 2147483647 h 20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00"/>
              <a:gd name="T40" fmla="*/ 0 h 2038"/>
              <a:gd name="T41" fmla="*/ 3000 w 3000"/>
              <a:gd name="T42" fmla="*/ 2038 h 2038"/>
              <a:gd name="connsiteX0" fmla="*/ 0 w 10000"/>
              <a:gd name="connsiteY0" fmla="*/ 0 h 9289"/>
              <a:gd name="connsiteX1" fmla="*/ 380 w 10000"/>
              <a:gd name="connsiteY1" fmla="*/ 1163 h 9289"/>
              <a:gd name="connsiteX2" fmla="*/ 1520 w 10000"/>
              <a:gd name="connsiteY2" fmla="*/ 9274 h 9289"/>
              <a:gd name="connsiteX3" fmla="*/ 2523 w 10000"/>
              <a:gd name="connsiteY3" fmla="*/ 3233 h 9289"/>
              <a:gd name="connsiteX4" fmla="*/ 3323 w 10000"/>
              <a:gd name="connsiteY4" fmla="*/ 2851 h 9289"/>
              <a:gd name="connsiteX5" fmla="*/ 4386 w 10000"/>
              <a:gd name="connsiteY5" fmla="*/ 9097 h 9289"/>
              <a:gd name="connsiteX6" fmla="*/ 5117 w 10000"/>
              <a:gd name="connsiteY6" fmla="*/ 7129 h 9289"/>
              <a:gd name="connsiteX7" fmla="*/ 5870 w 10000"/>
              <a:gd name="connsiteY7" fmla="*/ 4185 h 9289"/>
              <a:gd name="connsiteX8" fmla="*/ 6640 w 10000"/>
              <a:gd name="connsiteY8" fmla="*/ 4092 h 9289"/>
              <a:gd name="connsiteX9" fmla="*/ 7557 w 10000"/>
              <a:gd name="connsiteY9" fmla="*/ 6290 h 9289"/>
              <a:gd name="connsiteX10" fmla="*/ 8230 w 10000"/>
              <a:gd name="connsiteY10" fmla="*/ 6442 h 9289"/>
              <a:gd name="connsiteX11" fmla="*/ 9297 w 10000"/>
              <a:gd name="connsiteY11" fmla="*/ 4416 h 9289"/>
              <a:gd name="connsiteX12" fmla="*/ 10000 w 10000"/>
              <a:gd name="connsiteY12" fmla="*/ 5034 h 9289"/>
              <a:gd name="connsiteX0" fmla="*/ 0 w 10000"/>
              <a:gd name="connsiteY0" fmla="*/ 0 h 10001"/>
              <a:gd name="connsiteX1" fmla="*/ 380 w 10000"/>
              <a:gd name="connsiteY1" fmla="*/ 1252 h 10001"/>
              <a:gd name="connsiteX2" fmla="*/ 1520 w 10000"/>
              <a:gd name="connsiteY2" fmla="*/ 9984 h 10001"/>
              <a:gd name="connsiteX3" fmla="*/ 2523 w 10000"/>
              <a:gd name="connsiteY3" fmla="*/ 3480 h 10001"/>
              <a:gd name="connsiteX4" fmla="*/ 3323 w 10000"/>
              <a:gd name="connsiteY4" fmla="*/ 3069 h 10001"/>
              <a:gd name="connsiteX5" fmla="*/ 4386 w 10000"/>
              <a:gd name="connsiteY5" fmla="*/ 9793 h 10001"/>
              <a:gd name="connsiteX6" fmla="*/ 5146 w 10000"/>
              <a:gd name="connsiteY6" fmla="*/ 7869 h 10001"/>
              <a:gd name="connsiteX7" fmla="*/ 5870 w 10000"/>
              <a:gd name="connsiteY7" fmla="*/ 4505 h 10001"/>
              <a:gd name="connsiteX8" fmla="*/ 6640 w 10000"/>
              <a:gd name="connsiteY8" fmla="*/ 4405 h 10001"/>
              <a:gd name="connsiteX9" fmla="*/ 7557 w 10000"/>
              <a:gd name="connsiteY9" fmla="*/ 6771 h 10001"/>
              <a:gd name="connsiteX10" fmla="*/ 8230 w 10000"/>
              <a:gd name="connsiteY10" fmla="*/ 6935 h 10001"/>
              <a:gd name="connsiteX11" fmla="*/ 9297 w 10000"/>
              <a:gd name="connsiteY11" fmla="*/ 4754 h 10001"/>
              <a:gd name="connsiteX12" fmla="*/ 10000 w 10000"/>
              <a:gd name="connsiteY12" fmla="*/ 5419 h 10001"/>
              <a:gd name="connsiteX0" fmla="*/ 0 w 10000"/>
              <a:gd name="connsiteY0" fmla="*/ 0 h 10031"/>
              <a:gd name="connsiteX1" fmla="*/ 380 w 10000"/>
              <a:gd name="connsiteY1" fmla="*/ 1252 h 10031"/>
              <a:gd name="connsiteX2" fmla="*/ 1520 w 10000"/>
              <a:gd name="connsiteY2" fmla="*/ 9984 h 10031"/>
              <a:gd name="connsiteX3" fmla="*/ 2394 w 10000"/>
              <a:gd name="connsiteY3" fmla="*/ 4681 h 10031"/>
              <a:gd name="connsiteX4" fmla="*/ 3323 w 10000"/>
              <a:gd name="connsiteY4" fmla="*/ 3069 h 10031"/>
              <a:gd name="connsiteX5" fmla="*/ 4386 w 10000"/>
              <a:gd name="connsiteY5" fmla="*/ 9793 h 10031"/>
              <a:gd name="connsiteX6" fmla="*/ 5146 w 10000"/>
              <a:gd name="connsiteY6" fmla="*/ 7869 h 10031"/>
              <a:gd name="connsiteX7" fmla="*/ 5870 w 10000"/>
              <a:gd name="connsiteY7" fmla="*/ 4505 h 10031"/>
              <a:gd name="connsiteX8" fmla="*/ 6640 w 10000"/>
              <a:gd name="connsiteY8" fmla="*/ 4405 h 10031"/>
              <a:gd name="connsiteX9" fmla="*/ 7557 w 10000"/>
              <a:gd name="connsiteY9" fmla="*/ 6771 h 10031"/>
              <a:gd name="connsiteX10" fmla="*/ 8230 w 10000"/>
              <a:gd name="connsiteY10" fmla="*/ 6935 h 10031"/>
              <a:gd name="connsiteX11" fmla="*/ 9297 w 10000"/>
              <a:gd name="connsiteY11" fmla="*/ 4754 h 10031"/>
              <a:gd name="connsiteX12" fmla="*/ 10000 w 10000"/>
              <a:gd name="connsiteY12" fmla="*/ 5419 h 10031"/>
              <a:gd name="connsiteX0" fmla="*/ 0 w 10000"/>
              <a:gd name="connsiteY0" fmla="*/ 0 h 10027"/>
              <a:gd name="connsiteX1" fmla="*/ 380 w 10000"/>
              <a:gd name="connsiteY1" fmla="*/ 1252 h 10027"/>
              <a:gd name="connsiteX2" fmla="*/ 1520 w 10000"/>
              <a:gd name="connsiteY2" fmla="*/ 9984 h 10027"/>
              <a:gd name="connsiteX3" fmla="*/ 2394 w 10000"/>
              <a:gd name="connsiteY3" fmla="*/ 4681 h 10027"/>
              <a:gd name="connsiteX4" fmla="*/ 3552 w 10000"/>
              <a:gd name="connsiteY4" fmla="*/ 5741 h 10027"/>
              <a:gd name="connsiteX5" fmla="*/ 4386 w 10000"/>
              <a:gd name="connsiteY5" fmla="*/ 9793 h 10027"/>
              <a:gd name="connsiteX6" fmla="*/ 5146 w 10000"/>
              <a:gd name="connsiteY6" fmla="*/ 7869 h 10027"/>
              <a:gd name="connsiteX7" fmla="*/ 5870 w 10000"/>
              <a:gd name="connsiteY7" fmla="*/ 4505 h 10027"/>
              <a:gd name="connsiteX8" fmla="*/ 6640 w 10000"/>
              <a:gd name="connsiteY8" fmla="*/ 4405 h 10027"/>
              <a:gd name="connsiteX9" fmla="*/ 7557 w 10000"/>
              <a:gd name="connsiteY9" fmla="*/ 6771 h 10027"/>
              <a:gd name="connsiteX10" fmla="*/ 8230 w 10000"/>
              <a:gd name="connsiteY10" fmla="*/ 6935 h 10027"/>
              <a:gd name="connsiteX11" fmla="*/ 9297 w 10000"/>
              <a:gd name="connsiteY11" fmla="*/ 4754 h 10027"/>
              <a:gd name="connsiteX12" fmla="*/ 10000 w 10000"/>
              <a:gd name="connsiteY12" fmla="*/ 5419 h 10027"/>
              <a:gd name="connsiteX0" fmla="*/ 0 w 10000"/>
              <a:gd name="connsiteY0" fmla="*/ 0 h 10037"/>
              <a:gd name="connsiteX1" fmla="*/ 380 w 10000"/>
              <a:gd name="connsiteY1" fmla="*/ 1252 h 10037"/>
              <a:gd name="connsiteX2" fmla="*/ 1520 w 10000"/>
              <a:gd name="connsiteY2" fmla="*/ 9984 h 10037"/>
              <a:gd name="connsiteX3" fmla="*/ 2638 w 10000"/>
              <a:gd name="connsiteY3" fmla="*/ 4952 h 10037"/>
              <a:gd name="connsiteX4" fmla="*/ 3552 w 10000"/>
              <a:gd name="connsiteY4" fmla="*/ 5741 h 10037"/>
              <a:gd name="connsiteX5" fmla="*/ 4386 w 10000"/>
              <a:gd name="connsiteY5" fmla="*/ 9793 h 10037"/>
              <a:gd name="connsiteX6" fmla="*/ 5146 w 10000"/>
              <a:gd name="connsiteY6" fmla="*/ 7869 h 10037"/>
              <a:gd name="connsiteX7" fmla="*/ 5870 w 10000"/>
              <a:gd name="connsiteY7" fmla="*/ 4505 h 10037"/>
              <a:gd name="connsiteX8" fmla="*/ 6640 w 10000"/>
              <a:gd name="connsiteY8" fmla="*/ 4405 h 10037"/>
              <a:gd name="connsiteX9" fmla="*/ 7557 w 10000"/>
              <a:gd name="connsiteY9" fmla="*/ 6771 h 10037"/>
              <a:gd name="connsiteX10" fmla="*/ 8230 w 10000"/>
              <a:gd name="connsiteY10" fmla="*/ 6935 h 10037"/>
              <a:gd name="connsiteX11" fmla="*/ 9297 w 10000"/>
              <a:gd name="connsiteY11" fmla="*/ 4754 h 10037"/>
              <a:gd name="connsiteX12" fmla="*/ 10000 w 10000"/>
              <a:gd name="connsiteY12" fmla="*/ 5419 h 10037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386 w 10000"/>
              <a:gd name="connsiteY5" fmla="*/ 9793 h 10036"/>
              <a:gd name="connsiteX6" fmla="*/ 5146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146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70 w 10000"/>
              <a:gd name="connsiteY7" fmla="*/ 4505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640 w 10000"/>
              <a:gd name="connsiteY8" fmla="*/ 4405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697 w 10000"/>
              <a:gd name="connsiteY8" fmla="*/ 7620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985 w 10000"/>
              <a:gd name="connsiteY7" fmla="*/ 6984 h 10036"/>
              <a:gd name="connsiteX8" fmla="*/ 6769 w 10000"/>
              <a:gd name="connsiteY8" fmla="*/ 9866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557 w 10000"/>
              <a:gd name="connsiteY9" fmla="*/ 6771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584 h 10036"/>
              <a:gd name="connsiteX10" fmla="*/ 8230 w 10000"/>
              <a:gd name="connsiteY10" fmla="*/ 6935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58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6028 w 10000"/>
              <a:gd name="connsiteY7" fmla="*/ 7294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27 w 10000"/>
              <a:gd name="connsiteY7" fmla="*/ 7023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9297 w 10000"/>
              <a:gd name="connsiteY11" fmla="*/ 4754 h 10036"/>
              <a:gd name="connsiteX12" fmla="*/ 10000 w 10000"/>
              <a:gd name="connsiteY12" fmla="*/ 5419 h 10036"/>
              <a:gd name="connsiteX0" fmla="*/ 0 w 10000"/>
              <a:gd name="connsiteY0" fmla="*/ 0 h 10036"/>
              <a:gd name="connsiteX1" fmla="*/ 380 w 10000"/>
              <a:gd name="connsiteY1" fmla="*/ 1252 h 10036"/>
              <a:gd name="connsiteX2" fmla="*/ 1520 w 10000"/>
              <a:gd name="connsiteY2" fmla="*/ 9984 h 10036"/>
              <a:gd name="connsiteX3" fmla="*/ 2638 w 10000"/>
              <a:gd name="connsiteY3" fmla="*/ 4952 h 10036"/>
              <a:gd name="connsiteX4" fmla="*/ 3495 w 10000"/>
              <a:gd name="connsiteY4" fmla="*/ 6051 h 10036"/>
              <a:gd name="connsiteX5" fmla="*/ 4214 w 10000"/>
              <a:gd name="connsiteY5" fmla="*/ 9754 h 10036"/>
              <a:gd name="connsiteX6" fmla="*/ 5074 w 10000"/>
              <a:gd name="connsiteY6" fmla="*/ 7869 h 10036"/>
              <a:gd name="connsiteX7" fmla="*/ 5827 w 10000"/>
              <a:gd name="connsiteY7" fmla="*/ 7023 h 10036"/>
              <a:gd name="connsiteX8" fmla="*/ 6769 w 10000"/>
              <a:gd name="connsiteY8" fmla="*/ 9866 h 10036"/>
              <a:gd name="connsiteX9" fmla="*/ 7758 w 10000"/>
              <a:gd name="connsiteY9" fmla="*/ 7894 h 10036"/>
              <a:gd name="connsiteX10" fmla="*/ 8359 w 10000"/>
              <a:gd name="connsiteY10" fmla="*/ 9840 h 10036"/>
              <a:gd name="connsiteX11" fmla="*/ 8896 w 10000"/>
              <a:gd name="connsiteY11" fmla="*/ 8124 h 10036"/>
              <a:gd name="connsiteX12" fmla="*/ 10000 w 10000"/>
              <a:gd name="connsiteY12" fmla="*/ 5419 h 10036"/>
              <a:gd name="connsiteX0" fmla="*/ 0 w 9527"/>
              <a:gd name="connsiteY0" fmla="*/ 0 h 10036"/>
              <a:gd name="connsiteX1" fmla="*/ 380 w 9527"/>
              <a:gd name="connsiteY1" fmla="*/ 1252 h 10036"/>
              <a:gd name="connsiteX2" fmla="*/ 1520 w 9527"/>
              <a:gd name="connsiteY2" fmla="*/ 9984 h 10036"/>
              <a:gd name="connsiteX3" fmla="*/ 2638 w 9527"/>
              <a:gd name="connsiteY3" fmla="*/ 4952 h 10036"/>
              <a:gd name="connsiteX4" fmla="*/ 3495 w 9527"/>
              <a:gd name="connsiteY4" fmla="*/ 6051 h 10036"/>
              <a:gd name="connsiteX5" fmla="*/ 4214 w 9527"/>
              <a:gd name="connsiteY5" fmla="*/ 9754 h 10036"/>
              <a:gd name="connsiteX6" fmla="*/ 5074 w 9527"/>
              <a:gd name="connsiteY6" fmla="*/ 7869 h 10036"/>
              <a:gd name="connsiteX7" fmla="*/ 5827 w 9527"/>
              <a:gd name="connsiteY7" fmla="*/ 7023 h 10036"/>
              <a:gd name="connsiteX8" fmla="*/ 6769 w 9527"/>
              <a:gd name="connsiteY8" fmla="*/ 9866 h 10036"/>
              <a:gd name="connsiteX9" fmla="*/ 7758 w 9527"/>
              <a:gd name="connsiteY9" fmla="*/ 7894 h 10036"/>
              <a:gd name="connsiteX10" fmla="*/ 8359 w 9527"/>
              <a:gd name="connsiteY10" fmla="*/ 9840 h 10036"/>
              <a:gd name="connsiteX11" fmla="*/ 8896 w 9527"/>
              <a:gd name="connsiteY11" fmla="*/ 8124 h 10036"/>
              <a:gd name="connsiteX12" fmla="*/ 9527 w 9527"/>
              <a:gd name="connsiteY12" fmla="*/ 9873 h 10036"/>
              <a:gd name="connsiteX0" fmla="*/ 0 w 10000"/>
              <a:gd name="connsiteY0" fmla="*/ 0 h 9999"/>
              <a:gd name="connsiteX1" fmla="*/ 399 w 10000"/>
              <a:gd name="connsiteY1" fmla="*/ 1248 h 9999"/>
              <a:gd name="connsiteX2" fmla="*/ 1595 w 10000"/>
              <a:gd name="connsiteY2" fmla="*/ 9948 h 9999"/>
              <a:gd name="connsiteX3" fmla="*/ 2769 w 10000"/>
              <a:gd name="connsiteY3" fmla="*/ 4934 h 9999"/>
              <a:gd name="connsiteX4" fmla="*/ 3669 w 10000"/>
              <a:gd name="connsiteY4" fmla="*/ 6569 h 9999"/>
              <a:gd name="connsiteX5" fmla="*/ 4423 w 10000"/>
              <a:gd name="connsiteY5" fmla="*/ 9719 h 9999"/>
              <a:gd name="connsiteX6" fmla="*/ 5326 w 10000"/>
              <a:gd name="connsiteY6" fmla="*/ 7841 h 9999"/>
              <a:gd name="connsiteX7" fmla="*/ 6116 w 10000"/>
              <a:gd name="connsiteY7" fmla="*/ 6998 h 9999"/>
              <a:gd name="connsiteX8" fmla="*/ 7105 w 10000"/>
              <a:gd name="connsiteY8" fmla="*/ 9831 h 9999"/>
              <a:gd name="connsiteX9" fmla="*/ 8143 w 10000"/>
              <a:gd name="connsiteY9" fmla="*/ 7866 h 9999"/>
              <a:gd name="connsiteX10" fmla="*/ 8774 w 10000"/>
              <a:gd name="connsiteY10" fmla="*/ 9805 h 9999"/>
              <a:gd name="connsiteX11" fmla="*/ 9338 w 10000"/>
              <a:gd name="connsiteY11" fmla="*/ 8095 h 9999"/>
              <a:gd name="connsiteX12" fmla="*/ 10000 w 10000"/>
              <a:gd name="connsiteY12" fmla="*/ 9838 h 9999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36 w 10000"/>
              <a:gd name="connsiteY6" fmla="*/ 7842 h 10000"/>
              <a:gd name="connsiteX7" fmla="*/ 6116 w 10000"/>
              <a:gd name="connsiteY7" fmla="*/ 6999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36 w 10000"/>
              <a:gd name="connsiteY6" fmla="*/ 7842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14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8774 w 10000"/>
              <a:gd name="connsiteY10" fmla="*/ 9806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9075 w 10000"/>
              <a:gd name="connsiteY10" fmla="*/ 9922 h 10000"/>
              <a:gd name="connsiteX11" fmla="*/ 9338 w 10000"/>
              <a:gd name="connsiteY11" fmla="*/ 8096 h 10000"/>
              <a:gd name="connsiteX12" fmla="*/ 10000 w 10000"/>
              <a:gd name="connsiteY12" fmla="*/ 9839 h 10000"/>
              <a:gd name="connsiteX0" fmla="*/ 0 w 10000"/>
              <a:gd name="connsiteY0" fmla="*/ 0 h 10000"/>
              <a:gd name="connsiteX1" fmla="*/ 399 w 10000"/>
              <a:gd name="connsiteY1" fmla="*/ 1248 h 10000"/>
              <a:gd name="connsiteX2" fmla="*/ 1595 w 10000"/>
              <a:gd name="connsiteY2" fmla="*/ 9949 h 10000"/>
              <a:gd name="connsiteX3" fmla="*/ 2769 w 10000"/>
              <a:gd name="connsiteY3" fmla="*/ 4934 h 10000"/>
              <a:gd name="connsiteX4" fmla="*/ 3669 w 10000"/>
              <a:gd name="connsiteY4" fmla="*/ 6570 h 10000"/>
              <a:gd name="connsiteX5" fmla="*/ 4423 w 10000"/>
              <a:gd name="connsiteY5" fmla="*/ 9720 h 10000"/>
              <a:gd name="connsiteX6" fmla="*/ 5266 w 10000"/>
              <a:gd name="connsiteY6" fmla="*/ 7996 h 10000"/>
              <a:gd name="connsiteX7" fmla="*/ 5936 w 10000"/>
              <a:gd name="connsiteY7" fmla="*/ 7038 h 10000"/>
              <a:gd name="connsiteX8" fmla="*/ 7105 w 10000"/>
              <a:gd name="connsiteY8" fmla="*/ 9832 h 10000"/>
              <a:gd name="connsiteX9" fmla="*/ 8263 w 10000"/>
              <a:gd name="connsiteY9" fmla="*/ 7867 h 10000"/>
              <a:gd name="connsiteX10" fmla="*/ 9075 w 10000"/>
              <a:gd name="connsiteY10" fmla="*/ 9922 h 10000"/>
              <a:gd name="connsiteX11" fmla="*/ 9804 w 10000"/>
              <a:gd name="connsiteY11" fmla="*/ 8289 h 10000"/>
              <a:gd name="connsiteX12" fmla="*/ 10000 w 10000"/>
              <a:gd name="connsiteY12" fmla="*/ 9839 h 10000"/>
              <a:gd name="connsiteX0" fmla="*/ 0 w 10346"/>
              <a:gd name="connsiteY0" fmla="*/ 0 h 10032"/>
              <a:gd name="connsiteX1" fmla="*/ 399 w 10346"/>
              <a:gd name="connsiteY1" fmla="*/ 1248 h 10032"/>
              <a:gd name="connsiteX2" fmla="*/ 1595 w 10346"/>
              <a:gd name="connsiteY2" fmla="*/ 9949 h 10032"/>
              <a:gd name="connsiteX3" fmla="*/ 2769 w 10346"/>
              <a:gd name="connsiteY3" fmla="*/ 4934 h 10032"/>
              <a:gd name="connsiteX4" fmla="*/ 3669 w 10346"/>
              <a:gd name="connsiteY4" fmla="*/ 6570 h 10032"/>
              <a:gd name="connsiteX5" fmla="*/ 4423 w 10346"/>
              <a:gd name="connsiteY5" fmla="*/ 9720 h 10032"/>
              <a:gd name="connsiteX6" fmla="*/ 5266 w 10346"/>
              <a:gd name="connsiteY6" fmla="*/ 7996 h 10032"/>
              <a:gd name="connsiteX7" fmla="*/ 5936 w 10346"/>
              <a:gd name="connsiteY7" fmla="*/ 7038 h 10032"/>
              <a:gd name="connsiteX8" fmla="*/ 7105 w 10346"/>
              <a:gd name="connsiteY8" fmla="*/ 9832 h 10032"/>
              <a:gd name="connsiteX9" fmla="*/ 8263 w 10346"/>
              <a:gd name="connsiteY9" fmla="*/ 7867 h 10032"/>
              <a:gd name="connsiteX10" fmla="*/ 9075 w 10346"/>
              <a:gd name="connsiteY10" fmla="*/ 9922 h 10032"/>
              <a:gd name="connsiteX11" fmla="*/ 9804 w 10346"/>
              <a:gd name="connsiteY11" fmla="*/ 8289 h 10032"/>
              <a:gd name="connsiteX12" fmla="*/ 10346 w 10346"/>
              <a:gd name="connsiteY12" fmla="*/ 10032 h 10032"/>
              <a:gd name="connsiteX0" fmla="*/ 0 w 10346"/>
              <a:gd name="connsiteY0" fmla="*/ 0 h 10032"/>
              <a:gd name="connsiteX1" fmla="*/ 399 w 10346"/>
              <a:gd name="connsiteY1" fmla="*/ 1248 h 10032"/>
              <a:gd name="connsiteX2" fmla="*/ 1595 w 10346"/>
              <a:gd name="connsiteY2" fmla="*/ 9949 h 10032"/>
              <a:gd name="connsiteX3" fmla="*/ 2769 w 10346"/>
              <a:gd name="connsiteY3" fmla="*/ 4934 h 10032"/>
              <a:gd name="connsiteX4" fmla="*/ 3669 w 10346"/>
              <a:gd name="connsiteY4" fmla="*/ 6570 h 10032"/>
              <a:gd name="connsiteX5" fmla="*/ 4423 w 10346"/>
              <a:gd name="connsiteY5" fmla="*/ 9720 h 10032"/>
              <a:gd name="connsiteX6" fmla="*/ 5266 w 10346"/>
              <a:gd name="connsiteY6" fmla="*/ 7996 h 10032"/>
              <a:gd name="connsiteX7" fmla="*/ 5936 w 10346"/>
              <a:gd name="connsiteY7" fmla="*/ 7038 h 10032"/>
              <a:gd name="connsiteX8" fmla="*/ 7105 w 10346"/>
              <a:gd name="connsiteY8" fmla="*/ 9832 h 10032"/>
              <a:gd name="connsiteX9" fmla="*/ 8263 w 10346"/>
              <a:gd name="connsiteY9" fmla="*/ 7867 h 10032"/>
              <a:gd name="connsiteX10" fmla="*/ 9406 w 10346"/>
              <a:gd name="connsiteY10" fmla="*/ 9922 h 10032"/>
              <a:gd name="connsiteX11" fmla="*/ 9804 w 10346"/>
              <a:gd name="connsiteY11" fmla="*/ 8289 h 10032"/>
              <a:gd name="connsiteX12" fmla="*/ 10346 w 10346"/>
              <a:gd name="connsiteY12" fmla="*/ 10032 h 10032"/>
              <a:gd name="connsiteX0" fmla="*/ 0 w 10382"/>
              <a:gd name="connsiteY0" fmla="*/ 0 h 10032"/>
              <a:gd name="connsiteX1" fmla="*/ 399 w 10382"/>
              <a:gd name="connsiteY1" fmla="*/ 1248 h 10032"/>
              <a:gd name="connsiteX2" fmla="*/ 1595 w 10382"/>
              <a:gd name="connsiteY2" fmla="*/ 9949 h 10032"/>
              <a:gd name="connsiteX3" fmla="*/ 2769 w 10382"/>
              <a:gd name="connsiteY3" fmla="*/ 4934 h 10032"/>
              <a:gd name="connsiteX4" fmla="*/ 3669 w 10382"/>
              <a:gd name="connsiteY4" fmla="*/ 6570 h 10032"/>
              <a:gd name="connsiteX5" fmla="*/ 4423 w 10382"/>
              <a:gd name="connsiteY5" fmla="*/ 9720 h 10032"/>
              <a:gd name="connsiteX6" fmla="*/ 5266 w 10382"/>
              <a:gd name="connsiteY6" fmla="*/ 7996 h 10032"/>
              <a:gd name="connsiteX7" fmla="*/ 5936 w 10382"/>
              <a:gd name="connsiteY7" fmla="*/ 7038 h 10032"/>
              <a:gd name="connsiteX8" fmla="*/ 7105 w 10382"/>
              <a:gd name="connsiteY8" fmla="*/ 9832 h 10032"/>
              <a:gd name="connsiteX9" fmla="*/ 8263 w 10382"/>
              <a:gd name="connsiteY9" fmla="*/ 7867 h 10032"/>
              <a:gd name="connsiteX10" fmla="*/ 9406 w 10382"/>
              <a:gd name="connsiteY10" fmla="*/ 9922 h 10032"/>
              <a:gd name="connsiteX11" fmla="*/ 10255 w 10382"/>
              <a:gd name="connsiteY11" fmla="*/ 8328 h 10032"/>
              <a:gd name="connsiteX12" fmla="*/ 10346 w 1038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66 w 10902"/>
              <a:gd name="connsiteY6" fmla="*/ 7996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36 w 10902"/>
              <a:gd name="connsiteY6" fmla="*/ 8421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6570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6802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720 h 10032"/>
              <a:gd name="connsiteX6" fmla="*/ 5251 w 10902"/>
              <a:gd name="connsiteY6" fmla="*/ 8228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720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99 w 10902"/>
              <a:gd name="connsiteY4" fmla="*/ 7111 h 10032"/>
              <a:gd name="connsiteX5" fmla="*/ 4423 w 10902"/>
              <a:gd name="connsiteY5" fmla="*/ 9952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251 w 10902"/>
              <a:gd name="connsiteY6" fmla="*/ 8074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326 w 10902"/>
              <a:gd name="connsiteY6" fmla="*/ 8035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769 w 10902"/>
              <a:gd name="connsiteY3" fmla="*/ 4934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669 w 10902"/>
              <a:gd name="connsiteY4" fmla="*/ 7420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729 w 10902"/>
              <a:gd name="connsiteY4" fmla="*/ 7767 h 10032"/>
              <a:gd name="connsiteX5" fmla="*/ 4423 w 10902"/>
              <a:gd name="connsiteY5" fmla="*/ 9952 h 10032"/>
              <a:gd name="connsiteX6" fmla="*/ 5401 w 10902"/>
              <a:gd name="connsiteY6" fmla="*/ 7610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0 h 10032"/>
              <a:gd name="connsiteX1" fmla="*/ 399 w 10902"/>
              <a:gd name="connsiteY1" fmla="*/ 1248 h 10032"/>
              <a:gd name="connsiteX2" fmla="*/ 1595 w 10902"/>
              <a:gd name="connsiteY2" fmla="*/ 9949 h 10032"/>
              <a:gd name="connsiteX3" fmla="*/ 2904 w 10902"/>
              <a:gd name="connsiteY3" fmla="*/ 4702 h 10032"/>
              <a:gd name="connsiteX4" fmla="*/ 3729 w 10902"/>
              <a:gd name="connsiteY4" fmla="*/ 7767 h 10032"/>
              <a:gd name="connsiteX5" fmla="*/ 4423 w 10902"/>
              <a:gd name="connsiteY5" fmla="*/ 9952 h 10032"/>
              <a:gd name="connsiteX6" fmla="*/ 5401 w 10902"/>
              <a:gd name="connsiteY6" fmla="*/ 7726 h 10032"/>
              <a:gd name="connsiteX7" fmla="*/ 5936 w 10902"/>
              <a:gd name="connsiteY7" fmla="*/ 7038 h 10032"/>
              <a:gd name="connsiteX8" fmla="*/ 7105 w 10902"/>
              <a:gd name="connsiteY8" fmla="*/ 9832 h 10032"/>
              <a:gd name="connsiteX9" fmla="*/ 8263 w 10902"/>
              <a:gd name="connsiteY9" fmla="*/ 7867 h 10032"/>
              <a:gd name="connsiteX10" fmla="*/ 9406 w 10902"/>
              <a:gd name="connsiteY10" fmla="*/ 9922 h 10032"/>
              <a:gd name="connsiteX11" fmla="*/ 10255 w 10902"/>
              <a:gd name="connsiteY11" fmla="*/ 8328 h 10032"/>
              <a:gd name="connsiteX12" fmla="*/ 10902 w 10902"/>
              <a:gd name="connsiteY12" fmla="*/ 10032 h 10032"/>
              <a:gd name="connsiteX0" fmla="*/ 0 w 10902"/>
              <a:gd name="connsiteY0" fmla="*/ 109 h 9716"/>
              <a:gd name="connsiteX1" fmla="*/ 399 w 10902"/>
              <a:gd name="connsiteY1" fmla="*/ 932 h 9716"/>
              <a:gd name="connsiteX2" fmla="*/ 1595 w 10902"/>
              <a:gd name="connsiteY2" fmla="*/ 9633 h 9716"/>
              <a:gd name="connsiteX3" fmla="*/ 2904 w 10902"/>
              <a:gd name="connsiteY3" fmla="*/ 4386 h 9716"/>
              <a:gd name="connsiteX4" fmla="*/ 3729 w 10902"/>
              <a:gd name="connsiteY4" fmla="*/ 7451 h 9716"/>
              <a:gd name="connsiteX5" fmla="*/ 4423 w 10902"/>
              <a:gd name="connsiteY5" fmla="*/ 9636 h 9716"/>
              <a:gd name="connsiteX6" fmla="*/ 5401 w 10902"/>
              <a:gd name="connsiteY6" fmla="*/ 7410 h 9716"/>
              <a:gd name="connsiteX7" fmla="*/ 5936 w 10902"/>
              <a:gd name="connsiteY7" fmla="*/ 6722 h 9716"/>
              <a:gd name="connsiteX8" fmla="*/ 7105 w 10902"/>
              <a:gd name="connsiteY8" fmla="*/ 9516 h 9716"/>
              <a:gd name="connsiteX9" fmla="*/ 8263 w 10902"/>
              <a:gd name="connsiteY9" fmla="*/ 7551 h 9716"/>
              <a:gd name="connsiteX10" fmla="*/ 9406 w 10902"/>
              <a:gd name="connsiteY10" fmla="*/ 9606 h 9716"/>
              <a:gd name="connsiteX11" fmla="*/ 10255 w 10902"/>
              <a:gd name="connsiteY11" fmla="*/ 8012 h 9716"/>
              <a:gd name="connsiteX12" fmla="*/ 10902 w 10902"/>
              <a:gd name="connsiteY12" fmla="*/ 9716 h 9716"/>
              <a:gd name="connsiteX0" fmla="*/ 0 w 10000"/>
              <a:gd name="connsiteY0" fmla="*/ 0 h 9888"/>
              <a:gd name="connsiteX1" fmla="*/ 366 w 10000"/>
              <a:gd name="connsiteY1" fmla="*/ 1205 h 9888"/>
              <a:gd name="connsiteX2" fmla="*/ 1463 w 10000"/>
              <a:gd name="connsiteY2" fmla="*/ 9803 h 9888"/>
              <a:gd name="connsiteX3" fmla="*/ 2664 w 10000"/>
              <a:gd name="connsiteY3" fmla="*/ 4402 h 9888"/>
              <a:gd name="connsiteX4" fmla="*/ 3420 w 10000"/>
              <a:gd name="connsiteY4" fmla="*/ 7557 h 9888"/>
              <a:gd name="connsiteX5" fmla="*/ 4057 w 10000"/>
              <a:gd name="connsiteY5" fmla="*/ 9806 h 9888"/>
              <a:gd name="connsiteX6" fmla="*/ 4954 w 10000"/>
              <a:gd name="connsiteY6" fmla="*/ 7515 h 9888"/>
              <a:gd name="connsiteX7" fmla="*/ 5445 w 10000"/>
              <a:gd name="connsiteY7" fmla="*/ 6806 h 9888"/>
              <a:gd name="connsiteX8" fmla="*/ 6517 w 10000"/>
              <a:gd name="connsiteY8" fmla="*/ 9682 h 9888"/>
              <a:gd name="connsiteX9" fmla="*/ 7579 w 10000"/>
              <a:gd name="connsiteY9" fmla="*/ 7660 h 9888"/>
              <a:gd name="connsiteX10" fmla="*/ 8628 w 10000"/>
              <a:gd name="connsiteY10" fmla="*/ 9775 h 9888"/>
              <a:gd name="connsiteX11" fmla="*/ 9407 w 10000"/>
              <a:gd name="connsiteY11" fmla="*/ 8134 h 9888"/>
              <a:gd name="connsiteX12" fmla="*/ 10000 w 10000"/>
              <a:gd name="connsiteY12" fmla="*/ 9888 h 9888"/>
              <a:gd name="connsiteX0" fmla="*/ 0 w 10055"/>
              <a:gd name="connsiteY0" fmla="*/ 0 h 10241"/>
              <a:gd name="connsiteX1" fmla="*/ 421 w 10055"/>
              <a:gd name="connsiteY1" fmla="*/ 1460 h 10241"/>
              <a:gd name="connsiteX2" fmla="*/ 1518 w 10055"/>
              <a:gd name="connsiteY2" fmla="*/ 10155 h 10241"/>
              <a:gd name="connsiteX3" fmla="*/ 2719 w 10055"/>
              <a:gd name="connsiteY3" fmla="*/ 4693 h 10241"/>
              <a:gd name="connsiteX4" fmla="*/ 3475 w 10055"/>
              <a:gd name="connsiteY4" fmla="*/ 7884 h 10241"/>
              <a:gd name="connsiteX5" fmla="*/ 4112 w 10055"/>
              <a:gd name="connsiteY5" fmla="*/ 10158 h 10241"/>
              <a:gd name="connsiteX6" fmla="*/ 5009 w 10055"/>
              <a:gd name="connsiteY6" fmla="*/ 7841 h 10241"/>
              <a:gd name="connsiteX7" fmla="*/ 5500 w 10055"/>
              <a:gd name="connsiteY7" fmla="*/ 7124 h 10241"/>
              <a:gd name="connsiteX8" fmla="*/ 6572 w 10055"/>
              <a:gd name="connsiteY8" fmla="*/ 10033 h 10241"/>
              <a:gd name="connsiteX9" fmla="*/ 7634 w 10055"/>
              <a:gd name="connsiteY9" fmla="*/ 7988 h 10241"/>
              <a:gd name="connsiteX10" fmla="*/ 8683 w 10055"/>
              <a:gd name="connsiteY10" fmla="*/ 10127 h 10241"/>
              <a:gd name="connsiteX11" fmla="*/ 9462 w 10055"/>
              <a:gd name="connsiteY11" fmla="*/ 8467 h 10241"/>
              <a:gd name="connsiteX12" fmla="*/ 10055 w 10055"/>
              <a:gd name="connsiteY12" fmla="*/ 10241 h 10241"/>
              <a:gd name="connsiteX0" fmla="*/ 0 w 9634"/>
              <a:gd name="connsiteY0" fmla="*/ 0 h 8781"/>
              <a:gd name="connsiteX1" fmla="*/ 1097 w 9634"/>
              <a:gd name="connsiteY1" fmla="*/ 8695 h 8781"/>
              <a:gd name="connsiteX2" fmla="*/ 2298 w 9634"/>
              <a:gd name="connsiteY2" fmla="*/ 3233 h 8781"/>
              <a:gd name="connsiteX3" fmla="*/ 3054 w 9634"/>
              <a:gd name="connsiteY3" fmla="*/ 6424 h 8781"/>
              <a:gd name="connsiteX4" fmla="*/ 3691 w 9634"/>
              <a:gd name="connsiteY4" fmla="*/ 8698 h 8781"/>
              <a:gd name="connsiteX5" fmla="*/ 4588 w 9634"/>
              <a:gd name="connsiteY5" fmla="*/ 6381 h 8781"/>
              <a:gd name="connsiteX6" fmla="*/ 5079 w 9634"/>
              <a:gd name="connsiteY6" fmla="*/ 5664 h 8781"/>
              <a:gd name="connsiteX7" fmla="*/ 6151 w 9634"/>
              <a:gd name="connsiteY7" fmla="*/ 8573 h 8781"/>
              <a:gd name="connsiteX8" fmla="*/ 7213 w 9634"/>
              <a:gd name="connsiteY8" fmla="*/ 6528 h 8781"/>
              <a:gd name="connsiteX9" fmla="*/ 8262 w 9634"/>
              <a:gd name="connsiteY9" fmla="*/ 8667 h 8781"/>
              <a:gd name="connsiteX10" fmla="*/ 9041 w 9634"/>
              <a:gd name="connsiteY10" fmla="*/ 7007 h 8781"/>
              <a:gd name="connsiteX11" fmla="*/ 9634 w 9634"/>
              <a:gd name="connsiteY11" fmla="*/ 8781 h 8781"/>
              <a:gd name="connsiteX0" fmla="*/ 0 w 8861"/>
              <a:gd name="connsiteY0" fmla="*/ 6262 h 6360"/>
              <a:gd name="connsiteX1" fmla="*/ 1246 w 8861"/>
              <a:gd name="connsiteY1" fmla="*/ 42 h 6360"/>
              <a:gd name="connsiteX2" fmla="*/ 2031 w 8861"/>
              <a:gd name="connsiteY2" fmla="*/ 3676 h 6360"/>
              <a:gd name="connsiteX3" fmla="*/ 2692 w 8861"/>
              <a:gd name="connsiteY3" fmla="*/ 6265 h 6360"/>
              <a:gd name="connsiteX4" fmla="*/ 3623 w 8861"/>
              <a:gd name="connsiteY4" fmla="*/ 3627 h 6360"/>
              <a:gd name="connsiteX5" fmla="*/ 4133 w 8861"/>
              <a:gd name="connsiteY5" fmla="*/ 2810 h 6360"/>
              <a:gd name="connsiteX6" fmla="*/ 5246 w 8861"/>
              <a:gd name="connsiteY6" fmla="*/ 6123 h 6360"/>
              <a:gd name="connsiteX7" fmla="*/ 6348 w 8861"/>
              <a:gd name="connsiteY7" fmla="*/ 3794 h 6360"/>
              <a:gd name="connsiteX8" fmla="*/ 7437 w 8861"/>
              <a:gd name="connsiteY8" fmla="*/ 6230 h 6360"/>
              <a:gd name="connsiteX9" fmla="*/ 8245 w 8861"/>
              <a:gd name="connsiteY9" fmla="*/ 4340 h 6360"/>
              <a:gd name="connsiteX10" fmla="*/ 8861 w 8861"/>
              <a:gd name="connsiteY10" fmla="*/ 6360 h 6360"/>
              <a:gd name="connsiteX0" fmla="*/ 0 w 9806"/>
              <a:gd name="connsiteY0" fmla="*/ 8813 h 9974"/>
              <a:gd name="connsiteX1" fmla="*/ 1212 w 9806"/>
              <a:gd name="connsiteY1" fmla="*/ 40 h 9974"/>
              <a:gd name="connsiteX2" fmla="*/ 2098 w 9806"/>
              <a:gd name="connsiteY2" fmla="*/ 5754 h 9974"/>
              <a:gd name="connsiteX3" fmla="*/ 2844 w 9806"/>
              <a:gd name="connsiteY3" fmla="*/ 9825 h 9974"/>
              <a:gd name="connsiteX4" fmla="*/ 3895 w 9806"/>
              <a:gd name="connsiteY4" fmla="*/ 5677 h 9974"/>
              <a:gd name="connsiteX5" fmla="*/ 4470 w 9806"/>
              <a:gd name="connsiteY5" fmla="*/ 4392 h 9974"/>
              <a:gd name="connsiteX6" fmla="*/ 5726 w 9806"/>
              <a:gd name="connsiteY6" fmla="*/ 9601 h 9974"/>
              <a:gd name="connsiteX7" fmla="*/ 6970 w 9806"/>
              <a:gd name="connsiteY7" fmla="*/ 5939 h 9974"/>
              <a:gd name="connsiteX8" fmla="*/ 8199 w 9806"/>
              <a:gd name="connsiteY8" fmla="*/ 9770 h 9974"/>
              <a:gd name="connsiteX9" fmla="*/ 9111 w 9806"/>
              <a:gd name="connsiteY9" fmla="*/ 6798 h 9974"/>
              <a:gd name="connsiteX10" fmla="*/ 9806 w 9806"/>
              <a:gd name="connsiteY10" fmla="*/ 9974 h 9974"/>
              <a:gd name="connsiteX0" fmla="*/ 0 w 10000"/>
              <a:gd name="connsiteY0" fmla="*/ 8818 h 9982"/>
              <a:gd name="connsiteX1" fmla="*/ 284 w 10000"/>
              <a:gd name="connsiteY1" fmla="*/ 7966 h 9982"/>
              <a:gd name="connsiteX2" fmla="*/ 1236 w 10000"/>
              <a:gd name="connsiteY2" fmla="*/ 22 h 9982"/>
              <a:gd name="connsiteX3" fmla="*/ 2140 w 10000"/>
              <a:gd name="connsiteY3" fmla="*/ 5751 h 9982"/>
              <a:gd name="connsiteX4" fmla="*/ 2900 w 10000"/>
              <a:gd name="connsiteY4" fmla="*/ 9833 h 9982"/>
              <a:gd name="connsiteX5" fmla="*/ 3972 w 10000"/>
              <a:gd name="connsiteY5" fmla="*/ 5674 h 9982"/>
              <a:gd name="connsiteX6" fmla="*/ 4558 w 10000"/>
              <a:gd name="connsiteY6" fmla="*/ 4385 h 9982"/>
              <a:gd name="connsiteX7" fmla="*/ 5839 w 10000"/>
              <a:gd name="connsiteY7" fmla="*/ 9608 h 9982"/>
              <a:gd name="connsiteX8" fmla="*/ 7108 w 10000"/>
              <a:gd name="connsiteY8" fmla="*/ 5936 h 9982"/>
              <a:gd name="connsiteX9" fmla="*/ 8361 w 10000"/>
              <a:gd name="connsiteY9" fmla="*/ 9777 h 9982"/>
              <a:gd name="connsiteX10" fmla="*/ 9291 w 10000"/>
              <a:gd name="connsiteY10" fmla="*/ 6798 h 9982"/>
              <a:gd name="connsiteX11" fmla="*/ 10000 w 10000"/>
              <a:gd name="connsiteY11" fmla="*/ 9982 h 9982"/>
              <a:gd name="connsiteX0" fmla="*/ 0 w 9716"/>
              <a:gd name="connsiteY0" fmla="*/ 7980 h 10000"/>
              <a:gd name="connsiteX1" fmla="*/ 952 w 9716"/>
              <a:gd name="connsiteY1" fmla="*/ 22 h 10000"/>
              <a:gd name="connsiteX2" fmla="*/ 1856 w 9716"/>
              <a:gd name="connsiteY2" fmla="*/ 5761 h 10000"/>
              <a:gd name="connsiteX3" fmla="*/ 2616 w 9716"/>
              <a:gd name="connsiteY3" fmla="*/ 9851 h 10000"/>
              <a:gd name="connsiteX4" fmla="*/ 3688 w 9716"/>
              <a:gd name="connsiteY4" fmla="*/ 5684 h 10000"/>
              <a:gd name="connsiteX5" fmla="*/ 4274 w 9716"/>
              <a:gd name="connsiteY5" fmla="*/ 4393 h 10000"/>
              <a:gd name="connsiteX6" fmla="*/ 5555 w 9716"/>
              <a:gd name="connsiteY6" fmla="*/ 9625 h 10000"/>
              <a:gd name="connsiteX7" fmla="*/ 6824 w 9716"/>
              <a:gd name="connsiteY7" fmla="*/ 5947 h 10000"/>
              <a:gd name="connsiteX8" fmla="*/ 8077 w 9716"/>
              <a:gd name="connsiteY8" fmla="*/ 9795 h 10000"/>
              <a:gd name="connsiteX9" fmla="*/ 9007 w 9716"/>
              <a:gd name="connsiteY9" fmla="*/ 6810 h 10000"/>
              <a:gd name="connsiteX10" fmla="*/ 9716 w 9716"/>
              <a:gd name="connsiteY10" fmla="*/ 10000 h 10000"/>
              <a:gd name="connsiteX0" fmla="*/ 0 w 10153"/>
              <a:gd name="connsiteY0" fmla="*/ 9013 h 10021"/>
              <a:gd name="connsiteX1" fmla="*/ 1133 w 10153"/>
              <a:gd name="connsiteY1" fmla="*/ 43 h 10021"/>
              <a:gd name="connsiteX2" fmla="*/ 2063 w 10153"/>
              <a:gd name="connsiteY2" fmla="*/ 5782 h 10021"/>
              <a:gd name="connsiteX3" fmla="*/ 2845 w 10153"/>
              <a:gd name="connsiteY3" fmla="*/ 9872 h 10021"/>
              <a:gd name="connsiteX4" fmla="*/ 3949 w 10153"/>
              <a:gd name="connsiteY4" fmla="*/ 5705 h 10021"/>
              <a:gd name="connsiteX5" fmla="*/ 4552 w 10153"/>
              <a:gd name="connsiteY5" fmla="*/ 4414 h 10021"/>
              <a:gd name="connsiteX6" fmla="*/ 5870 w 10153"/>
              <a:gd name="connsiteY6" fmla="*/ 9646 h 10021"/>
              <a:gd name="connsiteX7" fmla="*/ 7176 w 10153"/>
              <a:gd name="connsiteY7" fmla="*/ 5968 h 10021"/>
              <a:gd name="connsiteX8" fmla="*/ 8466 w 10153"/>
              <a:gd name="connsiteY8" fmla="*/ 9816 h 10021"/>
              <a:gd name="connsiteX9" fmla="*/ 9423 w 10153"/>
              <a:gd name="connsiteY9" fmla="*/ 6831 h 10021"/>
              <a:gd name="connsiteX10" fmla="*/ 10153 w 10153"/>
              <a:gd name="connsiteY10" fmla="*/ 10021 h 10021"/>
              <a:gd name="connsiteX0" fmla="*/ 0 w 10153"/>
              <a:gd name="connsiteY0" fmla="*/ 13402 h 14410"/>
              <a:gd name="connsiteX1" fmla="*/ 1913 w 10153"/>
              <a:gd name="connsiteY1" fmla="*/ 24 h 14410"/>
              <a:gd name="connsiteX2" fmla="*/ 2063 w 10153"/>
              <a:gd name="connsiteY2" fmla="*/ 10171 h 14410"/>
              <a:gd name="connsiteX3" fmla="*/ 2845 w 10153"/>
              <a:gd name="connsiteY3" fmla="*/ 14261 h 14410"/>
              <a:gd name="connsiteX4" fmla="*/ 3949 w 10153"/>
              <a:gd name="connsiteY4" fmla="*/ 10094 h 14410"/>
              <a:gd name="connsiteX5" fmla="*/ 4552 w 10153"/>
              <a:gd name="connsiteY5" fmla="*/ 8803 h 14410"/>
              <a:gd name="connsiteX6" fmla="*/ 5870 w 10153"/>
              <a:gd name="connsiteY6" fmla="*/ 14035 h 14410"/>
              <a:gd name="connsiteX7" fmla="*/ 7176 w 10153"/>
              <a:gd name="connsiteY7" fmla="*/ 10357 h 14410"/>
              <a:gd name="connsiteX8" fmla="*/ 8466 w 10153"/>
              <a:gd name="connsiteY8" fmla="*/ 14205 h 14410"/>
              <a:gd name="connsiteX9" fmla="*/ 9423 w 10153"/>
              <a:gd name="connsiteY9" fmla="*/ 11220 h 14410"/>
              <a:gd name="connsiteX10" fmla="*/ 10153 w 10153"/>
              <a:gd name="connsiteY10" fmla="*/ 14410 h 14410"/>
              <a:gd name="connsiteX0" fmla="*/ 0 w 10153"/>
              <a:gd name="connsiteY0" fmla="*/ 13402 h 14410"/>
              <a:gd name="connsiteX1" fmla="*/ 1913 w 10153"/>
              <a:gd name="connsiteY1" fmla="*/ 24 h 14410"/>
              <a:gd name="connsiteX2" fmla="*/ 2063 w 10153"/>
              <a:gd name="connsiteY2" fmla="*/ 10171 h 14410"/>
              <a:gd name="connsiteX3" fmla="*/ 3167 w 10153"/>
              <a:gd name="connsiteY3" fmla="*/ 13538 h 14410"/>
              <a:gd name="connsiteX4" fmla="*/ 3949 w 10153"/>
              <a:gd name="connsiteY4" fmla="*/ 10094 h 14410"/>
              <a:gd name="connsiteX5" fmla="*/ 4552 w 10153"/>
              <a:gd name="connsiteY5" fmla="*/ 8803 h 14410"/>
              <a:gd name="connsiteX6" fmla="*/ 5870 w 10153"/>
              <a:gd name="connsiteY6" fmla="*/ 14035 h 14410"/>
              <a:gd name="connsiteX7" fmla="*/ 7176 w 10153"/>
              <a:gd name="connsiteY7" fmla="*/ 10357 h 14410"/>
              <a:gd name="connsiteX8" fmla="*/ 8466 w 10153"/>
              <a:gd name="connsiteY8" fmla="*/ 14205 h 14410"/>
              <a:gd name="connsiteX9" fmla="*/ 9423 w 10153"/>
              <a:gd name="connsiteY9" fmla="*/ 11220 h 14410"/>
              <a:gd name="connsiteX10" fmla="*/ 10153 w 10153"/>
              <a:gd name="connsiteY10" fmla="*/ 14410 h 14410"/>
              <a:gd name="connsiteX0" fmla="*/ 0 w 10153"/>
              <a:gd name="connsiteY0" fmla="*/ 13443 h 14451"/>
              <a:gd name="connsiteX1" fmla="*/ 1913 w 10153"/>
              <a:gd name="connsiteY1" fmla="*/ 65 h 14451"/>
              <a:gd name="connsiteX2" fmla="*/ 2792 w 10153"/>
              <a:gd name="connsiteY2" fmla="*/ 8550 h 14451"/>
              <a:gd name="connsiteX3" fmla="*/ 3167 w 10153"/>
              <a:gd name="connsiteY3" fmla="*/ 13579 h 14451"/>
              <a:gd name="connsiteX4" fmla="*/ 3949 w 10153"/>
              <a:gd name="connsiteY4" fmla="*/ 10135 h 14451"/>
              <a:gd name="connsiteX5" fmla="*/ 4552 w 10153"/>
              <a:gd name="connsiteY5" fmla="*/ 8844 h 14451"/>
              <a:gd name="connsiteX6" fmla="*/ 5870 w 10153"/>
              <a:gd name="connsiteY6" fmla="*/ 14076 h 14451"/>
              <a:gd name="connsiteX7" fmla="*/ 7176 w 10153"/>
              <a:gd name="connsiteY7" fmla="*/ 10398 h 14451"/>
              <a:gd name="connsiteX8" fmla="*/ 8466 w 10153"/>
              <a:gd name="connsiteY8" fmla="*/ 14246 h 14451"/>
              <a:gd name="connsiteX9" fmla="*/ 9423 w 10153"/>
              <a:gd name="connsiteY9" fmla="*/ 11261 h 14451"/>
              <a:gd name="connsiteX10" fmla="*/ 10153 w 10153"/>
              <a:gd name="connsiteY10" fmla="*/ 14451 h 14451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3949 w 10153"/>
              <a:gd name="connsiteY4" fmla="*/ 10111 h 14427"/>
              <a:gd name="connsiteX5" fmla="*/ 4552 w 10153"/>
              <a:gd name="connsiteY5" fmla="*/ 8820 h 14427"/>
              <a:gd name="connsiteX6" fmla="*/ 5870 w 10153"/>
              <a:gd name="connsiteY6" fmla="*/ 14052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695 w 10153"/>
              <a:gd name="connsiteY4" fmla="*/ 6932 h 14427"/>
              <a:gd name="connsiteX5" fmla="*/ 4552 w 10153"/>
              <a:gd name="connsiteY5" fmla="*/ 8820 h 14427"/>
              <a:gd name="connsiteX6" fmla="*/ 5870 w 10153"/>
              <a:gd name="connsiteY6" fmla="*/ 14052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695 w 10153"/>
              <a:gd name="connsiteY4" fmla="*/ 6932 h 14427"/>
              <a:gd name="connsiteX5" fmla="*/ 5213 w 10153"/>
              <a:gd name="connsiteY5" fmla="*/ 8314 h 14427"/>
              <a:gd name="connsiteX6" fmla="*/ 5870 w 10153"/>
              <a:gd name="connsiteY6" fmla="*/ 14052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712 w 10153"/>
              <a:gd name="connsiteY4" fmla="*/ 6282 h 14427"/>
              <a:gd name="connsiteX5" fmla="*/ 5213 w 10153"/>
              <a:gd name="connsiteY5" fmla="*/ 8314 h 14427"/>
              <a:gd name="connsiteX6" fmla="*/ 5870 w 10153"/>
              <a:gd name="connsiteY6" fmla="*/ 14052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712 w 10153"/>
              <a:gd name="connsiteY4" fmla="*/ 6282 h 14427"/>
              <a:gd name="connsiteX5" fmla="*/ 5179 w 10153"/>
              <a:gd name="connsiteY5" fmla="*/ 8675 h 14427"/>
              <a:gd name="connsiteX6" fmla="*/ 5870 w 10153"/>
              <a:gd name="connsiteY6" fmla="*/ 14052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712 w 10153"/>
              <a:gd name="connsiteY4" fmla="*/ 6282 h 14427"/>
              <a:gd name="connsiteX5" fmla="*/ 5179 w 10153"/>
              <a:gd name="connsiteY5" fmla="*/ 8675 h 14427"/>
              <a:gd name="connsiteX6" fmla="*/ 6430 w 10153"/>
              <a:gd name="connsiteY6" fmla="*/ 13691 h 14427"/>
              <a:gd name="connsiteX7" fmla="*/ 7176 w 10153"/>
              <a:gd name="connsiteY7" fmla="*/ 10374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712 w 10153"/>
              <a:gd name="connsiteY4" fmla="*/ 6282 h 14427"/>
              <a:gd name="connsiteX5" fmla="*/ 5179 w 10153"/>
              <a:gd name="connsiteY5" fmla="*/ 8675 h 14427"/>
              <a:gd name="connsiteX6" fmla="*/ 6430 w 10153"/>
              <a:gd name="connsiteY6" fmla="*/ 13691 h 14427"/>
              <a:gd name="connsiteX7" fmla="*/ 8024 w 10153"/>
              <a:gd name="connsiteY7" fmla="*/ 8568 h 14427"/>
              <a:gd name="connsiteX8" fmla="*/ 8466 w 10153"/>
              <a:gd name="connsiteY8" fmla="*/ 14222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153"/>
              <a:gd name="connsiteY0" fmla="*/ 13419 h 14427"/>
              <a:gd name="connsiteX1" fmla="*/ 1913 w 10153"/>
              <a:gd name="connsiteY1" fmla="*/ 41 h 14427"/>
              <a:gd name="connsiteX2" fmla="*/ 2724 w 10153"/>
              <a:gd name="connsiteY2" fmla="*/ 9393 h 14427"/>
              <a:gd name="connsiteX3" fmla="*/ 3167 w 10153"/>
              <a:gd name="connsiteY3" fmla="*/ 13555 h 14427"/>
              <a:gd name="connsiteX4" fmla="*/ 4712 w 10153"/>
              <a:gd name="connsiteY4" fmla="*/ 6282 h 14427"/>
              <a:gd name="connsiteX5" fmla="*/ 5179 w 10153"/>
              <a:gd name="connsiteY5" fmla="*/ 8675 h 14427"/>
              <a:gd name="connsiteX6" fmla="*/ 6430 w 10153"/>
              <a:gd name="connsiteY6" fmla="*/ 13691 h 14427"/>
              <a:gd name="connsiteX7" fmla="*/ 8024 w 10153"/>
              <a:gd name="connsiteY7" fmla="*/ 8568 h 14427"/>
              <a:gd name="connsiteX8" fmla="*/ 9263 w 10153"/>
              <a:gd name="connsiteY8" fmla="*/ 13283 h 14427"/>
              <a:gd name="connsiteX9" fmla="*/ 9423 w 10153"/>
              <a:gd name="connsiteY9" fmla="*/ 11237 h 14427"/>
              <a:gd name="connsiteX10" fmla="*/ 10153 w 10153"/>
              <a:gd name="connsiteY10" fmla="*/ 14427 h 14427"/>
              <a:gd name="connsiteX0" fmla="*/ 0 w 10702"/>
              <a:gd name="connsiteY0" fmla="*/ 13419 h 14427"/>
              <a:gd name="connsiteX1" fmla="*/ 1913 w 10702"/>
              <a:gd name="connsiteY1" fmla="*/ 41 h 14427"/>
              <a:gd name="connsiteX2" fmla="*/ 2724 w 10702"/>
              <a:gd name="connsiteY2" fmla="*/ 9393 h 14427"/>
              <a:gd name="connsiteX3" fmla="*/ 3167 w 10702"/>
              <a:gd name="connsiteY3" fmla="*/ 13555 h 14427"/>
              <a:gd name="connsiteX4" fmla="*/ 4712 w 10702"/>
              <a:gd name="connsiteY4" fmla="*/ 6282 h 14427"/>
              <a:gd name="connsiteX5" fmla="*/ 5179 w 10702"/>
              <a:gd name="connsiteY5" fmla="*/ 8675 h 14427"/>
              <a:gd name="connsiteX6" fmla="*/ 6430 w 10702"/>
              <a:gd name="connsiteY6" fmla="*/ 13691 h 14427"/>
              <a:gd name="connsiteX7" fmla="*/ 8024 w 10702"/>
              <a:gd name="connsiteY7" fmla="*/ 8568 h 14427"/>
              <a:gd name="connsiteX8" fmla="*/ 9263 w 10702"/>
              <a:gd name="connsiteY8" fmla="*/ 13283 h 14427"/>
              <a:gd name="connsiteX9" fmla="*/ 10627 w 10702"/>
              <a:gd name="connsiteY9" fmla="*/ 9864 h 14427"/>
              <a:gd name="connsiteX10" fmla="*/ 10153 w 10702"/>
              <a:gd name="connsiteY10" fmla="*/ 14427 h 14427"/>
              <a:gd name="connsiteX0" fmla="*/ 0 w 11612"/>
              <a:gd name="connsiteY0" fmla="*/ 13419 h 13691"/>
              <a:gd name="connsiteX1" fmla="*/ 1913 w 11612"/>
              <a:gd name="connsiteY1" fmla="*/ 41 h 13691"/>
              <a:gd name="connsiteX2" fmla="*/ 2724 w 11612"/>
              <a:gd name="connsiteY2" fmla="*/ 9393 h 13691"/>
              <a:gd name="connsiteX3" fmla="*/ 3167 w 11612"/>
              <a:gd name="connsiteY3" fmla="*/ 13555 h 13691"/>
              <a:gd name="connsiteX4" fmla="*/ 4712 w 11612"/>
              <a:gd name="connsiteY4" fmla="*/ 6282 h 13691"/>
              <a:gd name="connsiteX5" fmla="*/ 5179 w 11612"/>
              <a:gd name="connsiteY5" fmla="*/ 8675 h 13691"/>
              <a:gd name="connsiteX6" fmla="*/ 6430 w 11612"/>
              <a:gd name="connsiteY6" fmla="*/ 13691 h 13691"/>
              <a:gd name="connsiteX7" fmla="*/ 8024 w 11612"/>
              <a:gd name="connsiteY7" fmla="*/ 8568 h 13691"/>
              <a:gd name="connsiteX8" fmla="*/ 9263 w 11612"/>
              <a:gd name="connsiteY8" fmla="*/ 13283 h 13691"/>
              <a:gd name="connsiteX9" fmla="*/ 10627 w 11612"/>
              <a:gd name="connsiteY9" fmla="*/ 9864 h 13691"/>
              <a:gd name="connsiteX10" fmla="*/ 11612 w 11612"/>
              <a:gd name="connsiteY10" fmla="*/ 13415 h 13691"/>
              <a:gd name="connsiteX0" fmla="*/ 0 w 11612"/>
              <a:gd name="connsiteY0" fmla="*/ 13419 h 13625"/>
              <a:gd name="connsiteX1" fmla="*/ 1913 w 11612"/>
              <a:gd name="connsiteY1" fmla="*/ 41 h 13625"/>
              <a:gd name="connsiteX2" fmla="*/ 2724 w 11612"/>
              <a:gd name="connsiteY2" fmla="*/ 9393 h 13625"/>
              <a:gd name="connsiteX3" fmla="*/ 3167 w 11612"/>
              <a:gd name="connsiteY3" fmla="*/ 13555 h 13625"/>
              <a:gd name="connsiteX4" fmla="*/ 4712 w 11612"/>
              <a:gd name="connsiteY4" fmla="*/ 6282 h 13625"/>
              <a:gd name="connsiteX5" fmla="*/ 5179 w 11612"/>
              <a:gd name="connsiteY5" fmla="*/ 8675 h 13625"/>
              <a:gd name="connsiteX6" fmla="*/ 6413 w 11612"/>
              <a:gd name="connsiteY6" fmla="*/ 13474 h 13625"/>
              <a:gd name="connsiteX7" fmla="*/ 8024 w 11612"/>
              <a:gd name="connsiteY7" fmla="*/ 8568 h 13625"/>
              <a:gd name="connsiteX8" fmla="*/ 9263 w 11612"/>
              <a:gd name="connsiteY8" fmla="*/ 13283 h 13625"/>
              <a:gd name="connsiteX9" fmla="*/ 10627 w 11612"/>
              <a:gd name="connsiteY9" fmla="*/ 9864 h 13625"/>
              <a:gd name="connsiteX10" fmla="*/ 11612 w 11612"/>
              <a:gd name="connsiteY10" fmla="*/ 13415 h 13625"/>
              <a:gd name="connsiteX0" fmla="*/ 0 w 11612"/>
              <a:gd name="connsiteY0" fmla="*/ 13419 h 13625"/>
              <a:gd name="connsiteX1" fmla="*/ 1913 w 11612"/>
              <a:gd name="connsiteY1" fmla="*/ 41 h 13625"/>
              <a:gd name="connsiteX2" fmla="*/ 2724 w 11612"/>
              <a:gd name="connsiteY2" fmla="*/ 9393 h 13625"/>
              <a:gd name="connsiteX3" fmla="*/ 3082 w 11612"/>
              <a:gd name="connsiteY3" fmla="*/ 13555 h 13625"/>
              <a:gd name="connsiteX4" fmla="*/ 4712 w 11612"/>
              <a:gd name="connsiteY4" fmla="*/ 6282 h 13625"/>
              <a:gd name="connsiteX5" fmla="*/ 5179 w 11612"/>
              <a:gd name="connsiteY5" fmla="*/ 8675 h 13625"/>
              <a:gd name="connsiteX6" fmla="*/ 6413 w 11612"/>
              <a:gd name="connsiteY6" fmla="*/ 13474 h 13625"/>
              <a:gd name="connsiteX7" fmla="*/ 8024 w 11612"/>
              <a:gd name="connsiteY7" fmla="*/ 8568 h 13625"/>
              <a:gd name="connsiteX8" fmla="*/ 9263 w 11612"/>
              <a:gd name="connsiteY8" fmla="*/ 13283 h 13625"/>
              <a:gd name="connsiteX9" fmla="*/ 10627 w 11612"/>
              <a:gd name="connsiteY9" fmla="*/ 9864 h 13625"/>
              <a:gd name="connsiteX10" fmla="*/ 11612 w 11612"/>
              <a:gd name="connsiteY10" fmla="*/ 13415 h 13625"/>
              <a:gd name="connsiteX0" fmla="*/ 0 w 11612"/>
              <a:gd name="connsiteY0" fmla="*/ 13419 h 13625"/>
              <a:gd name="connsiteX1" fmla="*/ 1913 w 11612"/>
              <a:gd name="connsiteY1" fmla="*/ 41 h 13625"/>
              <a:gd name="connsiteX2" fmla="*/ 2724 w 11612"/>
              <a:gd name="connsiteY2" fmla="*/ 9393 h 13625"/>
              <a:gd name="connsiteX3" fmla="*/ 3082 w 11612"/>
              <a:gd name="connsiteY3" fmla="*/ 13555 h 13625"/>
              <a:gd name="connsiteX4" fmla="*/ 4712 w 11612"/>
              <a:gd name="connsiteY4" fmla="*/ 6282 h 13625"/>
              <a:gd name="connsiteX5" fmla="*/ 5264 w 11612"/>
              <a:gd name="connsiteY5" fmla="*/ 8314 h 13625"/>
              <a:gd name="connsiteX6" fmla="*/ 6413 w 11612"/>
              <a:gd name="connsiteY6" fmla="*/ 13474 h 13625"/>
              <a:gd name="connsiteX7" fmla="*/ 8024 w 11612"/>
              <a:gd name="connsiteY7" fmla="*/ 8568 h 13625"/>
              <a:gd name="connsiteX8" fmla="*/ 9263 w 11612"/>
              <a:gd name="connsiteY8" fmla="*/ 13283 h 13625"/>
              <a:gd name="connsiteX9" fmla="*/ 10627 w 11612"/>
              <a:gd name="connsiteY9" fmla="*/ 9864 h 13625"/>
              <a:gd name="connsiteX10" fmla="*/ 11612 w 11612"/>
              <a:gd name="connsiteY10" fmla="*/ 13415 h 13625"/>
              <a:gd name="connsiteX0" fmla="*/ 0 w 11612"/>
              <a:gd name="connsiteY0" fmla="*/ 13419 h 13625"/>
              <a:gd name="connsiteX1" fmla="*/ 1913 w 11612"/>
              <a:gd name="connsiteY1" fmla="*/ 41 h 13625"/>
              <a:gd name="connsiteX2" fmla="*/ 2724 w 11612"/>
              <a:gd name="connsiteY2" fmla="*/ 9393 h 13625"/>
              <a:gd name="connsiteX3" fmla="*/ 3082 w 11612"/>
              <a:gd name="connsiteY3" fmla="*/ 13555 h 13625"/>
              <a:gd name="connsiteX4" fmla="*/ 4712 w 11612"/>
              <a:gd name="connsiteY4" fmla="*/ 6282 h 13625"/>
              <a:gd name="connsiteX5" fmla="*/ 5247 w 11612"/>
              <a:gd name="connsiteY5" fmla="*/ 7736 h 13625"/>
              <a:gd name="connsiteX6" fmla="*/ 6413 w 11612"/>
              <a:gd name="connsiteY6" fmla="*/ 13474 h 13625"/>
              <a:gd name="connsiteX7" fmla="*/ 8024 w 11612"/>
              <a:gd name="connsiteY7" fmla="*/ 8568 h 13625"/>
              <a:gd name="connsiteX8" fmla="*/ 9263 w 11612"/>
              <a:gd name="connsiteY8" fmla="*/ 13283 h 13625"/>
              <a:gd name="connsiteX9" fmla="*/ 10627 w 11612"/>
              <a:gd name="connsiteY9" fmla="*/ 9864 h 13625"/>
              <a:gd name="connsiteX10" fmla="*/ 11612 w 11612"/>
              <a:gd name="connsiteY10" fmla="*/ 13415 h 13625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247 w 11612"/>
              <a:gd name="connsiteY5" fmla="*/ 7736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298 w 11612"/>
              <a:gd name="connsiteY5" fmla="*/ 7736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298 w 11612"/>
              <a:gd name="connsiteY5" fmla="*/ 7519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196 w 11612"/>
              <a:gd name="connsiteY5" fmla="*/ 7013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196 w 11612"/>
              <a:gd name="connsiteY5" fmla="*/ 7013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3"/>
              <a:gd name="connsiteX1" fmla="*/ 1913 w 11612"/>
              <a:gd name="connsiteY1" fmla="*/ 41 h 13483"/>
              <a:gd name="connsiteX2" fmla="*/ 2724 w 11612"/>
              <a:gd name="connsiteY2" fmla="*/ 9393 h 13483"/>
              <a:gd name="connsiteX3" fmla="*/ 3336 w 11612"/>
              <a:gd name="connsiteY3" fmla="*/ 13410 h 13483"/>
              <a:gd name="connsiteX4" fmla="*/ 4712 w 11612"/>
              <a:gd name="connsiteY4" fmla="*/ 6282 h 13483"/>
              <a:gd name="connsiteX5" fmla="*/ 5247 w 11612"/>
              <a:gd name="connsiteY5" fmla="*/ 7302 h 13483"/>
              <a:gd name="connsiteX6" fmla="*/ 6413 w 11612"/>
              <a:gd name="connsiteY6" fmla="*/ 13474 h 13483"/>
              <a:gd name="connsiteX7" fmla="*/ 8024 w 11612"/>
              <a:gd name="connsiteY7" fmla="*/ 8568 h 13483"/>
              <a:gd name="connsiteX8" fmla="*/ 9263 w 11612"/>
              <a:gd name="connsiteY8" fmla="*/ 13283 h 13483"/>
              <a:gd name="connsiteX9" fmla="*/ 10627 w 11612"/>
              <a:gd name="connsiteY9" fmla="*/ 9864 h 13483"/>
              <a:gd name="connsiteX10" fmla="*/ 11612 w 11612"/>
              <a:gd name="connsiteY10" fmla="*/ 13415 h 13483"/>
              <a:gd name="connsiteX0" fmla="*/ 0 w 11612"/>
              <a:gd name="connsiteY0" fmla="*/ 13419 h 13480"/>
              <a:gd name="connsiteX1" fmla="*/ 1913 w 11612"/>
              <a:gd name="connsiteY1" fmla="*/ 41 h 13480"/>
              <a:gd name="connsiteX2" fmla="*/ 2724 w 11612"/>
              <a:gd name="connsiteY2" fmla="*/ 9393 h 13480"/>
              <a:gd name="connsiteX3" fmla="*/ 3336 w 11612"/>
              <a:gd name="connsiteY3" fmla="*/ 13410 h 13480"/>
              <a:gd name="connsiteX4" fmla="*/ 4712 w 11612"/>
              <a:gd name="connsiteY4" fmla="*/ 6499 h 13480"/>
              <a:gd name="connsiteX5" fmla="*/ 5247 w 11612"/>
              <a:gd name="connsiteY5" fmla="*/ 7302 h 13480"/>
              <a:gd name="connsiteX6" fmla="*/ 6413 w 11612"/>
              <a:gd name="connsiteY6" fmla="*/ 13474 h 13480"/>
              <a:gd name="connsiteX7" fmla="*/ 8024 w 11612"/>
              <a:gd name="connsiteY7" fmla="*/ 8568 h 13480"/>
              <a:gd name="connsiteX8" fmla="*/ 9263 w 11612"/>
              <a:gd name="connsiteY8" fmla="*/ 13283 h 13480"/>
              <a:gd name="connsiteX9" fmla="*/ 10627 w 11612"/>
              <a:gd name="connsiteY9" fmla="*/ 9864 h 13480"/>
              <a:gd name="connsiteX10" fmla="*/ 11612 w 11612"/>
              <a:gd name="connsiteY10" fmla="*/ 13415 h 13480"/>
              <a:gd name="connsiteX0" fmla="*/ 0 w 11612"/>
              <a:gd name="connsiteY0" fmla="*/ 13419 h 13480"/>
              <a:gd name="connsiteX1" fmla="*/ 1913 w 11612"/>
              <a:gd name="connsiteY1" fmla="*/ 41 h 13480"/>
              <a:gd name="connsiteX2" fmla="*/ 2724 w 11612"/>
              <a:gd name="connsiteY2" fmla="*/ 9393 h 13480"/>
              <a:gd name="connsiteX3" fmla="*/ 3336 w 11612"/>
              <a:gd name="connsiteY3" fmla="*/ 13410 h 13480"/>
              <a:gd name="connsiteX4" fmla="*/ 4712 w 11612"/>
              <a:gd name="connsiteY4" fmla="*/ 6499 h 13480"/>
              <a:gd name="connsiteX5" fmla="*/ 5247 w 11612"/>
              <a:gd name="connsiteY5" fmla="*/ 7302 h 13480"/>
              <a:gd name="connsiteX6" fmla="*/ 6413 w 11612"/>
              <a:gd name="connsiteY6" fmla="*/ 13474 h 13480"/>
              <a:gd name="connsiteX7" fmla="*/ 8024 w 11612"/>
              <a:gd name="connsiteY7" fmla="*/ 8568 h 13480"/>
              <a:gd name="connsiteX8" fmla="*/ 9263 w 11612"/>
              <a:gd name="connsiteY8" fmla="*/ 13283 h 13480"/>
              <a:gd name="connsiteX9" fmla="*/ 10627 w 11612"/>
              <a:gd name="connsiteY9" fmla="*/ 9864 h 13480"/>
              <a:gd name="connsiteX10" fmla="*/ 11612 w 11612"/>
              <a:gd name="connsiteY10" fmla="*/ 13415 h 13480"/>
              <a:gd name="connsiteX0" fmla="*/ 0 w 11612"/>
              <a:gd name="connsiteY0" fmla="*/ 13419 h 13480"/>
              <a:gd name="connsiteX1" fmla="*/ 1913 w 11612"/>
              <a:gd name="connsiteY1" fmla="*/ 41 h 13480"/>
              <a:gd name="connsiteX2" fmla="*/ 2724 w 11612"/>
              <a:gd name="connsiteY2" fmla="*/ 9393 h 13480"/>
              <a:gd name="connsiteX3" fmla="*/ 3336 w 11612"/>
              <a:gd name="connsiteY3" fmla="*/ 13410 h 13480"/>
              <a:gd name="connsiteX4" fmla="*/ 4712 w 11612"/>
              <a:gd name="connsiteY4" fmla="*/ 6499 h 13480"/>
              <a:gd name="connsiteX5" fmla="*/ 5247 w 11612"/>
              <a:gd name="connsiteY5" fmla="*/ 7302 h 13480"/>
              <a:gd name="connsiteX6" fmla="*/ 6413 w 11612"/>
              <a:gd name="connsiteY6" fmla="*/ 13474 h 13480"/>
              <a:gd name="connsiteX7" fmla="*/ 8024 w 11612"/>
              <a:gd name="connsiteY7" fmla="*/ 8568 h 13480"/>
              <a:gd name="connsiteX8" fmla="*/ 9263 w 11612"/>
              <a:gd name="connsiteY8" fmla="*/ 13283 h 13480"/>
              <a:gd name="connsiteX9" fmla="*/ 10627 w 11612"/>
              <a:gd name="connsiteY9" fmla="*/ 9864 h 13480"/>
              <a:gd name="connsiteX10" fmla="*/ 11612 w 11612"/>
              <a:gd name="connsiteY10" fmla="*/ 13415 h 13480"/>
              <a:gd name="connsiteX0" fmla="*/ 0 w 11612"/>
              <a:gd name="connsiteY0" fmla="*/ 13419 h 13480"/>
              <a:gd name="connsiteX1" fmla="*/ 1913 w 11612"/>
              <a:gd name="connsiteY1" fmla="*/ 41 h 13480"/>
              <a:gd name="connsiteX2" fmla="*/ 2724 w 11612"/>
              <a:gd name="connsiteY2" fmla="*/ 9393 h 13480"/>
              <a:gd name="connsiteX3" fmla="*/ 3336 w 11612"/>
              <a:gd name="connsiteY3" fmla="*/ 13410 h 13480"/>
              <a:gd name="connsiteX4" fmla="*/ 4712 w 11612"/>
              <a:gd name="connsiteY4" fmla="*/ 6499 h 13480"/>
              <a:gd name="connsiteX5" fmla="*/ 5247 w 11612"/>
              <a:gd name="connsiteY5" fmla="*/ 7302 h 13480"/>
              <a:gd name="connsiteX6" fmla="*/ 6413 w 11612"/>
              <a:gd name="connsiteY6" fmla="*/ 13474 h 13480"/>
              <a:gd name="connsiteX7" fmla="*/ 8024 w 11612"/>
              <a:gd name="connsiteY7" fmla="*/ 8568 h 13480"/>
              <a:gd name="connsiteX8" fmla="*/ 9263 w 11612"/>
              <a:gd name="connsiteY8" fmla="*/ 13283 h 13480"/>
              <a:gd name="connsiteX9" fmla="*/ 10627 w 11612"/>
              <a:gd name="connsiteY9" fmla="*/ 9864 h 13480"/>
              <a:gd name="connsiteX10" fmla="*/ 11612 w 11612"/>
              <a:gd name="connsiteY10" fmla="*/ 13415 h 13480"/>
              <a:gd name="connsiteX0" fmla="*/ 0 w 11612"/>
              <a:gd name="connsiteY0" fmla="*/ 13419 h 13480"/>
              <a:gd name="connsiteX1" fmla="*/ 1913 w 11612"/>
              <a:gd name="connsiteY1" fmla="*/ 41 h 13480"/>
              <a:gd name="connsiteX2" fmla="*/ 2724 w 11612"/>
              <a:gd name="connsiteY2" fmla="*/ 9393 h 13480"/>
              <a:gd name="connsiteX3" fmla="*/ 3336 w 11612"/>
              <a:gd name="connsiteY3" fmla="*/ 13410 h 13480"/>
              <a:gd name="connsiteX4" fmla="*/ 4712 w 11612"/>
              <a:gd name="connsiteY4" fmla="*/ 6499 h 13480"/>
              <a:gd name="connsiteX5" fmla="*/ 5247 w 11612"/>
              <a:gd name="connsiteY5" fmla="*/ 7302 h 13480"/>
              <a:gd name="connsiteX6" fmla="*/ 6413 w 11612"/>
              <a:gd name="connsiteY6" fmla="*/ 13474 h 13480"/>
              <a:gd name="connsiteX7" fmla="*/ 8024 w 11612"/>
              <a:gd name="connsiteY7" fmla="*/ 8568 h 13480"/>
              <a:gd name="connsiteX8" fmla="*/ 9263 w 11612"/>
              <a:gd name="connsiteY8" fmla="*/ 13283 h 13480"/>
              <a:gd name="connsiteX9" fmla="*/ 10627 w 11612"/>
              <a:gd name="connsiteY9" fmla="*/ 9864 h 13480"/>
              <a:gd name="connsiteX10" fmla="*/ 11612 w 11612"/>
              <a:gd name="connsiteY10" fmla="*/ 13415 h 1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12" h="13480">
                <a:moveTo>
                  <a:pt x="0" y="13419"/>
                </a:moveTo>
                <a:cubicBezTo>
                  <a:pt x="212" y="11951"/>
                  <a:pt x="1459" y="712"/>
                  <a:pt x="1913" y="41"/>
                </a:cubicBezTo>
                <a:cubicBezTo>
                  <a:pt x="2367" y="-630"/>
                  <a:pt x="2538" y="7093"/>
                  <a:pt x="2724" y="9393"/>
                </a:cubicBezTo>
                <a:cubicBezTo>
                  <a:pt x="2910" y="11693"/>
                  <a:pt x="3005" y="13892"/>
                  <a:pt x="3336" y="13410"/>
                </a:cubicBezTo>
                <a:cubicBezTo>
                  <a:pt x="3667" y="12928"/>
                  <a:pt x="4445" y="7878"/>
                  <a:pt x="4712" y="6499"/>
                </a:cubicBezTo>
                <a:cubicBezTo>
                  <a:pt x="4979" y="5120"/>
                  <a:pt x="4981" y="5634"/>
                  <a:pt x="5247" y="7302"/>
                </a:cubicBezTo>
                <a:cubicBezTo>
                  <a:pt x="5513" y="8970"/>
                  <a:pt x="5950" y="13263"/>
                  <a:pt x="6413" y="13474"/>
                </a:cubicBezTo>
                <a:cubicBezTo>
                  <a:pt x="6876" y="13685"/>
                  <a:pt x="7549" y="8600"/>
                  <a:pt x="8024" y="8568"/>
                </a:cubicBezTo>
                <a:cubicBezTo>
                  <a:pt x="8499" y="8536"/>
                  <a:pt x="8829" y="13067"/>
                  <a:pt x="9263" y="13283"/>
                </a:cubicBezTo>
                <a:cubicBezTo>
                  <a:pt x="9697" y="13499"/>
                  <a:pt x="10276" y="10336"/>
                  <a:pt x="10627" y="9864"/>
                </a:cubicBezTo>
                <a:cubicBezTo>
                  <a:pt x="10977" y="9389"/>
                  <a:pt x="11439" y="13158"/>
                  <a:pt x="11612" y="13415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CB2ACEB-3226-BBE6-AAD2-D42A91BB43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94328"/>
              </p:ext>
            </p:extLst>
          </p:nvPr>
        </p:nvGraphicFramePr>
        <p:xfrm>
          <a:off x="8411249" y="4708116"/>
          <a:ext cx="656419" cy="386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3" imgW="431640" imgH="253800" progId="Equation.DSMT4">
                  <p:embed/>
                </p:oleObj>
              </mc:Choice>
              <mc:Fallback>
                <p:oleObj name="Equation" r:id="rId13" imgW="431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411249" y="4708116"/>
                        <a:ext cx="656419" cy="386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6BE33C6-F3EF-A2D8-E87D-9F0C557FC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077707"/>
              </p:ext>
            </p:extLst>
          </p:nvPr>
        </p:nvGraphicFramePr>
        <p:xfrm>
          <a:off x="5512429" y="4427626"/>
          <a:ext cx="567922" cy="42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5" imgW="342720" imgH="253800" progId="Equation.DSMT4">
                  <p:embed/>
                </p:oleObj>
              </mc:Choice>
              <mc:Fallback>
                <p:oleObj name="Equation" r:id="rId15" imgW="3427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12429" y="4427626"/>
                        <a:ext cx="567922" cy="420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7B863A7-5874-0997-DCAD-42B3997180D5}"/>
              </a:ext>
            </a:extLst>
          </p:cNvPr>
          <p:cNvSpPr txBox="1"/>
          <p:nvPr/>
        </p:nvSpPr>
        <p:spPr>
          <a:xfrm>
            <a:off x="4974641" y="2130509"/>
            <a:ext cx="659667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Note: </a:t>
            </a:r>
            <a:endParaRPr lang="en-US" b="1" dirty="0" smtClean="0"/>
          </a:p>
          <a:p>
            <a:pPr algn="ctr"/>
            <a:r>
              <a:rPr lang="en-US" dirty="0" smtClean="0"/>
              <a:t>The </a:t>
            </a:r>
            <a:r>
              <a:rPr lang="en-US" dirty="0"/>
              <a:t>total stored energy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/>
              <a:t> is a slowly decaying function of </a:t>
            </a:r>
            <a:r>
              <a:rPr lang="en-US" dirty="0" smtClean="0"/>
              <a:t>time</a:t>
            </a:r>
          </a:p>
          <a:p>
            <a:pPr algn="ctr"/>
            <a:r>
              <a:rPr lang="en-US" dirty="0" smtClean="0"/>
              <a:t> (approximately constant over a cycle).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5300" y="100013"/>
            <a:ext cx="6515100" cy="660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909629"/>
              </p:ext>
            </p:extLst>
          </p:nvPr>
        </p:nvGraphicFramePr>
        <p:xfrm>
          <a:off x="3127375" y="965200"/>
          <a:ext cx="4467225" cy="19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2044440" imgH="888840" progId="Equation.DSMT4">
                  <p:embed/>
                </p:oleObj>
              </mc:Choice>
              <mc:Fallback>
                <p:oleObj name="Equation" r:id="rId3" imgW="2044440" imgH="8888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965200"/>
                        <a:ext cx="4467225" cy="193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152400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784932"/>
              </p:ext>
            </p:extLst>
          </p:nvPr>
        </p:nvGraphicFramePr>
        <p:xfrm>
          <a:off x="4322346" y="3388384"/>
          <a:ext cx="175260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736280" imgH="393529" progId="Equation.3">
                  <p:embed/>
                </p:oleObj>
              </mc:Choice>
              <mc:Fallback>
                <p:oleObj name="Equation" r:id="rId5" imgW="736280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346" y="3388384"/>
                        <a:ext cx="1752600" cy="9318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419212" y="1166805"/>
            <a:ext cx="8957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260390" y="2959904"/>
            <a:ext cx="26319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Therefore, we have:</a:t>
            </a:r>
          </a:p>
        </p:txBody>
      </p:sp>
      <p:grpSp>
        <p:nvGrpSpPr>
          <p:cNvPr id="4108" name="Group 19"/>
          <p:cNvGrpSpPr>
            <a:grpSpLocks/>
          </p:cNvGrpSpPr>
          <p:nvPr/>
        </p:nvGrpSpPr>
        <p:grpSpPr bwMode="auto">
          <a:xfrm>
            <a:off x="3941507" y="4707752"/>
            <a:ext cx="3840162" cy="1878013"/>
            <a:chOff x="1679" y="3083"/>
            <a:chExt cx="2419" cy="1183"/>
          </a:xfrm>
        </p:grpSpPr>
        <p:graphicFrame>
          <p:nvGraphicFramePr>
            <p:cNvPr id="410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266847"/>
                </p:ext>
              </p:extLst>
            </p:nvPr>
          </p:nvGraphicFramePr>
          <p:xfrm>
            <a:off x="1679" y="3249"/>
            <a:ext cx="273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7" imgW="203040" imgH="228600" progId="Equation.DSMT4">
                    <p:embed/>
                  </p:oleObj>
                </mc:Choice>
                <mc:Fallback>
                  <p:oleObj name="Equation" r:id="rId7" imgW="20304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9" y="3249"/>
                          <a:ext cx="273" cy="3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0" name="Line 15"/>
            <p:cNvSpPr>
              <a:spLocks noChangeShapeType="1"/>
            </p:cNvSpPr>
            <p:nvPr/>
          </p:nvSpPr>
          <p:spPr bwMode="auto">
            <a:xfrm>
              <a:off x="2094" y="4135"/>
              <a:ext cx="148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6"/>
            <p:cNvSpPr>
              <a:spLocks noChangeShapeType="1"/>
            </p:cNvSpPr>
            <p:nvPr/>
          </p:nvSpPr>
          <p:spPr bwMode="auto">
            <a:xfrm flipH="1" flipV="1">
              <a:off x="2096" y="3083"/>
              <a:ext cx="2" cy="10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7"/>
            <p:cNvSpPr>
              <a:spLocks noChangeShapeType="1"/>
            </p:cNvSpPr>
            <p:nvPr/>
          </p:nvSpPr>
          <p:spPr bwMode="auto">
            <a:xfrm flipV="1">
              <a:off x="2088" y="3745"/>
              <a:ext cx="1361" cy="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1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3736568"/>
                </p:ext>
              </p:extLst>
            </p:nvPr>
          </p:nvGraphicFramePr>
          <p:xfrm>
            <a:off x="3720" y="4024"/>
            <a:ext cx="378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name="Equation" r:id="rId9" imgW="355320" imgH="228600" progId="Equation.DSMT4">
                    <p:embed/>
                  </p:oleObj>
                </mc:Choice>
                <mc:Fallback>
                  <p:oleObj name="Equation" r:id="rId9" imgW="355320" imgH="2286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0" y="4024"/>
                          <a:ext cx="378" cy="24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9" name="Rectangle 20"/>
          <p:cNvSpPr>
            <a:spLocks noChangeArrowheads="1"/>
          </p:cNvSpPr>
          <p:nvPr/>
        </p:nvSpPr>
        <p:spPr bwMode="auto">
          <a:xfrm>
            <a:off x="6603829" y="3570633"/>
            <a:ext cx="4726022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dielectric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dirty="0">
                <a:solidFill>
                  <a:srgbClr val="0000FF"/>
                </a:solidFill>
              </a:rPr>
              <a:t> factor is independent of </a:t>
            </a:r>
            <a:r>
              <a:rPr lang="en-US" dirty="0" smtClean="0">
                <a:solidFill>
                  <a:srgbClr val="0000FF"/>
                </a:solidFill>
              </a:rPr>
              <a:t>the substrate </a:t>
            </a:r>
            <a:r>
              <a:rPr lang="en-US" dirty="0">
                <a:solidFill>
                  <a:srgbClr val="0000FF"/>
                </a:solidFill>
              </a:rPr>
              <a:t>thickness.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37999" y="156060"/>
            <a:ext cx="3944938" cy="622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3600" b="1" i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6983"/>
              </p:ext>
            </p:extLst>
          </p:nvPr>
        </p:nvGraphicFramePr>
        <p:xfrm>
          <a:off x="1106351" y="1336040"/>
          <a:ext cx="66389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2705040" imgH="457200" progId="Equation.DSMT4">
                  <p:embed/>
                </p:oleObj>
              </mc:Choice>
              <mc:Fallback>
                <p:oleObj name="Equation" r:id="rId3" imgW="270504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351" y="1336040"/>
                        <a:ext cx="6638925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485274"/>
              </p:ext>
            </p:extLst>
          </p:nvPr>
        </p:nvGraphicFramePr>
        <p:xfrm>
          <a:off x="1695450" y="4294188"/>
          <a:ext cx="4630738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2082600" imgH="838080" progId="Equation.DSMT4">
                  <p:embed/>
                </p:oleObj>
              </mc:Choice>
              <mc:Fallback>
                <p:oleObj name="Equation" r:id="rId5" imgW="2082600" imgH="838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4294188"/>
                        <a:ext cx="4630738" cy="187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954042" y="3607791"/>
            <a:ext cx="19091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E80E6-0AE9-E210-38EC-3112DE28B246}"/>
              </a:ext>
            </a:extLst>
          </p:cNvPr>
          <p:cNvSpPr txBox="1"/>
          <p:nvPr/>
        </p:nvSpPr>
        <p:spPr>
          <a:xfrm>
            <a:off x="7821827" y="2353962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 denotes patch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/>
              <a:t> denotes ground plane</a:t>
            </a:r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F8CE275F-3494-A18B-E3FF-F77C45A1AA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698524"/>
              </p:ext>
            </p:extLst>
          </p:nvPr>
        </p:nvGraphicFramePr>
        <p:xfrm>
          <a:off x="7700241" y="3465889"/>
          <a:ext cx="25114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7" imgW="1562100" imgH="279400" progId="Equation.DSMT4">
                  <p:embed/>
                </p:oleObj>
              </mc:Choice>
              <mc:Fallback>
                <p:oleObj name="Equation" r:id="rId7" imgW="1562100" imgH="279400" progId="Equation.DSMT4">
                  <p:embed/>
                  <p:pic>
                    <p:nvPicPr>
                      <p:cNvPr id="2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0241" y="3465889"/>
                        <a:ext cx="25114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B73E4DC-3ACA-52C7-5010-A82DE3DFD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099491"/>
              </p:ext>
            </p:extLst>
          </p:nvPr>
        </p:nvGraphicFramePr>
        <p:xfrm>
          <a:off x="7900662" y="4185977"/>
          <a:ext cx="886326" cy="63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9" imgW="545863" imgH="393529" progId="Equation.DSMT4">
                  <p:embed/>
                </p:oleObj>
              </mc:Choice>
              <mc:Fallback>
                <p:oleObj name="Equation" r:id="rId9" imgW="545863" imgH="393529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0662" y="4185977"/>
                        <a:ext cx="886326" cy="6389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1459D28-F32B-2312-DAC8-2CCC6AFC0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701584"/>
              </p:ext>
            </p:extLst>
          </p:nvPr>
        </p:nvGraphicFramePr>
        <p:xfrm>
          <a:off x="7849042" y="5072725"/>
          <a:ext cx="1010295" cy="65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1" imgW="723586" imgH="469696" progId="Equation.DSMT4">
                  <p:embed/>
                </p:oleObj>
              </mc:Choice>
              <mc:Fallback>
                <p:oleObj name="Equation" r:id="rId11" imgW="723586" imgH="46969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9042" y="5072725"/>
                        <a:ext cx="1010295" cy="6558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4825" y="206375"/>
            <a:ext cx="6078538" cy="6365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15428"/>
              </p:ext>
            </p:extLst>
          </p:nvPr>
        </p:nvGraphicFramePr>
        <p:xfrm>
          <a:off x="3381375" y="1922463"/>
          <a:ext cx="5300663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133360" imgH="253800" progId="Equation.DSMT4">
                  <p:embed/>
                </p:oleObj>
              </mc:Choice>
              <mc:Fallback>
                <p:oleObj name="Equation" r:id="rId3" imgW="21333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1922463"/>
                        <a:ext cx="5300663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685800" y="28633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275769"/>
              </p:ext>
            </p:extLst>
          </p:nvPr>
        </p:nvGraphicFramePr>
        <p:xfrm>
          <a:off x="4734424" y="3663122"/>
          <a:ext cx="3259137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1422360" imgH="888840" progId="Equation.DSMT4">
                  <p:embed/>
                </p:oleObj>
              </mc:Choice>
              <mc:Fallback>
                <p:oleObj name="Equation" r:id="rId5" imgW="1422360" imgH="888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4424" y="3663122"/>
                        <a:ext cx="3259137" cy="202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2259013" y="1384300"/>
            <a:ext cx="249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For the stored energy,</a:t>
            </a:r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3582988" y="3208338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70334B2-50C1-43E9-A946-1DD1D9EB901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532</Words>
  <Application>Microsoft Office PowerPoint</Application>
  <PresentationFormat>Widescreen</PresentationFormat>
  <Paragraphs>149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Q of a Resonator</vt:lpstr>
      <vt:lpstr>Q of the Patch</vt:lpstr>
      <vt:lpstr>Q of the Patch (cont.)</vt:lpstr>
      <vt:lpstr>Calculation of Qd</vt:lpstr>
      <vt:lpstr>Calculation of Qd (cont.)</vt:lpstr>
      <vt:lpstr>Calculation of Qc</vt:lpstr>
      <vt:lpstr>Calculation of Qc (cont.)</vt:lpstr>
      <vt:lpstr>Calculation of Qc (cont.)</vt:lpstr>
      <vt:lpstr>Calculation of Qc (cont.)</vt:lpstr>
      <vt:lpstr>Calculation of Qsp</vt:lpstr>
      <vt:lpstr>Calculation of Qsp (cont.)</vt:lpstr>
      <vt:lpstr>Calculation of QSW</vt:lpstr>
      <vt:lpstr>Calculation of QSW (cont.)</vt:lpstr>
      <vt:lpstr>Calculation of QSW (cont.)</vt:lpstr>
      <vt:lpstr>Calculation of QSW (cont.)</vt:lpstr>
      <vt:lpstr>Calculation of QSW (cont.)</vt:lpstr>
      <vt:lpstr>Comparison of Qs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3</dc:title>
  <dc:creator>lgiles</dc:creator>
  <cp:lastModifiedBy>Jackson, David R</cp:lastModifiedBy>
  <cp:revision>103</cp:revision>
  <dcterms:created xsi:type="dcterms:W3CDTF">2006-06-22T15:28:36Z</dcterms:created>
  <dcterms:modified xsi:type="dcterms:W3CDTF">2024-09-12T00:47:22Z</dcterms:modified>
</cp:coreProperties>
</file>