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3" r:id="rId2"/>
    <p:sldId id="331" r:id="rId3"/>
    <p:sldId id="366" r:id="rId4"/>
    <p:sldId id="351" r:id="rId5"/>
    <p:sldId id="352" r:id="rId6"/>
    <p:sldId id="354" r:id="rId7"/>
    <p:sldId id="353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7" r:id="rId20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99"/>
    <a:srgbClr val="CCFFFF"/>
    <a:srgbClr val="0000FF"/>
    <a:srgbClr val="000099"/>
    <a:srgbClr val="FF3300"/>
    <a:srgbClr val="FFFF66"/>
    <a:srgbClr val="00FF00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40" d="100"/>
          <a:sy n="140" d="100"/>
        </p:scale>
        <p:origin x="1950" y="462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7.xml"/><Relationship Id="rId3" Type="http://schemas.openxmlformats.org/officeDocument/2006/relationships/slide" Target="slides/slide7.xml"/><Relationship Id="rId7" Type="http://schemas.openxmlformats.org/officeDocument/2006/relationships/slide" Target="slides/slide11.xml"/><Relationship Id="rId12" Type="http://schemas.openxmlformats.org/officeDocument/2006/relationships/slide" Target="slides/slide16.xml"/><Relationship Id="rId2" Type="http://schemas.openxmlformats.org/officeDocument/2006/relationships/slide" Target="slides/slide6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11" Type="http://schemas.openxmlformats.org/officeDocument/2006/relationships/slide" Target="slides/slide15.xml"/><Relationship Id="rId5" Type="http://schemas.openxmlformats.org/officeDocument/2006/relationships/slide" Target="slides/slide9.xml"/><Relationship Id="rId15" Type="http://schemas.openxmlformats.org/officeDocument/2006/relationships/slide" Target="slides/slide19.xml"/><Relationship Id="rId10" Type="http://schemas.openxmlformats.org/officeDocument/2006/relationships/slide" Target="slides/slide14.xml"/><Relationship Id="rId4" Type="http://schemas.openxmlformats.org/officeDocument/2006/relationships/slide" Target="slides/slide8.xml"/><Relationship Id="rId9" Type="http://schemas.openxmlformats.org/officeDocument/2006/relationships/slide" Target="slides/slide13.xml"/><Relationship Id="rId14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4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4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1F87221-C4E4-400C-AA20-13ED4B321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1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1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A149E3E-E74F-4A79-B0EE-3C687EA5B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67D4659-6184-47BA-9A80-2A075F9626C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2D9DB67-38DD-4C9C-AFB4-AD256AF145A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CAA1E7B-48D8-4285-A596-595808EFA5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89C034A-0636-453D-93E9-700BF368BA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E84067B-C30D-4695-ADB1-8586766FF9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AAAF7E2-B08F-4509-ABC5-CC9ACACE7A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FFF766B-3BFC-4779-9D9A-7A84890399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B6D9692-A2DE-4EC9-BBFB-1A7714183E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FBCD378-193F-4040-AFAA-43A758CCAA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7B6D768-CDBB-4FF8-AC4B-E431342557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B4412DD-E2C1-4B3D-94D2-C454AD39F5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3.emf"/><Relationship Id="rId3" Type="http://schemas.openxmlformats.org/officeDocument/2006/relationships/image" Target="../media/image48.wmf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3.bin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2.e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5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60.bin"/><Relationship Id="rId2" Type="http://schemas.openxmlformats.org/officeDocument/2006/relationships/oleObject" Target="../embeddings/oleObject5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9.wmf"/><Relationship Id="rId5" Type="http://schemas.openxmlformats.org/officeDocument/2006/relationships/image" Target="../media/image56.wmf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image" Target="../media/image61.wmf"/><Relationship Id="rId7" Type="http://schemas.openxmlformats.org/officeDocument/2006/relationships/image" Target="../media/image63.wmf"/><Relationship Id="rId2" Type="http://schemas.openxmlformats.org/officeDocument/2006/relationships/oleObject" Target="../embeddings/oleObject6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image" Target="../media/image65.wmf"/><Relationship Id="rId7" Type="http://schemas.openxmlformats.org/officeDocument/2006/relationships/image" Target="../media/image67.wmf"/><Relationship Id="rId2" Type="http://schemas.openxmlformats.org/officeDocument/2006/relationships/oleObject" Target="../embeddings/oleObject6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69.wmf"/><Relationship Id="rId5" Type="http://schemas.openxmlformats.org/officeDocument/2006/relationships/image" Target="../media/image66.wmf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6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2.wmf"/><Relationship Id="rId12" Type="http://schemas.openxmlformats.org/officeDocument/2006/relationships/oleObject" Target="../embeddings/oleObject75.bin"/><Relationship Id="rId2" Type="http://schemas.openxmlformats.org/officeDocument/2006/relationships/oleObject" Target="../embeddings/oleObject7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74.wmf"/><Relationship Id="rId5" Type="http://schemas.openxmlformats.org/officeDocument/2006/relationships/image" Target="../media/image71.wmf"/><Relationship Id="rId15" Type="http://schemas.openxmlformats.org/officeDocument/2006/relationships/image" Target="../media/image76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73.wmf"/><Relationship Id="rId14" Type="http://schemas.openxmlformats.org/officeDocument/2006/relationships/oleObject" Target="../embeddings/oleObject7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image" Target="../media/image77.wmf"/><Relationship Id="rId7" Type="http://schemas.openxmlformats.org/officeDocument/2006/relationships/image" Target="../media/image79.wmf"/><Relationship Id="rId2" Type="http://schemas.openxmlformats.org/officeDocument/2006/relationships/oleObject" Target="../embeddings/oleObject7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8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3.wmf"/><Relationship Id="rId12" Type="http://schemas.openxmlformats.org/officeDocument/2006/relationships/oleObject" Target="../embeddings/oleObject86.bin"/><Relationship Id="rId2" Type="http://schemas.openxmlformats.org/officeDocument/2006/relationships/oleObject" Target="../embeddings/oleObject8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85.wmf"/><Relationship Id="rId5" Type="http://schemas.openxmlformats.org/officeDocument/2006/relationships/image" Target="../media/image82.wmf"/><Relationship Id="rId10" Type="http://schemas.openxmlformats.org/officeDocument/2006/relationships/oleObject" Target="../embeddings/oleObject85.bin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oleObject" Target="../embeddings/oleObject87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oleObject" Target="../embeddings/oleObject8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9.wmf"/><Relationship Id="rId4" Type="http://schemas.openxmlformats.org/officeDocument/2006/relationships/oleObject" Target="../embeddings/oleObject8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image" Target="../media/image93.wmf"/><Relationship Id="rId18" Type="http://schemas.openxmlformats.org/officeDocument/2006/relationships/oleObject" Target="../embeddings/oleObject96.bin"/><Relationship Id="rId3" Type="http://schemas.openxmlformats.org/officeDocument/2006/relationships/image" Target="../media/image90.wmf"/><Relationship Id="rId21" Type="http://schemas.openxmlformats.org/officeDocument/2006/relationships/image" Target="../media/image97.wmf"/><Relationship Id="rId7" Type="http://schemas.openxmlformats.org/officeDocument/2006/relationships/image" Target="../media/image91.wmf"/><Relationship Id="rId12" Type="http://schemas.openxmlformats.org/officeDocument/2006/relationships/oleObject" Target="../embeddings/oleObject93.bin"/><Relationship Id="rId17" Type="http://schemas.openxmlformats.org/officeDocument/2006/relationships/image" Target="../media/image95.wmf"/><Relationship Id="rId2" Type="http://schemas.openxmlformats.org/officeDocument/2006/relationships/oleObject" Target="../embeddings/oleObject90.bin"/><Relationship Id="rId16" Type="http://schemas.openxmlformats.org/officeDocument/2006/relationships/oleObject" Target="../embeddings/oleObject95.bin"/><Relationship Id="rId20" Type="http://schemas.openxmlformats.org/officeDocument/2006/relationships/oleObject" Target="../embeddings/oleObject9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92.wmf"/><Relationship Id="rId5" Type="http://schemas.openxmlformats.org/officeDocument/2006/relationships/image" Target="../media/image89.wmf"/><Relationship Id="rId15" Type="http://schemas.openxmlformats.org/officeDocument/2006/relationships/image" Target="../media/image94.wmf"/><Relationship Id="rId23" Type="http://schemas.openxmlformats.org/officeDocument/2006/relationships/image" Target="../media/image98.wmf"/><Relationship Id="rId10" Type="http://schemas.openxmlformats.org/officeDocument/2006/relationships/oleObject" Target="../embeddings/oleObject92.bin"/><Relationship Id="rId19" Type="http://schemas.openxmlformats.org/officeDocument/2006/relationships/image" Target="../media/image96.wmf"/><Relationship Id="rId4" Type="http://schemas.openxmlformats.org/officeDocument/2006/relationships/oleObject" Target="../embeddings/oleObject89.bin"/><Relationship Id="rId9" Type="http://schemas.openxmlformats.org/officeDocument/2006/relationships/image" Target="../media/image79.wmf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9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9.bin"/><Relationship Id="rId26" Type="http://schemas.openxmlformats.org/officeDocument/2006/relationships/oleObject" Target="../embeddings/oleObject23.bin"/><Relationship Id="rId3" Type="http://schemas.openxmlformats.org/officeDocument/2006/relationships/image" Target="../media/image12.wmf"/><Relationship Id="rId21" Type="http://schemas.openxmlformats.org/officeDocument/2006/relationships/image" Target="../media/image21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33" Type="http://schemas.openxmlformats.org/officeDocument/2006/relationships/image" Target="../media/image27.emf"/><Relationship Id="rId2" Type="http://schemas.openxmlformats.org/officeDocument/2006/relationships/oleObject" Target="../embeddings/oleObject11.bin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29" Type="http://schemas.openxmlformats.org/officeDocument/2006/relationships/image" Target="../media/image25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26.bin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28" Type="http://schemas.openxmlformats.org/officeDocument/2006/relationships/oleObject" Target="../embeddings/oleObject24.bin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0.wmf"/><Relationship Id="rId31" Type="http://schemas.openxmlformats.org/officeDocument/2006/relationships/image" Target="../media/image26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24.wmf"/><Relationship Id="rId30" Type="http://schemas.openxmlformats.org/officeDocument/2006/relationships/oleObject" Target="../embeddings/oleObject25.bin"/><Relationship Id="rId8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28.wmf"/><Relationship Id="rId7" Type="http://schemas.openxmlformats.org/officeDocument/2006/relationships/image" Target="../media/image30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32.wmf"/><Relationship Id="rId7" Type="http://schemas.openxmlformats.org/officeDocument/2006/relationships/image" Target="../media/image34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9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47.bin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6.wmf"/><Relationship Id="rId2" Type="http://schemas.openxmlformats.org/officeDocument/2006/relationships/oleObject" Target="../embeddings/oleObject39.bin"/><Relationship Id="rId16" Type="http://schemas.openxmlformats.org/officeDocument/2006/relationships/oleObject" Target="../embeddings/oleObject4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17.wmf"/><Relationship Id="rId5" Type="http://schemas.openxmlformats.org/officeDocument/2006/relationships/image" Target="../media/image41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47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7347079" y="4177443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>
                <a:solidFill>
                  <a:srgbClr val="0000FF"/>
                </a:solidFill>
              </a:rPr>
              <a:t>Notes 11</a:t>
            </a:r>
            <a:endParaRPr lang="en-US" sz="4000" b="0" dirty="0">
              <a:solidFill>
                <a:srgbClr val="0000FF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8439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253" y="3532446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AAAF7E2-B08F-4509-ABC5-CC9ACACE7AE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928805" y="878005"/>
            <a:ext cx="2057400" cy="85090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243131" y="1143119"/>
            <a:ext cx="449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TM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2000" b="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661591"/>
              </p:ext>
            </p:extLst>
          </p:nvPr>
        </p:nvGraphicFramePr>
        <p:xfrm>
          <a:off x="1844794" y="1073269"/>
          <a:ext cx="8143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000" imgH="304560" progId="Equation.DSMT4">
                  <p:embed/>
                </p:oleObj>
              </mc:Choice>
              <mc:Fallback>
                <p:oleObj name="Equation" r:id="rId2" imgW="495000" imgH="3045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794" y="1073269"/>
                        <a:ext cx="81438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662464"/>
              </p:ext>
            </p:extLst>
          </p:nvPr>
        </p:nvGraphicFramePr>
        <p:xfrm>
          <a:off x="1058412" y="2914011"/>
          <a:ext cx="870108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52800" imgH="482400" progId="Equation.DSMT4">
                  <p:embed/>
                </p:oleObj>
              </mc:Choice>
              <mc:Fallback>
                <p:oleObj name="Equation" r:id="rId4" imgW="575280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412" y="2914011"/>
                        <a:ext cx="8701088" cy="735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815266"/>
              </p:ext>
            </p:extLst>
          </p:nvPr>
        </p:nvGraphicFramePr>
        <p:xfrm>
          <a:off x="6806396" y="3996164"/>
          <a:ext cx="45021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65360" imgH="253800" progId="Equation.DSMT4">
                  <p:embed/>
                </p:oleObj>
              </mc:Choice>
              <mc:Fallback>
                <p:oleObj name="Equation" r:id="rId6" imgW="2565360" imgH="253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6396" y="3996164"/>
                        <a:ext cx="45021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Rectangle 16"/>
          <p:cNvSpPr>
            <a:spLocks noChangeArrowheads="1"/>
          </p:cNvSpPr>
          <p:nvPr/>
        </p:nvSpPr>
        <p:spPr bwMode="auto">
          <a:xfrm>
            <a:off x="5997196" y="4084545"/>
            <a:ext cx="7465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Note:</a:t>
            </a:r>
          </a:p>
        </p:txBody>
      </p:sp>
      <p:sp>
        <p:nvSpPr>
          <p:cNvPr id="8206" name="Rectangle 17"/>
          <p:cNvSpPr>
            <a:spLocks noChangeArrowheads="1"/>
          </p:cNvSpPr>
          <p:nvPr/>
        </p:nvSpPr>
        <p:spPr bwMode="auto">
          <a:xfrm>
            <a:off x="2152959" y="4895804"/>
            <a:ext cx="2030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8197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286018"/>
              </p:ext>
            </p:extLst>
          </p:nvPr>
        </p:nvGraphicFramePr>
        <p:xfrm>
          <a:off x="3711932" y="5345043"/>
          <a:ext cx="7242175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05240" imgH="761760" progId="Equation.DSMT4">
                  <p:embed/>
                </p:oleObj>
              </mc:Choice>
              <mc:Fallback>
                <p:oleObj name="Equation" r:id="rId8" imgW="4305240" imgH="76176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1932" y="5345043"/>
                        <a:ext cx="7242175" cy="12874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43" name="Rectangle 19"/>
          <p:cNvSpPr>
            <a:spLocks noChangeArrowheads="1"/>
          </p:cNvSpPr>
          <p:nvPr/>
        </p:nvSpPr>
        <p:spPr bwMode="auto">
          <a:xfrm>
            <a:off x="4403109" y="244169"/>
            <a:ext cx="32131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</a:t>
            </a:r>
            <a:endParaRPr lang="en-US" sz="3600" i="1" baseline="-250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8" name="Rectangle 20"/>
          <p:cNvSpPr>
            <a:spLocks noChangeArrowheads="1"/>
          </p:cNvSpPr>
          <p:nvPr/>
        </p:nvSpPr>
        <p:spPr bwMode="auto">
          <a:xfrm>
            <a:off x="1013941" y="2334763"/>
            <a:ext cx="42950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Substituting for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</a:rPr>
              <a:t>H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 and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</a:rPr>
              <a:t>H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2000" b="0" dirty="0">
                <a:solidFill>
                  <a:srgbClr val="0000FF"/>
                </a:solidFill>
              </a:rPr>
              <a:t>, we have: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39BB3FB-E693-FC8F-2135-A061744854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942028"/>
              </p:ext>
            </p:extLst>
          </p:nvPr>
        </p:nvGraphicFramePr>
        <p:xfrm>
          <a:off x="7038313" y="1215398"/>
          <a:ext cx="4675164" cy="749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774222" imgH="1086596" progId="Equation.DSMT4">
                  <p:embed/>
                </p:oleObj>
              </mc:Choice>
              <mc:Fallback>
                <p:oleObj name="Equation" r:id="rId10" imgW="6774222" imgH="108659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38313" y="1215398"/>
                        <a:ext cx="4675164" cy="7494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4C2EEF0-4BF0-ED4B-476C-75B35C2D98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353156"/>
              </p:ext>
            </p:extLst>
          </p:nvPr>
        </p:nvGraphicFramePr>
        <p:xfrm>
          <a:off x="195643" y="4143994"/>
          <a:ext cx="4480279" cy="476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826421" imgH="619006" progId="Equation.DSMT4">
                  <p:embed/>
                </p:oleObj>
              </mc:Choice>
              <mc:Fallback>
                <p:oleObj name="Equation" r:id="rId12" imgW="5826421" imgH="61900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95643" y="4143994"/>
                        <a:ext cx="4480279" cy="476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119742"/>
              </p:ext>
            </p:extLst>
          </p:nvPr>
        </p:nvGraphicFramePr>
        <p:xfrm>
          <a:off x="7535862" y="2155825"/>
          <a:ext cx="417420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466800" imgH="431640" progId="Equation.DSMT4">
                  <p:embed/>
                </p:oleObj>
              </mc:Choice>
              <mc:Fallback>
                <p:oleObj name="Equation" r:id="rId14" imgW="34668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535862" y="2155825"/>
                        <a:ext cx="4174207" cy="520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 bwMode="auto">
          <a:xfrm flipV="1">
            <a:off x="7524750" y="3562350"/>
            <a:ext cx="247650" cy="371475"/>
          </a:xfrm>
          <a:prstGeom prst="downArrow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1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135487"/>
              </p:ext>
            </p:extLst>
          </p:nvPr>
        </p:nvGraphicFramePr>
        <p:xfrm>
          <a:off x="2956020" y="1611763"/>
          <a:ext cx="46672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17640" imgH="355320" progId="Equation.DSMT4">
                  <p:embed/>
                </p:oleObj>
              </mc:Choice>
              <mc:Fallback>
                <p:oleObj name="Equation" r:id="rId2" imgW="2717640" imgH="3553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6020" y="1611763"/>
                        <a:ext cx="46672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868980" y="1147953"/>
            <a:ext cx="31298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the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 </a:t>
            </a:r>
            <a:r>
              <a:rPr lang="en-US" sz="2000" b="0" dirty="0">
                <a:solidFill>
                  <a:srgbClr val="0000FF"/>
                </a:solidFill>
              </a:rPr>
              <a:t>integral we have:</a:t>
            </a:r>
          </a:p>
        </p:txBody>
      </p:sp>
      <p:sp>
        <p:nvSpPr>
          <p:cNvPr id="9229" name="Rectangle 14"/>
          <p:cNvSpPr>
            <a:spLocks noChangeArrowheads="1"/>
          </p:cNvSpPr>
          <p:nvPr/>
        </p:nvSpPr>
        <p:spPr bwMode="auto">
          <a:xfrm>
            <a:off x="4727907" y="3876580"/>
            <a:ext cx="692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921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187706"/>
              </p:ext>
            </p:extLst>
          </p:nvPr>
        </p:nvGraphicFramePr>
        <p:xfrm>
          <a:off x="4464050" y="2781300"/>
          <a:ext cx="53467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36680" imgH="482400" progId="Equation.DSMT4">
                  <p:embed/>
                </p:oleObj>
              </mc:Choice>
              <mc:Fallback>
                <p:oleObj name="Equation" r:id="rId4" imgW="3136680" imgH="482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50" y="2781300"/>
                        <a:ext cx="5346700" cy="8223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50523"/>
              </p:ext>
            </p:extLst>
          </p:nvPr>
        </p:nvGraphicFramePr>
        <p:xfrm>
          <a:off x="6712688" y="4746567"/>
          <a:ext cx="1751201" cy="643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22080" imgH="228600" progId="Equation.DSMT4">
                  <p:embed/>
                </p:oleObj>
              </mc:Choice>
              <mc:Fallback>
                <p:oleObj name="Equation" r:id="rId6" imgW="62208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2688" y="4746567"/>
                        <a:ext cx="1751201" cy="6433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896090"/>
              </p:ext>
            </p:extLst>
          </p:nvPr>
        </p:nvGraphicFramePr>
        <p:xfrm>
          <a:off x="2640749" y="5865482"/>
          <a:ext cx="135572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72840" imgH="203040" progId="Equation.DSMT4">
                  <p:embed/>
                </p:oleObj>
              </mc:Choice>
              <mc:Fallback>
                <p:oleObj name="Equation" r:id="rId8" imgW="672840" imgH="2030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749" y="5865482"/>
                        <a:ext cx="1355725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Rectangle 18"/>
          <p:cNvSpPr>
            <a:spLocks noChangeArrowheads="1"/>
          </p:cNvSpPr>
          <p:nvPr/>
        </p:nvSpPr>
        <p:spPr bwMode="auto">
          <a:xfrm>
            <a:off x="2108154" y="5935333"/>
            <a:ext cx="4780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Let</a:t>
            </a:r>
          </a:p>
        </p:txBody>
      </p:sp>
      <p:sp>
        <p:nvSpPr>
          <p:cNvPr id="9231" name="Rectangle 19"/>
          <p:cNvSpPr>
            <a:spLocks noChangeArrowheads="1"/>
          </p:cNvSpPr>
          <p:nvPr/>
        </p:nvSpPr>
        <p:spPr bwMode="auto">
          <a:xfrm>
            <a:off x="3511408" y="2528200"/>
            <a:ext cx="911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so that</a:t>
            </a:r>
          </a:p>
        </p:txBody>
      </p:sp>
      <p:graphicFrame>
        <p:nvGraphicFramePr>
          <p:cNvPr id="922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132489"/>
              </p:ext>
            </p:extLst>
          </p:nvPr>
        </p:nvGraphicFramePr>
        <p:xfrm>
          <a:off x="5487774" y="5792457"/>
          <a:ext cx="471646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819160" imgH="368280" progId="Equation.DSMT4">
                  <p:embed/>
                </p:oleObj>
              </mc:Choice>
              <mc:Fallback>
                <p:oleObj name="Equation" r:id="rId10" imgW="2819160" imgH="3682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774" y="5792457"/>
                        <a:ext cx="471646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70" name="Rectangle 22"/>
          <p:cNvSpPr>
            <a:spLocks noChangeArrowheads="1"/>
          </p:cNvSpPr>
          <p:nvPr/>
        </p:nvSpPr>
        <p:spPr bwMode="auto">
          <a:xfrm>
            <a:off x="3683000" y="271464"/>
            <a:ext cx="46736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 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(cont.)</a:t>
            </a:r>
            <a:endParaRPr lang="en-US" sz="360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923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621112"/>
              </p:ext>
            </p:extLst>
          </p:nvPr>
        </p:nvGraphicFramePr>
        <p:xfrm>
          <a:off x="5510544" y="4243696"/>
          <a:ext cx="43957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577960" imgH="355320" progId="Equation.DSMT4">
                  <p:embed/>
                </p:oleObj>
              </mc:Choice>
              <mc:Fallback>
                <p:oleObj name="Equation" r:id="rId12" imgW="2577960" imgH="35532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544" y="4243696"/>
                        <a:ext cx="4395787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8">
            <a:extLst>
              <a:ext uri="{FF2B5EF4-FFF2-40B4-BE49-F238E27FC236}">
                <a16:creationId xmlns:a16="http://schemas.microsoft.com/office/drawing/2014/main" id="{71FA3B0B-A368-D098-6186-1C6FF6A64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378" y="5937607"/>
            <a:ext cx="7010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1" name="Rectangle 8"/>
          <p:cNvSpPr>
            <a:spLocks noChangeArrowheads="1"/>
          </p:cNvSpPr>
          <p:nvPr/>
        </p:nvSpPr>
        <p:spPr bwMode="auto">
          <a:xfrm>
            <a:off x="1680074" y="1032705"/>
            <a:ext cx="16977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have that</a:t>
            </a:r>
          </a:p>
        </p:txBody>
      </p:sp>
      <p:graphicFrame>
        <p:nvGraphicFramePr>
          <p:cNvPr id="1024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564606"/>
              </p:ext>
            </p:extLst>
          </p:nvPr>
        </p:nvGraphicFramePr>
        <p:xfrm>
          <a:off x="3571164" y="1301301"/>
          <a:ext cx="44704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74560" imgH="253800" progId="Equation.DSMT4">
                  <p:embed/>
                </p:oleObj>
              </mc:Choice>
              <mc:Fallback>
                <p:oleObj name="Equation" r:id="rId2" imgW="237456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164" y="1301301"/>
                        <a:ext cx="4470400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4"/>
          <p:cNvGraphicFramePr>
            <a:graphicFrameLocks noChangeAspect="1"/>
          </p:cNvGraphicFramePr>
          <p:nvPr/>
        </p:nvGraphicFramePr>
        <p:xfrm>
          <a:off x="4383089" y="5780089"/>
          <a:ext cx="24844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31560" imgH="228600" progId="Equation.DSMT4">
                  <p:embed/>
                </p:oleObj>
              </mc:Choice>
              <mc:Fallback>
                <p:oleObj name="Equation" r:id="rId4" imgW="123156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089" y="5780089"/>
                        <a:ext cx="2484437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253044"/>
              </p:ext>
            </p:extLst>
          </p:nvPr>
        </p:nvGraphicFramePr>
        <p:xfrm>
          <a:off x="2779714" y="3132138"/>
          <a:ext cx="6022975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60360" imgH="1015920" progId="Equation.DSMT4">
                  <p:embed/>
                </p:oleObj>
              </mc:Choice>
              <mc:Fallback>
                <p:oleObj name="Equation" r:id="rId6" imgW="3060360" imgH="10159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4" y="3132138"/>
                        <a:ext cx="6022975" cy="199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16"/>
          <p:cNvSpPr>
            <a:spLocks noChangeArrowheads="1"/>
          </p:cNvSpPr>
          <p:nvPr/>
        </p:nvSpPr>
        <p:spPr bwMode="auto">
          <a:xfrm>
            <a:off x="3124201" y="5880100"/>
            <a:ext cx="989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Now use</a:t>
            </a:r>
          </a:p>
        </p:txBody>
      </p:sp>
      <p:sp>
        <p:nvSpPr>
          <p:cNvPr id="10253" name="Rectangle 17"/>
          <p:cNvSpPr>
            <a:spLocks noChangeArrowheads="1"/>
          </p:cNvSpPr>
          <p:nvPr/>
        </p:nvSpPr>
        <p:spPr bwMode="auto">
          <a:xfrm>
            <a:off x="2048113" y="2564830"/>
            <a:ext cx="9475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so that</a:t>
            </a:r>
          </a:p>
        </p:txBody>
      </p:sp>
      <p:sp>
        <p:nvSpPr>
          <p:cNvPr id="10254" name="Line 19"/>
          <p:cNvSpPr>
            <a:spLocks noChangeShapeType="1"/>
          </p:cNvSpPr>
          <p:nvPr/>
        </p:nvSpPr>
        <p:spPr bwMode="auto">
          <a:xfrm>
            <a:off x="5638800" y="5219700"/>
            <a:ext cx="31115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Text Box 20"/>
          <p:cNvSpPr txBox="1">
            <a:spLocks noChangeArrowheads="1"/>
          </p:cNvSpPr>
          <p:nvPr/>
        </p:nvSpPr>
        <p:spPr bwMode="auto">
          <a:xfrm>
            <a:off x="7792038" y="5307014"/>
            <a:ext cx="19800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>
                <a:solidFill>
                  <a:srgbClr val="FF3300"/>
                </a:solidFill>
              </a:rPr>
              <a:t>Integrates to zero</a:t>
            </a:r>
          </a:p>
          <a:p>
            <a:pPr algn="ctr"/>
            <a:r>
              <a:rPr lang="en-US" b="0" dirty="0">
                <a:solidFill>
                  <a:srgbClr val="FF3300"/>
                </a:solidFill>
              </a:rPr>
              <a:t> (odd function)</a:t>
            </a:r>
          </a:p>
        </p:txBody>
      </p:sp>
      <p:sp>
        <p:nvSpPr>
          <p:cNvPr id="284694" name="Rectangle 22"/>
          <p:cNvSpPr>
            <a:spLocks noChangeArrowheads="1"/>
          </p:cNvSpPr>
          <p:nvPr/>
        </p:nvSpPr>
        <p:spPr bwMode="auto">
          <a:xfrm>
            <a:off x="3683000" y="271464"/>
            <a:ext cx="46736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 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(cont.)</a:t>
            </a:r>
            <a:endParaRPr lang="en-US" sz="360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24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709340"/>
              </p:ext>
            </p:extLst>
          </p:nvPr>
        </p:nvGraphicFramePr>
        <p:xfrm>
          <a:off x="5166248" y="2032262"/>
          <a:ext cx="29749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63560" imgH="368280" progId="Equation.DSMT4">
                  <p:embed/>
                </p:oleObj>
              </mc:Choice>
              <mc:Fallback>
                <p:oleObj name="Equation" r:id="rId8" imgW="1663560" imgH="3682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248" y="2032262"/>
                        <a:ext cx="29749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7" name="Rectangle 24"/>
          <p:cNvSpPr>
            <a:spLocks noChangeArrowheads="1"/>
          </p:cNvSpPr>
          <p:nvPr/>
        </p:nvSpPr>
        <p:spPr bwMode="auto">
          <a:xfrm>
            <a:off x="4254501" y="2057400"/>
            <a:ext cx="423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and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4" name="Rectangle 12"/>
          <p:cNvSpPr>
            <a:spLocks noChangeArrowheads="1"/>
          </p:cNvSpPr>
          <p:nvPr/>
        </p:nvSpPr>
        <p:spPr bwMode="auto">
          <a:xfrm>
            <a:off x="1957388" y="2368551"/>
            <a:ext cx="3848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Now we use the following identity:</a:t>
            </a:r>
          </a:p>
        </p:txBody>
      </p:sp>
      <p:graphicFrame>
        <p:nvGraphicFramePr>
          <p:cNvPr id="1126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783989"/>
              </p:ext>
            </p:extLst>
          </p:nvPr>
        </p:nvGraphicFramePr>
        <p:xfrm>
          <a:off x="2390775" y="1082675"/>
          <a:ext cx="69421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1920" imgH="330120" progId="Equation.DSMT4">
                  <p:embed/>
                </p:oleObj>
              </mc:Choice>
              <mc:Fallback>
                <p:oleObj name="Equation" r:id="rId2" imgW="3301920" imgH="3301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1082675"/>
                        <a:ext cx="6942138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4"/>
          <p:cNvGraphicFramePr>
            <a:graphicFrameLocks noChangeAspect="1"/>
          </p:cNvGraphicFramePr>
          <p:nvPr/>
        </p:nvGraphicFramePr>
        <p:xfrm>
          <a:off x="2859088" y="2586038"/>
          <a:ext cx="6330950" cy="180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7760" imgH="863280" progId="Equation.DSMT4">
                  <p:embed/>
                </p:oleObj>
              </mc:Choice>
              <mc:Fallback>
                <p:oleObj name="Equation" r:id="rId4" imgW="3047760" imgH="8632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2586038"/>
                        <a:ext cx="6330950" cy="180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5"/>
          <p:cNvGraphicFramePr>
            <a:graphicFrameLocks noChangeAspect="1"/>
          </p:cNvGraphicFramePr>
          <p:nvPr/>
        </p:nvGraphicFramePr>
        <p:xfrm>
          <a:off x="5164139" y="4827588"/>
          <a:ext cx="1597025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88840" imgH="888840" progId="Equation.DSMT4">
                  <p:embed/>
                </p:oleObj>
              </mc:Choice>
              <mc:Fallback>
                <p:oleObj name="Equation" r:id="rId6" imgW="888840" imgH="8888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139" y="4827588"/>
                        <a:ext cx="1597025" cy="159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16"/>
          <p:cNvSpPr>
            <a:spLocks noChangeArrowheads="1"/>
          </p:cNvSpPr>
          <p:nvPr/>
        </p:nvSpPr>
        <p:spPr bwMode="auto">
          <a:xfrm>
            <a:off x="3945339" y="4620266"/>
            <a:ext cx="7767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285714" name="Rectangle 18"/>
          <p:cNvSpPr>
            <a:spLocks noChangeArrowheads="1"/>
          </p:cNvSpPr>
          <p:nvPr/>
        </p:nvSpPr>
        <p:spPr bwMode="auto">
          <a:xfrm>
            <a:off x="3683000" y="271464"/>
            <a:ext cx="46736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 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(cont.)</a:t>
            </a:r>
            <a:endParaRPr lang="en-US" sz="360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11277" name="Object 15"/>
          <p:cNvGraphicFramePr>
            <a:graphicFrameLocks noChangeAspect="1"/>
          </p:cNvGraphicFramePr>
          <p:nvPr/>
        </p:nvGraphicFramePr>
        <p:xfrm>
          <a:off x="7363940" y="4446944"/>
          <a:ext cx="13239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36560" imgH="203040" progId="Equation.DSMT4">
                  <p:embed/>
                </p:oleObj>
              </mc:Choice>
              <mc:Fallback>
                <p:oleObj name="Equation" r:id="rId8" imgW="73656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3940" y="4446944"/>
                        <a:ext cx="1323975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30D33AF-9584-489F-01A5-D0BF88019D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085683"/>
              </p:ext>
            </p:extLst>
          </p:nvPr>
        </p:nvGraphicFramePr>
        <p:xfrm>
          <a:off x="8362168" y="5565325"/>
          <a:ext cx="22653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71600" imgH="253800" progId="Equation.DSMT4">
                  <p:embed/>
                </p:oleObj>
              </mc:Choice>
              <mc:Fallback>
                <p:oleObj name="Equation" r:id="rId10" imgW="1371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62168" y="5565325"/>
                        <a:ext cx="2265362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9" name="Rectangle 7"/>
          <p:cNvSpPr>
            <a:spLocks noChangeArrowheads="1"/>
          </p:cNvSpPr>
          <p:nvPr/>
        </p:nvSpPr>
        <p:spPr bwMode="auto">
          <a:xfrm>
            <a:off x="1627664" y="916322"/>
            <a:ext cx="842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12300" name="Rectangle 8"/>
          <p:cNvSpPr>
            <a:spLocks noChangeArrowheads="1"/>
          </p:cNvSpPr>
          <p:nvPr/>
        </p:nvSpPr>
        <p:spPr bwMode="auto">
          <a:xfrm>
            <a:off x="3532952" y="4450499"/>
            <a:ext cx="12642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Next, use</a:t>
            </a:r>
          </a:p>
        </p:txBody>
      </p:sp>
      <p:graphicFrame>
        <p:nvGraphicFramePr>
          <p:cNvPr id="1229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118333"/>
              </p:ext>
            </p:extLst>
          </p:nvPr>
        </p:nvGraphicFramePr>
        <p:xfrm>
          <a:off x="2965666" y="1127101"/>
          <a:ext cx="32019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040" imgH="330120" progId="Equation.DSMT4">
                  <p:embed/>
                </p:oleObj>
              </mc:Choice>
              <mc:Fallback>
                <p:oleObj name="Equation" r:id="rId2" imgW="156204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666" y="1127101"/>
                        <a:ext cx="3201987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602120"/>
              </p:ext>
            </p:extLst>
          </p:nvPr>
        </p:nvGraphicFramePr>
        <p:xfrm>
          <a:off x="4498952" y="3401823"/>
          <a:ext cx="387826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1840" imgH="457200" progId="Equation.DSMT4">
                  <p:embed/>
                </p:oleObj>
              </mc:Choice>
              <mc:Fallback>
                <p:oleObj name="Equation" r:id="rId4" imgW="2031840" imgH="457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952" y="3401823"/>
                        <a:ext cx="3878262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689291"/>
              </p:ext>
            </p:extLst>
          </p:nvPr>
        </p:nvGraphicFramePr>
        <p:xfrm>
          <a:off x="4929284" y="4672705"/>
          <a:ext cx="3238901" cy="77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25400" imgH="393480" progId="Equation.DSMT4">
                  <p:embed/>
                </p:oleObj>
              </mc:Choice>
              <mc:Fallback>
                <p:oleObj name="Equation" r:id="rId6" imgW="162540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284" y="4672705"/>
                        <a:ext cx="3238901" cy="7787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087698"/>
              </p:ext>
            </p:extLst>
          </p:nvPr>
        </p:nvGraphicFramePr>
        <p:xfrm>
          <a:off x="5402807" y="5733576"/>
          <a:ext cx="28194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09400" imgH="419040" progId="Equation.DSMT4">
                  <p:embed/>
                </p:oleObj>
              </mc:Choice>
              <mc:Fallback>
                <p:oleObj name="Equation" r:id="rId8" imgW="1409400" imgH="419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2807" y="5733576"/>
                        <a:ext cx="2819400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Rectangle 18"/>
          <p:cNvSpPr>
            <a:spLocks noChangeArrowheads="1"/>
          </p:cNvSpPr>
          <p:nvPr/>
        </p:nvSpPr>
        <p:spPr bwMode="auto">
          <a:xfrm>
            <a:off x="4296653" y="5669888"/>
            <a:ext cx="8826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so that</a:t>
            </a:r>
          </a:p>
        </p:txBody>
      </p:sp>
      <p:sp>
        <p:nvSpPr>
          <p:cNvPr id="12302" name="Rectangle 19"/>
          <p:cNvSpPr>
            <a:spLocks noChangeArrowheads="1"/>
          </p:cNvSpPr>
          <p:nvPr/>
        </p:nvSpPr>
        <p:spPr bwMode="auto">
          <a:xfrm>
            <a:off x="3114700" y="3353204"/>
            <a:ext cx="11229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and thus</a:t>
            </a:r>
          </a:p>
        </p:txBody>
      </p:sp>
      <p:sp>
        <p:nvSpPr>
          <p:cNvPr id="286741" name="Rectangle 21"/>
          <p:cNvSpPr>
            <a:spLocks noChangeArrowheads="1"/>
          </p:cNvSpPr>
          <p:nvPr/>
        </p:nvSpPr>
        <p:spPr bwMode="auto">
          <a:xfrm>
            <a:off x="3683000" y="271464"/>
            <a:ext cx="46736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 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(cont.)</a:t>
            </a:r>
            <a:endParaRPr lang="en-US" sz="360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123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172427"/>
              </p:ext>
            </p:extLst>
          </p:nvPr>
        </p:nvGraphicFramePr>
        <p:xfrm>
          <a:off x="3921557" y="2037734"/>
          <a:ext cx="44751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84120" imgH="457200" progId="Equation.DSMT4">
                  <p:embed/>
                </p:oleObj>
              </mc:Choice>
              <mc:Fallback>
                <p:oleObj name="Equation" r:id="rId10" imgW="2184120" imgH="457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557" y="2037734"/>
                        <a:ext cx="4475163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2941545" y="2180421"/>
            <a:ext cx="5045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and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B96FD05-9458-DFF0-EE16-CA2B7AD47C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701663"/>
              </p:ext>
            </p:extLst>
          </p:nvPr>
        </p:nvGraphicFramePr>
        <p:xfrm>
          <a:off x="6683044" y="1278838"/>
          <a:ext cx="774676" cy="418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69800" imgH="253800" progId="Equation.DSMT4">
                  <p:embed/>
                </p:oleObj>
              </mc:Choice>
              <mc:Fallback>
                <p:oleObj name="Equation" r:id="rId12" imgW="469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683044" y="1278838"/>
                        <a:ext cx="774676" cy="4187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C66874A-9025-2D46-930A-5834F01E17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677342"/>
              </p:ext>
            </p:extLst>
          </p:nvPr>
        </p:nvGraphicFramePr>
        <p:xfrm>
          <a:off x="8740514" y="2304601"/>
          <a:ext cx="779492" cy="445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44240" imgH="253800" progId="Equation.DSMT4">
                  <p:embed/>
                </p:oleObj>
              </mc:Choice>
              <mc:Fallback>
                <p:oleObj name="Equation" r:id="rId14" imgW="444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740514" y="2304601"/>
                        <a:ext cx="779492" cy="445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Rectangle 7"/>
          <p:cNvSpPr>
            <a:spLocks noChangeArrowheads="1"/>
          </p:cNvSpPr>
          <p:nvPr/>
        </p:nvSpPr>
        <p:spPr bwMode="auto">
          <a:xfrm>
            <a:off x="714212" y="938498"/>
            <a:ext cx="21381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13323" name="Rectangle 8"/>
          <p:cNvSpPr>
            <a:spLocks noChangeArrowheads="1"/>
          </p:cNvSpPr>
          <p:nvPr/>
        </p:nvSpPr>
        <p:spPr bwMode="auto">
          <a:xfrm>
            <a:off x="1434224" y="2553270"/>
            <a:ext cx="2249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far field is then:</a:t>
            </a:r>
          </a:p>
        </p:txBody>
      </p:sp>
      <p:graphicFrame>
        <p:nvGraphicFramePr>
          <p:cNvPr id="133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754484"/>
              </p:ext>
            </p:extLst>
          </p:nvPr>
        </p:nvGraphicFramePr>
        <p:xfrm>
          <a:off x="2105025" y="1465263"/>
          <a:ext cx="25209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720" imgH="253800" progId="Equation.DSMT4">
                  <p:embed/>
                </p:oleObj>
              </mc:Choice>
              <mc:Fallback>
                <p:oleObj name="Equation" r:id="rId2" imgW="126972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1465263"/>
                        <a:ext cx="2520950" cy="509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3729322" y="5299121"/>
            <a:ext cx="8972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331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537663"/>
              </p:ext>
            </p:extLst>
          </p:nvPr>
        </p:nvGraphicFramePr>
        <p:xfrm>
          <a:off x="1730375" y="3268663"/>
          <a:ext cx="8470900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08360" imgH="431640" progId="Equation.DSMT4">
                  <p:embed/>
                </p:oleObj>
              </mc:Choice>
              <mc:Fallback>
                <p:oleObj name="Equation" r:id="rId4" imgW="370836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3268663"/>
                        <a:ext cx="8470900" cy="9826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80726"/>
              </p:ext>
            </p:extLst>
          </p:nvPr>
        </p:nvGraphicFramePr>
        <p:xfrm>
          <a:off x="5275998" y="5862593"/>
          <a:ext cx="259080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30040" imgH="228600" progId="Equation.DSMT4">
                  <p:embed/>
                </p:oleObj>
              </mc:Choice>
              <mc:Fallback>
                <p:oleObj name="Equation" r:id="rId6" imgW="113004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998" y="5862593"/>
                        <a:ext cx="2590800" cy="5222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64" name="Rectangle 20"/>
          <p:cNvSpPr>
            <a:spLocks noChangeArrowheads="1"/>
          </p:cNvSpPr>
          <p:nvPr/>
        </p:nvSpPr>
        <p:spPr bwMode="auto">
          <a:xfrm>
            <a:off x="3683000" y="271464"/>
            <a:ext cx="46736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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(cont.)</a:t>
            </a:r>
            <a:endParaRPr lang="en-US" sz="36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01270B5-A36E-4B6B-6E85-9E951F496C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156402"/>
              </p:ext>
            </p:extLst>
          </p:nvPr>
        </p:nvGraphicFramePr>
        <p:xfrm>
          <a:off x="5768974" y="1881187"/>
          <a:ext cx="5169691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136680" imgH="482400" progId="Equation.DSMT4">
                  <p:embed/>
                </p:oleObj>
              </mc:Choice>
              <mc:Fallback>
                <p:oleObj name="Equation" r:id="rId8" imgW="31366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68974" y="1881187"/>
                        <a:ext cx="5169691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13"/>
          <p:cNvSpPr>
            <a:spLocks noChangeArrowheads="1"/>
          </p:cNvSpPr>
          <p:nvPr/>
        </p:nvSpPr>
        <p:spPr bwMode="auto">
          <a:xfrm>
            <a:off x="558731" y="567092"/>
            <a:ext cx="1876425" cy="831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028075"/>
              </p:ext>
            </p:extLst>
          </p:nvPr>
        </p:nvGraphicFramePr>
        <p:xfrm>
          <a:off x="1294051" y="739159"/>
          <a:ext cx="8747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000" imgH="304560" progId="Equation.DSMT4">
                  <p:embed/>
                </p:oleObj>
              </mc:Choice>
              <mc:Fallback>
                <p:oleObj name="Equation" r:id="rId2" imgW="495000" imgH="304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4051" y="739159"/>
                        <a:ext cx="874712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16"/>
          <p:cNvSpPr>
            <a:spLocks noChangeArrowheads="1"/>
          </p:cNvSpPr>
          <p:nvPr/>
        </p:nvSpPr>
        <p:spPr bwMode="auto">
          <a:xfrm>
            <a:off x="763827" y="853459"/>
            <a:ext cx="395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TE</a:t>
            </a:r>
            <a:r>
              <a:rPr lang="en-US" sz="20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2000" b="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3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177161"/>
              </p:ext>
            </p:extLst>
          </p:nvPr>
        </p:nvGraphicFramePr>
        <p:xfrm>
          <a:off x="1349327" y="2573646"/>
          <a:ext cx="6472238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051080" imgH="787320" progId="Equation.DSMT4">
                  <p:embed/>
                </p:oleObj>
              </mc:Choice>
              <mc:Fallback>
                <p:oleObj name="Equation" r:id="rId4" imgW="4051080" imgH="7873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27" y="2573646"/>
                        <a:ext cx="6472238" cy="1260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749007"/>
              </p:ext>
            </p:extLst>
          </p:nvPr>
        </p:nvGraphicFramePr>
        <p:xfrm>
          <a:off x="2267710" y="4863827"/>
          <a:ext cx="7115127" cy="1520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84320" imgH="812520" progId="Equation.DSMT4">
                  <p:embed/>
                </p:oleObj>
              </mc:Choice>
              <mc:Fallback>
                <p:oleObj name="Equation" r:id="rId6" imgW="3784320" imgH="81252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10" y="4863827"/>
                        <a:ext cx="7115127" cy="15207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1178329" y="4346055"/>
            <a:ext cx="7194572" cy="280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solidFill>
                  <a:srgbClr val="0000FF"/>
                </a:solidFill>
              </a:rPr>
              <a:t>Using reciprocity and performing the integration in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  <a:sym typeface="Symbol"/>
              </a:rPr>
              <a:t>,</a:t>
            </a:r>
            <a:r>
              <a:rPr lang="en-US" sz="2000" b="0" dirty="0">
                <a:solidFill>
                  <a:srgbClr val="0000FF"/>
                </a:solidFill>
              </a:rPr>
              <a:t> </a:t>
            </a:r>
            <a:r>
              <a:rPr lang="en-US" sz="2000" b="0" dirty="0">
                <a:solidFill>
                  <a:srgbClr val="0000FF"/>
                </a:solidFill>
                <a:latin typeface="+mj-lt"/>
                <a:sym typeface="Symbol"/>
              </a:rPr>
              <a:t>w</a:t>
            </a:r>
            <a:r>
              <a:rPr lang="en-US" sz="2000" b="0" dirty="0">
                <a:solidFill>
                  <a:srgbClr val="0000FF"/>
                </a:solidFill>
              </a:rPr>
              <a:t>e have:</a:t>
            </a:r>
          </a:p>
        </p:txBody>
      </p:sp>
      <p:sp>
        <p:nvSpPr>
          <p:cNvPr id="288789" name="Rectangle 21"/>
          <p:cNvSpPr>
            <a:spLocks noChangeArrowheads="1"/>
          </p:cNvSpPr>
          <p:nvPr/>
        </p:nvSpPr>
        <p:spPr bwMode="auto">
          <a:xfrm>
            <a:off x="3670300" y="81889"/>
            <a:ext cx="46736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</a:t>
            </a:r>
            <a:endParaRPr lang="en-US" sz="36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50" name="Rectangle 22"/>
          <p:cNvSpPr>
            <a:spLocks noChangeArrowheads="1"/>
          </p:cNvSpPr>
          <p:nvPr/>
        </p:nvSpPr>
        <p:spPr bwMode="auto">
          <a:xfrm>
            <a:off x="683505" y="1969828"/>
            <a:ext cx="86242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Performing similar steps for the </a:t>
            </a:r>
            <a:r>
              <a:rPr lang="en-US" sz="2000" b="0" dirty="0" err="1">
                <a:solidFill>
                  <a:srgbClr val="0000FF"/>
                </a:solidFill>
              </a:rPr>
              <a:t>TE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 case, we have: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2697798-DCF2-A94D-9E3A-BCA36FC382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440806"/>
              </p:ext>
            </p:extLst>
          </p:nvPr>
        </p:nvGraphicFramePr>
        <p:xfrm>
          <a:off x="7549534" y="1065047"/>
          <a:ext cx="3210178" cy="340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111480" imgH="330120" progId="Equation.DSMT4">
                  <p:embed/>
                </p:oleObj>
              </mc:Choice>
              <mc:Fallback>
                <p:oleObj name="Equation" r:id="rId8" imgW="3111480" imgH="3301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2697798-DCF2-A94D-9E3A-BCA36FC382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49534" y="1065047"/>
                        <a:ext cx="3210178" cy="340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6C5D477-1268-B930-E5F4-6AC5F0BD21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441171"/>
              </p:ext>
            </p:extLst>
          </p:nvPr>
        </p:nvGraphicFramePr>
        <p:xfrm>
          <a:off x="7527404" y="1676566"/>
          <a:ext cx="40005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000320" imgH="634680" progId="Equation.DSMT4">
                  <p:embed/>
                </p:oleObj>
              </mc:Choice>
              <mc:Fallback>
                <p:oleObj name="Equation" r:id="rId10" imgW="4000320" imgH="6346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6C5D477-1268-B930-E5F4-6AC5F0BD21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27404" y="1676566"/>
                        <a:ext cx="40005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9EA4D1C-1421-2D5E-72BF-1482440FE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460357"/>
              </p:ext>
            </p:extLst>
          </p:nvPr>
        </p:nvGraphicFramePr>
        <p:xfrm>
          <a:off x="8836381" y="2743435"/>
          <a:ext cx="2749484" cy="1009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92080" imgH="990360" progId="Equation.DSMT4">
                  <p:embed/>
                </p:oleObj>
              </mc:Choice>
              <mc:Fallback>
                <p:oleObj name="Equation" r:id="rId12" imgW="269208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836381" y="2743435"/>
                        <a:ext cx="2749484" cy="1009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104312"/>
              </p:ext>
            </p:extLst>
          </p:nvPr>
        </p:nvGraphicFramePr>
        <p:xfrm>
          <a:off x="1818351" y="2100263"/>
          <a:ext cx="7947025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12920" imgH="2057400" progId="Equation.DSMT4">
                  <p:embed/>
                </p:oleObj>
              </mc:Choice>
              <mc:Fallback>
                <p:oleObj name="Equation" r:id="rId2" imgW="4012920" imgH="2057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8351" y="2100263"/>
                        <a:ext cx="7947025" cy="411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Line 14"/>
          <p:cNvSpPr>
            <a:spLocks noChangeShapeType="1"/>
          </p:cNvSpPr>
          <p:nvPr/>
        </p:nvSpPr>
        <p:spPr bwMode="auto">
          <a:xfrm flipV="1">
            <a:off x="3254417" y="4885900"/>
            <a:ext cx="3005350" cy="5876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5394393" y="4973402"/>
            <a:ext cx="19800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>
                <a:solidFill>
                  <a:srgbClr val="FF3300"/>
                </a:solidFill>
              </a:rPr>
              <a:t>integrates to zero</a:t>
            </a:r>
          </a:p>
          <a:p>
            <a:pPr algn="ctr"/>
            <a:r>
              <a:rPr lang="en-US" b="0" dirty="0">
                <a:solidFill>
                  <a:srgbClr val="FF3300"/>
                </a:solidFill>
              </a:rPr>
              <a:t>(odd function)</a:t>
            </a:r>
          </a:p>
        </p:txBody>
      </p:sp>
      <p:sp>
        <p:nvSpPr>
          <p:cNvPr id="289809" name="Rectangle 17"/>
          <p:cNvSpPr>
            <a:spLocks noChangeArrowheads="1"/>
          </p:cNvSpPr>
          <p:nvPr/>
        </p:nvSpPr>
        <p:spPr bwMode="auto">
          <a:xfrm>
            <a:off x="3670300" y="233364"/>
            <a:ext cx="46736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 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(cont.)</a:t>
            </a:r>
            <a:endParaRPr lang="en-US" sz="360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71" name="Rectangle 18"/>
          <p:cNvSpPr>
            <a:spLocks noChangeArrowheads="1"/>
          </p:cNvSpPr>
          <p:nvPr/>
        </p:nvSpPr>
        <p:spPr bwMode="auto">
          <a:xfrm>
            <a:off x="415948" y="1377667"/>
            <a:ext cx="39581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Evaluating the integral, we have: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1073979" y="1444792"/>
            <a:ext cx="20377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1638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65141"/>
              </p:ext>
            </p:extLst>
          </p:nvPr>
        </p:nvGraphicFramePr>
        <p:xfrm>
          <a:off x="1717675" y="2074863"/>
          <a:ext cx="8129588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38480" imgH="507960" progId="Equation.DSMT4">
                  <p:embed/>
                </p:oleObj>
              </mc:Choice>
              <mc:Fallback>
                <p:oleObj name="Equation" r:id="rId2" imgW="4038480" imgH="5079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2074863"/>
                        <a:ext cx="8129588" cy="10302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4"/>
          <p:cNvSpPr>
            <a:spLocks noChangeArrowheads="1"/>
          </p:cNvSpPr>
          <p:nvPr/>
        </p:nvSpPr>
        <p:spPr bwMode="auto">
          <a:xfrm>
            <a:off x="4188227" y="3824216"/>
            <a:ext cx="692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63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123736"/>
              </p:ext>
            </p:extLst>
          </p:nvPr>
        </p:nvGraphicFramePr>
        <p:xfrm>
          <a:off x="4826119" y="4443223"/>
          <a:ext cx="34988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36480" imgH="279360" progId="Equation.DSMT4">
                  <p:embed/>
                </p:oleObj>
              </mc:Choice>
              <mc:Fallback>
                <p:oleObj name="Equation" r:id="rId4" imgW="1536480" imgH="2793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119" y="4443223"/>
                        <a:ext cx="3498850" cy="6381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0833" name="Rectangle 17"/>
          <p:cNvSpPr>
            <a:spLocks noChangeArrowheads="1"/>
          </p:cNvSpPr>
          <p:nvPr/>
        </p:nvSpPr>
        <p:spPr bwMode="auto">
          <a:xfrm>
            <a:off x="3670300" y="233364"/>
            <a:ext cx="46736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3600" i="1" baseline="-250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 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(cont.)</a:t>
            </a:r>
            <a:endParaRPr lang="en-US" sz="360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862514"/>
              </p:ext>
            </p:extLst>
          </p:nvPr>
        </p:nvGraphicFramePr>
        <p:xfrm>
          <a:off x="1712936" y="2135804"/>
          <a:ext cx="78486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98800" imgH="482400" progId="Equation.DSMT4">
                  <p:embed/>
                </p:oleObj>
              </mc:Choice>
              <mc:Fallback>
                <p:oleObj name="Equation" r:id="rId2" imgW="3898800" imgH="482400" progId="Equation.DSMT4">
                  <p:embed/>
                  <p:pic>
                    <p:nvPicPr>
                      <p:cNvPr id="1638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36" y="2135804"/>
                        <a:ext cx="7848600" cy="9794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4"/>
          <p:cNvSpPr>
            <a:spLocks noChangeArrowheads="1"/>
          </p:cNvSpPr>
          <p:nvPr/>
        </p:nvSpPr>
        <p:spPr bwMode="auto">
          <a:xfrm flipH="1">
            <a:off x="1571625" y="3543300"/>
            <a:ext cx="9379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63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47290"/>
              </p:ext>
            </p:extLst>
          </p:nvPr>
        </p:nvGraphicFramePr>
        <p:xfrm>
          <a:off x="2678588" y="3448134"/>
          <a:ext cx="3074512" cy="560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36480" imgH="279360" progId="Equation.DSMT4">
                  <p:embed/>
                </p:oleObj>
              </mc:Choice>
              <mc:Fallback>
                <p:oleObj name="Equation" r:id="rId4" imgW="1536480" imgH="279360" progId="Equation.DSMT4">
                  <p:embed/>
                  <p:pic>
                    <p:nvPicPr>
                      <p:cNvPr id="163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588" y="3448134"/>
                        <a:ext cx="3074512" cy="56077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0833" name="Rectangle 17"/>
          <p:cNvSpPr>
            <a:spLocks noChangeArrowheads="1"/>
          </p:cNvSpPr>
          <p:nvPr/>
        </p:nvSpPr>
        <p:spPr bwMode="auto">
          <a:xfrm>
            <a:off x="3622675" y="147639"/>
            <a:ext cx="500285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(Summary)</a:t>
            </a:r>
            <a:endParaRPr lang="en-US" sz="36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3" name="Object 16">
            <a:extLst>
              <a:ext uri="{FF2B5EF4-FFF2-40B4-BE49-F238E27FC236}">
                <a16:creationId xmlns:a16="http://schemas.microsoft.com/office/drawing/2014/main" id="{DF2E7435-11A8-D9E3-D381-8C36F61913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818266"/>
              </p:ext>
            </p:extLst>
          </p:nvPr>
        </p:nvGraphicFramePr>
        <p:xfrm>
          <a:off x="1721064" y="1093670"/>
          <a:ext cx="8000407" cy="95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606480" imgH="431640" progId="Equation.DSMT4">
                  <p:embed/>
                </p:oleObj>
              </mc:Choice>
              <mc:Fallback>
                <p:oleObj name="Equation" r:id="rId6" imgW="3606480" imgH="431640" progId="Equation.DSMT4">
                  <p:embed/>
                  <p:pic>
                    <p:nvPicPr>
                      <p:cNvPr id="1331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064" y="1093670"/>
                        <a:ext cx="8000407" cy="9536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8">
            <a:extLst>
              <a:ext uri="{FF2B5EF4-FFF2-40B4-BE49-F238E27FC236}">
                <a16:creationId xmlns:a16="http://schemas.microsoft.com/office/drawing/2014/main" id="{4817962B-05B6-3EB1-AD08-14B6217872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100553"/>
              </p:ext>
            </p:extLst>
          </p:nvPr>
        </p:nvGraphicFramePr>
        <p:xfrm>
          <a:off x="6349338" y="3516636"/>
          <a:ext cx="2318412" cy="467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30040" imgH="228600" progId="Equation.DSMT4">
                  <p:embed/>
                </p:oleObj>
              </mc:Choice>
              <mc:Fallback>
                <p:oleObj name="Equation" r:id="rId8" imgW="1130040" imgH="228600" progId="Equation.DSMT4">
                  <p:embed/>
                  <p:pic>
                    <p:nvPicPr>
                      <p:cNvPr id="1331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9338" y="3516636"/>
                        <a:ext cx="2318412" cy="46737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502904"/>
              </p:ext>
            </p:extLst>
          </p:nvPr>
        </p:nvGraphicFramePr>
        <p:xfrm>
          <a:off x="1795463" y="4237677"/>
          <a:ext cx="4052887" cy="91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20680" imgH="660240" progId="Equation.DSMT4">
                  <p:embed/>
                </p:oleObj>
              </mc:Choice>
              <mc:Fallback>
                <p:oleObj name="Equation" r:id="rId10" imgW="2920680" imgH="660240" progId="Equation.DSMT4">
                  <p:embed/>
                  <p:pic>
                    <p:nvPicPr>
                      <p:cNvPr id="1229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4237677"/>
                        <a:ext cx="4052887" cy="910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792630"/>
              </p:ext>
            </p:extLst>
          </p:nvPr>
        </p:nvGraphicFramePr>
        <p:xfrm>
          <a:off x="6054488" y="4200416"/>
          <a:ext cx="4051537" cy="974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730240" imgH="660240" progId="Equation.DSMT4">
                  <p:embed/>
                </p:oleObj>
              </mc:Choice>
              <mc:Fallback>
                <p:oleObj name="Equation" r:id="rId12" imgW="2730240" imgH="660240" progId="Equation.DSMT4">
                  <p:embed/>
                  <p:pic>
                    <p:nvPicPr>
                      <p:cNvPr id="1229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488" y="4200416"/>
                        <a:ext cx="4051537" cy="97402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944726"/>
              </p:ext>
            </p:extLst>
          </p:nvPr>
        </p:nvGraphicFramePr>
        <p:xfrm>
          <a:off x="4065590" y="5446545"/>
          <a:ext cx="1792286" cy="79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91880" imgH="482400" progId="Equation.DSMT4">
                  <p:embed/>
                </p:oleObj>
              </mc:Choice>
              <mc:Fallback>
                <p:oleObj name="Equation" r:id="rId14" imgW="1091880" imgH="482400" progId="Equation.DSMT4">
                  <p:embed/>
                  <p:pic>
                    <p:nvPicPr>
                      <p:cNvPr id="17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5590" y="5446545"/>
                        <a:ext cx="1792286" cy="79233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820741"/>
              </p:ext>
            </p:extLst>
          </p:nvPr>
        </p:nvGraphicFramePr>
        <p:xfrm>
          <a:off x="1673227" y="5443697"/>
          <a:ext cx="2136774" cy="745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44520" imgH="431640" progId="Equation.DSMT4">
                  <p:embed/>
                </p:oleObj>
              </mc:Choice>
              <mc:Fallback>
                <p:oleObj name="Equation" r:id="rId16" imgW="1244520" imgH="431640" progId="Equation.DSMT4">
                  <p:embed/>
                  <p:pic>
                    <p:nvPicPr>
                      <p:cNvPr id="18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7" y="5443697"/>
                        <a:ext cx="2136774" cy="74596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8711"/>
              </p:ext>
            </p:extLst>
          </p:nvPr>
        </p:nvGraphicFramePr>
        <p:xfrm>
          <a:off x="6115050" y="5437547"/>
          <a:ext cx="1968201" cy="79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20480" imgH="533160" progId="Equation.DSMT4">
                  <p:embed/>
                </p:oleObj>
              </mc:Choice>
              <mc:Fallback>
                <p:oleObj name="Equation" r:id="rId18" imgW="1320480" imgH="53316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115050" y="5437547"/>
                        <a:ext cx="1968201" cy="7948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000965"/>
              </p:ext>
            </p:extLst>
          </p:nvPr>
        </p:nvGraphicFramePr>
        <p:xfrm>
          <a:off x="8335157" y="5569788"/>
          <a:ext cx="1066797" cy="40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11000" imgH="266400" progId="Equation.DSMT4">
                  <p:embed/>
                </p:oleObj>
              </mc:Choice>
              <mc:Fallback>
                <p:oleObj name="Equation" r:id="rId20" imgW="711000" imgH="2664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8335157" y="5569788"/>
                        <a:ext cx="1066797" cy="40004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97319"/>
              </p:ext>
            </p:extLst>
          </p:nvPr>
        </p:nvGraphicFramePr>
        <p:xfrm>
          <a:off x="10123488" y="6191250"/>
          <a:ext cx="14287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761760" imgH="253800" progId="Equation.DSMT4">
                  <p:embed/>
                </p:oleObj>
              </mc:Choice>
              <mc:Fallback>
                <p:oleObj name="Equation" r:id="rId22" imgW="761760" imgH="253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0123488" y="6191250"/>
                        <a:ext cx="1428750" cy="476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648700" y="6219825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Assumption:</a:t>
            </a:r>
          </a:p>
        </p:txBody>
      </p:sp>
    </p:spTree>
    <p:extLst>
      <p:ext uri="{BB962C8B-B14F-4D97-AF65-F5344CB8AC3E}">
        <p14:creationId xmlns:p14="http://schemas.microsoft.com/office/powerpoint/2010/main" val="2939623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05300" y="296864"/>
            <a:ext cx="32258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4" name="Text Box 33"/>
          <p:cNvSpPr txBox="1">
            <a:spLocks noChangeArrowheads="1"/>
          </p:cNvSpPr>
          <p:nvPr/>
        </p:nvSpPr>
        <p:spPr bwMode="auto">
          <a:xfrm>
            <a:off x="800100" y="1725613"/>
            <a:ext cx="102711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3333FF"/>
                </a:solidFill>
              </a:rPr>
              <a:t>In this set of notes we derive the far-field pattern of a circular patch operating in the dominant TM</a:t>
            </a:r>
            <a:r>
              <a:rPr lang="en-US" sz="2400" b="0" baseline="-25000" dirty="0">
                <a:solidFill>
                  <a:srgbClr val="3333FF"/>
                </a:solidFill>
              </a:rPr>
              <a:t>11</a:t>
            </a:r>
            <a:r>
              <a:rPr lang="en-US" sz="2400" b="0" dirty="0">
                <a:solidFill>
                  <a:srgbClr val="3333FF"/>
                </a:solidFill>
              </a:rPr>
              <a:t> mode.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b="0" dirty="0">
              <a:solidFill>
                <a:srgbClr val="3333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0" dirty="0">
                <a:solidFill>
                  <a:srgbClr val="3333FF"/>
                </a:solidFill>
              </a:rPr>
              <a:t>We use the magnetic current model.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691" y="234691"/>
            <a:ext cx="69723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Circular Patch: TM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 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</a:t>
            </a:r>
          </a:p>
        </p:txBody>
      </p:sp>
      <p:sp>
        <p:nvSpPr>
          <p:cNvPr id="103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147848"/>
              </p:ext>
            </p:extLst>
          </p:nvPr>
        </p:nvGraphicFramePr>
        <p:xfrm>
          <a:off x="1479550" y="4406570"/>
          <a:ext cx="34290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25400" imgH="253800" progId="Equation.DSMT4">
                  <p:embed/>
                </p:oleObj>
              </mc:Choice>
              <mc:Fallback>
                <p:oleObj name="Equation" r:id="rId2" imgW="162540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4406570"/>
                        <a:ext cx="34290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710849"/>
              </p:ext>
            </p:extLst>
          </p:nvPr>
        </p:nvGraphicFramePr>
        <p:xfrm>
          <a:off x="2357438" y="5316538"/>
          <a:ext cx="20066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77760" imgH="228600" progId="Equation.DSMT4">
                  <p:embed/>
                </p:oleObj>
              </mc:Choice>
              <mc:Fallback>
                <p:oleObj name="Equation" r:id="rId4" imgW="97776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5316538"/>
                        <a:ext cx="20066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Box 13"/>
          <p:cNvSpPr txBox="1">
            <a:spLocks noChangeArrowheads="1"/>
          </p:cNvSpPr>
          <p:nvPr/>
        </p:nvSpPr>
        <p:spPr bwMode="auto">
          <a:xfrm>
            <a:off x="5340350" y="4495801"/>
            <a:ext cx="5245100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/>
              <a:t>The cos</a:t>
            </a:r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b="0" dirty="0"/>
              <a:t> corresponds to a probe on the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0" dirty="0"/>
              <a:t> axis.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783827" y="1154756"/>
            <a:ext cx="2716280" cy="2690125"/>
            <a:chOff x="3329676" y="900755"/>
            <a:chExt cx="2716280" cy="2690125"/>
          </a:xfrm>
        </p:grpSpPr>
        <p:sp>
          <p:nvSpPr>
            <p:cNvPr id="1040" name="Oval 7"/>
            <p:cNvSpPr>
              <a:spLocks noChangeArrowheads="1"/>
            </p:cNvSpPr>
            <p:nvPr/>
          </p:nvSpPr>
          <p:spPr bwMode="auto">
            <a:xfrm>
              <a:off x="3895725" y="1682750"/>
              <a:ext cx="1339850" cy="1301750"/>
            </a:xfrm>
            <a:prstGeom prst="ellipse">
              <a:avLst/>
            </a:prstGeom>
            <a:solidFill>
              <a:srgbClr val="FF9900"/>
            </a:soli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Line 8"/>
            <p:cNvSpPr>
              <a:spLocks noChangeShapeType="1"/>
            </p:cNvSpPr>
            <p:nvPr/>
          </p:nvSpPr>
          <p:spPr bwMode="auto">
            <a:xfrm>
              <a:off x="3329676" y="2315215"/>
              <a:ext cx="23599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9"/>
            <p:cNvSpPr>
              <a:spLocks noChangeShapeType="1"/>
            </p:cNvSpPr>
            <p:nvPr/>
          </p:nvSpPr>
          <p:spPr bwMode="auto">
            <a:xfrm rot="5400000" flipH="1">
              <a:off x="3384550" y="2403430"/>
              <a:ext cx="2368550" cy="6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8" name="Object 10"/>
            <p:cNvGraphicFramePr>
              <a:graphicFrameLocks noChangeAspect="1"/>
            </p:cNvGraphicFramePr>
            <p:nvPr/>
          </p:nvGraphicFramePr>
          <p:xfrm>
            <a:off x="5807760" y="2210156"/>
            <a:ext cx="238196" cy="258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6720" imgH="139680" progId="Equation.DSMT4">
                    <p:embed/>
                  </p:oleObj>
                </mc:Choice>
                <mc:Fallback>
                  <p:oleObj name="Equation" r:id="rId6" imgW="126720" imgH="1396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07760" y="2210156"/>
                          <a:ext cx="238196" cy="2584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11"/>
            <p:cNvGraphicFramePr>
              <a:graphicFrameLocks noChangeAspect="1"/>
            </p:cNvGraphicFramePr>
            <p:nvPr/>
          </p:nvGraphicFramePr>
          <p:xfrm>
            <a:off x="4473150" y="900755"/>
            <a:ext cx="226686" cy="2629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680" imgH="164880" progId="Equation.DSMT4">
                    <p:embed/>
                  </p:oleObj>
                </mc:Choice>
                <mc:Fallback>
                  <p:oleObj name="Equation" r:id="rId8" imgW="139680" imgH="1648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3150" y="900755"/>
                          <a:ext cx="226686" cy="2629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12"/>
            <p:cNvGraphicFramePr>
              <a:graphicFrameLocks noChangeAspect="1"/>
            </p:cNvGraphicFramePr>
            <p:nvPr/>
          </p:nvGraphicFramePr>
          <p:xfrm>
            <a:off x="5094288" y="1570038"/>
            <a:ext cx="263525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26720" imgH="139680" progId="Equation.DSMT4">
                    <p:embed/>
                  </p:oleObj>
                </mc:Choice>
                <mc:Fallback>
                  <p:oleObj name="Equation" r:id="rId10" imgW="126720" imgH="13968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94288" y="1570038"/>
                          <a:ext cx="263525" cy="287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3" name="Line 13"/>
            <p:cNvSpPr>
              <a:spLocks noChangeShapeType="1"/>
            </p:cNvSpPr>
            <p:nvPr/>
          </p:nvSpPr>
          <p:spPr bwMode="auto">
            <a:xfrm flipV="1">
              <a:off x="4572000" y="1900238"/>
              <a:ext cx="461963" cy="415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Oval 20"/>
            <p:cNvSpPr>
              <a:spLocks noChangeArrowheads="1"/>
            </p:cNvSpPr>
            <p:nvPr/>
          </p:nvSpPr>
          <p:spPr bwMode="auto">
            <a:xfrm>
              <a:off x="4991100" y="2270125"/>
              <a:ext cx="95250" cy="95250"/>
            </a:xfrm>
            <a:prstGeom prst="ellipse">
              <a:avLst/>
            </a:prstGeom>
            <a:solidFill>
              <a:srgbClr val="66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2700" y="347664"/>
            <a:ext cx="73025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Circular Patch (cont.)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0" name="Rectangle 7"/>
          <p:cNvSpPr>
            <a:spLocks noChangeArrowheads="1"/>
          </p:cNvSpPr>
          <p:nvPr/>
        </p:nvSpPr>
        <p:spPr bwMode="auto">
          <a:xfrm>
            <a:off x="1347789" y="1309689"/>
            <a:ext cx="2720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Magnetic current model:</a:t>
            </a:r>
          </a:p>
        </p:txBody>
      </p:sp>
      <p:graphicFrame>
        <p:nvGraphicFramePr>
          <p:cNvPr id="205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862713"/>
              </p:ext>
            </p:extLst>
          </p:nvPr>
        </p:nvGraphicFramePr>
        <p:xfrm>
          <a:off x="2378075" y="1792288"/>
          <a:ext cx="202565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6240" imgH="533160" progId="Equation.DSMT4">
                  <p:embed/>
                </p:oleObj>
              </mc:Choice>
              <mc:Fallback>
                <p:oleObj name="Equation" r:id="rId2" imgW="876240" imgH="5331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1792288"/>
                        <a:ext cx="2025650" cy="123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384417"/>
              </p:ext>
            </p:extLst>
          </p:nvPr>
        </p:nvGraphicFramePr>
        <p:xfrm>
          <a:off x="3986118" y="3469351"/>
          <a:ext cx="41068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68480" imgH="253800" progId="Equation.DSMT4">
                  <p:embed/>
                </p:oleObj>
              </mc:Choice>
              <mc:Fallback>
                <p:oleObj name="Equation" r:id="rId4" imgW="1968480" imgH="253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118" y="3469351"/>
                        <a:ext cx="41068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2894013" y="5043489"/>
            <a:ext cx="876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Choose</a:t>
            </a:r>
          </a:p>
        </p:txBody>
      </p:sp>
      <p:graphicFrame>
        <p:nvGraphicFramePr>
          <p:cNvPr id="205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690310"/>
              </p:ext>
            </p:extLst>
          </p:nvPr>
        </p:nvGraphicFramePr>
        <p:xfrm>
          <a:off x="4013200" y="4781550"/>
          <a:ext cx="15176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49160" imgH="444240" progId="Equation.DSMT4">
                  <p:embed/>
                </p:oleObj>
              </mc:Choice>
              <mc:Fallback>
                <p:oleObj name="Equation" r:id="rId6" imgW="749160" imgH="4442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4781550"/>
                        <a:ext cx="15176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099497"/>
              </p:ext>
            </p:extLst>
          </p:nvPr>
        </p:nvGraphicFramePr>
        <p:xfrm>
          <a:off x="6182389" y="5045786"/>
          <a:ext cx="1621711" cy="519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49160" imgH="241200" progId="Equation.DSMT4">
                  <p:embed/>
                </p:oleObj>
              </mc:Choice>
              <mc:Fallback>
                <p:oleObj name="Equation" r:id="rId8" imgW="749160" imgH="2412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2389" y="5045786"/>
                        <a:ext cx="1621711" cy="51901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06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010143"/>
              </p:ext>
            </p:extLst>
          </p:nvPr>
        </p:nvGraphicFramePr>
        <p:xfrm>
          <a:off x="4686300" y="6189663"/>
          <a:ext cx="3365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84120" imgH="253800" progId="Equation.DSMT4">
                  <p:embed/>
                </p:oleObj>
              </mc:Choice>
              <mc:Fallback>
                <p:oleObj name="Equation" r:id="rId10" imgW="2184120" imgH="253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6189663"/>
                        <a:ext cx="33655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0" y="271464"/>
            <a:ext cx="76327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Circular Patch</a:t>
            </a:r>
          </a:p>
        </p:txBody>
      </p:sp>
      <p:sp>
        <p:nvSpPr>
          <p:cNvPr id="308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4" name="Text Box 107"/>
          <p:cNvSpPr txBox="1">
            <a:spLocks noChangeArrowheads="1"/>
          </p:cNvSpPr>
          <p:nvPr/>
        </p:nvSpPr>
        <p:spPr bwMode="auto">
          <a:xfrm>
            <a:off x="1748622" y="1447563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Reciprocity setup:</a:t>
            </a:r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91" name="Group 90"/>
          <p:cNvGrpSpPr/>
          <p:nvPr/>
        </p:nvGrpSpPr>
        <p:grpSpPr>
          <a:xfrm>
            <a:off x="4975226" y="4256086"/>
            <a:ext cx="2730501" cy="2236787"/>
            <a:chOff x="3451225" y="4256085"/>
            <a:chExt cx="2730501" cy="2236787"/>
          </a:xfrm>
        </p:grpSpPr>
        <p:sp>
          <p:nvSpPr>
            <p:cNvPr id="3133" name="Oval 69"/>
            <p:cNvSpPr>
              <a:spLocks noChangeArrowheads="1"/>
            </p:cNvSpPr>
            <p:nvPr/>
          </p:nvSpPr>
          <p:spPr bwMode="auto">
            <a:xfrm>
              <a:off x="3863975" y="4839669"/>
              <a:ext cx="1339850" cy="1301749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Line 70"/>
            <p:cNvSpPr>
              <a:spLocks noChangeShapeType="1"/>
            </p:cNvSpPr>
            <p:nvPr/>
          </p:nvSpPr>
          <p:spPr bwMode="auto">
            <a:xfrm flipV="1">
              <a:off x="3451225" y="5532434"/>
              <a:ext cx="2351088" cy="6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Line 71"/>
            <p:cNvSpPr>
              <a:spLocks noChangeShapeType="1"/>
            </p:cNvSpPr>
            <p:nvPr/>
          </p:nvSpPr>
          <p:spPr bwMode="auto">
            <a:xfrm rot="16200000">
              <a:off x="3595688" y="5543547"/>
              <a:ext cx="1887536" cy="11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82" name="Object 72"/>
            <p:cNvGraphicFramePr>
              <a:graphicFrameLocks noChangeAspect="1"/>
            </p:cNvGraphicFramePr>
            <p:nvPr/>
          </p:nvGraphicFramePr>
          <p:xfrm>
            <a:off x="5929313" y="5418134"/>
            <a:ext cx="252413" cy="273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26720" imgH="139680" progId="Equation.DSMT4">
                    <p:embed/>
                  </p:oleObj>
                </mc:Choice>
                <mc:Fallback>
                  <p:oleObj name="Equation" r:id="rId2" imgW="126720" imgH="139680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29313" y="5418134"/>
                          <a:ext cx="252413" cy="273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3" name="Object 73"/>
            <p:cNvGraphicFramePr>
              <a:graphicFrameLocks noChangeAspect="1"/>
            </p:cNvGraphicFramePr>
            <p:nvPr/>
          </p:nvGraphicFramePr>
          <p:xfrm>
            <a:off x="4438650" y="4256085"/>
            <a:ext cx="250825" cy="290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9680" imgH="164880" progId="Equation.DSMT4">
                    <p:embed/>
                  </p:oleObj>
                </mc:Choice>
                <mc:Fallback>
                  <p:oleObj name="Equation" r:id="rId4" imgW="139680" imgH="16488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8650" y="4256085"/>
                          <a:ext cx="250825" cy="2905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4" name="Object 74"/>
            <p:cNvGraphicFramePr>
              <a:graphicFrameLocks noChangeAspect="1"/>
            </p:cNvGraphicFramePr>
            <p:nvPr/>
          </p:nvGraphicFramePr>
          <p:xfrm>
            <a:off x="4657725" y="5094284"/>
            <a:ext cx="180975" cy="196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6720" imgH="139680" progId="Equation.DSMT4">
                    <p:embed/>
                  </p:oleObj>
                </mc:Choice>
                <mc:Fallback>
                  <p:oleObj name="Equation" r:id="rId6" imgW="126720" imgH="139680" progId="Equation.DSMT4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7725" y="5094284"/>
                          <a:ext cx="180975" cy="196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5" name="Object 78"/>
            <p:cNvGraphicFramePr>
              <a:graphicFrameLocks noChangeAspect="1"/>
            </p:cNvGraphicFramePr>
            <p:nvPr/>
          </p:nvGraphicFramePr>
          <p:xfrm>
            <a:off x="4791075" y="5226047"/>
            <a:ext cx="271463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64880" imgH="203040" progId="Equation.DSMT4">
                    <p:embed/>
                  </p:oleObj>
                </mc:Choice>
                <mc:Fallback>
                  <p:oleObj name="Equation" r:id="rId8" imgW="164880" imgH="203040" progId="Equation.DSMT4">
                    <p:embed/>
                    <p:pic>
                      <p:nvPicPr>
                        <p:cNvPr id="0" name="Object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1075" y="5226047"/>
                          <a:ext cx="271463" cy="342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37" name="Line 80"/>
            <p:cNvSpPr>
              <a:spLocks noChangeShapeType="1"/>
            </p:cNvSpPr>
            <p:nvPr/>
          </p:nvSpPr>
          <p:spPr bwMode="auto">
            <a:xfrm flipV="1">
              <a:off x="4533900" y="5146672"/>
              <a:ext cx="498475" cy="379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81"/>
            <p:cNvSpPr>
              <a:spLocks/>
            </p:cNvSpPr>
            <p:nvPr/>
          </p:nvSpPr>
          <p:spPr bwMode="auto">
            <a:xfrm rot="2421872">
              <a:off x="4670425" y="5432422"/>
              <a:ext cx="87313" cy="60325"/>
            </a:xfrm>
            <a:custGeom>
              <a:avLst/>
              <a:gdLst>
                <a:gd name="T0" fmla="*/ 0 w 97"/>
                <a:gd name="T1" fmla="*/ 0 h 83"/>
                <a:gd name="T2" fmla="*/ 10 w 97"/>
                <a:gd name="T3" fmla="*/ 1 h 83"/>
                <a:gd name="T4" fmla="*/ 18 w 97"/>
                <a:gd name="T5" fmla="*/ 8 h 83"/>
                <a:gd name="T6" fmla="*/ 0 60000 65536"/>
                <a:gd name="T7" fmla="*/ 0 60000 65536"/>
                <a:gd name="T8" fmla="*/ 0 60000 65536"/>
                <a:gd name="T9" fmla="*/ 0 w 97"/>
                <a:gd name="T10" fmla="*/ 0 h 83"/>
                <a:gd name="T11" fmla="*/ 97 w 97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83">
                  <a:moveTo>
                    <a:pt x="0" y="7"/>
                  </a:moveTo>
                  <a:cubicBezTo>
                    <a:pt x="18" y="3"/>
                    <a:pt x="37" y="0"/>
                    <a:pt x="53" y="13"/>
                  </a:cubicBezTo>
                  <a:cubicBezTo>
                    <a:pt x="69" y="26"/>
                    <a:pt x="83" y="54"/>
                    <a:pt x="97" y="8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3957848" y="4904115"/>
              <a:ext cx="231896" cy="254738"/>
              <a:chOff x="3998792" y="4945059"/>
              <a:chExt cx="231896" cy="254738"/>
            </a:xfrm>
          </p:grpSpPr>
          <p:sp>
            <p:nvSpPr>
              <p:cNvPr id="3142" name="Line 95"/>
              <p:cNvSpPr>
                <a:spLocks noChangeShapeType="1"/>
              </p:cNvSpPr>
              <p:nvPr/>
            </p:nvSpPr>
            <p:spPr bwMode="auto">
              <a:xfrm flipV="1">
                <a:off x="3998792" y="5018082"/>
                <a:ext cx="150291" cy="181715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Line 97"/>
              <p:cNvSpPr>
                <a:spLocks noChangeShapeType="1"/>
              </p:cNvSpPr>
              <p:nvPr/>
            </p:nvSpPr>
            <p:spPr bwMode="auto">
              <a:xfrm flipV="1">
                <a:off x="4094328" y="4945059"/>
                <a:ext cx="136360" cy="145555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3086" name="Object 106"/>
            <p:cNvGraphicFramePr>
              <a:graphicFrameLocks noChangeAspect="1"/>
            </p:cNvGraphicFramePr>
            <p:nvPr/>
          </p:nvGraphicFramePr>
          <p:xfrm>
            <a:off x="5135563" y="4527547"/>
            <a:ext cx="549275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79360" imgH="241200" progId="Equation.DSMT4">
                    <p:embed/>
                  </p:oleObj>
                </mc:Choice>
                <mc:Fallback>
                  <p:oleObj name="Equation" r:id="rId10" imgW="279360" imgH="241200" progId="Equation.DSMT4">
                    <p:embed/>
                    <p:pic>
                      <p:nvPicPr>
                        <p:cNvPr id="0" name="Object 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5563" y="4527547"/>
                          <a:ext cx="549275" cy="4714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2" name="Group 81"/>
            <p:cNvGrpSpPr/>
            <p:nvPr/>
          </p:nvGrpSpPr>
          <p:grpSpPr>
            <a:xfrm flipH="1">
              <a:off x="4847230" y="4879095"/>
              <a:ext cx="231896" cy="254738"/>
              <a:chOff x="3998792" y="4945059"/>
              <a:chExt cx="231896" cy="254738"/>
            </a:xfrm>
          </p:grpSpPr>
          <p:sp>
            <p:nvSpPr>
              <p:cNvPr id="83" name="Line 95"/>
              <p:cNvSpPr>
                <a:spLocks noChangeShapeType="1"/>
              </p:cNvSpPr>
              <p:nvPr/>
            </p:nvSpPr>
            <p:spPr bwMode="auto">
              <a:xfrm flipV="1">
                <a:off x="3998792" y="5018082"/>
                <a:ext cx="150291" cy="181715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97"/>
              <p:cNvSpPr>
                <a:spLocks noChangeShapeType="1"/>
              </p:cNvSpPr>
              <p:nvPr/>
            </p:nvSpPr>
            <p:spPr bwMode="auto">
              <a:xfrm flipV="1">
                <a:off x="4094328" y="4945059"/>
                <a:ext cx="136360" cy="145555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 flipH="1">
              <a:off x="3946475" y="5807143"/>
              <a:ext cx="231896" cy="254738"/>
              <a:chOff x="3998792" y="4945059"/>
              <a:chExt cx="231896" cy="254738"/>
            </a:xfrm>
          </p:grpSpPr>
          <p:sp>
            <p:nvSpPr>
              <p:cNvPr id="86" name="Line 95"/>
              <p:cNvSpPr>
                <a:spLocks noChangeShapeType="1"/>
              </p:cNvSpPr>
              <p:nvPr/>
            </p:nvSpPr>
            <p:spPr bwMode="auto">
              <a:xfrm flipV="1">
                <a:off x="3998792" y="5018082"/>
                <a:ext cx="150291" cy="181715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97"/>
              <p:cNvSpPr>
                <a:spLocks noChangeShapeType="1"/>
              </p:cNvSpPr>
              <p:nvPr/>
            </p:nvSpPr>
            <p:spPr bwMode="auto">
              <a:xfrm flipV="1">
                <a:off x="4094328" y="4945059"/>
                <a:ext cx="136360" cy="145555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4876800" y="5809416"/>
              <a:ext cx="231896" cy="254738"/>
              <a:chOff x="3998792" y="4945059"/>
              <a:chExt cx="231896" cy="254738"/>
            </a:xfrm>
          </p:grpSpPr>
          <p:sp>
            <p:nvSpPr>
              <p:cNvPr id="89" name="Line 95"/>
              <p:cNvSpPr>
                <a:spLocks noChangeShapeType="1"/>
              </p:cNvSpPr>
              <p:nvPr/>
            </p:nvSpPr>
            <p:spPr bwMode="auto">
              <a:xfrm flipV="1">
                <a:off x="3998792" y="5018082"/>
                <a:ext cx="150291" cy="181715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97"/>
              <p:cNvSpPr>
                <a:spLocks noChangeShapeType="1"/>
              </p:cNvSpPr>
              <p:nvPr/>
            </p:nvSpPr>
            <p:spPr bwMode="auto">
              <a:xfrm flipV="1">
                <a:off x="4094328" y="4945059"/>
                <a:ext cx="136360" cy="145555"/>
              </a:xfrm>
              <a:prstGeom prst="line">
                <a:avLst/>
              </a:prstGeom>
              <a:noFill/>
              <a:ln w="38100">
                <a:solidFill>
                  <a:srgbClr val="3333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2971801" y="1329776"/>
            <a:ext cx="7713662" cy="2295217"/>
            <a:chOff x="2971801" y="1329776"/>
            <a:chExt cx="7713662" cy="2295217"/>
          </a:xfrm>
        </p:grpSpPr>
        <p:sp>
          <p:nvSpPr>
            <p:cNvPr id="3096" name="Line 13"/>
            <p:cNvSpPr>
              <a:spLocks noChangeShapeType="1"/>
            </p:cNvSpPr>
            <p:nvPr/>
          </p:nvSpPr>
          <p:spPr bwMode="auto">
            <a:xfrm flipV="1">
              <a:off x="6045456" y="1572663"/>
              <a:ext cx="2184581" cy="1219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4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9400025"/>
                </p:ext>
              </p:extLst>
            </p:nvPr>
          </p:nvGraphicFramePr>
          <p:xfrm>
            <a:off x="9734224" y="2673891"/>
            <a:ext cx="263852" cy="2900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26720" imgH="139680" progId="Equation.DSMT4">
                    <p:embed/>
                  </p:oleObj>
                </mc:Choice>
                <mc:Fallback>
                  <p:oleObj name="Equation" r:id="rId12" imgW="126720" imgH="13968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4224" y="2673891"/>
                          <a:ext cx="263852" cy="2900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5195340"/>
                </p:ext>
              </p:extLst>
            </p:nvPr>
          </p:nvGraphicFramePr>
          <p:xfrm>
            <a:off x="5913058" y="1498248"/>
            <a:ext cx="251011" cy="250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26720" imgH="126720" progId="Equation.DSMT4">
                    <p:embed/>
                  </p:oleObj>
                </mc:Choice>
                <mc:Fallback>
                  <p:oleObj name="Equation" r:id="rId14" imgW="126720" imgH="12672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3058" y="1498248"/>
                          <a:ext cx="251011" cy="2509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7" name="Line 16"/>
            <p:cNvSpPr>
              <a:spLocks noChangeShapeType="1"/>
            </p:cNvSpPr>
            <p:nvPr/>
          </p:nvSpPr>
          <p:spPr bwMode="auto">
            <a:xfrm>
              <a:off x="8252263" y="1544088"/>
              <a:ext cx="160351" cy="273050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6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5145933"/>
                </p:ext>
              </p:extLst>
            </p:nvPr>
          </p:nvGraphicFramePr>
          <p:xfrm>
            <a:off x="6158178" y="2285451"/>
            <a:ext cx="209567" cy="300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26720" imgH="177480" progId="Equation.DSMT4">
                    <p:embed/>
                  </p:oleObj>
                </mc:Choice>
                <mc:Fallback>
                  <p:oleObj name="Equation" r:id="rId16" imgW="126720" imgH="17748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8178" y="2285451"/>
                          <a:ext cx="209567" cy="300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8" name="Line 18"/>
            <p:cNvSpPr>
              <a:spLocks noChangeShapeType="1"/>
            </p:cNvSpPr>
            <p:nvPr/>
          </p:nvSpPr>
          <p:spPr bwMode="auto">
            <a:xfrm rot="896160" flipH="1">
              <a:off x="6986922" y="2037801"/>
              <a:ext cx="279423" cy="29368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19"/>
            <p:cNvSpPr>
              <a:spLocks noChangeShapeType="1"/>
            </p:cNvSpPr>
            <p:nvPr/>
          </p:nvSpPr>
          <p:spPr bwMode="auto">
            <a:xfrm rot="903083">
              <a:off x="7226653" y="1875876"/>
              <a:ext cx="344517" cy="3302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20"/>
            <p:cNvSpPr>
              <a:spLocks noChangeShapeType="1"/>
            </p:cNvSpPr>
            <p:nvPr/>
          </p:nvSpPr>
          <p:spPr bwMode="auto">
            <a:xfrm rot="903083">
              <a:off x="7175849" y="1901276"/>
              <a:ext cx="344517" cy="3302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1"/>
            <p:cNvSpPr>
              <a:spLocks noChangeShapeType="1"/>
            </p:cNvSpPr>
            <p:nvPr/>
          </p:nvSpPr>
          <p:spPr bwMode="auto">
            <a:xfrm rot="903083">
              <a:off x="7125045" y="1926676"/>
              <a:ext cx="344517" cy="3302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7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7327476"/>
                </p:ext>
              </p:extLst>
            </p:nvPr>
          </p:nvGraphicFramePr>
          <p:xfrm>
            <a:off x="7842250" y="1933575"/>
            <a:ext cx="655638" cy="476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330120" imgH="241200" progId="Equation.DSMT4">
                    <p:embed/>
                  </p:oleObj>
                </mc:Choice>
                <mc:Fallback>
                  <p:oleObj name="Equation" r:id="rId18" imgW="330120" imgH="2412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2250" y="1933575"/>
                          <a:ext cx="655638" cy="476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2" name="Rectangle 23"/>
            <p:cNvSpPr>
              <a:spLocks noChangeArrowheads="1"/>
            </p:cNvSpPr>
            <p:nvPr/>
          </p:nvSpPr>
          <p:spPr bwMode="auto">
            <a:xfrm>
              <a:off x="2976564" y="2815676"/>
              <a:ext cx="6136195" cy="80327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Line 24"/>
            <p:cNvSpPr>
              <a:spLocks noChangeShapeType="1"/>
            </p:cNvSpPr>
            <p:nvPr/>
          </p:nvSpPr>
          <p:spPr bwMode="auto">
            <a:xfrm>
              <a:off x="9160389" y="2812501"/>
              <a:ext cx="3969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8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2095338"/>
                </p:ext>
              </p:extLst>
            </p:nvPr>
          </p:nvGraphicFramePr>
          <p:xfrm>
            <a:off x="8495172" y="1329776"/>
            <a:ext cx="298475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52280" imgH="228600" progId="Equation.DSMT4">
                    <p:embed/>
                  </p:oleObj>
                </mc:Choice>
                <mc:Fallback>
                  <p:oleObj name="Equation" r:id="rId20" imgW="152280" imgH="2286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95172" y="1329776"/>
                          <a:ext cx="298475" cy="441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4" name="Line 26"/>
            <p:cNvSpPr>
              <a:spLocks noChangeShapeType="1"/>
            </p:cNvSpPr>
            <p:nvPr/>
          </p:nvSpPr>
          <p:spPr bwMode="auto">
            <a:xfrm flipV="1">
              <a:off x="6032755" y="1883813"/>
              <a:ext cx="0" cy="895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Oval 29"/>
            <p:cNvSpPr>
              <a:spLocks noChangeArrowheads="1"/>
            </p:cNvSpPr>
            <p:nvPr/>
          </p:nvSpPr>
          <p:spPr bwMode="auto">
            <a:xfrm>
              <a:off x="6796406" y="3106188"/>
              <a:ext cx="215918" cy="231775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32"/>
            <p:cNvSpPr>
              <a:spLocks noChangeArrowheads="1"/>
            </p:cNvSpPr>
            <p:nvPr/>
          </p:nvSpPr>
          <p:spPr bwMode="auto">
            <a:xfrm>
              <a:off x="6796406" y="2833138"/>
              <a:ext cx="215918" cy="231775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" name="Oval 35"/>
            <p:cNvSpPr>
              <a:spLocks noChangeArrowheads="1"/>
            </p:cNvSpPr>
            <p:nvPr/>
          </p:nvSpPr>
          <p:spPr bwMode="auto">
            <a:xfrm>
              <a:off x="6794818" y="3379238"/>
              <a:ext cx="215918" cy="231775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Oval 38"/>
            <p:cNvSpPr>
              <a:spLocks noChangeArrowheads="1"/>
            </p:cNvSpPr>
            <p:nvPr/>
          </p:nvSpPr>
          <p:spPr bwMode="auto">
            <a:xfrm>
              <a:off x="4981742" y="3096663"/>
              <a:ext cx="215918" cy="231775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Oval 41"/>
            <p:cNvSpPr>
              <a:spLocks noChangeArrowheads="1"/>
            </p:cNvSpPr>
            <p:nvPr/>
          </p:nvSpPr>
          <p:spPr bwMode="auto">
            <a:xfrm>
              <a:off x="4981742" y="2823613"/>
              <a:ext cx="215918" cy="231775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Oval 44"/>
            <p:cNvSpPr>
              <a:spLocks noChangeArrowheads="1"/>
            </p:cNvSpPr>
            <p:nvPr/>
          </p:nvSpPr>
          <p:spPr bwMode="auto">
            <a:xfrm>
              <a:off x="4980155" y="3369713"/>
              <a:ext cx="215918" cy="231775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" name="Freeform 46"/>
            <p:cNvSpPr>
              <a:spLocks/>
            </p:cNvSpPr>
            <p:nvPr/>
          </p:nvSpPr>
          <p:spPr bwMode="auto">
            <a:xfrm>
              <a:off x="6047044" y="2573290"/>
              <a:ext cx="154000" cy="121737"/>
            </a:xfrm>
            <a:custGeom>
              <a:avLst/>
              <a:gdLst>
                <a:gd name="T0" fmla="*/ 0 w 97"/>
                <a:gd name="T1" fmla="*/ 2147483647 h 83"/>
                <a:gd name="T2" fmla="*/ 2147483647 w 97"/>
                <a:gd name="T3" fmla="*/ 2147483647 h 83"/>
                <a:gd name="T4" fmla="*/ 2147483647 w 97"/>
                <a:gd name="T5" fmla="*/ 2147483647 h 83"/>
                <a:gd name="T6" fmla="*/ 0 60000 65536"/>
                <a:gd name="T7" fmla="*/ 0 60000 65536"/>
                <a:gd name="T8" fmla="*/ 0 60000 65536"/>
                <a:gd name="T9" fmla="*/ 0 w 97"/>
                <a:gd name="T10" fmla="*/ 0 h 83"/>
                <a:gd name="T11" fmla="*/ 97 w 97"/>
                <a:gd name="T12" fmla="*/ 83 h 83"/>
                <a:gd name="connsiteX0" fmla="*/ 0 w 10000"/>
                <a:gd name="connsiteY0" fmla="*/ 109 h 9266"/>
                <a:gd name="connsiteX1" fmla="*/ 7680 w 10000"/>
                <a:gd name="connsiteY1" fmla="*/ 2386 h 9266"/>
                <a:gd name="connsiteX2" fmla="*/ 10000 w 10000"/>
                <a:gd name="connsiteY2" fmla="*/ 9266 h 9266"/>
                <a:gd name="connsiteX0" fmla="*/ 0 w 10000"/>
                <a:gd name="connsiteY0" fmla="*/ 73 h 9955"/>
                <a:gd name="connsiteX1" fmla="*/ 7680 w 10000"/>
                <a:gd name="connsiteY1" fmla="*/ 3648 h 9955"/>
                <a:gd name="connsiteX2" fmla="*/ 10000 w 10000"/>
                <a:gd name="connsiteY2" fmla="*/ 9955 h 9955"/>
                <a:gd name="connsiteX0" fmla="*/ 0 w 10000"/>
                <a:gd name="connsiteY0" fmla="*/ 89 h 10016"/>
                <a:gd name="connsiteX1" fmla="*/ 5908 w 10000"/>
                <a:gd name="connsiteY1" fmla="*/ 3119 h 10016"/>
                <a:gd name="connsiteX2" fmla="*/ 10000 w 10000"/>
                <a:gd name="connsiteY2" fmla="*/ 10016 h 1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16">
                  <a:moveTo>
                    <a:pt x="0" y="89"/>
                  </a:moveTo>
                  <a:cubicBezTo>
                    <a:pt x="1856" y="-434"/>
                    <a:pt x="4258" y="1422"/>
                    <a:pt x="5908" y="3119"/>
                  </a:cubicBezTo>
                  <a:cubicBezTo>
                    <a:pt x="7557" y="4818"/>
                    <a:pt x="8557" y="6228"/>
                    <a:pt x="10000" y="1001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9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1478376"/>
                </p:ext>
              </p:extLst>
            </p:nvPr>
          </p:nvGraphicFramePr>
          <p:xfrm>
            <a:off x="3400937" y="3023639"/>
            <a:ext cx="266722" cy="374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26720" imgH="177480" progId="Equation.DSMT4">
                    <p:embed/>
                  </p:oleObj>
                </mc:Choice>
                <mc:Fallback>
                  <p:oleObj name="Equation" r:id="rId22" imgW="126720" imgH="177480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0937" y="3023639"/>
                          <a:ext cx="266722" cy="3746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0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2586374"/>
                </p:ext>
              </p:extLst>
            </p:nvPr>
          </p:nvGraphicFramePr>
          <p:xfrm>
            <a:off x="6075621" y="3041101"/>
            <a:ext cx="354041" cy="487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164880" imgH="228600" progId="Equation.DSMT4">
                    <p:embed/>
                  </p:oleObj>
                </mc:Choice>
                <mc:Fallback>
                  <p:oleObj name="Equation" r:id="rId24" imgW="164880" imgH="228600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75621" y="3041101"/>
                          <a:ext cx="354041" cy="487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1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0933211"/>
                </p:ext>
              </p:extLst>
            </p:nvPr>
          </p:nvGraphicFramePr>
          <p:xfrm>
            <a:off x="6693209" y="1659976"/>
            <a:ext cx="26196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114120" imgH="126720" progId="Equation.DSMT4">
                    <p:embed/>
                  </p:oleObj>
                </mc:Choice>
                <mc:Fallback>
                  <p:oleObj name="Equation" r:id="rId26" imgW="114120" imgH="126720" progId="Equation.DSMT4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93209" y="1659976"/>
                          <a:ext cx="261960" cy="292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2" name="Line 52"/>
            <p:cNvSpPr>
              <a:spLocks noChangeShapeType="1"/>
            </p:cNvSpPr>
            <p:nvPr/>
          </p:nvSpPr>
          <p:spPr bwMode="auto">
            <a:xfrm flipV="1">
              <a:off x="5021434" y="2874413"/>
              <a:ext cx="141299" cy="130175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Line 53"/>
            <p:cNvSpPr>
              <a:spLocks noChangeShapeType="1"/>
            </p:cNvSpPr>
            <p:nvPr/>
          </p:nvSpPr>
          <p:spPr bwMode="auto">
            <a:xfrm flipH="1" flipV="1">
              <a:off x="5007145" y="2861713"/>
              <a:ext cx="165114" cy="153988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56"/>
            <p:cNvGrpSpPr>
              <a:grpSpLocks/>
            </p:cNvGrpSpPr>
            <p:nvPr/>
          </p:nvGrpSpPr>
          <p:grpSpPr bwMode="auto">
            <a:xfrm>
              <a:off x="5005557" y="3125238"/>
              <a:ext cx="165114" cy="153988"/>
              <a:chOff x="2316" y="3679"/>
              <a:chExt cx="104" cy="97"/>
            </a:xfrm>
          </p:grpSpPr>
          <p:sp>
            <p:nvSpPr>
              <p:cNvPr id="3131" name="Line 54"/>
              <p:cNvSpPr>
                <a:spLocks noChangeShapeType="1"/>
              </p:cNvSpPr>
              <p:nvPr/>
            </p:nvSpPr>
            <p:spPr bwMode="auto">
              <a:xfrm flipV="1">
                <a:off x="2325" y="3687"/>
                <a:ext cx="89" cy="8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2" name="Line 55"/>
              <p:cNvSpPr>
                <a:spLocks noChangeShapeType="1"/>
              </p:cNvSpPr>
              <p:nvPr/>
            </p:nvSpPr>
            <p:spPr bwMode="auto">
              <a:xfrm flipH="1" flipV="1">
                <a:off x="2316" y="3679"/>
                <a:ext cx="104" cy="97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15" name="Group 57"/>
            <p:cNvGrpSpPr>
              <a:grpSpLocks/>
            </p:cNvGrpSpPr>
            <p:nvPr/>
          </p:nvGrpSpPr>
          <p:grpSpPr bwMode="auto">
            <a:xfrm>
              <a:off x="5003969" y="3404638"/>
              <a:ext cx="165114" cy="153988"/>
              <a:chOff x="2316" y="3679"/>
              <a:chExt cx="104" cy="97"/>
            </a:xfrm>
          </p:grpSpPr>
          <p:sp>
            <p:nvSpPr>
              <p:cNvPr id="3129" name="Line 58"/>
              <p:cNvSpPr>
                <a:spLocks noChangeShapeType="1"/>
              </p:cNvSpPr>
              <p:nvPr/>
            </p:nvSpPr>
            <p:spPr bwMode="auto">
              <a:xfrm flipV="1">
                <a:off x="2325" y="3687"/>
                <a:ext cx="89" cy="8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Line 59"/>
              <p:cNvSpPr>
                <a:spLocks noChangeShapeType="1"/>
              </p:cNvSpPr>
              <p:nvPr/>
            </p:nvSpPr>
            <p:spPr bwMode="auto">
              <a:xfrm flipH="1" flipV="1">
                <a:off x="2316" y="3679"/>
                <a:ext cx="104" cy="97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16" name="Group 60"/>
            <p:cNvGrpSpPr>
              <a:grpSpLocks/>
            </p:cNvGrpSpPr>
            <p:nvPr/>
          </p:nvGrpSpPr>
          <p:grpSpPr bwMode="auto">
            <a:xfrm>
              <a:off x="6820220" y="2869651"/>
              <a:ext cx="165114" cy="153987"/>
              <a:chOff x="2316" y="3679"/>
              <a:chExt cx="104" cy="97"/>
            </a:xfrm>
          </p:grpSpPr>
          <p:sp>
            <p:nvSpPr>
              <p:cNvPr id="3127" name="Line 61"/>
              <p:cNvSpPr>
                <a:spLocks noChangeShapeType="1"/>
              </p:cNvSpPr>
              <p:nvPr/>
            </p:nvSpPr>
            <p:spPr bwMode="auto">
              <a:xfrm flipV="1">
                <a:off x="2325" y="3687"/>
                <a:ext cx="89" cy="8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Line 62"/>
              <p:cNvSpPr>
                <a:spLocks noChangeShapeType="1"/>
              </p:cNvSpPr>
              <p:nvPr/>
            </p:nvSpPr>
            <p:spPr bwMode="auto">
              <a:xfrm flipH="1" flipV="1">
                <a:off x="2316" y="3679"/>
                <a:ext cx="104" cy="97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17" name="Group 63"/>
            <p:cNvGrpSpPr>
              <a:grpSpLocks/>
            </p:cNvGrpSpPr>
            <p:nvPr/>
          </p:nvGrpSpPr>
          <p:grpSpPr bwMode="auto">
            <a:xfrm>
              <a:off x="6817045" y="3139526"/>
              <a:ext cx="165114" cy="153987"/>
              <a:chOff x="2316" y="3679"/>
              <a:chExt cx="104" cy="97"/>
            </a:xfrm>
          </p:grpSpPr>
          <p:sp>
            <p:nvSpPr>
              <p:cNvPr id="3125" name="Line 64"/>
              <p:cNvSpPr>
                <a:spLocks noChangeShapeType="1"/>
              </p:cNvSpPr>
              <p:nvPr/>
            </p:nvSpPr>
            <p:spPr bwMode="auto">
              <a:xfrm flipV="1">
                <a:off x="2325" y="3687"/>
                <a:ext cx="89" cy="8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65"/>
              <p:cNvSpPr>
                <a:spLocks noChangeShapeType="1"/>
              </p:cNvSpPr>
              <p:nvPr/>
            </p:nvSpPr>
            <p:spPr bwMode="auto">
              <a:xfrm flipH="1" flipV="1">
                <a:off x="2316" y="3679"/>
                <a:ext cx="104" cy="97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18" name="Group 66"/>
            <p:cNvGrpSpPr>
              <a:grpSpLocks/>
            </p:cNvGrpSpPr>
            <p:nvPr/>
          </p:nvGrpSpPr>
          <p:grpSpPr bwMode="auto">
            <a:xfrm>
              <a:off x="6826570" y="3420513"/>
              <a:ext cx="165114" cy="153988"/>
              <a:chOff x="2316" y="3679"/>
              <a:chExt cx="104" cy="97"/>
            </a:xfrm>
          </p:grpSpPr>
          <p:sp>
            <p:nvSpPr>
              <p:cNvPr id="3123" name="Line 67"/>
              <p:cNvSpPr>
                <a:spLocks noChangeShapeType="1"/>
              </p:cNvSpPr>
              <p:nvPr/>
            </p:nvSpPr>
            <p:spPr bwMode="auto">
              <a:xfrm flipV="1">
                <a:off x="2325" y="3687"/>
                <a:ext cx="89" cy="8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68"/>
              <p:cNvSpPr>
                <a:spLocks noChangeShapeType="1"/>
              </p:cNvSpPr>
              <p:nvPr/>
            </p:nvSpPr>
            <p:spPr bwMode="auto">
              <a:xfrm flipH="1" flipV="1">
                <a:off x="2316" y="3679"/>
                <a:ext cx="104" cy="97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19" name="Group 110"/>
            <p:cNvGrpSpPr>
              <a:grpSpLocks/>
            </p:cNvGrpSpPr>
            <p:nvPr/>
          </p:nvGrpSpPr>
          <p:grpSpPr bwMode="auto">
            <a:xfrm>
              <a:off x="7799789" y="1694901"/>
              <a:ext cx="174639" cy="174625"/>
              <a:chOff x="4647" y="3196"/>
              <a:chExt cx="110" cy="110"/>
            </a:xfrm>
          </p:grpSpPr>
          <p:sp>
            <p:nvSpPr>
              <p:cNvPr id="3121" name="Oval 108"/>
              <p:cNvSpPr>
                <a:spLocks noChangeArrowheads="1"/>
              </p:cNvSpPr>
              <p:nvPr/>
            </p:nvSpPr>
            <p:spPr bwMode="auto">
              <a:xfrm>
                <a:off x="4647" y="3196"/>
                <a:ext cx="110" cy="110"/>
              </a:xfrm>
              <a:prstGeom prst="ellipse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2" name="Oval 109"/>
              <p:cNvSpPr>
                <a:spLocks noChangeArrowheads="1"/>
              </p:cNvSpPr>
              <p:nvPr/>
            </p:nvSpPr>
            <p:spPr bwMode="auto">
              <a:xfrm>
                <a:off x="4671" y="3219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3120" name="Straight Connector 78"/>
            <p:cNvCxnSpPr>
              <a:cxnSpLocks noChangeShapeType="1"/>
            </p:cNvCxnSpPr>
            <p:nvPr/>
          </p:nvCxnSpPr>
          <p:spPr bwMode="auto">
            <a:xfrm>
              <a:off x="2971801" y="3624993"/>
              <a:ext cx="6131256" cy="0"/>
            </a:xfrm>
            <a:prstGeom prst="line">
              <a:avLst/>
            </a:prstGeom>
            <a:noFill/>
            <a:ln w="57150" algn="ctr">
              <a:solidFill>
                <a:srgbClr val="FFC000"/>
              </a:solidFill>
              <a:round/>
              <a:headEnd/>
              <a:tailEnd/>
            </a:ln>
          </p:spPr>
        </p:cxnSp>
        <p:graphicFrame>
          <p:nvGraphicFramePr>
            <p:cNvPr id="75" name="Object 10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3733927"/>
                </p:ext>
              </p:extLst>
            </p:nvPr>
          </p:nvGraphicFramePr>
          <p:xfrm>
            <a:off x="7207749" y="2892094"/>
            <a:ext cx="549275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279360" imgH="241200" progId="Equation.DSMT4">
                    <p:embed/>
                  </p:oleObj>
                </mc:Choice>
                <mc:Fallback>
                  <p:oleObj name="Equation" r:id="rId28" imgW="279360" imgH="241200" progId="Equation.DSMT4">
                    <p:embed/>
                    <p:pic>
                      <p:nvPicPr>
                        <p:cNvPr id="0" name="Picture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7749" y="2892094"/>
                          <a:ext cx="549275" cy="4714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CDAB7D22-9AEF-484B-E4F9-AB47CABAFE86}"/>
                </a:ext>
              </a:extLst>
            </p:cNvPr>
            <p:cNvCxnSpPr/>
            <p:nvPr/>
          </p:nvCxnSpPr>
          <p:spPr bwMode="auto">
            <a:xfrm>
              <a:off x="3746310" y="2845559"/>
              <a:ext cx="0" cy="75745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aphicFrame>
          <p:nvGraphicFramePr>
            <p:cNvPr id="79" name="Object 7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2922783"/>
                </p:ext>
              </p:extLst>
            </p:nvPr>
          </p:nvGraphicFramePr>
          <p:xfrm>
            <a:off x="9402763" y="1390650"/>
            <a:ext cx="1184275" cy="436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825480" imgH="304560" progId="Equation.DSMT4">
                    <p:embed/>
                  </p:oleObj>
                </mc:Choice>
                <mc:Fallback>
                  <p:oleObj name="Equation" r:id="rId30" imgW="825480" imgH="304560" progId="Equation.DSMT4">
                    <p:embed/>
                    <p:pic>
                      <p:nvPicPr>
                        <p:cNvPr id="92" name="Object 91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9402763" y="1390650"/>
                          <a:ext cx="1184275" cy="4365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" name="Object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85042150"/>
                </p:ext>
              </p:extLst>
            </p:nvPr>
          </p:nvGraphicFramePr>
          <p:xfrm>
            <a:off x="9240838" y="1862138"/>
            <a:ext cx="1444625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2" imgW="1444731" imgH="407023" progId="Equation.DSMT4">
                    <p:embed/>
                  </p:oleObj>
                </mc:Choice>
                <mc:Fallback>
                  <p:oleObj name="Equation" r:id="rId32" imgW="1444731" imgH="407023" progId="Equation.DSMT4">
                    <p:embed/>
                    <p:pic>
                      <p:nvPicPr>
                        <p:cNvPr id="93" name="Object 92"/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9240838" y="1862138"/>
                          <a:ext cx="1444625" cy="40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958922" y="1050879"/>
            <a:ext cx="12315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Far-field:</a:t>
            </a:r>
          </a:p>
        </p:txBody>
      </p:sp>
      <p:graphicFrame>
        <p:nvGraphicFramePr>
          <p:cNvPr id="4098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842218"/>
              </p:ext>
            </p:extLst>
          </p:nvPr>
        </p:nvGraphicFramePr>
        <p:xfrm>
          <a:off x="1470901" y="1590509"/>
          <a:ext cx="5802312" cy="304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98520" imgH="1625400" progId="Equation.DSMT4">
                  <p:embed/>
                </p:oleObj>
              </mc:Choice>
              <mc:Fallback>
                <p:oleObj name="Equation" r:id="rId2" imgW="3098520" imgH="162540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901" y="1590509"/>
                        <a:ext cx="5802312" cy="304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178779"/>
              </p:ext>
            </p:extLst>
          </p:nvPr>
        </p:nvGraphicFramePr>
        <p:xfrm>
          <a:off x="4149963" y="5956703"/>
          <a:ext cx="3897668" cy="493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34880" imgH="279360" progId="Equation.DSMT4">
                  <p:embed/>
                </p:oleObj>
              </mc:Choice>
              <mc:Fallback>
                <p:oleObj name="Equation" r:id="rId4" imgW="2234880" imgH="27936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9963" y="5956703"/>
                        <a:ext cx="3897668" cy="493951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629" name="Rectangle 77"/>
          <p:cNvSpPr>
            <a:spLocks noChangeArrowheads="1"/>
          </p:cNvSpPr>
          <p:nvPr/>
        </p:nvSpPr>
        <p:spPr bwMode="auto">
          <a:xfrm>
            <a:off x="2286000" y="271464"/>
            <a:ext cx="7632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Circular Patch (cont.)</a:t>
            </a:r>
          </a:p>
        </p:txBody>
      </p:sp>
      <p:sp>
        <p:nvSpPr>
          <p:cNvPr id="4107" name="TextBox 10"/>
          <p:cNvSpPr txBox="1">
            <a:spLocks noChangeArrowheads="1"/>
          </p:cNvSpPr>
          <p:nvPr/>
        </p:nvSpPr>
        <p:spPr bwMode="auto">
          <a:xfrm>
            <a:off x="7770767" y="3179977"/>
            <a:ext cx="3079203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The primes here denotes source coordinates.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4108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930949"/>
              </p:ext>
            </p:extLst>
          </p:nvPr>
        </p:nvGraphicFramePr>
        <p:xfrm>
          <a:off x="3066553" y="5105684"/>
          <a:ext cx="58261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111480" imgH="330120" progId="Equation.DSMT4">
                  <p:embed/>
                </p:oleObj>
              </mc:Choice>
              <mc:Fallback>
                <p:oleObj name="Equation" r:id="rId6" imgW="3111480" imgH="3301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6553" y="5105684"/>
                        <a:ext cx="5826125" cy="6191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EF5D124-6EA9-1679-3C10-135E374D84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815277"/>
              </p:ext>
            </p:extLst>
          </p:nvPr>
        </p:nvGraphicFramePr>
        <p:xfrm>
          <a:off x="7913853" y="2103413"/>
          <a:ext cx="1346153" cy="448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99920" imgH="266400" progId="Equation.DSMT4">
                  <p:embed/>
                </p:oleObj>
              </mc:Choice>
              <mc:Fallback>
                <p:oleObj name="Equation" r:id="rId8" imgW="7999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13853" y="2103413"/>
                        <a:ext cx="1346153" cy="448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27900"/>
              </p:ext>
            </p:extLst>
          </p:nvPr>
        </p:nvGraphicFramePr>
        <p:xfrm>
          <a:off x="2088772" y="1844500"/>
          <a:ext cx="7569295" cy="613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28920" imgH="342720" progId="Equation.DSMT4">
                  <p:embed/>
                </p:oleObj>
              </mc:Choice>
              <mc:Fallback>
                <p:oleObj name="Equation" r:id="rId2" imgW="4228920" imgH="3427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8772" y="1844500"/>
                        <a:ext cx="7569295" cy="61392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539546"/>
              </p:ext>
            </p:extLst>
          </p:nvPr>
        </p:nvGraphicFramePr>
        <p:xfrm>
          <a:off x="4260423" y="2957497"/>
          <a:ext cx="1531772" cy="378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100" imgH="228600" progId="Equation.3">
                  <p:embed/>
                </p:oleObj>
              </mc:Choice>
              <mc:Fallback>
                <p:oleObj name="Equation" r:id="rId4" imgW="9271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0423" y="2957497"/>
                        <a:ext cx="1531772" cy="378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568235"/>
              </p:ext>
            </p:extLst>
          </p:nvPr>
        </p:nvGraphicFramePr>
        <p:xfrm>
          <a:off x="2667026" y="4897373"/>
          <a:ext cx="7307357" cy="1477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35080" imgH="774360" progId="Equation.DSMT4">
                  <p:embed/>
                </p:oleObj>
              </mc:Choice>
              <mc:Fallback>
                <p:oleObj name="Equation" r:id="rId6" imgW="3835080" imgH="7743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26" y="4897373"/>
                        <a:ext cx="7307357" cy="14777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Rectangle 14"/>
          <p:cNvSpPr>
            <a:spLocks noChangeArrowheads="1"/>
          </p:cNvSpPr>
          <p:nvPr/>
        </p:nvSpPr>
        <p:spPr bwMode="auto">
          <a:xfrm>
            <a:off x="1166552" y="4280209"/>
            <a:ext cx="87100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exponent term may be put in cylindrical coordinates as follows (</a:t>
            </a:r>
            <a:r>
              <a:rPr lang="en-US" sz="20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sz="20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 = </a:t>
            </a:r>
            <a:r>
              <a:rPr lang="en-US" sz="20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000" b="0" dirty="0">
                <a:solidFill>
                  <a:srgbClr val="0000FF"/>
                </a:solidFill>
                <a:sym typeface="Symbol" panose="05050102010706020507" pitchFamily="18" charset="2"/>
              </a:rPr>
              <a:t>)</a:t>
            </a:r>
            <a:r>
              <a:rPr lang="en-US" sz="2000" b="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5131" name="Rectangle 15"/>
          <p:cNvSpPr>
            <a:spLocks noChangeArrowheads="1"/>
          </p:cNvSpPr>
          <p:nvPr/>
        </p:nvSpPr>
        <p:spPr bwMode="auto">
          <a:xfrm>
            <a:off x="734990" y="1198611"/>
            <a:ext cx="5081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Inside the substrate we have (see Notes 10):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286000" y="271464"/>
            <a:ext cx="7632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Circular Patch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304719"/>
              </p:ext>
            </p:extLst>
          </p:nvPr>
        </p:nvGraphicFramePr>
        <p:xfrm>
          <a:off x="6610350" y="2840038"/>
          <a:ext cx="193171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47560" imgH="583920" progId="Equation.DSMT4">
                  <p:embed/>
                </p:oleObj>
              </mc:Choice>
              <mc:Fallback>
                <p:oleObj name="Equation" r:id="rId8" imgW="14475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610350" y="2840038"/>
                        <a:ext cx="1931710" cy="77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12"/>
          <p:cNvSpPr>
            <a:spLocks noChangeArrowheads="1"/>
          </p:cNvSpPr>
          <p:nvPr/>
        </p:nvSpPr>
        <p:spPr bwMode="auto">
          <a:xfrm>
            <a:off x="1269742" y="1168473"/>
            <a:ext cx="20603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614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545233"/>
              </p:ext>
            </p:extLst>
          </p:nvPr>
        </p:nvGraphicFramePr>
        <p:xfrm>
          <a:off x="2883776" y="2249347"/>
          <a:ext cx="6773862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00320" imgH="634680" progId="Equation.DSMT4">
                  <p:embed/>
                </p:oleObj>
              </mc:Choice>
              <mc:Fallback>
                <p:oleObj name="Equation" r:id="rId2" imgW="4000320" imgH="6346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776" y="2249347"/>
                        <a:ext cx="6773862" cy="1087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825690" y="3911600"/>
            <a:ext cx="106998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Since the horizontal magnetic field components are modeled as current in the TEN, we have</a:t>
            </a:r>
          </a:p>
        </p:txBody>
      </p:sp>
      <p:graphicFrame>
        <p:nvGraphicFramePr>
          <p:cNvPr id="61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241662"/>
              </p:ext>
            </p:extLst>
          </p:nvPr>
        </p:nvGraphicFramePr>
        <p:xfrm>
          <a:off x="3632200" y="4779963"/>
          <a:ext cx="49037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98600" imgH="253800" progId="Equation.DSMT4">
                  <p:embed/>
                </p:oleObj>
              </mc:Choice>
              <mc:Fallback>
                <p:oleObj name="Equation" r:id="rId4" imgW="2298600" imgH="253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4779963"/>
                        <a:ext cx="4903788" cy="5492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6"/>
          <p:cNvGraphicFramePr>
            <a:graphicFrameLocks noChangeAspect="1"/>
          </p:cNvGraphicFramePr>
          <p:nvPr/>
        </p:nvGraphicFramePr>
        <p:xfrm>
          <a:off x="4576764" y="5618163"/>
          <a:ext cx="3195637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11280" imgH="203040" progId="Equation.DSMT4">
                  <p:embed/>
                </p:oleObj>
              </mc:Choice>
              <mc:Fallback>
                <p:oleObj name="Equation" r:id="rId6" imgW="1511280" imgH="203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6764" y="5618163"/>
                        <a:ext cx="3195637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2286000" y="271464"/>
            <a:ext cx="7632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Circular Patch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2237A03-DA82-A9D7-907B-6D8A8EB5BB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526292"/>
              </p:ext>
            </p:extLst>
          </p:nvPr>
        </p:nvGraphicFramePr>
        <p:xfrm>
          <a:off x="3887243" y="1482203"/>
          <a:ext cx="38989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898434" imgH="493907" progId="Equation.DSMT4">
                  <p:embed/>
                </p:oleObj>
              </mc:Choice>
              <mc:Fallback>
                <p:oleObj name="Equation" r:id="rId8" imgW="3898434" imgH="49390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87243" y="1482203"/>
                        <a:ext cx="3898900" cy="493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B845CF57-AC26-609F-9868-A08FE8336AFC}"/>
              </a:ext>
            </a:extLst>
          </p:cNvPr>
          <p:cNvSpPr/>
          <p:nvPr/>
        </p:nvSpPr>
        <p:spPr bwMode="auto">
          <a:xfrm>
            <a:off x="1903863" y="2572603"/>
            <a:ext cx="402609" cy="245660"/>
          </a:xfrm>
          <a:prstGeom prst="rightArrow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9" name="Rectangle 7"/>
          <p:cNvSpPr>
            <a:spLocks noChangeArrowheads="1"/>
          </p:cNvSpPr>
          <p:nvPr/>
        </p:nvSpPr>
        <p:spPr bwMode="auto">
          <a:xfrm>
            <a:off x="561882" y="1279219"/>
            <a:ext cx="449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TM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2000" b="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093587"/>
              </p:ext>
            </p:extLst>
          </p:nvPr>
        </p:nvGraphicFramePr>
        <p:xfrm>
          <a:off x="1109569" y="1144280"/>
          <a:ext cx="8953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000" imgH="304560" progId="Equation.DSMT4">
                  <p:embed/>
                </p:oleObj>
              </mc:Choice>
              <mc:Fallback>
                <p:oleObj name="Equation" r:id="rId2" imgW="495000" imgH="3045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569" y="1144280"/>
                        <a:ext cx="8953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780777"/>
              </p:ext>
            </p:extLst>
          </p:nvPr>
        </p:nvGraphicFramePr>
        <p:xfrm>
          <a:off x="1263106" y="1897039"/>
          <a:ext cx="4426008" cy="1692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9800" imgH="965160" progId="Equation.DSMT4">
                  <p:embed/>
                </p:oleObj>
              </mc:Choice>
              <mc:Fallback>
                <p:oleObj name="Equation" r:id="rId4" imgW="2539800" imgH="9651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106" y="1897039"/>
                        <a:ext cx="4426008" cy="16928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484895"/>
              </p:ext>
            </p:extLst>
          </p:nvPr>
        </p:nvGraphicFramePr>
        <p:xfrm>
          <a:off x="1157194" y="4127193"/>
          <a:ext cx="87471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95000" imgH="304560" progId="Equation.DSMT4">
                  <p:embed/>
                </p:oleObj>
              </mc:Choice>
              <mc:Fallback>
                <p:oleObj name="Equation" r:id="rId6" imgW="495000" imgH="3045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194" y="4127193"/>
                        <a:ext cx="874712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858922"/>
              </p:ext>
            </p:extLst>
          </p:nvPr>
        </p:nvGraphicFramePr>
        <p:xfrm>
          <a:off x="1125539" y="4929902"/>
          <a:ext cx="4736175" cy="1747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92080" imgH="990360" progId="Equation.DSMT4">
                  <p:embed/>
                </p:oleObj>
              </mc:Choice>
              <mc:Fallback>
                <p:oleObj name="Equation" r:id="rId8" imgW="2692080" imgH="9903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9" y="4929902"/>
                        <a:ext cx="4736175" cy="17476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Rectangle 18"/>
          <p:cNvSpPr>
            <a:spLocks noChangeArrowheads="1"/>
          </p:cNvSpPr>
          <p:nvPr/>
        </p:nvSpPr>
        <p:spPr bwMode="auto">
          <a:xfrm>
            <a:off x="626970" y="4241494"/>
            <a:ext cx="395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TE</a:t>
            </a:r>
            <a:r>
              <a:rPr lang="en-US" sz="20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2000" b="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19" name="Rectangle 19"/>
          <p:cNvSpPr>
            <a:spLocks noChangeArrowheads="1"/>
          </p:cNvSpPr>
          <p:nvPr/>
        </p:nvSpPr>
        <p:spPr bwMode="auto">
          <a:xfrm>
            <a:off x="2286000" y="271464"/>
            <a:ext cx="7632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 Field of Circular Patch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AF72328-BAC4-4D9F-B5B6-64CAED0950A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Line 36">
            <a:extLst>
              <a:ext uri="{FF2B5EF4-FFF2-40B4-BE49-F238E27FC236}">
                <a16:creationId xmlns:a16="http://schemas.microsoft.com/office/drawing/2014/main" id="{D092EE1B-914E-EC3B-EED1-D709088D0E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58780" y="1573097"/>
            <a:ext cx="1513736" cy="8198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" name="Object 11">
            <a:extLst>
              <a:ext uri="{FF2B5EF4-FFF2-40B4-BE49-F238E27FC236}">
                <a16:creationId xmlns:a16="http://schemas.microsoft.com/office/drawing/2014/main" id="{2615FF95-D35C-452A-63C3-29897094C3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906899"/>
              </p:ext>
            </p:extLst>
          </p:nvPr>
        </p:nvGraphicFramePr>
        <p:xfrm>
          <a:off x="11590108" y="2309709"/>
          <a:ext cx="160614" cy="17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720" imgH="139680" progId="Equation.DSMT4">
                  <p:embed/>
                </p:oleObj>
              </mc:Choice>
              <mc:Fallback>
                <p:oleObj name="Equation" r:id="rId10" imgW="126720" imgH="139680" progId="Equation.DSMT4">
                  <p:embed/>
                  <p:pic>
                    <p:nvPicPr>
                      <p:cNvPr id="52" name="Object 11">
                        <a:extLst>
                          <a:ext uri="{FF2B5EF4-FFF2-40B4-BE49-F238E27FC236}">
                            <a16:creationId xmlns:a16="http://schemas.microsoft.com/office/drawing/2014/main" id="{358A2C61-8D13-715E-DEDA-84FF9F691A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90108" y="2309709"/>
                        <a:ext cx="160614" cy="1718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3">
            <a:extLst>
              <a:ext uri="{FF2B5EF4-FFF2-40B4-BE49-F238E27FC236}">
                <a16:creationId xmlns:a16="http://schemas.microsoft.com/office/drawing/2014/main" id="{556A32F8-4187-2CBA-8531-FED7A94956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431927"/>
              </p:ext>
            </p:extLst>
          </p:nvPr>
        </p:nvGraphicFramePr>
        <p:xfrm>
          <a:off x="8985073" y="1361721"/>
          <a:ext cx="160614" cy="1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26720" progId="Equation.DSMT4">
                  <p:embed/>
                </p:oleObj>
              </mc:Choice>
              <mc:Fallback>
                <p:oleObj name="Equation" r:id="rId12" imgW="126720" imgH="126720" progId="Equation.DSMT4">
                  <p:embed/>
                  <p:pic>
                    <p:nvPicPr>
                      <p:cNvPr id="53" name="Object 13">
                        <a:extLst>
                          <a:ext uri="{FF2B5EF4-FFF2-40B4-BE49-F238E27FC236}">
                            <a16:creationId xmlns:a16="http://schemas.microsoft.com/office/drawing/2014/main" id="{B3AD2BF1-FC38-2A50-90B2-031BB0153C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073" y="1361721"/>
                        <a:ext cx="160614" cy="155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14">
            <a:extLst>
              <a:ext uri="{FF2B5EF4-FFF2-40B4-BE49-F238E27FC236}">
                <a16:creationId xmlns:a16="http://schemas.microsoft.com/office/drawing/2014/main" id="{2D68F447-F6B3-ADF3-EA82-6B6984171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8840" y="1464637"/>
            <a:ext cx="147413" cy="245537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22">
            <a:extLst>
              <a:ext uri="{FF2B5EF4-FFF2-40B4-BE49-F238E27FC236}">
                <a16:creationId xmlns:a16="http://schemas.microsoft.com/office/drawing/2014/main" id="{7B6BD9B8-E36A-4EC9-4280-6EBD96A2E91A}"/>
              </a:ext>
            </a:extLst>
          </p:cNvPr>
          <p:cNvSpPr>
            <a:spLocks noChangeShapeType="1"/>
          </p:cNvSpPr>
          <p:nvPr/>
        </p:nvSpPr>
        <p:spPr bwMode="auto">
          <a:xfrm rot="896160" flipH="1">
            <a:off x="9711139" y="1890998"/>
            <a:ext cx="193617" cy="19749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3">
            <a:extLst>
              <a:ext uri="{FF2B5EF4-FFF2-40B4-BE49-F238E27FC236}">
                <a16:creationId xmlns:a16="http://schemas.microsoft.com/office/drawing/2014/main" id="{882A6CF7-5FC7-4467-2668-93389DF85833}"/>
              </a:ext>
            </a:extLst>
          </p:cNvPr>
          <p:cNvSpPr>
            <a:spLocks noChangeShapeType="1"/>
          </p:cNvSpPr>
          <p:nvPr/>
        </p:nvSpPr>
        <p:spPr bwMode="auto">
          <a:xfrm rot="903083">
            <a:off x="9877253" y="1768459"/>
            <a:ext cx="238722" cy="222051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4">
            <a:extLst>
              <a:ext uri="{FF2B5EF4-FFF2-40B4-BE49-F238E27FC236}">
                <a16:creationId xmlns:a16="http://schemas.microsoft.com/office/drawing/2014/main" id="{CDFA8C2F-2EAD-F0BC-0686-62F0859C83D0}"/>
              </a:ext>
            </a:extLst>
          </p:cNvPr>
          <p:cNvSpPr>
            <a:spLocks noChangeShapeType="1"/>
          </p:cNvSpPr>
          <p:nvPr/>
        </p:nvSpPr>
        <p:spPr bwMode="auto">
          <a:xfrm rot="903083">
            <a:off x="9842050" y="1785540"/>
            <a:ext cx="238722" cy="222051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5">
            <a:extLst>
              <a:ext uri="{FF2B5EF4-FFF2-40B4-BE49-F238E27FC236}">
                <a16:creationId xmlns:a16="http://schemas.microsoft.com/office/drawing/2014/main" id="{54D81073-0339-BFA4-EDB2-5FCB758516E6}"/>
              </a:ext>
            </a:extLst>
          </p:cNvPr>
          <p:cNvSpPr>
            <a:spLocks noChangeShapeType="1"/>
          </p:cNvSpPr>
          <p:nvPr/>
        </p:nvSpPr>
        <p:spPr bwMode="auto">
          <a:xfrm rot="903083">
            <a:off x="9806847" y="1802621"/>
            <a:ext cx="238722" cy="222051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Object 27">
            <a:extLst>
              <a:ext uri="{FF2B5EF4-FFF2-40B4-BE49-F238E27FC236}">
                <a16:creationId xmlns:a16="http://schemas.microsoft.com/office/drawing/2014/main" id="{231F39AA-0AF5-479B-EA8A-BE819ABF68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714518"/>
              </p:ext>
            </p:extLst>
          </p:nvPr>
        </p:nvGraphicFramePr>
        <p:xfrm>
          <a:off x="10383555" y="1892484"/>
          <a:ext cx="424638" cy="338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91960" imgH="241200" progId="Equation.DSMT4">
                  <p:embed/>
                </p:oleObj>
              </mc:Choice>
              <mc:Fallback>
                <p:oleObj name="Equation" r:id="rId14" imgW="291960" imgH="241200" progId="Equation.DSMT4">
                  <p:embed/>
                  <p:pic>
                    <p:nvPicPr>
                      <p:cNvPr id="60" name="Object 27">
                        <a:extLst>
                          <a:ext uri="{FF2B5EF4-FFF2-40B4-BE49-F238E27FC236}">
                            <a16:creationId xmlns:a16="http://schemas.microsoft.com/office/drawing/2014/main" id="{A1F6B9D3-62A2-9263-9773-C4E2989378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3555" y="1892484"/>
                        <a:ext cx="424638" cy="3384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4">
            <a:extLst>
              <a:ext uri="{FF2B5EF4-FFF2-40B4-BE49-F238E27FC236}">
                <a16:creationId xmlns:a16="http://schemas.microsoft.com/office/drawing/2014/main" id="{4AA210BB-82FE-A34B-C7DE-7BAA2AE0E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289" y="2407923"/>
            <a:ext cx="4251882" cy="54018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35">
            <a:extLst>
              <a:ext uri="{FF2B5EF4-FFF2-40B4-BE49-F238E27FC236}">
                <a16:creationId xmlns:a16="http://schemas.microsoft.com/office/drawing/2014/main" id="{FA2D46FA-7E9E-9E79-3BEC-F74F757C3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17174" y="2398316"/>
            <a:ext cx="275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" name="Object 37">
            <a:extLst>
              <a:ext uri="{FF2B5EF4-FFF2-40B4-BE49-F238E27FC236}">
                <a16:creationId xmlns:a16="http://schemas.microsoft.com/office/drawing/2014/main" id="{FF62BB01-3444-4090-41AF-C712711AB6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484062"/>
              </p:ext>
            </p:extLst>
          </p:nvPr>
        </p:nvGraphicFramePr>
        <p:xfrm>
          <a:off x="10756233" y="1401221"/>
          <a:ext cx="206819" cy="29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52280" imgH="228600" progId="Equation.DSMT4">
                  <p:embed/>
                </p:oleObj>
              </mc:Choice>
              <mc:Fallback>
                <p:oleObj name="Equation" r:id="rId16" imgW="152280" imgH="228600" progId="Equation.DSMT4">
                  <p:embed/>
                  <p:pic>
                    <p:nvPicPr>
                      <p:cNvPr id="63" name="Object 37">
                        <a:extLst>
                          <a:ext uri="{FF2B5EF4-FFF2-40B4-BE49-F238E27FC236}">
                            <a16:creationId xmlns:a16="http://schemas.microsoft.com/office/drawing/2014/main" id="{2A45EEC8-2C39-81A9-A2A5-702615EC96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6233" y="1401221"/>
                        <a:ext cx="206819" cy="2967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ine 38">
            <a:extLst>
              <a:ext uri="{FF2B5EF4-FFF2-40B4-BE49-F238E27FC236}">
                <a16:creationId xmlns:a16="http://schemas.microsoft.com/office/drawing/2014/main" id="{F42F8EA6-A3A7-805D-E701-E4DDBE07CF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58780" y="1581637"/>
            <a:ext cx="0" cy="7942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47">
            <a:extLst>
              <a:ext uri="{FF2B5EF4-FFF2-40B4-BE49-F238E27FC236}">
                <a16:creationId xmlns:a16="http://schemas.microsoft.com/office/drawing/2014/main" id="{77B4318C-F9C5-19EC-C375-39E2B4575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78313" y="1750962"/>
            <a:ext cx="141751" cy="207491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Text Box 49">
            <a:extLst>
              <a:ext uri="{FF2B5EF4-FFF2-40B4-BE49-F238E27FC236}">
                <a16:creationId xmlns:a16="http://schemas.microsoft.com/office/drawing/2014/main" id="{6971BC44-FFEA-17FD-FE6F-8B0CFE2B3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256" y="2116250"/>
            <a:ext cx="1311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0" dirty="0"/>
              <a:t>Infinite substrate</a:t>
            </a:r>
          </a:p>
        </p:txBody>
      </p:sp>
      <p:cxnSp>
        <p:nvCxnSpPr>
          <p:cNvPr id="21" name="Straight Connector 30">
            <a:extLst>
              <a:ext uri="{FF2B5EF4-FFF2-40B4-BE49-F238E27FC236}">
                <a16:creationId xmlns:a16="http://schemas.microsoft.com/office/drawing/2014/main" id="{C0DBE31F-CA2F-C6A3-2E68-B531C5E3AD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28988" y="2968388"/>
            <a:ext cx="4256282" cy="0"/>
          </a:xfrm>
          <a:prstGeom prst="line">
            <a:avLst/>
          </a:prstGeom>
          <a:noFill/>
          <a:ln w="57150" algn="ctr">
            <a:solidFill>
              <a:srgbClr val="FFCC66"/>
            </a:solidFill>
            <a:round/>
            <a:headEnd/>
            <a:tailEnd/>
          </a:ln>
        </p:spPr>
      </p:cxnSp>
      <p:sp>
        <p:nvSpPr>
          <p:cNvPr id="23" name="Line 38">
            <a:extLst>
              <a:ext uri="{FF2B5EF4-FFF2-40B4-BE49-F238E27FC236}">
                <a16:creationId xmlns:a16="http://schemas.microsoft.com/office/drawing/2014/main" id="{709AEC56-ABBE-3A22-4A60-9A1AD421F6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6680" y="2429362"/>
            <a:ext cx="0" cy="51144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F2D3FEB3-818E-EC82-9B1E-D551B276BF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933973"/>
              </p:ext>
            </p:extLst>
          </p:nvPr>
        </p:nvGraphicFramePr>
        <p:xfrm>
          <a:off x="7269872" y="2576000"/>
          <a:ext cx="169863" cy="237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6720" imgH="177480" progId="Equation.DSMT4">
                  <p:embed/>
                </p:oleObj>
              </mc:Choice>
              <mc:Fallback>
                <p:oleObj name="Equation" r:id="rId18" imgW="126720" imgH="1774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269872" y="2576000"/>
                        <a:ext cx="169863" cy="237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Line 36">
            <a:extLst>
              <a:ext uri="{FF2B5EF4-FFF2-40B4-BE49-F238E27FC236}">
                <a16:creationId xmlns:a16="http://schemas.microsoft.com/office/drawing/2014/main" id="{31054372-6358-5D5C-9465-5B8096D685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58480" y="4676366"/>
            <a:ext cx="1539166" cy="7858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7" name="Object 11">
            <a:extLst>
              <a:ext uri="{FF2B5EF4-FFF2-40B4-BE49-F238E27FC236}">
                <a16:creationId xmlns:a16="http://schemas.microsoft.com/office/drawing/2014/main" id="{29642604-26E1-B38A-E85F-9E666191FA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733581"/>
              </p:ext>
            </p:extLst>
          </p:nvPr>
        </p:nvGraphicFramePr>
        <p:xfrm>
          <a:off x="11632333" y="5382399"/>
          <a:ext cx="163313" cy="164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720" imgH="139680" progId="Equation.DSMT4">
                  <p:embed/>
                </p:oleObj>
              </mc:Choice>
              <mc:Fallback>
                <p:oleObj name="Equation" r:id="rId10" imgW="126720" imgH="139680" progId="Equation.DSMT4">
                  <p:embed/>
                  <p:pic>
                    <p:nvPicPr>
                      <p:cNvPr id="27" name="Object 11">
                        <a:extLst>
                          <a:ext uri="{FF2B5EF4-FFF2-40B4-BE49-F238E27FC236}">
                            <a16:creationId xmlns:a16="http://schemas.microsoft.com/office/drawing/2014/main" id="{081027F7-6CC1-C65F-CF3A-B0BE90B019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2333" y="5382399"/>
                        <a:ext cx="163313" cy="1647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3">
            <a:extLst>
              <a:ext uri="{FF2B5EF4-FFF2-40B4-BE49-F238E27FC236}">
                <a16:creationId xmlns:a16="http://schemas.microsoft.com/office/drawing/2014/main" id="{9262484C-DEC8-E1B4-56ED-D2BE80BAC8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379540"/>
              </p:ext>
            </p:extLst>
          </p:nvPr>
        </p:nvGraphicFramePr>
        <p:xfrm>
          <a:off x="8983535" y="4473765"/>
          <a:ext cx="163313" cy="149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26720" progId="Equation.DSMT4">
                  <p:embed/>
                </p:oleObj>
              </mc:Choice>
              <mc:Fallback>
                <p:oleObj name="Equation" r:id="rId12" imgW="126720" imgH="126720" progId="Equation.DSMT4">
                  <p:embed/>
                  <p:pic>
                    <p:nvPicPr>
                      <p:cNvPr id="28" name="Object 13">
                        <a:extLst>
                          <a:ext uri="{FF2B5EF4-FFF2-40B4-BE49-F238E27FC236}">
                            <a16:creationId xmlns:a16="http://schemas.microsoft.com/office/drawing/2014/main" id="{B6647A35-E1CD-C80A-966D-4C489B2F82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3535" y="4473765"/>
                        <a:ext cx="163313" cy="1493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Line 22">
            <a:extLst>
              <a:ext uri="{FF2B5EF4-FFF2-40B4-BE49-F238E27FC236}">
                <a16:creationId xmlns:a16="http://schemas.microsoft.com/office/drawing/2014/main" id="{B6FC0C79-695D-5A22-D930-A5C588300931}"/>
              </a:ext>
            </a:extLst>
          </p:cNvPr>
          <p:cNvSpPr>
            <a:spLocks noChangeShapeType="1"/>
          </p:cNvSpPr>
          <p:nvPr/>
        </p:nvSpPr>
        <p:spPr bwMode="auto">
          <a:xfrm rot="896160" flipH="1">
            <a:off x="9721799" y="4981637"/>
            <a:ext cx="196870" cy="189299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23">
            <a:extLst>
              <a:ext uri="{FF2B5EF4-FFF2-40B4-BE49-F238E27FC236}">
                <a16:creationId xmlns:a16="http://schemas.microsoft.com/office/drawing/2014/main" id="{B58BAA83-9C52-E331-AE16-B4EAFD5752C6}"/>
              </a:ext>
            </a:extLst>
          </p:cNvPr>
          <p:cNvSpPr>
            <a:spLocks noChangeShapeType="1"/>
          </p:cNvSpPr>
          <p:nvPr/>
        </p:nvSpPr>
        <p:spPr bwMode="auto">
          <a:xfrm rot="903083">
            <a:off x="9890704" y="4863618"/>
            <a:ext cx="242732" cy="21283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24">
            <a:extLst>
              <a:ext uri="{FF2B5EF4-FFF2-40B4-BE49-F238E27FC236}">
                <a16:creationId xmlns:a16="http://schemas.microsoft.com/office/drawing/2014/main" id="{2A32060F-FA90-5E10-3185-F80473AB2BF2}"/>
              </a:ext>
            </a:extLst>
          </p:cNvPr>
          <p:cNvSpPr>
            <a:spLocks noChangeShapeType="1"/>
          </p:cNvSpPr>
          <p:nvPr/>
        </p:nvSpPr>
        <p:spPr bwMode="auto">
          <a:xfrm rot="903083">
            <a:off x="9854909" y="4879990"/>
            <a:ext cx="242732" cy="21283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25">
            <a:extLst>
              <a:ext uri="{FF2B5EF4-FFF2-40B4-BE49-F238E27FC236}">
                <a16:creationId xmlns:a16="http://schemas.microsoft.com/office/drawing/2014/main" id="{7271C7C6-2DD4-584F-AFBE-6DA24F8B7ED7}"/>
              </a:ext>
            </a:extLst>
          </p:cNvPr>
          <p:cNvSpPr>
            <a:spLocks noChangeShapeType="1"/>
          </p:cNvSpPr>
          <p:nvPr/>
        </p:nvSpPr>
        <p:spPr bwMode="auto">
          <a:xfrm rot="903083">
            <a:off x="9819115" y="4896362"/>
            <a:ext cx="242732" cy="21283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4" name="Object 27">
            <a:extLst>
              <a:ext uri="{FF2B5EF4-FFF2-40B4-BE49-F238E27FC236}">
                <a16:creationId xmlns:a16="http://schemas.microsoft.com/office/drawing/2014/main" id="{521A9706-FF98-ACA4-5AF8-D9CFB0221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110166"/>
              </p:ext>
            </p:extLst>
          </p:nvPr>
        </p:nvGraphicFramePr>
        <p:xfrm>
          <a:off x="10329187" y="4962872"/>
          <a:ext cx="431772" cy="324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91960" imgH="241200" progId="Equation.DSMT4">
                  <p:embed/>
                </p:oleObj>
              </mc:Choice>
              <mc:Fallback>
                <p:oleObj name="Equation" r:id="rId14" imgW="291960" imgH="241200" progId="Equation.DSMT4">
                  <p:embed/>
                  <p:pic>
                    <p:nvPicPr>
                      <p:cNvPr id="34" name="Object 27">
                        <a:extLst>
                          <a:ext uri="{FF2B5EF4-FFF2-40B4-BE49-F238E27FC236}">
                            <a16:creationId xmlns:a16="http://schemas.microsoft.com/office/drawing/2014/main" id="{E2C85A1E-BA64-031E-F658-02649353A5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29187" y="4962872"/>
                        <a:ext cx="431772" cy="3243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id="{24E5B4D8-2F91-13ED-D08B-C14E7D31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265" y="5476537"/>
            <a:ext cx="4323312" cy="517758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5">
            <a:extLst>
              <a:ext uri="{FF2B5EF4-FFF2-40B4-BE49-F238E27FC236}">
                <a16:creationId xmlns:a16="http://schemas.microsoft.com/office/drawing/2014/main" id="{87369EE6-BF7B-BF20-408E-32A40919FF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53134" y="5467328"/>
            <a:ext cx="2796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7" name="Object 37">
            <a:extLst>
              <a:ext uri="{FF2B5EF4-FFF2-40B4-BE49-F238E27FC236}">
                <a16:creationId xmlns:a16="http://schemas.microsoft.com/office/drawing/2014/main" id="{6D266867-38F4-BE20-3731-C80E33453E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944513"/>
              </p:ext>
            </p:extLst>
          </p:nvPr>
        </p:nvGraphicFramePr>
        <p:xfrm>
          <a:off x="10784450" y="4511625"/>
          <a:ext cx="210293" cy="284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52280" imgH="228600" progId="Equation.DSMT4">
                  <p:embed/>
                </p:oleObj>
              </mc:Choice>
              <mc:Fallback>
                <p:oleObj name="Equation" r:id="rId16" imgW="152280" imgH="228600" progId="Equation.DSMT4">
                  <p:embed/>
                  <p:pic>
                    <p:nvPicPr>
                      <p:cNvPr id="37" name="Object 37">
                        <a:extLst>
                          <a:ext uri="{FF2B5EF4-FFF2-40B4-BE49-F238E27FC236}">
                            <a16:creationId xmlns:a16="http://schemas.microsoft.com/office/drawing/2014/main" id="{2D1639D4-F8C4-7EE3-C060-C091666C5D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84450" y="4511625"/>
                        <a:ext cx="210293" cy="284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Line 38">
            <a:extLst>
              <a:ext uri="{FF2B5EF4-FFF2-40B4-BE49-F238E27FC236}">
                <a16:creationId xmlns:a16="http://schemas.microsoft.com/office/drawing/2014/main" id="{0536A264-C6CA-44EF-0FBF-22C6A6398A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58480" y="4684552"/>
            <a:ext cx="0" cy="761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 Box 49">
            <a:extLst>
              <a:ext uri="{FF2B5EF4-FFF2-40B4-BE49-F238E27FC236}">
                <a16:creationId xmlns:a16="http://schemas.microsoft.com/office/drawing/2014/main" id="{5361EBBE-E9A7-62AF-DC00-E54D5F060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698" y="5095938"/>
            <a:ext cx="1311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0" dirty="0"/>
              <a:t>Infinite substrate</a:t>
            </a:r>
          </a:p>
        </p:txBody>
      </p:sp>
      <p:cxnSp>
        <p:nvCxnSpPr>
          <p:cNvPr id="41" name="Straight Connector 30">
            <a:extLst>
              <a:ext uri="{FF2B5EF4-FFF2-40B4-BE49-F238E27FC236}">
                <a16:creationId xmlns:a16="http://schemas.microsoft.com/office/drawing/2014/main" id="{55BB34FA-6334-83D8-1FD8-C5C5BCE6551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92909" y="6013735"/>
            <a:ext cx="4327786" cy="0"/>
          </a:xfrm>
          <a:prstGeom prst="line">
            <a:avLst/>
          </a:prstGeom>
          <a:noFill/>
          <a:ln w="57150" algn="ctr">
            <a:solidFill>
              <a:srgbClr val="FFCC66"/>
            </a:solidFill>
            <a:round/>
            <a:headEnd/>
            <a:tailEnd/>
          </a:ln>
        </p:spPr>
      </p:cxnSp>
      <p:sp>
        <p:nvSpPr>
          <p:cNvPr id="43" name="Text Box 44">
            <a:extLst>
              <a:ext uri="{FF2B5EF4-FFF2-40B4-BE49-F238E27FC236}">
                <a16:creationId xmlns:a16="http://schemas.microsoft.com/office/drawing/2014/main" id="{4BFA1B56-C602-B555-50B3-CEB56814F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6125" y="4532645"/>
            <a:ext cx="2872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 dirty="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FF2A23E-852B-D7EF-20F2-88C2A8A59483}"/>
              </a:ext>
            </a:extLst>
          </p:cNvPr>
          <p:cNvSpPr/>
          <p:nvPr/>
        </p:nvSpPr>
        <p:spPr bwMode="auto">
          <a:xfrm>
            <a:off x="10517408" y="4607686"/>
            <a:ext cx="149055" cy="13635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45" name="Oval 49">
            <a:extLst>
              <a:ext uri="{FF2B5EF4-FFF2-40B4-BE49-F238E27FC236}">
                <a16:creationId xmlns:a16="http://schemas.microsoft.com/office/drawing/2014/main" id="{464FD27D-E314-F42A-BE2C-632A08653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9931" y="4773223"/>
            <a:ext cx="148771" cy="136091"/>
          </a:xfrm>
          <a:prstGeom prst="ellipse">
            <a:avLst/>
          </a:prstGeom>
          <a:noFill/>
          <a:ln w="12700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50">
            <a:extLst>
              <a:ext uri="{FF2B5EF4-FFF2-40B4-BE49-F238E27FC236}">
                <a16:creationId xmlns:a16="http://schemas.microsoft.com/office/drawing/2014/main" id="{A0658ED7-9FA7-AE1F-DF1E-D7C0C8C14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2018" y="4704714"/>
            <a:ext cx="2872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 dirty="0">
                <a:solidFill>
                  <a:srgbClr val="FF9933"/>
                </a:solidFill>
              </a:rPr>
              <a:t>X</a:t>
            </a:r>
          </a:p>
        </p:txBody>
      </p:sp>
      <p:sp>
        <p:nvSpPr>
          <p:cNvPr id="47" name="Line 38">
            <a:extLst>
              <a:ext uri="{FF2B5EF4-FFF2-40B4-BE49-F238E27FC236}">
                <a16:creationId xmlns:a16="http://schemas.microsoft.com/office/drawing/2014/main" id="{0AB95359-9372-6E44-4178-7684BB2F87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8865" y="5460019"/>
            <a:ext cx="0" cy="51144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D4873060-7537-3170-90AA-43E74B1EB7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371823"/>
              </p:ext>
            </p:extLst>
          </p:nvPr>
        </p:nvGraphicFramePr>
        <p:xfrm>
          <a:off x="7232057" y="5606657"/>
          <a:ext cx="169863" cy="237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6720" imgH="177480" progId="Equation.DSMT4">
                  <p:embed/>
                </p:oleObj>
              </mc:Choice>
              <mc:Fallback>
                <p:oleObj name="Equation" r:id="rId18" imgW="126720" imgH="177480" progId="Equation.DSMT4">
                  <p:embed/>
                  <p:pic>
                    <p:nvPicPr>
                      <p:cNvPr id="66" name="Object 65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232057" y="5606657"/>
                        <a:ext cx="169863" cy="237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7277100" y="1466850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TM</a:t>
            </a:r>
            <a:r>
              <a:rPr lang="en-US" sz="2000" b="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67575" y="4514850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err="1">
                <a:solidFill>
                  <a:srgbClr val="FF0000"/>
                </a:solidFill>
              </a:rPr>
              <a:t>TE</a:t>
            </a:r>
            <a:r>
              <a:rPr lang="en-US" sz="2000" b="0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sz="2000" b="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381</Words>
  <Application>Microsoft Office PowerPoint</Application>
  <PresentationFormat>Widescreen</PresentationFormat>
  <Paragraphs>117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Symbol</vt:lpstr>
      <vt:lpstr>Times New Roman</vt:lpstr>
      <vt:lpstr>Wingdings</vt:lpstr>
      <vt:lpstr>Default Design</vt:lpstr>
      <vt:lpstr>Equation</vt:lpstr>
      <vt:lpstr>PowerPoint Presentation</vt:lpstr>
      <vt:lpstr>Overview</vt:lpstr>
      <vt:lpstr>Circular Patch: TM11 Mode</vt:lpstr>
      <vt:lpstr>Circular Patch (cont.)</vt:lpstr>
      <vt:lpstr>Far Field of Circular Patch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281</cp:revision>
  <dcterms:created xsi:type="dcterms:W3CDTF">2006-06-22T19:04:50Z</dcterms:created>
  <dcterms:modified xsi:type="dcterms:W3CDTF">2025-03-01T05:54:22Z</dcterms:modified>
</cp:coreProperties>
</file>