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3" r:id="rId2"/>
    <p:sldId id="321" r:id="rId3"/>
    <p:sldId id="332" r:id="rId4"/>
    <p:sldId id="333" r:id="rId5"/>
    <p:sldId id="323" r:id="rId6"/>
    <p:sldId id="324" r:id="rId7"/>
    <p:sldId id="331" r:id="rId8"/>
    <p:sldId id="334" r:id="rId9"/>
    <p:sldId id="325" r:id="rId10"/>
    <p:sldId id="326" r:id="rId11"/>
    <p:sldId id="327" r:id="rId12"/>
    <p:sldId id="328" r:id="rId13"/>
    <p:sldId id="329" r:id="rId1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FF"/>
    <a:srgbClr val="FF3300"/>
    <a:srgbClr val="FFFF66"/>
    <a:srgbClr val="00FF00"/>
    <a:srgbClr val="0066FF"/>
    <a:srgbClr val="3399FF"/>
    <a:srgbClr val="DDDDDD"/>
    <a:srgbClr val="C0C0C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7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e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emf"/><Relationship Id="rId1" Type="http://schemas.openxmlformats.org/officeDocument/2006/relationships/image" Target="../media/image17.wmf"/><Relationship Id="rId6" Type="http://schemas.openxmlformats.org/officeDocument/2006/relationships/image" Target="../media/image8.wmf"/><Relationship Id="rId5" Type="http://schemas.openxmlformats.org/officeDocument/2006/relationships/image" Target="../media/image7.e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97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7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7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97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AFB031D-8A86-48E3-88A4-3AD61FAF3C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C14E50B5-9DE5-4805-937C-50CF27B490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28D0DAC8-FAB2-45DA-BD33-0F8D1E6EAD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67B750FA-4159-44AF-8589-751A3507F3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DEAF1A9F-3882-4CE4-9448-9753B0347B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89E34E63-AD8E-474D-8574-AA07902BEC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7AE9AADB-1E09-4C9E-9763-6C6AA94C62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52DA81D8-AD41-4561-8C97-42AA4105DC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D77D27F3-AB72-4C5E-B803-87B8B5E527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2D67FB1A-D3DD-4724-9EBE-ED6BC77DB3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ED2BD751-F989-4F32-B8D3-DA47D8725C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fld id="{602ACC25-682C-4FA1-940A-5AB2E027E9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dirty="0"/>
          </a:p>
          <a:p>
            <a:fld id="{AB4B1A41-61B9-4D10-87D7-5B714F4DD9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241729" y="1146176"/>
            <a:ext cx="1484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Fall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7445933" y="4294832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12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41990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081" y="3544803"/>
            <a:ext cx="3749675" cy="2535237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7AE9AADB-1E09-4C9E-9763-6C6AA94C620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470" name="Rectangle 6"/>
          <p:cNvSpPr>
            <a:spLocks noChangeArrowheads="1"/>
          </p:cNvSpPr>
          <p:nvPr/>
        </p:nvSpPr>
        <p:spPr bwMode="auto">
          <a:xfrm>
            <a:off x="704116" y="3527836"/>
            <a:ext cx="55875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Substituting for the index of refraction, we have:</a:t>
            </a:r>
          </a:p>
        </p:txBody>
      </p:sp>
      <p:sp>
        <p:nvSpPr>
          <p:cNvPr id="190472" name="Rectangle 8"/>
          <p:cNvSpPr>
            <a:spLocks noChangeArrowheads="1"/>
          </p:cNvSpPr>
          <p:nvPr/>
        </p:nvSpPr>
        <p:spPr bwMode="auto">
          <a:xfrm>
            <a:off x="1382429" y="1235052"/>
            <a:ext cx="8205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have, accounting for all of the constants in front of the integrals:</a:t>
            </a:r>
          </a:p>
        </p:txBody>
      </p:sp>
      <p:graphicFrame>
        <p:nvGraphicFramePr>
          <p:cNvPr id="1904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740475"/>
              </p:ext>
            </p:extLst>
          </p:nvPr>
        </p:nvGraphicFramePr>
        <p:xfrm>
          <a:off x="2644929" y="1913655"/>
          <a:ext cx="72771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3949560" imgH="482400" progId="Equation.DSMT4">
                  <p:embed/>
                </p:oleObj>
              </mc:Choice>
              <mc:Fallback>
                <p:oleObj name="Equation" r:id="rId3" imgW="394956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929" y="1913655"/>
                        <a:ext cx="72771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834314"/>
              </p:ext>
            </p:extLst>
          </p:nvPr>
        </p:nvGraphicFramePr>
        <p:xfrm>
          <a:off x="2285587" y="4155195"/>
          <a:ext cx="7432386" cy="8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4025880" imgH="482400" progId="Equation.DSMT4">
                  <p:embed/>
                </p:oleObj>
              </mc:Choice>
              <mc:Fallback>
                <p:oleObj name="Equation" r:id="rId5" imgW="4025880" imgH="482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587" y="4155195"/>
                        <a:ext cx="7432386" cy="89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77" name="Rectangle 13"/>
          <p:cNvSpPr>
            <a:spLocks noChangeArrowheads="1"/>
          </p:cNvSpPr>
          <p:nvPr/>
        </p:nvSpPr>
        <p:spPr bwMode="auto">
          <a:xfrm>
            <a:off x="1719263" y="195263"/>
            <a:ext cx="873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Dipole Radiated Power (cont.)  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90478" name="Object 14"/>
          <p:cNvGraphicFramePr>
            <a:graphicFrameLocks noChangeAspect="1"/>
          </p:cNvGraphicFramePr>
          <p:nvPr/>
        </p:nvGraphicFramePr>
        <p:xfrm>
          <a:off x="5091113" y="5452976"/>
          <a:ext cx="21510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7" imgW="1180800" imgH="266400" progId="Equation.DSMT4">
                  <p:embed/>
                </p:oleObj>
              </mc:Choice>
              <mc:Fallback>
                <p:oleObj name="Equation" r:id="rId7" imgW="1180800" imgH="266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113" y="5452976"/>
                        <a:ext cx="2151062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3867172" y="4540025"/>
            <a:ext cx="7421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Define</a:t>
            </a:r>
          </a:p>
        </p:txBody>
      </p:sp>
      <p:sp>
        <p:nvSpPr>
          <p:cNvPr id="191496" name="Rectangle 8"/>
          <p:cNvSpPr>
            <a:spLocks noChangeArrowheads="1"/>
          </p:cNvSpPr>
          <p:nvPr/>
        </p:nvSpPr>
        <p:spPr bwMode="auto">
          <a:xfrm>
            <a:off x="2983159" y="2444337"/>
            <a:ext cx="1028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Note that</a:t>
            </a:r>
          </a:p>
        </p:txBody>
      </p:sp>
      <p:graphicFrame>
        <p:nvGraphicFramePr>
          <p:cNvPr id="191499" name="Object 11"/>
          <p:cNvGraphicFramePr>
            <a:graphicFrameLocks noChangeAspect="1"/>
          </p:cNvGraphicFramePr>
          <p:nvPr/>
        </p:nvGraphicFramePr>
        <p:xfrm>
          <a:off x="4245676" y="2245496"/>
          <a:ext cx="3299115" cy="160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1981080" imgH="965160" progId="Equation.DSMT4">
                  <p:embed/>
                </p:oleObj>
              </mc:Choice>
              <mc:Fallback>
                <p:oleObj name="Equation" r:id="rId3" imgW="1981080" imgH="9651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5676" y="2245496"/>
                        <a:ext cx="3299115" cy="1603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00" name="Object 12"/>
          <p:cNvGraphicFramePr>
            <a:graphicFrameLocks noChangeAspect="1"/>
          </p:cNvGraphicFramePr>
          <p:nvPr/>
        </p:nvGraphicFramePr>
        <p:xfrm>
          <a:off x="4749801" y="4316413"/>
          <a:ext cx="20240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1066680" imgH="431640" progId="Equation.DSMT4">
                  <p:embed/>
                </p:oleObj>
              </mc:Choice>
              <mc:Fallback>
                <p:oleObj name="Equation" r:id="rId5" imgW="106668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1" y="4316413"/>
                        <a:ext cx="202406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1501" name="Rectangle 13"/>
          <p:cNvSpPr>
            <a:spLocks noChangeArrowheads="1"/>
          </p:cNvSpPr>
          <p:nvPr/>
        </p:nvSpPr>
        <p:spPr bwMode="auto">
          <a:xfrm>
            <a:off x="3284869" y="5910758"/>
            <a:ext cx="5850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Then</a:t>
            </a:r>
          </a:p>
        </p:txBody>
      </p:sp>
      <p:graphicFrame>
        <p:nvGraphicFramePr>
          <p:cNvPr id="19150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809523"/>
              </p:ext>
            </p:extLst>
          </p:nvPr>
        </p:nvGraphicFramePr>
        <p:xfrm>
          <a:off x="4200422" y="5706940"/>
          <a:ext cx="392906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7" imgW="1930320" imgH="431640" progId="Equation.DSMT4">
                  <p:embed/>
                </p:oleObj>
              </mc:Choice>
              <mc:Fallback>
                <p:oleObj name="Equation" r:id="rId7" imgW="193032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422" y="5706940"/>
                        <a:ext cx="3929063" cy="873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1503" name="Rectangle 15"/>
          <p:cNvSpPr>
            <a:spLocks noChangeArrowheads="1"/>
          </p:cNvSpPr>
          <p:nvPr/>
        </p:nvSpPr>
        <p:spPr bwMode="auto">
          <a:xfrm>
            <a:off x="1719263" y="195263"/>
            <a:ext cx="873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Dipole Radiated Power (cont.)  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9150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410311"/>
              </p:ext>
            </p:extLst>
          </p:nvPr>
        </p:nvGraphicFramePr>
        <p:xfrm>
          <a:off x="1424864" y="1131214"/>
          <a:ext cx="7016337" cy="845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9" imgW="4025880" imgH="482400" progId="Equation.DSMT4">
                  <p:embed/>
                </p:oleObj>
              </mc:Choice>
              <mc:Fallback>
                <p:oleObj name="Equation" r:id="rId9" imgW="4025880" imgH="482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864" y="1131214"/>
                        <a:ext cx="7016337" cy="845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519" name="Rectangle 7"/>
          <p:cNvSpPr>
            <a:spLocks noChangeArrowheads="1"/>
          </p:cNvSpPr>
          <p:nvPr/>
        </p:nvSpPr>
        <p:spPr bwMode="auto">
          <a:xfrm>
            <a:off x="2462214" y="207963"/>
            <a:ext cx="72659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Patch</a:t>
            </a:r>
          </a:p>
        </p:txBody>
      </p:sp>
      <p:graphicFrame>
        <p:nvGraphicFramePr>
          <p:cNvPr id="19255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555437"/>
              </p:ext>
            </p:extLst>
          </p:nvPr>
        </p:nvGraphicFramePr>
        <p:xfrm>
          <a:off x="5549718" y="1790296"/>
          <a:ext cx="1928813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990360" imgH="431640" progId="Equation.DSMT4">
                  <p:embed/>
                </p:oleObj>
              </mc:Choice>
              <mc:Fallback>
                <p:oleObj name="Equation" r:id="rId3" imgW="990360" imgH="43164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718" y="1790296"/>
                        <a:ext cx="1928813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5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866407"/>
              </p:ext>
            </p:extLst>
          </p:nvPr>
        </p:nvGraphicFramePr>
        <p:xfrm>
          <a:off x="6896955" y="3306834"/>
          <a:ext cx="3134084" cy="2971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5" imgW="1955520" imgH="1854000" progId="Equation.DSMT4">
                  <p:embed/>
                </p:oleObj>
              </mc:Choice>
              <mc:Fallback>
                <p:oleObj name="Equation" r:id="rId5" imgW="1955520" imgH="18540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955" y="3306834"/>
                        <a:ext cx="3134084" cy="29717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830705" y="1312458"/>
            <a:ext cx="14097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Assume that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713939" y="3583090"/>
            <a:ext cx="6280539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find the equivalent dipole moment of the patch: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4843A7D-FD91-2962-1091-C6518CEA24FA}"/>
              </a:ext>
            </a:extLst>
          </p:cNvPr>
          <p:cNvGrpSpPr/>
          <p:nvPr/>
        </p:nvGrpSpPr>
        <p:grpSpPr>
          <a:xfrm>
            <a:off x="1762717" y="1004674"/>
            <a:ext cx="2031361" cy="2062910"/>
            <a:chOff x="2506520" y="1223038"/>
            <a:chExt cx="2031361" cy="2062910"/>
          </a:xfrm>
        </p:grpSpPr>
        <p:sp>
          <p:nvSpPr>
            <p:cNvPr id="192525" name="Line 13"/>
            <p:cNvSpPr>
              <a:spLocks noChangeShapeType="1"/>
            </p:cNvSpPr>
            <p:nvPr/>
          </p:nvSpPr>
          <p:spPr bwMode="auto">
            <a:xfrm>
              <a:off x="3953708" y="2529006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2526" name="Rectangle 14"/>
            <p:cNvSpPr>
              <a:spLocks noChangeArrowheads="1"/>
            </p:cNvSpPr>
            <p:nvPr/>
          </p:nvSpPr>
          <p:spPr bwMode="auto">
            <a:xfrm>
              <a:off x="2863095" y="1963524"/>
              <a:ext cx="939800" cy="1020763"/>
            </a:xfrm>
            <a:prstGeom prst="rect">
              <a:avLst/>
            </a:prstGeom>
            <a:solidFill>
              <a:srgbClr val="FF99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92527" name="Line 15"/>
            <p:cNvSpPr>
              <a:spLocks noChangeShapeType="1"/>
            </p:cNvSpPr>
            <p:nvPr/>
          </p:nvSpPr>
          <p:spPr bwMode="auto">
            <a:xfrm flipH="1" flipV="1">
              <a:off x="3345838" y="1596644"/>
              <a:ext cx="0" cy="2867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2DF4460B-77F1-2AC7-4EDD-9451E5B13F1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8748693"/>
                </p:ext>
              </p:extLst>
            </p:nvPr>
          </p:nvGraphicFramePr>
          <p:xfrm>
            <a:off x="4340178" y="2436337"/>
            <a:ext cx="197703" cy="217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6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340178" y="2436337"/>
                          <a:ext cx="197703" cy="2174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1BBD52EB-562A-4F54-C4B4-239552A7256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3481154"/>
                </p:ext>
              </p:extLst>
            </p:nvPr>
          </p:nvGraphicFramePr>
          <p:xfrm>
            <a:off x="3247882" y="1223038"/>
            <a:ext cx="218649" cy="258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7" name="Equation" r:id="rId9" imgW="139680" imgH="164880" progId="Equation.DSMT4">
                    <p:embed/>
                  </p:oleObj>
                </mc:Choice>
                <mc:Fallback>
                  <p:oleObj name="Equation" r:id="rId9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247882" y="1223038"/>
                          <a:ext cx="218649" cy="2584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146D470C-A8F9-171B-5EB1-501698BF976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6720707"/>
                </p:ext>
              </p:extLst>
            </p:nvPr>
          </p:nvGraphicFramePr>
          <p:xfrm>
            <a:off x="3199927" y="3043450"/>
            <a:ext cx="205190" cy="242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8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99927" y="3043450"/>
                          <a:ext cx="205190" cy="2424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08CED11A-7B3F-2E1F-C5C6-DCC4B3AA76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2544169"/>
                </p:ext>
              </p:extLst>
            </p:nvPr>
          </p:nvGraphicFramePr>
          <p:xfrm>
            <a:off x="2506520" y="2363313"/>
            <a:ext cx="257152" cy="257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9" name="Equation" r:id="rId13" imgW="177480" imgH="177480" progId="Equation.DSMT4">
                    <p:embed/>
                  </p:oleObj>
                </mc:Choice>
                <mc:Fallback>
                  <p:oleObj name="Equation" r:id="rId13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506520" y="2363313"/>
                          <a:ext cx="257152" cy="25715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57" name="Rectangle 21"/>
          <p:cNvSpPr>
            <a:spLocks noChangeArrowheads="1"/>
          </p:cNvSpPr>
          <p:nvPr/>
        </p:nvSpPr>
        <p:spPr bwMode="auto">
          <a:xfrm>
            <a:off x="3379788" y="3454401"/>
            <a:ext cx="5645150" cy="15287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35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598779"/>
              </p:ext>
            </p:extLst>
          </p:nvPr>
        </p:nvGraphicFramePr>
        <p:xfrm>
          <a:off x="4887913" y="1171575"/>
          <a:ext cx="241617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1130040" imgH="431640" progId="Equation.DSMT4">
                  <p:embed/>
                </p:oleObj>
              </mc:Choice>
              <mc:Fallback>
                <p:oleObj name="Equation" r:id="rId3" imgW="1130040" imgH="431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1171575"/>
                        <a:ext cx="2416175" cy="9159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53" name="Rectangle 17"/>
          <p:cNvSpPr>
            <a:spLocks noChangeArrowheads="1"/>
          </p:cNvSpPr>
          <p:nvPr/>
        </p:nvSpPr>
        <p:spPr bwMode="auto">
          <a:xfrm>
            <a:off x="3781426" y="2557463"/>
            <a:ext cx="3231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Neglecting the space factor, </a:t>
            </a:r>
          </a:p>
        </p:txBody>
      </p:sp>
      <p:sp>
        <p:nvSpPr>
          <p:cNvPr id="193554" name="Rectangle 18"/>
          <p:cNvSpPr>
            <a:spLocks noChangeArrowheads="1"/>
          </p:cNvSpPr>
          <p:nvPr/>
        </p:nvSpPr>
        <p:spPr bwMode="auto">
          <a:xfrm>
            <a:off x="2249488" y="3429000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9355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594006"/>
              </p:ext>
            </p:extLst>
          </p:nvPr>
        </p:nvGraphicFramePr>
        <p:xfrm>
          <a:off x="7165147" y="2468426"/>
          <a:ext cx="1576245" cy="547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5" imgW="736560" imgH="253800" progId="Equation.DSMT4">
                  <p:embed/>
                </p:oleObj>
              </mc:Choice>
              <mc:Fallback>
                <p:oleObj name="Equation" r:id="rId5" imgW="736560" imgH="253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147" y="2468426"/>
                        <a:ext cx="1576245" cy="547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5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475358"/>
              </p:ext>
            </p:extLst>
          </p:nvPr>
        </p:nvGraphicFramePr>
        <p:xfrm>
          <a:off x="3482975" y="3632201"/>
          <a:ext cx="52260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7" imgW="2197080" imgH="469800" progId="Equation.DSMT4">
                  <p:embed/>
                </p:oleObj>
              </mc:Choice>
              <mc:Fallback>
                <p:oleObj name="Equation" r:id="rId7" imgW="2197080" imgH="469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3632201"/>
                        <a:ext cx="5226050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58" name="Text Box 22"/>
          <p:cNvSpPr txBox="1">
            <a:spLocks noChangeArrowheads="1"/>
          </p:cNvSpPr>
          <p:nvPr/>
        </p:nvSpPr>
        <p:spPr bwMode="auto">
          <a:xfrm>
            <a:off x="1944806" y="5509897"/>
            <a:ext cx="8242309" cy="58477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This formula may be improved by accounting for the patch space factor, which leads to the introduction of the “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b="0" dirty="0">
                <a:solidFill>
                  <a:srgbClr val="0000FF"/>
                </a:solidFill>
              </a:rPr>
              <a:t> factor” that is discussed in the next set of notes. </a:t>
            </a:r>
          </a:p>
        </p:txBody>
      </p:sp>
      <p:sp>
        <p:nvSpPr>
          <p:cNvPr id="193559" name="Rectangle 23"/>
          <p:cNvSpPr>
            <a:spLocks noChangeArrowheads="1"/>
          </p:cNvSpPr>
          <p:nvPr/>
        </p:nvSpPr>
        <p:spPr bwMode="auto">
          <a:xfrm>
            <a:off x="2462214" y="207963"/>
            <a:ext cx="72659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Patch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50" name="Rectangle 6"/>
          <p:cNvSpPr>
            <a:spLocks noChangeArrowheads="1"/>
          </p:cNvSpPr>
          <p:nvPr/>
        </p:nvSpPr>
        <p:spPr bwMode="auto">
          <a:xfrm>
            <a:off x="1068859" y="1333500"/>
            <a:ext cx="942820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calculate the power radiated into space by a current source sitting on top on an infinite grounded substrate.</a:t>
            </a:r>
          </a:p>
        </p:txBody>
      </p:sp>
      <p:sp>
        <p:nvSpPr>
          <p:cNvPr id="185377" name="Rectangle 33"/>
          <p:cNvSpPr>
            <a:spLocks noChangeArrowheads="1"/>
          </p:cNvSpPr>
          <p:nvPr/>
        </p:nvSpPr>
        <p:spPr bwMode="auto">
          <a:xfrm>
            <a:off x="4046539" y="238126"/>
            <a:ext cx="37560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85421" name="Text Box 77"/>
          <p:cNvSpPr txBox="1">
            <a:spLocks noChangeArrowheads="1"/>
          </p:cNvSpPr>
          <p:nvPr/>
        </p:nvSpPr>
        <p:spPr bwMode="auto">
          <a:xfrm>
            <a:off x="2259218" y="2697521"/>
            <a:ext cx="776687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dirty="0"/>
              <a:t> First, we calculate the power radiated by a horizontal electric dipole.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dirty="0"/>
              <a:t> We develop a CAD formula for the radiated power of the dipole. 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dirty="0"/>
              <a:t> Then we extend this to a finite-size patch current.</a:t>
            </a:r>
          </a:p>
        </p:txBody>
      </p:sp>
      <p:sp>
        <p:nvSpPr>
          <p:cNvPr id="185422" name="Text Box 78"/>
          <p:cNvSpPr txBox="1">
            <a:spLocks noChangeArrowheads="1"/>
          </p:cNvSpPr>
          <p:nvPr/>
        </p:nvSpPr>
        <p:spPr bwMode="auto">
          <a:xfrm>
            <a:off x="1459567" y="5001871"/>
            <a:ext cx="9080745" cy="7386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Note:</a:t>
            </a:r>
            <a:r>
              <a:rPr lang="en-US" sz="1400" b="0" dirty="0"/>
              <a:t> </a:t>
            </a:r>
          </a:p>
          <a:p>
            <a:pPr algn="ctr"/>
            <a:r>
              <a:rPr lang="en-US" sz="1400" b="0" dirty="0"/>
              <a:t>The power radiated into space in the key ingredient for developing the CAD formula for the space-wave </a:t>
            </a:r>
            <a:r>
              <a:rPr lang="en-US" sz="1400" b="0" i="1" dirty="0">
                <a:latin typeface="Times New Roman" pitchFamily="18" charset="0"/>
              </a:rPr>
              <a:t>Q</a:t>
            </a:r>
            <a:r>
              <a:rPr lang="en-US" sz="1400" b="0" dirty="0"/>
              <a:t> factor (</a:t>
            </a:r>
            <a:r>
              <a:rPr lang="en-US" sz="1400" b="0" i="1" dirty="0" err="1">
                <a:latin typeface="Times New Roman" pitchFamily="18" charset="0"/>
              </a:rPr>
              <a:t>Q</a:t>
            </a:r>
            <a:r>
              <a:rPr lang="en-US" sz="1400" b="0" i="1" baseline="-25000" dirty="0" err="1">
                <a:latin typeface="Times New Roman" pitchFamily="18" charset="0"/>
              </a:rPr>
              <a:t>sp</a:t>
            </a:r>
            <a:r>
              <a:rPr lang="en-US" sz="1400" b="0" dirty="0"/>
              <a:t>) of the patch. This leads to the CAD formulas for bandwidth, radiation efficiency, and input resistance.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393611" y="1151990"/>
            <a:ext cx="9164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Horizontal electric dipole in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 direction on an infinite substrate (from Notes 8):</a:t>
            </a: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Dipole</a:t>
            </a:r>
          </a:p>
        </p:txBody>
      </p:sp>
      <p:graphicFrame>
        <p:nvGraphicFramePr>
          <p:cNvPr id="196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164969"/>
              </p:ext>
            </p:extLst>
          </p:nvPr>
        </p:nvGraphicFramePr>
        <p:xfrm>
          <a:off x="1210810" y="1781869"/>
          <a:ext cx="3144946" cy="972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638000" imgH="507960" progId="Equation.DSMT4">
                  <p:embed/>
                </p:oleObj>
              </mc:Choice>
              <mc:Fallback>
                <p:oleObj name="Equation" r:id="rId3" imgW="1638000" imgH="507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0810" y="1781869"/>
                        <a:ext cx="3144946" cy="972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331315"/>
              </p:ext>
            </p:extLst>
          </p:nvPr>
        </p:nvGraphicFramePr>
        <p:xfrm>
          <a:off x="9101441" y="1830301"/>
          <a:ext cx="2038175" cy="736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1091880" imgH="393480" progId="Equation.DSMT4">
                  <p:embed/>
                </p:oleObj>
              </mc:Choice>
              <mc:Fallback>
                <p:oleObj name="Equation" r:id="rId5" imgW="10918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1441" y="1830301"/>
                        <a:ext cx="2038175" cy="736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0EEA615-575B-E3CB-439E-8AE2915072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191559"/>
              </p:ext>
            </p:extLst>
          </p:nvPr>
        </p:nvGraphicFramePr>
        <p:xfrm>
          <a:off x="5536856" y="1844159"/>
          <a:ext cx="2641518" cy="880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7" imgW="1600200" imgH="533160" progId="Equation.DSMT4">
                  <p:embed/>
                </p:oleObj>
              </mc:Choice>
              <mc:Fallback>
                <p:oleObj name="Equation" r:id="rId7" imgW="16002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36856" y="1844159"/>
                        <a:ext cx="2641518" cy="880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5">
            <a:extLst>
              <a:ext uri="{FF2B5EF4-FFF2-40B4-BE49-F238E27FC236}">
                <a16:creationId xmlns:a16="http://schemas.microsoft.com/office/drawing/2014/main" id="{B7D75365-7A58-2584-9762-B0A895B1C8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324392"/>
              </p:ext>
            </p:extLst>
          </p:nvPr>
        </p:nvGraphicFramePr>
        <p:xfrm>
          <a:off x="1366624" y="3591749"/>
          <a:ext cx="6534749" cy="1171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9" imgW="3695400" imgH="660240" progId="Equation.DSMT4">
                  <p:embed/>
                </p:oleObj>
              </mc:Choice>
              <mc:Fallback>
                <p:oleObj name="Equation" r:id="rId9" imgW="3695400" imgH="660240" progId="Equation.DSMT4">
                  <p:embed/>
                  <p:pic>
                    <p:nvPicPr>
                      <p:cNvPr id="19457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624" y="3591749"/>
                        <a:ext cx="6534749" cy="11712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6">
            <a:extLst>
              <a:ext uri="{FF2B5EF4-FFF2-40B4-BE49-F238E27FC236}">
                <a16:creationId xmlns:a16="http://schemas.microsoft.com/office/drawing/2014/main" id="{5EBED8DC-0E17-681B-7B18-824C683486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350382"/>
              </p:ext>
            </p:extLst>
          </p:nvPr>
        </p:nvGraphicFramePr>
        <p:xfrm>
          <a:off x="1360831" y="5091456"/>
          <a:ext cx="616426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1" imgW="3352680" imgH="660240" progId="Equation.DSMT4">
                  <p:embed/>
                </p:oleObj>
              </mc:Choice>
              <mc:Fallback>
                <p:oleObj name="Equation" r:id="rId11" imgW="3352680" imgH="660240" progId="Equation.DSMT4">
                  <p:embed/>
                  <p:pic>
                    <p:nvPicPr>
                      <p:cNvPr id="19457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831" y="5091456"/>
                        <a:ext cx="6164262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6630A29-EFFE-446A-4EB1-1E98245445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474016"/>
              </p:ext>
            </p:extLst>
          </p:nvPr>
        </p:nvGraphicFramePr>
        <p:xfrm>
          <a:off x="9440095" y="4986672"/>
          <a:ext cx="1208855" cy="44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3" imgW="1318429" imgH="486336" progId="Equation.DSMT4">
                  <p:embed/>
                </p:oleObj>
              </mc:Choice>
              <mc:Fallback>
                <p:oleObj name="Equation" r:id="rId13" imgW="1318429" imgH="486336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6630A29-EFFE-446A-4EB1-1E982454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440095" y="4986672"/>
                        <a:ext cx="1208855" cy="44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719816"/>
              </p:ext>
            </p:extLst>
          </p:nvPr>
        </p:nvGraphicFramePr>
        <p:xfrm>
          <a:off x="9350374" y="4405312"/>
          <a:ext cx="19596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5" imgW="1320480" imgH="291960" progId="Equation.DSMT4">
                  <p:embed/>
                </p:oleObj>
              </mc:Choice>
              <mc:Fallback>
                <p:oleObj name="Equation" r:id="rId15" imgW="1320480" imgH="2919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350374" y="4405312"/>
                        <a:ext cx="1959663" cy="433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Dipole (cont.)</a:t>
            </a:r>
          </a:p>
        </p:txBody>
      </p:sp>
      <p:graphicFrame>
        <p:nvGraphicFramePr>
          <p:cNvPr id="1966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848190"/>
              </p:ext>
            </p:extLst>
          </p:nvPr>
        </p:nvGraphicFramePr>
        <p:xfrm>
          <a:off x="1957388" y="1838325"/>
          <a:ext cx="308292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511280" imgH="431640" progId="Equation.DSMT4">
                  <p:embed/>
                </p:oleObj>
              </mc:Choice>
              <mc:Fallback>
                <p:oleObj name="Equation" r:id="rId3" imgW="1511280" imgH="431640" progId="Equation.DSMT4">
                  <p:embed/>
                  <p:pic>
                    <p:nvPicPr>
                      <p:cNvPr id="1966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1838325"/>
                        <a:ext cx="3082925" cy="874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677217" y="1205824"/>
            <a:ext cx="32028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Poynting vector in far field: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BBE92B0-E6B4-B32C-ED85-E8906321E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499004"/>
              </p:ext>
            </p:extLst>
          </p:nvPr>
        </p:nvGraphicFramePr>
        <p:xfrm>
          <a:off x="1922213" y="4282053"/>
          <a:ext cx="8080375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5003640" imgH="965160" progId="Equation.DSMT4">
                  <p:embed/>
                </p:oleObj>
              </mc:Choice>
              <mc:Fallback>
                <p:oleObj name="Equation" r:id="rId5" imgW="50036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22213" y="4282053"/>
                        <a:ext cx="8080375" cy="1557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>
            <a:extLst>
              <a:ext uri="{FF2B5EF4-FFF2-40B4-BE49-F238E27FC236}">
                <a16:creationId xmlns:a16="http://schemas.microsoft.com/office/drawing/2014/main" id="{BD879072-FCF7-6B17-7535-CF562F534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33" y="3509576"/>
            <a:ext cx="3611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Total power radiated into space:</a:t>
            </a:r>
          </a:p>
        </p:txBody>
      </p:sp>
    </p:spTree>
    <p:extLst>
      <p:ext uri="{BB962C8B-B14F-4D97-AF65-F5344CB8AC3E}">
        <p14:creationId xmlns:p14="http://schemas.microsoft.com/office/powerpoint/2010/main" val="312953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398" name="Rectangle 6"/>
          <p:cNvSpPr>
            <a:spLocks noChangeArrowheads="1"/>
          </p:cNvSpPr>
          <p:nvPr/>
        </p:nvSpPr>
        <p:spPr bwMode="auto">
          <a:xfrm>
            <a:off x="410171" y="1007077"/>
            <a:ext cx="4449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Performing the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000" b="0" dirty="0">
                <a:solidFill>
                  <a:srgbClr val="0000FF"/>
                </a:solidFill>
                <a:sym typeface="Symbol" panose="05050102010706020507" pitchFamily="18" charset="2"/>
              </a:rPr>
              <a:t> integrals,</a:t>
            </a:r>
            <a:r>
              <a:rPr lang="en-US" sz="2000" b="0" dirty="0">
                <a:solidFill>
                  <a:srgbClr val="0000FF"/>
                </a:solidFill>
              </a:rPr>
              <a:t> we have:</a:t>
            </a:r>
          </a:p>
        </p:txBody>
      </p:sp>
      <p:graphicFrame>
        <p:nvGraphicFramePr>
          <p:cNvPr id="187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314456"/>
              </p:ext>
            </p:extLst>
          </p:nvPr>
        </p:nvGraphicFramePr>
        <p:xfrm>
          <a:off x="2472260" y="1492114"/>
          <a:ext cx="6487495" cy="968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3162240" imgH="469800" progId="Equation.DSMT4">
                  <p:embed/>
                </p:oleObj>
              </mc:Choice>
              <mc:Fallback>
                <p:oleObj name="Equation" r:id="rId3" imgW="3162240" imgH="469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2260" y="1492114"/>
                        <a:ext cx="6487495" cy="9680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612543"/>
              </p:ext>
            </p:extLst>
          </p:nvPr>
        </p:nvGraphicFramePr>
        <p:xfrm>
          <a:off x="4504384" y="2865956"/>
          <a:ext cx="2244434" cy="76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1155600" imgH="393480" progId="Equation.DSMT4">
                  <p:embed/>
                </p:oleObj>
              </mc:Choice>
              <mc:Fallback>
                <p:oleObj name="Equation" r:id="rId5" imgW="11556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384" y="2865956"/>
                        <a:ext cx="2244434" cy="76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663945"/>
              </p:ext>
            </p:extLst>
          </p:nvPr>
        </p:nvGraphicFramePr>
        <p:xfrm>
          <a:off x="3733753" y="5589399"/>
          <a:ext cx="6024563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7" imgW="3187440" imgH="469800" progId="Equation.DSMT4">
                  <p:embed/>
                </p:oleObj>
              </mc:Choice>
              <mc:Fallback>
                <p:oleObj name="Equation" r:id="rId7" imgW="3187440" imgH="469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753" y="5589399"/>
                        <a:ext cx="6024563" cy="8937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5" name="Rectangle 13"/>
          <p:cNvSpPr>
            <a:spLocks noChangeArrowheads="1"/>
          </p:cNvSpPr>
          <p:nvPr/>
        </p:nvSpPr>
        <p:spPr bwMode="auto">
          <a:xfrm>
            <a:off x="2964248" y="2772223"/>
            <a:ext cx="11573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Note that</a:t>
            </a:r>
          </a:p>
        </p:txBody>
      </p:sp>
      <p:sp>
        <p:nvSpPr>
          <p:cNvPr id="187406" name="Rectangle 14"/>
          <p:cNvSpPr>
            <a:spLocks noChangeArrowheads="1"/>
          </p:cNvSpPr>
          <p:nvPr/>
        </p:nvSpPr>
        <p:spPr bwMode="auto">
          <a:xfrm>
            <a:off x="3718569" y="3997811"/>
            <a:ext cx="4167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187407" name="Rectangle 15"/>
          <p:cNvSpPr>
            <a:spLocks noChangeArrowheads="1"/>
          </p:cNvSpPr>
          <p:nvPr/>
        </p:nvSpPr>
        <p:spPr bwMode="auto">
          <a:xfrm>
            <a:off x="2209800" y="5216525"/>
            <a:ext cx="973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and thus</a:t>
            </a:r>
          </a:p>
        </p:txBody>
      </p: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2082800" y="25241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Radiated Power of Dipole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615182"/>
              </p:ext>
            </p:extLst>
          </p:nvPr>
        </p:nvGraphicFramePr>
        <p:xfrm>
          <a:off x="4610630" y="4047809"/>
          <a:ext cx="3339191" cy="951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9" imgW="1650960" imgH="469800" progId="Equation.DSMT4">
                  <p:embed/>
                </p:oleObj>
              </mc:Choice>
              <mc:Fallback>
                <p:oleObj name="Equation" r:id="rId9" imgW="1650960" imgH="469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630" y="4047809"/>
                        <a:ext cx="3339191" cy="9515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1227850" y="1443274"/>
            <a:ext cx="917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Assume</a:t>
            </a:r>
          </a:p>
        </p:txBody>
      </p:sp>
      <p:sp>
        <p:nvSpPr>
          <p:cNvPr id="188423" name="Rectangle 7"/>
          <p:cNvSpPr>
            <a:spLocks noChangeArrowheads="1"/>
          </p:cNvSpPr>
          <p:nvPr/>
        </p:nvSpPr>
        <p:spPr bwMode="auto">
          <a:xfrm>
            <a:off x="2119314" y="195263"/>
            <a:ext cx="80660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Dipole Radiated Power   </a:t>
            </a:r>
          </a:p>
        </p:txBody>
      </p:sp>
      <p:graphicFrame>
        <p:nvGraphicFramePr>
          <p:cNvPr id="1884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413653"/>
              </p:ext>
            </p:extLst>
          </p:nvPr>
        </p:nvGraphicFramePr>
        <p:xfrm>
          <a:off x="2418832" y="1205048"/>
          <a:ext cx="1066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508000" imgH="431800" progId="Equation.DSMT4">
                  <p:embed/>
                </p:oleObj>
              </mc:Choice>
              <mc:Fallback>
                <p:oleObj name="Equation" r:id="rId3" imgW="508000" imgH="431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8832" y="1205048"/>
                        <a:ext cx="1066800" cy="904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1863252" y="2953720"/>
            <a:ext cx="5062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wish to approximate these functions:</a:t>
            </a:r>
          </a:p>
        </p:txBody>
      </p:sp>
      <p:graphicFrame>
        <p:nvGraphicFramePr>
          <p:cNvPr id="1884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152558"/>
              </p:ext>
            </p:extLst>
          </p:nvPr>
        </p:nvGraphicFramePr>
        <p:xfrm>
          <a:off x="3457694" y="3567967"/>
          <a:ext cx="32512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1600200" imgH="533160" progId="Equation.DSMT4">
                  <p:embed/>
                </p:oleObj>
              </mc:Choice>
              <mc:Fallback>
                <p:oleObj name="Equation" r:id="rId5" imgW="1600200" imgH="5331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694" y="3567967"/>
                        <a:ext cx="32512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99" name="Rectangle 15"/>
          <p:cNvSpPr>
            <a:spLocks noChangeArrowheads="1"/>
          </p:cNvSpPr>
          <p:nvPr/>
        </p:nvSpPr>
        <p:spPr bwMode="auto">
          <a:xfrm>
            <a:off x="2149554" y="2123396"/>
            <a:ext cx="45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Use</a:t>
            </a:r>
          </a:p>
        </p:txBody>
      </p:sp>
      <p:graphicFrame>
        <p:nvGraphicFramePr>
          <p:cNvPr id="19560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845781"/>
              </p:ext>
            </p:extLst>
          </p:nvPr>
        </p:nvGraphicFramePr>
        <p:xfrm>
          <a:off x="2778018" y="1931048"/>
          <a:ext cx="52768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2895480" imgH="469800" progId="Equation.DSMT4">
                  <p:embed/>
                </p:oleObj>
              </mc:Choice>
              <mc:Fallback>
                <p:oleObj name="Equation" r:id="rId3" imgW="2895480" imgH="469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018" y="1931048"/>
                        <a:ext cx="527685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01" name="Rectangle 17"/>
          <p:cNvSpPr>
            <a:spLocks noChangeArrowheads="1"/>
          </p:cNvSpPr>
          <p:nvPr/>
        </p:nvSpPr>
        <p:spPr bwMode="auto">
          <a:xfrm>
            <a:off x="1719263" y="195263"/>
            <a:ext cx="873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Dipole Radiated Power (cont.)  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5891EA9-A39A-BA65-97AB-41A31C5F3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339405"/>
              </p:ext>
            </p:extLst>
          </p:nvPr>
        </p:nvGraphicFramePr>
        <p:xfrm>
          <a:off x="817910" y="1101379"/>
          <a:ext cx="1066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1066906" imgH="905256" progId="Equation.DSMT4">
                  <p:embed/>
                </p:oleObj>
              </mc:Choice>
              <mc:Fallback>
                <p:oleObj name="Equation" r:id="rId5" imgW="1066906" imgH="90525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7910" y="1101379"/>
                        <a:ext cx="1066800" cy="904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6D463CA-59F5-DA3D-1362-B4ECD64E3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915145"/>
              </p:ext>
            </p:extLst>
          </p:nvPr>
        </p:nvGraphicFramePr>
        <p:xfrm>
          <a:off x="1065162" y="3273734"/>
          <a:ext cx="9634794" cy="1032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6883200" imgH="736560" progId="Equation.DSMT4">
                  <p:embed/>
                </p:oleObj>
              </mc:Choice>
              <mc:Fallback>
                <p:oleObj name="Equation" r:id="rId7" imgW="688320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5162" y="3273734"/>
                        <a:ext cx="9634794" cy="1032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4389275-C4F2-43BA-BF88-51AC4B26E706}"/>
              </a:ext>
            </a:extLst>
          </p:cNvPr>
          <p:cNvSpPr txBox="1"/>
          <p:nvPr/>
        </p:nvSpPr>
        <p:spPr>
          <a:xfrm>
            <a:off x="2075582" y="6255550"/>
            <a:ext cx="8068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dirty="0"/>
              <a:t>Note: The “1” term in the denominator of the </a:t>
            </a:r>
            <a:r>
              <a:rPr lang="en-US" sz="1400" b="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400" b="0" dirty="0"/>
              <a:t> and </a:t>
            </a:r>
            <a:r>
              <a:rPr lang="en-US" sz="1400" b="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400" b="0" dirty="0"/>
              <a:t> functions can be neglected for a thin substrate.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1845F0-C20E-DAC2-50FB-ACE85F9C3B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574380"/>
              </p:ext>
            </p:extLst>
          </p:nvPr>
        </p:nvGraphicFramePr>
        <p:xfrm>
          <a:off x="1067978" y="4658492"/>
          <a:ext cx="8783157" cy="916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6324480" imgH="660240" progId="Equation.DSMT4">
                  <p:embed/>
                </p:oleObj>
              </mc:Choice>
              <mc:Fallback>
                <p:oleObj name="Equation" r:id="rId9" imgW="63244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67978" y="4658492"/>
                        <a:ext cx="8783157" cy="916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6630A29-EFFE-446A-4EB1-1E98245445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943384"/>
              </p:ext>
            </p:extLst>
          </p:nvPr>
        </p:nvGraphicFramePr>
        <p:xfrm>
          <a:off x="9363895" y="1691022"/>
          <a:ext cx="1208855" cy="44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11" imgW="1318429" imgH="486336" progId="Equation.DSMT4">
                  <p:embed/>
                </p:oleObj>
              </mc:Choice>
              <mc:Fallback>
                <p:oleObj name="Equation" r:id="rId11" imgW="1318429" imgH="48633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363895" y="1691022"/>
                        <a:ext cx="1208855" cy="44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940871"/>
              </p:ext>
            </p:extLst>
          </p:nvPr>
        </p:nvGraphicFramePr>
        <p:xfrm>
          <a:off x="9274174" y="1109662"/>
          <a:ext cx="19596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13" imgW="1320480" imgH="291960" progId="Equation.DSMT4">
                  <p:embed/>
                </p:oleObj>
              </mc:Choice>
              <mc:Fallback>
                <p:oleObj name="Equation" r:id="rId13" imgW="1320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274174" y="1109662"/>
                        <a:ext cx="1959663" cy="433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55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96460"/>
              </p:ext>
            </p:extLst>
          </p:nvPr>
        </p:nvGraphicFramePr>
        <p:xfrm>
          <a:off x="2517692" y="2193774"/>
          <a:ext cx="3495247" cy="1568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1815840" imgH="812520" progId="Equation.DSMT4">
                  <p:embed/>
                </p:oleObj>
              </mc:Choice>
              <mc:Fallback>
                <p:oleObj name="Equation" r:id="rId3" imgW="1815840" imgH="812520" progId="Equation.DSMT4">
                  <p:embed/>
                  <p:pic>
                    <p:nvPicPr>
                      <p:cNvPr id="1955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692" y="2193774"/>
                        <a:ext cx="3495247" cy="156894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1076744" y="1466314"/>
            <a:ext cx="21063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result is then: </a:t>
            </a:r>
          </a:p>
        </p:txBody>
      </p:sp>
      <p:graphicFrame>
        <p:nvGraphicFramePr>
          <p:cNvPr id="19559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441781"/>
              </p:ext>
            </p:extLst>
          </p:nvPr>
        </p:nvGraphicFramePr>
        <p:xfrm>
          <a:off x="4740197" y="4813732"/>
          <a:ext cx="13192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723600" imgH="266400" progId="Equation.DSMT4">
                  <p:embed/>
                </p:oleObj>
              </mc:Choice>
              <mc:Fallback>
                <p:oleObj name="Equation" r:id="rId5" imgW="723600" imgH="266400" progId="Equation.DSMT4">
                  <p:embed/>
                  <p:pic>
                    <p:nvPicPr>
                      <p:cNvPr id="1955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197" y="4813732"/>
                        <a:ext cx="1319212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8" name="Rectangle 14"/>
          <p:cNvSpPr>
            <a:spLocks noChangeArrowheads="1"/>
          </p:cNvSpPr>
          <p:nvPr/>
        </p:nvSpPr>
        <p:spPr bwMode="auto">
          <a:xfrm>
            <a:off x="3751184" y="4893545"/>
            <a:ext cx="9078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95601" name="Rectangle 17"/>
          <p:cNvSpPr>
            <a:spLocks noChangeArrowheads="1"/>
          </p:cNvSpPr>
          <p:nvPr/>
        </p:nvSpPr>
        <p:spPr bwMode="auto">
          <a:xfrm>
            <a:off x="1719263" y="195263"/>
            <a:ext cx="873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Dipole Radiated Power (cont.)  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5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449" name="Rectangle 9"/>
          <p:cNvSpPr>
            <a:spLocks noChangeArrowheads="1"/>
          </p:cNvSpPr>
          <p:nvPr/>
        </p:nvSpPr>
        <p:spPr bwMode="auto">
          <a:xfrm>
            <a:off x="1788935" y="1320221"/>
            <a:ext cx="10293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Recall:</a:t>
            </a:r>
          </a:p>
        </p:txBody>
      </p:sp>
      <p:graphicFrame>
        <p:nvGraphicFramePr>
          <p:cNvPr id="18945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533153"/>
              </p:ext>
            </p:extLst>
          </p:nvPr>
        </p:nvGraphicFramePr>
        <p:xfrm>
          <a:off x="3144838" y="985838"/>
          <a:ext cx="6384925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3060360" imgH="482400" progId="Equation.DSMT4">
                  <p:embed/>
                </p:oleObj>
              </mc:Choice>
              <mc:Fallback>
                <p:oleObj name="Equation" r:id="rId3" imgW="3060360" imgH="482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838" y="985838"/>
                        <a:ext cx="6384925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5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367730"/>
              </p:ext>
            </p:extLst>
          </p:nvPr>
        </p:nvGraphicFramePr>
        <p:xfrm>
          <a:off x="3033549" y="2947917"/>
          <a:ext cx="2278242" cy="3529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5" imgW="1460160" imgH="2260440" progId="Equation.DSMT4">
                  <p:embed/>
                </p:oleObj>
              </mc:Choice>
              <mc:Fallback>
                <p:oleObj name="Equation" r:id="rId5" imgW="1460160" imgH="22604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549" y="2947917"/>
                        <a:ext cx="2278242" cy="35291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54" name="Rectangle 14"/>
          <p:cNvSpPr>
            <a:spLocks noChangeArrowheads="1"/>
          </p:cNvSpPr>
          <p:nvPr/>
        </p:nvSpPr>
        <p:spPr bwMode="auto">
          <a:xfrm>
            <a:off x="1719263" y="195263"/>
            <a:ext cx="873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Dipole Radiated Power (cont.)   </a:t>
            </a:r>
          </a:p>
        </p:txBody>
      </p:sp>
      <p:sp>
        <p:nvSpPr>
          <p:cNvPr id="189455" name="Rectangle 15"/>
          <p:cNvSpPr>
            <a:spLocks noChangeArrowheads="1"/>
          </p:cNvSpPr>
          <p:nvPr/>
        </p:nvSpPr>
        <p:spPr bwMode="auto">
          <a:xfrm>
            <a:off x="914401" y="2397125"/>
            <a:ext cx="3848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need the following integrals: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fld id="{2D67FB1A-D3DD-4724-9EBE-ED6BC77DB366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894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196391"/>
              </p:ext>
            </p:extLst>
          </p:nvPr>
        </p:nvGraphicFramePr>
        <p:xfrm>
          <a:off x="7618697" y="2670883"/>
          <a:ext cx="2870192" cy="1288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7" imgW="1815840" imgH="812520" progId="Equation.DSMT4">
                  <p:embed/>
                </p:oleObj>
              </mc:Choice>
              <mc:Fallback>
                <p:oleObj name="Equation" r:id="rId7" imgW="1815840" imgH="8125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8697" y="2670883"/>
                        <a:ext cx="2870192" cy="128837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76A707A-00DF-A7D9-85A9-F76DBEE37D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829480"/>
              </p:ext>
            </p:extLst>
          </p:nvPr>
        </p:nvGraphicFramePr>
        <p:xfrm>
          <a:off x="7628755" y="4329880"/>
          <a:ext cx="3298525" cy="1488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9" imgW="2082600" imgH="939600" progId="Equation.DSMT4">
                  <p:embed/>
                </p:oleObj>
              </mc:Choice>
              <mc:Fallback>
                <p:oleObj name="Equation" r:id="rId9" imgW="20826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28755" y="4329880"/>
                        <a:ext cx="3298525" cy="148835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387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167</cp:revision>
  <dcterms:created xsi:type="dcterms:W3CDTF">2006-06-22T19:04:50Z</dcterms:created>
  <dcterms:modified xsi:type="dcterms:W3CDTF">2024-10-24T00:42:48Z</dcterms:modified>
</cp:coreProperties>
</file>