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321" r:id="rId3"/>
    <p:sldId id="340" r:id="rId4"/>
    <p:sldId id="342" r:id="rId5"/>
    <p:sldId id="341" r:id="rId6"/>
    <p:sldId id="336" r:id="rId7"/>
    <p:sldId id="337" r:id="rId8"/>
    <p:sldId id="338" r:id="rId9"/>
    <p:sldId id="339" r:id="rId10"/>
    <p:sldId id="343" r:id="rId11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33CC"/>
    <a:srgbClr val="CCFFFF"/>
    <a:srgbClr val="0000FF"/>
    <a:srgbClr val="FF3300"/>
    <a:srgbClr val="FFFF66"/>
    <a:srgbClr val="0066FF"/>
    <a:srgbClr val="66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76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e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emf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114BBCC-77CE-4EBD-936E-CD146F2BAF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211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3CAFE99-61C8-44A6-A617-F41F32D654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01A8E28A-C284-427C-B479-FCBEC055B5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6546ABD1-0625-444F-9BEA-A88F4DA36F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9BCB6F61-54B2-4899-9B9A-5DE8D4D09C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F4C6C512-823E-45A3-B1BB-F96CF3A9DF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0753F4B5-3746-44A7-BC50-EE0F957302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25272ACB-4E7E-4FF3-893D-0E0EEA859C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AE8DEFD0-3518-497C-8E97-6DFD3E462A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2C0402E3-645F-4F13-95CF-20FA1D2E8D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FE087B63-A778-4617-B7E1-307CD350B7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1A63E44C-1A37-4D83-898A-A41DF93F46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8CA79AFF-D2F5-4A57-B212-245AC5775F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dirty="0"/>
          </a:p>
          <a:p>
            <a:fld id="{2ED227E5-4E7A-4D4C-8EB2-5024595375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0.e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e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7785744" y="4356616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13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41990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091" y="3507733"/>
            <a:ext cx="3749675" cy="2535237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5272ACB-4E7E-4FF3-893D-0E0EEA859C3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17" name="Rectangle 21"/>
          <p:cNvSpPr>
            <a:spLocks noChangeArrowheads="1"/>
          </p:cNvSpPr>
          <p:nvPr/>
        </p:nvSpPr>
        <p:spPr bwMode="auto">
          <a:xfrm>
            <a:off x="2655890" y="4343400"/>
            <a:ext cx="6364286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89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05891"/>
              </p:ext>
            </p:extLst>
          </p:nvPr>
        </p:nvGraphicFramePr>
        <p:xfrm>
          <a:off x="2202833" y="1663700"/>
          <a:ext cx="5200245" cy="157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3" imgW="3022560" imgH="914400" progId="Equation.DSMT4">
                  <p:embed/>
                </p:oleObj>
              </mc:Choice>
              <mc:Fallback>
                <p:oleObj name="Equation" r:id="rId3" imgW="3022560" imgH="914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2833" y="1663700"/>
                        <a:ext cx="5200245" cy="15759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105353"/>
              </p:ext>
            </p:extLst>
          </p:nvPr>
        </p:nvGraphicFramePr>
        <p:xfrm>
          <a:off x="3525838" y="4654550"/>
          <a:ext cx="13128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5" imgW="622080" imgH="203040" progId="Equation.DSMT4">
                  <p:embed/>
                </p:oleObj>
              </mc:Choice>
              <mc:Fallback>
                <p:oleObj name="Equation" r:id="rId5" imgW="622080" imgH="2030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4654550"/>
                        <a:ext cx="1312862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1" name="Rectangle 15"/>
          <p:cNvSpPr>
            <a:spLocks noChangeArrowheads="1"/>
          </p:cNvSpPr>
          <p:nvPr/>
        </p:nvSpPr>
        <p:spPr bwMode="auto">
          <a:xfrm>
            <a:off x="3103563" y="4657726"/>
            <a:ext cx="2997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</a:t>
            </a:r>
          </a:p>
        </p:txBody>
      </p:sp>
      <p:graphicFrame>
        <p:nvGraphicFramePr>
          <p:cNvPr id="2089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272766"/>
              </p:ext>
            </p:extLst>
          </p:nvPr>
        </p:nvGraphicFramePr>
        <p:xfrm>
          <a:off x="5105400" y="4443413"/>
          <a:ext cx="35448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7" imgW="1765080" imgH="393480" progId="Equation.DSMT4">
                  <p:embed/>
                </p:oleObj>
              </mc:Choice>
              <mc:Fallback>
                <p:oleObj name="Equation" r:id="rId7" imgW="176508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443413"/>
                        <a:ext cx="3544888" cy="792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345627"/>
              </p:ext>
            </p:extLst>
          </p:nvPr>
        </p:nvGraphicFramePr>
        <p:xfrm>
          <a:off x="6434139" y="5341938"/>
          <a:ext cx="8588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9" imgW="406080" imgH="203040" progId="Equation.DSMT4">
                  <p:embed/>
                </p:oleObj>
              </mc:Choice>
              <mc:Fallback>
                <p:oleObj name="Equation" r:id="rId9" imgW="406080" imgH="2030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9" y="5341938"/>
                        <a:ext cx="858837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6" name="Rectangle 20"/>
          <p:cNvSpPr>
            <a:spLocks noChangeArrowheads="1"/>
          </p:cNvSpPr>
          <p:nvPr/>
        </p:nvSpPr>
        <p:spPr bwMode="auto">
          <a:xfrm>
            <a:off x="5540376" y="5394325"/>
            <a:ext cx="735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208918" name="Rectangle 22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 (cont.)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AA4C0E4A-85A8-1F43-443E-FDD385F5E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4" y="3752850"/>
            <a:ext cx="17160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Observation: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80FAB244-B8FF-10CB-08AB-3DB9DB4FF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" y="1320800"/>
            <a:ext cx="3759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patch space (array) factor: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A19111A-7D0A-F152-47E4-A91FFB7689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221577"/>
              </p:ext>
            </p:extLst>
          </p:nvPr>
        </p:nvGraphicFramePr>
        <p:xfrm>
          <a:off x="8869363" y="2132012"/>
          <a:ext cx="1728118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11" imgW="1091880" imgH="482400" progId="Equation.DSMT4">
                  <p:embed/>
                </p:oleObj>
              </mc:Choice>
              <mc:Fallback>
                <p:oleObj name="Equation" r:id="rId11" imgW="1091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69363" y="2132012"/>
                        <a:ext cx="1728118" cy="76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77" name="Rectangle 33"/>
          <p:cNvSpPr>
            <a:spLocks noChangeArrowheads="1"/>
          </p:cNvSpPr>
          <p:nvPr/>
        </p:nvSpPr>
        <p:spPr bwMode="auto">
          <a:xfrm>
            <a:off x="4519613" y="236539"/>
            <a:ext cx="29273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85426" name="Text Box 82"/>
          <p:cNvSpPr txBox="1">
            <a:spLocks noChangeArrowheads="1"/>
          </p:cNvSpPr>
          <p:nvPr/>
        </p:nvSpPr>
        <p:spPr bwMode="auto">
          <a:xfrm>
            <a:off x="1081216" y="1411933"/>
            <a:ext cx="997808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this set of notes we derive a general expression for the</a:t>
            </a:r>
            <a:r>
              <a:rPr lang="en-US" sz="2000" b="0" dirty="0">
                <a:solidFill>
                  <a:srgbClr val="3333CC"/>
                </a:solidFill>
              </a:rPr>
              <a:t> “</a:t>
            </a:r>
            <a:r>
              <a:rPr lang="en-US" sz="2400" b="0" i="1" dirty="0">
                <a:solidFill>
                  <a:srgbClr val="FF3300"/>
                </a:solidFill>
                <a:latin typeface="Times New Roman" pitchFamily="18" charset="0"/>
              </a:rPr>
              <a:t>p</a:t>
            </a:r>
            <a:r>
              <a:rPr lang="en-US" sz="2000" b="0" dirty="0">
                <a:solidFill>
                  <a:srgbClr val="FF3300"/>
                </a:solidFill>
              </a:rPr>
              <a:t> factor</a:t>
            </a:r>
            <a:r>
              <a:rPr lang="en-US" sz="2000" b="0" dirty="0">
                <a:solidFill>
                  <a:srgbClr val="3333CC"/>
                </a:solidFill>
              </a:rPr>
              <a:t>” </a:t>
            </a:r>
            <a:r>
              <a:rPr lang="en-US" sz="2000" b="0" dirty="0">
                <a:solidFill>
                  <a:srgbClr val="0000FF"/>
                </a:solidFill>
              </a:rPr>
              <a:t>that is used to determine the space-wave power radiated by the rectangular patch.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b="0" dirty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the next set of notes we will evaluate the integrals that appear and actually develop a final closed-form CAD expression for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2000" b="0" dirty="0">
                <a:solidFill>
                  <a:srgbClr val="0000FF"/>
                </a:solidFill>
              </a:rPr>
              <a:t> factor.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34" name="Rectangle 10"/>
          <p:cNvSpPr>
            <a:spLocks noChangeArrowheads="1"/>
          </p:cNvSpPr>
          <p:nvPr/>
        </p:nvSpPr>
        <p:spPr bwMode="auto">
          <a:xfrm>
            <a:off x="1402836" y="1061308"/>
            <a:ext cx="30408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FF3300"/>
                </a:solidFill>
              </a:rPr>
              <a:t>Definition of the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</a:rPr>
              <a:t>p</a:t>
            </a:r>
            <a:r>
              <a:rPr lang="en-US" sz="2000" dirty="0">
                <a:solidFill>
                  <a:srgbClr val="FF3300"/>
                </a:solidFill>
              </a:rPr>
              <a:t> factor:</a:t>
            </a:r>
          </a:p>
        </p:txBody>
      </p:sp>
      <p:graphicFrame>
        <p:nvGraphicFramePr>
          <p:cNvPr id="2058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901462"/>
              </p:ext>
            </p:extLst>
          </p:nvPr>
        </p:nvGraphicFramePr>
        <p:xfrm>
          <a:off x="4933950" y="1625600"/>
          <a:ext cx="1341438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558720" imgH="469800" progId="Equation.DSMT4">
                  <p:embed/>
                </p:oleObj>
              </mc:Choice>
              <mc:Fallback>
                <p:oleObj name="Equation" r:id="rId3" imgW="558720" imgH="469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3950" y="1625600"/>
                        <a:ext cx="1341438" cy="1127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1184447" y="3515456"/>
            <a:ext cx="6184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en-US" sz="2000" b="0">
                <a:solidFill>
                  <a:srgbClr val="0000FF"/>
                </a:solidFill>
              </a:rPr>
              <a:t> power radiated by the actual rectangular patch</a:t>
            </a:r>
          </a:p>
        </p:txBody>
      </p:sp>
      <p:sp>
        <p:nvSpPr>
          <p:cNvPr id="205840" name="Text Box 16"/>
          <p:cNvSpPr txBox="1">
            <a:spLocks noChangeArrowheads="1"/>
          </p:cNvSpPr>
          <p:nvPr/>
        </p:nvSpPr>
        <p:spPr bwMode="auto">
          <a:xfrm>
            <a:off x="1300721" y="4378669"/>
            <a:ext cx="7807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en-US" sz="2000" b="0" dirty="0">
                <a:solidFill>
                  <a:srgbClr val="0000FF"/>
                </a:solidFill>
              </a:rPr>
              <a:t> power radiated by a dipole that has the equivalent dipole </a:t>
            </a:r>
            <a:r>
              <a:rPr lang="en-US" sz="2000" b="0" dirty="0" smtClean="0">
                <a:solidFill>
                  <a:srgbClr val="0000FF"/>
                </a:solidFill>
              </a:rPr>
              <a:t>moment: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2058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056378"/>
              </p:ext>
            </p:extLst>
          </p:nvPr>
        </p:nvGraphicFramePr>
        <p:xfrm>
          <a:off x="659371" y="4259606"/>
          <a:ext cx="6397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5" imgW="266400" imgH="253800" progId="Equation.DSMT4">
                  <p:embed/>
                </p:oleObj>
              </mc:Choice>
              <mc:Fallback>
                <p:oleObj name="Equation" r:id="rId5" imgW="266400" imgH="2538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371" y="4259606"/>
                        <a:ext cx="6397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705903"/>
              </p:ext>
            </p:extLst>
          </p:nvPr>
        </p:nvGraphicFramePr>
        <p:xfrm>
          <a:off x="701848" y="3423381"/>
          <a:ext cx="487363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7" imgW="203040" imgH="241200" progId="Equation.DSMT4">
                  <p:embed/>
                </p:oleObj>
              </mc:Choice>
              <mc:Fallback>
                <p:oleObj name="Equation" r:id="rId7" imgW="203040" imgH="241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48" y="3423381"/>
                        <a:ext cx="487363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45" name="Rectangle 21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20584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877993"/>
              </p:ext>
            </p:extLst>
          </p:nvPr>
        </p:nvGraphicFramePr>
        <p:xfrm>
          <a:off x="9148763" y="4298950"/>
          <a:ext cx="16875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9" imgW="1091880" imgH="393480" progId="Equation.DSMT4">
                  <p:embed/>
                </p:oleObj>
              </mc:Choice>
              <mc:Fallback>
                <p:oleObj name="Equation" r:id="rId9" imgW="1091880" imgH="393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8763" y="4298950"/>
                        <a:ext cx="1687512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ED1EB3D-6AA4-ABFA-2E5E-72CE4C0869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354431"/>
              </p:ext>
            </p:extLst>
          </p:nvPr>
        </p:nvGraphicFramePr>
        <p:xfrm>
          <a:off x="4774128" y="5370727"/>
          <a:ext cx="169227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1" imgW="1691936" imgH="728603" progId="Equation.DSMT4">
                  <p:embed/>
                </p:oleObj>
              </mc:Choice>
              <mc:Fallback>
                <p:oleObj name="Equation" r:id="rId11" imgW="1691936" imgH="72860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74128" y="5370727"/>
                        <a:ext cx="1692275" cy="728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19">
            <a:extLst>
              <a:ext uri="{FF2B5EF4-FFF2-40B4-BE49-F238E27FC236}">
                <a16:creationId xmlns:a16="http://schemas.microsoft.com/office/drawing/2014/main" id="{67D1628B-1A91-CBAA-4F3E-DB1E0B4CC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227" y="5518112"/>
            <a:ext cx="1719409" cy="382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0" dirty="0"/>
              <a:t>This assumes: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 (cont.)</a:t>
            </a:r>
          </a:p>
        </p:txBody>
      </p:sp>
      <p:sp>
        <p:nvSpPr>
          <p:cNvPr id="207879" name="Rectangle 7"/>
          <p:cNvSpPr>
            <a:spLocks noChangeArrowheads="1"/>
          </p:cNvSpPr>
          <p:nvPr/>
        </p:nvSpPr>
        <p:spPr bwMode="auto">
          <a:xfrm>
            <a:off x="1022351" y="1060450"/>
            <a:ext cx="22859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can then write:</a:t>
            </a:r>
          </a:p>
        </p:txBody>
      </p:sp>
      <p:graphicFrame>
        <p:nvGraphicFramePr>
          <p:cNvPr id="2078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536910"/>
              </p:ext>
            </p:extLst>
          </p:nvPr>
        </p:nvGraphicFramePr>
        <p:xfrm>
          <a:off x="4037108" y="1404582"/>
          <a:ext cx="17208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3" imgW="698400" imgH="253800" progId="Equation.DSMT4">
                  <p:embed/>
                </p:oleObj>
              </mc:Choice>
              <mc:Fallback>
                <p:oleObj name="Equation" r:id="rId3" imgW="69840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108" y="1404582"/>
                        <a:ext cx="1720850" cy="6302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87" name="Rectangle 15"/>
          <p:cNvSpPr>
            <a:spLocks noChangeArrowheads="1"/>
          </p:cNvSpPr>
          <p:nvPr/>
        </p:nvSpPr>
        <p:spPr bwMode="auto">
          <a:xfrm>
            <a:off x="690564" y="2811463"/>
            <a:ext cx="31130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Notes 12, we have:</a:t>
            </a:r>
          </a:p>
        </p:txBody>
      </p:sp>
      <p:graphicFrame>
        <p:nvGraphicFramePr>
          <p:cNvPr id="2078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343055"/>
              </p:ext>
            </p:extLst>
          </p:nvPr>
        </p:nvGraphicFramePr>
        <p:xfrm>
          <a:off x="2395930" y="4529480"/>
          <a:ext cx="3561195" cy="754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5" imgW="2197080" imgH="469800" progId="Equation.DSMT4">
                  <p:embed/>
                </p:oleObj>
              </mc:Choice>
              <mc:Fallback>
                <p:oleObj name="Equation" r:id="rId5" imgW="2197080" imgH="469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930" y="4529480"/>
                        <a:ext cx="3561195" cy="75497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95276"/>
              </p:ext>
            </p:extLst>
          </p:nvPr>
        </p:nvGraphicFramePr>
        <p:xfrm>
          <a:off x="3766087" y="5554903"/>
          <a:ext cx="1746621" cy="710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7" imgW="1054080" imgH="431640" progId="Equation.DSMT4">
                  <p:embed/>
                </p:oleObj>
              </mc:Choice>
              <mc:Fallback>
                <p:oleObj name="Equation" r:id="rId7" imgW="1054080" imgH="431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087" y="5554903"/>
                        <a:ext cx="1746621" cy="7107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277672"/>
              </p:ext>
            </p:extLst>
          </p:nvPr>
        </p:nvGraphicFramePr>
        <p:xfrm>
          <a:off x="9030425" y="4246590"/>
          <a:ext cx="1691635" cy="729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9" imgW="990360" imgH="431640" progId="Equation.DSMT4">
                  <p:embed/>
                </p:oleObj>
              </mc:Choice>
              <mc:Fallback>
                <p:oleObj name="Equation" r:id="rId9" imgW="990360" imgH="431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0425" y="4246590"/>
                        <a:ext cx="1691635" cy="7295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91" name="Text Box 19"/>
          <p:cNvSpPr txBox="1">
            <a:spLocks noChangeArrowheads="1"/>
          </p:cNvSpPr>
          <p:nvPr/>
        </p:nvSpPr>
        <p:spPr bwMode="auto">
          <a:xfrm>
            <a:off x="9113594" y="3852532"/>
            <a:ext cx="1608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/>
              <a:t>This assumes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312335"/>
              </p:ext>
            </p:extLst>
          </p:nvPr>
        </p:nvGraphicFramePr>
        <p:xfrm>
          <a:off x="1806575" y="3454400"/>
          <a:ext cx="5132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11" imgW="3187440" imgH="469800" progId="Equation.DSMT4">
                  <p:embed/>
                </p:oleObj>
              </mc:Choice>
              <mc:Fallback>
                <p:oleObj name="Equation" r:id="rId11" imgW="3187440" imgH="469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3454400"/>
                        <a:ext cx="5132388" cy="762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97C7E951-CB43-143A-555B-103369BF5FA6}"/>
              </a:ext>
            </a:extLst>
          </p:cNvPr>
          <p:cNvGrpSpPr/>
          <p:nvPr/>
        </p:nvGrpSpPr>
        <p:grpSpPr>
          <a:xfrm>
            <a:off x="9179328" y="1041353"/>
            <a:ext cx="2031361" cy="2062910"/>
            <a:chOff x="2506520" y="1223038"/>
            <a:chExt cx="2031361" cy="2062910"/>
          </a:xfrm>
        </p:grpSpPr>
        <p:sp>
          <p:nvSpPr>
            <p:cNvPr id="4" name="Line 13">
              <a:extLst>
                <a:ext uri="{FF2B5EF4-FFF2-40B4-BE49-F238E27FC236}">
                  <a16:creationId xmlns:a16="http://schemas.microsoft.com/office/drawing/2014/main" id="{5E8E2AA9-6641-403B-2B31-9BE6EC1FBA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708" y="2529006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Rectangle 14">
              <a:extLst>
                <a:ext uri="{FF2B5EF4-FFF2-40B4-BE49-F238E27FC236}">
                  <a16:creationId xmlns:a16="http://schemas.microsoft.com/office/drawing/2014/main" id="{2F8B8392-060E-48CE-B11C-1E23637EF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095" y="1963524"/>
              <a:ext cx="939800" cy="1020763"/>
            </a:xfrm>
            <a:prstGeom prst="rect">
              <a:avLst/>
            </a:prstGeom>
            <a:solidFill>
              <a:srgbClr val="FF99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6" name="Line 15">
              <a:extLst>
                <a:ext uri="{FF2B5EF4-FFF2-40B4-BE49-F238E27FC236}">
                  <a16:creationId xmlns:a16="http://schemas.microsoft.com/office/drawing/2014/main" id="{FFAD3E68-C9EA-DFB7-F8E6-FB74396A28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45838" y="1596644"/>
              <a:ext cx="0" cy="2867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5BBE867D-8EC9-6606-15F5-F1D23F2BD6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0152586"/>
                </p:ext>
              </p:extLst>
            </p:nvPr>
          </p:nvGraphicFramePr>
          <p:xfrm>
            <a:off x="4340178" y="2436337"/>
            <a:ext cx="197703" cy="217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Equation" r:id="rId13" imgW="126720" imgH="139680" progId="Equation.DSMT4">
                    <p:embed/>
                  </p:oleObj>
                </mc:Choice>
                <mc:Fallback>
                  <p:oleObj name="Equation" r:id="rId13" imgW="126720" imgH="139680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2DF4460B-77F1-2AC7-4EDD-9451E5B13F1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340178" y="2436337"/>
                          <a:ext cx="197703" cy="2174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8F867F33-F6CA-A00B-BEC5-26EF1666DF0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0931635"/>
                </p:ext>
              </p:extLst>
            </p:nvPr>
          </p:nvGraphicFramePr>
          <p:xfrm>
            <a:off x="3247882" y="1223038"/>
            <a:ext cx="218649" cy="258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6" name="Equation" r:id="rId15" imgW="139680" imgH="164880" progId="Equation.DSMT4">
                    <p:embed/>
                  </p:oleObj>
                </mc:Choice>
                <mc:Fallback>
                  <p:oleObj name="Equation" r:id="rId15" imgW="139680" imgH="16488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1BBD52EB-562A-4F54-C4B4-239552A7256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247882" y="1223038"/>
                          <a:ext cx="218649" cy="2584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E4D3FD1F-4450-620A-DEED-5F79193A18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0503092"/>
                </p:ext>
              </p:extLst>
            </p:nvPr>
          </p:nvGraphicFramePr>
          <p:xfrm>
            <a:off x="3199927" y="3043450"/>
            <a:ext cx="205190" cy="242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7" name="Equation" r:id="rId17" imgW="139680" imgH="164880" progId="Equation.DSMT4">
                    <p:embed/>
                  </p:oleObj>
                </mc:Choice>
                <mc:Fallback>
                  <p:oleObj name="Equation" r:id="rId17" imgW="139680" imgH="1648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146D470C-A8F9-171B-5EB1-501698BF976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199927" y="3043450"/>
                          <a:ext cx="205190" cy="2424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8337D7EE-785A-AD99-66EA-AB1FE21E455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5525702"/>
                </p:ext>
              </p:extLst>
            </p:nvPr>
          </p:nvGraphicFramePr>
          <p:xfrm>
            <a:off x="2506520" y="2363313"/>
            <a:ext cx="257152" cy="257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8" name="Equation" r:id="rId19" imgW="177480" imgH="177480" progId="Equation.DSMT4">
                    <p:embed/>
                  </p:oleObj>
                </mc:Choice>
                <mc:Fallback>
                  <p:oleObj name="Equation" r:id="rId19" imgW="177480" imgH="17748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08CED11A-7B3F-2E1F-C5C6-DCC4B3AA760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506520" y="2363313"/>
                          <a:ext cx="257152" cy="2571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E3F62E12-2B01-D1E8-7708-E2B9A93826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608547"/>
              </p:ext>
            </p:extLst>
          </p:nvPr>
        </p:nvGraphicFramePr>
        <p:xfrm>
          <a:off x="8819028" y="5271448"/>
          <a:ext cx="2320008" cy="672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21" imgW="1358640" imgH="393480" progId="Equation.DSMT4">
                  <p:embed/>
                </p:oleObj>
              </mc:Choice>
              <mc:Fallback>
                <p:oleObj name="Equation" r:id="rId21" imgW="1358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819028" y="5271448"/>
                        <a:ext cx="2320008" cy="672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85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85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68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262743"/>
              </p:ext>
            </p:extLst>
          </p:nvPr>
        </p:nvGraphicFramePr>
        <p:xfrm>
          <a:off x="3649663" y="1495425"/>
          <a:ext cx="42449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3" imgW="2095200" imgH="469800" progId="Equation.DSMT4">
                  <p:embed/>
                </p:oleObj>
              </mc:Choice>
              <mc:Fallback>
                <p:oleObj name="Equation" r:id="rId3" imgW="2095200" imgH="469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1495425"/>
                        <a:ext cx="424497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736270"/>
              </p:ext>
            </p:extLst>
          </p:nvPr>
        </p:nvGraphicFramePr>
        <p:xfrm>
          <a:off x="3598863" y="4471988"/>
          <a:ext cx="45291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5" imgW="2298600" imgH="279360" progId="Equation.DSMT4">
                  <p:embed/>
                </p:oleObj>
              </mc:Choice>
              <mc:Fallback>
                <p:oleObj name="Equation" r:id="rId5" imgW="2298600" imgH="2793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4471988"/>
                        <a:ext cx="4529137" cy="55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63" name="Text Box 15"/>
          <p:cNvSpPr txBox="1">
            <a:spLocks noChangeArrowheads="1"/>
          </p:cNvSpPr>
          <p:nvPr/>
        </p:nvSpPr>
        <p:spPr bwMode="auto">
          <a:xfrm>
            <a:off x="685800" y="903289"/>
            <a:ext cx="6178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Calculation of the patch space-wave radiated power:</a:t>
            </a:r>
          </a:p>
        </p:txBody>
      </p:sp>
      <p:sp>
        <p:nvSpPr>
          <p:cNvPr id="206864" name="Text Box 16"/>
          <p:cNvSpPr txBox="1">
            <a:spLocks noChangeArrowheads="1"/>
          </p:cNvSpPr>
          <p:nvPr/>
        </p:nvSpPr>
        <p:spPr bwMode="auto">
          <a:xfrm>
            <a:off x="1662113" y="2611439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2068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479297"/>
              </p:ext>
            </p:extLst>
          </p:nvPr>
        </p:nvGraphicFramePr>
        <p:xfrm>
          <a:off x="2693989" y="2835276"/>
          <a:ext cx="272573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7" imgW="1409400" imgH="431640" progId="Equation.DSMT4">
                  <p:embed/>
                </p:oleObj>
              </mc:Choice>
              <mc:Fallback>
                <p:oleObj name="Equation" r:id="rId7" imgW="1409400" imgH="431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989" y="2835276"/>
                        <a:ext cx="2725737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264888"/>
              </p:ext>
            </p:extLst>
          </p:nvPr>
        </p:nvGraphicFramePr>
        <p:xfrm>
          <a:off x="5605463" y="5626100"/>
          <a:ext cx="5905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9" imgW="291960" imgH="253800" progId="Equation.DSMT4">
                  <p:embed/>
                </p:oleObj>
              </mc:Choice>
              <mc:Fallback>
                <p:oleObj name="Equation" r:id="rId9" imgW="291960" imgH="2538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5626100"/>
                        <a:ext cx="590550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4546601" y="5407026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and</a:t>
            </a:r>
          </a:p>
        </p:txBody>
      </p:sp>
      <p:sp>
        <p:nvSpPr>
          <p:cNvPr id="206868" name="Text Box 20"/>
          <p:cNvSpPr txBox="1">
            <a:spLocks noChangeArrowheads="1"/>
          </p:cNvSpPr>
          <p:nvPr/>
        </p:nvSpPr>
        <p:spPr bwMode="auto">
          <a:xfrm>
            <a:off x="6183314" y="5684838"/>
            <a:ext cx="5595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/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en-US" sz="2000" b="0" dirty="0">
                <a:solidFill>
                  <a:srgbClr val="0000FF"/>
                </a:solidFill>
              </a:rPr>
              <a:t> far field of </a:t>
            </a:r>
            <a:r>
              <a:rPr lang="en-US" sz="2000" b="0" u="sng" dirty="0">
                <a:solidFill>
                  <a:srgbClr val="0000FF"/>
                </a:solidFill>
              </a:rPr>
              <a:t>unit-amplitude</a:t>
            </a:r>
            <a:r>
              <a:rPr lang="en-US" sz="2000" b="0" dirty="0">
                <a:solidFill>
                  <a:srgbClr val="0000FF"/>
                </a:solidFill>
              </a:rPr>
              <a:t> horizontal electric dipole in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 direction.</a:t>
            </a: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 (cont.)</a:t>
            </a:r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2828926" y="3965576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and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948268"/>
              </p:ext>
            </p:extLst>
          </p:nvPr>
        </p:nvGraphicFramePr>
        <p:xfrm>
          <a:off x="8861426" y="4560889"/>
          <a:ext cx="13827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11" imgW="825480" imgH="253800" progId="Equation.DSMT4">
                  <p:embed/>
                </p:oleObj>
              </mc:Choice>
              <mc:Fallback>
                <p:oleObj name="Equation" r:id="rId11" imgW="825480" imgH="253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1426" y="4560889"/>
                        <a:ext cx="1382713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1242026" y="3291112"/>
            <a:ext cx="18317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Then we have:</a:t>
            </a:r>
          </a:p>
        </p:txBody>
      </p:sp>
      <p:sp>
        <p:nvSpPr>
          <p:cNvPr id="200714" name="Rectangle 10"/>
          <p:cNvSpPr>
            <a:spLocks noChangeArrowheads="1"/>
          </p:cNvSpPr>
          <p:nvPr/>
        </p:nvSpPr>
        <p:spPr bwMode="auto">
          <a:xfrm>
            <a:off x="798513" y="1285876"/>
            <a:ext cx="52403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Denote the patch space (array) factor as: </a:t>
            </a:r>
          </a:p>
        </p:txBody>
      </p:sp>
      <p:graphicFrame>
        <p:nvGraphicFramePr>
          <p:cNvPr id="2007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737886"/>
              </p:ext>
            </p:extLst>
          </p:nvPr>
        </p:nvGraphicFramePr>
        <p:xfrm>
          <a:off x="2964325" y="1903715"/>
          <a:ext cx="2678917" cy="573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3" imgW="1244060" imgH="266584" progId="Equation.3">
                  <p:embed/>
                </p:oleObj>
              </mc:Choice>
              <mc:Fallback>
                <p:oleObj name="Equation" r:id="rId3" imgW="1244060" imgH="266584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4325" y="1903715"/>
                        <a:ext cx="2678917" cy="5732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782533"/>
              </p:ext>
            </p:extLst>
          </p:nvPr>
        </p:nvGraphicFramePr>
        <p:xfrm>
          <a:off x="2559381" y="3939650"/>
          <a:ext cx="4368800" cy="555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" imgW="2019240" imgH="253800" progId="Equation.DSMT4">
                  <p:embed/>
                </p:oleObj>
              </mc:Choice>
              <mc:Fallback>
                <p:oleObj name="Equation" r:id="rId5" imgW="2019240" imgH="253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381" y="3939650"/>
                        <a:ext cx="4368800" cy="5554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23" name="Rectangle 19"/>
          <p:cNvSpPr>
            <a:spLocks noChangeArrowheads="1"/>
          </p:cNvSpPr>
          <p:nvPr/>
        </p:nvSpPr>
        <p:spPr bwMode="auto">
          <a:xfrm>
            <a:off x="2858491" y="4944853"/>
            <a:ext cx="423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and</a:t>
            </a:r>
          </a:p>
        </p:txBody>
      </p:sp>
      <p:graphicFrame>
        <p:nvGraphicFramePr>
          <p:cNvPr id="20072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007448"/>
              </p:ext>
            </p:extLst>
          </p:nvPr>
        </p:nvGraphicFramePr>
        <p:xfrm>
          <a:off x="3538870" y="5429179"/>
          <a:ext cx="3382961" cy="63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7" imgW="1638000" imgH="304560" progId="Equation.DSMT4">
                  <p:embed/>
                </p:oleObj>
              </mc:Choice>
              <mc:Fallback>
                <p:oleObj name="Equation" r:id="rId7" imgW="1638000" imgH="30456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870" y="5429179"/>
                        <a:ext cx="3382961" cy="637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25" name="Rectangle 21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3C9BA0B-F9EE-C470-7392-97368964BA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93285"/>
              </p:ext>
            </p:extLst>
          </p:nvPr>
        </p:nvGraphicFramePr>
        <p:xfrm>
          <a:off x="7504490" y="2220389"/>
          <a:ext cx="4358088" cy="2380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9" imgW="3301920" imgH="1803240" progId="Equation.DSMT4">
                  <p:embed/>
                </p:oleObj>
              </mc:Choice>
              <mc:Fallback>
                <p:oleObj name="Equation" r:id="rId9" imgW="330192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04490" y="2220389"/>
                        <a:ext cx="4358088" cy="2380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0F036A0-D275-15FE-2451-7F95C6FC8915}"/>
              </a:ext>
            </a:extLst>
          </p:cNvPr>
          <p:cNvSpPr txBox="1"/>
          <p:nvPr/>
        </p:nvSpPr>
        <p:spPr>
          <a:xfrm>
            <a:off x="8293210" y="1645920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237093"/>
              </p:ext>
            </p:extLst>
          </p:nvPr>
        </p:nvGraphicFramePr>
        <p:xfrm>
          <a:off x="9253538" y="5026025"/>
          <a:ext cx="13049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11" imgW="1304756" imgH="576105" progId="Equation.DSMT4">
                  <p:embed/>
                </p:oleObj>
              </mc:Choice>
              <mc:Fallback>
                <p:oleObj name="Equation" r:id="rId11" imgW="1304756" imgH="57610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253538" y="5026025"/>
                        <a:ext cx="1304925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2209800" y="2925763"/>
            <a:ext cx="17653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also have:</a:t>
            </a:r>
          </a:p>
        </p:txBody>
      </p:sp>
      <p:sp>
        <p:nvSpPr>
          <p:cNvPr id="201736" name="Rectangle 8"/>
          <p:cNvSpPr>
            <a:spLocks noChangeArrowheads="1"/>
          </p:cNvSpPr>
          <p:nvPr/>
        </p:nvSpPr>
        <p:spPr bwMode="auto">
          <a:xfrm>
            <a:off x="1076326" y="1008063"/>
            <a:ext cx="21494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201741" name="Rectangle 13"/>
          <p:cNvSpPr>
            <a:spLocks noChangeArrowheads="1"/>
          </p:cNvSpPr>
          <p:nvPr/>
        </p:nvSpPr>
        <p:spPr bwMode="auto">
          <a:xfrm>
            <a:off x="728126" y="4851629"/>
            <a:ext cx="611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can write the moment of the equivalent dipole as:</a:t>
            </a:r>
          </a:p>
        </p:txBody>
      </p:sp>
      <p:graphicFrame>
        <p:nvGraphicFramePr>
          <p:cNvPr id="20174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24240"/>
              </p:ext>
            </p:extLst>
          </p:nvPr>
        </p:nvGraphicFramePr>
        <p:xfrm>
          <a:off x="2180633" y="1506923"/>
          <a:ext cx="523875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3" imgW="2311200" imgH="469800" progId="Equation.DSMT4">
                  <p:embed/>
                </p:oleObj>
              </mc:Choice>
              <mc:Fallback>
                <p:oleObj name="Equation" r:id="rId3" imgW="2311200" imgH="469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0633" y="1506923"/>
                        <a:ext cx="5238750" cy="1068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040602"/>
              </p:ext>
            </p:extLst>
          </p:nvPr>
        </p:nvGraphicFramePr>
        <p:xfrm>
          <a:off x="3398838" y="3367089"/>
          <a:ext cx="5878512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5" imgW="2857320" imgH="469800" progId="Equation.DSMT4">
                  <p:embed/>
                </p:oleObj>
              </mc:Choice>
              <mc:Fallback>
                <p:oleObj name="Equation" r:id="rId5" imgW="2857320" imgH="469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3367089"/>
                        <a:ext cx="5878512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19387"/>
              </p:ext>
            </p:extLst>
          </p:nvPr>
        </p:nvGraphicFramePr>
        <p:xfrm>
          <a:off x="3473450" y="5557838"/>
          <a:ext cx="58689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7" imgW="3377880" imgH="330120" progId="Equation.DSMT4">
                  <p:embed/>
                </p:oleObj>
              </mc:Choice>
              <mc:Fallback>
                <p:oleObj name="Equation" r:id="rId7" imgW="3377880" imgH="33012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50" y="5557838"/>
                        <a:ext cx="58689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46" name="Rectangle 18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224262"/>
              </p:ext>
            </p:extLst>
          </p:nvPr>
        </p:nvGraphicFramePr>
        <p:xfrm>
          <a:off x="9948863" y="5597525"/>
          <a:ext cx="13049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9" imgW="1304756" imgH="576105" progId="Equation.DSMT4">
                  <p:embed/>
                </p:oleObj>
              </mc:Choice>
              <mc:Fallback>
                <p:oleObj name="Equation" r:id="rId9" imgW="1304756" imgH="57610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48863" y="5597525"/>
                        <a:ext cx="1304925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877502"/>
              </p:ext>
            </p:extLst>
          </p:nvPr>
        </p:nvGraphicFramePr>
        <p:xfrm>
          <a:off x="7712075" y="4970463"/>
          <a:ext cx="584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11" imgW="495000" imgH="279360" progId="Equation.DSMT4">
                  <p:embed/>
                </p:oleObj>
              </mc:Choice>
              <mc:Fallback>
                <p:oleObj name="Equation" r:id="rId11" imgW="4950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712075" y="4970463"/>
                        <a:ext cx="584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247067"/>
              </p:ext>
            </p:extLst>
          </p:nvPr>
        </p:nvGraphicFramePr>
        <p:xfrm>
          <a:off x="8763000" y="4995862"/>
          <a:ext cx="450056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13" imgW="380880" imgH="253800" progId="Equation.DSMT4">
                  <p:embed/>
                </p:oleObj>
              </mc:Choice>
              <mc:Fallback>
                <p:oleObj name="Equation" r:id="rId13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763000" y="4995862"/>
                        <a:ext cx="450056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 bwMode="auto">
          <a:xfrm flipV="1">
            <a:off x="7905750" y="5362575"/>
            <a:ext cx="180975" cy="2762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 flipV="1">
            <a:off x="8886825" y="5372100"/>
            <a:ext cx="180975" cy="2762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754189" y="1360489"/>
            <a:ext cx="20431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20276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882731"/>
              </p:ext>
            </p:extLst>
          </p:nvPr>
        </p:nvGraphicFramePr>
        <p:xfrm>
          <a:off x="2997215" y="2168056"/>
          <a:ext cx="5343704" cy="177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2730240" imgH="914400" progId="Equation.DSMT4">
                  <p:embed/>
                </p:oleObj>
              </mc:Choice>
              <mc:Fallback>
                <p:oleObj name="Equation" r:id="rId3" imgW="2730240" imgH="914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15" y="2168056"/>
                        <a:ext cx="5343704" cy="17700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714375" y="1011238"/>
            <a:ext cx="44576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This may be written </a:t>
            </a:r>
            <a:r>
              <a:rPr lang="en-US" sz="2000" b="0" dirty="0" smtClean="0">
                <a:solidFill>
                  <a:srgbClr val="0000FF"/>
                </a:solidFill>
              </a:rPr>
              <a:t>as (from Notes 12):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2037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546986"/>
              </p:ext>
            </p:extLst>
          </p:nvPr>
        </p:nvGraphicFramePr>
        <p:xfrm>
          <a:off x="1543196" y="1509909"/>
          <a:ext cx="7159150" cy="1746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3" imgW="3746160" imgH="914400" progId="Equation.DSMT4">
                  <p:embed/>
                </p:oleObj>
              </mc:Choice>
              <mc:Fallback>
                <p:oleObj name="Equation" r:id="rId3" imgW="3746160" imgH="914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196" y="1509909"/>
                        <a:ext cx="7159150" cy="174654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D5FA5A94-6E8D-6773-3534-76937BE78C76}"/>
              </a:ext>
            </a:extLst>
          </p:cNvPr>
          <p:cNvGrpSpPr/>
          <p:nvPr/>
        </p:nvGrpSpPr>
        <p:grpSpPr>
          <a:xfrm>
            <a:off x="2127250" y="5894388"/>
            <a:ext cx="8110538" cy="434150"/>
            <a:chOff x="2057400" y="4814888"/>
            <a:chExt cx="8110538" cy="434150"/>
          </a:xfrm>
        </p:grpSpPr>
        <p:sp>
          <p:nvSpPr>
            <p:cNvPr id="203782" name="Rectangle 6"/>
            <p:cNvSpPr>
              <a:spLocks noChangeArrowheads="1"/>
            </p:cNvSpPr>
            <p:nvPr/>
          </p:nvSpPr>
          <p:spPr bwMode="auto">
            <a:xfrm>
              <a:off x="2057400" y="4848225"/>
              <a:ext cx="81105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000" b="0" dirty="0">
                  <a:solidFill>
                    <a:srgbClr val="0000FF"/>
                  </a:solidFill>
                </a:rPr>
                <a:t>Note:                  depends on              but not the substrate parameters. </a:t>
              </a:r>
            </a:p>
          </p:txBody>
        </p:sp>
        <p:graphicFrame>
          <p:nvGraphicFramePr>
            <p:cNvPr id="203789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3715970"/>
                </p:ext>
              </p:extLst>
            </p:nvPr>
          </p:nvGraphicFramePr>
          <p:xfrm>
            <a:off x="2844800" y="4814888"/>
            <a:ext cx="99060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9" name="Equation" r:id="rId5" imgW="469696" imgH="203112" progId="Equation.DSMT4">
                    <p:embed/>
                  </p:oleObj>
                </mc:Choice>
                <mc:Fallback>
                  <p:oleObj name="Equation" r:id="rId5" imgW="469696" imgH="203112" progId="Equation.DSMT4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800" y="4814888"/>
                          <a:ext cx="990600" cy="425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379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5265374"/>
                </p:ext>
              </p:extLst>
            </p:nvPr>
          </p:nvGraphicFramePr>
          <p:xfrm>
            <a:off x="5468613" y="4823588"/>
            <a:ext cx="6969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0" name="Equation" r:id="rId7" imgW="330120" imgH="203040" progId="Equation.DSMT4">
                    <p:embed/>
                  </p:oleObj>
                </mc:Choice>
                <mc:Fallback>
                  <p:oleObj name="Equation" r:id="rId7" imgW="330120" imgH="203040" progId="Equation.DSMT4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68613" y="4823588"/>
                          <a:ext cx="696912" cy="425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3791" name="Rectangle 15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Factor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FE087B63-A778-4617-B7E1-307CD350B776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590536E-3625-7A92-AC81-2B3C27C6F1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971787"/>
              </p:ext>
            </p:extLst>
          </p:nvPr>
        </p:nvGraphicFramePr>
        <p:xfrm>
          <a:off x="3284539" y="3923741"/>
          <a:ext cx="5103812" cy="1546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9" imgW="5646505" imgH="1711731" progId="Equation.DSMT4">
                  <p:embed/>
                </p:oleObj>
              </mc:Choice>
              <mc:Fallback>
                <p:oleObj name="Equation" r:id="rId9" imgW="5646505" imgH="17117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84539" y="3923741"/>
                        <a:ext cx="5103812" cy="1546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8">
            <a:extLst>
              <a:ext uri="{FF2B5EF4-FFF2-40B4-BE49-F238E27FC236}">
                <a16:creationId xmlns:a16="http://schemas.microsoft.com/office/drawing/2014/main" id="{215D2BAD-982B-03DD-647B-6574172AC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1" y="3640138"/>
            <a:ext cx="904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2DFA77D-FD12-6CB3-D301-841E67D9EE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663479"/>
              </p:ext>
            </p:extLst>
          </p:nvPr>
        </p:nvGraphicFramePr>
        <p:xfrm>
          <a:off x="9250363" y="4433878"/>
          <a:ext cx="1836737" cy="808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11" imgW="1994916" imgH="877857" progId="Equation.DSMT4">
                  <p:embed/>
                </p:oleObj>
              </mc:Choice>
              <mc:Fallback>
                <p:oleObj name="Equation" r:id="rId11" imgW="1994916" imgH="87785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250363" y="4433878"/>
                        <a:ext cx="1836737" cy="808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053181"/>
              </p:ext>
            </p:extLst>
          </p:nvPr>
        </p:nvGraphicFramePr>
        <p:xfrm>
          <a:off x="9409114" y="2072652"/>
          <a:ext cx="2259012" cy="69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13" imgW="3145663" imgH="972312" progId="Equation.DSMT4">
                  <p:embed/>
                </p:oleObj>
              </mc:Choice>
              <mc:Fallback>
                <p:oleObj name="Equation" r:id="rId13" imgW="3145663" imgH="97231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409114" y="2072652"/>
                        <a:ext cx="2259012" cy="697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001250" y="1552575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rgbClr val="0033CC"/>
                </a:solidFill>
              </a:rPr>
              <a:t>Recall:</a:t>
            </a:r>
            <a:endParaRPr lang="en-US" sz="2000" b="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272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180</cp:revision>
  <dcterms:created xsi:type="dcterms:W3CDTF">2006-06-22T19:04:50Z</dcterms:created>
  <dcterms:modified xsi:type="dcterms:W3CDTF">2024-10-24T00:50:27Z</dcterms:modified>
</cp:coreProperties>
</file>