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3" r:id="rId2"/>
    <p:sldId id="321" r:id="rId3"/>
    <p:sldId id="361" r:id="rId4"/>
    <p:sldId id="36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8" r:id="rId16"/>
    <p:sldId id="354" r:id="rId17"/>
    <p:sldId id="356" r:id="rId18"/>
    <p:sldId id="359" r:id="rId19"/>
    <p:sldId id="360" r:id="rId20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FF"/>
    <a:srgbClr val="FF3300"/>
    <a:srgbClr val="FFFF66"/>
    <a:srgbClr val="00FF00"/>
    <a:srgbClr val="0066FF"/>
    <a:srgbClr val="3399FF"/>
    <a:srgbClr val="DDDDDD"/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76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3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2AE7084D-28B5-4386-BE25-C929D2CAA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1D257EB-6BF7-482C-B3A2-DD86BAFC21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54DED11-1CD7-474C-9AD3-086C54FD98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E097ACC-C7BD-4AF9-B04C-6A8289CD8A2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54AADB5-FD2F-463D-B433-0CE6B01D34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72B6C37-F6D9-4BE6-A102-67E9454959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58E13B4-5318-42F0-804E-05175755F1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98B722F-F42F-4E31-9312-990993BFF1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252AAB2-1993-43CD-A00D-B04A58EC43C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3907C86-2A79-4DDE-BFC0-C76384E3D3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B7E3559-A7A7-4C59-87F0-CA83EE1B277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7443EA0-A1BC-4453-BD23-2C29F632F8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8.e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8.e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7847528" y="4399864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14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9463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426" y="3625122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B58E13B4-5318-42F0-804E-05175755F1B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1894197" y="3280416"/>
            <a:ext cx="4964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 we have used use a Taylor series for</a:t>
            </a:r>
          </a:p>
        </p:txBody>
      </p:sp>
      <p:graphicFrame>
        <p:nvGraphicFramePr>
          <p:cNvPr id="819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611798"/>
              </p:ext>
            </p:extLst>
          </p:nvPr>
        </p:nvGraphicFramePr>
        <p:xfrm>
          <a:off x="2087848" y="1496054"/>
          <a:ext cx="5788025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" imgW="3149280" imgH="698400" progId="Equation.DSMT4">
                  <p:embed/>
                </p:oleObj>
              </mc:Choice>
              <mc:Fallback>
                <p:oleObj name="Equation" r:id="rId3" imgW="3149280" imgH="698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848" y="1496054"/>
                        <a:ext cx="5788025" cy="128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685743"/>
              </p:ext>
            </p:extLst>
          </p:nvPr>
        </p:nvGraphicFramePr>
        <p:xfrm>
          <a:off x="7204503" y="2909747"/>
          <a:ext cx="158591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889000" imgH="558800" progId="Equation.3">
                  <p:embed/>
                </p:oleObj>
              </mc:Choice>
              <mc:Fallback>
                <p:oleObj name="Equation" r:id="rId5" imgW="889000" imgH="558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503" y="2909747"/>
                        <a:ext cx="1585913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71964"/>
              </p:ext>
            </p:extLst>
          </p:nvPr>
        </p:nvGraphicFramePr>
        <p:xfrm>
          <a:off x="3470370" y="5040787"/>
          <a:ext cx="6110288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7" imgW="3124080" imgH="660240" progId="Equation.DSMT4">
                  <p:embed/>
                </p:oleObj>
              </mc:Choice>
              <mc:Fallback>
                <p:oleObj name="Equation" r:id="rId7" imgW="3124080" imgH="660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0370" y="5040787"/>
                        <a:ext cx="6110288" cy="128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708050" y="838367"/>
            <a:ext cx="5593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cosine term may thus be approximated as: </a:t>
            </a:r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2208214" y="4313239"/>
            <a:ext cx="45899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 (keeping terms up to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="0" baseline="30000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2000" b="0" dirty="0">
                <a:solidFill>
                  <a:srgbClr val="0000FF"/>
                </a:solidFill>
              </a:rPr>
              <a:t>):</a:t>
            </a:r>
          </a:p>
        </p:txBody>
      </p:sp>
      <p:sp>
        <p:nvSpPr>
          <p:cNvPr id="232464" name="Rectangle 1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BA21DCA-6BEF-FCBF-AC3B-337E276012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110683"/>
              </p:ext>
            </p:extLst>
          </p:nvPr>
        </p:nvGraphicFramePr>
        <p:xfrm>
          <a:off x="9401175" y="3059113"/>
          <a:ext cx="22796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9" imgW="1422360" imgH="431640" progId="Equation.DSMT4">
                  <p:embed/>
                </p:oleObj>
              </mc:Choice>
              <mc:Fallback>
                <p:oleObj name="Equation" r:id="rId9" imgW="14223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01175" y="3059113"/>
                        <a:ext cx="2279650" cy="69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200685"/>
              </p:ext>
            </p:extLst>
          </p:nvPr>
        </p:nvGraphicFramePr>
        <p:xfrm>
          <a:off x="9809680" y="916135"/>
          <a:ext cx="1621733" cy="1348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11" imgW="1206360" imgH="1002960" progId="Equation.DSMT4">
                  <p:embed/>
                </p:oleObj>
              </mc:Choice>
              <mc:Fallback>
                <p:oleObj name="Equation" r:id="rId11" imgW="12063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809680" y="916135"/>
                        <a:ext cx="1621733" cy="134859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1378946" y="1185105"/>
            <a:ext cx="8127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Define:</a:t>
            </a:r>
          </a:p>
        </p:txBody>
      </p:sp>
      <p:graphicFrame>
        <p:nvGraphicFramePr>
          <p:cNvPr id="921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16556"/>
              </p:ext>
            </p:extLst>
          </p:nvPr>
        </p:nvGraphicFramePr>
        <p:xfrm>
          <a:off x="2525121" y="969205"/>
          <a:ext cx="2322513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1282680" imgH="812520" progId="Equation.DSMT4">
                  <p:embed/>
                </p:oleObj>
              </mc:Choice>
              <mc:Fallback>
                <p:oleObj name="Equation" r:id="rId3" imgW="1282680" imgH="81252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121" y="969205"/>
                        <a:ext cx="2322513" cy="1465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306835"/>
              </p:ext>
            </p:extLst>
          </p:nvPr>
        </p:nvGraphicFramePr>
        <p:xfrm>
          <a:off x="4626970" y="3445776"/>
          <a:ext cx="26924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1333440" imgH="469800" progId="Equation.DSMT4">
                  <p:embed/>
                </p:oleObj>
              </mc:Choice>
              <mc:Fallback>
                <p:oleObj name="Equation" r:id="rId5" imgW="1333440" imgH="469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970" y="3445776"/>
                        <a:ext cx="2692400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523304"/>
              </p:ext>
            </p:extLst>
          </p:nvPr>
        </p:nvGraphicFramePr>
        <p:xfrm>
          <a:off x="4222159" y="5012639"/>
          <a:ext cx="3502025" cy="136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7" imgW="1663560" imgH="647640" progId="Equation.DSMT4">
                  <p:embed/>
                </p:oleObj>
              </mc:Choice>
              <mc:Fallback>
                <p:oleObj name="Equation" r:id="rId7" imgW="1663560" imgH="647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159" y="5012639"/>
                        <a:ext cx="3502025" cy="1363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3325220" y="5257114"/>
            <a:ext cx="579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 flipV="1">
            <a:off x="7152684" y="5199965"/>
            <a:ext cx="185737" cy="568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488" name="Rectangle 1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9230" name="Rectangle 7"/>
          <p:cNvSpPr>
            <a:spLocks noChangeArrowheads="1"/>
          </p:cNvSpPr>
          <p:nvPr/>
        </p:nvSpPr>
        <p:spPr bwMode="auto">
          <a:xfrm>
            <a:off x="3074396" y="2967940"/>
            <a:ext cx="29495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numerical values are: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818417" y="2595968"/>
            <a:ext cx="19111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1024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294936"/>
              </p:ext>
            </p:extLst>
          </p:nvPr>
        </p:nvGraphicFramePr>
        <p:xfrm>
          <a:off x="2372011" y="3280040"/>
          <a:ext cx="6915291" cy="2906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3809880" imgH="1600200" progId="Equation.DSMT4">
                  <p:embed/>
                </p:oleObj>
              </mc:Choice>
              <mc:Fallback>
                <p:oleObj name="Equation" r:id="rId3" imgW="3809880" imgH="1600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2011" y="3280040"/>
                        <a:ext cx="6915291" cy="29069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979E22D-AB63-ABA3-309A-89BE58E100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515647"/>
              </p:ext>
            </p:extLst>
          </p:nvPr>
        </p:nvGraphicFramePr>
        <p:xfrm>
          <a:off x="2940407" y="1030153"/>
          <a:ext cx="6879158" cy="1436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5" imgW="7921731" imgH="1653687" progId="Equation.DSMT4">
                  <p:embed/>
                </p:oleObj>
              </mc:Choice>
              <mc:Fallback>
                <p:oleObj name="Equation" r:id="rId5" imgW="7921731" imgH="165368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40407" y="1030153"/>
                        <a:ext cx="6879158" cy="1436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659926" y="1030620"/>
            <a:ext cx="7364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Take the squares, and the neglect the following terms:</a:t>
            </a:r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577951"/>
              </p:ext>
            </p:extLst>
          </p:nvPr>
        </p:nvGraphicFramePr>
        <p:xfrm>
          <a:off x="4559823" y="1559993"/>
          <a:ext cx="205740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3" imgW="749160" imgH="241200" progId="Equation.DSMT4">
                  <p:embed/>
                </p:oleObj>
              </mc:Choice>
              <mc:Fallback>
                <p:oleObj name="Equation" r:id="rId3" imgW="749160" imgH="24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823" y="1559993"/>
                        <a:ext cx="2057400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570557"/>
              </p:ext>
            </p:extLst>
          </p:nvPr>
        </p:nvGraphicFramePr>
        <p:xfrm>
          <a:off x="2087564" y="3121026"/>
          <a:ext cx="7539037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5" imgW="4305240" imgH="1549080" progId="Equation.DSMT4">
                  <p:embed/>
                </p:oleObj>
              </mc:Choice>
              <mc:Fallback>
                <p:oleObj name="Equation" r:id="rId5" imgW="4305240" imgH="15490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4" y="3121026"/>
                        <a:ext cx="7539037" cy="271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1571957" y="2435059"/>
            <a:ext cx="1839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B677E6D-F2C7-EF75-7A3D-CBFA08D3CD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514692"/>
              </p:ext>
            </p:extLst>
          </p:nvPr>
        </p:nvGraphicFramePr>
        <p:xfrm>
          <a:off x="9916283" y="1201003"/>
          <a:ext cx="1340736" cy="1341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7" imgW="1708489" imgH="1709928" progId="Equation.DSMT4">
                  <p:embed/>
                </p:oleObj>
              </mc:Choice>
              <mc:Fallback>
                <p:oleObj name="Equation" r:id="rId7" imgW="1708489" imgH="17099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16283" y="1201003"/>
                        <a:ext cx="1340736" cy="1341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57ED09A-BBF4-617A-23A5-BB035AC991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774030"/>
              </p:ext>
            </p:extLst>
          </p:nvPr>
        </p:nvGraphicFramePr>
        <p:xfrm>
          <a:off x="9923696" y="2679710"/>
          <a:ext cx="1949858" cy="68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9" imgW="2691553" imgH="944913" progId="Equation.DSMT4">
                  <p:embed/>
                </p:oleObj>
              </mc:Choice>
              <mc:Fallback>
                <p:oleObj name="Equation" r:id="rId9" imgW="2691553" imgH="94491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23696" y="2679710"/>
                        <a:ext cx="1949858" cy="684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7" name="Rectangle 7"/>
          <p:cNvSpPr>
            <a:spLocks noChangeArrowheads="1"/>
          </p:cNvSpPr>
          <p:nvPr/>
        </p:nvSpPr>
        <p:spPr bwMode="auto">
          <a:xfrm>
            <a:off x="452605" y="1063009"/>
            <a:ext cx="756744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Next, </a:t>
            </a:r>
            <a:r>
              <a:rPr lang="en-US" sz="2000" b="0" dirty="0" smtClean="0">
                <a:solidFill>
                  <a:srgbClr val="0000FF"/>
                </a:solidFill>
              </a:rPr>
              <a:t>after multiplying the two terms in square brackets together, we </a:t>
            </a:r>
            <a:r>
              <a:rPr lang="en-US" sz="2000" b="0" dirty="0">
                <a:solidFill>
                  <a:srgbClr val="0000FF"/>
                </a:solidFill>
              </a:rPr>
              <a:t>also neglect the following terms: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220884" y="2532703"/>
            <a:ext cx="16464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043004"/>
              </p:ext>
            </p:extLst>
          </p:nvPr>
        </p:nvGraphicFramePr>
        <p:xfrm>
          <a:off x="4737338" y="1579090"/>
          <a:ext cx="15525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596900" imgH="228600" progId="Equation.3">
                  <p:embed/>
                </p:oleObj>
              </mc:Choice>
              <mc:Fallback>
                <p:oleObj name="Equation" r:id="rId3" imgW="5969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338" y="1579090"/>
                        <a:ext cx="1552575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2"/>
          <p:cNvGraphicFramePr>
            <a:graphicFrameLocks noChangeAspect="1"/>
          </p:cNvGraphicFramePr>
          <p:nvPr/>
        </p:nvGraphicFramePr>
        <p:xfrm>
          <a:off x="1960563" y="3165475"/>
          <a:ext cx="8215312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5" imgW="4978080" imgH="1777680" progId="Equation.DSMT4">
                  <p:embed/>
                </p:oleObj>
              </mc:Choice>
              <mc:Fallback>
                <p:oleObj name="Equation" r:id="rId5" imgW="4978080" imgH="1777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3165475"/>
                        <a:ext cx="8215312" cy="292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7" name="Rectangle 13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2AFB698-22F1-B9F9-9273-03A7BA5322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376073"/>
              </p:ext>
            </p:extLst>
          </p:nvPr>
        </p:nvGraphicFramePr>
        <p:xfrm>
          <a:off x="9916283" y="1201003"/>
          <a:ext cx="1340736" cy="1341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7" imgW="1708489" imgH="1709928" progId="Equation.DSMT4">
                  <p:embed/>
                </p:oleObj>
              </mc:Choice>
              <mc:Fallback>
                <p:oleObj name="Equation" r:id="rId7" imgW="1708489" imgH="1709928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B677E6D-F2C7-EF75-7A3D-CBFA08D3CD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16283" y="1201003"/>
                        <a:ext cx="1340736" cy="1341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8692C74-BF14-FBE0-7569-33D323822F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187836"/>
              </p:ext>
            </p:extLst>
          </p:nvPr>
        </p:nvGraphicFramePr>
        <p:xfrm>
          <a:off x="9923696" y="2679710"/>
          <a:ext cx="1949858" cy="68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9" imgW="2691553" imgH="944913" progId="Equation.DSMT4">
                  <p:embed/>
                </p:oleObj>
              </mc:Choice>
              <mc:Fallback>
                <p:oleObj name="Equation" r:id="rId9" imgW="2691553" imgH="944913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57ED09A-BBF4-617A-23A5-BB035AC991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23696" y="2679710"/>
                        <a:ext cx="1949858" cy="684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1064713" y="1220431"/>
            <a:ext cx="26952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Expanding, we have:</a:t>
            </a:r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54926"/>
              </p:ext>
            </p:extLst>
          </p:nvPr>
        </p:nvGraphicFramePr>
        <p:xfrm>
          <a:off x="1594394" y="2054048"/>
          <a:ext cx="9630167" cy="3629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6362640" imgH="2400120" progId="Equation.DSMT4">
                  <p:embed/>
                </p:oleObj>
              </mc:Choice>
              <mc:Fallback>
                <p:oleObj name="Equation" r:id="rId3" imgW="6362640" imgH="240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4394" y="2054048"/>
                        <a:ext cx="9630167" cy="36290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3081338" y="1585913"/>
          <a:ext cx="166846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Equation" r:id="rId3" imgW="952200" imgH="583920" progId="Equation.DSMT4">
                  <p:embed/>
                </p:oleObj>
              </mc:Choice>
              <mc:Fallback>
                <p:oleObj name="Equation" r:id="rId3" imgW="952200" imgH="5839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8" y="1585913"/>
                        <a:ext cx="1668462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0"/>
          <p:cNvGraphicFramePr>
            <a:graphicFrameLocks noChangeAspect="1"/>
          </p:cNvGraphicFramePr>
          <p:nvPr/>
        </p:nvGraphicFramePr>
        <p:xfrm>
          <a:off x="3014663" y="3997325"/>
          <a:ext cx="18605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5" imgW="1015920" imgH="583920" progId="Equation.DSMT4">
                  <p:embed/>
                </p:oleObj>
              </mc:Choice>
              <mc:Fallback>
                <p:oleObj name="Equation" r:id="rId5" imgW="1015920" imgH="5839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663" y="3997325"/>
                        <a:ext cx="18605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1"/>
          <p:cNvGraphicFramePr>
            <a:graphicFrameLocks noChangeAspect="1"/>
          </p:cNvGraphicFramePr>
          <p:nvPr/>
        </p:nvGraphicFramePr>
        <p:xfrm>
          <a:off x="2976563" y="5265738"/>
          <a:ext cx="1839912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7" imgW="1041120" imgH="583920" progId="Equation.DSMT4">
                  <p:embed/>
                </p:oleObj>
              </mc:Choice>
              <mc:Fallback>
                <p:oleObj name="Equation" r:id="rId7" imgW="1041120" imgH="5839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5265738"/>
                        <a:ext cx="1839912" cy="103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1" name="Text Box 12"/>
          <p:cNvSpPr txBox="1">
            <a:spLocks noChangeArrowheads="1"/>
          </p:cNvSpPr>
          <p:nvPr/>
        </p:nvSpPr>
        <p:spPr bwMode="auto">
          <a:xfrm>
            <a:off x="935915" y="929351"/>
            <a:ext cx="629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All of the </a:t>
            </a:r>
            <a:r>
              <a:rPr lang="en-US" sz="2400" b="0" i="1" dirty="0">
                <a:solidFill>
                  <a:srgbClr val="0000FF"/>
                </a:solidFill>
                <a:sym typeface="Symbol" pitchFamily="18" charset="2"/>
              </a:rPr>
              <a:t>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integrals may now be done in closed form: </a:t>
            </a:r>
          </a:p>
        </p:txBody>
      </p:sp>
      <p:graphicFrame>
        <p:nvGraphicFramePr>
          <p:cNvPr id="14341" name="Object 13"/>
          <p:cNvGraphicFramePr>
            <a:graphicFrameLocks noChangeAspect="1"/>
          </p:cNvGraphicFramePr>
          <p:nvPr/>
        </p:nvGraphicFramePr>
        <p:xfrm>
          <a:off x="3040063" y="2709863"/>
          <a:ext cx="171291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9" imgW="977760" imgH="583920" progId="Equation.DSMT4">
                  <p:embed/>
                </p:oleObj>
              </mc:Choice>
              <mc:Fallback>
                <p:oleObj name="Equation" r:id="rId9" imgW="977760" imgH="5839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2709863"/>
                        <a:ext cx="1712912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14"/>
          <p:cNvGraphicFramePr>
            <a:graphicFrameLocks noChangeAspect="1"/>
          </p:cNvGraphicFramePr>
          <p:nvPr/>
        </p:nvGraphicFramePr>
        <p:xfrm>
          <a:off x="6577013" y="1573214"/>
          <a:ext cx="239395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11" imgW="1371600" imgH="583920" progId="Equation.DSMT4">
                  <p:embed/>
                </p:oleObj>
              </mc:Choice>
              <mc:Fallback>
                <p:oleObj name="Equation" r:id="rId11" imgW="1371600" imgH="5839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013" y="1573214"/>
                        <a:ext cx="2393950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15"/>
          <p:cNvGraphicFramePr>
            <a:graphicFrameLocks noChangeAspect="1"/>
          </p:cNvGraphicFramePr>
          <p:nvPr/>
        </p:nvGraphicFramePr>
        <p:xfrm>
          <a:off x="6548439" y="2727325"/>
          <a:ext cx="1963737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13" imgW="1015920" imgH="583920" progId="Equation.DSMT4">
                  <p:embed/>
                </p:oleObj>
              </mc:Choice>
              <mc:Fallback>
                <p:oleObj name="Equation" r:id="rId13" imgW="1015920" imgH="5839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9" y="2727325"/>
                        <a:ext cx="1963737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16"/>
          <p:cNvGraphicFramePr>
            <a:graphicFrameLocks noChangeAspect="1"/>
          </p:cNvGraphicFramePr>
          <p:nvPr/>
        </p:nvGraphicFramePr>
        <p:xfrm>
          <a:off x="6526213" y="4025901"/>
          <a:ext cx="24511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Equation" r:id="rId15" imgW="1384200" imgH="583920" progId="Equation.DSMT4">
                  <p:embed/>
                </p:oleObj>
              </mc:Choice>
              <mc:Fallback>
                <p:oleObj name="Equation" r:id="rId15" imgW="1384200" imgH="5839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025901"/>
                        <a:ext cx="2451100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17"/>
          <p:cNvGraphicFramePr>
            <a:graphicFrameLocks noChangeAspect="1"/>
          </p:cNvGraphicFramePr>
          <p:nvPr/>
        </p:nvGraphicFramePr>
        <p:xfrm>
          <a:off x="6478589" y="5305426"/>
          <a:ext cx="24796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Equation" r:id="rId17" imgW="1384200" imgH="583920" progId="Equation.DSMT4">
                  <p:embed/>
                </p:oleObj>
              </mc:Choice>
              <mc:Fallback>
                <p:oleObj name="Equation" r:id="rId17" imgW="1384200" imgH="5839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9" y="5305426"/>
                        <a:ext cx="2479675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11"/>
          <p:cNvGraphicFramePr>
            <a:graphicFrameLocks noChangeAspect="1"/>
          </p:cNvGraphicFramePr>
          <p:nvPr/>
        </p:nvGraphicFramePr>
        <p:xfrm>
          <a:off x="2938463" y="1597026"/>
          <a:ext cx="1712912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3" imgW="825480" imgH="583920" progId="Equation.DSMT4">
                  <p:embed/>
                </p:oleObj>
              </mc:Choice>
              <mc:Fallback>
                <p:oleObj name="Equation" r:id="rId3" imgW="825480" imgH="5839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463" y="1597026"/>
                        <a:ext cx="1712912" cy="1204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12"/>
          <p:cNvGraphicFramePr>
            <a:graphicFrameLocks noChangeAspect="1"/>
          </p:cNvGraphicFramePr>
          <p:nvPr/>
        </p:nvGraphicFramePr>
        <p:xfrm>
          <a:off x="2917826" y="3141664"/>
          <a:ext cx="200977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5" imgW="927000" imgH="583920" progId="Equation.DSMT4">
                  <p:embed/>
                </p:oleObj>
              </mc:Choice>
              <mc:Fallback>
                <p:oleObj name="Equation" r:id="rId5" imgW="927000" imgH="5839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826" y="3141664"/>
                        <a:ext cx="200977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3"/>
          <p:cNvGraphicFramePr>
            <a:graphicFrameLocks noChangeAspect="1"/>
          </p:cNvGraphicFramePr>
          <p:nvPr/>
        </p:nvGraphicFramePr>
        <p:xfrm>
          <a:off x="2911475" y="4814889"/>
          <a:ext cx="25400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7" imgW="1257120" imgH="583920" progId="Equation.DSMT4">
                  <p:embed/>
                </p:oleObj>
              </mc:Choice>
              <mc:Fallback>
                <p:oleObj name="Equation" r:id="rId7" imgW="1257120" imgH="5839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4814889"/>
                        <a:ext cx="2540000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1106512" y="977119"/>
            <a:ext cx="637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All of the </a:t>
            </a:r>
            <a:r>
              <a:rPr lang="en-US" sz="2400" b="0" i="1" dirty="0">
                <a:solidFill>
                  <a:srgbClr val="0000FF"/>
                </a:solidFill>
                <a:sym typeface="Symbol" pitchFamily="18" charset="2"/>
              </a:rPr>
              <a:t> 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integrals may also be done in closed form: </a:t>
            </a:r>
          </a:p>
        </p:txBody>
      </p:sp>
      <p:graphicFrame>
        <p:nvGraphicFramePr>
          <p:cNvPr id="15365" name="Object 15"/>
          <p:cNvGraphicFramePr>
            <a:graphicFrameLocks noChangeAspect="1"/>
          </p:cNvGraphicFramePr>
          <p:nvPr/>
        </p:nvGraphicFramePr>
        <p:xfrm>
          <a:off x="6281739" y="1622426"/>
          <a:ext cx="2084387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9" imgW="990360" imgH="583920" progId="Equation.DSMT4">
                  <p:embed/>
                </p:oleObj>
              </mc:Choice>
              <mc:Fallback>
                <p:oleObj name="Equation" r:id="rId9" imgW="990360" imgH="5839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9" y="1622426"/>
                        <a:ext cx="2084387" cy="122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6"/>
          <p:cNvGraphicFramePr>
            <a:graphicFrameLocks noChangeAspect="1"/>
          </p:cNvGraphicFramePr>
          <p:nvPr/>
        </p:nvGraphicFramePr>
        <p:xfrm>
          <a:off x="6224589" y="3159126"/>
          <a:ext cx="2998787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11" imgW="1384200" imgH="583920" progId="Equation.DSMT4">
                  <p:embed/>
                </p:oleObj>
              </mc:Choice>
              <mc:Fallback>
                <p:oleObj name="Equation" r:id="rId11" imgW="1384200" imgH="58392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9" y="3159126"/>
                        <a:ext cx="2998787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17"/>
          <p:cNvGraphicFramePr>
            <a:graphicFrameLocks noChangeAspect="1"/>
          </p:cNvGraphicFramePr>
          <p:nvPr/>
        </p:nvGraphicFramePr>
        <p:xfrm>
          <a:off x="6205538" y="4829175"/>
          <a:ext cx="31242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Equation" r:id="rId13" imgW="1460160" imgH="583920" progId="Equation.DSMT4">
                  <p:embed/>
                </p:oleObj>
              </mc:Choice>
              <mc:Fallback>
                <p:oleObj name="Equation" r:id="rId13" imgW="1460160" imgH="5839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4829175"/>
                        <a:ext cx="3124200" cy="124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0658" name="Rectangle 18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1498008" y="1049505"/>
            <a:ext cx="14567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This yields:</a:t>
            </a:r>
          </a:p>
        </p:txBody>
      </p:sp>
      <p:graphicFrame>
        <p:nvGraphicFramePr>
          <p:cNvPr id="1638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862021"/>
              </p:ext>
            </p:extLst>
          </p:nvPr>
        </p:nvGraphicFramePr>
        <p:xfrm>
          <a:off x="2727087" y="1721569"/>
          <a:ext cx="6995762" cy="403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4025880" imgH="2323800" progId="Equation.DSMT4">
                  <p:embed/>
                </p:oleObj>
              </mc:Choice>
              <mc:Fallback>
                <p:oleObj name="Equation" r:id="rId3" imgW="4025880" imgH="23238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087" y="1721569"/>
                        <a:ext cx="6995762" cy="40341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1978025" y="1241425"/>
            <a:ext cx="245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Simplifying, we obtain</a:t>
            </a:r>
          </a:p>
        </p:txBody>
      </p:sp>
      <p:graphicFrame>
        <p:nvGraphicFramePr>
          <p:cNvPr id="174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648449"/>
              </p:ext>
            </p:extLst>
          </p:nvPr>
        </p:nvGraphicFramePr>
        <p:xfrm>
          <a:off x="2832883" y="2094341"/>
          <a:ext cx="4565650" cy="394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3" imgW="2019240" imgH="1752480" progId="Equation.DSMT4">
                  <p:embed/>
                </p:oleObj>
              </mc:Choice>
              <mc:Fallback>
                <p:oleObj name="Equation" r:id="rId3" imgW="2019240" imgH="1752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883" y="2094341"/>
                        <a:ext cx="4565650" cy="39465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46" name="Rectangle 10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graphicFrame>
        <p:nvGraphicFramePr>
          <p:cNvPr id="174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313286"/>
              </p:ext>
            </p:extLst>
          </p:nvPr>
        </p:nvGraphicFramePr>
        <p:xfrm>
          <a:off x="8414272" y="3488283"/>
          <a:ext cx="197167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5" imgW="1054080" imgH="685800" progId="Equation.DSMT4">
                  <p:embed/>
                </p:oleObj>
              </mc:Choice>
              <mc:Fallback>
                <p:oleObj name="Equation" r:id="rId5" imgW="1054080" imgH="685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4272" y="3488283"/>
                        <a:ext cx="1971675" cy="12811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377" name="Rectangle 33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20488" name="Text Box 89"/>
          <p:cNvSpPr txBox="1">
            <a:spLocks noChangeArrowheads="1"/>
          </p:cNvSpPr>
          <p:nvPr/>
        </p:nvSpPr>
        <p:spPr bwMode="auto">
          <a:xfrm>
            <a:off x="1025610" y="1520253"/>
            <a:ext cx="104043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this set of notes we perform the algebra necessary to evaluate the </a:t>
            </a:r>
            <a:r>
              <a:rPr lang="en-US" sz="2400" b="0" i="1" dirty="0">
                <a:solidFill>
                  <a:srgbClr val="FF3300"/>
                </a:solidFill>
                <a:latin typeface="Times New Roman" pitchFamily="18" charset="0"/>
              </a:rPr>
              <a:t>p</a:t>
            </a:r>
            <a:r>
              <a:rPr lang="en-US" sz="2000" b="0" dirty="0">
                <a:solidFill>
                  <a:srgbClr val="FF3300"/>
                </a:solidFill>
              </a:rPr>
              <a:t> factor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FF0000"/>
                </a:solidFill>
              </a:rPr>
              <a:t>in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FF3300"/>
                </a:solidFill>
              </a:rPr>
              <a:t>closed form</a:t>
            </a:r>
            <a:r>
              <a:rPr lang="en-US" sz="2000" b="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FF0000"/>
                </a:solidFill>
              </a:rPr>
              <a:t>(assuming a thin substrate) </a:t>
            </a:r>
            <a:r>
              <a:rPr lang="en-US" sz="2000" b="0" dirty="0">
                <a:solidFill>
                  <a:srgbClr val="0000FF"/>
                </a:solidFill>
              </a:rPr>
              <a:t>and to simplify the final result.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767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</a:p>
        </p:txBody>
      </p:sp>
      <p:graphicFrame>
        <p:nvGraphicFramePr>
          <p:cNvPr id="102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620267"/>
              </p:ext>
            </p:extLst>
          </p:nvPr>
        </p:nvGraphicFramePr>
        <p:xfrm>
          <a:off x="2063482" y="1886695"/>
          <a:ext cx="7078621" cy="1726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3746160" imgH="914400" progId="Equation.DSMT4">
                  <p:embed/>
                </p:oleObj>
              </mc:Choice>
              <mc:Fallback>
                <p:oleObj name="Equation" r:id="rId3" imgW="3746160" imgH="914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482" y="1886695"/>
                        <a:ext cx="7078621" cy="172690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992760" y="1130945"/>
            <a:ext cx="29490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Notes 13 we have: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102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386381"/>
              </p:ext>
            </p:extLst>
          </p:nvPr>
        </p:nvGraphicFramePr>
        <p:xfrm>
          <a:off x="3997173" y="3970551"/>
          <a:ext cx="41783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3022560" imgH="914400" progId="Equation.DSMT4">
                  <p:embed/>
                </p:oleObj>
              </mc:Choice>
              <mc:Fallback>
                <p:oleObj name="Equation" r:id="rId5" imgW="3022560" imgH="914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173" y="3970551"/>
                        <a:ext cx="4178300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3"/>
          <p:cNvGraphicFramePr>
            <a:graphicFrameLocks noChangeAspect="1"/>
          </p:cNvGraphicFramePr>
          <p:nvPr/>
        </p:nvGraphicFramePr>
        <p:xfrm>
          <a:off x="5492132" y="5579064"/>
          <a:ext cx="1518268" cy="670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1091880" imgH="482400" progId="Equation.DSMT4">
                  <p:embed/>
                </p:oleObj>
              </mc:Choice>
              <mc:Fallback>
                <p:oleObj name="Equation" r:id="rId7" imgW="109188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132" y="5579064"/>
                        <a:ext cx="1518268" cy="6704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992314" y="4195763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Also assume that</a:t>
            </a:r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2061" name="Rectangle 8"/>
          <p:cNvSpPr>
            <a:spLocks noChangeArrowheads="1"/>
          </p:cNvSpPr>
          <p:nvPr/>
        </p:nvSpPr>
        <p:spPr bwMode="auto">
          <a:xfrm>
            <a:off x="4095751" y="1039875"/>
            <a:ext cx="917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Assume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592526"/>
              </p:ext>
            </p:extLst>
          </p:nvPr>
        </p:nvGraphicFramePr>
        <p:xfrm>
          <a:off x="5227639" y="950913"/>
          <a:ext cx="14446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647640" imgH="228600" progId="Equation.DSMT4">
                  <p:embed/>
                </p:oleObj>
              </mc:Choice>
              <mc:Fallback>
                <p:oleObj name="Equation" r:id="rId3" imgW="64764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9" y="950913"/>
                        <a:ext cx="1444625" cy="5016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21889"/>
              </p:ext>
            </p:extLst>
          </p:nvPr>
        </p:nvGraphicFramePr>
        <p:xfrm>
          <a:off x="4375633" y="2376402"/>
          <a:ext cx="3021919" cy="12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1815840" imgH="736560" progId="Equation.DSMT4">
                  <p:embed/>
                </p:oleObj>
              </mc:Choice>
              <mc:Fallback>
                <p:oleObj name="Equation" r:id="rId5" imgW="1815840" imgH="736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633" y="2376402"/>
                        <a:ext cx="3021919" cy="123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824664"/>
              </p:ext>
            </p:extLst>
          </p:nvPr>
        </p:nvGraphicFramePr>
        <p:xfrm>
          <a:off x="4162426" y="4120667"/>
          <a:ext cx="2491715" cy="499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1206360" imgH="241200" progId="Equation.DSMT4">
                  <p:embed/>
                </p:oleObj>
              </mc:Choice>
              <mc:Fallback>
                <p:oleObj name="Equation" r:id="rId7" imgW="1206360" imgH="241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26" y="4120667"/>
                        <a:ext cx="2491715" cy="49978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Rectangle 12"/>
          <p:cNvSpPr>
            <a:spLocks noChangeArrowheads="1"/>
          </p:cNvSpPr>
          <p:nvPr/>
        </p:nvSpPr>
        <p:spPr bwMode="auto">
          <a:xfrm>
            <a:off x="3055939" y="5146676"/>
            <a:ext cx="16815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Then we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205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022001"/>
              </p:ext>
            </p:extLst>
          </p:nvPr>
        </p:nvGraphicFramePr>
        <p:xfrm>
          <a:off x="4930776" y="5534059"/>
          <a:ext cx="2974851" cy="1027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9" imgW="1473120" imgH="507960" progId="Equation.DSMT4">
                  <p:embed/>
                </p:oleObj>
              </mc:Choice>
              <mc:Fallback>
                <p:oleObj name="Equation" r:id="rId9" imgW="1473120" imgH="5079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6" y="5534059"/>
                        <a:ext cx="2974851" cy="1027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783505" y="1782314"/>
            <a:ext cx="3624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Then we have </a:t>
            </a:r>
            <a:r>
              <a:rPr lang="en-US" sz="2000" b="0" dirty="0" smtClean="0">
                <a:solidFill>
                  <a:srgbClr val="0000FF"/>
                </a:solidFill>
              </a:rPr>
              <a:t>(from </a:t>
            </a:r>
            <a:r>
              <a:rPr lang="en-US" sz="2000" b="0" dirty="0">
                <a:solidFill>
                  <a:srgbClr val="0000FF"/>
                </a:solidFill>
              </a:rPr>
              <a:t>Notes 12):</a:t>
            </a:r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7346445" y="4004551"/>
            <a:ext cx="420094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/>
              <a:t>This implies that the patch is fairly small (high permittivity substrate) or that the angles of significant radiation are small.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2024063" y="2788393"/>
            <a:ext cx="11108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Therefore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3083" name="Rectangle 9"/>
          <p:cNvSpPr>
            <a:spLocks noChangeArrowheads="1"/>
          </p:cNvSpPr>
          <p:nvPr/>
        </p:nvSpPr>
        <p:spPr bwMode="auto">
          <a:xfrm>
            <a:off x="852488" y="1000580"/>
            <a:ext cx="1878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  <p:graphicFrame>
        <p:nvGraphicFramePr>
          <p:cNvPr id="3074" name="Object 15"/>
          <p:cNvGraphicFramePr>
            <a:graphicFrameLocks noChangeAspect="1"/>
          </p:cNvGraphicFramePr>
          <p:nvPr/>
        </p:nvGraphicFramePr>
        <p:xfrm>
          <a:off x="2398095" y="1527188"/>
          <a:ext cx="7177376" cy="53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3949560" imgH="291960" progId="Equation.DSMT4">
                  <p:embed/>
                </p:oleObj>
              </mc:Choice>
              <mc:Fallback>
                <p:oleObj name="Equation" r:id="rId3" imgW="3949560" imgH="2919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095" y="1527188"/>
                        <a:ext cx="7177376" cy="5303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561977"/>
              </p:ext>
            </p:extLst>
          </p:nvPr>
        </p:nvGraphicFramePr>
        <p:xfrm>
          <a:off x="3400622" y="3344782"/>
          <a:ext cx="5713413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3225600" imgH="914400" progId="Equation.DSMT4">
                  <p:embed/>
                </p:oleObj>
              </mc:Choice>
              <mc:Fallback>
                <p:oleObj name="Equation" r:id="rId5" imgW="3225600" imgH="914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622" y="3344782"/>
                        <a:ext cx="5713413" cy="1616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1235123" y="5631048"/>
            <a:ext cx="10147110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0" dirty="0">
                <a:solidFill>
                  <a:srgbClr val="FF0000"/>
                </a:solidFill>
              </a:rPr>
              <a:t>Note: The </a:t>
            </a:r>
            <a:r>
              <a:rPr lang="en-US" sz="2400" b="0" i="1" dirty="0">
                <a:solidFill>
                  <a:srgbClr val="FF0000"/>
                </a:solidFill>
                <a:latin typeface="Times New Roman" pitchFamily="18" charset="0"/>
              </a:rPr>
              <a:t>p</a:t>
            </a:r>
            <a:r>
              <a:rPr lang="en-US" sz="2000" b="0" dirty="0">
                <a:solidFill>
                  <a:srgbClr val="FF0000"/>
                </a:solidFill>
              </a:rPr>
              <a:t> factor is now only a function of the patch dimensions – not the substrate.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737382" y="1170207"/>
            <a:ext cx="40052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patch space (array) factor is: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37531"/>
              </p:ext>
            </p:extLst>
          </p:nvPr>
        </p:nvGraphicFramePr>
        <p:xfrm>
          <a:off x="3377204" y="1521850"/>
          <a:ext cx="4177247" cy="1264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3" imgW="3022560" imgH="914400" progId="Equation.DSMT4">
                  <p:embed/>
                </p:oleObj>
              </mc:Choice>
              <mc:Fallback>
                <p:oleObj name="Equation" r:id="rId3" imgW="3022560" imgH="914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204" y="1521850"/>
                        <a:ext cx="4177247" cy="1264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184869"/>
              </p:ext>
            </p:extLst>
          </p:nvPr>
        </p:nvGraphicFramePr>
        <p:xfrm>
          <a:off x="9786642" y="4206654"/>
          <a:ext cx="1594257" cy="64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5" imgW="1066800" imgH="431800" progId="Equation.3">
                  <p:embed/>
                </p:oleObj>
              </mc:Choice>
              <mc:Fallback>
                <p:oleObj name="Equation" r:id="rId5" imgW="1066800" imgH="431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6642" y="4206654"/>
                        <a:ext cx="1594257" cy="641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8367" name="Rectangle 15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4109" name="Rectangle 17"/>
          <p:cNvSpPr>
            <a:spLocks noChangeArrowheads="1"/>
          </p:cNvSpPr>
          <p:nvPr/>
        </p:nvSpPr>
        <p:spPr bwMode="auto">
          <a:xfrm>
            <a:off x="10146133" y="3779580"/>
            <a:ext cx="7854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Recall: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143188"/>
              </p:ext>
            </p:extLst>
          </p:nvPr>
        </p:nvGraphicFramePr>
        <p:xfrm>
          <a:off x="3001031" y="3263933"/>
          <a:ext cx="4679970" cy="1266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7" imgW="3377880" imgH="914400" progId="Equation.DSMT4">
                  <p:embed/>
                </p:oleObj>
              </mc:Choice>
              <mc:Fallback>
                <p:oleObj name="Equation" r:id="rId7" imgW="3377880" imgH="914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031" y="3263933"/>
                        <a:ext cx="4679970" cy="12666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313308" y="3029582"/>
            <a:ext cx="4162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697902"/>
              </p:ext>
            </p:extLst>
          </p:nvPr>
        </p:nvGraphicFramePr>
        <p:xfrm>
          <a:off x="3692073" y="5115219"/>
          <a:ext cx="4662487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9" imgW="3365280" imgH="914400" progId="Equation.DSMT4">
                  <p:embed/>
                </p:oleObj>
              </mc:Choice>
              <mc:Fallback>
                <p:oleObj name="Equation" r:id="rId9" imgW="3365280" imgH="914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073" y="5115219"/>
                        <a:ext cx="4662487" cy="1266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865391" y="4775314"/>
            <a:ext cx="4168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194936"/>
              </p:ext>
            </p:extLst>
          </p:nvPr>
        </p:nvGraphicFramePr>
        <p:xfrm>
          <a:off x="9734549" y="4887913"/>
          <a:ext cx="1657069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1" imgW="990360" imgH="431640" progId="Equation.DSMT4">
                  <p:embed/>
                </p:oleObj>
              </mc:Choice>
              <mc:Fallback>
                <p:oleObj name="Equation" r:id="rId11" imgW="9903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734549" y="4887913"/>
                        <a:ext cx="1657069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771100" y="1199182"/>
            <a:ext cx="73220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 the denominator of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2000" b="0" dirty="0">
                <a:solidFill>
                  <a:srgbClr val="0000FF"/>
                </a:solidFill>
              </a:rPr>
              <a:t> expression we have this integral:</a:t>
            </a:r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53192"/>
              </p:ext>
            </p:extLst>
          </p:nvPr>
        </p:nvGraphicFramePr>
        <p:xfrm>
          <a:off x="2321071" y="2221079"/>
          <a:ext cx="7350125" cy="249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4051080" imgH="1371600" progId="Equation.DSMT4">
                  <p:embed/>
                </p:oleObj>
              </mc:Choice>
              <mc:Fallback>
                <p:oleObj name="Equation" r:id="rId3" imgW="4051080" imgH="1371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1071" y="2221079"/>
                        <a:ext cx="7350125" cy="2490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9388" name="Rectangle 12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28441" y="1183969"/>
            <a:ext cx="20286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43572"/>
              </p:ext>
            </p:extLst>
          </p:nvPr>
        </p:nvGraphicFramePr>
        <p:xfrm>
          <a:off x="2119412" y="1429023"/>
          <a:ext cx="833755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3" imgW="5232240" imgH="952200" progId="Equation.DSMT4">
                  <p:embed/>
                </p:oleObj>
              </mc:Choice>
              <mc:Fallback>
                <p:oleObj name="Equation" r:id="rId3" imgW="5232240" imgH="952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412" y="1429023"/>
                        <a:ext cx="833755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303385"/>
              </p:ext>
            </p:extLst>
          </p:nvPr>
        </p:nvGraphicFramePr>
        <p:xfrm>
          <a:off x="2062455" y="4592041"/>
          <a:ext cx="7921563" cy="1653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5" imgW="4813200" imgH="1002960" progId="Equation.DSMT4">
                  <p:embed/>
                </p:oleObj>
              </mc:Choice>
              <mc:Fallback>
                <p:oleObj name="Equation" r:id="rId5" imgW="4813200" imgH="10029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455" y="4592041"/>
                        <a:ext cx="7921563" cy="165322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1747839" y="3724275"/>
            <a:ext cx="650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Using</a:t>
            </a:r>
          </a:p>
        </p:txBody>
      </p:sp>
      <p:sp>
        <p:nvSpPr>
          <p:cNvPr id="230413" name="Rectangle 13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graphicFrame>
        <p:nvGraphicFramePr>
          <p:cNvPr id="614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619449"/>
              </p:ext>
            </p:extLst>
          </p:nvPr>
        </p:nvGraphicFramePr>
        <p:xfrm>
          <a:off x="2526021" y="3491552"/>
          <a:ext cx="35893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7" imgW="2031840" imgH="469800" progId="Equation.DSMT4">
                  <p:embed/>
                </p:oleObj>
              </mc:Choice>
              <mc:Fallback>
                <p:oleObj name="Equation" r:id="rId7" imgW="2031840" imgH="469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6021" y="3491552"/>
                        <a:ext cx="358933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6256339" y="3733801"/>
            <a:ext cx="45605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0000FF"/>
                </a:solidFill>
              </a:rPr>
              <a:t>and factoring out a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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/2)</a:t>
            </a:r>
            <a:r>
              <a:rPr lang="en-US" sz="2000" b="0" baseline="30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-4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, </a:t>
            </a:r>
            <a:r>
              <a:rPr lang="en-US" sz="2000" b="0" dirty="0">
                <a:solidFill>
                  <a:srgbClr val="0000FF"/>
                </a:solidFill>
                <a:latin typeface="+mj-lt"/>
                <a:sym typeface="Symbol" pitchFamily="18" charset="2"/>
              </a:rPr>
              <a:t>we then have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0" name="Rectangle 7"/>
          <p:cNvSpPr>
            <a:spLocks noChangeArrowheads="1"/>
          </p:cNvSpPr>
          <p:nvPr/>
        </p:nvSpPr>
        <p:spPr bwMode="auto">
          <a:xfrm>
            <a:off x="562615" y="893764"/>
            <a:ext cx="39274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Next, use [</a:t>
            </a:r>
            <a:r>
              <a:rPr lang="en-US" sz="2000" b="0" dirty="0" err="1">
                <a:solidFill>
                  <a:srgbClr val="0000FF"/>
                </a:solidFill>
              </a:rPr>
              <a:t>Abromowitz</a:t>
            </a:r>
            <a:r>
              <a:rPr lang="en-US" sz="2000" b="0" dirty="0">
                <a:solidFill>
                  <a:srgbClr val="0000FF"/>
                </a:solidFill>
              </a:rPr>
              <a:t> &amp; </a:t>
            </a:r>
            <a:r>
              <a:rPr lang="en-US" sz="2000" b="0" dirty="0" err="1">
                <a:solidFill>
                  <a:srgbClr val="0000FF"/>
                </a:solidFill>
              </a:rPr>
              <a:t>Stegun</a:t>
            </a:r>
            <a:r>
              <a:rPr lang="en-US" sz="2000" b="0" dirty="0">
                <a:solidFill>
                  <a:srgbClr val="0000FF"/>
                </a:solidFill>
              </a:rPr>
              <a:t>]:</a:t>
            </a:r>
          </a:p>
        </p:txBody>
      </p:sp>
      <p:graphicFrame>
        <p:nvGraphicFramePr>
          <p:cNvPr id="71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91136"/>
              </p:ext>
            </p:extLst>
          </p:nvPr>
        </p:nvGraphicFramePr>
        <p:xfrm>
          <a:off x="3410424" y="1528432"/>
          <a:ext cx="298450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1346040" imgH="660240" progId="Equation.DSMT4">
                  <p:embed/>
                </p:oleObj>
              </mc:Choice>
              <mc:Fallback>
                <p:oleObj name="Equation" r:id="rId3" imgW="1346040" imgH="6602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0424" y="1528432"/>
                        <a:ext cx="2984500" cy="14763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1"/>
          <p:cNvGraphicFramePr>
            <a:graphicFrameLocks noChangeAspect="1"/>
          </p:cNvGraphicFramePr>
          <p:nvPr/>
        </p:nvGraphicFramePr>
        <p:xfrm>
          <a:off x="4333875" y="3325813"/>
          <a:ext cx="1220788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634725" imgH="393529" progId="Equation.3">
                  <p:embed/>
                </p:oleObj>
              </mc:Choice>
              <mc:Fallback>
                <p:oleObj name="Equation" r:id="rId5" imgW="634725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3325813"/>
                        <a:ext cx="1220788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246605"/>
              </p:ext>
            </p:extLst>
          </p:nvPr>
        </p:nvGraphicFramePr>
        <p:xfrm>
          <a:off x="4127500" y="4686300"/>
          <a:ext cx="1709738" cy="170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7" imgW="914400" imgH="914400" progId="Equation.DSMT4">
                  <p:embed/>
                </p:oleObj>
              </mc:Choice>
              <mc:Fallback>
                <p:oleObj name="Equation" r:id="rId7" imgW="914400" imgH="914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4686300"/>
                        <a:ext cx="1709738" cy="170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1437" name="Rectangle 13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Approximation of “</a:t>
            </a:r>
            <a:r>
              <a:rPr lang="en-US" sz="3600" i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 (cont.)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763838" y="4603750"/>
            <a:ext cx="69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3702051" y="3541713"/>
            <a:ext cx="29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for</a:t>
            </a:r>
          </a:p>
        </p:txBody>
      </p:sp>
      <p:graphicFrame>
        <p:nvGraphicFramePr>
          <p:cNvPr id="7173" name="Object 16"/>
          <p:cNvGraphicFramePr>
            <a:graphicFrameLocks noChangeAspect="1"/>
          </p:cNvGraphicFramePr>
          <p:nvPr/>
        </p:nvGraphicFramePr>
        <p:xfrm>
          <a:off x="6945313" y="2365376"/>
          <a:ext cx="963612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5313" y="2365376"/>
                        <a:ext cx="963612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7"/>
          <p:cNvGraphicFramePr>
            <a:graphicFrameLocks noChangeAspect="1"/>
          </p:cNvGraphicFramePr>
          <p:nvPr/>
        </p:nvGraphicFramePr>
        <p:xfrm>
          <a:off x="6900863" y="1631951"/>
          <a:ext cx="10541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1" imgW="596880" imgH="393480" progId="Equation.DSMT4">
                  <p:embed/>
                </p:oleObj>
              </mc:Choice>
              <mc:Fallback>
                <p:oleObj name="Equation" r:id="rId11" imgW="596880" imgH="393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0863" y="1631951"/>
                        <a:ext cx="1054100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Box 15"/>
          <p:cNvSpPr txBox="1">
            <a:spLocks noChangeArrowheads="1"/>
          </p:cNvSpPr>
          <p:nvPr/>
        </p:nvSpPr>
        <p:spPr bwMode="auto">
          <a:xfrm>
            <a:off x="6789027" y="4253741"/>
            <a:ext cx="4722859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These are </a:t>
            </a:r>
            <a:r>
              <a:rPr lang="en-US" b="0" u="sng" dirty="0"/>
              <a:t>not</a:t>
            </a:r>
            <a:r>
              <a:rPr lang="en-US" b="0" dirty="0"/>
              <a:t> Taylor series, but are approximations that are more uniformly accurate over the entire range.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B6DB136-3DF7-4884-9F8C-797E74934B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460</Words>
  <Application>Microsoft Office PowerPoint</Application>
  <PresentationFormat>Widescreen</PresentationFormat>
  <Paragraphs>99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228</cp:revision>
  <dcterms:created xsi:type="dcterms:W3CDTF">2006-06-22T19:04:50Z</dcterms:created>
  <dcterms:modified xsi:type="dcterms:W3CDTF">2024-10-24T00:56:44Z</dcterms:modified>
</cp:coreProperties>
</file>