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93" r:id="rId2"/>
    <p:sldId id="321" r:id="rId3"/>
    <p:sldId id="361" r:id="rId4"/>
    <p:sldId id="362" r:id="rId5"/>
    <p:sldId id="343" r:id="rId6"/>
    <p:sldId id="344" r:id="rId7"/>
    <p:sldId id="345" r:id="rId8"/>
    <p:sldId id="346" r:id="rId9"/>
    <p:sldId id="347" r:id="rId10"/>
    <p:sldId id="348" r:id="rId11"/>
    <p:sldId id="349" r:id="rId12"/>
    <p:sldId id="350" r:id="rId13"/>
    <p:sldId id="351" r:id="rId14"/>
    <p:sldId id="352" r:id="rId15"/>
    <p:sldId id="358" r:id="rId16"/>
    <p:sldId id="354" r:id="rId17"/>
    <p:sldId id="356" r:id="rId18"/>
    <p:sldId id="359" r:id="rId19"/>
    <p:sldId id="360" r:id="rId20"/>
  </p:sldIdLst>
  <p:sldSz cx="12192000" cy="6858000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76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CCFFFF"/>
    <a:srgbClr val="FF3300"/>
    <a:srgbClr val="FFFF66"/>
    <a:srgbClr val="00FF00"/>
    <a:srgbClr val="0066FF"/>
    <a:srgbClr val="3399FF"/>
    <a:srgbClr val="DDDDDD"/>
    <a:srgbClr val="0000FF"/>
    <a:srgbClr val="66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858" autoAdjust="0"/>
    <p:restoredTop sz="94660"/>
  </p:normalViewPr>
  <p:slideViewPr>
    <p:cSldViewPr snapToGrid="0">
      <p:cViewPr>
        <p:scale>
          <a:sx n="100" d="100"/>
          <a:sy n="100" d="100"/>
        </p:scale>
        <p:origin x="1578" y="342"/>
      </p:cViewPr>
      <p:guideLst>
        <p:guide orient="horz" pos="2176"/>
        <p:guide pos="384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34.emf"/><Relationship Id="rId1" Type="http://schemas.openxmlformats.org/officeDocument/2006/relationships/image" Target="../media/image33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7.emf"/><Relationship Id="rId2" Type="http://schemas.openxmlformats.org/officeDocument/2006/relationships/image" Target="../media/image36.wmf"/><Relationship Id="rId1" Type="http://schemas.openxmlformats.org/officeDocument/2006/relationships/image" Target="../media/image35.wmf"/><Relationship Id="rId4" Type="http://schemas.openxmlformats.org/officeDocument/2006/relationships/image" Target="../media/image38.e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37.emf"/><Relationship Id="rId2" Type="http://schemas.openxmlformats.org/officeDocument/2006/relationships/image" Target="../media/image40.wmf"/><Relationship Id="rId1" Type="http://schemas.openxmlformats.org/officeDocument/2006/relationships/image" Target="../media/image39.wmf"/><Relationship Id="rId4" Type="http://schemas.openxmlformats.org/officeDocument/2006/relationships/image" Target="../media/image38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1.wmf"/></Relationships>
</file>

<file path=ppt/drawings/_rels/vmlDrawing14.vml.rels><?xml version="1.0" encoding="UTF-8" standalone="yes"?>
<Relationships xmlns="http://schemas.openxmlformats.org/package/2006/relationships"><Relationship Id="rId8" Type="http://schemas.openxmlformats.org/officeDocument/2006/relationships/image" Target="../media/image49.wmf"/><Relationship Id="rId3" Type="http://schemas.openxmlformats.org/officeDocument/2006/relationships/image" Target="../media/image44.wmf"/><Relationship Id="rId7" Type="http://schemas.openxmlformats.org/officeDocument/2006/relationships/image" Target="../media/image48.wmf"/><Relationship Id="rId2" Type="http://schemas.openxmlformats.org/officeDocument/2006/relationships/image" Target="../media/image43.wmf"/><Relationship Id="rId1" Type="http://schemas.openxmlformats.org/officeDocument/2006/relationships/image" Target="../media/image42.wmf"/><Relationship Id="rId6" Type="http://schemas.openxmlformats.org/officeDocument/2006/relationships/image" Target="../media/image47.wmf"/><Relationship Id="rId5" Type="http://schemas.openxmlformats.org/officeDocument/2006/relationships/image" Target="../media/image46.wmf"/><Relationship Id="rId4" Type="http://schemas.openxmlformats.org/officeDocument/2006/relationships/image" Target="../media/image45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52.wmf"/><Relationship Id="rId2" Type="http://schemas.openxmlformats.org/officeDocument/2006/relationships/image" Target="../media/image51.wmf"/><Relationship Id="rId1" Type="http://schemas.openxmlformats.org/officeDocument/2006/relationships/image" Target="../media/image50.wmf"/><Relationship Id="rId6" Type="http://schemas.openxmlformats.org/officeDocument/2006/relationships/image" Target="../media/image55.wmf"/><Relationship Id="rId5" Type="http://schemas.openxmlformats.org/officeDocument/2006/relationships/image" Target="../media/image54.wmf"/><Relationship Id="rId4" Type="http://schemas.openxmlformats.org/officeDocument/2006/relationships/image" Target="../media/image53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56.wmf"/></Relationships>
</file>

<file path=ppt/drawings/_rels/vmlDrawing17.vml.rels><?xml version="1.0" encoding="UTF-8" standalone="yes"?>
<Relationships xmlns="http://schemas.openxmlformats.org/package/2006/relationships"><Relationship Id="rId2" Type="http://schemas.openxmlformats.org/officeDocument/2006/relationships/image" Target="../media/image58.wmf"/><Relationship Id="rId1" Type="http://schemas.openxmlformats.org/officeDocument/2006/relationships/image" Target="../media/image57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4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5" Type="http://schemas.openxmlformats.org/officeDocument/2006/relationships/image" Target="../media/image15.wmf"/><Relationship Id="rId4" Type="http://schemas.openxmlformats.org/officeDocument/2006/relationships/image" Target="../media/image14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Relationship Id="rId5" Type="http://schemas.openxmlformats.org/officeDocument/2006/relationships/image" Target="../media/image24.wmf"/><Relationship Id="rId4" Type="http://schemas.openxmlformats.org/officeDocument/2006/relationships/image" Target="../media/image23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image" Target="../media/image26.wmf"/><Relationship Id="rId1" Type="http://schemas.openxmlformats.org/officeDocument/2006/relationships/image" Target="../media/image25.wmf"/><Relationship Id="rId5" Type="http://schemas.openxmlformats.org/officeDocument/2006/relationships/image" Target="../media/image29.wmf"/><Relationship Id="rId4" Type="http://schemas.openxmlformats.org/officeDocument/2006/relationships/image" Target="../media/image28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32.wmf"/><Relationship Id="rId2" Type="http://schemas.openxmlformats.org/officeDocument/2006/relationships/image" Target="../media/image31.wmf"/><Relationship Id="rId1" Type="http://schemas.openxmlformats.org/officeDocument/2006/relationships/image" Target="../media/image3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7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67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57200" y="720725"/>
            <a:ext cx="64008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67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467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67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 smtClean="0"/>
            </a:lvl1pPr>
          </a:lstStyle>
          <a:p>
            <a:pPr>
              <a:defRPr/>
            </a:pPr>
            <a:fld id="{2AE7084D-28B5-4386-BE25-C929D2CAA5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fld id="{B1D257EB-6BF7-482C-B3A2-DD86BAFC21F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fld id="{254DED11-1CD7-474C-9AD3-086C54FD98C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fld id="{0E097ACC-C7BD-4AF9-B04C-6A8289CD8A2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fld id="{854AADB5-FD2F-463D-B433-0CE6B01D341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fld id="{472B6C37-F6D9-4BE6-A102-67E94549595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fld id="{B58E13B4-5318-42F0-804E-05175755F1B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fld id="{798B722F-F42F-4E31-9312-990993BFF11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fld id="{B252AAB2-1993-43CD-A00D-B04A58EC43C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fld id="{4B6DB136-3DF7-4884-9F8C-797E74934BE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fld id="{F3907C86-2A79-4DDE-BFC0-C76384E3D3D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fld id="{FB7E3559-A7A7-4C59-87F0-CA83EE1B277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347200" y="6381750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 smtClean="0"/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fld id="{77443EA0-A1BC-4453-BD23-2C29F632F84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wmf"/><Relationship Id="rId3" Type="http://schemas.openxmlformats.org/officeDocument/2006/relationships/oleObject" Target="../embeddings/oleObject24.bin"/><Relationship Id="rId7" Type="http://schemas.openxmlformats.org/officeDocument/2006/relationships/oleObject" Target="../embeddings/oleObject26.bin"/><Relationship Id="rId12" Type="http://schemas.openxmlformats.org/officeDocument/2006/relationships/image" Target="../media/image29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26.wmf"/><Relationship Id="rId11" Type="http://schemas.openxmlformats.org/officeDocument/2006/relationships/oleObject" Target="../embeddings/oleObject28.bin"/><Relationship Id="rId5" Type="http://schemas.openxmlformats.org/officeDocument/2006/relationships/oleObject" Target="../embeddings/oleObject25.bin"/><Relationship Id="rId10" Type="http://schemas.openxmlformats.org/officeDocument/2006/relationships/image" Target="../media/image28.wmf"/><Relationship Id="rId4" Type="http://schemas.openxmlformats.org/officeDocument/2006/relationships/image" Target="../media/image25.wmf"/><Relationship Id="rId9" Type="http://schemas.openxmlformats.org/officeDocument/2006/relationships/oleObject" Target="../embeddings/oleObject27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wmf"/><Relationship Id="rId3" Type="http://schemas.openxmlformats.org/officeDocument/2006/relationships/oleObject" Target="../embeddings/oleObject29.bin"/><Relationship Id="rId7" Type="http://schemas.openxmlformats.org/officeDocument/2006/relationships/oleObject" Target="../embeddings/oleObject3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31.wmf"/><Relationship Id="rId5" Type="http://schemas.openxmlformats.org/officeDocument/2006/relationships/oleObject" Target="../embeddings/oleObject30.bin"/><Relationship Id="rId4" Type="http://schemas.openxmlformats.org/officeDocument/2006/relationships/image" Target="../media/image30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34.emf"/><Relationship Id="rId5" Type="http://schemas.openxmlformats.org/officeDocument/2006/relationships/oleObject" Target="../embeddings/oleObject33.bin"/><Relationship Id="rId4" Type="http://schemas.openxmlformats.org/officeDocument/2006/relationships/image" Target="../media/image33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emf"/><Relationship Id="rId3" Type="http://schemas.openxmlformats.org/officeDocument/2006/relationships/oleObject" Target="../embeddings/oleObject34.bin"/><Relationship Id="rId7" Type="http://schemas.openxmlformats.org/officeDocument/2006/relationships/oleObject" Target="../embeddings/oleObject3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36.wmf"/><Relationship Id="rId5" Type="http://schemas.openxmlformats.org/officeDocument/2006/relationships/oleObject" Target="../embeddings/oleObject35.bin"/><Relationship Id="rId10" Type="http://schemas.openxmlformats.org/officeDocument/2006/relationships/image" Target="../media/image38.emf"/><Relationship Id="rId4" Type="http://schemas.openxmlformats.org/officeDocument/2006/relationships/image" Target="../media/image35.wmf"/><Relationship Id="rId9" Type="http://schemas.openxmlformats.org/officeDocument/2006/relationships/oleObject" Target="../embeddings/oleObject37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emf"/><Relationship Id="rId3" Type="http://schemas.openxmlformats.org/officeDocument/2006/relationships/oleObject" Target="../embeddings/oleObject38.bin"/><Relationship Id="rId7" Type="http://schemas.openxmlformats.org/officeDocument/2006/relationships/oleObject" Target="../embeddings/oleObject4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40.wmf"/><Relationship Id="rId5" Type="http://schemas.openxmlformats.org/officeDocument/2006/relationships/oleObject" Target="../embeddings/oleObject39.bin"/><Relationship Id="rId10" Type="http://schemas.openxmlformats.org/officeDocument/2006/relationships/image" Target="../media/image38.emf"/><Relationship Id="rId4" Type="http://schemas.openxmlformats.org/officeDocument/2006/relationships/image" Target="../media/image39.wmf"/><Relationship Id="rId9" Type="http://schemas.openxmlformats.org/officeDocument/2006/relationships/oleObject" Target="../embeddings/oleObject41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4" Type="http://schemas.openxmlformats.org/officeDocument/2006/relationships/image" Target="../media/image41.wmf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4.wmf"/><Relationship Id="rId13" Type="http://schemas.openxmlformats.org/officeDocument/2006/relationships/oleObject" Target="../embeddings/oleObject48.bin"/><Relationship Id="rId18" Type="http://schemas.openxmlformats.org/officeDocument/2006/relationships/image" Target="../media/image49.wmf"/><Relationship Id="rId3" Type="http://schemas.openxmlformats.org/officeDocument/2006/relationships/oleObject" Target="../embeddings/oleObject43.bin"/><Relationship Id="rId7" Type="http://schemas.openxmlformats.org/officeDocument/2006/relationships/oleObject" Target="../embeddings/oleObject45.bin"/><Relationship Id="rId12" Type="http://schemas.openxmlformats.org/officeDocument/2006/relationships/image" Target="../media/image46.wmf"/><Relationship Id="rId17" Type="http://schemas.openxmlformats.org/officeDocument/2006/relationships/oleObject" Target="../embeddings/oleObject50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48.wmf"/><Relationship Id="rId1" Type="http://schemas.openxmlformats.org/officeDocument/2006/relationships/vmlDrawing" Target="../drawings/vmlDrawing14.vml"/><Relationship Id="rId6" Type="http://schemas.openxmlformats.org/officeDocument/2006/relationships/image" Target="../media/image43.wmf"/><Relationship Id="rId11" Type="http://schemas.openxmlformats.org/officeDocument/2006/relationships/oleObject" Target="../embeddings/oleObject47.bin"/><Relationship Id="rId5" Type="http://schemas.openxmlformats.org/officeDocument/2006/relationships/oleObject" Target="../embeddings/oleObject44.bin"/><Relationship Id="rId15" Type="http://schemas.openxmlformats.org/officeDocument/2006/relationships/oleObject" Target="../embeddings/oleObject49.bin"/><Relationship Id="rId10" Type="http://schemas.openxmlformats.org/officeDocument/2006/relationships/image" Target="../media/image45.wmf"/><Relationship Id="rId4" Type="http://schemas.openxmlformats.org/officeDocument/2006/relationships/image" Target="../media/image42.wmf"/><Relationship Id="rId9" Type="http://schemas.openxmlformats.org/officeDocument/2006/relationships/oleObject" Target="../embeddings/oleObject46.bin"/><Relationship Id="rId14" Type="http://schemas.openxmlformats.org/officeDocument/2006/relationships/image" Target="../media/image47.wmf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2.wmf"/><Relationship Id="rId13" Type="http://schemas.openxmlformats.org/officeDocument/2006/relationships/oleObject" Target="../embeddings/oleObject56.bin"/><Relationship Id="rId3" Type="http://schemas.openxmlformats.org/officeDocument/2006/relationships/oleObject" Target="../embeddings/oleObject51.bin"/><Relationship Id="rId7" Type="http://schemas.openxmlformats.org/officeDocument/2006/relationships/oleObject" Target="../embeddings/oleObject53.bin"/><Relationship Id="rId12" Type="http://schemas.openxmlformats.org/officeDocument/2006/relationships/image" Target="../media/image54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51.wmf"/><Relationship Id="rId11" Type="http://schemas.openxmlformats.org/officeDocument/2006/relationships/oleObject" Target="../embeddings/oleObject55.bin"/><Relationship Id="rId5" Type="http://schemas.openxmlformats.org/officeDocument/2006/relationships/oleObject" Target="../embeddings/oleObject52.bin"/><Relationship Id="rId10" Type="http://schemas.openxmlformats.org/officeDocument/2006/relationships/image" Target="../media/image53.wmf"/><Relationship Id="rId4" Type="http://schemas.openxmlformats.org/officeDocument/2006/relationships/image" Target="../media/image50.wmf"/><Relationship Id="rId9" Type="http://schemas.openxmlformats.org/officeDocument/2006/relationships/oleObject" Target="../embeddings/oleObject54.bin"/><Relationship Id="rId14" Type="http://schemas.openxmlformats.org/officeDocument/2006/relationships/image" Target="../media/image55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Relationship Id="rId4" Type="http://schemas.openxmlformats.org/officeDocument/2006/relationships/image" Target="../media/image56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7.vml"/><Relationship Id="rId6" Type="http://schemas.openxmlformats.org/officeDocument/2006/relationships/image" Target="../media/image58.wmf"/><Relationship Id="rId5" Type="http://schemas.openxmlformats.org/officeDocument/2006/relationships/oleObject" Target="../embeddings/oleObject59.bin"/><Relationship Id="rId4" Type="http://schemas.openxmlformats.org/officeDocument/2006/relationships/image" Target="../media/image57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5.bin"/><Relationship Id="rId10" Type="http://schemas.openxmlformats.org/officeDocument/2006/relationships/image" Target="../media/image8.wmf"/><Relationship Id="rId4" Type="http://schemas.openxmlformats.org/officeDocument/2006/relationships/image" Target="../media/image5.wmf"/><Relationship Id="rId9" Type="http://schemas.openxmlformats.org/officeDocument/2006/relationships/oleObject" Target="../embeddings/oleObject7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9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2.bin"/><Relationship Id="rId12" Type="http://schemas.openxmlformats.org/officeDocument/2006/relationships/image" Target="../media/image15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2.wmf"/><Relationship Id="rId11" Type="http://schemas.openxmlformats.org/officeDocument/2006/relationships/oleObject" Target="../embeddings/oleObject14.bin"/><Relationship Id="rId5" Type="http://schemas.openxmlformats.org/officeDocument/2006/relationships/oleObject" Target="../embeddings/oleObject11.bin"/><Relationship Id="rId10" Type="http://schemas.openxmlformats.org/officeDocument/2006/relationships/image" Target="../media/image14.wmf"/><Relationship Id="rId4" Type="http://schemas.openxmlformats.org/officeDocument/2006/relationships/image" Target="../media/image11.wmf"/><Relationship Id="rId9" Type="http://schemas.openxmlformats.org/officeDocument/2006/relationships/oleObject" Target="../embeddings/oleObject13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6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3" Type="http://schemas.openxmlformats.org/officeDocument/2006/relationships/oleObject" Target="../embeddings/oleObject16.bin"/><Relationship Id="rId7" Type="http://schemas.openxmlformats.org/officeDocument/2006/relationships/oleObject" Target="../embeddings/oleObject1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8.wmf"/><Relationship Id="rId5" Type="http://schemas.openxmlformats.org/officeDocument/2006/relationships/oleObject" Target="../embeddings/oleObject17.bin"/><Relationship Id="rId4" Type="http://schemas.openxmlformats.org/officeDocument/2006/relationships/image" Target="../media/image17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wmf"/><Relationship Id="rId3" Type="http://schemas.openxmlformats.org/officeDocument/2006/relationships/oleObject" Target="../embeddings/oleObject19.bin"/><Relationship Id="rId7" Type="http://schemas.openxmlformats.org/officeDocument/2006/relationships/oleObject" Target="../embeddings/oleObject21.bin"/><Relationship Id="rId12" Type="http://schemas.openxmlformats.org/officeDocument/2006/relationships/image" Target="../media/image24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21.wmf"/><Relationship Id="rId11" Type="http://schemas.openxmlformats.org/officeDocument/2006/relationships/oleObject" Target="../embeddings/oleObject23.bin"/><Relationship Id="rId5" Type="http://schemas.openxmlformats.org/officeDocument/2006/relationships/oleObject" Target="../embeddings/oleObject20.bin"/><Relationship Id="rId10" Type="http://schemas.openxmlformats.org/officeDocument/2006/relationships/image" Target="../media/image23.wmf"/><Relationship Id="rId4" Type="http://schemas.openxmlformats.org/officeDocument/2006/relationships/image" Target="../media/image20.wmf"/><Relationship Id="rId9" Type="http://schemas.openxmlformats.org/officeDocument/2006/relationships/oleObject" Target="../embeddings/oleObject2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Text Box 2"/>
          <p:cNvSpPr txBox="1">
            <a:spLocks noChangeArrowheads="1"/>
          </p:cNvSpPr>
          <p:nvPr/>
        </p:nvSpPr>
        <p:spPr bwMode="auto">
          <a:xfrm>
            <a:off x="5026860" y="1146176"/>
            <a:ext cx="192873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dirty="0">
                <a:solidFill>
                  <a:srgbClr val="FF9900"/>
                </a:solidFill>
              </a:rPr>
              <a:t>Spring 2024</a:t>
            </a:r>
            <a:endParaRPr lang="en-US" sz="3200" b="0" dirty="0">
              <a:solidFill>
                <a:srgbClr val="FF9900"/>
              </a:solidFill>
            </a:endParaRPr>
          </a:p>
        </p:txBody>
      </p:sp>
      <p:sp>
        <p:nvSpPr>
          <p:cNvPr id="19460" name="Rectangle 3"/>
          <p:cNvSpPr>
            <a:spLocks noChangeArrowheads="1"/>
          </p:cNvSpPr>
          <p:nvPr/>
        </p:nvSpPr>
        <p:spPr bwMode="auto">
          <a:xfrm>
            <a:off x="7847528" y="4399864"/>
            <a:ext cx="2667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4000" b="0" dirty="0">
                <a:solidFill>
                  <a:srgbClr val="0000FF"/>
                </a:solidFill>
              </a:rPr>
              <a:t>Notes 14</a:t>
            </a:r>
          </a:p>
        </p:txBody>
      </p:sp>
      <p:sp>
        <p:nvSpPr>
          <p:cNvPr id="41988" name="Text Box 4"/>
          <p:cNvSpPr txBox="1">
            <a:spLocks noChangeArrowheads="1"/>
          </p:cNvSpPr>
          <p:nvPr/>
        </p:nvSpPr>
        <p:spPr bwMode="auto">
          <a:xfrm>
            <a:off x="4779964" y="450850"/>
            <a:ext cx="2352675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3600" b="0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ECE 6345</a:t>
            </a:r>
          </a:p>
        </p:txBody>
      </p:sp>
      <p:sp>
        <p:nvSpPr>
          <p:cNvPr id="19462" name="Text Box 5"/>
          <p:cNvSpPr txBox="1">
            <a:spLocks noChangeArrowheads="1"/>
          </p:cNvSpPr>
          <p:nvPr/>
        </p:nvSpPr>
        <p:spPr bwMode="auto">
          <a:xfrm>
            <a:off x="4496280" y="1906589"/>
            <a:ext cx="3315331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b="0"/>
              <a:t>Prof. David R. Jackson</a:t>
            </a:r>
          </a:p>
          <a:p>
            <a:pPr algn="ctr" eaLnBrk="0" hangingPunct="0"/>
            <a:r>
              <a:rPr lang="en-US" sz="2400" b="0"/>
              <a:t>ECE Dept.</a:t>
            </a:r>
          </a:p>
        </p:txBody>
      </p:sp>
      <p:pic>
        <p:nvPicPr>
          <p:cNvPr id="19463" name="Picture 6" descr="asp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82426" y="3625122"/>
            <a:ext cx="3749675" cy="2535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fld id="{B58E13B4-5318-42F0-804E-05175755F1B4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8" name="Rectangle 2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199" name="Rectangle 3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200" name="Rectangle 4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201" name="Rectangle 5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202" name="Rectangle 7"/>
          <p:cNvSpPr>
            <a:spLocks noChangeArrowheads="1"/>
          </p:cNvSpPr>
          <p:nvPr/>
        </p:nvSpPr>
        <p:spPr bwMode="auto">
          <a:xfrm>
            <a:off x="1894197" y="3280416"/>
            <a:ext cx="496411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b="0" dirty="0">
                <a:solidFill>
                  <a:srgbClr val="0000FF"/>
                </a:solidFill>
              </a:rPr>
              <a:t>where we have used use a Taylor series for</a:t>
            </a:r>
          </a:p>
        </p:txBody>
      </p:sp>
      <p:graphicFrame>
        <p:nvGraphicFramePr>
          <p:cNvPr id="8194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84611798"/>
              </p:ext>
            </p:extLst>
          </p:nvPr>
        </p:nvGraphicFramePr>
        <p:xfrm>
          <a:off x="2087848" y="1496054"/>
          <a:ext cx="5788025" cy="1289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2" name="Equation" r:id="rId3" imgW="3149280" imgH="698400" progId="Equation.DSMT4">
                  <p:embed/>
                </p:oleObj>
              </mc:Choice>
              <mc:Fallback>
                <p:oleObj name="Equation" r:id="rId3" imgW="3149280" imgH="69840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87848" y="1496054"/>
                        <a:ext cx="5788025" cy="1289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5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43685743"/>
              </p:ext>
            </p:extLst>
          </p:nvPr>
        </p:nvGraphicFramePr>
        <p:xfrm>
          <a:off x="7204503" y="2909747"/>
          <a:ext cx="1585913" cy="1006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3" name="Equation" r:id="rId5" imgW="889000" imgH="558800" progId="Equation.3">
                  <p:embed/>
                </p:oleObj>
              </mc:Choice>
              <mc:Fallback>
                <p:oleObj name="Equation" r:id="rId5" imgW="889000" imgH="55880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04503" y="2909747"/>
                        <a:ext cx="1585913" cy="1006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6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05971964"/>
              </p:ext>
            </p:extLst>
          </p:nvPr>
        </p:nvGraphicFramePr>
        <p:xfrm>
          <a:off x="3470370" y="5040787"/>
          <a:ext cx="6110288" cy="1287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4" name="Equation" r:id="rId7" imgW="3124080" imgH="660240" progId="Equation.DSMT4">
                  <p:embed/>
                </p:oleObj>
              </mc:Choice>
              <mc:Fallback>
                <p:oleObj name="Equation" r:id="rId7" imgW="3124080" imgH="660240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70370" y="5040787"/>
                        <a:ext cx="6110288" cy="12874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03" name="Text Box 14"/>
          <p:cNvSpPr txBox="1">
            <a:spLocks noChangeArrowheads="1"/>
          </p:cNvSpPr>
          <p:nvPr/>
        </p:nvSpPr>
        <p:spPr bwMode="auto">
          <a:xfrm>
            <a:off x="708050" y="838367"/>
            <a:ext cx="559319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0" dirty="0">
                <a:solidFill>
                  <a:srgbClr val="0000FF"/>
                </a:solidFill>
              </a:rPr>
              <a:t>The cosine term may thus be approximated as: </a:t>
            </a:r>
          </a:p>
        </p:txBody>
      </p:sp>
      <p:sp>
        <p:nvSpPr>
          <p:cNvPr id="8204" name="Text Box 15"/>
          <p:cNvSpPr txBox="1">
            <a:spLocks noChangeArrowheads="1"/>
          </p:cNvSpPr>
          <p:nvPr/>
        </p:nvSpPr>
        <p:spPr bwMode="auto">
          <a:xfrm>
            <a:off x="2208214" y="4313239"/>
            <a:ext cx="458991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0" dirty="0">
                <a:solidFill>
                  <a:srgbClr val="0000FF"/>
                </a:solidFill>
              </a:rPr>
              <a:t>We then have (keeping terms up to </a:t>
            </a:r>
            <a:r>
              <a:rPr lang="en-US" sz="2000" b="0" i="1" dirty="0">
                <a:solidFill>
                  <a:srgbClr val="0000FF"/>
                </a:solidFill>
                <a:latin typeface="Times New Roman" pitchFamily="18" charset="0"/>
              </a:rPr>
              <a:t>x</a:t>
            </a:r>
            <a:r>
              <a:rPr lang="en-US" sz="2000" b="0" baseline="30000" dirty="0">
                <a:solidFill>
                  <a:srgbClr val="0000FF"/>
                </a:solidFill>
                <a:latin typeface="Times New Roman" pitchFamily="18" charset="0"/>
              </a:rPr>
              <a:t>4</a:t>
            </a:r>
            <a:r>
              <a:rPr lang="en-US" sz="2000" b="0" dirty="0">
                <a:solidFill>
                  <a:srgbClr val="0000FF"/>
                </a:solidFill>
              </a:rPr>
              <a:t>):</a:t>
            </a:r>
          </a:p>
        </p:txBody>
      </p:sp>
      <p:sp>
        <p:nvSpPr>
          <p:cNvPr id="232464" name="Rectangle 16"/>
          <p:cNvSpPr>
            <a:spLocks noChangeArrowheads="1"/>
          </p:cNvSpPr>
          <p:nvPr/>
        </p:nvSpPr>
        <p:spPr bwMode="auto">
          <a:xfrm>
            <a:off x="1803400" y="195264"/>
            <a:ext cx="8585200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360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Approximation of “</a:t>
            </a:r>
            <a:r>
              <a:rPr lang="en-US" sz="3600" i="1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p</a:t>
            </a:r>
            <a:r>
              <a:rPr lang="en-US" sz="360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” (cont.)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fld id="{4B6DB136-3DF7-4884-9F8C-797E74934BEA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3BA21DCA-6BEF-FCBF-AC3B-337E2760121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70110683"/>
              </p:ext>
            </p:extLst>
          </p:nvPr>
        </p:nvGraphicFramePr>
        <p:xfrm>
          <a:off x="9401175" y="3059113"/>
          <a:ext cx="2279650" cy="690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5" name="Equation" r:id="rId9" imgW="1422360" imgH="431640" progId="Equation.DSMT4">
                  <p:embed/>
                </p:oleObj>
              </mc:Choice>
              <mc:Fallback>
                <p:oleObj name="Equation" r:id="rId9" imgW="1422360" imgH="431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9401175" y="3059113"/>
                        <a:ext cx="2279650" cy="6905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52200685"/>
              </p:ext>
            </p:extLst>
          </p:nvPr>
        </p:nvGraphicFramePr>
        <p:xfrm>
          <a:off x="9809680" y="916135"/>
          <a:ext cx="1621733" cy="13485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6" name="Equation" r:id="rId11" imgW="1206360" imgH="1002960" progId="Equation.DSMT4">
                  <p:embed/>
                </p:oleObj>
              </mc:Choice>
              <mc:Fallback>
                <p:oleObj name="Equation" r:id="rId11" imgW="1206360" imgH="10029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9809680" y="916135"/>
                        <a:ext cx="1621733" cy="1348599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9223" name="Rectangle 3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9224" name="Rectangle 4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9225" name="Rectangle 5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9226" name="Rectangle 7"/>
          <p:cNvSpPr>
            <a:spLocks noChangeArrowheads="1"/>
          </p:cNvSpPr>
          <p:nvPr/>
        </p:nvSpPr>
        <p:spPr bwMode="auto">
          <a:xfrm>
            <a:off x="1378946" y="1185105"/>
            <a:ext cx="812723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b="0" dirty="0">
                <a:solidFill>
                  <a:srgbClr val="0000FF"/>
                </a:solidFill>
              </a:rPr>
              <a:t>Define:</a:t>
            </a:r>
          </a:p>
        </p:txBody>
      </p:sp>
      <p:graphicFrame>
        <p:nvGraphicFramePr>
          <p:cNvPr id="9218" name="Object 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95116556"/>
              </p:ext>
            </p:extLst>
          </p:nvPr>
        </p:nvGraphicFramePr>
        <p:xfrm>
          <a:off x="2525121" y="969205"/>
          <a:ext cx="2322513" cy="1465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0" name="Equation" r:id="rId3" imgW="1282680" imgH="812520" progId="Equation.DSMT4">
                  <p:embed/>
                </p:oleObj>
              </mc:Choice>
              <mc:Fallback>
                <p:oleObj name="Equation" r:id="rId3" imgW="1282680" imgH="812520" progId="Equation.DSMT4">
                  <p:embed/>
                  <p:pic>
                    <p:nvPicPr>
                      <p:cNvPr id="0" name="Object 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25121" y="969205"/>
                        <a:ext cx="2322513" cy="14652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19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33306835"/>
              </p:ext>
            </p:extLst>
          </p:nvPr>
        </p:nvGraphicFramePr>
        <p:xfrm>
          <a:off x="4626970" y="3445776"/>
          <a:ext cx="2692400" cy="946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1" name="Equation" r:id="rId5" imgW="1333440" imgH="469800" progId="Equation.DSMT4">
                  <p:embed/>
                </p:oleObj>
              </mc:Choice>
              <mc:Fallback>
                <p:oleObj name="Equation" r:id="rId5" imgW="1333440" imgH="4698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26970" y="3445776"/>
                        <a:ext cx="2692400" cy="946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73523304"/>
              </p:ext>
            </p:extLst>
          </p:nvPr>
        </p:nvGraphicFramePr>
        <p:xfrm>
          <a:off x="4222159" y="5012639"/>
          <a:ext cx="3502025" cy="1363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2" name="Equation" r:id="rId7" imgW="1663560" imgH="647640" progId="Equation.DSMT4">
                  <p:embed/>
                </p:oleObj>
              </mc:Choice>
              <mc:Fallback>
                <p:oleObj name="Equation" r:id="rId7" imgW="1663560" imgH="64764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22159" y="5012639"/>
                        <a:ext cx="3502025" cy="13636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27" name="Rectangle 14"/>
          <p:cNvSpPr>
            <a:spLocks noChangeArrowheads="1"/>
          </p:cNvSpPr>
          <p:nvPr/>
        </p:nvSpPr>
        <p:spPr bwMode="auto">
          <a:xfrm>
            <a:off x="3325220" y="5257114"/>
            <a:ext cx="5794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b="0">
                <a:solidFill>
                  <a:srgbClr val="0000FF"/>
                </a:solidFill>
              </a:rPr>
              <a:t>Then</a:t>
            </a:r>
          </a:p>
        </p:txBody>
      </p:sp>
      <p:sp>
        <p:nvSpPr>
          <p:cNvPr id="9228" name="Line 15"/>
          <p:cNvSpPr>
            <a:spLocks noChangeShapeType="1"/>
          </p:cNvSpPr>
          <p:nvPr/>
        </p:nvSpPr>
        <p:spPr bwMode="auto">
          <a:xfrm flipV="1">
            <a:off x="7152684" y="5199965"/>
            <a:ext cx="185737" cy="568325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3488" name="Rectangle 16"/>
          <p:cNvSpPr>
            <a:spLocks noChangeArrowheads="1"/>
          </p:cNvSpPr>
          <p:nvPr/>
        </p:nvSpPr>
        <p:spPr bwMode="auto">
          <a:xfrm>
            <a:off x="1803400" y="195264"/>
            <a:ext cx="8585200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360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Approximation of “</a:t>
            </a:r>
            <a:r>
              <a:rPr lang="en-US" sz="3600" i="1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p</a:t>
            </a:r>
            <a:r>
              <a:rPr lang="en-US" sz="360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” (cont.)</a:t>
            </a:r>
          </a:p>
        </p:txBody>
      </p:sp>
      <p:sp>
        <p:nvSpPr>
          <p:cNvPr id="9230" name="Rectangle 7"/>
          <p:cNvSpPr>
            <a:spLocks noChangeArrowheads="1"/>
          </p:cNvSpPr>
          <p:nvPr/>
        </p:nvSpPr>
        <p:spPr bwMode="auto">
          <a:xfrm>
            <a:off x="3074396" y="2967940"/>
            <a:ext cx="294952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b="0" dirty="0">
                <a:solidFill>
                  <a:srgbClr val="0000FF"/>
                </a:solidFill>
              </a:rPr>
              <a:t>The numerical values are:</a:t>
            </a: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fld id="{4B6DB136-3DF7-4884-9F8C-797E74934BEA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Rectangle 2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245" name="Rectangle 3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246" name="Rectangle 4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247" name="Rectangle 5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248" name="Rectangle 7"/>
          <p:cNvSpPr>
            <a:spLocks noChangeArrowheads="1"/>
          </p:cNvSpPr>
          <p:nvPr/>
        </p:nvSpPr>
        <p:spPr bwMode="auto">
          <a:xfrm>
            <a:off x="818417" y="2595968"/>
            <a:ext cx="191113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r>
              <a:rPr lang="en-US" sz="2000" b="0" dirty="0">
                <a:solidFill>
                  <a:srgbClr val="0000FF"/>
                </a:solidFill>
              </a:rPr>
              <a:t>We then have:</a:t>
            </a:r>
          </a:p>
        </p:txBody>
      </p:sp>
      <p:graphicFrame>
        <p:nvGraphicFramePr>
          <p:cNvPr id="10242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77294936"/>
              </p:ext>
            </p:extLst>
          </p:nvPr>
        </p:nvGraphicFramePr>
        <p:xfrm>
          <a:off x="2372011" y="3280040"/>
          <a:ext cx="6915291" cy="29069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0" name="Equation" r:id="rId3" imgW="3809880" imgH="1600200" progId="Equation.DSMT4">
                  <p:embed/>
                </p:oleObj>
              </mc:Choice>
              <mc:Fallback>
                <p:oleObj name="Equation" r:id="rId3" imgW="3809880" imgH="1600200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72011" y="3280040"/>
                        <a:ext cx="6915291" cy="290694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4510" name="Rectangle 14"/>
          <p:cNvSpPr>
            <a:spLocks noChangeArrowheads="1"/>
          </p:cNvSpPr>
          <p:nvPr/>
        </p:nvSpPr>
        <p:spPr bwMode="auto">
          <a:xfrm>
            <a:off x="1803400" y="195264"/>
            <a:ext cx="8585200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360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Approximation of “</a:t>
            </a:r>
            <a:r>
              <a:rPr lang="en-US" sz="3600" i="1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p</a:t>
            </a:r>
            <a:r>
              <a:rPr lang="en-US" sz="360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” (cont.)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fld id="{4B6DB136-3DF7-4884-9F8C-797E74934BEA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E979E22D-AB63-ABA3-309A-89BE58E1009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66515647"/>
              </p:ext>
            </p:extLst>
          </p:nvPr>
        </p:nvGraphicFramePr>
        <p:xfrm>
          <a:off x="2940407" y="1030153"/>
          <a:ext cx="6879158" cy="14364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1" name="Equation" r:id="rId5" imgW="7921731" imgH="1653687" progId="Equation.DSMT4">
                  <p:embed/>
                </p:oleObj>
              </mc:Choice>
              <mc:Fallback>
                <p:oleObj name="Equation" r:id="rId5" imgW="7921731" imgH="1653687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940407" y="1030153"/>
                        <a:ext cx="6879158" cy="143649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9" name="Rectangle 2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1270" name="Rectangle 3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1271" name="Rectangle 4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1272" name="Rectangle 5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1273" name="Rectangle 7"/>
          <p:cNvSpPr>
            <a:spLocks noChangeArrowheads="1"/>
          </p:cNvSpPr>
          <p:nvPr/>
        </p:nvSpPr>
        <p:spPr bwMode="auto">
          <a:xfrm>
            <a:off x="659926" y="1030620"/>
            <a:ext cx="736495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r>
              <a:rPr lang="en-US" sz="2000" b="0" dirty="0">
                <a:solidFill>
                  <a:srgbClr val="0000FF"/>
                </a:solidFill>
              </a:rPr>
              <a:t>Take the squares, and the neglect the following terms:</a:t>
            </a:r>
          </a:p>
        </p:txBody>
      </p:sp>
      <p:graphicFrame>
        <p:nvGraphicFramePr>
          <p:cNvPr id="11266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28577951"/>
              </p:ext>
            </p:extLst>
          </p:nvPr>
        </p:nvGraphicFramePr>
        <p:xfrm>
          <a:off x="4559823" y="1559993"/>
          <a:ext cx="2057400" cy="661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2" name="Equation" r:id="rId3" imgW="749160" imgH="241200" progId="Equation.DSMT4">
                  <p:embed/>
                </p:oleObj>
              </mc:Choice>
              <mc:Fallback>
                <p:oleObj name="Equation" r:id="rId3" imgW="749160" imgH="24120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59823" y="1559993"/>
                        <a:ext cx="2057400" cy="6619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67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41570557"/>
              </p:ext>
            </p:extLst>
          </p:nvPr>
        </p:nvGraphicFramePr>
        <p:xfrm>
          <a:off x="2087564" y="3121026"/>
          <a:ext cx="7539037" cy="2714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3" name="Equation" r:id="rId5" imgW="4305240" imgH="1549080" progId="Equation.DSMT4">
                  <p:embed/>
                </p:oleObj>
              </mc:Choice>
              <mc:Fallback>
                <p:oleObj name="Equation" r:id="rId5" imgW="4305240" imgH="154908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87564" y="3121026"/>
                        <a:ext cx="7539037" cy="2714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74" name="Rectangle 11"/>
          <p:cNvSpPr>
            <a:spLocks noChangeArrowheads="1"/>
          </p:cNvSpPr>
          <p:nvPr/>
        </p:nvSpPr>
        <p:spPr bwMode="auto">
          <a:xfrm>
            <a:off x="1571957" y="2435059"/>
            <a:ext cx="1839983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r>
              <a:rPr lang="en-US" sz="2000" b="0" dirty="0">
                <a:solidFill>
                  <a:srgbClr val="0000FF"/>
                </a:solidFill>
              </a:rPr>
              <a:t>We then have: </a:t>
            </a:r>
          </a:p>
        </p:txBody>
      </p:sp>
      <p:sp>
        <p:nvSpPr>
          <p:cNvPr id="235532" name="Rectangle 12"/>
          <p:cNvSpPr>
            <a:spLocks noChangeArrowheads="1"/>
          </p:cNvSpPr>
          <p:nvPr/>
        </p:nvSpPr>
        <p:spPr bwMode="auto">
          <a:xfrm>
            <a:off x="1803400" y="195264"/>
            <a:ext cx="8585200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360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Approximation of “</a:t>
            </a:r>
            <a:r>
              <a:rPr lang="en-US" sz="3600" i="1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p</a:t>
            </a:r>
            <a:r>
              <a:rPr lang="en-US" sz="360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” (cont.)</a:t>
            </a: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fld id="{4B6DB136-3DF7-4884-9F8C-797E74934BEA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CB677E6D-F2C7-EF75-7A3D-CBFA08D3CD1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44514692"/>
              </p:ext>
            </p:extLst>
          </p:nvPr>
        </p:nvGraphicFramePr>
        <p:xfrm>
          <a:off x="9916283" y="1201003"/>
          <a:ext cx="1340736" cy="13419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4" name="Equation" r:id="rId7" imgW="1708489" imgH="1709928" progId="Equation.DSMT4">
                  <p:embed/>
                </p:oleObj>
              </mc:Choice>
              <mc:Fallback>
                <p:oleObj name="Equation" r:id="rId7" imgW="1708489" imgH="1709928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9916283" y="1201003"/>
                        <a:ext cx="1340736" cy="134198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D57ED09A-BBF4-617A-23A5-BB035AC9910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32774030"/>
              </p:ext>
            </p:extLst>
          </p:nvPr>
        </p:nvGraphicFramePr>
        <p:xfrm>
          <a:off x="9923696" y="2679710"/>
          <a:ext cx="1949858" cy="6844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5" name="Equation" r:id="rId9" imgW="2691553" imgH="944913" progId="Equation.DSMT4">
                  <p:embed/>
                </p:oleObj>
              </mc:Choice>
              <mc:Fallback>
                <p:oleObj name="Equation" r:id="rId9" imgW="2691553" imgH="944913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9923696" y="2679710"/>
                        <a:ext cx="1949858" cy="68446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3" name="Rectangle 2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2294" name="Rectangle 3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2295" name="Rectangle 4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2296" name="Rectangle 5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2297" name="Rectangle 7"/>
          <p:cNvSpPr>
            <a:spLocks noChangeArrowheads="1"/>
          </p:cNvSpPr>
          <p:nvPr/>
        </p:nvSpPr>
        <p:spPr bwMode="auto">
          <a:xfrm>
            <a:off x="452605" y="1063009"/>
            <a:ext cx="7567445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r>
              <a:rPr lang="en-US" sz="2000" b="0" dirty="0">
                <a:solidFill>
                  <a:srgbClr val="0000FF"/>
                </a:solidFill>
              </a:rPr>
              <a:t>Next, </a:t>
            </a:r>
            <a:r>
              <a:rPr lang="en-US" sz="2000" b="0" dirty="0" smtClean="0">
                <a:solidFill>
                  <a:srgbClr val="0000FF"/>
                </a:solidFill>
              </a:rPr>
              <a:t>after multiplying the two terms in square brackets together, we </a:t>
            </a:r>
            <a:r>
              <a:rPr lang="en-US" sz="2000" b="0" dirty="0">
                <a:solidFill>
                  <a:srgbClr val="0000FF"/>
                </a:solidFill>
              </a:rPr>
              <a:t>also neglect the following terms:</a:t>
            </a:r>
          </a:p>
        </p:txBody>
      </p:sp>
      <p:sp>
        <p:nvSpPr>
          <p:cNvPr id="12298" name="Rectangle 10"/>
          <p:cNvSpPr>
            <a:spLocks noChangeArrowheads="1"/>
          </p:cNvSpPr>
          <p:nvPr/>
        </p:nvSpPr>
        <p:spPr bwMode="auto">
          <a:xfrm>
            <a:off x="1220884" y="2532703"/>
            <a:ext cx="164647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b="0" dirty="0">
                <a:solidFill>
                  <a:srgbClr val="0000FF"/>
                </a:solidFill>
              </a:rPr>
              <a:t>We then have:</a:t>
            </a:r>
          </a:p>
        </p:txBody>
      </p:sp>
      <p:graphicFrame>
        <p:nvGraphicFramePr>
          <p:cNvPr id="12290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37043004"/>
              </p:ext>
            </p:extLst>
          </p:nvPr>
        </p:nvGraphicFramePr>
        <p:xfrm>
          <a:off x="4737338" y="1579090"/>
          <a:ext cx="1552575" cy="592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6" name="Equation" r:id="rId3" imgW="596900" imgH="228600" progId="Equation.3">
                  <p:embed/>
                </p:oleObj>
              </mc:Choice>
              <mc:Fallback>
                <p:oleObj name="Equation" r:id="rId3" imgW="596900" imgH="22860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37338" y="1579090"/>
                        <a:ext cx="1552575" cy="5921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1" name="Object 12"/>
          <p:cNvGraphicFramePr>
            <a:graphicFrameLocks noChangeAspect="1"/>
          </p:cNvGraphicFramePr>
          <p:nvPr/>
        </p:nvGraphicFramePr>
        <p:xfrm>
          <a:off x="1960563" y="3165475"/>
          <a:ext cx="8215312" cy="2927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7" name="Equation" r:id="rId5" imgW="4978080" imgH="1777680" progId="Equation.DSMT4">
                  <p:embed/>
                </p:oleObj>
              </mc:Choice>
              <mc:Fallback>
                <p:oleObj name="Equation" r:id="rId5" imgW="4978080" imgH="1777680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60563" y="3165475"/>
                        <a:ext cx="8215312" cy="2927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6557" name="Rectangle 13"/>
          <p:cNvSpPr>
            <a:spLocks noChangeArrowheads="1"/>
          </p:cNvSpPr>
          <p:nvPr/>
        </p:nvSpPr>
        <p:spPr bwMode="auto">
          <a:xfrm>
            <a:off x="1803400" y="195264"/>
            <a:ext cx="8585200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360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Approximation of “</a:t>
            </a:r>
            <a:r>
              <a:rPr lang="en-US" sz="3600" i="1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p</a:t>
            </a:r>
            <a:r>
              <a:rPr lang="en-US" sz="360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” (cont.)</a:t>
            </a: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fld id="{4B6DB136-3DF7-4884-9F8C-797E74934BEA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02AFB698-22F1-B9F9-9273-03A7BA53220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69376073"/>
              </p:ext>
            </p:extLst>
          </p:nvPr>
        </p:nvGraphicFramePr>
        <p:xfrm>
          <a:off x="9916283" y="1201003"/>
          <a:ext cx="1340736" cy="13419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8" name="Equation" r:id="rId7" imgW="1708489" imgH="1709928" progId="Equation.DSMT4">
                  <p:embed/>
                </p:oleObj>
              </mc:Choice>
              <mc:Fallback>
                <p:oleObj name="Equation" r:id="rId7" imgW="1708489" imgH="1709928" progId="Equation.DSMT4">
                  <p:embed/>
                  <p:pic>
                    <p:nvPicPr>
                      <p:cNvPr id="2" name="Object 1">
                        <a:extLst>
                          <a:ext uri="{FF2B5EF4-FFF2-40B4-BE49-F238E27FC236}">
                            <a16:creationId xmlns:a16="http://schemas.microsoft.com/office/drawing/2014/main" id="{CB677E6D-F2C7-EF75-7A3D-CBFA08D3CD1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9916283" y="1201003"/>
                        <a:ext cx="1340736" cy="134198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F8692C74-BF14-FBE0-7569-33D323822FC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07187836"/>
              </p:ext>
            </p:extLst>
          </p:nvPr>
        </p:nvGraphicFramePr>
        <p:xfrm>
          <a:off x="9923696" y="2679710"/>
          <a:ext cx="1949858" cy="6844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9" name="Equation" r:id="rId9" imgW="2691553" imgH="944913" progId="Equation.DSMT4">
                  <p:embed/>
                </p:oleObj>
              </mc:Choice>
              <mc:Fallback>
                <p:oleObj name="Equation" r:id="rId9" imgW="2691553" imgH="944913" progId="Equation.DSMT4">
                  <p:embed/>
                  <p:pic>
                    <p:nvPicPr>
                      <p:cNvPr id="3" name="Object 2">
                        <a:extLst>
                          <a:ext uri="{FF2B5EF4-FFF2-40B4-BE49-F238E27FC236}">
                            <a16:creationId xmlns:a16="http://schemas.microsoft.com/office/drawing/2014/main" id="{D57ED09A-BBF4-617A-23A5-BB035AC9910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9923696" y="2679710"/>
                        <a:ext cx="1949858" cy="68446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2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3317" name="Rectangle 3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3318" name="Rectangle 4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3319" name="Rectangle 5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3320" name="Rectangle 7"/>
          <p:cNvSpPr>
            <a:spLocks noChangeArrowheads="1"/>
          </p:cNvSpPr>
          <p:nvPr/>
        </p:nvSpPr>
        <p:spPr bwMode="auto">
          <a:xfrm>
            <a:off x="1064713" y="1220431"/>
            <a:ext cx="2695243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r>
              <a:rPr lang="en-US" sz="2000" b="0" dirty="0">
                <a:solidFill>
                  <a:srgbClr val="0000FF"/>
                </a:solidFill>
              </a:rPr>
              <a:t>Expanding, we have:</a:t>
            </a:r>
          </a:p>
        </p:txBody>
      </p:sp>
      <p:graphicFrame>
        <p:nvGraphicFramePr>
          <p:cNvPr id="13314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3254926"/>
              </p:ext>
            </p:extLst>
          </p:nvPr>
        </p:nvGraphicFramePr>
        <p:xfrm>
          <a:off x="1594394" y="2054048"/>
          <a:ext cx="9630167" cy="362905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8" name="Equation" r:id="rId3" imgW="6362640" imgH="2400120" progId="Equation.DSMT4">
                  <p:embed/>
                </p:oleObj>
              </mc:Choice>
              <mc:Fallback>
                <p:oleObj name="Equation" r:id="rId3" imgW="6362640" imgH="240012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94394" y="2054048"/>
                        <a:ext cx="9630167" cy="3629053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2700" name="Rectangle 12"/>
          <p:cNvSpPr>
            <a:spLocks noChangeArrowheads="1"/>
          </p:cNvSpPr>
          <p:nvPr/>
        </p:nvSpPr>
        <p:spPr bwMode="auto">
          <a:xfrm>
            <a:off x="1803400" y="195264"/>
            <a:ext cx="8585200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360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Approximation of “</a:t>
            </a:r>
            <a:r>
              <a:rPr lang="en-US" sz="3600" i="1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p</a:t>
            </a:r>
            <a:r>
              <a:rPr lang="en-US" sz="360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” (cont.)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fld id="{4B6DB136-3DF7-4884-9F8C-797E74934BEA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7" name="Rectangle 2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4348" name="Rectangle 3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4349" name="Rectangle 4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4350" name="Rectangle 5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4338" name="Object 9"/>
          <p:cNvGraphicFramePr>
            <a:graphicFrameLocks noChangeAspect="1"/>
          </p:cNvGraphicFramePr>
          <p:nvPr/>
        </p:nvGraphicFramePr>
        <p:xfrm>
          <a:off x="3081338" y="1585913"/>
          <a:ext cx="1668462" cy="1027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70" name="Equation" r:id="rId3" imgW="952200" imgH="583920" progId="Equation.DSMT4">
                  <p:embed/>
                </p:oleObj>
              </mc:Choice>
              <mc:Fallback>
                <p:oleObj name="Equation" r:id="rId3" imgW="952200" imgH="58392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81338" y="1585913"/>
                        <a:ext cx="1668462" cy="10271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39" name="Object 10"/>
          <p:cNvGraphicFramePr>
            <a:graphicFrameLocks noChangeAspect="1"/>
          </p:cNvGraphicFramePr>
          <p:nvPr/>
        </p:nvGraphicFramePr>
        <p:xfrm>
          <a:off x="3014663" y="3997325"/>
          <a:ext cx="1860550" cy="1079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71" name="Equation" r:id="rId5" imgW="1015920" imgH="583920" progId="Equation.DSMT4">
                  <p:embed/>
                </p:oleObj>
              </mc:Choice>
              <mc:Fallback>
                <p:oleObj name="Equation" r:id="rId5" imgW="1015920" imgH="58392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14663" y="3997325"/>
                        <a:ext cx="1860550" cy="1079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0" name="Object 11"/>
          <p:cNvGraphicFramePr>
            <a:graphicFrameLocks noChangeAspect="1"/>
          </p:cNvGraphicFramePr>
          <p:nvPr/>
        </p:nvGraphicFramePr>
        <p:xfrm>
          <a:off x="2976563" y="5265738"/>
          <a:ext cx="1839912" cy="1039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72" name="Equation" r:id="rId7" imgW="1041120" imgH="583920" progId="Equation.DSMT4">
                  <p:embed/>
                </p:oleObj>
              </mc:Choice>
              <mc:Fallback>
                <p:oleObj name="Equation" r:id="rId7" imgW="1041120" imgH="58392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6563" y="5265738"/>
                        <a:ext cx="1839912" cy="10398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51" name="Text Box 12"/>
          <p:cNvSpPr txBox="1">
            <a:spLocks noChangeArrowheads="1"/>
          </p:cNvSpPr>
          <p:nvPr/>
        </p:nvSpPr>
        <p:spPr bwMode="auto">
          <a:xfrm>
            <a:off x="935915" y="929351"/>
            <a:ext cx="62928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0" dirty="0">
                <a:solidFill>
                  <a:srgbClr val="0000FF"/>
                </a:solidFill>
              </a:rPr>
              <a:t>All of the </a:t>
            </a:r>
            <a:r>
              <a:rPr lang="en-US" sz="2400" b="0" i="1" dirty="0">
                <a:solidFill>
                  <a:srgbClr val="0000FF"/>
                </a:solidFill>
                <a:sym typeface="Symbol" pitchFamily="18" charset="2"/>
              </a:rPr>
              <a:t></a:t>
            </a:r>
            <a:r>
              <a:rPr lang="en-US" sz="2000" b="0" dirty="0">
                <a:solidFill>
                  <a:srgbClr val="0000FF"/>
                </a:solidFill>
                <a:sym typeface="Symbol" pitchFamily="18" charset="2"/>
              </a:rPr>
              <a:t> </a:t>
            </a:r>
            <a:r>
              <a:rPr lang="en-US" sz="2000" b="0" dirty="0">
                <a:solidFill>
                  <a:srgbClr val="0000FF"/>
                </a:solidFill>
              </a:rPr>
              <a:t>integrals may now be done in closed form: </a:t>
            </a:r>
          </a:p>
        </p:txBody>
      </p:sp>
      <p:graphicFrame>
        <p:nvGraphicFramePr>
          <p:cNvPr id="14341" name="Object 13"/>
          <p:cNvGraphicFramePr>
            <a:graphicFrameLocks noChangeAspect="1"/>
          </p:cNvGraphicFramePr>
          <p:nvPr/>
        </p:nvGraphicFramePr>
        <p:xfrm>
          <a:off x="3040063" y="2709863"/>
          <a:ext cx="1712912" cy="1027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73" name="Equation" r:id="rId9" imgW="977760" imgH="583920" progId="Equation.DSMT4">
                  <p:embed/>
                </p:oleObj>
              </mc:Choice>
              <mc:Fallback>
                <p:oleObj name="Equation" r:id="rId9" imgW="977760" imgH="583920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0063" y="2709863"/>
                        <a:ext cx="1712912" cy="10271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2" name="Object 14"/>
          <p:cNvGraphicFramePr>
            <a:graphicFrameLocks noChangeAspect="1"/>
          </p:cNvGraphicFramePr>
          <p:nvPr/>
        </p:nvGraphicFramePr>
        <p:xfrm>
          <a:off x="6577013" y="1573214"/>
          <a:ext cx="2393950" cy="1023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74" name="Equation" r:id="rId11" imgW="1371600" imgH="583920" progId="Equation.DSMT4">
                  <p:embed/>
                </p:oleObj>
              </mc:Choice>
              <mc:Fallback>
                <p:oleObj name="Equation" r:id="rId11" imgW="1371600" imgH="583920" progId="Equation.DSMT4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77013" y="1573214"/>
                        <a:ext cx="2393950" cy="10239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3" name="Object 15"/>
          <p:cNvGraphicFramePr>
            <a:graphicFrameLocks noChangeAspect="1"/>
          </p:cNvGraphicFramePr>
          <p:nvPr/>
        </p:nvGraphicFramePr>
        <p:xfrm>
          <a:off x="6548439" y="2727325"/>
          <a:ext cx="1963737" cy="1119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75" name="Equation" r:id="rId13" imgW="1015920" imgH="583920" progId="Equation.DSMT4">
                  <p:embed/>
                </p:oleObj>
              </mc:Choice>
              <mc:Fallback>
                <p:oleObj name="Equation" r:id="rId13" imgW="1015920" imgH="583920" progId="Equation.DSMT4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48439" y="2727325"/>
                        <a:ext cx="1963737" cy="11191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4" name="Object 16"/>
          <p:cNvGraphicFramePr>
            <a:graphicFrameLocks noChangeAspect="1"/>
          </p:cNvGraphicFramePr>
          <p:nvPr/>
        </p:nvGraphicFramePr>
        <p:xfrm>
          <a:off x="6526213" y="4025901"/>
          <a:ext cx="2451100" cy="1039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76" name="Equation" r:id="rId15" imgW="1384200" imgH="583920" progId="Equation.DSMT4">
                  <p:embed/>
                </p:oleObj>
              </mc:Choice>
              <mc:Fallback>
                <p:oleObj name="Equation" r:id="rId15" imgW="1384200" imgH="583920" progId="Equation.DSMT4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26213" y="4025901"/>
                        <a:ext cx="2451100" cy="10398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5" name="Object 17"/>
          <p:cNvGraphicFramePr>
            <a:graphicFrameLocks noChangeAspect="1"/>
          </p:cNvGraphicFramePr>
          <p:nvPr/>
        </p:nvGraphicFramePr>
        <p:xfrm>
          <a:off x="6478589" y="5305426"/>
          <a:ext cx="2479675" cy="1052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77" name="Equation" r:id="rId17" imgW="1384200" imgH="583920" progId="Equation.DSMT4">
                  <p:embed/>
                </p:oleObj>
              </mc:Choice>
              <mc:Fallback>
                <p:oleObj name="Equation" r:id="rId17" imgW="1384200" imgH="583920" progId="Equation.DSMT4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78589" y="5305426"/>
                        <a:ext cx="2479675" cy="10525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8610" name="Rectangle 18"/>
          <p:cNvSpPr>
            <a:spLocks noChangeArrowheads="1"/>
          </p:cNvSpPr>
          <p:nvPr/>
        </p:nvSpPr>
        <p:spPr bwMode="auto">
          <a:xfrm>
            <a:off x="1803400" y="195264"/>
            <a:ext cx="8585200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360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Approximation of “</a:t>
            </a:r>
            <a:r>
              <a:rPr lang="en-US" sz="3600" i="1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p</a:t>
            </a:r>
            <a:r>
              <a:rPr lang="en-US" sz="360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” (cont.)</a:t>
            </a:r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fld id="{4B6DB136-3DF7-4884-9F8C-797E74934BEA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9" name="Rectangle 2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5370" name="Rectangle 3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5371" name="Rectangle 4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5372" name="Rectangle 5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5362" name="Object 11"/>
          <p:cNvGraphicFramePr>
            <a:graphicFrameLocks noChangeAspect="1"/>
          </p:cNvGraphicFramePr>
          <p:nvPr/>
        </p:nvGraphicFramePr>
        <p:xfrm>
          <a:off x="2938463" y="1597026"/>
          <a:ext cx="1712912" cy="1204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86" name="Equation" r:id="rId3" imgW="825480" imgH="583920" progId="Equation.DSMT4">
                  <p:embed/>
                </p:oleObj>
              </mc:Choice>
              <mc:Fallback>
                <p:oleObj name="Equation" r:id="rId3" imgW="825480" imgH="58392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38463" y="1597026"/>
                        <a:ext cx="1712912" cy="12049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3" name="Object 12"/>
          <p:cNvGraphicFramePr>
            <a:graphicFrameLocks noChangeAspect="1"/>
          </p:cNvGraphicFramePr>
          <p:nvPr/>
        </p:nvGraphicFramePr>
        <p:xfrm>
          <a:off x="2917826" y="3141664"/>
          <a:ext cx="2009775" cy="1273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87" name="Equation" r:id="rId5" imgW="927000" imgH="583920" progId="Equation.DSMT4">
                  <p:embed/>
                </p:oleObj>
              </mc:Choice>
              <mc:Fallback>
                <p:oleObj name="Equation" r:id="rId5" imgW="927000" imgH="583920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17826" y="3141664"/>
                        <a:ext cx="2009775" cy="1273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4" name="Object 13"/>
          <p:cNvGraphicFramePr>
            <a:graphicFrameLocks noChangeAspect="1"/>
          </p:cNvGraphicFramePr>
          <p:nvPr/>
        </p:nvGraphicFramePr>
        <p:xfrm>
          <a:off x="2911475" y="4814889"/>
          <a:ext cx="2540000" cy="1171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88" name="Equation" r:id="rId7" imgW="1257120" imgH="583920" progId="Equation.DSMT4">
                  <p:embed/>
                </p:oleObj>
              </mc:Choice>
              <mc:Fallback>
                <p:oleObj name="Equation" r:id="rId7" imgW="1257120" imgH="583920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11475" y="4814889"/>
                        <a:ext cx="2540000" cy="1171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73" name="Text Box 14"/>
          <p:cNvSpPr txBox="1">
            <a:spLocks noChangeArrowheads="1"/>
          </p:cNvSpPr>
          <p:nvPr/>
        </p:nvSpPr>
        <p:spPr bwMode="auto">
          <a:xfrm>
            <a:off x="1106512" y="977119"/>
            <a:ext cx="63769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0" dirty="0">
                <a:solidFill>
                  <a:srgbClr val="0000FF"/>
                </a:solidFill>
              </a:rPr>
              <a:t>All of the </a:t>
            </a:r>
            <a:r>
              <a:rPr lang="en-US" sz="2400" b="0" i="1" dirty="0">
                <a:solidFill>
                  <a:srgbClr val="0000FF"/>
                </a:solidFill>
                <a:sym typeface="Symbol" pitchFamily="18" charset="2"/>
              </a:rPr>
              <a:t> </a:t>
            </a:r>
            <a:r>
              <a:rPr lang="en-US" sz="2000" b="0" dirty="0">
                <a:solidFill>
                  <a:srgbClr val="0000FF"/>
                </a:solidFill>
                <a:sym typeface="Symbol" pitchFamily="18" charset="2"/>
              </a:rPr>
              <a:t> </a:t>
            </a:r>
            <a:r>
              <a:rPr lang="en-US" sz="2000" b="0" dirty="0">
                <a:solidFill>
                  <a:srgbClr val="0000FF"/>
                </a:solidFill>
              </a:rPr>
              <a:t>integrals may also be done in closed form: </a:t>
            </a:r>
          </a:p>
        </p:txBody>
      </p:sp>
      <p:graphicFrame>
        <p:nvGraphicFramePr>
          <p:cNvPr id="15365" name="Object 15"/>
          <p:cNvGraphicFramePr>
            <a:graphicFrameLocks noChangeAspect="1"/>
          </p:cNvGraphicFramePr>
          <p:nvPr/>
        </p:nvGraphicFramePr>
        <p:xfrm>
          <a:off x="6281739" y="1622426"/>
          <a:ext cx="2084387" cy="1222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89" name="Equation" r:id="rId9" imgW="990360" imgH="583920" progId="Equation.DSMT4">
                  <p:embed/>
                </p:oleObj>
              </mc:Choice>
              <mc:Fallback>
                <p:oleObj name="Equation" r:id="rId9" imgW="990360" imgH="583920" progId="Equation.DSMT4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81739" y="1622426"/>
                        <a:ext cx="2084387" cy="1222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6" name="Object 16"/>
          <p:cNvGraphicFramePr>
            <a:graphicFrameLocks noChangeAspect="1"/>
          </p:cNvGraphicFramePr>
          <p:nvPr/>
        </p:nvGraphicFramePr>
        <p:xfrm>
          <a:off x="6224589" y="3159126"/>
          <a:ext cx="2998787" cy="1273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90" name="Equation" r:id="rId11" imgW="1384200" imgH="583920" progId="Equation.DSMT4">
                  <p:embed/>
                </p:oleObj>
              </mc:Choice>
              <mc:Fallback>
                <p:oleObj name="Equation" r:id="rId11" imgW="1384200" imgH="583920" progId="Equation.DSMT4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24589" y="3159126"/>
                        <a:ext cx="2998787" cy="1273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7" name="Object 17"/>
          <p:cNvGraphicFramePr>
            <a:graphicFrameLocks noChangeAspect="1"/>
          </p:cNvGraphicFramePr>
          <p:nvPr/>
        </p:nvGraphicFramePr>
        <p:xfrm>
          <a:off x="6205538" y="4829175"/>
          <a:ext cx="3124200" cy="1244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91" name="Equation" r:id="rId13" imgW="1460160" imgH="583920" progId="Equation.DSMT4">
                  <p:embed/>
                </p:oleObj>
              </mc:Choice>
              <mc:Fallback>
                <p:oleObj name="Equation" r:id="rId13" imgW="1460160" imgH="583920" progId="Equation.DSMT4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05538" y="4829175"/>
                        <a:ext cx="3124200" cy="1244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0658" name="Rectangle 18"/>
          <p:cNvSpPr>
            <a:spLocks noChangeArrowheads="1"/>
          </p:cNvSpPr>
          <p:nvPr/>
        </p:nvSpPr>
        <p:spPr bwMode="auto">
          <a:xfrm>
            <a:off x="1803400" y="195264"/>
            <a:ext cx="8585200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360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Approximation of “</a:t>
            </a:r>
            <a:r>
              <a:rPr lang="en-US" sz="3600" i="1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p</a:t>
            </a:r>
            <a:r>
              <a:rPr lang="en-US" sz="360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” (cont.)</a:t>
            </a: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fld id="{4B6DB136-3DF7-4884-9F8C-797E74934BEA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2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6389" name="Rectangle 3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6390" name="Rectangle 4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6391" name="Rectangle 5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6392" name="Rectangle 7"/>
          <p:cNvSpPr>
            <a:spLocks noChangeArrowheads="1"/>
          </p:cNvSpPr>
          <p:nvPr/>
        </p:nvSpPr>
        <p:spPr bwMode="auto">
          <a:xfrm>
            <a:off x="1498008" y="1049505"/>
            <a:ext cx="145673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r>
              <a:rPr lang="en-US" sz="2000" b="0" dirty="0">
                <a:solidFill>
                  <a:srgbClr val="0000FF"/>
                </a:solidFill>
              </a:rPr>
              <a:t>This yields:</a:t>
            </a:r>
          </a:p>
        </p:txBody>
      </p:sp>
      <p:graphicFrame>
        <p:nvGraphicFramePr>
          <p:cNvPr id="16386" name="Object 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24862021"/>
              </p:ext>
            </p:extLst>
          </p:nvPr>
        </p:nvGraphicFramePr>
        <p:xfrm>
          <a:off x="2727087" y="1721569"/>
          <a:ext cx="6995762" cy="403412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0" name="Equation" r:id="rId3" imgW="4025880" imgH="2323800" progId="Equation.DSMT4">
                  <p:embed/>
                </p:oleObj>
              </mc:Choice>
              <mc:Fallback>
                <p:oleObj name="Equation" r:id="rId3" imgW="4025880" imgH="2323800" progId="Equation.DSMT4">
                  <p:embed/>
                  <p:pic>
                    <p:nvPicPr>
                      <p:cNvPr id="0" name="Object 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27087" y="1721569"/>
                        <a:ext cx="6995762" cy="403412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3722" name="Rectangle 10"/>
          <p:cNvSpPr>
            <a:spLocks noChangeArrowheads="1"/>
          </p:cNvSpPr>
          <p:nvPr/>
        </p:nvSpPr>
        <p:spPr bwMode="auto">
          <a:xfrm>
            <a:off x="1803400" y="195264"/>
            <a:ext cx="8585200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360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Approximation of “</a:t>
            </a:r>
            <a:r>
              <a:rPr lang="en-US" sz="3600" i="1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p</a:t>
            </a:r>
            <a:r>
              <a:rPr lang="en-US" sz="360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” (cont.)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fld id="{4B6DB136-3DF7-4884-9F8C-797E74934BEA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3" name="Rectangle 2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7414" name="Rectangle 3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7415" name="Rectangle 4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7416" name="Rectangle 5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7417" name="Rectangle 7"/>
          <p:cNvSpPr>
            <a:spLocks noChangeArrowheads="1"/>
          </p:cNvSpPr>
          <p:nvPr/>
        </p:nvSpPr>
        <p:spPr bwMode="auto">
          <a:xfrm>
            <a:off x="1978025" y="1241425"/>
            <a:ext cx="24574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b="0">
                <a:solidFill>
                  <a:srgbClr val="0000FF"/>
                </a:solidFill>
              </a:rPr>
              <a:t>Simplifying, we obtain</a:t>
            </a:r>
          </a:p>
        </p:txBody>
      </p:sp>
      <p:graphicFrame>
        <p:nvGraphicFramePr>
          <p:cNvPr id="174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51648449"/>
              </p:ext>
            </p:extLst>
          </p:nvPr>
        </p:nvGraphicFramePr>
        <p:xfrm>
          <a:off x="2832883" y="2094341"/>
          <a:ext cx="4565650" cy="3946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8" name="Equation" r:id="rId3" imgW="2019240" imgH="1752480" progId="Equation.DSMT4">
                  <p:embed/>
                </p:oleObj>
              </mc:Choice>
              <mc:Fallback>
                <p:oleObj name="Equation" r:id="rId3" imgW="2019240" imgH="175248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32883" y="2094341"/>
                        <a:ext cx="4565650" cy="3946525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4746" name="Rectangle 10"/>
          <p:cNvSpPr>
            <a:spLocks noChangeArrowheads="1"/>
          </p:cNvSpPr>
          <p:nvPr/>
        </p:nvSpPr>
        <p:spPr bwMode="auto">
          <a:xfrm>
            <a:off x="1803400" y="195264"/>
            <a:ext cx="8585200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360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Approximation of “</a:t>
            </a:r>
            <a:r>
              <a:rPr lang="en-US" sz="3600" i="1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p</a:t>
            </a:r>
            <a:r>
              <a:rPr lang="en-US" sz="360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” (cont.)</a:t>
            </a:r>
          </a:p>
        </p:txBody>
      </p:sp>
      <p:graphicFrame>
        <p:nvGraphicFramePr>
          <p:cNvPr id="17411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05313286"/>
              </p:ext>
            </p:extLst>
          </p:nvPr>
        </p:nvGraphicFramePr>
        <p:xfrm>
          <a:off x="8414272" y="3488283"/>
          <a:ext cx="1971675" cy="1281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9" name="Equation" r:id="rId5" imgW="1054080" imgH="685800" progId="Equation.DSMT4">
                  <p:embed/>
                </p:oleObj>
              </mc:Choice>
              <mc:Fallback>
                <p:oleObj name="Equation" r:id="rId5" imgW="1054080" imgH="68580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14272" y="3488283"/>
                        <a:ext cx="1971675" cy="1281113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fld id="{4B6DB136-3DF7-4884-9F8C-797E74934BEA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2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484" name="Rectangle 3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485" name="Rectangle 4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486" name="Rectangle 5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85377" name="Rectangle 33"/>
          <p:cNvSpPr>
            <a:spLocks noChangeArrowheads="1"/>
          </p:cNvSpPr>
          <p:nvPr/>
        </p:nvSpPr>
        <p:spPr bwMode="auto">
          <a:xfrm>
            <a:off x="1803400" y="195264"/>
            <a:ext cx="8585200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360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Overview</a:t>
            </a:r>
          </a:p>
        </p:txBody>
      </p:sp>
      <p:sp>
        <p:nvSpPr>
          <p:cNvPr id="20488" name="Text Box 89"/>
          <p:cNvSpPr txBox="1">
            <a:spLocks noChangeArrowheads="1"/>
          </p:cNvSpPr>
          <p:nvPr/>
        </p:nvSpPr>
        <p:spPr bwMode="auto">
          <a:xfrm>
            <a:off x="1025610" y="1520253"/>
            <a:ext cx="10404389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b="0" dirty="0">
                <a:solidFill>
                  <a:srgbClr val="0000FF"/>
                </a:solidFill>
              </a:rPr>
              <a:t>In this set of notes we perform the algebra necessary to evaluate the </a:t>
            </a:r>
            <a:r>
              <a:rPr lang="en-US" sz="2400" b="0" i="1" dirty="0">
                <a:solidFill>
                  <a:srgbClr val="FF3300"/>
                </a:solidFill>
                <a:latin typeface="Times New Roman" pitchFamily="18" charset="0"/>
              </a:rPr>
              <a:t>p</a:t>
            </a:r>
            <a:r>
              <a:rPr lang="en-US" sz="2000" b="0" dirty="0">
                <a:solidFill>
                  <a:srgbClr val="FF3300"/>
                </a:solidFill>
              </a:rPr>
              <a:t> factor</a:t>
            </a:r>
            <a:r>
              <a:rPr lang="en-US" sz="2000" b="0" dirty="0">
                <a:solidFill>
                  <a:srgbClr val="0000FF"/>
                </a:solidFill>
              </a:rPr>
              <a:t> </a:t>
            </a:r>
            <a:r>
              <a:rPr lang="en-US" sz="2000" b="0" dirty="0">
                <a:solidFill>
                  <a:srgbClr val="FF0000"/>
                </a:solidFill>
              </a:rPr>
              <a:t>in</a:t>
            </a:r>
            <a:r>
              <a:rPr lang="en-US" sz="2000" b="0" dirty="0">
                <a:solidFill>
                  <a:srgbClr val="0000FF"/>
                </a:solidFill>
              </a:rPr>
              <a:t> </a:t>
            </a:r>
            <a:r>
              <a:rPr lang="en-US" sz="2000" b="0" dirty="0">
                <a:solidFill>
                  <a:srgbClr val="FF3300"/>
                </a:solidFill>
              </a:rPr>
              <a:t>closed form</a:t>
            </a:r>
            <a:r>
              <a:rPr lang="en-US" sz="2000" b="0" dirty="0">
                <a:solidFill>
                  <a:srgbClr val="0000FF"/>
                </a:solidFill>
              </a:rPr>
              <a:t> </a:t>
            </a:r>
            <a:r>
              <a:rPr lang="en-US" sz="2000" b="0" dirty="0">
                <a:solidFill>
                  <a:srgbClr val="FF0000"/>
                </a:solidFill>
              </a:rPr>
              <a:t>(assuming a thin substrate) </a:t>
            </a:r>
            <a:r>
              <a:rPr lang="en-US" sz="2000" b="0" dirty="0">
                <a:solidFill>
                  <a:srgbClr val="0000FF"/>
                </a:solidFill>
              </a:rPr>
              <a:t>and to simplify the final result.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fld id="{4B6DB136-3DF7-4884-9F8C-797E74934BEA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2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29" name="Rectangle 3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30" name="Rectangle 4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31" name="Rectangle 5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45767" name="Rectangle 7"/>
          <p:cNvSpPr>
            <a:spLocks noChangeArrowheads="1"/>
          </p:cNvSpPr>
          <p:nvPr/>
        </p:nvSpPr>
        <p:spPr bwMode="auto">
          <a:xfrm>
            <a:off x="1803400" y="195264"/>
            <a:ext cx="8585200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360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Approximation of “</a:t>
            </a:r>
            <a:r>
              <a:rPr lang="en-US" sz="3600" i="1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p</a:t>
            </a:r>
            <a:r>
              <a:rPr lang="en-US" sz="360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”</a:t>
            </a:r>
          </a:p>
        </p:txBody>
      </p:sp>
      <p:graphicFrame>
        <p:nvGraphicFramePr>
          <p:cNvPr id="1026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92620267"/>
              </p:ext>
            </p:extLst>
          </p:nvPr>
        </p:nvGraphicFramePr>
        <p:xfrm>
          <a:off x="2063482" y="1886695"/>
          <a:ext cx="7078621" cy="17269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8" name="Equation" r:id="rId3" imgW="3746160" imgH="914400" progId="Equation.DSMT4">
                  <p:embed/>
                </p:oleObj>
              </mc:Choice>
              <mc:Fallback>
                <p:oleObj name="Equation" r:id="rId3" imgW="3746160" imgH="914400" progId="Equation.DSMT4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63482" y="1886695"/>
                        <a:ext cx="7078621" cy="1726903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3" name="Rectangle 17"/>
          <p:cNvSpPr>
            <a:spLocks noChangeArrowheads="1"/>
          </p:cNvSpPr>
          <p:nvPr/>
        </p:nvSpPr>
        <p:spPr bwMode="auto">
          <a:xfrm>
            <a:off x="992760" y="1130945"/>
            <a:ext cx="294904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r>
              <a:rPr lang="en-US" sz="2000" b="0" dirty="0">
                <a:solidFill>
                  <a:srgbClr val="0000FF"/>
                </a:solidFill>
              </a:rPr>
              <a:t>From Notes 13 we have: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fld id="{4B6DB136-3DF7-4884-9F8C-797E74934BEA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graphicFrame>
        <p:nvGraphicFramePr>
          <p:cNvPr id="1027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08386381"/>
              </p:ext>
            </p:extLst>
          </p:nvPr>
        </p:nvGraphicFramePr>
        <p:xfrm>
          <a:off x="3997173" y="3970551"/>
          <a:ext cx="4178300" cy="1263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9" name="Equation" r:id="rId5" imgW="3022560" imgH="914400" progId="Equation.DSMT4">
                  <p:embed/>
                </p:oleObj>
              </mc:Choice>
              <mc:Fallback>
                <p:oleObj name="Equation" r:id="rId5" imgW="3022560" imgH="914400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97173" y="3970551"/>
                        <a:ext cx="4178300" cy="1263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3"/>
          <p:cNvGraphicFramePr>
            <a:graphicFrameLocks noChangeAspect="1"/>
          </p:cNvGraphicFramePr>
          <p:nvPr/>
        </p:nvGraphicFramePr>
        <p:xfrm>
          <a:off x="5492132" y="5579064"/>
          <a:ext cx="1518268" cy="67047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0" name="Equation" r:id="rId7" imgW="1091880" imgH="482400" progId="Equation.DSMT4">
                  <p:embed/>
                </p:oleObj>
              </mc:Choice>
              <mc:Fallback>
                <p:oleObj name="Equation" r:id="rId7" imgW="1091880" imgH="482400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92132" y="5579064"/>
                        <a:ext cx="1518268" cy="67047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5" name="Rectangle 2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56" name="Rectangle 3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57" name="Rectangle 4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58" name="Rectangle 5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59" name="Rectangle 6"/>
          <p:cNvSpPr>
            <a:spLocks noChangeArrowheads="1"/>
          </p:cNvSpPr>
          <p:nvPr/>
        </p:nvSpPr>
        <p:spPr bwMode="auto">
          <a:xfrm>
            <a:off x="1992314" y="4195763"/>
            <a:ext cx="19462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b="0">
                <a:solidFill>
                  <a:srgbClr val="0000FF"/>
                </a:solidFill>
              </a:rPr>
              <a:t>Also assume that</a:t>
            </a:r>
          </a:p>
        </p:txBody>
      </p:sp>
      <p:sp>
        <p:nvSpPr>
          <p:cNvPr id="247815" name="Rectangle 7"/>
          <p:cNvSpPr>
            <a:spLocks noChangeArrowheads="1"/>
          </p:cNvSpPr>
          <p:nvPr/>
        </p:nvSpPr>
        <p:spPr bwMode="auto">
          <a:xfrm>
            <a:off x="1803400" y="195264"/>
            <a:ext cx="8585200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Approximation of “</a:t>
            </a:r>
            <a:r>
              <a:rPr lang="en-US" sz="3600" i="1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p</a:t>
            </a: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” (cont.)</a:t>
            </a:r>
          </a:p>
        </p:txBody>
      </p:sp>
      <p:sp>
        <p:nvSpPr>
          <p:cNvPr id="2061" name="Rectangle 8"/>
          <p:cNvSpPr>
            <a:spLocks noChangeArrowheads="1"/>
          </p:cNvSpPr>
          <p:nvPr/>
        </p:nvSpPr>
        <p:spPr bwMode="auto">
          <a:xfrm>
            <a:off x="4095751" y="1039875"/>
            <a:ext cx="917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b="0" dirty="0">
                <a:solidFill>
                  <a:srgbClr val="0000FF"/>
                </a:solidFill>
              </a:rPr>
              <a:t>Assume</a:t>
            </a:r>
          </a:p>
        </p:txBody>
      </p:sp>
      <p:graphicFrame>
        <p:nvGraphicFramePr>
          <p:cNvPr id="205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22592526"/>
              </p:ext>
            </p:extLst>
          </p:nvPr>
        </p:nvGraphicFramePr>
        <p:xfrm>
          <a:off x="5227639" y="950913"/>
          <a:ext cx="1444625" cy="501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6" name="Equation" r:id="rId3" imgW="647640" imgH="228600" progId="Equation.DSMT4">
                  <p:embed/>
                </p:oleObj>
              </mc:Choice>
              <mc:Fallback>
                <p:oleObj name="Equation" r:id="rId3" imgW="647640" imgH="22860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27639" y="950913"/>
                        <a:ext cx="1444625" cy="501650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4021889"/>
              </p:ext>
            </p:extLst>
          </p:nvPr>
        </p:nvGraphicFramePr>
        <p:xfrm>
          <a:off x="4375633" y="2376402"/>
          <a:ext cx="3021919" cy="1232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7" name="Equation" r:id="rId5" imgW="1815840" imgH="736560" progId="Equation.DSMT4">
                  <p:embed/>
                </p:oleObj>
              </mc:Choice>
              <mc:Fallback>
                <p:oleObj name="Equation" r:id="rId5" imgW="1815840" imgH="73656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75633" y="2376402"/>
                        <a:ext cx="3021919" cy="12320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69824664"/>
              </p:ext>
            </p:extLst>
          </p:nvPr>
        </p:nvGraphicFramePr>
        <p:xfrm>
          <a:off x="4162426" y="4120667"/>
          <a:ext cx="2491715" cy="49978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8" name="Equation" r:id="rId7" imgW="1206360" imgH="241200" progId="Equation.DSMT4">
                  <p:embed/>
                </p:oleObj>
              </mc:Choice>
              <mc:Fallback>
                <p:oleObj name="Equation" r:id="rId7" imgW="1206360" imgH="24120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62426" y="4120667"/>
                        <a:ext cx="2491715" cy="499783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62" name="Rectangle 12"/>
          <p:cNvSpPr>
            <a:spLocks noChangeArrowheads="1"/>
          </p:cNvSpPr>
          <p:nvPr/>
        </p:nvSpPr>
        <p:spPr bwMode="auto">
          <a:xfrm>
            <a:off x="3055939" y="5146676"/>
            <a:ext cx="168155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b="0" dirty="0" smtClean="0">
                <a:solidFill>
                  <a:srgbClr val="0000FF"/>
                </a:solidFill>
              </a:rPr>
              <a:t>Then we have:</a:t>
            </a:r>
            <a:endParaRPr lang="en-US" sz="2000" b="0" dirty="0">
              <a:solidFill>
                <a:srgbClr val="0000FF"/>
              </a:solidFill>
            </a:endParaRPr>
          </a:p>
        </p:txBody>
      </p:sp>
      <p:graphicFrame>
        <p:nvGraphicFramePr>
          <p:cNvPr id="2053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22022001"/>
              </p:ext>
            </p:extLst>
          </p:nvPr>
        </p:nvGraphicFramePr>
        <p:xfrm>
          <a:off x="4930776" y="5534059"/>
          <a:ext cx="2974851" cy="102732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9" name="Equation" r:id="rId9" imgW="1473120" imgH="507960" progId="Equation.DSMT4">
                  <p:embed/>
                </p:oleObj>
              </mc:Choice>
              <mc:Fallback>
                <p:oleObj name="Equation" r:id="rId9" imgW="1473120" imgH="507960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30776" y="5534059"/>
                        <a:ext cx="2974851" cy="102732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63" name="Rectangle 14"/>
          <p:cNvSpPr>
            <a:spLocks noChangeArrowheads="1"/>
          </p:cNvSpPr>
          <p:nvPr/>
        </p:nvSpPr>
        <p:spPr bwMode="auto">
          <a:xfrm>
            <a:off x="783505" y="1782314"/>
            <a:ext cx="362467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r>
              <a:rPr lang="en-US" sz="2000" b="0" dirty="0">
                <a:solidFill>
                  <a:srgbClr val="0000FF"/>
                </a:solidFill>
              </a:rPr>
              <a:t>Then we have </a:t>
            </a:r>
            <a:r>
              <a:rPr lang="en-US" sz="2000" b="0" dirty="0" smtClean="0">
                <a:solidFill>
                  <a:srgbClr val="0000FF"/>
                </a:solidFill>
              </a:rPr>
              <a:t>(from </a:t>
            </a:r>
            <a:r>
              <a:rPr lang="en-US" sz="2000" b="0" dirty="0">
                <a:solidFill>
                  <a:srgbClr val="0000FF"/>
                </a:solidFill>
              </a:rPr>
              <a:t>Notes 12):</a:t>
            </a:r>
          </a:p>
        </p:txBody>
      </p:sp>
      <p:sp>
        <p:nvSpPr>
          <p:cNvPr id="2064" name="Text Box 15"/>
          <p:cNvSpPr txBox="1">
            <a:spLocks noChangeArrowheads="1"/>
          </p:cNvSpPr>
          <p:nvPr/>
        </p:nvSpPr>
        <p:spPr bwMode="auto">
          <a:xfrm>
            <a:off x="7346445" y="4004551"/>
            <a:ext cx="4200944" cy="83099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600" b="0" dirty="0"/>
              <a:t>This implies that the patch is fairly small (high permittivity substrate) or that the angles of significant radiation are small.</a:t>
            </a:r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fld id="{4B6DB136-3DF7-4884-9F8C-797E74934BEA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3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78" name="Rectangle 4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79" name="Rectangle 5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80" name="Rectangle 6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81" name="Rectangle 7"/>
          <p:cNvSpPr>
            <a:spLocks noChangeArrowheads="1"/>
          </p:cNvSpPr>
          <p:nvPr/>
        </p:nvSpPr>
        <p:spPr bwMode="auto">
          <a:xfrm>
            <a:off x="2024063" y="2788393"/>
            <a:ext cx="111088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b="0" dirty="0">
                <a:solidFill>
                  <a:srgbClr val="0000FF"/>
                </a:solidFill>
              </a:rPr>
              <a:t>Therefore</a:t>
            </a:r>
          </a:p>
        </p:txBody>
      </p:sp>
      <p:sp>
        <p:nvSpPr>
          <p:cNvPr id="227336" name="Rectangle 8"/>
          <p:cNvSpPr>
            <a:spLocks noChangeArrowheads="1"/>
          </p:cNvSpPr>
          <p:nvPr/>
        </p:nvSpPr>
        <p:spPr bwMode="auto">
          <a:xfrm>
            <a:off x="1803400" y="195264"/>
            <a:ext cx="8585200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360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Approximation of “</a:t>
            </a:r>
            <a:r>
              <a:rPr lang="en-US" sz="3600" i="1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p</a:t>
            </a:r>
            <a:r>
              <a:rPr lang="en-US" sz="360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” (cont.)</a:t>
            </a:r>
          </a:p>
        </p:txBody>
      </p:sp>
      <p:sp>
        <p:nvSpPr>
          <p:cNvPr id="3083" name="Rectangle 9"/>
          <p:cNvSpPr>
            <a:spLocks noChangeArrowheads="1"/>
          </p:cNvSpPr>
          <p:nvPr/>
        </p:nvSpPr>
        <p:spPr bwMode="auto">
          <a:xfrm>
            <a:off x="852488" y="1000580"/>
            <a:ext cx="187801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r>
              <a:rPr lang="en-US" sz="2000" b="0" dirty="0">
                <a:solidFill>
                  <a:srgbClr val="0000FF"/>
                </a:solidFill>
              </a:rPr>
              <a:t>We then have:</a:t>
            </a:r>
          </a:p>
        </p:txBody>
      </p:sp>
      <p:graphicFrame>
        <p:nvGraphicFramePr>
          <p:cNvPr id="3074" name="Object 15"/>
          <p:cNvGraphicFramePr>
            <a:graphicFrameLocks noChangeAspect="1"/>
          </p:cNvGraphicFramePr>
          <p:nvPr/>
        </p:nvGraphicFramePr>
        <p:xfrm>
          <a:off x="2398095" y="1527188"/>
          <a:ext cx="7177376" cy="5303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2" name="Equation" r:id="rId3" imgW="3949560" imgH="291960" progId="Equation.DSMT4">
                  <p:embed/>
                </p:oleObj>
              </mc:Choice>
              <mc:Fallback>
                <p:oleObj name="Equation" r:id="rId3" imgW="3949560" imgH="291960" progId="Equation.DSMT4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98095" y="1527188"/>
                        <a:ext cx="7177376" cy="53039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5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08561977"/>
              </p:ext>
            </p:extLst>
          </p:nvPr>
        </p:nvGraphicFramePr>
        <p:xfrm>
          <a:off x="3400622" y="3344782"/>
          <a:ext cx="5713413" cy="1616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3" name="Equation" r:id="rId5" imgW="3225600" imgH="914400" progId="Equation.DSMT4">
                  <p:embed/>
                </p:oleObj>
              </mc:Choice>
              <mc:Fallback>
                <p:oleObj name="Equation" r:id="rId5" imgW="3225600" imgH="914400" progId="Equation.DSMT4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00622" y="3344782"/>
                        <a:ext cx="5713413" cy="1616075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84" name="Text Box 17"/>
          <p:cNvSpPr txBox="1">
            <a:spLocks noChangeArrowheads="1"/>
          </p:cNvSpPr>
          <p:nvPr/>
        </p:nvSpPr>
        <p:spPr bwMode="auto">
          <a:xfrm>
            <a:off x="1235123" y="5631048"/>
            <a:ext cx="10147110" cy="46166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000" b="0" dirty="0">
                <a:solidFill>
                  <a:srgbClr val="FF0000"/>
                </a:solidFill>
              </a:rPr>
              <a:t>Note: The </a:t>
            </a:r>
            <a:r>
              <a:rPr lang="en-US" sz="2400" b="0" i="1" dirty="0">
                <a:solidFill>
                  <a:srgbClr val="FF0000"/>
                </a:solidFill>
                <a:latin typeface="Times New Roman" pitchFamily="18" charset="0"/>
              </a:rPr>
              <a:t>p</a:t>
            </a:r>
            <a:r>
              <a:rPr lang="en-US" sz="2000" b="0" dirty="0">
                <a:solidFill>
                  <a:srgbClr val="FF0000"/>
                </a:solidFill>
              </a:rPr>
              <a:t> factor is now only a function of the patch dimensions – not the substrate.</a:t>
            </a: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fld id="{4B6DB136-3DF7-4884-9F8C-797E74934BEA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2" name="Rectangle 3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103" name="Rectangle 4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104" name="Rectangle 5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105" name="Rectangle 6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106" name="Rectangle 9"/>
          <p:cNvSpPr>
            <a:spLocks noChangeArrowheads="1"/>
          </p:cNvSpPr>
          <p:nvPr/>
        </p:nvSpPr>
        <p:spPr bwMode="auto">
          <a:xfrm>
            <a:off x="737382" y="1170207"/>
            <a:ext cx="400521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r>
              <a:rPr lang="en-US" sz="2000" b="0" dirty="0">
                <a:solidFill>
                  <a:srgbClr val="0000FF"/>
                </a:solidFill>
              </a:rPr>
              <a:t>The patch space (array) factor is:</a:t>
            </a:r>
          </a:p>
        </p:txBody>
      </p:sp>
      <p:graphicFrame>
        <p:nvGraphicFramePr>
          <p:cNvPr id="4098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9837531"/>
              </p:ext>
            </p:extLst>
          </p:nvPr>
        </p:nvGraphicFramePr>
        <p:xfrm>
          <a:off x="3377204" y="1521850"/>
          <a:ext cx="4177247" cy="126422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8" name="Equation" r:id="rId3" imgW="3022560" imgH="914400" progId="Equation.DSMT4">
                  <p:embed/>
                </p:oleObj>
              </mc:Choice>
              <mc:Fallback>
                <p:oleObj name="Equation" r:id="rId3" imgW="3022560" imgH="914400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77204" y="1521850"/>
                        <a:ext cx="4177247" cy="126422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0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87184869"/>
              </p:ext>
            </p:extLst>
          </p:nvPr>
        </p:nvGraphicFramePr>
        <p:xfrm>
          <a:off x="9786642" y="4206654"/>
          <a:ext cx="1594257" cy="6410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9" name="Equation" r:id="rId5" imgW="1066800" imgH="431800" progId="Equation.3">
                  <p:embed/>
                </p:oleObj>
              </mc:Choice>
              <mc:Fallback>
                <p:oleObj name="Equation" r:id="rId5" imgW="1066800" imgH="431800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86642" y="4206654"/>
                        <a:ext cx="1594257" cy="64102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8367" name="Rectangle 15"/>
          <p:cNvSpPr>
            <a:spLocks noChangeArrowheads="1"/>
          </p:cNvSpPr>
          <p:nvPr/>
        </p:nvSpPr>
        <p:spPr bwMode="auto">
          <a:xfrm>
            <a:off x="1803400" y="195264"/>
            <a:ext cx="8585200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360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Approximation of “</a:t>
            </a:r>
            <a:r>
              <a:rPr lang="en-US" sz="3600" i="1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p</a:t>
            </a:r>
            <a:r>
              <a:rPr lang="en-US" sz="360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” (cont.)</a:t>
            </a:r>
          </a:p>
        </p:txBody>
      </p:sp>
      <p:sp>
        <p:nvSpPr>
          <p:cNvPr id="4109" name="Rectangle 17"/>
          <p:cNvSpPr>
            <a:spLocks noChangeArrowheads="1"/>
          </p:cNvSpPr>
          <p:nvPr/>
        </p:nvSpPr>
        <p:spPr bwMode="auto">
          <a:xfrm>
            <a:off x="10146133" y="3779580"/>
            <a:ext cx="78547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b="0" dirty="0">
                <a:solidFill>
                  <a:srgbClr val="0000FF"/>
                </a:solidFill>
              </a:rPr>
              <a:t>Recall: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fld id="{4B6DB136-3DF7-4884-9F8C-797E74934BEA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graphicFrame>
        <p:nvGraphicFramePr>
          <p:cNvPr id="2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77143188"/>
              </p:ext>
            </p:extLst>
          </p:nvPr>
        </p:nvGraphicFramePr>
        <p:xfrm>
          <a:off x="3001031" y="3263933"/>
          <a:ext cx="4679970" cy="12666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0" name="Equation" r:id="rId7" imgW="3377880" imgH="914400" progId="Equation.DSMT4">
                  <p:embed/>
                </p:oleObj>
              </mc:Choice>
              <mc:Fallback>
                <p:oleObj name="Equation" r:id="rId7" imgW="3377880" imgH="91440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01031" y="3263933"/>
                        <a:ext cx="4679970" cy="126665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Rectangle 16"/>
          <p:cNvSpPr>
            <a:spLocks noChangeArrowheads="1"/>
          </p:cNvSpPr>
          <p:nvPr/>
        </p:nvSpPr>
        <p:spPr bwMode="auto">
          <a:xfrm>
            <a:off x="2313308" y="3029582"/>
            <a:ext cx="41624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r>
              <a:rPr lang="en-US" sz="2000" b="0" dirty="0">
                <a:solidFill>
                  <a:srgbClr val="0000FF"/>
                </a:solidFill>
              </a:rPr>
              <a:t>or</a:t>
            </a:r>
          </a:p>
        </p:txBody>
      </p:sp>
      <p:graphicFrame>
        <p:nvGraphicFramePr>
          <p:cNvPr id="3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23697902"/>
              </p:ext>
            </p:extLst>
          </p:nvPr>
        </p:nvGraphicFramePr>
        <p:xfrm>
          <a:off x="3692073" y="5115219"/>
          <a:ext cx="4662487" cy="1266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1" name="Equation" r:id="rId9" imgW="3365280" imgH="914400" progId="Equation.DSMT4">
                  <p:embed/>
                </p:oleObj>
              </mc:Choice>
              <mc:Fallback>
                <p:oleObj name="Equation" r:id="rId9" imgW="3365280" imgH="91440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92073" y="5115219"/>
                        <a:ext cx="4662487" cy="1266825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Rectangle 16"/>
          <p:cNvSpPr>
            <a:spLocks noChangeArrowheads="1"/>
          </p:cNvSpPr>
          <p:nvPr/>
        </p:nvSpPr>
        <p:spPr bwMode="auto">
          <a:xfrm>
            <a:off x="2865391" y="4775314"/>
            <a:ext cx="41689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r>
              <a:rPr lang="en-US" sz="2000" b="0" dirty="0">
                <a:solidFill>
                  <a:srgbClr val="0000FF"/>
                </a:solidFill>
              </a:rPr>
              <a:t>or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14194936"/>
              </p:ext>
            </p:extLst>
          </p:nvPr>
        </p:nvGraphicFramePr>
        <p:xfrm>
          <a:off x="9734549" y="4887913"/>
          <a:ext cx="1657069" cy="722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2" name="Equation" r:id="rId11" imgW="990360" imgH="431640" progId="Equation.DSMT4">
                  <p:embed/>
                </p:oleObj>
              </mc:Choice>
              <mc:Fallback>
                <p:oleObj name="Equation" r:id="rId11" imgW="990360" imgH="431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9734549" y="4887913"/>
                        <a:ext cx="1657069" cy="7223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2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125" name="Rectangle 3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126" name="Rectangle 4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127" name="Rectangle 5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128" name="Rectangle 7"/>
          <p:cNvSpPr>
            <a:spLocks noChangeArrowheads="1"/>
          </p:cNvSpPr>
          <p:nvPr/>
        </p:nvSpPr>
        <p:spPr bwMode="auto">
          <a:xfrm>
            <a:off x="771100" y="1199182"/>
            <a:ext cx="732202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r>
              <a:rPr lang="en-US" sz="2000" b="0" dirty="0">
                <a:solidFill>
                  <a:srgbClr val="0000FF"/>
                </a:solidFill>
              </a:rPr>
              <a:t>In the denominator of the </a:t>
            </a:r>
            <a:r>
              <a:rPr lang="en-US" sz="2400" b="0" i="1" dirty="0">
                <a:solidFill>
                  <a:srgbClr val="0000FF"/>
                </a:solidFill>
                <a:latin typeface="Times New Roman" pitchFamily="18" charset="0"/>
              </a:rPr>
              <a:t>p</a:t>
            </a:r>
            <a:r>
              <a:rPr lang="en-US" sz="2000" b="0" dirty="0">
                <a:solidFill>
                  <a:srgbClr val="0000FF"/>
                </a:solidFill>
              </a:rPr>
              <a:t> expression we have this integral:</a:t>
            </a:r>
          </a:p>
        </p:txBody>
      </p:sp>
      <p:graphicFrame>
        <p:nvGraphicFramePr>
          <p:cNvPr id="512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29453192"/>
              </p:ext>
            </p:extLst>
          </p:nvPr>
        </p:nvGraphicFramePr>
        <p:xfrm>
          <a:off x="2321071" y="2221079"/>
          <a:ext cx="7350125" cy="2490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6" name="Equation" r:id="rId3" imgW="4051080" imgH="1371600" progId="Equation.DSMT4">
                  <p:embed/>
                </p:oleObj>
              </mc:Choice>
              <mc:Fallback>
                <p:oleObj name="Equation" r:id="rId3" imgW="4051080" imgH="137160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21071" y="2221079"/>
                        <a:ext cx="7350125" cy="24907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9388" name="Rectangle 12"/>
          <p:cNvSpPr>
            <a:spLocks noChangeArrowheads="1"/>
          </p:cNvSpPr>
          <p:nvPr/>
        </p:nvSpPr>
        <p:spPr bwMode="auto">
          <a:xfrm>
            <a:off x="1803400" y="195264"/>
            <a:ext cx="8585200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360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Approximation of “</a:t>
            </a:r>
            <a:r>
              <a:rPr lang="en-US" sz="3600" i="1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p</a:t>
            </a:r>
            <a:r>
              <a:rPr lang="en-US" sz="360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” (cont.)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fld id="{4B6DB136-3DF7-4884-9F8C-797E74934BEA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0" name="Rectangle 2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151" name="Rectangle 3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152" name="Rectangle 4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153" name="Rectangle 5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154" name="Rectangle 7"/>
          <p:cNvSpPr>
            <a:spLocks noChangeArrowheads="1"/>
          </p:cNvSpPr>
          <p:nvPr/>
        </p:nvSpPr>
        <p:spPr bwMode="auto">
          <a:xfrm>
            <a:off x="1028441" y="1183969"/>
            <a:ext cx="202865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r>
              <a:rPr lang="en-US" sz="2000" b="0" dirty="0">
                <a:solidFill>
                  <a:srgbClr val="0000FF"/>
                </a:solidFill>
              </a:rPr>
              <a:t>Hence, we have:</a:t>
            </a:r>
          </a:p>
        </p:txBody>
      </p:sp>
      <p:graphicFrame>
        <p:nvGraphicFramePr>
          <p:cNvPr id="6146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27243572"/>
              </p:ext>
            </p:extLst>
          </p:nvPr>
        </p:nvGraphicFramePr>
        <p:xfrm>
          <a:off x="2119412" y="1429023"/>
          <a:ext cx="8337550" cy="1517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8" name="Equation" r:id="rId3" imgW="5232240" imgH="952200" progId="Equation.DSMT4">
                  <p:embed/>
                </p:oleObj>
              </mc:Choice>
              <mc:Fallback>
                <p:oleObj name="Equation" r:id="rId3" imgW="5232240" imgH="95220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19412" y="1429023"/>
                        <a:ext cx="8337550" cy="1517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7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32303385"/>
              </p:ext>
            </p:extLst>
          </p:nvPr>
        </p:nvGraphicFramePr>
        <p:xfrm>
          <a:off x="2062455" y="4592041"/>
          <a:ext cx="7921563" cy="16532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9" name="Equation" r:id="rId5" imgW="4813200" imgH="1002960" progId="Equation.DSMT4">
                  <p:embed/>
                </p:oleObj>
              </mc:Choice>
              <mc:Fallback>
                <p:oleObj name="Equation" r:id="rId5" imgW="4813200" imgH="100296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62455" y="4592041"/>
                        <a:ext cx="7921563" cy="1653222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55" name="Rectangle 12"/>
          <p:cNvSpPr>
            <a:spLocks noChangeArrowheads="1"/>
          </p:cNvSpPr>
          <p:nvPr/>
        </p:nvSpPr>
        <p:spPr bwMode="auto">
          <a:xfrm>
            <a:off x="1747839" y="3724275"/>
            <a:ext cx="6508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b="0">
                <a:solidFill>
                  <a:srgbClr val="0000FF"/>
                </a:solidFill>
              </a:rPr>
              <a:t>Using</a:t>
            </a:r>
          </a:p>
        </p:txBody>
      </p:sp>
      <p:sp>
        <p:nvSpPr>
          <p:cNvPr id="230413" name="Rectangle 13"/>
          <p:cNvSpPr>
            <a:spLocks noChangeArrowheads="1"/>
          </p:cNvSpPr>
          <p:nvPr/>
        </p:nvSpPr>
        <p:spPr bwMode="auto">
          <a:xfrm>
            <a:off x="1803400" y="195264"/>
            <a:ext cx="8585200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360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Approximation of “</a:t>
            </a:r>
            <a:r>
              <a:rPr lang="en-US" sz="3600" i="1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p</a:t>
            </a:r>
            <a:r>
              <a:rPr lang="en-US" sz="360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” (cont.)</a:t>
            </a:r>
          </a:p>
        </p:txBody>
      </p:sp>
      <p:graphicFrame>
        <p:nvGraphicFramePr>
          <p:cNvPr id="6148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60619449"/>
              </p:ext>
            </p:extLst>
          </p:nvPr>
        </p:nvGraphicFramePr>
        <p:xfrm>
          <a:off x="2526021" y="3491552"/>
          <a:ext cx="3589338" cy="831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0" name="Equation" r:id="rId7" imgW="2031840" imgH="469800" progId="Equation.DSMT4">
                  <p:embed/>
                </p:oleObj>
              </mc:Choice>
              <mc:Fallback>
                <p:oleObj name="Equation" r:id="rId7" imgW="2031840" imgH="469800" progId="Equation.DSMT4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26021" y="3491552"/>
                        <a:ext cx="3589338" cy="831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0415" name="Rectangle 15"/>
          <p:cNvSpPr>
            <a:spLocks noChangeArrowheads="1"/>
          </p:cNvSpPr>
          <p:nvPr/>
        </p:nvSpPr>
        <p:spPr bwMode="auto">
          <a:xfrm>
            <a:off x="6256339" y="3733801"/>
            <a:ext cx="456054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rgbClr val="0000FF"/>
                </a:solidFill>
              </a:rPr>
              <a:t>and factoring out a </a:t>
            </a:r>
            <a:r>
              <a:rPr lang="en-US" sz="2000" b="0" dirty="0">
                <a:solidFill>
                  <a:srgbClr val="0000FF"/>
                </a:solidFill>
                <a:latin typeface="Times New Roman" pitchFamily="18" charset="0"/>
              </a:rPr>
              <a:t>(</a:t>
            </a:r>
            <a:r>
              <a:rPr lang="en-US" sz="2000" b="0" i="1" dirty="0">
                <a:solidFill>
                  <a:srgbClr val="0000FF"/>
                </a:solidFill>
                <a:latin typeface="Times New Roman" pitchFamily="18" charset="0"/>
                <a:sym typeface="Symbol" pitchFamily="18" charset="2"/>
              </a:rPr>
              <a:t> </a:t>
            </a:r>
            <a:r>
              <a:rPr lang="en-US" sz="2000" b="0" dirty="0">
                <a:solidFill>
                  <a:srgbClr val="0000FF"/>
                </a:solidFill>
                <a:latin typeface="Times New Roman" pitchFamily="18" charset="0"/>
                <a:sym typeface="Symbol" pitchFamily="18" charset="2"/>
              </a:rPr>
              <a:t>/2)</a:t>
            </a:r>
            <a:r>
              <a:rPr lang="en-US" sz="2000" b="0" baseline="30000" dirty="0">
                <a:solidFill>
                  <a:srgbClr val="0000FF"/>
                </a:solidFill>
                <a:latin typeface="Times New Roman" pitchFamily="18" charset="0"/>
                <a:sym typeface="Symbol" pitchFamily="18" charset="2"/>
              </a:rPr>
              <a:t>-4</a:t>
            </a:r>
            <a:r>
              <a:rPr lang="en-US" sz="2000" b="0" dirty="0">
                <a:solidFill>
                  <a:srgbClr val="0000FF"/>
                </a:solidFill>
                <a:latin typeface="Times New Roman" pitchFamily="18" charset="0"/>
                <a:sym typeface="Symbol" pitchFamily="18" charset="2"/>
              </a:rPr>
              <a:t>, </a:t>
            </a:r>
            <a:r>
              <a:rPr lang="en-US" sz="2000" b="0" dirty="0">
                <a:solidFill>
                  <a:srgbClr val="0000FF"/>
                </a:solidFill>
                <a:latin typeface="+mj-lt"/>
                <a:sym typeface="Symbol" pitchFamily="18" charset="2"/>
              </a:rPr>
              <a:t>we then have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fld id="{4B6DB136-3DF7-4884-9F8C-797E74934BEA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6" name="Rectangle 2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177" name="Rectangle 3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178" name="Rectangle 4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179" name="Rectangle 5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180" name="Rectangle 7"/>
          <p:cNvSpPr>
            <a:spLocks noChangeArrowheads="1"/>
          </p:cNvSpPr>
          <p:nvPr/>
        </p:nvSpPr>
        <p:spPr bwMode="auto">
          <a:xfrm>
            <a:off x="562615" y="893764"/>
            <a:ext cx="392749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r>
              <a:rPr lang="en-US" sz="2000" b="0" dirty="0">
                <a:solidFill>
                  <a:srgbClr val="0000FF"/>
                </a:solidFill>
              </a:rPr>
              <a:t>Next, use [</a:t>
            </a:r>
            <a:r>
              <a:rPr lang="en-US" sz="2000" b="0" dirty="0" err="1">
                <a:solidFill>
                  <a:srgbClr val="0000FF"/>
                </a:solidFill>
              </a:rPr>
              <a:t>Abromowitz</a:t>
            </a:r>
            <a:r>
              <a:rPr lang="en-US" sz="2000" b="0" dirty="0">
                <a:solidFill>
                  <a:srgbClr val="0000FF"/>
                </a:solidFill>
              </a:rPr>
              <a:t> &amp; </a:t>
            </a:r>
            <a:r>
              <a:rPr lang="en-US" sz="2000" b="0" dirty="0" err="1">
                <a:solidFill>
                  <a:srgbClr val="0000FF"/>
                </a:solidFill>
              </a:rPr>
              <a:t>Stegun</a:t>
            </a:r>
            <a:r>
              <a:rPr lang="en-US" sz="2000" b="0" dirty="0">
                <a:solidFill>
                  <a:srgbClr val="0000FF"/>
                </a:solidFill>
              </a:rPr>
              <a:t>]:</a:t>
            </a:r>
          </a:p>
        </p:txBody>
      </p:sp>
      <p:graphicFrame>
        <p:nvGraphicFramePr>
          <p:cNvPr id="7170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61291136"/>
              </p:ext>
            </p:extLst>
          </p:nvPr>
        </p:nvGraphicFramePr>
        <p:xfrm>
          <a:off x="3410424" y="1528432"/>
          <a:ext cx="2984500" cy="1476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0" name="Equation" r:id="rId3" imgW="1346040" imgH="660240" progId="Equation.DSMT4">
                  <p:embed/>
                </p:oleObj>
              </mc:Choice>
              <mc:Fallback>
                <p:oleObj name="Equation" r:id="rId3" imgW="1346040" imgH="66024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10424" y="1528432"/>
                        <a:ext cx="2984500" cy="1476375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1" name="Object 11"/>
          <p:cNvGraphicFramePr>
            <a:graphicFrameLocks noChangeAspect="1"/>
          </p:cNvGraphicFramePr>
          <p:nvPr/>
        </p:nvGraphicFramePr>
        <p:xfrm>
          <a:off x="4333875" y="3325813"/>
          <a:ext cx="1220788" cy="747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1" name="Equation" r:id="rId5" imgW="634725" imgH="393529" progId="Equation.3">
                  <p:embed/>
                </p:oleObj>
              </mc:Choice>
              <mc:Fallback>
                <p:oleObj name="Equation" r:id="rId5" imgW="634725" imgH="393529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33875" y="3325813"/>
                        <a:ext cx="1220788" cy="7477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2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09246605"/>
              </p:ext>
            </p:extLst>
          </p:nvPr>
        </p:nvGraphicFramePr>
        <p:xfrm>
          <a:off x="4127500" y="4686300"/>
          <a:ext cx="1709738" cy="1709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2" name="Equation" r:id="rId7" imgW="914400" imgH="914400" progId="Equation.DSMT4">
                  <p:embed/>
                </p:oleObj>
              </mc:Choice>
              <mc:Fallback>
                <p:oleObj name="Equation" r:id="rId7" imgW="914400" imgH="914400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27500" y="4686300"/>
                        <a:ext cx="1709738" cy="17097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1437" name="Rectangle 13"/>
          <p:cNvSpPr>
            <a:spLocks noChangeArrowheads="1"/>
          </p:cNvSpPr>
          <p:nvPr/>
        </p:nvSpPr>
        <p:spPr bwMode="auto">
          <a:xfrm>
            <a:off x="1803400" y="195264"/>
            <a:ext cx="8585200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360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Approximation of “</a:t>
            </a:r>
            <a:r>
              <a:rPr lang="en-US" sz="3600" i="1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p</a:t>
            </a:r>
            <a:r>
              <a:rPr lang="en-US" sz="360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” (cont.)</a:t>
            </a:r>
          </a:p>
        </p:txBody>
      </p:sp>
      <p:sp>
        <p:nvSpPr>
          <p:cNvPr id="7182" name="Rectangle 14"/>
          <p:cNvSpPr>
            <a:spLocks noChangeArrowheads="1"/>
          </p:cNvSpPr>
          <p:nvPr/>
        </p:nvSpPr>
        <p:spPr bwMode="auto">
          <a:xfrm>
            <a:off x="2763838" y="4603750"/>
            <a:ext cx="6921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b="0">
                <a:solidFill>
                  <a:srgbClr val="0000FF"/>
                </a:solidFill>
              </a:rPr>
              <a:t>where</a:t>
            </a:r>
          </a:p>
        </p:txBody>
      </p:sp>
      <p:sp>
        <p:nvSpPr>
          <p:cNvPr id="7183" name="Rectangle 15"/>
          <p:cNvSpPr>
            <a:spLocks noChangeArrowheads="1"/>
          </p:cNvSpPr>
          <p:nvPr/>
        </p:nvSpPr>
        <p:spPr bwMode="auto">
          <a:xfrm>
            <a:off x="3702051" y="3541713"/>
            <a:ext cx="2952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b="0">
                <a:solidFill>
                  <a:srgbClr val="0000FF"/>
                </a:solidFill>
              </a:rPr>
              <a:t>for</a:t>
            </a:r>
          </a:p>
        </p:txBody>
      </p:sp>
      <p:graphicFrame>
        <p:nvGraphicFramePr>
          <p:cNvPr id="7173" name="Object 16"/>
          <p:cNvGraphicFramePr>
            <a:graphicFrameLocks noChangeAspect="1"/>
          </p:cNvGraphicFramePr>
          <p:nvPr/>
        </p:nvGraphicFramePr>
        <p:xfrm>
          <a:off x="6945313" y="2365376"/>
          <a:ext cx="963612" cy="696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3" name="Equation" r:id="rId9" imgW="545760" imgH="393480" progId="Equation.DSMT4">
                  <p:embed/>
                </p:oleObj>
              </mc:Choice>
              <mc:Fallback>
                <p:oleObj name="Equation" r:id="rId9" imgW="545760" imgH="393480" progId="Equation.DSMT4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45313" y="2365376"/>
                        <a:ext cx="963612" cy="6969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4" name="Object 17"/>
          <p:cNvGraphicFramePr>
            <a:graphicFrameLocks noChangeAspect="1"/>
          </p:cNvGraphicFramePr>
          <p:nvPr/>
        </p:nvGraphicFramePr>
        <p:xfrm>
          <a:off x="6900863" y="1631951"/>
          <a:ext cx="1054100" cy="696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4" name="Equation" r:id="rId11" imgW="596880" imgH="393480" progId="Equation.DSMT4">
                  <p:embed/>
                </p:oleObj>
              </mc:Choice>
              <mc:Fallback>
                <p:oleObj name="Equation" r:id="rId11" imgW="596880" imgH="393480" progId="Equation.DSMT4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00863" y="1631951"/>
                        <a:ext cx="1054100" cy="6969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84" name="TextBox 15"/>
          <p:cNvSpPr txBox="1">
            <a:spLocks noChangeArrowheads="1"/>
          </p:cNvSpPr>
          <p:nvPr/>
        </p:nvSpPr>
        <p:spPr bwMode="auto">
          <a:xfrm>
            <a:off x="6789027" y="4253741"/>
            <a:ext cx="4722859" cy="92333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dirty="0"/>
              <a:t>Note:</a:t>
            </a:r>
            <a:r>
              <a:rPr lang="en-US" b="0" dirty="0"/>
              <a:t> These are </a:t>
            </a:r>
            <a:r>
              <a:rPr lang="en-US" b="0" u="sng" dirty="0"/>
              <a:t>not</a:t>
            </a:r>
            <a:r>
              <a:rPr lang="en-US" b="0" dirty="0"/>
              <a:t> Taylor series, but are approximations that are more uniformly accurate over the entire range.</a:t>
            </a:r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fld id="{4B6DB136-3DF7-4884-9F8C-797E74934BEA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2058</TotalTime>
  <Words>460</Words>
  <Application>Microsoft Office PowerPoint</Application>
  <PresentationFormat>Widescreen</PresentationFormat>
  <Paragraphs>99</Paragraphs>
  <Slides>19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Symbol</vt:lpstr>
      <vt:lpstr>Times New Roman</vt:lpstr>
      <vt:lpstr>Default Design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University of Houston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Notes 6</dc:title>
  <dc:creator>lgiles</dc:creator>
  <cp:lastModifiedBy>Jackson, David R</cp:lastModifiedBy>
  <cp:revision>228</cp:revision>
  <dcterms:created xsi:type="dcterms:W3CDTF">2006-06-22T19:04:50Z</dcterms:created>
  <dcterms:modified xsi:type="dcterms:W3CDTF">2024-10-24T00:56:44Z</dcterms:modified>
</cp:coreProperties>
</file>