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3" r:id="rId2"/>
    <p:sldId id="321" r:id="rId3"/>
    <p:sldId id="331" r:id="rId4"/>
    <p:sldId id="328" r:id="rId5"/>
    <p:sldId id="329" r:id="rId6"/>
    <p:sldId id="336" r:id="rId7"/>
    <p:sldId id="335" r:id="rId8"/>
    <p:sldId id="333" r:id="rId9"/>
    <p:sldId id="334" r:id="rId10"/>
    <p:sldId id="330" r:id="rId11"/>
    <p:sldId id="332" r:id="rId12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CCFFFF"/>
    <a:srgbClr val="0066FF"/>
    <a:srgbClr val="FF3300"/>
    <a:srgbClr val="FFFF66"/>
    <a:srgbClr val="00FF00"/>
    <a:srgbClr val="3399FF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>
        <p:scale>
          <a:sx n="140" d="100"/>
          <a:sy n="140" d="100"/>
        </p:scale>
        <p:origin x="1908" y="462"/>
      </p:cViewPr>
      <p:guideLst>
        <p:guide orient="horz" pos="2176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 smtClean="0"/>
            </a:lvl1pPr>
          </a:lstStyle>
          <a:p>
            <a:pPr>
              <a:defRPr/>
            </a:pPr>
            <a:fld id="{67AB7220-F9D9-4B0B-AEBB-2A6F38B18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DAF2629-3A31-4C8A-8893-6D77F4E872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25DED0A-6479-4494-A7B9-0C35B4E9DC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1CF8552-1BA5-4D0C-B67D-08F50C9502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216E607-13A7-492F-8A83-EAAD297BD6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3B7364F-C190-4976-8C30-A0E2D269DF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F7DB66C-8DC8-49EF-BD35-626B7BF2DBC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0141AC1-8B0B-429B-B60C-27F4AE5CF1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C4484DC-8F15-411C-985A-5A81D6F504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A082295-62A6-45C1-99FD-4F0478F4D5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2E3C48E-988E-47F5-A4CF-3C0CF141C9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E1B2A49-953F-4AF1-8204-9495A4C168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3.bin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3.wmf"/><Relationship Id="rId2" Type="http://schemas.openxmlformats.org/officeDocument/2006/relationships/oleObject" Target="../embeddings/oleObject5.bin"/><Relationship Id="rId16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4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1.emf"/><Relationship Id="rId18" Type="http://schemas.openxmlformats.org/officeDocument/2006/relationships/oleObject" Target="../embeddings/oleObject23.bin"/><Relationship Id="rId3" Type="http://schemas.openxmlformats.org/officeDocument/2006/relationships/image" Target="../media/image16.e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3.emf"/><Relationship Id="rId2" Type="http://schemas.openxmlformats.org/officeDocument/2006/relationships/oleObject" Target="../embeddings/oleObject15.bin"/><Relationship Id="rId16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emf"/><Relationship Id="rId5" Type="http://schemas.openxmlformats.org/officeDocument/2006/relationships/image" Target="../media/image17.wmf"/><Relationship Id="rId15" Type="http://schemas.openxmlformats.org/officeDocument/2006/relationships/image" Target="../media/image22.e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4.e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4.bin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39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7331225" y="4137925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15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6151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8034" y="3647388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F7DB66C-8DC8-49EF-BD35-626B7BF2DBC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498995"/>
              </p:ext>
            </p:extLst>
          </p:nvPr>
        </p:nvGraphicFramePr>
        <p:xfrm>
          <a:off x="3893375" y="4909213"/>
          <a:ext cx="4035631" cy="108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240" imgH="482400" progId="Equation.DSMT4">
                  <p:embed/>
                </p:oleObj>
              </mc:Choice>
              <mc:Fallback>
                <p:oleObj name="Equation" r:id="rId2" imgW="180324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3375" y="4909213"/>
                        <a:ext cx="4035631" cy="108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387088"/>
              </p:ext>
            </p:extLst>
          </p:nvPr>
        </p:nvGraphicFramePr>
        <p:xfrm>
          <a:off x="2720975" y="2444750"/>
          <a:ext cx="4824413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44440" imgH="482400" progId="Equation.DSMT4">
                  <p:embed/>
                </p:oleObj>
              </mc:Choice>
              <mc:Fallback>
                <p:oleObj name="Equation" r:id="rId4" imgW="2044440" imgH="482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975" y="2444750"/>
                        <a:ext cx="4824413" cy="11398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962025" y="1644650"/>
            <a:ext cx="47035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final approximate CAD formula is:</a:t>
            </a:r>
          </a:p>
        </p:txBody>
      </p:sp>
      <p:sp>
        <p:nvSpPr>
          <p:cNvPr id="4108" name="Rectangle 18"/>
          <p:cNvSpPr>
            <a:spLocks noChangeArrowheads="1"/>
          </p:cNvSpPr>
          <p:nvPr/>
        </p:nvSpPr>
        <p:spPr bwMode="auto">
          <a:xfrm>
            <a:off x="3395438" y="4247033"/>
            <a:ext cx="405037" cy="31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253973" name="Rectangle 21"/>
          <p:cNvSpPr>
            <a:spLocks noChangeArrowheads="1"/>
          </p:cNvSpPr>
          <p:nvPr/>
        </p:nvSpPr>
        <p:spPr bwMode="auto">
          <a:xfrm>
            <a:off x="3060701" y="179388"/>
            <a:ext cx="594677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089694"/>
              </p:ext>
            </p:extLst>
          </p:nvPr>
        </p:nvGraphicFramePr>
        <p:xfrm>
          <a:off x="9171111" y="4566557"/>
          <a:ext cx="1805626" cy="626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44520" imgH="431640" progId="Equation.DSMT4">
                  <p:embed/>
                </p:oleObj>
              </mc:Choice>
              <mc:Fallback>
                <p:oleObj name="Equation" r:id="rId6" imgW="124452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1111" y="4566557"/>
                        <a:ext cx="1805626" cy="6265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40503"/>
              </p:ext>
            </p:extLst>
          </p:nvPr>
        </p:nvGraphicFramePr>
        <p:xfrm>
          <a:off x="9122312" y="5495555"/>
          <a:ext cx="2049293" cy="568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38000" imgH="457200" progId="Equation.DSMT4">
                  <p:embed/>
                </p:oleObj>
              </mc:Choice>
              <mc:Fallback>
                <p:oleObj name="Equation" r:id="rId8" imgW="16380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2312" y="5495555"/>
                        <a:ext cx="2049293" cy="5680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1953306" y="1296514"/>
            <a:ext cx="33420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 that (from Notes 13):</a:t>
            </a:r>
          </a:p>
        </p:txBody>
      </p:sp>
      <p:sp>
        <p:nvSpPr>
          <p:cNvPr id="253973" name="Rectangle 21"/>
          <p:cNvSpPr>
            <a:spLocks noChangeArrowheads="1"/>
          </p:cNvSpPr>
          <p:nvPr/>
        </p:nvSpPr>
        <p:spPr bwMode="auto">
          <a:xfrm>
            <a:off x="3060701" y="179388"/>
            <a:ext cx="594677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2048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740858"/>
              </p:ext>
            </p:extLst>
          </p:nvPr>
        </p:nvGraphicFramePr>
        <p:xfrm>
          <a:off x="2293938" y="1846264"/>
          <a:ext cx="4565650" cy="394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19240" imgH="1752480" progId="Equation.DSMT4">
                  <p:embed/>
                </p:oleObj>
              </mc:Choice>
              <mc:Fallback>
                <p:oleObj name="Equation" r:id="rId2" imgW="2019240" imgH="1752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1846264"/>
                        <a:ext cx="4565650" cy="3946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108350"/>
              </p:ext>
            </p:extLst>
          </p:nvPr>
        </p:nvGraphicFramePr>
        <p:xfrm>
          <a:off x="8920597" y="2416753"/>
          <a:ext cx="1971675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54080" imgH="685800" progId="Equation.DSMT4">
                  <p:embed/>
                </p:oleObj>
              </mc:Choice>
              <mc:Fallback>
                <p:oleObj name="Equation" r:id="rId4" imgW="1054080" imgH="685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0597" y="2416753"/>
                        <a:ext cx="1971675" cy="12811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437195"/>
              </p:ext>
            </p:extLst>
          </p:nvPr>
        </p:nvGraphicFramePr>
        <p:xfrm>
          <a:off x="9150350" y="4987925"/>
          <a:ext cx="190374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17440" imgH="431640" progId="Equation.DSMT4">
                  <p:embed/>
                </p:oleObj>
              </mc:Choice>
              <mc:Fallback>
                <p:oleObj name="Equation" r:id="rId6" imgW="111744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0350" y="4987925"/>
                        <a:ext cx="1903748" cy="7366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9465191" y="2000251"/>
            <a:ext cx="932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9166327" y="4587094"/>
            <a:ext cx="17536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Also, recall that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77" name="Rectangle 33"/>
          <p:cNvSpPr>
            <a:spLocks noChangeArrowheads="1"/>
          </p:cNvSpPr>
          <p:nvPr/>
        </p:nvSpPr>
        <p:spPr bwMode="auto">
          <a:xfrm>
            <a:off x="4002088" y="236539"/>
            <a:ext cx="4119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7176" name="Text Box 90"/>
          <p:cNvSpPr txBox="1">
            <a:spLocks noChangeArrowheads="1"/>
          </p:cNvSpPr>
          <p:nvPr/>
        </p:nvSpPr>
        <p:spPr bwMode="auto">
          <a:xfrm>
            <a:off x="448573" y="1582919"/>
            <a:ext cx="110935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 this set of notes we derive a </a:t>
            </a:r>
            <a:r>
              <a:rPr lang="en-US" sz="2000" b="0" dirty="0">
                <a:solidFill>
                  <a:srgbClr val="FF3300"/>
                </a:solidFill>
              </a:rPr>
              <a:t>CAD formula</a:t>
            </a:r>
            <a:r>
              <a:rPr lang="en-US" sz="2000" b="0" dirty="0">
                <a:solidFill>
                  <a:srgbClr val="0000FF"/>
                </a:solidFill>
              </a:rPr>
              <a:t> for the </a:t>
            </a:r>
            <a:r>
              <a:rPr lang="en-US" sz="2000" b="0" dirty="0">
                <a:solidFill>
                  <a:srgbClr val="FF3300"/>
                </a:solidFill>
              </a:rPr>
              <a:t>space-wave </a:t>
            </a:r>
            <a:r>
              <a:rPr lang="en-US" sz="2400" b="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en-US" sz="2000" b="0" dirty="0">
                <a:solidFill>
                  <a:srgbClr val="FF3300"/>
                </a:solidFill>
              </a:rPr>
              <a:t> factor</a:t>
            </a:r>
            <a:r>
              <a:rPr lang="en-US" sz="2000" b="0" dirty="0">
                <a:solidFill>
                  <a:srgbClr val="0000FF"/>
                </a:solidFill>
              </a:rPr>
              <a:t> (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400" b="0" i="1" baseline="-25000" dirty="0">
                <a:solidFill>
                  <a:srgbClr val="0000FF"/>
                </a:solidFill>
                <a:latin typeface="Times New Roman" pitchFamily="18" charset="0"/>
              </a:rPr>
              <a:t>sp</a:t>
            </a:r>
            <a:r>
              <a:rPr lang="en-US" sz="2000" b="0" dirty="0">
                <a:solidFill>
                  <a:srgbClr val="0000FF"/>
                </a:solidFill>
              </a:rPr>
              <a:t>) of the rectangular patch, using the previously-derived CAD formula for the space-wave radiated power.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6"/>
          <p:cNvSpPr>
            <a:spLocks noChangeArrowheads="1"/>
          </p:cNvSpPr>
          <p:nvPr/>
        </p:nvSpPr>
        <p:spPr bwMode="auto">
          <a:xfrm>
            <a:off x="1905001" y="5854700"/>
            <a:ext cx="2790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Where it is assumed that</a:t>
            </a:r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3060701" y="93663"/>
            <a:ext cx="5946775" cy="69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endParaRPr lang="en-US" sz="36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08236"/>
              </p:ext>
            </p:extLst>
          </p:nvPr>
        </p:nvGraphicFramePr>
        <p:xfrm>
          <a:off x="2727086" y="1523311"/>
          <a:ext cx="335756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760" imgH="507960" progId="Equation.DSMT4">
                  <p:embed/>
                </p:oleObj>
              </mc:Choice>
              <mc:Fallback>
                <p:oleObj name="Equation" r:id="rId2" imgW="1688760" imgH="507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086" y="1523311"/>
                        <a:ext cx="3357563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10978"/>
              </p:ext>
            </p:extLst>
          </p:nvPr>
        </p:nvGraphicFramePr>
        <p:xfrm>
          <a:off x="2414042" y="3796613"/>
          <a:ext cx="4237038" cy="138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47840" imgH="736560" progId="Equation.DSMT4">
                  <p:embed/>
                </p:oleObj>
              </mc:Choice>
              <mc:Fallback>
                <p:oleObj name="Equation" r:id="rId4" imgW="2247840" imgH="736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042" y="3796613"/>
                        <a:ext cx="4237038" cy="1382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/>
        </p:nvGraphicFramePr>
        <p:xfrm>
          <a:off x="4906963" y="5624513"/>
          <a:ext cx="1941512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431640" progId="Equation.DSMT4">
                  <p:embed/>
                </p:oleObj>
              </mc:Choice>
              <mc:Fallback>
                <p:oleObj name="Equation" r:id="rId6" imgW="99036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5624513"/>
                        <a:ext cx="1941512" cy="83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11"/>
          <p:cNvSpPr>
            <a:spLocks noChangeArrowheads="1"/>
          </p:cNvSpPr>
          <p:nvPr/>
        </p:nvSpPr>
        <p:spPr bwMode="auto">
          <a:xfrm>
            <a:off x="1354108" y="3053063"/>
            <a:ext cx="2873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have, from Notes 12, </a:t>
            </a:r>
          </a:p>
        </p:txBody>
      </p:sp>
      <p:sp>
        <p:nvSpPr>
          <p:cNvPr id="1038" name="Text Box 12"/>
          <p:cNvSpPr txBox="1">
            <a:spLocks noChangeArrowheads="1"/>
          </p:cNvSpPr>
          <p:nvPr/>
        </p:nvSpPr>
        <p:spPr bwMode="auto">
          <a:xfrm>
            <a:off x="7068948" y="5860470"/>
            <a:ext cx="43351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0" dirty="0"/>
              <a:t>(The origin is at the center of the patch.)</a:t>
            </a:r>
          </a:p>
        </p:txBody>
      </p:sp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1762066" y="1242414"/>
            <a:ext cx="946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Recall:</a:t>
            </a:r>
          </a:p>
        </p:txBody>
      </p:sp>
      <p:graphicFrame>
        <p:nvGraphicFramePr>
          <p:cNvPr id="10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525424"/>
              </p:ext>
            </p:extLst>
          </p:nvPr>
        </p:nvGraphicFramePr>
        <p:xfrm>
          <a:off x="7575311" y="4341603"/>
          <a:ext cx="17462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17440" imgH="431640" progId="Equation.DSMT4">
                  <p:embed/>
                </p:oleObj>
              </mc:Choice>
              <mc:Fallback>
                <p:oleObj name="Equation" r:id="rId8" imgW="111744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5311" y="4341603"/>
                        <a:ext cx="1746250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830717" y="1394506"/>
            <a:ext cx="5319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To calculate the stored magnetic energy, use</a:t>
            </a: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906620"/>
              </p:ext>
            </p:extLst>
          </p:nvPr>
        </p:nvGraphicFramePr>
        <p:xfrm>
          <a:off x="6174243" y="1189719"/>
          <a:ext cx="188912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15920" imgH="431640" progId="Equation.DSMT4">
                  <p:embed/>
                </p:oleObj>
              </mc:Choice>
              <mc:Fallback>
                <p:oleObj name="Equation" r:id="rId2" imgW="101592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4243" y="1189719"/>
                        <a:ext cx="1889125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25063"/>
              </p:ext>
            </p:extLst>
          </p:nvPr>
        </p:nvGraphicFramePr>
        <p:xfrm>
          <a:off x="2590862" y="2690752"/>
          <a:ext cx="3564614" cy="3801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95200" imgH="2234880" progId="Equation.DSMT4">
                  <p:embed/>
                </p:oleObj>
              </mc:Choice>
              <mc:Fallback>
                <p:oleObj name="Equation" r:id="rId4" imgW="2095200" imgH="22348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62" y="2690752"/>
                        <a:ext cx="3564614" cy="38016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1431039" y="2160837"/>
            <a:ext cx="45493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stored magnetic energy is then: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7C7E951-CB43-143A-555B-103369BF5FA6}"/>
              </a:ext>
            </a:extLst>
          </p:cNvPr>
          <p:cNvGrpSpPr/>
          <p:nvPr/>
        </p:nvGrpSpPr>
        <p:grpSpPr>
          <a:xfrm>
            <a:off x="7553128" y="2723416"/>
            <a:ext cx="2031361" cy="2062910"/>
            <a:chOff x="2506520" y="1223038"/>
            <a:chExt cx="2031361" cy="2062910"/>
          </a:xfrm>
        </p:grpSpPr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5E8E2AA9-6641-403B-2B31-9BE6EC1FBA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708" y="2529006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F8B8392-060E-48CE-B11C-1E23637EF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095" y="1963524"/>
              <a:ext cx="939800" cy="1020763"/>
            </a:xfrm>
            <a:prstGeom prst="rect">
              <a:avLst/>
            </a:prstGeom>
            <a:solidFill>
              <a:srgbClr val="FF99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FFAD3E68-C9EA-DFB7-F8E6-FB74396A28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45838" y="1596644"/>
              <a:ext cx="0" cy="2867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5BBE867D-8EC9-6606-15F5-F1D23F2BD6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1232193"/>
                </p:ext>
              </p:extLst>
            </p:nvPr>
          </p:nvGraphicFramePr>
          <p:xfrm>
            <a:off x="4340178" y="2436337"/>
            <a:ext cx="197703" cy="217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6720" imgH="139680" progId="Equation.DSMT4">
                    <p:embed/>
                  </p:oleObj>
                </mc:Choice>
                <mc:Fallback>
                  <p:oleObj name="Equation" r:id="rId6" imgW="126720" imgH="13968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5BBE867D-8EC9-6606-15F5-F1D23F2BD67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40178" y="2436337"/>
                          <a:ext cx="197703" cy="2174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>
              <a:extLst>
                <a:ext uri="{FF2B5EF4-FFF2-40B4-BE49-F238E27FC236}">
                  <a16:creationId xmlns:a16="http://schemas.microsoft.com/office/drawing/2014/main" id="{8F867F33-F6CA-A00B-BEC5-26EF1666DF0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0298261"/>
                </p:ext>
              </p:extLst>
            </p:nvPr>
          </p:nvGraphicFramePr>
          <p:xfrm>
            <a:off x="3247882" y="1223038"/>
            <a:ext cx="218649" cy="258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680" imgH="164880" progId="Equation.DSMT4">
                    <p:embed/>
                  </p:oleObj>
                </mc:Choice>
                <mc:Fallback>
                  <p:oleObj name="Equation" r:id="rId8" imgW="139680" imgH="164880" progId="Equation.DSMT4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8F867F33-F6CA-A00B-BEC5-26EF1666DF0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247882" y="1223038"/>
                          <a:ext cx="218649" cy="2584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E4D3FD1F-4450-620A-DEED-5F79193A18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6233200"/>
                </p:ext>
              </p:extLst>
            </p:nvPr>
          </p:nvGraphicFramePr>
          <p:xfrm>
            <a:off x="3199927" y="3043450"/>
            <a:ext cx="205190" cy="242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39680" imgH="164880" progId="Equation.DSMT4">
                    <p:embed/>
                  </p:oleObj>
                </mc:Choice>
                <mc:Fallback>
                  <p:oleObj name="Equation" r:id="rId10" imgW="139680" imgH="16488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E4D3FD1F-4450-620A-DEED-5F79193A180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3199927" y="3043450"/>
                          <a:ext cx="205190" cy="2424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8337D7EE-785A-AD99-66EA-AB1FE21E455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3693364"/>
                </p:ext>
              </p:extLst>
            </p:nvPr>
          </p:nvGraphicFramePr>
          <p:xfrm>
            <a:off x="2506520" y="2363313"/>
            <a:ext cx="257152" cy="257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77480" imgH="177480" progId="Equation.DSMT4">
                    <p:embed/>
                  </p:oleObj>
                </mc:Choice>
                <mc:Fallback>
                  <p:oleObj name="Equation" r:id="rId12" imgW="177480" imgH="17748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8337D7EE-785A-AD99-66EA-AB1FE21E455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2506520" y="2363313"/>
                          <a:ext cx="257152" cy="2571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52161"/>
              </p:ext>
            </p:extLst>
          </p:nvPr>
        </p:nvGraphicFramePr>
        <p:xfrm>
          <a:off x="8842374" y="1414463"/>
          <a:ext cx="210240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84200" imgH="253800" progId="Equation.DSMT4">
                  <p:embed/>
                </p:oleObj>
              </mc:Choice>
              <mc:Fallback>
                <p:oleObj name="Equation" r:id="rId14" imgW="1384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842374" y="1414463"/>
                        <a:ext cx="2102403" cy="385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1C9AE15-589F-A439-0C7D-227477D07E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329205"/>
              </p:ext>
            </p:extLst>
          </p:nvPr>
        </p:nvGraphicFramePr>
        <p:xfrm>
          <a:off x="7394575" y="5646738"/>
          <a:ext cx="1931988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193760" imgH="393480" progId="Equation.DSMT4">
                  <p:embed/>
                </p:oleObj>
              </mc:Choice>
              <mc:Fallback>
                <p:oleObj name="Equation" r:id="rId16" imgW="1193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394575" y="5646738"/>
                        <a:ext cx="1931988" cy="6365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F5EE178-74D1-E7C2-797F-6F55AE485C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447971"/>
              </p:ext>
            </p:extLst>
          </p:nvPr>
        </p:nvGraphicFramePr>
        <p:xfrm>
          <a:off x="9189824" y="1934968"/>
          <a:ext cx="1511128" cy="651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941661" imgH="836758" progId="Equation.DSMT4">
                  <p:embed/>
                </p:oleObj>
              </mc:Choice>
              <mc:Fallback>
                <p:oleObj name="Equation" r:id="rId18" imgW="1941661" imgH="83675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189824" y="1934968"/>
                        <a:ext cx="1511128" cy="651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CF35CAFD-7E20-06E5-1C7E-FD54757F3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1" y="93663"/>
            <a:ext cx="5946775" cy="69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1076919" y="1459649"/>
            <a:ext cx="2122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30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555260"/>
              </p:ext>
            </p:extLst>
          </p:nvPr>
        </p:nvGraphicFramePr>
        <p:xfrm>
          <a:off x="2359854" y="2277090"/>
          <a:ext cx="462597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93960" imgH="787320" progId="Equation.DSMT4">
                  <p:embed/>
                </p:oleObj>
              </mc:Choice>
              <mc:Fallback>
                <p:oleObj name="Equation" r:id="rId2" imgW="2793960" imgH="7873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854" y="2277090"/>
                        <a:ext cx="4625975" cy="13081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5167D647-F822-4520-EA39-7F7B3F432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1" y="93663"/>
            <a:ext cx="5946775" cy="69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9416F8A4-52B5-E812-BDF1-51745E23A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086" y="4628205"/>
            <a:ext cx="97434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0" dirty="0">
                <a:solidFill>
                  <a:srgbClr val="0000FF"/>
                </a:solidFill>
              </a:rPr>
              <a:t>Formulas for the 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0" dirty="0">
                <a:solidFill>
                  <a:srgbClr val="0000FF"/>
                </a:solidFill>
              </a:rPr>
              <a:t> factor and the dipole space-wave power are given on the next slide.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FF71547-C5D3-2668-4E0E-157A637DA2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10748"/>
              </p:ext>
            </p:extLst>
          </p:nvPr>
        </p:nvGraphicFramePr>
        <p:xfrm>
          <a:off x="590576" y="1239431"/>
          <a:ext cx="4745699" cy="70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33022" imgH="762131" progId="Equation.DSMT4">
                  <p:embed/>
                </p:oleObj>
              </mc:Choice>
              <mc:Fallback>
                <p:oleObj name="Equation" r:id="rId2" imgW="5133022" imgH="762131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FF71547-C5D3-2668-4E0E-157A637DA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0576" y="1239431"/>
                        <a:ext cx="4745699" cy="704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62EF194-3F2F-1A91-4EDA-ADE04D6AEF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89451"/>
              </p:ext>
            </p:extLst>
          </p:nvPr>
        </p:nvGraphicFramePr>
        <p:xfrm>
          <a:off x="566882" y="2016366"/>
          <a:ext cx="2783644" cy="61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55520" imgH="431640" progId="Equation.DSMT4">
                  <p:embed/>
                </p:oleObj>
              </mc:Choice>
              <mc:Fallback>
                <p:oleObj name="Equation" r:id="rId4" imgW="1955520" imgH="4316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62EF194-3F2F-1A91-4EDA-ADE04D6AE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6882" y="2016366"/>
                        <a:ext cx="2783644" cy="614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7401CB0-BCD7-F034-C2BB-927A5C3115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104602"/>
              </p:ext>
            </p:extLst>
          </p:nvPr>
        </p:nvGraphicFramePr>
        <p:xfrm>
          <a:off x="9147909" y="2364242"/>
          <a:ext cx="937785" cy="570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7640" imgH="393480" progId="Equation.DSMT4">
                  <p:embed/>
                </p:oleObj>
              </mc:Choice>
              <mc:Fallback>
                <p:oleObj name="Equation" r:id="rId6" imgW="64764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7401CB0-BCD7-F034-C2BB-927A5C3115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7909" y="2364242"/>
                        <a:ext cx="937785" cy="570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838A97A-C3AB-5353-C075-8B5164AE26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165223"/>
              </p:ext>
            </p:extLst>
          </p:nvPr>
        </p:nvGraphicFramePr>
        <p:xfrm>
          <a:off x="8879456" y="3120930"/>
          <a:ext cx="1490662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30040" imgH="457200" progId="Equation.DSMT4">
                  <p:embed/>
                </p:oleObj>
              </mc:Choice>
              <mc:Fallback>
                <p:oleObj name="Equation" r:id="rId8" imgW="1130040" imgH="457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838A97A-C3AB-5353-C075-8B5164AE26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879456" y="3120930"/>
                        <a:ext cx="1490662" cy="60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637FB90-E8B9-93E5-3D95-3225DA08FC1B}"/>
              </a:ext>
            </a:extLst>
          </p:cNvPr>
          <p:cNvSpPr txBox="1"/>
          <p:nvPr/>
        </p:nvSpPr>
        <p:spPr>
          <a:xfrm>
            <a:off x="5575109" y="142619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(exact)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AA246B-BFD0-2750-6B8F-4511C47610F3}"/>
              </a:ext>
            </a:extLst>
          </p:cNvPr>
          <p:cNvSpPr txBox="1"/>
          <p:nvPr/>
        </p:nvSpPr>
        <p:spPr>
          <a:xfrm>
            <a:off x="3523398" y="2165447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(approximate from Notes 12)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1E56E5-F424-DA84-64E3-A8BFEDBE8DAF}"/>
              </a:ext>
            </a:extLst>
          </p:cNvPr>
          <p:cNvSpPr txBox="1"/>
          <p:nvPr/>
        </p:nvSpPr>
        <p:spPr>
          <a:xfrm>
            <a:off x="4847227" y="3291388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(exact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dirty="0">
                <a:solidFill>
                  <a:srgbClr val="0000FF"/>
                </a:solidFill>
              </a:rPr>
              <a:t> from Notes 13)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FAE218-D588-7159-B936-5ECDC8AA542C}"/>
              </a:ext>
            </a:extLst>
          </p:cNvPr>
          <p:cNvSpPr txBox="1"/>
          <p:nvPr/>
        </p:nvSpPr>
        <p:spPr>
          <a:xfrm>
            <a:off x="2961469" y="5798025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(approximate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dirty="0">
                <a:solidFill>
                  <a:srgbClr val="0000FF"/>
                </a:solidFill>
              </a:rPr>
              <a:t> from Notes 13)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CD2B96B-E03E-1D65-E5EF-B092815B70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467964"/>
              </p:ext>
            </p:extLst>
          </p:nvPr>
        </p:nvGraphicFramePr>
        <p:xfrm>
          <a:off x="549038" y="2903064"/>
          <a:ext cx="422910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228871" imgH="1036864" progId="Equation.DSMT4">
                  <p:embed/>
                </p:oleObj>
              </mc:Choice>
              <mc:Fallback>
                <p:oleObj name="Equation" r:id="rId10" imgW="4228871" imgH="1036864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CD2B96B-E03E-1D65-E5EF-B092815B70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9038" y="2903064"/>
                        <a:ext cx="4229100" cy="10366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3DBD7F94-D96E-CFCF-1617-2838137102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306" y="4460331"/>
          <a:ext cx="228758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287121" imgH="1987187" progId="Equation.DSMT4">
                  <p:embed/>
                </p:oleObj>
              </mc:Choice>
              <mc:Fallback>
                <p:oleObj name="Equation" r:id="rId12" imgW="2287121" imgH="1987187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3DBD7F94-D96E-CFCF-1617-2838137102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77306" y="4460331"/>
                        <a:ext cx="2287587" cy="1987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5F2D6484-C2EA-F36B-B759-3EE08F76E0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452037"/>
              </p:ext>
            </p:extLst>
          </p:nvPr>
        </p:nvGraphicFramePr>
        <p:xfrm>
          <a:off x="8703054" y="1637731"/>
          <a:ext cx="1600268" cy="61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746631" imgH="676689" progId="Equation.DSMT4">
                  <p:embed/>
                </p:oleObj>
              </mc:Choice>
              <mc:Fallback>
                <p:oleObj name="Equation" r:id="rId14" imgW="1746631" imgH="676689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5F2D6484-C2EA-F36B-B759-3EE08F76E0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703054" y="1637731"/>
                        <a:ext cx="1600268" cy="619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7">
            <a:extLst>
              <a:ext uri="{FF2B5EF4-FFF2-40B4-BE49-F238E27FC236}">
                <a16:creationId xmlns:a16="http://schemas.microsoft.com/office/drawing/2014/main" id="{5167D647-F822-4520-EA39-7F7B3F432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1" y="93663"/>
            <a:ext cx="5946775" cy="69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7C85FC1-EC73-F164-DC7E-BE4A456D2B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72576"/>
              </p:ext>
            </p:extLst>
          </p:nvPr>
        </p:nvGraphicFramePr>
        <p:xfrm>
          <a:off x="7999745" y="4445261"/>
          <a:ext cx="3424237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423546" imgH="1036864" progId="Equation.DSMT4">
                  <p:embed/>
                </p:oleObj>
              </mc:Choice>
              <mc:Fallback>
                <p:oleObj name="Equation" r:id="rId16" imgW="3423546" imgH="103686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999745" y="4445261"/>
                        <a:ext cx="3424237" cy="10366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91FA565-B1A3-59D6-1C5E-58E1A199F6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139827"/>
              </p:ext>
            </p:extLst>
          </p:nvPr>
        </p:nvGraphicFramePr>
        <p:xfrm>
          <a:off x="9591675" y="5822501"/>
          <a:ext cx="1236663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36734" imgH="547007" progId="Equation.DSMT4">
                  <p:embed/>
                </p:oleObj>
              </mc:Choice>
              <mc:Fallback>
                <p:oleObj name="Equation" r:id="rId18" imgW="1236734" imgH="54700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591675" y="5822501"/>
                        <a:ext cx="1236663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0557103-6420-809B-0283-BE6014346342}"/>
              </a:ext>
            </a:extLst>
          </p:cNvPr>
          <p:cNvSpPr txBox="1"/>
          <p:nvPr/>
        </p:nvSpPr>
        <p:spPr>
          <a:xfrm>
            <a:off x="3061649" y="4057937"/>
            <a:ext cx="439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(See Notes 12 for the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0" dirty="0">
                <a:solidFill>
                  <a:srgbClr val="0000FF"/>
                </a:solidFill>
              </a:rPr>
              <a:t> and </a:t>
            </a:r>
            <a:r>
              <a:rPr lang="en-US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0" dirty="0">
                <a:solidFill>
                  <a:srgbClr val="0000FF"/>
                </a:solidFill>
              </a:rPr>
              <a:t> functions.)</a:t>
            </a:r>
          </a:p>
        </p:txBody>
      </p:sp>
    </p:spTree>
    <p:extLst>
      <p:ext uri="{BB962C8B-B14F-4D97-AF65-F5344CB8AC3E}">
        <p14:creationId xmlns:p14="http://schemas.microsoft.com/office/powerpoint/2010/main" val="392780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653838" y="1145750"/>
            <a:ext cx="4136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Approximating, we have:</a:t>
            </a:r>
          </a:p>
        </p:txBody>
      </p:sp>
      <p:graphicFrame>
        <p:nvGraphicFramePr>
          <p:cNvPr id="30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410072"/>
              </p:ext>
            </p:extLst>
          </p:nvPr>
        </p:nvGraphicFramePr>
        <p:xfrm>
          <a:off x="1937390" y="1695758"/>
          <a:ext cx="3846512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23800" imgH="863280" progId="Equation.DSMT4">
                  <p:embed/>
                </p:oleObj>
              </mc:Choice>
              <mc:Fallback>
                <p:oleObj name="Equation" r:id="rId2" imgW="2323800" imgH="863280" progId="Equation.DSMT4">
                  <p:embed/>
                  <p:pic>
                    <p:nvPicPr>
                      <p:cNvPr id="30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7390" y="1695758"/>
                        <a:ext cx="3846512" cy="1433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492703" y="3821545"/>
            <a:ext cx="1776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Simplify, using: </a:t>
            </a:r>
          </a:p>
        </p:txBody>
      </p:sp>
      <p:graphicFrame>
        <p:nvGraphicFramePr>
          <p:cNvPr id="3075" name="Object 12"/>
          <p:cNvGraphicFramePr>
            <a:graphicFrameLocks noChangeAspect="1"/>
          </p:cNvGraphicFramePr>
          <p:nvPr/>
        </p:nvGraphicFramePr>
        <p:xfrm>
          <a:off x="3341400" y="3798413"/>
          <a:ext cx="96361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5000" imgH="228600" progId="Equation.DSMT4">
                  <p:embed/>
                </p:oleObj>
              </mc:Choice>
              <mc:Fallback>
                <p:oleObj name="Equation" r:id="rId4" imgW="495000" imgH="228600" progId="Equation.DSMT4">
                  <p:embed/>
                  <p:pic>
                    <p:nvPicPr>
                      <p:cNvPr id="307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400" y="3798413"/>
                        <a:ext cx="963612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3441700" y="5526088"/>
            <a:ext cx="268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so</a:t>
            </a:r>
          </a:p>
        </p:txBody>
      </p:sp>
      <p:graphicFrame>
        <p:nvGraphicFramePr>
          <p:cNvPr id="3076" name="Object 14"/>
          <p:cNvGraphicFramePr>
            <a:graphicFrameLocks noChangeAspect="1"/>
          </p:cNvGraphicFramePr>
          <p:nvPr/>
        </p:nvGraphicFramePr>
        <p:xfrm>
          <a:off x="3894576" y="5300601"/>
          <a:ext cx="17049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76240" imgH="457200" progId="Equation.DSMT4">
                  <p:embed/>
                </p:oleObj>
              </mc:Choice>
              <mc:Fallback>
                <p:oleObj name="Equation" r:id="rId6" imgW="876240" imgH="457200" progId="Equation.DSMT4">
                  <p:embed/>
                  <p:pic>
                    <p:nvPicPr>
                      <p:cNvPr id="307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576" y="5300601"/>
                        <a:ext cx="170497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Rectangle 15"/>
          <p:cNvSpPr>
            <a:spLocks noChangeArrowheads="1"/>
          </p:cNvSpPr>
          <p:nvPr/>
        </p:nvSpPr>
        <p:spPr bwMode="auto">
          <a:xfrm>
            <a:off x="2626261" y="4643005"/>
            <a:ext cx="306202" cy="319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252944" name="Rectangle 16"/>
          <p:cNvSpPr>
            <a:spLocks noChangeArrowheads="1"/>
          </p:cNvSpPr>
          <p:nvPr/>
        </p:nvSpPr>
        <p:spPr bwMode="auto">
          <a:xfrm>
            <a:off x="3060701" y="179388"/>
            <a:ext cx="594677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endParaRPr lang="en-US" sz="36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Object 12"/>
          <p:cNvGraphicFramePr>
            <a:graphicFrameLocks noChangeAspect="1"/>
          </p:cNvGraphicFramePr>
          <p:nvPr/>
        </p:nvGraphicFramePr>
        <p:xfrm>
          <a:off x="3079813" y="4558331"/>
          <a:ext cx="1754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01440" imgH="266400" progId="Equation.DSMT4">
                  <p:embed/>
                </p:oleObj>
              </mc:Choice>
              <mc:Fallback>
                <p:oleObj name="Equation" r:id="rId8" imgW="901440" imgH="266400" progId="Equation.DSMT4">
                  <p:embed/>
                  <p:pic>
                    <p:nvPicPr>
                      <p:cNvPr id="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813" y="4558331"/>
                        <a:ext cx="175418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6386513" y="3759283"/>
            <a:ext cx="2005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Also, then use:</a:t>
            </a:r>
          </a:p>
        </p:txBody>
      </p:sp>
      <p:graphicFrame>
        <p:nvGraphicFramePr>
          <p:cNvPr id="17" name="Object 19"/>
          <p:cNvGraphicFramePr>
            <a:graphicFrameLocks noChangeAspect="1"/>
          </p:cNvGraphicFramePr>
          <p:nvPr/>
        </p:nvGraphicFramePr>
        <p:xfrm>
          <a:off x="8015289" y="4000500"/>
          <a:ext cx="3527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57400" imgH="533160" progId="Equation.DSMT4">
                  <p:embed/>
                </p:oleObj>
              </mc:Choice>
              <mc:Fallback>
                <p:oleObj name="Equation" r:id="rId10" imgW="2057400" imgH="533160" progId="Equation.DSMT4">
                  <p:embed/>
                  <p:pic>
                    <p:nvPicPr>
                      <p:cNvPr id="1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5289" y="4000500"/>
                        <a:ext cx="35274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427913" y="5362575"/>
            <a:ext cx="4030662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/>
              <a:t>This eliminates </a:t>
            </a:r>
            <a:r>
              <a:rPr lang="en-US" b="0" i="1" dirty="0">
                <a:latin typeface="Times New Roman" pitchFamily="18" charset="0"/>
              </a:rPr>
              <a:t>k</a:t>
            </a:r>
            <a:r>
              <a:rPr lang="en-US" b="0" baseline="-25000" dirty="0">
                <a:latin typeface="Times New Roman" pitchFamily="18" charset="0"/>
              </a:rPr>
              <a:t>0</a:t>
            </a:r>
            <a:r>
              <a:rPr lang="en-US" b="0" dirty="0"/>
              <a:t> and </a:t>
            </a:r>
            <a:r>
              <a:rPr lang="en-US" b="0" i="1" dirty="0">
                <a:latin typeface="Times New Roman" pitchFamily="18" charset="0"/>
                <a:sym typeface="Symbol" pitchFamily="18" charset="2"/>
              </a:rPr>
              <a:t></a:t>
            </a:r>
            <a:r>
              <a:rPr lang="en-US" b="0" baseline="-25000" dirty="0">
                <a:sym typeface="Symbol" pitchFamily="18" charset="2"/>
              </a:rPr>
              <a:t>0</a:t>
            </a:r>
            <a:r>
              <a:rPr lang="en-US" b="0" dirty="0">
                <a:sym typeface="Symbol" pitchFamily="18" charset="2"/>
              </a:rPr>
              <a:t> and leaves only the patch dimensions.</a:t>
            </a:r>
          </a:p>
        </p:txBody>
      </p:sp>
    </p:spTree>
    <p:extLst>
      <p:ext uri="{BB962C8B-B14F-4D97-AF65-F5344CB8AC3E}">
        <p14:creationId xmlns:p14="http://schemas.microsoft.com/office/powerpoint/2010/main" val="212937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064529"/>
              </p:ext>
            </p:extLst>
          </p:nvPr>
        </p:nvGraphicFramePr>
        <p:xfrm>
          <a:off x="398463" y="1056294"/>
          <a:ext cx="8945562" cy="1323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854680" imgH="863280" progId="Equation.DSMT4">
                  <p:embed/>
                </p:oleObj>
              </mc:Choice>
              <mc:Fallback>
                <p:oleObj name="Equation" r:id="rId2" imgW="5854680" imgH="863280" progId="Equation.DSMT4">
                  <p:embed/>
                  <p:pic>
                    <p:nvPicPr>
                      <p:cNvPr id="30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1056294"/>
                        <a:ext cx="8945562" cy="13233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44" name="Rectangle 16"/>
          <p:cNvSpPr>
            <a:spLocks noChangeArrowheads="1"/>
          </p:cNvSpPr>
          <p:nvPr/>
        </p:nvSpPr>
        <p:spPr bwMode="auto">
          <a:xfrm>
            <a:off x="3060701" y="179388"/>
            <a:ext cx="594677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996468"/>
              </p:ext>
            </p:extLst>
          </p:nvPr>
        </p:nvGraphicFramePr>
        <p:xfrm>
          <a:off x="2178179" y="2628214"/>
          <a:ext cx="5637212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03440" imgH="482400" progId="Equation.DSMT4">
                  <p:embed/>
                </p:oleObj>
              </mc:Choice>
              <mc:Fallback>
                <p:oleObj name="Equation" r:id="rId4" imgW="34034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8179" y="2628214"/>
                        <a:ext cx="5637212" cy="798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577229"/>
              </p:ext>
            </p:extLst>
          </p:nvPr>
        </p:nvGraphicFramePr>
        <p:xfrm>
          <a:off x="2736936" y="3584404"/>
          <a:ext cx="74469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38400" imgH="558720" progId="Equation.DSMT4">
                  <p:embed/>
                </p:oleObj>
              </mc:Choice>
              <mc:Fallback>
                <p:oleObj name="Equation" r:id="rId6" imgW="48384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36936" y="3584404"/>
                        <a:ext cx="7446963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616865"/>
              </p:ext>
            </p:extLst>
          </p:nvPr>
        </p:nvGraphicFramePr>
        <p:xfrm>
          <a:off x="323850" y="4865687"/>
          <a:ext cx="1354004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76240" imgH="457200" progId="Equation.DSMT4">
                  <p:embed/>
                </p:oleObj>
              </mc:Choice>
              <mc:Fallback>
                <p:oleObj name="Equation" r:id="rId8" imgW="876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3850" y="4865687"/>
                        <a:ext cx="1354004" cy="70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490537"/>
              </p:ext>
            </p:extLst>
          </p:nvPr>
        </p:nvGraphicFramePr>
        <p:xfrm>
          <a:off x="333374" y="5656262"/>
          <a:ext cx="3092221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57400" imgH="533160" progId="Equation.DSMT4">
                  <p:embed/>
                </p:oleObj>
              </mc:Choice>
              <mc:Fallback>
                <p:oleObj name="Equation" r:id="rId10" imgW="20574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3374" y="5656262"/>
                        <a:ext cx="3092221" cy="80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035911"/>
              </p:ext>
            </p:extLst>
          </p:nvPr>
        </p:nvGraphicFramePr>
        <p:xfrm>
          <a:off x="3476068" y="4589505"/>
          <a:ext cx="7488237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940280" imgH="558720" progId="Equation.DSMT4">
                  <p:embed/>
                </p:oleObj>
              </mc:Choice>
              <mc:Fallback>
                <p:oleObj name="Equation" r:id="rId12" imgW="49402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476068" y="4589505"/>
                        <a:ext cx="7488237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394492"/>
              </p:ext>
            </p:extLst>
          </p:nvPr>
        </p:nvGraphicFramePr>
        <p:xfrm>
          <a:off x="4812957" y="5636698"/>
          <a:ext cx="6119813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216320" imgH="533160" progId="Equation.DSMT4">
                  <p:embed/>
                </p:oleObj>
              </mc:Choice>
              <mc:Fallback>
                <p:oleObj name="Equation" r:id="rId14" imgW="42163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812957" y="5636698"/>
                        <a:ext cx="6119813" cy="773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 bwMode="auto">
          <a:xfrm flipV="1">
            <a:off x="7305675" y="4762500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9296400" y="4943475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2727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2944" name="Rectangle 16"/>
          <p:cNvSpPr>
            <a:spLocks noChangeArrowheads="1"/>
          </p:cNvSpPr>
          <p:nvPr/>
        </p:nvSpPr>
        <p:spPr bwMode="auto">
          <a:xfrm>
            <a:off x="3060701" y="179388"/>
            <a:ext cx="594677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11B6F4E-51AB-4D5D-9BC8-243CE9C7CB4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954566"/>
              </p:ext>
            </p:extLst>
          </p:nvPr>
        </p:nvGraphicFramePr>
        <p:xfrm>
          <a:off x="4914900" y="3668713"/>
          <a:ext cx="297656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19240" imgH="482400" progId="Equation.DSMT4">
                  <p:embed/>
                </p:oleObj>
              </mc:Choice>
              <mc:Fallback>
                <p:oleObj name="Equation" r:id="rId2" imgW="20192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14900" y="3668713"/>
                        <a:ext cx="2976563" cy="712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V="1">
            <a:off x="7500937" y="2647950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548687" y="2781300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700587" y="2800350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748462" y="2647950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80626"/>
              </p:ext>
            </p:extLst>
          </p:nvPr>
        </p:nvGraphicFramePr>
        <p:xfrm>
          <a:off x="6021302" y="4888600"/>
          <a:ext cx="29448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92160" imgH="482400" progId="Equation.DSMT4">
                  <p:embed/>
                </p:oleObj>
              </mc:Choice>
              <mc:Fallback>
                <p:oleObj name="Equation" r:id="rId4" imgW="1892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21302" y="4888600"/>
                        <a:ext cx="2944812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23317"/>
              </p:ext>
            </p:extLst>
          </p:nvPr>
        </p:nvGraphicFramePr>
        <p:xfrm>
          <a:off x="2216149" y="2436812"/>
          <a:ext cx="6839475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4920" imgH="533160" progId="Equation.DSMT4">
                  <p:embed/>
                </p:oleObj>
              </mc:Choice>
              <mc:Fallback>
                <p:oleObj name="Equation" r:id="rId6" imgW="44449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16149" y="2436812"/>
                        <a:ext cx="6839475" cy="82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 bwMode="auto">
          <a:xfrm flipV="1">
            <a:off x="3529012" y="2419350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6262687" y="2657475"/>
            <a:ext cx="352425" cy="447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09625" y="135255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Continuing with the simplification:</a:t>
            </a:r>
          </a:p>
        </p:txBody>
      </p:sp>
    </p:spTree>
    <p:extLst>
      <p:ext uri="{BB962C8B-B14F-4D97-AF65-F5344CB8AC3E}">
        <p14:creationId xmlns:p14="http://schemas.microsoft.com/office/powerpoint/2010/main" val="9657339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264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Symbol</vt:lpstr>
      <vt:lpstr>Times New Roman</vt:lpstr>
      <vt:lpstr>Default Design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191</cp:revision>
  <dcterms:created xsi:type="dcterms:W3CDTF">2006-06-22T19:04:50Z</dcterms:created>
  <dcterms:modified xsi:type="dcterms:W3CDTF">2024-11-21T16:18:50Z</dcterms:modified>
</cp:coreProperties>
</file>