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3" r:id="rId2"/>
    <p:sldId id="331" r:id="rId3"/>
    <p:sldId id="353" r:id="rId4"/>
    <p:sldId id="344" r:id="rId5"/>
    <p:sldId id="345" r:id="rId6"/>
    <p:sldId id="360" r:id="rId7"/>
    <p:sldId id="346" r:id="rId8"/>
    <p:sldId id="347" r:id="rId9"/>
    <p:sldId id="348" r:id="rId10"/>
    <p:sldId id="363" r:id="rId11"/>
    <p:sldId id="349" r:id="rId12"/>
    <p:sldId id="359" r:id="rId13"/>
    <p:sldId id="358" r:id="rId14"/>
    <p:sldId id="357" r:id="rId15"/>
    <p:sldId id="361" r:id="rId16"/>
    <p:sldId id="362" r:id="rId1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CCFFFF"/>
    <a:srgbClr val="FF3300"/>
    <a:srgbClr val="FFFF66"/>
    <a:srgbClr val="00FF00"/>
    <a:srgbClr val="0066FF"/>
    <a:srgbClr val="3399FF"/>
    <a:srgbClr val="DDDDDD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>
        <p:scale>
          <a:sx n="140" d="100"/>
          <a:sy n="140" d="100"/>
        </p:scale>
        <p:origin x="1908" y="462"/>
      </p:cViewPr>
      <p:guideLst>
        <p:guide orient="horz" pos="217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600BABF2-A246-42CE-BC24-04A8A748D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3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3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8F46AE47-891E-4297-B8E1-C45D23B2F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83F6932-C893-4995-B609-1E088F0816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A7649E9-20CE-46CC-998B-712C5879E0D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2D2B2F2-1010-416E-A9CB-11D39CF189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2D1EEC1-A8F7-4C59-B8E1-6E8CF55820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8F1A6E7-F75F-416D-A2B9-562C505634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852CA07-3000-4668-B7E0-4DCD808FCC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EA616BC-A519-441C-AA47-A50C53FFEA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8459871-42DA-41E5-ADD9-FD944470C0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D7F60D7-2807-46DE-B6FA-51020FF038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B5E9E6F-935A-4E73-A3C5-386B278B03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690EFD4-7058-437D-9AEE-2FED0D043A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32.wmf"/><Relationship Id="rId3" Type="http://schemas.openxmlformats.org/officeDocument/2006/relationships/image" Target="../media/image39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31.bin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7" Type="http://schemas.openxmlformats.org/officeDocument/2006/relationships/image" Target="../media/image49.wmf"/><Relationship Id="rId2" Type="http://schemas.openxmlformats.org/officeDocument/2006/relationships/oleObject" Target="../embeddings/oleObject4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8.emf"/><Relationship Id="rId4" Type="http://schemas.openxmlformats.org/officeDocument/2006/relationships/oleObject" Target="../embeddings/oleObject4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4.bin"/><Relationship Id="rId3" Type="http://schemas.openxmlformats.org/officeDocument/2006/relationships/image" Target="../media/image44.wmf"/><Relationship Id="rId21" Type="http://schemas.openxmlformats.org/officeDocument/2006/relationships/image" Target="../media/image58.e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6.wmf"/><Relationship Id="rId25" Type="http://schemas.openxmlformats.org/officeDocument/2006/relationships/image" Target="../media/image60.wmf"/><Relationship Id="rId2" Type="http://schemas.openxmlformats.org/officeDocument/2006/relationships/oleObject" Target="../embeddings/oleObject43.bin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3.emf"/><Relationship Id="rId24" Type="http://schemas.openxmlformats.org/officeDocument/2006/relationships/oleObject" Target="../embeddings/oleObject57.bin"/><Relationship Id="rId5" Type="http://schemas.openxmlformats.org/officeDocument/2006/relationships/image" Target="../media/image50.wmf"/><Relationship Id="rId15" Type="http://schemas.openxmlformats.org/officeDocument/2006/relationships/image" Target="../media/image55.emf"/><Relationship Id="rId23" Type="http://schemas.openxmlformats.org/officeDocument/2006/relationships/image" Target="../media/image59.e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57.e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2.emf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e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3.bin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7753919" y="4672762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16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6391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966" y="3707773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852CA07-3000-4668-B7E0-4DCD808FCC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1254125" y="1181100"/>
            <a:ext cx="20224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514463"/>
              </p:ext>
            </p:extLst>
          </p:nvPr>
        </p:nvGraphicFramePr>
        <p:xfrm>
          <a:off x="1941513" y="1860550"/>
          <a:ext cx="6918325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16040" imgH="1346040" progId="Equation.DSMT4">
                  <p:embed/>
                </p:oleObj>
              </mc:Choice>
              <mc:Fallback>
                <p:oleObj name="Equation" r:id="rId2" imgW="3416040" imgH="1346040" progId="Equation.DSMT4">
                  <p:embed/>
                  <p:pic>
                    <p:nvPicPr>
                      <p:cNvPr id="921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1860550"/>
                        <a:ext cx="6918325" cy="271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3724275" y="2600325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5619750" y="2847975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4410075" y="2562225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4714875" y="3924300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4810125" y="2581275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5915025" y="3952875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3952875" y="2638425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6457950" y="3752850"/>
            <a:ext cx="3048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06550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2168526" y="1395414"/>
            <a:ext cx="16795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result is:</a:t>
            </a:r>
          </a:p>
        </p:txBody>
      </p:sp>
      <p:sp>
        <p:nvSpPr>
          <p:cNvPr id="10250" name="Rectangle 8"/>
          <p:cNvSpPr>
            <a:spLocks noChangeArrowheads="1"/>
          </p:cNvSpPr>
          <p:nvPr/>
        </p:nvSpPr>
        <p:spPr bwMode="auto">
          <a:xfrm>
            <a:off x="977901" y="3841750"/>
            <a:ext cx="9113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This may be re-written as (multiplying and dividing by a tangent squared term): </a:t>
            </a:r>
          </a:p>
        </p:txBody>
      </p:sp>
      <p:graphicFrame>
        <p:nvGraphicFramePr>
          <p:cNvPr id="1024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867177"/>
              </p:ext>
            </p:extLst>
          </p:nvPr>
        </p:nvGraphicFramePr>
        <p:xfrm>
          <a:off x="3551238" y="1647825"/>
          <a:ext cx="4916487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44720" imgH="863280" progId="Equation.DSMT4">
                  <p:embed/>
                </p:oleObj>
              </mc:Choice>
              <mc:Fallback>
                <p:oleObj name="Equation" r:id="rId2" imgW="2844720" imgH="8632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1647825"/>
                        <a:ext cx="4916487" cy="149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47" name="Rectangle 15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graphicFrame>
        <p:nvGraphicFramePr>
          <p:cNvPr id="1024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016296"/>
              </p:ext>
            </p:extLst>
          </p:nvPr>
        </p:nvGraphicFramePr>
        <p:xfrm>
          <a:off x="2933700" y="4368801"/>
          <a:ext cx="5969000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54200" imgH="863280" progId="Equation.DSMT4">
                  <p:embed/>
                </p:oleObj>
              </mc:Choice>
              <mc:Fallback>
                <p:oleObj name="Equation" r:id="rId4" imgW="3454200" imgH="8632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4368801"/>
                        <a:ext cx="5969000" cy="149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1866901" y="1363664"/>
            <a:ext cx="225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285705" name="Rectangle 9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graphicFrame>
        <p:nvGraphicFramePr>
          <p:cNvPr id="112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707002"/>
              </p:ext>
            </p:extLst>
          </p:nvPr>
        </p:nvGraphicFramePr>
        <p:xfrm>
          <a:off x="2652713" y="1443038"/>
          <a:ext cx="5264150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47760" imgH="863280" progId="Equation.DSMT4">
                  <p:embed/>
                </p:oleObj>
              </mc:Choice>
              <mc:Fallback>
                <p:oleObj name="Equation" r:id="rId2" imgW="3047760" imgH="8632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713" y="1443038"/>
                        <a:ext cx="5264150" cy="149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11"/>
          <p:cNvSpPr>
            <a:spLocks noChangeArrowheads="1"/>
          </p:cNvSpPr>
          <p:nvPr/>
        </p:nvSpPr>
        <p:spPr bwMode="auto">
          <a:xfrm>
            <a:off x="2957514" y="3246439"/>
            <a:ext cx="347661" cy="28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1126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092593"/>
              </p:ext>
            </p:extLst>
          </p:nvPr>
        </p:nvGraphicFramePr>
        <p:xfrm>
          <a:off x="3643313" y="3946525"/>
          <a:ext cx="5002212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95480" imgH="863280" progId="Equation.DSMT4">
                  <p:embed/>
                </p:oleObj>
              </mc:Choice>
              <mc:Fallback>
                <p:oleObj name="Equation" r:id="rId4" imgW="2895480" imgH="8632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3946525"/>
                        <a:ext cx="5002212" cy="14954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5148263" y="6103939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126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297011"/>
              </p:ext>
            </p:extLst>
          </p:nvPr>
        </p:nvGraphicFramePr>
        <p:xfrm>
          <a:off x="6010275" y="5867400"/>
          <a:ext cx="1931988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17440" imgH="419040" progId="Equation.DSMT4">
                  <p:embed/>
                </p:oleObj>
              </mc:Choice>
              <mc:Fallback>
                <p:oleObj name="Equation" r:id="rId6" imgW="1117440" imgH="419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5867400"/>
                        <a:ext cx="1931988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9" name="Rectangle 6"/>
          <p:cNvSpPr>
            <a:spLocks noChangeArrowheads="1"/>
          </p:cNvSpPr>
          <p:nvPr/>
        </p:nvSpPr>
        <p:spPr bwMode="auto">
          <a:xfrm>
            <a:off x="768350" y="1519239"/>
            <a:ext cx="8966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Since the substrate is assumed to be thin, we can further approximate this as:</a:t>
            </a:r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graphicFrame>
        <p:nvGraphicFramePr>
          <p:cNvPr id="1229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362350"/>
              </p:ext>
            </p:extLst>
          </p:nvPr>
        </p:nvGraphicFramePr>
        <p:xfrm>
          <a:off x="4765676" y="2173288"/>
          <a:ext cx="2081213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7760" imgH="431640" progId="Equation.DSMT4">
                  <p:embed/>
                </p:oleObj>
              </mc:Choice>
              <mc:Fallback>
                <p:oleObj name="Equation" r:id="rId2" imgW="97776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676" y="2173288"/>
                        <a:ext cx="2081213" cy="9191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206269"/>
              </p:ext>
            </p:extLst>
          </p:nvPr>
        </p:nvGraphicFramePr>
        <p:xfrm>
          <a:off x="4618039" y="3752850"/>
          <a:ext cx="235108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04840" imgH="431640" progId="Equation.DSMT4">
                  <p:embed/>
                </p:oleObj>
              </mc:Choice>
              <mc:Fallback>
                <p:oleObj name="Equation" r:id="rId4" imgW="110484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039" y="3752850"/>
                        <a:ext cx="2351087" cy="9207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3514725" y="3986214"/>
            <a:ext cx="9588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2302" name="Rectangle 15"/>
          <p:cNvSpPr>
            <a:spLocks noChangeArrowheads="1"/>
          </p:cNvSpPr>
          <p:nvPr/>
        </p:nvSpPr>
        <p:spPr bwMode="auto">
          <a:xfrm>
            <a:off x="2119313" y="5807075"/>
            <a:ext cx="1041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Note:  for</a:t>
            </a:r>
          </a:p>
        </p:txBody>
      </p:sp>
      <p:graphicFrame>
        <p:nvGraphicFramePr>
          <p:cNvPr id="1229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395651"/>
              </p:ext>
            </p:extLst>
          </p:nvPr>
        </p:nvGraphicFramePr>
        <p:xfrm>
          <a:off x="3327400" y="5751514"/>
          <a:ext cx="8636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2181" imgH="215713" progId="Equation.3">
                  <p:embed/>
                </p:oleObj>
              </mc:Choice>
              <mc:Fallback>
                <p:oleObj name="Equation" r:id="rId6" imgW="482181" imgH="215713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5751514"/>
                        <a:ext cx="8636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915321"/>
              </p:ext>
            </p:extLst>
          </p:nvPr>
        </p:nvGraphicFramePr>
        <p:xfrm>
          <a:off x="4259264" y="5730875"/>
          <a:ext cx="15398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5480" imgH="228600" progId="Equation.DSMT4">
                  <p:embed/>
                </p:oleObj>
              </mc:Choice>
              <mc:Fallback>
                <p:oleObj name="Equation" r:id="rId8" imgW="82548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9264" y="5730875"/>
                        <a:ext cx="153987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452970"/>
              </p:ext>
            </p:extLst>
          </p:nvPr>
        </p:nvGraphicFramePr>
        <p:xfrm>
          <a:off x="6403976" y="5762855"/>
          <a:ext cx="2200275" cy="439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71600" imgH="279360" progId="Equation.DSMT4">
                  <p:embed/>
                </p:oleObj>
              </mc:Choice>
              <mc:Fallback>
                <p:oleObj name="Equation" r:id="rId10" imgW="1371600" imgH="2793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976" y="5762855"/>
                        <a:ext cx="2200275" cy="439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462059"/>
              </p:ext>
            </p:extLst>
          </p:nvPr>
        </p:nvGraphicFramePr>
        <p:xfrm>
          <a:off x="9634809" y="3351212"/>
          <a:ext cx="2038517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33440" imgH="419040" progId="Equation.DSMT4">
                  <p:embed/>
                </p:oleObj>
              </mc:Choice>
              <mc:Fallback>
                <p:oleObj name="Equation" r:id="rId12" imgW="1333440" imgH="41904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634809" y="3351212"/>
                        <a:ext cx="2038517" cy="6397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220325" y="290512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Recall: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720725" y="1095376"/>
            <a:ext cx="612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gain of the patch is related to the directivity as: </a:t>
            </a:r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334746"/>
              </p:ext>
            </p:extLst>
          </p:nvPr>
        </p:nvGraphicFramePr>
        <p:xfrm>
          <a:off x="4375150" y="1725614"/>
          <a:ext cx="3016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360" imgH="253800" progId="Equation.DSMT4">
                  <p:embed/>
                </p:oleObj>
              </mc:Choice>
              <mc:Fallback>
                <p:oleObj name="Equation" r:id="rId2" imgW="120636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150" y="1725614"/>
                        <a:ext cx="3016250" cy="636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824413" y="255589"/>
            <a:ext cx="22288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</a:t>
            </a:r>
          </a:p>
        </p:txBody>
      </p:sp>
      <p:sp>
        <p:nvSpPr>
          <p:cNvPr id="14348" name="Rectangle 9"/>
          <p:cNvSpPr>
            <a:spLocks noChangeArrowheads="1"/>
          </p:cNvSpPr>
          <p:nvPr/>
        </p:nvSpPr>
        <p:spPr bwMode="auto">
          <a:xfrm>
            <a:off x="1485900" y="2630489"/>
            <a:ext cx="781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433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428272"/>
              </p:ext>
            </p:extLst>
          </p:nvPr>
        </p:nvGraphicFramePr>
        <p:xfrm>
          <a:off x="2714625" y="2794000"/>
          <a:ext cx="13970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8720" imgH="444240" progId="Equation.DSMT4">
                  <p:embed/>
                </p:oleObj>
              </mc:Choice>
              <mc:Fallback>
                <p:oleObj name="Equation" r:id="rId4" imgW="558720" imgH="4442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794000"/>
                        <a:ext cx="1397000" cy="11128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304979"/>
              </p:ext>
            </p:extLst>
          </p:nvPr>
        </p:nvGraphicFramePr>
        <p:xfrm>
          <a:off x="3348038" y="4960041"/>
          <a:ext cx="3370262" cy="937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00200" imgH="444240" progId="Equation.DSMT4">
                  <p:embed/>
                </p:oleObj>
              </mc:Choice>
              <mc:Fallback>
                <p:oleObj name="Equation" r:id="rId6" imgW="1600200" imgH="4442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960041"/>
                        <a:ext cx="3370262" cy="9375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2347914" y="6259514"/>
            <a:ext cx="7338547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CAD formulas for all of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000" b="0" dirty="0">
                <a:solidFill>
                  <a:srgbClr val="0000FF"/>
                </a:solidFill>
              </a:rPr>
              <a:t> factors were presented in Notes 3. 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2690813" y="4468814"/>
            <a:ext cx="4280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and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89799" y="3292475"/>
            <a:ext cx="443547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 </a:t>
            </a:r>
          </a:p>
          <a:p>
            <a:pPr algn="ctr"/>
            <a:r>
              <a:rPr lang="en-US" b="0" dirty="0"/>
              <a:t>CAD formulas for all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0" dirty="0"/>
              <a:t>’s have now been derived, except for </a:t>
            </a:r>
            <a:r>
              <a:rPr lang="en-US" b="0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0" baseline="-25000" dirty="0" err="1">
                <a:latin typeface="Times New Roman" pitchFamily="18" charset="0"/>
                <a:cs typeface="Times New Roman" pitchFamily="18" charset="0"/>
              </a:rPr>
              <a:t>sw</a:t>
            </a:r>
            <a:r>
              <a:rPr lang="en-US" b="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749300" y="1333501"/>
            <a:ext cx="2051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Notes 1:</a:t>
            </a:r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205288" y="369889"/>
            <a:ext cx="4119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665729"/>
              </p:ext>
            </p:extLst>
          </p:nvPr>
        </p:nvGraphicFramePr>
        <p:xfrm>
          <a:off x="2147887" y="2050426"/>
          <a:ext cx="2756487" cy="1149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89068" imgH="1163025" progId="Equation.DSMT4">
                  <p:embed/>
                </p:oleObj>
              </mc:Choice>
              <mc:Fallback>
                <p:oleObj name="Equation" r:id="rId2" imgW="2789068" imgH="1163025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47887" y="2050426"/>
                        <a:ext cx="2756487" cy="1149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249126"/>
              </p:ext>
            </p:extLst>
          </p:nvPr>
        </p:nvGraphicFramePr>
        <p:xfrm>
          <a:off x="5608638" y="2268538"/>
          <a:ext cx="16224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21769" imgH="643161" progId="Equation.DSMT4">
                  <p:embed/>
                </p:oleObj>
              </mc:Choice>
              <mc:Fallback>
                <p:oleObj name="Equation" r:id="rId4" imgW="1621769" imgH="64316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08638" y="2268538"/>
                        <a:ext cx="1622425" cy="6429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756340"/>
              </p:ext>
            </p:extLst>
          </p:nvPr>
        </p:nvGraphicFramePr>
        <p:xfrm>
          <a:off x="2124075" y="3830637"/>
          <a:ext cx="5140132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47840" imgH="736560" progId="Equation.DSMT4">
                  <p:embed/>
                </p:oleObj>
              </mc:Choice>
              <mc:Fallback>
                <p:oleObj name="Equation" r:id="rId6" imgW="224784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24075" y="3830637"/>
                        <a:ext cx="5140132" cy="16843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38600" y="5838825"/>
            <a:ext cx="687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(This will be derived later from the spectral-domain method.)</a:t>
            </a:r>
          </a:p>
        </p:txBody>
      </p:sp>
      <p:sp>
        <p:nvSpPr>
          <p:cNvPr id="10" name="Bent-Up Arrow 9"/>
          <p:cNvSpPr/>
          <p:nvPr/>
        </p:nvSpPr>
        <p:spPr bwMode="auto">
          <a:xfrm flipV="1">
            <a:off x="7658100" y="4695825"/>
            <a:ext cx="600075" cy="752475"/>
          </a:xfrm>
          <a:prstGeom prst="bentUpArrow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0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393450"/>
              </p:ext>
            </p:extLst>
          </p:nvPr>
        </p:nvGraphicFramePr>
        <p:xfrm>
          <a:off x="4594225" y="992189"/>
          <a:ext cx="3016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360" imgH="253800" progId="Equation.DSMT4">
                  <p:embed/>
                </p:oleObj>
              </mc:Choice>
              <mc:Fallback>
                <p:oleObj name="Equation" r:id="rId2" imgW="1206360" imgH="253800" progId="Equation.DSMT4">
                  <p:embed/>
                  <p:pic>
                    <p:nvPicPr>
                      <p:cNvPr id="1433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992189"/>
                        <a:ext cx="3016250" cy="636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824412" y="255589"/>
            <a:ext cx="28336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37798"/>
              </p:ext>
            </p:extLst>
          </p:nvPr>
        </p:nvGraphicFramePr>
        <p:xfrm>
          <a:off x="928688" y="1916112"/>
          <a:ext cx="1947862" cy="973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80" imgH="431640" progId="Equation.DSMT4">
                  <p:embed/>
                </p:oleObj>
              </mc:Choice>
              <mc:Fallback>
                <p:oleObj name="Equation" r:id="rId4" imgW="8632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8688" y="1916112"/>
                        <a:ext cx="1947862" cy="97393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717065"/>
              </p:ext>
            </p:extLst>
          </p:nvPr>
        </p:nvGraphicFramePr>
        <p:xfrm>
          <a:off x="608013" y="3135941"/>
          <a:ext cx="2697162" cy="234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19240" imgH="1752480" progId="Equation.DSMT4">
                  <p:embed/>
                </p:oleObj>
              </mc:Choice>
              <mc:Fallback>
                <p:oleObj name="Equation" r:id="rId6" imgW="201924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8013" y="3135941"/>
                        <a:ext cx="2697162" cy="234093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006517"/>
              </p:ext>
            </p:extLst>
          </p:nvPr>
        </p:nvGraphicFramePr>
        <p:xfrm>
          <a:off x="5416550" y="1975023"/>
          <a:ext cx="1193800" cy="95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7593" imgH="1114355" progId="Equation.DSMT4">
                  <p:embed/>
                </p:oleObj>
              </mc:Choice>
              <mc:Fallback>
                <p:oleObj name="Equation" r:id="rId8" imgW="1397593" imgH="111435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16550" y="1975023"/>
                        <a:ext cx="1193800" cy="952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489267"/>
              </p:ext>
            </p:extLst>
          </p:nvPr>
        </p:nvGraphicFramePr>
        <p:xfrm>
          <a:off x="4400550" y="3492500"/>
          <a:ext cx="33718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71278" imgH="938784" progId="Equation.DSMT4">
                  <p:embed/>
                </p:oleObj>
              </mc:Choice>
              <mc:Fallback>
                <p:oleObj name="Equation" r:id="rId10" imgW="3371278" imgH="93878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00550" y="3492500"/>
                        <a:ext cx="3371850" cy="9382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21255"/>
              </p:ext>
            </p:extLst>
          </p:nvPr>
        </p:nvGraphicFramePr>
        <p:xfrm>
          <a:off x="6834187" y="5807174"/>
          <a:ext cx="1185863" cy="66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98400" imgH="393480" progId="Equation.DSMT4">
                  <p:embed/>
                </p:oleObj>
              </mc:Choice>
              <mc:Fallback>
                <p:oleObj name="Equation" r:id="rId12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34187" y="5807174"/>
                        <a:ext cx="1185863" cy="669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955012"/>
              </p:ext>
            </p:extLst>
          </p:nvPr>
        </p:nvGraphicFramePr>
        <p:xfrm>
          <a:off x="942974" y="5648325"/>
          <a:ext cx="193175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28223" imgH="416693" progId="Equation.DSMT4">
                  <p:embed/>
                </p:oleObj>
              </mc:Choice>
              <mc:Fallback>
                <p:oleObj name="Equation" r:id="rId14" imgW="1028223" imgH="41669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42974" y="5648325"/>
                        <a:ext cx="1931757" cy="781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654514"/>
              </p:ext>
            </p:extLst>
          </p:nvPr>
        </p:nvGraphicFramePr>
        <p:xfrm>
          <a:off x="4433888" y="4748213"/>
          <a:ext cx="3643312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44440" imgH="482400" progId="Equation.DSMT4">
                  <p:embed/>
                </p:oleObj>
              </mc:Choice>
              <mc:Fallback>
                <p:oleObj name="Equation" r:id="rId16" imgW="20444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433888" y="4748213"/>
                        <a:ext cx="3643312" cy="8588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42042"/>
              </p:ext>
            </p:extLst>
          </p:nvPr>
        </p:nvGraphicFramePr>
        <p:xfrm>
          <a:off x="4402138" y="5738813"/>
          <a:ext cx="2229144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72873" imgH="465695" progId="Equation.DSMT4">
                  <p:embed/>
                </p:oleObj>
              </mc:Choice>
              <mc:Fallback>
                <p:oleObj name="Equation" r:id="rId18" imgW="1272873" imgH="46569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402138" y="5738813"/>
                        <a:ext cx="2229144" cy="814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782098"/>
              </p:ext>
            </p:extLst>
          </p:nvPr>
        </p:nvGraphicFramePr>
        <p:xfrm>
          <a:off x="9159874" y="3525838"/>
          <a:ext cx="2002141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187158" imgH="490370" progId="Equation.DSMT4">
                  <p:embed/>
                </p:oleObj>
              </mc:Choice>
              <mc:Fallback>
                <p:oleObj name="Equation" r:id="rId20" imgW="1187158" imgH="49037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159874" y="3525838"/>
                        <a:ext cx="2002141" cy="827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820983"/>
              </p:ext>
            </p:extLst>
          </p:nvPr>
        </p:nvGraphicFramePr>
        <p:xfrm>
          <a:off x="9571038" y="4638675"/>
          <a:ext cx="12144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11798" imgH="245011" progId="Equation.DSMT4">
                  <p:embed/>
                </p:oleObj>
              </mc:Choice>
              <mc:Fallback>
                <p:oleObj name="Equation" r:id="rId22" imgW="611798" imgH="24501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9571038" y="4638675"/>
                        <a:ext cx="1214437" cy="485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494842"/>
              </p:ext>
            </p:extLst>
          </p:nvPr>
        </p:nvGraphicFramePr>
        <p:xfrm>
          <a:off x="8516938" y="5241925"/>
          <a:ext cx="3536950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247840" imgH="736560" progId="Equation.DSMT4">
                  <p:embed/>
                </p:oleObj>
              </mc:Choice>
              <mc:Fallback>
                <p:oleObj name="Equation" r:id="rId24" imgW="224784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516938" y="5241925"/>
                        <a:ext cx="3536950" cy="11604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319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38625" y="384176"/>
            <a:ext cx="30289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Text Box 34"/>
          <p:cNvSpPr txBox="1">
            <a:spLocks noChangeArrowheads="1"/>
          </p:cNvSpPr>
          <p:nvPr/>
        </p:nvSpPr>
        <p:spPr bwMode="auto">
          <a:xfrm>
            <a:off x="1199073" y="1884813"/>
            <a:ext cx="9704716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 this set of notes we calculate CAD formulas for the</a:t>
            </a:r>
            <a:r>
              <a:rPr lang="en-US" sz="2000" b="0" dirty="0">
                <a:solidFill>
                  <a:srgbClr val="0066FF"/>
                </a:solidFill>
              </a:rPr>
              <a:t> </a:t>
            </a:r>
            <a:r>
              <a:rPr lang="en-US" sz="2000" b="0" dirty="0">
                <a:solidFill>
                  <a:srgbClr val="FF3300"/>
                </a:solidFill>
              </a:rPr>
              <a:t>directivity,</a:t>
            </a:r>
            <a:r>
              <a:rPr lang="en-US" sz="2000" b="0" dirty="0">
                <a:solidFill>
                  <a:srgbClr val="0066FF"/>
                </a:solidFill>
              </a:rPr>
              <a:t> </a:t>
            </a:r>
            <a:r>
              <a:rPr lang="en-US" sz="2000" b="0" dirty="0">
                <a:solidFill>
                  <a:srgbClr val="FF3300"/>
                </a:solidFill>
              </a:rPr>
              <a:t>gain, and efficiency</a:t>
            </a:r>
            <a:r>
              <a:rPr lang="en-US" sz="2000" b="0" dirty="0">
                <a:solidFill>
                  <a:srgbClr val="0066FF"/>
                </a:solidFill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of the rectangular patch antenna.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24338" y="269876"/>
            <a:ext cx="32575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</a:t>
            </a:r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7"/>
          <p:cNvSpPr>
            <a:spLocks noChangeArrowheads="1"/>
          </p:cNvSpPr>
          <p:nvPr/>
        </p:nvSpPr>
        <p:spPr bwMode="auto">
          <a:xfrm>
            <a:off x="674689" y="3556000"/>
            <a:ext cx="60594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typical substrate thicknesses, we usually have: 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700184"/>
              </p:ext>
            </p:extLst>
          </p:nvPr>
        </p:nvGraphicFramePr>
        <p:xfrm>
          <a:off x="2949575" y="1757191"/>
          <a:ext cx="4972050" cy="1395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040" imgH="698400" progId="Equation.DSMT4">
                  <p:embed/>
                </p:oleObj>
              </mc:Choice>
              <mc:Fallback>
                <p:oleObj name="Equation" r:id="rId2" imgW="248904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1757191"/>
                        <a:ext cx="4972050" cy="13955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476817"/>
              </p:ext>
            </p:extLst>
          </p:nvPr>
        </p:nvGraphicFramePr>
        <p:xfrm>
          <a:off x="6532563" y="3457575"/>
          <a:ext cx="20970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228600" progId="Equation.DSMT4">
                  <p:embed/>
                </p:oleObj>
              </mc:Choice>
              <mc:Fallback>
                <p:oleObj name="Equation" r:id="rId4" imgW="9144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3457575"/>
                        <a:ext cx="20970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762751"/>
              </p:ext>
            </p:extLst>
          </p:nvPr>
        </p:nvGraphicFramePr>
        <p:xfrm>
          <a:off x="2732089" y="5335589"/>
          <a:ext cx="3621087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25400" imgH="482400" progId="Equation.DSMT4">
                  <p:embed/>
                </p:oleObj>
              </mc:Choice>
              <mc:Fallback>
                <p:oleObj name="Equation" r:id="rId6" imgW="162540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089" y="5335589"/>
                        <a:ext cx="3621087" cy="1068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1084263" y="1082676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Definition of directivity: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1927225" y="4645026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80125" y="4324350"/>
            <a:ext cx="44832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Note:</a:t>
            </a:r>
            <a:r>
              <a:rPr lang="en-US" sz="1400" b="0" dirty="0"/>
              <a:t> </a:t>
            </a:r>
          </a:p>
          <a:p>
            <a:pPr algn="ctr"/>
            <a:r>
              <a:rPr lang="en-US" sz="1400" b="0" dirty="0"/>
              <a:t>The angle </a:t>
            </a:r>
            <a:r>
              <a:rPr lang="en-US" sz="1400" b="0" i="1" dirty="0">
                <a:latin typeface="Times New Roman" pitchFamily="18" charset="0"/>
                <a:cs typeface="Times New Roman" pitchFamily="18" charset="0"/>
                <a:sym typeface="Symbol"/>
              </a:rPr>
              <a:t></a:t>
            </a:r>
            <a:r>
              <a:rPr lang="en-US" sz="1400" b="0" dirty="0">
                <a:sym typeface="Symbol"/>
              </a:rPr>
              <a:t> is actually arbitrary when </a:t>
            </a:r>
            <a:r>
              <a:rPr lang="en-US" sz="1400" b="0" i="1" dirty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en-US" sz="1400" b="0" dirty="0">
                <a:latin typeface="Times New Roman" pitchFamily="18" charset="0"/>
                <a:cs typeface="Times New Roman" pitchFamily="18" charset="0"/>
                <a:sym typeface="Symbol"/>
              </a:rPr>
              <a:t>  = 0</a:t>
            </a:r>
            <a:r>
              <a:rPr lang="en-US" sz="1400" b="0" dirty="0">
                <a:sym typeface="Symbol"/>
              </a:rPr>
              <a:t>, but we choose</a:t>
            </a:r>
            <a:r>
              <a:rPr lang="en-US" sz="1400" b="0" i="1" dirty="0">
                <a:latin typeface="Times New Roman" pitchFamily="18" charset="0"/>
                <a:cs typeface="Times New Roman" pitchFamily="18" charset="0"/>
                <a:sym typeface="Symbol"/>
              </a:rPr>
              <a:t>  </a:t>
            </a:r>
            <a:r>
              <a:rPr lang="en-US" sz="1400" b="0" dirty="0">
                <a:latin typeface="Times New Roman" pitchFamily="18" charset="0"/>
                <a:cs typeface="Times New Roman" pitchFamily="18" charset="0"/>
                <a:sym typeface="Symbol"/>
              </a:rPr>
              <a:t>= 0.</a:t>
            </a:r>
            <a:r>
              <a:rPr lang="en-US" sz="1400" b="0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0" dirty="0">
                <a:sym typeface="Symbol"/>
              </a:rPr>
              <a:t>  </a:t>
            </a:r>
            <a:endParaRPr lang="en-US" sz="14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769738"/>
              </p:ext>
            </p:extLst>
          </p:nvPr>
        </p:nvGraphicFramePr>
        <p:xfrm>
          <a:off x="7599437" y="5446039"/>
          <a:ext cx="2724778" cy="63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881882" imgH="907059" progId="Equation.DSMT4">
                  <p:embed/>
                </p:oleObj>
              </mc:Choice>
              <mc:Fallback>
                <p:oleObj name="Equation" r:id="rId8" imgW="3881882" imgH="90705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99437" y="5446039"/>
                        <a:ext cx="2724778" cy="6363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81438" y="227014"/>
            <a:ext cx="41005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375571"/>
              </p:ext>
            </p:extLst>
          </p:nvPr>
        </p:nvGraphicFramePr>
        <p:xfrm>
          <a:off x="4745039" y="1474788"/>
          <a:ext cx="15716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253800" progId="Equation.DSMT4">
                  <p:embed/>
                </p:oleObj>
              </mc:Choice>
              <mc:Fallback>
                <p:oleObj name="Equation" r:id="rId2" imgW="71100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9" y="1474788"/>
                        <a:ext cx="15716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28676" y="1062039"/>
            <a:ext cx="75914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</a:t>
            </a:r>
            <a:r>
              <a:rPr lang="en-US" sz="2000" b="0" dirty="0">
                <a:solidFill>
                  <a:srgbClr val="FF3300"/>
                </a:solidFill>
              </a:rPr>
              <a:t>space-wave radiated power</a:t>
            </a:r>
            <a:r>
              <a:rPr lang="en-US" sz="2000" b="0" dirty="0">
                <a:solidFill>
                  <a:srgbClr val="0000FF"/>
                </a:solidFill>
              </a:rPr>
              <a:t> of the patch is (from Notes 12): 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427037" y="2476500"/>
            <a:ext cx="70405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</a:t>
            </a:r>
            <a:r>
              <a:rPr lang="en-US" sz="2000" b="0" dirty="0">
                <a:solidFill>
                  <a:srgbClr val="FF3300"/>
                </a:solidFill>
              </a:rPr>
              <a:t>radiated power density </a:t>
            </a:r>
            <a:r>
              <a:rPr lang="en-US" sz="2000" b="0" dirty="0">
                <a:solidFill>
                  <a:srgbClr val="0000FF"/>
                </a:solidFill>
              </a:rPr>
              <a:t>from the patch in the far field is: 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0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775321"/>
              </p:ext>
            </p:extLst>
          </p:nvPr>
        </p:nvGraphicFramePr>
        <p:xfrm>
          <a:off x="1192176" y="2957401"/>
          <a:ext cx="419100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82600" imgH="850680" progId="Equation.DSMT4">
                  <p:embed/>
                </p:oleObj>
              </mc:Choice>
              <mc:Fallback>
                <p:oleObj name="Equation" r:id="rId4" imgW="2082600" imgH="8506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176" y="2957401"/>
                        <a:ext cx="4191000" cy="170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81819"/>
              </p:ext>
            </p:extLst>
          </p:nvPr>
        </p:nvGraphicFramePr>
        <p:xfrm>
          <a:off x="2606676" y="5622674"/>
          <a:ext cx="7362825" cy="894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178160" imgH="507960" progId="Equation.DSMT4">
                  <p:embed/>
                </p:oleObj>
              </mc:Choice>
              <mc:Fallback>
                <p:oleObj name="Equation" r:id="rId6" imgW="417816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6" y="5622674"/>
                        <a:ext cx="7362825" cy="894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006502"/>
              </p:ext>
            </p:extLst>
          </p:nvPr>
        </p:nvGraphicFramePr>
        <p:xfrm>
          <a:off x="10120128" y="1297256"/>
          <a:ext cx="1679575" cy="64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30040" imgH="431640" progId="Equation.DSMT4">
                  <p:embed/>
                </p:oleObj>
              </mc:Choice>
              <mc:Fallback>
                <p:oleObj name="Equation" r:id="rId8" imgW="11300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120128" y="1297256"/>
                        <a:ext cx="1679575" cy="641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211733"/>
              </p:ext>
            </p:extLst>
          </p:nvPr>
        </p:nvGraphicFramePr>
        <p:xfrm>
          <a:off x="10045516" y="2034142"/>
          <a:ext cx="16168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54654" imgH="416693" progId="Equation.DSMT4">
                  <p:embed/>
                </p:oleObj>
              </mc:Choice>
              <mc:Fallback>
                <p:oleObj name="Equation" r:id="rId10" imgW="954654" imgH="41669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045516" y="2034142"/>
                        <a:ext cx="1616850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 flipH="1">
            <a:off x="10313803" y="786367"/>
            <a:ext cx="1114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Recall:</a:t>
            </a:r>
          </a:p>
        </p:txBody>
      </p:sp>
      <p:sp>
        <p:nvSpPr>
          <p:cNvPr id="17" name="TextBox 16"/>
          <p:cNvSpPr txBox="1"/>
          <p:nvPr/>
        </p:nvSpPr>
        <p:spPr>
          <a:xfrm flipH="1">
            <a:off x="1952624" y="5000625"/>
            <a:ext cx="2466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69038" y="3032717"/>
            <a:ext cx="6391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hex denotes a </a:t>
            </a:r>
            <a:r>
              <a:rPr lang="en-US" b="0" u="sng" dirty="0"/>
              <a:t>unit-amplitude</a:t>
            </a:r>
            <a:r>
              <a:rPr lang="en-US" b="0" dirty="0"/>
              <a:t> dipole in the </a:t>
            </a:r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/>
              <a:t> direction.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0920" y="4284035"/>
            <a:ext cx="3806455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/>
              <a:t>The patch and the equivalent dipole have the same power density at </a:t>
            </a:r>
            <a:r>
              <a:rPr lang="en-US" sz="1400" b="0" u="sng" dirty="0"/>
              <a:t>broadside</a:t>
            </a:r>
            <a:r>
              <a:rPr lang="en-US" sz="1400" b="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7"/>
          <p:cNvSpPr>
            <a:spLocks noChangeArrowheads="1"/>
          </p:cNvSpPr>
          <p:nvPr/>
        </p:nvSpPr>
        <p:spPr bwMode="auto">
          <a:xfrm>
            <a:off x="3479801" y="1487489"/>
            <a:ext cx="735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427656"/>
              </p:ext>
            </p:extLst>
          </p:nvPr>
        </p:nvGraphicFramePr>
        <p:xfrm>
          <a:off x="4627563" y="1228725"/>
          <a:ext cx="30511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33440" imgH="419040" progId="Equation.DSMT4">
                  <p:embed/>
                </p:oleObj>
              </mc:Choice>
              <mc:Fallback>
                <p:oleObj name="Equation" r:id="rId2" imgW="133344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1228725"/>
                        <a:ext cx="3051175" cy="9604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831351"/>
              </p:ext>
            </p:extLst>
          </p:nvPr>
        </p:nvGraphicFramePr>
        <p:xfrm>
          <a:off x="4076222" y="3323598"/>
          <a:ext cx="3629025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2480" imgH="469800" progId="Equation.DSMT4">
                  <p:embed/>
                </p:oleObj>
              </mc:Choice>
              <mc:Fallback>
                <p:oleObj name="Equation" r:id="rId4" imgW="1752480" imgH="469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222" y="3323598"/>
                        <a:ext cx="3629025" cy="9667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1262064" y="2779714"/>
            <a:ext cx="52530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next calculate the </a:t>
            </a:r>
            <a:r>
              <a:rPr lang="en-US" sz="2000" b="0" dirty="0">
                <a:solidFill>
                  <a:srgbClr val="FF0000"/>
                </a:solidFill>
              </a:rPr>
              <a:t>directivity of the dipole:</a:t>
            </a:r>
          </a:p>
        </p:txBody>
      </p:sp>
      <p:sp>
        <p:nvSpPr>
          <p:cNvPr id="270355" name="Rectangle 19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898620" y="4989988"/>
            <a:ext cx="4445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previous calculations in Notes 12:</a:t>
            </a:r>
          </a:p>
        </p:txBody>
      </p:sp>
      <p:graphicFrame>
        <p:nvGraphicFramePr>
          <p:cNvPr id="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61817"/>
              </p:ext>
            </p:extLst>
          </p:nvPr>
        </p:nvGraphicFramePr>
        <p:xfrm>
          <a:off x="666560" y="5457094"/>
          <a:ext cx="8764043" cy="848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25800" imgH="469800" progId="Equation.DSMT4">
                  <p:embed/>
                </p:oleObj>
              </mc:Choice>
              <mc:Fallback>
                <p:oleObj name="Equation" r:id="rId6" imgW="4825800" imgH="469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60" y="5457094"/>
                        <a:ext cx="8764043" cy="84836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074962"/>
              </p:ext>
            </p:extLst>
          </p:nvPr>
        </p:nvGraphicFramePr>
        <p:xfrm>
          <a:off x="9858968" y="5177359"/>
          <a:ext cx="167229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17440" imgH="431640" progId="Equation.DSMT4">
                  <p:embed/>
                </p:oleObj>
              </mc:Choice>
              <mc:Fallback>
                <p:oleObj name="Equation" r:id="rId8" imgW="11174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858968" y="5177359"/>
                        <a:ext cx="1672290" cy="64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601956"/>
              </p:ext>
            </p:extLst>
          </p:nvPr>
        </p:nvGraphicFramePr>
        <p:xfrm>
          <a:off x="10186799" y="5996177"/>
          <a:ext cx="102696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98400" imgH="266400" progId="Equation.DSMT4">
                  <p:embed/>
                </p:oleObj>
              </mc:Choice>
              <mc:Fallback>
                <p:oleObj name="Equation" r:id="rId10" imgW="698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186799" y="5996177"/>
                        <a:ext cx="1026960" cy="392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069862"/>
              </p:ext>
            </p:extLst>
          </p:nvPr>
        </p:nvGraphicFramePr>
        <p:xfrm>
          <a:off x="3616325" y="3348038"/>
          <a:ext cx="3881438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70000" imgH="482400" progId="Equation.DSMT4">
                  <p:embed/>
                </p:oleObj>
              </mc:Choice>
              <mc:Fallback>
                <p:oleObj name="Equation" r:id="rId2" imgW="207000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3348038"/>
                        <a:ext cx="3881438" cy="906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1138238" y="1252539"/>
            <a:ext cx="1590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need</a:t>
            </a:r>
            <a:endParaRPr lang="en-US" sz="2000" b="0" dirty="0">
              <a:solidFill>
                <a:srgbClr val="FF0000"/>
              </a:solidFill>
            </a:endParaRPr>
          </a:p>
        </p:txBody>
      </p:sp>
      <p:graphicFrame>
        <p:nvGraphicFramePr>
          <p:cNvPr id="410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296042"/>
              </p:ext>
            </p:extLst>
          </p:nvPr>
        </p:nvGraphicFramePr>
        <p:xfrm>
          <a:off x="1719263" y="1658938"/>
          <a:ext cx="54244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06560" imgH="431640" progId="Equation.DSMT4">
                  <p:embed/>
                </p:oleObj>
              </mc:Choice>
              <mc:Fallback>
                <p:oleObj name="Equation" r:id="rId4" imgW="280656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1658938"/>
                        <a:ext cx="5424487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17"/>
          <p:cNvSpPr>
            <a:spLocks noChangeArrowheads="1"/>
          </p:cNvSpPr>
          <p:nvPr/>
        </p:nvSpPr>
        <p:spPr bwMode="auto">
          <a:xfrm>
            <a:off x="2843213" y="2932114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4110" name="Rectangle 18"/>
          <p:cNvSpPr>
            <a:spLocks noChangeArrowheads="1"/>
          </p:cNvSpPr>
          <p:nvPr/>
        </p:nvSpPr>
        <p:spPr bwMode="auto">
          <a:xfrm>
            <a:off x="3684587" y="5080001"/>
            <a:ext cx="280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 that (with 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0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0</a:t>
            </a:r>
            <a:r>
              <a:rPr lang="en-US" sz="2000" b="0" dirty="0">
                <a:solidFill>
                  <a:srgbClr val="0000FF"/>
                </a:solidFill>
                <a:sym typeface="Symbol" panose="05050102010706020507" pitchFamily="18" charset="2"/>
              </a:rPr>
              <a:t>):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270355" name="Rectangle 19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3072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162770"/>
              </p:ext>
            </p:extLst>
          </p:nvPr>
        </p:nvGraphicFramePr>
        <p:xfrm>
          <a:off x="4762500" y="5602288"/>
          <a:ext cx="2833688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11280" imgH="482400" progId="Equation.DSMT4">
                  <p:embed/>
                </p:oleObj>
              </mc:Choice>
              <mc:Fallback>
                <p:oleObj name="Equation" r:id="rId6" imgW="151128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5602288"/>
                        <a:ext cx="2833688" cy="906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1763714" y="1092201"/>
            <a:ext cx="20653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344763"/>
              </p:ext>
            </p:extLst>
          </p:nvPr>
        </p:nvGraphicFramePr>
        <p:xfrm>
          <a:off x="2879725" y="1560513"/>
          <a:ext cx="421798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600" imgH="431640" progId="Equation.DSMT4">
                  <p:embed/>
                </p:oleObj>
              </mc:Choice>
              <mc:Fallback>
                <p:oleObj name="Equation" r:id="rId2" imgW="208260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1560513"/>
                        <a:ext cx="421798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605954"/>
              </p:ext>
            </p:extLst>
          </p:nvPr>
        </p:nvGraphicFramePr>
        <p:xfrm>
          <a:off x="2744788" y="3390900"/>
          <a:ext cx="4373562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65360" imgH="660240" progId="Equation.DSMT4">
                  <p:embed/>
                </p:oleObj>
              </mc:Choice>
              <mc:Fallback>
                <p:oleObj name="Equation" r:id="rId4" imgW="2565360" imgH="6602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390900"/>
                        <a:ext cx="4373562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18"/>
          <p:cNvSpPr>
            <a:spLocks noChangeArrowheads="1"/>
          </p:cNvSpPr>
          <p:nvPr/>
        </p:nvSpPr>
        <p:spPr bwMode="auto">
          <a:xfrm>
            <a:off x="2166938" y="2817814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271379" name="Rectangle 19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1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539934"/>
              </p:ext>
            </p:extLst>
          </p:nvPr>
        </p:nvGraphicFramePr>
        <p:xfrm>
          <a:off x="3667568" y="5162698"/>
          <a:ext cx="28575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76160" imgH="660240" progId="Equation.DSMT4">
                  <p:embed/>
                </p:oleObj>
              </mc:Choice>
              <mc:Fallback>
                <p:oleObj name="Equation" r:id="rId6" imgW="167616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568" y="5162698"/>
                        <a:ext cx="28575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689084"/>
              </p:ext>
            </p:extLst>
          </p:nvPr>
        </p:nvGraphicFramePr>
        <p:xfrm>
          <a:off x="8899525" y="4514850"/>
          <a:ext cx="2768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65080" imgH="291960" progId="Equation.DSMT4">
                  <p:embed/>
                </p:oleObj>
              </mc:Choice>
              <mc:Fallback>
                <p:oleObj name="Equation" r:id="rId8" imgW="1765080" imgH="2919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9525" y="4514850"/>
                        <a:ext cx="2768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533972"/>
              </p:ext>
            </p:extLst>
          </p:nvPr>
        </p:nvGraphicFramePr>
        <p:xfrm>
          <a:off x="8956676" y="5859462"/>
          <a:ext cx="229076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60160" imgH="253800" progId="Equation.DSMT4">
                  <p:embed/>
                </p:oleObj>
              </mc:Choice>
              <mc:Fallback>
                <p:oleObj name="Equation" r:id="rId10" imgW="146016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6676" y="5859462"/>
                        <a:ext cx="2290763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266239" y="3341689"/>
            <a:ext cx="8112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Note: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195638" y="4837114"/>
            <a:ext cx="27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43535"/>
              </p:ext>
            </p:extLst>
          </p:nvPr>
        </p:nvGraphicFramePr>
        <p:xfrm>
          <a:off x="8913813" y="5353168"/>
          <a:ext cx="925512" cy="342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85800" imgH="253800" progId="Equation.DSMT4">
                  <p:embed/>
                </p:oleObj>
              </mc:Choice>
              <mc:Fallback>
                <p:oleObj name="Equation" r:id="rId12" imgW="685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913813" y="5353168"/>
                        <a:ext cx="925512" cy="342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488652"/>
              </p:ext>
            </p:extLst>
          </p:nvPr>
        </p:nvGraphicFramePr>
        <p:xfrm>
          <a:off x="8848725" y="3987574"/>
          <a:ext cx="1762126" cy="385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33440" imgH="291960" progId="Equation.DSMT4">
                  <p:embed/>
                </p:oleObj>
              </mc:Choice>
              <mc:Fallback>
                <p:oleObj name="Equation" r:id="rId14" imgW="13334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848725" y="3987574"/>
                        <a:ext cx="1762126" cy="3859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7"/>
          <p:cNvSpPr>
            <a:spLocks noChangeArrowheads="1"/>
          </p:cNvSpPr>
          <p:nvPr/>
        </p:nvSpPr>
        <p:spPr bwMode="auto">
          <a:xfrm>
            <a:off x="1463675" y="1328739"/>
            <a:ext cx="18033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338865"/>
              </p:ext>
            </p:extLst>
          </p:nvPr>
        </p:nvGraphicFramePr>
        <p:xfrm>
          <a:off x="2733379" y="1865645"/>
          <a:ext cx="5697538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22560" imgH="711000" progId="Equation.DSMT4">
                  <p:embed/>
                </p:oleObj>
              </mc:Choice>
              <mc:Fallback>
                <p:oleObj name="Equation" r:id="rId2" imgW="3022560" imgH="711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379" y="1865645"/>
                        <a:ext cx="5697538" cy="134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490663" y="3865564"/>
            <a:ext cx="2989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can re-write this using:</a:t>
            </a:r>
          </a:p>
        </p:txBody>
      </p:sp>
      <p:graphicFrame>
        <p:nvGraphicFramePr>
          <p:cNvPr id="717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361419"/>
              </p:ext>
            </p:extLst>
          </p:nvPr>
        </p:nvGraphicFramePr>
        <p:xfrm>
          <a:off x="4695826" y="3776664"/>
          <a:ext cx="14525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85800" imgH="228600" progId="Equation.DSMT4">
                  <p:embed/>
                </p:oleObj>
              </mc:Choice>
              <mc:Fallback>
                <p:oleObj name="Equation" r:id="rId4" imgW="6858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826" y="3776664"/>
                        <a:ext cx="1452563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962301"/>
              </p:ext>
            </p:extLst>
          </p:nvPr>
        </p:nvGraphicFramePr>
        <p:xfrm>
          <a:off x="2987674" y="4597401"/>
          <a:ext cx="6045331" cy="1765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225600" imgH="939600" progId="Equation.DSMT4">
                  <p:embed/>
                </p:oleObj>
              </mc:Choice>
              <mc:Fallback>
                <p:oleObj name="Equation" r:id="rId6" imgW="3225600" imgH="939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4" y="4597401"/>
                        <a:ext cx="6045331" cy="176529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2400" name="Rectangle 16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1254125" y="1181100"/>
            <a:ext cx="591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To summarize so far, we have for the dipole:</a:t>
            </a:r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559056"/>
              </p:ext>
            </p:extLst>
          </p:nvPr>
        </p:nvGraphicFramePr>
        <p:xfrm>
          <a:off x="3532188" y="1797050"/>
          <a:ext cx="36004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7680" imgH="482400" progId="Equation.DSMT4">
                  <p:embed/>
                </p:oleObj>
              </mc:Choice>
              <mc:Fallback>
                <p:oleObj name="Equation" r:id="rId2" imgW="177768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8" y="1797050"/>
                        <a:ext cx="360045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956611"/>
              </p:ext>
            </p:extLst>
          </p:nvPr>
        </p:nvGraphicFramePr>
        <p:xfrm>
          <a:off x="4662488" y="5527675"/>
          <a:ext cx="34544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54000" imgH="431640" progId="Equation.DSMT4">
                  <p:embed/>
                </p:oleObj>
              </mc:Choice>
              <mc:Fallback>
                <p:oleObj name="Equation" r:id="rId4" imgW="1854000" imgH="431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5527675"/>
                        <a:ext cx="3454400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821655"/>
              </p:ext>
            </p:extLst>
          </p:nvPr>
        </p:nvGraphicFramePr>
        <p:xfrm>
          <a:off x="3444875" y="3683001"/>
          <a:ext cx="5581650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225600" imgH="939600" progId="Equation.DSMT4">
                  <p:embed/>
                </p:oleObj>
              </mc:Choice>
              <mc:Fallback>
                <p:oleObj name="Equation" r:id="rId6" imgW="3225600" imgH="939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3683001"/>
                        <a:ext cx="5581650" cy="163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Rectangle 18"/>
          <p:cNvSpPr>
            <a:spLocks noChangeArrowheads="1"/>
          </p:cNvSpPr>
          <p:nvPr/>
        </p:nvSpPr>
        <p:spPr bwMode="auto">
          <a:xfrm>
            <a:off x="3011488" y="3581401"/>
            <a:ext cx="4568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with</a:t>
            </a: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3881438" y="227014"/>
            <a:ext cx="41005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955057"/>
              </p:ext>
            </p:extLst>
          </p:nvPr>
        </p:nvGraphicFramePr>
        <p:xfrm>
          <a:off x="9353259" y="1455737"/>
          <a:ext cx="212956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33440" imgH="419040" progId="Equation.DSMT4">
                  <p:embed/>
                </p:oleObj>
              </mc:Choice>
              <mc:Fallback>
                <p:oleObj name="Equation" r:id="rId8" imgW="13334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353259" y="1455737"/>
                        <a:ext cx="2129567" cy="6683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44100" y="102870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Recall: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363</Words>
  <Application>Microsoft Office PowerPoint</Application>
  <PresentationFormat>Widescreen</PresentationFormat>
  <Paragraphs>97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Symbol</vt:lpstr>
      <vt:lpstr>Times New Roman</vt:lpstr>
      <vt:lpstr>Default Design</vt:lpstr>
      <vt:lpstr>Equation</vt:lpstr>
      <vt:lpstr>MathType 7.0 Equation</vt:lpstr>
      <vt:lpstr>PowerPoint Presentation</vt:lpstr>
      <vt:lpstr>Overview</vt:lpstr>
      <vt:lpstr>Directivity</vt:lpstr>
      <vt:lpstr>Directivity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232</cp:revision>
  <dcterms:created xsi:type="dcterms:W3CDTF">2006-06-22T19:04:50Z</dcterms:created>
  <dcterms:modified xsi:type="dcterms:W3CDTF">2024-11-24T18:22:42Z</dcterms:modified>
</cp:coreProperties>
</file>