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3" r:id="rId2"/>
    <p:sldId id="331" r:id="rId3"/>
    <p:sldId id="350" r:id="rId4"/>
    <p:sldId id="351" r:id="rId5"/>
    <p:sldId id="340" r:id="rId6"/>
    <p:sldId id="341" r:id="rId7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FFFF"/>
    <a:srgbClr val="0000FF"/>
    <a:srgbClr val="FF3300"/>
    <a:srgbClr val="FFFF66"/>
    <a:srgbClr val="00FF00"/>
    <a:srgbClr val="0066FF"/>
    <a:srgbClr val="3399FF"/>
    <a:srgbClr val="DDDDDD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17" autoAdjust="0"/>
    <p:restoredTop sz="94660"/>
  </p:normalViewPr>
  <p:slideViewPr>
    <p:cSldViewPr snapToGrid="0">
      <p:cViewPr>
        <p:scale>
          <a:sx n="100" d="100"/>
          <a:sy n="100" d="100"/>
        </p:scale>
        <p:origin x="1578" y="342"/>
      </p:cViewPr>
      <p:guideLst>
        <p:guide orient="horz" pos="2184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2" Type="http://schemas.openxmlformats.org/officeDocument/2006/relationships/slide" Target="slides/slide5.xml"/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5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5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E8A0017A-6292-474F-8188-A979AC530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2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2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2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8C00BC1-EB32-4296-AD36-80D87E36C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2785CD54-CACC-4958-B044-3959CA29EB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0750B48F-C131-4679-AA85-AFB1A483845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A69ADE87-6B77-4D3D-81C9-BDBC4CB0070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471CF639-21B6-420E-8993-E0A9952C16F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50DA7EB7-5190-4C8F-880F-DEF558A637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17C234EB-4C44-4C3B-A958-9BD55AE76E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21152AC8-6AA1-4755-AC14-762694072E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E708EB4C-7BAB-48E7-A0E6-70227E37155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00CF960-3F6F-4AF9-B43F-8BC54B729BD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EAC1D07D-8D9B-417D-8BDB-0CA98C64AC2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702E05E7-2637-4FB5-B5BC-8B78B7834C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2124B4A0-5ED4-4510-BFD7-42DD6481F3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5026860" y="1146176"/>
            <a:ext cx="19287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FF9900"/>
                </a:solidFill>
              </a:rPr>
              <a:t>Spring 2024</a:t>
            </a:r>
            <a:endParaRPr lang="en-US" sz="3200" b="0" dirty="0">
              <a:solidFill>
                <a:srgbClr val="FF9900"/>
              </a:solidFill>
            </a:endParaRP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7463454" y="4323972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b="0" dirty="0">
                <a:solidFill>
                  <a:srgbClr val="0000FF"/>
                </a:solidFill>
              </a:rPr>
              <a:t>Notes 17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779964" y="450850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4496280" y="1906589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/>
              <a:t>Prof. David R. Jackson</a:t>
            </a:r>
          </a:p>
          <a:p>
            <a:pPr algn="ctr" eaLnBrk="0" hangingPunct="0"/>
            <a:r>
              <a:rPr lang="en-US" sz="2400" b="0"/>
              <a:t>ECE Dept.</a:t>
            </a:r>
          </a:p>
        </p:txBody>
      </p:sp>
      <p:pic>
        <p:nvPicPr>
          <p:cNvPr id="17415" name="Picture 6" descr="as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9810" y="3841365"/>
            <a:ext cx="374967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17C234EB-4C44-4C3B-A958-9BD55AE76E1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79914" y="220664"/>
            <a:ext cx="3081337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0" name="Text Box 36"/>
          <p:cNvSpPr txBox="1">
            <a:spLocks noChangeArrowheads="1"/>
          </p:cNvSpPr>
          <p:nvPr/>
        </p:nvSpPr>
        <p:spPr bwMode="auto">
          <a:xfrm>
            <a:off x="962167" y="1584325"/>
            <a:ext cx="1063843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0" dirty="0">
                <a:solidFill>
                  <a:srgbClr val="0000FF"/>
                </a:solidFill>
              </a:rPr>
              <a:t>In this set of notes we calculate the power radiated into space by the circular patch.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400" b="0" dirty="0">
              <a:solidFill>
                <a:srgbClr val="0000FF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0" dirty="0">
                <a:solidFill>
                  <a:srgbClr val="0000FF"/>
                </a:solidFill>
              </a:rPr>
              <a:t>This will lead to </a:t>
            </a:r>
            <a:r>
              <a:rPr lang="en-US" sz="2400" b="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n-US" sz="2400" b="0" dirty="0">
                <a:solidFill>
                  <a:srgbClr val="0000FF"/>
                </a:solidFill>
              </a:rPr>
              <a:t> of the circular patch (in </a:t>
            </a:r>
            <a:r>
              <a:rPr lang="en-US" sz="2400" b="0">
                <a:solidFill>
                  <a:srgbClr val="0000FF"/>
                </a:solidFill>
              </a:rPr>
              <a:t>Notes 20). </a:t>
            </a:r>
            <a:endParaRPr lang="en-US" sz="2400" b="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00CF960-3F6F-4AF9-B43F-8BC54B729BD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ECC394-B257-8555-FF70-44CA4024AAA1}"/>
              </a:ext>
            </a:extLst>
          </p:cNvPr>
          <p:cNvSpPr/>
          <p:nvPr/>
        </p:nvSpPr>
        <p:spPr bwMode="auto">
          <a:xfrm>
            <a:off x="9321421" y="1037230"/>
            <a:ext cx="2320119" cy="1201003"/>
          </a:xfrm>
          <a:prstGeom prst="rect">
            <a:avLst/>
          </a:prstGeom>
          <a:solidFill>
            <a:srgbClr val="FFFF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12975" y="222251"/>
            <a:ext cx="8129588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Radiated Power of Circular Patch</a:t>
            </a:r>
          </a:p>
        </p:txBody>
      </p:sp>
      <p:sp>
        <p:nvSpPr>
          <p:cNvPr id="103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2949978"/>
              </p:ext>
            </p:extLst>
          </p:nvPr>
        </p:nvGraphicFramePr>
        <p:xfrm>
          <a:off x="598156" y="1549068"/>
          <a:ext cx="73279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3" imgW="3644640" imgH="431640" progId="Equation.DSMT4">
                  <p:embed/>
                </p:oleObj>
              </mc:Choice>
              <mc:Fallback>
                <p:oleObj name="Equation" r:id="rId3" imgW="3644640" imgH="4316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156" y="1549068"/>
                        <a:ext cx="7327900" cy="8636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984645"/>
              </p:ext>
            </p:extLst>
          </p:nvPr>
        </p:nvGraphicFramePr>
        <p:xfrm>
          <a:off x="618129" y="2510761"/>
          <a:ext cx="7278688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5" imgW="3784320" imgH="431640" progId="Equation.DSMT4">
                  <p:embed/>
                </p:oleObj>
              </mc:Choice>
              <mc:Fallback>
                <p:oleObj name="Equation" r:id="rId5" imgW="3784320" imgH="4316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129" y="2510761"/>
                        <a:ext cx="7278688" cy="83661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291882" y="1025568"/>
            <a:ext cx="29564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From Notes 11 we have:</a:t>
            </a:r>
          </a:p>
        </p:txBody>
      </p:sp>
      <p:graphicFrame>
        <p:nvGraphicFramePr>
          <p:cNvPr id="103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6571188"/>
              </p:ext>
            </p:extLst>
          </p:nvPr>
        </p:nvGraphicFramePr>
        <p:xfrm>
          <a:off x="9717374" y="2549738"/>
          <a:ext cx="1576150" cy="660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7" imgW="939600" imgH="393480" progId="Equation.DSMT4">
                  <p:embed/>
                </p:oleObj>
              </mc:Choice>
              <mc:Fallback>
                <p:oleObj name="Equation" r:id="rId7" imgW="93960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7374" y="2549738"/>
                        <a:ext cx="1576150" cy="6607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9" name="Text Box 16"/>
          <p:cNvSpPr txBox="1">
            <a:spLocks noChangeArrowheads="1"/>
          </p:cNvSpPr>
          <p:nvPr/>
        </p:nvSpPr>
        <p:spPr bwMode="auto">
          <a:xfrm>
            <a:off x="1983682" y="3602379"/>
            <a:ext cx="876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103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457534"/>
              </p:ext>
            </p:extLst>
          </p:nvPr>
        </p:nvGraphicFramePr>
        <p:xfrm>
          <a:off x="9535941" y="1618003"/>
          <a:ext cx="1889599" cy="47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9" imgW="1015920" imgH="253800" progId="Equation.DSMT4">
                  <p:embed/>
                </p:oleObj>
              </mc:Choice>
              <mc:Fallback>
                <p:oleObj name="Equation" r:id="rId9" imgW="1015920" imgH="2538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35941" y="1618003"/>
                        <a:ext cx="1889599" cy="47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9639562" y="1144068"/>
            <a:ext cx="15954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Assumption: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00CF960-3F6F-4AF9-B43F-8BC54B729BD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2" name="Object 17">
            <a:extLst>
              <a:ext uri="{FF2B5EF4-FFF2-40B4-BE49-F238E27FC236}">
                <a16:creationId xmlns:a16="http://schemas.microsoft.com/office/drawing/2014/main" id="{629C9222-F4CE-DE69-649B-C94245CB6C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805917"/>
              </p:ext>
            </p:extLst>
          </p:nvPr>
        </p:nvGraphicFramePr>
        <p:xfrm>
          <a:off x="1249550" y="4401450"/>
          <a:ext cx="4052887" cy="91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11" imgW="2920680" imgH="660240" progId="Equation.DSMT4">
                  <p:embed/>
                </p:oleObj>
              </mc:Choice>
              <mc:Fallback>
                <p:oleObj name="Equation" r:id="rId11" imgW="2920680" imgH="660240" progId="Equation.DSMT4">
                  <p:embed/>
                  <p:pic>
                    <p:nvPicPr>
                      <p:cNvPr id="1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550" y="4401450"/>
                        <a:ext cx="4052887" cy="9105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8">
            <a:extLst>
              <a:ext uri="{FF2B5EF4-FFF2-40B4-BE49-F238E27FC236}">
                <a16:creationId xmlns:a16="http://schemas.microsoft.com/office/drawing/2014/main" id="{8DA2439B-90E2-3634-D0D7-834890366A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831884"/>
              </p:ext>
            </p:extLst>
          </p:nvPr>
        </p:nvGraphicFramePr>
        <p:xfrm>
          <a:off x="5918009" y="4405133"/>
          <a:ext cx="4051537" cy="9740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13" imgW="2730240" imgH="660240" progId="Equation.DSMT4">
                  <p:embed/>
                </p:oleObj>
              </mc:Choice>
              <mc:Fallback>
                <p:oleObj name="Equation" r:id="rId13" imgW="2730240" imgH="660240" progId="Equation.DSMT4">
                  <p:embed/>
                  <p:pic>
                    <p:nvPicPr>
                      <p:cNvPr id="1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8009" y="4405133"/>
                        <a:ext cx="4051537" cy="9740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5">
            <a:extLst>
              <a:ext uri="{FF2B5EF4-FFF2-40B4-BE49-F238E27FC236}">
                <a16:creationId xmlns:a16="http://schemas.microsoft.com/office/drawing/2014/main" id="{A81D7185-AB8A-381D-3E97-80E19B202F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282853"/>
              </p:ext>
            </p:extLst>
          </p:nvPr>
        </p:nvGraphicFramePr>
        <p:xfrm>
          <a:off x="2927445" y="5709830"/>
          <a:ext cx="2136774" cy="745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15" imgW="1244520" imgH="431640" progId="Equation.DSMT4">
                  <p:embed/>
                </p:oleObj>
              </mc:Choice>
              <mc:Fallback>
                <p:oleObj name="Equation" r:id="rId15" imgW="1244520" imgH="431640" progId="Equation.DSMT4">
                  <p:embed/>
                  <p:pic>
                    <p:nvPicPr>
                      <p:cNvPr id="1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445" y="5709830"/>
                        <a:ext cx="2136774" cy="7459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50DC15D-1CD9-0462-DBA5-0E8D0A6B09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8560085"/>
              </p:ext>
            </p:extLst>
          </p:nvPr>
        </p:nvGraphicFramePr>
        <p:xfrm>
          <a:off x="5896686" y="5690031"/>
          <a:ext cx="1968201" cy="79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17" imgW="1320480" imgH="533160" progId="Equation.DSMT4">
                  <p:embed/>
                </p:oleObj>
              </mc:Choice>
              <mc:Fallback>
                <p:oleObj name="Equation" r:id="rId17" imgW="1320480" imgH="53316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896686" y="5690031"/>
                        <a:ext cx="1968201" cy="794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F2DA4E9-BC45-3F1D-9A3B-CA78E06624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667946"/>
              </p:ext>
            </p:extLst>
          </p:nvPr>
        </p:nvGraphicFramePr>
        <p:xfrm>
          <a:off x="8881067" y="5873229"/>
          <a:ext cx="1066797" cy="400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19" imgW="711000" imgH="266400" progId="Equation.DSMT4">
                  <p:embed/>
                </p:oleObj>
              </mc:Choice>
              <mc:Fallback>
                <p:oleObj name="Equation" r:id="rId19" imgW="711000" imgH="26640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8881067" y="5873229"/>
                        <a:ext cx="1066797" cy="4000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5">
            <a:extLst>
              <a:ext uri="{FF2B5EF4-FFF2-40B4-BE49-F238E27FC236}">
                <a16:creationId xmlns:a16="http://schemas.microsoft.com/office/drawing/2014/main" id="{C0395FBC-741F-1836-75D8-97DF7F4E37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5294226"/>
              </p:ext>
            </p:extLst>
          </p:nvPr>
        </p:nvGraphicFramePr>
        <p:xfrm>
          <a:off x="3030587" y="3599434"/>
          <a:ext cx="2469462" cy="4504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21" imgW="1536480" imgH="279360" progId="Equation.DSMT4">
                  <p:embed/>
                </p:oleObj>
              </mc:Choice>
              <mc:Fallback>
                <p:oleObj name="Equation" r:id="rId21" imgW="1536480" imgH="279360" progId="Equation.DSMT4">
                  <p:embed/>
                  <p:pic>
                    <p:nvPicPr>
                      <p:cNvPr id="1638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0587" y="3599434"/>
                        <a:ext cx="2469462" cy="4504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8">
            <a:extLst>
              <a:ext uri="{FF2B5EF4-FFF2-40B4-BE49-F238E27FC236}">
                <a16:creationId xmlns:a16="http://schemas.microsoft.com/office/drawing/2014/main" id="{BBCFF14E-39EC-687B-F048-3C813C7857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034083"/>
              </p:ext>
            </p:extLst>
          </p:nvPr>
        </p:nvGraphicFramePr>
        <p:xfrm>
          <a:off x="6137798" y="3631046"/>
          <a:ext cx="1784727" cy="359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23" imgW="1130040" imgH="228600" progId="Equation.DSMT4">
                  <p:embed/>
                </p:oleObj>
              </mc:Choice>
              <mc:Fallback>
                <p:oleObj name="Equation" r:id="rId23" imgW="1130040" imgH="228600" progId="Equation.DSMT4">
                  <p:embed/>
                  <p:pic>
                    <p:nvPicPr>
                      <p:cNvPr id="4" name="Object 18">
                        <a:extLst>
                          <a:ext uri="{FF2B5EF4-FFF2-40B4-BE49-F238E27FC236}">
                            <a16:creationId xmlns:a16="http://schemas.microsoft.com/office/drawing/2014/main" id="{4817962B-05B6-3EB1-AD08-14B6217872A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7798" y="3631046"/>
                        <a:ext cx="1784727" cy="3597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7550" y="385764"/>
            <a:ext cx="82931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Radiated Power of Circular Patch (cont.)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4647308"/>
              </p:ext>
            </p:extLst>
          </p:nvPr>
        </p:nvGraphicFramePr>
        <p:xfrm>
          <a:off x="1883439" y="1981722"/>
          <a:ext cx="8404225" cy="225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4775040" imgH="1282680" progId="Equation.DSMT4">
                  <p:embed/>
                </p:oleObj>
              </mc:Choice>
              <mc:Fallback>
                <p:oleObj name="Equation" r:id="rId3" imgW="4775040" imgH="12826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3439" y="1981722"/>
                        <a:ext cx="8404225" cy="225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8"/>
          <p:cNvGraphicFramePr>
            <a:graphicFrameLocks noChangeAspect="1"/>
          </p:cNvGraphicFramePr>
          <p:nvPr/>
        </p:nvGraphicFramePr>
        <p:xfrm>
          <a:off x="4838701" y="5378450"/>
          <a:ext cx="2435225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5" imgW="1168200" imgH="431640" progId="Equation.DSMT4">
                  <p:embed/>
                </p:oleObj>
              </mc:Choice>
              <mc:Fallback>
                <p:oleObj name="Equation" r:id="rId5" imgW="1168200" imgH="4316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701" y="5378450"/>
                        <a:ext cx="2435225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3629477" y="5153358"/>
            <a:ext cx="10820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Next, use</a:t>
            </a:r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437771" y="1334447"/>
            <a:ext cx="70207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 power density in the far field from the Poynting vector is 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00CF960-3F6F-4AF9-B43F-8BC54B729BD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DC03F4DD-23FF-F2EA-0E75-EFE7DE8568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4773944"/>
              </p:ext>
            </p:extLst>
          </p:nvPr>
        </p:nvGraphicFramePr>
        <p:xfrm>
          <a:off x="9149237" y="5422236"/>
          <a:ext cx="213677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7" imgW="2136690" imgH="745547" progId="Equation.DSMT4">
                  <p:embed/>
                </p:oleObj>
              </mc:Choice>
              <mc:Fallback>
                <p:oleObj name="Equation" r:id="rId7" imgW="2136690" imgH="74554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149237" y="5422236"/>
                        <a:ext cx="2136775" cy="746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8802656"/>
              </p:ext>
            </p:extLst>
          </p:nvPr>
        </p:nvGraphicFramePr>
        <p:xfrm>
          <a:off x="2063504" y="1581818"/>
          <a:ext cx="7713848" cy="1736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3" imgW="4647960" imgH="1041120" progId="Equation.DSMT4">
                  <p:embed/>
                </p:oleObj>
              </mc:Choice>
              <mc:Fallback>
                <p:oleObj name="Equation" r:id="rId3" imgW="4647960" imgH="10411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504" y="1581818"/>
                        <a:ext cx="7713848" cy="17364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0615510"/>
              </p:ext>
            </p:extLst>
          </p:nvPr>
        </p:nvGraphicFramePr>
        <p:xfrm>
          <a:off x="5510213" y="3611563"/>
          <a:ext cx="3840162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5" imgW="2133360" imgH="469800" progId="Equation.DSMT4">
                  <p:embed/>
                </p:oleObj>
              </mc:Choice>
              <mc:Fallback>
                <p:oleObj name="Equation" r:id="rId5" imgW="2133360" imgH="4698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0213" y="3611563"/>
                        <a:ext cx="3840162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884752"/>
              </p:ext>
            </p:extLst>
          </p:nvPr>
        </p:nvGraphicFramePr>
        <p:xfrm>
          <a:off x="1235075" y="5518150"/>
          <a:ext cx="9386888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7" imgW="5549760" imgH="469800" progId="Equation.DSMT4">
                  <p:embed/>
                </p:oleObj>
              </mc:Choice>
              <mc:Fallback>
                <p:oleObj name="Equation" r:id="rId7" imgW="5549760" imgH="469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5075" y="5518150"/>
                        <a:ext cx="9386888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Text Box 11"/>
          <p:cNvSpPr txBox="1">
            <a:spLocks noChangeArrowheads="1"/>
          </p:cNvSpPr>
          <p:nvPr/>
        </p:nvSpPr>
        <p:spPr bwMode="auto">
          <a:xfrm>
            <a:off x="955060" y="1024047"/>
            <a:ext cx="19246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then have:</a:t>
            </a:r>
          </a:p>
        </p:txBody>
      </p:sp>
      <p:sp>
        <p:nvSpPr>
          <p:cNvPr id="3083" name="Text Box 12"/>
          <p:cNvSpPr txBox="1">
            <a:spLocks noChangeArrowheads="1"/>
          </p:cNvSpPr>
          <p:nvPr/>
        </p:nvSpPr>
        <p:spPr bwMode="auto">
          <a:xfrm>
            <a:off x="1501279" y="3300043"/>
            <a:ext cx="3732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The space-wave power is then </a:t>
            </a:r>
          </a:p>
        </p:txBody>
      </p:sp>
      <p:sp>
        <p:nvSpPr>
          <p:cNvPr id="3084" name="Text Box 13"/>
          <p:cNvSpPr txBox="1">
            <a:spLocks noChangeArrowheads="1"/>
          </p:cNvSpPr>
          <p:nvPr/>
        </p:nvSpPr>
        <p:spPr bwMode="auto">
          <a:xfrm>
            <a:off x="445305" y="4831044"/>
            <a:ext cx="4351883" cy="409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Performing the </a:t>
            </a:r>
            <a:r>
              <a:rPr lang="en-US" sz="2000" b="0" i="1" dirty="0">
                <a:solidFill>
                  <a:srgbClr val="0000FF"/>
                </a:solidFill>
                <a:sym typeface="Symbol" pitchFamily="18" charset="2"/>
              </a:rPr>
              <a:t></a:t>
            </a:r>
            <a:r>
              <a:rPr lang="en-US" sz="2000" b="0" dirty="0">
                <a:solidFill>
                  <a:srgbClr val="0000FF"/>
                </a:solidFill>
                <a:sym typeface="Symbol" pitchFamily="18" charset="2"/>
              </a:rPr>
              <a:t> integrals, we have:</a:t>
            </a:r>
            <a:endParaRPr lang="en-US" sz="2000" b="0" dirty="0">
              <a:solidFill>
                <a:srgbClr val="0000FF"/>
              </a:solidFill>
            </a:endParaRPr>
          </a:p>
        </p:txBody>
      </p:sp>
      <p:sp>
        <p:nvSpPr>
          <p:cNvPr id="300046" name="Rectangle 14"/>
          <p:cNvSpPr>
            <a:spLocks noChangeArrowheads="1"/>
          </p:cNvSpPr>
          <p:nvPr/>
        </p:nvSpPr>
        <p:spPr bwMode="auto">
          <a:xfrm>
            <a:off x="1963799" y="278886"/>
            <a:ext cx="82931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Radiated Power of Circular Patch (cont.)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00CF960-3F6F-4AF9-B43F-8BC54B729BD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0457387"/>
              </p:ext>
            </p:extLst>
          </p:nvPr>
        </p:nvGraphicFramePr>
        <p:xfrm>
          <a:off x="4999038" y="1100138"/>
          <a:ext cx="2017712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3" imgW="990360" imgH="469800" progId="Equation.DSMT4">
                  <p:embed/>
                </p:oleObj>
              </mc:Choice>
              <mc:Fallback>
                <p:oleObj name="Equation" r:id="rId3" imgW="990360" imgH="469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9038" y="1100138"/>
                        <a:ext cx="2017712" cy="9556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3929064" y="1416051"/>
            <a:ext cx="74219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Define</a:t>
            </a:r>
          </a:p>
        </p:txBody>
      </p:sp>
      <p:sp>
        <p:nvSpPr>
          <p:cNvPr id="4107" name="Rectangle 12"/>
          <p:cNvSpPr>
            <a:spLocks noChangeArrowheads="1"/>
          </p:cNvSpPr>
          <p:nvPr/>
        </p:nvSpPr>
        <p:spPr bwMode="auto">
          <a:xfrm>
            <a:off x="2114550" y="2419350"/>
            <a:ext cx="692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409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591131"/>
              </p:ext>
            </p:extLst>
          </p:nvPr>
        </p:nvGraphicFramePr>
        <p:xfrm>
          <a:off x="1768664" y="3134247"/>
          <a:ext cx="8313738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5" imgW="4381200" imgH="330120" progId="Equation.DSMT4">
                  <p:embed/>
                </p:oleObj>
              </mc:Choice>
              <mc:Fallback>
                <p:oleObj name="Equation" r:id="rId5" imgW="4381200" imgH="33012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8664" y="3134247"/>
                        <a:ext cx="8313738" cy="6254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8" name="Rectangle 14"/>
          <p:cNvSpPr>
            <a:spLocks noChangeArrowheads="1"/>
          </p:cNvSpPr>
          <p:nvPr/>
        </p:nvSpPr>
        <p:spPr bwMode="auto">
          <a:xfrm>
            <a:off x="2304369" y="4479764"/>
            <a:ext cx="17170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then have: </a:t>
            </a:r>
          </a:p>
        </p:txBody>
      </p:sp>
      <p:graphicFrame>
        <p:nvGraphicFramePr>
          <p:cNvPr id="410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835023"/>
              </p:ext>
            </p:extLst>
          </p:nvPr>
        </p:nvGraphicFramePr>
        <p:xfrm>
          <a:off x="3384218" y="4963189"/>
          <a:ext cx="2562225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7" imgW="1257120" imgH="431640" progId="Equation.DSMT4">
                  <p:embed/>
                </p:oleObj>
              </mc:Choice>
              <mc:Fallback>
                <p:oleObj name="Equation" r:id="rId7" imgW="1257120" imgH="4316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4218" y="4963189"/>
                        <a:ext cx="2562225" cy="8794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1072" name="Rectangle 16"/>
          <p:cNvSpPr>
            <a:spLocks noChangeArrowheads="1"/>
          </p:cNvSpPr>
          <p:nvPr/>
        </p:nvSpPr>
        <p:spPr bwMode="auto">
          <a:xfrm>
            <a:off x="1940049" y="290762"/>
            <a:ext cx="82931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Radiated Power of Circular Patch (cont.)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00CF960-3F6F-4AF9-B43F-8BC54B729BD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500293" y="5180923"/>
            <a:ext cx="463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Note:</a:t>
            </a:r>
            <a:r>
              <a:rPr lang="en-US" b="0" dirty="0"/>
              <a:t> We will get a CAD formula for </a:t>
            </a:r>
            <a:r>
              <a:rPr lang="en-US" b="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0" i="1" baseline="-25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="0" dirty="0"/>
              <a:t> later.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2672</TotalTime>
  <Words>141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Symbol</vt:lpstr>
      <vt:lpstr>Times New Roman</vt:lpstr>
      <vt:lpstr>Wingdings</vt:lpstr>
      <vt:lpstr>Default Design</vt:lpstr>
      <vt:lpstr>Equation</vt:lpstr>
      <vt:lpstr>MathType 7.0 Equation</vt:lpstr>
      <vt:lpstr>PowerPoint Presentation</vt:lpstr>
      <vt:lpstr>Overview</vt:lpstr>
      <vt:lpstr>Radiated Power of Circular Patch</vt:lpstr>
      <vt:lpstr>Radiated Power of Circular Patch (cont.)</vt:lpstr>
      <vt:lpstr>PowerPoint Presentation</vt:lpstr>
      <vt:lpstr>PowerPoint Presentation</vt:lpstr>
    </vt:vector>
  </TitlesOfParts>
  <Company>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6</dc:title>
  <dc:creator>lgiles</dc:creator>
  <cp:lastModifiedBy>Jackson, David R</cp:lastModifiedBy>
  <cp:revision>344</cp:revision>
  <dcterms:created xsi:type="dcterms:W3CDTF">2006-06-22T19:04:50Z</dcterms:created>
  <dcterms:modified xsi:type="dcterms:W3CDTF">2024-10-29T01:19:51Z</dcterms:modified>
</cp:coreProperties>
</file>