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93" r:id="rId2"/>
    <p:sldId id="367" r:id="rId3"/>
    <p:sldId id="366" r:id="rId4"/>
    <p:sldId id="364" r:id="rId5"/>
    <p:sldId id="363" r:id="rId6"/>
    <p:sldId id="355" r:id="rId7"/>
    <p:sldId id="356" r:id="rId8"/>
    <p:sldId id="365" r:id="rId9"/>
    <p:sldId id="357" r:id="rId10"/>
    <p:sldId id="358" r:id="rId11"/>
    <p:sldId id="359" r:id="rId12"/>
    <p:sldId id="360" r:id="rId13"/>
  </p:sldIdLst>
  <p:sldSz cx="12192000" cy="68580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3300"/>
    <a:srgbClr val="FFFF66"/>
    <a:srgbClr val="00FF00"/>
    <a:srgbClr val="0066FF"/>
    <a:srgbClr val="3399FF"/>
    <a:srgbClr val="DDDDDD"/>
    <a:srgbClr val="C0C0C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58" autoAdjust="0"/>
    <p:restoredTop sz="94660"/>
  </p:normalViewPr>
  <p:slideViewPr>
    <p:cSldViewPr snapToGrid="0">
      <p:cViewPr>
        <p:scale>
          <a:sx n="100" d="100"/>
          <a:sy n="100" d="100"/>
        </p:scale>
        <p:origin x="1578" y="342"/>
      </p:cViewPr>
      <p:guideLst>
        <p:guide orient="horz" pos="2184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5" Type="http://schemas.openxmlformats.org/officeDocument/2006/relationships/slide" Target="slides/slide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5" rIns="96649" bIns="48325" numCol="1" anchor="t" anchorCtr="0" compatLnSpc="1">
            <a:prstTxWarp prst="textNoShape">
              <a:avLst/>
            </a:prstTxWarp>
          </a:bodyPr>
          <a:lstStyle>
            <a:lvl1pPr defTabSz="966788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9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5" rIns="96649" bIns="48325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9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5" rIns="96649" bIns="48325" numCol="1" anchor="b" anchorCtr="0" compatLnSpc="1">
            <a:prstTxWarp prst="textNoShape">
              <a:avLst/>
            </a:prstTxWarp>
          </a:bodyPr>
          <a:lstStyle>
            <a:lvl1pPr defTabSz="966788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94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5" rIns="96649" bIns="48325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smtClean="0"/>
            </a:lvl1pPr>
          </a:lstStyle>
          <a:p>
            <a:pPr>
              <a:defRPr/>
            </a:pPr>
            <a:fld id="{CCE1C047-9400-4003-8170-2DDE3AD0C5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8788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25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625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>
            <a:lvl1pPr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25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fld id="{8A17F7D2-558C-4B54-B41C-0EC3F385C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244AAD24-CB5A-4F65-A581-BAEE0B4D41D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DBE01036-329B-4D1B-B5ED-6C7C4EF071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9292A413-C5A9-4BB5-B042-EF25E03753B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01A77C2A-D27B-4494-8807-CB2E01C1CF7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D71547D1-3D9D-4446-B441-E4FC79E25FA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8A229D8E-CB17-4C40-8438-F53717D8DCB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D95B0A4E-5F5F-4928-9390-C4DA53D37ED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6519A8FE-C27F-4F9A-B8FC-6B2ED9F8EAF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5EBD6BF1-6DAA-4331-9FDA-28DC4472251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3D10C5B2-DE71-4AEC-A193-54F94C5B120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8A54FF84-E153-4987-A50B-89F56C93679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38175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C7EF56FA-9887-49DC-8739-A85C1BB024B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6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3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3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e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6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0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5026860" y="1146176"/>
            <a:ext cx="19287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dirty="0">
                <a:solidFill>
                  <a:srgbClr val="FF9900"/>
                </a:solidFill>
              </a:rPr>
              <a:t>Spring 2024</a:t>
            </a:r>
            <a:endParaRPr lang="en-US" sz="3200" b="0" dirty="0">
              <a:solidFill>
                <a:srgbClr val="FF9900"/>
              </a:solidFill>
            </a:endParaRPr>
          </a:p>
        </p:txBody>
      </p:sp>
      <p:sp>
        <p:nvSpPr>
          <p:cNvPr id="17412" name="Rectangle 3"/>
          <p:cNvSpPr>
            <a:spLocks noChangeArrowheads="1"/>
          </p:cNvSpPr>
          <p:nvPr/>
        </p:nvSpPr>
        <p:spPr bwMode="auto">
          <a:xfrm>
            <a:off x="7569501" y="4443113"/>
            <a:ext cx="2667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4000" b="0" dirty="0">
                <a:solidFill>
                  <a:srgbClr val="0000FF"/>
                </a:solidFill>
              </a:rPr>
              <a:t>Notes 19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4779964" y="450850"/>
            <a:ext cx="2352675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ECE 6345</a:t>
            </a:r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4496280" y="1906589"/>
            <a:ext cx="33153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0"/>
              <a:t>Prof. David R. Jackson</a:t>
            </a:r>
          </a:p>
          <a:p>
            <a:pPr algn="ctr" eaLnBrk="0" hangingPunct="0"/>
            <a:r>
              <a:rPr lang="en-US" sz="2400" b="0"/>
              <a:t>ECE Dept.</a:t>
            </a:r>
          </a:p>
        </p:txBody>
      </p:sp>
      <p:pic>
        <p:nvPicPr>
          <p:cNvPr id="17415" name="Picture 6" descr="asp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1659" y="3575696"/>
            <a:ext cx="3749675" cy="253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8A229D8E-CB17-4C40-8438-F53717D8DCB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19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20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21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22" name="Rectangle 7"/>
          <p:cNvSpPr>
            <a:spLocks noChangeArrowheads="1"/>
          </p:cNvSpPr>
          <p:nvPr/>
        </p:nvSpPr>
        <p:spPr bwMode="auto">
          <a:xfrm>
            <a:off x="1255714" y="1230314"/>
            <a:ext cx="88325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 smtClean="0">
                <a:solidFill>
                  <a:srgbClr val="0000FF"/>
                </a:solidFill>
              </a:rPr>
              <a:t>Define: </a:t>
            </a:r>
            <a:endParaRPr lang="en-US" sz="2000" b="0" dirty="0">
              <a:solidFill>
                <a:srgbClr val="0000FF"/>
              </a:solidFill>
            </a:endParaRPr>
          </a:p>
        </p:txBody>
      </p:sp>
      <p:graphicFrame>
        <p:nvGraphicFramePr>
          <p:cNvPr id="1331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9696571"/>
              </p:ext>
            </p:extLst>
          </p:nvPr>
        </p:nvGraphicFramePr>
        <p:xfrm>
          <a:off x="2338388" y="962025"/>
          <a:ext cx="2100262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Equation" r:id="rId3" imgW="1079280" imgH="469800" progId="Equation.DSMT4">
                  <p:embed/>
                </p:oleObj>
              </mc:Choice>
              <mc:Fallback>
                <p:oleObj name="Equation" r:id="rId3" imgW="1079280" imgH="4698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8388" y="962025"/>
                        <a:ext cx="2100262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5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3758119"/>
              </p:ext>
            </p:extLst>
          </p:nvPr>
        </p:nvGraphicFramePr>
        <p:xfrm>
          <a:off x="5026026" y="1857375"/>
          <a:ext cx="3114675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Equation" r:id="rId5" imgW="1663560" imgH="545760" progId="Equation.DSMT4">
                  <p:embed/>
                </p:oleObj>
              </mc:Choice>
              <mc:Fallback>
                <p:oleObj name="Equation" r:id="rId5" imgW="1663560" imgH="54576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6026" y="1857375"/>
                        <a:ext cx="3114675" cy="1022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6" name="Object 13"/>
          <p:cNvGraphicFramePr>
            <a:graphicFrameLocks noChangeAspect="1"/>
          </p:cNvGraphicFramePr>
          <p:nvPr/>
        </p:nvGraphicFramePr>
        <p:xfrm>
          <a:off x="5037240" y="3262965"/>
          <a:ext cx="1671330" cy="32617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Equation" r:id="rId7" imgW="1066680" imgH="2082600" progId="Equation.DSMT4">
                  <p:embed/>
                </p:oleObj>
              </mc:Choice>
              <mc:Fallback>
                <p:oleObj name="Equation" r:id="rId7" imgW="1066680" imgH="20826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7240" y="3262965"/>
                        <a:ext cx="1671330" cy="32617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3" name="Rectangle 14"/>
          <p:cNvSpPr>
            <a:spLocks noChangeArrowheads="1"/>
          </p:cNvSpPr>
          <p:nvPr/>
        </p:nvSpPr>
        <p:spPr bwMode="auto">
          <a:xfrm>
            <a:off x="2890839" y="2244725"/>
            <a:ext cx="1889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General formula:</a:t>
            </a:r>
          </a:p>
        </p:txBody>
      </p:sp>
      <p:sp>
        <p:nvSpPr>
          <p:cNvPr id="13324" name="Rectangle 15"/>
          <p:cNvSpPr>
            <a:spLocks noChangeArrowheads="1"/>
          </p:cNvSpPr>
          <p:nvPr/>
        </p:nvSpPr>
        <p:spPr bwMode="auto">
          <a:xfrm>
            <a:off x="3808414" y="3105150"/>
            <a:ext cx="847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Values:</a:t>
            </a:r>
          </a:p>
        </p:txBody>
      </p:sp>
      <p:sp>
        <p:nvSpPr>
          <p:cNvPr id="350224" name="Rectangle 16"/>
          <p:cNvSpPr>
            <a:spLocks noChangeArrowheads="1"/>
          </p:cNvSpPr>
          <p:nvPr/>
        </p:nvSpPr>
        <p:spPr bwMode="auto">
          <a:xfrm>
            <a:off x="2801938" y="230189"/>
            <a:ext cx="6697662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Approximation of “</a:t>
            </a:r>
            <a:r>
              <a:rPr lang="en-US" sz="3600" i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</a:t>
            </a:r>
            <a:r>
              <a:rPr lang="en-US" sz="3600" i="1" baseline="-250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r>
              <a:rPr lang="en-US" sz="36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” </a:t>
            </a: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(cont.)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5EBD6BF1-6DAA-4331-9FDA-28DC4472251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3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4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5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6" name="Rectangle 7"/>
          <p:cNvSpPr>
            <a:spLocks noChangeArrowheads="1"/>
          </p:cNvSpPr>
          <p:nvPr/>
        </p:nvSpPr>
        <p:spPr bwMode="auto">
          <a:xfrm>
            <a:off x="1150939" y="1065213"/>
            <a:ext cx="171700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We then have: </a:t>
            </a:r>
          </a:p>
        </p:txBody>
      </p:sp>
      <p:graphicFrame>
        <p:nvGraphicFramePr>
          <p:cNvPr id="14338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0521091"/>
              </p:ext>
            </p:extLst>
          </p:nvPr>
        </p:nvGraphicFramePr>
        <p:xfrm>
          <a:off x="1982788" y="1604963"/>
          <a:ext cx="7916862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Equation" r:id="rId3" imgW="4647960" imgH="444240" progId="Equation.DSMT4">
                  <p:embed/>
                </p:oleObj>
              </mc:Choice>
              <mc:Fallback>
                <p:oleObj name="Equation" r:id="rId3" imgW="4647960" imgH="444240" progId="Equation.DSMT4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2788" y="1604963"/>
                        <a:ext cx="7916862" cy="757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2431978"/>
              </p:ext>
            </p:extLst>
          </p:nvPr>
        </p:nvGraphicFramePr>
        <p:xfrm>
          <a:off x="6940550" y="2655888"/>
          <a:ext cx="1654175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Equation" r:id="rId5" imgW="939600" imgH="431640" progId="Equation.DSMT4">
                  <p:embed/>
                </p:oleObj>
              </mc:Choice>
              <mc:Fallback>
                <p:oleObj name="Equation" r:id="rId5" imgW="939600" imgH="4316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0550" y="2655888"/>
                        <a:ext cx="1654175" cy="760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7" name="Rectangle 13"/>
          <p:cNvSpPr>
            <a:spLocks noChangeArrowheads="1"/>
          </p:cNvSpPr>
          <p:nvPr/>
        </p:nvSpPr>
        <p:spPr bwMode="auto">
          <a:xfrm>
            <a:off x="2027073" y="2876243"/>
            <a:ext cx="491160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Collecting the terms of the series, we have</a:t>
            </a:r>
          </a:p>
        </p:txBody>
      </p:sp>
      <p:sp>
        <p:nvSpPr>
          <p:cNvPr id="14348" name="Rectangle 14"/>
          <p:cNvSpPr>
            <a:spLocks noChangeArrowheads="1"/>
          </p:cNvSpPr>
          <p:nvPr/>
        </p:nvSpPr>
        <p:spPr bwMode="auto">
          <a:xfrm>
            <a:off x="3076480" y="3516076"/>
            <a:ext cx="692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where</a:t>
            </a:r>
          </a:p>
        </p:txBody>
      </p:sp>
      <p:graphicFrame>
        <p:nvGraphicFramePr>
          <p:cNvPr id="1434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1299606"/>
              </p:ext>
            </p:extLst>
          </p:nvPr>
        </p:nvGraphicFramePr>
        <p:xfrm>
          <a:off x="4179888" y="3868748"/>
          <a:ext cx="4525962" cy="27114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" name="Equation" r:id="rId7" imgW="3136680" imgH="1879560" progId="Equation.DSMT4">
                  <p:embed/>
                </p:oleObj>
              </mc:Choice>
              <mc:Fallback>
                <p:oleObj name="Equation" r:id="rId7" imgW="3136680" imgH="187956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9888" y="3868748"/>
                        <a:ext cx="4525962" cy="27114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1249" name="Rectangle 17"/>
          <p:cNvSpPr>
            <a:spLocks noChangeArrowheads="1"/>
          </p:cNvSpPr>
          <p:nvPr/>
        </p:nvSpPr>
        <p:spPr bwMode="auto">
          <a:xfrm>
            <a:off x="2801938" y="230189"/>
            <a:ext cx="6697662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Approximation of “</a:t>
            </a:r>
            <a:r>
              <a:rPr lang="en-US" sz="3600" i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</a:t>
            </a:r>
            <a:r>
              <a:rPr lang="en-US" sz="3600" i="1" baseline="-250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r>
              <a:rPr lang="en-US" sz="36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” </a:t>
            </a: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(cont.)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5EBD6BF1-6DAA-4331-9FDA-28DC4472251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BF00B1E2-DD91-D47B-F8FC-198883FFB9F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2074983"/>
              </p:ext>
            </p:extLst>
          </p:nvPr>
        </p:nvGraphicFramePr>
        <p:xfrm>
          <a:off x="9040813" y="2854325"/>
          <a:ext cx="1060798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" name="Equation" r:id="rId9" imgW="622080" imgH="253800" progId="Equation.DSMT4">
                  <p:embed/>
                </p:oleObj>
              </mc:Choice>
              <mc:Fallback>
                <p:oleObj name="Equation" r:id="rId9" imgW="6220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040813" y="2854325"/>
                        <a:ext cx="1060798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66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67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68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69" name="Rectangle 7"/>
          <p:cNvSpPr>
            <a:spLocks noChangeArrowheads="1"/>
          </p:cNvSpPr>
          <p:nvPr/>
        </p:nvSpPr>
        <p:spPr bwMode="auto">
          <a:xfrm>
            <a:off x="2636839" y="1058864"/>
            <a:ext cx="197970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Hence, we have: </a:t>
            </a:r>
          </a:p>
        </p:txBody>
      </p:sp>
      <p:sp>
        <p:nvSpPr>
          <p:cNvPr id="15370" name="Rectangle 11"/>
          <p:cNvSpPr>
            <a:spLocks noChangeArrowheads="1"/>
          </p:cNvSpPr>
          <p:nvPr/>
        </p:nvSpPr>
        <p:spPr bwMode="auto">
          <a:xfrm>
            <a:off x="3749959" y="2752867"/>
            <a:ext cx="692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where</a:t>
            </a:r>
          </a:p>
        </p:txBody>
      </p:sp>
      <p:graphicFrame>
        <p:nvGraphicFramePr>
          <p:cNvPr id="15362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2927437"/>
              </p:ext>
            </p:extLst>
          </p:nvPr>
        </p:nvGraphicFramePr>
        <p:xfrm>
          <a:off x="4708525" y="1589088"/>
          <a:ext cx="2312988" cy="85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Equation" r:id="rId3" imgW="1168200" imgH="431640" progId="Equation.DSMT4">
                  <p:embed/>
                </p:oleObj>
              </mc:Choice>
              <mc:Fallback>
                <p:oleObj name="Equation" r:id="rId3" imgW="1168200" imgH="43164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8525" y="1589088"/>
                        <a:ext cx="2312988" cy="855662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3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35901"/>
              </p:ext>
            </p:extLst>
          </p:nvPr>
        </p:nvGraphicFramePr>
        <p:xfrm>
          <a:off x="4897438" y="3259139"/>
          <a:ext cx="2432050" cy="310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Equation" r:id="rId5" imgW="1320480" imgH="1688760" progId="Equation.DSMT4">
                  <p:embed/>
                </p:oleObj>
              </mc:Choice>
              <mc:Fallback>
                <p:oleObj name="Equation" r:id="rId5" imgW="1320480" imgH="168876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7438" y="3259139"/>
                        <a:ext cx="2432050" cy="310832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2273" name="Rectangle 17"/>
          <p:cNvSpPr>
            <a:spLocks noChangeArrowheads="1"/>
          </p:cNvSpPr>
          <p:nvPr/>
        </p:nvSpPr>
        <p:spPr bwMode="auto">
          <a:xfrm>
            <a:off x="2801938" y="230189"/>
            <a:ext cx="6697662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Approximation of “</a:t>
            </a:r>
            <a:r>
              <a:rPr lang="en-US" sz="3600" i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</a:t>
            </a:r>
            <a:r>
              <a:rPr lang="en-US" sz="3600" i="1" baseline="-250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r>
              <a:rPr lang="en-US" sz="36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” </a:t>
            </a: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(cont.)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5EBD6BF1-6DAA-4331-9FDA-28DC4472251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5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6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7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2045" name="Rectangle 29"/>
          <p:cNvSpPr>
            <a:spLocks noChangeArrowheads="1"/>
          </p:cNvSpPr>
          <p:nvPr/>
        </p:nvSpPr>
        <p:spPr bwMode="auto">
          <a:xfrm>
            <a:off x="2801938" y="230189"/>
            <a:ext cx="6697662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Approximation of “</a:t>
            </a:r>
            <a:r>
              <a:rPr lang="en-US" sz="3600" i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</a:t>
            </a:r>
            <a:r>
              <a:rPr lang="en-US" sz="3600" i="1" baseline="-250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r>
              <a:rPr lang="en-US" sz="36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” </a:t>
            </a: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(cont.)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5EBD6BF1-6DAA-4331-9FDA-28DC4472251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4" name="Text Box 36"/>
          <p:cNvSpPr txBox="1">
            <a:spLocks noChangeArrowheads="1"/>
          </p:cNvSpPr>
          <p:nvPr/>
        </p:nvSpPr>
        <p:spPr bwMode="auto">
          <a:xfrm>
            <a:off x="1676401" y="1793876"/>
            <a:ext cx="92344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0" dirty="0">
                <a:solidFill>
                  <a:srgbClr val="0000FF"/>
                </a:solidFill>
              </a:rPr>
              <a:t>In this set of notes we approximate the </a:t>
            </a:r>
            <a:r>
              <a:rPr lang="en-US" sz="2400" b="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b="0" i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b="0" dirty="0" smtClean="0">
                <a:solidFill>
                  <a:srgbClr val="0000FF"/>
                </a:solidFill>
              </a:rPr>
              <a:t> </a:t>
            </a:r>
            <a:r>
              <a:rPr lang="en-US" sz="2400" b="0" dirty="0">
                <a:solidFill>
                  <a:srgbClr val="0000FF"/>
                </a:solidFill>
              </a:rPr>
              <a:t>factor for the circular patch to obtain an approximate closed-form CAD formula for it.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5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6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7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61" name="Rectangle 28"/>
          <p:cNvSpPr>
            <a:spLocks noChangeArrowheads="1"/>
          </p:cNvSpPr>
          <p:nvPr/>
        </p:nvSpPr>
        <p:spPr bwMode="auto">
          <a:xfrm>
            <a:off x="534845" y="1038700"/>
            <a:ext cx="318203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From Notes 18 we have:</a:t>
            </a:r>
          </a:p>
        </p:txBody>
      </p:sp>
      <p:sp>
        <p:nvSpPr>
          <p:cNvPr id="342045" name="Rectangle 29"/>
          <p:cNvSpPr>
            <a:spLocks noChangeArrowheads="1"/>
          </p:cNvSpPr>
          <p:nvPr/>
        </p:nvSpPr>
        <p:spPr bwMode="auto">
          <a:xfrm>
            <a:off x="2801938" y="230189"/>
            <a:ext cx="6697662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Approximation of “</a:t>
            </a:r>
            <a:r>
              <a:rPr lang="en-US" sz="3600" i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</a:t>
            </a:r>
            <a:r>
              <a:rPr lang="en-US" sz="3600" i="1" baseline="-250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r>
              <a:rPr lang="en-US" sz="36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” </a:t>
            </a: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(cont.)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5EBD6BF1-6DAA-4331-9FDA-28DC4472251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3175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359874"/>
              </p:ext>
            </p:extLst>
          </p:nvPr>
        </p:nvGraphicFramePr>
        <p:xfrm>
          <a:off x="3194050" y="5224463"/>
          <a:ext cx="6027738" cy="808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3" imgW="3504960" imgH="469800" progId="Equation.DSMT4">
                  <p:embed/>
                </p:oleObj>
              </mc:Choice>
              <mc:Fallback>
                <p:oleObj name="Equation" r:id="rId3" imgW="3504960" imgH="46980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4050" y="5224463"/>
                        <a:ext cx="6027738" cy="80803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16"/>
          <p:cNvSpPr>
            <a:spLocks noChangeArrowheads="1"/>
          </p:cNvSpPr>
          <p:nvPr/>
        </p:nvSpPr>
        <p:spPr bwMode="auto">
          <a:xfrm>
            <a:off x="1960089" y="6189779"/>
            <a:ext cx="84312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2000" b="0" dirty="0">
                <a:solidFill>
                  <a:srgbClr val="0000FF"/>
                </a:solidFill>
              </a:rPr>
              <a:t>The goal is to approximate this integral for the </a:t>
            </a:r>
            <a:r>
              <a:rPr lang="en-US" sz="2400" b="0" i="1" dirty="0" smtClean="0">
                <a:solidFill>
                  <a:srgbClr val="0000FF"/>
                </a:solidFill>
                <a:latin typeface="Times New Roman" pitchFamily="18" charset="0"/>
              </a:rPr>
              <a:t>p</a:t>
            </a:r>
            <a:r>
              <a:rPr lang="en-US" sz="2400" b="0" i="1" baseline="-25000" dirty="0" smtClean="0">
                <a:solidFill>
                  <a:srgbClr val="0000FF"/>
                </a:solidFill>
                <a:latin typeface="Times New Roman" pitchFamily="18" charset="0"/>
              </a:rPr>
              <a:t>c</a:t>
            </a:r>
            <a:r>
              <a:rPr lang="en-US" sz="2000" b="0" dirty="0" smtClean="0">
                <a:solidFill>
                  <a:srgbClr val="0000FF"/>
                </a:solidFill>
              </a:rPr>
              <a:t> </a:t>
            </a:r>
            <a:r>
              <a:rPr lang="en-US" sz="2000" b="0" dirty="0">
                <a:solidFill>
                  <a:srgbClr val="0000FF"/>
                </a:solidFill>
              </a:rPr>
              <a:t>factor in closed form.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C70072C9-4601-0EC3-D03E-81093BB72D8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1794017"/>
              </p:ext>
            </p:extLst>
          </p:nvPr>
        </p:nvGraphicFramePr>
        <p:xfrm>
          <a:off x="1447800" y="1628775"/>
          <a:ext cx="2525713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5" imgW="1409400" imgH="914400" progId="Equation.DSMT4">
                  <p:embed/>
                </p:oleObj>
              </mc:Choice>
              <mc:Fallback>
                <p:oleObj name="Equation" r:id="rId5" imgW="1409400" imgH="914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47800" y="1628775"/>
                        <a:ext cx="2525713" cy="16383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CE802F40-99F1-2474-FFED-6DEE987D44B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4630676"/>
              </p:ext>
            </p:extLst>
          </p:nvPr>
        </p:nvGraphicFramePr>
        <p:xfrm>
          <a:off x="2395236" y="3509920"/>
          <a:ext cx="8313738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7" imgW="8313589" imgH="626577" progId="Equation.DSMT4">
                  <p:embed/>
                </p:oleObj>
              </mc:Choice>
              <mc:Fallback>
                <p:oleObj name="Equation" r:id="rId7" imgW="8313589" imgH="62657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395236" y="3509920"/>
                        <a:ext cx="8313738" cy="627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B6D14DD-1419-0EB0-AF18-B3F23DAD63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8196133"/>
              </p:ext>
            </p:extLst>
          </p:nvPr>
        </p:nvGraphicFramePr>
        <p:xfrm>
          <a:off x="2458308" y="4289768"/>
          <a:ext cx="2501900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9" imgW="2502641" imgH="525993" progId="Equation.DSMT4">
                  <p:embed/>
                </p:oleObj>
              </mc:Choice>
              <mc:Fallback>
                <p:oleObj name="Equation" r:id="rId9" imgW="2502641" imgH="525993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458308" y="4289768"/>
                        <a:ext cx="2501900" cy="525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08EA7DB-8EF5-79EE-94BD-37CFE9DD2E0C}"/>
              </a:ext>
            </a:extLst>
          </p:cNvPr>
          <p:cNvSpPr txBox="1"/>
          <p:nvPr/>
        </p:nvSpPr>
        <p:spPr>
          <a:xfrm>
            <a:off x="4627345" y="2076791"/>
            <a:ext cx="6636182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0" dirty="0"/>
              <a:t>The </a:t>
            </a:r>
            <a:r>
              <a:rPr lang="en-US" sz="1600" b="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600" b="0" i="1" baseline="-25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600" b="0" dirty="0" smtClean="0"/>
              <a:t> </a:t>
            </a:r>
            <a:r>
              <a:rPr lang="en-US" sz="1600" b="0" dirty="0"/>
              <a:t>term gives the ratio of the power radiated by the actual patch to the power radiated if we ignore the array factor, and collapse the magnetic current down to a single dipole.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5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6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7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717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0156098"/>
              </p:ext>
            </p:extLst>
          </p:nvPr>
        </p:nvGraphicFramePr>
        <p:xfrm>
          <a:off x="2716213" y="3883025"/>
          <a:ext cx="6027737" cy="96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3" imgW="3504960" imgH="558720" progId="Equation.DSMT4">
                  <p:embed/>
                </p:oleObj>
              </mc:Choice>
              <mc:Fallback>
                <p:oleObj name="Equation" r:id="rId3" imgW="3504960" imgH="55872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6213" y="3883025"/>
                        <a:ext cx="6027737" cy="960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8" name="Rectangle 13"/>
          <p:cNvSpPr>
            <a:spLocks noChangeArrowheads="1"/>
          </p:cNvSpPr>
          <p:nvPr/>
        </p:nvSpPr>
        <p:spPr bwMode="auto">
          <a:xfrm>
            <a:off x="1335891" y="2207579"/>
            <a:ext cx="7127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Using</a:t>
            </a:r>
          </a:p>
        </p:txBody>
      </p:sp>
      <p:graphicFrame>
        <p:nvGraphicFramePr>
          <p:cNvPr id="7171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6597223"/>
              </p:ext>
            </p:extLst>
          </p:nvPr>
        </p:nvGraphicFramePr>
        <p:xfrm>
          <a:off x="2340074" y="2410277"/>
          <a:ext cx="2281238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5" imgW="1409400" imgH="419040" progId="Equation.DSMT4">
                  <p:embed/>
                </p:oleObj>
              </mc:Choice>
              <mc:Fallback>
                <p:oleObj name="Equation" r:id="rId5" imgW="1409400" imgH="41904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0074" y="2410277"/>
                        <a:ext cx="2281238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9" name="Rectangle 15"/>
          <p:cNvSpPr>
            <a:spLocks noChangeArrowheads="1"/>
          </p:cNvSpPr>
          <p:nvPr/>
        </p:nvSpPr>
        <p:spPr bwMode="auto">
          <a:xfrm>
            <a:off x="2458855" y="3409783"/>
            <a:ext cx="995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we have</a:t>
            </a:r>
          </a:p>
        </p:txBody>
      </p:sp>
      <p:sp>
        <p:nvSpPr>
          <p:cNvPr id="7181" name="Rectangle 17"/>
          <p:cNvSpPr>
            <a:spLocks noChangeArrowheads="1"/>
          </p:cNvSpPr>
          <p:nvPr/>
        </p:nvSpPr>
        <p:spPr bwMode="auto">
          <a:xfrm>
            <a:off x="1767707" y="6092659"/>
            <a:ext cx="86723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000" b="0" dirty="0">
                <a:solidFill>
                  <a:srgbClr val="0000FF"/>
                </a:solidFill>
              </a:rPr>
              <a:t>We next approximate the Bessel function terms appearing in this expression.  </a:t>
            </a:r>
          </a:p>
        </p:txBody>
      </p:sp>
      <p:graphicFrame>
        <p:nvGraphicFramePr>
          <p:cNvPr id="7172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8155148"/>
              </p:ext>
            </p:extLst>
          </p:nvPr>
        </p:nvGraphicFramePr>
        <p:xfrm>
          <a:off x="4562292" y="5435434"/>
          <a:ext cx="1274762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7" imgW="787320" imgH="228600" progId="Equation.DSMT4">
                  <p:embed/>
                </p:oleObj>
              </mc:Choice>
              <mc:Fallback>
                <p:oleObj name="Equation" r:id="rId7" imgW="787320" imgH="2286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2292" y="5435434"/>
                        <a:ext cx="1274762" cy="366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2" name="Rectangle 19"/>
          <p:cNvSpPr>
            <a:spLocks noChangeArrowheads="1"/>
          </p:cNvSpPr>
          <p:nvPr/>
        </p:nvSpPr>
        <p:spPr bwMode="auto">
          <a:xfrm>
            <a:off x="3425642" y="5144921"/>
            <a:ext cx="781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2000" b="0">
                <a:solidFill>
                  <a:srgbClr val="0000FF"/>
                </a:solidFill>
              </a:rPr>
              <a:t>where</a:t>
            </a:r>
          </a:p>
        </p:txBody>
      </p:sp>
      <p:sp>
        <p:nvSpPr>
          <p:cNvPr id="356372" name="Rectangle 20"/>
          <p:cNvSpPr>
            <a:spLocks noChangeArrowheads="1"/>
          </p:cNvSpPr>
          <p:nvPr/>
        </p:nvSpPr>
        <p:spPr bwMode="auto">
          <a:xfrm>
            <a:off x="2801938" y="230189"/>
            <a:ext cx="6697662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Approximation of “</a:t>
            </a:r>
            <a:r>
              <a:rPr lang="en-US" sz="3600" i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</a:t>
            </a:r>
            <a:r>
              <a:rPr lang="en-US" sz="3600" i="1" baseline="-250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r>
              <a:rPr lang="en-US" sz="36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” </a:t>
            </a: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(cont.)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5EBD6BF1-6DAA-4331-9FDA-28DC4472251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717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906478"/>
              </p:ext>
            </p:extLst>
          </p:nvPr>
        </p:nvGraphicFramePr>
        <p:xfrm>
          <a:off x="2752725" y="1069975"/>
          <a:ext cx="6092825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9" imgW="3543120" imgH="469800" progId="Equation.DSMT4">
                  <p:embed/>
                </p:oleObj>
              </mc:Choice>
              <mc:Fallback>
                <p:oleObj name="Equation" r:id="rId9" imgW="3543120" imgH="46980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2725" y="1069975"/>
                        <a:ext cx="6092825" cy="808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0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1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2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1026027" y="1158992"/>
            <a:ext cx="794017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From Abramowitz and </a:t>
            </a:r>
            <a:r>
              <a:rPr lang="en-US" sz="2000" b="0" dirty="0" err="1">
                <a:solidFill>
                  <a:srgbClr val="0000FF"/>
                </a:solidFill>
              </a:rPr>
              <a:t>Stegun</a:t>
            </a:r>
            <a:r>
              <a:rPr lang="en-US" sz="2000" b="0" dirty="0">
                <a:solidFill>
                  <a:srgbClr val="0000FF"/>
                </a:solidFill>
              </a:rPr>
              <a:t>, we have the following approximations:</a:t>
            </a:r>
          </a:p>
        </p:txBody>
      </p:sp>
      <p:graphicFrame>
        <p:nvGraphicFramePr>
          <p:cNvPr id="819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2256438"/>
              </p:ext>
            </p:extLst>
          </p:nvPr>
        </p:nvGraphicFramePr>
        <p:xfrm>
          <a:off x="2666131" y="1923110"/>
          <a:ext cx="4916972" cy="29577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Equation" r:id="rId3" imgW="3251160" imgH="1955520" progId="Equation.DSMT4">
                  <p:embed/>
                </p:oleObj>
              </mc:Choice>
              <mc:Fallback>
                <p:oleObj name="Equation" r:id="rId3" imgW="3251160" imgH="195552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6131" y="1923110"/>
                        <a:ext cx="4916972" cy="29577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14"/>
          <p:cNvGraphicFramePr>
            <a:graphicFrameLocks noChangeAspect="1"/>
          </p:cNvGraphicFramePr>
          <p:nvPr/>
        </p:nvGraphicFramePr>
        <p:xfrm>
          <a:off x="3376613" y="5502275"/>
          <a:ext cx="1681162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Equation" r:id="rId5" imgW="876240" imgH="253800" progId="Equation.DSMT4">
                  <p:embed/>
                </p:oleObj>
              </mc:Choice>
              <mc:Fallback>
                <p:oleObj name="Equation" r:id="rId5" imgW="876240" imgH="2538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6613" y="5502275"/>
                        <a:ext cx="1681162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6" name="Object 15"/>
          <p:cNvGraphicFramePr>
            <a:graphicFrameLocks noChangeAspect="1"/>
          </p:cNvGraphicFramePr>
          <p:nvPr/>
        </p:nvGraphicFramePr>
        <p:xfrm>
          <a:off x="6230939" y="5565775"/>
          <a:ext cx="3430587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7" imgW="1866600" imgH="228600" progId="Equation.DSMT4">
                  <p:embed/>
                </p:oleObj>
              </mc:Choice>
              <mc:Fallback>
                <p:oleObj name="Equation" r:id="rId7" imgW="1866600" imgH="2286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0939" y="5565775"/>
                        <a:ext cx="3430587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16"/>
          <p:cNvGraphicFramePr>
            <a:graphicFrameLocks noChangeAspect="1"/>
          </p:cNvGraphicFramePr>
          <p:nvPr/>
        </p:nvGraphicFramePr>
        <p:xfrm>
          <a:off x="6086761" y="4367414"/>
          <a:ext cx="3578225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Equation" r:id="rId9" imgW="1981080" imgH="228600" progId="Equation.DSMT4">
                  <p:embed/>
                </p:oleObj>
              </mc:Choice>
              <mc:Fallback>
                <p:oleObj name="Equation" r:id="rId9" imgW="1981080" imgH="2286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6761" y="4367414"/>
                        <a:ext cx="3578225" cy="41116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5" name="Rectangle 17"/>
          <p:cNvSpPr>
            <a:spLocks noChangeArrowheads="1"/>
          </p:cNvSpPr>
          <p:nvPr/>
        </p:nvSpPr>
        <p:spPr bwMode="auto">
          <a:xfrm>
            <a:off x="2209801" y="5568950"/>
            <a:ext cx="1001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>
                <a:solidFill>
                  <a:srgbClr val="0000FF"/>
                </a:solidFill>
              </a:rPr>
              <a:t>We keep</a:t>
            </a:r>
          </a:p>
        </p:txBody>
      </p:sp>
      <p:sp>
        <p:nvSpPr>
          <p:cNvPr id="8206" name="Rectangle 18"/>
          <p:cNvSpPr>
            <a:spLocks noChangeArrowheads="1"/>
          </p:cNvSpPr>
          <p:nvPr/>
        </p:nvSpPr>
        <p:spPr bwMode="auto">
          <a:xfrm>
            <a:off x="5622926" y="5600700"/>
            <a:ext cx="21113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2000" b="0">
                <a:solidFill>
                  <a:srgbClr val="0000FF"/>
                </a:solidFill>
              </a:rPr>
              <a:t>error                 for</a:t>
            </a:r>
          </a:p>
        </p:txBody>
      </p:sp>
      <p:sp>
        <p:nvSpPr>
          <p:cNvPr id="355347" name="Rectangle 19"/>
          <p:cNvSpPr>
            <a:spLocks noChangeArrowheads="1"/>
          </p:cNvSpPr>
          <p:nvPr/>
        </p:nvSpPr>
        <p:spPr bwMode="auto">
          <a:xfrm>
            <a:off x="2801938" y="230189"/>
            <a:ext cx="6697662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Approximation of “</a:t>
            </a:r>
            <a:r>
              <a:rPr lang="en-US" sz="3600" i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</a:t>
            </a:r>
            <a:r>
              <a:rPr lang="en-US" sz="3600" i="1" baseline="-250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r>
              <a:rPr lang="en-US" sz="36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” </a:t>
            </a: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(cont.)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5EBD6BF1-6DAA-4331-9FDA-28DC4472251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4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5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6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8" name="Rectangle 11"/>
          <p:cNvSpPr>
            <a:spLocks noChangeArrowheads="1"/>
          </p:cNvSpPr>
          <p:nvPr/>
        </p:nvSpPr>
        <p:spPr bwMode="auto">
          <a:xfrm>
            <a:off x="2537141" y="5714514"/>
            <a:ext cx="10017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We keep</a:t>
            </a:r>
          </a:p>
        </p:txBody>
      </p:sp>
      <p:sp>
        <p:nvSpPr>
          <p:cNvPr id="9229" name="Rectangle 12"/>
          <p:cNvSpPr>
            <a:spLocks noChangeArrowheads="1"/>
          </p:cNvSpPr>
          <p:nvPr/>
        </p:nvSpPr>
        <p:spPr bwMode="auto">
          <a:xfrm>
            <a:off x="5807361" y="5708601"/>
            <a:ext cx="203741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>
                <a:solidFill>
                  <a:srgbClr val="0000FF"/>
                </a:solidFill>
              </a:rPr>
              <a:t>error                 for</a:t>
            </a:r>
          </a:p>
        </p:txBody>
      </p:sp>
      <p:graphicFrame>
        <p:nvGraphicFramePr>
          <p:cNvPr id="9218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5911502"/>
              </p:ext>
            </p:extLst>
          </p:nvPr>
        </p:nvGraphicFramePr>
        <p:xfrm>
          <a:off x="2656140" y="1804872"/>
          <a:ext cx="4809433" cy="32326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Equation" r:id="rId3" imgW="3136680" imgH="2108160" progId="Equation.DSMT4">
                  <p:embed/>
                </p:oleObj>
              </mc:Choice>
              <mc:Fallback>
                <p:oleObj name="Equation" r:id="rId3" imgW="3136680" imgH="210816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6140" y="1804872"/>
                        <a:ext cx="4809433" cy="32326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14"/>
          <p:cNvGraphicFramePr>
            <a:graphicFrameLocks noChangeAspect="1"/>
          </p:cNvGraphicFramePr>
          <p:nvPr/>
        </p:nvGraphicFramePr>
        <p:xfrm>
          <a:off x="6433471" y="4484906"/>
          <a:ext cx="3373437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Equation" r:id="rId5" imgW="1904760" imgH="228600" progId="Equation.DSMT4">
                  <p:embed/>
                </p:oleObj>
              </mc:Choice>
              <mc:Fallback>
                <p:oleObj name="Equation" r:id="rId5" imgW="1904760" imgH="2286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3471" y="4484906"/>
                        <a:ext cx="3373437" cy="40481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15"/>
          <p:cNvGraphicFramePr>
            <a:graphicFrameLocks noChangeAspect="1"/>
          </p:cNvGraphicFramePr>
          <p:nvPr/>
        </p:nvGraphicFramePr>
        <p:xfrm>
          <a:off x="3740466" y="5666890"/>
          <a:ext cx="1497012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Equation" r:id="rId7" imgW="825480" imgH="253800" progId="Equation.DSMT4">
                  <p:embed/>
                </p:oleObj>
              </mc:Choice>
              <mc:Fallback>
                <p:oleObj name="Equation" r:id="rId7" imgW="825480" imgH="2538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0466" y="5666890"/>
                        <a:ext cx="1497012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6218028"/>
              </p:ext>
            </p:extLst>
          </p:nvPr>
        </p:nvGraphicFramePr>
        <p:xfrm>
          <a:off x="6434422" y="5681613"/>
          <a:ext cx="3327400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Equation" r:id="rId9" imgW="1828800" imgH="228600" progId="Equation.DSMT4">
                  <p:embed/>
                </p:oleObj>
              </mc:Choice>
              <mc:Fallback>
                <p:oleObj name="Equation" r:id="rId9" imgW="1828800" imgH="2286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4422" y="5681613"/>
                        <a:ext cx="3327400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4081" name="Rectangle 17"/>
          <p:cNvSpPr>
            <a:spLocks noChangeArrowheads="1"/>
          </p:cNvSpPr>
          <p:nvPr/>
        </p:nvSpPr>
        <p:spPr bwMode="auto">
          <a:xfrm>
            <a:off x="2801938" y="230189"/>
            <a:ext cx="6697662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Approximation of “</a:t>
            </a:r>
            <a:r>
              <a:rPr lang="en-US" sz="3600" i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</a:t>
            </a:r>
            <a:r>
              <a:rPr lang="en-US" sz="3600" i="1" baseline="-250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r>
              <a:rPr lang="en-US" sz="36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” </a:t>
            </a: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(cont.)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5EBD6BF1-6DAA-4331-9FDA-28DC4472251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971500" y="1096262"/>
            <a:ext cx="53721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Also, from Abramowitz and </a:t>
            </a:r>
            <a:r>
              <a:rPr lang="en-US" sz="2000" b="0" dirty="0" err="1">
                <a:solidFill>
                  <a:srgbClr val="0000FF"/>
                </a:solidFill>
              </a:rPr>
              <a:t>Stegun</a:t>
            </a:r>
            <a:r>
              <a:rPr lang="en-US" sz="2000" b="0" dirty="0">
                <a:solidFill>
                  <a:srgbClr val="0000FF"/>
                </a:solidFill>
              </a:rPr>
              <a:t>, we have: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48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49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50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51" name="Rectangle 7"/>
          <p:cNvSpPr>
            <a:spLocks noChangeArrowheads="1"/>
          </p:cNvSpPr>
          <p:nvPr/>
        </p:nvSpPr>
        <p:spPr bwMode="auto">
          <a:xfrm>
            <a:off x="1228726" y="1492250"/>
            <a:ext cx="7350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>
                <a:solidFill>
                  <a:srgbClr val="0000FF"/>
                </a:solidFill>
              </a:rPr>
              <a:t>Define</a:t>
            </a:r>
          </a:p>
        </p:txBody>
      </p:sp>
      <p:sp>
        <p:nvSpPr>
          <p:cNvPr id="10252" name="Rectangle 8"/>
          <p:cNvSpPr>
            <a:spLocks noChangeArrowheads="1"/>
          </p:cNvSpPr>
          <p:nvPr/>
        </p:nvSpPr>
        <p:spPr bwMode="auto">
          <a:xfrm>
            <a:off x="2006600" y="2547938"/>
            <a:ext cx="18605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We then have:</a:t>
            </a:r>
          </a:p>
        </p:txBody>
      </p:sp>
      <p:graphicFrame>
        <p:nvGraphicFramePr>
          <p:cNvPr id="10242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1269189"/>
              </p:ext>
            </p:extLst>
          </p:nvPr>
        </p:nvGraphicFramePr>
        <p:xfrm>
          <a:off x="2160588" y="1395413"/>
          <a:ext cx="1536700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Equation" r:id="rId3" imgW="711000" imgH="228600" progId="Equation.DSMT4">
                  <p:embed/>
                </p:oleObj>
              </mc:Choice>
              <mc:Fallback>
                <p:oleObj name="Equation" r:id="rId3" imgW="711000" imgH="2286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0588" y="1395413"/>
                        <a:ext cx="1536700" cy="493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2832000"/>
              </p:ext>
            </p:extLst>
          </p:nvPr>
        </p:nvGraphicFramePr>
        <p:xfrm>
          <a:off x="2454275" y="3073400"/>
          <a:ext cx="8134350" cy="84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Equation" r:id="rId5" imgW="5016240" imgH="520560" progId="Equation.DSMT4">
                  <p:embed/>
                </p:oleObj>
              </mc:Choice>
              <mc:Fallback>
                <p:oleObj name="Equation" r:id="rId5" imgW="5016240" imgH="52056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4275" y="3073400"/>
                        <a:ext cx="8134350" cy="842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3" name="Rectangle 17"/>
          <p:cNvSpPr>
            <a:spLocks noChangeArrowheads="1"/>
          </p:cNvSpPr>
          <p:nvPr/>
        </p:nvSpPr>
        <p:spPr bwMode="auto">
          <a:xfrm>
            <a:off x="2016125" y="4468813"/>
            <a:ext cx="692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where</a:t>
            </a:r>
          </a:p>
        </p:txBody>
      </p:sp>
      <p:graphicFrame>
        <p:nvGraphicFramePr>
          <p:cNvPr id="10244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8248657"/>
              </p:ext>
            </p:extLst>
          </p:nvPr>
        </p:nvGraphicFramePr>
        <p:xfrm>
          <a:off x="2678113" y="4991101"/>
          <a:ext cx="1098550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Equation" r:id="rId7" imgW="507960" imgH="228600" progId="Equation.DSMT4">
                  <p:embed/>
                </p:oleObj>
              </mc:Choice>
              <mc:Fallback>
                <p:oleObj name="Equation" r:id="rId7" imgW="507960" imgH="2286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8113" y="4991101"/>
                        <a:ext cx="1098550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6131" name="Rectangle 19"/>
          <p:cNvSpPr>
            <a:spLocks noChangeArrowheads="1"/>
          </p:cNvSpPr>
          <p:nvPr/>
        </p:nvSpPr>
        <p:spPr bwMode="auto">
          <a:xfrm>
            <a:off x="2801938" y="230189"/>
            <a:ext cx="6697662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Approximation of “</a:t>
            </a:r>
            <a:r>
              <a:rPr lang="en-US" sz="3600" i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</a:t>
            </a:r>
            <a:r>
              <a:rPr lang="en-US" sz="3600" i="1" baseline="-250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r>
              <a:rPr lang="en-US" sz="36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” </a:t>
            </a: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(cont.)</a:t>
            </a:r>
          </a:p>
        </p:txBody>
      </p:sp>
      <p:graphicFrame>
        <p:nvGraphicFramePr>
          <p:cNvPr id="10245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7538135"/>
              </p:ext>
            </p:extLst>
          </p:nvPr>
        </p:nvGraphicFramePr>
        <p:xfrm>
          <a:off x="6072189" y="4313239"/>
          <a:ext cx="2801937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Equation" r:id="rId9" imgW="1726920" imgH="228600" progId="Equation.DSMT4">
                  <p:embed/>
                </p:oleObj>
              </mc:Choice>
              <mc:Fallback>
                <p:oleObj name="Equation" r:id="rId9" imgW="1726920" imgH="22860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2189" y="4313239"/>
                        <a:ext cx="2801937" cy="369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5" name="Line 21"/>
          <p:cNvSpPr>
            <a:spLocks noChangeShapeType="1"/>
          </p:cNvSpPr>
          <p:nvPr/>
        </p:nvSpPr>
        <p:spPr bwMode="auto">
          <a:xfrm flipV="1">
            <a:off x="7434263" y="3700464"/>
            <a:ext cx="0" cy="5286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5EBD6BF1-6DAA-4331-9FDA-28DC4472251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0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1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2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812801" y="1223963"/>
            <a:ext cx="62356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In order to evaluate the integrals that appear, we use: </a:t>
            </a:r>
          </a:p>
        </p:txBody>
      </p:sp>
      <p:graphicFrame>
        <p:nvGraphicFramePr>
          <p:cNvPr id="11266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6356202"/>
              </p:ext>
            </p:extLst>
          </p:nvPr>
        </p:nvGraphicFramePr>
        <p:xfrm>
          <a:off x="2636838" y="4572000"/>
          <a:ext cx="6818312" cy="175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3" imgW="3835080" imgH="990360" progId="Equation.DSMT4">
                  <p:embed/>
                </p:oleObj>
              </mc:Choice>
              <mc:Fallback>
                <p:oleObj name="Equation" r:id="rId3" imgW="3835080" imgH="990360" progId="Equation.DSMT4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6838" y="4572000"/>
                        <a:ext cx="6818312" cy="175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4662330"/>
              </p:ext>
            </p:extLst>
          </p:nvPr>
        </p:nvGraphicFramePr>
        <p:xfrm>
          <a:off x="2622550" y="1852613"/>
          <a:ext cx="7304088" cy="188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5" imgW="3835080" imgH="990360" progId="Equation.DSMT4">
                  <p:embed/>
                </p:oleObj>
              </mc:Choice>
              <mc:Fallback>
                <p:oleObj name="Equation" r:id="rId5" imgW="3835080" imgH="99036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2550" y="1852613"/>
                        <a:ext cx="7304088" cy="1887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4" name="Rectangle 16"/>
          <p:cNvSpPr>
            <a:spLocks noChangeArrowheads="1"/>
          </p:cNvSpPr>
          <p:nvPr/>
        </p:nvSpPr>
        <p:spPr bwMode="auto">
          <a:xfrm>
            <a:off x="1679576" y="3709988"/>
            <a:ext cx="1031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>
                <a:solidFill>
                  <a:srgbClr val="0000FF"/>
                </a:solidFill>
              </a:rPr>
              <a:t>Similarly,</a:t>
            </a:r>
          </a:p>
        </p:txBody>
      </p:sp>
      <p:sp>
        <p:nvSpPr>
          <p:cNvPr id="357393" name="Rectangle 17"/>
          <p:cNvSpPr>
            <a:spLocks noChangeArrowheads="1"/>
          </p:cNvSpPr>
          <p:nvPr/>
        </p:nvSpPr>
        <p:spPr bwMode="auto">
          <a:xfrm>
            <a:off x="2801938" y="230189"/>
            <a:ext cx="6697662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Approximation of “</a:t>
            </a:r>
            <a:r>
              <a:rPr lang="en-US" sz="3600" i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</a:t>
            </a:r>
            <a:r>
              <a:rPr lang="en-US" sz="3600" i="1" baseline="-250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r>
              <a:rPr lang="en-US" sz="36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” </a:t>
            </a: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(cont.)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5EBD6BF1-6DAA-4331-9FDA-28DC4472251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4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5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773113" y="2967039"/>
            <a:ext cx="285591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Hence, we </a:t>
            </a:r>
            <a:r>
              <a:rPr lang="en-US" sz="2000" b="0" dirty="0" smtClean="0">
                <a:solidFill>
                  <a:srgbClr val="0000FF"/>
                </a:solidFill>
              </a:rPr>
              <a:t>now have</a:t>
            </a:r>
            <a:r>
              <a:rPr lang="en-US" sz="2000" b="0" dirty="0">
                <a:solidFill>
                  <a:srgbClr val="0000FF"/>
                </a:solidFill>
              </a:rPr>
              <a:t>:</a:t>
            </a:r>
          </a:p>
        </p:txBody>
      </p:sp>
      <p:graphicFrame>
        <p:nvGraphicFramePr>
          <p:cNvPr id="1229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1510536"/>
              </p:ext>
            </p:extLst>
          </p:nvPr>
        </p:nvGraphicFramePr>
        <p:xfrm>
          <a:off x="2011363" y="3584575"/>
          <a:ext cx="8067675" cy="195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Equation" r:id="rId3" imgW="3974760" imgH="965160" progId="Equation.DSMT4">
                  <p:embed/>
                </p:oleObj>
              </mc:Choice>
              <mc:Fallback>
                <p:oleObj name="Equation" r:id="rId3" imgW="3974760" imgH="96516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1363" y="3584575"/>
                        <a:ext cx="8067675" cy="1958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175" name="Rectangle 15"/>
          <p:cNvSpPr>
            <a:spLocks noChangeArrowheads="1"/>
          </p:cNvSpPr>
          <p:nvPr/>
        </p:nvSpPr>
        <p:spPr bwMode="auto">
          <a:xfrm>
            <a:off x="2801938" y="230189"/>
            <a:ext cx="6697662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Approximation of “</a:t>
            </a:r>
            <a:r>
              <a:rPr lang="en-US" sz="3600" i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</a:t>
            </a:r>
            <a:r>
              <a:rPr lang="en-US" sz="3600" i="1" baseline="-250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r>
              <a:rPr lang="en-US" sz="36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” </a:t>
            </a: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(cont.)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5EBD6BF1-6DAA-4331-9FDA-28DC4472251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2C498EA1-ABA4-F13A-D693-344F7DEEB5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9661349"/>
              </p:ext>
            </p:extLst>
          </p:nvPr>
        </p:nvGraphicFramePr>
        <p:xfrm>
          <a:off x="2511424" y="1506537"/>
          <a:ext cx="8518869" cy="88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Equation" r:id="rId5" imgW="5016240" imgH="520560" progId="Equation.DSMT4">
                  <p:embed/>
                </p:oleObj>
              </mc:Choice>
              <mc:Fallback>
                <p:oleObj name="Equation" r:id="rId5" imgW="5016240" imgH="520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11424" y="1506537"/>
                        <a:ext cx="8518869" cy="884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1249364" y="1195389"/>
            <a:ext cx="137001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 smtClean="0">
                <a:solidFill>
                  <a:srgbClr val="0000FF"/>
                </a:solidFill>
              </a:rPr>
              <a:t>We had:</a:t>
            </a:r>
            <a:endParaRPr lang="en-US" sz="2000" b="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2106</TotalTime>
  <Words>297</Words>
  <Application>Microsoft Office PowerPoint</Application>
  <PresentationFormat>Widescreen</PresentationFormat>
  <Paragraphs>69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Times New Roman</vt:lpstr>
      <vt:lpstr>Default Design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Houston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6</dc:title>
  <dc:creator>lgiles</dc:creator>
  <cp:lastModifiedBy>Jackson, David R</cp:lastModifiedBy>
  <cp:revision>278</cp:revision>
  <dcterms:created xsi:type="dcterms:W3CDTF">2006-06-22T19:04:50Z</dcterms:created>
  <dcterms:modified xsi:type="dcterms:W3CDTF">2024-10-31T00:37:02Z</dcterms:modified>
</cp:coreProperties>
</file>