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86" r:id="rId2"/>
    <p:sldId id="257" r:id="rId3"/>
    <p:sldId id="389" r:id="rId4"/>
    <p:sldId id="259" r:id="rId5"/>
    <p:sldId id="261" r:id="rId6"/>
    <p:sldId id="267" r:id="rId7"/>
    <p:sldId id="392" r:id="rId8"/>
    <p:sldId id="273" r:id="rId9"/>
    <p:sldId id="384" r:id="rId10"/>
    <p:sldId id="282" r:id="rId11"/>
    <p:sldId id="286" r:id="rId12"/>
    <p:sldId id="387" r:id="rId13"/>
    <p:sldId id="291" r:id="rId14"/>
    <p:sldId id="385" r:id="rId15"/>
    <p:sldId id="298" r:id="rId16"/>
    <p:sldId id="393" r:id="rId17"/>
    <p:sldId id="304" r:id="rId18"/>
    <p:sldId id="311" r:id="rId19"/>
    <p:sldId id="316" r:id="rId20"/>
    <p:sldId id="322" r:id="rId21"/>
    <p:sldId id="326" r:id="rId22"/>
    <p:sldId id="332" r:id="rId23"/>
    <p:sldId id="336" r:id="rId24"/>
    <p:sldId id="339" r:id="rId25"/>
    <p:sldId id="343" r:id="rId26"/>
    <p:sldId id="352" r:id="rId27"/>
    <p:sldId id="359" r:id="rId28"/>
    <p:sldId id="368" r:id="rId29"/>
    <p:sldId id="388" r:id="rId30"/>
    <p:sldId id="373" r:id="rId31"/>
    <p:sldId id="378" r:id="rId32"/>
    <p:sldId id="383" r:id="rId33"/>
    <p:sldId id="390" r:id="rId34"/>
    <p:sldId id="395" r:id="rId35"/>
    <p:sldId id="394" r:id="rId36"/>
    <p:sldId id="391" r:id="rId3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99"/>
    <a:srgbClr val="CCFFFF"/>
    <a:srgbClr val="0000FF"/>
    <a:srgbClr val="FFFF66"/>
    <a:srgbClr val="66FFFF"/>
    <a:srgbClr val="FF99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50" d="100"/>
          <a:sy n="150" d="100"/>
        </p:scale>
        <p:origin x="1554" y="240"/>
      </p:cViewPr>
      <p:guideLst>
        <p:guide orient="horz" pos="2152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016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E330466-9878-4789-9610-D1B82076F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2262BD7-CA18-4DE7-904A-6298DF8AC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EE131-A9E4-4F9B-9E4A-BDF04989390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BFC0B-1C30-4B7A-87B7-A5D4F0BB161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1EFC7-CAF5-4D7B-BB51-9A0E9C81124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31131-4D29-4A34-A881-73850462B89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B1664DD-2787-4934-9EE3-4F32FBFCEC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8D53EB6-827F-42A9-B86C-C08EF42FB1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99DCEB5-E55C-4D06-A247-7F6575E296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26DC9A8-CA76-4F9E-B4B3-222AF42288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B8EB1D4-20D6-44C8-839E-28B41F2E6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3F53E01-1F0A-45DC-834A-9D4F4B94EA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C4A37BD-264A-4A1E-9285-4BD044EBFF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53C2C54-3739-4218-98A3-4F72DF2ABD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65B011B-309A-4409-9998-22F05121FD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75DF83C-9296-4309-B25F-80C826920F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784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4B37DC1-5FA7-4B47-82E2-350BD53E8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7.bin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54.wmf"/><Relationship Id="rId7" Type="http://schemas.openxmlformats.org/officeDocument/2006/relationships/image" Target="../media/image56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oleObject" Target="../embeddings/oleObject6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image" Target="../media/image73.wmf"/><Relationship Id="rId7" Type="http://schemas.openxmlformats.org/officeDocument/2006/relationships/image" Target="../media/image75.wmf"/><Relationship Id="rId2" Type="http://schemas.openxmlformats.org/officeDocument/2006/relationships/oleObject" Target="../embeddings/oleObject7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86.bin"/><Relationship Id="rId26" Type="http://schemas.openxmlformats.org/officeDocument/2006/relationships/oleObject" Target="../embeddings/oleObject90.bin"/><Relationship Id="rId3" Type="http://schemas.openxmlformats.org/officeDocument/2006/relationships/image" Target="../media/image77.wmf"/><Relationship Id="rId21" Type="http://schemas.openxmlformats.org/officeDocument/2006/relationships/image" Target="../media/image86.emf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4.wmf"/><Relationship Id="rId25" Type="http://schemas.openxmlformats.org/officeDocument/2006/relationships/image" Target="../media/image88.wmf"/><Relationship Id="rId2" Type="http://schemas.openxmlformats.org/officeDocument/2006/relationships/oleObject" Target="../embeddings/oleObject78.bin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29" Type="http://schemas.openxmlformats.org/officeDocument/2006/relationships/image" Target="../media/image90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1.wmf"/><Relationship Id="rId24" Type="http://schemas.openxmlformats.org/officeDocument/2006/relationships/oleObject" Target="../embeddings/oleObject89.bin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23" Type="http://schemas.openxmlformats.org/officeDocument/2006/relationships/image" Target="../media/image87.wmf"/><Relationship Id="rId28" Type="http://schemas.openxmlformats.org/officeDocument/2006/relationships/oleObject" Target="../embeddings/oleObject91.bin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85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Relationship Id="rId27" Type="http://schemas.openxmlformats.org/officeDocument/2006/relationships/image" Target="../media/image8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oleObject" Target="../embeddings/oleObject9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2.wmf"/><Relationship Id="rId4" Type="http://schemas.openxmlformats.org/officeDocument/2006/relationships/oleObject" Target="../embeddings/oleObject93.bin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06.bin"/><Relationship Id="rId3" Type="http://schemas.openxmlformats.org/officeDocument/2006/relationships/image" Target="../media/image93.wmf"/><Relationship Id="rId21" Type="http://schemas.openxmlformats.org/officeDocument/2006/relationships/image" Target="../media/image102.emf"/><Relationship Id="rId34" Type="http://schemas.openxmlformats.org/officeDocument/2006/relationships/oleObject" Target="../embeddings/oleObject110.bin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100.wmf"/><Relationship Id="rId25" Type="http://schemas.openxmlformats.org/officeDocument/2006/relationships/image" Target="../media/image104.emf"/><Relationship Id="rId33" Type="http://schemas.openxmlformats.org/officeDocument/2006/relationships/image" Target="../media/image108.wmf"/><Relationship Id="rId2" Type="http://schemas.openxmlformats.org/officeDocument/2006/relationships/oleObject" Target="../embeddings/oleObject94.bin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29" Type="http://schemas.openxmlformats.org/officeDocument/2006/relationships/image" Target="../media/image106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05.bin"/><Relationship Id="rId32" Type="http://schemas.openxmlformats.org/officeDocument/2006/relationships/oleObject" Target="../embeddings/oleObject109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28" Type="http://schemas.openxmlformats.org/officeDocument/2006/relationships/oleObject" Target="../embeddings/oleObject107.bin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101.wmf"/><Relationship Id="rId31" Type="http://schemas.openxmlformats.org/officeDocument/2006/relationships/image" Target="../media/image107.w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105.emf"/><Relationship Id="rId30" Type="http://schemas.openxmlformats.org/officeDocument/2006/relationships/oleObject" Target="../embeddings/oleObject108.bin"/><Relationship Id="rId35" Type="http://schemas.openxmlformats.org/officeDocument/2006/relationships/image" Target="../media/image109.wmf"/><Relationship Id="rId8" Type="http://schemas.openxmlformats.org/officeDocument/2006/relationships/oleObject" Target="../embeddings/oleObject9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image" Target="../media/image110.wmf"/><Relationship Id="rId7" Type="http://schemas.openxmlformats.org/officeDocument/2006/relationships/image" Target="../media/image112.wmf"/><Relationship Id="rId2" Type="http://schemas.openxmlformats.org/officeDocument/2006/relationships/oleObject" Target="../embeddings/oleObject1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11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image" Target="../media/image115.wmf"/><Relationship Id="rId7" Type="http://schemas.openxmlformats.org/officeDocument/2006/relationships/image" Target="../media/image117.wmf"/><Relationship Id="rId2" Type="http://schemas.openxmlformats.org/officeDocument/2006/relationships/oleObject" Target="../embeddings/oleObject116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18.bin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1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image" Target="../media/image119.wmf"/><Relationship Id="rId7" Type="http://schemas.openxmlformats.org/officeDocument/2006/relationships/image" Target="../media/image121.wmf"/><Relationship Id="rId2" Type="http://schemas.openxmlformats.org/officeDocument/2006/relationships/oleObject" Target="../embeddings/oleObject120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22.bin"/><Relationship Id="rId5" Type="http://schemas.openxmlformats.org/officeDocument/2006/relationships/image" Target="../media/image120.wmf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12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image" Target="../media/image123.wmf"/><Relationship Id="rId7" Type="http://schemas.openxmlformats.org/officeDocument/2006/relationships/image" Target="../media/image125.wmf"/><Relationship Id="rId2" Type="http://schemas.openxmlformats.org/officeDocument/2006/relationships/oleObject" Target="../embeddings/oleObject124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126.bin"/><Relationship Id="rId5" Type="http://schemas.openxmlformats.org/officeDocument/2006/relationships/image" Target="../media/image124.wmf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2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oleObject" Target="../embeddings/oleObject128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8.wmf"/><Relationship Id="rId4" Type="http://schemas.openxmlformats.org/officeDocument/2006/relationships/oleObject" Target="../embeddings/oleObject12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7" Type="http://schemas.openxmlformats.org/officeDocument/2006/relationships/image" Target="../media/image131.wmf"/><Relationship Id="rId2" Type="http://schemas.openxmlformats.org/officeDocument/2006/relationships/oleObject" Target="../embeddings/oleObject1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2.bin"/><Relationship Id="rId5" Type="http://schemas.openxmlformats.org/officeDocument/2006/relationships/image" Target="../media/image130.wmf"/><Relationship Id="rId4" Type="http://schemas.openxmlformats.org/officeDocument/2006/relationships/oleObject" Target="../embeddings/oleObject1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4.wmf"/><Relationship Id="rId2" Type="http://schemas.openxmlformats.org/officeDocument/2006/relationships/oleObject" Target="../embeddings/oleObject1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5.bin"/><Relationship Id="rId5" Type="http://schemas.openxmlformats.org/officeDocument/2006/relationships/image" Target="../media/image133.wmf"/><Relationship Id="rId4" Type="http://schemas.openxmlformats.org/officeDocument/2006/relationships/oleObject" Target="../embeddings/oleObject13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image" Target="../media/image139.wmf"/><Relationship Id="rId18" Type="http://schemas.openxmlformats.org/officeDocument/2006/relationships/oleObject" Target="../embeddings/oleObject144.bin"/><Relationship Id="rId26" Type="http://schemas.openxmlformats.org/officeDocument/2006/relationships/oleObject" Target="../embeddings/oleObject148.bin"/><Relationship Id="rId3" Type="http://schemas.openxmlformats.org/officeDocument/2006/relationships/image" Target="../media/image135.wmf"/><Relationship Id="rId21" Type="http://schemas.openxmlformats.org/officeDocument/2006/relationships/image" Target="../media/image142.wmf"/><Relationship Id="rId7" Type="http://schemas.openxmlformats.org/officeDocument/2006/relationships/image" Target="../media/image137.wmf"/><Relationship Id="rId12" Type="http://schemas.openxmlformats.org/officeDocument/2006/relationships/oleObject" Target="../embeddings/oleObject141.bin"/><Relationship Id="rId17" Type="http://schemas.openxmlformats.org/officeDocument/2006/relationships/image" Target="../media/image81.wmf"/><Relationship Id="rId25" Type="http://schemas.openxmlformats.org/officeDocument/2006/relationships/image" Target="../media/image144.wmf"/><Relationship Id="rId2" Type="http://schemas.openxmlformats.org/officeDocument/2006/relationships/oleObject" Target="../embeddings/oleObject136.bin"/><Relationship Id="rId16" Type="http://schemas.openxmlformats.org/officeDocument/2006/relationships/oleObject" Target="../embeddings/oleObject143.bin"/><Relationship Id="rId20" Type="http://schemas.openxmlformats.org/officeDocument/2006/relationships/oleObject" Target="../embeddings/oleObject145.bin"/><Relationship Id="rId29" Type="http://schemas.openxmlformats.org/officeDocument/2006/relationships/image" Target="../media/image146.w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77.wmf"/><Relationship Id="rId24" Type="http://schemas.openxmlformats.org/officeDocument/2006/relationships/oleObject" Target="../embeddings/oleObject147.bin"/><Relationship Id="rId5" Type="http://schemas.openxmlformats.org/officeDocument/2006/relationships/image" Target="../media/image136.wmf"/><Relationship Id="rId15" Type="http://schemas.openxmlformats.org/officeDocument/2006/relationships/image" Target="../media/image140.wmf"/><Relationship Id="rId23" Type="http://schemas.openxmlformats.org/officeDocument/2006/relationships/image" Target="../media/image143.wmf"/><Relationship Id="rId28" Type="http://schemas.openxmlformats.org/officeDocument/2006/relationships/oleObject" Target="../embeddings/oleObject149.bin"/><Relationship Id="rId10" Type="http://schemas.openxmlformats.org/officeDocument/2006/relationships/oleObject" Target="../embeddings/oleObject140.bin"/><Relationship Id="rId19" Type="http://schemas.openxmlformats.org/officeDocument/2006/relationships/image" Target="../media/image141.wmf"/><Relationship Id="rId31" Type="http://schemas.openxmlformats.org/officeDocument/2006/relationships/image" Target="../media/image147.wmf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138.wmf"/><Relationship Id="rId14" Type="http://schemas.openxmlformats.org/officeDocument/2006/relationships/oleObject" Target="../embeddings/oleObject142.bin"/><Relationship Id="rId22" Type="http://schemas.openxmlformats.org/officeDocument/2006/relationships/oleObject" Target="../embeddings/oleObject146.bin"/><Relationship Id="rId27" Type="http://schemas.openxmlformats.org/officeDocument/2006/relationships/image" Target="../media/image145.wmf"/><Relationship Id="rId30" Type="http://schemas.openxmlformats.org/officeDocument/2006/relationships/oleObject" Target="../embeddings/oleObject15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13" Type="http://schemas.openxmlformats.org/officeDocument/2006/relationships/image" Target="../media/image153.wmf"/><Relationship Id="rId3" Type="http://schemas.openxmlformats.org/officeDocument/2006/relationships/image" Target="../media/image148.wmf"/><Relationship Id="rId7" Type="http://schemas.openxmlformats.org/officeDocument/2006/relationships/image" Target="../media/image150.wmf"/><Relationship Id="rId12" Type="http://schemas.openxmlformats.org/officeDocument/2006/relationships/oleObject" Target="../embeddings/oleObject156.bin"/><Relationship Id="rId2" Type="http://schemas.openxmlformats.org/officeDocument/2006/relationships/oleObject" Target="../embeddings/oleObject15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53.bin"/><Relationship Id="rId11" Type="http://schemas.openxmlformats.org/officeDocument/2006/relationships/image" Target="../media/image152.wmf"/><Relationship Id="rId5" Type="http://schemas.openxmlformats.org/officeDocument/2006/relationships/image" Target="../media/image149.wmf"/><Relationship Id="rId15" Type="http://schemas.openxmlformats.org/officeDocument/2006/relationships/image" Target="../media/image154.wmf"/><Relationship Id="rId10" Type="http://schemas.openxmlformats.org/officeDocument/2006/relationships/oleObject" Target="../embeddings/oleObject155.bin"/><Relationship Id="rId4" Type="http://schemas.openxmlformats.org/officeDocument/2006/relationships/oleObject" Target="../embeddings/oleObject152.bin"/><Relationship Id="rId9" Type="http://schemas.openxmlformats.org/officeDocument/2006/relationships/image" Target="../media/image151.wmf"/><Relationship Id="rId14" Type="http://schemas.openxmlformats.org/officeDocument/2006/relationships/oleObject" Target="../embeddings/oleObject15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image" Target="../media/image140.wmf"/><Relationship Id="rId18" Type="http://schemas.openxmlformats.org/officeDocument/2006/relationships/oleObject" Target="../embeddings/oleObject166.bin"/><Relationship Id="rId3" Type="http://schemas.openxmlformats.org/officeDocument/2006/relationships/image" Target="../media/image155.wmf"/><Relationship Id="rId21" Type="http://schemas.openxmlformats.org/officeDocument/2006/relationships/image" Target="../media/image159.emf"/><Relationship Id="rId7" Type="http://schemas.openxmlformats.org/officeDocument/2006/relationships/image" Target="../media/image157.wmf"/><Relationship Id="rId12" Type="http://schemas.openxmlformats.org/officeDocument/2006/relationships/oleObject" Target="../embeddings/oleObject163.bin"/><Relationship Id="rId17" Type="http://schemas.openxmlformats.org/officeDocument/2006/relationships/image" Target="../media/image141.wmf"/><Relationship Id="rId2" Type="http://schemas.openxmlformats.org/officeDocument/2006/relationships/oleObject" Target="../embeddings/oleObject158.bin"/><Relationship Id="rId16" Type="http://schemas.openxmlformats.org/officeDocument/2006/relationships/oleObject" Target="../embeddings/oleObject165.bin"/><Relationship Id="rId20" Type="http://schemas.openxmlformats.org/officeDocument/2006/relationships/oleObject" Target="../embeddings/oleObject16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60.bin"/><Relationship Id="rId11" Type="http://schemas.openxmlformats.org/officeDocument/2006/relationships/image" Target="../media/image139.wmf"/><Relationship Id="rId5" Type="http://schemas.openxmlformats.org/officeDocument/2006/relationships/image" Target="../media/image15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162.bin"/><Relationship Id="rId19" Type="http://schemas.openxmlformats.org/officeDocument/2006/relationships/image" Target="../media/image158.wmf"/><Relationship Id="rId4" Type="http://schemas.openxmlformats.org/officeDocument/2006/relationships/oleObject" Target="../embeddings/oleObject159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16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oleObject" Target="../embeddings/oleObject168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1.wmf"/><Relationship Id="rId4" Type="http://schemas.openxmlformats.org/officeDocument/2006/relationships/oleObject" Target="../embeddings/oleObject16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image" Target="../media/image162.wmf"/><Relationship Id="rId7" Type="http://schemas.openxmlformats.org/officeDocument/2006/relationships/image" Target="../media/image164.wmf"/><Relationship Id="rId2" Type="http://schemas.openxmlformats.org/officeDocument/2006/relationships/oleObject" Target="../embeddings/oleObject17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72.bin"/><Relationship Id="rId11" Type="http://schemas.openxmlformats.org/officeDocument/2006/relationships/image" Target="../media/image166.wmf"/><Relationship Id="rId5" Type="http://schemas.openxmlformats.org/officeDocument/2006/relationships/image" Target="../media/image163.wmf"/><Relationship Id="rId10" Type="http://schemas.openxmlformats.org/officeDocument/2006/relationships/oleObject" Target="../embeddings/oleObject174.bin"/><Relationship Id="rId4" Type="http://schemas.openxmlformats.org/officeDocument/2006/relationships/oleObject" Target="../embeddings/oleObject171.bin"/><Relationship Id="rId9" Type="http://schemas.openxmlformats.org/officeDocument/2006/relationships/image" Target="../media/image16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5247288" y="1146176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Fall 2024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951663" y="4146551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</a:rPr>
              <a:t>Notes 2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35847" name="Picture 7" descr="as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8864" y="3198814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1125" y="95004"/>
            <a:ext cx="3398838" cy="62032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Stored Energy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6816871" y="1365662"/>
          <a:ext cx="3030992" cy="16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812520" progId="Equation.DSMT4">
                  <p:embed/>
                </p:oleObj>
              </mc:Choice>
              <mc:Fallback>
                <p:oleObj name="Equation" r:id="rId2" imgW="1523880" imgH="8125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871" y="1365662"/>
                        <a:ext cx="3030992" cy="16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1524000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4392614" y="3801324"/>
          <a:ext cx="3104675" cy="8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431640" progId="Equation.DSMT4">
                  <p:embed/>
                </p:oleObj>
              </mc:Choice>
              <mc:Fallback>
                <p:oleObj name="Equation" r:id="rId4" imgW="160020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4" y="3801324"/>
                        <a:ext cx="3104675" cy="8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1"/>
          <p:cNvGraphicFramePr>
            <a:graphicFrameLocks noChangeAspect="1"/>
          </p:cNvGraphicFramePr>
          <p:nvPr/>
        </p:nvGraphicFramePr>
        <p:xfrm>
          <a:off x="2105026" y="5224463"/>
          <a:ext cx="798036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46160" imgH="457200" progId="Equation.DSMT4">
                  <p:embed/>
                </p:oleObj>
              </mc:Choice>
              <mc:Fallback>
                <p:oleObj name="Equation" r:id="rId6" imgW="374616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6" y="5224463"/>
                        <a:ext cx="7980363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6" name="Group 36"/>
          <p:cNvGrpSpPr>
            <a:grpSpLocks/>
          </p:cNvGrpSpPr>
          <p:nvPr/>
        </p:nvGrpSpPr>
        <p:grpSpPr bwMode="auto">
          <a:xfrm>
            <a:off x="1773238" y="1200150"/>
            <a:ext cx="4138612" cy="1982788"/>
            <a:chOff x="157" y="756"/>
            <a:chExt cx="2607" cy="1249"/>
          </a:xfrm>
        </p:grpSpPr>
        <p:sp>
          <p:nvSpPr>
            <p:cNvPr id="7180" name="Freeform 15"/>
            <p:cNvSpPr>
              <a:spLocks/>
            </p:cNvSpPr>
            <p:nvPr/>
          </p:nvSpPr>
          <p:spPr bwMode="auto">
            <a:xfrm>
              <a:off x="491" y="1151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6"/>
            <p:cNvSpPr>
              <a:spLocks/>
            </p:cNvSpPr>
            <p:nvPr/>
          </p:nvSpPr>
          <p:spPr bwMode="auto">
            <a:xfrm>
              <a:off x="1286" y="1012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>
              <a:off x="1284" y="1012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>
              <a:off x="1284" y="1757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>
              <a:off x="1948" y="1446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0"/>
            <p:cNvSpPr>
              <a:spLocks noChangeShapeType="1"/>
            </p:cNvSpPr>
            <p:nvPr/>
          </p:nvSpPr>
          <p:spPr bwMode="auto">
            <a:xfrm>
              <a:off x="1948" y="1260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21"/>
            <p:cNvSpPr>
              <a:spLocks/>
            </p:cNvSpPr>
            <p:nvPr/>
          </p:nvSpPr>
          <p:spPr bwMode="auto">
            <a:xfrm>
              <a:off x="587" y="764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22"/>
            <p:cNvSpPr>
              <a:spLocks/>
            </p:cNvSpPr>
            <p:nvPr/>
          </p:nvSpPr>
          <p:spPr bwMode="auto">
            <a:xfrm>
              <a:off x="587" y="1446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>
              <a:off x="1298" y="1757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4"/>
            <p:cNvSpPr>
              <a:spLocks noChangeShapeType="1"/>
            </p:cNvSpPr>
            <p:nvPr/>
          </p:nvSpPr>
          <p:spPr bwMode="auto">
            <a:xfrm flipV="1">
              <a:off x="1298" y="756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Rectangle 25"/>
            <p:cNvSpPr>
              <a:spLocks noChangeArrowheads="1"/>
            </p:cNvSpPr>
            <p:nvPr/>
          </p:nvSpPr>
          <p:spPr bwMode="auto">
            <a:xfrm>
              <a:off x="157" y="1191"/>
              <a:ext cx="20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7191" name="Rectangle 26"/>
            <p:cNvSpPr>
              <a:spLocks noChangeArrowheads="1"/>
            </p:cNvSpPr>
            <p:nvPr/>
          </p:nvSpPr>
          <p:spPr bwMode="auto">
            <a:xfrm>
              <a:off x="1069" y="1191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7192" name="Rectangle 27"/>
            <p:cNvSpPr>
              <a:spLocks noChangeArrowheads="1"/>
            </p:cNvSpPr>
            <p:nvPr/>
          </p:nvSpPr>
          <p:spPr bwMode="auto">
            <a:xfrm>
              <a:off x="1624" y="1191"/>
              <a:ext cx="221" cy="3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7193" name="Text Box 28"/>
            <p:cNvSpPr txBox="1">
              <a:spLocks noChangeArrowheads="1"/>
            </p:cNvSpPr>
            <p:nvPr/>
          </p:nvSpPr>
          <p:spPr bwMode="auto">
            <a:xfrm>
              <a:off x="2246" y="791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7194" name="Text Box 29"/>
            <p:cNvSpPr txBox="1">
              <a:spLocks noChangeArrowheads="1"/>
            </p:cNvSpPr>
            <p:nvPr/>
          </p:nvSpPr>
          <p:spPr bwMode="auto">
            <a:xfrm>
              <a:off x="2270" y="1647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7195" name="Text Box 30"/>
            <p:cNvSpPr txBox="1">
              <a:spLocks noChangeArrowheads="1"/>
            </p:cNvSpPr>
            <p:nvPr/>
          </p:nvSpPr>
          <p:spPr bwMode="auto">
            <a:xfrm>
              <a:off x="2382" y="1162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196" name="Line 31"/>
            <p:cNvSpPr>
              <a:spLocks noChangeShapeType="1"/>
            </p:cNvSpPr>
            <p:nvPr/>
          </p:nvSpPr>
          <p:spPr bwMode="auto">
            <a:xfrm>
              <a:off x="1301" y="792"/>
              <a:ext cx="0" cy="1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97" name="Text Box 32"/>
            <p:cNvSpPr txBox="1">
              <a:spLocks noChangeArrowheads="1"/>
            </p:cNvSpPr>
            <p:nvPr/>
          </p:nvSpPr>
          <p:spPr bwMode="auto">
            <a:xfrm>
              <a:off x="814" y="81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i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7177" name="Rectangle 33"/>
          <p:cNvSpPr>
            <a:spLocks noChangeArrowheads="1"/>
          </p:cNvSpPr>
          <p:nvPr/>
        </p:nvSpPr>
        <p:spPr bwMode="auto">
          <a:xfrm>
            <a:off x="2216151" y="3924300"/>
            <a:ext cx="2276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For the inductor:</a:t>
            </a:r>
          </a:p>
        </p:txBody>
      </p:sp>
      <p:sp>
        <p:nvSpPr>
          <p:cNvPr id="7178" name="Rectangle 34"/>
          <p:cNvSpPr>
            <a:spLocks noChangeArrowheads="1"/>
          </p:cNvSpPr>
          <p:nvPr/>
        </p:nvSpPr>
        <p:spPr bwMode="auto">
          <a:xfrm>
            <a:off x="1947141" y="4953330"/>
            <a:ext cx="188067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Therefore,</a:t>
            </a:r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5170487" y="3070225"/>
            <a:ext cx="20399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(Assume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V =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1)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6061777" y="882238"/>
            <a:ext cx="2276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For the capacitor: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5213" y="102739"/>
            <a:ext cx="5211762" cy="7064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Stored Energy (cont.)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6"/>
          <p:cNvGraphicFramePr>
            <a:graphicFrameLocks noChangeAspect="1"/>
          </p:cNvGraphicFramePr>
          <p:nvPr/>
        </p:nvGraphicFramePr>
        <p:xfrm>
          <a:off x="6064766" y="1337354"/>
          <a:ext cx="3997593" cy="2602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1840" imgH="1320480" progId="Equation.DSMT4">
                  <p:embed/>
                </p:oleObj>
              </mc:Choice>
              <mc:Fallback>
                <p:oleObj name="Equation" r:id="rId3" imgW="2031840" imgH="1320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766" y="1337354"/>
                        <a:ext cx="3997593" cy="26026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1524000" y="31347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046955"/>
              </p:ext>
            </p:extLst>
          </p:nvPr>
        </p:nvGraphicFramePr>
        <p:xfrm>
          <a:off x="3117135" y="4698451"/>
          <a:ext cx="4046682" cy="742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84120" imgH="393480" progId="Equation.DSMT4">
                  <p:embed/>
                </p:oleObj>
              </mc:Choice>
              <mc:Fallback>
                <p:oleObj name="Equation" r:id="rId5" imgW="218412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135" y="4698451"/>
                        <a:ext cx="4046682" cy="7420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2114550" y="4852988"/>
            <a:ext cx="101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Note:</a:t>
            </a:r>
          </a:p>
        </p:txBody>
      </p:sp>
      <p:grpSp>
        <p:nvGrpSpPr>
          <p:cNvPr id="8203" name="Group 14"/>
          <p:cNvGrpSpPr>
            <a:grpSpLocks/>
          </p:cNvGrpSpPr>
          <p:nvPr/>
        </p:nvGrpSpPr>
        <p:grpSpPr bwMode="auto">
          <a:xfrm>
            <a:off x="1612901" y="1543050"/>
            <a:ext cx="4138613" cy="1982788"/>
            <a:chOff x="157" y="756"/>
            <a:chExt cx="2607" cy="1249"/>
          </a:xfrm>
        </p:grpSpPr>
        <p:sp>
          <p:nvSpPr>
            <p:cNvPr id="8205" name="Freeform 15"/>
            <p:cNvSpPr>
              <a:spLocks/>
            </p:cNvSpPr>
            <p:nvPr/>
          </p:nvSpPr>
          <p:spPr bwMode="auto">
            <a:xfrm>
              <a:off x="491" y="1151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6"/>
            <p:cNvSpPr>
              <a:spLocks/>
            </p:cNvSpPr>
            <p:nvPr/>
          </p:nvSpPr>
          <p:spPr bwMode="auto">
            <a:xfrm>
              <a:off x="1286" y="1012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>
              <a:off x="1284" y="1012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>
              <a:off x="1284" y="1757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>
              <a:off x="1948" y="1446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>
              <a:off x="1948" y="1260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21"/>
            <p:cNvSpPr>
              <a:spLocks/>
            </p:cNvSpPr>
            <p:nvPr/>
          </p:nvSpPr>
          <p:spPr bwMode="auto">
            <a:xfrm>
              <a:off x="587" y="764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22"/>
            <p:cNvSpPr>
              <a:spLocks/>
            </p:cNvSpPr>
            <p:nvPr/>
          </p:nvSpPr>
          <p:spPr bwMode="auto">
            <a:xfrm>
              <a:off x="587" y="1446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3"/>
            <p:cNvSpPr>
              <a:spLocks noChangeShapeType="1"/>
            </p:cNvSpPr>
            <p:nvPr/>
          </p:nvSpPr>
          <p:spPr bwMode="auto">
            <a:xfrm>
              <a:off x="1298" y="1757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4"/>
            <p:cNvSpPr>
              <a:spLocks noChangeShapeType="1"/>
            </p:cNvSpPr>
            <p:nvPr/>
          </p:nvSpPr>
          <p:spPr bwMode="auto">
            <a:xfrm flipV="1">
              <a:off x="1298" y="756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Rectangle 25"/>
            <p:cNvSpPr>
              <a:spLocks noChangeArrowheads="1"/>
            </p:cNvSpPr>
            <p:nvPr/>
          </p:nvSpPr>
          <p:spPr bwMode="auto">
            <a:xfrm>
              <a:off x="157" y="1191"/>
              <a:ext cx="20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8216" name="Rectangle 26"/>
            <p:cNvSpPr>
              <a:spLocks noChangeArrowheads="1"/>
            </p:cNvSpPr>
            <p:nvPr/>
          </p:nvSpPr>
          <p:spPr bwMode="auto">
            <a:xfrm>
              <a:off x="1069" y="1191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8217" name="Rectangle 27"/>
            <p:cNvSpPr>
              <a:spLocks noChangeArrowheads="1"/>
            </p:cNvSpPr>
            <p:nvPr/>
          </p:nvSpPr>
          <p:spPr bwMode="auto">
            <a:xfrm>
              <a:off x="1624" y="1191"/>
              <a:ext cx="219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8218" name="Text Box 28"/>
            <p:cNvSpPr txBox="1">
              <a:spLocks noChangeArrowheads="1"/>
            </p:cNvSpPr>
            <p:nvPr/>
          </p:nvSpPr>
          <p:spPr bwMode="auto">
            <a:xfrm>
              <a:off x="2246" y="791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8219" name="Text Box 29"/>
            <p:cNvSpPr txBox="1">
              <a:spLocks noChangeArrowheads="1"/>
            </p:cNvSpPr>
            <p:nvPr/>
          </p:nvSpPr>
          <p:spPr bwMode="auto">
            <a:xfrm>
              <a:off x="2270" y="1647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8220" name="Text Box 30"/>
            <p:cNvSpPr txBox="1">
              <a:spLocks noChangeArrowheads="1"/>
            </p:cNvSpPr>
            <p:nvPr/>
          </p:nvSpPr>
          <p:spPr bwMode="auto">
            <a:xfrm>
              <a:off x="2382" y="1162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221" name="Line 31"/>
            <p:cNvSpPr>
              <a:spLocks noChangeShapeType="1"/>
            </p:cNvSpPr>
            <p:nvPr/>
          </p:nvSpPr>
          <p:spPr bwMode="auto">
            <a:xfrm>
              <a:off x="1297" y="792"/>
              <a:ext cx="0" cy="1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Text Box 32"/>
            <p:cNvSpPr txBox="1">
              <a:spLocks noChangeArrowheads="1"/>
            </p:cNvSpPr>
            <p:nvPr/>
          </p:nvSpPr>
          <p:spPr bwMode="auto">
            <a:xfrm>
              <a:off x="814" y="81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i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819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6505"/>
              </p:ext>
            </p:extLst>
          </p:nvPr>
        </p:nvGraphicFramePr>
        <p:xfrm>
          <a:off x="4394264" y="5814333"/>
          <a:ext cx="4243057" cy="78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33360" imgH="393480" progId="Equation.DSMT4">
                  <p:embed/>
                </p:oleObj>
              </mc:Choice>
              <mc:Fallback>
                <p:oleObj name="Equation" r:id="rId7" imgW="213336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64" y="5814333"/>
                        <a:ext cx="4243057" cy="78808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36"/>
          <p:cNvSpPr>
            <a:spLocks noChangeArrowheads="1"/>
          </p:cNvSpPr>
          <p:nvPr/>
        </p:nvSpPr>
        <p:spPr bwMode="auto">
          <a:xfrm>
            <a:off x="2275526" y="5972238"/>
            <a:ext cx="196792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Also, note that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5058580"/>
              </p:ext>
            </p:extLst>
          </p:nvPr>
        </p:nvGraphicFramePr>
        <p:xfrm>
          <a:off x="4274794" y="2153420"/>
          <a:ext cx="3330789" cy="659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4794" y="2153420"/>
                        <a:ext cx="3330789" cy="6595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9225" name="Group 23"/>
          <p:cNvGrpSpPr>
            <a:grpSpLocks/>
          </p:cNvGrpSpPr>
          <p:nvPr/>
        </p:nvGrpSpPr>
        <p:grpSpPr bwMode="auto">
          <a:xfrm>
            <a:off x="3602081" y="3718570"/>
            <a:ext cx="4914900" cy="1863725"/>
            <a:chOff x="1274" y="2424"/>
            <a:chExt cx="3096" cy="1174"/>
          </a:xfrm>
        </p:grpSpPr>
        <p:graphicFrame>
          <p:nvGraphicFramePr>
            <p:cNvPr id="9220" name="Object 12"/>
            <p:cNvGraphicFramePr>
              <a:graphicFrameLocks noChangeAspect="1"/>
            </p:cNvGraphicFramePr>
            <p:nvPr/>
          </p:nvGraphicFramePr>
          <p:xfrm>
            <a:off x="1274" y="2424"/>
            <a:ext cx="461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80880" imgH="228600" progId="Equation.DSMT4">
                    <p:embed/>
                  </p:oleObj>
                </mc:Choice>
                <mc:Fallback>
                  <p:oleObj name="Equation" r:id="rId5" imgW="38088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4" y="2424"/>
                          <a:ext cx="461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13"/>
            <p:cNvGraphicFramePr>
              <a:graphicFrameLocks noChangeAspect="1"/>
            </p:cNvGraphicFramePr>
            <p:nvPr/>
          </p:nvGraphicFramePr>
          <p:xfrm>
            <a:off x="4244" y="3396"/>
            <a:ext cx="126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560" imgH="152280" progId="Equation.DSMT4">
                    <p:embed/>
                  </p:oleObj>
                </mc:Choice>
                <mc:Fallback>
                  <p:oleObj name="Equation" r:id="rId7" imgW="88560" imgH="1522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4" y="3396"/>
                          <a:ext cx="126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>
              <a:off x="1739" y="3504"/>
              <a:ext cx="24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6"/>
            <p:cNvSpPr>
              <a:spLocks noChangeShapeType="1"/>
            </p:cNvSpPr>
            <p:nvPr/>
          </p:nvSpPr>
          <p:spPr bwMode="auto">
            <a:xfrm flipH="1" flipV="1">
              <a:off x="1754" y="2447"/>
              <a:ext cx="3" cy="10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7"/>
            <p:cNvSpPr>
              <a:spLocks/>
            </p:cNvSpPr>
            <p:nvPr/>
          </p:nvSpPr>
          <p:spPr bwMode="auto">
            <a:xfrm>
              <a:off x="1761" y="2827"/>
              <a:ext cx="2259" cy="636"/>
            </a:xfrm>
            <a:custGeom>
              <a:avLst/>
              <a:gdLst>
                <a:gd name="T0" fmla="*/ 0 w 2259"/>
                <a:gd name="T1" fmla="*/ 0 h 636"/>
                <a:gd name="T2" fmla="*/ 369 w 2259"/>
                <a:gd name="T3" fmla="*/ 212 h 636"/>
                <a:gd name="T4" fmla="*/ 900 w 2259"/>
                <a:gd name="T5" fmla="*/ 458 h 636"/>
                <a:gd name="T6" fmla="*/ 1624 w 2259"/>
                <a:gd name="T7" fmla="*/ 599 h 636"/>
                <a:gd name="T8" fmla="*/ 2259 w 2259"/>
                <a:gd name="T9" fmla="*/ 636 h 6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9"/>
                <a:gd name="T16" fmla="*/ 0 h 636"/>
                <a:gd name="T17" fmla="*/ 2259 w 2259"/>
                <a:gd name="T18" fmla="*/ 636 h 6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9" h="636">
                  <a:moveTo>
                    <a:pt x="0" y="0"/>
                  </a:moveTo>
                  <a:cubicBezTo>
                    <a:pt x="61" y="35"/>
                    <a:pt x="219" y="136"/>
                    <a:pt x="369" y="212"/>
                  </a:cubicBezTo>
                  <a:cubicBezTo>
                    <a:pt x="519" y="288"/>
                    <a:pt x="691" y="393"/>
                    <a:pt x="900" y="458"/>
                  </a:cubicBezTo>
                  <a:cubicBezTo>
                    <a:pt x="1109" y="523"/>
                    <a:pt x="1398" y="569"/>
                    <a:pt x="1624" y="599"/>
                  </a:cubicBezTo>
                  <a:cubicBezTo>
                    <a:pt x="1850" y="629"/>
                    <a:pt x="2127" y="628"/>
                    <a:pt x="2259" y="636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769" name="Rectangle 25"/>
          <p:cNvSpPr>
            <a:spLocks noGrp="1" noChangeArrowheads="1"/>
          </p:cNvSpPr>
          <p:nvPr>
            <p:ph type="title"/>
          </p:nvPr>
        </p:nvSpPr>
        <p:spPr>
          <a:xfrm>
            <a:off x="3525653" y="125663"/>
            <a:ext cx="5211763" cy="7064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Stored Energy (cont.)</a:t>
            </a:r>
          </a:p>
        </p:txBody>
      </p:sp>
      <p:sp>
        <p:nvSpPr>
          <p:cNvPr id="9227" name="Rectangle 26"/>
          <p:cNvSpPr>
            <a:spLocks noChangeArrowheads="1"/>
          </p:cNvSpPr>
          <p:nvPr/>
        </p:nvSpPr>
        <p:spPr bwMode="auto">
          <a:xfrm>
            <a:off x="2378848" y="1438062"/>
            <a:ext cx="24341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28327" y="106875"/>
            <a:ext cx="3001963" cy="6492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>
                <a:latin typeface="Times New Roman" pitchFamily="18" charset="0"/>
              </a:rPr>
              <a:t>Q</a:t>
            </a:r>
            <a:r>
              <a:rPr lang="en-US" b="1" dirty="0"/>
              <a:t> of Cavity</a:t>
            </a: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908468"/>
              </p:ext>
            </p:extLst>
          </p:nvPr>
        </p:nvGraphicFramePr>
        <p:xfrm>
          <a:off x="3511598" y="1218906"/>
          <a:ext cx="20685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482400" progId="Equation.DSMT4">
                  <p:embed/>
                </p:oleObj>
              </mc:Choice>
              <mc:Fallback>
                <p:oleObj name="Equation" r:id="rId2" imgW="87624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98" y="1218906"/>
                        <a:ext cx="2068512" cy="1152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1524000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50358"/>
              </p:ext>
            </p:extLst>
          </p:nvPr>
        </p:nvGraphicFramePr>
        <p:xfrm>
          <a:off x="2720975" y="3524250"/>
          <a:ext cx="24193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482400" progId="Equation.DSMT4">
                  <p:embed/>
                </p:oleObj>
              </mc:Choice>
              <mc:Fallback>
                <p:oleObj name="Equation" r:id="rId4" imgW="109188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3524250"/>
                        <a:ext cx="24193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507879"/>
              </p:ext>
            </p:extLst>
          </p:nvPr>
        </p:nvGraphicFramePr>
        <p:xfrm>
          <a:off x="6521450" y="3533775"/>
          <a:ext cx="20081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482400" progId="Equation.DSMT4">
                  <p:embed/>
                </p:oleObj>
              </mc:Choice>
              <mc:Fallback>
                <p:oleObj name="Equation" r:id="rId6" imgW="90144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50" y="3533775"/>
                        <a:ext cx="2008188" cy="1085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40290"/>
              </p:ext>
            </p:extLst>
          </p:nvPr>
        </p:nvGraphicFramePr>
        <p:xfrm>
          <a:off x="6139334" y="1916241"/>
          <a:ext cx="3522872" cy="447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760" imgH="241200" progId="Equation.DSMT4">
                  <p:embed/>
                </p:oleObj>
              </mc:Choice>
              <mc:Fallback>
                <p:oleObj name="Equation" r:id="rId8" imgW="1904760" imgH="24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334" y="1916241"/>
                        <a:ext cx="3522872" cy="4475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Rectangle 25"/>
          <p:cNvSpPr>
            <a:spLocks noChangeArrowheads="1"/>
          </p:cNvSpPr>
          <p:nvPr/>
        </p:nvSpPr>
        <p:spPr bwMode="auto">
          <a:xfrm>
            <a:off x="5494338" y="3778251"/>
            <a:ext cx="6905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4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01503" y="5844024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(This includes radiation loss.)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81BC704-DB30-8D75-6695-8303EDC58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592598"/>
              </p:ext>
            </p:extLst>
          </p:nvPr>
        </p:nvGraphicFramePr>
        <p:xfrm>
          <a:off x="5691573" y="4999210"/>
          <a:ext cx="3458075" cy="44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79560" imgH="241200" progId="Equation.DSMT4">
                  <p:embed/>
                </p:oleObj>
              </mc:Choice>
              <mc:Fallback>
                <p:oleObj name="Equation" r:id="rId10" imgW="1879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91573" y="4999210"/>
                        <a:ext cx="3458075" cy="443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18149"/>
              </p:ext>
            </p:extLst>
          </p:nvPr>
        </p:nvGraphicFramePr>
        <p:xfrm>
          <a:off x="6153150" y="1370012"/>
          <a:ext cx="2219326" cy="443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43000" imgH="228600" progId="Equation.DSMT4">
                  <p:embed/>
                </p:oleObj>
              </mc:Choice>
              <mc:Fallback>
                <p:oleObj name="Equation" r:id="rId12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53150" y="1370012"/>
                        <a:ext cx="2219326" cy="443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13657" y="35625"/>
            <a:ext cx="4791075" cy="8572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>
                <a:latin typeface="Times New Roman" pitchFamily="18" charset="0"/>
              </a:rPr>
              <a:t>Q</a:t>
            </a:r>
            <a:r>
              <a:rPr lang="en-US" b="1" dirty="0"/>
              <a:t> of Cavity (cont.)</a:t>
            </a: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523688"/>
              </p:ext>
            </p:extLst>
          </p:nvPr>
        </p:nvGraphicFramePr>
        <p:xfrm>
          <a:off x="940230" y="2110389"/>
          <a:ext cx="5845175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24080" imgH="2209680" progId="Equation.DSMT4">
                  <p:embed/>
                </p:oleObj>
              </mc:Choice>
              <mc:Fallback>
                <p:oleObj name="Equation" r:id="rId2" imgW="3124080" imgH="2209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230" y="2110389"/>
                        <a:ext cx="5845175" cy="413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689641"/>
              </p:ext>
            </p:extLst>
          </p:nvPr>
        </p:nvGraphicFramePr>
        <p:xfrm>
          <a:off x="7739063" y="4029075"/>
          <a:ext cx="2984500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65080" imgH="1193760" progId="Equation.DSMT4">
                  <p:embed/>
                </p:oleObj>
              </mc:Choice>
              <mc:Fallback>
                <p:oleObj name="Equation" r:id="rId4" imgW="1765080" imgH="1193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9063" y="4029075"/>
                        <a:ext cx="2984500" cy="20177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075417"/>
              </p:ext>
            </p:extLst>
          </p:nvPr>
        </p:nvGraphicFramePr>
        <p:xfrm>
          <a:off x="3705224" y="1081088"/>
          <a:ext cx="180379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5224" y="1081088"/>
                        <a:ext cx="1803795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371474" y="1114425"/>
            <a:ext cx="3552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Power dissipation in circuit: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8888" y="90223"/>
            <a:ext cx="4803775" cy="815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/>
              <a:t> of Cavity (cont.)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1524000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460718"/>
              </p:ext>
            </p:extLst>
          </p:nvPr>
        </p:nvGraphicFramePr>
        <p:xfrm>
          <a:off x="1669105" y="1773668"/>
          <a:ext cx="415290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469800" progId="Equation.DSMT4">
                  <p:embed/>
                </p:oleObj>
              </mc:Choice>
              <mc:Fallback>
                <p:oleObj name="Equation" r:id="rId2" imgW="180324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105" y="1773668"/>
                        <a:ext cx="4152900" cy="1087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792248" y="1206457"/>
            <a:ext cx="205572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2127950" y="3520376"/>
            <a:ext cx="16843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2822576" y="4648201"/>
            <a:ext cx="11334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039882"/>
              </p:ext>
            </p:extLst>
          </p:nvPr>
        </p:nvGraphicFramePr>
        <p:xfrm>
          <a:off x="2128838" y="5173663"/>
          <a:ext cx="5360987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36760" imgH="482400" progId="Equation.DSMT4">
                  <p:embed/>
                </p:oleObj>
              </mc:Choice>
              <mc:Fallback>
                <p:oleObj name="Equation" r:id="rId4" imgW="23367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5173663"/>
                        <a:ext cx="5360987" cy="110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Rectangle 21"/>
          <p:cNvSpPr>
            <a:spLocks noChangeArrowheads="1"/>
          </p:cNvSpPr>
          <p:nvPr/>
        </p:nvSpPr>
        <p:spPr bwMode="auto">
          <a:xfrm>
            <a:off x="3724275" y="3276600"/>
            <a:ext cx="228600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521987"/>
              </p:ext>
            </p:extLst>
          </p:nvPr>
        </p:nvGraphicFramePr>
        <p:xfrm>
          <a:off x="4011614" y="3255964"/>
          <a:ext cx="15970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419040" progId="Equation.DSMT4">
                  <p:embed/>
                </p:oleObj>
              </mc:Choice>
              <mc:Fallback>
                <p:oleObj name="Equation" r:id="rId6" imgW="6984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4" y="3255964"/>
                        <a:ext cx="159702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85697"/>
              </p:ext>
            </p:extLst>
          </p:nvPr>
        </p:nvGraphicFramePr>
        <p:xfrm>
          <a:off x="6100764" y="3259138"/>
          <a:ext cx="20161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431640" progId="Equation.DSMT4">
                  <p:embed/>
                </p:oleObj>
              </mc:Choice>
              <mc:Fallback>
                <p:oleObj name="Equation" r:id="rId8" imgW="86328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4" y="3259138"/>
                        <a:ext cx="20161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00975" y="5581650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Next, put this in terms of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747634" y="66473"/>
            <a:ext cx="4803775" cy="815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/>
              <a:t> of Cavity (cont.)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524000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0" y="30204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0" y="29919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1952545" y="2469162"/>
            <a:ext cx="11334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502547"/>
              </p:ext>
            </p:extLst>
          </p:nvPr>
        </p:nvGraphicFramePr>
        <p:xfrm>
          <a:off x="3372798" y="2928196"/>
          <a:ext cx="26797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457200" progId="Equation.DSMT4">
                  <p:embed/>
                </p:oleObj>
              </mc:Choice>
              <mc:Fallback>
                <p:oleObj name="Equation" r:id="rId2" imgW="11682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798" y="2928196"/>
                        <a:ext cx="2679700" cy="10445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26043"/>
              </p:ext>
            </p:extLst>
          </p:nvPr>
        </p:nvGraphicFramePr>
        <p:xfrm>
          <a:off x="430213" y="1160232"/>
          <a:ext cx="11247438" cy="1062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59320" imgH="507960" progId="Equation.DSMT4">
                  <p:embed/>
                </p:oleObj>
              </mc:Choice>
              <mc:Fallback>
                <p:oleObj name="Equation" r:id="rId4" imgW="5359320" imgH="5079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1160232"/>
                        <a:ext cx="11247438" cy="10622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70977"/>
              </p:ext>
            </p:extLst>
          </p:nvPr>
        </p:nvGraphicFramePr>
        <p:xfrm>
          <a:off x="7778751" y="5456239"/>
          <a:ext cx="13954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431640" progId="Equation.DSMT4">
                  <p:embed/>
                </p:oleObj>
              </mc:Choice>
              <mc:Fallback>
                <p:oleObj name="Equation" r:id="rId6" imgW="60948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1" y="5456239"/>
                        <a:ext cx="1395413" cy="987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111751" y="4300436"/>
            <a:ext cx="55154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0043A9C-21BC-BDB0-E393-88B90D82B2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807004"/>
              </p:ext>
            </p:extLst>
          </p:nvPr>
        </p:nvGraphicFramePr>
        <p:xfrm>
          <a:off x="4899025" y="4589463"/>
          <a:ext cx="1377950" cy="79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419040" progId="Equation.DSMT4">
                  <p:embed/>
                </p:oleObj>
              </mc:Choice>
              <mc:Fallback>
                <p:oleObj name="Equation" r:id="rId8" imgW="723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99025" y="4589463"/>
                        <a:ext cx="1377950" cy="796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315697"/>
              </p:ext>
            </p:extLst>
          </p:nvPr>
        </p:nvGraphicFramePr>
        <p:xfrm>
          <a:off x="6826250" y="3135313"/>
          <a:ext cx="31686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27200" imgH="507960" progId="Equation.DSMT4">
                  <p:embed/>
                </p:oleObj>
              </mc:Choice>
              <mc:Fallback>
                <p:oleObj name="Equation" r:id="rId10" imgW="25272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26250" y="3135313"/>
                        <a:ext cx="3168650" cy="63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6874001" y="5462486"/>
            <a:ext cx="55154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6"/>
          <p:cNvSpPr>
            <a:spLocks noChangeArrowheads="1"/>
          </p:cNvSpPr>
          <p:nvPr/>
        </p:nvSpPr>
        <p:spPr bwMode="auto">
          <a:xfrm>
            <a:off x="3670300" y="4025900"/>
            <a:ext cx="4864100" cy="157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3530600" y="2019300"/>
            <a:ext cx="4864100" cy="157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94850" y="147000"/>
            <a:ext cx="4230688" cy="787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/>
              <a:t> of Cavity (Cont.)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524000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4171950" y="2244726"/>
          <a:ext cx="35750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393480" progId="Equation.DSMT4">
                  <p:embed/>
                </p:oleObj>
              </mc:Choice>
              <mc:Fallback>
                <p:oleObj name="Equation" r:id="rId2" imgW="13586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2244726"/>
                        <a:ext cx="3575050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913060"/>
              </p:ext>
            </p:extLst>
          </p:nvPr>
        </p:nvGraphicFramePr>
        <p:xfrm>
          <a:off x="4350640" y="4224490"/>
          <a:ext cx="3516313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720" imgH="380880" progId="Equation.DSMT4">
                  <p:embed/>
                </p:oleObj>
              </mc:Choice>
              <mc:Fallback>
                <p:oleObj name="Equation" r:id="rId4" imgW="1269720" imgH="380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0640" y="4224490"/>
                        <a:ext cx="3516313" cy="10493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2081214" y="1195388"/>
            <a:ext cx="28098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We can thus write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73588" y="81399"/>
            <a:ext cx="3890962" cy="7023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Input Impedance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0874"/>
              </p:ext>
            </p:extLst>
          </p:nvPr>
        </p:nvGraphicFramePr>
        <p:xfrm>
          <a:off x="1940785" y="1218986"/>
          <a:ext cx="33686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500" imgH="419100" progId="Equation.3">
                  <p:embed/>
                </p:oleObj>
              </mc:Choice>
              <mc:Fallback>
                <p:oleObj name="Equation" r:id="rId2" imgW="14605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785" y="1218986"/>
                        <a:ext cx="3368675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42478"/>
              </p:ext>
            </p:extLst>
          </p:nvPr>
        </p:nvGraphicFramePr>
        <p:xfrm>
          <a:off x="1939197" y="2209587"/>
          <a:ext cx="3452812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800" imgH="1917700" progId="Equation.DSMT4">
                  <p:embed/>
                </p:oleObj>
              </mc:Choice>
              <mc:Fallback>
                <p:oleObj name="Equation" r:id="rId4" imgW="1574800" imgH="1917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197" y="2209587"/>
                        <a:ext cx="3452812" cy="420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7151296" y="1408362"/>
            <a:ext cx="3195638" cy="63419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en-US" dirty="0">
                <a:solidFill>
                  <a:srgbClr val="0000FF"/>
                </a:solidFill>
              </a:rPr>
              <a:t>The probe inductance is neglected here.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177087" y="2633664"/>
            <a:ext cx="3328988" cy="3043237"/>
            <a:chOff x="7177087" y="2633664"/>
            <a:chExt cx="3328988" cy="3043237"/>
          </a:xfrm>
        </p:grpSpPr>
        <p:sp>
          <p:nvSpPr>
            <p:cNvPr id="15370" name="Freeform 11"/>
            <p:cNvSpPr>
              <a:spLocks/>
            </p:cNvSpPr>
            <p:nvPr/>
          </p:nvSpPr>
          <p:spPr bwMode="auto">
            <a:xfrm>
              <a:off x="7799388" y="3800476"/>
              <a:ext cx="298450" cy="741362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2"/>
            <p:cNvSpPr>
              <a:spLocks/>
            </p:cNvSpPr>
            <p:nvPr/>
          </p:nvSpPr>
          <p:spPr bwMode="auto">
            <a:xfrm>
              <a:off x="9112250" y="3579814"/>
              <a:ext cx="141287" cy="1182687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9096375" y="3592514"/>
              <a:ext cx="73025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4"/>
            <p:cNvSpPr>
              <a:spLocks noChangeShapeType="1"/>
            </p:cNvSpPr>
            <p:nvPr/>
          </p:nvSpPr>
          <p:spPr bwMode="auto">
            <a:xfrm>
              <a:off x="9058275" y="4762501"/>
              <a:ext cx="73025" cy="1587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5"/>
            <p:cNvSpPr>
              <a:spLocks noChangeShapeType="1"/>
            </p:cNvSpPr>
            <p:nvPr/>
          </p:nvSpPr>
          <p:spPr bwMode="auto">
            <a:xfrm>
              <a:off x="10112375" y="4268789"/>
              <a:ext cx="39370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10112375" y="3973514"/>
              <a:ext cx="39370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7"/>
            <p:cNvSpPr>
              <a:spLocks/>
            </p:cNvSpPr>
            <p:nvPr/>
          </p:nvSpPr>
          <p:spPr bwMode="auto">
            <a:xfrm>
              <a:off x="7951788" y="3186114"/>
              <a:ext cx="2359025" cy="787400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8"/>
            <p:cNvSpPr>
              <a:spLocks/>
            </p:cNvSpPr>
            <p:nvPr/>
          </p:nvSpPr>
          <p:spPr bwMode="auto">
            <a:xfrm>
              <a:off x="7951788" y="4268789"/>
              <a:ext cx="2359025" cy="887412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>
              <a:off x="9131300" y="4762501"/>
              <a:ext cx="1587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V="1">
              <a:off x="9118600" y="3186114"/>
              <a:ext cx="1587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5"/>
            <p:cNvSpPr>
              <a:spLocks noChangeShapeType="1"/>
            </p:cNvSpPr>
            <p:nvPr/>
          </p:nvSpPr>
          <p:spPr bwMode="auto">
            <a:xfrm flipV="1">
              <a:off x="9118600" y="2770189"/>
              <a:ext cx="0" cy="407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Oval 26"/>
            <p:cNvSpPr>
              <a:spLocks noChangeArrowheads="1"/>
            </p:cNvSpPr>
            <p:nvPr/>
          </p:nvSpPr>
          <p:spPr bwMode="auto">
            <a:xfrm>
              <a:off x="9047163" y="2633664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5" name="Group 29"/>
            <p:cNvGrpSpPr>
              <a:grpSpLocks/>
            </p:cNvGrpSpPr>
            <p:nvPr/>
          </p:nvGrpSpPr>
          <p:grpSpPr bwMode="auto">
            <a:xfrm flipV="1">
              <a:off x="9063038" y="5132389"/>
              <a:ext cx="136525" cy="544512"/>
              <a:chOff x="4519" y="1279"/>
              <a:chExt cx="86" cy="343"/>
            </a:xfrm>
          </p:grpSpPr>
          <p:sp>
            <p:nvSpPr>
              <p:cNvPr id="15386" name="Line 27"/>
              <p:cNvSpPr>
                <a:spLocks noChangeShapeType="1"/>
              </p:cNvSpPr>
              <p:nvPr/>
            </p:nvSpPr>
            <p:spPr bwMode="auto">
              <a:xfrm>
                <a:off x="4564" y="1365"/>
                <a:ext cx="0" cy="25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Oval 28"/>
              <p:cNvSpPr>
                <a:spLocks noChangeArrowheads="1"/>
              </p:cNvSpPr>
              <p:nvPr/>
            </p:nvSpPr>
            <p:spPr bwMode="auto">
              <a:xfrm flipV="1">
                <a:off x="4519" y="1279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0452033"/>
                </p:ext>
              </p:extLst>
            </p:nvPr>
          </p:nvGraphicFramePr>
          <p:xfrm>
            <a:off x="7177087" y="3852862"/>
            <a:ext cx="519113" cy="51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680" imgH="139680" progId="Equation.DSMT4">
                    <p:embed/>
                  </p:oleObj>
                </mc:Choice>
                <mc:Fallback>
                  <p:oleObj name="Equation" r:id="rId6" imgW="1396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177087" y="3852862"/>
                          <a:ext cx="519113" cy="5191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610370"/>
                </p:ext>
              </p:extLst>
            </p:nvPr>
          </p:nvGraphicFramePr>
          <p:xfrm>
            <a:off x="8642350" y="3871912"/>
            <a:ext cx="463550" cy="509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26720" imgH="139680" progId="Equation.DSMT4">
                    <p:embed/>
                  </p:oleObj>
                </mc:Choice>
                <mc:Fallback>
                  <p:oleObj name="Equation" r:id="rId8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642350" y="3871912"/>
                          <a:ext cx="463550" cy="5099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6708406"/>
                </p:ext>
              </p:extLst>
            </p:nvPr>
          </p:nvGraphicFramePr>
          <p:xfrm>
            <a:off x="9607549" y="3913187"/>
            <a:ext cx="479425" cy="5230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39680" imgH="152280" progId="Equation.DSMT4">
                    <p:embed/>
                  </p:oleObj>
                </mc:Choice>
                <mc:Fallback>
                  <p:oleObj name="Equation" r:id="rId10" imgW="13968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9607549" y="3913187"/>
                          <a:ext cx="479425" cy="5230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70276" y="71258"/>
            <a:ext cx="5826125" cy="7381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Input Impedance (cont.)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128913"/>
              </p:ext>
            </p:extLst>
          </p:nvPr>
        </p:nvGraphicFramePr>
        <p:xfrm>
          <a:off x="3984625" y="1306854"/>
          <a:ext cx="4270375" cy="244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1346040" progId="Equation.DSMT4">
                  <p:embed/>
                </p:oleObj>
              </mc:Choice>
              <mc:Fallback>
                <p:oleObj name="Equation" r:id="rId2" imgW="2349360" imgH="1346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1306854"/>
                        <a:ext cx="4270375" cy="2444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524000" y="3030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463760"/>
              </p:ext>
            </p:extLst>
          </p:nvPr>
        </p:nvGraphicFramePr>
        <p:xfrm>
          <a:off x="5221288" y="4075114"/>
          <a:ext cx="16827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4075114"/>
                        <a:ext cx="1682750" cy="8778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524000" y="29061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506083"/>
              </p:ext>
            </p:extLst>
          </p:nvPr>
        </p:nvGraphicFramePr>
        <p:xfrm>
          <a:off x="4675188" y="5256213"/>
          <a:ext cx="28067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660240" progId="Equation.DSMT4">
                  <p:embed/>
                </p:oleObj>
              </mc:Choice>
              <mc:Fallback>
                <p:oleObj name="Equation" r:id="rId6" imgW="1485720" imgH="660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5256213"/>
                        <a:ext cx="2806700" cy="1250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1039728" y="832062"/>
            <a:ext cx="261787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We can write this as:</a:t>
            </a: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2652714" y="5411788"/>
            <a:ext cx="21351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Then we have:</a:t>
            </a:r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3935413" y="4267201"/>
            <a:ext cx="11858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1638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24416"/>
              </p:ext>
            </p:extLst>
          </p:nvPr>
        </p:nvGraphicFramePr>
        <p:xfrm>
          <a:off x="8694738" y="4081463"/>
          <a:ext cx="1085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33160" imgH="393480" progId="Equation.DSMT4">
                  <p:embed/>
                </p:oleObj>
              </mc:Choice>
              <mc:Fallback>
                <p:oleObj name="Equation" r:id="rId8" imgW="53316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4738" y="4081463"/>
                        <a:ext cx="1085850" cy="800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Rectangle 19"/>
          <p:cNvSpPr>
            <a:spLocks noChangeArrowheads="1"/>
          </p:cNvSpPr>
          <p:nvPr/>
        </p:nvSpPr>
        <p:spPr bwMode="auto">
          <a:xfrm>
            <a:off x="7624763" y="4279901"/>
            <a:ext cx="8937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14420" y="4949662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(real resonance frequency)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14889" y="213757"/>
            <a:ext cx="2611437" cy="64031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Overview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1524000" y="24108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Text Box 32"/>
          <p:cNvSpPr txBox="1">
            <a:spLocks noChangeArrowheads="1"/>
          </p:cNvSpPr>
          <p:nvPr/>
        </p:nvSpPr>
        <p:spPr bwMode="auto">
          <a:xfrm>
            <a:off x="809367" y="1500189"/>
            <a:ext cx="10917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 this set of notes we discuss the </a:t>
            </a:r>
            <a:r>
              <a:rPr lang="en-US" sz="2400" dirty="0">
                <a:solidFill>
                  <a:srgbClr val="FF3300"/>
                </a:solidFill>
              </a:rPr>
              <a:t>CAD circuit model</a:t>
            </a:r>
            <a:r>
              <a:rPr lang="en-US" sz="2400" dirty="0">
                <a:solidFill>
                  <a:srgbClr val="0000FF"/>
                </a:solidFill>
              </a:rPr>
              <a:t> of the microstrip antenna.</a:t>
            </a:r>
          </a:p>
        </p:txBody>
      </p:sp>
      <p:sp>
        <p:nvSpPr>
          <p:cNvPr id="36870" name="Text Box 33"/>
          <p:cNvSpPr txBox="1">
            <a:spLocks noChangeArrowheads="1"/>
          </p:cNvSpPr>
          <p:nvPr/>
        </p:nvSpPr>
        <p:spPr bwMode="auto">
          <a:xfrm>
            <a:off x="2676526" y="2971800"/>
            <a:ext cx="4974439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Discuss complex resonance frequency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Derive formula for </a:t>
            </a:r>
            <a:r>
              <a:rPr lang="en-US" sz="2000" i="1" dirty="0">
                <a:latin typeface="Times New Roman" pitchFamily="18" charset="0"/>
              </a:rPr>
              <a:t>Q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Derive formula for input impedance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Derive formula for impedance bandwidth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79992" y="118759"/>
            <a:ext cx="6797675" cy="81284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Input Impedance (cont.)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619752"/>
              </p:ext>
            </p:extLst>
          </p:nvPr>
        </p:nvGraphicFramePr>
        <p:xfrm>
          <a:off x="2077173" y="2160773"/>
          <a:ext cx="15208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431640" progId="Equation.DSMT4">
                  <p:embed/>
                </p:oleObj>
              </mc:Choice>
              <mc:Fallback>
                <p:oleObj name="Equation" r:id="rId2" imgW="7365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7173" y="2160773"/>
                        <a:ext cx="1520825" cy="892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02786"/>
              </p:ext>
            </p:extLst>
          </p:nvPr>
        </p:nvGraphicFramePr>
        <p:xfrm>
          <a:off x="2495550" y="4999038"/>
          <a:ext cx="7459663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660240" progId="Equation.DSMT4">
                  <p:embed/>
                </p:oleObj>
              </mc:Choice>
              <mc:Fallback>
                <p:oleObj name="Equation" r:id="rId4" imgW="323820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4999038"/>
                        <a:ext cx="7459663" cy="1514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072222" y="4246007"/>
            <a:ext cx="2107066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2292239" y="1602035"/>
            <a:ext cx="107589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Define: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7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641357"/>
              </p:ext>
            </p:extLst>
          </p:nvPr>
        </p:nvGraphicFramePr>
        <p:xfrm>
          <a:off x="5899254" y="1701213"/>
          <a:ext cx="2798803" cy="2167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0160" imgH="1130040" progId="Equation.DSMT4">
                  <p:embed/>
                </p:oleObj>
              </mc:Choice>
              <mc:Fallback>
                <p:oleObj name="Equation" r:id="rId6" imgW="1460160" imgH="1130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254" y="1701213"/>
                        <a:ext cx="2798803" cy="2167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17"/>
          <p:cNvSpPr>
            <a:spLocks noChangeArrowheads="1"/>
          </p:cNvSpPr>
          <p:nvPr/>
        </p:nvSpPr>
        <p:spPr bwMode="auto">
          <a:xfrm>
            <a:off x="5191126" y="5380039"/>
            <a:ext cx="2246313" cy="10382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16"/>
          <p:cNvSpPr>
            <a:spLocks noChangeArrowheads="1"/>
          </p:cNvSpPr>
          <p:nvPr/>
        </p:nvSpPr>
        <p:spPr bwMode="auto">
          <a:xfrm>
            <a:off x="7820026" y="5343526"/>
            <a:ext cx="2246313" cy="10382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2540001" y="5351464"/>
            <a:ext cx="2246313" cy="10382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401986"/>
              </p:ext>
            </p:extLst>
          </p:nvPr>
        </p:nvGraphicFramePr>
        <p:xfrm>
          <a:off x="2825750" y="5411789"/>
          <a:ext cx="69215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24080" imgH="419040" progId="Equation.DSMT4">
                  <p:embed/>
                </p:oleObj>
              </mc:Choice>
              <mc:Fallback>
                <p:oleObj name="Equation" r:id="rId2" imgW="312408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5411789"/>
                        <a:ext cx="692150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17225" y="1014"/>
            <a:ext cx="6673850" cy="7889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Input Impedance (cont.)</a:t>
            </a:r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726296"/>
              </p:ext>
            </p:extLst>
          </p:nvPr>
        </p:nvGraphicFramePr>
        <p:xfrm>
          <a:off x="4713350" y="942274"/>
          <a:ext cx="26241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457200" progId="Equation.DSMT4">
                  <p:embed/>
                </p:oleObj>
              </mc:Choice>
              <mc:Fallback>
                <p:oleObj name="Equation" r:id="rId4" imgW="12445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350" y="942274"/>
                        <a:ext cx="2624138" cy="9604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190502"/>
              </p:ext>
            </p:extLst>
          </p:nvPr>
        </p:nvGraphicFramePr>
        <p:xfrm>
          <a:off x="4300539" y="3568701"/>
          <a:ext cx="1703387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393480" progId="Equation.DSMT4">
                  <p:embed/>
                </p:oleObj>
              </mc:Choice>
              <mc:Fallback>
                <p:oleObj name="Equation" r:id="rId6" imgW="7873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9" y="3568701"/>
                        <a:ext cx="1703387" cy="849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Rectangle 15"/>
          <p:cNvSpPr>
            <a:spLocks noChangeArrowheads="1"/>
          </p:cNvSpPr>
          <p:nvPr/>
        </p:nvSpPr>
        <p:spPr bwMode="auto">
          <a:xfrm>
            <a:off x="2248290" y="3240006"/>
            <a:ext cx="10715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184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936660"/>
              </p:ext>
            </p:extLst>
          </p:nvPr>
        </p:nvGraphicFramePr>
        <p:xfrm>
          <a:off x="4292600" y="2370138"/>
          <a:ext cx="4643438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45960" imgH="482400" progId="Equation.DSMT4">
                  <p:embed/>
                </p:oleObj>
              </mc:Choice>
              <mc:Fallback>
                <p:oleObj name="Equation" r:id="rId8" imgW="2145960" imgH="4824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2370138"/>
                        <a:ext cx="4643438" cy="10398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Rectangle 26"/>
          <p:cNvSpPr>
            <a:spLocks noChangeArrowheads="1"/>
          </p:cNvSpPr>
          <p:nvPr/>
        </p:nvSpPr>
        <p:spPr bwMode="auto">
          <a:xfrm>
            <a:off x="912813" y="4716463"/>
            <a:ext cx="19351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Left Brace 1"/>
          <p:cNvSpPr/>
          <p:nvPr/>
        </p:nvSpPr>
        <p:spPr>
          <a:xfrm>
            <a:off x="3648075" y="2324100"/>
            <a:ext cx="685800" cy="2105025"/>
          </a:xfrm>
          <a:prstGeom prst="leftBrace">
            <a:avLst/>
          </a:prstGeom>
          <a:noFill/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857561" y="90039"/>
            <a:ext cx="6769100" cy="7747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Input Impedance (cont.)</a:t>
            </a:r>
          </a:p>
        </p:txBody>
      </p:sp>
      <p:grpSp>
        <p:nvGrpSpPr>
          <p:cNvPr id="19469" name="Group 324"/>
          <p:cNvGrpSpPr>
            <a:grpSpLocks/>
          </p:cNvGrpSpPr>
          <p:nvPr/>
        </p:nvGrpSpPr>
        <p:grpSpPr bwMode="auto">
          <a:xfrm>
            <a:off x="5140325" y="1155701"/>
            <a:ext cx="5189538" cy="2474913"/>
            <a:chOff x="1175" y="2552"/>
            <a:chExt cx="3269" cy="1559"/>
          </a:xfrm>
        </p:grpSpPr>
        <p:graphicFrame>
          <p:nvGraphicFramePr>
            <p:cNvPr id="19462" name="Object 29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1635146"/>
                </p:ext>
              </p:extLst>
            </p:nvPr>
          </p:nvGraphicFramePr>
          <p:xfrm>
            <a:off x="4210" y="3334"/>
            <a:ext cx="23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2280" imgH="203040" progId="Equation.DSMT4">
                    <p:embed/>
                  </p:oleObj>
                </mc:Choice>
                <mc:Fallback>
                  <p:oleObj name="Equation" r:id="rId2" imgW="152280" imgH="203040" progId="Equation.DSMT4">
                    <p:embed/>
                    <p:pic>
                      <p:nvPicPr>
                        <p:cNvPr id="0" name="Object 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" y="3334"/>
                          <a:ext cx="234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301"/>
            <p:cNvGraphicFramePr>
              <a:graphicFrameLocks noChangeAspect="1"/>
            </p:cNvGraphicFramePr>
            <p:nvPr/>
          </p:nvGraphicFramePr>
          <p:xfrm>
            <a:off x="3077" y="3670"/>
            <a:ext cx="421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42720" imgH="228600" progId="Equation.DSMT4">
                    <p:embed/>
                  </p:oleObj>
                </mc:Choice>
                <mc:Fallback>
                  <p:oleObj name="Equation" r:id="rId4" imgW="342720" imgH="228600" progId="Equation.DSMT4">
                    <p:embed/>
                    <p:pic>
                      <p:nvPicPr>
                        <p:cNvPr id="0" name="Object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7" y="3670"/>
                          <a:ext cx="421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4" name="Object 302"/>
            <p:cNvGraphicFramePr>
              <a:graphicFrameLocks noChangeAspect="1"/>
            </p:cNvGraphicFramePr>
            <p:nvPr/>
          </p:nvGraphicFramePr>
          <p:xfrm>
            <a:off x="1175" y="2552"/>
            <a:ext cx="411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17160" imgH="228600" progId="Equation.DSMT4">
                    <p:embed/>
                  </p:oleObj>
                </mc:Choice>
                <mc:Fallback>
                  <p:oleObj name="Equation" r:id="rId6" imgW="317160" imgH="228600" progId="Equation.DSMT4">
                    <p:embed/>
                    <p:pic>
                      <p:nvPicPr>
                        <p:cNvPr id="0" name="Object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5" y="2552"/>
                          <a:ext cx="411" cy="2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4" name="Line 303"/>
            <p:cNvSpPr>
              <a:spLocks noChangeShapeType="1"/>
            </p:cNvSpPr>
            <p:nvPr/>
          </p:nvSpPr>
          <p:spPr bwMode="auto">
            <a:xfrm>
              <a:off x="1599" y="2614"/>
              <a:ext cx="1" cy="14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304"/>
            <p:cNvSpPr>
              <a:spLocks noChangeShapeType="1"/>
            </p:cNvSpPr>
            <p:nvPr/>
          </p:nvSpPr>
          <p:spPr bwMode="auto">
            <a:xfrm>
              <a:off x="1394" y="3478"/>
              <a:ext cx="276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Freeform 307"/>
            <p:cNvSpPr>
              <a:spLocks/>
            </p:cNvSpPr>
            <p:nvPr/>
          </p:nvSpPr>
          <p:spPr bwMode="auto">
            <a:xfrm>
              <a:off x="2088" y="2806"/>
              <a:ext cx="1060" cy="665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Freeform 308"/>
            <p:cNvSpPr>
              <a:spLocks/>
            </p:cNvSpPr>
            <p:nvPr/>
          </p:nvSpPr>
          <p:spPr bwMode="auto">
            <a:xfrm>
              <a:off x="1988" y="3117"/>
              <a:ext cx="1211" cy="703"/>
            </a:xfrm>
            <a:custGeom>
              <a:avLst/>
              <a:gdLst>
                <a:gd name="T0" fmla="*/ 0 w 1896"/>
                <a:gd name="T1" fmla="*/ 290 h 703"/>
                <a:gd name="T2" fmla="*/ 50 w 1896"/>
                <a:gd name="T3" fmla="*/ 271 h 703"/>
                <a:gd name="T4" fmla="*/ 226 w 1896"/>
                <a:gd name="T5" fmla="*/ 63 h 703"/>
                <a:gd name="T6" fmla="*/ 565 w 1896"/>
                <a:gd name="T7" fmla="*/ 648 h 703"/>
                <a:gd name="T8" fmla="*/ 773 w 1896"/>
                <a:gd name="T9" fmla="*/ 395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96"/>
                <a:gd name="T16" fmla="*/ 0 h 703"/>
                <a:gd name="T17" fmla="*/ 1896 w 1896"/>
                <a:gd name="T18" fmla="*/ 703 h 7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96" h="703">
                  <a:moveTo>
                    <a:pt x="0" y="290"/>
                  </a:moveTo>
                  <a:cubicBezTo>
                    <a:pt x="20" y="286"/>
                    <a:pt x="31" y="309"/>
                    <a:pt x="123" y="271"/>
                  </a:cubicBezTo>
                  <a:cubicBezTo>
                    <a:pt x="215" y="233"/>
                    <a:pt x="344" y="0"/>
                    <a:pt x="554" y="63"/>
                  </a:cubicBezTo>
                  <a:cubicBezTo>
                    <a:pt x="764" y="126"/>
                    <a:pt x="1161" y="593"/>
                    <a:pt x="1385" y="648"/>
                  </a:cubicBezTo>
                  <a:cubicBezTo>
                    <a:pt x="1609" y="703"/>
                    <a:pt x="1811" y="437"/>
                    <a:pt x="1896" y="395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5" name="Object 3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1691608"/>
                </p:ext>
              </p:extLst>
            </p:nvPr>
          </p:nvGraphicFramePr>
          <p:xfrm>
            <a:off x="2893" y="2859"/>
            <a:ext cx="405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17160" imgH="228600" progId="Equation.DSMT4">
                    <p:embed/>
                  </p:oleObj>
                </mc:Choice>
                <mc:Fallback>
                  <p:oleObj name="Equation" r:id="rId8" imgW="317160" imgH="228600" progId="Equation.DSMT4">
                    <p:embed/>
                    <p:pic>
                      <p:nvPicPr>
                        <p:cNvPr id="0" name="Object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3" y="2859"/>
                          <a:ext cx="405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6" name="Object 3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2719187"/>
                </p:ext>
              </p:extLst>
            </p:nvPr>
          </p:nvGraphicFramePr>
          <p:xfrm>
            <a:off x="2419" y="3529"/>
            <a:ext cx="184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64880" imgH="228600" progId="Equation.DSMT4">
                    <p:embed/>
                  </p:oleObj>
                </mc:Choice>
                <mc:Fallback>
                  <p:oleObj name="Equation" r:id="rId10" imgW="164880" imgH="228600" progId="Equation.DSMT4">
                    <p:embed/>
                    <p:pic>
                      <p:nvPicPr>
                        <p:cNvPr id="0" name="Object 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9" y="3529"/>
                          <a:ext cx="184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8" name="Line 318"/>
            <p:cNvSpPr>
              <a:spLocks noChangeShapeType="1"/>
            </p:cNvSpPr>
            <p:nvPr/>
          </p:nvSpPr>
          <p:spPr bwMode="auto">
            <a:xfrm>
              <a:off x="2608" y="3408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2447925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 domain: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9150" y="5200650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Normalized frequency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domain: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7920D6-DF40-451A-AD2F-6BF54C1675CE}"/>
              </a:ext>
            </a:extLst>
          </p:cNvPr>
          <p:cNvGrpSpPr/>
          <p:nvPr/>
        </p:nvGrpSpPr>
        <p:grpSpPr>
          <a:xfrm>
            <a:off x="5127625" y="3768725"/>
            <a:ext cx="5259388" cy="2649538"/>
            <a:chOff x="5127625" y="3768725"/>
            <a:chExt cx="5259388" cy="2649538"/>
          </a:xfrm>
        </p:grpSpPr>
        <p:graphicFrame>
          <p:nvGraphicFramePr>
            <p:cNvPr id="19458" name="Object 2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2099695"/>
                </p:ext>
              </p:extLst>
            </p:nvPr>
          </p:nvGraphicFramePr>
          <p:xfrm>
            <a:off x="8728075" y="5703888"/>
            <a:ext cx="573088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342720" imgH="241200" progId="Equation.DSMT4">
                    <p:embed/>
                  </p:oleObj>
                </mc:Choice>
                <mc:Fallback>
                  <p:oleObj name="Equation" r:id="rId12" imgW="342720" imgH="241200" progId="Equation.DSMT4">
                    <p:embed/>
                    <p:pic>
                      <p:nvPicPr>
                        <p:cNvPr id="0" name="Object 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28075" y="5703888"/>
                          <a:ext cx="573088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59" name="Object 2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2795417"/>
                </p:ext>
              </p:extLst>
            </p:nvPr>
          </p:nvGraphicFramePr>
          <p:xfrm>
            <a:off x="8258175" y="4244975"/>
            <a:ext cx="612775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17160" imgH="241200" progId="Equation.DSMT4">
                    <p:embed/>
                  </p:oleObj>
                </mc:Choice>
                <mc:Fallback>
                  <p:oleObj name="Equation" r:id="rId14" imgW="317160" imgH="241200" progId="Equation.DSMT4">
                    <p:embed/>
                    <p:pic>
                      <p:nvPicPr>
                        <p:cNvPr id="0" name="Object 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8175" y="4244975"/>
                          <a:ext cx="612775" cy="46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1" name="Line 11"/>
            <p:cNvSpPr>
              <a:spLocks noChangeShapeType="1"/>
            </p:cNvSpPr>
            <p:nvPr/>
          </p:nvSpPr>
          <p:spPr bwMode="auto">
            <a:xfrm>
              <a:off x="7459663" y="4041775"/>
              <a:ext cx="1588" cy="2376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2"/>
            <p:cNvSpPr>
              <a:spLocks noChangeShapeType="1"/>
            </p:cNvSpPr>
            <p:nvPr/>
          </p:nvSpPr>
          <p:spPr bwMode="auto">
            <a:xfrm>
              <a:off x="5127625" y="5413375"/>
              <a:ext cx="4754563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284"/>
            <p:cNvSpPr>
              <a:spLocks/>
            </p:cNvSpPr>
            <p:nvPr/>
          </p:nvSpPr>
          <p:spPr bwMode="auto">
            <a:xfrm>
              <a:off x="6107113" y="4346575"/>
              <a:ext cx="2635250" cy="1055688"/>
            </a:xfrm>
            <a:custGeom>
              <a:avLst/>
              <a:gdLst>
                <a:gd name="T0" fmla="*/ 0 w 1660"/>
                <a:gd name="T1" fmla="*/ 634 h 665"/>
                <a:gd name="T2" fmla="*/ 288 w 1660"/>
                <a:gd name="T3" fmla="*/ 574 h 665"/>
                <a:gd name="T4" fmla="*/ 724 w 1660"/>
                <a:gd name="T5" fmla="*/ 86 h 665"/>
                <a:gd name="T6" fmla="*/ 1008 w 1660"/>
                <a:gd name="T7" fmla="*/ 78 h 665"/>
                <a:gd name="T8" fmla="*/ 1400 w 1660"/>
                <a:gd name="T9" fmla="*/ 554 h 665"/>
                <a:gd name="T10" fmla="*/ 1660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85"/>
            <p:cNvSpPr>
              <a:spLocks/>
            </p:cNvSpPr>
            <p:nvPr/>
          </p:nvSpPr>
          <p:spPr bwMode="auto">
            <a:xfrm>
              <a:off x="5859463" y="4840288"/>
              <a:ext cx="3009900" cy="1130300"/>
            </a:xfrm>
            <a:custGeom>
              <a:avLst/>
              <a:gdLst>
                <a:gd name="T0" fmla="*/ 0 w 1896"/>
                <a:gd name="T1" fmla="*/ 290 h 712"/>
                <a:gd name="T2" fmla="*/ 123 w 1896"/>
                <a:gd name="T3" fmla="*/ 271 h 712"/>
                <a:gd name="T4" fmla="*/ 554 w 1896"/>
                <a:gd name="T5" fmla="*/ 63 h 712"/>
                <a:gd name="T6" fmla="*/ 1385 w 1896"/>
                <a:gd name="T7" fmla="*/ 648 h 712"/>
                <a:gd name="T8" fmla="*/ 1775 w 1896"/>
                <a:gd name="T9" fmla="*/ 446 h 712"/>
                <a:gd name="T10" fmla="*/ 1896 w 1896"/>
                <a:gd name="T11" fmla="*/ 395 h 7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96"/>
                <a:gd name="T19" fmla="*/ 0 h 712"/>
                <a:gd name="T20" fmla="*/ 1896 w 1896"/>
                <a:gd name="T21" fmla="*/ 712 h 7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96" h="712">
                  <a:moveTo>
                    <a:pt x="0" y="290"/>
                  </a:moveTo>
                  <a:cubicBezTo>
                    <a:pt x="20" y="286"/>
                    <a:pt x="31" y="309"/>
                    <a:pt x="123" y="271"/>
                  </a:cubicBezTo>
                  <a:cubicBezTo>
                    <a:pt x="215" y="233"/>
                    <a:pt x="344" y="0"/>
                    <a:pt x="554" y="63"/>
                  </a:cubicBezTo>
                  <a:cubicBezTo>
                    <a:pt x="764" y="126"/>
                    <a:pt x="1182" y="584"/>
                    <a:pt x="1385" y="648"/>
                  </a:cubicBezTo>
                  <a:cubicBezTo>
                    <a:pt x="1588" y="712"/>
                    <a:pt x="1690" y="488"/>
                    <a:pt x="1775" y="446"/>
                  </a:cubicBezTo>
                  <a:cubicBezTo>
                    <a:pt x="1860" y="404"/>
                    <a:pt x="1871" y="406"/>
                    <a:pt x="1896" y="395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286"/>
            <p:cNvSpPr>
              <a:spLocks noChangeShapeType="1"/>
            </p:cNvSpPr>
            <p:nvPr/>
          </p:nvSpPr>
          <p:spPr bwMode="auto">
            <a:xfrm>
              <a:off x="6578600" y="4911725"/>
              <a:ext cx="86042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88"/>
            <p:cNvSpPr>
              <a:spLocks noChangeShapeType="1"/>
            </p:cNvSpPr>
            <p:nvPr/>
          </p:nvSpPr>
          <p:spPr bwMode="auto">
            <a:xfrm flipV="1">
              <a:off x="7446963" y="5908675"/>
              <a:ext cx="638175" cy="11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0" name="Object 3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9947072"/>
                </p:ext>
              </p:extLst>
            </p:nvPr>
          </p:nvGraphicFramePr>
          <p:xfrm>
            <a:off x="10077450" y="5286375"/>
            <a:ext cx="30956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26720" imgH="139680" progId="Equation.DSMT4">
                    <p:embed/>
                  </p:oleObj>
                </mc:Choice>
                <mc:Fallback>
                  <p:oleObj name="Equation" r:id="rId16" imgW="126720" imgH="139680" progId="Equation.DSMT4">
                    <p:embed/>
                    <p:pic>
                      <p:nvPicPr>
                        <p:cNvPr id="0" name="Object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77450" y="5286375"/>
                          <a:ext cx="309563" cy="339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3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8148098"/>
                </p:ext>
              </p:extLst>
            </p:nvPr>
          </p:nvGraphicFramePr>
          <p:xfrm>
            <a:off x="6564313" y="3768725"/>
            <a:ext cx="652463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317160" imgH="241200" progId="Equation.DSMT4">
                    <p:embed/>
                  </p:oleObj>
                </mc:Choice>
                <mc:Fallback>
                  <p:oleObj name="Equation" r:id="rId18" imgW="317160" imgH="241200" progId="Equation.DSMT4">
                    <p:embed/>
                    <p:pic>
                      <p:nvPicPr>
                        <p:cNvPr id="0" name="Object 3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4313" y="3768725"/>
                          <a:ext cx="652463" cy="496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2" name="Line 325"/>
            <p:cNvSpPr>
              <a:spLocks noChangeShapeType="1"/>
            </p:cNvSpPr>
            <p:nvPr/>
          </p:nvSpPr>
          <p:spPr bwMode="auto">
            <a:xfrm>
              <a:off x="8189913" y="5262563"/>
              <a:ext cx="0" cy="300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326"/>
            <p:cNvSpPr>
              <a:spLocks noChangeShapeType="1"/>
            </p:cNvSpPr>
            <p:nvPr/>
          </p:nvSpPr>
          <p:spPr bwMode="auto">
            <a:xfrm>
              <a:off x="6635750" y="5264150"/>
              <a:ext cx="0" cy="300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FCFA5FAE-4200-65F4-D13B-0989F50159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3807678"/>
                </p:ext>
              </p:extLst>
            </p:nvPr>
          </p:nvGraphicFramePr>
          <p:xfrm>
            <a:off x="7523163" y="4129923"/>
            <a:ext cx="249237" cy="205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244248" imgH="201250" progId="Equation.DSMT4">
                    <p:embed/>
                  </p:oleObj>
                </mc:Choice>
                <mc:Fallback>
                  <p:oleObj name="Equation" r:id="rId20" imgW="244248" imgH="20125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7523163" y="4129923"/>
                          <a:ext cx="249237" cy="2055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C1AC1AAE-A44E-485B-E3C1-E24BF8E397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2157002"/>
                </p:ext>
              </p:extLst>
            </p:nvPr>
          </p:nvGraphicFramePr>
          <p:xfrm>
            <a:off x="7556500" y="4818062"/>
            <a:ext cx="279626" cy="217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28600" imgH="177480" progId="Equation.DSMT4">
                    <p:embed/>
                  </p:oleObj>
                </mc:Choice>
                <mc:Fallback>
                  <p:oleObj name="Equation" r:id="rId22" imgW="2286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7556500" y="4818062"/>
                          <a:ext cx="279626" cy="2174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505FC0BE-8578-9EF0-8EBB-2D045CA1FD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7789542"/>
                </p:ext>
              </p:extLst>
            </p:nvPr>
          </p:nvGraphicFramePr>
          <p:xfrm>
            <a:off x="8147050" y="5605463"/>
            <a:ext cx="889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88560" imgH="164880" progId="Equation.DSMT4">
                    <p:embed/>
                  </p:oleObj>
                </mc:Choice>
                <mc:Fallback>
                  <p:oleObj name="Equation" r:id="rId24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8147050" y="5605463"/>
                          <a:ext cx="88900" cy="165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9F4A38FE-2B47-1DC4-C4AE-DA23F157E4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5015618"/>
                </p:ext>
              </p:extLst>
            </p:nvPr>
          </p:nvGraphicFramePr>
          <p:xfrm>
            <a:off x="6521450" y="5624513"/>
            <a:ext cx="1905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90440" imgH="164880" progId="Equation.DSMT4">
                    <p:embed/>
                  </p:oleObj>
                </mc:Choice>
                <mc:Fallback>
                  <p:oleObj name="Equation" r:id="rId26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6521450" y="5624513"/>
                          <a:ext cx="190500" cy="165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C6323E78-5A57-DF86-3C02-7215DE4AEBB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9004446"/>
                </p:ext>
              </p:extLst>
            </p:nvPr>
          </p:nvGraphicFramePr>
          <p:xfrm>
            <a:off x="6940891" y="5802312"/>
            <a:ext cx="399709" cy="223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317160" imgH="177480" progId="Equation.DSMT4">
                    <p:embed/>
                  </p:oleObj>
                </mc:Choice>
                <mc:Fallback>
                  <p:oleObj name="Equation" r:id="rId28" imgW="3171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6940891" y="5802312"/>
                          <a:ext cx="399709" cy="2238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70276" y="44639"/>
            <a:ext cx="5662613" cy="809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Reflection Coefficient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4062413" y="3487738"/>
          <a:ext cx="315595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1358640" progId="Equation.DSMT4">
                  <p:embed/>
                </p:oleObj>
              </mc:Choice>
              <mc:Fallback>
                <p:oleObj name="Equation" r:id="rId2" imgW="1536480" imgH="1358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3487738"/>
                        <a:ext cx="3155950" cy="279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8" name="Group 36"/>
          <p:cNvGrpSpPr>
            <a:grpSpLocks/>
          </p:cNvGrpSpPr>
          <p:nvPr/>
        </p:nvGrpSpPr>
        <p:grpSpPr bwMode="auto">
          <a:xfrm>
            <a:off x="3625851" y="1384301"/>
            <a:ext cx="5472113" cy="1528763"/>
            <a:chOff x="1324" y="872"/>
            <a:chExt cx="3447" cy="963"/>
          </a:xfrm>
        </p:grpSpPr>
        <p:sp>
          <p:nvSpPr>
            <p:cNvPr id="20489" name="Freeform 10"/>
            <p:cNvSpPr>
              <a:spLocks/>
            </p:cNvSpPr>
            <p:nvPr/>
          </p:nvSpPr>
          <p:spPr bwMode="auto">
            <a:xfrm>
              <a:off x="3729" y="1236"/>
              <a:ext cx="116" cy="250"/>
            </a:xfrm>
            <a:custGeom>
              <a:avLst/>
              <a:gdLst>
                <a:gd name="T0" fmla="*/ 36 w 188"/>
                <a:gd name="T1" fmla="*/ 0 h 467"/>
                <a:gd name="T2" fmla="*/ 72 w 188"/>
                <a:gd name="T3" fmla="*/ 11 h 467"/>
                <a:gd name="T4" fmla="*/ 0 w 188"/>
                <a:gd name="T5" fmla="*/ 33 h 467"/>
                <a:gd name="T6" fmla="*/ 72 w 188"/>
                <a:gd name="T7" fmla="*/ 56 h 467"/>
                <a:gd name="T8" fmla="*/ 0 w 188"/>
                <a:gd name="T9" fmla="*/ 78 h 467"/>
                <a:gd name="T10" fmla="*/ 72 w 188"/>
                <a:gd name="T11" fmla="*/ 100 h 467"/>
                <a:gd name="T12" fmla="*/ 0 w 188"/>
                <a:gd name="T13" fmla="*/ 123 h 467"/>
                <a:gd name="T14" fmla="*/ 36 w 188"/>
                <a:gd name="T15" fmla="*/ 134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1"/>
            <p:cNvSpPr>
              <a:spLocks/>
            </p:cNvSpPr>
            <p:nvPr/>
          </p:nvSpPr>
          <p:spPr bwMode="auto">
            <a:xfrm>
              <a:off x="4216" y="1161"/>
              <a:ext cx="53" cy="400"/>
            </a:xfrm>
            <a:custGeom>
              <a:avLst/>
              <a:gdLst>
                <a:gd name="T0" fmla="*/ 0 w 89"/>
                <a:gd name="T1" fmla="*/ 0 h 745"/>
                <a:gd name="T2" fmla="*/ 11 w 89"/>
                <a:gd name="T3" fmla="*/ 1 h 745"/>
                <a:gd name="T4" fmla="*/ 21 w 89"/>
                <a:gd name="T5" fmla="*/ 6 h 745"/>
                <a:gd name="T6" fmla="*/ 28 w 89"/>
                <a:gd name="T7" fmla="*/ 12 h 745"/>
                <a:gd name="T8" fmla="*/ 32 w 89"/>
                <a:gd name="T9" fmla="*/ 22 h 745"/>
                <a:gd name="T10" fmla="*/ 32 w 89"/>
                <a:gd name="T11" fmla="*/ 32 h 745"/>
                <a:gd name="T12" fmla="*/ 28 w 89"/>
                <a:gd name="T13" fmla="*/ 40 h 745"/>
                <a:gd name="T14" fmla="*/ 21 w 89"/>
                <a:gd name="T15" fmla="*/ 48 h 745"/>
                <a:gd name="T16" fmla="*/ 11 w 89"/>
                <a:gd name="T17" fmla="*/ 53 h 745"/>
                <a:gd name="T18" fmla="*/ 0 w 89"/>
                <a:gd name="T19" fmla="*/ 53 h 745"/>
                <a:gd name="T20" fmla="*/ 11 w 89"/>
                <a:gd name="T21" fmla="*/ 54 h 745"/>
                <a:gd name="T22" fmla="*/ 21 w 89"/>
                <a:gd name="T23" fmla="*/ 59 h 745"/>
                <a:gd name="T24" fmla="*/ 28 w 89"/>
                <a:gd name="T25" fmla="*/ 67 h 745"/>
                <a:gd name="T26" fmla="*/ 32 w 89"/>
                <a:gd name="T27" fmla="*/ 75 h 745"/>
                <a:gd name="T28" fmla="*/ 32 w 89"/>
                <a:gd name="T29" fmla="*/ 85 h 745"/>
                <a:gd name="T30" fmla="*/ 28 w 89"/>
                <a:gd name="T31" fmla="*/ 94 h 745"/>
                <a:gd name="T32" fmla="*/ 21 w 89"/>
                <a:gd name="T33" fmla="*/ 101 h 745"/>
                <a:gd name="T34" fmla="*/ 11 w 89"/>
                <a:gd name="T35" fmla="*/ 106 h 745"/>
                <a:gd name="T36" fmla="*/ 0 w 89"/>
                <a:gd name="T37" fmla="*/ 107 h 745"/>
                <a:gd name="T38" fmla="*/ 11 w 89"/>
                <a:gd name="T39" fmla="*/ 108 h 745"/>
                <a:gd name="T40" fmla="*/ 21 w 89"/>
                <a:gd name="T41" fmla="*/ 113 h 745"/>
                <a:gd name="T42" fmla="*/ 28 w 89"/>
                <a:gd name="T43" fmla="*/ 120 h 745"/>
                <a:gd name="T44" fmla="*/ 32 w 89"/>
                <a:gd name="T45" fmla="*/ 129 h 745"/>
                <a:gd name="T46" fmla="*/ 32 w 89"/>
                <a:gd name="T47" fmla="*/ 139 h 745"/>
                <a:gd name="T48" fmla="*/ 28 w 89"/>
                <a:gd name="T49" fmla="*/ 148 h 745"/>
                <a:gd name="T50" fmla="*/ 21 w 89"/>
                <a:gd name="T51" fmla="*/ 155 h 745"/>
                <a:gd name="T52" fmla="*/ 11 w 89"/>
                <a:gd name="T53" fmla="*/ 159 h 745"/>
                <a:gd name="T54" fmla="*/ 0 w 89"/>
                <a:gd name="T55" fmla="*/ 161 h 745"/>
                <a:gd name="T56" fmla="*/ 11 w 89"/>
                <a:gd name="T57" fmla="*/ 162 h 745"/>
                <a:gd name="T58" fmla="*/ 21 w 89"/>
                <a:gd name="T59" fmla="*/ 167 h 745"/>
                <a:gd name="T60" fmla="*/ 28 w 89"/>
                <a:gd name="T61" fmla="*/ 173 h 745"/>
                <a:gd name="T62" fmla="*/ 32 w 89"/>
                <a:gd name="T63" fmla="*/ 183 h 745"/>
                <a:gd name="T64" fmla="*/ 32 w 89"/>
                <a:gd name="T65" fmla="*/ 193 h 745"/>
                <a:gd name="T66" fmla="*/ 28 w 89"/>
                <a:gd name="T67" fmla="*/ 201 h 745"/>
                <a:gd name="T68" fmla="*/ 21 w 89"/>
                <a:gd name="T69" fmla="*/ 209 h 745"/>
                <a:gd name="T70" fmla="*/ 11 w 89"/>
                <a:gd name="T71" fmla="*/ 213 h 745"/>
                <a:gd name="T72" fmla="*/ 0 w 89"/>
                <a:gd name="T73" fmla="*/ 21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>
              <a:off x="4213" y="1161"/>
              <a:ext cx="2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3"/>
            <p:cNvSpPr>
              <a:spLocks noChangeShapeType="1"/>
            </p:cNvSpPr>
            <p:nvPr/>
          </p:nvSpPr>
          <p:spPr bwMode="auto">
            <a:xfrm>
              <a:off x="4213" y="1561"/>
              <a:ext cx="29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4"/>
            <p:cNvSpPr>
              <a:spLocks noChangeShapeType="1"/>
            </p:cNvSpPr>
            <p:nvPr/>
          </p:nvSpPr>
          <p:spPr bwMode="auto">
            <a:xfrm>
              <a:off x="4620" y="1394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15"/>
            <p:cNvSpPr>
              <a:spLocks noChangeShapeType="1"/>
            </p:cNvSpPr>
            <p:nvPr/>
          </p:nvSpPr>
          <p:spPr bwMode="auto">
            <a:xfrm>
              <a:off x="4620" y="1295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16"/>
            <p:cNvSpPr>
              <a:spLocks/>
            </p:cNvSpPr>
            <p:nvPr/>
          </p:nvSpPr>
          <p:spPr bwMode="auto">
            <a:xfrm>
              <a:off x="3788" y="1029"/>
              <a:ext cx="908" cy="266"/>
            </a:xfrm>
            <a:custGeom>
              <a:avLst/>
              <a:gdLst>
                <a:gd name="T0" fmla="*/ 0 w 1486"/>
                <a:gd name="T1" fmla="*/ 112 h 496"/>
                <a:gd name="T2" fmla="*/ 0 w 1486"/>
                <a:gd name="T3" fmla="*/ 0 h 496"/>
                <a:gd name="T4" fmla="*/ 555 w 1486"/>
                <a:gd name="T5" fmla="*/ 0 h 496"/>
                <a:gd name="T6" fmla="*/ 555 w 1486"/>
                <a:gd name="T7" fmla="*/ 143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17"/>
            <p:cNvSpPr>
              <a:spLocks/>
            </p:cNvSpPr>
            <p:nvPr/>
          </p:nvSpPr>
          <p:spPr bwMode="auto">
            <a:xfrm>
              <a:off x="3788" y="1394"/>
              <a:ext cx="908" cy="300"/>
            </a:xfrm>
            <a:custGeom>
              <a:avLst/>
              <a:gdLst>
                <a:gd name="T0" fmla="*/ 555 w 1486"/>
                <a:gd name="T1" fmla="*/ 0 h 559"/>
                <a:gd name="T2" fmla="*/ 555 w 1486"/>
                <a:gd name="T3" fmla="*/ 161 h 559"/>
                <a:gd name="T4" fmla="*/ 0 w 1486"/>
                <a:gd name="T5" fmla="*/ 161 h 559"/>
                <a:gd name="T6" fmla="*/ 0 w 1486"/>
                <a:gd name="T7" fmla="*/ 49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>
              <a:off x="4242" y="1561"/>
              <a:ext cx="1" cy="1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 flipV="1">
              <a:off x="4242" y="1029"/>
              <a:ext cx="1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Rectangle 20"/>
            <p:cNvSpPr>
              <a:spLocks noChangeArrowheads="1"/>
            </p:cNvSpPr>
            <p:nvPr/>
          </p:nvSpPr>
          <p:spPr bwMode="auto">
            <a:xfrm>
              <a:off x="3469" y="1169"/>
              <a:ext cx="17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sz="3600" i="1">
                <a:latin typeface="Times New Roman" pitchFamily="18" charset="0"/>
              </a:endParaRPr>
            </a:p>
          </p:txBody>
        </p:sp>
        <p:sp>
          <p:nvSpPr>
            <p:cNvPr id="20500" name="Rectangle 21"/>
            <p:cNvSpPr>
              <a:spLocks noChangeArrowheads="1"/>
            </p:cNvSpPr>
            <p:nvPr/>
          </p:nvSpPr>
          <p:spPr bwMode="auto">
            <a:xfrm>
              <a:off x="3996" y="1172"/>
              <a:ext cx="160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sz="3600" i="1">
                <a:latin typeface="Times New Roman" pitchFamily="18" charset="0"/>
              </a:endParaRPr>
            </a:p>
          </p:txBody>
        </p:sp>
        <p:sp>
          <p:nvSpPr>
            <p:cNvPr id="20501" name="Rectangle 22"/>
            <p:cNvSpPr>
              <a:spLocks noChangeArrowheads="1"/>
            </p:cNvSpPr>
            <p:nvPr/>
          </p:nvSpPr>
          <p:spPr bwMode="auto">
            <a:xfrm>
              <a:off x="4391" y="1175"/>
              <a:ext cx="192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 dirty="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3600" i="1" dirty="0">
                <a:latin typeface="Times New Roman" pitchFamily="18" charset="0"/>
              </a:endParaRPr>
            </a:p>
          </p:txBody>
        </p:sp>
        <p:sp>
          <p:nvSpPr>
            <p:cNvPr id="20502" name="Line 23"/>
            <p:cNvSpPr>
              <a:spLocks noChangeShapeType="1"/>
            </p:cNvSpPr>
            <p:nvPr/>
          </p:nvSpPr>
          <p:spPr bwMode="auto">
            <a:xfrm flipV="1">
              <a:off x="4242" y="888"/>
              <a:ext cx="0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6"/>
            <p:cNvSpPr>
              <a:spLocks noChangeShapeType="1"/>
            </p:cNvSpPr>
            <p:nvPr/>
          </p:nvSpPr>
          <p:spPr bwMode="auto">
            <a:xfrm flipV="1">
              <a:off x="4243" y="1686"/>
              <a:ext cx="0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Oval 27"/>
            <p:cNvSpPr>
              <a:spLocks noChangeArrowheads="1"/>
            </p:cNvSpPr>
            <p:nvPr/>
          </p:nvSpPr>
          <p:spPr bwMode="auto">
            <a:xfrm>
              <a:off x="1324" y="1781"/>
              <a:ext cx="58" cy="5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29"/>
            <p:cNvSpPr>
              <a:spLocks noChangeShapeType="1"/>
            </p:cNvSpPr>
            <p:nvPr/>
          </p:nvSpPr>
          <p:spPr bwMode="auto">
            <a:xfrm flipH="1">
              <a:off x="1408" y="896"/>
              <a:ext cx="28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30"/>
            <p:cNvSpPr>
              <a:spLocks noChangeShapeType="1"/>
            </p:cNvSpPr>
            <p:nvPr/>
          </p:nvSpPr>
          <p:spPr bwMode="auto">
            <a:xfrm flipH="1" flipV="1">
              <a:off x="1387" y="1815"/>
              <a:ext cx="285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Oval 32"/>
            <p:cNvSpPr>
              <a:spLocks noChangeArrowheads="1"/>
            </p:cNvSpPr>
            <p:nvPr/>
          </p:nvSpPr>
          <p:spPr bwMode="auto">
            <a:xfrm>
              <a:off x="1352" y="872"/>
              <a:ext cx="58" cy="5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3"/>
            <p:cNvSpPr>
              <a:spLocks noChangeArrowheads="1"/>
            </p:cNvSpPr>
            <p:nvPr/>
          </p:nvSpPr>
          <p:spPr bwMode="auto">
            <a:xfrm>
              <a:off x="1873" y="1181"/>
              <a:ext cx="2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US" sz="3600" baseline="-25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3600">
                <a:latin typeface="Times New Roman" pitchFamily="18" charset="0"/>
              </a:endParaRPr>
            </a:p>
          </p:txBody>
        </p:sp>
      </p:grpSp>
      <p:graphicFrame>
        <p:nvGraphicFramePr>
          <p:cNvPr id="2048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001562"/>
              </p:ext>
            </p:extLst>
          </p:nvPr>
        </p:nvGraphicFramePr>
        <p:xfrm>
          <a:off x="5511800" y="1928813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228600" progId="Equation.DSMT4">
                  <p:embed/>
                </p:oleObj>
              </mc:Choice>
              <mc:Fallback>
                <p:oleObj name="Equation" r:id="rId4" imgW="457200" imgH="2286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1928813"/>
                        <a:ext cx="939800" cy="469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7915" y="49525"/>
            <a:ext cx="2917825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</a:t>
            </a:r>
          </a:p>
        </p:txBody>
      </p:sp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1524000" y="2139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2847976" y="1090614"/>
          <a:ext cx="19542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469800" progId="Equation.DSMT4">
                  <p:embed/>
                </p:oleObj>
              </mc:Choice>
              <mc:Fallback>
                <p:oleObj name="Equation" r:id="rId2" imgW="83808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6" y="1090614"/>
                        <a:ext cx="1954213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962421"/>
              </p:ext>
            </p:extLst>
          </p:nvPr>
        </p:nvGraphicFramePr>
        <p:xfrm>
          <a:off x="6313488" y="1127125"/>
          <a:ext cx="2884487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469800" progId="Equation.DSMT4">
                  <p:embed/>
                </p:oleObj>
              </mc:Choice>
              <mc:Fallback>
                <p:oleObj name="Equation" r:id="rId4" imgW="1130040" imgH="46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1127125"/>
                        <a:ext cx="2884487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282"/>
          <p:cNvSpPr txBox="1">
            <a:spLocks noChangeArrowheads="1"/>
          </p:cNvSpPr>
          <p:nvPr/>
        </p:nvSpPr>
        <p:spPr bwMode="auto">
          <a:xfrm>
            <a:off x="3406776" y="2435225"/>
            <a:ext cx="5032147" cy="40011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Bandwidth definition is based on SWR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&lt;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1511" name="Rectangle 18"/>
          <p:cNvSpPr>
            <a:spLocks noChangeArrowheads="1"/>
          </p:cNvSpPr>
          <p:nvPr/>
        </p:nvSpPr>
        <p:spPr bwMode="auto">
          <a:xfrm>
            <a:off x="7423334" y="3091501"/>
            <a:ext cx="1825625" cy="1282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282"/>
          <p:cNvSpPr txBox="1">
            <a:spLocks noChangeArrowheads="1"/>
          </p:cNvSpPr>
          <p:nvPr/>
        </p:nvSpPr>
        <p:spPr bwMode="auto">
          <a:xfrm>
            <a:off x="3936799" y="2908300"/>
            <a:ext cx="39485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(The value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is often chosen as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2.0</a:t>
            </a:r>
            <a:r>
              <a:rPr lang="en-US" dirty="0">
                <a:solidFill>
                  <a:srgbClr val="0000FF"/>
                </a:solidFill>
              </a:rPr>
              <a:t>.)</a:t>
            </a:r>
            <a:endParaRPr lang="en-US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66913" y="3519488"/>
            <a:ext cx="4081461" cy="2660527"/>
            <a:chOff x="1966913" y="3519488"/>
            <a:chExt cx="4081461" cy="2660527"/>
          </a:xfrm>
        </p:grpSpPr>
        <p:sp>
          <p:nvSpPr>
            <p:cNvPr id="21516" name="Line 260"/>
            <p:cNvSpPr>
              <a:spLocks noChangeShapeType="1"/>
            </p:cNvSpPr>
            <p:nvPr/>
          </p:nvSpPr>
          <p:spPr bwMode="auto">
            <a:xfrm flipV="1">
              <a:off x="2467894" y="3613027"/>
              <a:ext cx="1588" cy="25669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261"/>
            <p:cNvSpPr>
              <a:spLocks noChangeShapeType="1"/>
            </p:cNvSpPr>
            <p:nvPr/>
          </p:nvSpPr>
          <p:spPr bwMode="auto">
            <a:xfrm>
              <a:off x="2307557" y="5630740"/>
              <a:ext cx="3289301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71"/>
            <p:cNvSpPr>
              <a:spLocks noChangeShapeType="1"/>
            </p:cNvSpPr>
            <p:nvPr/>
          </p:nvSpPr>
          <p:spPr bwMode="auto">
            <a:xfrm flipV="1">
              <a:off x="3323557" y="4533777"/>
              <a:ext cx="0" cy="1149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72"/>
            <p:cNvSpPr>
              <a:spLocks noChangeShapeType="1"/>
            </p:cNvSpPr>
            <p:nvPr/>
          </p:nvSpPr>
          <p:spPr bwMode="auto">
            <a:xfrm flipV="1">
              <a:off x="4612607" y="4538540"/>
              <a:ext cx="0" cy="1149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73"/>
            <p:cNvSpPr>
              <a:spLocks noChangeShapeType="1"/>
            </p:cNvSpPr>
            <p:nvPr/>
          </p:nvSpPr>
          <p:spPr bwMode="auto">
            <a:xfrm rot="5400000">
              <a:off x="3202907" y="4314702"/>
              <a:ext cx="12700" cy="15557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274"/>
            <p:cNvSpPr>
              <a:spLocks/>
            </p:cNvSpPr>
            <p:nvPr/>
          </p:nvSpPr>
          <p:spPr bwMode="auto">
            <a:xfrm>
              <a:off x="3126707" y="3897190"/>
              <a:ext cx="1706563" cy="1228725"/>
            </a:xfrm>
            <a:custGeom>
              <a:avLst/>
              <a:gdLst>
                <a:gd name="T0" fmla="*/ 0 w 1005"/>
                <a:gd name="T1" fmla="*/ 0 h 774"/>
                <a:gd name="T2" fmla="*/ 306 w 1005"/>
                <a:gd name="T3" fmla="*/ 657 h 774"/>
                <a:gd name="T4" fmla="*/ 828 w 1005"/>
                <a:gd name="T5" fmla="*/ 666 h 774"/>
                <a:gd name="T6" fmla="*/ 1150 w 1005"/>
                <a:gd name="T7" fmla="*/ 8 h 7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5"/>
                <a:gd name="T13" fmla="*/ 0 h 774"/>
                <a:gd name="T14" fmla="*/ 1005 w 1005"/>
                <a:gd name="T15" fmla="*/ 774 h 7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5" h="774">
                  <a:moveTo>
                    <a:pt x="0" y="0"/>
                  </a:moveTo>
                  <a:cubicBezTo>
                    <a:pt x="47" y="109"/>
                    <a:pt x="146" y="546"/>
                    <a:pt x="267" y="657"/>
                  </a:cubicBezTo>
                  <a:cubicBezTo>
                    <a:pt x="388" y="768"/>
                    <a:pt x="601" y="774"/>
                    <a:pt x="724" y="666"/>
                  </a:cubicBezTo>
                  <a:cubicBezTo>
                    <a:pt x="847" y="558"/>
                    <a:pt x="947" y="145"/>
                    <a:pt x="1005" y="8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76"/>
            <p:cNvSpPr>
              <a:spLocks noChangeShapeType="1"/>
            </p:cNvSpPr>
            <p:nvPr/>
          </p:nvSpPr>
          <p:spPr bwMode="auto">
            <a:xfrm flipH="1" flipV="1">
              <a:off x="3961732" y="5060827"/>
              <a:ext cx="11113" cy="630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277"/>
            <p:cNvSpPr>
              <a:spLocks noChangeShapeType="1"/>
            </p:cNvSpPr>
            <p:nvPr/>
          </p:nvSpPr>
          <p:spPr bwMode="auto">
            <a:xfrm rot="5400000">
              <a:off x="3521995" y="3449514"/>
              <a:ext cx="1588" cy="2173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Oval 280"/>
            <p:cNvSpPr>
              <a:spLocks noChangeArrowheads="1"/>
            </p:cNvSpPr>
            <p:nvPr/>
          </p:nvSpPr>
          <p:spPr bwMode="auto">
            <a:xfrm>
              <a:off x="3287044" y="4433765"/>
              <a:ext cx="150813" cy="1508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Oval 281"/>
            <p:cNvSpPr>
              <a:spLocks noChangeArrowheads="1"/>
            </p:cNvSpPr>
            <p:nvPr/>
          </p:nvSpPr>
          <p:spPr bwMode="auto">
            <a:xfrm>
              <a:off x="4533232" y="4449640"/>
              <a:ext cx="150813" cy="1508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284"/>
            <p:cNvSpPr>
              <a:spLocks noChangeArrowheads="1"/>
            </p:cNvSpPr>
            <p:nvPr/>
          </p:nvSpPr>
          <p:spPr bwMode="auto">
            <a:xfrm>
              <a:off x="3885532" y="4992565"/>
              <a:ext cx="150813" cy="1508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8955205"/>
                </p:ext>
              </p:extLst>
            </p:nvPr>
          </p:nvGraphicFramePr>
          <p:xfrm>
            <a:off x="4926013" y="4341813"/>
            <a:ext cx="795337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82400" imgH="253800" progId="Equation.DSMT4">
                    <p:embed/>
                  </p:oleObj>
                </mc:Choice>
                <mc:Fallback>
                  <p:oleObj name="Equation" r:id="rId6" imgW="482400" imgH="2538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6013" y="4341813"/>
                          <a:ext cx="795337" cy="423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9229206"/>
                </p:ext>
              </p:extLst>
            </p:nvPr>
          </p:nvGraphicFramePr>
          <p:xfrm>
            <a:off x="2038350" y="4314825"/>
            <a:ext cx="313090" cy="402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228600" progId="Equation.DSMT4">
                    <p:embed/>
                  </p:oleObj>
                </mc:Choice>
                <mc:Fallback>
                  <p:oleObj name="Equation" r:id="rId8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38350" y="4314825"/>
                          <a:ext cx="313090" cy="4025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1886762"/>
                </p:ext>
              </p:extLst>
            </p:nvPr>
          </p:nvGraphicFramePr>
          <p:xfrm>
            <a:off x="1995487" y="3519488"/>
            <a:ext cx="303099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39680" imgH="177480" progId="Equation.DSMT4">
                    <p:embed/>
                  </p:oleObj>
                </mc:Choice>
                <mc:Fallback>
                  <p:oleObj name="Equation" r:id="rId10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995487" y="3519488"/>
                          <a:ext cx="303099" cy="3857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8432537"/>
                </p:ext>
              </p:extLst>
            </p:nvPr>
          </p:nvGraphicFramePr>
          <p:xfrm>
            <a:off x="5761037" y="5478463"/>
            <a:ext cx="287337" cy="383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52280" imgH="203040" progId="Equation.DSMT4">
                    <p:embed/>
                  </p:oleObj>
                </mc:Choice>
                <mc:Fallback>
                  <p:oleObj name="Equation" r:id="rId12" imgW="152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761037" y="5478463"/>
                          <a:ext cx="287337" cy="3831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8165983"/>
                </p:ext>
              </p:extLst>
            </p:nvPr>
          </p:nvGraphicFramePr>
          <p:xfrm>
            <a:off x="1966913" y="4953000"/>
            <a:ext cx="310583" cy="255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215640" imgH="177480" progId="Equation.DSMT4">
                    <p:embed/>
                  </p:oleObj>
                </mc:Choice>
                <mc:Fallback>
                  <p:oleObj name="Equation" r:id="rId14" imgW="2156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966913" y="4953000"/>
                          <a:ext cx="310583" cy="255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2923949"/>
                </p:ext>
              </p:extLst>
            </p:nvPr>
          </p:nvGraphicFramePr>
          <p:xfrm>
            <a:off x="3160712" y="5707051"/>
            <a:ext cx="268287" cy="402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52280" imgH="228600" progId="Equation.DSMT4">
                    <p:embed/>
                  </p:oleObj>
                </mc:Choice>
                <mc:Fallback>
                  <p:oleObj name="Equation" r:id="rId16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160712" y="5707051"/>
                          <a:ext cx="268287" cy="4024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4525698"/>
                </p:ext>
              </p:extLst>
            </p:nvPr>
          </p:nvGraphicFramePr>
          <p:xfrm>
            <a:off x="4481512" y="5715385"/>
            <a:ext cx="300037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7480" imgH="228600" progId="Equation.DSMT4">
                    <p:embed/>
                  </p:oleObj>
                </mc:Choice>
                <mc:Fallback>
                  <p:oleObj name="Equation" r:id="rId18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481512" y="5715385"/>
                          <a:ext cx="300037" cy="3857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251359"/>
                </p:ext>
              </p:extLst>
            </p:nvPr>
          </p:nvGraphicFramePr>
          <p:xfrm>
            <a:off x="3811588" y="5713412"/>
            <a:ext cx="284162" cy="3897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66243" imgH="228567" progId="Equation.DSMT4">
                    <p:embed/>
                  </p:oleObj>
                </mc:Choice>
                <mc:Fallback>
                  <p:oleObj name="Equation" r:id="rId20" imgW="166243" imgH="22856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811588" y="5713412"/>
                          <a:ext cx="284162" cy="38970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6635934" y="3471863"/>
            <a:ext cx="3670981" cy="2720026"/>
            <a:chOff x="6635934" y="3471863"/>
            <a:chExt cx="3670981" cy="2720026"/>
          </a:xfrm>
        </p:grpSpPr>
        <p:sp>
          <p:nvSpPr>
            <p:cNvPr id="21534" name="Line 19"/>
            <p:cNvSpPr>
              <a:spLocks noChangeShapeType="1"/>
            </p:cNvSpPr>
            <p:nvPr/>
          </p:nvSpPr>
          <p:spPr bwMode="auto">
            <a:xfrm flipV="1">
              <a:off x="8282171" y="3624901"/>
              <a:ext cx="1587" cy="25669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20"/>
            <p:cNvSpPr>
              <a:spLocks noChangeShapeType="1"/>
            </p:cNvSpPr>
            <p:nvPr/>
          </p:nvSpPr>
          <p:spPr bwMode="auto">
            <a:xfrm>
              <a:off x="6635934" y="5642614"/>
              <a:ext cx="32986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233"/>
            <p:cNvSpPr>
              <a:spLocks noChangeShapeType="1"/>
            </p:cNvSpPr>
            <p:nvPr/>
          </p:nvSpPr>
          <p:spPr bwMode="auto">
            <a:xfrm>
              <a:off x="8202796" y="5093339"/>
              <a:ext cx="182562" cy="158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237"/>
            <p:cNvSpPr>
              <a:spLocks noChangeShapeType="1"/>
            </p:cNvSpPr>
            <p:nvPr/>
          </p:nvSpPr>
          <p:spPr bwMode="auto">
            <a:xfrm flipV="1">
              <a:off x="7651934" y="4545651"/>
              <a:ext cx="0" cy="1149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Line 238"/>
            <p:cNvSpPr>
              <a:spLocks noChangeShapeType="1"/>
            </p:cNvSpPr>
            <p:nvPr/>
          </p:nvSpPr>
          <p:spPr bwMode="auto">
            <a:xfrm flipV="1">
              <a:off x="8915583" y="4550414"/>
              <a:ext cx="0" cy="1149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239"/>
            <p:cNvSpPr>
              <a:spLocks noChangeShapeType="1"/>
            </p:cNvSpPr>
            <p:nvPr/>
          </p:nvSpPr>
          <p:spPr bwMode="auto">
            <a:xfrm rot="5400000">
              <a:off x="8274234" y="3991614"/>
              <a:ext cx="0" cy="1198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243"/>
            <p:cNvSpPr>
              <a:spLocks/>
            </p:cNvSpPr>
            <p:nvPr/>
          </p:nvSpPr>
          <p:spPr bwMode="auto">
            <a:xfrm>
              <a:off x="7439209" y="3902714"/>
              <a:ext cx="1706562" cy="1228725"/>
            </a:xfrm>
            <a:custGeom>
              <a:avLst/>
              <a:gdLst>
                <a:gd name="T0" fmla="*/ 0 w 1005"/>
                <a:gd name="T1" fmla="*/ 0 h 774"/>
                <a:gd name="T2" fmla="*/ 306 w 1005"/>
                <a:gd name="T3" fmla="*/ 657 h 774"/>
                <a:gd name="T4" fmla="*/ 828 w 1005"/>
                <a:gd name="T5" fmla="*/ 666 h 774"/>
                <a:gd name="T6" fmla="*/ 1150 w 1005"/>
                <a:gd name="T7" fmla="*/ 8 h 7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5"/>
                <a:gd name="T13" fmla="*/ 0 h 774"/>
                <a:gd name="T14" fmla="*/ 1005 w 1005"/>
                <a:gd name="T15" fmla="*/ 774 h 7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5" h="774">
                  <a:moveTo>
                    <a:pt x="0" y="0"/>
                  </a:moveTo>
                  <a:cubicBezTo>
                    <a:pt x="47" y="109"/>
                    <a:pt x="146" y="546"/>
                    <a:pt x="267" y="657"/>
                  </a:cubicBezTo>
                  <a:cubicBezTo>
                    <a:pt x="388" y="768"/>
                    <a:pt x="601" y="774"/>
                    <a:pt x="724" y="666"/>
                  </a:cubicBezTo>
                  <a:cubicBezTo>
                    <a:pt x="847" y="558"/>
                    <a:pt x="947" y="145"/>
                    <a:pt x="1005" y="8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Oval 278"/>
            <p:cNvSpPr>
              <a:spLocks noChangeArrowheads="1"/>
            </p:cNvSpPr>
            <p:nvPr/>
          </p:nvSpPr>
          <p:spPr bwMode="auto">
            <a:xfrm>
              <a:off x="7605896" y="4507551"/>
              <a:ext cx="150812" cy="1508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Oval 279"/>
            <p:cNvSpPr>
              <a:spLocks noChangeArrowheads="1"/>
            </p:cNvSpPr>
            <p:nvPr/>
          </p:nvSpPr>
          <p:spPr bwMode="auto">
            <a:xfrm>
              <a:off x="8823508" y="4496439"/>
              <a:ext cx="150812" cy="150813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0" name="Oval 283"/>
            <p:cNvSpPr>
              <a:spLocks noChangeArrowheads="1"/>
            </p:cNvSpPr>
            <p:nvPr/>
          </p:nvSpPr>
          <p:spPr bwMode="auto">
            <a:xfrm>
              <a:off x="8213909" y="5004439"/>
              <a:ext cx="150812" cy="1508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6588169"/>
                </p:ext>
              </p:extLst>
            </p:nvPr>
          </p:nvGraphicFramePr>
          <p:xfrm>
            <a:off x="9167813" y="4368800"/>
            <a:ext cx="795337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482400" imgH="253800" progId="Equation.DSMT4">
                    <p:embed/>
                  </p:oleObj>
                </mc:Choice>
                <mc:Fallback>
                  <p:oleObj name="Equation" r:id="rId22" imgW="48240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67813" y="4368800"/>
                          <a:ext cx="795337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5956007"/>
                </p:ext>
              </p:extLst>
            </p:nvPr>
          </p:nvGraphicFramePr>
          <p:xfrm>
            <a:off x="7138988" y="4360863"/>
            <a:ext cx="312737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12695" imgH="402336" progId="Equation.DSMT4">
                    <p:embed/>
                  </p:oleObj>
                </mc:Choice>
                <mc:Fallback>
                  <p:oleObj name="Equation" r:id="rId24" imgW="312695" imgH="40233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7138988" y="4360863"/>
                          <a:ext cx="312737" cy="4016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363632"/>
                </p:ext>
              </p:extLst>
            </p:nvPr>
          </p:nvGraphicFramePr>
          <p:xfrm>
            <a:off x="7896225" y="3471863"/>
            <a:ext cx="30321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03340" imgH="387194" progId="Equation.DSMT4">
                    <p:embed/>
                  </p:oleObj>
                </mc:Choice>
                <mc:Fallback>
                  <p:oleObj name="Equation" r:id="rId26" imgW="303340" imgH="38719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7896225" y="3471863"/>
                          <a:ext cx="303213" cy="387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4770590"/>
                </p:ext>
              </p:extLst>
            </p:nvPr>
          </p:nvGraphicFramePr>
          <p:xfrm>
            <a:off x="7816850" y="5062538"/>
            <a:ext cx="309563" cy="255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309457" imgH="256327" progId="Equation.DSMT4">
                    <p:embed/>
                  </p:oleObj>
                </mc:Choice>
                <mc:Fallback>
                  <p:oleObj name="Equation" r:id="rId28" imgW="309457" imgH="25632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7816850" y="5062538"/>
                          <a:ext cx="309563" cy="2555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6791957"/>
                </p:ext>
              </p:extLst>
            </p:nvPr>
          </p:nvGraphicFramePr>
          <p:xfrm>
            <a:off x="10052051" y="5524500"/>
            <a:ext cx="254864" cy="280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126720" imgH="139680" progId="Equation.DSMT4">
                    <p:embed/>
                  </p:oleObj>
                </mc:Choice>
                <mc:Fallback>
                  <p:oleObj name="Equation" r:id="rId30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0052051" y="5524500"/>
                          <a:ext cx="254864" cy="2803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449977"/>
                </p:ext>
              </p:extLst>
            </p:nvPr>
          </p:nvGraphicFramePr>
          <p:xfrm>
            <a:off x="8785224" y="5665788"/>
            <a:ext cx="320675" cy="44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164880" imgH="228600" progId="Equation.DSMT4">
                    <p:embed/>
                  </p:oleObj>
                </mc:Choice>
                <mc:Fallback>
                  <p:oleObj name="Equation" r:id="rId32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8785224" y="5665788"/>
                          <a:ext cx="320675" cy="444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355302"/>
                </p:ext>
              </p:extLst>
            </p:nvPr>
          </p:nvGraphicFramePr>
          <p:xfrm>
            <a:off x="7378699" y="5694362"/>
            <a:ext cx="456847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4" imgW="253800" imgH="228600" progId="Equation.DSMT4">
                    <p:embed/>
                  </p:oleObj>
                </mc:Choice>
                <mc:Fallback>
                  <p:oleObj name="Equation" r:id="rId34" imgW="2538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7378699" y="5694362"/>
                          <a:ext cx="456847" cy="411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8965" y="97024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 (cont.)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676547"/>
              </p:ext>
            </p:extLst>
          </p:nvPr>
        </p:nvGraphicFramePr>
        <p:xfrm>
          <a:off x="4916488" y="1184275"/>
          <a:ext cx="3149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431640" progId="Equation.DSMT4">
                  <p:embed/>
                </p:oleObj>
              </mc:Choice>
              <mc:Fallback>
                <p:oleObj name="Equation" r:id="rId2" imgW="14983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1184275"/>
                        <a:ext cx="314960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811714" y="2219325"/>
          <a:ext cx="25304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482400" progId="Equation.DSMT4">
                  <p:embed/>
                </p:oleObj>
              </mc:Choice>
              <mc:Fallback>
                <p:oleObj name="Equation" r:id="rId4" imgW="135864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4" y="2219325"/>
                        <a:ext cx="2530475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848225" y="3975101"/>
          <a:ext cx="149383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431640" progId="Equation.DSMT4">
                  <p:embed/>
                </p:oleObj>
              </mc:Choice>
              <mc:Fallback>
                <p:oleObj name="Equation" r:id="rId6" imgW="7617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3975101"/>
                        <a:ext cx="1493838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527925" y="3971925"/>
          <a:ext cx="21018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760" imgH="457200" progId="Equation.DSMT4">
                  <p:embed/>
                </p:oleObj>
              </mc:Choice>
              <mc:Fallback>
                <p:oleObj name="Equation" r:id="rId8" imgW="11937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7925" y="3971925"/>
                        <a:ext cx="210185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14534"/>
              </p:ext>
            </p:extLst>
          </p:nvPr>
        </p:nvGraphicFramePr>
        <p:xfrm>
          <a:off x="5441950" y="5156200"/>
          <a:ext cx="20335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672840" progId="Equation.DSMT4">
                  <p:embed/>
                </p:oleObj>
              </mc:Choice>
              <mc:Fallback>
                <p:oleObj name="Equation" r:id="rId10" imgW="1155600" imgH="672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5156200"/>
                        <a:ext cx="2033588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17"/>
          <p:cNvSpPr>
            <a:spLocks noChangeArrowheads="1"/>
          </p:cNvSpPr>
          <p:nvPr/>
        </p:nvSpPr>
        <p:spPr bwMode="auto">
          <a:xfrm>
            <a:off x="4328948" y="5222340"/>
            <a:ext cx="6223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2538" name="Text Box 18"/>
          <p:cNvSpPr txBox="1">
            <a:spLocks noChangeArrowheads="1"/>
          </p:cNvSpPr>
          <p:nvPr/>
        </p:nvSpPr>
        <p:spPr bwMode="auto">
          <a:xfrm>
            <a:off x="1760538" y="3494089"/>
            <a:ext cx="424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can solve for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rgbClr val="0000FF"/>
                </a:solidFill>
              </a:rPr>
              <a:t> in terms of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2539" name="AutoShape 19"/>
          <p:cNvSpPr>
            <a:spLocks noChangeArrowheads="1"/>
          </p:cNvSpPr>
          <p:nvPr/>
        </p:nvSpPr>
        <p:spPr bwMode="auto">
          <a:xfrm>
            <a:off x="6756401" y="4287839"/>
            <a:ext cx="449263" cy="204787"/>
          </a:xfrm>
          <a:prstGeom prst="rightArrow">
            <a:avLst>
              <a:gd name="adj1" fmla="val 50000"/>
              <a:gd name="adj2" fmla="val 54845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20"/>
          <p:cNvSpPr>
            <a:spLocks noChangeArrowheads="1"/>
          </p:cNvSpPr>
          <p:nvPr/>
        </p:nvSpPr>
        <p:spPr bwMode="auto">
          <a:xfrm>
            <a:off x="3162816" y="2451925"/>
            <a:ext cx="15351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31390" y="1400195"/>
            <a:ext cx="3690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Fractional (relative) bandwidth: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524000" y="2915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518233"/>
              </p:ext>
            </p:extLst>
          </p:nvPr>
        </p:nvGraphicFramePr>
        <p:xfrm>
          <a:off x="4157724" y="2144342"/>
          <a:ext cx="22225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672840" progId="Equation.DSMT4">
                  <p:embed/>
                </p:oleObj>
              </mc:Choice>
              <mc:Fallback>
                <p:oleObj name="Equation" r:id="rId2" imgW="1155600" imgH="672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724" y="2144342"/>
                        <a:ext cx="2222500" cy="1289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1524000" y="2901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5" name="Object 10"/>
          <p:cNvGraphicFramePr>
            <a:graphicFrameLocks noChangeAspect="1"/>
          </p:cNvGraphicFramePr>
          <p:nvPr/>
        </p:nvGraphicFramePr>
        <p:xfrm>
          <a:off x="4938713" y="3776663"/>
          <a:ext cx="21574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672840" progId="Equation.DSMT4">
                  <p:embed/>
                </p:oleObj>
              </mc:Choice>
              <mc:Fallback>
                <p:oleObj name="Equation" r:id="rId4" imgW="1231560" imgH="672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3776663"/>
                        <a:ext cx="2157412" cy="117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12"/>
          <p:cNvGraphicFramePr>
            <a:graphicFrameLocks noChangeAspect="1"/>
          </p:cNvGraphicFramePr>
          <p:nvPr/>
        </p:nvGraphicFramePr>
        <p:xfrm>
          <a:off x="4921250" y="5316539"/>
          <a:ext cx="23304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480" imgH="672840" progId="Equation.DSMT4">
                  <p:embed/>
                </p:oleObj>
              </mc:Choice>
              <mc:Fallback>
                <p:oleObj name="Equation" r:id="rId6" imgW="1320480" imgH="6728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0" y="5316539"/>
                        <a:ext cx="233045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8668564"/>
              </p:ext>
            </p:extLst>
          </p:nvPr>
        </p:nvGraphicFramePr>
        <p:xfrm>
          <a:off x="6440489" y="1225550"/>
          <a:ext cx="16605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228600" progId="Equation.DSMT4">
                  <p:embed/>
                </p:oleObj>
              </mc:Choice>
              <mc:Fallback>
                <p:oleObj name="Equation" r:id="rId8" imgW="97776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9" y="1225550"/>
                        <a:ext cx="166052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17"/>
          <p:cNvSpPr>
            <a:spLocks noChangeArrowheads="1"/>
          </p:cNvSpPr>
          <p:nvPr/>
        </p:nvSpPr>
        <p:spPr bwMode="auto">
          <a:xfrm>
            <a:off x="2773364" y="2616201"/>
            <a:ext cx="942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3562" name="Rectangle 18"/>
          <p:cNvSpPr>
            <a:spLocks noChangeArrowheads="1"/>
          </p:cNvSpPr>
          <p:nvPr/>
        </p:nvSpPr>
        <p:spPr bwMode="auto">
          <a:xfrm>
            <a:off x="1739900" y="1200151"/>
            <a:ext cx="52578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To determine correct sign, enforce that</a:t>
            </a:r>
          </a:p>
        </p:txBody>
      </p:sp>
      <p:sp>
        <p:nvSpPr>
          <p:cNvPr id="23563" name="Rectangle 19"/>
          <p:cNvSpPr>
            <a:spLocks noChangeArrowheads="1"/>
          </p:cNvSpPr>
          <p:nvPr/>
        </p:nvSpPr>
        <p:spPr bwMode="auto">
          <a:xfrm>
            <a:off x="3105151" y="4367213"/>
            <a:ext cx="14890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Therefore</a:t>
            </a:r>
          </a:p>
        </p:txBody>
      </p:sp>
      <p:sp>
        <p:nvSpPr>
          <p:cNvPr id="23564" name="Text Box 20"/>
          <p:cNvSpPr txBox="1">
            <a:spLocks noChangeArrowheads="1"/>
          </p:cNvSpPr>
          <p:nvPr/>
        </p:nvSpPr>
        <p:spPr bwMode="auto">
          <a:xfrm>
            <a:off x="6674024" y="1777238"/>
            <a:ext cx="36343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(Therefore, choose the plus sign.)</a:t>
            </a:r>
          </a:p>
        </p:txBody>
      </p:sp>
      <p:sp>
        <p:nvSpPr>
          <p:cNvPr id="100374" name="Rectangle 22"/>
          <p:cNvSpPr>
            <a:spLocks noGrp="1" noChangeArrowheads="1"/>
          </p:cNvSpPr>
          <p:nvPr>
            <p:ph type="title"/>
          </p:nvPr>
        </p:nvSpPr>
        <p:spPr>
          <a:xfrm>
            <a:off x="3348488" y="168275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24000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8" name="Object 6"/>
          <p:cNvGraphicFramePr>
            <a:graphicFrameLocks noChangeAspect="1"/>
          </p:cNvGraphicFramePr>
          <p:nvPr/>
        </p:nvGraphicFramePr>
        <p:xfrm>
          <a:off x="3608389" y="3494089"/>
          <a:ext cx="173037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469800" progId="Equation.DSMT4">
                  <p:embed/>
                </p:oleObj>
              </mc:Choice>
              <mc:Fallback>
                <p:oleObj name="Equation" r:id="rId2" imgW="7617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9" y="3494089"/>
                        <a:ext cx="173037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6767513" y="3452814"/>
          <a:ext cx="183356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431640" progId="Equation.DSMT4">
                  <p:embed/>
                </p:oleObj>
              </mc:Choice>
              <mc:Fallback>
                <p:oleObj name="Equation" r:id="rId4" imgW="7617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7513" y="3452814"/>
                        <a:ext cx="1833562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1524000" y="3001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0" name="Object 10"/>
          <p:cNvGraphicFramePr>
            <a:graphicFrameLocks noChangeAspect="1"/>
          </p:cNvGraphicFramePr>
          <p:nvPr/>
        </p:nvGraphicFramePr>
        <p:xfrm>
          <a:off x="4225926" y="5084763"/>
          <a:ext cx="58769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6560" imgH="507960" progId="Equation.DSMT4">
                  <p:embed/>
                </p:oleObj>
              </mc:Choice>
              <mc:Fallback>
                <p:oleObj name="Equation" r:id="rId6" imgW="280656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6" y="5084763"/>
                        <a:ext cx="587692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1524000" y="29966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1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1150845"/>
              </p:ext>
            </p:extLst>
          </p:nvPr>
        </p:nvGraphicFramePr>
        <p:xfrm>
          <a:off x="5402428" y="1457870"/>
          <a:ext cx="2415034" cy="814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419040" progId="Equation.DSMT4">
                  <p:embed/>
                </p:oleObj>
              </mc:Choice>
              <mc:Fallback>
                <p:oleObj name="Equation" r:id="rId8" imgW="124452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428" y="1457870"/>
                        <a:ext cx="2415034" cy="814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Rectangle 20"/>
          <p:cNvSpPr>
            <a:spLocks noChangeArrowheads="1"/>
          </p:cNvSpPr>
          <p:nvPr/>
        </p:nvSpPr>
        <p:spPr bwMode="auto">
          <a:xfrm>
            <a:off x="1008063" y="2722563"/>
            <a:ext cx="36004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Now we need to solve for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4588" name="Rectangle 22"/>
          <p:cNvSpPr>
            <a:spLocks noChangeArrowheads="1"/>
          </p:cNvSpPr>
          <p:nvPr/>
        </p:nvSpPr>
        <p:spPr bwMode="auto">
          <a:xfrm>
            <a:off x="4232276" y="1616076"/>
            <a:ext cx="10080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Hence,</a:t>
            </a:r>
          </a:p>
        </p:txBody>
      </p:sp>
      <p:sp>
        <p:nvSpPr>
          <p:cNvPr id="24589" name="Rectangle 23"/>
          <p:cNvSpPr>
            <a:spLocks noChangeArrowheads="1"/>
          </p:cNvSpPr>
          <p:nvPr/>
        </p:nvSpPr>
        <p:spPr bwMode="auto">
          <a:xfrm>
            <a:off x="5795964" y="3706813"/>
            <a:ext cx="7524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4590" name="Rectangle 24"/>
          <p:cNvSpPr>
            <a:spLocks noChangeArrowheads="1"/>
          </p:cNvSpPr>
          <p:nvPr/>
        </p:nvSpPr>
        <p:spPr bwMode="auto">
          <a:xfrm>
            <a:off x="3186522" y="5343463"/>
            <a:ext cx="90253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Also,</a:t>
            </a:r>
          </a:p>
        </p:txBody>
      </p:sp>
      <p:sp>
        <p:nvSpPr>
          <p:cNvPr id="107546" name="Rectangle 26"/>
          <p:cNvSpPr>
            <a:spLocks noGrp="1" noChangeArrowheads="1"/>
          </p:cNvSpPr>
          <p:nvPr>
            <p:ph type="title"/>
          </p:nvPr>
        </p:nvSpPr>
        <p:spPr>
          <a:xfrm>
            <a:off x="3313690" y="147823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i="0"/>
          </a:p>
          <a:p>
            <a:pPr eaLnBrk="1" hangingPunct="1"/>
            <a:endParaRPr lang="en-US" sz="2800" i="0"/>
          </a:p>
          <a:p>
            <a:pPr eaLnBrk="1" hangingPunct="1"/>
            <a:endParaRPr lang="en-US" sz="2800" i="0"/>
          </a:p>
          <a:p>
            <a:pPr eaLnBrk="1" hangingPunct="1"/>
            <a:endParaRPr lang="en-US" sz="2800" i="0"/>
          </a:p>
        </p:txBody>
      </p:sp>
      <p:graphicFrame>
        <p:nvGraphicFramePr>
          <p:cNvPr id="25602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08349837"/>
              </p:ext>
            </p:extLst>
          </p:nvPr>
        </p:nvGraphicFramePr>
        <p:xfrm>
          <a:off x="3862389" y="2768601"/>
          <a:ext cx="27511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0" imgH="507960" progId="Equation.DSMT4">
                  <p:embed/>
                </p:oleObj>
              </mc:Choice>
              <mc:Fallback>
                <p:oleObj name="Equation" r:id="rId2" imgW="1396800" imgH="507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9" y="2768601"/>
                        <a:ext cx="275113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1524000" y="31252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5202238" y="4476750"/>
          <a:ext cx="17526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241200" progId="Equation.DSMT4">
                  <p:embed/>
                </p:oleObj>
              </mc:Choice>
              <mc:Fallback>
                <p:oleObj name="Equation" r:id="rId4" imgW="87624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4476750"/>
                        <a:ext cx="17526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6"/>
          <p:cNvGraphicFramePr>
            <a:graphicFrameLocks noChangeAspect="1"/>
          </p:cNvGraphicFramePr>
          <p:nvPr/>
        </p:nvGraphicFramePr>
        <p:xfrm>
          <a:off x="5063364" y="5713887"/>
          <a:ext cx="20224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53800" progId="Equation.DSMT4">
                  <p:embed/>
                </p:oleObj>
              </mc:Choice>
              <mc:Fallback>
                <p:oleObj name="Equation" r:id="rId6" imgW="9396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364" y="5713887"/>
                        <a:ext cx="2022475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524000" y="27633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1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07226721"/>
              </p:ext>
            </p:extLst>
          </p:nvPr>
        </p:nvGraphicFramePr>
        <p:xfrm>
          <a:off x="4081464" y="1244600"/>
          <a:ext cx="20288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54080" imgH="482400" progId="Equation.DSMT4">
                  <p:embed/>
                </p:oleObj>
              </mc:Choice>
              <mc:Fallback>
                <p:oleObj name="Equation" r:id="rId8" imgW="105408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4" y="1244600"/>
                        <a:ext cx="20288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6"/>
          <p:cNvSpPr>
            <a:spLocks noChangeArrowheads="1"/>
          </p:cNvSpPr>
          <p:nvPr/>
        </p:nvSpPr>
        <p:spPr bwMode="auto">
          <a:xfrm>
            <a:off x="2389559" y="1389063"/>
            <a:ext cx="16256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Therefore</a:t>
            </a:r>
          </a:p>
        </p:txBody>
      </p:sp>
      <p:sp>
        <p:nvSpPr>
          <p:cNvPr id="25611" name="Rectangle 17"/>
          <p:cNvSpPr>
            <a:spLocks noChangeArrowheads="1"/>
          </p:cNvSpPr>
          <p:nvPr/>
        </p:nvSpPr>
        <p:spPr bwMode="auto">
          <a:xfrm>
            <a:off x="4325939" y="5354638"/>
            <a:ext cx="561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16755" name="Rectangle 19"/>
          <p:cNvSpPr>
            <a:spLocks noGrp="1" noChangeArrowheads="1"/>
          </p:cNvSpPr>
          <p:nvPr>
            <p:ph type="title"/>
          </p:nvPr>
        </p:nvSpPr>
        <p:spPr>
          <a:xfrm>
            <a:off x="3541796" y="174047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26DC9A8-CA76-4F9E-B4B3-222AF42288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078453" y="2471161"/>
            <a:ext cx="561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008415" y="4507531"/>
            <a:ext cx="213679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Thus, we have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i="0"/>
          </a:p>
          <a:p>
            <a:pPr eaLnBrk="1" hangingPunct="1"/>
            <a:endParaRPr lang="en-US" sz="2800" i="0"/>
          </a:p>
          <a:p>
            <a:pPr eaLnBrk="1" hangingPunct="1"/>
            <a:endParaRPr lang="en-US" sz="2800" i="0"/>
          </a:p>
          <a:p>
            <a:pPr eaLnBrk="1" hangingPunct="1"/>
            <a:endParaRPr lang="en-US" sz="2800" i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524000" y="31252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0" y="31252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630881" y="1603169"/>
          <a:ext cx="3165412" cy="4644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2489040" progId="Equation.DSMT4">
                  <p:embed/>
                </p:oleObj>
              </mc:Choice>
              <mc:Fallback>
                <p:oleObj name="Equation" r:id="rId2" imgW="1688760" imgH="248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881" y="1603169"/>
                        <a:ext cx="3165412" cy="46443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1524000" y="2972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23" name="Rectangle 15"/>
          <p:cNvSpPr>
            <a:spLocks noGrp="1" noChangeArrowheads="1"/>
          </p:cNvSpPr>
          <p:nvPr>
            <p:ph type="title"/>
          </p:nvPr>
        </p:nvSpPr>
        <p:spPr>
          <a:xfrm>
            <a:off x="3359538" y="168275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 (cont.)</a:t>
            </a:r>
          </a:p>
        </p:txBody>
      </p:sp>
      <p:sp>
        <p:nvSpPr>
          <p:cNvPr id="26633" name="Rectangle 16"/>
          <p:cNvSpPr>
            <a:spLocks noChangeArrowheads="1"/>
          </p:cNvSpPr>
          <p:nvPr/>
        </p:nvSpPr>
        <p:spPr bwMode="auto">
          <a:xfrm>
            <a:off x="2218769" y="1111683"/>
            <a:ext cx="19732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The solution is: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38110"/>
              </p:ext>
            </p:extLst>
          </p:nvPr>
        </p:nvGraphicFramePr>
        <p:xfrm>
          <a:off x="8355013" y="2439988"/>
          <a:ext cx="2268537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507960" progId="Equation.DSMT4">
                  <p:embed/>
                </p:oleObj>
              </mc:Choice>
              <mc:Fallback>
                <p:oleObj name="Equation" r:id="rId4" imgW="14094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55013" y="2439988"/>
                        <a:ext cx="2268537" cy="81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10366" y="149414"/>
            <a:ext cx="8326437" cy="6238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CAD Model of Microstrip Antennas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37968" y="5565836"/>
            <a:ext cx="1018814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circuit model is justified from the eigenfunction method in the cavity model, discussed later.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0" y="1312863"/>
            <a:ext cx="7834017" cy="3409675"/>
            <a:chOff x="1524000" y="1312863"/>
            <a:chExt cx="7834017" cy="3409675"/>
          </a:xfrm>
        </p:grpSpPr>
        <p:sp>
          <p:nvSpPr>
            <p:cNvPr id="37892" name="Rectangle 3"/>
            <p:cNvSpPr>
              <a:spLocks noChangeArrowheads="1"/>
            </p:cNvSpPr>
            <p:nvPr/>
          </p:nvSpPr>
          <p:spPr bwMode="auto">
            <a:xfrm>
              <a:off x="1524000" y="1912147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893" name="Freeform 4"/>
            <p:cNvSpPr>
              <a:spLocks/>
            </p:cNvSpPr>
            <p:nvPr/>
          </p:nvSpPr>
          <p:spPr bwMode="auto">
            <a:xfrm>
              <a:off x="3808414" y="1990450"/>
              <a:ext cx="952500" cy="117475"/>
            </a:xfrm>
            <a:custGeom>
              <a:avLst/>
              <a:gdLst>
                <a:gd name="T0" fmla="*/ 0 w 600"/>
                <a:gd name="T1" fmla="*/ 186491535 h 74"/>
                <a:gd name="T2" fmla="*/ 10080624 w 600"/>
                <a:gd name="T3" fmla="*/ 131048121 h 74"/>
                <a:gd name="T4" fmla="*/ 35282186 w 600"/>
                <a:gd name="T5" fmla="*/ 75604681 h 74"/>
                <a:gd name="T6" fmla="*/ 75604682 w 600"/>
                <a:gd name="T7" fmla="*/ 35282185 h 74"/>
                <a:gd name="T8" fmla="*/ 131048121 w 600"/>
                <a:gd name="T9" fmla="*/ 10080624 h 74"/>
                <a:gd name="T10" fmla="*/ 191531847 w 600"/>
                <a:gd name="T11" fmla="*/ 0 h 74"/>
                <a:gd name="T12" fmla="*/ 252015622 w 600"/>
                <a:gd name="T13" fmla="*/ 10080624 h 74"/>
                <a:gd name="T14" fmla="*/ 302418726 w 600"/>
                <a:gd name="T15" fmla="*/ 35282185 h 74"/>
                <a:gd name="T16" fmla="*/ 347781520 w 600"/>
                <a:gd name="T17" fmla="*/ 75604681 h 74"/>
                <a:gd name="T18" fmla="*/ 372983072 w 600"/>
                <a:gd name="T19" fmla="*/ 131048121 h 74"/>
                <a:gd name="T20" fmla="*/ 378023383 w 600"/>
                <a:gd name="T21" fmla="*/ 186491535 h 74"/>
                <a:gd name="T22" fmla="*/ 388104004 w 600"/>
                <a:gd name="T23" fmla="*/ 131048121 h 74"/>
                <a:gd name="T24" fmla="*/ 413305556 w 600"/>
                <a:gd name="T25" fmla="*/ 75604681 h 74"/>
                <a:gd name="T26" fmla="*/ 453628139 w 600"/>
                <a:gd name="T27" fmla="*/ 35282185 h 74"/>
                <a:gd name="T28" fmla="*/ 509071554 w 600"/>
                <a:gd name="T29" fmla="*/ 10080624 h 74"/>
                <a:gd name="T30" fmla="*/ 569555279 w 600"/>
                <a:gd name="T31" fmla="*/ 0 h 74"/>
                <a:gd name="T32" fmla="*/ 630039005 w 600"/>
                <a:gd name="T33" fmla="*/ 10080624 h 74"/>
                <a:gd name="T34" fmla="*/ 680442109 w 600"/>
                <a:gd name="T35" fmla="*/ 35282185 h 74"/>
                <a:gd name="T36" fmla="*/ 725804903 w 600"/>
                <a:gd name="T37" fmla="*/ 75604681 h 74"/>
                <a:gd name="T38" fmla="*/ 751006455 w 600"/>
                <a:gd name="T39" fmla="*/ 131048121 h 74"/>
                <a:gd name="T40" fmla="*/ 756046766 w 600"/>
                <a:gd name="T41" fmla="*/ 186491535 h 74"/>
                <a:gd name="T42" fmla="*/ 766127387 w 600"/>
                <a:gd name="T43" fmla="*/ 131048121 h 74"/>
                <a:gd name="T44" fmla="*/ 791328939 w 600"/>
                <a:gd name="T45" fmla="*/ 75604681 h 74"/>
                <a:gd name="T46" fmla="*/ 831651423 w 600"/>
                <a:gd name="T47" fmla="*/ 35282185 h 74"/>
                <a:gd name="T48" fmla="*/ 887095036 w 600"/>
                <a:gd name="T49" fmla="*/ 10080624 h 74"/>
                <a:gd name="T50" fmla="*/ 947578761 w 600"/>
                <a:gd name="T51" fmla="*/ 0 h 74"/>
                <a:gd name="T52" fmla="*/ 1008062487 w 600"/>
                <a:gd name="T53" fmla="*/ 10080624 h 74"/>
                <a:gd name="T54" fmla="*/ 1058465591 w 600"/>
                <a:gd name="T55" fmla="*/ 35282185 h 74"/>
                <a:gd name="T56" fmla="*/ 1103828385 w 600"/>
                <a:gd name="T57" fmla="*/ 75604681 h 74"/>
                <a:gd name="T58" fmla="*/ 1129029937 w 600"/>
                <a:gd name="T59" fmla="*/ 131048121 h 74"/>
                <a:gd name="T60" fmla="*/ 1134070248 w 600"/>
                <a:gd name="T61" fmla="*/ 186491535 h 74"/>
                <a:gd name="T62" fmla="*/ 1144150869 w 600"/>
                <a:gd name="T63" fmla="*/ 131048121 h 74"/>
                <a:gd name="T64" fmla="*/ 1169352421 w 600"/>
                <a:gd name="T65" fmla="*/ 75604681 h 74"/>
                <a:gd name="T66" fmla="*/ 1209674905 w 600"/>
                <a:gd name="T67" fmla="*/ 35282185 h 74"/>
                <a:gd name="T68" fmla="*/ 1265118320 w 600"/>
                <a:gd name="T69" fmla="*/ 10080624 h 74"/>
                <a:gd name="T70" fmla="*/ 1325602045 w 600"/>
                <a:gd name="T71" fmla="*/ 0 h 74"/>
                <a:gd name="T72" fmla="*/ 1386085770 w 600"/>
                <a:gd name="T73" fmla="*/ 10080624 h 74"/>
                <a:gd name="T74" fmla="*/ 1436488875 w 600"/>
                <a:gd name="T75" fmla="*/ 35282185 h 74"/>
                <a:gd name="T76" fmla="*/ 1481851669 w 600"/>
                <a:gd name="T77" fmla="*/ 75604681 h 74"/>
                <a:gd name="T78" fmla="*/ 1507053221 w 600"/>
                <a:gd name="T79" fmla="*/ 131048121 h 74"/>
                <a:gd name="T80" fmla="*/ 1512093532 w 600"/>
                <a:gd name="T81" fmla="*/ 186491535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00"/>
                <a:gd name="T124" fmla="*/ 0 h 74"/>
                <a:gd name="T125" fmla="*/ 600 w 600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00" h="74">
                  <a:moveTo>
                    <a:pt x="0" y="74"/>
                  </a:moveTo>
                  <a:lnTo>
                    <a:pt x="4" y="52"/>
                  </a:lnTo>
                  <a:lnTo>
                    <a:pt x="14" y="30"/>
                  </a:lnTo>
                  <a:lnTo>
                    <a:pt x="30" y="14"/>
                  </a:lnTo>
                  <a:lnTo>
                    <a:pt x="52" y="4"/>
                  </a:lnTo>
                  <a:lnTo>
                    <a:pt x="76" y="0"/>
                  </a:lnTo>
                  <a:lnTo>
                    <a:pt x="100" y="4"/>
                  </a:lnTo>
                  <a:lnTo>
                    <a:pt x="120" y="14"/>
                  </a:lnTo>
                  <a:lnTo>
                    <a:pt x="138" y="30"/>
                  </a:lnTo>
                  <a:lnTo>
                    <a:pt x="148" y="52"/>
                  </a:lnTo>
                  <a:lnTo>
                    <a:pt x="150" y="74"/>
                  </a:lnTo>
                  <a:lnTo>
                    <a:pt x="154" y="52"/>
                  </a:lnTo>
                  <a:lnTo>
                    <a:pt x="164" y="30"/>
                  </a:lnTo>
                  <a:lnTo>
                    <a:pt x="180" y="14"/>
                  </a:lnTo>
                  <a:lnTo>
                    <a:pt x="202" y="4"/>
                  </a:lnTo>
                  <a:lnTo>
                    <a:pt x="226" y="0"/>
                  </a:lnTo>
                  <a:lnTo>
                    <a:pt x="250" y="4"/>
                  </a:lnTo>
                  <a:lnTo>
                    <a:pt x="270" y="14"/>
                  </a:lnTo>
                  <a:lnTo>
                    <a:pt x="288" y="30"/>
                  </a:lnTo>
                  <a:lnTo>
                    <a:pt x="298" y="52"/>
                  </a:lnTo>
                  <a:lnTo>
                    <a:pt x="300" y="74"/>
                  </a:lnTo>
                  <a:lnTo>
                    <a:pt x="304" y="52"/>
                  </a:lnTo>
                  <a:lnTo>
                    <a:pt x="314" y="30"/>
                  </a:lnTo>
                  <a:lnTo>
                    <a:pt x="330" y="14"/>
                  </a:lnTo>
                  <a:lnTo>
                    <a:pt x="352" y="4"/>
                  </a:lnTo>
                  <a:lnTo>
                    <a:pt x="376" y="0"/>
                  </a:lnTo>
                  <a:lnTo>
                    <a:pt x="400" y="4"/>
                  </a:lnTo>
                  <a:lnTo>
                    <a:pt x="420" y="14"/>
                  </a:lnTo>
                  <a:lnTo>
                    <a:pt x="438" y="30"/>
                  </a:lnTo>
                  <a:lnTo>
                    <a:pt x="448" y="52"/>
                  </a:lnTo>
                  <a:lnTo>
                    <a:pt x="450" y="74"/>
                  </a:lnTo>
                  <a:lnTo>
                    <a:pt x="454" y="52"/>
                  </a:lnTo>
                  <a:lnTo>
                    <a:pt x="464" y="30"/>
                  </a:lnTo>
                  <a:lnTo>
                    <a:pt x="480" y="14"/>
                  </a:lnTo>
                  <a:lnTo>
                    <a:pt x="502" y="4"/>
                  </a:lnTo>
                  <a:lnTo>
                    <a:pt x="526" y="0"/>
                  </a:lnTo>
                  <a:lnTo>
                    <a:pt x="550" y="4"/>
                  </a:lnTo>
                  <a:lnTo>
                    <a:pt x="570" y="14"/>
                  </a:lnTo>
                  <a:lnTo>
                    <a:pt x="588" y="30"/>
                  </a:lnTo>
                  <a:lnTo>
                    <a:pt x="598" y="52"/>
                  </a:lnTo>
                  <a:lnTo>
                    <a:pt x="600" y="7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Line 5"/>
            <p:cNvSpPr>
              <a:spLocks noChangeShapeType="1"/>
            </p:cNvSpPr>
            <p:nvPr/>
          </p:nvSpPr>
          <p:spPr bwMode="auto">
            <a:xfrm flipV="1">
              <a:off x="3808414" y="2050775"/>
              <a:ext cx="1587" cy="57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Line 6"/>
            <p:cNvSpPr>
              <a:spLocks noChangeShapeType="1"/>
            </p:cNvSpPr>
            <p:nvPr/>
          </p:nvSpPr>
          <p:spPr bwMode="auto">
            <a:xfrm flipV="1">
              <a:off x="4760914" y="2050775"/>
              <a:ext cx="1587" cy="57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7"/>
            <p:cNvSpPr>
              <a:spLocks/>
            </p:cNvSpPr>
            <p:nvPr/>
          </p:nvSpPr>
          <p:spPr bwMode="auto">
            <a:xfrm>
              <a:off x="6381751" y="2950888"/>
              <a:ext cx="88900" cy="714375"/>
            </a:xfrm>
            <a:custGeom>
              <a:avLst/>
              <a:gdLst>
                <a:gd name="T0" fmla="*/ 0 w 56"/>
                <a:gd name="T1" fmla="*/ 0 h 450"/>
                <a:gd name="T2" fmla="*/ 50403124 w 56"/>
                <a:gd name="T3" fmla="*/ 10080625 h 450"/>
                <a:gd name="T4" fmla="*/ 90725625 w 56"/>
                <a:gd name="T5" fmla="*/ 35282190 h 450"/>
                <a:gd name="T6" fmla="*/ 126007828 w 56"/>
                <a:gd name="T7" fmla="*/ 70564381 h 450"/>
                <a:gd name="T8" fmla="*/ 141128761 w 56"/>
                <a:gd name="T9" fmla="*/ 120967517 h 450"/>
                <a:gd name="T10" fmla="*/ 141128761 w 56"/>
                <a:gd name="T11" fmla="*/ 171370628 h 450"/>
                <a:gd name="T12" fmla="*/ 126007828 w 56"/>
                <a:gd name="T13" fmla="*/ 216733478 h 450"/>
                <a:gd name="T14" fmla="*/ 90725625 w 56"/>
                <a:gd name="T15" fmla="*/ 257055967 h 450"/>
                <a:gd name="T16" fmla="*/ 50403124 w 56"/>
                <a:gd name="T17" fmla="*/ 277217212 h 450"/>
                <a:gd name="T18" fmla="*/ 0 w 56"/>
                <a:gd name="T19" fmla="*/ 287297834 h 450"/>
                <a:gd name="T20" fmla="*/ 50403124 w 56"/>
                <a:gd name="T21" fmla="*/ 292338145 h 450"/>
                <a:gd name="T22" fmla="*/ 90725625 w 56"/>
                <a:gd name="T23" fmla="*/ 317539701 h 450"/>
                <a:gd name="T24" fmla="*/ 126007828 w 56"/>
                <a:gd name="T25" fmla="*/ 352821879 h 450"/>
                <a:gd name="T26" fmla="*/ 141128761 w 56"/>
                <a:gd name="T27" fmla="*/ 403224990 h 450"/>
                <a:gd name="T28" fmla="*/ 141128761 w 56"/>
                <a:gd name="T29" fmla="*/ 453628200 h 450"/>
                <a:gd name="T30" fmla="*/ 126007828 w 56"/>
                <a:gd name="T31" fmla="*/ 498991001 h 450"/>
                <a:gd name="T32" fmla="*/ 90725625 w 56"/>
                <a:gd name="T33" fmla="*/ 539313490 h 450"/>
                <a:gd name="T34" fmla="*/ 50403124 w 56"/>
                <a:gd name="T35" fmla="*/ 564515045 h 450"/>
                <a:gd name="T36" fmla="*/ 0 w 56"/>
                <a:gd name="T37" fmla="*/ 569555356 h 450"/>
                <a:gd name="T38" fmla="*/ 50403124 w 56"/>
                <a:gd name="T39" fmla="*/ 574595668 h 450"/>
                <a:gd name="T40" fmla="*/ 90725625 w 56"/>
                <a:gd name="T41" fmla="*/ 599797223 h 450"/>
                <a:gd name="T42" fmla="*/ 126007828 w 56"/>
                <a:gd name="T43" fmla="*/ 640119712 h 450"/>
                <a:gd name="T44" fmla="*/ 141128761 w 56"/>
                <a:gd name="T45" fmla="*/ 685482512 h 450"/>
                <a:gd name="T46" fmla="*/ 141128761 w 56"/>
                <a:gd name="T47" fmla="*/ 735885624 h 450"/>
                <a:gd name="T48" fmla="*/ 126007828 w 56"/>
                <a:gd name="T49" fmla="*/ 781248424 h 450"/>
                <a:gd name="T50" fmla="*/ 90725625 w 56"/>
                <a:gd name="T51" fmla="*/ 821570913 h 450"/>
                <a:gd name="T52" fmla="*/ 50403124 w 56"/>
                <a:gd name="T53" fmla="*/ 846772667 h 450"/>
                <a:gd name="T54" fmla="*/ 0 w 56"/>
                <a:gd name="T55" fmla="*/ 851812978 h 450"/>
                <a:gd name="T56" fmla="*/ 50403124 w 56"/>
                <a:gd name="T57" fmla="*/ 861893601 h 450"/>
                <a:gd name="T58" fmla="*/ 90725625 w 56"/>
                <a:gd name="T59" fmla="*/ 882054845 h 450"/>
                <a:gd name="T60" fmla="*/ 126007828 w 56"/>
                <a:gd name="T61" fmla="*/ 922377334 h 450"/>
                <a:gd name="T62" fmla="*/ 141128761 w 56"/>
                <a:gd name="T63" fmla="*/ 967740134 h 450"/>
                <a:gd name="T64" fmla="*/ 141128761 w 56"/>
                <a:gd name="T65" fmla="*/ 1018143246 h 450"/>
                <a:gd name="T66" fmla="*/ 126007828 w 56"/>
                <a:gd name="T67" fmla="*/ 1068546357 h 450"/>
                <a:gd name="T68" fmla="*/ 90725625 w 56"/>
                <a:gd name="T69" fmla="*/ 1103828535 h 450"/>
                <a:gd name="T70" fmla="*/ 50403124 w 56"/>
                <a:gd name="T71" fmla="*/ 1129030091 h 450"/>
                <a:gd name="T72" fmla="*/ 0 w 56"/>
                <a:gd name="T73" fmla="*/ 1134070402 h 4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6"/>
                <a:gd name="T112" fmla="*/ 0 h 450"/>
                <a:gd name="T113" fmla="*/ 56 w 56"/>
                <a:gd name="T114" fmla="*/ 450 h 45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6" h="450">
                  <a:moveTo>
                    <a:pt x="0" y="0"/>
                  </a:moveTo>
                  <a:lnTo>
                    <a:pt x="20" y="4"/>
                  </a:lnTo>
                  <a:lnTo>
                    <a:pt x="36" y="14"/>
                  </a:lnTo>
                  <a:lnTo>
                    <a:pt x="50" y="28"/>
                  </a:lnTo>
                  <a:lnTo>
                    <a:pt x="56" y="48"/>
                  </a:lnTo>
                  <a:lnTo>
                    <a:pt x="56" y="68"/>
                  </a:lnTo>
                  <a:lnTo>
                    <a:pt x="50" y="86"/>
                  </a:lnTo>
                  <a:lnTo>
                    <a:pt x="36" y="102"/>
                  </a:lnTo>
                  <a:lnTo>
                    <a:pt x="20" y="110"/>
                  </a:lnTo>
                  <a:lnTo>
                    <a:pt x="0" y="114"/>
                  </a:lnTo>
                  <a:lnTo>
                    <a:pt x="20" y="116"/>
                  </a:lnTo>
                  <a:lnTo>
                    <a:pt x="36" y="126"/>
                  </a:lnTo>
                  <a:lnTo>
                    <a:pt x="50" y="140"/>
                  </a:lnTo>
                  <a:lnTo>
                    <a:pt x="56" y="160"/>
                  </a:lnTo>
                  <a:lnTo>
                    <a:pt x="56" y="180"/>
                  </a:lnTo>
                  <a:lnTo>
                    <a:pt x="50" y="198"/>
                  </a:lnTo>
                  <a:lnTo>
                    <a:pt x="36" y="214"/>
                  </a:lnTo>
                  <a:lnTo>
                    <a:pt x="20" y="224"/>
                  </a:lnTo>
                  <a:lnTo>
                    <a:pt x="0" y="226"/>
                  </a:lnTo>
                  <a:lnTo>
                    <a:pt x="20" y="228"/>
                  </a:lnTo>
                  <a:lnTo>
                    <a:pt x="36" y="238"/>
                  </a:lnTo>
                  <a:lnTo>
                    <a:pt x="50" y="254"/>
                  </a:lnTo>
                  <a:lnTo>
                    <a:pt x="56" y="272"/>
                  </a:lnTo>
                  <a:lnTo>
                    <a:pt x="56" y="292"/>
                  </a:lnTo>
                  <a:lnTo>
                    <a:pt x="50" y="310"/>
                  </a:lnTo>
                  <a:lnTo>
                    <a:pt x="36" y="326"/>
                  </a:lnTo>
                  <a:lnTo>
                    <a:pt x="20" y="336"/>
                  </a:lnTo>
                  <a:lnTo>
                    <a:pt x="0" y="338"/>
                  </a:lnTo>
                  <a:lnTo>
                    <a:pt x="20" y="342"/>
                  </a:lnTo>
                  <a:lnTo>
                    <a:pt x="36" y="350"/>
                  </a:lnTo>
                  <a:lnTo>
                    <a:pt x="50" y="366"/>
                  </a:lnTo>
                  <a:lnTo>
                    <a:pt x="56" y="384"/>
                  </a:lnTo>
                  <a:lnTo>
                    <a:pt x="56" y="404"/>
                  </a:lnTo>
                  <a:lnTo>
                    <a:pt x="50" y="424"/>
                  </a:lnTo>
                  <a:lnTo>
                    <a:pt x="36" y="438"/>
                  </a:lnTo>
                  <a:lnTo>
                    <a:pt x="20" y="448"/>
                  </a:lnTo>
                  <a:lnTo>
                    <a:pt x="0" y="45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Line 8"/>
            <p:cNvSpPr>
              <a:spLocks noChangeShapeType="1"/>
            </p:cNvSpPr>
            <p:nvPr/>
          </p:nvSpPr>
          <p:spPr bwMode="auto">
            <a:xfrm>
              <a:off x="6381751" y="2950888"/>
              <a:ext cx="4445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Line 9"/>
            <p:cNvSpPr>
              <a:spLocks noChangeShapeType="1"/>
            </p:cNvSpPr>
            <p:nvPr/>
          </p:nvSpPr>
          <p:spPr bwMode="auto">
            <a:xfrm>
              <a:off x="6381751" y="3665263"/>
              <a:ext cx="4445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0"/>
            <p:cNvSpPr>
              <a:spLocks/>
            </p:cNvSpPr>
            <p:nvPr/>
          </p:nvSpPr>
          <p:spPr bwMode="auto">
            <a:xfrm>
              <a:off x="5861051" y="3074713"/>
              <a:ext cx="180975" cy="447675"/>
            </a:xfrm>
            <a:custGeom>
              <a:avLst/>
              <a:gdLst>
                <a:gd name="T0" fmla="*/ 141128762 w 114"/>
                <a:gd name="T1" fmla="*/ 0 h 282"/>
                <a:gd name="T2" fmla="*/ 287297835 w 114"/>
                <a:gd name="T3" fmla="*/ 60483749 h 282"/>
                <a:gd name="T4" fmla="*/ 0 w 114"/>
                <a:gd name="T5" fmla="*/ 176410911 h 282"/>
                <a:gd name="T6" fmla="*/ 287297835 w 114"/>
                <a:gd name="T7" fmla="*/ 297378408 h 282"/>
                <a:gd name="T8" fmla="*/ 0 w 114"/>
                <a:gd name="T9" fmla="*/ 413305545 h 282"/>
                <a:gd name="T10" fmla="*/ 287297835 w 114"/>
                <a:gd name="T11" fmla="*/ 534273092 h 282"/>
                <a:gd name="T12" fmla="*/ 0 w 114"/>
                <a:gd name="T13" fmla="*/ 650200229 h 282"/>
                <a:gd name="T14" fmla="*/ 141128762 w 114"/>
                <a:gd name="T15" fmla="*/ 710683953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"/>
                <a:gd name="T25" fmla="*/ 0 h 282"/>
                <a:gd name="T26" fmla="*/ 114 w 11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" h="282">
                  <a:moveTo>
                    <a:pt x="56" y="0"/>
                  </a:moveTo>
                  <a:lnTo>
                    <a:pt x="114" y="24"/>
                  </a:lnTo>
                  <a:lnTo>
                    <a:pt x="0" y="70"/>
                  </a:lnTo>
                  <a:lnTo>
                    <a:pt x="114" y="118"/>
                  </a:lnTo>
                  <a:lnTo>
                    <a:pt x="0" y="164"/>
                  </a:lnTo>
                  <a:lnTo>
                    <a:pt x="114" y="212"/>
                  </a:lnTo>
                  <a:lnTo>
                    <a:pt x="0" y="258"/>
                  </a:lnTo>
                  <a:lnTo>
                    <a:pt x="56" y="28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>
              <a:off x="6784976" y="3417613"/>
              <a:ext cx="238125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12"/>
            <p:cNvSpPr>
              <a:spLocks noChangeShapeType="1"/>
            </p:cNvSpPr>
            <p:nvPr/>
          </p:nvSpPr>
          <p:spPr bwMode="auto">
            <a:xfrm>
              <a:off x="6784976" y="3239813"/>
              <a:ext cx="238125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4760914" y="2050775"/>
              <a:ext cx="1665287" cy="900113"/>
            </a:xfrm>
            <a:custGeom>
              <a:avLst/>
              <a:gdLst>
                <a:gd name="T0" fmla="*/ 0 w 1049"/>
                <a:gd name="T1" fmla="*/ 0 h 567"/>
                <a:gd name="T2" fmla="*/ 2147483647 w 1049"/>
                <a:gd name="T3" fmla="*/ 0 h 567"/>
                <a:gd name="T4" fmla="*/ 2147483647 w 1049"/>
                <a:gd name="T5" fmla="*/ 1428929963 h 567"/>
                <a:gd name="T6" fmla="*/ 0 60000 65536"/>
                <a:gd name="T7" fmla="*/ 0 60000 65536"/>
                <a:gd name="T8" fmla="*/ 0 60000 65536"/>
                <a:gd name="T9" fmla="*/ 0 w 1049"/>
                <a:gd name="T10" fmla="*/ 0 h 567"/>
                <a:gd name="T11" fmla="*/ 1049 w 1049"/>
                <a:gd name="T12" fmla="*/ 567 h 5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9" h="567">
                  <a:moveTo>
                    <a:pt x="0" y="0"/>
                  </a:moveTo>
                  <a:lnTo>
                    <a:pt x="1049" y="0"/>
                  </a:lnTo>
                  <a:lnTo>
                    <a:pt x="1049" y="5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4"/>
            <p:cNvSpPr>
              <a:spLocks/>
            </p:cNvSpPr>
            <p:nvPr/>
          </p:nvSpPr>
          <p:spPr bwMode="auto">
            <a:xfrm>
              <a:off x="2381251" y="3665263"/>
              <a:ext cx="4044950" cy="1000125"/>
            </a:xfrm>
            <a:custGeom>
              <a:avLst/>
              <a:gdLst>
                <a:gd name="T0" fmla="*/ 2147483647 w 2548"/>
                <a:gd name="T1" fmla="*/ 0 h 630"/>
                <a:gd name="T2" fmla="*/ 2147483647 w 2548"/>
                <a:gd name="T3" fmla="*/ 1587698219 h 630"/>
                <a:gd name="T4" fmla="*/ 0 w 2548"/>
                <a:gd name="T5" fmla="*/ 1587698219 h 630"/>
                <a:gd name="T6" fmla="*/ 0 60000 65536"/>
                <a:gd name="T7" fmla="*/ 0 60000 65536"/>
                <a:gd name="T8" fmla="*/ 0 60000 65536"/>
                <a:gd name="T9" fmla="*/ 0 w 2548"/>
                <a:gd name="T10" fmla="*/ 0 h 630"/>
                <a:gd name="T11" fmla="*/ 2548 w 2548"/>
                <a:gd name="T12" fmla="*/ 630 h 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8" h="630">
                  <a:moveTo>
                    <a:pt x="2548" y="0"/>
                  </a:moveTo>
                  <a:lnTo>
                    <a:pt x="2548" y="630"/>
                  </a:lnTo>
                  <a:lnTo>
                    <a:pt x="0" y="63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5"/>
            <p:cNvSpPr>
              <a:spLocks/>
            </p:cNvSpPr>
            <p:nvPr/>
          </p:nvSpPr>
          <p:spPr bwMode="auto">
            <a:xfrm>
              <a:off x="5949951" y="2763563"/>
              <a:ext cx="952500" cy="476250"/>
            </a:xfrm>
            <a:custGeom>
              <a:avLst/>
              <a:gdLst>
                <a:gd name="T0" fmla="*/ 1512093532 w 600"/>
                <a:gd name="T1" fmla="*/ 756046766 h 300"/>
                <a:gd name="T2" fmla="*/ 1512093532 w 600"/>
                <a:gd name="T3" fmla="*/ 0 h 300"/>
                <a:gd name="T4" fmla="*/ 0 w 600"/>
                <a:gd name="T5" fmla="*/ 0 h 300"/>
                <a:gd name="T6" fmla="*/ 0 w 600"/>
                <a:gd name="T7" fmla="*/ 493950622 h 3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0"/>
                <a:gd name="T13" fmla="*/ 0 h 300"/>
                <a:gd name="T14" fmla="*/ 600 w 600"/>
                <a:gd name="T15" fmla="*/ 300 h 3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0" h="300">
                  <a:moveTo>
                    <a:pt x="600" y="300"/>
                  </a:moveTo>
                  <a:lnTo>
                    <a:pt x="600" y="0"/>
                  </a:lnTo>
                  <a:lnTo>
                    <a:pt x="0" y="0"/>
                  </a:lnTo>
                  <a:lnTo>
                    <a:pt x="0" y="1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6"/>
            <p:cNvSpPr>
              <a:spLocks noChangeShapeType="1"/>
            </p:cNvSpPr>
            <p:nvPr/>
          </p:nvSpPr>
          <p:spPr bwMode="auto">
            <a:xfrm flipH="1">
              <a:off x="2381251" y="2050775"/>
              <a:ext cx="1427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17"/>
            <p:cNvSpPr>
              <a:spLocks/>
            </p:cNvSpPr>
            <p:nvPr/>
          </p:nvSpPr>
          <p:spPr bwMode="auto">
            <a:xfrm>
              <a:off x="5949951" y="3417613"/>
              <a:ext cx="952500" cy="534987"/>
            </a:xfrm>
            <a:custGeom>
              <a:avLst/>
              <a:gdLst>
                <a:gd name="T0" fmla="*/ 1512093532 w 600"/>
                <a:gd name="T1" fmla="*/ 0 h 337"/>
                <a:gd name="T2" fmla="*/ 1512093532 w 600"/>
                <a:gd name="T3" fmla="*/ 849291158 h 337"/>
                <a:gd name="T4" fmla="*/ 0 w 600"/>
                <a:gd name="T5" fmla="*/ 849291158 h 337"/>
                <a:gd name="T6" fmla="*/ 0 w 600"/>
                <a:gd name="T7" fmla="*/ 16633014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0"/>
                <a:gd name="T13" fmla="*/ 0 h 337"/>
                <a:gd name="T14" fmla="*/ 600 w 600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0" h="337">
                  <a:moveTo>
                    <a:pt x="600" y="0"/>
                  </a:moveTo>
                  <a:lnTo>
                    <a:pt x="600" y="337"/>
                  </a:lnTo>
                  <a:lnTo>
                    <a:pt x="0" y="337"/>
                  </a:lnTo>
                  <a:lnTo>
                    <a:pt x="0" y="6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18"/>
            <p:cNvSpPr>
              <a:spLocks/>
            </p:cNvSpPr>
            <p:nvPr/>
          </p:nvSpPr>
          <p:spPr bwMode="auto">
            <a:xfrm>
              <a:off x="2320926" y="1990450"/>
              <a:ext cx="120650" cy="117475"/>
            </a:xfrm>
            <a:custGeom>
              <a:avLst/>
              <a:gdLst>
                <a:gd name="T0" fmla="*/ 191531848 w 76"/>
                <a:gd name="T1" fmla="*/ 95765923 h 74"/>
                <a:gd name="T2" fmla="*/ 181451227 w 76"/>
                <a:gd name="T3" fmla="*/ 50403117 h 74"/>
                <a:gd name="T4" fmla="*/ 156249674 w 76"/>
                <a:gd name="T5" fmla="*/ 20161248 h 74"/>
                <a:gd name="T6" fmla="*/ 115927191 w 76"/>
                <a:gd name="T7" fmla="*/ 0 h 74"/>
                <a:gd name="T8" fmla="*/ 75604682 w 76"/>
                <a:gd name="T9" fmla="*/ 0 h 74"/>
                <a:gd name="T10" fmla="*/ 35282186 w 76"/>
                <a:gd name="T11" fmla="*/ 20161248 h 74"/>
                <a:gd name="T12" fmla="*/ 10080624 w 76"/>
                <a:gd name="T13" fmla="*/ 50403117 h 74"/>
                <a:gd name="T14" fmla="*/ 0 w 76"/>
                <a:gd name="T15" fmla="*/ 95765923 h 74"/>
                <a:gd name="T16" fmla="*/ 10080624 w 76"/>
                <a:gd name="T17" fmla="*/ 136088431 h 74"/>
                <a:gd name="T18" fmla="*/ 35282186 w 76"/>
                <a:gd name="T19" fmla="*/ 166330294 h 74"/>
                <a:gd name="T20" fmla="*/ 75604682 w 76"/>
                <a:gd name="T21" fmla="*/ 186491535 h 74"/>
                <a:gd name="T22" fmla="*/ 115927191 w 76"/>
                <a:gd name="T23" fmla="*/ 186491535 h 74"/>
                <a:gd name="T24" fmla="*/ 156249674 w 76"/>
                <a:gd name="T25" fmla="*/ 166330294 h 74"/>
                <a:gd name="T26" fmla="*/ 181451227 w 76"/>
                <a:gd name="T27" fmla="*/ 136088431 h 74"/>
                <a:gd name="T28" fmla="*/ 191531848 w 76"/>
                <a:gd name="T29" fmla="*/ 95765923 h 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"/>
                <a:gd name="T46" fmla="*/ 0 h 74"/>
                <a:gd name="T47" fmla="*/ 76 w 76"/>
                <a:gd name="T48" fmla="*/ 74 h 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" h="74">
                  <a:moveTo>
                    <a:pt x="76" y="38"/>
                  </a:moveTo>
                  <a:lnTo>
                    <a:pt x="72" y="20"/>
                  </a:lnTo>
                  <a:lnTo>
                    <a:pt x="62" y="8"/>
                  </a:lnTo>
                  <a:lnTo>
                    <a:pt x="46" y="0"/>
                  </a:lnTo>
                  <a:lnTo>
                    <a:pt x="30" y="0"/>
                  </a:lnTo>
                  <a:lnTo>
                    <a:pt x="14" y="8"/>
                  </a:lnTo>
                  <a:lnTo>
                    <a:pt x="4" y="20"/>
                  </a:lnTo>
                  <a:lnTo>
                    <a:pt x="0" y="38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30" y="74"/>
                  </a:lnTo>
                  <a:lnTo>
                    <a:pt x="46" y="74"/>
                  </a:lnTo>
                  <a:lnTo>
                    <a:pt x="62" y="66"/>
                  </a:lnTo>
                  <a:lnTo>
                    <a:pt x="72" y="54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19"/>
            <p:cNvSpPr>
              <a:spLocks/>
            </p:cNvSpPr>
            <p:nvPr/>
          </p:nvSpPr>
          <p:spPr bwMode="auto">
            <a:xfrm>
              <a:off x="2320926" y="4606650"/>
              <a:ext cx="120650" cy="115888"/>
            </a:xfrm>
            <a:custGeom>
              <a:avLst/>
              <a:gdLst>
                <a:gd name="T0" fmla="*/ 191531848 w 76"/>
                <a:gd name="T1" fmla="*/ 93246963 h 73"/>
                <a:gd name="T2" fmla="*/ 181451227 w 76"/>
                <a:gd name="T3" fmla="*/ 52924306 h 73"/>
                <a:gd name="T4" fmla="*/ 156249674 w 76"/>
                <a:gd name="T5" fmla="*/ 20161335 h 73"/>
                <a:gd name="T6" fmla="*/ 115927191 w 76"/>
                <a:gd name="T7" fmla="*/ 0 h 73"/>
                <a:gd name="T8" fmla="*/ 75604682 w 76"/>
                <a:gd name="T9" fmla="*/ 0 h 73"/>
                <a:gd name="T10" fmla="*/ 35282186 w 76"/>
                <a:gd name="T11" fmla="*/ 20161335 h 73"/>
                <a:gd name="T12" fmla="*/ 10080624 w 76"/>
                <a:gd name="T13" fmla="*/ 52924306 h 73"/>
                <a:gd name="T14" fmla="*/ 0 w 76"/>
                <a:gd name="T15" fmla="*/ 93246963 h 73"/>
                <a:gd name="T16" fmla="*/ 10080624 w 76"/>
                <a:gd name="T17" fmla="*/ 133569645 h 73"/>
                <a:gd name="T18" fmla="*/ 35282186 w 76"/>
                <a:gd name="T19" fmla="*/ 163811638 h 73"/>
                <a:gd name="T20" fmla="*/ 75604682 w 76"/>
                <a:gd name="T21" fmla="*/ 183972966 h 73"/>
                <a:gd name="T22" fmla="*/ 115927191 w 76"/>
                <a:gd name="T23" fmla="*/ 183972966 h 73"/>
                <a:gd name="T24" fmla="*/ 156249674 w 76"/>
                <a:gd name="T25" fmla="*/ 163811638 h 73"/>
                <a:gd name="T26" fmla="*/ 181451227 w 76"/>
                <a:gd name="T27" fmla="*/ 133569645 h 73"/>
                <a:gd name="T28" fmla="*/ 191531848 w 76"/>
                <a:gd name="T29" fmla="*/ 93246963 h 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"/>
                <a:gd name="T46" fmla="*/ 0 h 73"/>
                <a:gd name="T47" fmla="*/ 76 w 76"/>
                <a:gd name="T48" fmla="*/ 73 h 7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" h="73">
                  <a:moveTo>
                    <a:pt x="76" y="37"/>
                  </a:moveTo>
                  <a:lnTo>
                    <a:pt x="72" y="21"/>
                  </a:lnTo>
                  <a:lnTo>
                    <a:pt x="62" y="8"/>
                  </a:lnTo>
                  <a:lnTo>
                    <a:pt x="46" y="0"/>
                  </a:lnTo>
                  <a:lnTo>
                    <a:pt x="30" y="0"/>
                  </a:lnTo>
                  <a:lnTo>
                    <a:pt x="14" y="8"/>
                  </a:lnTo>
                  <a:lnTo>
                    <a:pt x="4" y="21"/>
                  </a:lnTo>
                  <a:lnTo>
                    <a:pt x="0" y="37"/>
                  </a:lnTo>
                  <a:lnTo>
                    <a:pt x="4" y="53"/>
                  </a:lnTo>
                  <a:lnTo>
                    <a:pt x="14" y="65"/>
                  </a:lnTo>
                  <a:lnTo>
                    <a:pt x="30" y="73"/>
                  </a:lnTo>
                  <a:lnTo>
                    <a:pt x="46" y="73"/>
                  </a:lnTo>
                  <a:lnTo>
                    <a:pt x="62" y="65"/>
                  </a:lnTo>
                  <a:lnTo>
                    <a:pt x="72" y="53"/>
                  </a:lnTo>
                  <a:lnTo>
                    <a:pt x="76" y="37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Rectangle 21"/>
            <p:cNvSpPr>
              <a:spLocks noChangeArrowheads="1"/>
            </p:cNvSpPr>
            <p:nvPr/>
          </p:nvSpPr>
          <p:spPr bwMode="auto">
            <a:xfrm>
              <a:off x="4419601" y="1363388"/>
              <a:ext cx="21368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(probe inductance)</a:t>
              </a:r>
            </a:p>
          </p:txBody>
        </p:sp>
        <p:sp>
          <p:nvSpPr>
            <p:cNvPr id="37911" name="Rectangle 22"/>
            <p:cNvSpPr>
              <a:spLocks noChangeArrowheads="1"/>
            </p:cNvSpPr>
            <p:nvPr/>
          </p:nvSpPr>
          <p:spPr bwMode="auto">
            <a:xfrm>
              <a:off x="7320151" y="3173588"/>
              <a:ext cx="20378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Tank (RLC) circuit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05892" y="3063834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Probe-fed patch antenna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3293820"/>
                </p:ext>
              </p:extLst>
            </p:nvPr>
          </p:nvGraphicFramePr>
          <p:xfrm>
            <a:off x="3884612" y="1312863"/>
            <a:ext cx="420687" cy="504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90440" imgH="228600" progId="Equation.DSMT4">
                    <p:embed/>
                  </p:oleObj>
                </mc:Choice>
                <mc:Fallback>
                  <p:oleObj name="Equation" r:id="rId2" imgW="1904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884612" y="1312863"/>
                          <a:ext cx="420687" cy="50482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2870931"/>
                </p:ext>
              </p:extLst>
            </p:nvPr>
          </p:nvGraphicFramePr>
          <p:xfrm>
            <a:off x="5522914" y="3143250"/>
            <a:ext cx="30193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35072" imgH="579349" progId="Equation.DSMT4">
                    <p:embed/>
                  </p:oleObj>
                </mc:Choice>
                <mc:Fallback>
                  <p:oleObj name="Equation" r:id="rId4" imgW="535072" imgH="57934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522914" y="3143250"/>
                          <a:ext cx="301938" cy="327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3709469"/>
                </p:ext>
              </p:extLst>
            </p:nvPr>
          </p:nvGraphicFramePr>
          <p:xfrm>
            <a:off x="6515100" y="3176587"/>
            <a:ext cx="28575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52280" imgH="177480" progId="Equation.DSMT4">
                    <p:embed/>
                  </p:oleObj>
                </mc:Choice>
                <mc:Fallback>
                  <p:oleObj name="Equation" r:id="rId6" imgW="1522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515100" y="3176587"/>
                          <a:ext cx="285750" cy="33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5547197"/>
                </p:ext>
              </p:extLst>
            </p:nvPr>
          </p:nvGraphicFramePr>
          <p:xfrm>
            <a:off x="6149974" y="3182070"/>
            <a:ext cx="241301" cy="285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149974" y="3182070"/>
                          <a:ext cx="241301" cy="2851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499997"/>
              </p:ext>
            </p:extLst>
          </p:nvPr>
        </p:nvGraphicFramePr>
        <p:xfrm>
          <a:off x="4759325" y="2940050"/>
          <a:ext cx="20859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533160" progId="Equation.DSMT4">
                  <p:embed/>
                </p:oleObj>
              </mc:Choice>
              <mc:Fallback>
                <p:oleObj name="Equation" r:id="rId2" imgW="1104840" imgH="53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2940050"/>
                        <a:ext cx="2085975" cy="10048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524000" y="31300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511300" y="3095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202506"/>
              </p:ext>
            </p:extLst>
          </p:nvPr>
        </p:nvGraphicFramePr>
        <p:xfrm>
          <a:off x="6007100" y="5091113"/>
          <a:ext cx="1528763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431640" progId="Equation.DSMT4">
                  <p:embed/>
                </p:oleObj>
              </mc:Choice>
              <mc:Fallback>
                <p:oleObj name="Equation" r:id="rId4" imgW="7617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5091113"/>
                        <a:ext cx="1528763" cy="8747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4108451" y="1601788"/>
            <a:ext cx="1173163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Hence,</a:t>
            </a:r>
          </a:p>
        </p:txBody>
      </p:sp>
      <p:graphicFrame>
        <p:nvGraphicFramePr>
          <p:cNvPr id="27653" name="Object 1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991631"/>
              </p:ext>
            </p:extLst>
          </p:nvPr>
        </p:nvGraphicFramePr>
        <p:xfrm>
          <a:off x="5407026" y="1382714"/>
          <a:ext cx="141446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457200" progId="Equation.DSMT4">
                  <p:embed/>
                </p:oleObj>
              </mc:Choice>
              <mc:Fallback>
                <p:oleObj name="Equation" r:id="rId6" imgW="6858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6" y="1382714"/>
                        <a:ext cx="1414463" cy="9429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16"/>
          <p:cNvSpPr>
            <a:spLocks noChangeArrowheads="1"/>
          </p:cNvSpPr>
          <p:nvPr/>
        </p:nvSpPr>
        <p:spPr bwMode="auto">
          <a:xfrm>
            <a:off x="2651125" y="3225801"/>
            <a:ext cx="20447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27659" name="Rectangle 17"/>
          <p:cNvSpPr>
            <a:spLocks noChangeArrowheads="1"/>
          </p:cNvSpPr>
          <p:nvPr/>
        </p:nvSpPr>
        <p:spPr bwMode="auto">
          <a:xfrm>
            <a:off x="3426609" y="5245349"/>
            <a:ext cx="25150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For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2000" dirty="0">
                <a:solidFill>
                  <a:srgbClr val="0000FF"/>
                </a:solidFill>
              </a:rPr>
              <a:t>we have:</a:t>
            </a:r>
          </a:p>
        </p:txBody>
      </p:sp>
      <p:sp>
        <p:nvSpPr>
          <p:cNvPr id="121875" name="Rectangle 19"/>
          <p:cNvSpPr>
            <a:spLocks noGrp="1" noChangeArrowheads="1"/>
          </p:cNvSpPr>
          <p:nvPr>
            <p:ph type="title"/>
          </p:nvPr>
        </p:nvSpPr>
        <p:spPr>
          <a:xfrm>
            <a:off x="3268663" y="135950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1524000" y="31538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456911"/>
              </p:ext>
            </p:extLst>
          </p:nvPr>
        </p:nvGraphicFramePr>
        <p:xfrm>
          <a:off x="5073650" y="1295400"/>
          <a:ext cx="21113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228600" progId="Equation.DSMT4">
                  <p:embed/>
                </p:oleObj>
              </mc:Choice>
              <mc:Fallback>
                <p:oleObj name="Equation" r:id="rId2" imgW="1015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1295400"/>
                        <a:ext cx="21113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464643"/>
              </p:ext>
            </p:extLst>
          </p:nvPr>
        </p:nvGraphicFramePr>
        <p:xfrm>
          <a:off x="5532439" y="2128839"/>
          <a:ext cx="293687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8320" imgH="660240" progId="Equation.DSMT4">
                  <p:embed/>
                </p:oleObj>
              </mc:Choice>
              <mc:Fallback>
                <p:oleObj name="Equation" r:id="rId4" imgW="149832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9" y="2128839"/>
                        <a:ext cx="2936875" cy="1284287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3860795" y="1314699"/>
            <a:ext cx="122078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28680" name="AutoShape 34"/>
          <p:cNvSpPr>
            <a:spLocks noChangeArrowheads="1"/>
          </p:cNvSpPr>
          <p:nvPr/>
        </p:nvSpPr>
        <p:spPr bwMode="auto">
          <a:xfrm>
            <a:off x="4347818" y="2570655"/>
            <a:ext cx="628650" cy="261979"/>
          </a:xfrm>
          <a:prstGeom prst="rightArrow">
            <a:avLst>
              <a:gd name="adj1" fmla="val 50000"/>
              <a:gd name="adj2" fmla="val 76744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1" name="Group 37"/>
          <p:cNvGrpSpPr>
            <a:grpSpLocks/>
          </p:cNvGrpSpPr>
          <p:nvPr/>
        </p:nvGrpSpPr>
        <p:grpSpPr bwMode="auto">
          <a:xfrm>
            <a:off x="3402014" y="3749677"/>
            <a:ext cx="5038726" cy="2592388"/>
            <a:chOff x="1183" y="2362"/>
            <a:chExt cx="3174" cy="1633"/>
          </a:xfrm>
        </p:grpSpPr>
        <p:sp>
          <p:nvSpPr>
            <p:cNvPr id="28683" name="Line 12"/>
            <p:cNvSpPr>
              <a:spLocks noChangeShapeType="1"/>
            </p:cNvSpPr>
            <p:nvPr/>
          </p:nvSpPr>
          <p:spPr bwMode="auto">
            <a:xfrm flipV="1">
              <a:off x="2126" y="2378"/>
              <a:ext cx="1" cy="161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>
              <a:off x="2025" y="3649"/>
              <a:ext cx="20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Rectangle 16"/>
            <p:cNvSpPr>
              <a:spLocks noChangeArrowheads="1"/>
            </p:cNvSpPr>
            <p:nvPr/>
          </p:nvSpPr>
          <p:spPr bwMode="auto">
            <a:xfrm>
              <a:off x="1743" y="3056"/>
              <a:ext cx="26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</a:rPr>
                <a:t>9.5</a:t>
              </a:r>
              <a:r>
                <a:rPr lang="en-US" sz="1900" i="1" baseline="-25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28686" name="Rectangle 18"/>
            <p:cNvSpPr>
              <a:spLocks noChangeArrowheads="1"/>
            </p:cNvSpPr>
            <p:nvPr/>
          </p:nvSpPr>
          <p:spPr bwMode="auto">
            <a:xfrm>
              <a:off x="4255" y="3532"/>
              <a:ext cx="1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Times New Roman" pitchFamily="18" charset="0"/>
                </a:rPr>
                <a:t>f </a:t>
              </a:r>
              <a:endParaRPr lang="en-US" sz="2400" i="1">
                <a:latin typeface="Times New Roman" pitchFamily="18" charset="0"/>
              </a:endParaRPr>
            </a:p>
          </p:txBody>
        </p:sp>
        <p:sp>
          <p:nvSpPr>
            <p:cNvPr id="28687" name="Rectangle 24"/>
            <p:cNvSpPr>
              <a:spLocks noChangeArrowheads="1"/>
            </p:cNvSpPr>
            <p:nvPr/>
          </p:nvSpPr>
          <p:spPr bwMode="auto">
            <a:xfrm>
              <a:off x="2961" y="3738"/>
              <a:ext cx="12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lang="en-US" sz="2000" baseline="-25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2000"/>
            </a:p>
          </p:txBody>
        </p:sp>
        <p:sp>
          <p:nvSpPr>
            <p:cNvPr id="28688" name="Line 26"/>
            <p:cNvSpPr>
              <a:spLocks noChangeShapeType="1"/>
            </p:cNvSpPr>
            <p:nvPr/>
          </p:nvSpPr>
          <p:spPr bwMode="auto">
            <a:xfrm rot="5400000">
              <a:off x="2992" y="2249"/>
              <a:ext cx="1" cy="1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6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2815949"/>
                </p:ext>
              </p:extLst>
            </p:nvPr>
          </p:nvGraphicFramePr>
          <p:xfrm>
            <a:off x="1183" y="2362"/>
            <a:ext cx="823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98400" imgH="279360" progId="Equation.DSMT4">
                    <p:embed/>
                  </p:oleObj>
                </mc:Choice>
                <mc:Fallback>
                  <p:oleObj name="Equation" r:id="rId6" imgW="698400" imgH="27936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3" y="2362"/>
                          <a:ext cx="823" cy="3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9" name="Freeform 31"/>
            <p:cNvSpPr>
              <a:spLocks/>
            </p:cNvSpPr>
            <p:nvPr/>
          </p:nvSpPr>
          <p:spPr bwMode="auto">
            <a:xfrm>
              <a:off x="2234" y="2787"/>
              <a:ext cx="483" cy="864"/>
            </a:xfrm>
            <a:custGeom>
              <a:avLst/>
              <a:gdLst>
                <a:gd name="T0" fmla="*/ 483 w 483"/>
                <a:gd name="T1" fmla="*/ 864 h 864"/>
                <a:gd name="T2" fmla="*/ 381 w 483"/>
                <a:gd name="T3" fmla="*/ 552 h 864"/>
                <a:gd name="T4" fmla="*/ 187 w 483"/>
                <a:gd name="T5" fmla="*/ 179 h 864"/>
                <a:gd name="T6" fmla="*/ 0 w 483"/>
                <a:gd name="T7" fmla="*/ 0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3"/>
                <a:gd name="T13" fmla="*/ 0 h 864"/>
                <a:gd name="T14" fmla="*/ 483 w 483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3" h="864">
                  <a:moveTo>
                    <a:pt x="483" y="864"/>
                  </a:moveTo>
                  <a:cubicBezTo>
                    <a:pt x="456" y="765"/>
                    <a:pt x="430" y="666"/>
                    <a:pt x="381" y="552"/>
                  </a:cubicBezTo>
                  <a:cubicBezTo>
                    <a:pt x="332" y="438"/>
                    <a:pt x="250" y="271"/>
                    <a:pt x="187" y="179"/>
                  </a:cubicBezTo>
                  <a:cubicBezTo>
                    <a:pt x="124" y="87"/>
                    <a:pt x="62" y="43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32"/>
            <p:cNvSpPr>
              <a:spLocks/>
            </p:cNvSpPr>
            <p:nvPr/>
          </p:nvSpPr>
          <p:spPr bwMode="auto">
            <a:xfrm flipH="1">
              <a:off x="3326" y="2788"/>
              <a:ext cx="483" cy="864"/>
            </a:xfrm>
            <a:custGeom>
              <a:avLst/>
              <a:gdLst>
                <a:gd name="T0" fmla="*/ 483 w 483"/>
                <a:gd name="T1" fmla="*/ 864 h 864"/>
                <a:gd name="T2" fmla="*/ 381 w 483"/>
                <a:gd name="T3" fmla="*/ 552 h 864"/>
                <a:gd name="T4" fmla="*/ 187 w 483"/>
                <a:gd name="T5" fmla="*/ 179 h 864"/>
                <a:gd name="T6" fmla="*/ 0 w 483"/>
                <a:gd name="T7" fmla="*/ 0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3"/>
                <a:gd name="T13" fmla="*/ 0 h 864"/>
                <a:gd name="T14" fmla="*/ 483 w 483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3" h="864">
                  <a:moveTo>
                    <a:pt x="483" y="864"/>
                  </a:moveTo>
                  <a:cubicBezTo>
                    <a:pt x="456" y="765"/>
                    <a:pt x="430" y="666"/>
                    <a:pt x="381" y="552"/>
                  </a:cubicBezTo>
                  <a:cubicBezTo>
                    <a:pt x="332" y="438"/>
                    <a:pt x="250" y="271"/>
                    <a:pt x="187" y="179"/>
                  </a:cubicBezTo>
                  <a:cubicBezTo>
                    <a:pt x="124" y="87"/>
                    <a:pt x="62" y="43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33"/>
            <p:cNvSpPr>
              <a:spLocks noChangeShapeType="1"/>
            </p:cNvSpPr>
            <p:nvPr/>
          </p:nvSpPr>
          <p:spPr bwMode="auto">
            <a:xfrm>
              <a:off x="3005" y="3588"/>
              <a:ext cx="7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Oval 35"/>
            <p:cNvSpPr>
              <a:spLocks noChangeArrowheads="1"/>
            </p:cNvSpPr>
            <p:nvPr/>
          </p:nvSpPr>
          <p:spPr bwMode="auto">
            <a:xfrm>
              <a:off x="2476" y="3104"/>
              <a:ext cx="86" cy="8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36"/>
            <p:cNvSpPr>
              <a:spLocks noChangeArrowheads="1"/>
            </p:cNvSpPr>
            <p:nvPr/>
          </p:nvSpPr>
          <p:spPr bwMode="auto">
            <a:xfrm>
              <a:off x="3484" y="3097"/>
              <a:ext cx="86" cy="8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015" name="Rectangle 39"/>
          <p:cNvSpPr>
            <a:spLocks noGrp="1" noChangeArrowheads="1"/>
          </p:cNvSpPr>
          <p:nvPr>
            <p:ph type="title"/>
          </p:nvPr>
        </p:nvSpPr>
        <p:spPr>
          <a:xfrm>
            <a:off x="3459163" y="141350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Bandwidth (cont.)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Rectangle 56"/>
          <p:cNvSpPr>
            <a:spLocks noChangeArrowheads="1"/>
          </p:cNvSpPr>
          <p:nvPr/>
        </p:nvSpPr>
        <p:spPr bwMode="auto">
          <a:xfrm>
            <a:off x="2531875" y="2963676"/>
            <a:ext cx="3119438" cy="10890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0" y="96838"/>
            <a:ext cx="9677400" cy="6524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Complete Model (with Probe Inductance)</a:t>
            </a:r>
          </a:p>
        </p:txBody>
      </p:sp>
      <p:graphicFrame>
        <p:nvGraphicFramePr>
          <p:cNvPr id="296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728666"/>
              </p:ext>
            </p:extLst>
          </p:nvPr>
        </p:nvGraphicFramePr>
        <p:xfrm>
          <a:off x="2860489" y="2974788"/>
          <a:ext cx="2498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241200" progId="Equation.DSMT4">
                  <p:embed/>
                </p:oleObj>
              </mc:Choice>
              <mc:Fallback>
                <p:oleObj name="Equation" r:id="rId2" imgW="11048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489" y="2974788"/>
                        <a:ext cx="24987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778590"/>
              </p:ext>
            </p:extLst>
          </p:nvPr>
        </p:nvGraphicFramePr>
        <p:xfrm>
          <a:off x="2867025" y="3471863"/>
          <a:ext cx="23971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1120" imgH="241200" progId="Equation.DSMT4">
                  <p:embed/>
                </p:oleObj>
              </mc:Choice>
              <mc:Fallback>
                <p:oleObj name="Equation" r:id="rId4" imgW="104112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3471863"/>
                        <a:ext cx="239712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493"/>
              </p:ext>
            </p:extLst>
          </p:nvPr>
        </p:nvGraphicFramePr>
        <p:xfrm>
          <a:off x="6218050" y="3028764"/>
          <a:ext cx="31369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482400" progId="Equation.DSMT4">
                  <p:embed/>
                </p:oleObj>
              </mc:Choice>
              <mc:Fallback>
                <p:oleObj name="Equation" r:id="rId6" imgW="1536480" imgH="4824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050" y="3028764"/>
                        <a:ext cx="3136900" cy="993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56" name="Group 60"/>
          <p:cNvGrpSpPr>
            <a:grpSpLocks/>
          </p:cNvGrpSpPr>
          <p:nvPr/>
        </p:nvGrpSpPr>
        <p:grpSpPr bwMode="auto">
          <a:xfrm>
            <a:off x="2881125" y="4614675"/>
            <a:ext cx="4997450" cy="2095500"/>
            <a:chOff x="810" y="2862"/>
            <a:chExt cx="3148" cy="1320"/>
          </a:xfrm>
        </p:grpSpPr>
        <p:graphicFrame>
          <p:nvGraphicFramePr>
            <p:cNvPr id="2970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7366955"/>
                </p:ext>
              </p:extLst>
            </p:nvPr>
          </p:nvGraphicFramePr>
          <p:xfrm>
            <a:off x="2304" y="3893"/>
            <a:ext cx="289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41200" imgH="241200" progId="Equation.DSMT4">
                    <p:embed/>
                  </p:oleObj>
                </mc:Choice>
                <mc:Fallback>
                  <p:oleObj name="Equation" r:id="rId8" imgW="241200" imgH="2412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3893"/>
                          <a:ext cx="289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3" name="Object 13"/>
            <p:cNvGraphicFramePr>
              <a:graphicFrameLocks noChangeAspect="1"/>
            </p:cNvGraphicFramePr>
            <p:nvPr/>
          </p:nvGraphicFramePr>
          <p:xfrm>
            <a:off x="3762" y="3584"/>
            <a:ext cx="196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52280" imgH="203040" progId="Equation.DSMT4">
                    <p:embed/>
                  </p:oleObj>
                </mc:Choice>
                <mc:Fallback>
                  <p:oleObj name="Equation" r:id="rId10" imgW="152280" imgH="2030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2" y="3584"/>
                          <a:ext cx="196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4" name="Object 14"/>
            <p:cNvGraphicFramePr>
              <a:graphicFrameLocks noChangeAspect="1"/>
            </p:cNvGraphicFramePr>
            <p:nvPr/>
          </p:nvGraphicFramePr>
          <p:xfrm>
            <a:off x="810" y="3404"/>
            <a:ext cx="238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28600" imgH="241200" progId="Equation.DSMT4">
                    <p:embed/>
                  </p:oleObj>
                </mc:Choice>
                <mc:Fallback>
                  <p:oleObj name="Equation" r:id="rId12" imgW="228600" imgH="241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" y="3404"/>
                          <a:ext cx="238" cy="2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5" name="Object 15"/>
            <p:cNvGraphicFramePr>
              <a:graphicFrameLocks noChangeAspect="1"/>
            </p:cNvGraphicFramePr>
            <p:nvPr/>
          </p:nvGraphicFramePr>
          <p:xfrm>
            <a:off x="2339" y="2927"/>
            <a:ext cx="178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52280" imgH="164880" progId="Equation.DSMT4">
                    <p:embed/>
                  </p:oleObj>
                </mc:Choice>
                <mc:Fallback>
                  <p:oleObj name="Equation" r:id="rId14" imgW="152280" imgH="164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" y="2927"/>
                          <a:ext cx="178" cy="1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18" name="Line 16"/>
            <p:cNvSpPr>
              <a:spLocks noChangeShapeType="1"/>
            </p:cNvSpPr>
            <p:nvPr/>
          </p:nvSpPr>
          <p:spPr bwMode="auto">
            <a:xfrm>
              <a:off x="1167" y="2862"/>
              <a:ext cx="1" cy="11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7"/>
            <p:cNvSpPr>
              <a:spLocks noChangeShapeType="1"/>
            </p:cNvSpPr>
            <p:nvPr/>
          </p:nvSpPr>
          <p:spPr bwMode="auto">
            <a:xfrm>
              <a:off x="962" y="3726"/>
              <a:ext cx="276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19"/>
            <p:cNvSpPr>
              <a:spLocks/>
            </p:cNvSpPr>
            <p:nvPr/>
          </p:nvSpPr>
          <p:spPr bwMode="auto">
            <a:xfrm>
              <a:off x="1616" y="3054"/>
              <a:ext cx="1060" cy="665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0"/>
            <p:cNvSpPr>
              <a:spLocks/>
            </p:cNvSpPr>
            <p:nvPr/>
          </p:nvSpPr>
          <p:spPr bwMode="auto">
            <a:xfrm>
              <a:off x="1532" y="3197"/>
              <a:ext cx="1407" cy="701"/>
            </a:xfrm>
            <a:custGeom>
              <a:avLst/>
              <a:gdLst>
                <a:gd name="T0" fmla="*/ 0 w 1407"/>
                <a:gd name="T1" fmla="*/ 290 h 701"/>
                <a:gd name="T2" fmla="*/ 88 w 1407"/>
                <a:gd name="T3" fmla="*/ 271 h 701"/>
                <a:gd name="T4" fmla="*/ 397 w 1407"/>
                <a:gd name="T5" fmla="*/ 63 h 701"/>
                <a:gd name="T6" fmla="*/ 993 w 1407"/>
                <a:gd name="T7" fmla="*/ 648 h 701"/>
                <a:gd name="T8" fmla="*/ 1407 w 1407"/>
                <a:gd name="T9" fmla="*/ 382 h 7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7"/>
                <a:gd name="T16" fmla="*/ 0 h 701"/>
                <a:gd name="T17" fmla="*/ 1407 w 1407"/>
                <a:gd name="T18" fmla="*/ 701 h 7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7" h="701">
                  <a:moveTo>
                    <a:pt x="0" y="290"/>
                  </a:moveTo>
                  <a:cubicBezTo>
                    <a:pt x="14" y="286"/>
                    <a:pt x="22" y="309"/>
                    <a:pt x="88" y="271"/>
                  </a:cubicBezTo>
                  <a:cubicBezTo>
                    <a:pt x="154" y="233"/>
                    <a:pt x="247" y="0"/>
                    <a:pt x="397" y="63"/>
                  </a:cubicBezTo>
                  <a:cubicBezTo>
                    <a:pt x="548" y="126"/>
                    <a:pt x="825" y="595"/>
                    <a:pt x="993" y="648"/>
                  </a:cubicBezTo>
                  <a:cubicBezTo>
                    <a:pt x="1161" y="701"/>
                    <a:pt x="1321" y="437"/>
                    <a:pt x="1407" y="382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9706" name="Object 22"/>
            <p:cNvGraphicFramePr>
              <a:graphicFrameLocks noChangeAspect="1"/>
            </p:cNvGraphicFramePr>
            <p:nvPr/>
          </p:nvGraphicFramePr>
          <p:xfrm>
            <a:off x="2057" y="3805"/>
            <a:ext cx="187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64880" imgH="228600" progId="Equation.DSMT4">
                    <p:embed/>
                  </p:oleObj>
                </mc:Choice>
                <mc:Fallback>
                  <p:oleObj name="Equation" r:id="rId16" imgW="16488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" y="3805"/>
                          <a:ext cx="187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22" name="Line 23"/>
            <p:cNvSpPr>
              <a:spLocks noChangeShapeType="1"/>
            </p:cNvSpPr>
            <p:nvPr/>
          </p:nvSpPr>
          <p:spPr bwMode="auto">
            <a:xfrm>
              <a:off x="2176" y="3656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 flipV="1">
              <a:off x="2176" y="3096"/>
              <a:ext cx="0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30"/>
            <p:cNvSpPr>
              <a:spLocks noChangeShapeType="1"/>
            </p:cNvSpPr>
            <p:nvPr/>
          </p:nvSpPr>
          <p:spPr bwMode="auto">
            <a:xfrm rot="5400000">
              <a:off x="2206" y="2465"/>
              <a:ext cx="7" cy="2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33"/>
            <p:cNvSpPr>
              <a:spLocks noChangeShapeType="1"/>
            </p:cNvSpPr>
            <p:nvPr/>
          </p:nvSpPr>
          <p:spPr bwMode="auto">
            <a:xfrm>
              <a:off x="2376" y="3664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9707" name="Object 63"/>
            <p:cNvGraphicFramePr>
              <a:graphicFrameLocks noChangeAspect="1"/>
            </p:cNvGraphicFramePr>
            <p:nvPr/>
          </p:nvGraphicFramePr>
          <p:xfrm>
            <a:off x="2750" y="3803"/>
            <a:ext cx="201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7480" imgH="164880" progId="Equation.DSMT4">
                    <p:embed/>
                  </p:oleObj>
                </mc:Choice>
                <mc:Fallback>
                  <p:oleObj name="Equation" r:id="rId18" imgW="177480" imgH="164880" progId="Equation.DSMT4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0" y="3803"/>
                          <a:ext cx="201" cy="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0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739789"/>
              </p:ext>
            </p:extLst>
          </p:nvPr>
        </p:nvGraphicFramePr>
        <p:xfrm>
          <a:off x="6056313" y="4932363"/>
          <a:ext cx="15716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25480" imgH="228600" progId="Equation.DSMT4">
                  <p:embed/>
                </p:oleObj>
              </mc:Choice>
              <mc:Fallback>
                <p:oleObj name="Equation" r:id="rId20" imgW="825480" imgH="2286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4932363"/>
                        <a:ext cx="1571625" cy="4397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6" name="Text Box 72"/>
          <p:cNvSpPr txBox="1">
            <a:spLocks noChangeArrowheads="1"/>
          </p:cNvSpPr>
          <p:nvPr/>
        </p:nvSpPr>
        <p:spPr bwMode="auto">
          <a:xfrm>
            <a:off x="5691000" y="4165413"/>
            <a:ext cx="410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(This will be derived in a HW problem.)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23DD8A7-DFB2-A51F-5A92-17DF4F227DAD}"/>
              </a:ext>
            </a:extLst>
          </p:cNvPr>
          <p:cNvGrpSpPr/>
          <p:nvPr/>
        </p:nvGrpSpPr>
        <p:grpSpPr>
          <a:xfrm>
            <a:off x="3376613" y="1041400"/>
            <a:ext cx="5472112" cy="1645289"/>
            <a:chOff x="3376613" y="1041400"/>
            <a:chExt cx="5472112" cy="1645289"/>
          </a:xfrm>
        </p:grpSpPr>
        <p:sp>
          <p:nvSpPr>
            <p:cNvPr id="29726" name="Freeform 36"/>
            <p:cNvSpPr>
              <a:spLocks/>
            </p:cNvSpPr>
            <p:nvPr/>
          </p:nvSpPr>
          <p:spPr bwMode="auto">
            <a:xfrm>
              <a:off x="7194550" y="1735776"/>
              <a:ext cx="184150" cy="396875"/>
            </a:xfrm>
            <a:custGeom>
              <a:avLst/>
              <a:gdLst>
                <a:gd name="T0" fmla="*/ 36 w 188"/>
                <a:gd name="T1" fmla="*/ 0 h 467"/>
                <a:gd name="T2" fmla="*/ 72 w 188"/>
                <a:gd name="T3" fmla="*/ 11 h 467"/>
                <a:gd name="T4" fmla="*/ 0 w 188"/>
                <a:gd name="T5" fmla="*/ 33 h 467"/>
                <a:gd name="T6" fmla="*/ 72 w 188"/>
                <a:gd name="T7" fmla="*/ 56 h 467"/>
                <a:gd name="T8" fmla="*/ 0 w 188"/>
                <a:gd name="T9" fmla="*/ 78 h 467"/>
                <a:gd name="T10" fmla="*/ 72 w 188"/>
                <a:gd name="T11" fmla="*/ 100 h 467"/>
                <a:gd name="T12" fmla="*/ 0 w 188"/>
                <a:gd name="T13" fmla="*/ 123 h 467"/>
                <a:gd name="T14" fmla="*/ 36 w 188"/>
                <a:gd name="T15" fmla="*/ 134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7"/>
            <p:cNvSpPr>
              <a:spLocks/>
            </p:cNvSpPr>
            <p:nvPr/>
          </p:nvSpPr>
          <p:spPr bwMode="auto">
            <a:xfrm>
              <a:off x="7967663" y="1616714"/>
              <a:ext cx="84137" cy="635000"/>
            </a:xfrm>
            <a:custGeom>
              <a:avLst/>
              <a:gdLst>
                <a:gd name="T0" fmla="*/ 0 w 89"/>
                <a:gd name="T1" fmla="*/ 0 h 745"/>
                <a:gd name="T2" fmla="*/ 11 w 89"/>
                <a:gd name="T3" fmla="*/ 1 h 745"/>
                <a:gd name="T4" fmla="*/ 21 w 89"/>
                <a:gd name="T5" fmla="*/ 6 h 745"/>
                <a:gd name="T6" fmla="*/ 28 w 89"/>
                <a:gd name="T7" fmla="*/ 12 h 745"/>
                <a:gd name="T8" fmla="*/ 32 w 89"/>
                <a:gd name="T9" fmla="*/ 22 h 745"/>
                <a:gd name="T10" fmla="*/ 32 w 89"/>
                <a:gd name="T11" fmla="*/ 32 h 745"/>
                <a:gd name="T12" fmla="*/ 28 w 89"/>
                <a:gd name="T13" fmla="*/ 40 h 745"/>
                <a:gd name="T14" fmla="*/ 21 w 89"/>
                <a:gd name="T15" fmla="*/ 48 h 745"/>
                <a:gd name="T16" fmla="*/ 11 w 89"/>
                <a:gd name="T17" fmla="*/ 53 h 745"/>
                <a:gd name="T18" fmla="*/ 0 w 89"/>
                <a:gd name="T19" fmla="*/ 53 h 745"/>
                <a:gd name="T20" fmla="*/ 11 w 89"/>
                <a:gd name="T21" fmla="*/ 54 h 745"/>
                <a:gd name="T22" fmla="*/ 21 w 89"/>
                <a:gd name="T23" fmla="*/ 59 h 745"/>
                <a:gd name="T24" fmla="*/ 28 w 89"/>
                <a:gd name="T25" fmla="*/ 67 h 745"/>
                <a:gd name="T26" fmla="*/ 32 w 89"/>
                <a:gd name="T27" fmla="*/ 75 h 745"/>
                <a:gd name="T28" fmla="*/ 32 w 89"/>
                <a:gd name="T29" fmla="*/ 85 h 745"/>
                <a:gd name="T30" fmla="*/ 28 w 89"/>
                <a:gd name="T31" fmla="*/ 94 h 745"/>
                <a:gd name="T32" fmla="*/ 21 w 89"/>
                <a:gd name="T33" fmla="*/ 101 h 745"/>
                <a:gd name="T34" fmla="*/ 11 w 89"/>
                <a:gd name="T35" fmla="*/ 106 h 745"/>
                <a:gd name="T36" fmla="*/ 0 w 89"/>
                <a:gd name="T37" fmla="*/ 107 h 745"/>
                <a:gd name="T38" fmla="*/ 11 w 89"/>
                <a:gd name="T39" fmla="*/ 108 h 745"/>
                <a:gd name="T40" fmla="*/ 21 w 89"/>
                <a:gd name="T41" fmla="*/ 113 h 745"/>
                <a:gd name="T42" fmla="*/ 28 w 89"/>
                <a:gd name="T43" fmla="*/ 120 h 745"/>
                <a:gd name="T44" fmla="*/ 32 w 89"/>
                <a:gd name="T45" fmla="*/ 129 h 745"/>
                <a:gd name="T46" fmla="*/ 32 w 89"/>
                <a:gd name="T47" fmla="*/ 139 h 745"/>
                <a:gd name="T48" fmla="*/ 28 w 89"/>
                <a:gd name="T49" fmla="*/ 148 h 745"/>
                <a:gd name="T50" fmla="*/ 21 w 89"/>
                <a:gd name="T51" fmla="*/ 155 h 745"/>
                <a:gd name="T52" fmla="*/ 11 w 89"/>
                <a:gd name="T53" fmla="*/ 159 h 745"/>
                <a:gd name="T54" fmla="*/ 0 w 89"/>
                <a:gd name="T55" fmla="*/ 161 h 745"/>
                <a:gd name="T56" fmla="*/ 11 w 89"/>
                <a:gd name="T57" fmla="*/ 162 h 745"/>
                <a:gd name="T58" fmla="*/ 21 w 89"/>
                <a:gd name="T59" fmla="*/ 167 h 745"/>
                <a:gd name="T60" fmla="*/ 28 w 89"/>
                <a:gd name="T61" fmla="*/ 173 h 745"/>
                <a:gd name="T62" fmla="*/ 32 w 89"/>
                <a:gd name="T63" fmla="*/ 183 h 745"/>
                <a:gd name="T64" fmla="*/ 32 w 89"/>
                <a:gd name="T65" fmla="*/ 193 h 745"/>
                <a:gd name="T66" fmla="*/ 28 w 89"/>
                <a:gd name="T67" fmla="*/ 201 h 745"/>
                <a:gd name="T68" fmla="*/ 21 w 89"/>
                <a:gd name="T69" fmla="*/ 209 h 745"/>
                <a:gd name="T70" fmla="*/ 11 w 89"/>
                <a:gd name="T71" fmla="*/ 213 h 745"/>
                <a:gd name="T72" fmla="*/ 0 w 89"/>
                <a:gd name="T73" fmla="*/ 21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38"/>
            <p:cNvSpPr>
              <a:spLocks noChangeShapeType="1"/>
            </p:cNvSpPr>
            <p:nvPr/>
          </p:nvSpPr>
          <p:spPr bwMode="auto">
            <a:xfrm>
              <a:off x="7962900" y="1616714"/>
              <a:ext cx="46037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39"/>
            <p:cNvSpPr>
              <a:spLocks noChangeShapeType="1"/>
            </p:cNvSpPr>
            <p:nvPr/>
          </p:nvSpPr>
          <p:spPr bwMode="auto">
            <a:xfrm>
              <a:off x="7962900" y="2251714"/>
              <a:ext cx="46037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40"/>
            <p:cNvSpPr>
              <a:spLocks noChangeShapeType="1"/>
            </p:cNvSpPr>
            <p:nvPr/>
          </p:nvSpPr>
          <p:spPr bwMode="auto">
            <a:xfrm>
              <a:off x="8609013" y="1986601"/>
              <a:ext cx="2397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41"/>
            <p:cNvSpPr>
              <a:spLocks noChangeShapeType="1"/>
            </p:cNvSpPr>
            <p:nvPr/>
          </p:nvSpPr>
          <p:spPr bwMode="auto">
            <a:xfrm>
              <a:off x="8609013" y="1829439"/>
              <a:ext cx="2397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42"/>
            <p:cNvSpPr>
              <a:spLocks/>
            </p:cNvSpPr>
            <p:nvPr/>
          </p:nvSpPr>
          <p:spPr bwMode="auto">
            <a:xfrm>
              <a:off x="7288213" y="1407164"/>
              <a:ext cx="1441450" cy="422275"/>
            </a:xfrm>
            <a:custGeom>
              <a:avLst/>
              <a:gdLst>
                <a:gd name="T0" fmla="*/ 0 w 1486"/>
                <a:gd name="T1" fmla="*/ 112 h 496"/>
                <a:gd name="T2" fmla="*/ 0 w 1486"/>
                <a:gd name="T3" fmla="*/ 0 h 496"/>
                <a:gd name="T4" fmla="*/ 555 w 1486"/>
                <a:gd name="T5" fmla="*/ 0 h 496"/>
                <a:gd name="T6" fmla="*/ 555 w 1486"/>
                <a:gd name="T7" fmla="*/ 143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43"/>
            <p:cNvSpPr>
              <a:spLocks/>
            </p:cNvSpPr>
            <p:nvPr/>
          </p:nvSpPr>
          <p:spPr bwMode="auto">
            <a:xfrm>
              <a:off x="7288213" y="1986601"/>
              <a:ext cx="1441450" cy="476250"/>
            </a:xfrm>
            <a:custGeom>
              <a:avLst/>
              <a:gdLst>
                <a:gd name="T0" fmla="*/ 555 w 1486"/>
                <a:gd name="T1" fmla="*/ 0 h 559"/>
                <a:gd name="T2" fmla="*/ 555 w 1486"/>
                <a:gd name="T3" fmla="*/ 161 h 559"/>
                <a:gd name="T4" fmla="*/ 0 w 1486"/>
                <a:gd name="T5" fmla="*/ 161 h 559"/>
                <a:gd name="T6" fmla="*/ 0 w 1486"/>
                <a:gd name="T7" fmla="*/ 49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44"/>
            <p:cNvSpPr>
              <a:spLocks noChangeShapeType="1"/>
            </p:cNvSpPr>
            <p:nvPr/>
          </p:nvSpPr>
          <p:spPr bwMode="auto">
            <a:xfrm>
              <a:off x="8008938" y="2251714"/>
              <a:ext cx="1587" cy="2111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45"/>
            <p:cNvSpPr>
              <a:spLocks noChangeShapeType="1"/>
            </p:cNvSpPr>
            <p:nvPr/>
          </p:nvSpPr>
          <p:spPr bwMode="auto">
            <a:xfrm flipV="1">
              <a:off x="8008938" y="1407164"/>
              <a:ext cx="1587" cy="2095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49"/>
            <p:cNvSpPr>
              <a:spLocks noChangeShapeType="1"/>
            </p:cNvSpPr>
            <p:nvPr/>
          </p:nvSpPr>
          <p:spPr bwMode="auto">
            <a:xfrm flipV="1">
              <a:off x="8008938" y="1183326"/>
              <a:ext cx="0" cy="2190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50"/>
            <p:cNvSpPr>
              <a:spLocks noChangeShapeType="1"/>
            </p:cNvSpPr>
            <p:nvPr/>
          </p:nvSpPr>
          <p:spPr bwMode="auto">
            <a:xfrm flipV="1">
              <a:off x="8010525" y="2450151"/>
              <a:ext cx="0" cy="2190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Oval 51"/>
            <p:cNvSpPr>
              <a:spLocks noChangeArrowheads="1"/>
            </p:cNvSpPr>
            <p:nvPr/>
          </p:nvSpPr>
          <p:spPr bwMode="auto">
            <a:xfrm>
              <a:off x="3376613" y="2600964"/>
              <a:ext cx="92075" cy="85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52"/>
            <p:cNvSpPr>
              <a:spLocks noChangeShapeType="1"/>
            </p:cNvSpPr>
            <p:nvPr/>
          </p:nvSpPr>
          <p:spPr bwMode="auto">
            <a:xfrm flipH="1">
              <a:off x="3509963" y="1196026"/>
              <a:ext cx="17446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Line 53"/>
            <p:cNvSpPr>
              <a:spLocks noChangeShapeType="1"/>
            </p:cNvSpPr>
            <p:nvPr/>
          </p:nvSpPr>
          <p:spPr bwMode="auto">
            <a:xfrm flipH="1" flipV="1">
              <a:off x="3476625" y="2654939"/>
              <a:ext cx="4538662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Oval 54"/>
            <p:cNvSpPr>
              <a:spLocks noChangeArrowheads="1"/>
            </p:cNvSpPr>
            <p:nvPr/>
          </p:nvSpPr>
          <p:spPr bwMode="auto">
            <a:xfrm>
              <a:off x="3421063" y="1157926"/>
              <a:ext cx="92075" cy="857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Line 60"/>
            <p:cNvSpPr>
              <a:spLocks noChangeShapeType="1"/>
            </p:cNvSpPr>
            <p:nvPr/>
          </p:nvSpPr>
          <p:spPr bwMode="auto">
            <a:xfrm>
              <a:off x="6267450" y="1183326"/>
              <a:ext cx="17462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5140107"/>
                </p:ext>
              </p:extLst>
            </p:nvPr>
          </p:nvGraphicFramePr>
          <p:xfrm>
            <a:off x="3765549" y="1646237"/>
            <a:ext cx="511175" cy="589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64880" imgH="190440" progId="Equation.DSMT4">
                    <p:embed/>
                  </p:oleObj>
                </mc:Choice>
                <mc:Fallback>
                  <p:oleObj name="Equation" r:id="rId22" imgW="164880" imgH="1904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765549" y="1646237"/>
                          <a:ext cx="511175" cy="5898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3105388"/>
                </p:ext>
              </p:extLst>
            </p:nvPr>
          </p:nvGraphicFramePr>
          <p:xfrm>
            <a:off x="5613399" y="1325563"/>
            <a:ext cx="396875" cy="48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164880" imgH="203040" progId="Equation.DSMT4">
                    <p:embed/>
                  </p:oleObj>
                </mc:Choice>
                <mc:Fallback>
                  <p:oleObj name="Equation" r:id="rId24" imgW="1648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5613399" y="1325563"/>
                          <a:ext cx="396875" cy="4884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3823374"/>
                </p:ext>
              </p:extLst>
            </p:nvPr>
          </p:nvGraphicFramePr>
          <p:xfrm>
            <a:off x="6711949" y="1728786"/>
            <a:ext cx="336551" cy="336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39680" imgH="139680" progId="Equation.DSMT4">
                    <p:embed/>
                  </p:oleObj>
                </mc:Choice>
                <mc:Fallback>
                  <p:oleObj name="Equation" r:id="rId26" imgW="13968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6711949" y="1728786"/>
                          <a:ext cx="336551" cy="3365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8930759"/>
                </p:ext>
              </p:extLst>
            </p:nvPr>
          </p:nvGraphicFramePr>
          <p:xfrm>
            <a:off x="7612062" y="1728787"/>
            <a:ext cx="324715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26720" imgH="139680" progId="Equation.DSMT4">
                    <p:embed/>
                  </p:oleObj>
                </mc:Choice>
                <mc:Fallback>
                  <p:oleObj name="Equation" r:id="rId28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7612062" y="1728787"/>
                          <a:ext cx="324715" cy="3571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3622736"/>
                </p:ext>
              </p:extLst>
            </p:nvPr>
          </p:nvGraphicFramePr>
          <p:xfrm>
            <a:off x="8234363" y="1751013"/>
            <a:ext cx="341974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139680" imgH="152280" progId="Equation.DSMT4">
                    <p:embed/>
                  </p:oleObj>
                </mc:Choice>
                <mc:Fallback>
                  <p:oleObj name="Equation" r:id="rId30" imgW="139680" imgH="152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8234363" y="1751013"/>
                          <a:ext cx="341974" cy="373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0D0249E2-7727-A1C7-8C40-7EACA35C8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3514" y="1041400"/>
              <a:ext cx="1011236" cy="152125"/>
            </a:xfrm>
            <a:custGeom>
              <a:avLst/>
              <a:gdLst>
                <a:gd name="T0" fmla="*/ 0 w 600"/>
                <a:gd name="T1" fmla="*/ 186491535 h 74"/>
                <a:gd name="T2" fmla="*/ 10080624 w 600"/>
                <a:gd name="T3" fmla="*/ 131048121 h 74"/>
                <a:gd name="T4" fmla="*/ 35282186 w 600"/>
                <a:gd name="T5" fmla="*/ 75604681 h 74"/>
                <a:gd name="T6" fmla="*/ 75604682 w 600"/>
                <a:gd name="T7" fmla="*/ 35282185 h 74"/>
                <a:gd name="T8" fmla="*/ 131048121 w 600"/>
                <a:gd name="T9" fmla="*/ 10080624 h 74"/>
                <a:gd name="T10" fmla="*/ 191531847 w 600"/>
                <a:gd name="T11" fmla="*/ 0 h 74"/>
                <a:gd name="T12" fmla="*/ 252015622 w 600"/>
                <a:gd name="T13" fmla="*/ 10080624 h 74"/>
                <a:gd name="T14" fmla="*/ 302418726 w 600"/>
                <a:gd name="T15" fmla="*/ 35282185 h 74"/>
                <a:gd name="T16" fmla="*/ 347781520 w 600"/>
                <a:gd name="T17" fmla="*/ 75604681 h 74"/>
                <a:gd name="T18" fmla="*/ 372983072 w 600"/>
                <a:gd name="T19" fmla="*/ 131048121 h 74"/>
                <a:gd name="T20" fmla="*/ 378023383 w 600"/>
                <a:gd name="T21" fmla="*/ 186491535 h 74"/>
                <a:gd name="T22" fmla="*/ 388104004 w 600"/>
                <a:gd name="T23" fmla="*/ 131048121 h 74"/>
                <a:gd name="T24" fmla="*/ 413305556 w 600"/>
                <a:gd name="T25" fmla="*/ 75604681 h 74"/>
                <a:gd name="T26" fmla="*/ 453628139 w 600"/>
                <a:gd name="T27" fmla="*/ 35282185 h 74"/>
                <a:gd name="T28" fmla="*/ 509071554 w 600"/>
                <a:gd name="T29" fmla="*/ 10080624 h 74"/>
                <a:gd name="T30" fmla="*/ 569555279 w 600"/>
                <a:gd name="T31" fmla="*/ 0 h 74"/>
                <a:gd name="T32" fmla="*/ 630039005 w 600"/>
                <a:gd name="T33" fmla="*/ 10080624 h 74"/>
                <a:gd name="T34" fmla="*/ 680442109 w 600"/>
                <a:gd name="T35" fmla="*/ 35282185 h 74"/>
                <a:gd name="T36" fmla="*/ 725804903 w 600"/>
                <a:gd name="T37" fmla="*/ 75604681 h 74"/>
                <a:gd name="T38" fmla="*/ 751006455 w 600"/>
                <a:gd name="T39" fmla="*/ 131048121 h 74"/>
                <a:gd name="T40" fmla="*/ 756046766 w 600"/>
                <a:gd name="T41" fmla="*/ 186491535 h 74"/>
                <a:gd name="T42" fmla="*/ 766127387 w 600"/>
                <a:gd name="T43" fmla="*/ 131048121 h 74"/>
                <a:gd name="T44" fmla="*/ 791328939 w 600"/>
                <a:gd name="T45" fmla="*/ 75604681 h 74"/>
                <a:gd name="T46" fmla="*/ 831651423 w 600"/>
                <a:gd name="T47" fmla="*/ 35282185 h 74"/>
                <a:gd name="T48" fmla="*/ 887095036 w 600"/>
                <a:gd name="T49" fmla="*/ 10080624 h 74"/>
                <a:gd name="T50" fmla="*/ 947578761 w 600"/>
                <a:gd name="T51" fmla="*/ 0 h 74"/>
                <a:gd name="T52" fmla="*/ 1008062487 w 600"/>
                <a:gd name="T53" fmla="*/ 10080624 h 74"/>
                <a:gd name="T54" fmla="*/ 1058465591 w 600"/>
                <a:gd name="T55" fmla="*/ 35282185 h 74"/>
                <a:gd name="T56" fmla="*/ 1103828385 w 600"/>
                <a:gd name="T57" fmla="*/ 75604681 h 74"/>
                <a:gd name="T58" fmla="*/ 1129029937 w 600"/>
                <a:gd name="T59" fmla="*/ 131048121 h 74"/>
                <a:gd name="T60" fmla="*/ 1134070248 w 600"/>
                <a:gd name="T61" fmla="*/ 186491535 h 74"/>
                <a:gd name="T62" fmla="*/ 1144150869 w 600"/>
                <a:gd name="T63" fmla="*/ 131048121 h 74"/>
                <a:gd name="T64" fmla="*/ 1169352421 w 600"/>
                <a:gd name="T65" fmla="*/ 75604681 h 74"/>
                <a:gd name="T66" fmla="*/ 1209674905 w 600"/>
                <a:gd name="T67" fmla="*/ 35282185 h 74"/>
                <a:gd name="T68" fmla="*/ 1265118320 w 600"/>
                <a:gd name="T69" fmla="*/ 10080624 h 74"/>
                <a:gd name="T70" fmla="*/ 1325602045 w 600"/>
                <a:gd name="T71" fmla="*/ 0 h 74"/>
                <a:gd name="T72" fmla="*/ 1386085770 w 600"/>
                <a:gd name="T73" fmla="*/ 10080624 h 74"/>
                <a:gd name="T74" fmla="*/ 1436488875 w 600"/>
                <a:gd name="T75" fmla="*/ 35282185 h 74"/>
                <a:gd name="T76" fmla="*/ 1481851669 w 600"/>
                <a:gd name="T77" fmla="*/ 75604681 h 74"/>
                <a:gd name="T78" fmla="*/ 1507053221 w 600"/>
                <a:gd name="T79" fmla="*/ 131048121 h 74"/>
                <a:gd name="T80" fmla="*/ 1512093532 w 600"/>
                <a:gd name="T81" fmla="*/ 186491535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00"/>
                <a:gd name="T124" fmla="*/ 0 h 74"/>
                <a:gd name="T125" fmla="*/ 600 w 600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00" h="74">
                  <a:moveTo>
                    <a:pt x="0" y="74"/>
                  </a:moveTo>
                  <a:lnTo>
                    <a:pt x="4" y="52"/>
                  </a:lnTo>
                  <a:lnTo>
                    <a:pt x="14" y="30"/>
                  </a:lnTo>
                  <a:lnTo>
                    <a:pt x="30" y="14"/>
                  </a:lnTo>
                  <a:lnTo>
                    <a:pt x="52" y="4"/>
                  </a:lnTo>
                  <a:lnTo>
                    <a:pt x="76" y="0"/>
                  </a:lnTo>
                  <a:lnTo>
                    <a:pt x="100" y="4"/>
                  </a:lnTo>
                  <a:lnTo>
                    <a:pt x="120" y="14"/>
                  </a:lnTo>
                  <a:lnTo>
                    <a:pt x="138" y="30"/>
                  </a:lnTo>
                  <a:lnTo>
                    <a:pt x="148" y="52"/>
                  </a:lnTo>
                  <a:lnTo>
                    <a:pt x="150" y="74"/>
                  </a:lnTo>
                  <a:lnTo>
                    <a:pt x="154" y="52"/>
                  </a:lnTo>
                  <a:lnTo>
                    <a:pt x="164" y="30"/>
                  </a:lnTo>
                  <a:lnTo>
                    <a:pt x="180" y="14"/>
                  </a:lnTo>
                  <a:lnTo>
                    <a:pt x="202" y="4"/>
                  </a:lnTo>
                  <a:lnTo>
                    <a:pt x="226" y="0"/>
                  </a:lnTo>
                  <a:lnTo>
                    <a:pt x="250" y="4"/>
                  </a:lnTo>
                  <a:lnTo>
                    <a:pt x="270" y="14"/>
                  </a:lnTo>
                  <a:lnTo>
                    <a:pt x="288" y="30"/>
                  </a:lnTo>
                  <a:lnTo>
                    <a:pt x="298" y="52"/>
                  </a:lnTo>
                  <a:lnTo>
                    <a:pt x="300" y="74"/>
                  </a:lnTo>
                  <a:lnTo>
                    <a:pt x="304" y="52"/>
                  </a:lnTo>
                  <a:lnTo>
                    <a:pt x="314" y="30"/>
                  </a:lnTo>
                  <a:lnTo>
                    <a:pt x="330" y="14"/>
                  </a:lnTo>
                  <a:lnTo>
                    <a:pt x="352" y="4"/>
                  </a:lnTo>
                  <a:lnTo>
                    <a:pt x="376" y="0"/>
                  </a:lnTo>
                  <a:lnTo>
                    <a:pt x="400" y="4"/>
                  </a:lnTo>
                  <a:lnTo>
                    <a:pt x="420" y="14"/>
                  </a:lnTo>
                  <a:lnTo>
                    <a:pt x="438" y="30"/>
                  </a:lnTo>
                  <a:lnTo>
                    <a:pt x="448" y="52"/>
                  </a:lnTo>
                  <a:lnTo>
                    <a:pt x="450" y="74"/>
                  </a:lnTo>
                  <a:lnTo>
                    <a:pt x="454" y="52"/>
                  </a:lnTo>
                  <a:lnTo>
                    <a:pt x="464" y="30"/>
                  </a:lnTo>
                  <a:lnTo>
                    <a:pt x="480" y="14"/>
                  </a:lnTo>
                  <a:lnTo>
                    <a:pt x="502" y="4"/>
                  </a:lnTo>
                  <a:lnTo>
                    <a:pt x="526" y="0"/>
                  </a:lnTo>
                  <a:lnTo>
                    <a:pt x="550" y="4"/>
                  </a:lnTo>
                  <a:lnTo>
                    <a:pt x="570" y="14"/>
                  </a:lnTo>
                  <a:lnTo>
                    <a:pt x="588" y="30"/>
                  </a:lnTo>
                  <a:lnTo>
                    <a:pt x="598" y="52"/>
                  </a:lnTo>
                  <a:lnTo>
                    <a:pt x="600" y="7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514350" y="110551"/>
            <a:ext cx="11245850" cy="665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Complete Model (with Probe Inductance) (cont.)</a:t>
            </a:r>
          </a:p>
        </p:txBody>
      </p:sp>
      <p:graphicFrame>
        <p:nvGraphicFramePr>
          <p:cNvPr id="30722" name="Object 50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0588316"/>
              </p:ext>
            </p:extLst>
          </p:nvPr>
        </p:nvGraphicFramePr>
        <p:xfrm>
          <a:off x="1701800" y="1402512"/>
          <a:ext cx="1543050" cy="48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253800" progId="Equation.DSMT4">
                  <p:embed/>
                </p:oleObj>
              </mc:Choice>
              <mc:Fallback>
                <p:oleObj name="Equation" r:id="rId2" imgW="799920" imgH="2538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1402512"/>
                        <a:ext cx="1543050" cy="489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5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34641297"/>
              </p:ext>
            </p:extLst>
          </p:nvPr>
        </p:nvGraphicFramePr>
        <p:xfrm>
          <a:off x="2793336" y="2886289"/>
          <a:ext cx="20828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533160" progId="Equation.DSMT4">
                  <p:embed/>
                </p:oleObj>
              </mc:Choice>
              <mc:Fallback>
                <p:oleObj name="Equation" r:id="rId4" imgW="1168200" imgH="53316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336" y="2886289"/>
                        <a:ext cx="2082800" cy="950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5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39187086"/>
              </p:ext>
            </p:extLst>
          </p:nvPr>
        </p:nvGraphicFramePr>
        <p:xfrm>
          <a:off x="6347418" y="4282862"/>
          <a:ext cx="107473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320" imgH="253800" progId="Equation.DSMT4">
                  <p:embed/>
                </p:oleObj>
              </mc:Choice>
              <mc:Fallback>
                <p:oleObj name="Equation" r:id="rId6" imgW="571320" imgH="2538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7418" y="4282862"/>
                        <a:ext cx="1074737" cy="4778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Rectangle 49"/>
          <p:cNvSpPr>
            <a:spLocks noChangeArrowheads="1"/>
          </p:cNvSpPr>
          <p:nvPr/>
        </p:nvSpPr>
        <p:spPr bwMode="auto">
          <a:xfrm>
            <a:off x="709614" y="1409701"/>
            <a:ext cx="11017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30729" name="Text Box 52"/>
          <p:cNvSpPr txBox="1">
            <a:spLocks noChangeArrowheads="1"/>
          </p:cNvSpPr>
          <p:nvPr/>
        </p:nvSpPr>
        <p:spPr bwMode="auto">
          <a:xfrm>
            <a:off x="422275" y="2112963"/>
            <a:ext cx="1078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 terms of the normalized frequency variable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, the resonance frequency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baseline="-25000" dirty="0" err="1">
                <a:solidFill>
                  <a:srgbClr val="0000FF"/>
                </a:solidFill>
                <a:latin typeface="Times New Roman" pitchFamily="18" charset="0"/>
              </a:rPr>
              <a:t>res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where the input impedance is purely real,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corresponds to</a:t>
            </a:r>
          </a:p>
        </p:txBody>
      </p:sp>
      <p:sp>
        <p:nvSpPr>
          <p:cNvPr id="30730" name="Rectangle 55"/>
          <p:cNvSpPr>
            <a:spLocks noChangeArrowheads="1"/>
          </p:cNvSpPr>
          <p:nvPr/>
        </p:nvSpPr>
        <p:spPr bwMode="auto">
          <a:xfrm>
            <a:off x="3483568" y="4282697"/>
            <a:ext cx="5778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If</a:t>
            </a:r>
          </a:p>
        </p:txBody>
      </p:sp>
      <p:graphicFrame>
        <p:nvGraphicFramePr>
          <p:cNvPr id="30725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455764"/>
              </p:ext>
            </p:extLst>
          </p:nvPr>
        </p:nvGraphicFramePr>
        <p:xfrm>
          <a:off x="3901081" y="4281110"/>
          <a:ext cx="14255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3920" imgH="241200" progId="Equation.DSMT4">
                  <p:embed/>
                </p:oleObj>
              </mc:Choice>
              <mc:Fallback>
                <p:oleObj name="Equation" r:id="rId8" imgW="583920" imgH="2412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081" y="4281110"/>
                        <a:ext cx="14255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Rectangle 62"/>
          <p:cNvSpPr>
            <a:spLocks noChangeArrowheads="1"/>
          </p:cNvSpPr>
          <p:nvPr/>
        </p:nvSpPr>
        <p:spPr bwMode="auto">
          <a:xfrm>
            <a:off x="5413968" y="4320797"/>
            <a:ext cx="9588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30732" name="Rectangle 63"/>
          <p:cNvSpPr>
            <a:spLocks noChangeArrowheads="1"/>
          </p:cNvSpPr>
          <p:nvPr/>
        </p:nvSpPr>
        <p:spPr bwMode="auto">
          <a:xfrm>
            <a:off x="1792408" y="4883766"/>
            <a:ext cx="7847462" cy="36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FF"/>
                </a:solidFill>
              </a:rPr>
              <a:t>(This follows from a binomial expansion of the square-root term in the numerator.)</a:t>
            </a:r>
          </a:p>
        </p:txBody>
      </p:sp>
      <p:sp>
        <p:nvSpPr>
          <p:cNvPr id="30733" name="Text Box 66"/>
          <p:cNvSpPr txBox="1">
            <a:spLocks noChangeArrowheads="1"/>
          </p:cNvSpPr>
          <p:nvPr/>
        </p:nvSpPr>
        <p:spPr bwMode="auto">
          <a:xfrm>
            <a:off x="5307936" y="3163089"/>
            <a:ext cx="410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(This will be derived in a HW problem.)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87936A7-40B8-812B-4AA8-C3B9DCDE3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71055"/>
              </p:ext>
            </p:extLst>
          </p:nvPr>
        </p:nvGraphicFramePr>
        <p:xfrm>
          <a:off x="392018" y="5475337"/>
          <a:ext cx="40894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03160" imgH="672840" progId="Equation.DSMT4">
                  <p:embed/>
                </p:oleObj>
              </mc:Choice>
              <mc:Fallback>
                <p:oleObj name="Equation" r:id="rId10" imgW="26031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2018" y="5475337"/>
                        <a:ext cx="4089400" cy="105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9C35E5C-F1D2-06BD-F06A-F069C4AB56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98009"/>
              </p:ext>
            </p:extLst>
          </p:nvPr>
        </p:nvGraphicFramePr>
        <p:xfrm>
          <a:off x="5865813" y="5508625"/>
          <a:ext cx="38163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76440" imgH="698400" progId="Equation.DSMT4">
                  <p:embed/>
                </p:oleObj>
              </mc:Choice>
              <mc:Fallback>
                <p:oleObj name="Equation" r:id="rId12" imgW="2476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65813" y="5508625"/>
                        <a:ext cx="3816350" cy="1076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9701A465-CC93-97D9-E4D4-67A676025B47}"/>
              </a:ext>
            </a:extLst>
          </p:cNvPr>
          <p:cNvSpPr/>
          <p:nvPr/>
        </p:nvSpPr>
        <p:spPr>
          <a:xfrm>
            <a:off x="4962383" y="6120263"/>
            <a:ext cx="395785" cy="252484"/>
          </a:xfrm>
          <a:prstGeom prst="rightArrow">
            <a:avLst/>
          </a:prstGeom>
          <a:solidFill>
            <a:srgbClr val="66FFFF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  <a:solidFill>
                <a:srgbClr val="66FF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983855"/>
              </p:ext>
            </p:extLst>
          </p:nvPr>
        </p:nvGraphicFramePr>
        <p:xfrm>
          <a:off x="10140950" y="6045200"/>
          <a:ext cx="99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60240" imgH="253800" progId="Equation.DSMT4">
                  <p:embed/>
                </p:oleObj>
              </mc:Choice>
              <mc:Fallback>
                <p:oleObj name="Equation" r:id="rId14" imgW="660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140950" y="6045200"/>
                        <a:ext cx="990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95700" y="914400"/>
            <a:ext cx="4434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Outline of Derivation of Formula for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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10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02713116"/>
              </p:ext>
            </p:extLst>
          </p:nvPr>
        </p:nvGraphicFramePr>
        <p:xfrm>
          <a:off x="8266113" y="1971675"/>
          <a:ext cx="2084387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698400" progId="Equation.DSMT4">
                  <p:embed/>
                </p:oleObj>
              </mc:Choice>
              <mc:Fallback>
                <p:oleObj name="Equation" r:id="rId2" imgW="1066680" imgH="698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6113" y="1971675"/>
                        <a:ext cx="2084387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228001"/>
              </p:ext>
            </p:extLst>
          </p:nvPr>
        </p:nvGraphicFramePr>
        <p:xfrm>
          <a:off x="4830763" y="1997075"/>
          <a:ext cx="16922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1997075"/>
                        <a:ext cx="1692275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AutoShape 15"/>
          <p:cNvSpPr>
            <a:spLocks noChangeArrowheads="1"/>
          </p:cNvSpPr>
          <p:nvPr/>
        </p:nvSpPr>
        <p:spPr bwMode="auto">
          <a:xfrm>
            <a:off x="3476128" y="2297918"/>
            <a:ext cx="584200" cy="254000"/>
          </a:xfrm>
          <a:prstGeom prst="rightArrow">
            <a:avLst>
              <a:gd name="adj1" fmla="val 50000"/>
              <a:gd name="adj2" fmla="val 575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600076" y="1155701"/>
            <a:ext cx="77644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At the resonance frequency, the input resistance is then:</a:t>
            </a:r>
          </a:p>
        </p:txBody>
      </p:sp>
      <p:grpSp>
        <p:nvGrpSpPr>
          <p:cNvPr id="31774" name="Group 30"/>
          <p:cNvGrpSpPr>
            <a:grpSpLocks/>
          </p:cNvGrpSpPr>
          <p:nvPr/>
        </p:nvGrpSpPr>
        <p:grpSpPr bwMode="auto">
          <a:xfrm>
            <a:off x="3416301" y="3673476"/>
            <a:ext cx="4962525" cy="2303463"/>
            <a:chOff x="1192" y="2314"/>
            <a:chExt cx="3126" cy="1451"/>
          </a:xfrm>
        </p:grpSpPr>
        <p:graphicFrame>
          <p:nvGraphicFramePr>
            <p:cNvPr id="31755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0921138"/>
                </p:ext>
              </p:extLst>
            </p:nvPr>
          </p:nvGraphicFramePr>
          <p:xfrm>
            <a:off x="2628" y="3499"/>
            <a:ext cx="266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41200" imgH="241200" progId="Equation.DSMT4">
                    <p:embed/>
                  </p:oleObj>
                </mc:Choice>
                <mc:Fallback>
                  <p:oleObj name="Equation" r:id="rId6" imgW="241200" imgH="2412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8" y="3499"/>
                          <a:ext cx="266" cy="2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6" name="Object 13"/>
            <p:cNvGraphicFramePr>
              <a:graphicFrameLocks noChangeAspect="1"/>
            </p:cNvGraphicFramePr>
            <p:nvPr/>
          </p:nvGraphicFramePr>
          <p:xfrm>
            <a:off x="4144" y="3097"/>
            <a:ext cx="17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52280" imgH="203040" progId="Equation.DSMT4">
                    <p:embed/>
                  </p:oleObj>
                </mc:Choice>
                <mc:Fallback>
                  <p:oleObj name="Equation" r:id="rId8" imgW="152280" imgH="2030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4" y="3097"/>
                          <a:ext cx="174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7" name="Object 14"/>
            <p:cNvGraphicFramePr>
              <a:graphicFrameLocks noChangeAspect="1"/>
            </p:cNvGraphicFramePr>
            <p:nvPr/>
          </p:nvGraphicFramePr>
          <p:xfrm>
            <a:off x="1192" y="2896"/>
            <a:ext cx="223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28600" imgH="241200" progId="Equation.DSMT4">
                    <p:embed/>
                  </p:oleObj>
                </mc:Choice>
                <mc:Fallback>
                  <p:oleObj name="Equation" r:id="rId10" imgW="228600" imgH="24120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2" y="2896"/>
                          <a:ext cx="223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8" name="Object 15"/>
            <p:cNvGraphicFramePr>
              <a:graphicFrameLocks noChangeAspect="1"/>
            </p:cNvGraphicFramePr>
            <p:nvPr/>
          </p:nvGraphicFramePr>
          <p:xfrm>
            <a:off x="2585" y="2314"/>
            <a:ext cx="179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52280" imgH="164880" progId="Equation.DSMT4">
                    <p:embed/>
                  </p:oleObj>
                </mc:Choice>
                <mc:Fallback>
                  <p:oleObj name="Equation" r:id="rId12" imgW="152280" imgH="164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5" y="2314"/>
                          <a:ext cx="179" cy="1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9" name="Line 16"/>
            <p:cNvSpPr>
              <a:spLocks noChangeShapeType="1"/>
            </p:cNvSpPr>
            <p:nvPr/>
          </p:nvSpPr>
          <p:spPr bwMode="auto">
            <a:xfrm>
              <a:off x="1549" y="2339"/>
              <a:ext cx="1" cy="11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17"/>
            <p:cNvSpPr>
              <a:spLocks noChangeShapeType="1"/>
            </p:cNvSpPr>
            <p:nvPr/>
          </p:nvSpPr>
          <p:spPr bwMode="auto">
            <a:xfrm>
              <a:off x="1344" y="3203"/>
              <a:ext cx="276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9"/>
            <p:cNvSpPr>
              <a:spLocks/>
            </p:cNvSpPr>
            <p:nvPr/>
          </p:nvSpPr>
          <p:spPr bwMode="auto">
            <a:xfrm>
              <a:off x="1998" y="2531"/>
              <a:ext cx="1060" cy="665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20"/>
            <p:cNvSpPr>
              <a:spLocks/>
            </p:cNvSpPr>
            <p:nvPr/>
          </p:nvSpPr>
          <p:spPr bwMode="auto">
            <a:xfrm>
              <a:off x="1914" y="2674"/>
              <a:ext cx="1407" cy="701"/>
            </a:xfrm>
            <a:custGeom>
              <a:avLst/>
              <a:gdLst>
                <a:gd name="T0" fmla="*/ 0 w 1407"/>
                <a:gd name="T1" fmla="*/ 290 h 701"/>
                <a:gd name="T2" fmla="*/ 88 w 1407"/>
                <a:gd name="T3" fmla="*/ 271 h 701"/>
                <a:gd name="T4" fmla="*/ 397 w 1407"/>
                <a:gd name="T5" fmla="*/ 63 h 701"/>
                <a:gd name="T6" fmla="*/ 993 w 1407"/>
                <a:gd name="T7" fmla="*/ 648 h 701"/>
                <a:gd name="T8" fmla="*/ 1407 w 1407"/>
                <a:gd name="T9" fmla="*/ 382 h 7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7"/>
                <a:gd name="T16" fmla="*/ 0 h 701"/>
                <a:gd name="T17" fmla="*/ 1407 w 1407"/>
                <a:gd name="T18" fmla="*/ 701 h 7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7" h="701">
                  <a:moveTo>
                    <a:pt x="0" y="290"/>
                  </a:moveTo>
                  <a:cubicBezTo>
                    <a:pt x="14" y="286"/>
                    <a:pt x="22" y="309"/>
                    <a:pt x="88" y="271"/>
                  </a:cubicBezTo>
                  <a:cubicBezTo>
                    <a:pt x="154" y="233"/>
                    <a:pt x="247" y="0"/>
                    <a:pt x="397" y="63"/>
                  </a:cubicBezTo>
                  <a:cubicBezTo>
                    <a:pt x="548" y="126"/>
                    <a:pt x="825" y="595"/>
                    <a:pt x="993" y="648"/>
                  </a:cubicBezTo>
                  <a:cubicBezTo>
                    <a:pt x="1161" y="701"/>
                    <a:pt x="1321" y="437"/>
                    <a:pt x="1407" y="382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63" name="Object 22"/>
            <p:cNvGraphicFramePr>
              <a:graphicFrameLocks noChangeAspect="1"/>
            </p:cNvGraphicFramePr>
            <p:nvPr/>
          </p:nvGraphicFramePr>
          <p:xfrm>
            <a:off x="2439" y="3255"/>
            <a:ext cx="212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64880" imgH="228600" progId="Equation.DSMT4">
                    <p:embed/>
                  </p:oleObj>
                </mc:Choice>
                <mc:Fallback>
                  <p:oleObj name="Equation" r:id="rId14" imgW="16488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9" y="3255"/>
                          <a:ext cx="212" cy="2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64" name="Line 23"/>
            <p:cNvSpPr>
              <a:spLocks noChangeShapeType="1"/>
            </p:cNvSpPr>
            <p:nvPr/>
          </p:nvSpPr>
          <p:spPr bwMode="auto">
            <a:xfrm>
              <a:off x="2558" y="3133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8"/>
            <p:cNvSpPr>
              <a:spLocks noChangeShapeType="1"/>
            </p:cNvSpPr>
            <p:nvPr/>
          </p:nvSpPr>
          <p:spPr bwMode="auto">
            <a:xfrm flipV="1">
              <a:off x="2558" y="2573"/>
              <a:ext cx="0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30"/>
            <p:cNvSpPr>
              <a:spLocks noChangeShapeType="1"/>
            </p:cNvSpPr>
            <p:nvPr/>
          </p:nvSpPr>
          <p:spPr bwMode="auto">
            <a:xfrm rot="5400000">
              <a:off x="2588" y="1942"/>
              <a:ext cx="7" cy="2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33"/>
            <p:cNvSpPr>
              <a:spLocks noChangeShapeType="1"/>
            </p:cNvSpPr>
            <p:nvPr/>
          </p:nvSpPr>
          <p:spPr bwMode="auto">
            <a:xfrm>
              <a:off x="2746" y="3141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68" name="Object 63"/>
            <p:cNvGraphicFramePr>
              <a:graphicFrameLocks noChangeAspect="1"/>
            </p:cNvGraphicFramePr>
            <p:nvPr/>
          </p:nvGraphicFramePr>
          <p:xfrm>
            <a:off x="3131" y="3295"/>
            <a:ext cx="202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77480" imgH="164880" progId="Equation.DSMT4">
                    <p:embed/>
                  </p:oleObj>
                </mc:Choice>
                <mc:Fallback>
                  <p:oleObj name="Equation" r:id="rId16" imgW="177480" imgH="164880" progId="Equation.DSMT4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1" y="3295"/>
                          <a:ext cx="202" cy="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 flipV="1">
              <a:off x="2745" y="2775"/>
              <a:ext cx="0" cy="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2715" y="2768"/>
              <a:ext cx="60" cy="6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7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5164754"/>
                </p:ext>
              </p:extLst>
            </p:nvPr>
          </p:nvGraphicFramePr>
          <p:xfrm>
            <a:off x="2867" y="2597"/>
            <a:ext cx="258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253800" imgH="241200" progId="Equation.DSMT4">
                    <p:embed/>
                  </p:oleObj>
                </mc:Choice>
                <mc:Fallback>
                  <p:oleObj name="Equation" r:id="rId18" imgW="253800" imgH="241200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7" y="2597"/>
                          <a:ext cx="258" cy="2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F7BF6D-994D-0CBE-E86C-CF664AD68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10551"/>
            <a:ext cx="112458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kern="0" dirty="0"/>
              <a:t>Complete Model (with Probe Inductance) (cont.)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295DB68-F77C-94B9-85CC-86CF90C97E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18046"/>
              </p:ext>
            </p:extLst>
          </p:nvPr>
        </p:nvGraphicFramePr>
        <p:xfrm>
          <a:off x="1184274" y="1998663"/>
          <a:ext cx="181594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35708" imgH="446178" progId="Equation.DSMT4">
                  <p:embed/>
                </p:oleObj>
              </mc:Choice>
              <mc:Fallback>
                <p:oleObj name="Equation" r:id="rId20" imgW="1035708" imgH="44617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184274" y="1998663"/>
                        <a:ext cx="1815943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15">
            <a:extLst>
              <a:ext uri="{FF2B5EF4-FFF2-40B4-BE49-F238E27FC236}">
                <a16:creationId xmlns:a16="http://schemas.microsoft.com/office/drawing/2014/main" id="{2F2F97E3-FDEA-D002-7807-18573F915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878" y="2272518"/>
            <a:ext cx="584200" cy="254000"/>
          </a:xfrm>
          <a:prstGeom prst="rightArrow">
            <a:avLst>
              <a:gd name="adj1" fmla="val 50000"/>
              <a:gd name="adj2" fmla="val 575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10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63118141"/>
              </p:ext>
            </p:extLst>
          </p:nvPr>
        </p:nvGraphicFramePr>
        <p:xfrm>
          <a:off x="4892675" y="1227138"/>
          <a:ext cx="2084388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698400" progId="Equation.DSMT4">
                  <p:embed/>
                </p:oleObj>
              </mc:Choice>
              <mc:Fallback>
                <p:oleObj name="Equation" r:id="rId2" imgW="1066680" imgH="698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1227138"/>
                        <a:ext cx="2084388" cy="1365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1928813" y="3105151"/>
            <a:ext cx="8501062" cy="4810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63500">
              <a:spcBef>
                <a:spcPts val="1200"/>
              </a:spcBef>
              <a:spcAft>
                <a:spcPts val="300"/>
              </a:spcAft>
            </a:pPr>
            <a:r>
              <a:rPr lang="en-US" sz="2000" dirty="0"/>
              <a:t>Note that the probe reactance changes the input resistance at resonance.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54050" y="5400676"/>
            <a:ext cx="11252199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Note that the CAD formula for resonant input resistance (in the short-course notes) gives us the value of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R </a:t>
            </a:r>
            <a:r>
              <a:rPr lang="en-US" sz="2000" dirty="0">
                <a:solidFill>
                  <a:srgbClr val="0000FF"/>
                </a:solidFill>
              </a:rPr>
              <a:t>in terms of the feed location.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DA796B-F3AA-534D-25E5-4140BF08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10551"/>
            <a:ext cx="112458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ts val="1200"/>
              </a:spcBef>
              <a:spcAft>
                <a:spcPts val="300"/>
              </a:spcAft>
              <a:defRPr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kern="0" dirty="0"/>
              <a:t>Complete Model (with Probe Inductance) (cont.)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2625" y="4241801"/>
            <a:ext cx="10985500" cy="912813"/>
            <a:chOff x="682625" y="4241801"/>
            <a:chExt cx="10985500" cy="912813"/>
          </a:xfrm>
        </p:grpSpPr>
        <p:sp>
          <p:nvSpPr>
            <p:cNvPr id="32773" name="Rectangle 9"/>
            <p:cNvSpPr>
              <a:spLocks noChangeArrowheads="1"/>
            </p:cNvSpPr>
            <p:nvPr/>
          </p:nvSpPr>
          <p:spPr bwMode="auto">
            <a:xfrm>
              <a:off x="682625" y="4241801"/>
              <a:ext cx="10985500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sz="2000" dirty="0">
                  <a:solidFill>
                    <a:srgbClr val="0000FF"/>
                  </a:solidFill>
                </a:rPr>
                <a:t>Given a specified value of the input resistance at resonance (e.g.,                  </a:t>
              </a:r>
              <a:r>
                <a:rPr lang="en-US" sz="2000" dirty="0">
                  <a:solidFill>
                    <a:srgbClr val="0000FF"/>
                  </a:solidFill>
                  <a:sym typeface="Symbol" pitchFamily="18" charset="2"/>
                </a:rPr>
                <a:t>)</a:t>
              </a:r>
              <a:r>
                <a:rPr lang="en-US" sz="2000" dirty="0">
                  <a:solidFill>
                    <a:srgbClr val="0000FF"/>
                  </a:solidFill>
                </a:rPr>
                <a:t>, we wish to solve for the corresponding value of </a:t>
              </a:r>
              <a:r>
                <a:rPr lang="en-US" sz="2000" i="1" dirty="0">
                  <a:solidFill>
                    <a:srgbClr val="0000FF"/>
                  </a:solidFill>
                  <a:latin typeface="Times New Roman" pitchFamily="18" charset="0"/>
                </a:rPr>
                <a:t>R</a:t>
              </a:r>
              <a:r>
                <a:rPr lang="en-US" sz="2000" dirty="0">
                  <a:solidFill>
                    <a:srgbClr val="0000FF"/>
                  </a:solidFill>
                </a:rPr>
                <a:t>. 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8510737"/>
                </p:ext>
              </p:extLst>
            </p:nvPr>
          </p:nvGraphicFramePr>
          <p:xfrm>
            <a:off x="8181976" y="4258401"/>
            <a:ext cx="1219200" cy="399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36560" imgH="241200" progId="Equation.DSMT4">
                    <p:embed/>
                  </p:oleObj>
                </mc:Choice>
                <mc:Fallback>
                  <p:oleObj name="Equation" r:id="rId4" imgW="7365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181976" y="4258401"/>
                          <a:ext cx="1219200" cy="39932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1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3814845"/>
              </p:ext>
            </p:extLst>
          </p:nvPr>
        </p:nvGraphicFramePr>
        <p:xfrm>
          <a:off x="3987800" y="1222375"/>
          <a:ext cx="220821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507960" progId="Equation.DSMT4">
                  <p:embed/>
                </p:oleObj>
              </mc:Choice>
              <mc:Fallback>
                <p:oleObj name="Equation" r:id="rId2" imgW="1282680" imgH="507960" progId="Equation.DSMT4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1222375"/>
                        <a:ext cx="2208213" cy="874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1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34824394"/>
              </p:ext>
            </p:extLst>
          </p:nvPr>
        </p:nvGraphicFramePr>
        <p:xfrm>
          <a:off x="4084639" y="2569139"/>
          <a:ext cx="8715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241200" progId="Equation.DSMT4">
                  <p:embed/>
                </p:oleObj>
              </mc:Choice>
              <mc:Fallback>
                <p:oleObj name="Equation" r:id="rId4" imgW="520560" imgH="24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9" y="2569139"/>
                        <a:ext cx="871537" cy="403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427163" y="1421376"/>
            <a:ext cx="2489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To solve for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rgbClr val="0000FF"/>
                </a:solidFill>
              </a:rPr>
              <a:t>, use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381751" y="1459476"/>
            <a:ext cx="25828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and solve iteratively:</a:t>
            </a:r>
          </a:p>
        </p:txBody>
      </p:sp>
      <p:sp>
        <p:nvSpPr>
          <p:cNvPr id="33802" name="Text Box 17"/>
          <p:cNvSpPr txBox="1">
            <a:spLocks noChangeArrowheads="1"/>
          </p:cNvSpPr>
          <p:nvPr/>
        </p:nvSpPr>
        <p:spPr bwMode="auto">
          <a:xfrm>
            <a:off x="2189164" y="2553264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Zero iteration:</a:t>
            </a:r>
          </a:p>
        </p:txBody>
      </p:sp>
      <p:sp>
        <p:nvSpPr>
          <p:cNvPr id="33803" name="Text Box 20"/>
          <p:cNvSpPr txBox="1">
            <a:spLocks noChangeArrowheads="1"/>
          </p:cNvSpPr>
          <p:nvPr/>
        </p:nvSpPr>
        <p:spPr bwMode="auto">
          <a:xfrm>
            <a:off x="2840038" y="3542276"/>
            <a:ext cx="172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First iteration:</a:t>
            </a:r>
          </a:p>
        </p:txBody>
      </p:sp>
      <p:graphicFrame>
        <p:nvGraphicFramePr>
          <p:cNvPr id="33796" name="Object 2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5890023"/>
              </p:ext>
            </p:extLst>
          </p:nvPr>
        </p:nvGraphicFramePr>
        <p:xfrm>
          <a:off x="4730750" y="3348038"/>
          <a:ext cx="18272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507960" progId="Equation.DSMT4">
                  <p:embed/>
                </p:oleObj>
              </mc:Choice>
              <mc:Fallback>
                <p:oleObj name="Equation" r:id="rId6" imgW="1066680" imgH="50796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3348038"/>
                        <a:ext cx="1827213" cy="869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4" name="Text Box 26"/>
          <p:cNvSpPr txBox="1">
            <a:spLocks noChangeArrowheads="1"/>
          </p:cNvSpPr>
          <p:nvPr/>
        </p:nvSpPr>
        <p:spPr bwMode="auto">
          <a:xfrm>
            <a:off x="3378200" y="5134539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Second iteration:</a:t>
            </a:r>
          </a:p>
        </p:txBody>
      </p:sp>
      <p:graphicFrame>
        <p:nvGraphicFramePr>
          <p:cNvPr id="33797" name="Object 2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80377334"/>
              </p:ext>
            </p:extLst>
          </p:nvPr>
        </p:nvGraphicFramePr>
        <p:xfrm>
          <a:off x="5816600" y="4518025"/>
          <a:ext cx="305435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17360" imgH="1091880" progId="Equation.DSMT4">
                  <p:embed/>
                </p:oleObj>
              </mc:Choice>
              <mc:Fallback>
                <p:oleObj name="Equation" r:id="rId8" imgW="1917360" imgH="1091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518025"/>
                        <a:ext cx="3054350" cy="1739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33807" name="Object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79816226"/>
              </p:ext>
            </p:extLst>
          </p:nvPr>
        </p:nvGraphicFramePr>
        <p:xfrm>
          <a:off x="7926388" y="1993900"/>
          <a:ext cx="23304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88760" imgH="634680" progId="Equation.DSMT4">
                  <p:embed/>
                </p:oleObj>
              </mc:Choice>
              <mc:Fallback>
                <p:oleObj name="Equation" r:id="rId10" imgW="1688760" imgH="634680" progId="Equation.DSMT4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1993900"/>
                        <a:ext cx="233045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EB1AE8E-E9A4-0D45-3DC4-01942ABCE89A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514350" y="110551"/>
            <a:ext cx="11245850" cy="665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Complete Model (with Probe </a:t>
            </a:r>
            <a:r>
              <a:rPr lang="en-US" b="1"/>
              <a:t>Inductance) (</a:t>
            </a:r>
            <a:r>
              <a:rPr lang="en-US" b="1" dirty="0"/>
              <a:t>cont.)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804988" y="147000"/>
            <a:ext cx="8678862" cy="6921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/>
              <a:t>Tank Circuit: complex resonance frequency</a:t>
            </a:r>
          </a:p>
        </p:txBody>
      </p:sp>
      <p:graphicFrame>
        <p:nvGraphicFramePr>
          <p:cNvPr id="1026" name="Object 7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17553055"/>
              </p:ext>
            </p:extLst>
          </p:nvPr>
        </p:nvGraphicFramePr>
        <p:xfrm>
          <a:off x="4648201" y="4621214"/>
          <a:ext cx="3984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680" imgH="203040" progId="Equation.DSMT4">
                  <p:embed/>
                </p:oleObj>
              </mc:Choice>
              <mc:Fallback>
                <p:oleObj name="Equation" r:id="rId3" imgW="139680" imgH="20304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1" y="4621214"/>
                        <a:ext cx="398463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44688" y="4610101"/>
          <a:ext cx="4000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203040" progId="Equation.DSMT4">
                  <p:embed/>
                </p:oleObj>
              </mc:Choice>
              <mc:Fallback>
                <p:oleObj name="Equation" r:id="rId5" imgW="139680" imgH="20304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4610101"/>
                        <a:ext cx="40005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Line 51"/>
          <p:cNvSpPr>
            <a:spLocks noChangeShapeType="1"/>
          </p:cNvSpPr>
          <p:nvPr/>
        </p:nvSpPr>
        <p:spPr bwMode="auto">
          <a:xfrm flipH="1">
            <a:off x="2676525" y="4859339"/>
            <a:ext cx="65563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52"/>
          <p:cNvSpPr>
            <a:spLocks/>
          </p:cNvSpPr>
          <p:nvPr/>
        </p:nvSpPr>
        <p:spPr bwMode="auto">
          <a:xfrm>
            <a:off x="2574925" y="4770438"/>
            <a:ext cx="177800" cy="177800"/>
          </a:xfrm>
          <a:custGeom>
            <a:avLst/>
            <a:gdLst>
              <a:gd name="T0" fmla="*/ 0 w 112"/>
              <a:gd name="T1" fmla="*/ 141128761 h 112"/>
              <a:gd name="T2" fmla="*/ 282257522 w 112"/>
              <a:gd name="T3" fmla="*/ 0 h 112"/>
              <a:gd name="T4" fmla="*/ 282257522 w 112"/>
              <a:gd name="T5" fmla="*/ 15120940 h 112"/>
              <a:gd name="T6" fmla="*/ 274697849 w 112"/>
              <a:gd name="T7" fmla="*/ 32762828 h 112"/>
              <a:gd name="T8" fmla="*/ 267136589 w 112"/>
              <a:gd name="T9" fmla="*/ 50403124 h 112"/>
              <a:gd name="T10" fmla="*/ 267136589 w 112"/>
              <a:gd name="T11" fmla="*/ 65524069 h 112"/>
              <a:gd name="T12" fmla="*/ 257055967 w 112"/>
              <a:gd name="T13" fmla="*/ 83165952 h 112"/>
              <a:gd name="T14" fmla="*/ 257055967 w 112"/>
              <a:gd name="T15" fmla="*/ 100806247 h 112"/>
              <a:gd name="T16" fmla="*/ 257055967 w 112"/>
              <a:gd name="T17" fmla="*/ 115927206 h 112"/>
              <a:gd name="T18" fmla="*/ 249496294 w 112"/>
              <a:gd name="T19" fmla="*/ 133569088 h 112"/>
              <a:gd name="T20" fmla="*/ 249496294 w 112"/>
              <a:gd name="T21" fmla="*/ 148688434 h 112"/>
              <a:gd name="T22" fmla="*/ 257055967 w 112"/>
              <a:gd name="T23" fmla="*/ 166330317 h 112"/>
              <a:gd name="T24" fmla="*/ 257055967 w 112"/>
              <a:gd name="T25" fmla="*/ 183972199 h 112"/>
              <a:gd name="T26" fmla="*/ 257055967 w 112"/>
              <a:gd name="T27" fmla="*/ 199093133 h 112"/>
              <a:gd name="T28" fmla="*/ 267136589 w 112"/>
              <a:gd name="T29" fmla="*/ 216733478 h 112"/>
              <a:gd name="T30" fmla="*/ 267136589 w 112"/>
              <a:gd name="T31" fmla="*/ 231854411 h 112"/>
              <a:gd name="T32" fmla="*/ 274697849 w 112"/>
              <a:gd name="T33" fmla="*/ 249496294 h 112"/>
              <a:gd name="T34" fmla="*/ 282257522 w 112"/>
              <a:gd name="T35" fmla="*/ 267136589 h 112"/>
              <a:gd name="T36" fmla="*/ 282257522 w 112"/>
              <a:gd name="T37" fmla="*/ 282257522 h 112"/>
              <a:gd name="T38" fmla="*/ 0 w 112"/>
              <a:gd name="T39" fmla="*/ 141128761 h 1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2"/>
              <a:gd name="T61" fmla="*/ 0 h 112"/>
              <a:gd name="T62" fmla="*/ 112 w 112"/>
              <a:gd name="T63" fmla="*/ 112 h 1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2" h="112">
                <a:moveTo>
                  <a:pt x="0" y="56"/>
                </a:moveTo>
                <a:lnTo>
                  <a:pt x="112" y="0"/>
                </a:lnTo>
                <a:lnTo>
                  <a:pt x="112" y="6"/>
                </a:lnTo>
                <a:lnTo>
                  <a:pt x="109" y="13"/>
                </a:lnTo>
                <a:lnTo>
                  <a:pt x="106" y="20"/>
                </a:lnTo>
                <a:lnTo>
                  <a:pt x="106" y="26"/>
                </a:lnTo>
                <a:lnTo>
                  <a:pt x="102" y="33"/>
                </a:lnTo>
                <a:lnTo>
                  <a:pt x="102" y="40"/>
                </a:lnTo>
                <a:lnTo>
                  <a:pt x="102" y="46"/>
                </a:lnTo>
                <a:lnTo>
                  <a:pt x="99" y="53"/>
                </a:lnTo>
                <a:lnTo>
                  <a:pt x="99" y="59"/>
                </a:lnTo>
                <a:lnTo>
                  <a:pt x="102" y="66"/>
                </a:lnTo>
                <a:lnTo>
                  <a:pt x="102" y="73"/>
                </a:lnTo>
                <a:lnTo>
                  <a:pt x="102" y="79"/>
                </a:lnTo>
                <a:lnTo>
                  <a:pt x="106" y="86"/>
                </a:lnTo>
                <a:lnTo>
                  <a:pt x="106" y="92"/>
                </a:lnTo>
                <a:lnTo>
                  <a:pt x="109" y="99"/>
                </a:lnTo>
                <a:lnTo>
                  <a:pt x="112" y="106"/>
                </a:lnTo>
                <a:lnTo>
                  <a:pt x="112" y="112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3"/>
          <p:cNvSpPr>
            <a:spLocks noChangeShapeType="1"/>
          </p:cNvSpPr>
          <p:nvPr/>
        </p:nvSpPr>
        <p:spPr bwMode="auto">
          <a:xfrm>
            <a:off x="3673475" y="4859339"/>
            <a:ext cx="6540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Freeform 54"/>
          <p:cNvSpPr>
            <a:spLocks/>
          </p:cNvSpPr>
          <p:nvPr/>
        </p:nvSpPr>
        <p:spPr bwMode="auto">
          <a:xfrm>
            <a:off x="4251325" y="4770438"/>
            <a:ext cx="177800" cy="177800"/>
          </a:xfrm>
          <a:custGeom>
            <a:avLst/>
            <a:gdLst>
              <a:gd name="T0" fmla="*/ 282257522 w 112"/>
              <a:gd name="T1" fmla="*/ 141128761 h 112"/>
              <a:gd name="T2" fmla="*/ 0 w 112"/>
              <a:gd name="T3" fmla="*/ 282257522 h 112"/>
              <a:gd name="T4" fmla="*/ 7561264 w 112"/>
              <a:gd name="T5" fmla="*/ 267136589 h 112"/>
              <a:gd name="T6" fmla="*/ 15120940 w 112"/>
              <a:gd name="T7" fmla="*/ 249496294 h 112"/>
              <a:gd name="T8" fmla="*/ 25201562 w 112"/>
              <a:gd name="T9" fmla="*/ 231854411 h 112"/>
              <a:gd name="T10" fmla="*/ 25201562 w 112"/>
              <a:gd name="T11" fmla="*/ 216733478 h 112"/>
              <a:gd name="T12" fmla="*/ 32762828 w 112"/>
              <a:gd name="T13" fmla="*/ 199093133 h 112"/>
              <a:gd name="T14" fmla="*/ 32762828 w 112"/>
              <a:gd name="T15" fmla="*/ 183972199 h 112"/>
              <a:gd name="T16" fmla="*/ 32762828 w 112"/>
              <a:gd name="T17" fmla="*/ 166330317 h 112"/>
              <a:gd name="T18" fmla="*/ 32762828 w 112"/>
              <a:gd name="T19" fmla="*/ 148688434 h 112"/>
              <a:gd name="T20" fmla="*/ 32762828 w 112"/>
              <a:gd name="T21" fmla="*/ 133569088 h 112"/>
              <a:gd name="T22" fmla="*/ 32762828 w 112"/>
              <a:gd name="T23" fmla="*/ 115927206 h 112"/>
              <a:gd name="T24" fmla="*/ 32762828 w 112"/>
              <a:gd name="T25" fmla="*/ 100806247 h 112"/>
              <a:gd name="T26" fmla="*/ 32762828 w 112"/>
              <a:gd name="T27" fmla="*/ 83165952 h 112"/>
              <a:gd name="T28" fmla="*/ 25201562 w 112"/>
              <a:gd name="T29" fmla="*/ 65524069 h 112"/>
              <a:gd name="T30" fmla="*/ 25201562 w 112"/>
              <a:gd name="T31" fmla="*/ 50403124 h 112"/>
              <a:gd name="T32" fmla="*/ 15120940 w 112"/>
              <a:gd name="T33" fmla="*/ 32762828 h 112"/>
              <a:gd name="T34" fmla="*/ 7561264 w 112"/>
              <a:gd name="T35" fmla="*/ 15120940 h 112"/>
              <a:gd name="T36" fmla="*/ 0 w 112"/>
              <a:gd name="T37" fmla="*/ 0 h 112"/>
              <a:gd name="T38" fmla="*/ 282257522 w 112"/>
              <a:gd name="T39" fmla="*/ 141128761 h 1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2"/>
              <a:gd name="T61" fmla="*/ 0 h 112"/>
              <a:gd name="T62" fmla="*/ 112 w 112"/>
              <a:gd name="T63" fmla="*/ 112 h 1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2" h="112">
                <a:moveTo>
                  <a:pt x="112" y="56"/>
                </a:moveTo>
                <a:lnTo>
                  <a:pt x="0" y="112"/>
                </a:lnTo>
                <a:lnTo>
                  <a:pt x="3" y="106"/>
                </a:lnTo>
                <a:lnTo>
                  <a:pt x="6" y="99"/>
                </a:lnTo>
                <a:lnTo>
                  <a:pt x="10" y="92"/>
                </a:lnTo>
                <a:lnTo>
                  <a:pt x="10" y="86"/>
                </a:lnTo>
                <a:lnTo>
                  <a:pt x="13" y="79"/>
                </a:lnTo>
                <a:lnTo>
                  <a:pt x="13" y="73"/>
                </a:lnTo>
                <a:lnTo>
                  <a:pt x="13" y="66"/>
                </a:lnTo>
                <a:lnTo>
                  <a:pt x="13" y="59"/>
                </a:lnTo>
                <a:lnTo>
                  <a:pt x="13" y="53"/>
                </a:lnTo>
                <a:lnTo>
                  <a:pt x="13" y="46"/>
                </a:lnTo>
                <a:lnTo>
                  <a:pt x="13" y="40"/>
                </a:lnTo>
                <a:lnTo>
                  <a:pt x="13" y="33"/>
                </a:lnTo>
                <a:lnTo>
                  <a:pt x="10" y="26"/>
                </a:lnTo>
                <a:lnTo>
                  <a:pt x="10" y="20"/>
                </a:lnTo>
                <a:lnTo>
                  <a:pt x="6" y="13"/>
                </a:lnTo>
                <a:lnTo>
                  <a:pt x="3" y="6"/>
                </a:lnTo>
                <a:lnTo>
                  <a:pt x="0" y="0"/>
                </a:lnTo>
                <a:lnTo>
                  <a:pt x="112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63"/>
          <p:cNvSpPr>
            <a:spLocks noChangeShapeType="1"/>
          </p:cNvSpPr>
          <p:nvPr/>
        </p:nvSpPr>
        <p:spPr bwMode="auto">
          <a:xfrm>
            <a:off x="3521075" y="1284288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8" name="Object 79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05555306"/>
              </p:ext>
            </p:extLst>
          </p:nvPr>
        </p:nvGraphicFramePr>
        <p:xfrm>
          <a:off x="7137401" y="4779963"/>
          <a:ext cx="14573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401" y="4779963"/>
                        <a:ext cx="1457325" cy="615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81"/>
          <p:cNvSpPr txBox="1">
            <a:spLocks noChangeArrowheads="1"/>
          </p:cNvSpPr>
          <p:nvPr/>
        </p:nvSpPr>
        <p:spPr bwMode="auto">
          <a:xfrm>
            <a:off x="5595939" y="4237039"/>
            <a:ext cx="470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Transverse Resonance Equation (TRE):</a:t>
            </a:r>
          </a:p>
        </p:txBody>
      </p:sp>
      <p:graphicFrame>
        <p:nvGraphicFramePr>
          <p:cNvPr id="1029" name="Object 86"/>
          <p:cNvGraphicFramePr>
            <a:graphicFrameLocks noChangeAspect="1"/>
          </p:cNvGraphicFramePr>
          <p:nvPr/>
        </p:nvGraphicFramePr>
        <p:xfrm>
          <a:off x="7924801" y="2173288"/>
          <a:ext cx="10334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1640" imgH="393480" progId="Equation.DSMT4">
                  <p:embed/>
                </p:oleObj>
              </mc:Choice>
              <mc:Fallback>
                <p:oleObj name="Equation" r:id="rId9" imgW="431640" imgH="393480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1" y="2173288"/>
                        <a:ext cx="103346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 Box 90"/>
          <p:cNvSpPr txBox="1">
            <a:spLocks noChangeArrowheads="1"/>
          </p:cNvSpPr>
          <p:nvPr/>
        </p:nvSpPr>
        <p:spPr bwMode="auto">
          <a:xfrm>
            <a:off x="3208212" y="6037766"/>
            <a:ext cx="547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complex resonance frequency is denoted as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151062" y="1695450"/>
            <a:ext cx="4211638" cy="1982788"/>
            <a:chOff x="2151062" y="1695450"/>
            <a:chExt cx="4211638" cy="1982788"/>
          </a:xfrm>
        </p:grpSpPr>
        <p:sp>
          <p:nvSpPr>
            <p:cNvPr id="1040" name="Freeform 8"/>
            <p:cNvSpPr>
              <a:spLocks/>
            </p:cNvSpPr>
            <p:nvPr/>
          </p:nvSpPr>
          <p:spPr bwMode="auto">
            <a:xfrm>
              <a:off x="2786064" y="2322513"/>
              <a:ext cx="298450" cy="741363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9"/>
            <p:cNvSpPr>
              <a:spLocks/>
            </p:cNvSpPr>
            <p:nvPr/>
          </p:nvSpPr>
          <p:spPr bwMode="auto">
            <a:xfrm>
              <a:off x="4048127" y="2101850"/>
              <a:ext cx="141288" cy="1182688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0"/>
            <p:cNvSpPr>
              <a:spLocks noChangeShapeType="1"/>
            </p:cNvSpPr>
            <p:nvPr/>
          </p:nvSpPr>
          <p:spPr bwMode="auto">
            <a:xfrm>
              <a:off x="4044952" y="2101850"/>
              <a:ext cx="73025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1"/>
            <p:cNvSpPr>
              <a:spLocks noChangeShapeType="1"/>
            </p:cNvSpPr>
            <p:nvPr/>
          </p:nvSpPr>
          <p:spPr bwMode="auto">
            <a:xfrm>
              <a:off x="4044952" y="3284538"/>
              <a:ext cx="73025" cy="1588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2"/>
            <p:cNvSpPr>
              <a:spLocks noChangeShapeType="1"/>
            </p:cNvSpPr>
            <p:nvPr/>
          </p:nvSpPr>
          <p:spPr bwMode="auto">
            <a:xfrm>
              <a:off x="5099052" y="2790825"/>
              <a:ext cx="3937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13"/>
            <p:cNvSpPr>
              <a:spLocks noChangeShapeType="1"/>
            </p:cNvSpPr>
            <p:nvPr/>
          </p:nvSpPr>
          <p:spPr bwMode="auto">
            <a:xfrm>
              <a:off x="5099052" y="2495550"/>
              <a:ext cx="3937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14"/>
            <p:cNvSpPr>
              <a:spLocks/>
            </p:cNvSpPr>
            <p:nvPr/>
          </p:nvSpPr>
          <p:spPr bwMode="auto">
            <a:xfrm>
              <a:off x="2938464" y="1708150"/>
              <a:ext cx="2359025" cy="787400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5"/>
            <p:cNvSpPr>
              <a:spLocks/>
            </p:cNvSpPr>
            <p:nvPr/>
          </p:nvSpPr>
          <p:spPr bwMode="auto">
            <a:xfrm>
              <a:off x="2938464" y="2790825"/>
              <a:ext cx="2359025" cy="887413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16"/>
            <p:cNvSpPr>
              <a:spLocks noChangeShapeType="1"/>
            </p:cNvSpPr>
            <p:nvPr/>
          </p:nvSpPr>
          <p:spPr bwMode="auto">
            <a:xfrm>
              <a:off x="4067177" y="3284538"/>
              <a:ext cx="1588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17"/>
            <p:cNvSpPr>
              <a:spLocks noChangeShapeType="1"/>
            </p:cNvSpPr>
            <p:nvPr/>
          </p:nvSpPr>
          <p:spPr bwMode="auto">
            <a:xfrm flipV="1">
              <a:off x="4067177" y="1695450"/>
              <a:ext cx="1588" cy="39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Text Box 87"/>
            <p:cNvSpPr txBox="1">
              <a:spLocks noChangeArrowheads="1"/>
            </p:cNvSpPr>
            <p:nvPr/>
          </p:nvSpPr>
          <p:spPr bwMode="auto">
            <a:xfrm>
              <a:off x="5940427" y="1751013"/>
              <a:ext cx="3317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1054" name="Text Box 88"/>
            <p:cNvSpPr txBox="1">
              <a:spLocks noChangeArrowheads="1"/>
            </p:cNvSpPr>
            <p:nvPr/>
          </p:nvSpPr>
          <p:spPr bwMode="auto">
            <a:xfrm>
              <a:off x="5978527" y="3109913"/>
              <a:ext cx="268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6370286"/>
                </p:ext>
              </p:extLst>
            </p:nvPr>
          </p:nvGraphicFramePr>
          <p:xfrm>
            <a:off x="5970588" y="2443163"/>
            <a:ext cx="392112" cy="457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52280" imgH="177480" progId="Equation.DSMT4">
                    <p:embed/>
                  </p:oleObj>
                </mc:Choice>
                <mc:Fallback>
                  <p:oleObj name="Equation" r:id="rId11" imgW="1522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970588" y="2443163"/>
                          <a:ext cx="392112" cy="4574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267642"/>
                </p:ext>
              </p:extLst>
            </p:nvPr>
          </p:nvGraphicFramePr>
          <p:xfrm>
            <a:off x="2151062" y="2373312"/>
            <a:ext cx="534987" cy="579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52280" imgH="164880" progId="Equation.DSMT4">
                    <p:embed/>
                  </p:oleObj>
                </mc:Choice>
                <mc:Fallback>
                  <p:oleObj name="Equation" r:id="rId13" imgW="1522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151062" y="2373312"/>
                          <a:ext cx="534987" cy="5795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615946"/>
                </p:ext>
              </p:extLst>
            </p:nvPr>
          </p:nvGraphicFramePr>
          <p:xfrm>
            <a:off x="3519487" y="2411413"/>
            <a:ext cx="449995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519487" y="2411413"/>
                          <a:ext cx="449995" cy="5318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318479"/>
                </p:ext>
              </p:extLst>
            </p:nvPr>
          </p:nvGraphicFramePr>
          <p:xfrm>
            <a:off x="4522788" y="2405063"/>
            <a:ext cx="468312" cy="546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52280" imgH="177480" progId="Equation.DSMT4">
                    <p:embed/>
                  </p:oleObj>
                </mc:Choice>
                <mc:Fallback>
                  <p:oleObj name="Equation" r:id="rId17" imgW="1522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522788" y="2405063"/>
                          <a:ext cx="468312" cy="5463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159514"/>
            <a:ext cx="10182225" cy="555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Complex Resonance Frequency (cont.)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5400" y="5437125"/>
            <a:ext cx="28194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0" i="0">
                <a:solidFill>
                  <a:srgbClr val="0000FF"/>
                </a:solidFill>
              </a:rPr>
              <a:t>so choose + sign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930525" y="5111751"/>
          <a:ext cx="302418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419040" progId="Equation.DSMT4">
                  <p:embed/>
                </p:oleObj>
              </mc:Choice>
              <mc:Fallback>
                <p:oleObj name="Equation" r:id="rId2" imgW="12952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5111751"/>
                        <a:ext cx="3024188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1524001" y="1636448"/>
            <a:ext cx="65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1524001" y="2542911"/>
            <a:ext cx="65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1524001" y="3449373"/>
            <a:ext cx="65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524001" y="4574911"/>
            <a:ext cx="65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1524000" y="2534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256258"/>
              </p:ext>
            </p:extLst>
          </p:nvPr>
        </p:nvGraphicFramePr>
        <p:xfrm>
          <a:off x="2805971" y="1219844"/>
          <a:ext cx="4132262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45960" imgH="990360" progId="Equation.DSMT4">
                  <p:embed/>
                </p:oleObj>
              </mc:Choice>
              <mc:Fallback>
                <p:oleObj name="Equation" r:id="rId4" imgW="2145960" imgH="9903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971" y="1219844"/>
                        <a:ext cx="4132262" cy="2046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1359592" y="1087384"/>
            <a:ext cx="5850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TRE: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05784E6-C17F-DBB4-5B57-D6FF07F0B6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09814"/>
              </p:ext>
            </p:extLst>
          </p:nvPr>
        </p:nvGraphicFramePr>
        <p:xfrm>
          <a:off x="4363148" y="3693340"/>
          <a:ext cx="3913396" cy="1014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14320" imgH="444240" progId="Equation.DSMT4">
                  <p:embed/>
                </p:oleObj>
              </mc:Choice>
              <mc:Fallback>
                <p:oleObj name="Equation" r:id="rId6" imgW="17143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63148" y="3693340"/>
                        <a:ext cx="3913396" cy="1014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55F620A8-9FA0-6F5F-BF83-BD0EBEE0BB92}"/>
              </a:ext>
            </a:extLst>
          </p:cNvPr>
          <p:cNvSpPr/>
          <p:nvPr/>
        </p:nvSpPr>
        <p:spPr>
          <a:xfrm>
            <a:off x="3503141" y="4145692"/>
            <a:ext cx="395416" cy="247135"/>
          </a:xfrm>
          <a:prstGeom prst="rightArrow">
            <a:avLst/>
          </a:prstGeom>
          <a:solidFill>
            <a:srgbClr val="66FFFF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799944"/>
              </p:ext>
            </p:extLst>
          </p:nvPr>
        </p:nvGraphicFramePr>
        <p:xfrm>
          <a:off x="3268963" y="1215469"/>
          <a:ext cx="551815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8920" imgH="457200" progId="Equation.DSMT4">
                  <p:embed/>
                </p:oleObj>
              </mc:Choice>
              <mc:Fallback>
                <p:oleObj name="Equation" r:id="rId2" imgW="21589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963" y="1215469"/>
                        <a:ext cx="5518150" cy="11699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25"/>
          <p:cNvGraphicFramePr>
            <a:graphicFrameLocks noChangeAspect="1"/>
          </p:cNvGraphicFramePr>
          <p:nvPr/>
        </p:nvGraphicFramePr>
        <p:xfrm>
          <a:off x="5268914" y="2963864"/>
          <a:ext cx="24272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228600" progId="Equation.DSMT4">
                  <p:embed/>
                </p:oleObj>
              </mc:Choice>
              <mc:Fallback>
                <p:oleObj name="Equation" r:id="rId4" imgW="90144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4" y="2963864"/>
                        <a:ext cx="242728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26"/>
          <p:cNvSpPr>
            <a:spLocks noChangeArrowheads="1"/>
          </p:cNvSpPr>
          <p:nvPr/>
        </p:nvSpPr>
        <p:spPr bwMode="auto">
          <a:xfrm>
            <a:off x="3987800" y="30607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Denote:</a:t>
            </a:r>
          </a:p>
        </p:txBody>
      </p:sp>
      <p:graphicFrame>
        <p:nvGraphicFramePr>
          <p:cNvPr id="3076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84339"/>
              </p:ext>
            </p:extLst>
          </p:nvPr>
        </p:nvGraphicFramePr>
        <p:xfrm>
          <a:off x="2752726" y="4033839"/>
          <a:ext cx="363696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457200" progId="Equation.DSMT4">
                  <p:embed/>
                </p:oleObj>
              </mc:Choice>
              <mc:Fallback>
                <p:oleObj name="Equation" r:id="rId6" imgW="1422360" imgH="457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6" y="4033839"/>
                        <a:ext cx="3636963" cy="11699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081185"/>
              </p:ext>
            </p:extLst>
          </p:nvPr>
        </p:nvGraphicFramePr>
        <p:xfrm>
          <a:off x="7265989" y="4078288"/>
          <a:ext cx="22066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431640" progId="Equation.DSMT4">
                  <p:embed/>
                </p:oleObj>
              </mc:Choice>
              <mc:Fallback>
                <p:oleObj name="Equation" r:id="rId8" imgW="863280" imgH="4316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5989" y="4078288"/>
                        <a:ext cx="2206625" cy="1104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159514"/>
            <a:ext cx="10182225" cy="555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Complex Resonance Frequency (cont.)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3567546" y="4630387"/>
            <a:ext cx="2286000" cy="10668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5041681" y="2830843"/>
          <a:ext cx="13271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419" imgH="444307" progId="Equation.3">
                  <p:embed/>
                </p:oleObj>
              </mc:Choice>
              <mc:Fallback>
                <p:oleObj name="Equation" r:id="rId2" imgW="647419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681" y="2830843"/>
                        <a:ext cx="132715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692715"/>
              </p:ext>
            </p:extLst>
          </p:nvPr>
        </p:nvGraphicFramePr>
        <p:xfrm>
          <a:off x="3753285" y="4630387"/>
          <a:ext cx="183832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419040" progId="Equation.DSMT4">
                  <p:embed/>
                </p:oleObj>
              </mc:Choice>
              <mc:Fallback>
                <p:oleObj name="Equation" r:id="rId4" imgW="69840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3285" y="4630387"/>
                        <a:ext cx="1838325" cy="11001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820556" y="3099129"/>
            <a:ext cx="1562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921000" y="4025900"/>
            <a:ext cx="1833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197646" name="Rectangle 14"/>
          <p:cNvSpPr>
            <a:spLocks noGrp="1" noChangeArrowheads="1"/>
          </p:cNvSpPr>
          <p:nvPr>
            <p:ph type="title"/>
          </p:nvPr>
        </p:nvSpPr>
        <p:spPr>
          <a:xfrm>
            <a:off x="1238250" y="230375"/>
            <a:ext cx="10210800" cy="555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Complex Resonance Frequency (cont.)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3019426" y="1243013"/>
          <a:ext cx="3192463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457200" progId="Equation.DSMT4">
                  <p:embed/>
                </p:oleObj>
              </mc:Choice>
              <mc:Fallback>
                <p:oleObj name="Equation" r:id="rId6" imgW="142236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6" y="1243013"/>
                        <a:ext cx="3192463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7278689" y="1316038"/>
          <a:ext cx="1939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431640" progId="Equation.DSMT4">
                  <p:embed/>
                </p:oleObj>
              </mc:Choice>
              <mc:Fallback>
                <p:oleObj name="Equation" r:id="rId8" imgW="86328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9" y="1316038"/>
                        <a:ext cx="19399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7892"/>
              </p:ext>
            </p:extLst>
          </p:nvPr>
        </p:nvGraphicFramePr>
        <p:xfrm>
          <a:off x="6540935" y="4651025"/>
          <a:ext cx="20161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80" imgH="431640" progId="Equation.DSMT4">
                  <p:embed/>
                </p:oleObj>
              </mc:Choice>
              <mc:Fallback>
                <p:oleObj name="Equation" r:id="rId10" imgW="863280" imgH="431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935" y="4651025"/>
                        <a:ext cx="2016125" cy="1009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13517" y="311133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 good resonator)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4913313" y="3984625"/>
          <a:ext cx="29908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304560" progId="Equation.DSMT4">
                  <p:embed/>
                </p:oleObj>
              </mc:Choice>
              <mc:Fallback>
                <p:oleObj name="Equation" r:id="rId2" imgW="1168200" imgH="304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3984625"/>
                        <a:ext cx="29908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223398"/>
              </p:ext>
            </p:extLst>
          </p:nvPr>
        </p:nvGraphicFramePr>
        <p:xfrm>
          <a:off x="4292720" y="5513411"/>
          <a:ext cx="5110587" cy="64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2280" imgH="279360" progId="Equation.DSMT4">
                  <p:embed/>
                </p:oleObj>
              </mc:Choice>
              <mc:Fallback>
                <p:oleObj name="Equation" r:id="rId4" imgW="2222280" imgH="279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720" y="5513411"/>
                        <a:ext cx="5110587" cy="645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17"/>
          <p:cNvSpPr>
            <a:spLocks noChangeArrowheads="1"/>
          </p:cNvSpPr>
          <p:nvPr/>
        </p:nvSpPr>
        <p:spPr bwMode="auto">
          <a:xfrm>
            <a:off x="8000999" y="4165600"/>
            <a:ext cx="3838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(Assume phasor voltage 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V =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1)</a:t>
            </a:r>
          </a:p>
        </p:txBody>
      </p:sp>
      <p:sp>
        <p:nvSpPr>
          <p:cNvPr id="5132" name="Rectangle 19"/>
          <p:cNvSpPr>
            <a:spLocks noChangeArrowheads="1"/>
          </p:cNvSpPr>
          <p:nvPr/>
        </p:nvSpPr>
        <p:spPr bwMode="auto">
          <a:xfrm>
            <a:off x="2419351" y="4140200"/>
            <a:ext cx="2593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In the time domain:</a:t>
            </a:r>
          </a:p>
        </p:txBody>
      </p:sp>
      <p:sp>
        <p:nvSpPr>
          <p:cNvPr id="5133" name="Rectangle 20"/>
          <p:cNvSpPr>
            <a:spLocks noChangeArrowheads="1"/>
          </p:cNvSpPr>
          <p:nvPr/>
        </p:nvSpPr>
        <p:spPr bwMode="auto">
          <a:xfrm>
            <a:off x="3306361" y="5044862"/>
            <a:ext cx="5318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title"/>
          </p:nvPr>
        </p:nvSpPr>
        <p:spPr>
          <a:xfrm>
            <a:off x="2877785" y="95004"/>
            <a:ext cx="6709558" cy="66501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Natural Response (no source)</a:t>
            </a:r>
          </a:p>
        </p:txBody>
      </p:sp>
      <p:grpSp>
        <p:nvGrpSpPr>
          <p:cNvPr id="5135" name="Group 41"/>
          <p:cNvGrpSpPr>
            <a:grpSpLocks/>
          </p:cNvGrpSpPr>
          <p:nvPr/>
        </p:nvGrpSpPr>
        <p:grpSpPr bwMode="auto">
          <a:xfrm>
            <a:off x="2027239" y="1352550"/>
            <a:ext cx="4054475" cy="1982788"/>
            <a:chOff x="317" y="852"/>
            <a:chExt cx="2554" cy="1249"/>
          </a:xfrm>
        </p:grpSpPr>
        <p:sp>
          <p:nvSpPr>
            <p:cNvPr id="5136" name="Freeform 25"/>
            <p:cNvSpPr>
              <a:spLocks/>
            </p:cNvSpPr>
            <p:nvPr/>
          </p:nvSpPr>
          <p:spPr bwMode="auto">
            <a:xfrm>
              <a:off x="651" y="1247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26"/>
            <p:cNvSpPr>
              <a:spLocks/>
            </p:cNvSpPr>
            <p:nvPr/>
          </p:nvSpPr>
          <p:spPr bwMode="auto">
            <a:xfrm>
              <a:off x="1446" y="1108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27"/>
            <p:cNvSpPr>
              <a:spLocks noChangeShapeType="1"/>
            </p:cNvSpPr>
            <p:nvPr/>
          </p:nvSpPr>
          <p:spPr bwMode="auto">
            <a:xfrm>
              <a:off x="1444" y="1108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28"/>
            <p:cNvSpPr>
              <a:spLocks noChangeShapeType="1"/>
            </p:cNvSpPr>
            <p:nvPr/>
          </p:nvSpPr>
          <p:spPr bwMode="auto">
            <a:xfrm>
              <a:off x="1444" y="1853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9"/>
            <p:cNvSpPr>
              <a:spLocks noChangeShapeType="1"/>
            </p:cNvSpPr>
            <p:nvPr/>
          </p:nvSpPr>
          <p:spPr bwMode="auto">
            <a:xfrm>
              <a:off x="2108" y="1542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30"/>
            <p:cNvSpPr>
              <a:spLocks noChangeShapeType="1"/>
            </p:cNvSpPr>
            <p:nvPr/>
          </p:nvSpPr>
          <p:spPr bwMode="auto">
            <a:xfrm>
              <a:off x="2108" y="1356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31"/>
            <p:cNvSpPr>
              <a:spLocks/>
            </p:cNvSpPr>
            <p:nvPr/>
          </p:nvSpPr>
          <p:spPr bwMode="auto">
            <a:xfrm>
              <a:off x="747" y="860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32"/>
            <p:cNvSpPr>
              <a:spLocks/>
            </p:cNvSpPr>
            <p:nvPr/>
          </p:nvSpPr>
          <p:spPr bwMode="auto">
            <a:xfrm>
              <a:off x="747" y="1542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33"/>
            <p:cNvSpPr>
              <a:spLocks noChangeShapeType="1"/>
            </p:cNvSpPr>
            <p:nvPr/>
          </p:nvSpPr>
          <p:spPr bwMode="auto">
            <a:xfrm>
              <a:off x="1458" y="1853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34"/>
            <p:cNvSpPr>
              <a:spLocks noChangeShapeType="1"/>
            </p:cNvSpPr>
            <p:nvPr/>
          </p:nvSpPr>
          <p:spPr bwMode="auto">
            <a:xfrm flipV="1">
              <a:off x="1458" y="852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35"/>
            <p:cNvSpPr>
              <a:spLocks noChangeArrowheads="1"/>
            </p:cNvSpPr>
            <p:nvPr/>
          </p:nvSpPr>
          <p:spPr bwMode="auto">
            <a:xfrm>
              <a:off x="317" y="1287"/>
              <a:ext cx="20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 dirty="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 dirty="0">
                <a:latin typeface="Times New Roman" pitchFamily="18" charset="0"/>
              </a:endParaRPr>
            </a:p>
          </p:txBody>
        </p:sp>
        <p:sp>
          <p:nvSpPr>
            <p:cNvPr id="5147" name="Rectangle 36"/>
            <p:cNvSpPr>
              <a:spLocks noChangeArrowheads="1"/>
            </p:cNvSpPr>
            <p:nvPr/>
          </p:nvSpPr>
          <p:spPr bwMode="auto">
            <a:xfrm>
              <a:off x="1229" y="1287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148" name="Rectangle 37"/>
            <p:cNvSpPr>
              <a:spLocks noChangeArrowheads="1"/>
            </p:cNvSpPr>
            <p:nvPr/>
          </p:nvSpPr>
          <p:spPr bwMode="auto">
            <a:xfrm>
              <a:off x="1784" y="1287"/>
              <a:ext cx="219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149" name="Text Box 38"/>
            <p:cNvSpPr txBox="1">
              <a:spLocks noChangeArrowheads="1"/>
            </p:cNvSpPr>
            <p:nvPr/>
          </p:nvSpPr>
          <p:spPr bwMode="auto">
            <a:xfrm>
              <a:off x="2502" y="887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5150" name="Text Box 39"/>
            <p:cNvSpPr txBox="1">
              <a:spLocks noChangeArrowheads="1"/>
            </p:cNvSpPr>
            <p:nvPr/>
          </p:nvSpPr>
          <p:spPr bwMode="auto">
            <a:xfrm>
              <a:off x="2526" y="1743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5151" name="Text Box 40"/>
            <p:cNvSpPr txBox="1">
              <a:spLocks noChangeArrowheads="1"/>
            </p:cNvSpPr>
            <p:nvPr/>
          </p:nvSpPr>
          <p:spPr bwMode="auto">
            <a:xfrm>
              <a:off x="2638" y="125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V</a:t>
              </a:r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4" name="Text Box 90"/>
          <p:cNvSpPr txBox="1">
            <a:spLocks noChangeArrowheads="1"/>
          </p:cNvSpPr>
          <p:nvPr/>
        </p:nvSpPr>
        <p:spPr bwMode="auto">
          <a:xfrm>
            <a:off x="6555469" y="1888528"/>
            <a:ext cx="36018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complex resonance frequency is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graphicFrame>
        <p:nvGraphicFramePr>
          <p:cNvPr id="5124" name="Object 25"/>
          <p:cNvGraphicFramePr>
            <a:graphicFrameLocks noChangeAspect="1"/>
          </p:cNvGraphicFramePr>
          <p:nvPr/>
        </p:nvGraphicFramePr>
        <p:xfrm>
          <a:off x="7477725" y="2743324"/>
          <a:ext cx="1788988" cy="44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228600" progId="Equation.DSMT4">
                  <p:embed/>
                </p:oleObj>
              </mc:Choice>
              <mc:Fallback>
                <p:oleObj name="Equation" r:id="rId6" imgW="90144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725" y="2743324"/>
                        <a:ext cx="1788988" cy="446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196400" y="118756"/>
            <a:ext cx="5976938" cy="6351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Natural Response (cont.)</a:t>
            </a:r>
          </a:p>
        </p:txBody>
      </p:sp>
      <p:graphicFrame>
        <p:nvGraphicFramePr>
          <p:cNvPr id="6146" name="Object 1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8164720"/>
              </p:ext>
            </p:extLst>
          </p:nvPr>
        </p:nvGraphicFramePr>
        <p:xfrm>
          <a:off x="2911475" y="2225675"/>
          <a:ext cx="534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400" imgH="203040" progId="Equation.DSMT4">
                  <p:embed/>
                </p:oleObj>
              </mc:Choice>
              <mc:Fallback>
                <p:oleObj name="Equation" r:id="rId2" imgW="266400" imgH="203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2225675"/>
                        <a:ext cx="5349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96111419"/>
              </p:ext>
            </p:extLst>
          </p:nvPr>
        </p:nvGraphicFramePr>
        <p:xfrm>
          <a:off x="5262563" y="2538413"/>
          <a:ext cx="8826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560" imgH="203040" progId="Equation.DSMT4">
                  <p:embed/>
                </p:oleObj>
              </mc:Choice>
              <mc:Fallback>
                <p:oleObj name="Equation" r:id="rId4" imgW="3045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2538413"/>
                        <a:ext cx="882650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17284782"/>
              </p:ext>
            </p:extLst>
          </p:nvPr>
        </p:nvGraphicFramePr>
        <p:xfrm>
          <a:off x="4370388" y="1343025"/>
          <a:ext cx="31432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253800" progId="Equation.DSMT4">
                  <p:embed/>
                </p:oleObj>
              </mc:Choice>
              <mc:Fallback>
                <p:oleObj name="Equation" r:id="rId6" imgW="1244520" imgH="253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1343025"/>
                        <a:ext cx="3143250" cy="641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Freeform 11"/>
          <p:cNvSpPr>
            <a:spLocks/>
          </p:cNvSpPr>
          <p:nvPr/>
        </p:nvSpPr>
        <p:spPr bwMode="auto">
          <a:xfrm>
            <a:off x="3684588" y="2852739"/>
            <a:ext cx="4762500" cy="3235325"/>
          </a:xfrm>
          <a:custGeom>
            <a:avLst/>
            <a:gdLst>
              <a:gd name="T0" fmla="*/ 0 w 3000"/>
              <a:gd name="T1" fmla="*/ 196572190 h 2038"/>
              <a:gd name="T2" fmla="*/ 287297818 w 3000"/>
              <a:gd name="T3" fmla="*/ 793850021 h 2038"/>
              <a:gd name="T4" fmla="*/ 1149191273 w 3000"/>
              <a:gd name="T5" fmla="*/ 2147483647 h 2038"/>
              <a:gd name="T6" fmla="*/ 1907757660 w 3000"/>
              <a:gd name="T7" fmla="*/ 1857356299 h 2038"/>
              <a:gd name="T8" fmla="*/ 2147483647 w 3000"/>
              <a:gd name="T9" fmla="*/ 1660783761 h 2038"/>
              <a:gd name="T10" fmla="*/ 2147483647 w 3000"/>
              <a:gd name="T11" fmla="*/ 2147483647 h 2038"/>
              <a:gd name="T12" fmla="*/ 2147483647 w 3000"/>
              <a:gd name="T13" fmla="*/ 2147483647 h 2038"/>
              <a:gd name="T14" fmla="*/ 2147483647 w 3000"/>
              <a:gd name="T15" fmla="*/ 2147483647 h 2038"/>
              <a:gd name="T16" fmla="*/ 2147483647 w 3000"/>
              <a:gd name="T17" fmla="*/ 2147483647 h 2038"/>
              <a:gd name="T18" fmla="*/ 2147483647 w 3000"/>
              <a:gd name="T19" fmla="*/ 2147483647 h 2038"/>
              <a:gd name="T20" fmla="*/ 2147483647 w 3000"/>
              <a:gd name="T21" fmla="*/ 2147483647 h 2038"/>
              <a:gd name="T22" fmla="*/ 2147483647 w 3000"/>
              <a:gd name="T23" fmla="*/ 2147483647 h 2038"/>
              <a:gd name="T24" fmla="*/ 2147483647 w 3000"/>
              <a:gd name="T25" fmla="*/ 2147483647 h 20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00"/>
              <a:gd name="T40" fmla="*/ 0 h 2038"/>
              <a:gd name="T41" fmla="*/ 3000 w 3000"/>
              <a:gd name="T42" fmla="*/ 2038 h 203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00" h="2038">
                <a:moveTo>
                  <a:pt x="0" y="78"/>
                </a:moveTo>
                <a:cubicBezTo>
                  <a:pt x="19" y="117"/>
                  <a:pt x="38" y="0"/>
                  <a:pt x="114" y="315"/>
                </a:cubicBezTo>
                <a:cubicBezTo>
                  <a:pt x="190" y="630"/>
                  <a:pt x="349" y="1898"/>
                  <a:pt x="456" y="1968"/>
                </a:cubicBezTo>
                <a:cubicBezTo>
                  <a:pt x="563" y="2038"/>
                  <a:pt x="667" y="955"/>
                  <a:pt x="757" y="737"/>
                </a:cubicBezTo>
                <a:cubicBezTo>
                  <a:pt x="847" y="519"/>
                  <a:pt x="903" y="526"/>
                  <a:pt x="997" y="659"/>
                </a:cubicBezTo>
                <a:cubicBezTo>
                  <a:pt x="1091" y="792"/>
                  <a:pt x="1230" y="1391"/>
                  <a:pt x="1320" y="1536"/>
                </a:cubicBezTo>
                <a:cubicBezTo>
                  <a:pt x="1410" y="1681"/>
                  <a:pt x="1462" y="1632"/>
                  <a:pt x="1535" y="1531"/>
                </a:cubicBezTo>
                <a:cubicBezTo>
                  <a:pt x="1608" y="1430"/>
                  <a:pt x="1685" y="1034"/>
                  <a:pt x="1761" y="931"/>
                </a:cubicBezTo>
                <a:cubicBezTo>
                  <a:pt x="1837" y="828"/>
                  <a:pt x="1908" y="840"/>
                  <a:pt x="1992" y="912"/>
                </a:cubicBezTo>
                <a:cubicBezTo>
                  <a:pt x="2076" y="984"/>
                  <a:pt x="2188" y="1280"/>
                  <a:pt x="2267" y="1360"/>
                </a:cubicBezTo>
                <a:cubicBezTo>
                  <a:pt x="2346" y="1440"/>
                  <a:pt x="2382" y="1455"/>
                  <a:pt x="2469" y="1391"/>
                </a:cubicBezTo>
                <a:cubicBezTo>
                  <a:pt x="2556" y="1327"/>
                  <a:pt x="2700" y="1026"/>
                  <a:pt x="2789" y="978"/>
                </a:cubicBezTo>
                <a:cubicBezTo>
                  <a:pt x="2878" y="930"/>
                  <a:pt x="2956" y="1078"/>
                  <a:pt x="3000" y="110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3680608" y="4705350"/>
            <a:ext cx="525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H="1" flipV="1">
            <a:off x="3678238" y="2282826"/>
            <a:ext cx="6350" cy="242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Freeform 14"/>
          <p:cNvSpPr>
            <a:spLocks/>
          </p:cNvSpPr>
          <p:nvPr/>
        </p:nvSpPr>
        <p:spPr bwMode="auto">
          <a:xfrm>
            <a:off x="3662363" y="2947989"/>
            <a:ext cx="4832350" cy="1457325"/>
          </a:xfrm>
          <a:custGeom>
            <a:avLst/>
            <a:gdLst>
              <a:gd name="T0" fmla="*/ 0 w 3044"/>
              <a:gd name="T1" fmla="*/ 0 h 918"/>
              <a:gd name="T2" fmla="*/ 2147483647 w 3044"/>
              <a:gd name="T3" fmla="*/ 1685985670 h 918"/>
              <a:gd name="T4" fmla="*/ 2147483647 w 3044"/>
              <a:gd name="T5" fmla="*/ 2147483647 h 918"/>
              <a:gd name="T6" fmla="*/ 0 60000 65536"/>
              <a:gd name="T7" fmla="*/ 0 60000 65536"/>
              <a:gd name="T8" fmla="*/ 0 60000 65536"/>
              <a:gd name="T9" fmla="*/ 0 w 3044"/>
              <a:gd name="T10" fmla="*/ 0 h 918"/>
              <a:gd name="T11" fmla="*/ 3044 w 3044"/>
              <a:gd name="T12" fmla="*/ 918 h 9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" h="918">
                <a:moveTo>
                  <a:pt x="0" y="0"/>
                </a:moveTo>
                <a:cubicBezTo>
                  <a:pt x="222" y="111"/>
                  <a:pt x="824" y="516"/>
                  <a:pt x="1331" y="669"/>
                </a:cubicBezTo>
                <a:cubicBezTo>
                  <a:pt x="1838" y="822"/>
                  <a:pt x="2759" y="877"/>
                  <a:pt x="3044" y="918"/>
                </a:cubicBezTo>
              </a:path>
            </a:pathLst>
          </a:custGeom>
          <a:noFill/>
          <a:ln w="222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23"/>
          <p:cNvSpPr>
            <a:spLocks noChangeShapeType="1"/>
          </p:cNvSpPr>
          <p:nvPr/>
        </p:nvSpPr>
        <p:spPr bwMode="auto">
          <a:xfrm flipH="1">
            <a:off x="4486275" y="2978151"/>
            <a:ext cx="668338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49" name="Object 2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07698466"/>
              </p:ext>
            </p:extLst>
          </p:nvPr>
        </p:nvGraphicFramePr>
        <p:xfrm>
          <a:off x="9128340" y="4539162"/>
          <a:ext cx="213554" cy="36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8560" imgH="152280" progId="Equation.DSMT4">
                  <p:embed/>
                </p:oleObj>
              </mc:Choice>
              <mc:Fallback>
                <p:oleObj name="Equation" r:id="rId8" imgW="88560" imgH="1522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340" y="4539162"/>
                        <a:ext cx="213554" cy="364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790188" y="5613400"/>
            <a:ext cx="1472066" cy="66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680049"/>
              </p:ext>
            </p:extLst>
          </p:nvPr>
        </p:nvGraphicFramePr>
        <p:xfrm>
          <a:off x="5093298" y="5744978"/>
          <a:ext cx="8382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95000" imgH="431640" progId="Equation.DSMT4">
                  <p:embed/>
                </p:oleObj>
              </mc:Choice>
              <mc:Fallback>
                <p:oleObj name="Equation" r:id="rId10" imgW="495000" imgH="4316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298" y="5744978"/>
                        <a:ext cx="83820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4131469" y="5109369"/>
            <a:ext cx="11985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720557" y="5142707"/>
            <a:ext cx="11985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766</Words>
  <Application>Microsoft Office PowerPoint</Application>
  <PresentationFormat>Widescreen</PresentationFormat>
  <Paragraphs>240</Paragraphs>
  <Slides>36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CAD Model of Microstrip Antennas</vt:lpstr>
      <vt:lpstr>Tank Circuit: complex resonance frequency</vt:lpstr>
      <vt:lpstr>Complex Resonance Frequency (cont.)</vt:lpstr>
      <vt:lpstr>Complex Resonance Frequency (cont.)</vt:lpstr>
      <vt:lpstr>Complex Resonance Frequency (cont.)</vt:lpstr>
      <vt:lpstr>Natural Response (no source)</vt:lpstr>
      <vt:lpstr>Natural Response (cont.)</vt:lpstr>
      <vt:lpstr>Stored Energy</vt:lpstr>
      <vt:lpstr>Stored Energy (cont.)</vt:lpstr>
      <vt:lpstr>Stored Energy (cont.)</vt:lpstr>
      <vt:lpstr>Q of Cavity</vt:lpstr>
      <vt:lpstr>Q of Cavity (cont.)</vt:lpstr>
      <vt:lpstr>Q of Cavity (cont.)</vt:lpstr>
      <vt:lpstr>Q of Cavity (cont.)</vt:lpstr>
      <vt:lpstr>Q of Cavity (Cont.)</vt:lpstr>
      <vt:lpstr>Input Impedance</vt:lpstr>
      <vt:lpstr>Input Impedance (cont.)</vt:lpstr>
      <vt:lpstr>Input Impedance (cont.)</vt:lpstr>
      <vt:lpstr>Input Impedance (cont.)</vt:lpstr>
      <vt:lpstr>Input Impedance (cont.)</vt:lpstr>
      <vt:lpstr>Reflection Coefficient</vt:lpstr>
      <vt:lpstr>Bandwidth</vt:lpstr>
      <vt:lpstr>Bandwidth (cont.)</vt:lpstr>
      <vt:lpstr>Bandwidth (cont.)</vt:lpstr>
      <vt:lpstr>Bandwidth (cont.)</vt:lpstr>
      <vt:lpstr>Bandwidth (cont.)</vt:lpstr>
      <vt:lpstr>Bandwidth (cont.)</vt:lpstr>
      <vt:lpstr>Bandwidth (cont.)</vt:lpstr>
      <vt:lpstr>Bandwidth (cont.)</vt:lpstr>
      <vt:lpstr>Complete Model (with Probe Inductance)</vt:lpstr>
      <vt:lpstr>Complete Model (with Probe Inductance) (cont.)</vt:lpstr>
      <vt:lpstr>PowerPoint Presentation</vt:lpstr>
      <vt:lpstr>PowerPoint Presentation</vt:lpstr>
      <vt:lpstr>Complete Model (with Probe Inductance) (cont.)</vt:lpstr>
    </vt:vector>
  </TitlesOfParts>
  <Company>Cullen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1</dc:title>
  <dc:creator>ajacob2</dc:creator>
  <cp:lastModifiedBy>Jackson, David R</cp:lastModifiedBy>
  <cp:revision>228</cp:revision>
  <dcterms:created xsi:type="dcterms:W3CDTF">2006-04-24T18:52:50Z</dcterms:created>
  <dcterms:modified xsi:type="dcterms:W3CDTF">2024-09-17T03:15:51Z</dcterms:modified>
</cp:coreProperties>
</file>