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86" r:id="rId2"/>
    <p:sldId id="257" r:id="rId3"/>
    <p:sldId id="389" r:id="rId4"/>
    <p:sldId id="259" r:id="rId5"/>
    <p:sldId id="261" r:id="rId6"/>
    <p:sldId id="267" r:id="rId7"/>
    <p:sldId id="392" r:id="rId8"/>
    <p:sldId id="273" r:id="rId9"/>
    <p:sldId id="384" r:id="rId10"/>
    <p:sldId id="282" r:id="rId11"/>
    <p:sldId id="286" r:id="rId12"/>
    <p:sldId id="387" r:id="rId13"/>
    <p:sldId id="291" r:id="rId14"/>
    <p:sldId id="385" r:id="rId15"/>
    <p:sldId id="298" r:id="rId16"/>
    <p:sldId id="393" r:id="rId17"/>
    <p:sldId id="304" r:id="rId18"/>
    <p:sldId id="311" r:id="rId19"/>
    <p:sldId id="316" r:id="rId20"/>
    <p:sldId id="322" r:id="rId21"/>
    <p:sldId id="326" r:id="rId22"/>
    <p:sldId id="332" r:id="rId23"/>
    <p:sldId id="336" r:id="rId24"/>
    <p:sldId id="339" r:id="rId25"/>
    <p:sldId id="343" r:id="rId26"/>
    <p:sldId id="352" r:id="rId27"/>
    <p:sldId id="359" r:id="rId28"/>
    <p:sldId id="368" r:id="rId29"/>
    <p:sldId id="388" r:id="rId30"/>
    <p:sldId id="373" r:id="rId31"/>
    <p:sldId id="378" r:id="rId32"/>
    <p:sldId id="383" r:id="rId33"/>
    <p:sldId id="390" r:id="rId34"/>
    <p:sldId id="395" r:id="rId35"/>
    <p:sldId id="394" r:id="rId36"/>
    <p:sldId id="391" r:id="rId37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FFFF99"/>
    <a:srgbClr val="CCFFFF"/>
    <a:srgbClr val="0000FF"/>
    <a:srgbClr val="FFFF66"/>
    <a:srgbClr val="66FFFF"/>
    <a:srgbClr val="FF99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50" d="100"/>
          <a:sy n="150" d="100"/>
        </p:scale>
        <p:origin x="1554" y="240"/>
      </p:cViewPr>
      <p:guideLst>
        <p:guide orient="horz" pos="2152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2016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E330466-9878-4789-9610-D1B82076F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2262BD7-CA18-4DE7-904A-6298DF8AC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CEE131-A9E4-4F9B-9E4A-BDF04989390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BFC0B-1C30-4B7A-87B7-A5D4F0BB161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31EFC7-CAF5-4D7B-BB51-9A0E9C81124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531131-4D29-4A34-A881-73850462B8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FB1664DD-2787-4934-9EE3-4F32FBFCEC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8D53EB6-827F-42A9-B86C-C08EF42FB1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99DCEB5-E55C-4D06-A247-7F6575E296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919AD95-05A9-4055-B5CC-AE41EEEFF4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26DC9A8-CA76-4F9E-B4B3-222AF42288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DB8EB1D4-20D6-44C8-839E-28B41F2E64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83468451-92D2-4001-A1E8-2697D73D1C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3F53E01-1F0A-45DC-834A-9D4F4B94EA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C4A37BD-264A-4A1E-9285-4BD044EBFF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53C2C54-3739-4218-98A3-4F72DF2ABD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65B011B-309A-4409-9998-22F05121FD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C75DF83C-9296-4309-B25F-80C826920F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784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34B37DC1-5FA7-4B47-82E2-350BD53E8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0" fontAlgn="base" hangingPunct="0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ts val="1200"/>
        </a:spcBef>
        <a:spcAft>
          <a:spcPts val="300"/>
        </a:spcAft>
        <a:defRPr sz="3600">
          <a:solidFill>
            <a:srgbClr val="FF993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ts val="300"/>
        </a:spcAft>
        <a:buChar char="•"/>
        <a:defRPr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5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7.bin"/><Relationship Id="rId2" Type="http://schemas.openxmlformats.org/officeDocument/2006/relationships/oleObject" Target="../embeddings/oleObject4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0.wmf"/><Relationship Id="rId2" Type="http://schemas.openxmlformats.org/officeDocument/2006/relationships/oleObject" Target="../embeddings/oleObject4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image" Target="../media/image51.wmf"/><Relationship Id="rId7" Type="http://schemas.openxmlformats.org/officeDocument/2006/relationships/image" Target="../media/image53.wmf"/><Relationship Id="rId2" Type="http://schemas.openxmlformats.org/officeDocument/2006/relationships/oleObject" Target="../embeddings/oleObject5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52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image" Target="../media/image54.wmf"/><Relationship Id="rId7" Type="http://schemas.openxmlformats.org/officeDocument/2006/relationships/image" Target="../media/image56.wmf"/><Relationship Id="rId2" Type="http://schemas.openxmlformats.org/officeDocument/2006/relationships/oleObject" Target="../embeddings/oleObject5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59.bin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oleObject" Target="../embeddings/oleObject6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wmf"/><Relationship Id="rId4" Type="http://schemas.openxmlformats.org/officeDocument/2006/relationships/oleObject" Target="../embeddings/oleObject6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image" Target="../media/image61.wmf"/><Relationship Id="rId7" Type="http://schemas.openxmlformats.org/officeDocument/2006/relationships/image" Target="../media/image63.wmf"/><Relationship Id="rId2" Type="http://schemas.openxmlformats.org/officeDocument/2006/relationships/oleObject" Target="../embeddings/oleObject6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4.bin"/><Relationship Id="rId11" Type="http://schemas.openxmlformats.org/officeDocument/2006/relationships/image" Target="../media/image65.wmf"/><Relationship Id="rId5" Type="http://schemas.openxmlformats.org/officeDocument/2006/relationships/image" Target="../media/image62.wmf"/><Relationship Id="rId10" Type="http://schemas.openxmlformats.org/officeDocument/2006/relationships/oleObject" Target="../embeddings/oleObject66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6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image" Target="../media/image66.wmf"/><Relationship Id="rId7" Type="http://schemas.openxmlformats.org/officeDocument/2006/relationships/image" Target="../media/image68.wmf"/><Relationship Id="rId2" Type="http://schemas.openxmlformats.org/officeDocument/2006/relationships/oleObject" Target="../embeddings/oleObject6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9.bin"/><Relationship Id="rId5" Type="http://schemas.openxmlformats.org/officeDocument/2006/relationships/image" Target="../media/image67.wmf"/><Relationship Id="rId4" Type="http://schemas.openxmlformats.org/officeDocument/2006/relationships/oleObject" Target="../embeddings/oleObject68.bin"/><Relationship Id="rId9" Type="http://schemas.openxmlformats.org/officeDocument/2006/relationships/image" Target="../media/image6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2.wmf"/><Relationship Id="rId2" Type="http://schemas.openxmlformats.org/officeDocument/2006/relationships/oleObject" Target="../embeddings/oleObject7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71.wmf"/><Relationship Id="rId4" Type="http://schemas.openxmlformats.org/officeDocument/2006/relationships/oleObject" Target="../embeddings/oleObject7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image" Target="../media/image73.wmf"/><Relationship Id="rId7" Type="http://schemas.openxmlformats.org/officeDocument/2006/relationships/image" Target="../media/image75.wmf"/><Relationship Id="rId2" Type="http://schemas.openxmlformats.org/officeDocument/2006/relationships/oleObject" Target="../embeddings/oleObject7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6.bin"/><Relationship Id="rId5" Type="http://schemas.openxmlformats.org/officeDocument/2006/relationships/image" Target="../media/image74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82.wmf"/><Relationship Id="rId18" Type="http://schemas.openxmlformats.org/officeDocument/2006/relationships/oleObject" Target="../embeddings/oleObject86.bin"/><Relationship Id="rId26" Type="http://schemas.openxmlformats.org/officeDocument/2006/relationships/oleObject" Target="../embeddings/oleObject90.bin"/><Relationship Id="rId3" Type="http://schemas.openxmlformats.org/officeDocument/2006/relationships/image" Target="../media/image77.wmf"/><Relationship Id="rId21" Type="http://schemas.openxmlformats.org/officeDocument/2006/relationships/image" Target="../media/image86.emf"/><Relationship Id="rId7" Type="http://schemas.openxmlformats.org/officeDocument/2006/relationships/image" Target="../media/image79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84.wmf"/><Relationship Id="rId25" Type="http://schemas.openxmlformats.org/officeDocument/2006/relationships/image" Target="../media/image88.wmf"/><Relationship Id="rId2" Type="http://schemas.openxmlformats.org/officeDocument/2006/relationships/oleObject" Target="../embeddings/oleObject78.bin"/><Relationship Id="rId16" Type="http://schemas.openxmlformats.org/officeDocument/2006/relationships/oleObject" Target="../embeddings/oleObject85.bin"/><Relationship Id="rId20" Type="http://schemas.openxmlformats.org/officeDocument/2006/relationships/oleObject" Target="../embeddings/oleObject87.bin"/><Relationship Id="rId29" Type="http://schemas.openxmlformats.org/officeDocument/2006/relationships/image" Target="../media/image90.wmf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81.wmf"/><Relationship Id="rId24" Type="http://schemas.openxmlformats.org/officeDocument/2006/relationships/oleObject" Target="../embeddings/oleObject89.bin"/><Relationship Id="rId5" Type="http://schemas.openxmlformats.org/officeDocument/2006/relationships/image" Target="../media/image78.wmf"/><Relationship Id="rId15" Type="http://schemas.openxmlformats.org/officeDocument/2006/relationships/image" Target="../media/image83.wmf"/><Relationship Id="rId23" Type="http://schemas.openxmlformats.org/officeDocument/2006/relationships/image" Target="../media/image87.wmf"/><Relationship Id="rId28" Type="http://schemas.openxmlformats.org/officeDocument/2006/relationships/oleObject" Target="../embeddings/oleObject91.bin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85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84.bin"/><Relationship Id="rId22" Type="http://schemas.openxmlformats.org/officeDocument/2006/relationships/oleObject" Target="../embeddings/oleObject88.bin"/><Relationship Id="rId27" Type="http://schemas.openxmlformats.org/officeDocument/2006/relationships/image" Target="../media/image8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oleObject" Target="../embeddings/oleObject9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2.wmf"/><Relationship Id="rId4" Type="http://schemas.openxmlformats.org/officeDocument/2006/relationships/oleObject" Target="../embeddings/oleObject93.bin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8.wmf"/><Relationship Id="rId18" Type="http://schemas.openxmlformats.org/officeDocument/2006/relationships/oleObject" Target="../embeddings/oleObject102.bin"/><Relationship Id="rId26" Type="http://schemas.openxmlformats.org/officeDocument/2006/relationships/oleObject" Target="../embeddings/oleObject106.bin"/><Relationship Id="rId3" Type="http://schemas.openxmlformats.org/officeDocument/2006/relationships/image" Target="../media/image93.wmf"/><Relationship Id="rId21" Type="http://schemas.openxmlformats.org/officeDocument/2006/relationships/image" Target="../media/image102.emf"/><Relationship Id="rId34" Type="http://schemas.openxmlformats.org/officeDocument/2006/relationships/oleObject" Target="../embeddings/oleObject110.bin"/><Relationship Id="rId7" Type="http://schemas.openxmlformats.org/officeDocument/2006/relationships/image" Target="../media/image95.wmf"/><Relationship Id="rId12" Type="http://schemas.openxmlformats.org/officeDocument/2006/relationships/oleObject" Target="../embeddings/oleObject99.bin"/><Relationship Id="rId17" Type="http://schemas.openxmlformats.org/officeDocument/2006/relationships/image" Target="../media/image100.wmf"/><Relationship Id="rId25" Type="http://schemas.openxmlformats.org/officeDocument/2006/relationships/image" Target="../media/image104.emf"/><Relationship Id="rId33" Type="http://schemas.openxmlformats.org/officeDocument/2006/relationships/image" Target="../media/image108.wmf"/><Relationship Id="rId2" Type="http://schemas.openxmlformats.org/officeDocument/2006/relationships/oleObject" Target="../embeddings/oleObject94.bin"/><Relationship Id="rId16" Type="http://schemas.openxmlformats.org/officeDocument/2006/relationships/oleObject" Target="../embeddings/oleObject101.bin"/><Relationship Id="rId20" Type="http://schemas.openxmlformats.org/officeDocument/2006/relationships/oleObject" Target="../embeddings/oleObject103.bin"/><Relationship Id="rId29" Type="http://schemas.openxmlformats.org/officeDocument/2006/relationships/image" Target="../media/image106.e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97.wmf"/><Relationship Id="rId24" Type="http://schemas.openxmlformats.org/officeDocument/2006/relationships/oleObject" Target="../embeddings/oleObject105.bin"/><Relationship Id="rId32" Type="http://schemas.openxmlformats.org/officeDocument/2006/relationships/oleObject" Target="../embeddings/oleObject109.bin"/><Relationship Id="rId5" Type="http://schemas.openxmlformats.org/officeDocument/2006/relationships/image" Target="../media/image94.wmf"/><Relationship Id="rId15" Type="http://schemas.openxmlformats.org/officeDocument/2006/relationships/image" Target="../media/image99.wmf"/><Relationship Id="rId23" Type="http://schemas.openxmlformats.org/officeDocument/2006/relationships/image" Target="../media/image103.wmf"/><Relationship Id="rId28" Type="http://schemas.openxmlformats.org/officeDocument/2006/relationships/oleObject" Target="../embeddings/oleObject107.bin"/><Relationship Id="rId10" Type="http://schemas.openxmlformats.org/officeDocument/2006/relationships/oleObject" Target="../embeddings/oleObject98.bin"/><Relationship Id="rId19" Type="http://schemas.openxmlformats.org/officeDocument/2006/relationships/image" Target="../media/image101.wmf"/><Relationship Id="rId31" Type="http://schemas.openxmlformats.org/officeDocument/2006/relationships/image" Target="../media/image107.wmf"/><Relationship Id="rId4" Type="http://schemas.openxmlformats.org/officeDocument/2006/relationships/oleObject" Target="../embeddings/oleObject95.bin"/><Relationship Id="rId9" Type="http://schemas.openxmlformats.org/officeDocument/2006/relationships/image" Target="../media/image96.wmf"/><Relationship Id="rId14" Type="http://schemas.openxmlformats.org/officeDocument/2006/relationships/oleObject" Target="../embeddings/oleObject100.bin"/><Relationship Id="rId22" Type="http://schemas.openxmlformats.org/officeDocument/2006/relationships/oleObject" Target="../embeddings/oleObject104.bin"/><Relationship Id="rId27" Type="http://schemas.openxmlformats.org/officeDocument/2006/relationships/image" Target="../media/image105.emf"/><Relationship Id="rId30" Type="http://schemas.openxmlformats.org/officeDocument/2006/relationships/oleObject" Target="../embeddings/oleObject108.bin"/><Relationship Id="rId35" Type="http://schemas.openxmlformats.org/officeDocument/2006/relationships/image" Target="../media/image109.wmf"/><Relationship Id="rId8" Type="http://schemas.openxmlformats.org/officeDocument/2006/relationships/oleObject" Target="../embeddings/oleObject9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image" Target="../media/image110.wmf"/><Relationship Id="rId7" Type="http://schemas.openxmlformats.org/officeDocument/2006/relationships/image" Target="../media/image112.wmf"/><Relationship Id="rId2" Type="http://schemas.openxmlformats.org/officeDocument/2006/relationships/oleObject" Target="../embeddings/oleObject11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3.bin"/><Relationship Id="rId11" Type="http://schemas.openxmlformats.org/officeDocument/2006/relationships/image" Target="../media/image114.wmf"/><Relationship Id="rId5" Type="http://schemas.openxmlformats.org/officeDocument/2006/relationships/image" Target="../media/image111.wmf"/><Relationship Id="rId10" Type="http://schemas.openxmlformats.org/officeDocument/2006/relationships/oleObject" Target="../embeddings/oleObject115.bin"/><Relationship Id="rId4" Type="http://schemas.openxmlformats.org/officeDocument/2006/relationships/oleObject" Target="../embeddings/oleObject112.bin"/><Relationship Id="rId9" Type="http://schemas.openxmlformats.org/officeDocument/2006/relationships/image" Target="../media/image11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3" Type="http://schemas.openxmlformats.org/officeDocument/2006/relationships/image" Target="../media/image115.wmf"/><Relationship Id="rId7" Type="http://schemas.openxmlformats.org/officeDocument/2006/relationships/image" Target="../media/image117.wmf"/><Relationship Id="rId2" Type="http://schemas.openxmlformats.org/officeDocument/2006/relationships/oleObject" Target="../embeddings/oleObject116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18.bin"/><Relationship Id="rId5" Type="http://schemas.openxmlformats.org/officeDocument/2006/relationships/image" Target="../media/image116.wmf"/><Relationship Id="rId4" Type="http://schemas.openxmlformats.org/officeDocument/2006/relationships/oleObject" Target="../embeddings/oleObject117.bin"/><Relationship Id="rId9" Type="http://schemas.openxmlformats.org/officeDocument/2006/relationships/image" Target="../media/image118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image" Target="../media/image119.wmf"/><Relationship Id="rId7" Type="http://schemas.openxmlformats.org/officeDocument/2006/relationships/image" Target="../media/image121.wmf"/><Relationship Id="rId2" Type="http://schemas.openxmlformats.org/officeDocument/2006/relationships/oleObject" Target="../embeddings/oleObject120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22.bin"/><Relationship Id="rId5" Type="http://schemas.openxmlformats.org/officeDocument/2006/relationships/image" Target="../media/image120.wmf"/><Relationship Id="rId4" Type="http://schemas.openxmlformats.org/officeDocument/2006/relationships/oleObject" Target="../embeddings/oleObject121.bin"/><Relationship Id="rId9" Type="http://schemas.openxmlformats.org/officeDocument/2006/relationships/image" Target="../media/image122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3" Type="http://schemas.openxmlformats.org/officeDocument/2006/relationships/image" Target="../media/image123.wmf"/><Relationship Id="rId7" Type="http://schemas.openxmlformats.org/officeDocument/2006/relationships/image" Target="../media/image125.wmf"/><Relationship Id="rId2" Type="http://schemas.openxmlformats.org/officeDocument/2006/relationships/oleObject" Target="../embeddings/oleObject124.bin"/><Relationship Id="rId1" Type="http://schemas.openxmlformats.org/officeDocument/2006/relationships/slideLayout" Target="../slideLayouts/slideLayout14.xml"/><Relationship Id="rId6" Type="http://schemas.openxmlformats.org/officeDocument/2006/relationships/oleObject" Target="../embeddings/oleObject126.bin"/><Relationship Id="rId5" Type="http://schemas.openxmlformats.org/officeDocument/2006/relationships/image" Target="../media/image124.wmf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126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oleObject" Target="../embeddings/oleObject128.bin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8.wmf"/><Relationship Id="rId4" Type="http://schemas.openxmlformats.org/officeDocument/2006/relationships/oleObject" Target="../embeddings/oleObject1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wmf"/><Relationship Id="rId7" Type="http://schemas.openxmlformats.org/officeDocument/2006/relationships/image" Target="../media/image131.wmf"/><Relationship Id="rId2" Type="http://schemas.openxmlformats.org/officeDocument/2006/relationships/oleObject" Target="../embeddings/oleObject1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2.bin"/><Relationship Id="rId5" Type="http://schemas.openxmlformats.org/officeDocument/2006/relationships/image" Target="../media/image130.wmf"/><Relationship Id="rId4" Type="http://schemas.openxmlformats.org/officeDocument/2006/relationships/oleObject" Target="../embeddings/oleObject1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4.wmf"/><Relationship Id="rId2" Type="http://schemas.openxmlformats.org/officeDocument/2006/relationships/oleObject" Target="../embeddings/oleObject13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5.bin"/><Relationship Id="rId5" Type="http://schemas.openxmlformats.org/officeDocument/2006/relationships/image" Target="../media/image133.wmf"/><Relationship Id="rId4" Type="http://schemas.openxmlformats.org/officeDocument/2006/relationships/oleObject" Target="../embeddings/oleObject134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image" Target="../media/image139.wmf"/><Relationship Id="rId18" Type="http://schemas.openxmlformats.org/officeDocument/2006/relationships/oleObject" Target="../embeddings/oleObject144.bin"/><Relationship Id="rId26" Type="http://schemas.openxmlformats.org/officeDocument/2006/relationships/oleObject" Target="../embeddings/oleObject148.bin"/><Relationship Id="rId3" Type="http://schemas.openxmlformats.org/officeDocument/2006/relationships/image" Target="../media/image135.wmf"/><Relationship Id="rId21" Type="http://schemas.openxmlformats.org/officeDocument/2006/relationships/image" Target="../media/image142.wmf"/><Relationship Id="rId7" Type="http://schemas.openxmlformats.org/officeDocument/2006/relationships/image" Target="../media/image137.wmf"/><Relationship Id="rId12" Type="http://schemas.openxmlformats.org/officeDocument/2006/relationships/oleObject" Target="../embeddings/oleObject141.bin"/><Relationship Id="rId17" Type="http://schemas.openxmlformats.org/officeDocument/2006/relationships/image" Target="../media/image81.wmf"/><Relationship Id="rId25" Type="http://schemas.openxmlformats.org/officeDocument/2006/relationships/image" Target="../media/image144.wmf"/><Relationship Id="rId2" Type="http://schemas.openxmlformats.org/officeDocument/2006/relationships/oleObject" Target="../embeddings/oleObject136.bin"/><Relationship Id="rId16" Type="http://schemas.openxmlformats.org/officeDocument/2006/relationships/oleObject" Target="../embeddings/oleObject143.bin"/><Relationship Id="rId20" Type="http://schemas.openxmlformats.org/officeDocument/2006/relationships/oleObject" Target="../embeddings/oleObject145.bin"/><Relationship Id="rId29" Type="http://schemas.openxmlformats.org/officeDocument/2006/relationships/image" Target="../media/image146.wmf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138.bin"/><Relationship Id="rId11" Type="http://schemas.openxmlformats.org/officeDocument/2006/relationships/image" Target="../media/image77.wmf"/><Relationship Id="rId24" Type="http://schemas.openxmlformats.org/officeDocument/2006/relationships/oleObject" Target="../embeddings/oleObject147.bin"/><Relationship Id="rId5" Type="http://schemas.openxmlformats.org/officeDocument/2006/relationships/image" Target="../media/image136.wmf"/><Relationship Id="rId15" Type="http://schemas.openxmlformats.org/officeDocument/2006/relationships/image" Target="../media/image140.wmf"/><Relationship Id="rId23" Type="http://schemas.openxmlformats.org/officeDocument/2006/relationships/image" Target="../media/image143.wmf"/><Relationship Id="rId28" Type="http://schemas.openxmlformats.org/officeDocument/2006/relationships/oleObject" Target="../embeddings/oleObject149.bin"/><Relationship Id="rId10" Type="http://schemas.openxmlformats.org/officeDocument/2006/relationships/oleObject" Target="../embeddings/oleObject140.bin"/><Relationship Id="rId19" Type="http://schemas.openxmlformats.org/officeDocument/2006/relationships/image" Target="../media/image141.wmf"/><Relationship Id="rId31" Type="http://schemas.openxmlformats.org/officeDocument/2006/relationships/image" Target="../media/image147.wmf"/><Relationship Id="rId4" Type="http://schemas.openxmlformats.org/officeDocument/2006/relationships/oleObject" Target="../embeddings/oleObject137.bin"/><Relationship Id="rId9" Type="http://schemas.openxmlformats.org/officeDocument/2006/relationships/image" Target="../media/image138.wmf"/><Relationship Id="rId14" Type="http://schemas.openxmlformats.org/officeDocument/2006/relationships/oleObject" Target="../embeddings/oleObject142.bin"/><Relationship Id="rId22" Type="http://schemas.openxmlformats.org/officeDocument/2006/relationships/oleObject" Target="../embeddings/oleObject146.bin"/><Relationship Id="rId27" Type="http://schemas.openxmlformats.org/officeDocument/2006/relationships/image" Target="../media/image145.wmf"/><Relationship Id="rId30" Type="http://schemas.openxmlformats.org/officeDocument/2006/relationships/oleObject" Target="../embeddings/oleObject150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13" Type="http://schemas.openxmlformats.org/officeDocument/2006/relationships/image" Target="../media/image153.wmf"/><Relationship Id="rId3" Type="http://schemas.openxmlformats.org/officeDocument/2006/relationships/image" Target="../media/image148.wmf"/><Relationship Id="rId7" Type="http://schemas.openxmlformats.org/officeDocument/2006/relationships/image" Target="../media/image150.wmf"/><Relationship Id="rId12" Type="http://schemas.openxmlformats.org/officeDocument/2006/relationships/oleObject" Target="../embeddings/oleObject156.bin"/><Relationship Id="rId2" Type="http://schemas.openxmlformats.org/officeDocument/2006/relationships/oleObject" Target="../embeddings/oleObject151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53.bin"/><Relationship Id="rId11" Type="http://schemas.openxmlformats.org/officeDocument/2006/relationships/image" Target="../media/image152.wmf"/><Relationship Id="rId5" Type="http://schemas.openxmlformats.org/officeDocument/2006/relationships/image" Target="../media/image149.wmf"/><Relationship Id="rId15" Type="http://schemas.openxmlformats.org/officeDocument/2006/relationships/image" Target="../media/image154.wmf"/><Relationship Id="rId10" Type="http://schemas.openxmlformats.org/officeDocument/2006/relationships/oleObject" Target="../embeddings/oleObject155.bin"/><Relationship Id="rId4" Type="http://schemas.openxmlformats.org/officeDocument/2006/relationships/oleObject" Target="../embeddings/oleObject152.bin"/><Relationship Id="rId9" Type="http://schemas.openxmlformats.org/officeDocument/2006/relationships/image" Target="../media/image151.wmf"/><Relationship Id="rId14" Type="http://schemas.openxmlformats.org/officeDocument/2006/relationships/oleObject" Target="../embeddings/oleObject15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1.bin"/><Relationship Id="rId13" Type="http://schemas.openxmlformats.org/officeDocument/2006/relationships/image" Target="../media/image140.wmf"/><Relationship Id="rId18" Type="http://schemas.openxmlformats.org/officeDocument/2006/relationships/oleObject" Target="../embeddings/oleObject166.bin"/><Relationship Id="rId3" Type="http://schemas.openxmlformats.org/officeDocument/2006/relationships/image" Target="../media/image155.wmf"/><Relationship Id="rId21" Type="http://schemas.openxmlformats.org/officeDocument/2006/relationships/image" Target="../media/image159.emf"/><Relationship Id="rId7" Type="http://schemas.openxmlformats.org/officeDocument/2006/relationships/image" Target="../media/image157.wmf"/><Relationship Id="rId12" Type="http://schemas.openxmlformats.org/officeDocument/2006/relationships/oleObject" Target="../embeddings/oleObject163.bin"/><Relationship Id="rId17" Type="http://schemas.openxmlformats.org/officeDocument/2006/relationships/image" Target="../media/image141.wmf"/><Relationship Id="rId2" Type="http://schemas.openxmlformats.org/officeDocument/2006/relationships/oleObject" Target="../embeddings/oleObject158.bin"/><Relationship Id="rId16" Type="http://schemas.openxmlformats.org/officeDocument/2006/relationships/oleObject" Target="../embeddings/oleObject165.bin"/><Relationship Id="rId20" Type="http://schemas.openxmlformats.org/officeDocument/2006/relationships/oleObject" Target="../embeddings/oleObject16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60.bin"/><Relationship Id="rId11" Type="http://schemas.openxmlformats.org/officeDocument/2006/relationships/image" Target="../media/image139.wmf"/><Relationship Id="rId5" Type="http://schemas.openxmlformats.org/officeDocument/2006/relationships/image" Target="../media/image156.wmf"/><Relationship Id="rId15" Type="http://schemas.openxmlformats.org/officeDocument/2006/relationships/image" Target="../media/image81.wmf"/><Relationship Id="rId10" Type="http://schemas.openxmlformats.org/officeDocument/2006/relationships/oleObject" Target="../embeddings/oleObject162.bin"/><Relationship Id="rId19" Type="http://schemas.openxmlformats.org/officeDocument/2006/relationships/image" Target="../media/image158.wmf"/><Relationship Id="rId4" Type="http://schemas.openxmlformats.org/officeDocument/2006/relationships/oleObject" Target="../embeddings/oleObject159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164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oleObject" Target="../embeddings/oleObject168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1.wmf"/><Relationship Id="rId4" Type="http://schemas.openxmlformats.org/officeDocument/2006/relationships/oleObject" Target="../embeddings/oleObject16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image" Target="../media/image162.wmf"/><Relationship Id="rId7" Type="http://schemas.openxmlformats.org/officeDocument/2006/relationships/image" Target="../media/image164.wmf"/><Relationship Id="rId2" Type="http://schemas.openxmlformats.org/officeDocument/2006/relationships/oleObject" Target="../embeddings/oleObject170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72.bin"/><Relationship Id="rId11" Type="http://schemas.openxmlformats.org/officeDocument/2006/relationships/image" Target="../media/image166.wmf"/><Relationship Id="rId5" Type="http://schemas.openxmlformats.org/officeDocument/2006/relationships/image" Target="../media/image163.wmf"/><Relationship Id="rId10" Type="http://schemas.openxmlformats.org/officeDocument/2006/relationships/oleObject" Target="../embeddings/oleObject174.bin"/><Relationship Id="rId4" Type="http://schemas.openxmlformats.org/officeDocument/2006/relationships/oleObject" Target="../embeddings/oleObject171.bin"/><Relationship Id="rId9" Type="http://schemas.openxmlformats.org/officeDocument/2006/relationships/image" Target="../media/image16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2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2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image" Target="../media/image28.wmf"/><Relationship Id="rId7" Type="http://schemas.openxmlformats.org/officeDocument/2006/relationships/image" Target="../media/image30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2"/>
          <p:cNvSpPr txBox="1">
            <a:spLocks noChangeArrowheads="1"/>
          </p:cNvSpPr>
          <p:nvPr/>
        </p:nvSpPr>
        <p:spPr bwMode="auto">
          <a:xfrm>
            <a:off x="5247288" y="1146176"/>
            <a:ext cx="14847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9900"/>
                </a:solidFill>
              </a:rPr>
              <a:t>Fall 2024</a:t>
            </a:r>
            <a:endParaRPr lang="en-US" sz="3200" dirty="0">
              <a:solidFill>
                <a:srgbClr val="FF9900"/>
              </a:solidFill>
            </a:endParaRP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6951663" y="4146551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dirty="0">
                <a:solidFill>
                  <a:srgbClr val="0000FF"/>
                </a:solidFill>
              </a:rPr>
              <a:t>Notes 2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/>
              <a:t>Prof. David R. Jackson</a:t>
            </a:r>
          </a:p>
          <a:p>
            <a:pPr algn="ctr" eaLnBrk="0" hangingPunct="0"/>
            <a:r>
              <a:rPr lang="en-US" sz="2400"/>
              <a:t>ECE Dept.</a:t>
            </a:r>
          </a:p>
        </p:txBody>
      </p:sp>
      <p:pic>
        <p:nvPicPr>
          <p:cNvPr id="35847" name="Picture 7" descr="asp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8864" y="3198814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3468451-92D2-4001-A1E8-2697D73D1CC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1125" y="95004"/>
            <a:ext cx="3398838" cy="62032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Stored Energy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6816871" y="1365662"/>
          <a:ext cx="3030992" cy="16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3880" imgH="812520" progId="Equation.DSMT4">
                  <p:embed/>
                </p:oleObj>
              </mc:Choice>
              <mc:Fallback>
                <p:oleObj name="Equation" r:id="rId2" imgW="1523880" imgH="812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871" y="1365662"/>
                        <a:ext cx="3030992" cy="16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Rectangle 10"/>
          <p:cNvSpPr>
            <a:spLocks noChangeArrowheads="1"/>
          </p:cNvSpPr>
          <p:nvPr/>
        </p:nvSpPr>
        <p:spPr bwMode="auto">
          <a:xfrm>
            <a:off x="152400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4392614" y="3801324"/>
          <a:ext cx="3104675" cy="8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00200" imgH="431640" progId="Equation.DSMT4">
                  <p:embed/>
                </p:oleObj>
              </mc:Choice>
              <mc:Fallback>
                <p:oleObj name="Equation" r:id="rId4" imgW="160020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4" y="3801324"/>
                        <a:ext cx="3104675" cy="8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1"/>
          <p:cNvGraphicFramePr>
            <a:graphicFrameLocks noChangeAspect="1"/>
          </p:cNvGraphicFramePr>
          <p:nvPr/>
        </p:nvGraphicFramePr>
        <p:xfrm>
          <a:off x="2105026" y="5224463"/>
          <a:ext cx="7980363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46160" imgH="457200" progId="Equation.DSMT4">
                  <p:embed/>
                </p:oleObj>
              </mc:Choice>
              <mc:Fallback>
                <p:oleObj name="Equation" r:id="rId6" imgW="374616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6" y="5224463"/>
                        <a:ext cx="7980363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76" name="Group 36"/>
          <p:cNvGrpSpPr>
            <a:grpSpLocks/>
          </p:cNvGrpSpPr>
          <p:nvPr/>
        </p:nvGrpSpPr>
        <p:grpSpPr bwMode="auto">
          <a:xfrm>
            <a:off x="1773238" y="1200150"/>
            <a:ext cx="4138612" cy="1982788"/>
            <a:chOff x="157" y="756"/>
            <a:chExt cx="2607" cy="1249"/>
          </a:xfrm>
        </p:grpSpPr>
        <p:sp>
          <p:nvSpPr>
            <p:cNvPr id="7180" name="Freeform 15"/>
            <p:cNvSpPr>
              <a:spLocks/>
            </p:cNvSpPr>
            <p:nvPr/>
          </p:nvSpPr>
          <p:spPr bwMode="auto">
            <a:xfrm>
              <a:off x="491" y="1151"/>
              <a:ext cx="188" cy="467"/>
            </a:xfrm>
            <a:custGeom>
              <a:avLst/>
              <a:gdLst>
                <a:gd name="T0" fmla="*/ 96 w 188"/>
                <a:gd name="T1" fmla="*/ 0 h 467"/>
                <a:gd name="T2" fmla="*/ 188 w 188"/>
                <a:gd name="T3" fmla="*/ 40 h 467"/>
                <a:gd name="T4" fmla="*/ 0 w 188"/>
                <a:gd name="T5" fmla="*/ 116 h 467"/>
                <a:gd name="T6" fmla="*/ 188 w 188"/>
                <a:gd name="T7" fmla="*/ 195 h 467"/>
                <a:gd name="T8" fmla="*/ 0 w 188"/>
                <a:gd name="T9" fmla="*/ 271 h 467"/>
                <a:gd name="T10" fmla="*/ 188 w 188"/>
                <a:gd name="T11" fmla="*/ 347 h 467"/>
                <a:gd name="T12" fmla="*/ 0 w 188"/>
                <a:gd name="T13" fmla="*/ 427 h 467"/>
                <a:gd name="T14" fmla="*/ 96 w 188"/>
                <a:gd name="T15" fmla="*/ 467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Freeform 16"/>
            <p:cNvSpPr>
              <a:spLocks/>
            </p:cNvSpPr>
            <p:nvPr/>
          </p:nvSpPr>
          <p:spPr bwMode="auto">
            <a:xfrm>
              <a:off x="1286" y="1012"/>
              <a:ext cx="89" cy="745"/>
            </a:xfrm>
            <a:custGeom>
              <a:avLst/>
              <a:gdLst>
                <a:gd name="T0" fmla="*/ 0 w 89"/>
                <a:gd name="T1" fmla="*/ 0 h 745"/>
                <a:gd name="T2" fmla="*/ 30 w 89"/>
                <a:gd name="T3" fmla="*/ 3 h 745"/>
                <a:gd name="T4" fmla="*/ 59 w 89"/>
                <a:gd name="T5" fmla="*/ 20 h 745"/>
                <a:gd name="T6" fmla="*/ 79 w 89"/>
                <a:gd name="T7" fmla="*/ 43 h 745"/>
                <a:gd name="T8" fmla="*/ 89 w 89"/>
                <a:gd name="T9" fmla="*/ 76 h 745"/>
                <a:gd name="T10" fmla="*/ 89 w 89"/>
                <a:gd name="T11" fmla="*/ 109 h 745"/>
                <a:gd name="T12" fmla="*/ 79 w 89"/>
                <a:gd name="T13" fmla="*/ 139 h 745"/>
                <a:gd name="T14" fmla="*/ 59 w 89"/>
                <a:gd name="T15" fmla="*/ 166 h 745"/>
                <a:gd name="T16" fmla="*/ 30 w 89"/>
                <a:gd name="T17" fmla="*/ 182 h 745"/>
                <a:gd name="T18" fmla="*/ 0 w 89"/>
                <a:gd name="T19" fmla="*/ 185 h 745"/>
                <a:gd name="T20" fmla="*/ 30 w 89"/>
                <a:gd name="T21" fmla="*/ 189 h 745"/>
                <a:gd name="T22" fmla="*/ 59 w 89"/>
                <a:gd name="T23" fmla="*/ 205 h 745"/>
                <a:gd name="T24" fmla="*/ 79 w 89"/>
                <a:gd name="T25" fmla="*/ 232 h 745"/>
                <a:gd name="T26" fmla="*/ 89 w 89"/>
                <a:gd name="T27" fmla="*/ 261 h 745"/>
                <a:gd name="T28" fmla="*/ 89 w 89"/>
                <a:gd name="T29" fmla="*/ 295 h 745"/>
                <a:gd name="T30" fmla="*/ 79 w 89"/>
                <a:gd name="T31" fmla="*/ 328 h 745"/>
                <a:gd name="T32" fmla="*/ 59 w 89"/>
                <a:gd name="T33" fmla="*/ 351 h 745"/>
                <a:gd name="T34" fmla="*/ 30 w 89"/>
                <a:gd name="T35" fmla="*/ 367 h 745"/>
                <a:gd name="T36" fmla="*/ 0 w 89"/>
                <a:gd name="T37" fmla="*/ 371 h 745"/>
                <a:gd name="T38" fmla="*/ 30 w 89"/>
                <a:gd name="T39" fmla="*/ 377 h 745"/>
                <a:gd name="T40" fmla="*/ 59 w 89"/>
                <a:gd name="T41" fmla="*/ 391 h 745"/>
                <a:gd name="T42" fmla="*/ 79 w 89"/>
                <a:gd name="T43" fmla="*/ 417 h 745"/>
                <a:gd name="T44" fmla="*/ 89 w 89"/>
                <a:gd name="T45" fmla="*/ 447 h 745"/>
                <a:gd name="T46" fmla="*/ 89 w 89"/>
                <a:gd name="T47" fmla="*/ 480 h 745"/>
                <a:gd name="T48" fmla="*/ 79 w 89"/>
                <a:gd name="T49" fmla="*/ 513 h 745"/>
                <a:gd name="T50" fmla="*/ 59 w 89"/>
                <a:gd name="T51" fmla="*/ 536 h 745"/>
                <a:gd name="T52" fmla="*/ 30 w 89"/>
                <a:gd name="T53" fmla="*/ 553 h 745"/>
                <a:gd name="T54" fmla="*/ 0 w 89"/>
                <a:gd name="T55" fmla="*/ 559 h 745"/>
                <a:gd name="T56" fmla="*/ 30 w 89"/>
                <a:gd name="T57" fmla="*/ 563 h 745"/>
                <a:gd name="T58" fmla="*/ 59 w 89"/>
                <a:gd name="T59" fmla="*/ 579 h 745"/>
                <a:gd name="T60" fmla="*/ 79 w 89"/>
                <a:gd name="T61" fmla="*/ 602 h 745"/>
                <a:gd name="T62" fmla="*/ 89 w 89"/>
                <a:gd name="T63" fmla="*/ 635 h 745"/>
                <a:gd name="T64" fmla="*/ 89 w 89"/>
                <a:gd name="T65" fmla="*/ 668 h 745"/>
                <a:gd name="T66" fmla="*/ 79 w 89"/>
                <a:gd name="T67" fmla="*/ 698 h 745"/>
                <a:gd name="T68" fmla="*/ 59 w 89"/>
                <a:gd name="T69" fmla="*/ 725 h 745"/>
                <a:gd name="T70" fmla="*/ 30 w 89"/>
                <a:gd name="T71" fmla="*/ 738 h 745"/>
                <a:gd name="T72" fmla="*/ 0 w 89"/>
                <a:gd name="T73" fmla="*/ 74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7"/>
            <p:cNvSpPr>
              <a:spLocks noChangeShapeType="1"/>
            </p:cNvSpPr>
            <p:nvPr/>
          </p:nvSpPr>
          <p:spPr bwMode="auto">
            <a:xfrm>
              <a:off x="1284" y="1012"/>
              <a:ext cx="4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8"/>
            <p:cNvSpPr>
              <a:spLocks noChangeShapeType="1"/>
            </p:cNvSpPr>
            <p:nvPr/>
          </p:nvSpPr>
          <p:spPr bwMode="auto">
            <a:xfrm>
              <a:off x="1284" y="1757"/>
              <a:ext cx="46" cy="1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9"/>
            <p:cNvSpPr>
              <a:spLocks noChangeShapeType="1"/>
            </p:cNvSpPr>
            <p:nvPr/>
          </p:nvSpPr>
          <p:spPr bwMode="auto">
            <a:xfrm>
              <a:off x="1948" y="1446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20"/>
            <p:cNvSpPr>
              <a:spLocks noChangeShapeType="1"/>
            </p:cNvSpPr>
            <p:nvPr/>
          </p:nvSpPr>
          <p:spPr bwMode="auto">
            <a:xfrm>
              <a:off x="1948" y="1260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21"/>
            <p:cNvSpPr>
              <a:spLocks/>
            </p:cNvSpPr>
            <p:nvPr/>
          </p:nvSpPr>
          <p:spPr bwMode="auto">
            <a:xfrm>
              <a:off x="587" y="764"/>
              <a:ext cx="1486" cy="496"/>
            </a:xfrm>
            <a:custGeom>
              <a:avLst/>
              <a:gdLst>
                <a:gd name="T0" fmla="*/ 0 w 1486"/>
                <a:gd name="T1" fmla="*/ 387 h 496"/>
                <a:gd name="T2" fmla="*/ 0 w 1486"/>
                <a:gd name="T3" fmla="*/ 0 h 496"/>
                <a:gd name="T4" fmla="*/ 1486 w 1486"/>
                <a:gd name="T5" fmla="*/ 0 h 496"/>
                <a:gd name="T6" fmla="*/ 1486 w 1486"/>
                <a:gd name="T7" fmla="*/ 496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22"/>
            <p:cNvSpPr>
              <a:spLocks/>
            </p:cNvSpPr>
            <p:nvPr/>
          </p:nvSpPr>
          <p:spPr bwMode="auto">
            <a:xfrm>
              <a:off x="587" y="1446"/>
              <a:ext cx="1486" cy="559"/>
            </a:xfrm>
            <a:custGeom>
              <a:avLst/>
              <a:gdLst>
                <a:gd name="T0" fmla="*/ 1486 w 1486"/>
                <a:gd name="T1" fmla="*/ 0 h 559"/>
                <a:gd name="T2" fmla="*/ 1486 w 1486"/>
                <a:gd name="T3" fmla="*/ 559 h 559"/>
                <a:gd name="T4" fmla="*/ 0 w 1486"/>
                <a:gd name="T5" fmla="*/ 559 h 559"/>
                <a:gd name="T6" fmla="*/ 0 w 1486"/>
                <a:gd name="T7" fmla="*/ 172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3"/>
            <p:cNvSpPr>
              <a:spLocks noChangeShapeType="1"/>
            </p:cNvSpPr>
            <p:nvPr/>
          </p:nvSpPr>
          <p:spPr bwMode="auto">
            <a:xfrm>
              <a:off x="1298" y="1757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24"/>
            <p:cNvSpPr>
              <a:spLocks noChangeShapeType="1"/>
            </p:cNvSpPr>
            <p:nvPr/>
          </p:nvSpPr>
          <p:spPr bwMode="auto">
            <a:xfrm flipV="1">
              <a:off x="1298" y="756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Rectangle 25"/>
            <p:cNvSpPr>
              <a:spLocks noChangeArrowheads="1"/>
            </p:cNvSpPr>
            <p:nvPr/>
          </p:nvSpPr>
          <p:spPr bwMode="auto">
            <a:xfrm>
              <a:off x="157" y="1191"/>
              <a:ext cx="20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7191" name="Rectangle 26"/>
            <p:cNvSpPr>
              <a:spLocks noChangeArrowheads="1"/>
            </p:cNvSpPr>
            <p:nvPr/>
          </p:nvSpPr>
          <p:spPr bwMode="auto">
            <a:xfrm>
              <a:off x="1069" y="1191"/>
              <a:ext cx="182" cy="3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L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7192" name="Rectangle 27"/>
            <p:cNvSpPr>
              <a:spLocks noChangeArrowheads="1"/>
            </p:cNvSpPr>
            <p:nvPr/>
          </p:nvSpPr>
          <p:spPr bwMode="auto">
            <a:xfrm>
              <a:off x="1624" y="1191"/>
              <a:ext cx="221" cy="39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7193" name="Text Box 28"/>
            <p:cNvSpPr txBox="1">
              <a:spLocks noChangeArrowheads="1"/>
            </p:cNvSpPr>
            <p:nvPr/>
          </p:nvSpPr>
          <p:spPr bwMode="auto">
            <a:xfrm>
              <a:off x="2246" y="791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7194" name="Text Box 29"/>
            <p:cNvSpPr txBox="1">
              <a:spLocks noChangeArrowheads="1"/>
            </p:cNvSpPr>
            <p:nvPr/>
          </p:nvSpPr>
          <p:spPr bwMode="auto">
            <a:xfrm>
              <a:off x="2270" y="1647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7195" name="Text Box 30"/>
            <p:cNvSpPr txBox="1">
              <a:spLocks noChangeArrowheads="1"/>
            </p:cNvSpPr>
            <p:nvPr/>
          </p:nvSpPr>
          <p:spPr bwMode="auto">
            <a:xfrm>
              <a:off x="2382" y="1162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v</a:t>
              </a:r>
              <a:r>
                <a:rPr lang="en-US" sz="2400">
                  <a:latin typeface="Times New Roman" pitchFamily="18" charset="0"/>
                </a:rPr>
                <a:t>(</a:t>
              </a:r>
              <a:r>
                <a:rPr lang="en-US" sz="2400" i="1">
                  <a:latin typeface="Times New Roman" pitchFamily="18" charset="0"/>
                </a:rPr>
                <a:t>t</a:t>
              </a:r>
              <a:r>
                <a:rPr lang="en-US" sz="240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7196" name="Line 31"/>
            <p:cNvSpPr>
              <a:spLocks noChangeShapeType="1"/>
            </p:cNvSpPr>
            <p:nvPr/>
          </p:nvSpPr>
          <p:spPr bwMode="auto">
            <a:xfrm>
              <a:off x="1301" y="792"/>
              <a:ext cx="0" cy="16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97" name="Text Box 32"/>
            <p:cNvSpPr txBox="1">
              <a:spLocks noChangeArrowheads="1"/>
            </p:cNvSpPr>
            <p:nvPr/>
          </p:nvSpPr>
          <p:spPr bwMode="auto">
            <a:xfrm>
              <a:off x="814" y="81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i</a:t>
              </a:r>
              <a:r>
                <a:rPr lang="en-US" sz="2400">
                  <a:latin typeface="Times New Roman" pitchFamily="18" charset="0"/>
                </a:rPr>
                <a:t>(</a:t>
              </a:r>
              <a:r>
                <a:rPr lang="en-US" sz="2400" i="1">
                  <a:latin typeface="Times New Roman" pitchFamily="18" charset="0"/>
                </a:rPr>
                <a:t>t</a:t>
              </a:r>
              <a:r>
                <a:rPr lang="en-US" sz="2400"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7177" name="Rectangle 33"/>
          <p:cNvSpPr>
            <a:spLocks noChangeArrowheads="1"/>
          </p:cNvSpPr>
          <p:nvPr/>
        </p:nvSpPr>
        <p:spPr bwMode="auto">
          <a:xfrm>
            <a:off x="2216151" y="3924300"/>
            <a:ext cx="2276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For the inductor:</a:t>
            </a:r>
          </a:p>
        </p:txBody>
      </p:sp>
      <p:sp>
        <p:nvSpPr>
          <p:cNvPr id="7178" name="Rectangle 34"/>
          <p:cNvSpPr>
            <a:spLocks noChangeArrowheads="1"/>
          </p:cNvSpPr>
          <p:nvPr/>
        </p:nvSpPr>
        <p:spPr bwMode="auto">
          <a:xfrm>
            <a:off x="1947141" y="4953330"/>
            <a:ext cx="188067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Therefore,</a:t>
            </a:r>
          </a:p>
        </p:txBody>
      </p:sp>
      <p:sp>
        <p:nvSpPr>
          <p:cNvPr id="7179" name="Rectangle 17"/>
          <p:cNvSpPr>
            <a:spLocks noChangeArrowheads="1"/>
          </p:cNvSpPr>
          <p:nvPr/>
        </p:nvSpPr>
        <p:spPr bwMode="auto">
          <a:xfrm>
            <a:off x="5170487" y="3070225"/>
            <a:ext cx="20399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(Assume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V =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1)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6061777" y="882238"/>
            <a:ext cx="2276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For the capacitor: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05213" y="102739"/>
            <a:ext cx="5211762" cy="70643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Stored Energy (cont.)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4" name="Object 16"/>
          <p:cNvGraphicFramePr>
            <a:graphicFrameLocks noChangeAspect="1"/>
          </p:cNvGraphicFramePr>
          <p:nvPr/>
        </p:nvGraphicFramePr>
        <p:xfrm>
          <a:off x="6064766" y="1337354"/>
          <a:ext cx="3997593" cy="2602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840" imgH="1320480" progId="Equation.DSMT4">
                  <p:embed/>
                </p:oleObj>
              </mc:Choice>
              <mc:Fallback>
                <p:oleObj name="Equation" r:id="rId3" imgW="2031840" imgH="1320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766" y="1337354"/>
                        <a:ext cx="3997593" cy="26026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1524000" y="31347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819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046955"/>
              </p:ext>
            </p:extLst>
          </p:nvPr>
        </p:nvGraphicFramePr>
        <p:xfrm>
          <a:off x="3117135" y="4698451"/>
          <a:ext cx="4046682" cy="742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84120" imgH="393480" progId="Equation.DSMT4">
                  <p:embed/>
                </p:oleObj>
              </mc:Choice>
              <mc:Fallback>
                <p:oleObj name="Equation" r:id="rId5" imgW="2184120" imgH="39348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7135" y="4698451"/>
                        <a:ext cx="4046682" cy="7420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Rectangle 13"/>
          <p:cNvSpPr>
            <a:spLocks noChangeArrowheads="1"/>
          </p:cNvSpPr>
          <p:nvPr/>
        </p:nvSpPr>
        <p:spPr bwMode="auto">
          <a:xfrm>
            <a:off x="2114550" y="4852988"/>
            <a:ext cx="1016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Note:</a:t>
            </a:r>
          </a:p>
        </p:txBody>
      </p:sp>
      <p:grpSp>
        <p:nvGrpSpPr>
          <p:cNvPr id="8203" name="Group 14"/>
          <p:cNvGrpSpPr>
            <a:grpSpLocks/>
          </p:cNvGrpSpPr>
          <p:nvPr/>
        </p:nvGrpSpPr>
        <p:grpSpPr bwMode="auto">
          <a:xfrm>
            <a:off x="1612901" y="1543050"/>
            <a:ext cx="4138613" cy="1982788"/>
            <a:chOff x="157" y="756"/>
            <a:chExt cx="2607" cy="1249"/>
          </a:xfrm>
        </p:grpSpPr>
        <p:sp>
          <p:nvSpPr>
            <p:cNvPr id="8205" name="Freeform 15"/>
            <p:cNvSpPr>
              <a:spLocks/>
            </p:cNvSpPr>
            <p:nvPr/>
          </p:nvSpPr>
          <p:spPr bwMode="auto">
            <a:xfrm>
              <a:off x="491" y="1151"/>
              <a:ext cx="188" cy="467"/>
            </a:xfrm>
            <a:custGeom>
              <a:avLst/>
              <a:gdLst>
                <a:gd name="T0" fmla="*/ 96 w 188"/>
                <a:gd name="T1" fmla="*/ 0 h 467"/>
                <a:gd name="T2" fmla="*/ 188 w 188"/>
                <a:gd name="T3" fmla="*/ 40 h 467"/>
                <a:gd name="T4" fmla="*/ 0 w 188"/>
                <a:gd name="T5" fmla="*/ 116 h 467"/>
                <a:gd name="T6" fmla="*/ 188 w 188"/>
                <a:gd name="T7" fmla="*/ 195 h 467"/>
                <a:gd name="T8" fmla="*/ 0 w 188"/>
                <a:gd name="T9" fmla="*/ 271 h 467"/>
                <a:gd name="T10" fmla="*/ 188 w 188"/>
                <a:gd name="T11" fmla="*/ 347 h 467"/>
                <a:gd name="T12" fmla="*/ 0 w 188"/>
                <a:gd name="T13" fmla="*/ 427 h 467"/>
                <a:gd name="T14" fmla="*/ 96 w 188"/>
                <a:gd name="T15" fmla="*/ 467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16"/>
            <p:cNvSpPr>
              <a:spLocks/>
            </p:cNvSpPr>
            <p:nvPr/>
          </p:nvSpPr>
          <p:spPr bwMode="auto">
            <a:xfrm>
              <a:off x="1286" y="1012"/>
              <a:ext cx="89" cy="745"/>
            </a:xfrm>
            <a:custGeom>
              <a:avLst/>
              <a:gdLst>
                <a:gd name="T0" fmla="*/ 0 w 89"/>
                <a:gd name="T1" fmla="*/ 0 h 745"/>
                <a:gd name="T2" fmla="*/ 30 w 89"/>
                <a:gd name="T3" fmla="*/ 3 h 745"/>
                <a:gd name="T4" fmla="*/ 59 w 89"/>
                <a:gd name="T5" fmla="*/ 20 h 745"/>
                <a:gd name="T6" fmla="*/ 79 w 89"/>
                <a:gd name="T7" fmla="*/ 43 h 745"/>
                <a:gd name="T8" fmla="*/ 89 w 89"/>
                <a:gd name="T9" fmla="*/ 76 h 745"/>
                <a:gd name="T10" fmla="*/ 89 w 89"/>
                <a:gd name="T11" fmla="*/ 109 h 745"/>
                <a:gd name="T12" fmla="*/ 79 w 89"/>
                <a:gd name="T13" fmla="*/ 139 h 745"/>
                <a:gd name="T14" fmla="*/ 59 w 89"/>
                <a:gd name="T15" fmla="*/ 166 h 745"/>
                <a:gd name="T16" fmla="*/ 30 w 89"/>
                <a:gd name="T17" fmla="*/ 182 h 745"/>
                <a:gd name="T18" fmla="*/ 0 w 89"/>
                <a:gd name="T19" fmla="*/ 185 h 745"/>
                <a:gd name="T20" fmla="*/ 30 w 89"/>
                <a:gd name="T21" fmla="*/ 189 h 745"/>
                <a:gd name="T22" fmla="*/ 59 w 89"/>
                <a:gd name="T23" fmla="*/ 205 h 745"/>
                <a:gd name="T24" fmla="*/ 79 w 89"/>
                <a:gd name="T25" fmla="*/ 232 h 745"/>
                <a:gd name="T26" fmla="*/ 89 w 89"/>
                <a:gd name="T27" fmla="*/ 261 h 745"/>
                <a:gd name="T28" fmla="*/ 89 w 89"/>
                <a:gd name="T29" fmla="*/ 295 h 745"/>
                <a:gd name="T30" fmla="*/ 79 w 89"/>
                <a:gd name="T31" fmla="*/ 328 h 745"/>
                <a:gd name="T32" fmla="*/ 59 w 89"/>
                <a:gd name="T33" fmla="*/ 351 h 745"/>
                <a:gd name="T34" fmla="*/ 30 w 89"/>
                <a:gd name="T35" fmla="*/ 367 h 745"/>
                <a:gd name="T36" fmla="*/ 0 w 89"/>
                <a:gd name="T37" fmla="*/ 371 h 745"/>
                <a:gd name="T38" fmla="*/ 30 w 89"/>
                <a:gd name="T39" fmla="*/ 377 h 745"/>
                <a:gd name="T40" fmla="*/ 59 w 89"/>
                <a:gd name="T41" fmla="*/ 391 h 745"/>
                <a:gd name="T42" fmla="*/ 79 w 89"/>
                <a:gd name="T43" fmla="*/ 417 h 745"/>
                <a:gd name="T44" fmla="*/ 89 w 89"/>
                <a:gd name="T45" fmla="*/ 447 h 745"/>
                <a:gd name="T46" fmla="*/ 89 w 89"/>
                <a:gd name="T47" fmla="*/ 480 h 745"/>
                <a:gd name="T48" fmla="*/ 79 w 89"/>
                <a:gd name="T49" fmla="*/ 513 h 745"/>
                <a:gd name="T50" fmla="*/ 59 w 89"/>
                <a:gd name="T51" fmla="*/ 536 h 745"/>
                <a:gd name="T52" fmla="*/ 30 w 89"/>
                <a:gd name="T53" fmla="*/ 553 h 745"/>
                <a:gd name="T54" fmla="*/ 0 w 89"/>
                <a:gd name="T55" fmla="*/ 559 h 745"/>
                <a:gd name="T56" fmla="*/ 30 w 89"/>
                <a:gd name="T57" fmla="*/ 563 h 745"/>
                <a:gd name="T58" fmla="*/ 59 w 89"/>
                <a:gd name="T59" fmla="*/ 579 h 745"/>
                <a:gd name="T60" fmla="*/ 79 w 89"/>
                <a:gd name="T61" fmla="*/ 602 h 745"/>
                <a:gd name="T62" fmla="*/ 89 w 89"/>
                <a:gd name="T63" fmla="*/ 635 h 745"/>
                <a:gd name="T64" fmla="*/ 89 w 89"/>
                <a:gd name="T65" fmla="*/ 668 h 745"/>
                <a:gd name="T66" fmla="*/ 79 w 89"/>
                <a:gd name="T67" fmla="*/ 698 h 745"/>
                <a:gd name="T68" fmla="*/ 59 w 89"/>
                <a:gd name="T69" fmla="*/ 725 h 745"/>
                <a:gd name="T70" fmla="*/ 30 w 89"/>
                <a:gd name="T71" fmla="*/ 738 h 745"/>
                <a:gd name="T72" fmla="*/ 0 w 89"/>
                <a:gd name="T73" fmla="*/ 74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7"/>
            <p:cNvSpPr>
              <a:spLocks noChangeShapeType="1"/>
            </p:cNvSpPr>
            <p:nvPr/>
          </p:nvSpPr>
          <p:spPr bwMode="auto">
            <a:xfrm>
              <a:off x="1284" y="1012"/>
              <a:ext cx="4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8"/>
            <p:cNvSpPr>
              <a:spLocks noChangeShapeType="1"/>
            </p:cNvSpPr>
            <p:nvPr/>
          </p:nvSpPr>
          <p:spPr bwMode="auto">
            <a:xfrm>
              <a:off x="1284" y="1757"/>
              <a:ext cx="46" cy="1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9"/>
            <p:cNvSpPr>
              <a:spLocks noChangeShapeType="1"/>
            </p:cNvSpPr>
            <p:nvPr/>
          </p:nvSpPr>
          <p:spPr bwMode="auto">
            <a:xfrm>
              <a:off x="1948" y="1446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20"/>
            <p:cNvSpPr>
              <a:spLocks noChangeShapeType="1"/>
            </p:cNvSpPr>
            <p:nvPr/>
          </p:nvSpPr>
          <p:spPr bwMode="auto">
            <a:xfrm>
              <a:off x="1948" y="1260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21"/>
            <p:cNvSpPr>
              <a:spLocks/>
            </p:cNvSpPr>
            <p:nvPr/>
          </p:nvSpPr>
          <p:spPr bwMode="auto">
            <a:xfrm>
              <a:off x="587" y="764"/>
              <a:ext cx="1486" cy="496"/>
            </a:xfrm>
            <a:custGeom>
              <a:avLst/>
              <a:gdLst>
                <a:gd name="T0" fmla="*/ 0 w 1486"/>
                <a:gd name="T1" fmla="*/ 387 h 496"/>
                <a:gd name="T2" fmla="*/ 0 w 1486"/>
                <a:gd name="T3" fmla="*/ 0 h 496"/>
                <a:gd name="T4" fmla="*/ 1486 w 1486"/>
                <a:gd name="T5" fmla="*/ 0 h 496"/>
                <a:gd name="T6" fmla="*/ 1486 w 1486"/>
                <a:gd name="T7" fmla="*/ 496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22"/>
            <p:cNvSpPr>
              <a:spLocks/>
            </p:cNvSpPr>
            <p:nvPr/>
          </p:nvSpPr>
          <p:spPr bwMode="auto">
            <a:xfrm>
              <a:off x="587" y="1446"/>
              <a:ext cx="1486" cy="559"/>
            </a:xfrm>
            <a:custGeom>
              <a:avLst/>
              <a:gdLst>
                <a:gd name="T0" fmla="*/ 1486 w 1486"/>
                <a:gd name="T1" fmla="*/ 0 h 559"/>
                <a:gd name="T2" fmla="*/ 1486 w 1486"/>
                <a:gd name="T3" fmla="*/ 559 h 559"/>
                <a:gd name="T4" fmla="*/ 0 w 1486"/>
                <a:gd name="T5" fmla="*/ 559 h 559"/>
                <a:gd name="T6" fmla="*/ 0 w 1486"/>
                <a:gd name="T7" fmla="*/ 172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3"/>
            <p:cNvSpPr>
              <a:spLocks noChangeShapeType="1"/>
            </p:cNvSpPr>
            <p:nvPr/>
          </p:nvSpPr>
          <p:spPr bwMode="auto">
            <a:xfrm>
              <a:off x="1298" y="1757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24"/>
            <p:cNvSpPr>
              <a:spLocks noChangeShapeType="1"/>
            </p:cNvSpPr>
            <p:nvPr/>
          </p:nvSpPr>
          <p:spPr bwMode="auto">
            <a:xfrm flipV="1">
              <a:off x="1298" y="756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Rectangle 25"/>
            <p:cNvSpPr>
              <a:spLocks noChangeArrowheads="1"/>
            </p:cNvSpPr>
            <p:nvPr/>
          </p:nvSpPr>
          <p:spPr bwMode="auto">
            <a:xfrm>
              <a:off x="157" y="1191"/>
              <a:ext cx="20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8216" name="Rectangle 26"/>
            <p:cNvSpPr>
              <a:spLocks noChangeArrowheads="1"/>
            </p:cNvSpPr>
            <p:nvPr/>
          </p:nvSpPr>
          <p:spPr bwMode="auto">
            <a:xfrm>
              <a:off x="1069" y="1191"/>
              <a:ext cx="182" cy="3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L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8217" name="Rectangle 27"/>
            <p:cNvSpPr>
              <a:spLocks noChangeArrowheads="1"/>
            </p:cNvSpPr>
            <p:nvPr/>
          </p:nvSpPr>
          <p:spPr bwMode="auto">
            <a:xfrm>
              <a:off x="1624" y="1191"/>
              <a:ext cx="219" cy="3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8218" name="Text Box 28"/>
            <p:cNvSpPr txBox="1">
              <a:spLocks noChangeArrowheads="1"/>
            </p:cNvSpPr>
            <p:nvPr/>
          </p:nvSpPr>
          <p:spPr bwMode="auto">
            <a:xfrm>
              <a:off x="2246" y="791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8219" name="Text Box 29"/>
            <p:cNvSpPr txBox="1">
              <a:spLocks noChangeArrowheads="1"/>
            </p:cNvSpPr>
            <p:nvPr/>
          </p:nvSpPr>
          <p:spPr bwMode="auto">
            <a:xfrm>
              <a:off x="2270" y="1647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8220" name="Text Box 30"/>
            <p:cNvSpPr txBox="1">
              <a:spLocks noChangeArrowheads="1"/>
            </p:cNvSpPr>
            <p:nvPr/>
          </p:nvSpPr>
          <p:spPr bwMode="auto">
            <a:xfrm>
              <a:off x="2382" y="1162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v</a:t>
              </a:r>
              <a:r>
                <a:rPr lang="en-US" sz="2400">
                  <a:latin typeface="Times New Roman" pitchFamily="18" charset="0"/>
                </a:rPr>
                <a:t>(</a:t>
              </a:r>
              <a:r>
                <a:rPr lang="en-US" sz="2400" i="1">
                  <a:latin typeface="Times New Roman" pitchFamily="18" charset="0"/>
                </a:rPr>
                <a:t>t</a:t>
              </a:r>
              <a:r>
                <a:rPr lang="en-US" sz="240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221" name="Line 31"/>
            <p:cNvSpPr>
              <a:spLocks noChangeShapeType="1"/>
            </p:cNvSpPr>
            <p:nvPr/>
          </p:nvSpPr>
          <p:spPr bwMode="auto">
            <a:xfrm>
              <a:off x="1297" y="792"/>
              <a:ext cx="0" cy="16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Text Box 32"/>
            <p:cNvSpPr txBox="1">
              <a:spLocks noChangeArrowheads="1"/>
            </p:cNvSpPr>
            <p:nvPr/>
          </p:nvSpPr>
          <p:spPr bwMode="auto">
            <a:xfrm>
              <a:off x="814" y="818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>
                  <a:latin typeface="Times New Roman" pitchFamily="18" charset="0"/>
                </a:rPr>
                <a:t>i</a:t>
              </a:r>
              <a:r>
                <a:rPr lang="en-US" sz="2400">
                  <a:latin typeface="Times New Roman" pitchFamily="18" charset="0"/>
                </a:rPr>
                <a:t>(</a:t>
              </a:r>
              <a:r>
                <a:rPr lang="en-US" sz="2400" i="1">
                  <a:latin typeface="Times New Roman" pitchFamily="18" charset="0"/>
                </a:rPr>
                <a:t>t</a:t>
              </a:r>
              <a:r>
                <a:rPr lang="en-US" sz="2400">
                  <a:latin typeface="Times New Roman" pitchFamily="18" charset="0"/>
                </a:rPr>
                <a:t>)</a:t>
              </a:r>
            </a:p>
          </p:txBody>
        </p:sp>
      </p:grpSp>
      <p:graphicFrame>
        <p:nvGraphicFramePr>
          <p:cNvPr id="819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06505"/>
              </p:ext>
            </p:extLst>
          </p:nvPr>
        </p:nvGraphicFramePr>
        <p:xfrm>
          <a:off x="4394264" y="5814333"/>
          <a:ext cx="4243057" cy="78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33360" imgH="393480" progId="Equation.DSMT4">
                  <p:embed/>
                </p:oleObj>
              </mc:Choice>
              <mc:Fallback>
                <p:oleObj name="Equation" r:id="rId7" imgW="213336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64" y="5814333"/>
                        <a:ext cx="4243057" cy="78808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Rectangle 36"/>
          <p:cNvSpPr>
            <a:spLocks noChangeArrowheads="1"/>
          </p:cNvSpPr>
          <p:nvPr/>
        </p:nvSpPr>
        <p:spPr bwMode="auto">
          <a:xfrm>
            <a:off x="2275526" y="5972238"/>
            <a:ext cx="196792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Also, note that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9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5058580"/>
              </p:ext>
            </p:extLst>
          </p:nvPr>
        </p:nvGraphicFramePr>
        <p:xfrm>
          <a:off x="4274794" y="2153420"/>
          <a:ext cx="3330789" cy="659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82680" imgH="253800" progId="Equation.DSMT4">
                  <p:embed/>
                </p:oleObj>
              </mc:Choice>
              <mc:Fallback>
                <p:oleObj name="Equation" r:id="rId3" imgW="1282680" imgH="2538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4794" y="2153420"/>
                        <a:ext cx="3330789" cy="6595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9225" name="Group 23"/>
          <p:cNvGrpSpPr>
            <a:grpSpLocks/>
          </p:cNvGrpSpPr>
          <p:nvPr/>
        </p:nvGrpSpPr>
        <p:grpSpPr bwMode="auto">
          <a:xfrm>
            <a:off x="3602081" y="3718570"/>
            <a:ext cx="4914900" cy="1863725"/>
            <a:chOff x="1274" y="2424"/>
            <a:chExt cx="3096" cy="1174"/>
          </a:xfrm>
        </p:grpSpPr>
        <p:graphicFrame>
          <p:nvGraphicFramePr>
            <p:cNvPr id="9220" name="Object 12"/>
            <p:cNvGraphicFramePr>
              <a:graphicFrameLocks noChangeAspect="1"/>
            </p:cNvGraphicFramePr>
            <p:nvPr/>
          </p:nvGraphicFramePr>
          <p:xfrm>
            <a:off x="1274" y="2424"/>
            <a:ext cx="461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380880" imgH="228600" progId="Equation.DSMT4">
                    <p:embed/>
                  </p:oleObj>
                </mc:Choice>
                <mc:Fallback>
                  <p:oleObj name="Equation" r:id="rId5" imgW="380880" imgH="2286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4" y="2424"/>
                          <a:ext cx="461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1" name="Object 13"/>
            <p:cNvGraphicFramePr>
              <a:graphicFrameLocks noChangeAspect="1"/>
            </p:cNvGraphicFramePr>
            <p:nvPr/>
          </p:nvGraphicFramePr>
          <p:xfrm>
            <a:off x="4244" y="3396"/>
            <a:ext cx="126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88560" imgH="152280" progId="Equation.DSMT4">
                    <p:embed/>
                  </p:oleObj>
                </mc:Choice>
                <mc:Fallback>
                  <p:oleObj name="Equation" r:id="rId7" imgW="88560" imgH="15228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4" y="3396"/>
                          <a:ext cx="126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1739" y="3504"/>
              <a:ext cx="24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6"/>
            <p:cNvSpPr>
              <a:spLocks noChangeShapeType="1"/>
            </p:cNvSpPr>
            <p:nvPr/>
          </p:nvSpPr>
          <p:spPr bwMode="auto">
            <a:xfrm flipH="1" flipV="1">
              <a:off x="1754" y="2447"/>
              <a:ext cx="3" cy="10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7"/>
            <p:cNvSpPr>
              <a:spLocks/>
            </p:cNvSpPr>
            <p:nvPr/>
          </p:nvSpPr>
          <p:spPr bwMode="auto">
            <a:xfrm>
              <a:off x="1761" y="2827"/>
              <a:ext cx="2259" cy="636"/>
            </a:xfrm>
            <a:custGeom>
              <a:avLst/>
              <a:gdLst>
                <a:gd name="T0" fmla="*/ 0 w 2259"/>
                <a:gd name="T1" fmla="*/ 0 h 636"/>
                <a:gd name="T2" fmla="*/ 369 w 2259"/>
                <a:gd name="T3" fmla="*/ 212 h 636"/>
                <a:gd name="T4" fmla="*/ 900 w 2259"/>
                <a:gd name="T5" fmla="*/ 458 h 636"/>
                <a:gd name="T6" fmla="*/ 1624 w 2259"/>
                <a:gd name="T7" fmla="*/ 599 h 636"/>
                <a:gd name="T8" fmla="*/ 2259 w 2259"/>
                <a:gd name="T9" fmla="*/ 636 h 6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59"/>
                <a:gd name="T16" fmla="*/ 0 h 636"/>
                <a:gd name="T17" fmla="*/ 2259 w 2259"/>
                <a:gd name="T18" fmla="*/ 636 h 6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59" h="636">
                  <a:moveTo>
                    <a:pt x="0" y="0"/>
                  </a:moveTo>
                  <a:cubicBezTo>
                    <a:pt x="61" y="35"/>
                    <a:pt x="219" y="136"/>
                    <a:pt x="369" y="212"/>
                  </a:cubicBezTo>
                  <a:cubicBezTo>
                    <a:pt x="519" y="288"/>
                    <a:pt x="691" y="393"/>
                    <a:pt x="900" y="458"/>
                  </a:cubicBezTo>
                  <a:cubicBezTo>
                    <a:pt x="1109" y="523"/>
                    <a:pt x="1398" y="569"/>
                    <a:pt x="1624" y="599"/>
                  </a:cubicBezTo>
                  <a:cubicBezTo>
                    <a:pt x="1850" y="629"/>
                    <a:pt x="2127" y="628"/>
                    <a:pt x="2259" y="636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9769" name="Rectangle 25"/>
          <p:cNvSpPr>
            <a:spLocks noGrp="1" noChangeArrowheads="1"/>
          </p:cNvSpPr>
          <p:nvPr>
            <p:ph type="title"/>
          </p:nvPr>
        </p:nvSpPr>
        <p:spPr>
          <a:xfrm>
            <a:off x="3525653" y="125663"/>
            <a:ext cx="5211763" cy="70643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Stored Energy (cont.)</a:t>
            </a:r>
          </a:p>
        </p:txBody>
      </p:sp>
      <p:sp>
        <p:nvSpPr>
          <p:cNvPr id="9227" name="Rectangle 26"/>
          <p:cNvSpPr>
            <a:spLocks noChangeArrowheads="1"/>
          </p:cNvSpPr>
          <p:nvPr/>
        </p:nvSpPr>
        <p:spPr bwMode="auto">
          <a:xfrm>
            <a:off x="2378848" y="1438062"/>
            <a:ext cx="24341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3468451-92D2-4001-A1E8-2697D73D1CC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28327" y="106875"/>
            <a:ext cx="3001963" cy="64928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</a:rPr>
              <a:t>Q</a:t>
            </a:r>
            <a:r>
              <a:rPr lang="en-US" b="1" dirty="0"/>
              <a:t> of Cavity</a:t>
            </a:r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908468"/>
              </p:ext>
            </p:extLst>
          </p:nvPr>
        </p:nvGraphicFramePr>
        <p:xfrm>
          <a:off x="3511598" y="1218906"/>
          <a:ext cx="2068512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40" imgH="482400" progId="Equation.DSMT4">
                  <p:embed/>
                </p:oleObj>
              </mc:Choice>
              <mc:Fallback>
                <p:oleObj name="Equation" r:id="rId2" imgW="876240" imgH="482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98" y="1218906"/>
                        <a:ext cx="2068512" cy="1152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1524000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50358"/>
              </p:ext>
            </p:extLst>
          </p:nvPr>
        </p:nvGraphicFramePr>
        <p:xfrm>
          <a:off x="2720975" y="3524250"/>
          <a:ext cx="24193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91880" imgH="482400" progId="Equation.DSMT4">
                  <p:embed/>
                </p:oleObj>
              </mc:Choice>
              <mc:Fallback>
                <p:oleObj name="Equation" r:id="rId4" imgW="1091880" imgH="4824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0975" y="3524250"/>
                        <a:ext cx="24193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507879"/>
              </p:ext>
            </p:extLst>
          </p:nvPr>
        </p:nvGraphicFramePr>
        <p:xfrm>
          <a:off x="6521450" y="3533775"/>
          <a:ext cx="20081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440" imgH="482400" progId="Equation.DSMT4">
                  <p:embed/>
                </p:oleObj>
              </mc:Choice>
              <mc:Fallback>
                <p:oleObj name="Equation" r:id="rId6" imgW="901440" imgH="482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1450" y="3533775"/>
                        <a:ext cx="2008188" cy="10858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2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940290"/>
              </p:ext>
            </p:extLst>
          </p:nvPr>
        </p:nvGraphicFramePr>
        <p:xfrm>
          <a:off x="6139334" y="1916241"/>
          <a:ext cx="3522872" cy="447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04760" imgH="241200" progId="Equation.DSMT4">
                  <p:embed/>
                </p:oleObj>
              </mc:Choice>
              <mc:Fallback>
                <p:oleObj name="Equation" r:id="rId8" imgW="1904760" imgH="2412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9334" y="1916241"/>
                        <a:ext cx="3522872" cy="4475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Rectangle 25"/>
          <p:cNvSpPr>
            <a:spLocks noChangeArrowheads="1"/>
          </p:cNvSpPr>
          <p:nvPr/>
        </p:nvSpPr>
        <p:spPr bwMode="auto">
          <a:xfrm>
            <a:off x="5494338" y="3778251"/>
            <a:ext cx="69056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40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01503" y="5844024"/>
            <a:ext cx="317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(This includes radiation loss.)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81BC704-DB30-8D75-6695-8303EDC58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92598"/>
              </p:ext>
            </p:extLst>
          </p:nvPr>
        </p:nvGraphicFramePr>
        <p:xfrm>
          <a:off x="5691573" y="4999210"/>
          <a:ext cx="3458075" cy="44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79560" imgH="241200" progId="Equation.DSMT4">
                  <p:embed/>
                </p:oleObj>
              </mc:Choice>
              <mc:Fallback>
                <p:oleObj name="Equation" r:id="rId10" imgW="1879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691573" y="4999210"/>
                        <a:ext cx="3458075" cy="443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518149"/>
              </p:ext>
            </p:extLst>
          </p:nvPr>
        </p:nvGraphicFramePr>
        <p:xfrm>
          <a:off x="6153150" y="1370012"/>
          <a:ext cx="2219326" cy="443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143000" imgH="228600" progId="Equation.DSMT4">
                  <p:embed/>
                </p:oleObj>
              </mc:Choice>
              <mc:Fallback>
                <p:oleObj name="Equation" r:id="rId12" imgW="1143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53150" y="1370012"/>
                        <a:ext cx="2219326" cy="4438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13657" y="35625"/>
            <a:ext cx="4791075" cy="8572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</a:rPr>
              <a:t>Q</a:t>
            </a:r>
            <a:r>
              <a:rPr lang="en-US" b="1" dirty="0"/>
              <a:t> of Cavity (cont.)</a:t>
            </a: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523688"/>
              </p:ext>
            </p:extLst>
          </p:nvPr>
        </p:nvGraphicFramePr>
        <p:xfrm>
          <a:off x="940230" y="2110389"/>
          <a:ext cx="5845175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24080" imgH="2209680" progId="Equation.DSMT4">
                  <p:embed/>
                </p:oleObj>
              </mc:Choice>
              <mc:Fallback>
                <p:oleObj name="Equation" r:id="rId2" imgW="3124080" imgH="22096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230" y="2110389"/>
                        <a:ext cx="5845175" cy="413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1689641"/>
              </p:ext>
            </p:extLst>
          </p:nvPr>
        </p:nvGraphicFramePr>
        <p:xfrm>
          <a:off x="7739063" y="4029075"/>
          <a:ext cx="2984500" cy="201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65080" imgH="1193760" progId="Equation.DSMT4">
                  <p:embed/>
                </p:oleObj>
              </mc:Choice>
              <mc:Fallback>
                <p:oleObj name="Equation" r:id="rId4" imgW="1765080" imgH="1193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9063" y="4029075"/>
                        <a:ext cx="2984500" cy="201771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075417"/>
              </p:ext>
            </p:extLst>
          </p:nvPr>
        </p:nvGraphicFramePr>
        <p:xfrm>
          <a:off x="3705224" y="1081088"/>
          <a:ext cx="180379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52200" imgH="253800" progId="Equation.DSMT4">
                  <p:embed/>
                </p:oleObj>
              </mc:Choice>
              <mc:Fallback>
                <p:oleObj name="Equation" r:id="rId6" imgW="952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05224" y="1081088"/>
                        <a:ext cx="1803795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 flipH="1">
            <a:off x="371474" y="1114425"/>
            <a:ext cx="3552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Power dissipation in circuit: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8888" y="90223"/>
            <a:ext cx="4803775" cy="8159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1" dirty="0"/>
              <a:t> of Cavity (cont.)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1524000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460718"/>
              </p:ext>
            </p:extLst>
          </p:nvPr>
        </p:nvGraphicFramePr>
        <p:xfrm>
          <a:off x="1669105" y="1773668"/>
          <a:ext cx="4152900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469800" progId="Equation.DSMT4">
                  <p:embed/>
                </p:oleObj>
              </mc:Choice>
              <mc:Fallback>
                <p:oleObj name="Equation" r:id="rId2" imgW="1803240" imgH="469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9105" y="1773668"/>
                        <a:ext cx="4152900" cy="10874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792248" y="1206457"/>
            <a:ext cx="205572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12300" name="Rectangle 15"/>
          <p:cNvSpPr>
            <a:spLocks noChangeArrowheads="1"/>
          </p:cNvSpPr>
          <p:nvPr/>
        </p:nvSpPr>
        <p:spPr bwMode="auto">
          <a:xfrm>
            <a:off x="2127950" y="3520376"/>
            <a:ext cx="16843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Recall that</a:t>
            </a:r>
          </a:p>
        </p:txBody>
      </p:sp>
      <p:sp>
        <p:nvSpPr>
          <p:cNvPr id="12301" name="Rectangle 18"/>
          <p:cNvSpPr>
            <a:spLocks noChangeArrowheads="1"/>
          </p:cNvSpPr>
          <p:nvPr/>
        </p:nvSpPr>
        <p:spPr bwMode="auto">
          <a:xfrm>
            <a:off x="2822576" y="4648201"/>
            <a:ext cx="11334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039882"/>
              </p:ext>
            </p:extLst>
          </p:nvPr>
        </p:nvGraphicFramePr>
        <p:xfrm>
          <a:off x="2128838" y="5173663"/>
          <a:ext cx="5360987" cy="110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36760" imgH="482400" progId="Equation.DSMT4">
                  <p:embed/>
                </p:oleObj>
              </mc:Choice>
              <mc:Fallback>
                <p:oleObj name="Equation" r:id="rId4" imgW="233676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8838" y="5173663"/>
                        <a:ext cx="5360987" cy="1103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Rectangle 21"/>
          <p:cNvSpPr>
            <a:spLocks noChangeArrowheads="1"/>
          </p:cNvSpPr>
          <p:nvPr/>
        </p:nvSpPr>
        <p:spPr bwMode="auto">
          <a:xfrm>
            <a:off x="3724275" y="3276600"/>
            <a:ext cx="2286000" cy="1066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521987"/>
              </p:ext>
            </p:extLst>
          </p:nvPr>
        </p:nvGraphicFramePr>
        <p:xfrm>
          <a:off x="4011614" y="3255964"/>
          <a:ext cx="15970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400" imgH="419040" progId="Equation.DSMT4">
                  <p:embed/>
                </p:oleObj>
              </mc:Choice>
              <mc:Fallback>
                <p:oleObj name="Equation" r:id="rId6" imgW="69840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1614" y="3255964"/>
                        <a:ext cx="159702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185697"/>
              </p:ext>
            </p:extLst>
          </p:nvPr>
        </p:nvGraphicFramePr>
        <p:xfrm>
          <a:off x="6100764" y="3259138"/>
          <a:ext cx="20161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431640" progId="Equation.DSMT4">
                  <p:embed/>
                </p:oleObj>
              </mc:Choice>
              <mc:Fallback>
                <p:oleObj name="Equation" r:id="rId8" imgW="86328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0764" y="3259138"/>
                        <a:ext cx="2016125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800975" y="5581650"/>
            <a:ext cx="298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Next, put this in terms of </a:t>
            </a:r>
            <a:r>
              <a:rPr lang="en-US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47634" y="66473"/>
            <a:ext cx="4803775" cy="81597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1" dirty="0"/>
              <a:t> of Cavity (cont.)</a:t>
            </a:r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1524000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1524000" y="30204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1524000" y="29919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1952545" y="2469162"/>
            <a:ext cx="11334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502547"/>
              </p:ext>
            </p:extLst>
          </p:nvPr>
        </p:nvGraphicFramePr>
        <p:xfrm>
          <a:off x="3372798" y="2928196"/>
          <a:ext cx="26797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457200" progId="Equation.DSMT4">
                  <p:embed/>
                </p:oleObj>
              </mc:Choice>
              <mc:Fallback>
                <p:oleObj name="Equation" r:id="rId2" imgW="11682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2798" y="2928196"/>
                        <a:ext cx="2679700" cy="1044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26043"/>
              </p:ext>
            </p:extLst>
          </p:nvPr>
        </p:nvGraphicFramePr>
        <p:xfrm>
          <a:off x="430213" y="1160232"/>
          <a:ext cx="11247438" cy="1062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359320" imgH="507960" progId="Equation.DSMT4">
                  <p:embed/>
                </p:oleObj>
              </mc:Choice>
              <mc:Fallback>
                <p:oleObj name="Equation" r:id="rId4" imgW="5359320" imgH="5079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1160232"/>
                        <a:ext cx="11247438" cy="10622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133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70977"/>
              </p:ext>
            </p:extLst>
          </p:nvPr>
        </p:nvGraphicFramePr>
        <p:xfrm>
          <a:off x="7778751" y="5456239"/>
          <a:ext cx="13954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431640" progId="Equation.DSMT4">
                  <p:embed/>
                </p:oleObj>
              </mc:Choice>
              <mc:Fallback>
                <p:oleObj name="Equation" r:id="rId6" imgW="609480" imgH="431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1" y="5456239"/>
                        <a:ext cx="1395413" cy="9874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111751" y="4300436"/>
            <a:ext cx="55154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0043A9C-21BC-BDB0-E393-88B90D82B2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807004"/>
              </p:ext>
            </p:extLst>
          </p:nvPr>
        </p:nvGraphicFramePr>
        <p:xfrm>
          <a:off x="4899025" y="4589463"/>
          <a:ext cx="1377950" cy="79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23600" imgH="419040" progId="Equation.DSMT4">
                  <p:embed/>
                </p:oleObj>
              </mc:Choice>
              <mc:Fallback>
                <p:oleObj name="Equation" r:id="rId8" imgW="723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99025" y="4589463"/>
                        <a:ext cx="1377950" cy="796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315697"/>
              </p:ext>
            </p:extLst>
          </p:nvPr>
        </p:nvGraphicFramePr>
        <p:xfrm>
          <a:off x="6826250" y="3135313"/>
          <a:ext cx="31686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27200" imgH="507960" progId="Equation.DSMT4">
                  <p:embed/>
                </p:oleObj>
              </mc:Choice>
              <mc:Fallback>
                <p:oleObj name="Equation" r:id="rId10" imgW="25272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26250" y="3135313"/>
                        <a:ext cx="3168650" cy="636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6874001" y="5462486"/>
            <a:ext cx="55154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or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16"/>
          <p:cNvSpPr>
            <a:spLocks noChangeArrowheads="1"/>
          </p:cNvSpPr>
          <p:nvPr/>
        </p:nvSpPr>
        <p:spPr bwMode="auto">
          <a:xfrm>
            <a:off x="3670300" y="4025900"/>
            <a:ext cx="4864100" cy="157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15"/>
          <p:cNvSpPr>
            <a:spLocks noChangeArrowheads="1"/>
          </p:cNvSpPr>
          <p:nvPr/>
        </p:nvSpPr>
        <p:spPr bwMode="auto">
          <a:xfrm>
            <a:off x="3530600" y="2019300"/>
            <a:ext cx="4864100" cy="157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94850" y="147000"/>
            <a:ext cx="4230688" cy="787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="1" dirty="0"/>
              <a:t> of Cavity (Cont.)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1524000" y="30157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4171950" y="2244726"/>
          <a:ext cx="35750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58640" imgH="393480" progId="Equation.DSMT4">
                  <p:embed/>
                </p:oleObj>
              </mc:Choice>
              <mc:Fallback>
                <p:oleObj name="Equation" r:id="rId2" imgW="13586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2244726"/>
                        <a:ext cx="357505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913060"/>
              </p:ext>
            </p:extLst>
          </p:nvPr>
        </p:nvGraphicFramePr>
        <p:xfrm>
          <a:off x="4350640" y="4224490"/>
          <a:ext cx="3516313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9720" imgH="380880" progId="Equation.DSMT4">
                  <p:embed/>
                </p:oleObj>
              </mc:Choice>
              <mc:Fallback>
                <p:oleObj name="Equation" r:id="rId4" imgW="1269720" imgH="380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0640" y="4224490"/>
                        <a:ext cx="3516313" cy="10493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14"/>
          <p:cNvSpPr>
            <a:spLocks noChangeArrowheads="1"/>
          </p:cNvSpPr>
          <p:nvPr/>
        </p:nvSpPr>
        <p:spPr bwMode="auto">
          <a:xfrm>
            <a:off x="2081214" y="1195388"/>
            <a:ext cx="28098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We can thus write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073588" y="81399"/>
            <a:ext cx="3890962" cy="70237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Input Impedance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90874"/>
              </p:ext>
            </p:extLst>
          </p:nvPr>
        </p:nvGraphicFramePr>
        <p:xfrm>
          <a:off x="1940785" y="1218986"/>
          <a:ext cx="336867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0500" imgH="419100" progId="Equation.3">
                  <p:embed/>
                </p:oleObj>
              </mc:Choice>
              <mc:Fallback>
                <p:oleObj name="Equation" r:id="rId2" imgW="14605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0785" y="1218986"/>
                        <a:ext cx="3368675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142478"/>
              </p:ext>
            </p:extLst>
          </p:nvPr>
        </p:nvGraphicFramePr>
        <p:xfrm>
          <a:off x="1939197" y="2209587"/>
          <a:ext cx="3452812" cy="420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800" imgH="1917700" progId="Equation.DSMT4">
                  <p:embed/>
                </p:oleObj>
              </mc:Choice>
              <mc:Fallback>
                <p:oleObj name="Equation" r:id="rId4" imgW="1574800" imgH="19177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197" y="2209587"/>
                        <a:ext cx="3452812" cy="420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7151296" y="1408362"/>
            <a:ext cx="3195638" cy="63419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en-US" dirty="0">
                <a:solidFill>
                  <a:srgbClr val="0000FF"/>
                </a:solidFill>
              </a:rPr>
              <a:t>The probe inductance is neglected here.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177087" y="2633664"/>
            <a:ext cx="3328988" cy="3043237"/>
            <a:chOff x="7177087" y="2633664"/>
            <a:chExt cx="3328988" cy="3043237"/>
          </a:xfrm>
        </p:grpSpPr>
        <p:sp>
          <p:nvSpPr>
            <p:cNvPr id="15370" name="Freeform 11"/>
            <p:cNvSpPr>
              <a:spLocks/>
            </p:cNvSpPr>
            <p:nvPr/>
          </p:nvSpPr>
          <p:spPr bwMode="auto">
            <a:xfrm>
              <a:off x="7799388" y="3800476"/>
              <a:ext cx="298450" cy="741362"/>
            </a:xfrm>
            <a:custGeom>
              <a:avLst/>
              <a:gdLst>
                <a:gd name="T0" fmla="*/ 96 w 188"/>
                <a:gd name="T1" fmla="*/ 0 h 467"/>
                <a:gd name="T2" fmla="*/ 188 w 188"/>
                <a:gd name="T3" fmla="*/ 40 h 467"/>
                <a:gd name="T4" fmla="*/ 0 w 188"/>
                <a:gd name="T5" fmla="*/ 116 h 467"/>
                <a:gd name="T6" fmla="*/ 188 w 188"/>
                <a:gd name="T7" fmla="*/ 195 h 467"/>
                <a:gd name="T8" fmla="*/ 0 w 188"/>
                <a:gd name="T9" fmla="*/ 271 h 467"/>
                <a:gd name="T10" fmla="*/ 188 w 188"/>
                <a:gd name="T11" fmla="*/ 347 h 467"/>
                <a:gd name="T12" fmla="*/ 0 w 188"/>
                <a:gd name="T13" fmla="*/ 427 h 467"/>
                <a:gd name="T14" fmla="*/ 96 w 188"/>
                <a:gd name="T15" fmla="*/ 467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Freeform 12"/>
            <p:cNvSpPr>
              <a:spLocks/>
            </p:cNvSpPr>
            <p:nvPr/>
          </p:nvSpPr>
          <p:spPr bwMode="auto">
            <a:xfrm>
              <a:off x="9112250" y="3579814"/>
              <a:ext cx="141287" cy="1182687"/>
            </a:xfrm>
            <a:custGeom>
              <a:avLst/>
              <a:gdLst>
                <a:gd name="T0" fmla="*/ 0 w 89"/>
                <a:gd name="T1" fmla="*/ 0 h 745"/>
                <a:gd name="T2" fmla="*/ 30 w 89"/>
                <a:gd name="T3" fmla="*/ 3 h 745"/>
                <a:gd name="T4" fmla="*/ 59 w 89"/>
                <a:gd name="T5" fmla="*/ 20 h 745"/>
                <a:gd name="T6" fmla="*/ 79 w 89"/>
                <a:gd name="T7" fmla="*/ 43 h 745"/>
                <a:gd name="T8" fmla="*/ 89 w 89"/>
                <a:gd name="T9" fmla="*/ 76 h 745"/>
                <a:gd name="T10" fmla="*/ 89 w 89"/>
                <a:gd name="T11" fmla="*/ 109 h 745"/>
                <a:gd name="T12" fmla="*/ 79 w 89"/>
                <a:gd name="T13" fmla="*/ 139 h 745"/>
                <a:gd name="T14" fmla="*/ 59 w 89"/>
                <a:gd name="T15" fmla="*/ 166 h 745"/>
                <a:gd name="T16" fmla="*/ 30 w 89"/>
                <a:gd name="T17" fmla="*/ 182 h 745"/>
                <a:gd name="T18" fmla="*/ 0 w 89"/>
                <a:gd name="T19" fmla="*/ 185 h 745"/>
                <a:gd name="T20" fmla="*/ 30 w 89"/>
                <a:gd name="T21" fmla="*/ 189 h 745"/>
                <a:gd name="T22" fmla="*/ 59 w 89"/>
                <a:gd name="T23" fmla="*/ 205 h 745"/>
                <a:gd name="T24" fmla="*/ 79 w 89"/>
                <a:gd name="T25" fmla="*/ 232 h 745"/>
                <a:gd name="T26" fmla="*/ 89 w 89"/>
                <a:gd name="T27" fmla="*/ 261 h 745"/>
                <a:gd name="T28" fmla="*/ 89 w 89"/>
                <a:gd name="T29" fmla="*/ 295 h 745"/>
                <a:gd name="T30" fmla="*/ 79 w 89"/>
                <a:gd name="T31" fmla="*/ 328 h 745"/>
                <a:gd name="T32" fmla="*/ 59 w 89"/>
                <a:gd name="T33" fmla="*/ 351 h 745"/>
                <a:gd name="T34" fmla="*/ 30 w 89"/>
                <a:gd name="T35" fmla="*/ 367 h 745"/>
                <a:gd name="T36" fmla="*/ 0 w 89"/>
                <a:gd name="T37" fmla="*/ 371 h 745"/>
                <a:gd name="T38" fmla="*/ 30 w 89"/>
                <a:gd name="T39" fmla="*/ 377 h 745"/>
                <a:gd name="T40" fmla="*/ 59 w 89"/>
                <a:gd name="T41" fmla="*/ 391 h 745"/>
                <a:gd name="T42" fmla="*/ 79 w 89"/>
                <a:gd name="T43" fmla="*/ 417 h 745"/>
                <a:gd name="T44" fmla="*/ 89 w 89"/>
                <a:gd name="T45" fmla="*/ 447 h 745"/>
                <a:gd name="T46" fmla="*/ 89 w 89"/>
                <a:gd name="T47" fmla="*/ 480 h 745"/>
                <a:gd name="T48" fmla="*/ 79 w 89"/>
                <a:gd name="T49" fmla="*/ 513 h 745"/>
                <a:gd name="T50" fmla="*/ 59 w 89"/>
                <a:gd name="T51" fmla="*/ 536 h 745"/>
                <a:gd name="T52" fmla="*/ 30 w 89"/>
                <a:gd name="T53" fmla="*/ 553 h 745"/>
                <a:gd name="T54" fmla="*/ 0 w 89"/>
                <a:gd name="T55" fmla="*/ 559 h 745"/>
                <a:gd name="T56" fmla="*/ 30 w 89"/>
                <a:gd name="T57" fmla="*/ 563 h 745"/>
                <a:gd name="T58" fmla="*/ 59 w 89"/>
                <a:gd name="T59" fmla="*/ 579 h 745"/>
                <a:gd name="T60" fmla="*/ 79 w 89"/>
                <a:gd name="T61" fmla="*/ 602 h 745"/>
                <a:gd name="T62" fmla="*/ 89 w 89"/>
                <a:gd name="T63" fmla="*/ 635 h 745"/>
                <a:gd name="T64" fmla="*/ 89 w 89"/>
                <a:gd name="T65" fmla="*/ 668 h 745"/>
                <a:gd name="T66" fmla="*/ 79 w 89"/>
                <a:gd name="T67" fmla="*/ 698 h 745"/>
                <a:gd name="T68" fmla="*/ 59 w 89"/>
                <a:gd name="T69" fmla="*/ 725 h 745"/>
                <a:gd name="T70" fmla="*/ 30 w 89"/>
                <a:gd name="T71" fmla="*/ 738 h 745"/>
                <a:gd name="T72" fmla="*/ 0 w 89"/>
                <a:gd name="T73" fmla="*/ 74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13"/>
            <p:cNvSpPr>
              <a:spLocks noChangeShapeType="1"/>
            </p:cNvSpPr>
            <p:nvPr/>
          </p:nvSpPr>
          <p:spPr bwMode="auto">
            <a:xfrm>
              <a:off x="9096375" y="3592514"/>
              <a:ext cx="73025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Line 14"/>
            <p:cNvSpPr>
              <a:spLocks noChangeShapeType="1"/>
            </p:cNvSpPr>
            <p:nvPr/>
          </p:nvSpPr>
          <p:spPr bwMode="auto">
            <a:xfrm>
              <a:off x="9058275" y="4762501"/>
              <a:ext cx="73025" cy="1587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15"/>
            <p:cNvSpPr>
              <a:spLocks noChangeShapeType="1"/>
            </p:cNvSpPr>
            <p:nvPr/>
          </p:nvSpPr>
          <p:spPr bwMode="auto">
            <a:xfrm>
              <a:off x="10112375" y="4268789"/>
              <a:ext cx="393700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5" name="Line 16"/>
            <p:cNvSpPr>
              <a:spLocks noChangeShapeType="1"/>
            </p:cNvSpPr>
            <p:nvPr/>
          </p:nvSpPr>
          <p:spPr bwMode="auto">
            <a:xfrm>
              <a:off x="10112375" y="3973514"/>
              <a:ext cx="393700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6" name="Freeform 17"/>
            <p:cNvSpPr>
              <a:spLocks/>
            </p:cNvSpPr>
            <p:nvPr/>
          </p:nvSpPr>
          <p:spPr bwMode="auto">
            <a:xfrm>
              <a:off x="7951788" y="3186114"/>
              <a:ext cx="2359025" cy="787400"/>
            </a:xfrm>
            <a:custGeom>
              <a:avLst/>
              <a:gdLst>
                <a:gd name="T0" fmla="*/ 0 w 1486"/>
                <a:gd name="T1" fmla="*/ 387 h 496"/>
                <a:gd name="T2" fmla="*/ 0 w 1486"/>
                <a:gd name="T3" fmla="*/ 0 h 496"/>
                <a:gd name="T4" fmla="*/ 1486 w 1486"/>
                <a:gd name="T5" fmla="*/ 0 h 496"/>
                <a:gd name="T6" fmla="*/ 1486 w 1486"/>
                <a:gd name="T7" fmla="*/ 496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7" name="Freeform 18"/>
            <p:cNvSpPr>
              <a:spLocks/>
            </p:cNvSpPr>
            <p:nvPr/>
          </p:nvSpPr>
          <p:spPr bwMode="auto">
            <a:xfrm>
              <a:off x="7951788" y="4268789"/>
              <a:ext cx="2359025" cy="887412"/>
            </a:xfrm>
            <a:custGeom>
              <a:avLst/>
              <a:gdLst>
                <a:gd name="T0" fmla="*/ 1486 w 1486"/>
                <a:gd name="T1" fmla="*/ 0 h 559"/>
                <a:gd name="T2" fmla="*/ 1486 w 1486"/>
                <a:gd name="T3" fmla="*/ 559 h 559"/>
                <a:gd name="T4" fmla="*/ 0 w 1486"/>
                <a:gd name="T5" fmla="*/ 559 h 559"/>
                <a:gd name="T6" fmla="*/ 0 w 1486"/>
                <a:gd name="T7" fmla="*/ 172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8" name="Line 19"/>
            <p:cNvSpPr>
              <a:spLocks noChangeShapeType="1"/>
            </p:cNvSpPr>
            <p:nvPr/>
          </p:nvSpPr>
          <p:spPr bwMode="auto">
            <a:xfrm>
              <a:off x="9131300" y="4762501"/>
              <a:ext cx="1587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 flipV="1">
              <a:off x="9118600" y="3186114"/>
              <a:ext cx="1587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3" name="Line 25"/>
            <p:cNvSpPr>
              <a:spLocks noChangeShapeType="1"/>
            </p:cNvSpPr>
            <p:nvPr/>
          </p:nvSpPr>
          <p:spPr bwMode="auto">
            <a:xfrm flipV="1">
              <a:off x="9118600" y="2770189"/>
              <a:ext cx="0" cy="4079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4" name="Oval 26"/>
            <p:cNvSpPr>
              <a:spLocks noChangeArrowheads="1"/>
            </p:cNvSpPr>
            <p:nvPr/>
          </p:nvSpPr>
          <p:spPr bwMode="auto">
            <a:xfrm>
              <a:off x="9047163" y="2633664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85" name="Group 29"/>
            <p:cNvGrpSpPr>
              <a:grpSpLocks/>
            </p:cNvGrpSpPr>
            <p:nvPr/>
          </p:nvGrpSpPr>
          <p:grpSpPr bwMode="auto">
            <a:xfrm flipV="1">
              <a:off x="9063038" y="5132389"/>
              <a:ext cx="136525" cy="544512"/>
              <a:chOff x="4519" y="1279"/>
              <a:chExt cx="86" cy="343"/>
            </a:xfrm>
          </p:grpSpPr>
          <p:sp>
            <p:nvSpPr>
              <p:cNvPr id="15386" name="Line 27"/>
              <p:cNvSpPr>
                <a:spLocks noChangeShapeType="1"/>
              </p:cNvSpPr>
              <p:nvPr/>
            </p:nvSpPr>
            <p:spPr bwMode="auto">
              <a:xfrm>
                <a:off x="4564" y="1365"/>
                <a:ext cx="0" cy="25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Oval 28"/>
              <p:cNvSpPr>
                <a:spLocks noChangeArrowheads="1"/>
              </p:cNvSpPr>
              <p:nvPr/>
            </p:nvSpPr>
            <p:spPr bwMode="auto">
              <a:xfrm flipV="1">
                <a:off x="4519" y="1279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0452033"/>
                </p:ext>
              </p:extLst>
            </p:nvPr>
          </p:nvGraphicFramePr>
          <p:xfrm>
            <a:off x="7177087" y="3852862"/>
            <a:ext cx="519113" cy="519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39680" imgH="139680" progId="Equation.DSMT4">
                    <p:embed/>
                  </p:oleObj>
                </mc:Choice>
                <mc:Fallback>
                  <p:oleObj name="Equation" r:id="rId6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177087" y="3852862"/>
                          <a:ext cx="519113" cy="51911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0610370"/>
                </p:ext>
              </p:extLst>
            </p:nvPr>
          </p:nvGraphicFramePr>
          <p:xfrm>
            <a:off x="8642350" y="3871912"/>
            <a:ext cx="463550" cy="5099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26720" imgH="139680" progId="Equation.DSMT4">
                    <p:embed/>
                  </p:oleObj>
                </mc:Choice>
                <mc:Fallback>
                  <p:oleObj name="Equation" r:id="rId8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8642350" y="3871912"/>
                          <a:ext cx="463550" cy="5099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6708406"/>
                </p:ext>
              </p:extLst>
            </p:nvPr>
          </p:nvGraphicFramePr>
          <p:xfrm>
            <a:off x="9607549" y="3913187"/>
            <a:ext cx="479425" cy="5230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39680" imgH="152280" progId="Equation.DSMT4">
                    <p:embed/>
                  </p:oleObj>
                </mc:Choice>
                <mc:Fallback>
                  <p:oleObj name="Equation" r:id="rId10" imgW="139680" imgH="152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9607549" y="3913187"/>
                          <a:ext cx="479425" cy="52301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70276" y="71258"/>
            <a:ext cx="5826125" cy="73816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Input Impedance (cont.)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128913"/>
              </p:ext>
            </p:extLst>
          </p:nvPr>
        </p:nvGraphicFramePr>
        <p:xfrm>
          <a:off x="3984625" y="1306854"/>
          <a:ext cx="4270375" cy="244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1346040" progId="Equation.DSMT4">
                  <p:embed/>
                </p:oleObj>
              </mc:Choice>
              <mc:Fallback>
                <p:oleObj name="Equation" r:id="rId2" imgW="2349360" imgH="1346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4625" y="1306854"/>
                        <a:ext cx="4270375" cy="2444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1524000" y="30300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463760"/>
              </p:ext>
            </p:extLst>
          </p:nvPr>
        </p:nvGraphicFramePr>
        <p:xfrm>
          <a:off x="5221288" y="4075114"/>
          <a:ext cx="168275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5480" imgH="431640" progId="Equation.DSMT4">
                  <p:embed/>
                </p:oleObj>
              </mc:Choice>
              <mc:Fallback>
                <p:oleObj name="Equation" r:id="rId4" imgW="825480" imgH="431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4075114"/>
                        <a:ext cx="1682750" cy="8778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1524000" y="29061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506083"/>
              </p:ext>
            </p:extLst>
          </p:nvPr>
        </p:nvGraphicFramePr>
        <p:xfrm>
          <a:off x="4675188" y="5256213"/>
          <a:ext cx="2806700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85720" imgH="660240" progId="Equation.DSMT4">
                  <p:embed/>
                </p:oleObj>
              </mc:Choice>
              <mc:Fallback>
                <p:oleObj name="Equation" r:id="rId6" imgW="1485720" imgH="6602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188" y="5256213"/>
                        <a:ext cx="2806700" cy="1250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3"/>
          <p:cNvSpPr>
            <a:spLocks noChangeArrowheads="1"/>
          </p:cNvSpPr>
          <p:nvPr/>
        </p:nvSpPr>
        <p:spPr bwMode="auto">
          <a:xfrm>
            <a:off x="1039728" y="832062"/>
            <a:ext cx="261787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We can write this as:</a:t>
            </a:r>
          </a:p>
        </p:txBody>
      </p:sp>
      <p:sp>
        <p:nvSpPr>
          <p:cNvPr id="16395" name="Rectangle 14"/>
          <p:cNvSpPr>
            <a:spLocks noChangeArrowheads="1"/>
          </p:cNvSpPr>
          <p:nvPr/>
        </p:nvSpPr>
        <p:spPr bwMode="auto">
          <a:xfrm>
            <a:off x="2652714" y="5411788"/>
            <a:ext cx="213518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Then we have:</a:t>
            </a:r>
          </a:p>
        </p:txBody>
      </p:sp>
      <p:sp>
        <p:nvSpPr>
          <p:cNvPr id="16396" name="Rectangle 15"/>
          <p:cNvSpPr>
            <a:spLocks noChangeArrowheads="1"/>
          </p:cNvSpPr>
          <p:nvPr/>
        </p:nvSpPr>
        <p:spPr bwMode="auto">
          <a:xfrm>
            <a:off x="3935413" y="4267201"/>
            <a:ext cx="118586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Define</a:t>
            </a:r>
          </a:p>
        </p:txBody>
      </p:sp>
      <p:graphicFrame>
        <p:nvGraphicFramePr>
          <p:cNvPr id="1638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224416"/>
              </p:ext>
            </p:extLst>
          </p:nvPr>
        </p:nvGraphicFramePr>
        <p:xfrm>
          <a:off x="8694738" y="4081463"/>
          <a:ext cx="10858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33160" imgH="393480" progId="Equation.DSMT4">
                  <p:embed/>
                </p:oleObj>
              </mc:Choice>
              <mc:Fallback>
                <p:oleObj name="Equation" r:id="rId8" imgW="533160" imgH="39348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4738" y="4081463"/>
                        <a:ext cx="1085850" cy="8001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7" name="Rectangle 19"/>
          <p:cNvSpPr>
            <a:spLocks noChangeArrowheads="1"/>
          </p:cNvSpPr>
          <p:nvPr/>
        </p:nvSpPr>
        <p:spPr bwMode="auto">
          <a:xfrm>
            <a:off x="7624763" y="4279901"/>
            <a:ext cx="89376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where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714420" y="4949662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(real resonance frequency)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814889" y="213757"/>
            <a:ext cx="2611437" cy="640319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Overview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524000" y="241089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69" name="Text Box 32"/>
          <p:cNvSpPr txBox="1">
            <a:spLocks noChangeArrowheads="1"/>
          </p:cNvSpPr>
          <p:nvPr/>
        </p:nvSpPr>
        <p:spPr bwMode="auto">
          <a:xfrm>
            <a:off x="809367" y="1500189"/>
            <a:ext cx="10917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In this set of notes we discuss the </a:t>
            </a:r>
            <a:r>
              <a:rPr lang="en-US" sz="2400" dirty="0">
                <a:solidFill>
                  <a:srgbClr val="FF3300"/>
                </a:solidFill>
              </a:rPr>
              <a:t>CAD circuit model</a:t>
            </a:r>
            <a:r>
              <a:rPr lang="en-US" sz="2400" dirty="0">
                <a:solidFill>
                  <a:srgbClr val="0000FF"/>
                </a:solidFill>
              </a:rPr>
              <a:t> of the microstrip antenna.</a:t>
            </a:r>
          </a:p>
        </p:txBody>
      </p:sp>
      <p:sp>
        <p:nvSpPr>
          <p:cNvPr id="36870" name="Text Box 33"/>
          <p:cNvSpPr txBox="1">
            <a:spLocks noChangeArrowheads="1"/>
          </p:cNvSpPr>
          <p:nvPr/>
        </p:nvSpPr>
        <p:spPr bwMode="auto">
          <a:xfrm>
            <a:off x="2676526" y="2971800"/>
            <a:ext cx="4974439" cy="155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/>
              <a:t> Discuss complex resonance frequency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/>
              <a:t> Derive formula for </a:t>
            </a:r>
            <a:r>
              <a:rPr lang="en-US" sz="2000" i="1" dirty="0">
                <a:latin typeface="Times New Roman" pitchFamily="18" charset="0"/>
              </a:rPr>
              <a:t>Q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/>
              <a:t> Derive formula for input impedance</a:t>
            </a:r>
          </a:p>
          <a:p>
            <a:pPr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dirty="0"/>
              <a:t> Derive formula for impedance bandwidth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79992" y="118759"/>
            <a:ext cx="6797675" cy="81284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Input Impedance (cont.)</a:t>
            </a:r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619752"/>
              </p:ext>
            </p:extLst>
          </p:nvPr>
        </p:nvGraphicFramePr>
        <p:xfrm>
          <a:off x="2077173" y="2160773"/>
          <a:ext cx="15208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36560" imgH="431640" progId="Equation.DSMT4">
                  <p:embed/>
                </p:oleObj>
              </mc:Choice>
              <mc:Fallback>
                <p:oleObj name="Equation" r:id="rId2" imgW="7365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7173" y="2160773"/>
                        <a:ext cx="1520825" cy="8921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02786"/>
              </p:ext>
            </p:extLst>
          </p:nvPr>
        </p:nvGraphicFramePr>
        <p:xfrm>
          <a:off x="2495550" y="4999038"/>
          <a:ext cx="7459663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238200" imgH="660240" progId="Equation.DSMT4">
                  <p:embed/>
                </p:oleObj>
              </mc:Choice>
              <mc:Fallback>
                <p:oleObj name="Equation" r:id="rId4" imgW="3238200" imgH="660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4999038"/>
                        <a:ext cx="7459663" cy="151447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1072222" y="4246007"/>
            <a:ext cx="2107066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2292239" y="1602035"/>
            <a:ext cx="1075892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Define: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17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641357"/>
              </p:ext>
            </p:extLst>
          </p:nvPr>
        </p:nvGraphicFramePr>
        <p:xfrm>
          <a:off x="5899254" y="1701213"/>
          <a:ext cx="2798803" cy="2167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60160" imgH="1130040" progId="Equation.DSMT4">
                  <p:embed/>
                </p:oleObj>
              </mc:Choice>
              <mc:Fallback>
                <p:oleObj name="Equation" r:id="rId6" imgW="1460160" imgH="1130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254" y="1701213"/>
                        <a:ext cx="2798803" cy="21676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17"/>
          <p:cNvSpPr>
            <a:spLocks noChangeArrowheads="1"/>
          </p:cNvSpPr>
          <p:nvPr/>
        </p:nvSpPr>
        <p:spPr bwMode="auto">
          <a:xfrm>
            <a:off x="5191126" y="5380039"/>
            <a:ext cx="2246313" cy="10382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16"/>
          <p:cNvSpPr>
            <a:spLocks noChangeArrowheads="1"/>
          </p:cNvSpPr>
          <p:nvPr/>
        </p:nvSpPr>
        <p:spPr bwMode="auto">
          <a:xfrm>
            <a:off x="7820026" y="5343526"/>
            <a:ext cx="2246313" cy="10382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2540001" y="5351464"/>
            <a:ext cx="2246313" cy="10382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401986"/>
              </p:ext>
            </p:extLst>
          </p:nvPr>
        </p:nvGraphicFramePr>
        <p:xfrm>
          <a:off x="2825750" y="5411789"/>
          <a:ext cx="69215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24080" imgH="419040" progId="Equation.DSMT4">
                  <p:embed/>
                </p:oleObj>
              </mc:Choice>
              <mc:Fallback>
                <p:oleObj name="Equation" r:id="rId2" imgW="3124080" imgH="419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5411789"/>
                        <a:ext cx="692150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17225" y="1014"/>
            <a:ext cx="6673850" cy="7889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Input Impedance (cont.)</a:t>
            </a:r>
          </a:p>
        </p:txBody>
      </p:sp>
      <p:graphicFrame>
        <p:nvGraphicFramePr>
          <p:cNvPr id="1843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726296"/>
              </p:ext>
            </p:extLst>
          </p:nvPr>
        </p:nvGraphicFramePr>
        <p:xfrm>
          <a:off x="4713350" y="942274"/>
          <a:ext cx="26241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520" imgH="457200" progId="Equation.DSMT4">
                  <p:embed/>
                </p:oleObj>
              </mc:Choice>
              <mc:Fallback>
                <p:oleObj name="Equation" r:id="rId4" imgW="124452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3350" y="942274"/>
                        <a:ext cx="2624138" cy="96043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190502"/>
              </p:ext>
            </p:extLst>
          </p:nvPr>
        </p:nvGraphicFramePr>
        <p:xfrm>
          <a:off x="4300539" y="3568701"/>
          <a:ext cx="170338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87320" imgH="393480" progId="Equation.DSMT4">
                  <p:embed/>
                </p:oleObj>
              </mc:Choice>
              <mc:Fallback>
                <p:oleObj name="Equation" r:id="rId6" imgW="78732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9" y="3568701"/>
                        <a:ext cx="1703387" cy="849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3" name="Rectangle 15"/>
          <p:cNvSpPr>
            <a:spLocks noChangeArrowheads="1"/>
          </p:cNvSpPr>
          <p:nvPr/>
        </p:nvSpPr>
        <p:spPr bwMode="auto">
          <a:xfrm>
            <a:off x="2248290" y="3240006"/>
            <a:ext cx="1071562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Define:</a:t>
            </a:r>
          </a:p>
        </p:txBody>
      </p:sp>
      <p:graphicFrame>
        <p:nvGraphicFramePr>
          <p:cNvPr id="184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936660"/>
              </p:ext>
            </p:extLst>
          </p:nvPr>
        </p:nvGraphicFramePr>
        <p:xfrm>
          <a:off x="4292600" y="2370138"/>
          <a:ext cx="4643438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45960" imgH="482400" progId="Equation.DSMT4">
                  <p:embed/>
                </p:oleObj>
              </mc:Choice>
              <mc:Fallback>
                <p:oleObj name="Equation" r:id="rId8" imgW="2145960" imgH="4824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2370138"/>
                        <a:ext cx="4643438" cy="10398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4" name="Rectangle 26"/>
          <p:cNvSpPr>
            <a:spLocks noChangeArrowheads="1"/>
          </p:cNvSpPr>
          <p:nvPr/>
        </p:nvSpPr>
        <p:spPr bwMode="auto">
          <a:xfrm>
            <a:off x="912813" y="4716463"/>
            <a:ext cx="1935162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" name="Left Brace 1"/>
          <p:cNvSpPr/>
          <p:nvPr/>
        </p:nvSpPr>
        <p:spPr>
          <a:xfrm>
            <a:off x="3648075" y="2324100"/>
            <a:ext cx="685800" cy="2105025"/>
          </a:xfrm>
          <a:prstGeom prst="leftBrace">
            <a:avLst/>
          </a:prstGeom>
          <a:noFill/>
          <a:ln w="28575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857561" y="90039"/>
            <a:ext cx="6769100" cy="7747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Input Impedance (cont.)</a:t>
            </a:r>
          </a:p>
        </p:txBody>
      </p:sp>
      <p:grpSp>
        <p:nvGrpSpPr>
          <p:cNvPr id="19469" name="Group 324"/>
          <p:cNvGrpSpPr>
            <a:grpSpLocks/>
          </p:cNvGrpSpPr>
          <p:nvPr/>
        </p:nvGrpSpPr>
        <p:grpSpPr bwMode="auto">
          <a:xfrm>
            <a:off x="5140325" y="1155701"/>
            <a:ext cx="5189538" cy="2474913"/>
            <a:chOff x="1175" y="2552"/>
            <a:chExt cx="3269" cy="1559"/>
          </a:xfrm>
        </p:grpSpPr>
        <p:graphicFrame>
          <p:nvGraphicFramePr>
            <p:cNvPr id="19462" name="Object 29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1635146"/>
                </p:ext>
              </p:extLst>
            </p:nvPr>
          </p:nvGraphicFramePr>
          <p:xfrm>
            <a:off x="4210" y="3334"/>
            <a:ext cx="234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52280" imgH="203040" progId="Equation.DSMT4">
                    <p:embed/>
                  </p:oleObj>
                </mc:Choice>
                <mc:Fallback>
                  <p:oleObj name="Equation" r:id="rId2" imgW="152280" imgH="203040" progId="Equation.DSMT4">
                    <p:embed/>
                    <p:pic>
                      <p:nvPicPr>
                        <p:cNvPr id="0" name="Object 2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0" y="3334"/>
                          <a:ext cx="234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3" name="Object 301"/>
            <p:cNvGraphicFramePr>
              <a:graphicFrameLocks noChangeAspect="1"/>
            </p:cNvGraphicFramePr>
            <p:nvPr/>
          </p:nvGraphicFramePr>
          <p:xfrm>
            <a:off x="3077" y="3670"/>
            <a:ext cx="421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42720" imgH="228600" progId="Equation.DSMT4">
                    <p:embed/>
                  </p:oleObj>
                </mc:Choice>
                <mc:Fallback>
                  <p:oleObj name="Equation" r:id="rId4" imgW="342720" imgH="228600" progId="Equation.DSMT4">
                    <p:embed/>
                    <p:pic>
                      <p:nvPicPr>
                        <p:cNvPr id="0" name="Object 3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7" y="3670"/>
                          <a:ext cx="421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4" name="Object 302"/>
            <p:cNvGraphicFramePr>
              <a:graphicFrameLocks noChangeAspect="1"/>
            </p:cNvGraphicFramePr>
            <p:nvPr/>
          </p:nvGraphicFramePr>
          <p:xfrm>
            <a:off x="1175" y="2552"/>
            <a:ext cx="411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317160" imgH="228600" progId="Equation.DSMT4">
                    <p:embed/>
                  </p:oleObj>
                </mc:Choice>
                <mc:Fallback>
                  <p:oleObj name="Equation" r:id="rId6" imgW="317160" imgH="228600" progId="Equation.DSMT4">
                    <p:embed/>
                    <p:pic>
                      <p:nvPicPr>
                        <p:cNvPr id="0" name="Object 3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5" y="2552"/>
                          <a:ext cx="411" cy="29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4" name="Line 303"/>
            <p:cNvSpPr>
              <a:spLocks noChangeShapeType="1"/>
            </p:cNvSpPr>
            <p:nvPr/>
          </p:nvSpPr>
          <p:spPr bwMode="auto">
            <a:xfrm>
              <a:off x="1599" y="2614"/>
              <a:ext cx="1" cy="149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Line 304"/>
            <p:cNvSpPr>
              <a:spLocks noChangeShapeType="1"/>
            </p:cNvSpPr>
            <p:nvPr/>
          </p:nvSpPr>
          <p:spPr bwMode="auto">
            <a:xfrm>
              <a:off x="1394" y="3478"/>
              <a:ext cx="276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Freeform 307"/>
            <p:cNvSpPr>
              <a:spLocks/>
            </p:cNvSpPr>
            <p:nvPr/>
          </p:nvSpPr>
          <p:spPr bwMode="auto">
            <a:xfrm>
              <a:off x="2088" y="2806"/>
              <a:ext cx="1060" cy="665"/>
            </a:xfrm>
            <a:custGeom>
              <a:avLst/>
              <a:gdLst>
                <a:gd name="T0" fmla="*/ 0 w 1660"/>
                <a:gd name="T1" fmla="*/ 634 h 665"/>
                <a:gd name="T2" fmla="*/ 117 w 1660"/>
                <a:gd name="T3" fmla="*/ 574 h 665"/>
                <a:gd name="T4" fmla="*/ 295 w 1660"/>
                <a:gd name="T5" fmla="*/ 86 h 665"/>
                <a:gd name="T6" fmla="*/ 411 w 1660"/>
                <a:gd name="T7" fmla="*/ 78 h 665"/>
                <a:gd name="T8" fmla="*/ 571 w 1660"/>
                <a:gd name="T9" fmla="*/ 554 h 665"/>
                <a:gd name="T10" fmla="*/ 677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Freeform 308"/>
            <p:cNvSpPr>
              <a:spLocks/>
            </p:cNvSpPr>
            <p:nvPr/>
          </p:nvSpPr>
          <p:spPr bwMode="auto">
            <a:xfrm>
              <a:off x="1988" y="3117"/>
              <a:ext cx="1211" cy="703"/>
            </a:xfrm>
            <a:custGeom>
              <a:avLst/>
              <a:gdLst>
                <a:gd name="T0" fmla="*/ 0 w 1896"/>
                <a:gd name="T1" fmla="*/ 290 h 703"/>
                <a:gd name="T2" fmla="*/ 50 w 1896"/>
                <a:gd name="T3" fmla="*/ 271 h 703"/>
                <a:gd name="T4" fmla="*/ 226 w 1896"/>
                <a:gd name="T5" fmla="*/ 63 h 703"/>
                <a:gd name="T6" fmla="*/ 565 w 1896"/>
                <a:gd name="T7" fmla="*/ 648 h 703"/>
                <a:gd name="T8" fmla="*/ 773 w 1896"/>
                <a:gd name="T9" fmla="*/ 395 h 7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96"/>
                <a:gd name="T16" fmla="*/ 0 h 703"/>
                <a:gd name="T17" fmla="*/ 1896 w 1896"/>
                <a:gd name="T18" fmla="*/ 703 h 7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96" h="703">
                  <a:moveTo>
                    <a:pt x="0" y="290"/>
                  </a:moveTo>
                  <a:cubicBezTo>
                    <a:pt x="20" y="286"/>
                    <a:pt x="31" y="309"/>
                    <a:pt x="123" y="271"/>
                  </a:cubicBezTo>
                  <a:cubicBezTo>
                    <a:pt x="215" y="233"/>
                    <a:pt x="344" y="0"/>
                    <a:pt x="554" y="63"/>
                  </a:cubicBezTo>
                  <a:cubicBezTo>
                    <a:pt x="764" y="126"/>
                    <a:pt x="1161" y="593"/>
                    <a:pt x="1385" y="648"/>
                  </a:cubicBezTo>
                  <a:cubicBezTo>
                    <a:pt x="1609" y="703"/>
                    <a:pt x="1811" y="437"/>
                    <a:pt x="1896" y="395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5" name="Object 3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61691608"/>
                </p:ext>
              </p:extLst>
            </p:nvPr>
          </p:nvGraphicFramePr>
          <p:xfrm>
            <a:off x="2893" y="2859"/>
            <a:ext cx="405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17160" imgH="228600" progId="Equation.DSMT4">
                    <p:embed/>
                  </p:oleObj>
                </mc:Choice>
                <mc:Fallback>
                  <p:oleObj name="Equation" r:id="rId8" imgW="317160" imgH="228600" progId="Equation.DSMT4">
                    <p:embed/>
                    <p:pic>
                      <p:nvPicPr>
                        <p:cNvPr id="0" name="Object 3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3" y="2859"/>
                          <a:ext cx="405" cy="2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6" name="Object 3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2719187"/>
                </p:ext>
              </p:extLst>
            </p:nvPr>
          </p:nvGraphicFramePr>
          <p:xfrm>
            <a:off x="2419" y="3529"/>
            <a:ext cx="184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64880" imgH="228600" progId="Equation.DSMT4">
                    <p:embed/>
                  </p:oleObj>
                </mc:Choice>
                <mc:Fallback>
                  <p:oleObj name="Equation" r:id="rId10" imgW="164880" imgH="228600" progId="Equation.DSMT4">
                    <p:embed/>
                    <p:pic>
                      <p:nvPicPr>
                        <p:cNvPr id="0" name="Object 3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9" y="3529"/>
                          <a:ext cx="184" cy="2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8" name="Line 318"/>
            <p:cNvSpPr>
              <a:spLocks noChangeShapeType="1"/>
            </p:cNvSpPr>
            <p:nvPr/>
          </p:nvSpPr>
          <p:spPr bwMode="auto">
            <a:xfrm>
              <a:off x="2608" y="3408"/>
              <a:ext cx="0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2447925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Frequency domain: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19150" y="5200650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Normalized frequency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) domain: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77920D6-DF40-451A-AD2F-6BF54C1675CE}"/>
              </a:ext>
            </a:extLst>
          </p:cNvPr>
          <p:cNvGrpSpPr/>
          <p:nvPr/>
        </p:nvGrpSpPr>
        <p:grpSpPr>
          <a:xfrm>
            <a:off x="5127625" y="3768725"/>
            <a:ext cx="5259388" cy="2649538"/>
            <a:chOff x="5127625" y="3768725"/>
            <a:chExt cx="5259388" cy="2649538"/>
          </a:xfrm>
        </p:grpSpPr>
        <p:graphicFrame>
          <p:nvGraphicFramePr>
            <p:cNvPr id="19458" name="Object 29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2099695"/>
                </p:ext>
              </p:extLst>
            </p:nvPr>
          </p:nvGraphicFramePr>
          <p:xfrm>
            <a:off x="8728075" y="5703888"/>
            <a:ext cx="573088" cy="403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42720" imgH="241200" progId="Equation.DSMT4">
                    <p:embed/>
                  </p:oleObj>
                </mc:Choice>
                <mc:Fallback>
                  <p:oleObj name="Equation" r:id="rId12" imgW="342720" imgH="241200" progId="Equation.DSMT4">
                    <p:embed/>
                    <p:pic>
                      <p:nvPicPr>
                        <p:cNvPr id="0" name="Object 29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728075" y="5703888"/>
                          <a:ext cx="573088" cy="403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59" name="Object 29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2795417"/>
                </p:ext>
              </p:extLst>
            </p:nvPr>
          </p:nvGraphicFramePr>
          <p:xfrm>
            <a:off x="8258175" y="4244975"/>
            <a:ext cx="612775" cy="465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317160" imgH="241200" progId="Equation.DSMT4">
                    <p:embed/>
                  </p:oleObj>
                </mc:Choice>
                <mc:Fallback>
                  <p:oleObj name="Equation" r:id="rId14" imgW="317160" imgH="241200" progId="Equation.DSMT4">
                    <p:embed/>
                    <p:pic>
                      <p:nvPicPr>
                        <p:cNvPr id="0" name="Object 29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58175" y="4244975"/>
                          <a:ext cx="612775" cy="465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71" name="Line 11"/>
            <p:cNvSpPr>
              <a:spLocks noChangeShapeType="1"/>
            </p:cNvSpPr>
            <p:nvPr/>
          </p:nvSpPr>
          <p:spPr bwMode="auto">
            <a:xfrm>
              <a:off x="7459663" y="4041775"/>
              <a:ext cx="1588" cy="2376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2"/>
            <p:cNvSpPr>
              <a:spLocks noChangeShapeType="1"/>
            </p:cNvSpPr>
            <p:nvPr/>
          </p:nvSpPr>
          <p:spPr bwMode="auto">
            <a:xfrm>
              <a:off x="5127625" y="5413375"/>
              <a:ext cx="4754563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Freeform 284"/>
            <p:cNvSpPr>
              <a:spLocks/>
            </p:cNvSpPr>
            <p:nvPr/>
          </p:nvSpPr>
          <p:spPr bwMode="auto">
            <a:xfrm>
              <a:off x="6107113" y="4346575"/>
              <a:ext cx="2635250" cy="1055688"/>
            </a:xfrm>
            <a:custGeom>
              <a:avLst/>
              <a:gdLst>
                <a:gd name="T0" fmla="*/ 0 w 1660"/>
                <a:gd name="T1" fmla="*/ 634 h 665"/>
                <a:gd name="T2" fmla="*/ 288 w 1660"/>
                <a:gd name="T3" fmla="*/ 574 h 665"/>
                <a:gd name="T4" fmla="*/ 724 w 1660"/>
                <a:gd name="T5" fmla="*/ 86 h 665"/>
                <a:gd name="T6" fmla="*/ 1008 w 1660"/>
                <a:gd name="T7" fmla="*/ 78 h 665"/>
                <a:gd name="T8" fmla="*/ 1400 w 1660"/>
                <a:gd name="T9" fmla="*/ 554 h 665"/>
                <a:gd name="T10" fmla="*/ 1660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Freeform 285"/>
            <p:cNvSpPr>
              <a:spLocks/>
            </p:cNvSpPr>
            <p:nvPr/>
          </p:nvSpPr>
          <p:spPr bwMode="auto">
            <a:xfrm>
              <a:off x="5859463" y="4840288"/>
              <a:ext cx="3009900" cy="1130300"/>
            </a:xfrm>
            <a:custGeom>
              <a:avLst/>
              <a:gdLst>
                <a:gd name="T0" fmla="*/ 0 w 1896"/>
                <a:gd name="T1" fmla="*/ 290 h 712"/>
                <a:gd name="T2" fmla="*/ 123 w 1896"/>
                <a:gd name="T3" fmla="*/ 271 h 712"/>
                <a:gd name="T4" fmla="*/ 554 w 1896"/>
                <a:gd name="T5" fmla="*/ 63 h 712"/>
                <a:gd name="T6" fmla="*/ 1385 w 1896"/>
                <a:gd name="T7" fmla="*/ 648 h 712"/>
                <a:gd name="T8" fmla="*/ 1775 w 1896"/>
                <a:gd name="T9" fmla="*/ 446 h 712"/>
                <a:gd name="T10" fmla="*/ 1896 w 1896"/>
                <a:gd name="T11" fmla="*/ 395 h 7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96"/>
                <a:gd name="T19" fmla="*/ 0 h 712"/>
                <a:gd name="T20" fmla="*/ 1896 w 1896"/>
                <a:gd name="T21" fmla="*/ 712 h 7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96" h="712">
                  <a:moveTo>
                    <a:pt x="0" y="290"/>
                  </a:moveTo>
                  <a:cubicBezTo>
                    <a:pt x="20" y="286"/>
                    <a:pt x="31" y="309"/>
                    <a:pt x="123" y="271"/>
                  </a:cubicBezTo>
                  <a:cubicBezTo>
                    <a:pt x="215" y="233"/>
                    <a:pt x="344" y="0"/>
                    <a:pt x="554" y="63"/>
                  </a:cubicBezTo>
                  <a:cubicBezTo>
                    <a:pt x="764" y="126"/>
                    <a:pt x="1182" y="584"/>
                    <a:pt x="1385" y="648"/>
                  </a:cubicBezTo>
                  <a:cubicBezTo>
                    <a:pt x="1588" y="712"/>
                    <a:pt x="1690" y="488"/>
                    <a:pt x="1775" y="446"/>
                  </a:cubicBezTo>
                  <a:cubicBezTo>
                    <a:pt x="1860" y="404"/>
                    <a:pt x="1871" y="406"/>
                    <a:pt x="1896" y="395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286"/>
            <p:cNvSpPr>
              <a:spLocks noChangeShapeType="1"/>
            </p:cNvSpPr>
            <p:nvPr/>
          </p:nvSpPr>
          <p:spPr bwMode="auto">
            <a:xfrm>
              <a:off x="6578600" y="4911725"/>
              <a:ext cx="860425" cy="15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288"/>
            <p:cNvSpPr>
              <a:spLocks noChangeShapeType="1"/>
            </p:cNvSpPr>
            <p:nvPr/>
          </p:nvSpPr>
          <p:spPr bwMode="auto">
            <a:xfrm flipV="1">
              <a:off x="7446963" y="5908675"/>
              <a:ext cx="638175" cy="111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9460" name="Object 3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9947072"/>
                </p:ext>
              </p:extLst>
            </p:nvPr>
          </p:nvGraphicFramePr>
          <p:xfrm>
            <a:off x="10077450" y="5286375"/>
            <a:ext cx="309563" cy="339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26720" imgH="139680" progId="Equation.DSMT4">
                    <p:embed/>
                  </p:oleObj>
                </mc:Choice>
                <mc:Fallback>
                  <p:oleObj name="Equation" r:id="rId16" imgW="126720" imgH="139680" progId="Equation.DSMT4">
                    <p:embed/>
                    <p:pic>
                      <p:nvPicPr>
                        <p:cNvPr id="0" name="Object 3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77450" y="5286375"/>
                          <a:ext cx="309563" cy="3397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61" name="Object 3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08148098"/>
                </p:ext>
              </p:extLst>
            </p:nvPr>
          </p:nvGraphicFramePr>
          <p:xfrm>
            <a:off x="6564313" y="3768725"/>
            <a:ext cx="652463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317160" imgH="241200" progId="Equation.DSMT4">
                    <p:embed/>
                  </p:oleObj>
                </mc:Choice>
                <mc:Fallback>
                  <p:oleObj name="Equation" r:id="rId18" imgW="317160" imgH="241200" progId="Equation.DSMT4">
                    <p:embed/>
                    <p:pic>
                      <p:nvPicPr>
                        <p:cNvPr id="0" name="Object 3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64313" y="3768725"/>
                          <a:ext cx="652463" cy="4968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82" name="Line 325"/>
            <p:cNvSpPr>
              <a:spLocks noChangeShapeType="1"/>
            </p:cNvSpPr>
            <p:nvPr/>
          </p:nvSpPr>
          <p:spPr bwMode="auto">
            <a:xfrm>
              <a:off x="8189913" y="5262563"/>
              <a:ext cx="0" cy="300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Line 326"/>
            <p:cNvSpPr>
              <a:spLocks noChangeShapeType="1"/>
            </p:cNvSpPr>
            <p:nvPr/>
          </p:nvSpPr>
          <p:spPr bwMode="auto">
            <a:xfrm>
              <a:off x="6635750" y="5264150"/>
              <a:ext cx="0" cy="300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FCFA5FAE-4200-65F4-D13B-0989F501591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3807678"/>
                </p:ext>
              </p:extLst>
            </p:nvPr>
          </p:nvGraphicFramePr>
          <p:xfrm>
            <a:off x="7523163" y="4129923"/>
            <a:ext cx="249237" cy="2055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44248" imgH="201250" progId="Equation.DSMT4">
                    <p:embed/>
                  </p:oleObj>
                </mc:Choice>
                <mc:Fallback>
                  <p:oleObj name="Equation" r:id="rId20" imgW="244248" imgH="20125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7523163" y="4129923"/>
                          <a:ext cx="249237" cy="20554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C1AC1AAE-A44E-485B-E3C1-E24BF8E3974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2157002"/>
                </p:ext>
              </p:extLst>
            </p:nvPr>
          </p:nvGraphicFramePr>
          <p:xfrm>
            <a:off x="7556500" y="4818062"/>
            <a:ext cx="279626" cy="217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28600" imgH="177480" progId="Equation.DSMT4">
                    <p:embed/>
                  </p:oleObj>
                </mc:Choice>
                <mc:Fallback>
                  <p:oleObj name="Equation" r:id="rId22" imgW="2286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7556500" y="4818062"/>
                          <a:ext cx="279626" cy="2174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505FC0BE-8578-9EF0-8EBB-2D045CA1FDB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7789542"/>
                </p:ext>
              </p:extLst>
            </p:nvPr>
          </p:nvGraphicFramePr>
          <p:xfrm>
            <a:off x="8147050" y="5605463"/>
            <a:ext cx="889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88560" imgH="164880" progId="Equation.DSMT4">
                    <p:embed/>
                  </p:oleObj>
                </mc:Choice>
                <mc:Fallback>
                  <p:oleObj name="Equation" r:id="rId24" imgW="8856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8147050" y="5605463"/>
                          <a:ext cx="88900" cy="16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9F4A38FE-2B47-1DC4-C4AE-DA23F157E45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5015618"/>
                </p:ext>
              </p:extLst>
            </p:nvPr>
          </p:nvGraphicFramePr>
          <p:xfrm>
            <a:off x="6521450" y="5624513"/>
            <a:ext cx="1905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90440" imgH="164880" progId="Equation.DSMT4">
                    <p:embed/>
                  </p:oleObj>
                </mc:Choice>
                <mc:Fallback>
                  <p:oleObj name="Equation" r:id="rId26" imgW="19044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6521450" y="5624513"/>
                          <a:ext cx="190500" cy="16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C6323E78-5A57-DF86-3C02-7215DE4AEBB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9004446"/>
                </p:ext>
              </p:extLst>
            </p:nvPr>
          </p:nvGraphicFramePr>
          <p:xfrm>
            <a:off x="6940891" y="5802312"/>
            <a:ext cx="399709" cy="223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317160" imgH="177480" progId="Equation.DSMT4">
                    <p:embed/>
                  </p:oleObj>
                </mc:Choice>
                <mc:Fallback>
                  <p:oleObj name="Equation" r:id="rId28" imgW="31716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6940891" y="5802312"/>
                          <a:ext cx="399709" cy="2238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470276" y="44639"/>
            <a:ext cx="5662613" cy="809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Reflection Coefficient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4062413" y="3487738"/>
          <a:ext cx="3155950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480" imgH="1358640" progId="Equation.DSMT4">
                  <p:embed/>
                </p:oleObj>
              </mc:Choice>
              <mc:Fallback>
                <p:oleObj name="Equation" r:id="rId2" imgW="1536480" imgH="1358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2413" y="3487738"/>
                        <a:ext cx="3155950" cy="279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8" name="Group 36"/>
          <p:cNvGrpSpPr>
            <a:grpSpLocks/>
          </p:cNvGrpSpPr>
          <p:nvPr/>
        </p:nvGrpSpPr>
        <p:grpSpPr bwMode="auto">
          <a:xfrm>
            <a:off x="3625851" y="1384301"/>
            <a:ext cx="5472113" cy="1528763"/>
            <a:chOff x="1324" y="872"/>
            <a:chExt cx="3447" cy="963"/>
          </a:xfrm>
        </p:grpSpPr>
        <p:sp>
          <p:nvSpPr>
            <p:cNvPr id="20489" name="Freeform 10"/>
            <p:cNvSpPr>
              <a:spLocks/>
            </p:cNvSpPr>
            <p:nvPr/>
          </p:nvSpPr>
          <p:spPr bwMode="auto">
            <a:xfrm>
              <a:off x="3729" y="1236"/>
              <a:ext cx="116" cy="250"/>
            </a:xfrm>
            <a:custGeom>
              <a:avLst/>
              <a:gdLst>
                <a:gd name="T0" fmla="*/ 36 w 188"/>
                <a:gd name="T1" fmla="*/ 0 h 467"/>
                <a:gd name="T2" fmla="*/ 72 w 188"/>
                <a:gd name="T3" fmla="*/ 11 h 467"/>
                <a:gd name="T4" fmla="*/ 0 w 188"/>
                <a:gd name="T5" fmla="*/ 33 h 467"/>
                <a:gd name="T6" fmla="*/ 72 w 188"/>
                <a:gd name="T7" fmla="*/ 56 h 467"/>
                <a:gd name="T8" fmla="*/ 0 w 188"/>
                <a:gd name="T9" fmla="*/ 78 h 467"/>
                <a:gd name="T10" fmla="*/ 72 w 188"/>
                <a:gd name="T11" fmla="*/ 100 h 467"/>
                <a:gd name="T12" fmla="*/ 0 w 188"/>
                <a:gd name="T13" fmla="*/ 123 h 467"/>
                <a:gd name="T14" fmla="*/ 36 w 188"/>
                <a:gd name="T15" fmla="*/ 134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Freeform 11"/>
            <p:cNvSpPr>
              <a:spLocks/>
            </p:cNvSpPr>
            <p:nvPr/>
          </p:nvSpPr>
          <p:spPr bwMode="auto">
            <a:xfrm>
              <a:off x="4216" y="1161"/>
              <a:ext cx="53" cy="400"/>
            </a:xfrm>
            <a:custGeom>
              <a:avLst/>
              <a:gdLst>
                <a:gd name="T0" fmla="*/ 0 w 89"/>
                <a:gd name="T1" fmla="*/ 0 h 745"/>
                <a:gd name="T2" fmla="*/ 11 w 89"/>
                <a:gd name="T3" fmla="*/ 1 h 745"/>
                <a:gd name="T4" fmla="*/ 21 w 89"/>
                <a:gd name="T5" fmla="*/ 6 h 745"/>
                <a:gd name="T6" fmla="*/ 28 w 89"/>
                <a:gd name="T7" fmla="*/ 12 h 745"/>
                <a:gd name="T8" fmla="*/ 32 w 89"/>
                <a:gd name="T9" fmla="*/ 22 h 745"/>
                <a:gd name="T10" fmla="*/ 32 w 89"/>
                <a:gd name="T11" fmla="*/ 32 h 745"/>
                <a:gd name="T12" fmla="*/ 28 w 89"/>
                <a:gd name="T13" fmla="*/ 40 h 745"/>
                <a:gd name="T14" fmla="*/ 21 w 89"/>
                <a:gd name="T15" fmla="*/ 48 h 745"/>
                <a:gd name="T16" fmla="*/ 11 w 89"/>
                <a:gd name="T17" fmla="*/ 53 h 745"/>
                <a:gd name="T18" fmla="*/ 0 w 89"/>
                <a:gd name="T19" fmla="*/ 53 h 745"/>
                <a:gd name="T20" fmla="*/ 11 w 89"/>
                <a:gd name="T21" fmla="*/ 54 h 745"/>
                <a:gd name="T22" fmla="*/ 21 w 89"/>
                <a:gd name="T23" fmla="*/ 59 h 745"/>
                <a:gd name="T24" fmla="*/ 28 w 89"/>
                <a:gd name="T25" fmla="*/ 67 h 745"/>
                <a:gd name="T26" fmla="*/ 32 w 89"/>
                <a:gd name="T27" fmla="*/ 75 h 745"/>
                <a:gd name="T28" fmla="*/ 32 w 89"/>
                <a:gd name="T29" fmla="*/ 85 h 745"/>
                <a:gd name="T30" fmla="*/ 28 w 89"/>
                <a:gd name="T31" fmla="*/ 94 h 745"/>
                <a:gd name="T32" fmla="*/ 21 w 89"/>
                <a:gd name="T33" fmla="*/ 101 h 745"/>
                <a:gd name="T34" fmla="*/ 11 w 89"/>
                <a:gd name="T35" fmla="*/ 106 h 745"/>
                <a:gd name="T36" fmla="*/ 0 w 89"/>
                <a:gd name="T37" fmla="*/ 107 h 745"/>
                <a:gd name="T38" fmla="*/ 11 w 89"/>
                <a:gd name="T39" fmla="*/ 108 h 745"/>
                <a:gd name="T40" fmla="*/ 21 w 89"/>
                <a:gd name="T41" fmla="*/ 113 h 745"/>
                <a:gd name="T42" fmla="*/ 28 w 89"/>
                <a:gd name="T43" fmla="*/ 120 h 745"/>
                <a:gd name="T44" fmla="*/ 32 w 89"/>
                <a:gd name="T45" fmla="*/ 129 h 745"/>
                <a:gd name="T46" fmla="*/ 32 w 89"/>
                <a:gd name="T47" fmla="*/ 139 h 745"/>
                <a:gd name="T48" fmla="*/ 28 w 89"/>
                <a:gd name="T49" fmla="*/ 148 h 745"/>
                <a:gd name="T50" fmla="*/ 21 w 89"/>
                <a:gd name="T51" fmla="*/ 155 h 745"/>
                <a:gd name="T52" fmla="*/ 11 w 89"/>
                <a:gd name="T53" fmla="*/ 159 h 745"/>
                <a:gd name="T54" fmla="*/ 0 w 89"/>
                <a:gd name="T55" fmla="*/ 161 h 745"/>
                <a:gd name="T56" fmla="*/ 11 w 89"/>
                <a:gd name="T57" fmla="*/ 162 h 745"/>
                <a:gd name="T58" fmla="*/ 21 w 89"/>
                <a:gd name="T59" fmla="*/ 167 h 745"/>
                <a:gd name="T60" fmla="*/ 28 w 89"/>
                <a:gd name="T61" fmla="*/ 173 h 745"/>
                <a:gd name="T62" fmla="*/ 32 w 89"/>
                <a:gd name="T63" fmla="*/ 183 h 745"/>
                <a:gd name="T64" fmla="*/ 32 w 89"/>
                <a:gd name="T65" fmla="*/ 193 h 745"/>
                <a:gd name="T66" fmla="*/ 28 w 89"/>
                <a:gd name="T67" fmla="*/ 201 h 745"/>
                <a:gd name="T68" fmla="*/ 21 w 89"/>
                <a:gd name="T69" fmla="*/ 209 h 745"/>
                <a:gd name="T70" fmla="*/ 11 w 89"/>
                <a:gd name="T71" fmla="*/ 213 h 745"/>
                <a:gd name="T72" fmla="*/ 0 w 89"/>
                <a:gd name="T73" fmla="*/ 21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12"/>
            <p:cNvSpPr>
              <a:spLocks noChangeShapeType="1"/>
            </p:cNvSpPr>
            <p:nvPr/>
          </p:nvSpPr>
          <p:spPr bwMode="auto">
            <a:xfrm>
              <a:off x="4213" y="1161"/>
              <a:ext cx="2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3"/>
            <p:cNvSpPr>
              <a:spLocks noChangeShapeType="1"/>
            </p:cNvSpPr>
            <p:nvPr/>
          </p:nvSpPr>
          <p:spPr bwMode="auto">
            <a:xfrm>
              <a:off x="4213" y="1561"/>
              <a:ext cx="29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Line 14"/>
            <p:cNvSpPr>
              <a:spLocks noChangeShapeType="1"/>
            </p:cNvSpPr>
            <p:nvPr/>
          </p:nvSpPr>
          <p:spPr bwMode="auto">
            <a:xfrm>
              <a:off x="4620" y="1394"/>
              <a:ext cx="15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Line 15"/>
            <p:cNvSpPr>
              <a:spLocks noChangeShapeType="1"/>
            </p:cNvSpPr>
            <p:nvPr/>
          </p:nvSpPr>
          <p:spPr bwMode="auto">
            <a:xfrm>
              <a:off x="4620" y="1295"/>
              <a:ext cx="15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Freeform 16"/>
            <p:cNvSpPr>
              <a:spLocks/>
            </p:cNvSpPr>
            <p:nvPr/>
          </p:nvSpPr>
          <p:spPr bwMode="auto">
            <a:xfrm>
              <a:off x="3788" y="1029"/>
              <a:ext cx="908" cy="266"/>
            </a:xfrm>
            <a:custGeom>
              <a:avLst/>
              <a:gdLst>
                <a:gd name="T0" fmla="*/ 0 w 1486"/>
                <a:gd name="T1" fmla="*/ 112 h 496"/>
                <a:gd name="T2" fmla="*/ 0 w 1486"/>
                <a:gd name="T3" fmla="*/ 0 h 496"/>
                <a:gd name="T4" fmla="*/ 555 w 1486"/>
                <a:gd name="T5" fmla="*/ 0 h 496"/>
                <a:gd name="T6" fmla="*/ 555 w 1486"/>
                <a:gd name="T7" fmla="*/ 143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Freeform 17"/>
            <p:cNvSpPr>
              <a:spLocks/>
            </p:cNvSpPr>
            <p:nvPr/>
          </p:nvSpPr>
          <p:spPr bwMode="auto">
            <a:xfrm>
              <a:off x="3788" y="1394"/>
              <a:ext cx="908" cy="300"/>
            </a:xfrm>
            <a:custGeom>
              <a:avLst/>
              <a:gdLst>
                <a:gd name="T0" fmla="*/ 555 w 1486"/>
                <a:gd name="T1" fmla="*/ 0 h 559"/>
                <a:gd name="T2" fmla="*/ 555 w 1486"/>
                <a:gd name="T3" fmla="*/ 161 h 559"/>
                <a:gd name="T4" fmla="*/ 0 w 1486"/>
                <a:gd name="T5" fmla="*/ 161 h 559"/>
                <a:gd name="T6" fmla="*/ 0 w 1486"/>
                <a:gd name="T7" fmla="*/ 49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8"/>
            <p:cNvSpPr>
              <a:spLocks noChangeShapeType="1"/>
            </p:cNvSpPr>
            <p:nvPr/>
          </p:nvSpPr>
          <p:spPr bwMode="auto">
            <a:xfrm>
              <a:off x="4242" y="1561"/>
              <a:ext cx="1" cy="1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19"/>
            <p:cNvSpPr>
              <a:spLocks noChangeShapeType="1"/>
            </p:cNvSpPr>
            <p:nvPr/>
          </p:nvSpPr>
          <p:spPr bwMode="auto">
            <a:xfrm flipV="1">
              <a:off x="4242" y="1029"/>
              <a:ext cx="1" cy="13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Rectangle 20"/>
            <p:cNvSpPr>
              <a:spLocks noChangeArrowheads="1"/>
            </p:cNvSpPr>
            <p:nvPr/>
          </p:nvSpPr>
          <p:spPr bwMode="auto">
            <a:xfrm>
              <a:off x="3469" y="1169"/>
              <a:ext cx="17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600" i="1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  <a:endParaRPr lang="en-US" sz="3600" i="1">
                <a:latin typeface="Times New Roman" pitchFamily="18" charset="0"/>
              </a:endParaRPr>
            </a:p>
          </p:txBody>
        </p:sp>
        <p:sp>
          <p:nvSpPr>
            <p:cNvPr id="20500" name="Rectangle 21"/>
            <p:cNvSpPr>
              <a:spLocks noChangeArrowheads="1"/>
            </p:cNvSpPr>
            <p:nvPr/>
          </p:nvSpPr>
          <p:spPr bwMode="auto">
            <a:xfrm>
              <a:off x="3996" y="1172"/>
              <a:ext cx="160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600" i="1">
                  <a:solidFill>
                    <a:srgbClr val="000000"/>
                  </a:solidFill>
                  <a:latin typeface="Times New Roman" pitchFamily="18" charset="0"/>
                </a:rPr>
                <a:t>L</a:t>
              </a:r>
              <a:endParaRPr lang="en-US" sz="3600" i="1">
                <a:latin typeface="Times New Roman" pitchFamily="18" charset="0"/>
              </a:endParaRPr>
            </a:p>
          </p:txBody>
        </p:sp>
        <p:sp>
          <p:nvSpPr>
            <p:cNvPr id="20501" name="Rectangle 22"/>
            <p:cNvSpPr>
              <a:spLocks noChangeArrowheads="1"/>
            </p:cNvSpPr>
            <p:nvPr/>
          </p:nvSpPr>
          <p:spPr bwMode="auto">
            <a:xfrm>
              <a:off x="4391" y="1175"/>
              <a:ext cx="192" cy="34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600" i="1" dirty="0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sz="3600" i="1" dirty="0">
                <a:latin typeface="Times New Roman" pitchFamily="18" charset="0"/>
              </a:endParaRPr>
            </a:p>
          </p:txBody>
        </p:sp>
        <p:sp>
          <p:nvSpPr>
            <p:cNvPr id="20502" name="Line 23"/>
            <p:cNvSpPr>
              <a:spLocks noChangeShapeType="1"/>
            </p:cNvSpPr>
            <p:nvPr/>
          </p:nvSpPr>
          <p:spPr bwMode="auto">
            <a:xfrm flipV="1">
              <a:off x="4242" y="888"/>
              <a:ext cx="0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26"/>
            <p:cNvSpPr>
              <a:spLocks noChangeShapeType="1"/>
            </p:cNvSpPr>
            <p:nvPr/>
          </p:nvSpPr>
          <p:spPr bwMode="auto">
            <a:xfrm flipV="1">
              <a:off x="4243" y="1686"/>
              <a:ext cx="0" cy="1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Oval 27"/>
            <p:cNvSpPr>
              <a:spLocks noChangeArrowheads="1"/>
            </p:cNvSpPr>
            <p:nvPr/>
          </p:nvSpPr>
          <p:spPr bwMode="auto">
            <a:xfrm>
              <a:off x="1324" y="1781"/>
              <a:ext cx="58" cy="5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5" name="Line 29"/>
            <p:cNvSpPr>
              <a:spLocks noChangeShapeType="1"/>
            </p:cNvSpPr>
            <p:nvPr/>
          </p:nvSpPr>
          <p:spPr bwMode="auto">
            <a:xfrm flipH="1">
              <a:off x="1408" y="896"/>
              <a:ext cx="28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30"/>
            <p:cNvSpPr>
              <a:spLocks noChangeShapeType="1"/>
            </p:cNvSpPr>
            <p:nvPr/>
          </p:nvSpPr>
          <p:spPr bwMode="auto">
            <a:xfrm flipH="1" flipV="1">
              <a:off x="1387" y="1815"/>
              <a:ext cx="2859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Oval 32"/>
            <p:cNvSpPr>
              <a:spLocks noChangeArrowheads="1"/>
            </p:cNvSpPr>
            <p:nvPr/>
          </p:nvSpPr>
          <p:spPr bwMode="auto">
            <a:xfrm>
              <a:off x="1352" y="872"/>
              <a:ext cx="58" cy="5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Rectangle 33"/>
            <p:cNvSpPr>
              <a:spLocks noChangeArrowheads="1"/>
            </p:cNvSpPr>
            <p:nvPr/>
          </p:nvSpPr>
          <p:spPr bwMode="auto">
            <a:xfrm>
              <a:off x="1873" y="1181"/>
              <a:ext cx="25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3600" i="1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US" sz="3600" baseline="-25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endParaRPr lang="en-US" sz="3600">
                <a:latin typeface="Times New Roman" pitchFamily="18" charset="0"/>
              </a:endParaRPr>
            </a:p>
          </p:txBody>
        </p:sp>
      </p:grpSp>
      <p:graphicFrame>
        <p:nvGraphicFramePr>
          <p:cNvPr id="2048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001562"/>
              </p:ext>
            </p:extLst>
          </p:nvPr>
        </p:nvGraphicFramePr>
        <p:xfrm>
          <a:off x="5511800" y="1928813"/>
          <a:ext cx="939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200" imgH="228600" progId="Equation.DSMT4">
                  <p:embed/>
                </p:oleObj>
              </mc:Choice>
              <mc:Fallback>
                <p:oleObj name="Equation" r:id="rId4" imgW="457200" imgH="2286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1928813"/>
                        <a:ext cx="939800" cy="469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7915" y="49525"/>
            <a:ext cx="2917825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</a:t>
            </a:r>
          </a:p>
        </p:txBody>
      </p:sp>
      <p:sp>
        <p:nvSpPr>
          <p:cNvPr id="21510" name="Rectangle 12"/>
          <p:cNvSpPr>
            <a:spLocks noChangeArrowheads="1"/>
          </p:cNvSpPr>
          <p:nvPr/>
        </p:nvSpPr>
        <p:spPr bwMode="auto">
          <a:xfrm>
            <a:off x="1524000" y="2139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2847976" y="1090614"/>
          <a:ext cx="1954213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38080" imgH="469800" progId="Equation.DSMT4">
                  <p:embed/>
                </p:oleObj>
              </mc:Choice>
              <mc:Fallback>
                <p:oleObj name="Equation" r:id="rId2" imgW="83808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6" y="1090614"/>
                        <a:ext cx="1954213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962421"/>
              </p:ext>
            </p:extLst>
          </p:nvPr>
        </p:nvGraphicFramePr>
        <p:xfrm>
          <a:off x="6313488" y="1127125"/>
          <a:ext cx="2884487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0040" imgH="469800" progId="Equation.DSMT4">
                  <p:embed/>
                </p:oleObj>
              </mc:Choice>
              <mc:Fallback>
                <p:oleObj name="Equation" r:id="rId4" imgW="1130040" imgH="469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3488" y="1127125"/>
                        <a:ext cx="2884487" cy="120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2" name="Text Box 282"/>
          <p:cNvSpPr txBox="1">
            <a:spLocks noChangeArrowheads="1"/>
          </p:cNvSpPr>
          <p:nvPr/>
        </p:nvSpPr>
        <p:spPr bwMode="auto">
          <a:xfrm>
            <a:off x="3406776" y="2435225"/>
            <a:ext cx="5032147" cy="40011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Bandwidth definition is based on SWR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&lt;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21511" name="Rectangle 18"/>
          <p:cNvSpPr>
            <a:spLocks noChangeArrowheads="1"/>
          </p:cNvSpPr>
          <p:nvPr/>
        </p:nvSpPr>
        <p:spPr bwMode="auto">
          <a:xfrm>
            <a:off x="7423334" y="3091501"/>
            <a:ext cx="1825625" cy="12827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Text Box 282"/>
          <p:cNvSpPr txBox="1">
            <a:spLocks noChangeArrowheads="1"/>
          </p:cNvSpPr>
          <p:nvPr/>
        </p:nvSpPr>
        <p:spPr bwMode="auto">
          <a:xfrm>
            <a:off x="3936799" y="2908300"/>
            <a:ext cx="39485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(The value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>
                <a:solidFill>
                  <a:srgbClr val="0000FF"/>
                </a:solidFill>
              </a:rPr>
              <a:t> is often chosen as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2.0</a:t>
            </a:r>
            <a:r>
              <a:rPr lang="en-US" dirty="0">
                <a:solidFill>
                  <a:srgbClr val="0000FF"/>
                </a:solidFill>
              </a:rPr>
              <a:t>.)</a:t>
            </a:r>
            <a:endParaRPr lang="en-US" baseline="-250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966913" y="3519488"/>
            <a:ext cx="4081461" cy="2660527"/>
            <a:chOff x="1966913" y="3519488"/>
            <a:chExt cx="4081461" cy="2660527"/>
          </a:xfrm>
        </p:grpSpPr>
        <p:sp>
          <p:nvSpPr>
            <p:cNvPr id="21516" name="Line 260"/>
            <p:cNvSpPr>
              <a:spLocks noChangeShapeType="1"/>
            </p:cNvSpPr>
            <p:nvPr/>
          </p:nvSpPr>
          <p:spPr bwMode="auto">
            <a:xfrm flipV="1">
              <a:off x="2467894" y="3613027"/>
              <a:ext cx="1588" cy="25669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261"/>
            <p:cNvSpPr>
              <a:spLocks noChangeShapeType="1"/>
            </p:cNvSpPr>
            <p:nvPr/>
          </p:nvSpPr>
          <p:spPr bwMode="auto">
            <a:xfrm>
              <a:off x="2307557" y="5630740"/>
              <a:ext cx="3289301" cy="15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271"/>
            <p:cNvSpPr>
              <a:spLocks noChangeShapeType="1"/>
            </p:cNvSpPr>
            <p:nvPr/>
          </p:nvSpPr>
          <p:spPr bwMode="auto">
            <a:xfrm flipV="1">
              <a:off x="3323557" y="4533777"/>
              <a:ext cx="0" cy="1149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272"/>
            <p:cNvSpPr>
              <a:spLocks noChangeShapeType="1"/>
            </p:cNvSpPr>
            <p:nvPr/>
          </p:nvSpPr>
          <p:spPr bwMode="auto">
            <a:xfrm flipV="1">
              <a:off x="4612607" y="4538540"/>
              <a:ext cx="0" cy="1149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73"/>
            <p:cNvSpPr>
              <a:spLocks noChangeShapeType="1"/>
            </p:cNvSpPr>
            <p:nvPr/>
          </p:nvSpPr>
          <p:spPr bwMode="auto">
            <a:xfrm rot="5400000">
              <a:off x="3202907" y="4314702"/>
              <a:ext cx="12700" cy="15557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274"/>
            <p:cNvSpPr>
              <a:spLocks/>
            </p:cNvSpPr>
            <p:nvPr/>
          </p:nvSpPr>
          <p:spPr bwMode="auto">
            <a:xfrm>
              <a:off x="3126707" y="3897190"/>
              <a:ext cx="1706563" cy="1228725"/>
            </a:xfrm>
            <a:custGeom>
              <a:avLst/>
              <a:gdLst>
                <a:gd name="T0" fmla="*/ 0 w 1005"/>
                <a:gd name="T1" fmla="*/ 0 h 774"/>
                <a:gd name="T2" fmla="*/ 306 w 1005"/>
                <a:gd name="T3" fmla="*/ 657 h 774"/>
                <a:gd name="T4" fmla="*/ 828 w 1005"/>
                <a:gd name="T5" fmla="*/ 666 h 774"/>
                <a:gd name="T6" fmla="*/ 1150 w 1005"/>
                <a:gd name="T7" fmla="*/ 8 h 7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5"/>
                <a:gd name="T13" fmla="*/ 0 h 774"/>
                <a:gd name="T14" fmla="*/ 1005 w 1005"/>
                <a:gd name="T15" fmla="*/ 774 h 7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5" h="774">
                  <a:moveTo>
                    <a:pt x="0" y="0"/>
                  </a:moveTo>
                  <a:cubicBezTo>
                    <a:pt x="47" y="109"/>
                    <a:pt x="146" y="546"/>
                    <a:pt x="267" y="657"/>
                  </a:cubicBezTo>
                  <a:cubicBezTo>
                    <a:pt x="388" y="768"/>
                    <a:pt x="601" y="774"/>
                    <a:pt x="724" y="666"/>
                  </a:cubicBezTo>
                  <a:cubicBezTo>
                    <a:pt x="847" y="558"/>
                    <a:pt x="947" y="145"/>
                    <a:pt x="1005" y="8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Line 276"/>
            <p:cNvSpPr>
              <a:spLocks noChangeShapeType="1"/>
            </p:cNvSpPr>
            <p:nvPr/>
          </p:nvSpPr>
          <p:spPr bwMode="auto">
            <a:xfrm flipH="1" flipV="1">
              <a:off x="3961732" y="5060827"/>
              <a:ext cx="11113" cy="6302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Line 277"/>
            <p:cNvSpPr>
              <a:spLocks noChangeShapeType="1"/>
            </p:cNvSpPr>
            <p:nvPr/>
          </p:nvSpPr>
          <p:spPr bwMode="auto">
            <a:xfrm rot="5400000">
              <a:off x="3521995" y="3449514"/>
              <a:ext cx="1588" cy="2173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Oval 280"/>
            <p:cNvSpPr>
              <a:spLocks noChangeArrowheads="1"/>
            </p:cNvSpPr>
            <p:nvPr/>
          </p:nvSpPr>
          <p:spPr bwMode="auto">
            <a:xfrm>
              <a:off x="3287044" y="4433765"/>
              <a:ext cx="150813" cy="150813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Oval 281"/>
            <p:cNvSpPr>
              <a:spLocks noChangeArrowheads="1"/>
            </p:cNvSpPr>
            <p:nvPr/>
          </p:nvSpPr>
          <p:spPr bwMode="auto">
            <a:xfrm>
              <a:off x="4533232" y="4449640"/>
              <a:ext cx="150813" cy="150813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3" name="Oval 284"/>
            <p:cNvSpPr>
              <a:spLocks noChangeArrowheads="1"/>
            </p:cNvSpPr>
            <p:nvPr/>
          </p:nvSpPr>
          <p:spPr bwMode="auto">
            <a:xfrm>
              <a:off x="3885532" y="4992565"/>
              <a:ext cx="150813" cy="150813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8955205"/>
                </p:ext>
              </p:extLst>
            </p:nvPr>
          </p:nvGraphicFramePr>
          <p:xfrm>
            <a:off x="4926013" y="4341813"/>
            <a:ext cx="795337" cy="423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82400" imgH="253800" progId="Equation.DSMT4">
                    <p:embed/>
                  </p:oleObj>
                </mc:Choice>
                <mc:Fallback>
                  <p:oleObj name="Equation" r:id="rId6" imgW="482400" imgH="2538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26013" y="4341813"/>
                          <a:ext cx="795337" cy="4238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9229206"/>
                </p:ext>
              </p:extLst>
            </p:nvPr>
          </p:nvGraphicFramePr>
          <p:xfrm>
            <a:off x="2038350" y="4314825"/>
            <a:ext cx="313090" cy="402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77480" imgH="228600" progId="Equation.DSMT4">
                    <p:embed/>
                  </p:oleObj>
                </mc:Choice>
                <mc:Fallback>
                  <p:oleObj name="Equation" r:id="rId8" imgW="1774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038350" y="4314825"/>
                          <a:ext cx="313090" cy="4025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31886762"/>
                </p:ext>
              </p:extLst>
            </p:nvPr>
          </p:nvGraphicFramePr>
          <p:xfrm>
            <a:off x="1995487" y="3519488"/>
            <a:ext cx="303099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39680" imgH="177480" progId="Equation.DSMT4">
                    <p:embed/>
                  </p:oleObj>
                </mc:Choice>
                <mc:Fallback>
                  <p:oleObj name="Equation" r:id="rId10" imgW="1396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995487" y="3519488"/>
                          <a:ext cx="303099" cy="3857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68432537"/>
                </p:ext>
              </p:extLst>
            </p:nvPr>
          </p:nvGraphicFramePr>
          <p:xfrm>
            <a:off x="5761037" y="5478463"/>
            <a:ext cx="287337" cy="3831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52280" imgH="203040" progId="Equation.DSMT4">
                    <p:embed/>
                  </p:oleObj>
                </mc:Choice>
                <mc:Fallback>
                  <p:oleObj name="Equation" r:id="rId12" imgW="1522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3"/>
                        <a:stretch>
                          <a:fillRect/>
                        </a:stretch>
                      </p:blipFill>
                      <p:spPr>
                        <a:xfrm>
                          <a:off x="5761037" y="5478463"/>
                          <a:ext cx="287337" cy="3831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8165983"/>
                </p:ext>
              </p:extLst>
            </p:nvPr>
          </p:nvGraphicFramePr>
          <p:xfrm>
            <a:off x="1966913" y="4953000"/>
            <a:ext cx="310583" cy="2557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15640" imgH="177480" progId="Equation.DSMT4">
                    <p:embed/>
                  </p:oleObj>
                </mc:Choice>
                <mc:Fallback>
                  <p:oleObj name="Equation" r:id="rId14" imgW="2156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1966913" y="4953000"/>
                          <a:ext cx="310583" cy="2557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22923949"/>
                </p:ext>
              </p:extLst>
            </p:nvPr>
          </p:nvGraphicFramePr>
          <p:xfrm>
            <a:off x="3160712" y="5707051"/>
            <a:ext cx="268287" cy="402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52280" imgH="228600" progId="Equation.DSMT4">
                    <p:embed/>
                  </p:oleObj>
                </mc:Choice>
                <mc:Fallback>
                  <p:oleObj name="Equation" r:id="rId16" imgW="1522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160712" y="5707051"/>
                          <a:ext cx="268287" cy="4024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24525698"/>
                </p:ext>
              </p:extLst>
            </p:nvPr>
          </p:nvGraphicFramePr>
          <p:xfrm>
            <a:off x="4481512" y="5715385"/>
            <a:ext cx="300037" cy="3857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228600" progId="Equation.DSMT4">
                    <p:embed/>
                  </p:oleObj>
                </mc:Choice>
                <mc:Fallback>
                  <p:oleObj name="Equation" r:id="rId18" imgW="1774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481512" y="5715385"/>
                          <a:ext cx="300037" cy="3857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4251359"/>
                </p:ext>
              </p:extLst>
            </p:nvPr>
          </p:nvGraphicFramePr>
          <p:xfrm>
            <a:off x="3811588" y="5713412"/>
            <a:ext cx="284162" cy="3897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166243" imgH="228567" progId="Equation.DSMT4">
                    <p:embed/>
                  </p:oleObj>
                </mc:Choice>
                <mc:Fallback>
                  <p:oleObj name="Equation" r:id="rId20" imgW="166243" imgH="22856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3811588" y="5713412"/>
                          <a:ext cx="284162" cy="38970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6" name="Group 15"/>
          <p:cNvGrpSpPr/>
          <p:nvPr/>
        </p:nvGrpSpPr>
        <p:grpSpPr>
          <a:xfrm>
            <a:off x="6635934" y="3471863"/>
            <a:ext cx="3670981" cy="2720026"/>
            <a:chOff x="6635934" y="3471863"/>
            <a:chExt cx="3670981" cy="2720026"/>
          </a:xfrm>
        </p:grpSpPr>
        <p:sp>
          <p:nvSpPr>
            <p:cNvPr id="21534" name="Line 19"/>
            <p:cNvSpPr>
              <a:spLocks noChangeShapeType="1"/>
            </p:cNvSpPr>
            <p:nvPr/>
          </p:nvSpPr>
          <p:spPr bwMode="auto">
            <a:xfrm flipV="1">
              <a:off x="8282171" y="3624901"/>
              <a:ext cx="1587" cy="25669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20"/>
            <p:cNvSpPr>
              <a:spLocks noChangeShapeType="1"/>
            </p:cNvSpPr>
            <p:nvPr/>
          </p:nvSpPr>
          <p:spPr bwMode="auto">
            <a:xfrm>
              <a:off x="6635934" y="5642614"/>
              <a:ext cx="329864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1" name="Line 233"/>
            <p:cNvSpPr>
              <a:spLocks noChangeShapeType="1"/>
            </p:cNvSpPr>
            <p:nvPr/>
          </p:nvSpPr>
          <p:spPr bwMode="auto">
            <a:xfrm>
              <a:off x="8202796" y="5093339"/>
              <a:ext cx="182562" cy="158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Line 237"/>
            <p:cNvSpPr>
              <a:spLocks noChangeShapeType="1"/>
            </p:cNvSpPr>
            <p:nvPr/>
          </p:nvSpPr>
          <p:spPr bwMode="auto">
            <a:xfrm flipV="1">
              <a:off x="7651934" y="4545651"/>
              <a:ext cx="0" cy="1149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Line 238"/>
            <p:cNvSpPr>
              <a:spLocks noChangeShapeType="1"/>
            </p:cNvSpPr>
            <p:nvPr/>
          </p:nvSpPr>
          <p:spPr bwMode="auto">
            <a:xfrm flipV="1">
              <a:off x="8915583" y="4550414"/>
              <a:ext cx="0" cy="1149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239"/>
            <p:cNvSpPr>
              <a:spLocks noChangeShapeType="1"/>
            </p:cNvSpPr>
            <p:nvPr/>
          </p:nvSpPr>
          <p:spPr bwMode="auto">
            <a:xfrm rot="5400000">
              <a:off x="8274234" y="3991614"/>
              <a:ext cx="0" cy="1198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Freeform 243"/>
            <p:cNvSpPr>
              <a:spLocks/>
            </p:cNvSpPr>
            <p:nvPr/>
          </p:nvSpPr>
          <p:spPr bwMode="auto">
            <a:xfrm>
              <a:off x="7439209" y="3902714"/>
              <a:ext cx="1706562" cy="1228725"/>
            </a:xfrm>
            <a:custGeom>
              <a:avLst/>
              <a:gdLst>
                <a:gd name="T0" fmla="*/ 0 w 1005"/>
                <a:gd name="T1" fmla="*/ 0 h 774"/>
                <a:gd name="T2" fmla="*/ 306 w 1005"/>
                <a:gd name="T3" fmla="*/ 657 h 774"/>
                <a:gd name="T4" fmla="*/ 828 w 1005"/>
                <a:gd name="T5" fmla="*/ 666 h 774"/>
                <a:gd name="T6" fmla="*/ 1150 w 1005"/>
                <a:gd name="T7" fmla="*/ 8 h 7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5"/>
                <a:gd name="T13" fmla="*/ 0 h 774"/>
                <a:gd name="T14" fmla="*/ 1005 w 1005"/>
                <a:gd name="T15" fmla="*/ 774 h 7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5" h="774">
                  <a:moveTo>
                    <a:pt x="0" y="0"/>
                  </a:moveTo>
                  <a:cubicBezTo>
                    <a:pt x="47" y="109"/>
                    <a:pt x="146" y="546"/>
                    <a:pt x="267" y="657"/>
                  </a:cubicBezTo>
                  <a:cubicBezTo>
                    <a:pt x="388" y="768"/>
                    <a:pt x="601" y="774"/>
                    <a:pt x="724" y="666"/>
                  </a:cubicBezTo>
                  <a:cubicBezTo>
                    <a:pt x="847" y="558"/>
                    <a:pt x="947" y="145"/>
                    <a:pt x="1005" y="8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Oval 278"/>
            <p:cNvSpPr>
              <a:spLocks noChangeArrowheads="1"/>
            </p:cNvSpPr>
            <p:nvPr/>
          </p:nvSpPr>
          <p:spPr bwMode="auto">
            <a:xfrm>
              <a:off x="7605896" y="4507551"/>
              <a:ext cx="150812" cy="150813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9" name="Oval 279"/>
            <p:cNvSpPr>
              <a:spLocks noChangeArrowheads="1"/>
            </p:cNvSpPr>
            <p:nvPr/>
          </p:nvSpPr>
          <p:spPr bwMode="auto">
            <a:xfrm>
              <a:off x="8823508" y="4496439"/>
              <a:ext cx="150812" cy="150813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0" name="Oval 283"/>
            <p:cNvSpPr>
              <a:spLocks noChangeArrowheads="1"/>
            </p:cNvSpPr>
            <p:nvPr/>
          </p:nvSpPr>
          <p:spPr bwMode="auto">
            <a:xfrm>
              <a:off x="8213909" y="5004439"/>
              <a:ext cx="150812" cy="150813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6588169"/>
                </p:ext>
              </p:extLst>
            </p:nvPr>
          </p:nvGraphicFramePr>
          <p:xfrm>
            <a:off x="9167813" y="4368800"/>
            <a:ext cx="795337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482400" imgH="253800" progId="Equation.DSMT4">
                    <p:embed/>
                  </p:oleObj>
                </mc:Choice>
                <mc:Fallback>
                  <p:oleObj name="Equation" r:id="rId22" imgW="482400" imgH="2538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67813" y="4368800"/>
                          <a:ext cx="795337" cy="4222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5956007"/>
                </p:ext>
              </p:extLst>
            </p:nvPr>
          </p:nvGraphicFramePr>
          <p:xfrm>
            <a:off x="7138988" y="4360863"/>
            <a:ext cx="312737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12695" imgH="402336" progId="Equation.DSMT4">
                    <p:embed/>
                  </p:oleObj>
                </mc:Choice>
                <mc:Fallback>
                  <p:oleObj name="Equation" r:id="rId24" imgW="312695" imgH="402336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7138988" y="4360863"/>
                          <a:ext cx="312737" cy="40163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8363632"/>
                </p:ext>
              </p:extLst>
            </p:nvPr>
          </p:nvGraphicFramePr>
          <p:xfrm>
            <a:off x="7896225" y="3471863"/>
            <a:ext cx="30321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303340" imgH="387194" progId="Equation.DSMT4">
                    <p:embed/>
                  </p:oleObj>
                </mc:Choice>
                <mc:Fallback>
                  <p:oleObj name="Equation" r:id="rId26" imgW="303340" imgH="387194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896225" y="3471863"/>
                          <a:ext cx="303213" cy="3873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64770590"/>
                </p:ext>
              </p:extLst>
            </p:nvPr>
          </p:nvGraphicFramePr>
          <p:xfrm>
            <a:off x="7816850" y="5062538"/>
            <a:ext cx="309563" cy="255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309457" imgH="256327" progId="Equation.DSMT4">
                    <p:embed/>
                  </p:oleObj>
                </mc:Choice>
                <mc:Fallback>
                  <p:oleObj name="Equation" r:id="rId28" imgW="309457" imgH="256327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816850" y="5062538"/>
                          <a:ext cx="309563" cy="2555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6791957"/>
                </p:ext>
              </p:extLst>
            </p:nvPr>
          </p:nvGraphicFramePr>
          <p:xfrm>
            <a:off x="10052051" y="5524500"/>
            <a:ext cx="254864" cy="2803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26720" imgH="139680" progId="Equation.DSMT4">
                    <p:embed/>
                  </p:oleObj>
                </mc:Choice>
                <mc:Fallback>
                  <p:oleObj name="Equation" r:id="rId30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10052051" y="5524500"/>
                          <a:ext cx="254864" cy="2803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449977"/>
                </p:ext>
              </p:extLst>
            </p:nvPr>
          </p:nvGraphicFramePr>
          <p:xfrm>
            <a:off x="8785224" y="5665788"/>
            <a:ext cx="320675" cy="44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164880" imgH="228600" progId="Equation.DSMT4">
                    <p:embed/>
                  </p:oleObj>
                </mc:Choice>
                <mc:Fallback>
                  <p:oleObj name="Equation" r:id="rId32" imgW="16488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8785224" y="5665788"/>
                          <a:ext cx="320675" cy="4440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355302"/>
                </p:ext>
              </p:extLst>
            </p:nvPr>
          </p:nvGraphicFramePr>
          <p:xfrm>
            <a:off x="7378699" y="5694362"/>
            <a:ext cx="456847" cy="4111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4" imgW="253800" imgH="228600" progId="Equation.DSMT4">
                    <p:embed/>
                  </p:oleObj>
                </mc:Choice>
                <mc:Fallback>
                  <p:oleObj name="Equation" r:id="rId34" imgW="25380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5"/>
                        <a:stretch>
                          <a:fillRect/>
                        </a:stretch>
                      </p:blipFill>
                      <p:spPr>
                        <a:xfrm>
                          <a:off x="7378699" y="5694362"/>
                          <a:ext cx="456847" cy="41116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318965" y="97024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676547"/>
              </p:ext>
            </p:extLst>
          </p:nvPr>
        </p:nvGraphicFramePr>
        <p:xfrm>
          <a:off x="4916488" y="1184275"/>
          <a:ext cx="314960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98320" imgH="431640" progId="Equation.DSMT4">
                  <p:embed/>
                </p:oleObj>
              </mc:Choice>
              <mc:Fallback>
                <p:oleObj name="Equation" r:id="rId2" imgW="14983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488" y="1184275"/>
                        <a:ext cx="314960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811714" y="2219325"/>
          <a:ext cx="25304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58640" imgH="482400" progId="Equation.DSMT4">
                  <p:embed/>
                </p:oleObj>
              </mc:Choice>
              <mc:Fallback>
                <p:oleObj name="Equation" r:id="rId4" imgW="135864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4" y="2219325"/>
                        <a:ext cx="2530475" cy="903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848225" y="3975101"/>
          <a:ext cx="14938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760" imgH="431640" progId="Equation.DSMT4">
                  <p:embed/>
                </p:oleObj>
              </mc:Choice>
              <mc:Fallback>
                <p:oleObj name="Equation" r:id="rId6" imgW="76176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3975101"/>
                        <a:ext cx="1493838" cy="836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527925" y="3971925"/>
          <a:ext cx="21018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93760" imgH="457200" progId="Equation.DSMT4">
                  <p:embed/>
                </p:oleObj>
              </mc:Choice>
              <mc:Fallback>
                <p:oleObj name="Equation" r:id="rId8" imgW="11937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7925" y="3971925"/>
                        <a:ext cx="2101850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114534"/>
              </p:ext>
            </p:extLst>
          </p:nvPr>
        </p:nvGraphicFramePr>
        <p:xfrm>
          <a:off x="5441950" y="5156200"/>
          <a:ext cx="203358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55600" imgH="672840" progId="Equation.DSMT4">
                  <p:embed/>
                </p:oleObj>
              </mc:Choice>
              <mc:Fallback>
                <p:oleObj name="Equation" r:id="rId10" imgW="1155600" imgH="672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5156200"/>
                        <a:ext cx="2033588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17"/>
          <p:cNvSpPr>
            <a:spLocks noChangeArrowheads="1"/>
          </p:cNvSpPr>
          <p:nvPr/>
        </p:nvSpPr>
        <p:spPr bwMode="auto">
          <a:xfrm>
            <a:off x="4328948" y="5222340"/>
            <a:ext cx="6223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22538" name="Text Box 18"/>
          <p:cNvSpPr txBox="1">
            <a:spLocks noChangeArrowheads="1"/>
          </p:cNvSpPr>
          <p:nvPr/>
        </p:nvSpPr>
        <p:spPr bwMode="auto">
          <a:xfrm>
            <a:off x="1760538" y="3494089"/>
            <a:ext cx="424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We can solve for </a:t>
            </a:r>
            <a:r>
              <a:rPr lang="en-US" sz="2000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sz="2000" i="1" baseline="-25000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sz="2000" dirty="0">
                <a:solidFill>
                  <a:srgbClr val="0000FF"/>
                </a:solidFill>
              </a:rPr>
              <a:t> in terms of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2539" name="AutoShape 19"/>
          <p:cNvSpPr>
            <a:spLocks noChangeArrowheads="1"/>
          </p:cNvSpPr>
          <p:nvPr/>
        </p:nvSpPr>
        <p:spPr bwMode="auto">
          <a:xfrm>
            <a:off x="6756401" y="4287839"/>
            <a:ext cx="449263" cy="204787"/>
          </a:xfrm>
          <a:prstGeom prst="rightArrow">
            <a:avLst>
              <a:gd name="adj1" fmla="val 50000"/>
              <a:gd name="adj2" fmla="val 54845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20"/>
          <p:cNvSpPr>
            <a:spLocks noChangeArrowheads="1"/>
          </p:cNvSpPr>
          <p:nvPr/>
        </p:nvSpPr>
        <p:spPr bwMode="auto">
          <a:xfrm>
            <a:off x="3162816" y="2451925"/>
            <a:ext cx="153511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Recall that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31390" y="1400195"/>
            <a:ext cx="3690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Fractional (relative) bandwidth: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524000" y="2915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518233"/>
              </p:ext>
            </p:extLst>
          </p:nvPr>
        </p:nvGraphicFramePr>
        <p:xfrm>
          <a:off x="4157724" y="2144342"/>
          <a:ext cx="2222500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55600" imgH="672840" progId="Equation.DSMT4">
                  <p:embed/>
                </p:oleObj>
              </mc:Choice>
              <mc:Fallback>
                <p:oleObj name="Equation" r:id="rId2" imgW="1155600" imgH="6728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724" y="2144342"/>
                        <a:ext cx="2222500" cy="12890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1524000" y="29014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5" name="Object 10"/>
          <p:cNvGraphicFramePr>
            <a:graphicFrameLocks noChangeAspect="1"/>
          </p:cNvGraphicFramePr>
          <p:nvPr/>
        </p:nvGraphicFramePr>
        <p:xfrm>
          <a:off x="4938713" y="3776663"/>
          <a:ext cx="2157412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31560" imgH="672840" progId="Equation.DSMT4">
                  <p:embed/>
                </p:oleObj>
              </mc:Choice>
              <mc:Fallback>
                <p:oleObj name="Equation" r:id="rId4" imgW="1231560" imgH="6728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713" y="3776663"/>
                        <a:ext cx="2157412" cy="1179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12"/>
          <p:cNvGraphicFramePr>
            <a:graphicFrameLocks noChangeAspect="1"/>
          </p:cNvGraphicFramePr>
          <p:nvPr/>
        </p:nvGraphicFramePr>
        <p:xfrm>
          <a:off x="4921250" y="5316539"/>
          <a:ext cx="233045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20480" imgH="672840" progId="Equation.DSMT4">
                  <p:embed/>
                </p:oleObj>
              </mc:Choice>
              <mc:Fallback>
                <p:oleObj name="Equation" r:id="rId6" imgW="1320480" imgH="6728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0" y="5316539"/>
                        <a:ext cx="233045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8668564"/>
              </p:ext>
            </p:extLst>
          </p:nvPr>
        </p:nvGraphicFramePr>
        <p:xfrm>
          <a:off x="6440489" y="1225550"/>
          <a:ext cx="16605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77760" imgH="228600" progId="Equation.DSMT4">
                  <p:embed/>
                </p:oleObj>
              </mc:Choice>
              <mc:Fallback>
                <p:oleObj name="Equation" r:id="rId8" imgW="97776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0489" y="1225550"/>
                        <a:ext cx="1660525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Rectangle 17"/>
          <p:cNvSpPr>
            <a:spLocks noChangeArrowheads="1"/>
          </p:cNvSpPr>
          <p:nvPr/>
        </p:nvSpPr>
        <p:spPr bwMode="auto">
          <a:xfrm>
            <a:off x="2773364" y="2616201"/>
            <a:ext cx="942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Hence</a:t>
            </a:r>
          </a:p>
        </p:txBody>
      </p:sp>
      <p:sp>
        <p:nvSpPr>
          <p:cNvPr id="23562" name="Rectangle 18"/>
          <p:cNvSpPr>
            <a:spLocks noChangeArrowheads="1"/>
          </p:cNvSpPr>
          <p:nvPr/>
        </p:nvSpPr>
        <p:spPr bwMode="auto">
          <a:xfrm>
            <a:off x="1739900" y="1200151"/>
            <a:ext cx="52578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To determine correct sign, enforce that</a:t>
            </a:r>
          </a:p>
        </p:txBody>
      </p:sp>
      <p:sp>
        <p:nvSpPr>
          <p:cNvPr id="23563" name="Rectangle 19"/>
          <p:cNvSpPr>
            <a:spLocks noChangeArrowheads="1"/>
          </p:cNvSpPr>
          <p:nvPr/>
        </p:nvSpPr>
        <p:spPr bwMode="auto">
          <a:xfrm>
            <a:off x="3105151" y="4367213"/>
            <a:ext cx="14890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Therefore</a:t>
            </a:r>
          </a:p>
        </p:txBody>
      </p:sp>
      <p:sp>
        <p:nvSpPr>
          <p:cNvPr id="23564" name="Text Box 20"/>
          <p:cNvSpPr txBox="1">
            <a:spLocks noChangeArrowheads="1"/>
          </p:cNvSpPr>
          <p:nvPr/>
        </p:nvSpPr>
        <p:spPr bwMode="auto">
          <a:xfrm>
            <a:off x="6674024" y="1777238"/>
            <a:ext cx="36343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(Therefore, choose the plus sign.)</a:t>
            </a:r>
          </a:p>
        </p:txBody>
      </p:sp>
      <p:sp>
        <p:nvSpPr>
          <p:cNvPr id="100374" name="Rectangle 22"/>
          <p:cNvSpPr>
            <a:spLocks noGrp="1" noChangeArrowheads="1"/>
          </p:cNvSpPr>
          <p:nvPr>
            <p:ph type="title"/>
          </p:nvPr>
        </p:nvSpPr>
        <p:spPr>
          <a:xfrm>
            <a:off x="3348488" y="168275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919AD95-05A9-4055-B5CC-AE41EEEFF42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24000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3608389" y="3494089"/>
          <a:ext cx="1730375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61760" imgH="469800" progId="Equation.DSMT4">
                  <p:embed/>
                </p:oleObj>
              </mc:Choice>
              <mc:Fallback>
                <p:oleObj name="Equation" r:id="rId2" imgW="7617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9" y="3494089"/>
                        <a:ext cx="1730375" cy="1074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6767513" y="3452814"/>
          <a:ext cx="1833562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431640" progId="Equation.DSMT4">
                  <p:embed/>
                </p:oleObj>
              </mc:Choice>
              <mc:Fallback>
                <p:oleObj name="Equation" r:id="rId4" imgW="7617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513" y="3452814"/>
                        <a:ext cx="1833562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1524000" y="30014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0" name="Object 10"/>
          <p:cNvGraphicFramePr>
            <a:graphicFrameLocks noChangeAspect="1"/>
          </p:cNvGraphicFramePr>
          <p:nvPr/>
        </p:nvGraphicFramePr>
        <p:xfrm>
          <a:off x="4225926" y="5084763"/>
          <a:ext cx="58769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06560" imgH="507960" progId="Equation.DSMT4">
                  <p:embed/>
                </p:oleObj>
              </mc:Choice>
              <mc:Fallback>
                <p:oleObj name="Equation" r:id="rId6" imgW="2806560" imgH="5079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6" y="5084763"/>
                        <a:ext cx="587692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1524000" y="29966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1" name="Object 1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1150845"/>
              </p:ext>
            </p:extLst>
          </p:nvPr>
        </p:nvGraphicFramePr>
        <p:xfrm>
          <a:off x="5402428" y="1457870"/>
          <a:ext cx="2415034" cy="81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44520" imgH="419040" progId="Equation.DSMT4">
                  <p:embed/>
                </p:oleObj>
              </mc:Choice>
              <mc:Fallback>
                <p:oleObj name="Equation" r:id="rId8" imgW="1244520" imgH="419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2428" y="1457870"/>
                        <a:ext cx="2415034" cy="8144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Rectangle 20"/>
          <p:cNvSpPr>
            <a:spLocks noChangeArrowheads="1"/>
          </p:cNvSpPr>
          <p:nvPr/>
        </p:nvSpPr>
        <p:spPr bwMode="auto">
          <a:xfrm>
            <a:off x="1008063" y="2722563"/>
            <a:ext cx="360045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Now we need to solve for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2000" baseline="-25000" dirty="0">
                <a:solidFill>
                  <a:srgbClr val="0000FF"/>
                </a:solidFill>
                <a:latin typeface="Times New Roman" pitchFamily="18" charset="0"/>
              </a:rPr>
              <a:t>0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4588" name="Rectangle 22"/>
          <p:cNvSpPr>
            <a:spLocks noChangeArrowheads="1"/>
          </p:cNvSpPr>
          <p:nvPr/>
        </p:nvSpPr>
        <p:spPr bwMode="auto">
          <a:xfrm>
            <a:off x="4232276" y="1616076"/>
            <a:ext cx="100806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Hence,</a:t>
            </a:r>
          </a:p>
        </p:txBody>
      </p:sp>
      <p:sp>
        <p:nvSpPr>
          <p:cNvPr id="24589" name="Rectangle 23"/>
          <p:cNvSpPr>
            <a:spLocks noChangeArrowheads="1"/>
          </p:cNvSpPr>
          <p:nvPr/>
        </p:nvSpPr>
        <p:spPr bwMode="auto">
          <a:xfrm>
            <a:off x="5795964" y="3706813"/>
            <a:ext cx="7524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24590" name="Rectangle 24"/>
          <p:cNvSpPr>
            <a:spLocks noChangeArrowheads="1"/>
          </p:cNvSpPr>
          <p:nvPr/>
        </p:nvSpPr>
        <p:spPr bwMode="auto">
          <a:xfrm>
            <a:off x="3186522" y="5343463"/>
            <a:ext cx="90253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Also,</a:t>
            </a:r>
          </a:p>
        </p:txBody>
      </p:sp>
      <p:sp>
        <p:nvSpPr>
          <p:cNvPr id="107546" name="Rectangle 26"/>
          <p:cNvSpPr>
            <a:spLocks noGrp="1" noChangeArrowheads="1"/>
          </p:cNvSpPr>
          <p:nvPr>
            <p:ph type="title"/>
          </p:nvPr>
        </p:nvSpPr>
        <p:spPr>
          <a:xfrm>
            <a:off x="3313690" y="147823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919AD95-05A9-4055-B5CC-AE41EEEFF42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</p:txBody>
      </p:sp>
      <p:graphicFrame>
        <p:nvGraphicFramePr>
          <p:cNvPr id="25602" name="Object 1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08349837"/>
              </p:ext>
            </p:extLst>
          </p:nvPr>
        </p:nvGraphicFramePr>
        <p:xfrm>
          <a:off x="3862389" y="2768601"/>
          <a:ext cx="27511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0" imgH="507960" progId="Equation.DSMT4">
                  <p:embed/>
                </p:oleObj>
              </mc:Choice>
              <mc:Fallback>
                <p:oleObj name="Equation" r:id="rId2" imgW="1396800" imgH="5079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9" y="2768601"/>
                        <a:ext cx="2751137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5"/>
          <p:cNvSpPr>
            <a:spLocks noChangeArrowheads="1"/>
          </p:cNvSpPr>
          <p:nvPr/>
        </p:nvSpPr>
        <p:spPr bwMode="auto">
          <a:xfrm>
            <a:off x="1524000" y="3125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5202238" y="4476750"/>
          <a:ext cx="17526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76240" imgH="241200" progId="Equation.DSMT4">
                  <p:embed/>
                </p:oleObj>
              </mc:Choice>
              <mc:Fallback>
                <p:oleObj name="Equation" r:id="rId4" imgW="87624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4476750"/>
                        <a:ext cx="17526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6"/>
          <p:cNvGraphicFramePr>
            <a:graphicFrameLocks noChangeAspect="1"/>
          </p:cNvGraphicFramePr>
          <p:nvPr/>
        </p:nvGraphicFramePr>
        <p:xfrm>
          <a:off x="5063364" y="5713887"/>
          <a:ext cx="202247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39600" imgH="253800" progId="Equation.DSMT4">
                  <p:embed/>
                </p:oleObj>
              </mc:Choice>
              <mc:Fallback>
                <p:oleObj name="Equation" r:id="rId6" imgW="9396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3364" y="5713887"/>
                        <a:ext cx="2022475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1524000" y="27633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05" name="Object 1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07226721"/>
              </p:ext>
            </p:extLst>
          </p:nvPr>
        </p:nvGraphicFramePr>
        <p:xfrm>
          <a:off x="4081464" y="1244600"/>
          <a:ext cx="20288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54080" imgH="482400" progId="Equation.DSMT4">
                  <p:embed/>
                </p:oleObj>
              </mc:Choice>
              <mc:Fallback>
                <p:oleObj name="Equation" r:id="rId8" imgW="1054080" imgH="482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4" y="1244600"/>
                        <a:ext cx="2028825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Rectangle 16"/>
          <p:cNvSpPr>
            <a:spLocks noChangeArrowheads="1"/>
          </p:cNvSpPr>
          <p:nvPr/>
        </p:nvSpPr>
        <p:spPr bwMode="auto">
          <a:xfrm>
            <a:off x="2389559" y="1389063"/>
            <a:ext cx="1625600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Therefore</a:t>
            </a:r>
          </a:p>
        </p:txBody>
      </p:sp>
      <p:sp>
        <p:nvSpPr>
          <p:cNvPr id="25611" name="Rectangle 17"/>
          <p:cNvSpPr>
            <a:spLocks noChangeArrowheads="1"/>
          </p:cNvSpPr>
          <p:nvPr/>
        </p:nvSpPr>
        <p:spPr bwMode="auto">
          <a:xfrm>
            <a:off x="4325939" y="5354638"/>
            <a:ext cx="561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116755" name="Rectangle 19"/>
          <p:cNvSpPr>
            <a:spLocks noGrp="1" noChangeArrowheads="1"/>
          </p:cNvSpPr>
          <p:nvPr>
            <p:ph type="title"/>
          </p:nvPr>
        </p:nvSpPr>
        <p:spPr>
          <a:xfrm>
            <a:off x="3541796" y="174047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26DC9A8-CA76-4F9E-B4B3-222AF422888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3078453" y="2471161"/>
            <a:ext cx="561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008415" y="4507531"/>
            <a:ext cx="213679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Thus, we have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  <a:p>
            <a:pPr eaLnBrk="1" hangingPunct="1"/>
            <a:endParaRPr lang="en-US" sz="2800" i="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524000" y="3125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524000" y="31252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630881" y="1603169"/>
          <a:ext cx="3165412" cy="464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88760" imgH="2489040" progId="Equation.DSMT4">
                  <p:embed/>
                </p:oleObj>
              </mc:Choice>
              <mc:Fallback>
                <p:oleObj name="Equation" r:id="rId2" imgW="1688760" imgH="248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881" y="1603169"/>
                        <a:ext cx="3165412" cy="4644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1524000" y="2972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1023" name="Rectangle 15"/>
          <p:cNvSpPr>
            <a:spLocks noGrp="1" noChangeArrowheads="1"/>
          </p:cNvSpPr>
          <p:nvPr>
            <p:ph type="title"/>
          </p:nvPr>
        </p:nvSpPr>
        <p:spPr>
          <a:xfrm>
            <a:off x="3359538" y="168275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26633" name="Rectangle 16"/>
          <p:cNvSpPr>
            <a:spLocks noChangeArrowheads="1"/>
          </p:cNvSpPr>
          <p:nvPr/>
        </p:nvSpPr>
        <p:spPr bwMode="auto">
          <a:xfrm>
            <a:off x="2218769" y="1111683"/>
            <a:ext cx="1973262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The solution is: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3919AD95-05A9-4055-B5CC-AE41EEEFF42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238110"/>
              </p:ext>
            </p:extLst>
          </p:nvPr>
        </p:nvGraphicFramePr>
        <p:xfrm>
          <a:off x="8355013" y="2439988"/>
          <a:ext cx="226853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400" imgH="507960" progId="Equation.DSMT4">
                  <p:embed/>
                </p:oleObj>
              </mc:Choice>
              <mc:Fallback>
                <p:oleObj name="Equation" r:id="rId4" imgW="140940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55013" y="2439988"/>
                        <a:ext cx="2268537" cy="81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10366" y="149414"/>
            <a:ext cx="8326437" cy="6238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CAD Model of Microstrip Antennas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037968" y="5565836"/>
            <a:ext cx="1018814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circuit model is justified from the eigenfunction method in the cavity model, discussed later.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24000" y="1312863"/>
            <a:ext cx="7834017" cy="3409675"/>
            <a:chOff x="1524000" y="1312863"/>
            <a:chExt cx="7834017" cy="3409675"/>
          </a:xfrm>
        </p:grpSpPr>
        <p:sp>
          <p:nvSpPr>
            <p:cNvPr id="37892" name="Rectangle 3"/>
            <p:cNvSpPr>
              <a:spLocks noChangeArrowheads="1"/>
            </p:cNvSpPr>
            <p:nvPr/>
          </p:nvSpPr>
          <p:spPr bwMode="auto">
            <a:xfrm>
              <a:off x="1524000" y="1912147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893" name="Freeform 4"/>
            <p:cNvSpPr>
              <a:spLocks/>
            </p:cNvSpPr>
            <p:nvPr/>
          </p:nvSpPr>
          <p:spPr bwMode="auto">
            <a:xfrm>
              <a:off x="3808414" y="1990450"/>
              <a:ext cx="952500" cy="117475"/>
            </a:xfrm>
            <a:custGeom>
              <a:avLst/>
              <a:gdLst>
                <a:gd name="T0" fmla="*/ 0 w 600"/>
                <a:gd name="T1" fmla="*/ 186491535 h 74"/>
                <a:gd name="T2" fmla="*/ 10080624 w 600"/>
                <a:gd name="T3" fmla="*/ 131048121 h 74"/>
                <a:gd name="T4" fmla="*/ 35282186 w 600"/>
                <a:gd name="T5" fmla="*/ 75604681 h 74"/>
                <a:gd name="T6" fmla="*/ 75604682 w 600"/>
                <a:gd name="T7" fmla="*/ 35282185 h 74"/>
                <a:gd name="T8" fmla="*/ 131048121 w 600"/>
                <a:gd name="T9" fmla="*/ 10080624 h 74"/>
                <a:gd name="T10" fmla="*/ 191531847 w 600"/>
                <a:gd name="T11" fmla="*/ 0 h 74"/>
                <a:gd name="T12" fmla="*/ 252015622 w 600"/>
                <a:gd name="T13" fmla="*/ 10080624 h 74"/>
                <a:gd name="T14" fmla="*/ 302418726 w 600"/>
                <a:gd name="T15" fmla="*/ 35282185 h 74"/>
                <a:gd name="T16" fmla="*/ 347781520 w 600"/>
                <a:gd name="T17" fmla="*/ 75604681 h 74"/>
                <a:gd name="T18" fmla="*/ 372983072 w 600"/>
                <a:gd name="T19" fmla="*/ 131048121 h 74"/>
                <a:gd name="T20" fmla="*/ 378023383 w 600"/>
                <a:gd name="T21" fmla="*/ 186491535 h 74"/>
                <a:gd name="T22" fmla="*/ 388104004 w 600"/>
                <a:gd name="T23" fmla="*/ 131048121 h 74"/>
                <a:gd name="T24" fmla="*/ 413305556 w 600"/>
                <a:gd name="T25" fmla="*/ 75604681 h 74"/>
                <a:gd name="T26" fmla="*/ 453628139 w 600"/>
                <a:gd name="T27" fmla="*/ 35282185 h 74"/>
                <a:gd name="T28" fmla="*/ 509071554 w 600"/>
                <a:gd name="T29" fmla="*/ 10080624 h 74"/>
                <a:gd name="T30" fmla="*/ 569555279 w 600"/>
                <a:gd name="T31" fmla="*/ 0 h 74"/>
                <a:gd name="T32" fmla="*/ 630039005 w 600"/>
                <a:gd name="T33" fmla="*/ 10080624 h 74"/>
                <a:gd name="T34" fmla="*/ 680442109 w 600"/>
                <a:gd name="T35" fmla="*/ 35282185 h 74"/>
                <a:gd name="T36" fmla="*/ 725804903 w 600"/>
                <a:gd name="T37" fmla="*/ 75604681 h 74"/>
                <a:gd name="T38" fmla="*/ 751006455 w 600"/>
                <a:gd name="T39" fmla="*/ 131048121 h 74"/>
                <a:gd name="T40" fmla="*/ 756046766 w 600"/>
                <a:gd name="T41" fmla="*/ 186491535 h 74"/>
                <a:gd name="T42" fmla="*/ 766127387 w 600"/>
                <a:gd name="T43" fmla="*/ 131048121 h 74"/>
                <a:gd name="T44" fmla="*/ 791328939 w 600"/>
                <a:gd name="T45" fmla="*/ 75604681 h 74"/>
                <a:gd name="T46" fmla="*/ 831651423 w 600"/>
                <a:gd name="T47" fmla="*/ 35282185 h 74"/>
                <a:gd name="T48" fmla="*/ 887095036 w 600"/>
                <a:gd name="T49" fmla="*/ 10080624 h 74"/>
                <a:gd name="T50" fmla="*/ 947578761 w 600"/>
                <a:gd name="T51" fmla="*/ 0 h 74"/>
                <a:gd name="T52" fmla="*/ 1008062487 w 600"/>
                <a:gd name="T53" fmla="*/ 10080624 h 74"/>
                <a:gd name="T54" fmla="*/ 1058465591 w 600"/>
                <a:gd name="T55" fmla="*/ 35282185 h 74"/>
                <a:gd name="T56" fmla="*/ 1103828385 w 600"/>
                <a:gd name="T57" fmla="*/ 75604681 h 74"/>
                <a:gd name="T58" fmla="*/ 1129029937 w 600"/>
                <a:gd name="T59" fmla="*/ 131048121 h 74"/>
                <a:gd name="T60" fmla="*/ 1134070248 w 600"/>
                <a:gd name="T61" fmla="*/ 186491535 h 74"/>
                <a:gd name="T62" fmla="*/ 1144150869 w 600"/>
                <a:gd name="T63" fmla="*/ 131048121 h 74"/>
                <a:gd name="T64" fmla="*/ 1169352421 w 600"/>
                <a:gd name="T65" fmla="*/ 75604681 h 74"/>
                <a:gd name="T66" fmla="*/ 1209674905 w 600"/>
                <a:gd name="T67" fmla="*/ 35282185 h 74"/>
                <a:gd name="T68" fmla="*/ 1265118320 w 600"/>
                <a:gd name="T69" fmla="*/ 10080624 h 74"/>
                <a:gd name="T70" fmla="*/ 1325602045 w 600"/>
                <a:gd name="T71" fmla="*/ 0 h 74"/>
                <a:gd name="T72" fmla="*/ 1386085770 w 600"/>
                <a:gd name="T73" fmla="*/ 10080624 h 74"/>
                <a:gd name="T74" fmla="*/ 1436488875 w 600"/>
                <a:gd name="T75" fmla="*/ 35282185 h 74"/>
                <a:gd name="T76" fmla="*/ 1481851669 w 600"/>
                <a:gd name="T77" fmla="*/ 75604681 h 74"/>
                <a:gd name="T78" fmla="*/ 1507053221 w 600"/>
                <a:gd name="T79" fmla="*/ 131048121 h 74"/>
                <a:gd name="T80" fmla="*/ 1512093532 w 600"/>
                <a:gd name="T81" fmla="*/ 186491535 h 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00"/>
                <a:gd name="T124" fmla="*/ 0 h 74"/>
                <a:gd name="T125" fmla="*/ 600 w 600"/>
                <a:gd name="T126" fmla="*/ 74 h 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00" h="74">
                  <a:moveTo>
                    <a:pt x="0" y="74"/>
                  </a:moveTo>
                  <a:lnTo>
                    <a:pt x="4" y="52"/>
                  </a:lnTo>
                  <a:lnTo>
                    <a:pt x="14" y="30"/>
                  </a:lnTo>
                  <a:lnTo>
                    <a:pt x="30" y="14"/>
                  </a:lnTo>
                  <a:lnTo>
                    <a:pt x="52" y="4"/>
                  </a:lnTo>
                  <a:lnTo>
                    <a:pt x="76" y="0"/>
                  </a:lnTo>
                  <a:lnTo>
                    <a:pt x="100" y="4"/>
                  </a:lnTo>
                  <a:lnTo>
                    <a:pt x="120" y="14"/>
                  </a:lnTo>
                  <a:lnTo>
                    <a:pt x="138" y="30"/>
                  </a:lnTo>
                  <a:lnTo>
                    <a:pt x="148" y="52"/>
                  </a:lnTo>
                  <a:lnTo>
                    <a:pt x="150" y="74"/>
                  </a:lnTo>
                  <a:lnTo>
                    <a:pt x="154" y="52"/>
                  </a:lnTo>
                  <a:lnTo>
                    <a:pt x="164" y="30"/>
                  </a:lnTo>
                  <a:lnTo>
                    <a:pt x="180" y="14"/>
                  </a:lnTo>
                  <a:lnTo>
                    <a:pt x="202" y="4"/>
                  </a:lnTo>
                  <a:lnTo>
                    <a:pt x="226" y="0"/>
                  </a:lnTo>
                  <a:lnTo>
                    <a:pt x="250" y="4"/>
                  </a:lnTo>
                  <a:lnTo>
                    <a:pt x="270" y="14"/>
                  </a:lnTo>
                  <a:lnTo>
                    <a:pt x="288" y="30"/>
                  </a:lnTo>
                  <a:lnTo>
                    <a:pt x="298" y="52"/>
                  </a:lnTo>
                  <a:lnTo>
                    <a:pt x="300" y="74"/>
                  </a:lnTo>
                  <a:lnTo>
                    <a:pt x="304" y="52"/>
                  </a:lnTo>
                  <a:lnTo>
                    <a:pt x="314" y="30"/>
                  </a:lnTo>
                  <a:lnTo>
                    <a:pt x="330" y="14"/>
                  </a:lnTo>
                  <a:lnTo>
                    <a:pt x="352" y="4"/>
                  </a:lnTo>
                  <a:lnTo>
                    <a:pt x="376" y="0"/>
                  </a:lnTo>
                  <a:lnTo>
                    <a:pt x="400" y="4"/>
                  </a:lnTo>
                  <a:lnTo>
                    <a:pt x="420" y="14"/>
                  </a:lnTo>
                  <a:lnTo>
                    <a:pt x="438" y="30"/>
                  </a:lnTo>
                  <a:lnTo>
                    <a:pt x="448" y="52"/>
                  </a:lnTo>
                  <a:lnTo>
                    <a:pt x="450" y="74"/>
                  </a:lnTo>
                  <a:lnTo>
                    <a:pt x="454" y="52"/>
                  </a:lnTo>
                  <a:lnTo>
                    <a:pt x="464" y="30"/>
                  </a:lnTo>
                  <a:lnTo>
                    <a:pt x="480" y="14"/>
                  </a:lnTo>
                  <a:lnTo>
                    <a:pt x="502" y="4"/>
                  </a:lnTo>
                  <a:lnTo>
                    <a:pt x="526" y="0"/>
                  </a:lnTo>
                  <a:lnTo>
                    <a:pt x="550" y="4"/>
                  </a:lnTo>
                  <a:lnTo>
                    <a:pt x="570" y="14"/>
                  </a:lnTo>
                  <a:lnTo>
                    <a:pt x="588" y="30"/>
                  </a:lnTo>
                  <a:lnTo>
                    <a:pt x="598" y="52"/>
                  </a:lnTo>
                  <a:lnTo>
                    <a:pt x="600" y="7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Line 5"/>
            <p:cNvSpPr>
              <a:spLocks noChangeShapeType="1"/>
            </p:cNvSpPr>
            <p:nvPr/>
          </p:nvSpPr>
          <p:spPr bwMode="auto">
            <a:xfrm flipV="1">
              <a:off x="3808414" y="2050775"/>
              <a:ext cx="1587" cy="57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Line 6"/>
            <p:cNvSpPr>
              <a:spLocks noChangeShapeType="1"/>
            </p:cNvSpPr>
            <p:nvPr/>
          </p:nvSpPr>
          <p:spPr bwMode="auto">
            <a:xfrm flipV="1">
              <a:off x="4760914" y="2050775"/>
              <a:ext cx="1587" cy="571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Freeform 7"/>
            <p:cNvSpPr>
              <a:spLocks/>
            </p:cNvSpPr>
            <p:nvPr/>
          </p:nvSpPr>
          <p:spPr bwMode="auto">
            <a:xfrm>
              <a:off x="6381751" y="2950888"/>
              <a:ext cx="88900" cy="714375"/>
            </a:xfrm>
            <a:custGeom>
              <a:avLst/>
              <a:gdLst>
                <a:gd name="T0" fmla="*/ 0 w 56"/>
                <a:gd name="T1" fmla="*/ 0 h 450"/>
                <a:gd name="T2" fmla="*/ 50403124 w 56"/>
                <a:gd name="T3" fmla="*/ 10080625 h 450"/>
                <a:gd name="T4" fmla="*/ 90725625 w 56"/>
                <a:gd name="T5" fmla="*/ 35282190 h 450"/>
                <a:gd name="T6" fmla="*/ 126007828 w 56"/>
                <a:gd name="T7" fmla="*/ 70564381 h 450"/>
                <a:gd name="T8" fmla="*/ 141128761 w 56"/>
                <a:gd name="T9" fmla="*/ 120967517 h 450"/>
                <a:gd name="T10" fmla="*/ 141128761 w 56"/>
                <a:gd name="T11" fmla="*/ 171370628 h 450"/>
                <a:gd name="T12" fmla="*/ 126007828 w 56"/>
                <a:gd name="T13" fmla="*/ 216733478 h 450"/>
                <a:gd name="T14" fmla="*/ 90725625 w 56"/>
                <a:gd name="T15" fmla="*/ 257055967 h 450"/>
                <a:gd name="T16" fmla="*/ 50403124 w 56"/>
                <a:gd name="T17" fmla="*/ 277217212 h 450"/>
                <a:gd name="T18" fmla="*/ 0 w 56"/>
                <a:gd name="T19" fmla="*/ 287297834 h 450"/>
                <a:gd name="T20" fmla="*/ 50403124 w 56"/>
                <a:gd name="T21" fmla="*/ 292338145 h 450"/>
                <a:gd name="T22" fmla="*/ 90725625 w 56"/>
                <a:gd name="T23" fmla="*/ 317539701 h 450"/>
                <a:gd name="T24" fmla="*/ 126007828 w 56"/>
                <a:gd name="T25" fmla="*/ 352821879 h 450"/>
                <a:gd name="T26" fmla="*/ 141128761 w 56"/>
                <a:gd name="T27" fmla="*/ 403224990 h 450"/>
                <a:gd name="T28" fmla="*/ 141128761 w 56"/>
                <a:gd name="T29" fmla="*/ 453628200 h 450"/>
                <a:gd name="T30" fmla="*/ 126007828 w 56"/>
                <a:gd name="T31" fmla="*/ 498991001 h 450"/>
                <a:gd name="T32" fmla="*/ 90725625 w 56"/>
                <a:gd name="T33" fmla="*/ 539313490 h 450"/>
                <a:gd name="T34" fmla="*/ 50403124 w 56"/>
                <a:gd name="T35" fmla="*/ 564515045 h 450"/>
                <a:gd name="T36" fmla="*/ 0 w 56"/>
                <a:gd name="T37" fmla="*/ 569555356 h 450"/>
                <a:gd name="T38" fmla="*/ 50403124 w 56"/>
                <a:gd name="T39" fmla="*/ 574595668 h 450"/>
                <a:gd name="T40" fmla="*/ 90725625 w 56"/>
                <a:gd name="T41" fmla="*/ 599797223 h 450"/>
                <a:gd name="T42" fmla="*/ 126007828 w 56"/>
                <a:gd name="T43" fmla="*/ 640119712 h 450"/>
                <a:gd name="T44" fmla="*/ 141128761 w 56"/>
                <a:gd name="T45" fmla="*/ 685482512 h 450"/>
                <a:gd name="T46" fmla="*/ 141128761 w 56"/>
                <a:gd name="T47" fmla="*/ 735885624 h 450"/>
                <a:gd name="T48" fmla="*/ 126007828 w 56"/>
                <a:gd name="T49" fmla="*/ 781248424 h 450"/>
                <a:gd name="T50" fmla="*/ 90725625 w 56"/>
                <a:gd name="T51" fmla="*/ 821570913 h 450"/>
                <a:gd name="T52" fmla="*/ 50403124 w 56"/>
                <a:gd name="T53" fmla="*/ 846772667 h 450"/>
                <a:gd name="T54" fmla="*/ 0 w 56"/>
                <a:gd name="T55" fmla="*/ 851812978 h 450"/>
                <a:gd name="T56" fmla="*/ 50403124 w 56"/>
                <a:gd name="T57" fmla="*/ 861893601 h 450"/>
                <a:gd name="T58" fmla="*/ 90725625 w 56"/>
                <a:gd name="T59" fmla="*/ 882054845 h 450"/>
                <a:gd name="T60" fmla="*/ 126007828 w 56"/>
                <a:gd name="T61" fmla="*/ 922377334 h 450"/>
                <a:gd name="T62" fmla="*/ 141128761 w 56"/>
                <a:gd name="T63" fmla="*/ 967740134 h 450"/>
                <a:gd name="T64" fmla="*/ 141128761 w 56"/>
                <a:gd name="T65" fmla="*/ 1018143246 h 450"/>
                <a:gd name="T66" fmla="*/ 126007828 w 56"/>
                <a:gd name="T67" fmla="*/ 1068546357 h 450"/>
                <a:gd name="T68" fmla="*/ 90725625 w 56"/>
                <a:gd name="T69" fmla="*/ 1103828535 h 450"/>
                <a:gd name="T70" fmla="*/ 50403124 w 56"/>
                <a:gd name="T71" fmla="*/ 1129030091 h 450"/>
                <a:gd name="T72" fmla="*/ 0 w 56"/>
                <a:gd name="T73" fmla="*/ 1134070402 h 45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6"/>
                <a:gd name="T112" fmla="*/ 0 h 450"/>
                <a:gd name="T113" fmla="*/ 56 w 56"/>
                <a:gd name="T114" fmla="*/ 450 h 45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6" h="450">
                  <a:moveTo>
                    <a:pt x="0" y="0"/>
                  </a:moveTo>
                  <a:lnTo>
                    <a:pt x="20" y="4"/>
                  </a:lnTo>
                  <a:lnTo>
                    <a:pt x="36" y="14"/>
                  </a:lnTo>
                  <a:lnTo>
                    <a:pt x="50" y="28"/>
                  </a:lnTo>
                  <a:lnTo>
                    <a:pt x="56" y="48"/>
                  </a:lnTo>
                  <a:lnTo>
                    <a:pt x="56" y="68"/>
                  </a:lnTo>
                  <a:lnTo>
                    <a:pt x="50" y="86"/>
                  </a:lnTo>
                  <a:lnTo>
                    <a:pt x="36" y="102"/>
                  </a:lnTo>
                  <a:lnTo>
                    <a:pt x="20" y="110"/>
                  </a:lnTo>
                  <a:lnTo>
                    <a:pt x="0" y="114"/>
                  </a:lnTo>
                  <a:lnTo>
                    <a:pt x="20" y="116"/>
                  </a:lnTo>
                  <a:lnTo>
                    <a:pt x="36" y="126"/>
                  </a:lnTo>
                  <a:lnTo>
                    <a:pt x="50" y="140"/>
                  </a:lnTo>
                  <a:lnTo>
                    <a:pt x="56" y="160"/>
                  </a:lnTo>
                  <a:lnTo>
                    <a:pt x="56" y="180"/>
                  </a:lnTo>
                  <a:lnTo>
                    <a:pt x="50" y="198"/>
                  </a:lnTo>
                  <a:lnTo>
                    <a:pt x="36" y="214"/>
                  </a:lnTo>
                  <a:lnTo>
                    <a:pt x="20" y="224"/>
                  </a:lnTo>
                  <a:lnTo>
                    <a:pt x="0" y="226"/>
                  </a:lnTo>
                  <a:lnTo>
                    <a:pt x="20" y="228"/>
                  </a:lnTo>
                  <a:lnTo>
                    <a:pt x="36" y="238"/>
                  </a:lnTo>
                  <a:lnTo>
                    <a:pt x="50" y="254"/>
                  </a:lnTo>
                  <a:lnTo>
                    <a:pt x="56" y="272"/>
                  </a:lnTo>
                  <a:lnTo>
                    <a:pt x="56" y="292"/>
                  </a:lnTo>
                  <a:lnTo>
                    <a:pt x="50" y="310"/>
                  </a:lnTo>
                  <a:lnTo>
                    <a:pt x="36" y="326"/>
                  </a:lnTo>
                  <a:lnTo>
                    <a:pt x="20" y="336"/>
                  </a:lnTo>
                  <a:lnTo>
                    <a:pt x="0" y="338"/>
                  </a:lnTo>
                  <a:lnTo>
                    <a:pt x="20" y="342"/>
                  </a:lnTo>
                  <a:lnTo>
                    <a:pt x="36" y="350"/>
                  </a:lnTo>
                  <a:lnTo>
                    <a:pt x="50" y="366"/>
                  </a:lnTo>
                  <a:lnTo>
                    <a:pt x="56" y="384"/>
                  </a:lnTo>
                  <a:lnTo>
                    <a:pt x="56" y="404"/>
                  </a:lnTo>
                  <a:lnTo>
                    <a:pt x="50" y="424"/>
                  </a:lnTo>
                  <a:lnTo>
                    <a:pt x="36" y="438"/>
                  </a:lnTo>
                  <a:lnTo>
                    <a:pt x="20" y="448"/>
                  </a:lnTo>
                  <a:lnTo>
                    <a:pt x="0" y="45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Line 8"/>
            <p:cNvSpPr>
              <a:spLocks noChangeShapeType="1"/>
            </p:cNvSpPr>
            <p:nvPr/>
          </p:nvSpPr>
          <p:spPr bwMode="auto">
            <a:xfrm>
              <a:off x="6381751" y="2950888"/>
              <a:ext cx="44450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Line 9"/>
            <p:cNvSpPr>
              <a:spLocks noChangeShapeType="1"/>
            </p:cNvSpPr>
            <p:nvPr/>
          </p:nvSpPr>
          <p:spPr bwMode="auto">
            <a:xfrm>
              <a:off x="6381751" y="3665263"/>
              <a:ext cx="44450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Freeform 10"/>
            <p:cNvSpPr>
              <a:spLocks/>
            </p:cNvSpPr>
            <p:nvPr/>
          </p:nvSpPr>
          <p:spPr bwMode="auto">
            <a:xfrm>
              <a:off x="5861051" y="3074713"/>
              <a:ext cx="180975" cy="447675"/>
            </a:xfrm>
            <a:custGeom>
              <a:avLst/>
              <a:gdLst>
                <a:gd name="T0" fmla="*/ 141128762 w 114"/>
                <a:gd name="T1" fmla="*/ 0 h 282"/>
                <a:gd name="T2" fmla="*/ 287297835 w 114"/>
                <a:gd name="T3" fmla="*/ 60483749 h 282"/>
                <a:gd name="T4" fmla="*/ 0 w 114"/>
                <a:gd name="T5" fmla="*/ 176410911 h 282"/>
                <a:gd name="T6" fmla="*/ 287297835 w 114"/>
                <a:gd name="T7" fmla="*/ 297378408 h 282"/>
                <a:gd name="T8" fmla="*/ 0 w 114"/>
                <a:gd name="T9" fmla="*/ 413305545 h 282"/>
                <a:gd name="T10" fmla="*/ 287297835 w 114"/>
                <a:gd name="T11" fmla="*/ 534273092 h 282"/>
                <a:gd name="T12" fmla="*/ 0 w 114"/>
                <a:gd name="T13" fmla="*/ 650200229 h 282"/>
                <a:gd name="T14" fmla="*/ 141128762 w 114"/>
                <a:gd name="T15" fmla="*/ 710683953 h 2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4"/>
                <a:gd name="T25" fmla="*/ 0 h 282"/>
                <a:gd name="T26" fmla="*/ 114 w 114"/>
                <a:gd name="T27" fmla="*/ 282 h 28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4" h="282">
                  <a:moveTo>
                    <a:pt x="56" y="0"/>
                  </a:moveTo>
                  <a:lnTo>
                    <a:pt x="114" y="24"/>
                  </a:lnTo>
                  <a:lnTo>
                    <a:pt x="0" y="70"/>
                  </a:lnTo>
                  <a:lnTo>
                    <a:pt x="114" y="118"/>
                  </a:lnTo>
                  <a:lnTo>
                    <a:pt x="0" y="164"/>
                  </a:lnTo>
                  <a:lnTo>
                    <a:pt x="114" y="212"/>
                  </a:lnTo>
                  <a:lnTo>
                    <a:pt x="0" y="258"/>
                  </a:lnTo>
                  <a:lnTo>
                    <a:pt x="56" y="28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Line 11"/>
            <p:cNvSpPr>
              <a:spLocks noChangeShapeType="1"/>
            </p:cNvSpPr>
            <p:nvPr/>
          </p:nvSpPr>
          <p:spPr bwMode="auto">
            <a:xfrm>
              <a:off x="6784976" y="3417613"/>
              <a:ext cx="238125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Line 12"/>
            <p:cNvSpPr>
              <a:spLocks noChangeShapeType="1"/>
            </p:cNvSpPr>
            <p:nvPr/>
          </p:nvSpPr>
          <p:spPr bwMode="auto">
            <a:xfrm>
              <a:off x="6784976" y="3239813"/>
              <a:ext cx="238125" cy="158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Freeform 13"/>
            <p:cNvSpPr>
              <a:spLocks/>
            </p:cNvSpPr>
            <p:nvPr/>
          </p:nvSpPr>
          <p:spPr bwMode="auto">
            <a:xfrm>
              <a:off x="4760914" y="2050775"/>
              <a:ext cx="1665287" cy="900113"/>
            </a:xfrm>
            <a:custGeom>
              <a:avLst/>
              <a:gdLst>
                <a:gd name="T0" fmla="*/ 0 w 1049"/>
                <a:gd name="T1" fmla="*/ 0 h 567"/>
                <a:gd name="T2" fmla="*/ 2147483647 w 1049"/>
                <a:gd name="T3" fmla="*/ 0 h 567"/>
                <a:gd name="T4" fmla="*/ 2147483647 w 1049"/>
                <a:gd name="T5" fmla="*/ 1428929963 h 567"/>
                <a:gd name="T6" fmla="*/ 0 60000 65536"/>
                <a:gd name="T7" fmla="*/ 0 60000 65536"/>
                <a:gd name="T8" fmla="*/ 0 60000 65536"/>
                <a:gd name="T9" fmla="*/ 0 w 1049"/>
                <a:gd name="T10" fmla="*/ 0 h 567"/>
                <a:gd name="T11" fmla="*/ 1049 w 1049"/>
                <a:gd name="T12" fmla="*/ 567 h 56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49" h="567">
                  <a:moveTo>
                    <a:pt x="0" y="0"/>
                  </a:moveTo>
                  <a:lnTo>
                    <a:pt x="1049" y="0"/>
                  </a:lnTo>
                  <a:lnTo>
                    <a:pt x="1049" y="5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Freeform 14"/>
            <p:cNvSpPr>
              <a:spLocks/>
            </p:cNvSpPr>
            <p:nvPr/>
          </p:nvSpPr>
          <p:spPr bwMode="auto">
            <a:xfrm>
              <a:off x="2381251" y="3665263"/>
              <a:ext cx="4044950" cy="1000125"/>
            </a:xfrm>
            <a:custGeom>
              <a:avLst/>
              <a:gdLst>
                <a:gd name="T0" fmla="*/ 2147483647 w 2548"/>
                <a:gd name="T1" fmla="*/ 0 h 630"/>
                <a:gd name="T2" fmla="*/ 2147483647 w 2548"/>
                <a:gd name="T3" fmla="*/ 1587698219 h 630"/>
                <a:gd name="T4" fmla="*/ 0 w 2548"/>
                <a:gd name="T5" fmla="*/ 1587698219 h 630"/>
                <a:gd name="T6" fmla="*/ 0 60000 65536"/>
                <a:gd name="T7" fmla="*/ 0 60000 65536"/>
                <a:gd name="T8" fmla="*/ 0 60000 65536"/>
                <a:gd name="T9" fmla="*/ 0 w 2548"/>
                <a:gd name="T10" fmla="*/ 0 h 630"/>
                <a:gd name="T11" fmla="*/ 2548 w 2548"/>
                <a:gd name="T12" fmla="*/ 630 h 6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48" h="630">
                  <a:moveTo>
                    <a:pt x="2548" y="0"/>
                  </a:moveTo>
                  <a:lnTo>
                    <a:pt x="2548" y="630"/>
                  </a:lnTo>
                  <a:lnTo>
                    <a:pt x="0" y="63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Freeform 15"/>
            <p:cNvSpPr>
              <a:spLocks/>
            </p:cNvSpPr>
            <p:nvPr/>
          </p:nvSpPr>
          <p:spPr bwMode="auto">
            <a:xfrm>
              <a:off x="5949951" y="2763563"/>
              <a:ext cx="952500" cy="476250"/>
            </a:xfrm>
            <a:custGeom>
              <a:avLst/>
              <a:gdLst>
                <a:gd name="T0" fmla="*/ 1512093532 w 600"/>
                <a:gd name="T1" fmla="*/ 756046766 h 300"/>
                <a:gd name="T2" fmla="*/ 1512093532 w 600"/>
                <a:gd name="T3" fmla="*/ 0 h 300"/>
                <a:gd name="T4" fmla="*/ 0 w 600"/>
                <a:gd name="T5" fmla="*/ 0 h 300"/>
                <a:gd name="T6" fmla="*/ 0 w 600"/>
                <a:gd name="T7" fmla="*/ 493950622 h 3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0"/>
                <a:gd name="T13" fmla="*/ 0 h 300"/>
                <a:gd name="T14" fmla="*/ 600 w 600"/>
                <a:gd name="T15" fmla="*/ 300 h 3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0" h="300">
                  <a:moveTo>
                    <a:pt x="600" y="300"/>
                  </a:moveTo>
                  <a:lnTo>
                    <a:pt x="600" y="0"/>
                  </a:lnTo>
                  <a:lnTo>
                    <a:pt x="0" y="0"/>
                  </a:lnTo>
                  <a:lnTo>
                    <a:pt x="0" y="1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16"/>
            <p:cNvSpPr>
              <a:spLocks noChangeShapeType="1"/>
            </p:cNvSpPr>
            <p:nvPr/>
          </p:nvSpPr>
          <p:spPr bwMode="auto">
            <a:xfrm flipH="1">
              <a:off x="2381251" y="2050775"/>
              <a:ext cx="1427163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Freeform 17"/>
            <p:cNvSpPr>
              <a:spLocks/>
            </p:cNvSpPr>
            <p:nvPr/>
          </p:nvSpPr>
          <p:spPr bwMode="auto">
            <a:xfrm>
              <a:off x="5949951" y="3417613"/>
              <a:ext cx="952500" cy="534987"/>
            </a:xfrm>
            <a:custGeom>
              <a:avLst/>
              <a:gdLst>
                <a:gd name="T0" fmla="*/ 1512093532 w 600"/>
                <a:gd name="T1" fmla="*/ 0 h 337"/>
                <a:gd name="T2" fmla="*/ 1512093532 w 600"/>
                <a:gd name="T3" fmla="*/ 849291158 h 337"/>
                <a:gd name="T4" fmla="*/ 0 w 600"/>
                <a:gd name="T5" fmla="*/ 849291158 h 337"/>
                <a:gd name="T6" fmla="*/ 0 w 600"/>
                <a:gd name="T7" fmla="*/ 16633014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0"/>
                <a:gd name="T13" fmla="*/ 0 h 337"/>
                <a:gd name="T14" fmla="*/ 600 w 600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0" h="337">
                  <a:moveTo>
                    <a:pt x="600" y="0"/>
                  </a:moveTo>
                  <a:lnTo>
                    <a:pt x="600" y="337"/>
                  </a:lnTo>
                  <a:lnTo>
                    <a:pt x="0" y="337"/>
                  </a:lnTo>
                  <a:lnTo>
                    <a:pt x="0" y="6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Freeform 18"/>
            <p:cNvSpPr>
              <a:spLocks/>
            </p:cNvSpPr>
            <p:nvPr/>
          </p:nvSpPr>
          <p:spPr bwMode="auto">
            <a:xfrm>
              <a:off x="2320926" y="1990450"/>
              <a:ext cx="120650" cy="117475"/>
            </a:xfrm>
            <a:custGeom>
              <a:avLst/>
              <a:gdLst>
                <a:gd name="T0" fmla="*/ 191531848 w 76"/>
                <a:gd name="T1" fmla="*/ 95765923 h 74"/>
                <a:gd name="T2" fmla="*/ 181451227 w 76"/>
                <a:gd name="T3" fmla="*/ 50403117 h 74"/>
                <a:gd name="T4" fmla="*/ 156249674 w 76"/>
                <a:gd name="T5" fmla="*/ 20161248 h 74"/>
                <a:gd name="T6" fmla="*/ 115927191 w 76"/>
                <a:gd name="T7" fmla="*/ 0 h 74"/>
                <a:gd name="T8" fmla="*/ 75604682 w 76"/>
                <a:gd name="T9" fmla="*/ 0 h 74"/>
                <a:gd name="T10" fmla="*/ 35282186 w 76"/>
                <a:gd name="T11" fmla="*/ 20161248 h 74"/>
                <a:gd name="T12" fmla="*/ 10080624 w 76"/>
                <a:gd name="T13" fmla="*/ 50403117 h 74"/>
                <a:gd name="T14" fmla="*/ 0 w 76"/>
                <a:gd name="T15" fmla="*/ 95765923 h 74"/>
                <a:gd name="T16" fmla="*/ 10080624 w 76"/>
                <a:gd name="T17" fmla="*/ 136088431 h 74"/>
                <a:gd name="T18" fmla="*/ 35282186 w 76"/>
                <a:gd name="T19" fmla="*/ 166330294 h 74"/>
                <a:gd name="T20" fmla="*/ 75604682 w 76"/>
                <a:gd name="T21" fmla="*/ 186491535 h 74"/>
                <a:gd name="T22" fmla="*/ 115927191 w 76"/>
                <a:gd name="T23" fmla="*/ 186491535 h 74"/>
                <a:gd name="T24" fmla="*/ 156249674 w 76"/>
                <a:gd name="T25" fmla="*/ 166330294 h 74"/>
                <a:gd name="T26" fmla="*/ 181451227 w 76"/>
                <a:gd name="T27" fmla="*/ 136088431 h 74"/>
                <a:gd name="T28" fmla="*/ 191531848 w 76"/>
                <a:gd name="T29" fmla="*/ 95765923 h 7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"/>
                <a:gd name="T46" fmla="*/ 0 h 74"/>
                <a:gd name="T47" fmla="*/ 76 w 76"/>
                <a:gd name="T48" fmla="*/ 74 h 7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" h="74">
                  <a:moveTo>
                    <a:pt x="76" y="38"/>
                  </a:moveTo>
                  <a:lnTo>
                    <a:pt x="72" y="20"/>
                  </a:lnTo>
                  <a:lnTo>
                    <a:pt x="62" y="8"/>
                  </a:lnTo>
                  <a:lnTo>
                    <a:pt x="46" y="0"/>
                  </a:lnTo>
                  <a:lnTo>
                    <a:pt x="30" y="0"/>
                  </a:lnTo>
                  <a:lnTo>
                    <a:pt x="14" y="8"/>
                  </a:lnTo>
                  <a:lnTo>
                    <a:pt x="4" y="20"/>
                  </a:lnTo>
                  <a:lnTo>
                    <a:pt x="0" y="38"/>
                  </a:lnTo>
                  <a:lnTo>
                    <a:pt x="4" y="54"/>
                  </a:lnTo>
                  <a:lnTo>
                    <a:pt x="14" y="66"/>
                  </a:lnTo>
                  <a:lnTo>
                    <a:pt x="30" y="74"/>
                  </a:lnTo>
                  <a:lnTo>
                    <a:pt x="46" y="74"/>
                  </a:lnTo>
                  <a:lnTo>
                    <a:pt x="62" y="66"/>
                  </a:lnTo>
                  <a:lnTo>
                    <a:pt x="72" y="54"/>
                  </a:lnTo>
                  <a:lnTo>
                    <a:pt x="76" y="38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Freeform 19"/>
            <p:cNvSpPr>
              <a:spLocks/>
            </p:cNvSpPr>
            <p:nvPr/>
          </p:nvSpPr>
          <p:spPr bwMode="auto">
            <a:xfrm>
              <a:off x="2320926" y="4606650"/>
              <a:ext cx="120650" cy="115888"/>
            </a:xfrm>
            <a:custGeom>
              <a:avLst/>
              <a:gdLst>
                <a:gd name="T0" fmla="*/ 191531848 w 76"/>
                <a:gd name="T1" fmla="*/ 93246963 h 73"/>
                <a:gd name="T2" fmla="*/ 181451227 w 76"/>
                <a:gd name="T3" fmla="*/ 52924306 h 73"/>
                <a:gd name="T4" fmla="*/ 156249674 w 76"/>
                <a:gd name="T5" fmla="*/ 20161335 h 73"/>
                <a:gd name="T6" fmla="*/ 115927191 w 76"/>
                <a:gd name="T7" fmla="*/ 0 h 73"/>
                <a:gd name="T8" fmla="*/ 75604682 w 76"/>
                <a:gd name="T9" fmla="*/ 0 h 73"/>
                <a:gd name="T10" fmla="*/ 35282186 w 76"/>
                <a:gd name="T11" fmla="*/ 20161335 h 73"/>
                <a:gd name="T12" fmla="*/ 10080624 w 76"/>
                <a:gd name="T13" fmla="*/ 52924306 h 73"/>
                <a:gd name="T14" fmla="*/ 0 w 76"/>
                <a:gd name="T15" fmla="*/ 93246963 h 73"/>
                <a:gd name="T16" fmla="*/ 10080624 w 76"/>
                <a:gd name="T17" fmla="*/ 133569645 h 73"/>
                <a:gd name="T18" fmla="*/ 35282186 w 76"/>
                <a:gd name="T19" fmla="*/ 163811638 h 73"/>
                <a:gd name="T20" fmla="*/ 75604682 w 76"/>
                <a:gd name="T21" fmla="*/ 183972966 h 73"/>
                <a:gd name="T22" fmla="*/ 115927191 w 76"/>
                <a:gd name="T23" fmla="*/ 183972966 h 73"/>
                <a:gd name="T24" fmla="*/ 156249674 w 76"/>
                <a:gd name="T25" fmla="*/ 163811638 h 73"/>
                <a:gd name="T26" fmla="*/ 181451227 w 76"/>
                <a:gd name="T27" fmla="*/ 133569645 h 73"/>
                <a:gd name="T28" fmla="*/ 191531848 w 76"/>
                <a:gd name="T29" fmla="*/ 93246963 h 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"/>
                <a:gd name="T46" fmla="*/ 0 h 73"/>
                <a:gd name="T47" fmla="*/ 76 w 76"/>
                <a:gd name="T48" fmla="*/ 73 h 7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" h="73">
                  <a:moveTo>
                    <a:pt x="76" y="37"/>
                  </a:moveTo>
                  <a:lnTo>
                    <a:pt x="72" y="21"/>
                  </a:lnTo>
                  <a:lnTo>
                    <a:pt x="62" y="8"/>
                  </a:lnTo>
                  <a:lnTo>
                    <a:pt x="46" y="0"/>
                  </a:lnTo>
                  <a:lnTo>
                    <a:pt x="30" y="0"/>
                  </a:lnTo>
                  <a:lnTo>
                    <a:pt x="14" y="8"/>
                  </a:lnTo>
                  <a:lnTo>
                    <a:pt x="4" y="21"/>
                  </a:lnTo>
                  <a:lnTo>
                    <a:pt x="0" y="37"/>
                  </a:lnTo>
                  <a:lnTo>
                    <a:pt x="4" y="53"/>
                  </a:lnTo>
                  <a:lnTo>
                    <a:pt x="14" y="65"/>
                  </a:lnTo>
                  <a:lnTo>
                    <a:pt x="30" y="73"/>
                  </a:lnTo>
                  <a:lnTo>
                    <a:pt x="46" y="73"/>
                  </a:lnTo>
                  <a:lnTo>
                    <a:pt x="62" y="65"/>
                  </a:lnTo>
                  <a:lnTo>
                    <a:pt x="72" y="53"/>
                  </a:lnTo>
                  <a:lnTo>
                    <a:pt x="76" y="37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0" name="Rectangle 21"/>
            <p:cNvSpPr>
              <a:spLocks noChangeArrowheads="1"/>
            </p:cNvSpPr>
            <p:nvPr/>
          </p:nvSpPr>
          <p:spPr bwMode="auto">
            <a:xfrm>
              <a:off x="4419601" y="1363388"/>
              <a:ext cx="213680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(probe inductance)</a:t>
              </a:r>
            </a:p>
          </p:txBody>
        </p:sp>
        <p:sp>
          <p:nvSpPr>
            <p:cNvPr id="37911" name="Rectangle 22"/>
            <p:cNvSpPr>
              <a:spLocks noChangeArrowheads="1"/>
            </p:cNvSpPr>
            <p:nvPr/>
          </p:nvSpPr>
          <p:spPr bwMode="auto">
            <a:xfrm>
              <a:off x="7320151" y="3173588"/>
              <a:ext cx="203786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Tank (RLC) circuit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05892" y="3063834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Probe-fed patch antenna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3293820"/>
                </p:ext>
              </p:extLst>
            </p:nvPr>
          </p:nvGraphicFramePr>
          <p:xfrm>
            <a:off x="3884612" y="1312863"/>
            <a:ext cx="420687" cy="504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90440" imgH="228600" progId="Equation.DSMT4">
                    <p:embed/>
                  </p:oleObj>
                </mc:Choice>
                <mc:Fallback>
                  <p:oleObj name="Equation" r:id="rId2" imgW="19044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884612" y="1312863"/>
                          <a:ext cx="420687" cy="5048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2870931"/>
                </p:ext>
              </p:extLst>
            </p:nvPr>
          </p:nvGraphicFramePr>
          <p:xfrm>
            <a:off x="5522914" y="3143250"/>
            <a:ext cx="301938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535072" imgH="579349" progId="Equation.DSMT4">
                    <p:embed/>
                  </p:oleObj>
                </mc:Choice>
                <mc:Fallback>
                  <p:oleObj name="Equation" r:id="rId4" imgW="535072" imgH="57934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22914" y="3143250"/>
                          <a:ext cx="301938" cy="3270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73709469"/>
                </p:ext>
              </p:extLst>
            </p:nvPr>
          </p:nvGraphicFramePr>
          <p:xfrm>
            <a:off x="6515100" y="3176587"/>
            <a:ext cx="285750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152280" imgH="177480" progId="Equation.DSMT4">
                    <p:embed/>
                  </p:oleObj>
                </mc:Choice>
                <mc:Fallback>
                  <p:oleObj name="Equation" r:id="rId6" imgW="1522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515100" y="3176587"/>
                          <a:ext cx="285750" cy="3333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5547197"/>
                </p:ext>
              </p:extLst>
            </p:nvPr>
          </p:nvGraphicFramePr>
          <p:xfrm>
            <a:off x="6149974" y="3182070"/>
            <a:ext cx="241301" cy="285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39680" imgH="164880" progId="Equation.DSMT4">
                    <p:embed/>
                  </p:oleObj>
                </mc:Choice>
                <mc:Fallback>
                  <p:oleObj name="Equation" r:id="rId8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6149974" y="3182070"/>
                          <a:ext cx="241301" cy="2851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499997"/>
              </p:ext>
            </p:extLst>
          </p:nvPr>
        </p:nvGraphicFramePr>
        <p:xfrm>
          <a:off x="4759325" y="2940050"/>
          <a:ext cx="208597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04840" imgH="533160" progId="Equation.DSMT4">
                  <p:embed/>
                </p:oleObj>
              </mc:Choice>
              <mc:Fallback>
                <p:oleObj name="Equation" r:id="rId2" imgW="110484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2940050"/>
                        <a:ext cx="2085975" cy="10048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524000" y="31300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511300" y="30951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202506"/>
              </p:ext>
            </p:extLst>
          </p:nvPr>
        </p:nvGraphicFramePr>
        <p:xfrm>
          <a:off x="6007100" y="5091113"/>
          <a:ext cx="1528763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431640" progId="Equation.DSMT4">
                  <p:embed/>
                </p:oleObj>
              </mc:Choice>
              <mc:Fallback>
                <p:oleObj name="Equation" r:id="rId4" imgW="76176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00" y="5091113"/>
                        <a:ext cx="1528763" cy="874712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13"/>
          <p:cNvSpPr>
            <a:spLocks noChangeArrowheads="1"/>
          </p:cNvSpPr>
          <p:nvPr/>
        </p:nvSpPr>
        <p:spPr bwMode="auto">
          <a:xfrm>
            <a:off x="4108451" y="1601788"/>
            <a:ext cx="1173163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Hence,</a:t>
            </a:r>
          </a:p>
        </p:txBody>
      </p:sp>
      <p:graphicFrame>
        <p:nvGraphicFramePr>
          <p:cNvPr id="27653" name="Object 1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3991631"/>
              </p:ext>
            </p:extLst>
          </p:nvPr>
        </p:nvGraphicFramePr>
        <p:xfrm>
          <a:off x="5407026" y="1382714"/>
          <a:ext cx="1414463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457200" progId="Equation.DSMT4">
                  <p:embed/>
                </p:oleObj>
              </mc:Choice>
              <mc:Fallback>
                <p:oleObj name="Equation" r:id="rId6" imgW="685800" imgH="4572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6" y="1382714"/>
                        <a:ext cx="1414463" cy="9429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Rectangle 16"/>
          <p:cNvSpPr>
            <a:spLocks noChangeArrowheads="1"/>
          </p:cNvSpPr>
          <p:nvPr/>
        </p:nvSpPr>
        <p:spPr bwMode="auto">
          <a:xfrm>
            <a:off x="2651125" y="3225801"/>
            <a:ext cx="20447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We then have</a:t>
            </a:r>
          </a:p>
        </p:txBody>
      </p:sp>
      <p:sp>
        <p:nvSpPr>
          <p:cNvPr id="27659" name="Rectangle 17"/>
          <p:cNvSpPr>
            <a:spLocks noChangeArrowheads="1"/>
          </p:cNvSpPr>
          <p:nvPr/>
        </p:nvSpPr>
        <p:spPr bwMode="auto">
          <a:xfrm>
            <a:off x="3426609" y="5245349"/>
            <a:ext cx="251501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For 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2 </a:t>
            </a:r>
            <a:r>
              <a:rPr lang="en-US" sz="2000" dirty="0">
                <a:solidFill>
                  <a:srgbClr val="0000FF"/>
                </a:solidFill>
              </a:rPr>
              <a:t>we have:</a:t>
            </a:r>
          </a:p>
        </p:txBody>
      </p:sp>
      <p:sp>
        <p:nvSpPr>
          <p:cNvPr id="121875" name="Rectangle 19"/>
          <p:cNvSpPr>
            <a:spLocks noGrp="1" noChangeArrowheads="1"/>
          </p:cNvSpPr>
          <p:nvPr>
            <p:ph type="title"/>
          </p:nvPr>
        </p:nvSpPr>
        <p:spPr>
          <a:xfrm>
            <a:off x="3268663" y="135950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5"/>
          <p:cNvSpPr>
            <a:spLocks noChangeArrowheads="1"/>
          </p:cNvSpPr>
          <p:nvPr/>
        </p:nvSpPr>
        <p:spPr bwMode="auto">
          <a:xfrm>
            <a:off x="1524000" y="3153847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456911"/>
              </p:ext>
            </p:extLst>
          </p:nvPr>
        </p:nvGraphicFramePr>
        <p:xfrm>
          <a:off x="5073650" y="1295400"/>
          <a:ext cx="21113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228600" progId="Equation.DSMT4">
                  <p:embed/>
                </p:oleObj>
              </mc:Choice>
              <mc:Fallback>
                <p:oleObj name="Equation" r:id="rId2" imgW="1015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1295400"/>
                        <a:ext cx="21113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464643"/>
              </p:ext>
            </p:extLst>
          </p:nvPr>
        </p:nvGraphicFramePr>
        <p:xfrm>
          <a:off x="5532439" y="2128839"/>
          <a:ext cx="293687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98320" imgH="660240" progId="Equation.DSMT4">
                  <p:embed/>
                </p:oleObj>
              </mc:Choice>
              <mc:Fallback>
                <p:oleObj name="Equation" r:id="rId4" imgW="1498320" imgH="660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2439" y="2128839"/>
                        <a:ext cx="2936875" cy="1284287"/>
                      </a:xfrm>
                      <a:prstGeom prst="rect">
                        <a:avLst/>
                      </a:prstGeom>
                      <a:solidFill>
                        <a:srgbClr val="DDDDDD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3860795" y="1314699"/>
            <a:ext cx="1220787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Assume</a:t>
            </a:r>
          </a:p>
        </p:txBody>
      </p:sp>
      <p:sp>
        <p:nvSpPr>
          <p:cNvPr id="28680" name="AutoShape 34"/>
          <p:cNvSpPr>
            <a:spLocks noChangeArrowheads="1"/>
          </p:cNvSpPr>
          <p:nvPr/>
        </p:nvSpPr>
        <p:spPr bwMode="auto">
          <a:xfrm>
            <a:off x="4347818" y="2570655"/>
            <a:ext cx="628650" cy="261979"/>
          </a:xfrm>
          <a:prstGeom prst="rightArrow">
            <a:avLst>
              <a:gd name="adj1" fmla="val 50000"/>
              <a:gd name="adj2" fmla="val 76744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681" name="Group 37"/>
          <p:cNvGrpSpPr>
            <a:grpSpLocks/>
          </p:cNvGrpSpPr>
          <p:nvPr/>
        </p:nvGrpSpPr>
        <p:grpSpPr bwMode="auto">
          <a:xfrm>
            <a:off x="3402014" y="3749677"/>
            <a:ext cx="5038726" cy="2592388"/>
            <a:chOff x="1183" y="2362"/>
            <a:chExt cx="3174" cy="1633"/>
          </a:xfrm>
        </p:grpSpPr>
        <p:sp>
          <p:nvSpPr>
            <p:cNvPr id="28683" name="Line 12"/>
            <p:cNvSpPr>
              <a:spLocks noChangeShapeType="1"/>
            </p:cNvSpPr>
            <p:nvPr/>
          </p:nvSpPr>
          <p:spPr bwMode="auto">
            <a:xfrm flipV="1">
              <a:off x="2126" y="2378"/>
              <a:ext cx="1" cy="161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3"/>
            <p:cNvSpPr>
              <a:spLocks noChangeShapeType="1"/>
            </p:cNvSpPr>
            <p:nvPr/>
          </p:nvSpPr>
          <p:spPr bwMode="auto">
            <a:xfrm>
              <a:off x="2025" y="3649"/>
              <a:ext cx="207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Rectangle 16"/>
            <p:cNvSpPr>
              <a:spLocks noChangeArrowheads="1"/>
            </p:cNvSpPr>
            <p:nvPr/>
          </p:nvSpPr>
          <p:spPr bwMode="auto">
            <a:xfrm>
              <a:off x="1743" y="3056"/>
              <a:ext cx="269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900" i="1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r>
                <a:rPr lang="en-US" sz="1900">
                  <a:solidFill>
                    <a:srgbClr val="000000"/>
                  </a:solidFill>
                  <a:latin typeface="Times New Roman" pitchFamily="18" charset="0"/>
                </a:rPr>
                <a:t>9.5</a:t>
              </a:r>
              <a:r>
                <a:rPr lang="en-US" sz="1900" i="1" baseline="-25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/>
            </a:p>
          </p:txBody>
        </p:sp>
        <p:sp>
          <p:nvSpPr>
            <p:cNvPr id="28686" name="Rectangle 18"/>
            <p:cNvSpPr>
              <a:spLocks noChangeArrowheads="1"/>
            </p:cNvSpPr>
            <p:nvPr/>
          </p:nvSpPr>
          <p:spPr bwMode="auto">
            <a:xfrm>
              <a:off x="4255" y="3532"/>
              <a:ext cx="1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i="1">
                  <a:solidFill>
                    <a:srgbClr val="000000"/>
                  </a:solidFill>
                  <a:latin typeface="Times New Roman" pitchFamily="18" charset="0"/>
                </a:rPr>
                <a:t>f </a:t>
              </a:r>
              <a:endParaRPr lang="en-US" sz="2400" i="1">
                <a:latin typeface="Times New Roman" pitchFamily="18" charset="0"/>
              </a:endParaRPr>
            </a:p>
          </p:txBody>
        </p:sp>
        <p:sp>
          <p:nvSpPr>
            <p:cNvPr id="28687" name="Rectangle 24"/>
            <p:cNvSpPr>
              <a:spLocks noChangeArrowheads="1"/>
            </p:cNvSpPr>
            <p:nvPr/>
          </p:nvSpPr>
          <p:spPr bwMode="auto">
            <a:xfrm>
              <a:off x="2961" y="3738"/>
              <a:ext cx="125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  <a:latin typeface="Times New Roman" pitchFamily="18" charset="0"/>
                </a:rPr>
                <a:t>f</a:t>
              </a:r>
              <a:r>
                <a:rPr lang="en-US" sz="2000" baseline="-2500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r>
                <a:rPr lang="en-US" sz="2000" i="1" baseline="-250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n-US" sz="2000"/>
            </a:p>
          </p:txBody>
        </p:sp>
        <p:sp>
          <p:nvSpPr>
            <p:cNvPr id="28688" name="Line 26"/>
            <p:cNvSpPr>
              <a:spLocks noChangeShapeType="1"/>
            </p:cNvSpPr>
            <p:nvPr/>
          </p:nvSpPr>
          <p:spPr bwMode="auto">
            <a:xfrm rot="5400000">
              <a:off x="2992" y="2249"/>
              <a:ext cx="1" cy="1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8676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2815949"/>
                </p:ext>
              </p:extLst>
            </p:nvPr>
          </p:nvGraphicFramePr>
          <p:xfrm>
            <a:off x="1183" y="2362"/>
            <a:ext cx="823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98400" imgH="279360" progId="Equation.DSMT4">
                    <p:embed/>
                  </p:oleObj>
                </mc:Choice>
                <mc:Fallback>
                  <p:oleObj name="Equation" r:id="rId6" imgW="698400" imgH="279360" progId="Equation.DSMT4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3" y="2362"/>
                          <a:ext cx="823" cy="32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689" name="Freeform 31"/>
            <p:cNvSpPr>
              <a:spLocks/>
            </p:cNvSpPr>
            <p:nvPr/>
          </p:nvSpPr>
          <p:spPr bwMode="auto">
            <a:xfrm>
              <a:off x="2234" y="2787"/>
              <a:ext cx="483" cy="864"/>
            </a:xfrm>
            <a:custGeom>
              <a:avLst/>
              <a:gdLst>
                <a:gd name="T0" fmla="*/ 483 w 483"/>
                <a:gd name="T1" fmla="*/ 864 h 864"/>
                <a:gd name="T2" fmla="*/ 381 w 483"/>
                <a:gd name="T3" fmla="*/ 552 h 864"/>
                <a:gd name="T4" fmla="*/ 187 w 483"/>
                <a:gd name="T5" fmla="*/ 179 h 864"/>
                <a:gd name="T6" fmla="*/ 0 w 483"/>
                <a:gd name="T7" fmla="*/ 0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3"/>
                <a:gd name="T13" fmla="*/ 0 h 864"/>
                <a:gd name="T14" fmla="*/ 483 w 483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3" h="864">
                  <a:moveTo>
                    <a:pt x="483" y="864"/>
                  </a:moveTo>
                  <a:cubicBezTo>
                    <a:pt x="456" y="765"/>
                    <a:pt x="430" y="666"/>
                    <a:pt x="381" y="552"/>
                  </a:cubicBezTo>
                  <a:cubicBezTo>
                    <a:pt x="332" y="438"/>
                    <a:pt x="250" y="271"/>
                    <a:pt x="187" y="179"/>
                  </a:cubicBezTo>
                  <a:cubicBezTo>
                    <a:pt x="124" y="87"/>
                    <a:pt x="62" y="43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32"/>
            <p:cNvSpPr>
              <a:spLocks/>
            </p:cNvSpPr>
            <p:nvPr/>
          </p:nvSpPr>
          <p:spPr bwMode="auto">
            <a:xfrm flipH="1">
              <a:off x="3326" y="2788"/>
              <a:ext cx="483" cy="864"/>
            </a:xfrm>
            <a:custGeom>
              <a:avLst/>
              <a:gdLst>
                <a:gd name="T0" fmla="*/ 483 w 483"/>
                <a:gd name="T1" fmla="*/ 864 h 864"/>
                <a:gd name="T2" fmla="*/ 381 w 483"/>
                <a:gd name="T3" fmla="*/ 552 h 864"/>
                <a:gd name="T4" fmla="*/ 187 w 483"/>
                <a:gd name="T5" fmla="*/ 179 h 864"/>
                <a:gd name="T6" fmla="*/ 0 w 483"/>
                <a:gd name="T7" fmla="*/ 0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3"/>
                <a:gd name="T13" fmla="*/ 0 h 864"/>
                <a:gd name="T14" fmla="*/ 483 w 483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3" h="864">
                  <a:moveTo>
                    <a:pt x="483" y="864"/>
                  </a:moveTo>
                  <a:cubicBezTo>
                    <a:pt x="456" y="765"/>
                    <a:pt x="430" y="666"/>
                    <a:pt x="381" y="552"/>
                  </a:cubicBezTo>
                  <a:cubicBezTo>
                    <a:pt x="332" y="438"/>
                    <a:pt x="250" y="271"/>
                    <a:pt x="187" y="179"/>
                  </a:cubicBezTo>
                  <a:cubicBezTo>
                    <a:pt x="124" y="87"/>
                    <a:pt x="62" y="43"/>
                    <a:pt x="0" y="0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33"/>
            <p:cNvSpPr>
              <a:spLocks noChangeShapeType="1"/>
            </p:cNvSpPr>
            <p:nvPr/>
          </p:nvSpPr>
          <p:spPr bwMode="auto">
            <a:xfrm>
              <a:off x="3005" y="3588"/>
              <a:ext cx="7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Oval 35"/>
            <p:cNvSpPr>
              <a:spLocks noChangeArrowheads="1"/>
            </p:cNvSpPr>
            <p:nvPr/>
          </p:nvSpPr>
          <p:spPr bwMode="auto">
            <a:xfrm>
              <a:off x="2476" y="3104"/>
              <a:ext cx="86" cy="8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Oval 36"/>
            <p:cNvSpPr>
              <a:spLocks noChangeArrowheads="1"/>
            </p:cNvSpPr>
            <p:nvPr/>
          </p:nvSpPr>
          <p:spPr bwMode="auto">
            <a:xfrm>
              <a:off x="3484" y="3097"/>
              <a:ext cx="86" cy="86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7015" name="Rectangle 39"/>
          <p:cNvSpPr>
            <a:spLocks noGrp="1" noChangeArrowheads="1"/>
          </p:cNvSpPr>
          <p:nvPr>
            <p:ph type="title"/>
          </p:nvPr>
        </p:nvSpPr>
        <p:spPr>
          <a:xfrm>
            <a:off x="3459163" y="141350"/>
            <a:ext cx="5575300" cy="6794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Bandwidth (cont.)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Rectangle 56"/>
          <p:cNvSpPr>
            <a:spLocks noChangeArrowheads="1"/>
          </p:cNvSpPr>
          <p:nvPr/>
        </p:nvSpPr>
        <p:spPr bwMode="auto">
          <a:xfrm>
            <a:off x="2531875" y="2963676"/>
            <a:ext cx="3119438" cy="1089025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0" y="96838"/>
            <a:ext cx="9677400" cy="6524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Complete Model (with Probe Inductance)</a:t>
            </a:r>
          </a:p>
        </p:txBody>
      </p:sp>
      <p:graphicFrame>
        <p:nvGraphicFramePr>
          <p:cNvPr id="296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728666"/>
              </p:ext>
            </p:extLst>
          </p:nvPr>
        </p:nvGraphicFramePr>
        <p:xfrm>
          <a:off x="2860489" y="2974788"/>
          <a:ext cx="24987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04840" imgH="241200" progId="Equation.DSMT4">
                  <p:embed/>
                </p:oleObj>
              </mc:Choice>
              <mc:Fallback>
                <p:oleObj name="Equation" r:id="rId2" imgW="110484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489" y="2974788"/>
                        <a:ext cx="249872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778590"/>
              </p:ext>
            </p:extLst>
          </p:nvPr>
        </p:nvGraphicFramePr>
        <p:xfrm>
          <a:off x="2867025" y="3471863"/>
          <a:ext cx="239712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41120" imgH="241200" progId="Equation.DSMT4">
                  <p:embed/>
                </p:oleObj>
              </mc:Choice>
              <mc:Fallback>
                <p:oleObj name="Equation" r:id="rId4" imgW="1041120" imgH="241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3471863"/>
                        <a:ext cx="239712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5493"/>
              </p:ext>
            </p:extLst>
          </p:nvPr>
        </p:nvGraphicFramePr>
        <p:xfrm>
          <a:off x="6218050" y="3028764"/>
          <a:ext cx="313690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36480" imgH="482400" progId="Equation.DSMT4">
                  <p:embed/>
                </p:oleObj>
              </mc:Choice>
              <mc:Fallback>
                <p:oleObj name="Equation" r:id="rId6" imgW="1536480" imgH="482400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8050" y="3028764"/>
                        <a:ext cx="3136900" cy="9937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56" name="Group 60"/>
          <p:cNvGrpSpPr>
            <a:grpSpLocks/>
          </p:cNvGrpSpPr>
          <p:nvPr/>
        </p:nvGrpSpPr>
        <p:grpSpPr bwMode="auto">
          <a:xfrm>
            <a:off x="2881125" y="4614675"/>
            <a:ext cx="4997450" cy="2095500"/>
            <a:chOff x="810" y="2862"/>
            <a:chExt cx="3148" cy="1320"/>
          </a:xfrm>
        </p:grpSpPr>
        <p:graphicFrame>
          <p:nvGraphicFramePr>
            <p:cNvPr id="29702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47366955"/>
                </p:ext>
              </p:extLst>
            </p:nvPr>
          </p:nvGraphicFramePr>
          <p:xfrm>
            <a:off x="2304" y="3893"/>
            <a:ext cx="289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41200" imgH="241200" progId="Equation.DSMT4">
                    <p:embed/>
                  </p:oleObj>
                </mc:Choice>
                <mc:Fallback>
                  <p:oleObj name="Equation" r:id="rId8" imgW="241200" imgH="2412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3893"/>
                          <a:ext cx="289" cy="2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3" name="Object 13"/>
            <p:cNvGraphicFramePr>
              <a:graphicFrameLocks noChangeAspect="1"/>
            </p:cNvGraphicFramePr>
            <p:nvPr/>
          </p:nvGraphicFramePr>
          <p:xfrm>
            <a:off x="3762" y="3584"/>
            <a:ext cx="196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152280" imgH="203040" progId="Equation.DSMT4">
                    <p:embed/>
                  </p:oleObj>
                </mc:Choice>
                <mc:Fallback>
                  <p:oleObj name="Equation" r:id="rId10" imgW="152280" imgH="2030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62" y="3584"/>
                          <a:ext cx="196" cy="2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4" name="Object 14"/>
            <p:cNvGraphicFramePr>
              <a:graphicFrameLocks noChangeAspect="1"/>
            </p:cNvGraphicFramePr>
            <p:nvPr/>
          </p:nvGraphicFramePr>
          <p:xfrm>
            <a:off x="810" y="3404"/>
            <a:ext cx="238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28600" imgH="241200" progId="Equation.DSMT4">
                    <p:embed/>
                  </p:oleObj>
                </mc:Choice>
                <mc:Fallback>
                  <p:oleObj name="Equation" r:id="rId12" imgW="228600" imgH="241200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" y="3404"/>
                          <a:ext cx="238" cy="25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5" name="Object 15"/>
            <p:cNvGraphicFramePr>
              <a:graphicFrameLocks noChangeAspect="1"/>
            </p:cNvGraphicFramePr>
            <p:nvPr/>
          </p:nvGraphicFramePr>
          <p:xfrm>
            <a:off x="2339" y="2927"/>
            <a:ext cx="178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52280" imgH="164880" progId="Equation.DSMT4">
                    <p:embed/>
                  </p:oleObj>
                </mc:Choice>
                <mc:Fallback>
                  <p:oleObj name="Equation" r:id="rId14" imgW="152280" imgH="1648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9" y="2927"/>
                          <a:ext cx="178" cy="1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18" name="Line 16"/>
            <p:cNvSpPr>
              <a:spLocks noChangeShapeType="1"/>
            </p:cNvSpPr>
            <p:nvPr/>
          </p:nvSpPr>
          <p:spPr bwMode="auto">
            <a:xfrm>
              <a:off x="1167" y="2862"/>
              <a:ext cx="1" cy="1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Line 17"/>
            <p:cNvSpPr>
              <a:spLocks noChangeShapeType="1"/>
            </p:cNvSpPr>
            <p:nvPr/>
          </p:nvSpPr>
          <p:spPr bwMode="auto">
            <a:xfrm>
              <a:off x="962" y="3726"/>
              <a:ext cx="276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0" name="Freeform 19"/>
            <p:cNvSpPr>
              <a:spLocks/>
            </p:cNvSpPr>
            <p:nvPr/>
          </p:nvSpPr>
          <p:spPr bwMode="auto">
            <a:xfrm>
              <a:off x="1616" y="3054"/>
              <a:ext cx="1060" cy="665"/>
            </a:xfrm>
            <a:custGeom>
              <a:avLst/>
              <a:gdLst>
                <a:gd name="T0" fmla="*/ 0 w 1660"/>
                <a:gd name="T1" fmla="*/ 634 h 665"/>
                <a:gd name="T2" fmla="*/ 117 w 1660"/>
                <a:gd name="T3" fmla="*/ 574 h 665"/>
                <a:gd name="T4" fmla="*/ 295 w 1660"/>
                <a:gd name="T5" fmla="*/ 86 h 665"/>
                <a:gd name="T6" fmla="*/ 411 w 1660"/>
                <a:gd name="T7" fmla="*/ 78 h 665"/>
                <a:gd name="T8" fmla="*/ 571 w 1660"/>
                <a:gd name="T9" fmla="*/ 554 h 665"/>
                <a:gd name="T10" fmla="*/ 677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1" name="Freeform 20"/>
            <p:cNvSpPr>
              <a:spLocks/>
            </p:cNvSpPr>
            <p:nvPr/>
          </p:nvSpPr>
          <p:spPr bwMode="auto">
            <a:xfrm>
              <a:off x="1532" y="3197"/>
              <a:ext cx="1407" cy="701"/>
            </a:xfrm>
            <a:custGeom>
              <a:avLst/>
              <a:gdLst>
                <a:gd name="T0" fmla="*/ 0 w 1407"/>
                <a:gd name="T1" fmla="*/ 290 h 701"/>
                <a:gd name="T2" fmla="*/ 88 w 1407"/>
                <a:gd name="T3" fmla="*/ 271 h 701"/>
                <a:gd name="T4" fmla="*/ 397 w 1407"/>
                <a:gd name="T5" fmla="*/ 63 h 701"/>
                <a:gd name="T6" fmla="*/ 993 w 1407"/>
                <a:gd name="T7" fmla="*/ 648 h 701"/>
                <a:gd name="T8" fmla="*/ 1407 w 1407"/>
                <a:gd name="T9" fmla="*/ 382 h 7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7"/>
                <a:gd name="T16" fmla="*/ 0 h 701"/>
                <a:gd name="T17" fmla="*/ 1407 w 1407"/>
                <a:gd name="T18" fmla="*/ 701 h 7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7" h="701">
                  <a:moveTo>
                    <a:pt x="0" y="290"/>
                  </a:moveTo>
                  <a:cubicBezTo>
                    <a:pt x="14" y="286"/>
                    <a:pt x="22" y="309"/>
                    <a:pt x="88" y="271"/>
                  </a:cubicBezTo>
                  <a:cubicBezTo>
                    <a:pt x="154" y="233"/>
                    <a:pt x="247" y="0"/>
                    <a:pt x="397" y="63"/>
                  </a:cubicBezTo>
                  <a:cubicBezTo>
                    <a:pt x="548" y="126"/>
                    <a:pt x="825" y="595"/>
                    <a:pt x="993" y="648"/>
                  </a:cubicBezTo>
                  <a:cubicBezTo>
                    <a:pt x="1161" y="701"/>
                    <a:pt x="1321" y="437"/>
                    <a:pt x="1407" y="382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9706" name="Object 22"/>
            <p:cNvGraphicFramePr>
              <a:graphicFrameLocks noChangeAspect="1"/>
            </p:cNvGraphicFramePr>
            <p:nvPr/>
          </p:nvGraphicFramePr>
          <p:xfrm>
            <a:off x="2057" y="3805"/>
            <a:ext cx="187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64880" imgH="228600" progId="Equation.DSMT4">
                    <p:embed/>
                  </p:oleObj>
                </mc:Choice>
                <mc:Fallback>
                  <p:oleObj name="Equation" r:id="rId16" imgW="16488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7" y="3805"/>
                          <a:ext cx="187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9722" name="Line 23"/>
            <p:cNvSpPr>
              <a:spLocks noChangeShapeType="1"/>
            </p:cNvSpPr>
            <p:nvPr/>
          </p:nvSpPr>
          <p:spPr bwMode="auto">
            <a:xfrm>
              <a:off x="2176" y="3656"/>
              <a:ext cx="0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28"/>
            <p:cNvSpPr>
              <a:spLocks noChangeShapeType="1"/>
            </p:cNvSpPr>
            <p:nvPr/>
          </p:nvSpPr>
          <p:spPr bwMode="auto">
            <a:xfrm flipV="1">
              <a:off x="2176" y="3096"/>
              <a:ext cx="0" cy="5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30"/>
            <p:cNvSpPr>
              <a:spLocks noChangeShapeType="1"/>
            </p:cNvSpPr>
            <p:nvPr/>
          </p:nvSpPr>
          <p:spPr bwMode="auto">
            <a:xfrm rot="5400000">
              <a:off x="2206" y="2465"/>
              <a:ext cx="7" cy="2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5" name="Line 33"/>
            <p:cNvSpPr>
              <a:spLocks noChangeShapeType="1"/>
            </p:cNvSpPr>
            <p:nvPr/>
          </p:nvSpPr>
          <p:spPr bwMode="auto">
            <a:xfrm>
              <a:off x="2376" y="3664"/>
              <a:ext cx="0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9707" name="Object 63"/>
            <p:cNvGraphicFramePr>
              <a:graphicFrameLocks noChangeAspect="1"/>
            </p:cNvGraphicFramePr>
            <p:nvPr/>
          </p:nvGraphicFramePr>
          <p:xfrm>
            <a:off x="2750" y="3803"/>
            <a:ext cx="201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177480" imgH="164880" progId="Equation.DSMT4">
                    <p:embed/>
                  </p:oleObj>
                </mc:Choice>
                <mc:Fallback>
                  <p:oleObj name="Equation" r:id="rId18" imgW="177480" imgH="164880" progId="Equation.DSMT4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0" y="3803"/>
                          <a:ext cx="201" cy="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970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739789"/>
              </p:ext>
            </p:extLst>
          </p:nvPr>
        </p:nvGraphicFramePr>
        <p:xfrm>
          <a:off x="6056313" y="4932363"/>
          <a:ext cx="157162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825480" imgH="228600" progId="Equation.DSMT4">
                  <p:embed/>
                </p:oleObj>
              </mc:Choice>
              <mc:Fallback>
                <p:oleObj name="Equation" r:id="rId20" imgW="825480" imgH="22860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313" y="4932363"/>
                        <a:ext cx="1571625" cy="4397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6" name="Text Box 72"/>
          <p:cNvSpPr txBox="1">
            <a:spLocks noChangeArrowheads="1"/>
          </p:cNvSpPr>
          <p:nvPr/>
        </p:nvSpPr>
        <p:spPr bwMode="auto">
          <a:xfrm>
            <a:off x="5691000" y="4165413"/>
            <a:ext cx="410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(This will be derived in a HW problem.)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83468451-92D2-4001-A1E8-2697D73D1CC5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23DD8A7-DFB2-A51F-5A92-17DF4F227DAD}"/>
              </a:ext>
            </a:extLst>
          </p:cNvPr>
          <p:cNvGrpSpPr/>
          <p:nvPr/>
        </p:nvGrpSpPr>
        <p:grpSpPr>
          <a:xfrm>
            <a:off x="3376613" y="1041400"/>
            <a:ext cx="5472112" cy="1645289"/>
            <a:chOff x="3376613" y="1041400"/>
            <a:chExt cx="5472112" cy="1645289"/>
          </a:xfrm>
        </p:grpSpPr>
        <p:sp>
          <p:nvSpPr>
            <p:cNvPr id="29726" name="Freeform 36"/>
            <p:cNvSpPr>
              <a:spLocks/>
            </p:cNvSpPr>
            <p:nvPr/>
          </p:nvSpPr>
          <p:spPr bwMode="auto">
            <a:xfrm>
              <a:off x="7194550" y="1735776"/>
              <a:ext cx="184150" cy="396875"/>
            </a:xfrm>
            <a:custGeom>
              <a:avLst/>
              <a:gdLst>
                <a:gd name="T0" fmla="*/ 36 w 188"/>
                <a:gd name="T1" fmla="*/ 0 h 467"/>
                <a:gd name="T2" fmla="*/ 72 w 188"/>
                <a:gd name="T3" fmla="*/ 11 h 467"/>
                <a:gd name="T4" fmla="*/ 0 w 188"/>
                <a:gd name="T5" fmla="*/ 33 h 467"/>
                <a:gd name="T6" fmla="*/ 72 w 188"/>
                <a:gd name="T7" fmla="*/ 56 h 467"/>
                <a:gd name="T8" fmla="*/ 0 w 188"/>
                <a:gd name="T9" fmla="*/ 78 h 467"/>
                <a:gd name="T10" fmla="*/ 72 w 188"/>
                <a:gd name="T11" fmla="*/ 100 h 467"/>
                <a:gd name="T12" fmla="*/ 0 w 188"/>
                <a:gd name="T13" fmla="*/ 123 h 467"/>
                <a:gd name="T14" fmla="*/ 36 w 188"/>
                <a:gd name="T15" fmla="*/ 134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7" name="Freeform 37"/>
            <p:cNvSpPr>
              <a:spLocks/>
            </p:cNvSpPr>
            <p:nvPr/>
          </p:nvSpPr>
          <p:spPr bwMode="auto">
            <a:xfrm>
              <a:off x="7967663" y="1616714"/>
              <a:ext cx="84137" cy="635000"/>
            </a:xfrm>
            <a:custGeom>
              <a:avLst/>
              <a:gdLst>
                <a:gd name="T0" fmla="*/ 0 w 89"/>
                <a:gd name="T1" fmla="*/ 0 h 745"/>
                <a:gd name="T2" fmla="*/ 11 w 89"/>
                <a:gd name="T3" fmla="*/ 1 h 745"/>
                <a:gd name="T4" fmla="*/ 21 w 89"/>
                <a:gd name="T5" fmla="*/ 6 h 745"/>
                <a:gd name="T6" fmla="*/ 28 w 89"/>
                <a:gd name="T7" fmla="*/ 12 h 745"/>
                <a:gd name="T8" fmla="*/ 32 w 89"/>
                <a:gd name="T9" fmla="*/ 22 h 745"/>
                <a:gd name="T10" fmla="*/ 32 w 89"/>
                <a:gd name="T11" fmla="*/ 32 h 745"/>
                <a:gd name="T12" fmla="*/ 28 w 89"/>
                <a:gd name="T13" fmla="*/ 40 h 745"/>
                <a:gd name="T14" fmla="*/ 21 w 89"/>
                <a:gd name="T15" fmla="*/ 48 h 745"/>
                <a:gd name="T16" fmla="*/ 11 w 89"/>
                <a:gd name="T17" fmla="*/ 53 h 745"/>
                <a:gd name="T18" fmla="*/ 0 w 89"/>
                <a:gd name="T19" fmla="*/ 53 h 745"/>
                <a:gd name="T20" fmla="*/ 11 w 89"/>
                <a:gd name="T21" fmla="*/ 54 h 745"/>
                <a:gd name="T22" fmla="*/ 21 w 89"/>
                <a:gd name="T23" fmla="*/ 59 h 745"/>
                <a:gd name="T24" fmla="*/ 28 w 89"/>
                <a:gd name="T25" fmla="*/ 67 h 745"/>
                <a:gd name="T26" fmla="*/ 32 w 89"/>
                <a:gd name="T27" fmla="*/ 75 h 745"/>
                <a:gd name="T28" fmla="*/ 32 w 89"/>
                <a:gd name="T29" fmla="*/ 85 h 745"/>
                <a:gd name="T30" fmla="*/ 28 w 89"/>
                <a:gd name="T31" fmla="*/ 94 h 745"/>
                <a:gd name="T32" fmla="*/ 21 w 89"/>
                <a:gd name="T33" fmla="*/ 101 h 745"/>
                <a:gd name="T34" fmla="*/ 11 w 89"/>
                <a:gd name="T35" fmla="*/ 106 h 745"/>
                <a:gd name="T36" fmla="*/ 0 w 89"/>
                <a:gd name="T37" fmla="*/ 107 h 745"/>
                <a:gd name="T38" fmla="*/ 11 w 89"/>
                <a:gd name="T39" fmla="*/ 108 h 745"/>
                <a:gd name="T40" fmla="*/ 21 w 89"/>
                <a:gd name="T41" fmla="*/ 113 h 745"/>
                <a:gd name="T42" fmla="*/ 28 w 89"/>
                <a:gd name="T43" fmla="*/ 120 h 745"/>
                <a:gd name="T44" fmla="*/ 32 w 89"/>
                <a:gd name="T45" fmla="*/ 129 h 745"/>
                <a:gd name="T46" fmla="*/ 32 w 89"/>
                <a:gd name="T47" fmla="*/ 139 h 745"/>
                <a:gd name="T48" fmla="*/ 28 w 89"/>
                <a:gd name="T49" fmla="*/ 148 h 745"/>
                <a:gd name="T50" fmla="*/ 21 w 89"/>
                <a:gd name="T51" fmla="*/ 155 h 745"/>
                <a:gd name="T52" fmla="*/ 11 w 89"/>
                <a:gd name="T53" fmla="*/ 159 h 745"/>
                <a:gd name="T54" fmla="*/ 0 w 89"/>
                <a:gd name="T55" fmla="*/ 161 h 745"/>
                <a:gd name="T56" fmla="*/ 11 w 89"/>
                <a:gd name="T57" fmla="*/ 162 h 745"/>
                <a:gd name="T58" fmla="*/ 21 w 89"/>
                <a:gd name="T59" fmla="*/ 167 h 745"/>
                <a:gd name="T60" fmla="*/ 28 w 89"/>
                <a:gd name="T61" fmla="*/ 173 h 745"/>
                <a:gd name="T62" fmla="*/ 32 w 89"/>
                <a:gd name="T63" fmla="*/ 183 h 745"/>
                <a:gd name="T64" fmla="*/ 32 w 89"/>
                <a:gd name="T65" fmla="*/ 193 h 745"/>
                <a:gd name="T66" fmla="*/ 28 w 89"/>
                <a:gd name="T67" fmla="*/ 201 h 745"/>
                <a:gd name="T68" fmla="*/ 21 w 89"/>
                <a:gd name="T69" fmla="*/ 209 h 745"/>
                <a:gd name="T70" fmla="*/ 11 w 89"/>
                <a:gd name="T71" fmla="*/ 213 h 745"/>
                <a:gd name="T72" fmla="*/ 0 w 89"/>
                <a:gd name="T73" fmla="*/ 21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8" name="Line 38"/>
            <p:cNvSpPr>
              <a:spLocks noChangeShapeType="1"/>
            </p:cNvSpPr>
            <p:nvPr/>
          </p:nvSpPr>
          <p:spPr bwMode="auto">
            <a:xfrm>
              <a:off x="7962900" y="1616714"/>
              <a:ext cx="46037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9" name="Line 39"/>
            <p:cNvSpPr>
              <a:spLocks noChangeShapeType="1"/>
            </p:cNvSpPr>
            <p:nvPr/>
          </p:nvSpPr>
          <p:spPr bwMode="auto">
            <a:xfrm>
              <a:off x="7962900" y="2251714"/>
              <a:ext cx="46037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0" name="Line 40"/>
            <p:cNvSpPr>
              <a:spLocks noChangeShapeType="1"/>
            </p:cNvSpPr>
            <p:nvPr/>
          </p:nvSpPr>
          <p:spPr bwMode="auto">
            <a:xfrm>
              <a:off x="8609013" y="1986601"/>
              <a:ext cx="2397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1" name="Line 41"/>
            <p:cNvSpPr>
              <a:spLocks noChangeShapeType="1"/>
            </p:cNvSpPr>
            <p:nvPr/>
          </p:nvSpPr>
          <p:spPr bwMode="auto">
            <a:xfrm>
              <a:off x="8609013" y="1829439"/>
              <a:ext cx="2397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2" name="Freeform 42"/>
            <p:cNvSpPr>
              <a:spLocks/>
            </p:cNvSpPr>
            <p:nvPr/>
          </p:nvSpPr>
          <p:spPr bwMode="auto">
            <a:xfrm>
              <a:off x="7288213" y="1407164"/>
              <a:ext cx="1441450" cy="422275"/>
            </a:xfrm>
            <a:custGeom>
              <a:avLst/>
              <a:gdLst>
                <a:gd name="T0" fmla="*/ 0 w 1486"/>
                <a:gd name="T1" fmla="*/ 112 h 496"/>
                <a:gd name="T2" fmla="*/ 0 w 1486"/>
                <a:gd name="T3" fmla="*/ 0 h 496"/>
                <a:gd name="T4" fmla="*/ 555 w 1486"/>
                <a:gd name="T5" fmla="*/ 0 h 496"/>
                <a:gd name="T6" fmla="*/ 555 w 1486"/>
                <a:gd name="T7" fmla="*/ 143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Freeform 43"/>
            <p:cNvSpPr>
              <a:spLocks/>
            </p:cNvSpPr>
            <p:nvPr/>
          </p:nvSpPr>
          <p:spPr bwMode="auto">
            <a:xfrm>
              <a:off x="7288213" y="1986601"/>
              <a:ext cx="1441450" cy="476250"/>
            </a:xfrm>
            <a:custGeom>
              <a:avLst/>
              <a:gdLst>
                <a:gd name="T0" fmla="*/ 555 w 1486"/>
                <a:gd name="T1" fmla="*/ 0 h 559"/>
                <a:gd name="T2" fmla="*/ 555 w 1486"/>
                <a:gd name="T3" fmla="*/ 161 h 559"/>
                <a:gd name="T4" fmla="*/ 0 w 1486"/>
                <a:gd name="T5" fmla="*/ 161 h 559"/>
                <a:gd name="T6" fmla="*/ 0 w 1486"/>
                <a:gd name="T7" fmla="*/ 49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4" name="Line 44"/>
            <p:cNvSpPr>
              <a:spLocks noChangeShapeType="1"/>
            </p:cNvSpPr>
            <p:nvPr/>
          </p:nvSpPr>
          <p:spPr bwMode="auto">
            <a:xfrm>
              <a:off x="8008938" y="2251714"/>
              <a:ext cx="1587" cy="21113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5" name="Line 45"/>
            <p:cNvSpPr>
              <a:spLocks noChangeShapeType="1"/>
            </p:cNvSpPr>
            <p:nvPr/>
          </p:nvSpPr>
          <p:spPr bwMode="auto">
            <a:xfrm flipV="1">
              <a:off x="8008938" y="1407164"/>
              <a:ext cx="1587" cy="20955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39" name="Line 49"/>
            <p:cNvSpPr>
              <a:spLocks noChangeShapeType="1"/>
            </p:cNvSpPr>
            <p:nvPr/>
          </p:nvSpPr>
          <p:spPr bwMode="auto">
            <a:xfrm flipV="1">
              <a:off x="8008938" y="1183326"/>
              <a:ext cx="0" cy="219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0" name="Line 50"/>
            <p:cNvSpPr>
              <a:spLocks noChangeShapeType="1"/>
            </p:cNvSpPr>
            <p:nvPr/>
          </p:nvSpPr>
          <p:spPr bwMode="auto">
            <a:xfrm flipV="1">
              <a:off x="8010525" y="2450151"/>
              <a:ext cx="0" cy="219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1" name="Oval 51"/>
            <p:cNvSpPr>
              <a:spLocks noChangeArrowheads="1"/>
            </p:cNvSpPr>
            <p:nvPr/>
          </p:nvSpPr>
          <p:spPr bwMode="auto">
            <a:xfrm>
              <a:off x="3376613" y="2600964"/>
              <a:ext cx="92075" cy="85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2" name="Line 52"/>
            <p:cNvSpPr>
              <a:spLocks noChangeShapeType="1"/>
            </p:cNvSpPr>
            <p:nvPr/>
          </p:nvSpPr>
          <p:spPr bwMode="auto">
            <a:xfrm flipH="1">
              <a:off x="3509963" y="1196026"/>
              <a:ext cx="17446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3" name="Line 53"/>
            <p:cNvSpPr>
              <a:spLocks noChangeShapeType="1"/>
            </p:cNvSpPr>
            <p:nvPr/>
          </p:nvSpPr>
          <p:spPr bwMode="auto">
            <a:xfrm flipH="1" flipV="1">
              <a:off x="3476625" y="2654939"/>
              <a:ext cx="4538662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44" name="Oval 54"/>
            <p:cNvSpPr>
              <a:spLocks noChangeArrowheads="1"/>
            </p:cNvSpPr>
            <p:nvPr/>
          </p:nvSpPr>
          <p:spPr bwMode="auto">
            <a:xfrm>
              <a:off x="3421063" y="1157926"/>
              <a:ext cx="92075" cy="85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7" name="Line 60"/>
            <p:cNvSpPr>
              <a:spLocks noChangeShapeType="1"/>
            </p:cNvSpPr>
            <p:nvPr/>
          </p:nvSpPr>
          <p:spPr bwMode="auto">
            <a:xfrm>
              <a:off x="6267450" y="1183326"/>
              <a:ext cx="17462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5140107"/>
                </p:ext>
              </p:extLst>
            </p:nvPr>
          </p:nvGraphicFramePr>
          <p:xfrm>
            <a:off x="3765549" y="1646237"/>
            <a:ext cx="511175" cy="589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164880" imgH="190440" progId="Equation.DSMT4">
                    <p:embed/>
                  </p:oleObj>
                </mc:Choice>
                <mc:Fallback>
                  <p:oleObj name="Equation" r:id="rId22" imgW="164880" imgH="1904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765549" y="1646237"/>
                          <a:ext cx="511175" cy="58981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3105388"/>
                </p:ext>
              </p:extLst>
            </p:nvPr>
          </p:nvGraphicFramePr>
          <p:xfrm>
            <a:off x="5613399" y="1325563"/>
            <a:ext cx="396875" cy="488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164880" imgH="203040" progId="Equation.DSMT4">
                    <p:embed/>
                  </p:oleObj>
                </mc:Choice>
                <mc:Fallback>
                  <p:oleObj name="Equation" r:id="rId24" imgW="16488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5613399" y="1325563"/>
                          <a:ext cx="396875" cy="4884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3823374"/>
                </p:ext>
              </p:extLst>
            </p:nvPr>
          </p:nvGraphicFramePr>
          <p:xfrm>
            <a:off x="6711949" y="1728786"/>
            <a:ext cx="336551" cy="3365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139680" imgH="139680" progId="Equation.DSMT4">
                    <p:embed/>
                  </p:oleObj>
                </mc:Choice>
                <mc:Fallback>
                  <p:oleObj name="Equation" r:id="rId26" imgW="13968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6711949" y="1728786"/>
                          <a:ext cx="336551" cy="33655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8930759"/>
                </p:ext>
              </p:extLst>
            </p:nvPr>
          </p:nvGraphicFramePr>
          <p:xfrm>
            <a:off x="7612062" y="1728787"/>
            <a:ext cx="324715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126720" imgH="139680" progId="Equation.DSMT4">
                    <p:embed/>
                  </p:oleObj>
                </mc:Choice>
                <mc:Fallback>
                  <p:oleObj name="Equation" r:id="rId28" imgW="126720" imgH="1396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9"/>
                        <a:stretch>
                          <a:fillRect/>
                        </a:stretch>
                      </p:blipFill>
                      <p:spPr>
                        <a:xfrm>
                          <a:off x="7612062" y="1728787"/>
                          <a:ext cx="324715" cy="3571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13622736"/>
                </p:ext>
              </p:extLst>
            </p:nvPr>
          </p:nvGraphicFramePr>
          <p:xfrm>
            <a:off x="8234363" y="1751013"/>
            <a:ext cx="341974" cy="3730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139680" imgH="152280" progId="Equation.DSMT4">
                    <p:embed/>
                  </p:oleObj>
                </mc:Choice>
                <mc:Fallback>
                  <p:oleObj name="Equation" r:id="rId30" imgW="139680" imgH="152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8234363" y="1751013"/>
                          <a:ext cx="341974" cy="3730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0D0249E2-7727-A1C7-8C40-7EACA35C8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3514" y="1041400"/>
              <a:ext cx="1011236" cy="152125"/>
            </a:xfrm>
            <a:custGeom>
              <a:avLst/>
              <a:gdLst>
                <a:gd name="T0" fmla="*/ 0 w 600"/>
                <a:gd name="T1" fmla="*/ 186491535 h 74"/>
                <a:gd name="T2" fmla="*/ 10080624 w 600"/>
                <a:gd name="T3" fmla="*/ 131048121 h 74"/>
                <a:gd name="T4" fmla="*/ 35282186 w 600"/>
                <a:gd name="T5" fmla="*/ 75604681 h 74"/>
                <a:gd name="T6" fmla="*/ 75604682 w 600"/>
                <a:gd name="T7" fmla="*/ 35282185 h 74"/>
                <a:gd name="T8" fmla="*/ 131048121 w 600"/>
                <a:gd name="T9" fmla="*/ 10080624 h 74"/>
                <a:gd name="T10" fmla="*/ 191531847 w 600"/>
                <a:gd name="T11" fmla="*/ 0 h 74"/>
                <a:gd name="T12" fmla="*/ 252015622 w 600"/>
                <a:gd name="T13" fmla="*/ 10080624 h 74"/>
                <a:gd name="T14" fmla="*/ 302418726 w 600"/>
                <a:gd name="T15" fmla="*/ 35282185 h 74"/>
                <a:gd name="T16" fmla="*/ 347781520 w 600"/>
                <a:gd name="T17" fmla="*/ 75604681 h 74"/>
                <a:gd name="T18" fmla="*/ 372983072 w 600"/>
                <a:gd name="T19" fmla="*/ 131048121 h 74"/>
                <a:gd name="T20" fmla="*/ 378023383 w 600"/>
                <a:gd name="T21" fmla="*/ 186491535 h 74"/>
                <a:gd name="T22" fmla="*/ 388104004 w 600"/>
                <a:gd name="T23" fmla="*/ 131048121 h 74"/>
                <a:gd name="T24" fmla="*/ 413305556 w 600"/>
                <a:gd name="T25" fmla="*/ 75604681 h 74"/>
                <a:gd name="T26" fmla="*/ 453628139 w 600"/>
                <a:gd name="T27" fmla="*/ 35282185 h 74"/>
                <a:gd name="T28" fmla="*/ 509071554 w 600"/>
                <a:gd name="T29" fmla="*/ 10080624 h 74"/>
                <a:gd name="T30" fmla="*/ 569555279 w 600"/>
                <a:gd name="T31" fmla="*/ 0 h 74"/>
                <a:gd name="T32" fmla="*/ 630039005 w 600"/>
                <a:gd name="T33" fmla="*/ 10080624 h 74"/>
                <a:gd name="T34" fmla="*/ 680442109 w 600"/>
                <a:gd name="T35" fmla="*/ 35282185 h 74"/>
                <a:gd name="T36" fmla="*/ 725804903 w 600"/>
                <a:gd name="T37" fmla="*/ 75604681 h 74"/>
                <a:gd name="T38" fmla="*/ 751006455 w 600"/>
                <a:gd name="T39" fmla="*/ 131048121 h 74"/>
                <a:gd name="T40" fmla="*/ 756046766 w 600"/>
                <a:gd name="T41" fmla="*/ 186491535 h 74"/>
                <a:gd name="T42" fmla="*/ 766127387 w 600"/>
                <a:gd name="T43" fmla="*/ 131048121 h 74"/>
                <a:gd name="T44" fmla="*/ 791328939 w 600"/>
                <a:gd name="T45" fmla="*/ 75604681 h 74"/>
                <a:gd name="T46" fmla="*/ 831651423 w 600"/>
                <a:gd name="T47" fmla="*/ 35282185 h 74"/>
                <a:gd name="T48" fmla="*/ 887095036 w 600"/>
                <a:gd name="T49" fmla="*/ 10080624 h 74"/>
                <a:gd name="T50" fmla="*/ 947578761 w 600"/>
                <a:gd name="T51" fmla="*/ 0 h 74"/>
                <a:gd name="T52" fmla="*/ 1008062487 w 600"/>
                <a:gd name="T53" fmla="*/ 10080624 h 74"/>
                <a:gd name="T54" fmla="*/ 1058465591 w 600"/>
                <a:gd name="T55" fmla="*/ 35282185 h 74"/>
                <a:gd name="T56" fmla="*/ 1103828385 w 600"/>
                <a:gd name="T57" fmla="*/ 75604681 h 74"/>
                <a:gd name="T58" fmla="*/ 1129029937 w 600"/>
                <a:gd name="T59" fmla="*/ 131048121 h 74"/>
                <a:gd name="T60" fmla="*/ 1134070248 w 600"/>
                <a:gd name="T61" fmla="*/ 186491535 h 74"/>
                <a:gd name="T62" fmla="*/ 1144150869 w 600"/>
                <a:gd name="T63" fmla="*/ 131048121 h 74"/>
                <a:gd name="T64" fmla="*/ 1169352421 w 600"/>
                <a:gd name="T65" fmla="*/ 75604681 h 74"/>
                <a:gd name="T66" fmla="*/ 1209674905 w 600"/>
                <a:gd name="T67" fmla="*/ 35282185 h 74"/>
                <a:gd name="T68" fmla="*/ 1265118320 w 600"/>
                <a:gd name="T69" fmla="*/ 10080624 h 74"/>
                <a:gd name="T70" fmla="*/ 1325602045 w 600"/>
                <a:gd name="T71" fmla="*/ 0 h 74"/>
                <a:gd name="T72" fmla="*/ 1386085770 w 600"/>
                <a:gd name="T73" fmla="*/ 10080624 h 74"/>
                <a:gd name="T74" fmla="*/ 1436488875 w 600"/>
                <a:gd name="T75" fmla="*/ 35282185 h 74"/>
                <a:gd name="T76" fmla="*/ 1481851669 w 600"/>
                <a:gd name="T77" fmla="*/ 75604681 h 74"/>
                <a:gd name="T78" fmla="*/ 1507053221 w 600"/>
                <a:gd name="T79" fmla="*/ 131048121 h 74"/>
                <a:gd name="T80" fmla="*/ 1512093532 w 600"/>
                <a:gd name="T81" fmla="*/ 186491535 h 7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600"/>
                <a:gd name="T124" fmla="*/ 0 h 74"/>
                <a:gd name="T125" fmla="*/ 600 w 600"/>
                <a:gd name="T126" fmla="*/ 74 h 7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600" h="74">
                  <a:moveTo>
                    <a:pt x="0" y="74"/>
                  </a:moveTo>
                  <a:lnTo>
                    <a:pt x="4" y="52"/>
                  </a:lnTo>
                  <a:lnTo>
                    <a:pt x="14" y="30"/>
                  </a:lnTo>
                  <a:lnTo>
                    <a:pt x="30" y="14"/>
                  </a:lnTo>
                  <a:lnTo>
                    <a:pt x="52" y="4"/>
                  </a:lnTo>
                  <a:lnTo>
                    <a:pt x="76" y="0"/>
                  </a:lnTo>
                  <a:lnTo>
                    <a:pt x="100" y="4"/>
                  </a:lnTo>
                  <a:lnTo>
                    <a:pt x="120" y="14"/>
                  </a:lnTo>
                  <a:lnTo>
                    <a:pt x="138" y="30"/>
                  </a:lnTo>
                  <a:lnTo>
                    <a:pt x="148" y="52"/>
                  </a:lnTo>
                  <a:lnTo>
                    <a:pt x="150" y="74"/>
                  </a:lnTo>
                  <a:lnTo>
                    <a:pt x="154" y="52"/>
                  </a:lnTo>
                  <a:lnTo>
                    <a:pt x="164" y="30"/>
                  </a:lnTo>
                  <a:lnTo>
                    <a:pt x="180" y="14"/>
                  </a:lnTo>
                  <a:lnTo>
                    <a:pt x="202" y="4"/>
                  </a:lnTo>
                  <a:lnTo>
                    <a:pt x="226" y="0"/>
                  </a:lnTo>
                  <a:lnTo>
                    <a:pt x="250" y="4"/>
                  </a:lnTo>
                  <a:lnTo>
                    <a:pt x="270" y="14"/>
                  </a:lnTo>
                  <a:lnTo>
                    <a:pt x="288" y="30"/>
                  </a:lnTo>
                  <a:lnTo>
                    <a:pt x="298" y="52"/>
                  </a:lnTo>
                  <a:lnTo>
                    <a:pt x="300" y="74"/>
                  </a:lnTo>
                  <a:lnTo>
                    <a:pt x="304" y="52"/>
                  </a:lnTo>
                  <a:lnTo>
                    <a:pt x="314" y="30"/>
                  </a:lnTo>
                  <a:lnTo>
                    <a:pt x="330" y="14"/>
                  </a:lnTo>
                  <a:lnTo>
                    <a:pt x="352" y="4"/>
                  </a:lnTo>
                  <a:lnTo>
                    <a:pt x="376" y="0"/>
                  </a:lnTo>
                  <a:lnTo>
                    <a:pt x="400" y="4"/>
                  </a:lnTo>
                  <a:lnTo>
                    <a:pt x="420" y="14"/>
                  </a:lnTo>
                  <a:lnTo>
                    <a:pt x="438" y="30"/>
                  </a:lnTo>
                  <a:lnTo>
                    <a:pt x="448" y="52"/>
                  </a:lnTo>
                  <a:lnTo>
                    <a:pt x="450" y="74"/>
                  </a:lnTo>
                  <a:lnTo>
                    <a:pt x="454" y="52"/>
                  </a:lnTo>
                  <a:lnTo>
                    <a:pt x="464" y="30"/>
                  </a:lnTo>
                  <a:lnTo>
                    <a:pt x="480" y="14"/>
                  </a:lnTo>
                  <a:lnTo>
                    <a:pt x="502" y="4"/>
                  </a:lnTo>
                  <a:lnTo>
                    <a:pt x="526" y="0"/>
                  </a:lnTo>
                  <a:lnTo>
                    <a:pt x="550" y="4"/>
                  </a:lnTo>
                  <a:lnTo>
                    <a:pt x="570" y="14"/>
                  </a:lnTo>
                  <a:lnTo>
                    <a:pt x="588" y="30"/>
                  </a:lnTo>
                  <a:lnTo>
                    <a:pt x="598" y="52"/>
                  </a:lnTo>
                  <a:lnTo>
                    <a:pt x="600" y="74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type="title" sz="quarter"/>
          </p:nvPr>
        </p:nvSpPr>
        <p:spPr>
          <a:xfrm>
            <a:off x="514350" y="110551"/>
            <a:ext cx="11245850" cy="6651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Complete Model (with Probe Inductance) (cont.)</a:t>
            </a:r>
          </a:p>
        </p:txBody>
      </p:sp>
      <p:graphicFrame>
        <p:nvGraphicFramePr>
          <p:cNvPr id="30722" name="Object 50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0588316"/>
              </p:ext>
            </p:extLst>
          </p:nvPr>
        </p:nvGraphicFramePr>
        <p:xfrm>
          <a:off x="1701800" y="1402512"/>
          <a:ext cx="1543050" cy="48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99920" imgH="253800" progId="Equation.DSMT4">
                  <p:embed/>
                </p:oleObj>
              </mc:Choice>
              <mc:Fallback>
                <p:oleObj name="Equation" r:id="rId2" imgW="799920" imgH="253800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1402512"/>
                        <a:ext cx="1543050" cy="489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53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334641297"/>
              </p:ext>
            </p:extLst>
          </p:nvPr>
        </p:nvGraphicFramePr>
        <p:xfrm>
          <a:off x="2793336" y="2886289"/>
          <a:ext cx="208280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533160" progId="Equation.DSMT4">
                  <p:embed/>
                </p:oleObj>
              </mc:Choice>
              <mc:Fallback>
                <p:oleObj name="Equation" r:id="rId4" imgW="1168200" imgH="53316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3336" y="2886289"/>
                        <a:ext cx="2082800" cy="95091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5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39187086"/>
              </p:ext>
            </p:extLst>
          </p:nvPr>
        </p:nvGraphicFramePr>
        <p:xfrm>
          <a:off x="6347418" y="4282862"/>
          <a:ext cx="1074737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71320" imgH="253800" progId="Equation.DSMT4">
                  <p:embed/>
                </p:oleObj>
              </mc:Choice>
              <mc:Fallback>
                <p:oleObj name="Equation" r:id="rId6" imgW="571320" imgH="2538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418" y="4282862"/>
                        <a:ext cx="1074737" cy="47783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Rectangle 49"/>
          <p:cNvSpPr>
            <a:spLocks noChangeArrowheads="1"/>
          </p:cNvSpPr>
          <p:nvPr/>
        </p:nvSpPr>
        <p:spPr bwMode="auto">
          <a:xfrm>
            <a:off x="709614" y="1409701"/>
            <a:ext cx="11017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Define</a:t>
            </a:r>
          </a:p>
        </p:txBody>
      </p:sp>
      <p:sp>
        <p:nvSpPr>
          <p:cNvPr id="30729" name="Text Box 52"/>
          <p:cNvSpPr txBox="1">
            <a:spLocks noChangeArrowheads="1"/>
          </p:cNvSpPr>
          <p:nvPr/>
        </p:nvSpPr>
        <p:spPr bwMode="auto">
          <a:xfrm>
            <a:off x="422275" y="2112963"/>
            <a:ext cx="1078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In terms of the normalized frequency variable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, the resonance frequency </a:t>
            </a:r>
            <a:r>
              <a:rPr lang="en-US" i="1" dirty="0" err="1">
                <a:solidFill>
                  <a:srgbClr val="0000FF"/>
                </a:solidFill>
                <a:latin typeface="Times New Roman" pitchFamily="18" charset="0"/>
              </a:rPr>
              <a:t>f</a:t>
            </a:r>
            <a:r>
              <a:rPr lang="en-US" baseline="-25000" dirty="0" err="1">
                <a:solidFill>
                  <a:srgbClr val="0000FF"/>
                </a:solidFill>
                <a:latin typeface="Times New Roman" pitchFamily="18" charset="0"/>
              </a:rPr>
              <a:t>res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where the input impedance is purely real,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corresponds to</a:t>
            </a:r>
          </a:p>
        </p:txBody>
      </p:sp>
      <p:sp>
        <p:nvSpPr>
          <p:cNvPr id="30730" name="Rectangle 55"/>
          <p:cNvSpPr>
            <a:spLocks noChangeArrowheads="1"/>
          </p:cNvSpPr>
          <p:nvPr/>
        </p:nvSpPr>
        <p:spPr bwMode="auto">
          <a:xfrm>
            <a:off x="3483568" y="4282697"/>
            <a:ext cx="5778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If</a:t>
            </a:r>
          </a:p>
        </p:txBody>
      </p:sp>
      <p:graphicFrame>
        <p:nvGraphicFramePr>
          <p:cNvPr id="30725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455764"/>
              </p:ext>
            </p:extLst>
          </p:nvPr>
        </p:nvGraphicFramePr>
        <p:xfrm>
          <a:off x="3901081" y="4281110"/>
          <a:ext cx="14255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83920" imgH="241200" progId="Equation.DSMT4">
                  <p:embed/>
                </p:oleObj>
              </mc:Choice>
              <mc:Fallback>
                <p:oleObj name="Equation" r:id="rId8" imgW="583920" imgH="24120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081" y="4281110"/>
                        <a:ext cx="1425575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1" name="Rectangle 62"/>
          <p:cNvSpPr>
            <a:spLocks noChangeArrowheads="1"/>
          </p:cNvSpPr>
          <p:nvPr/>
        </p:nvSpPr>
        <p:spPr bwMode="auto">
          <a:xfrm>
            <a:off x="5413968" y="4320797"/>
            <a:ext cx="95885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then</a:t>
            </a:r>
          </a:p>
        </p:txBody>
      </p:sp>
      <p:sp>
        <p:nvSpPr>
          <p:cNvPr id="30732" name="Rectangle 63"/>
          <p:cNvSpPr>
            <a:spLocks noChangeArrowheads="1"/>
          </p:cNvSpPr>
          <p:nvPr/>
        </p:nvSpPr>
        <p:spPr bwMode="auto">
          <a:xfrm>
            <a:off x="1792408" y="4883766"/>
            <a:ext cx="7847462" cy="36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FF"/>
                </a:solidFill>
              </a:rPr>
              <a:t>(This follows from a binomial expansion of the square-root term in the numerator.)</a:t>
            </a:r>
          </a:p>
        </p:txBody>
      </p:sp>
      <p:sp>
        <p:nvSpPr>
          <p:cNvPr id="30733" name="Text Box 66"/>
          <p:cNvSpPr txBox="1">
            <a:spLocks noChangeArrowheads="1"/>
          </p:cNvSpPr>
          <p:nvPr/>
        </p:nvSpPr>
        <p:spPr bwMode="auto">
          <a:xfrm>
            <a:off x="5307936" y="3163089"/>
            <a:ext cx="410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(This will be derived in a HW problem.)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C87936A7-40B8-812B-4AA8-C3B9DCDE3F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571055"/>
              </p:ext>
            </p:extLst>
          </p:nvPr>
        </p:nvGraphicFramePr>
        <p:xfrm>
          <a:off x="392018" y="5475337"/>
          <a:ext cx="4089400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603160" imgH="672840" progId="Equation.DSMT4">
                  <p:embed/>
                </p:oleObj>
              </mc:Choice>
              <mc:Fallback>
                <p:oleObj name="Equation" r:id="rId10" imgW="26031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2018" y="5475337"/>
                        <a:ext cx="4089400" cy="1058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9C35E5C-F1D2-06BD-F06A-F069C4AB56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98009"/>
              </p:ext>
            </p:extLst>
          </p:nvPr>
        </p:nvGraphicFramePr>
        <p:xfrm>
          <a:off x="5865813" y="5508625"/>
          <a:ext cx="38163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476440" imgH="698400" progId="Equation.DSMT4">
                  <p:embed/>
                </p:oleObj>
              </mc:Choice>
              <mc:Fallback>
                <p:oleObj name="Equation" r:id="rId12" imgW="247644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865813" y="5508625"/>
                        <a:ext cx="3816350" cy="1076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Arrow: Right 4">
            <a:extLst>
              <a:ext uri="{FF2B5EF4-FFF2-40B4-BE49-F238E27FC236}">
                <a16:creationId xmlns:a16="http://schemas.microsoft.com/office/drawing/2014/main" id="{9701A465-CC93-97D9-E4D4-67A676025B47}"/>
              </a:ext>
            </a:extLst>
          </p:cNvPr>
          <p:cNvSpPr/>
          <p:nvPr/>
        </p:nvSpPr>
        <p:spPr>
          <a:xfrm>
            <a:off x="4962383" y="6120263"/>
            <a:ext cx="395785" cy="252484"/>
          </a:xfrm>
          <a:prstGeom prst="rightArrow">
            <a:avLst/>
          </a:prstGeom>
          <a:solidFill>
            <a:srgbClr val="66FFFF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2700">
                <a:solidFill>
                  <a:schemeClr val="tx1"/>
                </a:solidFill>
              </a:ln>
              <a:solidFill>
                <a:srgbClr val="66FFFF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983855"/>
              </p:ext>
            </p:extLst>
          </p:nvPr>
        </p:nvGraphicFramePr>
        <p:xfrm>
          <a:off x="10140950" y="6045200"/>
          <a:ext cx="990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60240" imgH="253800" progId="Equation.DSMT4">
                  <p:embed/>
                </p:oleObj>
              </mc:Choice>
              <mc:Fallback>
                <p:oleObj name="Equation" r:id="rId14" imgW="660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140950" y="6045200"/>
                        <a:ext cx="990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95700" y="914400"/>
            <a:ext cx="4434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Outline of Derivation of Formula for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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10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02713116"/>
              </p:ext>
            </p:extLst>
          </p:nvPr>
        </p:nvGraphicFramePr>
        <p:xfrm>
          <a:off x="8266113" y="1971675"/>
          <a:ext cx="2084387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698400" progId="Equation.DSMT4">
                  <p:embed/>
                </p:oleObj>
              </mc:Choice>
              <mc:Fallback>
                <p:oleObj name="Equation" r:id="rId2" imgW="1066680" imgH="698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6113" y="1971675"/>
                        <a:ext cx="2084387" cy="1365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5228001"/>
              </p:ext>
            </p:extLst>
          </p:nvPr>
        </p:nvGraphicFramePr>
        <p:xfrm>
          <a:off x="4830763" y="1997075"/>
          <a:ext cx="16922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25480" imgH="431640" progId="Equation.DSMT4">
                  <p:embed/>
                </p:oleObj>
              </mc:Choice>
              <mc:Fallback>
                <p:oleObj name="Equation" r:id="rId4" imgW="825480" imgH="431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1997075"/>
                        <a:ext cx="1692275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AutoShape 15"/>
          <p:cNvSpPr>
            <a:spLocks noChangeArrowheads="1"/>
          </p:cNvSpPr>
          <p:nvPr/>
        </p:nvSpPr>
        <p:spPr bwMode="auto">
          <a:xfrm>
            <a:off x="3476128" y="2297918"/>
            <a:ext cx="584200" cy="254000"/>
          </a:xfrm>
          <a:prstGeom prst="rightArrow">
            <a:avLst>
              <a:gd name="adj1" fmla="val 50000"/>
              <a:gd name="adj2" fmla="val 5750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600076" y="1155701"/>
            <a:ext cx="776446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At the resonance frequency, the input resistance is then:</a:t>
            </a:r>
          </a:p>
        </p:txBody>
      </p:sp>
      <p:grpSp>
        <p:nvGrpSpPr>
          <p:cNvPr id="31774" name="Group 30"/>
          <p:cNvGrpSpPr>
            <a:grpSpLocks/>
          </p:cNvGrpSpPr>
          <p:nvPr/>
        </p:nvGrpSpPr>
        <p:grpSpPr bwMode="auto">
          <a:xfrm>
            <a:off x="3416301" y="3673476"/>
            <a:ext cx="4962525" cy="2303463"/>
            <a:chOff x="1192" y="2314"/>
            <a:chExt cx="3126" cy="1451"/>
          </a:xfrm>
        </p:grpSpPr>
        <p:graphicFrame>
          <p:nvGraphicFramePr>
            <p:cNvPr id="31755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0921138"/>
                </p:ext>
              </p:extLst>
            </p:nvPr>
          </p:nvGraphicFramePr>
          <p:xfrm>
            <a:off x="2628" y="3499"/>
            <a:ext cx="266" cy="2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41200" imgH="241200" progId="Equation.DSMT4">
                    <p:embed/>
                  </p:oleObj>
                </mc:Choice>
                <mc:Fallback>
                  <p:oleObj name="Equation" r:id="rId6" imgW="241200" imgH="241200" progId="Equation.DSMT4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8" y="3499"/>
                          <a:ext cx="266" cy="26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6" name="Object 13"/>
            <p:cNvGraphicFramePr>
              <a:graphicFrameLocks noChangeAspect="1"/>
            </p:cNvGraphicFramePr>
            <p:nvPr/>
          </p:nvGraphicFramePr>
          <p:xfrm>
            <a:off x="4144" y="3097"/>
            <a:ext cx="174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152280" imgH="203040" progId="Equation.DSMT4">
                    <p:embed/>
                  </p:oleObj>
                </mc:Choice>
                <mc:Fallback>
                  <p:oleObj name="Equation" r:id="rId8" imgW="152280" imgH="20304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4" y="3097"/>
                          <a:ext cx="174" cy="2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7" name="Object 14"/>
            <p:cNvGraphicFramePr>
              <a:graphicFrameLocks noChangeAspect="1"/>
            </p:cNvGraphicFramePr>
            <p:nvPr/>
          </p:nvGraphicFramePr>
          <p:xfrm>
            <a:off x="1192" y="2896"/>
            <a:ext cx="223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28600" imgH="241200" progId="Equation.DSMT4">
                    <p:embed/>
                  </p:oleObj>
                </mc:Choice>
                <mc:Fallback>
                  <p:oleObj name="Equation" r:id="rId10" imgW="228600" imgH="241200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92" y="2896"/>
                          <a:ext cx="223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758" name="Object 15"/>
            <p:cNvGraphicFramePr>
              <a:graphicFrameLocks noChangeAspect="1"/>
            </p:cNvGraphicFramePr>
            <p:nvPr/>
          </p:nvGraphicFramePr>
          <p:xfrm>
            <a:off x="2585" y="2314"/>
            <a:ext cx="179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152280" imgH="164880" progId="Equation.DSMT4">
                    <p:embed/>
                  </p:oleObj>
                </mc:Choice>
                <mc:Fallback>
                  <p:oleObj name="Equation" r:id="rId12" imgW="152280" imgH="164880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5" y="2314"/>
                          <a:ext cx="179" cy="1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59" name="Line 16"/>
            <p:cNvSpPr>
              <a:spLocks noChangeShapeType="1"/>
            </p:cNvSpPr>
            <p:nvPr/>
          </p:nvSpPr>
          <p:spPr bwMode="auto">
            <a:xfrm>
              <a:off x="1549" y="2339"/>
              <a:ext cx="1" cy="1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0" name="Line 17"/>
            <p:cNvSpPr>
              <a:spLocks noChangeShapeType="1"/>
            </p:cNvSpPr>
            <p:nvPr/>
          </p:nvSpPr>
          <p:spPr bwMode="auto">
            <a:xfrm>
              <a:off x="1344" y="3203"/>
              <a:ext cx="2762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Freeform 19"/>
            <p:cNvSpPr>
              <a:spLocks/>
            </p:cNvSpPr>
            <p:nvPr/>
          </p:nvSpPr>
          <p:spPr bwMode="auto">
            <a:xfrm>
              <a:off x="1998" y="2531"/>
              <a:ext cx="1060" cy="665"/>
            </a:xfrm>
            <a:custGeom>
              <a:avLst/>
              <a:gdLst>
                <a:gd name="T0" fmla="*/ 0 w 1660"/>
                <a:gd name="T1" fmla="*/ 634 h 665"/>
                <a:gd name="T2" fmla="*/ 117 w 1660"/>
                <a:gd name="T3" fmla="*/ 574 h 665"/>
                <a:gd name="T4" fmla="*/ 295 w 1660"/>
                <a:gd name="T5" fmla="*/ 86 h 665"/>
                <a:gd name="T6" fmla="*/ 411 w 1660"/>
                <a:gd name="T7" fmla="*/ 78 h 665"/>
                <a:gd name="T8" fmla="*/ 571 w 1660"/>
                <a:gd name="T9" fmla="*/ 554 h 665"/>
                <a:gd name="T10" fmla="*/ 677 w 1660"/>
                <a:gd name="T11" fmla="*/ 630 h 6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60"/>
                <a:gd name="T19" fmla="*/ 0 h 665"/>
                <a:gd name="T20" fmla="*/ 1660 w 1660"/>
                <a:gd name="T21" fmla="*/ 665 h 6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60" h="665">
                  <a:moveTo>
                    <a:pt x="0" y="634"/>
                  </a:moveTo>
                  <a:cubicBezTo>
                    <a:pt x="47" y="624"/>
                    <a:pt x="167" y="665"/>
                    <a:pt x="288" y="574"/>
                  </a:cubicBezTo>
                  <a:cubicBezTo>
                    <a:pt x="409" y="483"/>
                    <a:pt x="604" y="169"/>
                    <a:pt x="724" y="86"/>
                  </a:cubicBezTo>
                  <a:cubicBezTo>
                    <a:pt x="844" y="3"/>
                    <a:pt x="895" y="0"/>
                    <a:pt x="1008" y="78"/>
                  </a:cubicBezTo>
                  <a:cubicBezTo>
                    <a:pt x="1121" y="156"/>
                    <a:pt x="1291" y="462"/>
                    <a:pt x="1400" y="554"/>
                  </a:cubicBezTo>
                  <a:cubicBezTo>
                    <a:pt x="1509" y="646"/>
                    <a:pt x="1606" y="614"/>
                    <a:pt x="1660" y="630"/>
                  </a:cubicBezTo>
                </a:path>
              </a:pathLst>
            </a:custGeom>
            <a:noFill/>
            <a:ln w="28575" cmpd="sng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Freeform 20"/>
            <p:cNvSpPr>
              <a:spLocks/>
            </p:cNvSpPr>
            <p:nvPr/>
          </p:nvSpPr>
          <p:spPr bwMode="auto">
            <a:xfrm>
              <a:off x="1914" y="2674"/>
              <a:ext cx="1407" cy="701"/>
            </a:xfrm>
            <a:custGeom>
              <a:avLst/>
              <a:gdLst>
                <a:gd name="T0" fmla="*/ 0 w 1407"/>
                <a:gd name="T1" fmla="*/ 290 h 701"/>
                <a:gd name="T2" fmla="*/ 88 w 1407"/>
                <a:gd name="T3" fmla="*/ 271 h 701"/>
                <a:gd name="T4" fmla="*/ 397 w 1407"/>
                <a:gd name="T5" fmla="*/ 63 h 701"/>
                <a:gd name="T6" fmla="*/ 993 w 1407"/>
                <a:gd name="T7" fmla="*/ 648 h 701"/>
                <a:gd name="T8" fmla="*/ 1407 w 1407"/>
                <a:gd name="T9" fmla="*/ 382 h 7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07"/>
                <a:gd name="T16" fmla="*/ 0 h 701"/>
                <a:gd name="T17" fmla="*/ 1407 w 1407"/>
                <a:gd name="T18" fmla="*/ 701 h 7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07" h="701">
                  <a:moveTo>
                    <a:pt x="0" y="290"/>
                  </a:moveTo>
                  <a:cubicBezTo>
                    <a:pt x="14" y="286"/>
                    <a:pt x="22" y="309"/>
                    <a:pt x="88" y="271"/>
                  </a:cubicBezTo>
                  <a:cubicBezTo>
                    <a:pt x="154" y="233"/>
                    <a:pt x="247" y="0"/>
                    <a:pt x="397" y="63"/>
                  </a:cubicBezTo>
                  <a:cubicBezTo>
                    <a:pt x="548" y="126"/>
                    <a:pt x="825" y="595"/>
                    <a:pt x="993" y="648"/>
                  </a:cubicBezTo>
                  <a:cubicBezTo>
                    <a:pt x="1161" y="701"/>
                    <a:pt x="1321" y="437"/>
                    <a:pt x="1407" y="382"/>
                  </a:cubicBez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763" name="Object 22"/>
            <p:cNvGraphicFramePr>
              <a:graphicFrameLocks noChangeAspect="1"/>
            </p:cNvGraphicFramePr>
            <p:nvPr/>
          </p:nvGraphicFramePr>
          <p:xfrm>
            <a:off x="2439" y="3255"/>
            <a:ext cx="212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164880" imgH="228600" progId="Equation.DSMT4">
                    <p:embed/>
                  </p:oleObj>
                </mc:Choice>
                <mc:Fallback>
                  <p:oleObj name="Equation" r:id="rId14" imgW="164880" imgH="228600" progId="Equation.DSMT4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39" y="3255"/>
                          <a:ext cx="212" cy="2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64" name="Line 23"/>
            <p:cNvSpPr>
              <a:spLocks noChangeShapeType="1"/>
            </p:cNvSpPr>
            <p:nvPr/>
          </p:nvSpPr>
          <p:spPr bwMode="auto">
            <a:xfrm>
              <a:off x="2558" y="3133"/>
              <a:ext cx="0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5" name="Line 28"/>
            <p:cNvSpPr>
              <a:spLocks noChangeShapeType="1"/>
            </p:cNvSpPr>
            <p:nvPr/>
          </p:nvSpPr>
          <p:spPr bwMode="auto">
            <a:xfrm flipV="1">
              <a:off x="2558" y="2573"/>
              <a:ext cx="0" cy="5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Line 30"/>
            <p:cNvSpPr>
              <a:spLocks noChangeShapeType="1"/>
            </p:cNvSpPr>
            <p:nvPr/>
          </p:nvSpPr>
          <p:spPr bwMode="auto">
            <a:xfrm rot="5400000">
              <a:off x="2588" y="1942"/>
              <a:ext cx="7" cy="2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Line 33"/>
            <p:cNvSpPr>
              <a:spLocks noChangeShapeType="1"/>
            </p:cNvSpPr>
            <p:nvPr/>
          </p:nvSpPr>
          <p:spPr bwMode="auto">
            <a:xfrm>
              <a:off x="2746" y="3141"/>
              <a:ext cx="0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1768" name="Object 63"/>
            <p:cNvGraphicFramePr>
              <a:graphicFrameLocks noChangeAspect="1"/>
            </p:cNvGraphicFramePr>
            <p:nvPr/>
          </p:nvGraphicFramePr>
          <p:xfrm>
            <a:off x="3131" y="3295"/>
            <a:ext cx="202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177480" imgH="164880" progId="Equation.DSMT4">
                    <p:embed/>
                  </p:oleObj>
                </mc:Choice>
                <mc:Fallback>
                  <p:oleObj name="Equation" r:id="rId16" imgW="177480" imgH="164880" progId="Equation.DSMT4">
                    <p:embed/>
                    <p:pic>
                      <p:nvPicPr>
                        <p:cNvPr id="0" name="Object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1" y="3295"/>
                          <a:ext cx="202" cy="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70" name="Line 26"/>
            <p:cNvSpPr>
              <a:spLocks noChangeShapeType="1"/>
            </p:cNvSpPr>
            <p:nvPr/>
          </p:nvSpPr>
          <p:spPr bwMode="auto">
            <a:xfrm flipV="1">
              <a:off x="2745" y="2775"/>
              <a:ext cx="0" cy="6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1" name="Oval 27"/>
            <p:cNvSpPr>
              <a:spLocks noChangeArrowheads="1"/>
            </p:cNvSpPr>
            <p:nvPr/>
          </p:nvSpPr>
          <p:spPr bwMode="auto">
            <a:xfrm>
              <a:off x="2715" y="2768"/>
              <a:ext cx="60" cy="6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1772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65164754"/>
                </p:ext>
              </p:extLst>
            </p:nvPr>
          </p:nvGraphicFramePr>
          <p:xfrm>
            <a:off x="2867" y="2597"/>
            <a:ext cx="258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53800" imgH="241200" progId="Equation.DSMT4">
                    <p:embed/>
                  </p:oleObj>
                </mc:Choice>
                <mc:Fallback>
                  <p:oleObj name="Equation" r:id="rId18" imgW="253800" imgH="241200" progId="Equation.DSMT4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7" y="2597"/>
                          <a:ext cx="258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66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F7BF6D-994D-0CBE-E86C-CF664AD68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110551"/>
            <a:ext cx="1124585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b="1" kern="0" dirty="0"/>
              <a:t>Complete Model (with Probe Inductance) (cont.)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295DB68-F77C-94B9-85CC-86CF90C97E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18046"/>
              </p:ext>
            </p:extLst>
          </p:nvPr>
        </p:nvGraphicFramePr>
        <p:xfrm>
          <a:off x="1184274" y="1998663"/>
          <a:ext cx="181594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35708" imgH="446178" progId="Equation.DSMT4">
                  <p:embed/>
                </p:oleObj>
              </mc:Choice>
              <mc:Fallback>
                <p:oleObj name="Equation" r:id="rId20" imgW="1035708" imgH="44617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184274" y="1998663"/>
                        <a:ext cx="1815943" cy="78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utoShape 15">
            <a:extLst>
              <a:ext uri="{FF2B5EF4-FFF2-40B4-BE49-F238E27FC236}">
                <a16:creationId xmlns:a16="http://schemas.microsoft.com/office/drawing/2014/main" id="{2F2F97E3-FDEA-D002-7807-18573F915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0878" y="2272518"/>
            <a:ext cx="584200" cy="254000"/>
          </a:xfrm>
          <a:prstGeom prst="rightArrow">
            <a:avLst>
              <a:gd name="adj1" fmla="val 50000"/>
              <a:gd name="adj2" fmla="val 57500"/>
            </a:avLst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10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63118141"/>
              </p:ext>
            </p:extLst>
          </p:nvPr>
        </p:nvGraphicFramePr>
        <p:xfrm>
          <a:off x="4892675" y="1227138"/>
          <a:ext cx="2084388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66680" imgH="698400" progId="Equation.DSMT4">
                  <p:embed/>
                </p:oleObj>
              </mc:Choice>
              <mc:Fallback>
                <p:oleObj name="Equation" r:id="rId2" imgW="1066680" imgH="6984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675" y="1227138"/>
                        <a:ext cx="2084388" cy="1365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1928813" y="3105151"/>
            <a:ext cx="8501062" cy="4810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" indent="-63500">
              <a:spcBef>
                <a:spcPts val="1200"/>
              </a:spcBef>
              <a:spcAft>
                <a:spcPts val="300"/>
              </a:spcAft>
            </a:pPr>
            <a:r>
              <a:rPr lang="en-US" sz="2000" dirty="0"/>
              <a:t>Note that the probe reactance changes the input resistance at resonance.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54050" y="5400676"/>
            <a:ext cx="11252199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Note that the CAD formula for resonant input resistance (in the short-course notes) gives us the value of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R </a:t>
            </a:r>
            <a:r>
              <a:rPr lang="en-US" sz="2000" dirty="0">
                <a:solidFill>
                  <a:srgbClr val="0000FF"/>
                </a:solidFill>
              </a:rPr>
              <a:t>in terms of the feed location.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DA796B-F3AA-534D-25E5-4140BF086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110551"/>
            <a:ext cx="1124585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fontAlgn="base">
              <a:spcBef>
                <a:spcPts val="1200"/>
              </a:spcBef>
              <a:spcAft>
                <a:spcPts val="300"/>
              </a:spcAft>
              <a:defRPr sz="360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b="1" kern="0" dirty="0"/>
              <a:t>Complete Model (with Probe Inductance) (cont.)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2625" y="4241801"/>
            <a:ext cx="10985500" cy="912813"/>
            <a:chOff x="682625" y="4241801"/>
            <a:chExt cx="10985500" cy="912813"/>
          </a:xfrm>
        </p:grpSpPr>
        <p:sp>
          <p:nvSpPr>
            <p:cNvPr id="32773" name="Rectangle 9"/>
            <p:cNvSpPr>
              <a:spLocks noChangeArrowheads="1"/>
            </p:cNvSpPr>
            <p:nvPr/>
          </p:nvSpPr>
          <p:spPr bwMode="auto">
            <a:xfrm>
              <a:off x="682625" y="4241801"/>
              <a:ext cx="10985500" cy="912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1200"/>
                </a:spcBef>
                <a:spcAft>
                  <a:spcPts val="300"/>
                </a:spcAft>
              </a:pPr>
              <a:r>
                <a:rPr lang="en-US" sz="2000" dirty="0">
                  <a:solidFill>
                    <a:srgbClr val="0000FF"/>
                  </a:solidFill>
                </a:rPr>
                <a:t>Given a specified value of the input resistance at resonance (e.g.,                  </a:t>
              </a:r>
              <a:r>
                <a:rPr lang="en-US" sz="2000" dirty="0">
                  <a:solidFill>
                    <a:srgbClr val="0000FF"/>
                  </a:solidFill>
                  <a:sym typeface="Symbol" pitchFamily="18" charset="2"/>
                </a:rPr>
                <a:t>)</a:t>
              </a:r>
              <a:r>
                <a:rPr lang="en-US" sz="2000" dirty="0">
                  <a:solidFill>
                    <a:srgbClr val="0000FF"/>
                  </a:solidFill>
                </a:rPr>
                <a:t>, we wish to solve for the corresponding value of </a:t>
              </a:r>
              <a:r>
                <a:rPr lang="en-US" sz="2000" i="1" dirty="0">
                  <a:solidFill>
                    <a:srgbClr val="0000FF"/>
                  </a:solidFill>
                  <a:latin typeface="Times New Roman" pitchFamily="18" charset="0"/>
                </a:rPr>
                <a:t>R</a:t>
              </a:r>
              <a:r>
                <a:rPr lang="en-US" sz="2000" dirty="0">
                  <a:solidFill>
                    <a:srgbClr val="0000FF"/>
                  </a:solidFill>
                </a:rPr>
                <a:t>. 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8510737"/>
                </p:ext>
              </p:extLst>
            </p:nvPr>
          </p:nvGraphicFramePr>
          <p:xfrm>
            <a:off x="8181976" y="4258401"/>
            <a:ext cx="1219200" cy="3993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36560" imgH="241200" progId="Equation.DSMT4">
                    <p:embed/>
                  </p:oleObj>
                </mc:Choice>
                <mc:Fallback>
                  <p:oleObj name="Equation" r:id="rId4" imgW="73656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81976" y="4258401"/>
                          <a:ext cx="1219200" cy="39932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1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93814845"/>
              </p:ext>
            </p:extLst>
          </p:nvPr>
        </p:nvGraphicFramePr>
        <p:xfrm>
          <a:off x="3987800" y="1222375"/>
          <a:ext cx="2208213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82680" imgH="507960" progId="Equation.DSMT4">
                  <p:embed/>
                </p:oleObj>
              </mc:Choice>
              <mc:Fallback>
                <p:oleObj name="Equation" r:id="rId2" imgW="1282680" imgH="507960" progId="Equation.DSMT4">
                  <p:embed/>
                  <p:pic>
                    <p:nvPicPr>
                      <p:cNvPr id="0" name="Object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1222375"/>
                        <a:ext cx="2208213" cy="874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18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34824394"/>
              </p:ext>
            </p:extLst>
          </p:nvPr>
        </p:nvGraphicFramePr>
        <p:xfrm>
          <a:off x="4084639" y="2569139"/>
          <a:ext cx="8715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20560" imgH="241200" progId="Equation.DSMT4">
                  <p:embed/>
                </p:oleObj>
              </mc:Choice>
              <mc:Fallback>
                <p:oleObj name="Equation" r:id="rId4" imgW="520560" imgH="241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4639" y="2569139"/>
                        <a:ext cx="871537" cy="4032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427163" y="1421376"/>
            <a:ext cx="2489200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To solve for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US" sz="2000" dirty="0">
                <a:solidFill>
                  <a:srgbClr val="0000FF"/>
                </a:solidFill>
              </a:rPr>
              <a:t>, use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6381751" y="1459476"/>
            <a:ext cx="258286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and solve iteratively:</a:t>
            </a:r>
          </a:p>
        </p:txBody>
      </p:sp>
      <p:sp>
        <p:nvSpPr>
          <p:cNvPr id="33802" name="Text Box 17"/>
          <p:cNvSpPr txBox="1">
            <a:spLocks noChangeArrowheads="1"/>
          </p:cNvSpPr>
          <p:nvPr/>
        </p:nvSpPr>
        <p:spPr bwMode="auto">
          <a:xfrm>
            <a:off x="2189164" y="2553264"/>
            <a:ext cx="1749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Zero iteration:</a:t>
            </a:r>
          </a:p>
        </p:txBody>
      </p:sp>
      <p:sp>
        <p:nvSpPr>
          <p:cNvPr id="33803" name="Text Box 20"/>
          <p:cNvSpPr txBox="1">
            <a:spLocks noChangeArrowheads="1"/>
          </p:cNvSpPr>
          <p:nvPr/>
        </p:nvSpPr>
        <p:spPr bwMode="auto">
          <a:xfrm>
            <a:off x="2840038" y="3542276"/>
            <a:ext cx="172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First iteration:</a:t>
            </a:r>
          </a:p>
        </p:txBody>
      </p:sp>
      <p:graphicFrame>
        <p:nvGraphicFramePr>
          <p:cNvPr id="33796" name="Object 2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95890023"/>
              </p:ext>
            </p:extLst>
          </p:nvPr>
        </p:nvGraphicFramePr>
        <p:xfrm>
          <a:off x="4730750" y="3348038"/>
          <a:ext cx="182721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66680" imgH="507960" progId="Equation.DSMT4">
                  <p:embed/>
                </p:oleObj>
              </mc:Choice>
              <mc:Fallback>
                <p:oleObj name="Equation" r:id="rId6" imgW="1066680" imgH="50796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3348038"/>
                        <a:ext cx="1827213" cy="869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4" name="Text Box 26"/>
          <p:cNvSpPr txBox="1">
            <a:spLocks noChangeArrowheads="1"/>
          </p:cNvSpPr>
          <p:nvPr/>
        </p:nvSpPr>
        <p:spPr bwMode="auto">
          <a:xfrm>
            <a:off x="3378200" y="5134539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Second iteration:</a:t>
            </a:r>
          </a:p>
        </p:txBody>
      </p:sp>
      <p:graphicFrame>
        <p:nvGraphicFramePr>
          <p:cNvPr id="33797" name="Object 2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80377334"/>
              </p:ext>
            </p:extLst>
          </p:nvPr>
        </p:nvGraphicFramePr>
        <p:xfrm>
          <a:off x="5816600" y="4518025"/>
          <a:ext cx="3054350" cy="173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17360" imgH="1091880" progId="Equation.DSMT4">
                  <p:embed/>
                </p:oleObj>
              </mc:Choice>
              <mc:Fallback>
                <p:oleObj name="Equation" r:id="rId8" imgW="1917360" imgH="109188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4518025"/>
                        <a:ext cx="3054350" cy="1739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aphicFrame>
        <p:nvGraphicFramePr>
          <p:cNvPr id="33807" name="Object 1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79816226"/>
              </p:ext>
            </p:extLst>
          </p:nvPr>
        </p:nvGraphicFramePr>
        <p:xfrm>
          <a:off x="7926388" y="1993900"/>
          <a:ext cx="23304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88760" imgH="634680" progId="Equation.DSMT4">
                  <p:embed/>
                </p:oleObj>
              </mc:Choice>
              <mc:Fallback>
                <p:oleObj name="Equation" r:id="rId10" imgW="1688760" imgH="634680" progId="Equation.DSMT4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1993900"/>
                        <a:ext cx="233045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EB1AE8E-E9A4-0D45-3DC4-01942ABCE89A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>
          <a:xfrm>
            <a:off x="514350" y="110551"/>
            <a:ext cx="11245850" cy="6651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Complete Model (with Probe </a:t>
            </a:r>
            <a:r>
              <a:rPr lang="en-US" b="1"/>
              <a:t>Inductance) (</a:t>
            </a:r>
            <a:r>
              <a:rPr lang="en-US" b="1" dirty="0"/>
              <a:t>cont.)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804988" y="147000"/>
            <a:ext cx="8678862" cy="6921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dirty="0"/>
              <a:t>Tank Circuit: complex resonance frequency</a:t>
            </a:r>
          </a:p>
        </p:txBody>
      </p:sp>
      <p:graphicFrame>
        <p:nvGraphicFramePr>
          <p:cNvPr id="1026" name="Object 7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17553055"/>
              </p:ext>
            </p:extLst>
          </p:nvPr>
        </p:nvGraphicFramePr>
        <p:xfrm>
          <a:off x="4648201" y="4621214"/>
          <a:ext cx="398463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9680" imgH="203040" progId="Equation.DSMT4">
                  <p:embed/>
                </p:oleObj>
              </mc:Choice>
              <mc:Fallback>
                <p:oleObj name="Equation" r:id="rId3" imgW="139680" imgH="20304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1" y="4621214"/>
                        <a:ext cx="398463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944688" y="4610101"/>
          <a:ext cx="40005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4610101"/>
                        <a:ext cx="40005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Line 51"/>
          <p:cNvSpPr>
            <a:spLocks noChangeShapeType="1"/>
          </p:cNvSpPr>
          <p:nvPr/>
        </p:nvSpPr>
        <p:spPr bwMode="auto">
          <a:xfrm flipH="1">
            <a:off x="2676525" y="4859339"/>
            <a:ext cx="655638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52"/>
          <p:cNvSpPr>
            <a:spLocks/>
          </p:cNvSpPr>
          <p:nvPr/>
        </p:nvSpPr>
        <p:spPr bwMode="auto">
          <a:xfrm>
            <a:off x="2574925" y="4770438"/>
            <a:ext cx="177800" cy="177800"/>
          </a:xfrm>
          <a:custGeom>
            <a:avLst/>
            <a:gdLst>
              <a:gd name="T0" fmla="*/ 0 w 112"/>
              <a:gd name="T1" fmla="*/ 141128761 h 112"/>
              <a:gd name="T2" fmla="*/ 282257522 w 112"/>
              <a:gd name="T3" fmla="*/ 0 h 112"/>
              <a:gd name="T4" fmla="*/ 282257522 w 112"/>
              <a:gd name="T5" fmla="*/ 15120940 h 112"/>
              <a:gd name="T6" fmla="*/ 274697849 w 112"/>
              <a:gd name="T7" fmla="*/ 32762828 h 112"/>
              <a:gd name="T8" fmla="*/ 267136589 w 112"/>
              <a:gd name="T9" fmla="*/ 50403124 h 112"/>
              <a:gd name="T10" fmla="*/ 267136589 w 112"/>
              <a:gd name="T11" fmla="*/ 65524069 h 112"/>
              <a:gd name="T12" fmla="*/ 257055967 w 112"/>
              <a:gd name="T13" fmla="*/ 83165952 h 112"/>
              <a:gd name="T14" fmla="*/ 257055967 w 112"/>
              <a:gd name="T15" fmla="*/ 100806247 h 112"/>
              <a:gd name="T16" fmla="*/ 257055967 w 112"/>
              <a:gd name="T17" fmla="*/ 115927206 h 112"/>
              <a:gd name="T18" fmla="*/ 249496294 w 112"/>
              <a:gd name="T19" fmla="*/ 133569088 h 112"/>
              <a:gd name="T20" fmla="*/ 249496294 w 112"/>
              <a:gd name="T21" fmla="*/ 148688434 h 112"/>
              <a:gd name="T22" fmla="*/ 257055967 w 112"/>
              <a:gd name="T23" fmla="*/ 166330317 h 112"/>
              <a:gd name="T24" fmla="*/ 257055967 w 112"/>
              <a:gd name="T25" fmla="*/ 183972199 h 112"/>
              <a:gd name="T26" fmla="*/ 257055967 w 112"/>
              <a:gd name="T27" fmla="*/ 199093133 h 112"/>
              <a:gd name="T28" fmla="*/ 267136589 w 112"/>
              <a:gd name="T29" fmla="*/ 216733478 h 112"/>
              <a:gd name="T30" fmla="*/ 267136589 w 112"/>
              <a:gd name="T31" fmla="*/ 231854411 h 112"/>
              <a:gd name="T32" fmla="*/ 274697849 w 112"/>
              <a:gd name="T33" fmla="*/ 249496294 h 112"/>
              <a:gd name="T34" fmla="*/ 282257522 w 112"/>
              <a:gd name="T35" fmla="*/ 267136589 h 112"/>
              <a:gd name="T36" fmla="*/ 282257522 w 112"/>
              <a:gd name="T37" fmla="*/ 282257522 h 112"/>
              <a:gd name="T38" fmla="*/ 0 w 112"/>
              <a:gd name="T39" fmla="*/ 141128761 h 1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2"/>
              <a:gd name="T61" fmla="*/ 0 h 112"/>
              <a:gd name="T62" fmla="*/ 112 w 112"/>
              <a:gd name="T63" fmla="*/ 112 h 1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2" h="112">
                <a:moveTo>
                  <a:pt x="0" y="56"/>
                </a:moveTo>
                <a:lnTo>
                  <a:pt x="112" y="0"/>
                </a:lnTo>
                <a:lnTo>
                  <a:pt x="112" y="6"/>
                </a:lnTo>
                <a:lnTo>
                  <a:pt x="109" y="13"/>
                </a:lnTo>
                <a:lnTo>
                  <a:pt x="106" y="20"/>
                </a:lnTo>
                <a:lnTo>
                  <a:pt x="106" y="26"/>
                </a:lnTo>
                <a:lnTo>
                  <a:pt x="102" y="33"/>
                </a:lnTo>
                <a:lnTo>
                  <a:pt x="102" y="40"/>
                </a:lnTo>
                <a:lnTo>
                  <a:pt x="102" y="46"/>
                </a:lnTo>
                <a:lnTo>
                  <a:pt x="99" y="53"/>
                </a:lnTo>
                <a:lnTo>
                  <a:pt x="99" y="59"/>
                </a:lnTo>
                <a:lnTo>
                  <a:pt x="102" y="66"/>
                </a:lnTo>
                <a:lnTo>
                  <a:pt x="102" y="73"/>
                </a:lnTo>
                <a:lnTo>
                  <a:pt x="102" y="79"/>
                </a:lnTo>
                <a:lnTo>
                  <a:pt x="106" y="86"/>
                </a:lnTo>
                <a:lnTo>
                  <a:pt x="106" y="92"/>
                </a:lnTo>
                <a:lnTo>
                  <a:pt x="109" y="99"/>
                </a:lnTo>
                <a:lnTo>
                  <a:pt x="112" y="106"/>
                </a:lnTo>
                <a:lnTo>
                  <a:pt x="112" y="112"/>
                </a:lnTo>
                <a:lnTo>
                  <a:pt x="0" y="5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Line 53"/>
          <p:cNvSpPr>
            <a:spLocks noChangeShapeType="1"/>
          </p:cNvSpPr>
          <p:nvPr/>
        </p:nvSpPr>
        <p:spPr bwMode="auto">
          <a:xfrm>
            <a:off x="3673475" y="4859339"/>
            <a:ext cx="65405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" name="Freeform 54"/>
          <p:cNvSpPr>
            <a:spLocks/>
          </p:cNvSpPr>
          <p:nvPr/>
        </p:nvSpPr>
        <p:spPr bwMode="auto">
          <a:xfrm>
            <a:off x="4251325" y="4770438"/>
            <a:ext cx="177800" cy="177800"/>
          </a:xfrm>
          <a:custGeom>
            <a:avLst/>
            <a:gdLst>
              <a:gd name="T0" fmla="*/ 282257522 w 112"/>
              <a:gd name="T1" fmla="*/ 141128761 h 112"/>
              <a:gd name="T2" fmla="*/ 0 w 112"/>
              <a:gd name="T3" fmla="*/ 282257522 h 112"/>
              <a:gd name="T4" fmla="*/ 7561264 w 112"/>
              <a:gd name="T5" fmla="*/ 267136589 h 112"/>
              <a:gd name="T6" fmla="*/ 15120940 w 112"/>
              <a:gd name="T7" fmla="*/ 249496294 h 112"/>
              <a:gd name="T8" fmla="*/ 25201562 w 112"/>
              <a:gd name="T9" fmla="*/ 231854411 h 112"/>
              <a:gd name="T10" fmla="*/ 25201562 w 112"/>
              <a:gd name="T11" fmla="*/ 216733478 h 112"/>
              <a:gd name="T12" fmla="*/ 32762828 w 112"/>
              <a:gd name="T13" fmla="*/ 199093133 h 112"/>
              <a:gd name="T14" fmla="*/ 32762828 w 112"/>
              <a:gd name="T15" fmla="*/ 183972199 h 112"/>
              <a:gd name="T16" fmla="*/ 32762828 w 112"/>
              <a:gd name="T17" fmla="*/ 166330317 h 112"/>
              <a:gd name="T18" fmla="*/ 32762828 w 112"/>
              <a:gd name="T19" fmla="*/ 148688434 h 112"/>
              <a:gd name="T20" fmla="*/ 32762828 w 112"/>
              <a:gd name="T21" fmla="*/ 133569088 h 112"/>
              <a:gd name="T22" fmla="*/ 32762828 w 112"/>
              <a:gd name="T23" fmla="*/ 115927206 h 112"/>
              <a:gd name="T24" fmla="*/ 32762828 w 112"/>
              <a:gd name="T25" fmla="*/ 100806247 h 112"/>
              <a:gd name="T26" fmla="*/ 32762828 w 112"/>
              <a:gd name="T27" fmla="*/ 83165952 h 112"/>
              <a:gd name="T28" fmla="*/ 25201562 w 112"/>
              <a:gd name="T29" fmla="*/ 65524069 h 112"/>
              <a:gd name="T30" fmla="*/ 25201562 w 112"/>
              <a:gd name="T31" fmla="*/ 50403124 h 112"/>
              <a:gd name="T32" fmla="*/ 15120940 w 112"/>
              <a:gd name="T33" fmla="*/ 32762828 h 112"/>
              <a:gd name="T34" fmla="*/ 7561264 w 112"/>
              <a:gd name="T35" fmla="*/ 15120940 h 112"/>
              <a:gd name="T36" fmla="*/ 0 w 112"/>
              <a:gd name="T37" fmla="*/ 0 h 112"/>
              <a:gd name="T38" fmla="*/ 282257522 w 112"/>
              <a:gd name="T39" fmla="*/ 141128761 h 1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12"/>
              <a:gd name="T61" fmla="*/ 0 h 112"/>
              <a:gd name="T62" fmla="*/ 112 w 112"/>
              <a:gd name="T63" fmla="*/ 112 h 1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12" h="112">
                <a:moveTo>
                  <a:pt x="112" y="56"/>
                </a:moveTo>
                <a:lnTo>
                  <a:pt x="0" y="112"/>
                </a:lnTo>
                <a:lnTo>
                  <a:pt x="3" y="106"/>
                </a:lnTo>
                <a:lnTo>
                  <a:pt x="6" y="99"/>
                </a:lnTo>
                <a:lnTo>
                  <a:pt x="10" y="92"/>
                </a:lnTo>
                <a:lnTo>
                  <a:pt x="10" y="86"/>
                </a:lnTo>
                <a:lnTo>
                  <a:pt x="13" y="79"/>
                </a:lnTo>
                <a:lnTo>
                  <a:pt x="13" y="73"/>
                </a:lnTo>
                <a:lnTo>
                  <a:pt x="13" y="66"/>
                </a:lnTo>
                <a:lnTo>
                  <a:pt x="13" y="59"/>
                </a:lnTo>
                <a:lnTo>
                  <a:pt x="13" y="53"/>
                </a:lnTo>
                <a:lnTo>
                  <a:pt x="13" y="46"/>
                </a:lnTo>
                <a:lnTo>
                  <a:pt x="13" y="40"/>
                </a:lnTo>
                <a:lnTo>
                  <a:pt x="13" y="33"/>
                </a:lnTo>
                <a:lnTo>
                  <a:pt x="10" y="26"/>
                </a:lnTo>
                <a:lnTo>
                  <a:pt x="10" y="20"/>
                </a:lnTo>
                <a:lnTo>
                  <a:pt x="6" y="13"/>
                </a:lnTo>
                <a:lnTo>
                  <a:pt x="3" y="6"/>
                </a:lnTo>
                <a:lnTo>
                  <a:pt x="0" y="0"/>
                </a:lnTo>
                <a:lnTo>
                  <a:pt x="112" y="5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6" name="Line 63"/>
          <p:cNvSpPr>
            <a:spLocks noChangeShapeType="1"/>
          </p:cNvSpPr>
          <p:nvPr/>
        </p:nvSpPr>
        <p:spPr bwMode="auto">
          <a:xfrm>
            <a:off x="3521075" y="1284288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79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05555306"/>
              </p:ext>
            </p:extLst>
          </p:nvPr>
        </p:nvGraphicFramePr>
        <p:xfrm>
          <a:off x="7137401" y="4779963"/>
          <a:ext cx="14573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82400" imgH="203040" progId="Equation.DSMT4">
                  <p:embed/>
                </p:oleObj>
              </mc:Choice>
              <mc:Fallback>
                <p:oleObj name="Equation" r:id="rId7" imgW="482400" imgH="203040" progId="Equation.DSMT4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7401" y="4779963"/>
                        <a:ext cx="1457325" cy="615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Text Box 81"/>
          <p:cNvSpPr txBox="1">
            <a:spLocks noChangeArrowheads="1"/>
          </p:cNvSpPr>
          <p:nvPr/>
        </p:nvSpPr>
        <p:spPr bwMode="auto">
          <a:xfrm>
            <a:off x="5595939" y="4237039"/>
            <a:ext cx="4700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Transverse Resonance Equation (TRE):</a:t>
            </a:r>
          </a:p>
        </p:txBody>
      </p:sp>
      <p:graphicFrame>
        <p:nvGraphicFramePr>
          <p:cNvPr id="1029" name="Object 86"/>
          <p:cNvGraphicFramePr>
            <a:graphicFrameLocks noChangeAspect="1"/>
          </p:cNvGraphicFramePr>
          <p:nvPr/>
        </p:nvGraphicFramePr>
        <p:xfrm>
          <a:off x="7924801" y="2173288"/>
          <a:ext cx="103346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31640" imgH="393480" progId="Equation.DSMT4">
                  <p:embed/>
                </p:oleObj>
              </mc:Choice>
              <mc:Fallback>
                <p:oleObj name="Equation" r:id="rId9" imgW="431640" imgH="393480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1" y="2173288"/>
                        <a:ext cx="1033463" cy="94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9" name="Text Box 90"/>
          <p:cNvSpPr txBox="1">
            <a:spLocks noChangeArrowheads="1"/>
          </p:cNvSpPr>
          <p:nvPr/>
        </p:nvSpPr>
        <p:spPr bwMode="auto">
          <a:xfrm>
            <a:off x="3208212" y="6037766"/>
            <a:ext cx="5472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complex resonance frequency is denoted as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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151062" y="1695450"/>
            <a:ext cx="4211638" cy="1982788"/>
            <a:chOff x="2151062" y="1695450"/>
            <a:chExt cx="4211638" cy="1982788"/>
          </a:xfrm>
        </p:grpSpPr>
        <p:sp>
          <p:nvSpPr>
            <p:cNvPr id="1040" name="Freeform 8"/>
            <p:cNvSpPr>
              <a:spLocks/>
            </p:cNvSpPr>
            <p:nvPr/>
          </p:nvSpPr>
          <p:spPr bwMode="auto">
            <a:xfrm>
              <a:off x="2786064" y="2322513"/>
              <a:ext cx="298450" cy="741363"/>
            </a:xfrm>
            <a:custGeom>
              <a:avLst/>
              <a:gdLst>
                <a:gd name="T0" fmla="*/ 96 w 188"/>
                <a:gd name="T1" fmla="*/ 0 h 467"/>
                <a:gd name="T2" fmla="*/ 188 w 188"/>
                <a:gd name="T3" fmla="*/ 40 h 467"/>
                <a:gd name="T4" fmla="*/ 0 w 188"/>
                <a:gd name="T5" fmla="*/ 116 h 467"/>
                <a:gd name="T6" fmla="*/ 188 w 188"/>
                <a:gd name="T7" fmla="*/ 195 h 467"/>
                <a:gd name="T8" fmla="*/ 0 w 188"/>
                <a:gd name="T9" fmla="*/ 271 h 467"/>
                <a:gd name="T10" fmla="*/ 188 w 188"/>
                <a:gd name="T11" fmla="*/ 347 h 467"/>
                <a:gd name="T12" fmla="*/ 0 w 188"/>
                <a:gd name="T13" fmla="*/ 427 h 467"/>
                <a:gd name="T14" fmla="*/ 96 w 188"/>
                <a:gd name="T15" fmla="*/ 467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9"/>
            <p:cNvSpPr>
              <a:spLocks/>
            </p:cNvSpPr>
            <p:nvPr/>
          </p:nvSpPr>
          <p:spPr bwMode="auto">
            <a:xfrm>
              <a:off x="4048127" y="2101850"/>
              <a:ext cx="141288" cy="1182688"/>
            </a:xfrm>
            <a:custGeom>
              <a:avLst/>
              <a:gdLst>
                <a:gd name="T0" fmla="*/ 0 w 89"/>
                <a:gd name="T1" fmla="*/ 0 h 745"/>
                <a:gd name="T2" fmla="*/ 30 w 89"/>
                <a:gd name="T3" fmla="*/ 3 h 745"/>
                <a:gd name="T4" fmla="*/ 59 w 89"/>
                <a:gd name="T5" fmla="*/ 20 h 745"/>
                <a:gd name="T6" fmla="*/ 79 w 89"/>
                <a:gd name="T7" fmla="*/ 43 h 745"/>
                <a:gd name="T8" fmla="*/ 89 w 89"/>
                <a:gd name="T9" fmla="*/ 76 h 745"/>
                <a:gd name="T10" fmla="*/ 89 w 89"/>
                <a:gd name="T11" fmla="*/ 109 h 745"/>
                <a:gd name="T12" fmla="*/ 79 w 89"/>
                <a:gd name="T13" fmla="*/ 139 h 745"/>
                <a:gd name="T14" fmla="*/ 59 w 89"/>
                <a:gd name="T15" fmla="*/ 166 h 745"/>
                <a:gd name="T16" fmla="*/ 30 w 89"/>
                <a:gd name="T17" fmla="*/ 182 h 745"/>
                <a:gd name="T18" fmla="*/ 0 w 89"/>
                <a:gd name="T19" fmla="*/ 185 h 745"/>
                <a:gd name="T20" fmla="*/ 30 w 89"/>
                <a:gd name="T21" fmla="*/ 189 h 745"/>
                <a:gd name="T22" fmla="*/ 59 w 89"/>
                <a:gd name="T23" fmla="*/ 205 h 745"/>
                <a:gd name="T24" fmla="*/ 79 w 89"/>
                <a:gd name="T25" fmla="*/ 232 h 745"/>
                <a:gd name="T26" fmla="*/ 89 w 89"/>
                <a:gd name="T27" fmla="*/ 261 h 745"/>
                <a:gd name="T28" fmla="*/ 89 w 89"/>
                <a:gd name="T29" fmla="*/ 295 h 745"/>
                <a:gd name="T30" fmla="*/ 79 w 89"/>
                <a:gd name="T31" fmla="*/ 328 h 745"/>
                <a:gd name="T32" fmla="*/ 59 w 89"/>
                <a:gd name="T33" fmla="*/ 351 h 745"/>
                <a:gd name="T34" fmla="*/ 30 w 89"/>
                <a:gd name="T35" fmla="*/ 367 h 745"/>
                <a:gd name="T36" fmla="*/ 0 w 89"/>
                <a:gd name="T37" fmla="*/ 371 h 745"/>
                <a:gd name="T38" fmla="*/ 30 w 89"/>
                <a:gd name="T39" fmla="*/ 377 h 745"/>
                <a:gd name="T40" fmla="*/ 59 w 89"/>
                <a:gd name="T41" fmla="*/ 391 h 745"/>
                <a:gd name="T42" fmla="*/ 79 w 89"/>
                <a:gd name="T43" fmla="*/ 417 h 745"/>
                <a:gd name="T44" fmla="*/ 89 w 89"/>
                <a:gd name="T45" fmla="*/ 447 h 745"/>
                <a:gd name="T46" fmla="*/ 89 w 89"/>
                <a:gd name="T47" fmla="*/ 480 h 745"/>
                <a:gd name="T48" fmla="*/ 79 w 89"/>
                <a:gd name="T49" fmla="*/ 513 h 745"/>
                <a:gd name="T50" fmla="*/ 59 w 89"/>
                <a:gd name="T51" fmla="*/ 536 h 745"/>
                <a:gd name="T52" fmla="*/ 30 w 89"/>
                <a:gd name="T53" fmla="*/ 553 h 745"/>
                <a:gd name="T54" fmla="*/ 0 w 89"/>
                <a:gd name="T55" fmla="*/ 559 h 745"/>
                <a:gd name="T56" fmla="*/ 30 w 89"/>
                <a:gd name="T57" fmla="*/ 563 h 745"/>
                <a:gd name="T58" fmla="*/ 59 w 89"/>
                <a:gd name="T59" fmla="*/ 579 h 745"/>
                <a:gd name="T60" fmla="*/ 79 w 89"/>
                <a:gd name="T61" fmla="*/ 602 h 745"/>
                <a:gd name="T62" fmla="*/ 89 w 89"/>
                <a:gd name="T63" fmla="*/ 635 h 745"/>
                <a:gd name="T64" fmla="*/ 89 w 89"/>
                <a:gd name="T65" fmla="*/ 668 h 745"/>
                <a:gd name="T66" fmla="*/ 79 w 89"/>
                <a:gd name="T67" fmla="*/ 698 h 745"/>
                <a:gd name="T68" fmla="*/ 59 w 89"/>
                <a:gd name="T69" fmla="*/ 725 h 745"/>
                <a:gd name="T70" fmla="*/ 30 w 89"/>
                <a:gd name="T71" fmla="*/ 738 h 745"/>
                <a:gd name="T72" fmla="*/ 0 w 89"/>
                <a:gd name="T73" fmla="*/ 74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10"/>
            <p:cNvSpPr>
              <a:spLocks noChangeShapeType="1"/>
            </p:cNvSpPr>
            <p:nvPr/>
          </p:nvSpPr>
          <p:spPr bwMode="auto">
            <a:xfrm>
              <a:off x="4044952" y="2101850"/>
              <a:ext cx="73025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11"/>
            <p:cNvSpPr>
              <a:spLocks noChangeShapeType="1"/>
            </p:cNvSpPr>
            <p:nvPr/>
          </p:nvSpPr>
          <p:spPr bwMode="auto">
            <a:xfrm>
              <a:off x="4044952" y="3284538"/>
              <a:ext cx="73025" cy="1588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12"/>
            <p:cNvSpPr>
              <a:spLocks noChangeShapeType="1"/>
            </p:cNvSpPr>
            <p:nvPr/>
          </p:nvSpPr>
          <p:spPr bwMode="auto">
            <a:xfrm>
              <a:off x="5099052" y="2790825"/>
              <a:ext cx="393700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13"/>
            <p:cNvSpPr>
              <a:spLocks noChangeShapeType="1"/>
            </p:cNvSpPr>
            <p:nvPr/>
          </p:nvSpPr>
          <p:spPr bwMode="auto">
            <a:xfrm>
              <a:off x="5099052" y="2495550"/>
              <a:ext cx="393700" cy="15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14"/>
            <p:cNvSpPr>
              <a:spLocks/>
            </p:cNvSpPr>
            <p:nvPr/>
          </p:nvSpPr>
          <p:spPr bwMode="auto">
            <a:xfrm>
              <a:off x="2938464" y="1708150"/>
              <a:ext cx="2359025" cy="787400"/>
            </a:xfrm>
            <a:custGeom>
              <a:avLst/>
              <a:gdLst>
                <a:gd name="T0" fmla="*/ 0 w 1486"/>
                <a:gd name="T1" fmla="*/ 387 h 496"/>
                <a:gd name="T2" fmla="*/ 0 w 1486"/>
                <a:gd name="T3" fmla="*/ 0 h 496"/>
                <a:gd name="T4" fmla="*/ 1486 w 1486"/>
                <a:gd name="T5" fmla="*/ 0 h 496"/>
                <a:gd name="T6" fmla="*/ 1486 w 1486"/>
                <a:gd name="T7" fmla="*/ 496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5"/>
            <p:cNvSpPr>
              <a:spLocks/>
            </p:cNvSpPr>
            <p:nvPr/>
          </p:nvSpPr>
          <p:spPr bwMode="auto">
            <a:xfrm>
              <a:off x="2938464" y="2790825"/>
              <a:ext cx="2359025" cy="887413"/>
            </a:xfrm>
            <a:custGeom>
              <a:avLst/>
              <a:gdLst>
                <a:gd name="T0" fmla="*/ 1486 w 1486"/>
                <a:gd name="T1" fmla="*/ 0 h 559"/>
                <a:gd name="T2" fmla="*/ 1486 w 1486"/>
                <a:gd name="T3" fmla="*/ 559 h 559"/>
                <a:gd name="T4" fmla="*/ 0 w 1486"/>
                <a:gd name="T5" fmla="*/ 559 h 559"/>
                <a:gd name="T6" fmla="*/ 0 w 1486"/>
                <a:gd name="T7" fmla="*/ 172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Line 16"/>
            <p:cNvSpPr>
              <a:spLocks noChangeShapeType="1"/>
            </p:cNvSpPr>
            <p:nvPr/>
          </p:nvSpPr>
          <p:spPr bwMode="auto">
            <a:xfrm>
              <a:off x="4067177" y="3284538"/>
              <a:ext cx="1588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17"/>
            <p:cNvSpPr>
              <a:spLocks noChangeShapeType="1"/>
            </p:cNvSpPr>
            <p:nvPr/>
          </p:nvSpPr>
          <p:spPr bwMode="auto">
            <a:xfrm flipV="1">
              <a:off x="4067177" y="1695450"/>
              <a:ext cx="1588" cy="3937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Text Box 87"/>
            <p:cNvSpPr txBox="1">
              <a:spLocks noChangeArrowheads="1"/>
            </p:cNvSpPr>
            <p:nvPr/>
          </p:nvSpPr>
          <p:spPr bwMode="auto">
            <a:xfrm>
              <a:off x="5940427" y="1751013"/>
              <a:ext cx="3317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1054" name="Text Box 88"/>
            <p:cNvSpPr txBox="1">
              <a:spLocks noChangeArrowheads="1"/>
            </p:cNvSpPr>
            <p:nvPr/>
          </p:nvSpPr>
          <p:spPr bwMode="auto">
            <a:xfrm>
              <a:off x="5978527" y="3109913"/>
              <a:ext cx="2682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26370286"/>
                </p:ext>
              </p:extLst>
            </p:nvPr>
          </p:nvGraphicFramePr>
          <p:xfrm>
            <a:off x="5970588" y="2443163"/>
            <a:ext cx="392112" cy="457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152280" imgH="177480" progId="Equation.DSMT4">
                    <p:embed/>
                  </p:oleObj>
                </mc:Choice>
                <mc:Fallback>
                  <p:oleObj name="Equation" r:id="rId11" imgW="1522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970588" y="2443163"/>
                          <a:ext cx="392112" cy="4574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1267642"/>
                </p:ext>
              </p:extLst>
            </p:nvPr>
          </p:nvGraphicFramePr>
          <p:xfrm>
            <a:off x="2151062" y="2373312"/>
            <a:ext cx="534987" cy="579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152280" imgH="164880" progId="Equation.DSMT4">
                    <p:embed/>
                  </p:oleObj>
                </mc:Choice>
                <mc:Fallback>
                  <p:oleObj name="Equation" r:id="rId13" imgW="1522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151062" y="2373312"/>
                          <a:ext cx="534987" cy="57956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615946"/>
                </p:ext>
              </p:extLst>
            </p:nvPr>
          </p:nvGraphicFramePr>
          <p:xfrm>
            <a:off x="3519487" y="2411413"/>
            <a:ext cx="449995" cy="531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39680" imgH="164880" progId="Equation.DSMT4">
                    <p:embed/>
                  </p:oleObj>
                </mc:Choice>
                <mc:Fallback>
                  <p:oleObj name="Equation" r:id="rId15" imgW="13968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519487" y="2411413"/>
                          <a:ext cx="449995" cy="53181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318479"/>
                </p:ext>
              </p:extLst>
            </p:nvPr>
          </p:nvGraphicFramePr>
          <p:xfrm>
            <a:off x="4522788" y="2405063"/>
            <a:ext cx="468312" cy="546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7" imgW="152280" imgH="177480" progId="Equation.DSMT4">
                    <p:embed/>
                  </p:oleObj>
                </mc:Choice>
                <mc:Fallback>
                  <p:oleObj name="Equation" r:id="rId17" imgW="15228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4522788" y="2405063"/>
                          <a:ext cx="468312" cy="54636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59514"/>
            <a:ext cx="10182225" cy="555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Complex Resonance Frequency (cont.)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75400" y="5437125"/>
            <a:ext cx="28194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0" i="0">
                <a:solidFill>
                  <a:srgbClr val="0000FF"/>
                </a:solidFill>
              </a:rPr>
              <a:t>so choose + sign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2930525" y="5111751"/>
          <a:ext cx="3024188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280" imgH="419040" progId="Equation.DSMT4">
                  <p:embed/>
                </p:oleObj>
              </mc:Choice>
              <mc:Fallback>
                <p:oleObj name="Equation" r:id="rId2" imgW="1295280" imgH="419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0525" y="5111751"/>
                        <a:ext cx="3024188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1524001" y="1636448"/>
            <a:ext cx="65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152352" rIns="0" bIns="38088" anchor="ctr">
            <a:spAutoFit/>
          </a:bodyPr>
          <a:lstStyle/>
          <a:p>
            <a:endParaRPr lang="en-US" sz="1400" b="1" i="1">
              <a:cs typeface="Arial" charset="0"/>
            </a:endParaRPr>
          </a:p>
          <a:p>
            <a:pPr eaLnBrk="0" hangingPunct="0"/>
            <a:endParaRPr lang="en-US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1524001" y="2542911"/>
            <a:ext cx="65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152352" rIns="0" bIns="38088" anchor="ctr">
            <a:spAutoFit/>
          </a:bodyPr>
          <a:lstStyle/>
          <a:p>
            <a:endParaRPr lang="en-US" sz="1400" b="1" i="1">
              <a:cs typeface="Arial" charset="0"/>
            </a:endParaRPr>
          </a:p>
          <a:p>
            <a:pPr eaLnBrk="0" hangingPunct="0"/>
            <a:endParaRPr lang="en-US"/>
          </a:p>
        </p:txBody>
      </p:sp>
      <p:sp>
        <p:nvSpPr>
          <p:cNvPr id="2057" name="Rectangle 12"/>
          <p:cNvSpPr>
            <a:spLocks noChangeArrowheads="1"/>
          </p:cNvSpPr>
          <p:nvPr/>
        </p:nvSpPr>
        <p:spPr bwMode="auto">
          <a:xfrm>
            <a:off x="1524001" y="3449373"/>
            <a:ext cx="65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152352" rIns="0" bIns="38088" anchor="ctr">
            <a:spAutoFit/>
          </a:bodyPr>
          <a:lstStyle/>
          <a:p>
            <a:endParaRPr lang="en-US" sz="1400" b="1" i="1">
              <a:cs typeface="Arial" charset="0"/>
            </a:endParaRPr>
          </a:p>
          <a:p>
            <a:pPr eaLnBrk="0" hangingPunct="0"/>
            <a:endParaRPr lang="en-US"/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1524001" y="4574911"/>
            <a:ext cx="65" cy="684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152352" rIns="0" bIns="38088" anchor="ctr">
            <a:spAutoFit/>
          </a:bodyPr>
          <a:lstStyle/>
          <a:p>
            <a:endParaRPr lang="en-US" sz="1400" b="1" i="1">
              <a:cs typeface="Arial" charset="0"/>
            </a:endParaRPr>
          </a:p>
          <a:p>
            <a:pPr eaLnBrk="0" hangingPunct="0"/>
            <a:endParaRPr lang="en-US"/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1524000" y="2534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256258"/>
              </p:ext>
            </p:extLst>
          </p:nvPr>
        </p:nvGraphicFramePr>
        <p:xfrm>
          <a:off x="2805971" y="1219844"/>
          <a:ext cx="4132262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45960" imgH="990360" progId="Equation.DSMT4">
                  <p:embed/>
                </p:oleObj>
              </mc:Choice>
              <mc:Fallback>
                <p:oleObj name="Equation" r:id="rId4" imgW="2145960" imgH="9903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971" y="1219844"/>
                        <a:ext cx="4132262" cy="2046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1359592" y="1087384"/>
            <a:ext cx="5850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TRE: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05784E6-C17F-DBB4-5B57-D6FF07F0B6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1409814"/>
              </p:ext>
            </p:extLst>
          </p:nvPr>
        </p:nvGraphicFramePr>
        <p:xfrm>
          <a:off x="4363148" y="3693340"/>
          <a:ext cx="3913396" cy="1014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14320" imgH="444240" progId="Equation.DSMT4">
                  <p:embed/>
                </p:oleObj>
              </mc:Choice>
              <mc:Fallback>
                <p:oleObj name="Equation" r:id="rId6" imgW="17143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63148" y="3693340"/>
                        <a:ext cx="3913396" cy="1014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55F620A8-9FA0-6F5F-BF83-BD0EBEE0BB92}"/>
              </a:ext>
            </a:extLst>
          </p:cNvPr>
          <p:cNvSpPr/>
          <p:nvPr/>
        </p:nvSpPr>
        <p:spPr>
          <a:xfrm>
            <a:off x="3503141" y="4145692"/>
            <a:ext cx="395416" cy="247135"/>
          </a:xfrm>
          <a:prstGeom prst="rightArrow">
            <a:avLst/>
          </a:prstGeom>
          <a:solidFill>
            <a:srgbClr val="66FFFF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799944"/>
              </p:ext>
            </p:extLst>
          </p:nvPr>
        </p:nvGraphicFramePr>
        <p:xfrm>
          <a:off x="3268963" y="1215469"/>
          <a:ext cx="551815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8920" imgH="457200" progId="Equation.DSMT4">
                  <p:embed/>
                </p:oleObj>
              </mc:Choice>
              <mc:Fallback>
                <p:oleObj name="Equation" r:id="rId2" imgW="215892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963" y="1215469"/>
                        <a:ext cx="5518150" cy="11699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25"/>
          <p:cNvGraphicFramePr>
            <a:graphicFrameLocks noChangeAspect="1"/>
          </p:cNvGraphicFramePr>
          <p:nvPr/>
        </p:nvGraphicFramePr>
        <p:xfrm>
          <a:off x="5268914" y="2963864"/>
          <a:ext cx="24272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228600" progId="Equation.DSMT4">
                  <p:embed/>
                </p:oleObj>
              </mc:Choice>
              <mc:Fallback>
                <p:oleObj name="Equation" r:id="rId4" imgW="90144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4" y="2963864"/>
                        <a:ext cx="2427287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26"/>
          <p:cNvSpPr>
            <a:spLocks noChangeArrowheads="1"/>
          </p:cNvSpPr>
          <p:nvPr/>
        </p:nvSpPr>
        <p:spPr bwMode="auto">
          <a:xfrm>
            <a:off x="3987800" y="30607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Denote:</a:t>
            </a:r>
          </a:p>
        </p:txBody>
      </p:sp>
      <p:graphicFrame>
        <p:nvGraphicFramePr>
          <p:cNvPr id="3076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84339"/>
              </p:ext>
            </p:extLst>
          </p:nvPr>
        </p:nvGraphicFramePr>
        <p:xfrm>
          <a:off x="2752726" y="4033839"/>
          <a:ext cx="363696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457200" progId="Equation.DSMT4">
                  <p:embed/>
                </p:oleObj>
              </mc:Choice>
              <mc:Fallback>
                <p:oleObj name="Equation" r:id="rId6" imgW="1422360" imgH="4572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2726" y="4033839"/>
                        <a:ext cx="3636963" cy="11699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081185"/>
              </p:ext>
            </p:extLst>
          </p:nvPr>
        </p:nvGraphicFramePr>
        <p:xfrm>
          <a:off x="7265989" y="4078288"/>
          <a:ext cx="2206625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431640" progId="Equation.DSMT4">
                  <p:embed/>
                </p:oleObj>
              </mc:Choice>
              <mc:Fallback>
                <p:oleObj name="Equation" r:id="rId8" imgW="863280" imgH="43164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5989" y="4078288"/>
                        <a:ext cx="2206625" cy="11049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59514"/>
            <a:ext cx="10182225" cy="555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Complex Resonance Frequency (cont.)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2"/>
          <p:cNvSpPr>
            <a:spLocks noChangeArrowheads="1"/>
          </p:cNvSpPr>
          <p:nvPr/>
        </p:nvSpPr>
        <p:spPr bwMode="auto">
          <a:xfrm>
            <a:off x="3567546" y="4630387"/>
            <a:ext cx="2286000" cy="1066800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5041681" y="2830843"/>
          <a:ext cx="13271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419" imgH="444307" progId="Equation.3">
                  <p:embed/>
                </p:oleObj>
              </mc:Choice>
              <mc:Fallback>
                <p:oleObj name="Equation" r:id="rId2" imgW="647419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681" y="2830843"/>
                        <a:ext cx="132715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692715"/>
              </p:ext>
            </p:extLst>
          </p:nvPr>
        </p:nvGraphicFramePr>
        <p:xfrm>
          <a:off x="3753285" y="4630387"/>
          <a:ext cx="1838325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419040" progId="Equation.DSMT4">
                  <p:embed/>
                </p:oleObj>
              </mc:Choice>
              <mc:Fallback>
                <p:oleObj name="Equation" r:id="rId4" imgW="698400" imgH="419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3285" y="4630387"/>
                        <a:ext cx="1838325" cy="11001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820556" y="3099129"/>
            <a:ext cx="1562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Assume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921000" y="4025900"/>
            <a:ext cx="183308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We then have:</a:t>
            </a:r>
          </a:p>
        </p:txBody>
      </p:sp>
      <p:sp>
        <p:nvSpPr>
          <p:cNvPr id="197646" name="Rectangle 14"/>
          <p:cNvSpPr>
            <a:spLocks noGrp="1" noChangeArrowheads="1"/>
          </p:cNvSpPr>
          <p:nvPr>
            <p:ph type="title"/>
          </p:nvPr>
        </p:nvSpPr>
        <p:spPr>
          <a:xfrm>
            <a:off x="1238250" y="230375"/>
            <a:ext cx="10210800" cy="5556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Complex Resonance Frequency (cont.)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3019426" y="1243013"/>
          <a:ext cx="3192463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22360" imgH="457200" progId="Equation.DSMT4">
                  <p:embed/>
                </p:oleObj>
              </mc:Choice>
              <mc:Fallback>
                <p:oleObj name="Equation" r:id="rId6" imgW="1422360" imgH="4572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6" y="1243013"/>
                        <a:ext cx="3192463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16"/>
          <p:cNvGraphicFramePr>
            <a:graphicFrameLocks noChangeAspect="1"/>
          </p:cNvGraphicFramePr>
          <p:nvPr/>
        </p:nvGraphicFramePr>
        <p:xfrm>
          <a:off x="7278689" y="1316038"/>
          <a:ext cx="193992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431640" progId="Equation.DSMT4">
                  <p:embed/>
                </p:oleObj>
              </mc:Choice>
              <mc:Fallback>
                <p:oleObj name="Equation" r:id="rId8" imgW="86328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9" y="1316038"/>
                        <a:ext cx="1939925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67892"/>
              </p:ext>
            </p:extLst>
          </p:nvPr>
        </p:nvGraphicFramePr>
        <p:xfrm>
          <a:off x="6540935" y="4651025"/>
          <a:ext cx="20161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63280" imgH="431640" progId="Equation.DSMT4">
                  <p:embed/>
                </p:oleObj>
              </mc:Choice>
              <mc:Fallback>
                <p:oleObj name="Equation" r:id="rId10" imgW="863280" imgH="4316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935" y="4651025"/>
                        <a:ext cx="2016125" cy="10096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13517" y="3111335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(a good resonator)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4913313" y="3984625"/>
          <a:ext cx="29908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304560" progId="Equation.DSMT4">
                  <p:embed/>
                </p:oleObj>
              </mc:Choice>
              <mc:Fallback>
                <p:oleObj name="Equation" r:id="rId2" imgW="1168200" imgH="3045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3313" y="3984625"/>
                        <a:ext cx="29908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223398"/>
              </p:ext>
            </p:extLst>
          </p:nvPr>
        </p:nvGraphicFramePr>
        <p:xfrm>
          <a:off x="4292720" y="5513411"/>
          <a:ext cx="5110587" cy="645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22280" imgH="279360" progId="Equation.DSMT4">
                  <p:embed/>
                </p:oleObj>
              </mc:Choice>
              <mc:Fallback>
                <p:oleObj name="Equation" r:id="rId4" imgW="2222280" imgH="2793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720" y="5513411"/>
                        <a:ext cx="5110587" cy="6453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0" name="Rectangle 1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31" name="Rectangle 17"/>
          <p:cNvSpPr>
            <a:spLocks noChangeArrowheads="1"/>
          </p:cNvSpPr>
          <p:nvPr/>
        </p:nvSpPr>
        <p:spPr bwMode="auto">
          <a:xfrm>
            <a:off x="8000999" y="4165600"/>
            <a:ext cx="38385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(Assume phasor voltage  </a:t>
            </a:r>
            <a:r>
              <a:rPr lang="en-US" sz="2000" i="1" dirty="0">
                <a:solidFill>
                  <a:srgbClr val="0000FF"/>
                </a:solidFill>
                <a:latin typeface="Times New Roman" pitchFamily="18" charset="0"/>
              </a:rPr>
              <a:t>V = </a:t>
            </a: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1)</a:t>
            </a:r>
          </a:p>
        </p:txBody>
      </p:sp>
      <p:sp>
        <p:nvSpPr>
          <p:cNvPr id="5132" name="Rectangle 19"/>
          <p:cNvSpPr>
            <a:spLocks noChangeArrowheads="1"/>
          </p:cNvSpPr>
          <p:nvPr/>
        </p:nvSpPr>
        <p:spPr bwMode="auto">
          <a:xfrm>
            <a:off x="2419351" y="4140200"/>
            <a:ext cx="25939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>
                <a:solidFill>
                  <a:srgbClr val="0000FF"/>
                </a:solidFill>
              </a:rPr>
              <a:t>In the time domain:</a:t>
            </a:r>
          </a:p>
        </p:txBody>
      </p:sp>
      <p:sp>
        <p:nvSpPr>
          <p:cNvPr id="5133" name="Rectangle 20"/>
          <p:cNvSpPr>
            <a:spLocks noChangeArrowheads="1"/>
          </p:cNvSpPr>
          <p:nvPr/>
        </p:nvSpPr>
        <p:spPr bwMode="auto">
          <a:xfrm>
            <a:off x="3306361" y="5044862"/>
            <a:ext cx="531813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spcAft>
                <a:spcPts val="300"/>
              </a:spcAft>
            </a:pPr>
            <a:r>
              <a:rPr lang="en-US" sz="2000" dirty="0">
                <a:solidFill>
                  <a:srgbClr val="0000FF"/>
                </a:solidFill>
              </a:rPr>
              <a:t>so</a:t>
            </a:r>
          </a:p>
        </p:txBody>
      </p:sp>
      <p:sp>
        <p:nvSpPr>
          <p:cNvPr id="19478" name="Rectangle 22"/>
          <p:cNvSpPr>
            <a:spLocks noGrp="1" noChangeArrowheads="1"/>
          </p:cNvSpPr>
          <p:nvPr>
            <p:ph type="title"/>
          </p:nvPr>
        </p:nvSpPr>
        <p:spPr>
          <a:xfrm>
            <a:off x="2877785" y="95004"/>
            <a:ext cx="6709558" cy="665016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Natural Response (no source)</a:t>
            </a:r>
          </a:p>
        </p:txBody>
      </p:sp>
      <p:grpSp>
        <p:nvGrpSpPr>
          <p:cNvPr id="5135" name="Group 41"/>
          <p:cNvGrpSpPr>
            <a:grpSpLocks/>
          </p:cNvGrpSpPr>
          <p:nvPr/>
        </p:nvGrpSpPr>
        <p:grpSpPr bwMode="auto">
          <a:xfrm>
            <a:off x="2027239" y="1352550"/>
            <a:ext cx="4054475" cy="1982788"/>
            <a:chOff x="317" y="852"/>
            <a:chExt cx="2554" cy="1249"/>
          </a:xfrm>
        </p:grpSpPr>
        <p:sp>
          <p:nvSpPr>
            <p:cNvPr id="5136" name="Freeform 25"/>
            <p:cNvSpPr>
              <a:spLocks/>
            </p:cNvSpPr>
            <p:nvPr/>
          </p:nvSpPr>
          <p:spPr bwMode="auto">
            <a:xfrm>
              <a:off x="651" y="1247"/>
              <a:ext cx="188" cy="467"/>
            </a:xfrm>
            <a:custGeom>
              <a:avLst/>
              <a:gdLst>
                <a:gd name="T0" fmla="*/ 96 w 188"/>
                <a:gd name="T1" fmla="*/ 0 h 467"/>
                <a:gd name="T2" fmla="*/ 188 w 188"/>
                <a:gd name="T3" fmla="*/ 40 h 467"/>
                <a:gd name="T4" fmla="*/ 0 w 188"/>
                <a:gd name="T5" fmla="*/ 116 h 467"/>
                <a:gd name="T6" fmla="*/ 188 w 188"/>
                <a:gd name="T7" fmla="*/ 195 h 467"/>
                <a:gd name="T8" fmla="*/ 0 w 188"/>
                <a:gd name="T9" fmla="*/ 271 h 467"/>
                <a:gd name="T10" fmla="*/ 188 w 188"/>
                <a:gd name="T11" fmla="*/ 347 h 467"/>
                <a:gd name="T12" fmla="*/ 0 w 188"/>
                <a:gd name="T13" fmla="*/ 427 h 467"/>
                <a:gd name="T14" fmla="*/ 96 w 188"/>
                <a:gd name="T15" fmla="*/ 467 h 46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8"/>
                <a:gd name="T25" fmla="*/ 0 h 467"/>
                <a:gd name="T26" fmla="*/ 188 w 188"/>
                <a:gd name="T27" fmla="*/ 467 h 46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8" h="467">
                  <a:moveTo>
                    <a:pt x="96" y="0"/>
                  </a:moveTo>
                  <a:lnTo>
                    <a:pt x="188" y="40"/>
                  </a:lnTo>
                  <a:lnTo>
                    <a:pt x="0" y="116"/>
                  </a:lnTo>
                  <a:lnTo>
                    <a:pt x="188" y="195"/>
                  </a:lnTo>
                  <a:lnTo>
                    <a:pt x="0" y="271"/>
                  </a:lnTo>
                  <a:lnTo>
                    <a:pt x="188" y="347"/>
                  </a:lnTo>
                  <a:lnTo>
                    <a:pt x="0" y="427"/>
                  </a:lnTo>
                  <a:lnTo>
                    <a:pt x="96" y="467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26"/>
            <p:cNvSpPr>
              <a:spLocks/>
            </p:cNvSpPr>
            <p:nvPr/>
          </p:nvSpPr>
          <p:spPr bwMode="auto">
            <a:xfrm>
              <a:off x="1446" y="1108"/>
              <a:ext cx="89" cy="745"/>
            </a:xfrm>
            <a:custGeom>
              <a:avLst/>
              <a:gdLst>
                <a:gd name="T0" fmla="*/ 0 w 89"/>
                <a:gd name="T1" fmla="*/ 0 h 745"/>
                <a:gd name="T2" fmla="*/ 30 w 89"/>
                <a:gd name="T3" fmla="*/ 3 h 745"/>
                <a:gd name="T4" fmla="*/ 59 w 89"/>
                <a:gd name="T5" fmla="*/ 20 h 745"/>
                <a:gd name="T6" fmla="*/ 79 w 89"/>
                <a:gd name="T7" fmla="*/ 43 h 745"/>
                <a:gd name="T8" fmla="*/ 89 w 89"/>
                <a:gd name="T9" fmla="*/ 76 h 745"/>
                <a:gd name="T10" fmla="*/ 89 w 89"/>
                <a:gd name="T11" fmla="*/ 109 h 745"/>
                <a:gd name="T12" fmla="*/ 79 w 89"/>
                <a:gd name="T13" fmla="*/ 139 h 745"/>
                <a:gd name="T14" fmla="*/ 59 w 89"/>
                <a:gd name="T15" fmla="*/ 166 h 745"/>
                <a:gd name="T16" fmla="*/ 30 w 89"/>
                <a:gd name="T17" fmla="*/ 182 h 745"/>
                <a:gd name="T18" fmla="*/ 0 w 89"/>
                <a:gd name="T19" fmla="*/ 185 h 745"/>
                <a:gd name="T20" fmla="*/ 30 w 89"/>
                <a:gd name="T21" fmla="*/ 189 h 745"/>
                <a:gd name="T22" fmla="*/ 59 w 89"/>
                <a:gd name="T23" fmla="*/ 205 h 745"/>
                <a:gd name="T24" fmla="*/ 79 w 89"/>
                <a:gd name="T25" fmla="*/ 232 h 745"/>
                <a:gd name="T26" fmla="*/ 89 w 89"/>
                <a:gd name="T27" fmla="*/ 261 h 745"/>
                <a:gd name="T28" fmla="*/ 89 w 89"/>
                <a:gd name="T29" fmla="*/ 295 h 745"/>
                <a:gd name="T30" fmla="*/ 79 w 89"/>
                <a:gd name="T31" fmla="*/ 328 h 745"/>
                <a:gd name="T32" fmla="*/ 59 w 89"/>
                <a:gd name="T33" fmla="*/ 351 h 745"/>
                <a:gd name="T34" fmla="*/ 30 w 89"/>
                <a:gd name="T35" fmla="*/ 367 h 745"/>
                <a:gd name="T36" fmla="*/ 0 w 89"/>
                <a:gd name="T37" fmla="*/ 371 h 745"/>
                <a:gd name="T38" fmla="*/ 30 w 89"/>
                <a:gd name="T39" fmla="*/ 377 h 745"/>
                <a:gd name="T40" fmla="*/ 59 w 89"/>
                <a:gd name="T41" fmla="*/ 391 h 745"/>
                <a:gd name="T42" fmla="*/ 79 w 89"/>
                <a:gd name="T43" fmla="*/ 417 h 745"/>
                <a:gd name="T44" fmla="*/ 89 w 89"/>
                <a:gd name="T45" fmla="*/ 447 h 745"/>
                <a:gd name="T46" fmla="*/ 89 w 89"/>
                <a:gd name="T47" fmla="*/ 480 h 745"/>
                <a:gd name="T48" fmla="*/ 79 w 89"/>
                <a:gd name="T49" fmla="*/ 513 h 745"/>
                <a:gd name="T50" fmla="*/ 59 w 89"/>
                <a:gd name="T51" fmla="*/ 536 h 745"/>
                <a:gd name="T52" fmla="*/ 30 w 89"/>
                <a:gd name="T53" fmla="*/ 553 h 745"/>
                <a:gd name="T54" fmla="*/ 0 w 89"/>
                <a:gd name="T55" fmla="*/ 559 h 745"/>
                <a:gd name="T56" fmla="*/ 30 w 89"/>
                <a:gd name="T57" fmla="*/ 563 h 745"/>
                <a:gd name="T58" fmla="*/ 59 w 89"/>
                <a:gd name="T59" fmla="*/ 579 h 745"/>
                <a:gd name="T60" fmla="*/ 79 w 89"/>
                <a:gd name="T61" fmla="*/ 602 h 745"/>
                <a:gd name="T62" fmla="*/ 89 w 89"/>
                <a:gd name="T63" fmla="*/ 635 h 745"/>
                <a:gd name="T64" fmla="*/ 89 w 89"/>
                <a:gd name="T65" fmla="*/ 668 h 745"/>
                <a:gd name="T66" fmla="*/ 79 w 89"/>
                <a:gd name="T67" fmla="*/ 698 h 745"/>
                <a:gd name="T68" fmla="*/ 59 w 89"/>
                <a:gd name="T69" fmla="*/ 725 h 745"/>
                <a:gd name="T70" fmla="*/ 30 w 89"/>
                <a:gd name="T71" fmla="*/ 738 h 745"/>
                <a:gd name="T72" fmla="*/ 0 w 89"/>
                <a:gd name="T73" fmla="*/ 745 h 7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89"/>
                <a:gd name="T112" fmla="*/ 0 h 745"/>
                <a:gd name="T113" fmla="*/ 89 w 89"/>
                <a:gd name="T114" fmla="*/ 745 h 7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89" h="745">
                  <a:moveTo>
                    <a:pt x="0" y="0"/>
                  </a:moveTo>
                  <a:lnTo>
                    <a:pt x="30" y="3"/>
                  </a:lnTo>
                  <a:lnTo>
                    <a:pt x="59" y="20"/>
                  </a:lnTo>
                  <a:lnTo>
                    <a:pt x="79" y="43"/>
                  </a:lnTo>
                  <a:lnTo>
                    <a:pt x="89" y="76"/>
                  </a:lnTo>
                  <a:lnTo>
                    <a:pt x="89" y="109"/>
                  </a:lnTo>
                  <a:lnTo>
                    <a:pt x="79" y="139"/>
                  </a:lnTo>
                  <a:lnTo>
                    <a:pt x="59" y="166"/>
                  </a:lnTo>
                  <a:lnTo>
                    <a:pt x="30" y="182"/>
                  </a:lnTo>
                  <a:lnTo>
                    <a:pt x="0" y="185"/>
                  </a:lnTo>
                  <a:lnTo>
                    <a:pt x="30" y="189"/>
                  </a:lnTo>
                  <a:lnTo>
                    <a:pt x="59" y="205"/>
                  </a:lnTo>
                  <a:lnTo>
                    <a:pt x="79" y="232"/>
                  </a:lnTo>
                  <a:lnTo>
                    <a:pt x="89" y="261"/>
                  </a:lnTo>
                  <a:lnTo>
                    <a:pt x="89" y="295"/>
                  </a:lnTo>
                  <a:lnTo>
                    <a:pt x="79" y="328"/>
                  </a:lnTo>
                  <a:lnTo>
                    <a:pt x="59" y="351"/>
                  </a:lnTo>
                  <a:lnTo>
                    <a:pt x="30" y="367"/>
                  </a:lnTo>
                  <a:lnTo>
                    <a:pt x="0" y="371"/>
                  </a:lnTo>
                  <a:lnTo>
                    <a:pt x="30" y="377"/>
                  </a:lnTo>
                  <a:lnTo>
                    <a:pt x="59" y="391"/>
                  </a:lnTo>
                  <a:lnTo>
                    <a:pt x="79" y="417"/>
                  </a:lnTo>
                  <a:lnTo>
                    <a:pt x="89" y="447"/>
                  </a:lnTo>
                  <a:lnTo>
                    <a:pt x="89" y="480"/>
                  </a:lnTo>
                  <a:lnTo>
                    <a:pt x="79" y="513"/>
                  </a:lnTo>
                  <a:lnTo>
                    <a:pt x="59" y="536"/>
                  </a:lnTo>
                  <a:lnTo>
                    <a:pt x="30" y="553"/>
                  </a:lnTo>
                  <a:lnTo>
                    <a:pt x="0" y="559"/>
                  </a:lnTo>
                  <a:lnTo>
                    <a:pt x="30" y="563"/>
                  </a:lnTo>
                  <a:lnTo>
                    <a:pt x="59" y="579"/>
                  </a:lnTo>
                  <a:lnTo>
                    <a:pt x="79" y="602"/>
                  </a:lnTo>
                  <a:lnTo>
                    <a:pt x="89" y="635"/>
                  </a:lnTo>
                  <a:lnTo>
                    <a:pt x="89" y="668"/>
                  </a:lnTo>
                  <a:lnTo>
                    <a:pt x="79" y="698"/>
                  </a:lnTo>
                  <a:lnTo>
                    <a:pt x="59" y="725"/>
                  </a:lnTo>
                  <a:lnTo>
                    <a:pt x="30" y="738"/>
                  </a:lnTo>
                  <a:lnTo>
                    <a:pt x="0" y="74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27"/>
            <p:cNvSpPr>
              <a:spLocks noChangeShapeType="1"/>
            </p:cNvSpPr>
            <p:nvPr/>
          </p:nvSpPr>
          <p:spPr bwMode="auto">
            <a:xfrm>
              <a:off x="1444" y="1108"/>
              <a:ext cx="46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28"/>
            <p:cNvSpPr>
              <a:spLocks noChangeShapeType="1"/>
            </p:cNvSpPr>
            <p:nvPr/>
          </p:nvSpPr>
          <p:spPr bwMode="auto">
            <a:xfrm>
              <a:off x="1444" y="1853"/>
              <a:ext cx="46" cy="1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29"/>
            <p:cNvSpPr>
              <a:spLocks noChangeShapeType="1"/>
            </p:cNvSpPr>
            <p:nvPr/>
          </p:nvSpPr>
          <p:spPr bwMode="auto">
            <a:xfrm>
              <a:off x="2108" y="1542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30"/>
            <p:cNvSpPr>
              <a:spLocks noChangeShapeType="1"/>
            </p:cNvSpPr>
            <p:nvPr/>
          </p:nvSpPr>
          <p:spPr bwMode="auto">
            <a:xfrm>
              <a:off x="2108" y="1356"/>
              <a:ext cx="24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Freeform 31"/>
            <p:cNvSpPr>
              <a:spLocks/>
            </p:cNvSpPr>
            <p:nvPr/>
          </p:nvSpPr>
          <p:spPr bwMode="auto">
            <a:xfrm>
              <a:off x="747" y="860"/>
              <a:ext cx="1486" cy="496"/>
            </a:xfrm>
            <a:custGeom>
              <a:avLst/>
              <a:gdLst>
                <a:gd name="T0" fmla="*/ 0 w 1486"/>
                <a:gd name="T1" fmla="*/ 387 h 496"/>
                <a:gd name="T2" fmla="*/ 0 w 1486"/>
                <a:gd name="T3" fmla="*/ 0 h 496"/>
                <a:gd name="T4" fmla="*/ 1486 w 1486"/>
                <a:gd name="T5" fmla="*/ 0 h 496"/>
                <a:gd name="T6" fmla="*/ 1486 w 1486"/>
                <a:gd name="T7" fmla="*/ 496 h 4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496"/>
                <a:gd name="T14" fmla="*/ 1486 w 1486"/>
                <a:gd name="T15" fmla="*/ 496 h 4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496">
                  <a:moveTo>
                    <a:pt x="0" y="387"/>
                  </a:moveTo>
                  <a:lnTo>
                    <a:pt x="0" y="0"/>
                  </a:lnTo>
                  <a:lnTo>
                    <a:pt x="1486" y="0"/>
                  </a:lnTo>
                  <a:lnTo>
                    <a:pt x="1486" y="496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32"/>
            <p:cNvSpPr>
              <a:spLocks/>
            </p:cNvSpPr>
            <p:nvPr/>
          </p:nvSpPr>
          <p:spPr bwMode="auto">
            <a:xfrm>
              <a:off x="747" y="1542"/>
              <a:ext cx="1486" cy="559"/>
            </a:xfrm>
            <a:custGeom>
              <a:avLst/>
              <a:gdLst>
                <a:gd name="T0" fmla="*/ 1486 w 1486"/>
                <a:gd name="T1" fmla="*/ 0 h 559"/>
                <a:gd name="T2" fmla="*/ 1486 w 1486"/>
                <a:gd name="T3" fmla="*/ 559 h 559"/>
                <a:gd name="T4" fmla="*/ 0 w 1486"/>
                <a:gd name="T5" fmla="*/ 559 h 559"/>
                <a:gd name="T6" fmla="*/ 0 w 1486"/>
                <a:gd name="T7" fmla="*/ 172 h 5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86"/>
                <a:gd name="T13" fmla="*/ 0 h 559"/>
                <a:gd name="T14" fmla="*/ 1486 w 1486"/>
                <a:gd name="T15" fmla="*/ 559 h 5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86" h="559">
                  <a:moveTo>
                    <a:pt x="1486" y="0"/>
                  </a:moveTo>
                  <a:lnTo>
                    <a:pt x="1486" y="559"/>
                  </a:lnTo>
                  <a:lnTo>
                    <a:pt x="0" y="559"/>
                  </a:lnTo>
                  <a:lnTo>
                    <a:pt x="0" y="172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33"/>
            <p:cNvSpPr>
              <a:spLocks noChangeShapeType="1"/>
            </p:cNvSpPr>
            <p:nvPr/>
          </p:nvSpPr>
          <p:spPr bwMode="auto">
            <a:xfrm>
              <a:off x="1458" y="1853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34"/>
            <p:cNvSpPr>
              <a:spLocks noChangeShapeType="1"/>
            </p:cNvSpPr>
            <p:nvPr/>
          </p:nvSpPr>
          <p:spPr bwMode="auto">
            <a:xfrm flipV="1">
              <a:off x="1458" y="852"/>
              <a:ext cx="1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Rectangle 35"/>
            <p:cNvSpPr>
              <a:spLocks noChangeArrowheads="1"/>
            </p:cNvSpPr>
            <p:nvPr/>
          </p:nvSpPr>
          <p:spPr bwMode="auto">
            <a:xfrm>
              <a:off x="317" y="1287"/>
              <a:ext cx="200" cy="3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 dirty="0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  <a:endParaRPr lang="en-US" i="1" dirty="0">
                <a:latin typeface="Times New Roman" pitchFamily="18" charset="0"/>
              </a:endParaRPr>
            </a:p>
          </p:txBody>
        </p:sp>
        <p:sp>
          <p:nvSpPr>
            <p:cNvPr id="5147" name="Rectangle 36"/>
            <p:cNvSpPr>
              <a:spLocks noChangeArrowheads="1"/>
            </p:cNvSpPr>
            <p:nvPr/>
          </p:nvSpPr>
          <p:spPr bwMode="auto">
            <a:xfrm>
              <a:off x="1229" y="1287"/>
              <a:ext cx="182" cy="3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L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5148" name="Rectangle 37"/>
            <p:cNvSpPr>
              <a:spLocks noChangeArrowheads="1"/>
            </p:cNvSpPr>
            <p:nvPr/>
          </p:nvSpPr>
          <p:spPr bwMode="auto">
            <a:xfrm>
              <a:off x="1784" y="1287"/>
              <a:ext cx="219" cy="3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4100" i="1">
                  <a:solidFill>
                    <a:srgbClr val="000000"/>
                  </a:solidFill>
                  <a:latin typeface="Times New Roman" pitchFamily="18" charset="0"/>
                </a:rPr>
                <a:t>C</a:t>
              </a:r>
              <a:endParaRPr lang="en-US" i="1">
                <a:latin typeface="Times New Roman" pitchFamily="18" charset="0"/>
              </a:endParaRPr>
            </a:p>
          </p:txBody>
        </p:sp>
        <p:sp>
          <p:nvSpPr>
            <p:cNvPr id="5149" name="Text Box 38"/>
            <p:cNvSpPr txBox="1">
              <a:spLocks noChangeArrowheads="1"/>
            </p:cNvSpPr>
            <p:nvPr/>
          </p:nvSpPr>
          <p:spPr bwMode="auto">
            <a:xfrm>
              <a:off x="2502" y="887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+</a:t>
              </a:r>
            </a:p>
          </p:txBody>
        </p:sp>
        <p:sp>
          <p:nvSpPr>
            <p:cNvPr id="5150" name="Text Box 39"/>
            <p:cNvSpPr txBox="1">
              <a:spLocks noChangeArrowheads="1"/>
            </p:cNvSpPr>
            <p:nvPr/>
          </p:nvSpPr>
          <p:spPr bwMode="auto">
            <a:xfrm>
              <a:off x="2526" y="1743"/>
              <a:ext cx="16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-</a:t>
              </a:r>
            </a:p>
          </p:txBody>
        </p:sp>
        <p:sp>
          <p:nvSpPr>
            <p:cNvPr id="5151" name="Text Box 40"/>
            <p:cNvSpPr txBox="1">
              <a:spLocks noChangeArrowheads="1"/>
            </p:cNvSpPr>
            <p:nvPr/>
          </p:nvSpPr>
          <p:spPr bwMode="auto">
            <a:xfrm>
              <a:off x="2638" y="1258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1" dirty="0">
                  <a:latin typeface="Times New Roman" pitchFamily="18" charset="0"/>
                </a:rPr>
                <a:t>V</a:t>
              </a:r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4FAA3710-D209-4189-8584-D50A34EF488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4" name="Text Box 90"/>
          <p:cNvSpPr txBox="1">
            <a:spLocks noChangeArrowheads="1"/>
          </p:cNvSpPr>
          <p:nvPr/>
        </p:nvSpPr>
        <p:spPr bwMode="auto">
          <a:xfrm>
            <a:off x="6555469" y="1888528"/>
            <a:ext cx="36018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complex resonance frequency is </a:t>
            </a:r>
            <a:r>
              <a:rPr lang="en-US" i="1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</a:t>
            </a:r>
            <a:r>
              <a:rPr lang="en-US" baseline="-25000" dirty="0">
                <a:solidFill>
                  <a:srgbClr val="0000FF"/>
                </a:solidFill>
                <a:latin typeface="Times New Roman" pitchFamily="18" charset="0"/>
                <a:sym typeface="Symbol" pitchFamily="18" charset="2"/>
              </a:rPr>
              <a:t>0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.</a:t>
            </a:r>
          </a:p>
        </p:txBody>
      </p:sp>
      <p:graphicFrame>
        <p:nvGraphicFramePr>
          <p:cNvPr id="5124" name="Object 25"/>
          <p:cNvGraphicFramePr>
            <a:graphicFrameLocks noChangeAspect="1"/>
          </p:cNvGraphicFramePr>
          <p:nvPr/>
        </p:nvGraphicFramePr>
        <p:xfrm>
          <a:off x="7477725" y="2743324"/>
          <a:ext cx="1788988" cy="446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01440" imgH="228600" progId="Equation.DSMT4">
                  <p:embed/>
                </p:oleObj>
              </mc:Choice>
              <mc:Fallback>
                <p:oleObj name="Equation" r:id="rId6" imgW="90144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725" y="2743324"/>
                        <a:ext cx="1788988" cy="4469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196400" y="118756"/>
            <a:ext cx="5976938" cy="6351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/>
              <a:t>Natural Response (cont.)</a:t>
            </a:r>
          </a:p>
        </p:txBody>
      </p:sp>
      <p:graphicFrame>
        <p:nvGraphicFramePr>
          <p:cNvPr id="6146" name="Object 1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8164720"/>
              </p:ext>
            </p:extLst>
          </p:nvPr>
        </p:nvGraphicFramePr>
        <p:xfrm>
          <a:off x="2911475" y="2225675"/>
          <a:ext cx="534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400" imgH="203040" progId="Equation.DSMT4">
                  <p:embed/>
                </p:oleObj>
              </mc:Choice>
              <mc:Fallback>
                <p:oleObj name="Equation" r:id="rId2" imgW="266400" imgH="2030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2225675"/>
                        <a:ext cx="5349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296111419"/>
              </p:ext>
            </p:extLst>
          </p:nvPr>
        </p:nvGraphicFramePr>
        <p:xfrm>
          <a:off x="5262563" y="2538413"/>
          <a:ext cx="882650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4560" imgH="203040" progId="Equation.DSMT4">
                  <p:embed/>
                </p:oleObj>
              </mc:Choice>
              <mc:Fallback>
                <p:oleObj name="Equation" r:id="rId4" imgW="30456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2563" y="2538413"/>
                        <a:ext cx="882650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17284782"/>
              </p:ext>
            </p:extLst>
          </p:nvPr>
        </p:nvGraphicFramePr>
        <p:xfrm>
          <a:off x="4370388" y="1343025"/>
          <a:ext cx="314325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520" imgH="253800" progId="Equation.DSMT4">
                  <p:embed/>
                </p:oleObj>
              </mc:Choice>
              <mc:Fallback>
                <p:oleObj name="Equation" r:id="rId6" imgW="1244520" imgH="2538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0388" y="1343025"/>
                        <a:ext cx="3143250" cy="6413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Freeform 11"/>
          <p:cNvSpPr>
            <a:spLocks/>
          </p:cNvSpPr>
          <p:nvPr/>
        </p:nvSpPr>
        <p:spPr bwMode="auto">
          <a:xfrm>
            <a:off x="3684588" y="2852739"/>
            <a:ext cx="4762500" cy="3235325"/>
          </a:xfrm>
          <a:custGeom>
            <a:avLst/>
            <a:gdLst>
              <a:gd name="T0" fmla="*/ 0 w 3000"/>
              <a:gd name="T1" fmla="*/ 196572190 h 2038"/>
              <a:gd name="T2" fmla="*/ 287297818 w 3000"/>
              <a:gd name="T3" fmla="*/ 793850021 h 2038"/>
              <a:gd name="T4" fmla="*/ 1149191273 w 3000"/>
              <a:gd name="T5" fmla="*/ 2147483647 h 2038"/>
              <a:gd name="T6" fmla="*/ 1907757660 w 3000"/>
              <a:gd name="T7" fmla="*/ 1857356299 h 2038"/>
              <a:gd name="T8" fmla="*/ 2147483647 w 3000"/>
              <a:gd name="T9" fmla="*/ 1660783761 h 2038"/>
              <a:gd name="T10" fmla="*/ 2147483647 w 3000"/>
              <a:gd name="T11" fmla="*/ 2147483647 h 2038"/>
              <a:gd name="T12" fmla="*/ 2147483647 w 3000"/>
              <a:gd name="T13" fmla="*/ 2147483647 h 2038"/>
              <a:gd name="T14" fmla="*/ 2147483647 w 3000"/>
              <a:gd name="T15" fmla="*/ 2147483647 h 2038"/>
              <a:gd name="T16" fmla="*/ 2147483647 w 3000"/>
              <a:gd name="T17" fmla="*/ 2147483647 h 2038"/>
              <a:gd name="T18" fmla="*/ 2147483647 w 3000"/>
              <a:gd name="T19" fmla="*/ 2147483647 h 2038"/>
              <a:gd name="T20" fmla="*/ 2147483647 w 3000"/>
              <a:gd name="T21" fmla="*/ 2147483647 h 2038"/>
              <a:gd name="T22" fmla="*/ 2147483647 w 3000"/>
              <a:gd name="T23" fmla="*/ 2147483647 h 2038"/>
              <a:gd name="T24" fmla="*/ 2147483647 w 3000"/>
              <a:gd name="T25" fmla="*/ 2147483647 h 203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00"/>
              <a:gd name="T40" fmla="*/ 0 h 2038"/>
              <a:gd name="T41" fmla="*/ 3000 w 3000"/>
              <a:gd name="T42" fmla="*/ 2038 h 203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000" h="2038">
                <a:moveTo>
                  <a:pt x="0" y="78"/>
                </a:moveTo>
                <a:cubicBezTo>
                  <a:pt x="19" y="117"/>
                  <a:pt x="38" y="0"/>
                  <a:pt x="114" y="315"/>
                </a:cubicBezTo>
                <a:cubicBezTo>
                  <a:pt x="190" y="630"/>
                  <a:pt x="349" y="1898"/>
                  <a:pt x="456" y="1968"/>
                </a:cubicBezTo>
                <a:cubicBezTo>
                  <a:pt x="563" y="2038"/>
                  <a:pt x="667" y="955"/>
                  <a:pt x="757" y="737"/>
                </a:cubicBezTo>
                <a:cubicBezTo>
                  <a:pt x="847" y="519"/>
                  <a:pt x="903" y="526"/>
                  <a:pt x="997" y="659"/>
                </a:cubicBezTo>
                <a:cubicBezTo>
                  <a:pt x="1091" y="792"/>
                  <a:pt x="1230" y="1391"/>
                  <a:pt x="1320" y="1536"/>
                </a:cubicBezTo>
                <a:cubicBezTo>
                  <a:pt x="1410" y="1681"/>
                  <a:pt x="1462" y="1632"/>
                  <a:pt x="1535" y="1531"/>
                </a:cubicBezTo>
                <a:cubicBezTo>
                  <a:pt x="1608" y="1430"/>
                  <a:pt x="1685" y="1034"/>
                  <a:pt x="1761" y="931"/>
                </a:cubicBezTo>
                <a:cubicBezTo>
                  <a:pt x="1837" y="828"/>
                  <a:pt x="1908" y="840"/>
                  <a:pt x="1992" y="912"/>
                </a:cubicBezTo>
                <a:cubicBezTo>
                  <a:pt x="2076" y="984"/>
                  <a:pt x="2188" y="1280"/>
                  <a:pt x="2267" y="1360"/>
                </a:cubicBezTo>
                <a:cubicBezTo>
                  <a:pt x="2346" y="1440"/>
                  <a:pt x="2382" y="1455"/>
                  <a:pt x="2469" y="1391"/>
                </a:cubicBezTo>
                <a:cubicBezTo>
                  <a:pt x="2556" y="1327"/>
                  <a:pt x="2700" y="1026"/>
                  <a:pt x="2789" y="978"/>
                </a:cubicBezTo>
                <a:cubicBezTo>
                  <a:pt x="2878" y="930"/>
                  <a:pt x="2956" y="1078"/>
                  <a:pt x="3000" y="1104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3680608" y="4705350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 flipH="1" flipV="1">
            <a:off x="3678238" y="2282826"/>
            <a:ext cx="6350" cy="242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Freeform 14"/>
          <p:cNvSpPr>
            <a:spLocks/>
          </p:cNvSpPr>
          <p:nvPr/>
        </p:nvSpPr>
        <p:spPr bwMode="auto">
          <a:xfrm>
            <a:off x="3662363" y="2947989"/>
            <a:ext cx="4832350" cy="1457325"/>
          </a:xfrm>
          <a:custGeom>
            <a:avLst/>
            <a:gdLst>
              <a:gd name="T0" fmla="*/ 0 w 3044"/>
              <a:gd name="T1" fmla="*/ 0 h 918"/>
              <a:gd name="T2" fmla="*/ 2147483647 w 3044"/>
              <a:gd name="T3" fmla="*/ 1685985670 h 918"/>
              <a:gd name="T4" fmla="*/ 2147483647 w 3044"/>
              <a:gd name="T5" fmla="*/ 2147483647 h 918"/>
              <a:gd name="T6" fmla="*/ 0 60000 65536"/>
              <a:gd name="T7" fmla="*/ 0 60000 65536"/>
              <a:gd name="T8" fmla="*/ 0 60000 65536"/>
              <a:gd name="T9" fmla="*/ 0 w 3044"/>
              <a:gd name="T10" fmla="*/ 0 h 918"/>
              <a:gd name="T11" fmla="*/ 3044 w 3044"/>
              <a:gd name="T12" fmla="*/ 918 h 91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44" h="918">
                <a:moveTo>
                  <a:pt x="0" y="0"/>
                </a:moveTo>
                <a:cubicBezTo>
                  <a:pt x="222" y="111"/>
                  <a:pt x="824" y="516"/>
                  <a:pt x="1331" y="669"/>
                </a:cubicBezTo>
                <a:cubicBezTo>
                  <a:pt x="1838" y="822"/>
                  <a:pt x="2759" y="877"/>
                  <a:pt x="3044" y="918"/>
                </a:cubicBezTo>
              </a:path>
            </a:pathLst>
          </a:custGeom>
          <a:noFill/>
          <a:ln w="22225" cap="flat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23"/>
          <p:cNvSpPr>
            <a:spLocks noChangeShapeType="1"/>
          </p:cNvSpPr>
          <p:nvPr/>
        </p:nvSpPr>
        <p:spPr bwMode="auto">
          <a:xfrm flipH="1">
            <a:off x="4486275" y="2978151"/>
            <a:ext cx="668338" cy="31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149" name="Object 26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07698466"/>
              </p:ext>
            </p:extLst>
          </p:nvPr>
        </p:nvGraphicFramePr>
        <p:xfrm>
          <a:off x="9128340" y="4539162"/>
          <a:ext cx="213554" cy="364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8560" imgH="152280" progId="Equation.DSMT4">
                  <p:embed/>
                </p:oleObj>
              </mc:Choice>
              <mc:Fallback>
                <p:oleObj name="Equation" r:id="rId8" imgW="88560" imgH="1522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8340" y="4539162"/>
                        <a:ext cx="213554" cy="3649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4790188" y="5613400"/>
            <a:ext cx="1472066" cy="66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5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680049"/>
              </p:ext>
            </p:extLst>
          </p:nvPr>
        </p:nvGraphicFramePr>
        <p:xfrm>
          <a:off x="5093298" y="5744978"/>
          <a:ext cx="8382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5000" imgH="431640" progId="Equation.DSMT4">
                  <p:embed/>
                </p:oleObj>
              </mc:Choice>
              <mc:Fallback>
                <p:oleObj name="Equation" r:id="rId10" imgW="495000" imgH="431640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3298" y="5744978"/>
                        <a:ext cx="8382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4131469" y="5109369"/>
            <a:ext cx="119856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720557" y="5142707"/>
            <a:ext cx="119856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D0FA20BC-A4C9-451A-BEBA-5B5489658D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766</Words>
  <Application>Microsoft Office PowerPoint</Application>
  <PresentationFormat>Widescreen</PresentationFormat>
  <Paragraphs>240</Paragraphs>
  <Slides>36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Symbol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</vt:lpstr>
      <vt:lpstr>CAD Model of Microstrip Antennas</vt:lpstr>
      <vt:lpstr>Tank Circuit: complex resonance frequency</vt:lpstr>
      <vt:lpstr>Complex Resonance Frequency (cont.)</vt:lpstr>
      <vt:lpstr>Complex Resonance Frequency (cont.)</vt:lpstr>
      <vt:lpstr>Complex Resonance Frequency (cont.)</vt:lpstr>
      <vt:lpstr>Natural Response (no source)</vt:lpstr>
      <vt:lpstr>Natural Response (cont.)</vt:lpstr>
      <vt:lpstr>Stored Energy</vt:lpstr>
      <vt:lpstr>Stored Energy (cont.)</vt:lpstr>
      <vt:lpstr>Stored Energy (cont.)</vt:lpstr>
      <vt:lpstr>Q of Cavity</vt:lpstr>
      <vt:lpstr>Q of Cavity (cont.)</vt:lpstr>
      <vt:lpstr>Q of Cavity (cont.)</vt:lpstr>
      <vt:lpstr>Q of Cavity (cont.)</vt:lpstr>
      <vt:lpstr>Q of Cavity (Cont.)</vt:lpstr>
      <vt:lpstr>Input Impedance</vt:lpstr>
      <vt:lpstr>Input Impedance (cont.)</vt:lpstr>
      <vt:lpstr>Input Impedance (cont.)</vt:lpstr>
      <vt:lpstr>Input Impedance (cont.)</vt:lpstr>
      <vt:lpstr>Input Impedance (cont.)</vt:lpstr>
      <vt:lpstr>Reflection Coefficient</vt:lpstr>
      <vt:lpstr>Bandwidth</vt:lpstr>
      <vt:lpstr>Bandwidth (cont.)</vt:lpstr>
      <vt:lpstr>Bandwidth (cont.)</vt:lpstr>
      <vt:lpstr>Bandwidth (cont.)</vt:lpstr>
      <vt:lpstr>Bandwidth (cont.)</vt:lpstr>
      <vt:lpstr>Bandwidth (cont.)</vt:lpstr>
      <vt:lpstr>Bandwidth (cont.)</vt:lpstr>
      <vt:lpstr>Bandwidth (cont.)</vt:lpstr>
      <vt:lpstr>Complete Model (with Probe Inductance)</vt:lpstr>
      <vt:lpstr>Complete Model (with Probe Inductance) (cont.)</vt:lpstr>
      <vt:lpstr>PowerPoint Presentation</vt:lpstr>
      <vt:lpstr>PowerPoint Presentation</vt:lpstr>
      <vt:lpstr>Complete Model (with Probe Inductance) (cont.)</vt:lpstr>
    </vt:vector>
  </TitlesOfParts>
  <Company>Cullen College of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1</dc:title>
  <dc:creator>ajacob2</dc:creator>
  <cp:lastModifiedBy>Jackson, David R</cp:lastModifiedBy>
  <cp:revision>228</cp:revision>
  <dcterms:created xsi:type="dcterms:W3CDTF">2006-04-24T18:52:50Z</dcterms:created>
  <dcterms:modified xsi:type="dcterms:W3CDTF">2024-09-17T03:15:51Z</dcterms:modified>
</cp:coreProperties>
</file>