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31" r:id="rId3"/>
    <p:sldId id="341" r:id="rId4"/>
    <p:sldId id="342" r:id="rId5"/>
    <p:sldId id="343" r:id="rId6"/>
    <p:sldId id="344" r:id="rId7"/>
    <p:sldId id="366" r:id="rId8"/>
    <p:sldId id="367" r:id="rId9"/>
    <p:sldId id="346" r:id="rId10"/>
    <p:sldId id="365" r:id="rId1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0000FF"/>
    <a:srgbClr val="FF3300"/>
    <a:srgbClr val="FFFF66"/>
    <a:srgbClr val="00FF00"/>
    <a:srgbClr val="0066FF"/>
    <a:srgbClr val="3399FF"/>
    <a:srgbClr val="DDDDDD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7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e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29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8A0017A-6292-474F-8188-A979AC53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C00BC1-EB32-4296-AD36-80D87E36C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785CD54-CACC-4958-B044-3959CA29EB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750B48F-C131-4679-AA85-AFB1A4838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69ADE87-6B77-4D3D-81C9-BDBC4CB007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71CF639-21B6-420E-8993-E0A9952C1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0DA7EB7-5190-4C8F-880F-DEF558A637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1152AC8-6AA1-4755-AC14-762694072E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708EB4C-7BAB-48E7-A0E6-70227E3715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AC1D07D-8D9B-417D-8BDB-0CA98C64AC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2E05E7-2637-4FB5-B5BC-8B78B7834C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124B4A0-5ED4-4510-BFD7-42DD6481F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7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7463454" y="4323972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20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810" y="3841365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076152" y="1048951"/>
            <a:ext cx="1693138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>
                <a:solidFill>
                  <a:srgbClr val="0000FF"/>
                </a:solidFill>
              </a:rPr>
              <a:t>Summary</a:t>
            </a:r>
            <a:endParaRPr lang="en-US" sz="2400" b="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641889"/>
              </p:ext>
            </p:extLst>
          </p:nvPr>
        </p:nvGraphicFramePr>
        <p:xfrm>
          <a:off x="3695700" y="1677988"/>
          <a:ext cx="42148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2082600" imgH="482400" progId="Equation.DSMT4">
                  <p:embed/>
                </p:oleObj>
              </mc:Choice>
              <mc:Fallback>
                <p:oleObj name="Equation" r:id="rId3" imgW="208260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677988"/>
                        <a:ext cx="4214813" cy="977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29671"/>
              </p:ext>
            </p:extLst>
          </p:nvPr>
        </p:nvGraphicFramePr>
        <p:xfrm>
          <a:off x="4880830" y="3009908"/>
          <a:ext cx="1678947" cy="45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838080" imgH="228600" progId="Equation.DSMT4">
                  <p:embed/>
                </p:oleObj>
              </mc:Choice>
              <mc:Fallback>
                <p:oleObj name="Equation" r:id="rId5" imgW="83808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830" y="3009908"/>
                        <a:ext cx="1678947" cy="4571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687773" y="195573"/>
            <a:ext cx="880280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for a Thin Substrate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BEC0582-6DA6-72E4-B5FB-2183F2F38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087" y="5216287"/>
            <a:ext cx="8083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4" name="Object 14">
            <a:extLst>
              <a:ext uri="{FF2B5EF4-FFF2-40B4-BE49-F238E27FC236}">
                <a16:creationId xmlns:a16="http://schemas.microsoft.com/office/drawing/2014/main" id="{7E94EE3E-456A-4CE0-0B7B-0FF7105F2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010451"/>
              </p:ext>
            </p:extLst>
          </p:nvPr>
        </p:nvGraphicFramePr>
        <p:xfrm>
          <a:off x="2389188" y="4987925"/>
          <a:ext cx="231298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1168200" imgH="431640" progId="Equation.DSMT4">
                  <p:embed/>
                </p:oleObj>
              </mc:Choice>
              <mc:Fallback>
                <p:oleObj name="Equation" r:id="rId7" imgW="1168200" imgH="431640" progId="Equation.DSMT4">
                  <p:embed/>
                  <p:pic>
                    <p:nvPicPr>
                      <p:cNvPr id="7" name="Object 14">
                        <a:extLst>
                          <a:ext uri="{FF2B5EF4-FFF2-40B4-BE49-F238E27FC236}">
                            <a16:creationId xmlns:a16="http://schemas.microsoft.com/office/drawing/2014/main" id="{D6891366-9F1D-D773-7686-A727293A02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4987925"/>
                        <a:ext cx="2312987" cy="8556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>
            <a:extLst>
              <a:ext uri="{FF2B5EF4-FFF2-40B4-BE49-F238E27FC236}">
                <a16:creationId xmlns:a16="http://schemas.microsoft.com/office/drawing/2014/main" id="{8B65AE16-115B-E222-9699-E7B9A1541A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04185"/>
              </p:ext>
            </p:extLst>
          </p:nvPr>
        </p:nvGraphicFramePr>
        <p:xfrm>
          <a:off x="6698942" y="4162568"/>
          <a:ext cx="1896034" cy="242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9" imgW="1320480" imgH="1688760" progId="Equation.DSMT4">
                  <p:embed/>
                </p:oleObj>
              </mc:Choice>
              <mc:Fallback>
                <p:oleObj name="Equation" r:id="rId9" imgW="1320480" imgH="1688760" progId="Equation.DSMT4">
                  <p:embed/>
                  <p:pic>
                    <p:nvPicPr>
                      <p:cNvPr id="8" name="Object 15">
                        <a:extLst>
                          <a:ext uri="{FF2B5EF4-FFF2-40B4-BE49-F238E27FC236}">
                            <a16:creationId xmlns:a16="http://schemas.microsoft.com/office/drawing/2014/main" id="{95F4A773-4C26-4897-2E25-4FFFDC82A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8942" y="4162568"/>
                        <a:ext cx="1896034" cy="242326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79914" y="220664"/>
            <a:ext cx="3081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Text Box 36"/>
          <p:cNvSpPr txBox="1">
            <a:spLocks noChangeArrowheads="1"/>
          </p:cNvSpPr>
          <p:nvPr/>
        </p:nvSpPr>
        <p:spPr bwMode="auto">
          <a:xfrm>
            <a:off x="580030" y="1748098"/>
            <a:ext cx="10638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In this set of notes we find a CAD formula for </a:t>
            </a:r>
            <a:r>
              <a:rPr lang="en-US" sz="24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400" b="0" dirty="0">
                <a:solidFill>
                  <a:srgbClr val="0000FF"/>
                </a:solidFill>
              </a:rPr>
              <a:t> of the circular patch.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3E50B3D-D299-5C72-DDAC-749779688C1A}"/>
              </a:ext>
            </a:extLst>
          </p:cNvPr>
          <p:cNvSpPr/>
          <p:nvPr/>
        </p:nvSpPr>
        <p:spPr bwMode="auto">
          <a:xfrm>
            <a:off x="3323230" y="1344304"/>
            <a:ext cx="8120418" cy="2306472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246666" y="1743388"/>
            <a:ext cx="19059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18:  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176377"/>
              </p:ext>
            </p:extLst>
          </p:nvPr>
        </p:nvGraphicFramePr>
        <p:xfrm>
          <a:off x="3759531" y="1448891"/>
          <a:ext cx="25622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257120" imgH="431640" progId="Equation.DSMT4">
                  <p:embed/>
                </p:oleObj>
              </mc:Choice>
              <mc:Fallback>
                <p:oleObj name="Equation" r:id="rId3" imgW="12571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531" y="1448891"/>
                        <a:ext cx="2562225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1940049" y="290762"/>
            <a:ext cx="8293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D407ED0-9014-AC13-B907-64542FCBF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819997"/>
              </p:ext>
            </p:extLst>
          </p:nvPr>
        </p:nvGraphicFramePr>
        <p:xfrm>
          <a:off x="6894513" y="1635125"/>
          <a:ext cx="11287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596880" imgH="228600" progId="Equation.DSMT4">
                  <p:embed/>
                </p:oleObj>
              </mc:Choice>
              <mc:Fallback>
                <p:oleObj name="Equation" r:id="rId5" imgW="596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94513" y="1635125"/>
                        <a:ext cx="1128712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EA86ADD-E51E-B1E4-D85E-DF6ED5E18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07834"/>
              </p:ext>
            </p:extLst>
          </p:nvPr>
        </p:nvGraphicFramePr>
        <p:xfrm>
          <a:off x="3778912" y="2684248"/>
          <a:ext cx="765792" cy="65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8912" y="2684248"/>
                        <a:ext cx="765792" cy="659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ADD6D2E-73CC-3147-C692-D9DB2A441D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794306"/>
              </p:ext>
            </p:extLst>
          </p:nvPr>
        </p:nvGraphicFramePr>
        <p:xfrm>
          <a:off x="5002213" y="2633663"/>
          <a:ext cx="61325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3543120" imgH="469800" progId="Equation.DSMT4">
                  <p:embed/>
                </p:oleObj>
              </mc:Choice>
              <mc:Fallback>
                <p:oleObj name="Equation" r:id="rId9" imgW="35431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2213" y="2633663"/>
                        <a:ext cx="6132512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4">
            <a:extLst>
              <a:ext uri="{FF2B5EF4-FFF2-40B4-BE49-F238E27FC236}">
                <a16:creationId xmlns:a16="http://schemas.microsoft.com/office/drawing/2014/main" id="{6C4414A5-53D0-73D8-C05E-4B5F5525C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93" y="4256851"/>
            <a:ext cx="19059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19:  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519C035-B929-D3EC-4680-6C4E9FB5C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0962" y="5154874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7" name="Object 14">
            <a:extLst>
              <a:ext uri="{FF2B5EF4-FFF2-40B4-BE49-F238E27FC236}">
                <a16:creationId xmlns:a16="http://schemas.microsoft.com/office/drawing/2014/main" id="{D6891366-9F1D-D773-7686-A727293A0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26790"/>
              </p:ext>
            </p:extLst>
          </p:nvPr>
        </p:nvGraphicFramePr>
        <p:xfrm>
          <a:off x="2300288" y="4878388"/>
          <a:ext cx="23129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1168200" imgH="431640" progId="Equation.DSMT4">
                  <p:embed/>
                </p:oleObj>
              </mc:Choice>
              <mc:Fallback>
                <p:oleObj name="Equation" r:id="rId11" imgW="1168200" imgH="431640" progId="Equation.DSMT4">
                  <p:embed/>
                  <p:pic>
                    <p:nvPicPr>
                      <p:cNvPr id="153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4878388"/>
                        <a:ext cx="2312987" cy="855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>
            <a:extLst>
              <a:ext uri="{FF2B5EF4-FFF2-40B4-BE49-F238E27FC236}">
                <a16:creationId xmlns:a16="http://schemas.microsoft.com/office/drawing/2014/main" id="{95F4A773-4C26-4897-2E25-4FFFDC82A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282843"/>
              </p:ext>
            </p:extLst>
          </p:nvPr>
        </p:nvGraphicFramePr>
        <p:xfrm>
          <a:off x="6207622" y="4251278"/>
          <a:ext cx="1896034" cy="242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3" imgW="1320480" imgH="1688760" progId="Equation.DSMT4">
                  <p:embed/>
                </p:oleObj>
              </mc:Choice>
              <mc:Fallback>
                <p:oleObj name="Equation" r:id="rId13" imgW="1320480" imgH="1688760" progId="Equation.DSMT4">
                  <p:embed/>
                  <p:pic>
                    <p:nvPicPr>
                      <p:cNvPr id="153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622" y="4251278"/>
                        <a:ext cx="1896034" cy="242326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2428" y="187512"/>
            <a:ext cx="5337175" cy="5476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b="1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217200" y="2710472"/>
            <a:ext cx="48570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electric field inside the patch cavity is: 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593887"/>
              </p:ext>
            </p:extLst>
          </p:nvPr>
        </p:nvGraphicFramePr>
        <p:xfrm>
          <a:off x="3338465" y="1065355"/>
          <a:ext cx="17049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914400" imgH="507960" progId="Equation.DSMT4">
                  <p:embed/>
                </p:oleObj>
              </mc:Choice>
              <mc:Fallback>
                <p:oleObj name="Equation" r:id="rId3" imgW="914400" imgH="5079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465" y="1065355"/>
                        <a:ext cx="17049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57977"/>
              </p:ext>
            </p:extLst>
          </p:nvPr>
        </p:nvGraphicFramePr>
        <p:xfrm>
          <a:off x="1465263" y="2262188"/>
          <a:ext cx="4016375" cy="36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209680" imgH="2006280" progId="Equation.DSMT4">
                  <p:embed/>
                </p:oleObj>
              </mc:Choice>
              <mc:Fallback>
                <p:oleObj name="Equation" r:id="rId5" imgW="2209680" imgH="2006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2262188"/>
                        <a:ext cx="4016375" cy="364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866131"/>
              </p:ext>
            </p:extLst>
          </p:nvPr>
        </p:nvGraphicFramePr>
        <p:xfrm>
          <a:off x="7423133" y="3166845"/>
          <a:ext cx="291941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663560" imgH="507960" progId="Equation.DSMT4">
                  <p:embed/>
                </p:oleObj>
              </mc:Choice>
              <mc:Fallback>
                <p:oleObj name="Equation" r:id="rId7" imgW="166356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33" y="3166845"/>
                        <a:ext cx="291941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1155364" y="1362365"/>
            <a:ext cx="19171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formula is</a:t>
            </a:r>
          </a:p>
        </p:txBody>
      </p:sp>
      <p:graphicFrame>
        <p:nvGraphicFramePr>
          <p:cNvPr id="512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82912"/>
              </p:ext>
            </p:extLst>
          </p:nvPr>
        </p:nvGraphicFramePr>
        <p:xfrm>
          <a:off x="8548252" y="4785712"/>
          <a:ext cx="1753672" cy="438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1015920" imgH="253800" progId="Equation.DSMT4">
                  <p:embed/>
                </p:oleObj>
              </mc:Choice>
              <mc:Fallback>
                <p:oleObj name="Equation" r:id="rId9" imgW="101592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252" y="4785712"/>
                        <a:ext cx="1753672" cy="438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9156453" y="4380304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448853"/>
              </p:ext>
            </p:extLst>
          </p:nvPr>
        </p:nvGraphicFramePr>
        <p:xfrm>
          <a:off x="4751388" y="6015038"/>
          <a:ext cx="2881546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1688760" imgH="253800" progId="Equation.DSMT4">
                  <p:embed/>
                </p:oleObj>
              </mc:Choice>
              <mc:Fallback>
                <p:oleObj name="Equation" r:id="rId11" imgW="1688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51388" y="6015038"/>
                        <a:ext cx="2881546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766254" y="3793487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Denote: </a:t>
            </a:r>
          </a:p>
        </p:txBody>
      </p:sp>
      <p:graphicFrame>
        <p:nvGraphicFramePr>
          <p:cNvPr id="61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29854"/>
              </p:ext>
            </p:extLst>
          </p:nvPr>
        </p:nvGraphicFramePr>
        <p:xfrm>
          <a:off x="2227405" y="1997622"/>
          <a:ext cx="41846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336760" imgH="469800" progId="Equation.DSMT4">
                  <p:embed/>
                </p:oleObj>
              </mc:Choice>
              <mc:Fallback>
                <p:oleObj name="Equation" r:id="rId3" imgW="233676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405" y="1997622"/>
                        <a:ext cx="41846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910616"/>
              </p:ext>
            </p:extLst>
          </p:nvPr>
        </p:nvGraphicFramePr>
        <p:xfrm>
          <a:off x="3675562" y="4091937"/>
          <a:ext cx="637222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987720" imgH="1193760" progId="Equation.DSMT4">
                  <p:embed/>
                </p:oleObj>
              </mc:Choice>
              <mc:Fallback>
                <p:oleObj name="Equation" r:id="rId5" imgW="3987720" imgH="1193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562" y="4091937"/>
                        <a:ext cx="637222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1126367" y="1315612"/>
            <a:ext cx="29751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stored energy is then:</a:t>
            </a:r>
          </a:p>
        </p:txBody>
      </p:sp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3314701" y="307975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4605339" y="1025526"/>
          <a:ext cx="8477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9" y="1025526"/>
                        <a:ext cx="847725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3103563" y="1246189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765550" y="2122489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914651" y="3154364"/>
            <a:ext cx="80962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878014" y="4033839"/>
            <a:ext cx="171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717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76047"/>
              </p:ext>
            </p:extLst>
          </p:nvPr>
        </p:nvGraphicFramePr>
        <p:xfrm>
          <a:off x="4446589" y="5667376"/>
          <a:ext cx="36607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1955520" imgH="507960" progId="Equation.DSMT4">
                  <p:embed/>
                </p:oleObj>
              </mc:Choice>
              <mc:Fallback>
                <p:oleObj name="Equation" r:id="rId5" imgW="195552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9" y="5667376"/>
                        <a:ext cx="3660775" cy="950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4027489" y="2824164"/>
          <a:ext cx="26828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1485720" imgH="533160" progId="Equation.DSMT4">
                  <p:embed/>
                </p:oleObj>
              </mc:Choice>
              <mc:Fallback>
                <p:oleObj name="Equation" r:id="rId7" imgW="1485720" imgH="533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9" y="2824164"/>
                        <a:ext cx="26828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8"/>
          <p:cNvGraphicFramePr>
            <a:graphicFrameLocks noChangeAspect="1"/>
          </p:cNvGraphicFramePr>
          <p:nvPr/>
        </p:nvGraphicFramePr>
        <p:xfrm>
          <a:off x="4260850" y="2060575"/>
          <a:ext cx="22923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9" imgW="1269720" imgH="253800" progId="Equation.DSMT4">
                  <p:embed/>
                </p:oleObj>
              </mc:Choice>
              <mc:Fallback>
                <p:oleObj name="Equation" r:id="rId9" imgW="126972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2060575"/>
                        <a:ext cx="22923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3317876" y="4352926"/>
          <a:ext cx="5776913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1" imgW="3085920" imgH="507960" progId="Equation.DSMT4">
                  <p:embed/>
                </p:oleObj>
              </mc:Choice>
              <mc:Fallback>
                <p:oleObj name="Equation" r:id="rId11" imgW="3085920" imgH="507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6" y="4352926"/>
                        <a:ext cx="5776913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20"/>
          <p:cNvSpPr>
            <a:spLocks noChangeArrowheads="1"/>
          </p:cNvSpPr>
          <p:nvPr/>
        </p:nvSpPr>
        <p:spPr bwMode="auto">
          <a:xfrm>
            <a:off x="3716339" y="5973764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04149" name="Rectangle 21"/>
          <p:cNvSpPr>
            <a:spLocks noChangeArrowheads="1"/>
          </p:cNvSpPr>
          <p:nvPr/>
        </p:nvSpPr>
        <p:spPr bwMode="auto">
          <a:xfrm>
            <a:off x="3314701" y="260474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989123" y="3728853"/>
            <a:ext cx="760021" cy="5818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929313" y="1206152"/>
          <a:ext cx="1300162" cy="354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206152"/>
                        <a:ext cx="1300162" cy="354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1142788" y="1086160"/>
            <a:ext cx="2962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then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95906" y="3999363"/>
            <a:ext cx="9182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This may be </a:t>
            </a:r>
            <a:r>
              <a:rPr lang="en-US" sz="2000" b="0" dirty="0" smtClean="0">
                <a:solidFill>
                  <a:srgbClr val="0000FF"/>
                </a:solidFill>
              </a:rPr>
              <a:t>re-written </a:t>
            </a:r>
            <a:r>
              <a:rPr lang="en-US" sz="2000" b="0" dirty="0">
                <a:solidFill>
                  <a:srgbClr val="0000FF"/>
                </a:solidFill>
              </a:rPr>
              <a:t>by using the following expressions to eliminate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b="0" baseline="-25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90938"/>
              </p:ext>
            </p:extLst>
          </p:nvPr>
        </p:nvGraphicFramePr>
        <p:xfrm>
          <a:off x="3194050" y="1609725"/>
          <a:ext cx="37655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184120" imgH="939600" progId="Equation.DSMT4">
                  <p:embed/>
                </p:oleObj>
              </mc:Choice>
              <mc:Fallback>
                <p:oleObj name="Equation" r:id="rId3" imgW="2184120" imgH="939600" progId="Equation.DSMT4">
                  <p:embed/>
                  <p:pic>
                    <p:nvPicPr>
                      <p:cNvPr id="81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609725"/>
                        <a:ext cx="376555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24719"/>
              </p:ext>
            </p:extLst>
          </p:nvPr>
        </p:nvGraphicFramePr>
        <p:xfrm>
          <a:off x="2499198" y="4994096"/>
          <a:ext cx="25415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1409400" imgH="533160" progId="Equation.DSMT4">
                  <p:embed/>
                </p:oleObj>
              </mc:Choice>
              <mc:Fallback>
                <p:oleObj name="Equation" r:id="rId5" imgW="1409400" imgH="533160" progId="Equation.DSMT4">
                  <p:embed/>
                  <p:pic>
                    <p:nvPicPr>
                      <p:cNvPr id="81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198" y="4994096"/>
                        <a:ext cx="2541588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AutoShape 16"/>
          <p:cNvSpPr>
            <a:spLocks noChangeArrowheads="1"/>
          </p:cNvSpPr>
          <p:nvPr/>
        </p:nvSpPr>
        <p:spPr bwMode="auto">
          <a:xfrm>
            <a:off x="5564662" y="5275311"/>
            <a:ext cx="642937" cy="282575"/>
          </a:xfrm>
          <a:prstGeom prst="rightArrow">
            <a:avLst>
              <a:gd name="adj1" fmla="val 50000"/>
              <a:gd name="adj2" fmla="val 5688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397543"/>
              </p:ext>
            </p:extLst>
          </p:nvPr>
        </p:nvGraphicFramePr>
        <p:xfrm>
          <a:off x="7115648" y="4724447"/>
          <a:ext cx="2336800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1295280" imgH="939600" progId="Equation.DSMT4">
                  <p:embed/>
                </p:oleObj>
              </mc:Choice>
              <mc:Fallback>
                <p:oleObj name="Equation" r:id="rId7" imgW="1295280" imgH="939600" progId="Equation.DSMT4">
                  <p:embed/>
                  <p:pic>
                    <p:nvPicPr>
                      <p:cNvPr id="819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648" y="4724447"/>
                        <a:ext cx="2336800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70" name="Rectangle 18"/>
          <p:cNvSpPr>
            <a:spLocks noChangeArrowheads="1"/>
          </p:cNvSpPr>
          <p:nvPr/>
        </p:nvSpPr>
        <p:spPr bwMode="auto">
          <a:xfrm>
            <a:off x="3338452" y="212972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5391150" y="1647825"/>
            <a:ext cx="2667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257800" y="2562225"/>
            <a:ext cx="266700" cy="4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5036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561763" y="1248085"/>
            <a:ext cx="2886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then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899321"/>
              </p:ext>
            </p:extLst>
          </p:nvPr>
        </p:nvGraphicFramePr>
        <p:xfrm>
          <a:off x="1536700" y="1931988"/>
          <a:ext cx="845185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4902120" imgH="1041120" progId="Equation.DSMT4">
                  <p:embed/>
                </p:oleObj>
              </mc:Choice>
              <mc:Fallback>
                <p:oleObj name="Equation" r:id="rId3" imgW="4902120" imgH="1041120" progId="Equation.DSMT4">
                  <p:embed/>
                  <p:pic>
                    <p:nvPicPr>
                      <p:cNvPr id="81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931988"/>
                        <a:ext cx="8451850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70" name="Rectangle 18"/>
          <p:cNvSpPr>
            <a:spLocks noChangeArrowheads="1"/>
          </p:cNvSpPr>
          <p:nvPr/>
        </p:nvSpPr>
        <p:spPr bwMode="auto">
          <a:xfrm>
            <a:off x="3338452" y="212972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53013"/>
              </p:ext>
            </p:extLst>
          </p:nvPr>
        </p:nvGraphicFramePr>
        <p:xfrm>
          <a:off x="1755775" y="4371975"/>
          <a:ext cx="8337550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4965480" imgH="1041120" progId="Equation.DSMT4">
                  <p:embed/>
                </p:oleObj>
              </mc:Choice>
              <mc:Fallback>
                <p:oleObj name="Equation" r:id="rId5" imgW="496548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5775" y="4371975"/>
                        <a:ext cx="8337550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 flipV="1">
            <a:off x="2362200" y="531495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4943475" y="573405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562350" y="531495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400675" y="5762625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781550" y="470535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029325" y="541020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981575" y="472440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4229100" y="537210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8362950" y="4733925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7448550" y="5343525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8115300" y="563880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7362825" y="4943475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9105900" y="5448300"/>
            <a:ext cx="180975" cy="295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672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1501942" y="1409416"/>
            <a:ext cx="171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36241"/>
              </p:ext>
            </p:extLst>
          </p:nvPr>
        </p:nvGraphicFramePr>
        <p:xfrm>
          <a:off x="3654425" y="2084388"/>
          <a:ext cx="379571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2070000" imgH="482400" progId="Equation.DSMT4">
                  <p:embed/>
                </p:oleObj>
              </mc:Choice>
              <mc:Fallback>
                <p:oleObj name="Equation" r:id="rId3" imgW="207000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084388"/>
                        <a:ext cx="3795713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94" name="Rectangle 18"/>
          <p:cNvSpPr>
            <a:spLocks noChangeArrowheads="1"/>
          </p:cNvSpPr>
          <p:nvPr/>
        </p:nvSpPr>
        <p:spPr bwMode="auto">
          <a:xfrm>
            <a:off x="3243449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68335" y="5573486"/>
            <a:ext cx="7311139" cy="707886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/>
              <a:t>Note that </a:t>
            </a:r>
            <a:r>
              <a:rPr lang="en-US" sz="2000" b="0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baseline="-250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/>
              <a:t>is proportional to the substrate permittivity and inversely proportional to the substrate thickness.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699A2EB-C57D-5122-0375-DAF20CEC7C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80702"/>
              </p:ext>
            </p:extLst>
          </p:nvPr>
        </p:nvGraphicFramePr>
        <p:xfrm>
          <a:off x="8600910" y="2170587"/>
          <a:ext cx="914565" cy="789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765006" imgH="660105" progId="Equation.DSMT4">
                  <p:embed/>
                </p:oleObj>
              </mc:Choice>
              <mc:Fallback>
                <p:oleObj name="Equation" r:id="rId5" imgW="765006" imgH="6601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00910" y="2170587"/>
                        <a:ext cx="914565" cy="789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749333"/>
              </p:ext>
            </p:extLst>
          </p:nvPr>
        </p:nvGraphicFramePr>
        <p:xfrm>
          <a:off x="4216400" y="3903816"/>
          <a:ext cx="3870326" cy="89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2082600" imgH="482400" progId="Equation.DSMT4">
                  <p:embed/>
                </p:oleObj>
              </mc:Choice>
              <mc:Fallback>
                <p:oleObj name="Equation" r:id="rId7" imgW="2082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6400" y="3903816"/>
                        <a:ext cx="3870326" cy="896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78342" y="3409666"/>
            <a:ext cx="403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181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PowerPoint Presentation</vt:lpstr>
      <vt:lpstr>Calculation of Qsp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347</cp:revision>
  <dcterms:created xsi:type="dcterms:W3CDTF">2006-06-22T19:04:50Z</dcterms:created>
  <dcterms:modified xsi:type="dcterms:W3CDTF">2024-10-31T00:41:45Z</dcterms:modified>
</cp:coreProperties>
</file>