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93" r:id="rId2"/>
    <p:sldId id="331" r:id="rId3"/>
    <p:sldId id="341" r:id="rId4"/>
    <p:sldId id="342" r:id="rId5"/>
    <p:sldId id="343" r:id="rId6"/>
    <p:sldId id="344" r:id="rId7"/>
    <p:sldId id="366" r:id="rId8"/>
    <p:sldId id="367" r:id="rId9"/>
    <p:sldId id="346" r:id="rId10"/>
    <p:sldId id="365" r:id="rId11"/>
  </p:sldIdLst>
  <p:sldSz cx="12192000" cy="6858000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FFFF99"/>
    <a:srgbClr val="0000FF"/>
    <a:srgbClr val="FF3300"/>
    <a:srgbClr val="FFFF66"/>
    <a:srgbClr val="00FF00"/>
    <a:srgbClr val="0066FF"/>
    <a:srgbClr val="3399FF"/>
    <a:srgbClr val="DDDDDD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217" autoAdjust="0"/>
    <p:restoredTop sz="94660"/>
  </p:normalViewPr>
  <p:slideViewPr>
    <p:cSldViewPr snapToGrid="0">
      <p:cViewPr>
        <p:scale>
          <a:sx n="100" d="100"/>
          <a:sy n="100" d="100"/>
        </p:scale>
        <p:origin x="1578" y="342"/>
      </p:cViewPr>
      <p:guideLst>
        <p:guide orient="horz" pos="2184"/>
        <p:guide pos="384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0.xml"/><Relationship Id="rId3" Type="http://schemas.openxmlformats.org/officeDocument/2006/relationships/slide" Target="slides/slide5.xml"/><Relationship Id="rId7" Type="http://schemas.openxmlformats.org/officeDocument/2006/relationships/slide" Target="slides/slide9.xml"/><Relationship Id="rId2" Type="http://schemas.openxmlformats.org/officeDocument/2006/relationships/slide" Target="slides/slide3.xml"/><Relationship Id="rId1" Type="http://schemas.openxmlformats.org/officeDocument/2006/relationships/slide" Target="slides/slide1.xml"/><Relationship Id="rId6" Type="http://schemas.openxmlformats.org/officeDocument/2006/relationships/slide" Target="slides/slide8.xml"/><Relationship Id="rId5" Type="http://schemas.openxmlformats.org/officeDocument/2006/relationships/slide" Target="slides/slide7.xml"/><Relationship Id="rId4" Type="http://schemas.openxmlformats.org/officeDocument/2006/relationships/slide" Target="slides/slide6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emf"/><Relationship Id="rId1" Type="http://schemas.openxmlformats.org/officeDocument/2006/relationships/image" Target="../media/image26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0.wmf"/><Relationship Id="rId1" Type="http://schemas.openxmlformats.org/officeDocument/2006/relationships/image" Target="../media/image29.wmf"/><Relationship Id="rId4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53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53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53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E8A0017A-6292-474F-8188-A979AC530B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23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7200" y="720725"/>
            <a:ext cx="64008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23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123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23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68C00BC1-EB32-4296-AD36-80D87E36C5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2785CD54-CACC-4958-B044-3959CA29EB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0750B48F-C131-4679-AA85-AFB1A483845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A69ADE87-6B77-4D3D-81C9-BDBC4CB0070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471CF639-21B6-420E-8993-E0A9952C16F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50DA7EB7-5190-4C8F-880F-DEF558A637B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17C234EB-4C44-4C3B-A958-9BD55AE76E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21152AC8-6AA1-4755-AC14-762694072ED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E708EB4C-7BAB-48E7-A0E6-70227E37155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C00CF960-3F6F-4AF9-B43F-8BC54B729BD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EAC1D07D-8D9B-417D-8BDB-0CA98C64AC2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702E05E7-2637-4FB5-B5BC-8B78B7834C7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47200" y="6381750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2124B4A0-5ED4-4510-BFD7-42DD6481F3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29.bin"/><Relationship Id="rId10" Type="http://schemas.openxmlformats.org/officeDocument/2006/relationships/image" Target="../media/image7.wmf"/><Relationship Id="rId4" Type="http://schemas.openxmlformats.org/officeDocument/2006/relationships/image" Target="../media/image29.wmf"/><Relationship Id="rId9" Type="http://schemas.openxmlformats.org/officeDocument/2006/relationships/oleObject" Target="../embeddings/oleObject6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1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10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3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13" Type="http://schemas.openxmlformats.org/officeDocument/2006/relationships/oleObject" Target="../embeddings/oleObject19.bin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12" Type="http://schemas.openxmlformats.org/officeDocument/2006/relationships/image" Target="../media/image1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6.wmf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18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17.bin"/><Relationship Id="rId14" Type="http://schemas.openxmlformats.org/officeDocument/2006/relationships/image" Target="../media/image20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1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24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7.e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2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2"/>
          <p:cNvSpPr txBox="1">
            <a:spLocks noChangeArrowheads="1"/>
          </p:cNvSpPr>
          <p:nvPr/>
        </p:nvSpPr>
        <p:spPr bwMode="auto">
          <a:xfrm>
            <a:off x="5026860" y="1146176"/>
            <a:ext cx="192873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dirty="0">
                <a:solidFill>
                  <a:srgbClr val="FF9900"/>
                </a:solidFill>
              </a:rPr>
              <a:t>Spring 2024</a:t>
            </a:r>
            <a:endParaRPr lang="en-US" sz="3200" b="0" dirty="0">
              <a:solidFill>
                <a:srgbClr val="FF9900"/>
              </a:solidFill>
            </a:endParaRPr>
          </a:p>
        </p:txBody>
      </p:sp>
      <p:sp>
        <p:nvSpPr>
          <p:cNvPr id="17412" name="Rectangle 3"/>
          <p:cNvSpPr>
            <a:spLocks noChangeArrowheads="1"/>
          </p:cNvSpPr>
          <p:nvPr/>
        </p:nvSpPr>
        <p:spPr bwMode="auto">
          <a:xfrm>
            <a:off x="7463454" y="4323972"/>
            <a:ext cx="2667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4000" b="0" dirty="0">
                <a:solidFill>
                  <a:srgbClr val="0000FF"/>
                </a:solidFill>
              </a:rPr>
              <a:t>Notes 20</a:t>
            </a: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4779964" y="450850"/>
            <a:ext cx="2352675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600" b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ECE 6345</a:t>
            </a:r>
          </a:p>
        </p:txBody>
      </p:sp>
      <p:sp>
        <p:nvSpPr>
          <p:cNvPr id="17414" name="Text Box 5"/>
          <p:cNvSpPr txBox="1">
            <a:spLocks noChangeArrowheads="1"/>
          </p:cNvSpPr>
          <p:nvPr/>
        </p:nvSpPr>
        <p:spPr bwMode="auto">
          <a:xfrm>
            <a:off x="4496280" y="1906589"/>
            <a:ext cx="331533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0"/>
              <a:t>Prof. David R. Jackson</a:t>
            </a:r>
          </a:p>
          <a:p>
            <a:pPr algn="ctr" eaLnBrk="0" hangingPunct="0"/>
            <a:r>
              <a:rPr lang="en-US" sz="2400" b="0"/>
              <a:t>ECE Dept.</a:t>
            </a:r>
          </a:p>
        </p:txBody>
      </p:sp>
      <p:pic>
        <p:nvPicPr>
          <p:cNvPr id="17415" name="Picture 6" descr="asp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9810" y="3841365"/>
            <a:ext cx="3749675" cy="2535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17C234EB-4C44-4C3B-A958-9BD55AE76E13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4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55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56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57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5EBD6BF1-6DAA-4331-9FDA-28DC4472251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22" name="Rectangle 7"/>
          <p:cNvSpPr>
            <a:spLocks noChangeArrowheads="1"/>
          </p:cNvSpPr>
          <p:nvPr/>
        </p:nvSpPr>
        <p:spPr bwMode="auto">
          <a:xfrm>
            <a:off x="5076152" y="1048951"/>
            <a:ext cx="1693138" cy="332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en-US" sz="2400" b="0" dirty="0">
                <a:solidFill>
                  <a:srgbClr val="0000FF"/>
                </a:solidFill>
              </a:rPr>
              <a:t>Summary</a:t>
            </a:r>
            <a:endParaRPr lang="en-US" sz="2400" b="0" i="1" baseline="-250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5065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8641889"/>
              </p:ext>
            </p:extLst>
          </p:nvPr>
        </p:nvGraphicFramePr>
        <p:xfrm>
          <a:off x="3695700" y="1677988"/>
          <a:ext cx="4214813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0" name="Equation" r:id="rId3" imgW="2082600" imgH="482400" progId="Equation.DSMT4">
                  <p:embed/>
                </p:oleObj>
              </mc:Choice>
              <mc:Fallback>
                <p:oleObj name="Equation" r:id="rId3" imgW="2082600" imgH="48240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5700" y="1677988"/>
                        <a:ext cx="4214813" cy="97790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68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6029671"/>
              </p:ext>
            </p:extLst>
          </p:nvPr>
        </p:nvGraphicFramePr>
        <p:xfrm>
          <a:off x="4880830" y="3009908"/>
          <a:ext cx="1678947" cy="4571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1" name="Equation" r:id="rId5" imgW="838080" imgH="228600" progId="Equation.DSMT4">
                  <p:embed/>
                </p:oleObj>
              </mc:Choice>
              <mc:Fallback>
                <p:oleObj name="Equation" r:id="rId5" imgW="838080" imgH="22860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0830" y="3009908"/>
                        <a:ext cx="1678947" cy="457192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9"/>
          <p:cNvSpPr>
            <a:spLocks noChangeArrowheads="1"/>
          </p:cNvSpPr>
          <p:nvPr/>
        </p:nvSpPr>
        <p:spPr bwMode="auto">
          <a:xfrm>
            <a:off x="1687773" y="195573"/>
            <a:ext cx="8802807" cy="54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2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Approximation for a Thin Substrate (cont.)</a:t>
            </a:r>
            <a:endParaRPr lang="en-US" sz="3200" dirty="0">
              <a:solidFill>
                <a:srgbClr val="FF993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BEC0582-6DA6-72E4-B5FB-2183F2F384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1087" y="5216287"/>
            <a:ext cx="80839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where</a:t>
            </a:r>
          </a:p>
        </p:txBody>
      </p:sp>
      <p:graphicFrame>
        <p:nvGraphicFramePr>
          <p:cNvPr id="4" name="Object 14">
            <a:extLst>
              <a:ext uri="{FF2B5EF4-FFF2-40B4-BE49-F238E27FC236}">
                <a16:creationId xmlns:a16="http://schemas.microsoft.com/office/drawing/2014/main" id="{7E94EE3E-456A-4CE0-0B7B-0FF7105F283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6010451"/>
              </p:ext>
            </p:extLst>
          </p:nvPr>
        </p:nvGraphicFramePr>
        <p:xfrm>
          <a:off x="2389188" y="4987925"/>
          <a:ext cx="2312987" cy="855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2" name="Equation" r:id="rId7" imgW="1168200" imgH="431640" progId="Equation.DSMT4">
                  <p:embed/>
                </p:oleObj>
              </mc:Choice>
              <mc:Fallback>
                <p:oleObj name="Equation" r:id="rId7" imgW="1168200" imgH="431640" progId="Equation.DSMT4">
                  <p:embed/>
                  <p:pic>
                    <p:nvPicPr>
                      <p:cNvPr id="7" name="Object 14">
                        <a:extLst>
                          <a:ext uri="{FF2B5EF4-FFF2-40B4-BE49-F238E27FC236}">
                            <a16:creationId xmlns:a16="http://schemas.microsoft.com/office/drawing/2014/main" id="{D6891366-9F1D-D773-7686-A727293A02B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9188" y="4987925"/>
                        <a:ext cx="2312987" cy="855663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15">
            <a:extLst>
              <a:ext uri="{FF2B5EF4-FFF2-40B4-BE49-F238E27FC236}">
                <a16:creationId xmlns:a16="http://schemas.microsoft.com/office/drawing/2014/main" id="{8B65AE16-115B-E222-9699-E7B9A1541A1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2604185"/>
              </p:ext>
            </p:extLst>
          </p:nvPr>
        </p:nvGraphicFramePr>
        <p:xfrm>
          <a:off x="6698942" y="4162568"/>
          <a:ext cx="1896034" cy="24232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3" name="Equation" r:id="rId9" imgW="1320480" imgH="1688760" progId="Equation.DSMT4">
                  <p:embed/>
                </p:oleObj>
              </mc:Choice>
              <mc:Fallback>
                <p:oleObj name="Equation" r:id="rId9" imgW="1320480" imgH="1688760" progId="Equation.DSMT4">
                  <p:embed/>
                  <p:pic>
                    <p:nvPicPr>
                      <p:cNvPr id="8" name="Object 15">
                        <a:extLst>
                          <a:ext uri="{FF2B5EF4-FFF2-40B4-BE49-F238E27FC236}">
                            <a16:creationId xmlns:a16="http://schemas.microsoft.com/office/drawing/2014/main" id="{95F4A773-4C26-4897-2E25-4FFFDC82A5A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8942" y="4162568"/>
                        <a:ext cx="1896034" cy="242326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79914" y="220664"/>
            <a:ext cx="3081337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Overview</a:t>
            </a:r>
          </a:p>
        </p:txBody>
      </p:sp>
      <p:sp>
        <p:nvSpPr>
          <p:cNvPr id="18436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37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38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39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40" name="Text Box 36"/>
          <p:cNvSpPr txBox="1">
            <a:spLocks noChangeArrowheads="1"/>
          </p:cNvSpPr>
          <p:nvPr/>
        </p:nvSpPr>
        <p:spPr bwMode="auto">
          <a:xfrm>
            <a:off x="580030" y="1748098"/>
            <a:ext cx="106384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b="0" dirty="0">
                <a:solidFill>
                  <a:srgbClr val="0000FF"/>
                </a:solidFill>
              </a:rPr>
              <a:t>In this set of notes we find a CAD formula for </a:t>
            </a:r>
            <a:r>
              <a:rPr lang="en-US" sz="2400" b="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2400" b="0" baseline="-25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sp</a:t>
            </a:r>
            <a:r>
              <a:rPr lang="en-US" sz="2400" b="0" dirty="0">
                <a:solidFill>
                  <a:srgbClr val="0000FF"/>
                </a:solidFill>
              </a:rPr>
              <a:t> of the circular patch.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C00CF960-3F6F-4AF9-B43F-8BC54B729BDC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3E50B3D-D299-5C72-DDAC-749779688C1A}"/>
              </a:ext>
            </a:extLst>
          </p:cNvPr>
          <p:cNvSpPr/>
          <p:nvPr/>
        </p:nvSpPr>
        <p:spPr bwMode="auto">
          <a:xfrm>
            <a:off x="3323230" y="1344304"/>
            <a:ext cx="8120418" cy="2306472"/>
          </a:xfrm>
          <a:prstGeom prst="rect">
            <a:avLst/>
          </a:prstGeom>
          <a:solidFill>
            <a:srgbClr val="CC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102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03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04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05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08" name="Rectangle 14"/>
          <p:cNvSpPr>
            <a:spLocks noChangeArrowheads="1"/>
          </p:cNvSpPr>
          <p:nvPr/>
        </p:nvSpPr>
        <p:spPr bwMode="auto">
          <a:xfrm>
            <a:off x="1246666" y="1743388"/>
            <a:ext cx="190597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From Notes 18:  </a:t>
            </a:r>
          </a:p>
        </p:txBody>
      </p:sp>
      <p:graphicFrame>
        <p:nvGraphicFramePr>
          <p:cNvPr id="4100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6176377"/>
              </p:ext>
            </p:extLst>
          </p:nvPr>
        </p:nvGraphicFramePr>
        <p:xfrm>
          <a:off x="3759531" y="1448891"/>
          <a:ext cx="2562225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Equation" r:id="rId3" imgW="1257120" imgH="431640" progId="Equation.DSMT4">
                  <p:embed/>
                </p:oleObj>
              </mc:Choice>
              <mc:Fallback>
                <p:oleObj name="Equation" r:id="rId3" imgW="1257120" imgH="43164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59531" y="1448891"/>
                        <a:ext cx="2562225" cy="8794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1072" name="Rectangle 16"/>
          <p:cNvSpPr>
            <a:spLocks noChangeArrowheads="1"/>
          </p:cNvSpPr>
          <p:nvPr/>
        </p:nvSpPr>
        <p:spPr bwMode="auto">
          <a:xfrm>
            <a:off x="1940049" y="290762"/>
            <a:ext cx="82931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2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Radiated Power of Circular Patch (cont.)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C00CF960-3F6F-4AF9-B43F-8BC54B729BDC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5D407ED0-9014-AC13-B907-64542FCBF45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7819997"/>
              </p:ext>
            </p:extLst>
          </p:nvPr>
        </p:nvGraphicFramePr>
        <p:xfrm>
          <a:off x="6894513" y="1635125"/>
          <a:ext cx="1128712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Equation" r:id="rId5" imgW="596880" imgH="228600" progId="Equation.DSMT4">
                  <p:embed/>
                </p:oleObj>
              </mc:Choice>
              <mc:Fallback>
                <p:oleObj name="Equation" r:id="rId5" imgW="5968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894513" y="1635125"/>
                        <a:ext cx="1128712" cy="431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BEA86ADD-E51E-B1E4-D85E-DF6ED5E183D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4807834"/>
              </p:ext>
            </p:extLst>
          </p:nvPr>
        </p:nvGraphicFramePr>
        <p:xfrm>
          <a:off x="3778912" y="2684248"/>
          <a:ext cx="765792" cy="6594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Equation" r:id="rId7" imgW="457200" imgH="393480" progId="Equation.DSMT4">
                  <p:embed/>
                </p:oleObj>
              </mc:Choice>
              <mc:Fallback>
                <p:oleObj name="Equation" r:id="rId7" imgW="4572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778912" y="2684248"/>
                        <a:ext cx="765792" cy="6594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8ADD6D2E-73CC-3147-C692-D9DB2A441D3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9794306"/>
              </p:ext>
            </p:extLst>
          </p:nvPr>
        </p:nvGraphicFramePr>
        <p:xfrm>
          <a:off x="5002213" y="2633663"/>
          <a:ext cx="6132512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Equation" r:id="rId9" imgW="3543120" imgH="469800" progId="Equation.DSMT4">
                  <p:embed/>
                </p:oleObj>
              </mc:Choice>
              <mc:Fallback>
                <p:oleObj name="Equation" r:id="rId9" imgW="3543120" imgH="469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002213" y="2633663"/>
                        <a:ext cx="6132512" cy="812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14">
            <a:extLst>
              <a:ext uri="{FF2B5EF4-FFF2-40B4-BE49-F238E27FC236}">
                <a16:creationId xmlns:a16="http://schemas.microsoft.com/office/drawing/2014/main" id="{6C4414A5-53D0-73D8-C05E-4B5F5525C3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5293" y="4256851"/>
            <a:ext cx="190597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From Notes 19:  </a:t>
            </a:r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3519C035-B929-D3EC-4680-6C4E9FB5C7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0962" y="5154874"/>
            <a:ext cx="692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where</a:t>
            </a:r>
          </a:p>
        </p:txBody>
      </p:sp>
      <p:graphicFrame>
        <p:nvGraphicFramePr>
          <p:cNvPr id="7" name="Object 14">
            <a:extLst>
              <a:ext uri="{FF2B5EF4-FFF2-40B4-BE49-F238E27FC236}">
                <a16:creationId xmlns:a16="http://schemas.microsoft.com/office/drawing/2014/main" id="{D6891366-9F1D-D773-7686-A727293A02B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2226790"/>
              </p:ext>
            </p:extLst>
          </p:nvPr>
        </p:nvGraphicFramePr>
        <p:xfrm>
          <a:off x="2300288" y="4878388"/>
          <a:ext cx="2312987" cy="855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Equation" r:id="rId11" imgW="1168200" imgH="431640" progId="Equation.DSMT4">
                  <p:embed/>
                </p:oleObj>
              </mc:Choice>
              <mc:Fallback>
                <p:oleObj name="Equation" r:id="rId11" imgW="1168200" imgH="431640" progId="Equation.DSMT4">
                  <p:embed/>
                  <p:pic>
                    <p:nvPicPr>
                      <p:cNvPr id="15362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0288" y="4878388"/>
                        <a:ext cx="2312987" cy="855662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15">
            <a:extLst>
              <a:ext uri="{FF2B5EF4-FFF2-40B4-BE49-F238E27FC236}">
                <a16:creationId xmlns:a16="http://schemas.microsoft.com/office/drawing/2014/main" id="{95F4A773-4C26-4897-2E25-4FFFDC82A5A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8282843"/>
              </p:ext>
            </p:extLst>
          </p:nvPr>
        </p:nvGraphicFramePr>
        <p:xfrm>
          <a:off x="6207622" y="4251278"/>
          <a:ext cx="1896034" cy="24232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name="Equation" r:id="rId13" imgW="1320480" imgH="1688760" progId="Equation.DSMT4">
                  <p:embed/>
                </p:oleObj>
              </mc:Choice>
              <mc:Fallback>
                <p:oleObj name="Equation" r:id="rId13" imgW="1320480" imgH="1688760" progId="Equation.DSMT4">
                  <p:embed/>
                  <p:pic>
                    <p:nvPicPr>
                      <p:cNvPr id="15363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7622" y="4251278"/>
                        <a:ext cx="1896034" cy="242326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122428" y="187512"/>
            <a:ext cx="5337175" cy="547687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Calculation of </a:t>
            </a:r>
            <a:r>
              <a:rPr lang="en-US" sz="3600" b="1" i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Q</a:t>
            </a:r>
            <a:r>
              <a:rPr lang="en-US" sz="3600" b="1" i="1" baseline="-25000" dirty="0" err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sp</a:t>
            </a:r>
            <a:endParaRPr lang="en-US" sz="3600" b="1" i="1" dirty="0">
              <a:solidFill>
                <a:srgbClr val="FF993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5128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29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30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31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32" name="Rectangle 11"/>
          <p:cNvSpPr>
            <a:spLocks noChangeArrowheads="1"/>
          </p:cNvSpPr>
          <p:nvPr/>
        </p:nvSpPr>
        <p:spPr bwMode="auto">
          <a:xfrm>
            <a:off x="6217200" y="2710472"/>
            <a:ext cx="485709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The electric field inside the patch cavity is: </a:t>
            </a:r>
          </a:p>
        </p:txBody>
      </p:sp>
      <p:graphicFrame>
        <p:nvGraphicFramePr>
          <p:cNvPr id="5122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8593887"/>
              </p:ext>
            </p:extLst>
          </p:nvPr>
        </p:nvGraphicFramePr>
        <p:xfrm>
          <a:off x="3338465" y="1065355"/>
          <a:ext cx="1704975" cy="94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Equation" r:id="rId3" imgW="914400" imgH="507960" progId="Equation.DSMT4">
                  <p:embed/>
                </p:oleObj>
              </mc:Choice>
              <mc:Fallback>
                <p:oleObj name="Equation" r:id="rId3" imgW="914400" imgH="50796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8465" y="1065355"/>
                        <a:ext cx="1704975" cy="946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3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1757977"/>
              </p:ext>
            </p:extLst>
          </p:nvPr>
        </p:nvGraphicFramePr>
        <p:xfrm>
          <a:off x="1465263" y="2262188"/>
          <a:ext cx="4016375" cy="3643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Equation" r:id="rId5" imgW="2209680" imgH="2006280" progId="Equation.DSMT4">
                  <p:embed/>
                </p:oleObj>
              </mc:Choice>
              <mc:Fallback>
                <p:oleObj name="Equation" r:id="rId5" imgW="2209680" imgH="200628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5263" y="2262188"/>
                        <a:ext cx="4016375" cy="3643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4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3866131"/>
              </p:ext>
            </p:extLst>
          </p:nvPr>
        </p:nvGraphicFramePr>
        <p:xfrm>
          <a:off x="7423133" y="3166845"/>
          <a:ext cx="2919413" cy="887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Equation" r:id="rId7" imgW="1663560" imgH="507960" progId="Equation.DSMT4">
                  <p:embed/>
                </p:oleObj>
              </mc:Choice>
              <mc:Fallback>
                <p:oleObj name="Equation" r:id="rId7" imgW="1663560" imgH="50796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23133" y="3166845"/>
                        <a:ext cx="2919413" cy="887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3" name="Rectangle 17"/>
          <p:cNvSpPr>
            <a:spLocks noChangeArrowheads="1"/>
          </p:cNvSpPr>
          <p:nvPr/>
        </p:nvSpPr>
        <p:spPr bwMode="auto">
          <a:xfrm>
            <a:off x="1155364" y="1362365"/>
            <a:ext cx="1917192" cy="332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The </a:t>
            </a:r>
            <a:r>
              <a:rPr lang="en-US" sz="2400" b="0" i="1" dirty="0">
                <a:solidFill>
                  <a:srgbClr val="0000FF"/>
                </a:solidFill>
                <a:latin typeface="Times New Roman" pitchFamily="18" charset="0"/>
              </a:rPr>
              <a:t>Q</a:t>
            </a:r>
            <a:r>
              <a:rPr lang="en-US" sz="2000" b="0" dirty="0">
                <a:solidFill>
                  <a:srgbClr val="0000FF"/>
                </a:solidFill>
              </a:rPr>
              <a:t> formula is</a:t>
            </a:r>
          </a:p>
        </p:txBody>
      </p:sp>
      <p:graphicFrame>
        <p:nvGraphicFramePr>
          <p:cNvPr id="5125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182912"/>
              </p:ext>
            </p:extLst>
          </p:nvPr>
        </p:nvGraphicFramePr>
        <p:xfrm>
          <a:off x="8548252" y="4785712"/>
          <a:ext cx="1753672" cy="4384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Equation" r:id="rId9" imgW="1015920" imgH="253800" progId="Equation.DSMT4">
                  <p:embed/>
                </p:oleObj>
              </mc:Choice>
              <mc:Fallback>
                <p:oleObj name="Equation" r:id="rId9" imgW="1015920" imgH="25380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48252" y="4785712"/>
                        <a:ext cx="1753672" cy="43841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4" name="Rectangle 19"/>
          <p:cNvSpPr>
            <a:spLocks noChangeArrowheads="1"/>
          </p:cNvSpPr>
          <p:nvPr/>
        </p:nvSpPr>
        <p:spPr bwMode="auto">
          <a:xfrm>
            <a:off x="9156453" y="4380304"/>
            <a:ext cx="6064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>
                <a:solidFill>
                  <a:srgbClr val="0000FF"/>
                </a:solidFill>
              </a:rPr>
              <a:t>Note: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C00CF960-3F6F-4AF9-B43F-8BC54B729BDC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5448853"/>
              </p:ext>
            </p:extLst>
          </p:nvPr>
        </p:nvGraphicFramePr>
        <p:xfrm>
          <a:off x="4751388" y="6015038"/>
          <a:ext cx="2881546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Equation" r:id="rId11" imgW="1688760" imgH="253800" progId="Equation.DSMT4">
                  <p:embed/>
                </p:oleObj>
              </mc:Choice>
              <mc:Fallback>
                <p:oleObj name="Equation" r:id="rId11" imgW="168876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751388" y="6015038"/>
                        <a:ext cx="2881546" cy="4333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50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51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52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53" name="Rectangle 7"/>
          <p:cNvSpPr>
            <a:spLocks noChangeArrowheads="1"/>
          </p:cNvSpPr>
          <p:nvPr/>
        </p:nvSpPr>
        <p:spPr bwMode="auto">
          <a:xfrm>
            <a:off x="2766254" y="3793487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Denote: </a:t>
            </a:r>
          </a:p>
        </p:txBody>
      </p:sp>
      <p:graphicFrame>
        <p:nvGraphicFramePr>
          <p:cNvPr id="6146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5629854"/>
              </p:ext>
            </p:extLst>
          </p:nvPr>
        </p:nvGraphicFramePr>
        <p:xfrm>
          <a:off x="2227405" y="1997622"/>
          <a:ext cx="4184650" cy="84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Equation" r:id="rId3" imgW="2336760" imgH="469800" progId="Equation.DSMT4">
                  <p:embed/>
                </p:oleObj>
              </mc:Choice>
              <mc:Fallback>
                <p:oleObj name="Equation" r:id="rId3" imgW="2336760" imgH="4698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7405" y="1997622"/>
                        <a:ext cx="4184650" cy="841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7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8910616"/>
              </p:ext>
            </p:extLst>
          </p:nvPr>
        </p:nvGraphicFramePr>
        <p:xfrm>
          <a:off x="3675562" y="4091937"/>
          <a:ext cx="6372225" cy="190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Equation" r:id="rId5" imgW="3987720" imgH="1193760" progId="Equation.DSMT4">
                  <p:embed/>
                </p:oleObj>
              </mc:Choice>
              <mc:Fallback>
                <p:oleObj name="Equation" r:id="rId5" imgW="3987720" imgH="119376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5562" y="4091937"/>
                        <a:ext cx="6372225" cy="190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4" name="Rectangle 18"/>
          <p:cNvSpPr>
            <a:spLocks noChangeArrowheads="1"/>
          </p:cNvSpPr>
          <p:nvPr/>
        </p:nvSpPr>
        <p:spPr bwMode="auto">
          <a:xfrm>
            <a:off x="1126367" y="1315612"/>
            <a:ext cx="297517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The stored energy is then:</a:t>
            </a:r>
          </a:p>
        </p:txBody>
      </p:sp>
      <p:sp>
        <p:nvSpPr>
          <p:cNvPr id="303123" name="Rectangle 19"/>
          <p:cNvSpPr>
            <a:spLocks noChangeArrowheads="1"/>
          </p:cNvSpPr>
          <p:nvPr/>
        </p:nvSpPr>
        <p:spPr bwMode="auto">
          <a:xfrm>
            <a:off x="3314701" y="307975"/>
            <a:ext cx="5337175" cy="54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Calculation of </a:t>
            </a:r>
            <a:r>
              <a:rPr lang="en-US" sz="3600" i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Q</a:t>
            </a:r>
            <a:r>
              <a:rPr lang="en-US" sz="3600" i="1" baseline="-25000" dirty="0" err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sp</a:t>
            </a:r>
            <a:r>
              <a:rPr lang="en-US" sz="3600" baseline="-250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(cont.)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C00CF960-3F6F-4AF9-B43F-8BC54B729BDC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6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177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178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179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7170" name="Object 8"/>
          <p:cNvGraphicFramePr>
            <a:graphicFrameLocks noChangeAspect="1"/>
          </p:cNvGraphicFramePr>
          <p:nvPr/>
        </p:nvGraphicFramePr>
        <p:xfrm>
          <a:off x="4605339" y="1025526"/>
          <a:ext cx="847725" cy="709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6" name="Equation" r:id="rId3" imgW="469800" imgH="393480" progId="Equation.DSMT4">
                  <p:embed/>
                </p:oleObj>
              </mc:Choice>
              <mc:Fallback>
                <p:oleObj name="Equation" r:id="rId3" imgW="469800" imgH="39348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5339" y="1025526"/>
                        <a:ext cx="847725" cy="709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80" name="Rectangle 10"/>
          <p:cNvSpPr>
            <a:spLocks noChangeArrowheads="1"/>
          </p:cNvSpPr>
          <p:nvPr/>
        </p:nvSpPr>
        <p:spPr bwMode="auto">
          <a:xfrm>
            <a:off x="3103563" y="1246189"/>
            <a:ext cx="1200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>
                <a:solidFill>
                  <a:srgbClr val="0000FF"/>
                </a:solidFill>
              </a:rPr>
              <a:t>Recall that</a:t>
            </a:r>
          </a:p>
        </p:txBody>
      </p:sp>
      <p:sp>
        <p:nvSpPr>
          <p:cNvPr id="7181" name="Rectangle 13"/>
          <p:cNvSpPr>
            <a:spLocks noChangeArrowheads="1"/>
          </p:cNvSpPr>
          <p:nvPr/>
        </p:nvSpPr>
        <p:spPr bwMode="auto">
          <a:xfrm>
            <a:off x="3765550" y="2122489"/>
            <a:ext cx="26828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>
                <a:solidFill>
                  <a:srgbClr val="0000FF"/>
                </a:solidFill>
              </a:rPr>
              <a:t>so</a:t>
            </a:r>
          </a:p>
        </p:txBody>
      </p:sp>
      <p:sp>
        <p:nvSpPr>
          <p:cNvPr id="7182" name="Rectangle 14"/>
          <p:cNvSpPr>
            <a:spLocks noChangeArrowheads="1"/>
          </p:cNvSpPr>
          <p:nvPr/>
        </p:nvSpPr>
        <p:spPr bwMode="auto">
          <a:xfrm>
            <a:off x="2914651" y="3154364"/>
            <a:ext cx="809624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Hence</a:t>
            </a:r>
          </a:p>
        </p:txBody>
      </p:sp>
      <p:sp>
        <p:nvSpPr>
          <p:cNvPr id="7183" name="Rectangle 15"/>
          <p:cNvSpPr>
            <a:spLocks noChangeArrowheads="1"/>
          </p:cNvSpPr>
          <p:nvPr/>
        </p:nvSpPr>
        <p:spPr bwMode="auto">
          <a:xfrm>
            <a:off x="1878014" y="4033839"/>
            <a:ext cx="171700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We then have: </a:t>
            </a:r>
          </a:p>
        </p:txBody>
      </p:sp>
      <p:graphicFrame>
        <p:nvGraphicFramePr>
          <p:cNvPr id="7171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8476047"/>
              </p:ext>
            </p:extLst>
          </p:nvPr>
        </p:nvGraphicFramePr>
        <p:xfrm>
          <a:off x="4446589" y="5667376"/>
          <a:ext cx="3660775" cy="950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7" name="Equation" r:id="rId5" imgW="1955520" imgH="507960" progId="Equation.DSMT4">
                  <p:embed/>
                </p:oleObj>
              </mc:Choice>
              <mc:Fallback>
                <p:oleObj name="Equation" r:id="rId5" imgW="1955520" imgH="50796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46589" y="5667376"/>
                        <a:ext cx="3660775" cy="950913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2" name="Object 17"/>
          <p:cNvGraphicFramePr>
            <a:graphicFrameLocks noChangeAspect="1"/>
          </p:cNvGraphicFramePr>
          <p:nvPr/>
        </p:nvGraphicFramePr>
        <p:xfrm>
          <a:off x="4027489" y="2824164"/>
          <a:ext cx="2682875" cy="96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8" name="Equation" r:id="rId7" imgW="1485720" imgH="533160" progId="Equation.DSMT4">
                  <p:embed/>
                </p:oleObj>
              </mc:Choice>
              <mc:Fallback>
                <p:oleObj name="Equation" r:id="rId7" imgW="1485720" imgH="53316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27489" y="2824164"/>
                        <a:ext cx="2682875" cy="962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3" name="Object 18"/>
          <p:cNvGraphicFramePr>
            <a:graphicFrameLocks noChangeAspect="1"/>
          </p:cNvGraphicFramePr>
          <p:nvPr/>
        </p:nvGraphicFramePr>
        <p:xfrm>
          <a:off x="4260850" y="2060575"/>
          <a:ext cx="2292350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9" name="Equation" r:id="rId9" imgW="1269720" imgH="253800" progId="Equation.DSMT4">
                  <p:embed/>
                </p:oleObj>
              </mc:Choice>
              <mc:Fallback>
                <p:oleObj name="Equation" r:id="rId9" imgW="1269720" imgH="25380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0850" y="2060575"/>
                        <a:ext cx="2292350" cy="458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4" name="Object 19"/>
          <p:cNvGraphicFramePr>
            <a:graphicFrameLocks noChangeAspect="1"/>
          </p:cNvGraphicFramePr>
          <p:nvPr/>
        </p:nvGraphicFramePr>
        <p:xfrm>
          <a:off x="3317876" y="4352926"/>
          <a:ext cx="5776913" cy="950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" name="Equation" r:id="rId11" imgW="3085920" imgH="507960" progId="Equation.DSMT4">
                  <p:embed/>
                </p:oleObj>
              </mc:Choice>
              <mc:Fallback>
                <p:oleObj name="Equation" r:id="rId11" imgW="3085920" imgH="50796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17876" y="4352926"/>
                        <a:ext cx="5776913" cy="950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66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84" name="Rectangle 20"/>
          <p:cNvSpPr>
            <a:spLocks noChangeArrowheads="1"/>
          </p:cNvSpPr>
          <p:nvPr/>
        </p:nvSpPr>
        <p:spPr bwMode="auto">
          <a:xfrm>
            <a:off x="3716339" y="5973764"/>
            <a:ext cx="2254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>
                <a:solidFill>
                  <a:srgbClr val="0000FF"/>
                </a:solidFill>
              </a:rPr>
              <a:t>or</a:t>
            </a:r>
          </a:p>
        </p:txBody>
      </p:sp>
      <p:sp>
        <p:nvSpPr>
          <p:cNvPr id="304149" name="Rectangle 21"/>
          <p:cNvSpPr>
            <a:spLocks noChangeArrowheads="1"/>
          </p:cNvSpPr>
          <p:nvPr/>
        </p:nvSpPr>
        <p:spPr bwMode="auto">
          <a:xfrm>
            <a:off x="3314701" y="260474"/>
            <a:ext cx="5337175" cy="54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Calculation of </a:t>
            </a:r>
            <a:r>
              <a:rPr lang="en-US" sz="3600" i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Q</a:t>
            </a:r>
            <a:r>
              <a:rPr lang="en-US" sz="3600" i="1" baseline="-25000" dirty="0" err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sp</a:t>
            </a:r>
            <a:r>
              <a:rPr lang="en-US" sz="3600" baseline="-250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(cont.)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C00CF960-3F6F-4AF9-B43F-8BC54B729BDC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 bwMode="auto">
          <a:xfrm>
            <a:off x="5989123" y="3728853"/>
            <a:ext cx="760021" cy="581891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aphicFrame>
        <p:nvGraphicFramePr>
          <p:cNvPr id="2" name="Object 8"/>
          <p:cNvGraphicFramePr>
            <a:graphicFrameLocks noChangeAspect="1"/>
          </p:cNvGraphicFramePr>
          <p:nvPr/>
        </p:nvGraphicFramePr>
        <p:xfrm>
          <a:off x="5929313" y="1206152"/>
          <a:ext cx="1300162" cy="3543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1" name="Equation" r:id="rId13" imgW="838080" imgH="228600" progId="Equation.DSMT4">
                  <p:embed/>
                </p:oleObj>
              </mc:Choice>
              <mc:Fallback>
                <p:oleObj name="Equation" r:id="rId13" imgW="838080" imgH="2286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29313" y="1206152"/>
                        <a:ext cx="1300162" cy="35436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66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8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199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200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201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202" name="Rectangle 9"/>
          <p:cNvSpPr>
            <a:spLocks noChangeArrowheads="1"/>
          </p:cNvSpPr>
          <p:nvPr/>
        </p:nvSpPr>
        <p:spPr bwMode="auto">
          <a:xfrm>
            <a:off x="1142788" y="1086160"/>
            <a:ext cx="29624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 smtClean="0">
                <a:solidFill>
                  <a:srgbClr val="0000FF"/>
                </a:solidFill>
              </a:rPr>
              <a:t>We then have:</a:t>
            </a:r>
            <a:endParaRPr lang="en-US" sz="2000" b="0" dirty="0">
              <a:solidFill>
                <a:srgbClr val="0000FF"/>
              </a:solidFill>
            </a:endParaRPr>
          </a:p>
        </p:txBody>
      </p:sp>
      <p:sp>
        <p:nvSpPr>
          <p:cNvPr id="8203" name="Rectangle 11"/>
          <p:cNvSpPr>
            <a:spLocks noChangeArrowheads="1"/>
          </p:cNvSpPr>
          <p:nvPr/>
        </p:nvSpPr>
        <p:spPr bwMode="auto">
          <a:xfrm>
            <a:off x="595906" y="3999363"/>
            <a:ext cx="91827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This may be </a:t>
            </a:r>
            <a:r>
              <a:rPr lang="en-US" sz="2000" b="0" dirty="0" smtClean="0">
                <a:solidFill>
                  <a:srgbClr val="0000FF"/>
                </a:solidFill>
              </a:rPr>
              <a:t>re-written </a:t>
            </a:r>
            <a:r>
              <a:rPr lang="en-US" sz="2000" b="0" dirty="0">
                <a:solidFill>
                  <a:srgbClr val="0000FF"/>
                </a:solidFill>
              </a:rPr>
              <a:t>by using the following expressions to eliminate </a:t>
            </a:r>
            <a:r>
              <a:rPr lang="en-US" sz="2000" b="0" i="1" dirty="0">
                <a:solidFill>
                  <a:srgbClr val="0000FF"/>
                </a:solidFill>
                <a:sym typeface="Symbol" pitchFamily="18" charset="2"/>
              </a:rPr>
              <a:t></a:t>
            </a:r>
            <a:r>
              <a:rPr lang="en-US" sz="2000" b="0" baseline="-25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0</a:t>
            </a:r>
            <a:r>
              <a:rPr lang="en-US" sz="2000" b="0" baseline="-25000" dirty="0">
                <a:solidFill>
                  <a:srgbClr val="0000FF"/>
                </a:solidFill>
                <a:sym typeface="Symbol" pitchFamily="18" charset="2"/>
              </a:rPr>
              <a:t> </a:t>
            </a:r>
            <a:r>
              <a:rPr lang="en-US" sz="2000" b="0" dirty="0">
                <a:solidFill>
                  <a:srgbClr val="0000FF"/>
                </a:solidFill>
                <a:sym typeface="Symbol" pitchFamily="18" charset="2"/>
              </a:rPr>
              <a:t>and </a:t>
            </a:r>
            <a:r>
              <a:rPr lang="en-US" sz="2000" b="0" i="1" dirty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k</a:t>
            </a:r>
            <a:r>
              <a:rPr lang="en-US" sz="2000" b="0" baseline="-25000" dirty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0</a:t>
            </a:r>
            <a:r>
              <a:rPr lang="en-US" sz="2000" b="0" dirty="0">
                <a:solidFill>
                  <a:srgbClr val="0000FF"/>
                </a:solidFill>
              </a:rPr>
              <a:t>:</a:t>
            </a:r>
          </a:p>
        </p:txBody>
      </p:sp>
      <p:graphicFrame>
        <p:nvGraphicFramePr>
          <p:cNvPr id="8194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4790938"/>
              </p:ext>
            </p:extLst>
          </p:nvPr>
        </p:nvGraphicFramePr>
        <p:xfrm>
          <a:off x="3194050" y="1609725"/>
          <a:ext cx="3765550" cy="161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4" name="Equation" r:id="rId3" imgW="2184120" imgH="939600" progId="Equation.DSMT4">
                  <p:embed/>
                </p:oleObj>
              </mc:Choice>
              <mc:Fallback>
                <p:oleObj name="Equation" r:id="rId3" imgW="2184120" imgH="939600" progId="Equation.DSMT4">
                  <p:embed/>
                  <p:pic>
                    <p:nvPicPr>
                      <p:cNvPr id="8194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4050" y="1609725"/>
                        <a:ext cx="3765550" cy="1619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5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0724719"/>
              </p:ext>
            </p:extLst>
          </p:nvPr>
        </p:nvGraphicFramePr>
        <p:xfrm>
          <a:off x="2499198" y="4994096"/>
          <a:ext cx="2541588" cy="96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5" name="Equation" r:id="rId5" imgW="1409400" imgH="533160" progId="Equation.DSMT4">
                  <p:embed/>
                </p:oleObj>
              </mc:Choice>
              <mc:Fallback>
                <p:oleObj name="Equation" r:id="rId5" imgW="1409400" imgH="533160" progId="Equation.DSMT4">
                  <p:embed/>
                  <p:pic>
                    <p:nvPicPr>
                      <p:cNvPr id="8195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9198" y="4994096"/>
                        <a:ext cx="2541588" cy="962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4" name="AutoShape 16"/>
          <p:cNvSpPr>
            <a:spLocks noChangeArrowheads="1"/>
          </p:cNvSpPr>
          <p:nvPr/>
        </p:nvSpPr>
        <p:spPr bwMode="auto">
          <a:xfrm>
            <a:off x="5564662" y="5275311"/>
            <a:ext cx="642937" cy="282575"/>
          </a:xfrm>
          <a:prstGeom prst="rightArrow">
            <a:avLst>
              <a:gd name="adj1" fmla="val 50000"/>
              <a:gd name="adj2" fmla="val 56882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8196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3397543"/>
              </p:ext>
            </p:extLst>
          </p:nvPr>
        </p:nvGraphicFramePr>
        <p:xfrm>
          <a:off x="7115648" y="4724447"/>
          <a:ext cx="2336800" cy="169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6" name="Equation" r:id="rId7" imgW="1295280" imgH="939600" progId="Equation.DSMT4">
                  <p:embed/>
                </p:oleObj>
              </mc:Choice>
              <mc:Fallback>
                <p:oleObj name="Equation" r:id="rId7" imgW="1295280" imgH="939600" progId="Equation.DSMT4">
                  <p:embed/>
                  <p:pic>
                    <p:nvPicPr>
                      <p:cNvPr id="8196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15648" y="4724447"/>
                        <a:ext cx="2336800" cy="1697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5170" name="Rectangle 18"/>
          <p:cNvSpPr>
            <a:spLocks noChangeArrowheads="1"/>
          </p:cNvSpPr>
          <p:nvPr/>
        </p:nvSpPr>
        <p:spPr bwMode="auto">
          <a:xfrm>
            <a:off x="3338452" y="212972"/>
            <a:ext cx="5337175" cy="54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Calculation of </a:t>
            </a:r>
            <a:r>
              <a:rPr lang="en-US" sz="3600" i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Q</a:t>
            </a:r>
            <a:r>
              <a:rPr lang="en-US" sz="3600" i="1" baseline="-25000" dirty="0" err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sp</a:t>
            </a:r>
            <a:r>
              <a:rPr lang="en-US" sz="3600" baseline="-250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(cont.)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C00CF960-3F6F-4AF9-B43F-8BC54B729BDC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 bwMode="auto">
          <a:xfrm flipV="1">
            <a:off x="5391150" y="1647825"/>
            <a:ext cx="266700" cy="4000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 flipV="1">
            <a:off x="5257800" y="2562225"/>
            <a:ext cx="266700" cy="4000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4503669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8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199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200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201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202" name="Rectangle 9"/>
          <p:cNvSpPr>
            <a:spLocks noChangeArrowheads="1"/>
          </p:cNvSpPr>
          <p:nvPr/>
        </p:nvSpPr>
        <p:spPr bwMode="auto">
          <a:xfrm>
            <a:off x="561763" y="1248085"/>
            <a:ext cx="28862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 smtClean="0">
                <a:solidFill>
                  <a:srgbClr val="0000FF"/>
                </a:solidFill>
              </a:rPr>
              <a:t>We then have:</a:t>
            </a:r>
            <a:endParaRPr lang="en-US" sz="2000" b="0" dirty="0">
              <a:solidFill>
                <a:srgbClr val="0000FF"/>
              </a:solidFill>
            </a:endParaRPr>
          </a:p>
        </p:txBody>
      </p:sp>
      <p:graphicFrame>
        <p:nvGraphicFramePr>
          <p:cNvPr id="8194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5899321"/>
              </p:ext>
            </p:extLst>
          </p:nvPr>
        </p:nvGraphicFramePr>
        <p:xfrm>
          <a:off x="1536700" y="1931988"/>
          <a:ext cx="8451850" cy="179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5" name="Equation" r:id="rId3" imgW="4902120" imgH="1041120" progId="Equation.DSMT4">
                  <p:embed/>
                </p:oleObj>
              </mc:Choice>
              <mc:Fallback>
                <p:oleObj name="Equation" r:id="rId3" imgW="4902120" imgH="1041120" progId="Equation.DSMT4">
                  <p:embed/>
                  <p:pic>
                    <p:nvPicPr>
                      <p:cNvPr id="8194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6700" y="1931988"/>
                        <a:ext cx="8451850" cy="1793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5170" name="Rectangle 18"/>
          <p:cNvSpPr>
            <a:spLocks noChangeArrowheads="1"/>
          </p:cNvSpPr>
          <p:nvPr/>
        </p:nvSpPr>
        <p:spPr bwMode="auto">
          <a:xfrm>
            <a:off x="3338452" y="212972"/>
            <a:ext cx="5337175" cy="54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Calculation of </a:t>
            </a:r>
            <a:r>
              <a:rPr lang="en-US" sz="3600" i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Q</a:t>
            </a:r>
            <a:r>
              <a:rPr lang="en-US" sz="3600" i="1" baseline="-25000" dirty="0" err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sp</a:t>
            </a:r>
            <a:r>
              <a:rPr lang="en-US" sz="3600" baseline="-250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(cont.)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C00CF960-3F6F-4AF9-B43F-8BC54B729BDC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1853013"/>
              </p:ext>
            </p:extLst>
          </p:nvPr>
        </p:nvGraphicFramePr>
        <p:xfrm>
          <a:off x="1755775" y="4371975"/>
          <a:ext cx="8337550" cy="1747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6" name="Equation" r:id="rId5" imgW="4965480" imgH="1041120" progId="Equation.DSMT4">
                  <p:embed/>
                </p:oleObj>
              </mc:Choice>
              <mc:Fallback>
                <p:oleObj name="Equation" r:id="rId5" imgW="4965480" imgH="1041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755775" y="4371975"/>
                        <a:ext cx="8337550" cy="17478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" name="Straight Connector 3"/>
          <p:cNvCxnSpPr/>
          <p:nvPr/>
        </p:nvCxnSpPr>
        <p:spPr bwMode="auto">
          <a:xfrm flipV="1">
            <a:off x="2362200" y="5314950"/>
            <a:ext cx="180975" cy="29527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 flipV="1">
            <a:off x="4943475" y="5734050"/>
            <a:ext cx="180975" cy="29527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 flipV="1">
            <a:off x="3562350" y="5314950"/>
            <a:ext cx="180975" cy="29527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 flipV="1">
            <a:off x="5400675" y="5762625"/>
            <a:ext cx="180975" cy="29527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 flipV="1">
            <a:off x="4781550" y="4705350"/>
            <a:ext cx="180975" cy="29527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 flipV="1">
            <a:off x="6029325" y="5410200"/>
            <a:ext cx="180975" cy="29527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 flipV="1">
            <a:off x="4981575" y="4724400"/>
            <a:ext cx="180975" cy="29527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 flipV="1">
            <a:off x="4229100" y="5372100"/>
            <a:ext cx="180975" cy="29527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 flipV="1">
            <a:off x="8362950" y="4733925"/>
            <a:ext cx="180975" cy="29527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 flipV="1">
            <a:off x="7448550" y="5343525"/>
            <a:ext cx="180975" cy="29527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/>
          <p:nvPr/>
        </p:nvCxnSpPr>
        <p:spPr bwMode="auto">
          <a:xfrm flipV="1">
            <a:off x="8115300" y="5638800"/>
            <a:ext cx="180975" cy="29527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/>
          <p:nvPr/>
        </p:nvCxnSpPr>
        <p:spPr bwMode="auto">
          <a:xfrm flipV="1">
            <a:off x="7362825" y="4943475"/>
            <a:ext cx="180975" cy="29527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 flipV="1">
            <a:off x="9105900" y="5448300"/>
            <a:ext cx="180975" cy="29527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3467229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4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25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26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27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28" name="Rectangle 7"/>
          <p:cNvSpPr>
            <a:spLocks noChangeArrowheads="1"/>
          </p:cNvSpPr>
          <p:nvPr/>
        </p:nvSpPr>
        <p:spPr bwMode="auto">
          <a:xfrm>
            <a:off x="1501942" y="1409416"/>
            <a:ext cx="171700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We then have: </a:t>
            </a:r>
          </a:p>
        </p:txBody>
      </p:sp>
      <p:graphicFrame>
        <p:nvGraphicFramePr>
          <p:cNvPr id="921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636241"/>
              </p:ext>
            </p:extLst>
          </p:nvPr>
        </p:nvGraphicFramePr>
        <p:xfrm>
          <a:off x="3654425" y="2084388"/>
          <a:ext cx="3795713" cy="884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1" name="Equation" r:id="rId3" imgW="2070000" imgH="482400" progId="Equation.DSMT4">
                  <p:embed/>
                </p:oleObj>
              </mc:Choice>
              <mc:Fallback>
                <p:oleObj name="Equation" r:id="rId3" imgW="2070000" imgH="4824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4425" y="2084388"/>
                        <a:ext cx="3795713" cy="884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6194" name="Rectangle 18"/>
          <p:cNvSpPr>
            <a:spLocks noChangeArrowheads="1"/>
          </p:cNvSpPr>
          <p:nvPr/>
        </p:nvSpPr>
        <p:spPr bwMode="auto">
          <a:xfrm>
            <a:off x="3243449" y="201097"/>
            <a:ext cx="5337175" cy="54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Calculation of </a:t>
            </a:r>
            <a:r>
              <a:rPr lang="en-US" sz="3600" i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Q</a:t>
            </a:r>
            <a:r>
              <a:rPr lang="en-US" sz="3600" i="1" baseline="-25000" dirty="0" err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sp</a:t>
            </a:r>
            <a:r>
              <a:rPr lang="en-US" sz="3600" baseline="-250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(cont.)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C00CF960-3F6F-4AF9-B43F-8BC54B729BDC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2468335" y="5573486"/>
            <a:ext cx="7311139" cy="707886"/>
          </a:xfrm>
          <a:prstGeom prst="rect">
            <a:avLst/>
          </a:prstGeom>
          <a:noFill/>
          <a:ln w="1270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0" dirty="0"/>
              <a:t>Note that </a:t>
            </a:r>
            <a:r>
              <a:rPr lang="en-US" sz="2000" b="0" i="1" dirty="0" err="1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2000" b="0" baseline="-25000" dirty="0" err="1">
                <a:latin typeface="Times New Roman" pitchFamily="18" charset="0"/>
                <a:cs typeface="Times New Roman" pitchFamily="18" charset="0"/>
              </a:rPr>
              <a:t>sp</a:t>
            </a:r>
            <a:r>
              <a:rPr lang="en-US" sz="2000" b="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0" dirty="0"/>
              <a:t>is proportional to the substrate permittivity and inversely proportional to the substrate thickness. </a:t>
            </a: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7699A2EB-C57D-5122-0375-DAF20CEC7CF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7780702"/>
              </p:ext>
            </p:extLst>
          </p:nvPr>
        </p:nvGraphicFramePr>
        <p:xfrm>
          <a:off x="8600910" y="2170587"/>
          <a:ext cx="914565" cy="7893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2" name="Equation" r:id="rId5" imgW="765006" imgH="660105" progId="Equation.DSMT4">
                  <p:embed/>
                </p:oleObj>
              </mc:Choice>
              <mc:Fallback>
                <p:oleObj name="Equation" r:id="rId5" imgW="765006" imgH="660105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600910" y="2170587"/>
                        <a:ext cx="914565" cy="78933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1749333"/>
              </p:ext>
            </p:extLst>
          </p:nvPr>
        </p:nvGraphicFramePr>
        <p:xfrm>
          <a:off x="4216400" y="3903816"/>
          <a:ext cx="3870326" cy="8967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3" name="Equation" r:id="rId7" imgW="2082600" imgH="482400" progId="Equation.DSMT4">
                  <p:embed/>
                </p:oleObj>
              </mc:Choice>
              <mc:Fallback>
                <p:oleObj name="Equation" r:id="rId7" imgW="208260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216400" y="3903816"/>
                        <a:ext cx="3870326" cy="8967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3178342" y="3409666"/>
            <a:ext cx="4030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 smtClean="0">
                <a:solidFill>
                  <a:srgbClr val="0000FF"/>
                </a:solidFill>
              </a:rPr>
              <a:t>or</a:t>
            </a:r>
            <a:endParaRPr lang="en-US" sz="2000" b="0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2712</TotalTime>
  <Words>181</Words>
  <Application>Microsoft Office PowerPoint</Application>
  <PresentationFormat>Widescreen</PresentationFormat>
  <Paragraphs>56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Symbol</vt:lpstr>
      <vt:lpstr>Times New Roman</vt:lpstr>
      <vt:lpstr>Wingdings</vt:lpstr>
      <vt:lpstr>Default Design</vt:lpstr>
      <vt:lpstr>Equation</vt:lpstr>
      <vt:lpstr>MathType 7.0 Equation</vt:lpstr>
      <vt:lpstr>PowerPoint Presentation</vt:lpstr>
      <vt:lpstr>Overview</vt:lpstr>
      <vt:lpstr>PowerPoint Presentation</vt:lpstr>
      <vt:lpstr>Calculation of Qsp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Houston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Notes 6</dc:title>
  <dc:creator>lgiles</dc:creator>
  <cp:lastModifiedBy>Jackson, David R</cp:lastModifiedBy>
  <cp:revision>347</cp:revision>
  <dcterms:created xsi:type="dcterms:W3CDTF">2006-06-22T19:04:50Z</dcterms:created>
  <dcterms:modified xsi:type="dcterms:W3CDTF">2024-10-31T00:41:45Z</dcterms:modified>
</cp:coreProperties>
</file>