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3" r:id="rId2"/>
    <p:sldId id="341" r:id="rId3"/>
    <p:sldId id="351" r:id="rId4"/>
    <p:sldId id="363" r:id="rId5"/>
    <p:sldId id="352" r:id="rId6"/>
    <p:sldId id="353" r:id="rId7"/>
    <p:sldId id="347" r:id="rId8"/>
    <p:sldId id="348" r:id="rId9"/>
    <p:sldId id="349" r:id="rId10"/>
    <p:sldId id="350" r:id="rId11"/>
    <p:sldId id="354" r:id="rId12"/>
    <p:sldId id="357" r:id="rId13"/>
    <p:sldId id="361" r:id="rId14"/>
    <p:sldId id="364" r:id="rId15"/>
    <p:sldId id="362" r:id="rId16"/>
    <p:sldId id="365" r:id="rId17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99"/>
    <a:srgbClr val="000099"/>
    <a:srgbClr val="FFFF66"/>
    <a:srgbClr val="FF3300"/>
    <a:srgbClr val="00FF00"/>
    <a:srgbClr val="0066FF"/>
    <a:srgbClr val="3399FF"/>
    <a:srgbClr val="DDDDDD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1392" y="144"/>
      </p:cViewPr>
      <p:guideLst>
        <p:guide orient="horz" pos="2184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1.xml"/><Relationship Id="rId2" Type="http://schemas.openxmlformats.org/officeDocument/2006/relationships/slide" Target="slides/slide10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7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7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E9E4C66C-DCE2-4D82-AE63-022CF2314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68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1FCF9A02-CAAA-4B4F-9042-8F9E292EF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5A026714-E0DD-4690-9A87-0C1870768F0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307D577F-B404-41A6-BFDB-B6BAE5C0952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F7D3A92-0EC9-418D-A448-A9AD0AF6D0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D5E56C21-DA01-4663-8710-D900759D620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1E4E754D-7B6D-433E-95E3-AD4CF45C4B3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3B48C36-061C-40D3-A0F6-228A12DB7A9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B91F3B2B-2DC3-4FAC-8097-0C7F4471A65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57DDC80A-CFFF-42C5-95C8-596F1DE926C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3BCE15D7-6D78-40D5-B021-15599A56EB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F8D812CB-D1E4-404B-8266-CBC01760B2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57165146-B8AA-4567-9F83-F31637B114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715B79F2-371F-4842-8942-F0660E31941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image" Target="../media/image28.wmf"/><Relationship Id="rId7" Type="http://schemas.openxmlformats.org/officeDocument/2006/relationships/image" Target="../media/image30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7" Type="http://schemas.openxmlformats.org/officeDocument/2006/relationships/image" Target="../media/image34.wmf"/><Relationship Id="rId2" Type="http://schemas.openxmlformats.org/officeDocument/2006/relationships/oleObject" Target="../embeddings/oleObject3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7" Type="http://schemas.openxmlformats.org/officeDocument/2006/relationships/image" Target="../media/image37.wmf"/><Relationship Id="rId2" Type="http://schemas.openxmlformats.org/officeDocument/2006/relationships/oleObject" Target="../embeddings/oleObject3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6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7" Type="http://schemas.openxmlformats.org/officeDocument/2006/relationships/image" Target="../media/image40.wmf"/><Relationship Id="rId2" Type="http://schemas.openxmlformats.org/officeDocument/2006/relationships/oleObject" Target="../embeddings/oleObject3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9.bin"/><Relationship Id="rId5" Type="http://schemas.openxmlformats.org/officeDocument/2006/relationships/image" Target="../media/image39.emf"/><Relationship Id="rId4" Type="http://schemas.openxmlformats.org/officeDocument/2006/relationships/oleObject" Target="../embeddings/oleObject3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46.emf"/><Relationship Id="rId3" Type="http://schemas.openxmlformats.org/officeDocument/2006/relationships/image" Target="../media/image41.wmf"/><Relationship Id="rId7" Type="http://schemas.openxmlformats.org/officeDocument/2006/relationships/image" Target="../media/image43.emf"/><Relationship Id="rId12" Type="http://schemas.openxmlformats.org/officeDocument/2006/relationships/oleObject" Target="../embeddings/oleObject45.bin"/><Relationship Id="rId17" Type="http://schemas.openxmlformats.org/officeDocument/2006/relationships/image" Target="../media/image48.emf"/><Relationship Id="rId2" Type="http://schemas.openxmlformats.org/officeDocument/2006/relationships/oleObject" Target="../embeddings/oleObject40.bin"/><Relationship Id="rId16" Type="http://schemas.openxmlformats.org/officeDocument/2006/relationships/oleObject" Target="../embeddings/oleObject4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45.emf"/><Relationship Id="rId5" Type="http://schemas.openxmlformats.org/officeDocument/2006/relationships/image" Target="../media/image42.wmf"/><Relationship Id="rId15" Type="http://schemas.openxmlformats.org/officeDocument/2006/relationships/image" Target="../media/image47.emf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4.wmf"/><Relationship Id="rId14" Type="http://schemas.openxmlformats.org/officeDocument/2006/relationships/oleObject" Target="../embeddings/oleObject46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53.wmf"/><Relationship Id="rId18" Type="http://schemas.openxmlformats.org/officeDocument/2006/relationships/oleObject" Target="../embeddings/oleObject53.bin"/><Relationship Id="rId26" Type="http://schemas.openxmlformats.org/officeDocument/2006/relationships/oleObject" Target="../embeddings/oleObject57.bin"/><Relationship Id="rId3" Type="http://schemas.openxmlformats.org/officeDocument/2006/relationships/image" Target="../media/image35.wmf"/><Relationship Id="rId21" Type="http://schemas.openxmlformats.org/officeDocument/2006/relationships/image" Target="../media/image57.emf"/><Relationship Id="rId7" Type="http://schemas.openxmlformats.org/officeDocument/2006/relationships/image" Target="../media/image50.emf"/><Relationship Id="rId12" Type="http://schemas.openxmlformats.org/officeDocument/2006/relationships/oleObject" Target="../embeddings/oleObject50.bin"/><Relationship Id="rId17" Type="http://schemas.openxmlformats.org/officeDocument/2006/relationships/image" Target="../media/image55.emf"/><Relationship Id="rId25" Type="http://schemas.openxmlformats.org/officeDocument/2006/relationships/image" Target="../media/image59.emf"/><Relationship Id="rId2" Type="http://schemas.openxmlformats.org/officeDocument/2006/relationships/oleObject" Target="../embeddings/oleObject34.bin"/><Relationship Id="rId16" Type="http://schemas.openxmlformats.org/officeDocument/2006/relationships/oleObject" Target="../embeddings/oleObject52.bin"/><Relationship Id="rId20" Type="http://schemas.openxmlformats.org/officeDocument/2006/relationships/oleObject" Target="../embeddings/oleObject5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52.wmf"/><Relationship Id="rId24" Type="http://schemas.openxmlformats.org/officeDocument/2006/relationships/oleObject" Target="../embeddings/oleObject56.bin"/><Relationship Id="rId5" Type="http://schemas.openxmlformats.org/officeDocument/2006/relationships/image" Target="../media/image49.wmf"/><Relationship Id="rId15" Type="http://schemas.openxmlformats.org/officeDocument/2006/relationships/image" Target="../media/image54.emf"/><Relationship Id="rId23" Type="http://schemas.openxmlformats.org/officeDocument/2006/relationships/image" Target="../media/image58.wmf"/><Relationship Id="rId10" Type="http://schemas.openxmlformats.org/officeDocument/2006/relationships/oleObject" Target="../embeddings/oleObject49.bin"/><Relationship Id="rId19" Type="http://schemas.openxmlformats.org/officeDocument/2006/relationships/image" Target="../media/image56.emf"/><Relationship Id="rId4" Type="http://schemas.openxmlformats.org/officeDocument/2006/relationships/oleObject" Target="../embeddings/oleObject48.bin"/><Relationship Id="rId9" Type="http://schemas.openxmlformats.org/officeDocument/2006/relationships/image" Target="../media/image51.emf"/><Relationship Id="rId14" Type="http://schemas.openxmlformats.org/officeDocument/2006/relationships/oleObject" Target="../embeddings/oleObject51.bin"/><Relationship Id="rId22" Type="http://schemas.openxmlformats.org/officeDocument/2006/relationships/oleObject" Target="../embeddings/oleObject55.bin"/><Relationship Id="rId27" Type="http://schemas.openxmlformats.org/officeDocument/2006/relationships/image" Target="../media/image60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59.emf"/><Relationship Id="rId3" Type="http://schemas.openxmlformats.org/officeDocument/2006/relationships/image" Target="../media/image41.wmf"/><Relationship Id="rId7" Type="http://schemas.openxmlformats.org/officeDocument/2006/relationships/image" Target="../media/image47.emf"/><Relationship Id="rId12" Type="http://schemas.openxmlformats.org/officeDocument/2006/relationships/oleObject" Target="../embeddings/oleObject56.bin"/><Relationship Id="rId2" Type="http://schemas.openxmlformats.org/officeDocument/2006/relationships/oleObject" Target="../embeddings/oleObject4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49.wmf"/><Relationship Id="rId5" Type="http://schemas.openxmlformats.org/officeDocument/2006/relationships/image" Target="../media/image45.emf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4.bin"/><Relationship Id="rId9" Type="http://schemas.openxmlformats.org/officeDocument/2006/relationships/image" Target="../media/image4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emf"/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4.bin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20.bin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5026860" y="1146176"/>
            <a:ext cx="19287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FF9900"/>
                </a:solidFill>
              </a:rPr>
              <a:t>Spring 2024</a:t>
            </a:r>
            <a:endParaRPr lang="en-US" sz="3200" b="0" dirty="0">
              <a:solidFill>
                <a:srgbClr val="FF9900"/>
              </a:solidFill>
            </a:endParaRP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7761030" y="4350438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b="0">
                <a:solidFill>
                  <a:srgbClr val="0000FF"/>
                </a:solidFill>
              </a:rPr>
              <a:t>Notes 21</a:t>
            </a:r>
            <a:endParaRPr lang="en-US" sz="4000" b="0" dirty="0">
              <a:solidFill>
                <a:srgbClr val="0000FF"/>
              </a:solidFill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/>
              <a:t>Prof. David R. Jackson</a:t>
            </a:r>
          </a:p>
          <a:p>
            <a:pPr algn="ctr" eaLnBrk="0" hangingPunct="0"/>
            <a:r>
              <a:rPr lang="en-US" sz="2400" b="0"/>
              <a:t>ECE Dept.</a:t>
            </a:r>
          </a:p>
        </p:txBody>
      </p:sp>
      <p:pic>
        <p:nvPicPr>
          <p:cNvPr id="10247" name="Picture 6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0832" y="3723976"/>
            <a:ext cx="374967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23B48C36-061C-40D3-A0F6-228A12DB7A9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14"/>
          <p:cNvSpPr>
            <a:spLocks noChangeArrowheads="1"/>
          </p:cNvSpPr>
          <p:nvPr/>
        </p:nvSpPr>
        <p:spPr bwMode="auto">
          <a:xfrm>
            <a:off x="5068889" y="5148264"/>
            <a:ext cx="2041525" cy="122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80" name="Rectangle 7"/>
          <p:cNvSpPr>
            <a:spLocks noChangeArrowheads="1"/>
          </p:cNvSpPr>
          <p:nvPr/>
        </p:nvSpPr>
        <p:spPr bwMode="auto">
          <a:xfrm>
            <a:off x="1092200" y="1270000"/>
            <a:ext cx="31178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Since we are assuming that</a:t>
            </a:r>
          </a:p>
        </p:txBody>
      </p:sp>
      <p:sp>
        <p:nvSpPr>
          <p:cNvPr id="7181" name="Rectangle 8"/>
          <p:cNvSpPr>
            <a:spLocks noChangeArrowheads="1"/>
          </p:cNvSpPr>
          <p:nvPr/>
        </p:nvSpPr>
        <p:spPr bwMode="auto">
          <a:xfrm>
            <a:off x="2379663" y="4044951"/>
            <a:ext cx="5327650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For the </a:t>
            </a:r>
            <a:r>
              <a:rPr lang="en-US" sz="2400" b="0" i="1" dirty="0">
                <a:solidFill>
                  <a:srgbClr val="0000FF"/>
                </a:solidFill>
                <a:latin typeface="Times New Roman" pitchFamily="18" charset="0"/>
              </a:rPr>
              <a:t>I</a:t>
            </a:r>
            <a:r>
              <a:rPr lang="en-US" sz="2400" b="0" baseline="-25000" dirty="0">
                <a:solidFill>
                  <a:srgbClr val="0000FF"/>
                </a:solidFill>
                <a:latin typeface="Times New Roman" pitchFamily="18" charset="0"/>
              </a:rPr>
              <a:t>0</a:t>
            </a:r>
            <a:r>
              <a:rPr lang="en-US" sz="2000" b="0" dirty="0">
                <a:solidFill>
                  <a:srgbClr val="0000FF"/>
                </a:solidFill>
              </a:rPr>
              <a:t> term, we have from Notes 18 that</a:t>
            </a:r>
          </a:p>
        </p:txBody>
      </p:sp>
      <p:graphicFrame>
        <p:nvGraphicFramePr>
          <p:cNvPr id="7170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914437"/>
              </p:ext>
            </p:extLst>
          </p:nvPr>
        </p:nvGraphicFramePr>
        <p:xfrm>
          <a:off x="4394201" y="1198309"/>
          <a:ext cx="1222957" cy="439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34680" imgH="228600" progId="Equation.DSMT4">
                  <p:embed/>
                </p:oleObj>
              </mc:Choice>
              <mc:Fallback>
                <p:oleObj name="Equation" r:id="rId2" imgW="634680" imgH="22860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1" y="1198309"/>
                        <a:ext cx="1222957" cy="4399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071945"/>
              </p:ext>
            </p:extLst>
          </p:nvPr>
        </p:nvGraphicFramePr>
        <p:xfrm>
          <a:off x="3509963" y="1946275"/>
          <a:ext cx="2092325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52200" imgH="431640" progId="Equation.DSMT4">
                  <p:embed/>
                </p:oleObj>
              </mc:Choice>
              <mc:Fallback>
                <p:oleObj name="Equation" r:id="rId4" imgW="952200" imgH="4316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9963" y="1946275"/>
                        <a:ext cx="2092325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2474893"/>
              </p:ext>
            </p:extLst>
          </p:nvPr>
        </p:nvGraphicFramePr>
        <p:xfrm>
          <a:off x="7578725" y="3730626"/>
          <a:ext cx="10160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19040" imgH="393480" progId="Equation.DSMT4">
                  <p:embed/>
                </p:oleObj>
              </mc:Choice>
              <mc:Fallback>
                <p:oleObj name="Equation" r:id="rId6" imgW="41904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8725" y="3730626"/>
                        <a:ext cx="1016000" cy="9556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7083440"/>
              </p:ext>
            </p:extLst>
          </p:nvPr>
        </p:nvGraphicFramePr>
        <p:xfrm>
          <a:off x="4840288" y="5299075"/>
          <a:ext cx="1738312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99920" imgH="431640" progId="Equation.DSMT4">
                  <p:embed/>
                </p:oleObj>
              </mc:Choice>
              <mc:Fallback>
                <p:oleObj name="Equation" r:id="rId8" imgW="799920" imgH="4316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0288" y="5299075"/>
                        <a:ext cx="1738312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3" name="Rectangle 16"/>
          <p:cNvSpPr>
            <a:spLocks noChangeArrowheads="1"/>
          </p:cNvSpPr>
          <p:nvPr/>
        </p:nvSpPr>
        <p:spPr bwMode="auto">
          <a:xfrm>
            <a:off x="3892551" y="5592764"/>
            <a:ext cx="735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Hence</a:t>
            </a:r>
          </a:p>
        </p:txBody>
      </p:sp>
      <p:sp>
        <p:nvSpPr>
          <p:cNvPr id="361489" name="Rectangle 17"/>
          <p:cNvSpPr>
            <a:spLocks noChangeArrowheads="1"/>
          </p:cNvSpPr>
          <p:nvPr/>
        </p:nvSpPr>
        <p:spPr bwMode="auto">
          <a:xfrm>
            <a:off x="3440113" y="239714"/>
            <a:ext cx="476091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BCE15D7-6D78-40D5-B021-15599A56EB8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1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19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852474"/>
              </p:ext>
            </p:extLst>
          </p:nvPr>
        </p:nvGraphicFramePr>
        <p:xfrm>
          <a:off x="1958975" y="4200525"/>
          <a:ext cx="231775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68200" imgH="431640" progId="Equation.DSMT4">
                  <p:embed/>
                </p:oleObj>
              </mc:Choice>
              <mc:Fallback>
                <p:oleObj name="Equation" r:id="rId2" imgW="1168200" imgH="4316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8975" y="4200525"/>
                        <a:ext cx="2317750" cy="85566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0479990"/>
              </p:ext>
            </p:extLst>
          </p:nvPr>
        </p:nvGraphicFramePr>
        <p:xfrm>
          <a:off x="6771141" y="3433083"/>
          <a:ext cx="2432050" cy="310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20480" imgH="1688760" progId="Equation.DSMT4">
                  <p:embed/>
                </p:oleObj>
              </mc:Choice>
              <mc:Fallback>
                <p:oleObj name="Equation" r:id="rId4" imgW="1320480" imgH="168876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1141" y="3433083"/>
                        <a:ext cx="2432050" cy="31083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2" name="Rectangle 18"/>
          <p:cNvSpPr>
            <a:spLocks noChangeArrowheads="1"/>
          </p:cNvSpPr>
          <p:nvPr/>
        </p:nvSpPr>
        <p:spPr bwMode="auto">
          <a:xfrm>
            <a:off x="1120320" y="3099480"/>
            <a:ext cx="82912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8203" name="Rectangle 19"/>
          <p:cNvSpPr>
            <a:spLocks noChangeArrowheads="1"/>
          </p:cNvSpPr>
          <p:nvPr/>
        </p:nvSpPr>
        <p:spPr bwMode="auto">
          <a:xfrm>
            <a:off x="5280932" y="4462236"/>
            <a:ext cx="6626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with</a:t>
            </a:r>
          </a:p>
        </p:txBody>
      </p:sp>
      <p:sp>
        <p:nvSpPr>
          <p:cNvPr id="8205" name="Rectangle 22"/>
          <p:cNvSpPr>
            <a:spLocks noChangeArrowheads="1"/>
          </p:cNvSpPr>
          <p:nvPr/>
        </p:nvSpPr>
        <p:spPr bwMode="auto">
          <a:xfrm>
            <a:off x="5068889" y="5148264"/>
            <a:ext cx="2041525" cy="122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Rectangle 23"/>
          <p:cNvSpPr>
            <a:spLocks noChangeArrowheads="1"/>
          </p:cNvSpPr>
          <p:nvPr/>
        </p:nvSpPr>
        <p:spPr bwMode="auto">
          <a:xfrm>
            <a:off x="5221289" y="5300664"/>
            <a:ext cx="2041525" cy="122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196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9951842"/>
              </p:ext>
            </p:extLst>
          </p:nvPr>
        </p:nvGraphicFramePr>
        <p:xfrm>
          <a:off x="3505200" y="1776413"/>
          <a:ext cx="1738313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99920" imgH="431640" progId="Equation.DSMT4">
                  <p:embed/>
                </p:oleObj>
              </mc:Choice>
              <mc:Fallback>
                <p:oleObj name="Equation" r:id="rId6" imgW="799920" imgH="43164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776413"/>
                        <a:ext cx="1738313" cy="93821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BCE15D7-6D78-40D5-B021-15599A56EB8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874CFF51-D249-F89E-722B-8A6EE98A8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5513" y="207964"/>
            <a:ext cx="476091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8CF065D8-DC52-74AD-4BAA-657D1BAF9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8620" y="1207180"/>
            <a:ext cx="18578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then have: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6" name="Rectangle 6"/>
          <p:cNvSpPr>
            <a:spLocks noChangeArrowheads="1"/>
          </p:cNvSpPr>
          <p:nvPr/>
        </p:nvSpPr>
        <p:spPr bwMode="auto">
          <a:xfrm>
            <a:off x="720725" y="1095376"/>
            <a:ext cx="61277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gain of the patch is related to the directivity as: </a:t>
            </a:r>
          </a:p>
        </p:txBody>
      </p:sp>
      <p:graphicFrame>
        <p:nvGraphicFramePr>
          <p:cNvPr id="14338" name="Object 7"/>
          <p:cNvGraphicFramePr>
            <a:graphicFrameLocks noChangeAspect="1"/>
          </p:cNvGraphicFramePr>
          <p:nvPr/>
        </p:nvGraphicFramePr>
        <p:xfrm>
          <a:off x="4375150" y="1725614"/>
          <a:ext cx="3016250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06360" imgH="253800" progId="Equation.DSMT4">
                  <p:embed/>
                </p:oleObj>
              </mc:Choice>
              <mc:Fallback>
                <p:oleObj name="Equation" r:id="rId2" imgW="1206360" imgH="253800" progId="Equation.DSMT4">
                  <p:embed/>
                  <p:pic>
                    <p:nvPicPr>
                      <p:cNvPr id="1433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5150" y="1725614"/>
                        <a:ext cx="3016250" cy="6365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2632" name="Rectangle 8"/>
          <p:cNvSpPr>
            <a:spLocks noChangeArrowheads="1"/>
          </p:cNvSpPr>
          <p:nvPr/>
        </p:nvSpPr>
        <p:spPr bwMode="auto">
          <a:xfrm>
            <a:off x="4849813" y="211139"/>
            <a:ext cx="22288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Gain</a:t>
            </a:r>
          </a:p>
        </p:txBody>
      </p:sp>
      <p:sp>
        <p:nvSpPr>
          <p:cNvPr id="14348" name="Rectangle 9"/>
          <p:cNvSpPr>
            <a:spLocks noChangeArrowheads="1"/>
          </p:cNvSpPr>
          <p:nvPr/>
        </p:nvSpPr>
        <p:spPr bwMode="auto">
          <a:xfrm>
            <a:off x="1485900" y="2630489"/>
            <a:ext cx="781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14339" name="Object 10"/>
          <p:cNvGraphicFramePr>
            <a:graphicFrameLocks noChangeAspect="1"/>
          </p:cNvGraphicFramePr>
          <p:nvPr/>
        </p:nvGraphicFramePr>
        <p:xfrm>
          <a:off x="2714625" y="2794000"/>
          <a:ext cx="1397000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58720" imgH="444240" progId="Equation.DSMT4">
                  <p:embed/>
                </p:oleObj>
              </mc:Choice>
              <mc:Fallback>
                <p:oleObj name="Equation" r:id="rId4" imgW="558720" imgH="444240" progId="Equation.DSMT4">
                  <p:embed/>
                  <p:pic>
                    <p:nvPicPr>
                      <p:cNvPr id="1433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25" y="2794000"/>
                        <a:ext cx="1397000" cy="11128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11"/>
          <p:cNvGraphicFramePr>
            <a:graphicFrameLocks noChangeAspect="1"/>
          </p:cNvGraphicFramePr>
          <p:nvPr/>
        </p:nvGraphicFramePr>
        <p:xfrm>
          <a:off x="3348038" y="4960041"/>
          <a:ext cx="3370262" cy="937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00200" imgH="444240" progId="Equation.DSMT4">
                  <p:embed/>
                </p:oleObj>
              </mc:Choice>
              <mc:Fallback>
                <p:oleObj name="Equation" r:id="rId6" imgW="1600200" imgH="444240" progId="Equation.DSMT4">
                  <p:embed/>
                  <p:pic>
                    <p:nvPicPr>
                      <p:cNvPr id="1434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4960041"/>
                        <a:ext cx="3370262" cy="9375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9" name="Rectangle 12"/>
          <p:cNvSpPr>
            <a:spLocks noChangeArrowheads="1"/>
          </p:cNvSpPr>
          <p:nvPr/>
        </p:nvSpPr>
        <p:spPr bwMode="auto">
          <a:xfrm>
            <a:off x="2347914" y="6259514"/>
            <a:ext cx="7338547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CAD formulas for all of the </a:t>
            </a:r>
            <a:r>
              <a:rPr lang="en-US" sz="2400" b="0" i="1" dirty="0">
                <a:solidFill>
                  <a:srgbClr val="0000FF"/>
                </a:solidFill>
                <a:latin typeface="Times New Roman" pitchFamily="18" charset="0"/>
              </a:rPr>
              <a:t>Q</a:t>
            </a:r>
            <a:r>
              <a:rPr lang="en-US" sz="2000" b="0" dirty="0">
                <a:solidFill>
                  <a:srgbClr val="0000FF"/>
                </a:solidFill>
              </a:rPr>
              <a:t> factors were presented in Notes 3. </a:t>
            </a:r>
          </a:p>
        </p:txBody>
      </p:sp>
      <p:sp>
        <p:nvSpPr>
          <p:cNvPr id="14350" name="Rectangle 13"/>
          <p:cNvSpPr>
            <a:spLocks noChangeArrowheads="1"/>
          </p:cNvSpPr>
          <p:nvPr/>
        </p:nvSpPr>
        <p:spPr bwMode="auto">
          <a:xfrm>
            <a:off x="2690813" y="4468814"/>
            <a:ext cx="4280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and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289799" y="3292475"/>
            <a:ext cx="4435475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Note: </a:t>
            </a:r>
          </a:p>
          <a:p>
            <a:pPr algn="ctr"/>
            <a:r>
              <a:rPr lang="en-US" b="0" dirty="0"/>
              <a:t>CAD formulas for all </a:t>
            </a:r>
            <a:r>
              <a:rPr lang="en-US" b="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="0" dirty="0"/>
              <a:t>’s have now been derived, except for </a:t>
            </a:r>
            <a:r>
              <a:rPr lang="en-US" b="0" i="1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="0" baseline="-25000" dirty="0" err="1">
                <a:latin typeface="Times New Roman" pitchFamily="18" charset="0"/>
                <a:cs typeface="Times New Roman" pitchFamily="18" charset="0"/>
              </a:rPr>
              <a:t>sw</a:t>
            </a:r>
            <a:r>
              <a:rPr lang="en-US" b="0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6" name="Rectangle 6"/>
          <p:cNvSpPr>
            <a:spLocks noChangeArrowheads="1"/>
          </p:cNvSpPr>
          <p:nvPr/>
        </p:nvSpPr>
        <p:spPr bwMode="auto">
          <a:xfrm>
            <a:off x="749300" y="1333501"/>
            <a:ext cx="2051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From Notes 1:</a:t>
            </a:r>
          </a:p>
        </p:txBody>
      </p:sp>
      <p:sp>
        <p:nvSpPr>
          <p:cNvPr id="282632" name="Rectangle 8"/>
          <p:cNvSpPr>
            <a:spLocks noChangeArrowheads="1"/>
          </p:cNvSpPr>
          <p:nvPr/>
        </p:nvSpPr>
        <p:spPr bwMode="auto">
          <a:xfrm>
            <a:off x="4160838" y="204789"/>
            <a:ext cx="41195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Gain (cont.)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147887" y="2050426"/>
          <a:ext cx="2756487" cy="1149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89068" imgH="1163025" progId="Equation.DSMT4">
                  <p:embed/>
                </p:oleObj>
              </mc:Choice>
              <mc:Fallback>
                <p:oleObj name="Equation" r:id="rId2" imgW="2789068" imgH="1163025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47887" y="2050426"/>
                        <a:ext cx="2756487" cy="1149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355186"/>
              </p:ext>
            </p:extLst>
          </p:nvPr>
        </p:nvGraphicFramePr>
        <p:xfrm>
          <a:off x="5608638" y="2268538"/>
          <a:ext cx="1622425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21769" imgH="643161" progId="Equation.DSMT4">
                  <p:embed/>
                </p:oleObj>
              </mc:Choice>
              <mc:Fallback>
                <p:oleObj name="Equation" r:id="rId4" imgW="1621769" imgH="643161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08638" y="2268538"/>
                        <a:ext cx="1622425" cy="6429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124075" y="3830637"/>
          <a:ext cx="5140132" cy="168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47840" imgH="736560" progId="Equation.DSMT4">
                  <p:embed/>
                </p:oleObj>
              </mc:Choice>
              <mc:Fallback>
                <p:oleObj name="Equation" r:id="rId6" imgW="2247840" imgH="73656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24075" y="3830637"/>
                        <a:ext cx="5140132" cy="168433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38600" y="5838825"/>
            <a:ext cx="6878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(This will be derived later from the spectral-domain method.)</a:t>
            </a:r>
          </a:p>
        </p:txBody>
      </p:sp>
      <p:sp>
        <p:nvSpPr>
          <p:cNvPr id="10" name="Bent-Up Arrow 9"/>
          <p:cNvSpPr/>
          <p:nvPr/>
        </p:nvSpPr>
        <p:spPr bwMode="auto">
          <a:xfrm flipV="1">
            <a:off x="7658100" y="4695825"/>
            <a:ext cx="600075" cy="752475"/>
          </a:xfrm>
          <a:prstGeom prst="bentUpArrow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10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6" name="Rectangle 6"/>
          <p:cNvSpPr>
            <a:spLocks noChangeArrowheads="1"/>
          </p:cNvSpPr>
          <p:nvPr/>
        </p:nvSpPr>
        <p:spPr bwMode="auto">
          <a:xfrm>
            <a:off x="749299" y="1333501"/>
            <a:ext cx="59913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input resistance at resonance is given by:</a:t>
            </a:r>
          </a:p>
        </p:txBody>
      </p:sp>
      <p:sp>
        <p:nvSpPr>
          <p:cNvPr id="282632" name="Rectangle 8"/>
          <p:cNvSpPr>
            <a:spLocks noChangeArrowheads="1"/>
          </p:cNvSpPr>
          <p:nvPr/>
        </p:nvSpPr>
        <p:spPr bwMode="auto">
          <a:xfrm>
            <a:off x="4160838" y="204789"/>
            <a:ext cx="41195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Input Resistance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5DADB19-994A-BA8B-E98B-7B8758A7C2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757418"/>
              </p:ext>
            </p:extLst>
          </p:nvPr>
        </p:nvGraphicFramePr>
        <p:xfrm>
          <a:off x="2581037" y="1782265"/>
          <a:ext cx="2886527" cy="1049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96800" imgH="507960" progId="Equation.DSMT4">
                  <p:embed/>
                </p:oleObj>
              </mc:Choice>
              <mc:Fallback>
                <p:oleObj name="Equation" r:id="rId2" imgW="139680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581037" y="1782265"/>
                        <a:ext cx="2886527" cy="1049646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64346E01-6587-21DF-10EB-04000AE559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15790"/>
              </p:ext>
            </p:extLst>
          </p:nvPr>
        </p:nvGraphicFramePr>
        <p:xfrm>
          <a:off x="2276473" y="5225529"/>
          <a:ext cx="1708671" cy="801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28520" imgH="482400" progId="Equation.DSMT4">
                  <p:embed/>
                </p:oleObj>
              </mc:Choice>
              <mc:Fallback>
                <p:oleObj name="Equation" r:id="rId4" imgW="102852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76473" y="5225529"/>
                        <a:ext cx="1708671" cy="8015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6">
            <a:extLst>
              <a:ext uri="{FF2B5EF4-FFF2-40B4-BE49-F238E27FC236}">
                <a16:creationId xmlns:a16="http://schemas.microsoft.com/office/drawing/2014/main" id="{6DBA1BAB-E7B7-F761-6BAB-85D297760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78" y="3413556"/>
            <a:ext cx="13286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have: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9AEE29CA-5D64-D302-5B7A-63253DF7AB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6063697"/>
              </p:ext>
            </p:extLst>
          </p:nvPr>
        </p:nvGraphicFramePr>
        <p:xfrm>
          <a:off x="1043425" y="3847046"/>
          <a:ext cx="1592096" cy="963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03316" imgH="789530" progId="Equation.DSMT4">
                  <p:embed/>
                </p:oleObj>
              </mc:Choice>
              <mc:Fallback>
                <p:oleObj name="Equation" r:id="rId6" imgW="1303316" imgH="78953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43425" y="3847046"/>
                        <a:ext cx="1592096" cy="9637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FE4947B9-9620-E259-1E0F-9053377C41D2}"/>
              </a:ext>
            </a:extLst>
          </p:cNvPr>
          <p:cNvSpPr txBox="1"/>
          <p:nvPr/>
        </p:nvSpPr>
        <p:spPr>
          <a:xfrm>
            <a:off x="2831912" y="4196687"/>
            <a:ext cx="2437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+mn-lt"/>
                <a:cs typeface="Times New Roman" panose="02020603050405020304" pitchFamily="18" charset="0"/>
              </a:rPr>
              <a:t>We assume here that </a:t>
            </a: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9BC76689-6498-C08E-B362-063CDC626C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146950"/>
              </p:ext>
            </p:extLst>
          </p:nvPr>
        </p:nvGraphicFramePr>
        <p:xfrm>
          <a:off x="5291919" y="4194340"/>
          <a:ext cx="1194390" cy="398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61760" imgH="253800" progId="Equation.DSMT4">
                  <p:embed/>
                </p:oleObj>
              </mc:Choice>
              <mc:Fallback>
                <p:oleObj name="Equation" r:id="rId8" imgW="7617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291919" y="4194340"/>
                        <a:ext cx="1194390" cy="3981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83EFCA9A-CFFD-DCA0-DEE0-19234CB23D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7495804"/>
              </p:ext>
            </p:extLst>
          </p:nvPr>
        </p:nvGraphicFramePr>
        <p:xfrm>
          <a:off x="8304996" y="5443548"/>
          <a:ext cx="2251550" cy="11414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136017" imgH="575990" progId="Equation.DSMT4">
                  <p:embed/>
                </p:oleObj>
              </mc:Choice>
              <mc:Fallback>
                <p:oleObj name="Equation" r:id="rId10" imgW="1136017" imgH="57599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304996" y="5443548"/>
                        <a:ext cx="2251550" cy="1141499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1C29171E-9CD5-363E-6DB7-41CD524B20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667902"/>
              </p:ext>
            </p:extLst>
          </p:nvPr>
        </p:nvGraphicFramePr>
        <p:xfrm>
          <a:off x="8545727" y="4802757"/>
          <a:ext cx="118586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185651" imgH="374937" progId="Equation.DSMT4">
                  <p:embed/>
                </p:oleObj>
              </mc:Choice>
              <mc:Fallback>
                <p:oleObj name="Equation" r:id="rId12" imgW="1185651" imgH="37493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545727" y="4802757"/>
                        <a:ext cx="1185863" cy="37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Arrow: Right 20">
            <a:extLst>
              <a:ext uri="{FF2B5EF4-FFF2-40B4-BE49-F238E27FC236}">
                <a16:creationId xmlns:a16="http://schemas.microsoft.com/office/drawing/2014/main" id="{9B05E99C-9349-9A21-BD9C-8D3B68A51929}"/>
              </a:ext>
            </a:extLst>
          </p:cNvPr>
          <p:cNvSpPr/>
          <p:nvPr/>
        </p:nvSpPr>
        <p:spPr bwMode="auto">
          <a:xfrm>
            <a:off x="1480782" y="5465928"/>
            <a:ext cx="477672" cy="286603"/>
          </a:xfrm>
          <a:prstGeom prst="rightArrow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Rectangle 6">
            <a:extLst>
              <a:ext uri="{FF2B5EF4-FFF2-40B4-BE49-F238E27FC236}">
                <a16:creationId xmlns:a16="http://schemas.microsoft.com/office/drawing/2014/main" id="{5AD2F6C1-DC29-2AB2-2191-020FF3860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9458" y="4227873"/>
            <a:ext cx="18774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Also, we have:</a:t>
            </a: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4819BA53-F215-E37E-2720-4A856F9C5183}"/>
              </a:ext>
            </a:extLst>
          </p:cNvPr>
          <p:cNvSpPr/>
          <p:nvPr/>
        </p:nvSpPr>
        <p:spPr bwMode="auto">
          <a:xfrm>
            <a:off x="7406185" y="5877637"/>
            <a:ext cx="477672" cy="286603"/>
          </a:xfrm>
          <a:prstGeom prst="rightArrow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672D9E31-A20B-1F94-F552-A8B2279040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0635309"/>
              </p:ext>
            </p:extLst>
          </p:nvPr>
        </p:nvGraphicFramePr>
        <p:xfrm>
          <a:off x="9148549" y="1180880"/>
          <a:ext cx="2511945" cy="1530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843763" imgH="1731559" progId="Equation.DSMT4">
                  <p:embed/>
                </p:oleObj>
              </mc:Choice>
              <mc:Fallback>
                <p:oleObj name="Equation" r:id="rId14" imgW="2843763" imgH="173155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9148549" y="1180880"/>
                        <a:ext cx="2511945" cy="1530169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48486173-B823-9CF4-236F-172C15A4F8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59667"/>
              </p:ext>
            </p:extLst>
          </p:nvPr>
        </p:nvGraphicFramePr>
        <p:xfrm>
          <a:off x="10049299" y="2942413"/>
          <a:ext cx="805977" cy="758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016529" imgH="955728" progId="Equation.DSMT4">
                  <p:embed/>
                </p:oleObj>
              </mc:Choice>
              <mc:Fallback>
                <p:oleObj name="Equation" r:id="rId16" imgW="1016529" imgH="95572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0049299" y="2942413"/>
                        <a:ext cx="805977" cy="7581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6">
            <a:extLst>
              <a:ext uri="{FF2B5EF4-FFF2-40B4-BE49-F238E27FC236}">
                <a16:creationId xmlns:a16="http://schemas.microsoft.com/office/drawing/2014/main" id="{47F5DAF8-2A61-B0BC-0D87-39B1389E4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9685" y="722673"/>
            <a:ext cx="18774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Reminder:</a:t>
            </a:r>
          </a:p>
        </p:txBody>
      </p:sp>
    </p:spTree>
    <p:extLst>
      <p:ext uri="{BB962C8B-B14F-4D97-AF65-F5344CB8AC3E}">
        <p14:creationId xmlns:p14="http://schemas.microsoft.com/office/powerpoint/2010/main" val="2940491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38" name="Object 7"/>
          <p:cNvGraphicFramePr>
            <a:graphicFrameLocks noChangeAspect="1"/>
          </p:cNvGraphicFramePr>
          <p:nvPr/>
        </p:nvGraphicFramePr>
        <p:xfrm>
          <a:off x="4594225" y="992189"/>
          <a:ext cx="3016250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06360" imgH="253800" progId="Equation.DSMT4">
                  <p:embed/>
                </p:oleObj>
              </mc:Choice>
              <mc:Fallback>
                <p:oleObj name="Equation" r:id="rId2" imgW="1206360" imgH="253800" progId="Equation.DSMT4">
                  <p:embed/>
                  <p:pic>
                    <p:nvPicPr>
                      <p:cNvPr id="1433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4225" y="992189"/>
                        <a:ext cx="3016250" cy="6365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2632" name="Rectangle 8"/>
          <p:cNvSpPr>
            <a:spLocks noChangeArrowheads="1"/>
          </p:cNvSpPr>
          <p:nvPr/>
        </p:nvSpPr>
        <p:spPr bwMode="auto">
          <a:xfrm>
            <a:off x="4767262" y="192089"/>
            <a:ext cx="2833687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Summary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593360"/>
              </p:ext>
            </p:extLst>
          </p:nvPr>
        </p:nvGraphicFramePr>
        <p:xfrm>
          <a:off x="805526" y="3475516"/>
          <a:ext cx="1961193" cy="724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68200" imgH="431640" progId="Equation.DSMT4">
                  <p:embed/>
                </p:oleObj>
              </mc:Choice>
              <mc:Fallback>
                <p:oleObj name="Equation" r:id="rId4" imgW="1168200" imgH="43164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05526" y="3475516"/>
                        <a:ext cx="1961193" cy="72434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416550" y="1975023"/>
          <a:ext cx="1193800" cy="952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97593" imgH="1114355" progId="Equation.DSMT4">
                  <p:embed/>
                </p:oleObj>
              </mc:Choice>
              <mc:Fallback>
                <p:oleObj name="Equation" r:id="rId6" imgW="1397593" imgH="1114355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16550" y="1975023"/>
                        <a:ext cx="1193800" cy="9523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359765"/>
              </p:ext>
            </p:extLst>
          </p:nvPr>
        </p:nvGraphicFramePr>
        <p:xfrm>
          <a:off x="4425950" y="3257550"/>
          <a:ext cx="337185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371278" imgH="938784" progId="Equation.DSMT4">
                  <p:embed/>
                </p:oleObj>
              </mc:Choice>
              <mc:Fallback>
                <p:oleObj name="Equation" r:id="rId8" imgW="3371278" imgH="938784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425950" y="3257550"/>
                        <a:ext cx="3371850" cy="9382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789841"/>
              </p:ext>
            </p:extLst>
          </p:nvPr>
        </p:nvGraphicFramePr>
        <p:xfrm>
          <a:off x="6821487" y="5915124"/>
          <a:ext cx="1185863" cy="66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98400" imgH="393480" progId="Equation.DSMT4">
                  <p:embed/>
                </p:oleObj>
              </mc:Choice>
              <mc:Fallback>
                <p:oleObj name="Equation" r:id="rId10" imgW="698400" imgH="3934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821487" y="5915124"/>
                        <a:ext cx="1185863" cy="6698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5652137"/>
              </p:ext>
            </p:extLst>
          </p:nvPr>
        </p:nvGraphicFramePr>
        <p:xfrm>
          <a:off x="4438650" y="4316413"/>
          <a:ext cx="3597275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019240" imgH="482400" progId="Equation.DSMT4">
                  <p:embed/>
                </p:oleObj>
              </mc:Choice>
              <mc:Fallback>
                <p:oleObj name="Equation" r:id="rId12" imgW="2019240" imgH="4824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438650" y="4316413"/>
                        <a:ext cx="3597275" cy="8588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883329"/>
              </p:ext>
            </p:extLst>
          </p:nvPr>
        </p:nvGraphicFramePr>
        <p:xfrm>
          <a:off x="4268788" y="5821363"/>
          <a:ext cx="2229144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272873" imgH="465695" progId="Equation.DSMT4">
                  <p:embed/>
                </p:oleObj>
              </mc:Choice>
              <mc:Fallback>
                <p:oleObj name="Equation" r:id="rId14" imgW="1272873" imgH="465695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268788" y="5821363"/>
                        <a:ext cx="2229144" cy="8143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9159874" y="3525838"/>
          <a:ext cx="2002141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187158" imgH="490370" progId="Equation.DSMT4">
                  <p:embed/>
                </p:oleObj>
              </mc:Choice>
              <mc:Fallback>
                <p:oleObj name="Equation" r:id="rId16" imgW="1187158" imgH="49037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9159874" y="3525838"/>
                        <a:ext cx="2002141" cy="8270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9571038" y="4638675"/>
          <a:ext cx="1214437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611798" imgH="245011" progId="Equation.DSMT4">
                  <p:embed/>
                </p:oleObj>
              </mc:Choice>
              <mc:Fallback>
                <p:oleObj name="Equation" r:id="rId18" imgW="611798" imgH="245011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9571038" y="4638675"/>
                        <a:ext cx="1214437" cy="4857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8580488" y="5262562"/>
          <a:ext cx="3410022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2166798" imgH="711054" progId="Equation.DSMT4">
                  <p:embed/>
                </p:oleObj>
              </mc:Choice>
              <mc:Fallback>
                <p:oleObj name="Equation" r:id="rId20" imgW="2166798" imgH="711054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8580488" y="5262562"/>
                        <a:ext cx="3410022" cy="11191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FA20AD8-9815-223C-F67F-809A62D8A8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534807"/>
              </p:ext>
            </p:extLst>
          </p:nvPr>
        </p:nvGraphicFramePr>
        <p:xfrm>
          <a:off x="1058863" y="2012840"/>
          <a:ext cx="1629136" cy="879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799920" imgH="431640" progId="Equation.DSMT4">
                  <p:embed/>
                </p:oleObj>
              </mc:Choice>
              <mc:Fallback>
                <p:oleObj name="Equation" r:id="rId22" imgW="7999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058863" y="2012840"/>
                        <a:ext cx="1629136" cy="879216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1534A12-EB06-39BE-F679-0BE67F6939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1761474"/>
              </p:ext>
            </p:extLst>
          </p:nvPr>
        </p:nvGraphicFramePr>
        <p:xfrm>
          <a:off x="928688" y="4394200"/>
          <a:ext cx="1701263" cy="217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495661" imgH="1914933" progId="Equation.DSMT4">
                  <p:embed/>
                </p:oleObj>
              </mc:Choice>
              <mc:Fallback>
                <p:oleObj name="Equation" r:id="rId24" imgW="1495661" imgH="191493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928688" y="4394200"/>
                        <a:ext cx="1701263" cy="21780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8721D2C5-FBC5-8BDD-638D-588CA20A5A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0421924"/>
              </p:ext>
            </p:extLst>
          </p:nvPr>
        </p:nvGraphicFramePr>
        <p:xfrm>
          <a:off x="5346701" y="5312515"/>
          <a:ext cx="1403350" cy="3834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1725401" imgH="471195" progId="Equation.DSMT4">
                  <p:embed/>
                </p:oleObj>
              </mc:Choice>
              <mc:Fallback>
                <p:oleObj name="Equation" r:id="rId26" imgW="1725401" imgH="47119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5346701" y="5312515"/>
                        <a:ext cx="1403350" cy="38343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3194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2632" name="Rectangle 8"/>
          <p:cNvSpPr>
            <a:spLocks noChangeArrowheads="1"/>
          </p:cNvSpPr>
          <p:nvPr/>
        </p:nvSpPr>
        <p:spPr bwMode="auto">
          <a:xfrm>
            <a:off x="4405596" y="192089"/>
            <a:ext cx="4096959" cy="749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Summary (cont.) 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34137AD-5DA0-5AD5-42AE-FFA7151EE3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8754"/>
              </p:ext>
            </p:extLst>
          </p:nvPr>
        </p:nvGraphicFramePr>
        <p:xfrm>
          <a:off x="2488546" y="1299429"/>
          <a:ext cx="2886527" cy="1049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96800" imgH="507960" progId="Equation.DSMT4">
                  <p:embed/>
                </p:oleObj>
              </mc:Choice>
              <mc:Fallback>
                <p:oleObj name="Equation" r:id="rId2" imgW="1396800" imgH="5079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95DADB19-994A-BA8B-E98B-7B8758A7C2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488546" y="1299429"/>
                        <a:ext cx="2886527" cy="1049646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F416D442-AB62-FCDA-F575-54C32F0099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8284318"/>
              </p:ext>
            </p:extLst>
          </p:nvPr>
        </p:nvGraphicFramePr>
        <p:xfrm>
          <a:off x="2739753" y="2592826"/>
          <a:ext cx="2251550" cy="11414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36017" imgH="575990" progId="Equation.DSMT4">
                  <p:embed/>
                </p:oleObj>
              </mc:Choice>
              <mc:Fallback>
                <p:oleObj name="Equation" r:id="rId4" imgW="1136017" imgH="57599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83EFCA9A-CFFD-DCA0-DEE0-19234CB23D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39753" y="2592826"/>
                        <a:ext cx="2251550" cy="1141499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E0380B26-D90E-3B89-1BD4-895D6DBF21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8685605"/>
              </p:ext>
            </p:extLst>
          </p:nvPr>
        </p:nvGraphicFramePr>
        <p:xfrm>
          <a:off x="2614315" y="4014450"/>
          <a:ext cx="2511945" cy="1530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843763" imgH="1731559" progId="Equation.DSMT4">
                  <p:embed/>
                </p:oleObj>
              </mc:Choice>
              <mc:Fallback>
                <p:oleObj name="Equation" r:id="rId6" imgW="2843763" imgH="1731559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672D9E31-A20B-1F94-F552-A8B2279040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14315" y="4014450"/>
                        <a:ext cx="2511945" cy="1530169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4FD8D62A-68F3-F551-1D59-7FCAB48F67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240875"/>
              </p:ext>
            </p:extLst>
          </p:nvPr>
        </p:nvGraphicFramePr>
        <p:xfrm>
          <a:off x="3419530" y="5741864"/>
          <a:ext cx="805977" cy="758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16529" imgH="955728" progId="Equation.DSMT4">
                  <p:embed/>
                </p:oleObj>
              </mc:Choice>
              <mc:Fallback>
                <p:oleObj name="Equation" r:id="rId8" imgW="1016529" imgH="955728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48486173-B823-9CF4-236F-172C15A4F8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419530" y="5741864"/>
                        <a:ext cx="805977" cy="7581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67D033EB-546C-EDC0-1099-4C4B24A2EE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076702"/>
              </p:ext>
            </p:extLst>
          </p:nvPr>
        </p:nvGraphicFramePr>
        <p:xfrm>
          <a:off x="6786290" y="2119224"/>
          <a:ext cx="1961193" cy="724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168200" imgH="431640" progId="Equation.DSMT4">
                  <p:embed/>
                </p:oleObj>
              </mc:Choice>
              <mc:Fallback>
                <p:oleObj name="Equation" r:id="rId10" imgW="1168200" imgH="43164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786290" y="2119224"/>
                        <a:ext cx="1961193" cy="72434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B21AFA27-388F-4D1F-F9D9-0530BCCEC2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957091"/>
              </p:ext>
            </p:extLst>
          </p:nvPr>
        </p:nvGraphicFramePr>
        <p:xfrm>
          <a:off x="6909452" y="3037908"/>
          <a:ext cx="1701263" cy="217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495661" imgH="1914933" progId="Equation.DSMT4">
                  <p:embed/>
                </p:oleObj>
              </mc:Choice>
              <mc:Fallback>
                <p:oleObj name="Equation" r:id="rId12" imgW="1495661" imgH="1914933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E1534A12-EB06-39BE-F679-0BE67F69396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909452" y="3037908"/>
                        <a:ext cx="1701263" cy="21780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7824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10089" y="200026"/>
            <a:ext cx="2700337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2" name="Text Box 25"/>
          <p:cNvSpPr txBox="1">
            <a:spLocks noChangeArrowheads="1"/>
          </p:cNvSpPr>
          <p:nvPr/>
        </p:nvSpPr>
        <p:spPr bwMode="auto">
          <a:xfrm>
            <a:off x="892084" y="1565205"/>
            <a:ext cx="1032407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b="0" dirty="0">
                <a:solidFill>
                  <a:srgbClr val="0000FF"/>
                </a:solidFill>
              </a:rPr>
              <a:t>In this set of notes we calculate CAD formulas for the </a:t>
            </a:r>
            <a:r>
              <a:rPr lang="en-US" sz="2000" b="0" dirty="0">
                <a:solidFill>
                  <a:srgbClr val="FF3300"/>
                </a:solidFill>
              </a:rPr>
              <a:t>directivity, gain, efficiency, and input resistance of the circular patch</a:t>
            </a:r>
            <a:r>
              <a:rPr lang="en-US" sz="2000" b="0" dirty="0">
                <a:solidFill>
                  <a:srgbClr val="0000FF"/>
                </a:solidFill>
              </a:rPr>
              <a:t>, which are accurate for a thin substrate.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000" b="0" dirty="0">
              <a:solidFill>
                <a:srgbClr val="0000FF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b="0" dirty="0">
                <a:solidFill>
                  <a:srgbClr val="0000FF"/>
                </a:solidFill>
              </a:rPr>
              <a:t>The formulas are based on the CAD formula for </a:t>
            </a:r>
            <a:r>
              <a:rPr lang="en-US" sz="2000" b="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000" b="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>
                <a:solidFill>
                  <a:srgbClr val="0000FF"/>
                </a:solidFill>
              </a:rPr>
              <a:t>that was derived in Notes 19.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BCE15D7-6D78-40D5-B021-15599A56EB8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445001" y="155576"/>
            <a:ext cx="2809875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</a:t>
            </a:r>
          </a:p>
        </p:txBody>
      </p:sp>
      <p:sp>
        <p:nvSpPr>
          <p:cNvPr id="103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592080"/>
              </p:ext>
            </p:extLst>
          </p:nvPr>
        </p:nvGraphicFramePr>
        <p:xfrm>
          <a:off x="2559865" y="1355124"/>
          <a:ext cx="30480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50960" imgH="482400" progId="Equation.DSMT4">
                  <p:embed/>
                </p:oleObj>
              </mc:Choice>
              <mc:Fallback>
                <p:oleObj name="Equation" r:id="rId2" imgW="1650960" imgH="48240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9865" y="1355124"/>
                        <a:ext cx="3048000" cy="8890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4672440"/>
              </p:ext>
            </p:extLst>
          </p:nvPr>
        </p:nvGraphicFramePr>
        <p:xfrm>
          <a:off x="4136971" y="2830402"/>
          <a:ext cx="3629025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30320" imgH="431640" progId="Equation.DSMT4">
                  <p:embed/>
                </p:oleObj>
              </mc:Choice>
              <mc:Fallback>
                <p:oleObj name="Equation" r:id="rId4" imgW="1930320" imgH="43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6971" y="2830402"/>
                        <a:ext cx="3629025" cy="811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101648"/>
              </p:ext>
            </p:extLst>
          </p:nvPr>
        </p:nvGraphicFramePr>
        <p:xfrm>
          <a:off x="2307441" y="4196829"/>
          <a:ext cx="646112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581280" imgH="431640" progId="Equation.DSMT4">
                  <p:embed/>
                </p:oleObj>
              </mc:Choice>
              <mc:Fallback>
                <p:oleObj name="Equation" r:id="rId6" imgW="3581280" imgH="4316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7441" y="4196829"/>
                        <a:ext cx="6461125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9067682"/>
              </p:ext>
            </p:extLst>
          </p:nvPr>
        </p:nvGraphicFramePr>
        <p:xfrm>
          <a:off x="2333367" y="5021648"/>
          <a:ext cx="6413500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720960" imgH="431640" progId="Equation.DSMT4">
                  <p:embed/>
                </p:oleObj>
              </mc:Choice>
              <mc:Fallback>
                <p:oleObj name="Equation" r:id="rId8" imgW="372096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367" y="5021648"/>
                        <a:ext cx="6413500" cy="750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913751"/>
              </p:ext>
            </p:extLst>
          </p:nvPr>
        </p:nvGraphicFramePr>
        <p:xfrm>
          <a:off x="4977025" y="5884530"/>
          <a:ext cx="1938338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168200" imgH="431640" progId="Equation.DSMT4">
                  <p:embed/>
                </p:oleObj>
              </mc:Choice>
              <mc:Fallback>
                <p:oleObj name="Equation" r:id="rId10" imgW="1168200" imgH="431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7025" y="5884530"/>
                        <a:ext cx="1938338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8" name="Text Box 16"/>
          <p:cNvSpPr txBox="1">
            <a:spLocks noChangeArrowheads="1"/>
          </p:cNvSpPr>
          <p:nvPr/>
        </p:nvSpPr>
        <p:spPr bwMode="auto">
          <a:xfrm>
            <a:off x="1109264" y="966977"/>
            <a:ext cx="126207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have:</a:t>
            </a:r>
          </a:p>
        </p:txBody>
      </p:sp>
      <p:sp>
        <p:nvSpPr>
          <p:cNvPr id="1039" name="Text Box 17"/>
          <p:cNvSpPr txBox="1">
            <a:spLocks noChangeArrowheads="1"/>
          </p:cNvSpPr>
          <p:nvPr/>
        </p:nvSpPr>
        <p:spPr bwMode="auto">
          <a:xfrm>
            <a:off x="3283599" y="2473191"/>
            <a:ext cx="876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BCE15D7-6D78-40D5-B021-15599A56EB8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" name="Text Box 17">
            <a:extLst>
              <a:ext uri="{FF2B5EF4-FFF2-40B4-BE49-F238E27FC236}">
                <a16:creationId xmlns:a16="http://schemas.microsoft.com/office/drawing/2014/main" id="{EF4EAF5F-B5D7-2F9A-99DD-D063CE8C0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779" y="3714788"/>
            <a:ext cx="20201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From Notes 17: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11854"/>
              </p:ext>
            </p:extLst>
          </p:nvPr>
        </p:nvGraphicFramePr>
        <p:xfrm>
          <a:off x="9942513" y="5580063"/>
          <a:ext cx="1754187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754187" imgH="439109" progId="Equation.DSMT4">
                  <p:embed/>
                </p:oleObj>
              </mc:Choice>
              <mc:Fallback>
                <p:oleObj name="Equation" r:id="rId12" imgW="1754187" imgH="43910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9942513" y="5580063"/>
                        <a:ext cx="1754187" cy="439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972675" y="5124450"/>
            <a:ext cx="1588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Assumption</a:t>
            </a:r>
            <a:r>
              <a:rPr lang="en-US" b="0" dirty="0">
                <a:solidFill>
                  <a:srgbClr val="000099"/>
                </a:solidFill>
              </a:rPr>
              <a:t>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87751" y="107951"/>
            <a:ext cx="4441824" cy="806449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103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850149"/>
              </p:ext>
            </p:extLst>
          </p:nvPr>
        </p:nvGraphicFramePr>
        <p:xfrm>
          <a:off x="1255713" y="4311650"/>
          <a:ext cx="9544050" cy="152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549760" imgH="888840" progId="Equation.DSMT4">
                  <p:embed/>
                </p:oleObj>
              </mc:Choice>
              <mc:Fallback>
                <p:oleObj name="Equation" r:id="rId2" imgW="5549760" imgH="888840" progId="Equation.DSMT4">
                  <p:embed/>
                  <p:pic>
                    <p:nvPicPr>
                      <p:cNvPr id="102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5713" y="4311650"/>
                        <a:ext cx="9544050" cy="1527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8" name="Text Box 16"/>
          <p:cNvSpPr txBox="1">
            <a:spLocks noChangeArrowheads="1"/>
          </p:cNvSpPr>
          <p:nvPr/>
        </p:nvSpPr>
        <p:spPr bwMode="auto">
          <a:xfrm>
            <a:off x="490139" y="1233677"/>
            <a:ext cx="38637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then have for the numerator: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BCE15D7-6D78-40D5-B021-15599A56EB8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4562475" y="4495800"/>
            <a:ext cx="190500" cy="3143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4867275" y="4867275"/>
            <a:ext cx="190500" cy="3143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4467225" y="4838700"/>
            <a:ext cx="190500" cy="3143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6267450" y="4619625"/>
            <a:ext cx="190500" cy="3143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3457575" y="4610100"/>
            <a:ext cx="190500" cy="3143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V="1">
            <a:off x="4629150" y="4829175"/>
            <a:ext cx="190500" cy="3143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404081"/>
              </p:ext>
            </p:extLst>
          </p:nvPr>
        </p:nvGraphicFramePr>
        <p:xfrm>
          <a:off x="1179513" y="1806575"/>
          <a:ext cx="9544050" cy="152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549760" imgH="888840" progId="Equation.DSMT4">
                  <p:embed/>
                </p:oleObj>
              </mc:Choice>
              <mc:Fallback>
                <p:oleObj name="Equation" r:id="rId4" imgW="5549760" imgH="888840" progId="Equation.DSMT4">
                  <p:embed/>
                  <p:pic>
                    <p:nvPicPr>
                      <p:cNvPr id="102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9513" y="1806575"/>
                        <a:ext cx="9544050" cy="1527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1623614" y="3853052"/>
            <a:ext cx="11544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Simplify:</a:t>
            </a:r>
          </a:p>
        </p:txBody>
      </p:sp>
    </p:spTree>
    <p:extLst>
      <p:ext uri="{BB962C8B-B14F-4D97-AF65-F5344CB8AC3E}">
        <p14:creationId xmlns:p14="http://schemas.microsoft.com/office/powerpoint/2010/main" val="2198851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54426" y="185739"/>
            <a:ext cx="4640263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205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0294266"/>
              </p:ext>
            </p:extLst>
          </p:nvPr>
        </p:nvGraphicFramePr>
        <p:xfrm>
          <a:off x="2027238" y="1793875"/>
          <a:ext cx="7964487" cy="1366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584600" imgH="787320" progId="Equation.DSMT4">
                  <p:embed/>
                </p:oleObj>
              </mc:Choice>
              <mc:Fallback>
                <p:oleObj name="Equation" r:id="rId2" imgW="4584600" imgH="78732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8" y="1793875"/>
                        <a:ext cx="7964487" cy="1366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BCE15D7-6D78-40D5-B021-15599A56EB8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790348" y="1211489"/>
            <a:ext cx="39198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thus have for the numerator: </a:t>
            </a:r>
          </a:p>
        </p:txBody>
      </p:sp>
      <p:graphicFrame>
        <p:nvGraphicFramePr>
          <p:cNvPr id="1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0118156"/>
              </p:ext>
            </p:extLst>
          </p:nvPr>
        </p:nvGraphicFramePr>
        <p:xfrm>
          <a:off x="7365094" y="4946651"/>
          <a:ext cx="1276874" cy="705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11000" imgH="393480" progId="Equation.DSMT4">
                  <p:embed/>
                </p:oleObj>
              </mc:Choice>
              <mc:Fallback>
                <p:oleObj name="Equation" r:id="rId4" imgW="71100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5094" y="4946651"/>
                        <a:ext cx="1276874" cy="7057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8059440"/>
              </p:ext>
            </p:extLst>
          </p:nvPr>
        </p:nvGraphicFramePr>
        <p:xfrm>
          <a:off x="7322977" y="5759680"/>
          <a:ext cx="2198687" cy="704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07880" imgH="419040" progId="Equation.DSMT4">
                  <p:embed/>
                </p:oleObj>
              </mc:Choice>
              <mc:Fallback>
                <p:oleObj name="Equation" r:id="rId6" imgW="1307880" imgH="4190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2977" y="5759680"/>
                        <a:ext cx="2198687" cy="7046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1059544" y="3729946"/>
            <a:ext cx="82454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now let </a:t>
            </a:r>
            <a:r>
              <a:rPr lang="en-US" sz="2000" b="0" i="1" dirty="0">
                <a:solidFill>
                  <a:srgbClr val="0000FF"/>
                </a:solidFill>
                <a:sym typeface="Symbol" pitchFamily="18" charset="2"/>
              </a:rPr>
              <a:t></a:t>
            </a:r>
            <a:r>
              <a:rPr lang="en-US" sz="2000" b="0" dirty="0">
                <a:solidFill>
                  <a:srgbClr val="0000FF"/>
                </a:solidFill>
                <a:sym typeface="Symbol" pitchFamily="18" charset="2"/>
              </a:rPr>
              <a:t>  </a:t>
            </a:r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0 </a:t>
            </a:r>
            <a:r>
              <a:rPr lang="en-US" sz="2000" b="0" dirty="0">
                <a:solidFill>
                  <a:srgbClr val="0000FF"/>
                </a:solidFill>
                <a:sym typeface="Symbol" pitchFamily="18" charset="2"/>
              </a:rPr>
              <a:t>to calculate the </a:t>
            </a:r>
            <a:r>
              <a:rPr lang="en-US" sz="2000" b="0" dirty="0">
                <a:solidFill>
                  <a:srgbClr val="FF0000"/>
                </a:solidFill>
                <a:sym typeface="Symbol" pitchFamily="18" charset="2"/>
              </a:rPr>
              <a:t>numerator</a:t>
            </a:r>
            <a:r>
              <a:rPr lang="en-US" sz="2000" b="0" dirty="0">
                <a:solidFill>
                  <a:srgbClr val="0000FF"/>
                </a:solidFill>
                <a:sym typeface="Symbol" pitchFamily="18" charset="2"/>
              </a:rPr>
              <a:t> of the directivity expression.</a:t>
            </a:r>
            <a:endParaRPr lang="en-US" sz="2000" b="0" dirty="0">
              <a:solidFill>
                <a:srgbClr val="0000FF"/>
              </a:solidFill>
            </a:endParaRPr>
          </a:p>
        </p:txBody>
      </p:sp>
      <p:graphicFrame>
        <p:nvGraphicFramePr>
          <p:cNvPr id="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8310650"/>
              </p:ext>
            </p:extLst>
          </p:nvPr>
        </p:nvGraphicFramePr>
        <p:xfrm>
          <a:off x="2076905" y="4819198"/>
          <a:ext cx="2271713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80800" imgH="203040" progId="Equation.DSMT4">
                  <p:embed/>
                </p:oleObj>
              </mc:Choice>
              <mc:Fallback>
                <p:oleObj name="Equation" r:id="rId8" imgW="118080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905" y="4819198"/>
                        <a:ext cx="2271713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2483070"/>
              </p:ext>
            </p:extLst>
          </p:nvPr>
        </p:nvGraphicFramePr>
        <p:xfrm>
          <a:off x="2346325" y="5392738"/>
          <a:ext cx="1735138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01440" imgH="253800" progId="Equation.DSMT4">
                  <p:embed/>
                </p:oleObj>
              </mc:Choice>
              <mc:Fallback>
                <p:oleObj name="Equation" r:id="rId10" imgW="901440" imgH="2538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6325" y="5392738"/>
                        <a:ext cx="1735138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0"/>
          <p:cNvGraphicFramePr>
            <a:graphicFrameLocks noChangeAspect="1"/>
          </p:cNvGraphicFramePr>
          <p:nvPr/>
        </p:nvGraphicFramePr>
        <p:xfrm>
          <a:off x="7400926" y="4441826"/>
          <a:ext cx="1319213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85800" imgH="203040" progId="Equation.DSMT4">
                  <p:embed/>
                </p:oleObj>
              </mc:Choice>
              <mc:Fallback>
                <p:oleObj name="Equation" r:id="rId12" imgW="685800" imgH="203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0926" y="4441826"/>
                        <a:ext cx="1319213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3425825" y="200026"/>
            <a:ext cx="50165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3082" name="Rectangle 102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3" name="Rectangle 1028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4" name="Rectangle 102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5" name="Rectangle 1030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4" name="Object 10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634169"/>
              </p:ext>
            </p:extLst>
          </p:nvPr>
        </p:nvGraphicFramePr>
        <p:xfrm>
          <a:off x="2470150" y="1325563"/>
          <a:ext cx="7566025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356000" imgH="431640" progId="Equation.DSMT4">
                  <p:embed/>
                </p:oleObj>
              </mc:Choice>
              <mc:Fallback>
                <p:oleObj name="Equation" r:id="rId2" imgW="4356000" imgH="431640" progId="Equation.DSMT4">
                  <p:embed/>
                  <p:pic>
                    <p:nvPicPr>
                      <p:cNvPr id="0" name="Object 10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0150" y="1325563"/>
                        <a:ext cx="7566025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10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9504467"/>
              </p:ext>
            </p:extLst>
          </p:nvPr>
        </p:nvGraphicFramePr>
        <p:xfrm>
          <a:off x="2682875" y="2922588"/>
          <a:ext cx="5487988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81280" imgH="660240" progId="Equation.DSMT4">
                  <p:embed/>
                </p:oleObj>
              </mc:Choice>
              <mc:Fallback>
                <p:oleObj name="Equation" r:id="rId4" imgW="3581280" imgH="660240" progId="Equation.DSMT4">
                  <p:embed/>
                  <p:pic>
                    <p:nvPicPr>
                      <p:cNvPr id="0" name="Object 10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75" y="2922588"/>
                        <a:ext cx="5487988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10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7396021"/>
              </p:ext>
            </p:extLst>
          </p:nvPr>
        </p:nvGraphicFramePr>
        <p:xfrm>
          <a:off x="2795588" y="4121150"/>
          <a:ext cx="5072062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403440" imgH="660240" progId="Equation.DSMT4">
                  <p:embed/>
                </p:oleObj>
              </mc:Choice>
              <mc:Fallback>
                <p:oleObj name="Equation" r:id="rId6" imgW="3403440" imgH="660240" progId="Equation.DSMT4">
                  <p:embed/>
                  <p:pic>
                    <p:nvPicPr>
                      <p:cNvPr id="0" name="Object 10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5588" y="4121150"/>
                        <a:ext cx="5072062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10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777543"/>
              </p:ext>
            </p:extLst>
          </p:nvPr>
        </p:nvGraphicFramePr>
        <p:xfrm>
          <a:off x="4641850" y="5478463"/>
          <a:ext cx="2868613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50960" imgH="660240" progId="Equation.DSMT4">
                  <p:embed/>
                </p:oleObj>
              </mc:Choice>
              <mc:Fallback>
                <p:oleObj name="Equation" r:id="rId8" imgW="1650960" imgH="660240" progId="Equation.DSMT4">
                  <p:embed/>
                  <p:pic>
                    <p:nvPicPr>
                      <p:cNvPr id="0" name="Object 10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1850" y="5478463"/>
                        <a:ext cx="2868613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6" name="Rectangle 1039"/>
          <p:cNvSpPr>
            <a:spLocks noChangeArrowheads="1"/>
          </p:cNvSpPr>
          <p:nvPr/>
        </p:nvSpPr>
        <p:spPr bwMode="auto">
          <a:xfrm>
            <a:off x="1497014" y="901701"/>
            <a:ext cx="19797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Hence, we have: </a:t>
            </a:r>
          </a:p>
        </p:txBody>
      </p:sp>
      <p:sp>
        <p:nvSpPr>
          <p:cNvPr id="3087" name="Rectangle 1040"/>
          <p:cNvSpPr>
            <a:spLocks noChangeArrowheads="1"/>
          </p:cNvSpPr>
          <p:nvPr/>
        </p:nvSpPr>
        <p:spPr bwMode="auto">
          <a:xfrm>
            <a:off x="2032000" y="2424114"/>
            <a:ext cx="692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3088" name="Rectangle 1041"/>
          <p:cNvSpPr>
            <a:spLocks noChangeArrowheads="1"/>
          </p:cNvSpPr>
          <p:nvPr/>
        </p:nvSpPr>
        <p:spPr bwMode="auto">
          <a:xfrm>
            <a:off x="2062163" y="5230814"/>
            <a:ext cx="1985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We then see that </a:t>
            </a:r>
          </a:p>
        </p:txBody>
      </p:sp>
      <p:graphicFrame>
        <p:nvGraphicFramePr>
          <p:cNvPr id="3078" name="Object 10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38154"/>
              </p:ext>
            </p:extLst>
          </p:nvPr>
        </p:nvGraphicFramePr>
        <p:xfrm>
          <a:off x="9245600" y="4972050"/>
          <a:ext cx="1930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95280" imgH="291960" progId="Equation.DSMT4">
                  <p:embed/>
                </p:oleObj>
              </mc:Choice>
              <mc:Fallback>
                <p:oleObj name="Equation" r:id="rId10" imgW="1295280" imgH="291960" progId="Equation.DSMT4">
                  <p:embed/>
                  <p:pic>
                    <p:nvPicPr>
                      <p:cNvPr id="0" name="Object 10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45600" y="4972050"/>
                        <a:ext cx="19304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10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8436898"/>
              </p:ext>
            </p:extLst>
          </p:nvPr>
        </p:nvGraphicFramePr>
        <p:xfrm>
          <a:off x="9818688" y="5572125"/>
          <a:ext cx="10604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711000" imgH="266400" progId="Equation.DSMT4">
                  <p:embed/>
                </p:oleObj>
              </mc:Choice>
              <mc:Fallback>
                <p:oleObj name="Equation" r:id="rId12" imgW="711000" imgH="266400" progId="Equation.DSMT4">
                  <p:embed/>
                  <p:pic>
                    <p:nvPicPr>
                      <p:cNvPr id="0" name="Object 10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8688" y="5572125"/>
                        <a:ext cx="106045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BCE15D7-6D78-40D5-B021-15599A56EB8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 bwMode="auto">
          <a:xfrm flipV="1">
            <a:off x="8506047" y="1350335"/>
            <a:ext cx="563526" cy="6804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25888" y="223839"/>
            <a:ext cx="4316412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3771406"/>
              </p:ext>
            </p:extLst>
          </p:nvPr>
        </p:nvGraphicFramePr>
        <p:xfrm>
          <a:off x="4710852" y="4569564"/>
          <a:ext cx="3209925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65080" imgH="660240" progId="Equation.DSMT4">
                  <p:embed/>
                </p:oleObj>
              </mc:Choice>
              <mc:Fallback>
                <p:oleObj name="Equation" r:id="rId2" imgW="1765080" imgH="6602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852" y="4569564"/>
                        <a:ext cx="3209925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5710950"/>
              </p:ext>
            </p:extLst>
          </p:nvPr>
        </p:nvGraphicFramePr>
        <p:xfrm>
          <a:off x="3022047" y="2128248"/>
          <a:ext cx="6227762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98520" imgH="431640" progId="Equation.DSMT4">
                  <p:embed/>
                </p:oleObj>
              </mc:Choice>
              <mc:Fallback>
                <p:oleObj name="Equation" r:id="rId4" imgW="3098520" imgH="4316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2047" y="2128248"/>
                        <a:ext cx="6227762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" name="Rectangle 16"/>
          <p:cNvSpPr>
            <a:spLocks noChangeArrowheads="1"/>
          </p:cNvSpPr>
          <p:nvPr/>
        </p:nvSpPr>
        <p:spPr bwMode="auto">
          <a:xfrm>
            <a:off x="1839913" y="1425575"/>
            <a:ext cx="22139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then have that: </a:t>
            </a:r>
          </a:p>
        </p:txBody>
      </p:sp>
      <p:sp>
        <p:nvSpPr>
          <p:cNvPr id="4107" name="Rectangle 17"/>
          <p:cNvSpPr>
            <a:spLocks noChangeArrowheads="1"/>
          </p:cNvSpPr>
          <p:nvPr/>
        </p:nvSpPr>
        <p:spPr bwMode="auto">
          <a:xfrm>
            <a:off x="3141663" y="4103689"/>
            <a:ext cx="692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BCE15D7-6D78-40D5-B021-15599A56EB8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41701" y="206376"/>
            <a:ext cx="4625975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0" name="Rectangle 7"/>
          <p:cNvSpPr>
            <a:spLocks noChangeArrowheads="1"/>
          </p:cNvSpPr>
          <p:nvPr/>
        </p:nvSpPr>
        <p:spPr bwMode="auto">
          <a:xfrm>
            <a:off x="1046164" y="1495426"/>
            <a:ext cx="19797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Hence, </a:t>
            </a:r>
            <a:r>
              <a:rPr lang="en-US" sz="2000" b="0" dirty="0">
                <a:solidFill>
                  <a:srgbClr val="0000FF"/>
                </a:solidFill>
                <a:sym typeface="Symbol" pitchFamily="18" charset="2"/>
              </a:rPr>
              <a:t>we have: </a:t>
            </a:r>
            <a:endParaRPr lang="en-US" sz="2000" b="0" dirty="0">
              <a:solidFill>
                <a:srgbClr val="0000FF"/>
              </a:solidFill>
            </a:endParaRPr>
          </a:p>
        </p:txBody>
      </p:sp>
      <p:graphicFrame>
        <p:nvGraphicFramePr>
          <p:cNvPr id="512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7626198"/>
              </p:ext>
            </p:extLst>
          </p:nvPr>
        </p:nvGraphicFramePr>
        <p:xfrm>
          <a:off x="2273301" y="1579564"/>
          <a:ext cx="7383463" cy="177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911400" imgH="939600" progId="Equation.DSMT4">
                  <p:embed/>
                </p:oleObj>
              </mc:Choice>
              <mc:Fallback>
                <p:oleObj name="Equation" r:id="rId2" imgW="3911400" imgH="939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3301" y="1579564"/>
                        <a:ext cx="7383463" cy="177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" name="Rectangle 12"/>
          <p:cNvSpPr>
            <a:spLocks noChangeArrowheads="1"/>
          </p:cNvSpPr>
          <p:nvPr/>
        </p:nvSpPr>
        <p:spPr bwMode="auto">
          <a:xfrm>
            <a:off x="1343025" y="4159250"/>
            <a:ext cx="79861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For the </a:t>
            </a:r>
            <a:r>
              <a:rPr lang="en-US" sz="2000" b="0" dirty="0">
                <a:solidFill>
                  <a:srgbClr val="FF3300"/>
                </a:solidFill>
              </a:rPr>
              <a:t>denominator</a:t>
            </a:r>
            <a:r>
              <a:rPr lang="en-US" sz="2000" b="0" dirty="0">
                <a:solidFill>
                  <a:srgbClr val="0000FF"/>
                </a:solidFill>
              </a:rPr>
              <a:t> in the directivity formula, we have from Notes 17:</a:t>
            </a:r>
          </a:p>
        </p:txBody>
      </p:sp>
      <p:graphicFrame>
        <p:nvGraphicFramePr>
          <p:cNvPr id="512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5834070"/>
              </p:ext>
            </p:extLst>
          </p:nvPr>
        </p:nvGraphicFramePr>
        <p:xfrm>
          <a:off x="4435475" y="4695825"/>
          <a:ext cx="2843213" cy="173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60160" imgH="888840" progId="Equation.DSMT4">
                  <p:embed/>
                </p:oleObj>
              </mc:Choice>
              <mc:Fallback>
                <p:oleObj name="Equation" r:id="rId4" imgW="1460160" imgH="8888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5475" y="4695825"/>
                        <a:ext cx="2843213" cy="173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BCE15D7-6D78-40D5-B021-15599A56EB8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14713" y="252414"/>
            <a:ext cx="4760912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1338264" y="1266826"/>
            <a:ext cx="21669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Hence, we have:</a:t>
            </a:r>
          </a:p>
        </p:txBody>
      </p:sp>
      <p:graphicFrame>
        <p:nvGraphicFramePr>
          <p:cNvPr id="614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990919"/>
              </p:ext>
            </p:extLst>
          </p:nvPr>
        </p:nvGraphicFramePr>
        <p:xfrm>
          <a:off x="4046169" y="4948534"/>
          <a:ext cx="4659312" cy="150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34880" imgH="723600" progId="Equation.DSMT4">
                  <p:embed/>
                </p:oleObj>
              </mc:Choice>
              <mc:Fallback>
                <p:oleObj name="Equation" r:id="rId2" imgW="2234880" imgH="723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6169" y="4948534"/>
                        <a:ext cx="4659312" cy="150971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267772"/>
              </p:ext>
            </p:extLst>
          </p:nvPr>
        </p:nvGraphicFramePr>
        <p:xfrm>
          <a:off x="2568575" y="1181100"/>
          <a:ext cx="6800850" cy="266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441600" imgH="1346040" progId="Equation.DSMT4">
                  <p:embed/>
                </p:oleObj>
              </mc:Choice>
              <mc:Fallback>
                <p:oleObj name="Equation" r:id="rId4" imgW="3441600" imgH="13460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8575" y="1181100"/>
                        <a:ext cx="6800850" cy="2662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" name="Rectangle 15"/>
          <p:cNvSpPr>
            <a:spLocks noChangeArrowheads="1"/>
          </p:cNvSpPr>
          <p:nvPr/>
        </p:nvSpPr>
        <p:spPr bwMode="auto">
          <a:xfrm>
            <a:off x="2605088" y="4319589"/>
            <a:ext cx="24798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Simplifying, we have: 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BCE15D7-6D78-40D5-B021-15599A56EB8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2069</TotalTime>
  <Words>318</Words>
  <Application>Microsoft Office PowerPoint</Application>
  <PresentationFormat>Widescreen</PresentationFormat>
  <Paragraphs>91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Symbol</vt:lpstr>
      <vt:lpstr>Times New Roman</vt:lpstr>
      <vt:lpstr>Wingdings</vt:lpstr>
      <vt:lpstr>Default Design</vt:lpstr>
      <vt:lpstr>Equation</vt:lpstr>
      <vt:lpstr>PowerPoint Presentation</vt:lpstr>
      <vt:lpstr>Overview</vt:lpstr>
      <vt:lpstr>Directivity</vt:lpstr>
      <vt:lpstr>Directivity (cont.)</vt:lpstr>
      <vt:lpstr>Directivity (cont.)</vt:lpstr>
      <vt:lpstr>Directivity (cont.)</vt:lpstr>
      <vt:lpstr>Directivity (cont.)</vt:lpstr>
      <vt:lpstr>Directivity (cont.)</vt:lpstr>
      <vt:lpstr>Directivity (cont.)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6</dc:title>
  <dc:creator>lgiles</dc:creator>
  <cp:lastModifiedBy>Jackson, David R</cp:lastModifiedBy>
  <cp:revision>244</cp:revision>
  <dcterms:created xsi:type="dcterms:W3CDTF">2006-06-22T19:04:50Z</dcterms:created>
  <dcterms:modified xsi:type="dcterms:W3CDTF">2025-03-18T01:07:39Z</dcterms:modified>
</cp:coreProperties>
</file>