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341" r:id="rId3"/>
    <p:sldId id="351" r:id="rId4"/>
    <p:sldId id="363" r:id="rId5"/>
    <p:sldId id="352" r:id="rId6"/>
    <p:sldId id="353" r:id="rId7"/>
    <p:sldId id="347" r:id="rId8"/>
    <p:sldId id="348" r:id="rId9"/>
    <p:sldId id="349" r:id="rId10"/>
    <p:sldId id="350" r:id="rId11"/>
    <p:sldId id="354" r:id="rId12"/>
    <p:sldId id="357" r:id="rId13"/>
    <p:sldId id="361" r:id="rId14"/>
    <p:sldId id="364" r:id="rId15"/>
    <p:sldId id="362" r:id="rId16"/>
    <p:sldId id="365" r:id="rId1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000099"/>
    <a:srgbClr val="FFFF66"/>
    <a:srgbClr val="FF3300"/>
    <a:srgbClr val="00FF00"/>
    <a:srgbClr val="0066FF"/>
    <a:srgbClr val="3399FF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392" y="1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9E4C66C-DCE2-4D82-AE63-022CF2314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1FCF9A02-CAAA-4B4F-9042-8F9E292E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A026714-E0DD-4690-9A87-0C1870768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07D577F-B404-41A6-BFDB-B6BAE5C095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F7D3A92-0EC9-418D-A448-A9AD0AF6D0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5E56C21-DA01-4663-8710-D900759D62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E4E754D-7B6D-433E-95E3-AD4CF45C4B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3B48C36-061C-40D3-A0F6-228A12DB7A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91F3B2B-2DC3-4FAC-8097-0C7F4471A6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7DDC80A-CFFF-42C5-95C8-596F1DE926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8D812CB-D1E4-404B-8266-CBC01760B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7165146-B8AA-4567-9F83-F31637B114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15B79F2-371F-4842-8942-F0660E3194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emf"/><Relationship Id="rId3" Type="http://schemas.openxmlformats.org/officeDocument/2006/relationships/image" Target="../media/image41.wmf"/><Relationship Id="rId7" Type="http://schemas.openxmlformats.org/officeDocument/2006/relationships/image" Target="../media/image43.e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8.emf"/><Relationship Id="rId2" Type="http://schemas.openxmlformats.org/officeDocument/2006/relationships/oleObject" Target="../embeddings/oleObject40.bin"/><Relationship Id="rId16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emf"/><Relationship Id="rId5" Type="http://schemas.openxmlformats.org/officeDocument/2006/relationships/image" Target="../media/image42.wmf"/><Relationship Id="rId15" Type="http://schemas.openxmlformats.org/officeDocument/2006/relationships/image" Target="../media/image47.e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image" Target="../media/image35.wmf"/><Relationship Id="rId21" Type="http://schemas.openxmlformats.org/officeDocument/2006/relationships/image" Target="../media/image57.emf"/><Relationship Id="rId7" Type="http://schemas.openxmlformats.org/officeDocument/2006/relationships/image" Target="../media/image50.e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5.emf"/><Relationship Id="rId25" Type="http://schemas.openxmlformats.org/officeDocument/2006/relationships/image" Target="../media/image59.emf"/><Relationship Id="rId2" Type="http://schemas.openxmlformats.org/officeDocument/2006/relationships/oleObject" Target="../embeddings/oleObject34.bin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56.bin"/><Relationship Id="rId5" Type="http://schemas.openxmlformats.org/officeDocument/2006/relationships/image" Target="../media/image49.wmf"/><Relationship Id="rId15" Type="http://schemas.openxmlformats.org/officeDocument/2006/relationships/image" Target="../media/image54.e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6.e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1.e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60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9.emf"/><Relationship Id="rId3" Type="http://schemas.openxmlformats.org/officeDocument/2006/relationships/image" Target="../media/image41.wmf"/><Relationship Id="rId7" Type="http://schemas.openxmlformats.org/officeDocument/2006/relationships/image" Target="../media/image47.emf"/><Relationship Id="rId12" Type="http://schemas.openxmlformats.org/officeDocument/2006/relationships/oleObject" Target="../embeddings/oleObject56.bin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9.wmf"/><Relationship Id="rId5" Type="http://schemas.openxmlformats.org/officeDocument/2006/relationships/image" Target="../media/image45.e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e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7761030" y="435043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21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0247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832" y="3723976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23B48C36-061C-40D3-A0F6-228A12DB7A9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5068889" y="5148264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1092200" y="1270000"/>
            <a:ext cx="3117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Since we are assuming that</a:t>
            </a:r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2379663" y="4044951"/>
            <a:ext cx="532765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400" b="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 term, we have from Notes 18 that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14437"/>
              </p:ext>
            </p:extLst>
          </p:nvPr>
        </p:nvGraphicFramePr>
        <p:xfrm>
          <a:off x="4394201" y="1198309"/>
          <a:ext cx="1222957" cy="43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228600" progId="Equation.DSMT4">
                  <p:embed/>
                </p:oleObj>
              </mc:Choice>
              <mc:Fallback>
                <p:oleObj name="Equation" r:id="rId2" imgW="634680" imgH="2286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1" y="1198309"/>
                        <a:ext cx="1222957" cy="439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071945"/>
              </p:ext>
            </p:extLst>
          </p:nvPr>
        </p:nvGraphicFramePr>
        <p:xfrm>
          <a:off x="3509963" y="1946275"/>
          <a:ext cx="20923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431640" progId="Equation.DSMT4">
                  <p:embed/>
                </p:oleObj>
              </mc:Choice>
              <mc:Fallback>
                <p:oleObj name="Equation" r:id="rId4" imgW="9522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1946275"/>
                        <a:ext cx="20923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74893"/>
              </p:ext>
            </p:extLst>
          </p:nvPr>
        </p:nvGraphicFramePr>
        <p:xfrm>
          <a:off x="7578725" y="3730626"/>
          <a:ext cx="10160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040" imgH="393480" progId="Equation.DSMT4">
                  <p:embed/>
                </p:oleObj>
              </mc:Choice>
              <mc:Fallback>
                <p:oleObj name="Equation" r:id="rId6" imgW="4190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725" y="3730626"/>
                        <a:ext cx="1016000" cy="9556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083440"/>
              </p:ext>
            </p:extLst>
          </p:nvPr>
        </p:nvGraphicFramePr>
        <p:xfrm>
          <a:off x="4840288" y="5299075"/>
          <a:ext cx="17383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431640" progId="Equation.DSMT4">
                  <p:embed/>
                </p:oleObj>
              </mc:Choice>
              <mc:Fallback>
                <p:oleObj name="Equation" r:id="rId8" imgW="7999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5299075"/>
                        <a:ext cx="1738312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3892551" y="5592764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61489" name="Rectangle 17"/>
          <p:cNvSpPr>
            <a:spLocks noChangeArrowheads="1"/>
          </p:cNvSpPr>
          <p:nvPr/>
        </p:nvSpPr>
        <p:spPr bwMode="auto">
          <a:xfrm>
            <a:off x="3440113" y="239714"/>
            <a:ext cx="47609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852474"/>
              </p:ext>
            </p:extLst>
          </p:nvPr>
        </p:nvGraphicFramePr>
        <p:xfrm>
          <a:off x="1958975" y="4200525"/>
          <a:ext cx="23177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431640" progId="Equation.DSMT4">
                  <p:embed/>
                </p:oleObj>
              </mc:Choice>
              <mc:Fallback>
                <p:oleObj name="Equation" r:id="rId2" imgW="116820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200525"/>
                        <a:ext cx="2317750" cy="8556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479990"/>
              </p:ext>
            </p:extLst>
          </p:nvPr>
        </p:nvGraphicFramePr>
        <p:xfrm>
          <a:off x="6771141" y="3433083"/>
          <a:ext cx="2432050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1688760" progId="Equation.DSMT4">
                  <p:embed/>
                </p:oleObj>
              </mc:Choice>
              <mc:Fallback>
                <p:oleObj name="Equation" r:id="rId4" imgW="1320480" imgH="1688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141" y="3433083"/>
                        <a:ext cx="2432050" cy="3108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1120320" y="3099480"/>
            <a:ext cx="829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8203" name="Rectangle 19"/>
          <p:cNvSpPr>
            <a:spLocks noChangeArrowheads="1"/>
          </p:cNvSpPr>
          <p:nvPr/>
        </p:nvSpPr>
        <p:spPr bwMode="auto">
          <a:xfrm>
            <a:off x="5280932" y="4462236"/>
            <a:ext cx="66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8205" name="Rectangle 22"/>
          <p:cNvSpPr>
            <a:spLocks noChangeArrowheads="1"/>
          </p:cNvSpPr>
          <p:nvPr/>
        </p:nvSpPr>
        <p:spPr bwMode="auto">
          <a:xfrm>
            <a:off x="5068889" y="5148264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23"/>
          <p:cNvSpPr>
            <a:spLocks noChangeArrowheads="1"/>
          </p:cNvSpPr>
          <p:nvPr/>
        </p:nvSpPr>
        <p:spPr bwMode="auto">
          <a:xfrm>
            <a:off x="5221289" y="5300664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951842"/>
              </p:ext>
            </p:extLst>
          </p:nvPr>
        </p:nvGraphicFramePr>
        <p:xfrm>
          <a:off x="3505200" y="1776413"/>
          <a:ext cx="173831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431640" progId="Equation.DSMT4">
                  <p:embed/>
                </p:oleObj>
              </mc:Choice>
              <mc:Fallback>
                <p:oleObj name="Equation" r:id="rId6" imgW="79992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76413"/>
                        <a:ext cx="1738313" cy="9382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874CFF51-D249-F89E-722B-8A6EE98A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207964"/>
            <a:ext cx="47609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CF065D8-DC52-74AD-4BAA-657D1BAF9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620" y="1207180"/>
            <a:ext cx="18578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20725" y="1095376"/>
            <a:ext cx="612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gain of the patch is related to the directivity as: 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4375150" y="1725614"/>
          <a:ext cx="3016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253800" progId="Equation.DSMT4">
                  <p:embed/>
                </p:oleObj>
              </mc:Choice>
              <mc:Fallback>
                <p:oleObj name="Equation" r:id="rId2" imgW="1206360" imgH="253800" progId="Equation.DSMT4">
                  <p:embed/>
                  <p:pic>
                    <p:nvPicPr>
                      <p:cNvPr id="143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1725614"/>
                        <a:ext cx="3016250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849813" y="211139"/>
            <a:ext cx="22288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</a:t>
            </a: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1485900" y="2630489"/>
            <a:ext cx="78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2714625" y="2794000"/>
          <a:ext cx="13970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444240" progId="Equation.DSMT4">
                  <p:embed/>
                </p:oleObj>
              </mc:Choice>
              <mc:Fallback>
                <p:oleObj name="Equation" r:id="rId4" imgW="558720" imgH="444240" progId="Equation.DSMT4">
                  <p:embed/>
                  <p:pic>
                    <p:nvPicPr>
                      <p:cNvPr id="1433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794000"/>
                        <a:ext cx="1397000" cy="11128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3348038" y="4960041"/>
          <a:ext cx="3370262" cy="937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00200" imgH="444240" progId="Equation.DSMT4">
                  <p:embed/>
                </p:oleObj>
              </mc:Choice>
              <mc:Fallback>
                <p:oleObj name="Equation" r:id="rId6" imgW="1600200" imgH="444240" progId="Equation.DSMT4">
                  <p:embed/>
                  <p:pic>
                    <p:nvPicPr>
                      <p:cNvPr id="1434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960041"/>
                        <a:ext cx="3370262" cy="937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2347914" y="6259514"/>
            <a:ext cx="7338547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CAD formulas for all of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factors were presented in Notes 3. 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2690813" y="4468814"/>
            <a:ext cx="4280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89799" y="3292475"/>
            <a:ext cx="443547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</a:t>
            </a:r>
          </a:p>
          <a:p>
            <a:pPr algn="ctr"/>
            <a:r>
              <a:rPr lang="en-US" b="0" dirty="0"/>
              <a:t>CAD formulas for all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dirty="0"/>
              <a:t>’s have now been derived, except for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baseline="-25000" dirty="0" err="1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b="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49300" y="1333501"/>
            <a:ext cx="205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1: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160838" y="204789"/>
            <a:ext cx="4119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147887" y="2050426"/>
          <a:ext cx="2756487" cy="1149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89068" imgH="1163025" progId="Equation.DSMT4">
                  <p:embed/>
                </p:oleObj>
              </mc:Choice>
              <mc:Fallback>
                <p:oleObj name="Equation" r:id="rId2" imgW="2789068" imgH="1163025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887" y="2050426"/>
                        <a:ext cx="2756487" cy="1149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55186"/>
              </p:ext>
            </p:extLst>
          </p:nvPr>
        </p:nvGraphicFramePr>
        <p:xfrm>
          <a:off x="5608638" y="2268538"/>
          <a:ext cx="16224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1769" imgH="643161" progId="Equation.DSMT4">
                  <p:embed/>
                </p:oleObj>
              </mc:Choice>
              <mc:Fallback>
                <p:oleObj name="Equation" r:id="rId4" imgW="1621769" imgH="643161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8638" y="2268538"/>
                        <a:ext cx="1622425" cy="642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4075" y="3830637"/>
          <a:ext cx="5140132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47840" imgH="736560" progId="Equation.DSMT4">
                  <p:embed/>
                </p:oleObj>
              </mc:Choice>
              <mc:Fallback>
                <p:oleObj name="Equation" r:id="rId6" imgW="2247840" imgH="736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4075" y="3830637"/>
                        <a:ext cx="5140132" cy="16843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5838825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(This will be derived later from the spectral-domain method.)</a:t>
            </a:r>
          </a:p>
        </p:txBody>
      </p:sp>
      <p:sp>
        <p:nvSpPr>
          <p:cNvPr id="10" name="Bent-Up Arrow 9"/>
          <p:cNvSpPr/>
          <p:nvPr/>
        </p:nvSpPr>
        <p:spPr bwMode="auto">
          <a:xfrm flipV="1">
            <a:off x="7658100" y="4695825"/>
            <a:ext cx="600075" cy="752475"/>
          </a:xfrm>
          <a:prstGeom prst="bentUp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49299" y="1333501"/>
            <a:ext cx="5991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input resistance at resonance is given by: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160838" y="204789"/>
            <a:ext cx="4119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Resistance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DADB19-994A-BA8B-E98B-7B8758A7C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757418"/>
              </p:ext>
            </p:extLst>
          </p:nvPr>
        </p:nvGraphicFramePr>
        <p:xfrm>
          <a:off x="2581037" y="1782265"/>
          <a:ext cx="2886527" cy="104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0" imgH="507960" progId="Equation.DSMT4">
                  <p:embed/>
                </p:oleObj>
              </mc:Choice>
              <mc:Fallback>
                <p:oleObj name="Equation" r:id="rId2" imgW="1396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81037" y="1782265"/>
                        <a:ext cx="2886527" cy="104964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4346E01-6587-21DF-10EB-04000AE559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15790"/>
              </p:ext>
            </p:extLst>
          </p:nvPr>
        </p:nvGraphicFramePr>
        <p:xfrm>
          <a:off x="2276473" y="5225529"/>
          <a:ext cx="1708671" cy="80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482400" progId="Equation.DSMT4">
                  <p:embed/>
                </p:oleObj>
              </mc:Choice>
              <mc:Fallback>
                <p:oleObj name="Equation" r:id="rId4" imgW="10285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3" y="5225529"/>
                        <a:ext cx="1708671" cy="801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>
            <a:extLst>
              <a:ext uri="{FF2B5EF4-FFF2-40B4-BE49-F238E27FC236}">
                <a16:creationId xmlns:a16="http://schemas.microsoft.com/office/drawing/2014/main" id="{6DBA1BAB-E7B7-F761-6BAB-85D297760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78" y="3413556"/>
            <a:ext cx="13286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have: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AEE29CA-5D64-D302-5B7A-63253DF7A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063697"/>
              </p:ext>
            </p:extLst>
          </p:nvPr>
        </p:nvGraphicFramePr>
        <p:xfrm>
          <a:off x="1043425" y="3847046"/>
          <a:ext cx="1592096" cy="963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3316" imgH="789530" progId="Equation.DSMT4">
                  <p:embed/>
                </p:oleObj>
              </mc:Choice>
              <mc:Fallback>
                <p:oleObj name="Equation" r:id="rId6" imgW="1303316" imgH="7895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3425" y="3847046"/>
                        <a:ext cx="1592096" cy="963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E4947B9-9620-E259-1E0F-9053377C41D2}"/>
              </a:ext>
            </a:extLst>
          </p:cNvPr>
          <p:cNvSpPr txBox="1"/>
          <p:nvPr/>
        </p:nvSpPr>
        <p:spPr>
          <a:xfrm>
            <a:off x="2831912" y="4196687"/>
            <a:ext cx="2437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cs typeface="Times New Roman" panose="02020603050405020304" pitchFamily="18" charset="0"/>
              </a:rPr>
              <a:t>We assume here that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BC76689-6498-C08E-B362-063CDC626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146950"/>
              </p:ext>
            </p:extLst>
          </p:nvPr>
        </p:nvGraphicFramePr>
        <p:xfrm>
          <a:off x="5291919" y="4194340"/>
          <a:ext cx="1194390" cy="398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253800" progId="Equation.DSMT4">
                  <p:embed/>
                </p:oleObj>
              </mc:Choice>
              <mc:Fallback>
                <p:oleObj name="Equation" r:id="rId8" imgW="76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91919" y="4194340"/>
                        <a:ext cx="1194390" cy="398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3EFCA9A-CFFD-DCA0-DEE0-19234CB23D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495804"/>
              </p:ext>
            </p:extLst>
          </p:nvPr>
        </p:nvGraphicFramePr>
        <p:xfrm>
          <a:off x="8304996" y="5443548"/>
          <a:ext cx="2251550" cy="1141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36017" imgH="575990" progId="Equation.DSMT4">
                  <p:embed/>
                </p:oleObj>
              </mc:Choice>
              <mc:Fallback>
                <p:oleObj name="Equation" r:id="rId10" imgW="1136017" imgH="5759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04996" y="5443548"/>
                        <a:ext cx="2251550" cy="11414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C29171E-9CD5-363E-6DB7-41CD524B2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667902"/>
              </p:ext>
            </p:extLst>
          </p:nvPr>
        </p:nvGraphicFramePr>
        <p:xfrm>
          <a:off x="8545727" y="4802757"/>
          <a:ext cx="11858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85651" imgH="374937" progId="Equation.DSMT4">
                  <p:embed/>
                </p:oleObj>
              </mc:Choice>
              <mc:Fallback>
                <p:oleObj name="Equation" r:id="rId12" imgW="1185651" imgH="3749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545727" y="4802757"/>
                        <a:ext cx="1185863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rrow: Right 20">
            <a:extLst>
              <a:ext uri="{FF2B5EF4-FFF2-40B4-BE49-F238E27FC236}">
                <a16:creationId xmlns:a16="http://schemas.microsoft.com/office/drawing/2014/main" id="{9B05E99C-9349-9A21-BD9C-8D3B68A51929}"/>
              </a:ext>
            </a:extLst>
          </p:cNvPr>
          <p:cNvSpPr/>
          <p:nvPr/>
        </p:nvSpPr>
        <p:spPr bwMode="auto">
          <a:xfrm>
            <a:off x="1480782" y="5465928"/>
            <a:ext cx="477672" cy="286603"/>
          </a:xfrm>
          <a:prstGeom prst="right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5AD2F6C1-DC29-2AB2-2191-020FF3860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458" y="4227873"/>
            <a:ext cx="18774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Also, we have: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819BA53-F215-E37E-2720-4A856F9C5183}"/>
              </a:ext>
            </a:extLst>
          </p:cNvPr>
          <p:cNvSpPr/>
          <p:nvPr/>
        </p:nvSpPr>
        <p:spPr bwMode="auto">
          <a:xfrm>
            <a:off x="7406185" y="5877637"/>
            <a:ext cx="477672" cy="286603"/>
          </a:xfrm>
          <a:prstGeom prst="right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672D9E31-A20B-1F94-F552-A8B227904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635309"/>
              </p:ext>
            </p:extLst>
          </p:nvPr>
        </p:nvGraphicFramePr>
        <p:xfrm>
          <a:off x="9148549" y="1180880"/>
          <a:ext cx="2511945" cy="153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843763" imgH="1731559" progId="Equation.DSMT4">
                  <p:embed/>
                </p:oleObj>
              </mc:Choice>
              <mc:Fallback>
                <p:oleObj name="Equation" r:id="rId14" imgW="2843763" imgH="173155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148549" y="1180880"/>
                        <a:ext cx="2511945" cy="153016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48486173-B823-9CF4-236F-172C15A4F8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9667"/>
              </p:ext>
            </p:extLst>
          </p:nvPr>
        </p:nvGraphicFramePr>
        <p:xfrm>
          <a:off x="10049299" y="2942413"/>
          <a:ext cx="805977" cy="758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16529" imgH="955728" progId="Equation.DSMT4">
                  <p:embed/>
                </p:oleObj>
              </mc:Choice>
              <mc:Fallback>
                <p:oleObj name="Equation" r:id="rId16" imgW="1016529" imgH="9557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49299" y="2942413"/>
                        <a:ext cx="805977" cy="758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6">
            <a:extLst>
              <a:ext uri="{FF2B5EF4-FFF2-40B4-BE49-F238E27FC236}">
                <a16:creationId xmlns:a16="http://schemas.microsoft.com/office/drawing/2014/main" id="{47F5DAF8-2A61-B0BC-0D87-39B1389E4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685" y="722673"/>
            <a:ext cx="18774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Reminder:</a:t>
            </a:r>
          </a:p>
        </p:txBody>
      </p:sp>
    </p:spTree>
    <p:extLst>
      <p:ext uri="{BB962C8B-B14F-4D97-AF65-F5344CB8AC3E}">
        <p14:creationId xmlns:p14="http://schemas.microsoft.com/office/powerpoint/2010/main" val="2940491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4594225" y="992189"/>
          <a:ext cx="3016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253800" progId="Equation.DSMT4">
                  <p:embed/>
                </p:oleObj>
              </mc:Choice>
              <mc:Fallback>
                <p:oleObj name="Equation" r:id="rId2" imgW="1206360" imgH="253800" progId="Equation.DSMT4">
                  <p:embed/>
                  <p:pic>
                    <p:nvPicPr>
                      <p:cNvPr id="143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992189"/>
                        <a:ext cx="3016250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767262" y="192089"/>
            <a:ext cx="28336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593360"/>
              </p:ext>
            </p:extLst>
          </p:nvPr>
        </p:nvGraphicFramePr>
        <p:xfrm>
          <a:off x="805526" y="3475516"/>
          <a:ext cx="1961193" cy="72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431640" progId="Equation.DSMT4">
                  <p:embed/>
                </p:oleObj>
              </mc:Choice>
              <mc:Fallback>
                <p:oleObj name="Equation" r:id="rId4" imgW="1168200" imgH="431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5526" y="3475516"/>
                        <a:ext cx="1961193" cy="72434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6550" y="1975023"/>
          <a:ext cx="1193800" cy="95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7593" imgH="1114355" progId="Equation.DSMT4">
                  <p:embed/>
                </p:oleObj>
              </mc:Choice>
              <mc:Fallback>
                <p:oleObj name="Equation" r:id="rId6" imgW="1397593" imgH="1114355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6550" y="1975023"/>
                        <a:ext cx="1193800" cy="95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359765"/>
              </p:ext>
            </p:extLst>
          </p:nvPr>
        </p:nvGraphicFramePr>
        <p:xfrm>
          <a:off x="4425950" y="3257550"/>
          <a:ext cx="33718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71278" imgH="938784" progId="Equation.DSMT4">
                  <p:embed/>
                </p:oleObj>
              </mc:Choice>
              <mc:Fallback>
                <p:oleObj name="Equation" r:id="rId8" imgW="3371278" imgH="938784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25950" y="3257550"/>
                        <a:ext cx="3371850" cy="9382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789841"/>
              </p:ext>
            </p:extLst>
          </p:nvPr>
        </p:nvGraphicFramePr>
        <p:xfrm>
          <a:off x="6821487" y="5915124"/>
          <a:ext cx="1185863" cy="66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98400" imgH="393480" progId="Equation.DSMT4">
                  <p:embed/>
                </p:oleObj>
              </mc:Choice>
              <mc:Fallback>
                <p:oleObj name="Equation" r:id="rId10" imgW="6984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21487" y="5915124"/>
                        <a:ext cx="1185863" cy="669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52137"/>
              </p:ext>
            </p:extLst>
          </p:nvPr>
        </p:nvGraphicFramePr>
        <p:xfrm>
          <a:off x="4438650" y="4316413"/>
          <a:ext cx="35972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19240" imgH="482400" progId="Equation.DSMT4">
                  <p:embed/>
                </p:oleObj>
              </mc:Choice>
              <mc:Fallback>
                <p:oleObj name="Equation" r:id="rId12" imgW="2019240" imgH="482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38650" y="4316413"/>
                        <a:ext cx="3597275" cy="858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83329"/>
              </p:ext>
            </p:extLst>
          </p:nvPr>
        </p:nvGraphicFramePr>
        <p:xfrm>
          <a:off x="4268788" y="5821363"/>
          <a:ext cx="2229144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72873" imgH="465695" progId="Equation.DSMT4">
                  <p:embed/>
                </p:oleObj>
              </mc:Choice>
              <mc:Fallback>
                <p:oleObj name="Equation" r:id="rId14" imgW="1272873" imgH="465695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68788" y="5821363"/>
                        <a:ext cx="2229144" cy="814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59874" y="3525838"/>
          <a:ext cx="2002141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87158" imgH="490370" progId="Equation.DSMT4">
                  <p:embed/>
                </p:oleObj>
              </mc:Choice>
              <mc:Fallback>
                <p:oleObj name="Equation" r:id="rId16" imgW="1187158" imgH="49037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59874" y="3525838"/>
                        <a:ext cx="2002141" cy="827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9571038" y="4638675"/>
          <a:ext cx="1214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11798" imgH="245011" progId="Equation.DSMT4">
                  <p:embed/>
                </p:oleObj>
              </mc:Choice>
              <mc:Fallback>
                <p:oleObj name="Equation" r:id="rId18" imgW="611798" imgH="245011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571038" y="4638675"/>
                        <a:ext cx="1214437" cy="485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8580488" y="5262562"/>
          <a:ext cx="3410022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166798" imgH="711054" progId="Equation.DSMT4">
                  <p:embed/>
                </p:oleObj>
              </mc:Choice>
              <mc:Fallback>
                <p:oleObj name="Equation" r:id="rId20" imgW="2166798" imgH="711054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580488" y="5262562"/>
                        <a:ext cx="3410022" cy="1119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FA20AD8-9815-223C-F67F-809A62D8A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534807"/>
              </p:ext>
            </p:extLst>
          </p:nvPr>
        </p:nvGraphicFramePr>
        <p:xfrm>
          <a:off x="1058863" y="2012840"/>
          <a:ext cx="1629136" cy="879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99920" imgH="431640" progId="Equation.DSMT4">
                  <p:embed/>
                </p:oleObj>
              </mc:Choice>
              <mc:Fallback>
                <p:oleObj name="Equation" r:id="rId22" imgW="799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058863" y="2012840"/>
                        <a:ext cx="1629136" cy="87921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534A12-EB06-39BE-F679-0BE67F693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761474"/>
              </p:ext>
            </p:extLst>
          </p:nvPr>
        </p:nvGraphicFramePr>
        <p:xfrm>
          <a:off x="928688" y="4394200"/>
          <a:ext cx="1701263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495661" imgH="1914933" progId="Equation.DSMT4">
                  <p:embed/>
                </p:oleObj>
              </mc:Choice>
              <mc:Fallback>
                <p:oleObj name="Equation" r:id="rId24" imgW="1495661" imgH="191493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928688" y="4394200"/>
                        <a:ext cx="1701263" cy="2178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721D2C5-FBC5-8BDD-638D-588CA20A5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421924"/>
              </p:ext>
            </p:extLst>
          </p:nvPr>
        </p:nvGraphicFramePr>
        <p:xfrm>
          <a:off x="5346701" y="5312515"/>
          <a:ext cx="1403350" cy="38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725401" imgH="471195" progId="Equation.DSMT4">
                  <p:embed/>
                </p:oleObj>
              </mc:Choice>
              <mc:Fallback>
                <p:oleObj name="Equation" r:id="rId26" imgW="1725401" imgH="4711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346701" y="5312515"/>
                        <a:ext cx="1403350" cy="38343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194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405596" y="192089"/>
            <a:ext cx="4096959" cy="74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(cont.)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34137AD-5DA0-5AD5-42AE-FFA7151EE3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8754"/>
              </p:ext>
            </p:extLst>
          </p:nvPr>
        </p:nvGraphicFramePr>
        <p:xfrm>
          <a:off x="2488546" y="1299429"/>
          <a:ext cx="2886527" cy="104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0" imgH="507960" progId="Equation.DSMT4">
                  <p:embed/>
                </p:oleObj>
              </mc:Choice>
              <mc:Fallback>
                <p:oleObj name="Equation" r:id="rId2" imgW="139680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5DADB19-994A-BA8B-E98B-7B8758A7C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88546" y="1299429"/>
                        <a:ext cx="2886527" cy="104964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416D442-AB62-FCDA-F575-54C32F009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284318"/>
              </p:ext>
            </p:extLst>
          </p:nvPr>
        </p:nvGraphicFramePr>
        <p:xfrm>
          <a:off x="2739753" y="2592826"/>
          <a:ext cx="2251550" cy="1141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6017" imgH="575990" progId="Equation.DSMT4">
                  <p:embed/>
                </p:oleObj>
              </mc:Choice>
              <mc:Fallback>
                <p:oleObj name="Equation" r:id="rId4" imgW="1136017" imgH="57599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3EFCA9A-CFFD-DCA0-DEE0-19234CB23D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39753" y="2592826"/>
                        <a:ext cx="2251550" cy="11414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E0380B26-D90E-3B89-1BD4-895D6DBF2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685605"/>
              </p:ext>
            </p:extLst>
          </p:nvPr>
        </p:nvGraphicFramePr>
        <p:xfrm>
          <a:off x="2614315" y="4014450"/>
          <a:ext cx="2511945" cy="153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43763" imgH="1731559" progId="Equation.DSMT4">
                  <p:embed/>
                </p:oleObj>
              </mc:Choice>
              <mc:Fallback>
                <p:oleObj name="Equation" r:id="rId6" imgW="2843763" imgH="1731559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672D9E31-A20B-1F94-F552-A8B2279040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14315" y="4014450"/>
                        <a:ext cx="2511945" cy="153016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4FD8D62A-68F3-F551-1D59-7FCAB48F67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40875"/>
              </p:ext>
            </p:extLst>
          </p:nvPr>
        </p:nvGraphicFramePr>
        <p:xfrm>
          <a:off x="3419530" y="5741864"/>
          <a:ext cx="805977" cy="758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6529" imgH="955728" progId="Equation.DSMT4">
                  <p:embed/>
                </p:oleObj>
              </mc:Choice>
              <mc:Fallback>
                <p:oleObj name="Equation" r:id="rId8" imgW="1016529" imgH="955728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48486173-B823-9CF4-236F-172C15A4F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9530" y="5741864"/>
                        <a:ext cx="805977" cy="758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67D033EB-546C-EDC0-1099-4C4B24A2E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076702"/>
              </p:ext>
            </p:extLst>
          </p:nvPr>
        </p:nvGraphicFramePr>
        <p:xfrm>
          <a:off x="6786290" y="2119224"/>
          <a:ext cx="1961193" cy="72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68200" imgH="431640" progId="Equation.DSMT4">
                  <p:embed/>
                </p:oleObj>
              </mc:Choice>
              <mc:Fallback>
                <p:oleObj name="Equation" r:id="rId10" imgW="1168200" imgH="431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86290" y="2119224"/>
                        <a:ext cx="1961193" cy="72434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B21AFA27-388F-4D1F-F9D9-0530BCCEC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57091"/>
              </p:ext>
            </p:extLst>
          </p:nvPr>
        </p:nvGraphicFramePr>
        <p:xfrm>
          <a:off x="6909452" y="3037908"/>
          <a:ext cx="1701263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95661" imgH="1914933" progId="Equation.DSMT4">
                  <p:embed/>
                </p:oleObj>
              </mc:Choice>
              <mc:Fallback>
                <p:oleObj name="Equation" r:id="rId12" imgW="1495661" imgH="1914933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534A12-EB06-39BE-F679-0BE67F6939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09452" y="3037908"/>
                        <a:ext cx="1701263" cy="2178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82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089" y="200026"/>
            <a:ext cx="27003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Text Box 25"/>
          <p:cNvSpPr txBox="1">
            <a:spLocks noChangeArrowheads="1"/>
          </p:cNvSpPr>
          <p:nvPr/>
        </p:nvSpPr>
        <p:spPr bwMode="auto">
          <a:xfrm>
            <a:off x="892084" y="1565205"/>
            <a:ext cx="103240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calculate CAD formulas for the </a:t>
            </a:r>
            <a:r>
              <a:rPr lang="en-US" sz="2000" b="0" dirty="0">
                <a:solidFill>
                  <a:srgbClr val="FF3300"/>
                </a:solidFill>
              </a:rPr>
              <a:t>directivity, gain, efficiency, and input resistance of the circular patch</a:t>
            </a:r>
            <a:r>
              <a:rPr lang="en-US" sz="2000" b="0" dirty="0">
                <a:solidFill>
                  <a:srgbClr val="0000FF"/>
                </a:solidFill>
              </a:rPr>
              <a:t>, which are accurate for a thin substrate.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0" dirty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The formulas are based on the CAD formula for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that was derived in Notes 19.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45001" y="155576"/>
            <a:ext cx="28098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592080"/>
              </p:ext>
            </p:extLst>
          </p:nvPr>
        </p:nvGraphicFramePr>
        <p:xfrm>
          <a:off x="2559865" y="1355124"/>
          <a:ext cx="304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482400" progId="Equation.DSMT4">
                  <p:embed/>
                </p:oleObj>
              </mc:Choice>
              <mc:Fallback>
                <p:oleObj name="Equation" r:id="rId2" imgW="1650960" imgH="4824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865" y="1355124"/>
                        <a:ext cx="3048000" cy="889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672440"/>
              </p:ext>
            </p:extLst>
          </p:nvPr>
        </p:nvGraphicFramePr>
        <p:xfrm>
          <a:off x="4136971" y="2830402"/>
          <a:ext cx="36290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431640" progId="Equation.DSMT4">
                  <p:embed/>
                </p:oleObj>
              </mc:Choice>
              <mc:Fallback>
                <p:oleObj name="Equation" r:id="rId4" imgW="19303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971" y="2830402"/>
                        <a:ext cx="36290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101648"/>
              </p:ext>
            </p:extLst>
          </p:nvPr>
        </p:nvGraphicFramePr>
        <p:xfrm>
          <a:off x="2307441" y="4196829"/>
          <a:ext cx="6461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81280" imgH="431640" progId="Equation.DSMT4">
                  <p:embed/>
                </p:oleObj>
              </mc:Choice>
              <mc:Fallback>
                <p:oleObj name="Equation" r:id="rId6" imgW="35812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7441" y="4196829"/>
                        <a:ext cx="64611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067682"/>
              </p:ext>
            </p:extLst>
          </p:nvPr>
        </p:nvGraphicFramePr>
        <p:xfrm>
          <a:off x="2333367" y="5021648"/>
          <a:ext cx="64135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720960" imgH="431640" progId="Equation.DSMT4">
                  <p:embed/>
                </p:oleObj>
              </mc:Choice>
              <mc:Fallback>
                <p:oleObj name="Equation" r:id="rId8" imgW="37209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367" y="5021648"/>
                        <a:ext cx="641350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13751"/>
              </p:ext>
            </p:extLst>
          </p:nvPr>
        </p:nvGraphicFramePr>
        <p:xfrm>
          <a:off x="4977025" y="5884530"/>
          <a:ext cx="19383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68200" imgH="431640" progId="Equation.DSMT4">
                  <p:embed/>
                </p:oleObj>
              </mc:Choice>
              <mc:Fallback>
                <p:oleObj name="Equation" r:id="rId10" imgW="116820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025" y="5884530"/>
                        <a:ext cx="19383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1109264" y="966977"/>
            <a:ext cx="1262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have:</a:t>
            </a:r>
          </a:p>
        </p:txBody>
      </p:sp>
      <p:sp>
        <p:nvSpPr>
          <p:cNvPr id="1039" name="Text Box 17"/>
          <p:cNvSpPr txBox="1">
            <a:spLocks noChangeArrowheads="1"/>
          </p:cNvSpPr>
          <p:nvPr/>
        </p:nvSpPr>
        <p:spPr bwMode="auto">
          <a:xfrm>
            <a:off x="3283599" y="2473191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 Box 17">
            <a:extLst>
              <a:ext uri="{FF2B5EF4-FFF2-40B4-BE49-F238E27FC236}">
                <a16:creationId xmlns:a16="http://schemas.microsoft.com/office/drawing/2014/main" id="{EF4EAF5F-B5D7-2F9A-99DD-D063CE8C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79" y="3714788"/>
            <a:ext cx="2020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17: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11854"/>
              </p:ext>
            </p:extLst>
          </p:nvPr>
        </p:nvGraphicFramePr>
        <p:xfrm>
          <a:off x="9942513" y="5580063"/>
          <a:ext cx="175418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54187" imgH="439109" progId="Equation.DSMT4">
                  <p:embed/>
                </p:oleObj>
              </mc:Choice>
              <mc:Fallback>
                <p:oleObj name="Equation" r:id="rId12" imgW="1754187" imgH="4391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942513" y="5580063"/>
                        <a:ext cx="1754187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72675" y="5124450"/>
            <a:ext cx="1588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Assumption</a:t>
            </a:r>
            <a:r>
              <a:rPr lang="en-US" b="0" dirty="0">
                <a:solidFill>
                  <a:srgbClr val="000099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1" y="107951"/>
            <a:ext cx="4441824" cy="80644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850149"/>
              </p:ext>
            </p:extLst>
          </p:nvPr>
        </p:nvGraphicFramePr>
        <p:xfrm>
          <a:off x="1255713" y="4311650"/>
          <a:ext cx="95440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49760" imgH="888840" progId="Equation.DSMT4">
                  <p:embed/>
                </p:oleObj>
              </mc:Choice>
              <mc:Fallback>
                <p:oleObj name="Equation" r:id="rId2" imgW="5549760" imgH="888840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4311650"/>
                        <a:ext cx="9544050" cy="152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490139" y="1233677"/>
            <a:ext cx="3863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 for the numerator: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4562475" y="4495800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867275" y="4867275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467225" y="4838700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267450" y="4619625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3457575" y="4610100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629150" y="4829175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404081"/>
              </p:ext>
            </p:extLst>
          </p:nvPr>
        </p:nvGraphicFramePr>
        <p:xfrm>
          <a:off x="1179513" y="1806575"/>
          <a:ext cx="95440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49760" imgH="888840" progId="Equation.DSMT4">
                  <p:embed/>
                </p:oleObj>
              </mc:Choice>
              <mc:Fallback>
                <p:oleObj name="Equation" r:id="rId4" imgW="5549760" imgH="888840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1806575"/>
                        <a:ext cx="9544050" cy="152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623614" y="3853052"/>
            <a:ext cx="11544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Simplify:</a:t>
            </a:r>
          </a:p>
        </p:txBody>
      </p:sp>
    </p:spTree>
    <p:extLst>
      <p:ext uri="{BB962C8B-B14F-4D97-AF65-F5344CB8AC3E}">
        <p14:creationId xmlns:p14="http://schemas.microsoft.com/office/powerpoint/2010/main" val="219885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54426" y="185739"/>
            <a:ext cx="46402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94266"/>
              </p:ext>
            </p:extLst>
          </p:nvPr>
        </p:nvGraphicFramePr>
        <p:xfrm>
          <a:off x="2027238" y="1793875"/>
          <a:ext cx="796448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84600" imgH="787320" progId="Equation.DSMT4">
                  <p:embed/>
                </p:oleObj>
              </mc:Choice>
              <mc:Fallback>
                <p:oleObj name="Equation" r:id="rId2" imgW="4584600" imgH="787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793875"/>
                        <a:ext cx="7964487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790348" y="1211489"/>
            <a:ext cx="3919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thus have for the numerator: </a:t>
            </a: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118156"/>
              </p:ext>
            </p:extLst>
          </p:nvPr>
        </p:nvGraphicFramePr>
        <p:xfrm>
          <a:off x="7365094" y="4946651"/>
          <a:ext cx="1276874" cy="70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393480" progId="Equation.DSMT4">
                  <p:embed/>
                </p:oleObj>
              </mc:Choice>
              <mc:Fallback>
                <p:oleObj name="Equation" r:id="rId4" imgW="7110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094" y="4946651"/>
                        <a:ext cx="1276874" cy="70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59440"/>
              </p:ext>
            </p:extLst>
          </p:nvPr>
        </p:nvGraphicFramePr>
        <p:xfrm>
          <a:off x="7322977" y="5759680"/>
          <a:ext cx="2198687" cy="704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419040" progId="Equation.DSMT4">
                  <p:embed/>
                </p:oleObj>
              </mc:Choice>
              <mc:Fallback>
                <p:oleObj name="Equation" r:id="rId6" imgW="130788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2977" y="5759680"/>
                        <a:ext cx="2198687" cy="704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059544" y="3729946"/>
            <a:ext cx="8245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now let </a:t>
            </a:r>
            <a:r>
              <a:rPr lang="en-US" sz="2000" b="0" i="1" dirty="0">
                <a:solidFill>
                  <a:srgbClr val="0000FF"/>
                </a:solidFill>
                <a:sym typeface="Symbol" pitchFamily="18" charset="2"/>
              </a:rPr>
              <a:t>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to calculate the </a:t>
            </a:r>
            <a:r>
              <a:rPr lang="en-US" sz="2000" b="0" dirty="0">
                <a:solidFill>
                  <a:srgbClr val="FF0000"/>
                </a:solidFill>
                <a:sym typeface="Symbol" pitchFamily="18" charset="2"/>
              </a:rPr>
              <a:t>numerator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of the directivity expression.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310650"/>
              </p:ext>
            </p:extLst>
          </p:nvPr>
        </p:nvGraphicFramePr>
        <p:xfrm>
          <a:off x="2076905" y="4819198"/>
          <a:ext cx="22717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80800" imgH="203040" progId="Equation.DSMT4">
                  <p:embed/>
                </p:oleObj>
              </mc:Choice>
              <mc:Fallback>
                <p:oleObj name="Equation" r:id="rId8" imgW="11808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905" y="4819198"/>
                        <a:ext cx="22717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83070"/>
              </p:ext>
            </p:extLst>
          </p:nvPr>
        </p:nvGraphicFramePr>
        <p:xfrm>
          <a:off x="2346325" y="5392738"/>
          <a:ext cx="17351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01440" imgH="253800" progId="Equation.DSMT4">
                  <p:embed/>
                </p:oleObj>
              </mc:Choice>
              <mc:Fallback>
                <p:oleObj name="Equation" r:id="rId10" imgW="9014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392738"/>
                        <a:ext cx="17351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7400926" y="4441826"/>
          <a:ext cx="13192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203040" progId="Equation.DSMT4">
                  <p:embed/>
                </p:oleObj>
              </mc:Choice>
              <mc:Fallback>
                <p:oleObj name="Equation" r:id="rId12" imgW="6858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6" y="4441826"/>
                        <a:ext cx="13192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425825" y="200026"/>
            <a:ext cx="5016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3082" name="Rectangle 102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102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102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34169"/>
              </p:ext>
            </p:extLst>
          </p:nvPr>
        </p:nvGraphicFramePr>
        <p:xfrm>
          <a:off x="2470150" y="1325563"/>
          <a:ext cx="75660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56000" imgH="431640" progId="Equation.DSMT4">
                  <p:embed/>
                </p:oleObj>
              </mc:Choice>
              <mc:Fallback>
                <p:oleObj name="Equation" r:id="rId2" imgW="4356000" imgH="43164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1325563"/>
                        <a:ext cx="756602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504467"/>
              </p:ext>
            </p:extLst>
          </p:nvPr>
        </p:nvGraphicFramePr>
        <p:xfrm>
          <a:off x="2682875" y="2922588"/>
          <a:ext cx="54879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81280" imgH="660240" progId="Equation.DSMT4">
                  <p:embed/>
                </p:oleObj>
              </mc:Choice>
              <mc:Fallback>
                <p:oleObj name="Equation" r:id="rId4" imgW="3581280" imgH="660240" progId="Equation.DSMT4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922588"/>
                        <a:ext cx="54879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396021"/>
              </p:ext>
            </p:extLst>
          </p:nvPr>
        </p:nvGraphicFramePr>
        <p:xfrm>
          <a:off x="2795588" y="4121150"/>
          <a:ext cx="50720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03440" imgH="660240" progId="Equation.DSMT4">
                  <p:embed/>
                </p:oleObj>
              </mc:Choice>
              <mc:Fallback>
                <p:oleObj name="Equation" r:id="rId6" imgW="3403440" imgH="660240" progId="Equation.DSMT4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121150"/>
                        <a:ext cx="5072062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0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777543"/>
              </p:ext>
            </p:extLst>
          </p:nvPr>
        </p:nvGraphicFramePr>
        <p:xfrm>
          <a:off x="4641850" y="5478463"/>
          <a:ext cx="28686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50960" imgH="660240" progId="Equation.DSMT4">
                  <p:embed/>
                </p:oleObj>
              </mc:Choice>
              <mc:Fallback>
                <p:oleObj name="Equation" r:id="rId8" imgW="1650960" imgH="660240" progId="Equation.DSMT4">
                  <p:embed/>
                  <p:pic>
                    <p:nvPicPr>
                      <p:cNvPr id="0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478463"/>
                        <a:ext cx="28686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039"/>
          <p:cNvSpPr>
            <a:spLocks noChangeArrowheads="1"/>
          </p:cNvSpPr>
          <p:nvPr/>
        </p:nvSpPr>
        <p:spPr bwMode="auto">
          <a:xfrm>
            <a:off x="1497014" y="901701"/>
            <a:ext cx="19797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sp>
        <p:nvSpPr>
          <p:cNvPr id="3087" name="Rectangle 1040"/>
          <p:cNvSpPr>
            <a:spLocks noChangeArrowheads="1"/>
          </p:cNvSpPr>
          <p:nvPr/>
        </p:nvSpPr>
        <p:spPr bwMode="auto">
          <a:xfrm>
            <a:off x="2032000" y="2424114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088" name="Rectangle 1041"/>
          <p:cNvSpPr>
            <a:spLocks noChangeArrowheads="1"/>
          </p:cNvSpPr>
          <p:nvPr/>
        </p:nvSpPr>
        <p:spPr bwMode="auto">
          <a:xfrm>
            <a:off x="2062163" y="5230814"/>
            <a:ext cx="1985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see that </a:t>
            </a:r>
          </a:p>
        </p:txBody>
      </p:sp>
      <p:graphicFrame>
        <p:nvGraphicFramePr>
          <p:cNvPr id="3078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8154"/>
              </p:ext>
            </p:extLst>
          </p:nvPr>
        </p:nvGraphicFramePr>
        <p:xfrm>
          <a:off x="9245600" y="4972050"/>
          <a:ext cx="193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5280" imgH="291960" progId="Equation.DSMT4">
                  <p:embed/>
                </p:oleObj>
              </mc:Choice>
              <mc:Fallback>
                <p:oleObj name="Equation" r:id="rId10" imgW="1295280" imgH="291960" progId="Equation.DSMT4">
                  <p:embed/>
                  <p:pic>
                    <p:nvPicPr>
                      <p:cNvPr id="0" name="Object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5600" y="4972050"/>
                        <a:ext cx="1930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436898"/>
              </p:ext>
            </p:extLst>
          </p:nvPr>
        </p:nvGraphicFramePr>
        <p:xfrm>
          <a:off x="9818688" y="5572125"/>
          <a:ext cx="10604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266400" progId="Equation.DSMT4">
                  <p:embed/>
                </p:oleObj>
              </mc:Choice>
              <mc:Fallback>
                <p:oleObj name="Equation" r:id="rId12" imgW="711000" imgH="266400" progId="Equation.DSMT4">
                  <p:embed/>
                  <p:pic>
                    <p:nvPicPr>
                      <p:cNvPr id="0" name="Object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8688" y="5572125"/>
                        <a:ext cx="10604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8506047" y="1350335"/>
            <a:ext cx="563526" cy="6804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25888" y="223839"/>
            <a:ext cx="43164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771406"/>
              </p:ext>
            </p:extLst>
          </p:nvPr>
        </p:nvGraphicFramePr>
        <p:xfrm>
          <a:off x="4710852" y="4569564"/>
          <a:ext cx="32099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65080" imgH="660240" progId="Equation.DSMT4">
                  <p:embed/>
                </p:oleObj>
              </mc:Choice>
              <mc:Fallback>
                <p:oleObj name="Equation" r:id="rId2" imgW="1765080" imgH="6602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852" y="4569564"/>
                        <a:ext cx="3209925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710950"/>
              </p:ext>
            </p:extLst>
          </p:nvPr>
        </p:nvGraphicFramePr>
        <p:xfrm>
          <a:off x="3022047" y="2128248"/>
          <a:ext cx="62277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98520" imgH="431640" progId="Equation.DSMT4">
                  <p:embed/>
                </p:oleObj>
              </mc:Choice>
              <mc:Fallback>
                <p:oleObj name="Equation" r:id="rId4" imgW="309852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47" y="2128248"/>
                        <a:ext cx="622776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6"/>
          <p:cNvSpPr>
            <a:spLocks noChangeArrowheads="1"/>
          </p:cNvSpPr>
          <p:nvPr/>
        </p:nvSpPr>
        <p:spPr bwMode="auto">
          <a:xfrm>
            <a:off x="1839913" y="1425575"/>
            <a:ext cx="22139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 that: </a:t>
            </a:r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3141663" y="4103689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1701" y="206376"/>
            <a:ext cx="46259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1046164" y="1495426"/>
            <a:ext cx="19797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we have: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626198"/>
              </p:ext>
            </p:extLst>
          </p:nvPr>
        </p:nvGraphicFramePr>
        <p:xfrm>
          <a:off x="2273301" y="1579564"/>
          <a:ext cx="7383463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11400" imgH="939600" progId="Equation.DSMT4">
                  <p:embed/>
                </p:oleObj>
              </mc:Choice>
              <mc:Fallback>
                <p:oleObj name="Equation" r:id="rId2" imgW="3911400" imgH="939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1" y="1579564"/>
                        <a:ext cx="7383463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1343025" y="4159250"/>
            <a:ext cx="7986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dirty="0">
                <a:solidFill>
                  <a:srgbClr val="FF3300"/>
                </a:solidFill>
              </a:rPr>
              <a:t>denominator</a:t>
            </a:r>
            <a:r>
              <a:rPr lang="en-US" sz="2000" b="0" dirty="0">
                <a:solidFill>
                  <a:srgbClr val="0000FF"/>
                </a:solidFill>
              </a:rPr>
              <a:t> in the directivity formula, we have from Notes 17: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34070"/>
              </p:ext>
            </p:extLst>
          </p:nvPr>
        </p:nvGraphicFramePr>
        <p:xfrm>
          <a:off x="4435475" y="4695825"/>
          <a:ext cx="2843213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888840" progId="Equation.DSMT4">
                  <p:embed/>
                </p:oleObj>
              </mc:Choice>
              <mc:Fallback>
                <p:oleObj name="Equation" r:id="rId4" imgW="1460160" imgH="888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4695825"/>
                        <a:ext cx="2843213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4713" y="252414"/>
            <a:ext cx="47609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338264" y="1266826"/>
            <a:ext cx="21669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990919"/>
              </p:ext>
            </p:extLst>
          </p:nvPr>
        </p:nvGraphicFramePr>
        <p:xfrm>
          <a:off x="4046169" y="4948534"/>
          <a:ext cx="4659312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4880" imgH="723600" progId="Equation.DSMT4">
                  <p:embed/>
                </p:oleObj>
              </mc:Choice>
              <mc:Fallback>
                <p:oleObj name="Equation" r:id="rId2" imgW="2234880" imgH="72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169" y="4948534"/>
                        <a:ext cx="4659312" cy="15097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267772"/>
              </p:ext>
            </p:extLst>
          </p:nvPr>
        </p:nvGraphicFramePr>
        <p:xfrm>
          <a:off x="2568575" y="1181100"/>
          <a:ext cx="6800850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1600" imgH="1346040" progId="Equation.DSMT4">
                  <p:embed/>
                </p:oleObj>
              </mc:Choice>
              <mc:Fallback>
                <p:oleObj name="Equation" r:id="rId4" imgW="3441600" imgH="1346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1181100"/>
                        <a:ext cx="6800850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2605088" y="4319589"/>
            <a:ext cx="24798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Simplifying, we have: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318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Default Design</vt:lpstr>
      <vt:lpstr>Equation</vt:lpstr>
      <vt:lpstr>PowerPoint Presentation</vt:lpstr>
      <vt:lpstr>Overview</vt:lpstr>
      <vt:lpstr>Directivity</vt:lpstr>
      <vt:lpstr>Directivity (cont.)</vt:lpstr>
      <vt:lpstr>Directivity (cont.)</vt:lpstr>
      <vt:lpstr>Directivity (cont.)</vt:lpstr>
      <vt:lpstr>Directivity (cont.)</vt:lpstr>
      <vt:lpstr>Directivity (cont.)</vt:lpstr>
      <vt:lpstr>Directivity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244</cp:revision>
  <dcterms:created xsi:type="dcterms:W3CDTF">2006-06-22T19:04:50Z</dcterms:created>
  <dcterms:modified xsi:type="dcterms:W3CDTF">2025-03-18T01:07:39Z</dcterms:modified>
</cp:coreProperties>
</file>