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3" r:id="rId2"/>
    <p:sldId id="341" r:id="rId3"/>
    <p:sldId id="351" r:id="rId4"/>
    <p:sldId id="363" r:id="rId5"/>
    <p:sldId id="352" r:id="rId6"/>
    <p:sldId id="353" r:id="rId7"/>
    <p:sldId id="347" r:id="rId8"/>
    <p:sldId id="348" r:id="rId9"/>
    <p:sldId id="349" r:id="rId10"/>
    <p:sldId id="350" r:id="rId11"/>
    <p:sldId id="354" r:id="rId12"/>
    <p:sldId id="357" r:id="rId13"/>
    <p:sldId id="361" r:id="rId14"/>
    <p:sldId id="362" r:id="rId15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99"/>
    <a:srgbClr val="CCFFFF"/>
    <a:srgbClr val="FFFF66"/>
    <a:srgbClr val="FF3300"/>
    <a:srgbClr val="00FF00"/>
    <a:srgbClr val="0066FF"/>
    <a:srgbClr val="3399FF"/>
    <a:srgbClr val="DDDDDD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10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e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emf"/><Relationship Id="rId1" Type="http://schemas.openxmlformats.org/officeDocument/2006/relationships/image" Target="../media/image38.e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emf"/><Relationship Id="rId13" Type="http://schemas.openxmlformats.org/officeDocument/2006/relationships/image" Target="../media/image52.emf"/><Relationship Id="rId3" Type="http://schemas.openxmlformats.org/officeDocument/2006/relationships/image" Target="../media/image42.emf"/><Relationship Id="rId7" Type="http://schemas.openxmlformats.org/officeDocument/2006/relationships/image" Target="../media/image46.emf"/><Relationship Id="rId12" Type="http://schemas.openxmlformats.org/officeDocument/2006/relationships/image" Target="../media/image51.emf"/><Relationship Id="rId2" Type="http://schemas.openxmlformats.org/officeDocument/2006/relationships/image" Target="../media/image41.wmf"/><Relationship Id="rId1" Type="http://schemas.openxmlformats.org/officeDocument/2006/relationships/image" Target="../media/image35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44.wmf"/><Relationship Id="rId10" Type="http://schemas.openxmlformats.org/officeDocument/2006/relationships/image" Target="../media/image49.emf"/><Relationship Id="rId4" Type="http://schemas.openxmlformats.org/officeDocument/2006/relationships/image" Target="../media/image43.emf"/><Relationship Id="rId9" Type="http://schemas.openxmlformats.org/officeDocument/2006/relationships/image" Target="../media/image48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7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7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E9E4C66C-DCE2-4D82-AE63-022CF2314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1FCF9A02-CAAA-4B4F-9042-8F9E292EF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A026714-E0DD-4690-9A87-0C1870768F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07D577F-B404-41A6-BFDB-B6BAE5C0952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F7D3A92-0EC9-418D-A448-A9AD0AF6D0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5E56C21-DA01-4663-8710-D900759D62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E4E754D-7B6D-433E-95E3-AD4CF45C4B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3B48C36-061C-40D3-A0F6-228A12DB7A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91F3B2B-2DC3-4FAC-8097-0C7F4471A6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7DDC80A-CFFF-42C5-95C8-596F1DE926C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8D812CB-D1E4-404B-8266-CBC01760B2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7165146-B8AA-4567-9F83-F31637B114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15B79F2-371F-4842-8942-F0660E31941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e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8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e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47.emf"/><Relationship Id="rId26" Type="http://schemas.openxmlformats.org/officeDocument/2006/relationships/image" Target="../media/image51.e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8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6.bin"/><Relationship Id="rId25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emf"/><Relationship Id="rId20" Type="http://schemas.openxmlformats.org/officeDocument/2006/relationships/image" Target="../media/image48.e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3.bin"/><Relationship Id="rId24" Type="http://schemas.openxmlformats.org/officeDocument/2006/relationships/image" Target="../media/image50.wmf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49.bin"/><Relationship Id="rId28" Type="http://schemas.openxmlformats.org/officeDocument/2006/relationships/image" Target="../media/image52.emf"/><Relationship Id="rId10" Type="http://schemas.openxmlformats.org/officeDocument/2006/relationships/image" Target="../media/image43.emf"/><Relationship Id="rId19" Type="http://schemas.openxmlformats.org/officeDocument/2006/relationships/oleObject" Target="../embeddings/oleObject47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5.wmf"/><Relationship Id="rId22" Type="http://schemas.openxmlformats.org/officeDocument/2006/relationships/image" Target="../media/image49.emf"/><Relationship Id="rId27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5026860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7761030" y="4350438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>
                <a:solidFill>
                  <a:srgbClr val="0000FF"/>
                </a:solidFill>
              </a:rPr>
              <a:t>Notes 21</a:t>
            </a:r>
            <a:endParaRPr lang="en-US" sz="4000" b="0" dirty="0">
              <a:solidFill>
                <a:srgbClr val="0000FF"/>
              </a:solidFill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0247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0832" y="3723976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23B48C36-061C-40D3-A0F6-228A12DB7A9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5068889" y="5148264"/>
            <a:ext cx="2041525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80" name="Rectangle 7"/>
          <p:cNvSpPr>
            <a:spLocks noChangeArrowheads="1"/>
          </p:cNvSpPr>
          <p:nvPr/>
        </p:nvSpPr>
        <p:spPr bwMode="auto">
          <a:xfrm>
            <a:off x="1092200" y="1270000"/>
            <a:ext cx="3117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Since we are assuming that</a:t>
            </a:r>
          </a:p>
        </p:txBody>
      </p:sp>
      <p:sp>
        <p:nvSpPr>
          <p:cNvPr id="7181" name="Rectangle 8"/>
          <p:cNvSpPr>
            <a:spLocks noChangeArrowheads="1"/>
          </p:cNvSpPr>
          <p:nvPr/>
        </p:nvSpPr>
        <p:spPr bwMode="auto">
          <a:xfrm>
            <a:off x="2379663" y="4044951"/>
            <a:ext cx="5327650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For the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sz="2400" b="0" baseline="-2500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sz="2000" b="0" dirty="0">
                <a:solidFill>
                  <a:srgbClr val="0000FF"/>
                </a:solidFill>
              </a:rPr>
              <a:t> term, we have from Notes 18 that</a:t>
            </a:r>
          </a:p>
        </p:txBody>
      </p:sp>
      <p:graphicFrame>
        <p:nvGraphicFramePr>
          <p:cNvPr id="7170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914437"/>
              </p:ext>
            </p:extLst>
          </p:nvPr>
        </p:nvGraphicFramePr>
        <p:xfrm>
          <a:off x="4394201" y="1198309"/>
          <a:ext cx="1222957" cy="439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3" imgW="634680" imgH="228600" progId="Equation.DSMT4">
                  <p:embed/>
                </p:oleObj>
              </mc:Choice>
              <mc:Fallback>
                <p:oleObj name="Equation" r:id="rId3" imgW="634680" imgH="22860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1" y="1198309"/>
                        <a:ext cx="1222957" cy="4399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071945"/>
              </p:ext>
            </p:extLst>
          </p:nvPr>
        </p:nvGraphicFramePr>
        <p:xfrm>
          <a:off x="3509963" y="1946275"/>
          <a:ext cx="20923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5" imgW="952200" imgH="431640" progId="Equation.DSMT4">
                  <p:embed/>
                </p:oleObj>
              </mc:Choice>
              <mc:Fallback>
                <p:oleObj name="Equation" r:id="rId5" imgW="95220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963" y="1946275"/>
                        <a:ext cx="209232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474893"/>
              </p:ext>
            </p:extLst>
          </p:nvPr>
        </p:nvGraphicFramePr>
        <p:xfrm>
          <a:off x="7578725" y="3730626"/>
          <a:ext cx="10160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7" imgW="419040" imgH="393480" progId="Equation.DSMT4">
                  <p:embed/>
                </p:oleObj>
              </mc:Choice>
              <mc:Fallback>
                <p:oleObj name="Equation" r:id="rId7" imgW="4190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8725" y="3730626"/>
                        <a:ext cx="1016000" cy="9556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7083440"/>
              </p:ext>
            </p:extLst>
          </p:nvPr>
        </p:nvGraphicFramePr>
        <p:xfrm>
          <a:off x="4840288" y="5299075"/>
          <a:ext cx="1738312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9" imgW="799920" imgH="431640" progId="Equation.DSMT4">
                  <p:embed/>
                </p:oleObj>
              </mc:Choice>
              <mc:Fallback>
                <p:oleObj name="Equation" r:id="rId9" imgW="79992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288" y="5299075"/>
                        <a:ext cx="1738312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Rectangle 16"/>
          <p:cNvSpPr>
            <a:spLocks noChangeArrowheads="1"/>
          </p:cNvSpPr>
          <p:nvPr/>
        </p:nvSpPr>
        <p:spPr bwMode="auto">
          <a:xfrm>
            <a:off x="3892551" y="5592764"/>
            <a:ext cx="735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361489" name="Rectangle 17"/>
          <p:cNvSpPr>
            <a:spLocks noChangeArrowheads="1"/>
          </p:cNvSpPr>
          <p:nvPr/>
        </p:nvSpPr>
        <p:spPr bwMode="auto">
          <a:xfrm>
            <a:off x="3440113" y="239714"/>
            <a:ext cx="47609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852474"/>
              </p:ext>
            </p:extLst>
          </p:nvPr>
        </p:nvGraphicFramePr>
        <p:xfrm>
          <a:off x="1958975" y="4200525"/>
          <a:ext cx="231775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" imgW="1168200" imgH="431640" progId="Equation.DSMT4">
                  <p:embed/>
                </p:oleObj>
              </mc:Choice>
              <mc:Fallback>
                <p:oleObj name="Equation" r:id="rId3" imgW="1168200" imgH="431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4200525"/>
                        <a:ext cx="2317750" cy="8556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479990"/>
              </p:ext>
            </p:extLst>
          </p:nvPr>
        </p:nvGraphicFramePr>
        <p:xfrm>
          <a:off x="6771141" y="3433083"/>
          <a:ext cx="2432050" cy="310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5" imgW="1320480" imgH="1688760" progId="Equation.DSMT4">
                  <p:embed/>
                </p:oleObj>
              </mc:Choice>
              <mc:Fallback>
                <p:oleObj name="Equation" r:id="rId5" imgW="1320480" imgH="16887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1141" y="3433083"/>
                        <a:ext cx="2432050" cy="31083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18"/>
          <p:cNvSpPr>
            <a:spLocks noChangeArrowheads="1"/>
          </p:cNvSpPr>
          <p:nvPr/>
        </p:nvSpPr>
        <p:spPr bwMode="auto">
          <a:xfrm>
            <a:off x="1120320" y="3099480"/>
            <a:ext cx="82912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8203" name="Rectangle 19"/>
          <p:cNvSpPr>
            <a:spLocks noChangeArrowheads="1"/>
          </p:cNvSpPr>
          <p:nvPr/>
        </p:nvSpPr>
        <p:spPr bwMode="auto">
          <a:xfrm>
            <a:off x="5280932" y="4462236"/>
            <a:ext cx="6626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with</a:t>
            </a:r>
          </a:p>
        </p:txBody>
      </p:sp>
      <p:sp>
        <p:nvSpPr>
          <p:cNvPr id="8205" name="Rectangle 22"/>
          <p:cNvSpPr>
            <a:spLocks noChangeArrowheads="1"/>
          </p:cNvSpPr>
          <p:nvPr/>
        </p:nvSpPr>
        <p:spPr bwMode="auto">
          <a:xfrm>
            <a:off x="5068889" y="5148264"/>
            <a:ext cx="2041525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Rectangle 23"/>
          <p:cNvSpPr>
            <a:spLocks noChangeArrowheads="1"/>
          </p:cNvSpPr>
          <p:nvPr/>
        </p:nvSpPr>
        <p:spPr bwMode="auto">
          <a:xfrm>
            <a:off x="5221289" y="5300664"/>
            <a:ext cx="2041525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19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951842"/>
              </p:ext>
            </p:extLst>
          </p:nvPr>
        </p:nvGraphicFramePr>
        <p:xfrm>
          <a:off x="3505200" y="1776413"/>
          <a:ext cx="1738313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7" imgW="799920" imgH="431640" progId="Equation.DSMT4">
                  <p:embed/>
                </p:oleObj>
              </mc:Choice>
              <mc:Fallback>
                <p:oleObj name="Equation" r:id="rId7" imgW="799920" imgH="43164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776413"/>
                        <a:ext cx="1738313" cy="9382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874CFF51-D249-F89E-722B-8A6EE98A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5513" y="207964"/>
            <a:ext cx="476091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8CF065D8-DC52-74AD-4BAA-657D1BAF9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620" y="1207180"/>
            <a:ext cx="1857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then have: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720725" y="1095376"/>
            <a:ext cx="61277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 gain of the patch is related to the directivity as: </a:t>
            </a:r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/>
        </p:nvGraphicFramePr>
        <p:xfrm>
          <a:off x="4375150" y="1725614"/>
          <a:ext cx="30162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3" imgW="1206360" imgH="253800" progId="Equation.DSMT4">
                  <p:embed/>
                </p:oleObj>
              </mc:Choice>
              <mc:Fallback>
                <p:oleObj name="Equation" r:id="rId3" imgW="1206360" imgH="253800" progId="Equation.DSMT4">
                  <p:embed/>
                  <p:pic>
                    <p:nvPicPr>
                      <p:cNvPr id="1433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5150" y="1725614"/>
                        <a:ext cx="3016250" cy="6365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4849813" y="211139"/>
            <a:ext cx="22288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Gain</a:t>
            </a:r>
          </a:p>
        </p:txBody>
      </p:sp>
      <p:sp>
        <p:nvSpPr>
          <p:cNvPr id="14348" name="Rectangle 9"/>
          <p:cNvSpPr>
            <a:spLocks noChangeArrowheads="1"/>
          </p:cNvSpPr>
          <p:nvPr/>
        </p:nvSpPr>
        <p:spPr bwMode="auto">
          <a:xfrm>
            <a:off x="1485900" y="2630489"/>
            <a:ext cx="781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graphicFrame>
        <p:nvGraphicFramePr>
          <p:cNvPr id="14339" name="Object 10"/>
          <p:cNvGraphicFramePr>
            <a:graphicFrameLocks noChangeAspect="1"/>
          </p:cNvGraphicFramePr>
          <p:nvPr/>
        </p:nvGraphicFramePr>
        <p:xfrm>
          <a:off x="2714625" y="2794000"/>
          <a:ext cx="139700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5" imgW="558720" imgH="444240" progId="Equation.DSMT4">
                  <p:embed/>
                </p:oleObj>
              </mc:Choice>
              <mc:Fallback>
                <p:oleObj name="Equation" r:id="rId5" imgW="558720" imgH="444240" progId="Equation.DSMT4">
                  <p:embed/>
                  <p:pic>
                    <p:nvPicPr>
                      <p:cNvPr id="1433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2794000"/>
                        <a:ext cx="1397000" cy="11128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11"/>
          <p:cNvGraphicFramePr>
            <a:graphicFrameLocks noChangeAspect="1"/>
          </p:cNvGraphicFramePr>
          <p:nvPr/>
        </p:nvGraphicFramePr>
        <p:xfrm>
          <a:off x="3348038" y="4960041"/>
          <a:ext cx="3370262" cy="937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7" imgW="1600200" imgH="444240" progId="Equation.DSMT4">
                  <p:embed/>
                </p:oleObj>
              </mc:Choice>
              <mc:Fallback>
                <p:oleObj name="Equation" r:id="rId7" imgW="1600200" imgH="444240" progId="Equation.DSMT4">
                  <p:embed/>
                  <p:pic>
                    <p:nvPicPr>
                      <p:cNvPr id="1434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4960041"/>
                        <a:ext cx="3370262" cy="9375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2347914" y="6259514"/>
            <a:ext cx="7338547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CAD formulas for all of the </a:t>
            </a:r>
            <a:r>
              <a:rPr lang="en-US" sz="2400" b="0" i="1" dirty="0">
                <a:solidFill>
                  <a:srgbClr val="0000FF"/>
                </a:solidFill>
                <a:latin typeface="Times New Roman" pitchFamily="18" charset="0"/>
              </a:rPr>
              <a:t>Q</a:t>
            </a:r>
            <a:r>
              <a:rPr lang="en-US" sz="2000" b="0" dirty="0">
                <a:solidFill>
                  <a:srgbClr val="0000FF"/>
                </a:solidFill>
              </a:rPr>
              <a:t> factors were presented in Notes 3. 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2690813" y="4468814"/>
            <a:ext cx="4280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and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89799" y="3292475"/>
            <a:ext cx="4435475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Note: </a:t>
            </a:r>
          </a:p>
          <a:p>
            <a:pPr algn="ctr"/>
            <a:r>
              <a:rPr lang="en-US" b="0" dirty="0"/>
              <a:t>CAD formulas for all </a:t>
            </a:r>
            <a:r>
              <a:rPr lang="en-US" b="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="0" dirty="0"/>
              <a:t>’s have now been derived, except for </a:t>
            </a:r>
            <a:r>
              <a:rPr lang="en-US" b="0" i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="0" baseline="-25000" dirty="0" err="1">
                <a:latin typeface="Times New Roman" pitchFamily="18" charset="0"/>
                <a:cs typeface="Times New Roman" pitchFamily="18" charset="0"/>
              </a:rPr>
              <a:t>sw</a:t>
            </a:r>
            <a:r>
              <a:rPr lang="en-US" b="0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6" name="Rectangle 6"/>
          <p:cNvSpPr>
            <a:spLocks noChangeArrowheads="1"/>
          </p:cNvSpPr>
          <p:nvPr/>
        </p:nvSpPr>
        <p:spPr bwMode="auto">
          <a:xfrm>
            <a:off x="749300" y="1333501"/>
            <a:ext cx="2051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From Notes 1:</a:t>
            </a:r>
          </a:p>
        </p:txBody>
      </p:sp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4160838" y="204789"/>
            <a:ext cx="41195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Gain 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147887" y="2050426"/>
          <a:ext cx="2756487" cy="1149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3" imgW="2789068" imgH="1163025" progId="Equation.DSMT4">
                  <p:embed/>
                </p:oleObj>
              </mc:Choice>
              <mc:Fallback>
                <p:oleObj name="Equation" r:id="rId3" imgW="2789068" imgH="1163025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7887" y="2050426"/>
                        <a:ext cx="2756487" cy="1149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355186"/>
              </p:ext>
            </p:extLst>
          </p:nvPr>
        </p:nvGraphicFramePr>
        <p:xfrm>
          <a:off x="5608638" y="2268538"/>
          <a:ext cx="162242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5" imgW="1621769" imgH="643161" progId="Equation.DSMT4">
                  <p:embed/>
                </p:oleObj>
              </mc:Choice>
              <mc:Fallback>
                <p:oleObj name="Equation" r:id="rId5" imgW="1621769" imgH="643161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08638" y="2268538"/>
                        <a:ext cx="1622425" cy="6429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24075" y="3830637"/>
          <a:ext cx="5140132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7" imgW="2247840" imgH="736560" progId="Equation.DSMT4">
                  <p:embed/>
                </p:oleObj>
              </mc:Choice>
              <mc:Fallback>
                <p:oleObj name="Equation" r:id="rId7" imgW="2247840" imgH="7365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24075" y="3830637"/>
                        <a:ext cx="5140132" cy="168433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38600" y="5838825"/>
            <a:ext cx="6878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(This will be derived later from the spectral-domain method.)</a:t>
            </a:r>
          </a:p>
        </p:txBody>
      </p:sp>
      <p:sp>
        <p:nvSpPr>
          <p:cNvPr id="10" name="Bent-Up Arrow 9"/>
          <p:cNvSpPr/>
          <p:nvPr/>
        </p:nvSpPr>
        <p:spPr bwMode="auto">
          <a:xfrm flipV="1">
            <a:off x="7658100" y="4695825"/>
            <a:ext cx="600075" cy="752475"/>
          </a:xfrm>
          <a:prstGeom prst="bentUpArrow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10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8" name="Object 7"/>
          <p:cNvGraphicFramePr>
            <a:graphicFrameLocks noChangeAspect="1"/>
          </p:cNvGraphicFramePr>
          <p:nvPr/>
        </p:nvGraphicFramePr>
        <p:xfrm>
          <a:off x="4594225" y="992189"/>
          <a:ext cx="30162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Equation" r:id="rId3" imgW="1206360" imgH="253800" progId="Equation.DSMT4">
                  <p:embed/>
                </p:oleObj>
              </mc:Choice>
              <mc:Fallback>
                <p:oleObj name="Equation" r:id="rId3" imgW="1206360" imgH="253800" progId="Equation.DSMT4">
                  <p:embed/>
                  <p:pic>
                    <p:nvPicPr>
                      <p:cNvPr id="1433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4225" y="992189"/>
                        <a:ext cx="3016250" cy="6365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4767262" y="192089"/>
            <a:ext cx="283368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E4BB80A3-C7F8-442D-BE64-53AD5D052A9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593360"/>
              </p:ext>
            </p:extLst>
          </p:nvPr>
        </p:nvGraphicFramePr>
        <p:xfrm>
          <a:off x="805526" y="3475516"/>
          <a:ext cx="1961193" cy="724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2" name="Equation" r:id="rId5" imgW="1168200" imgH="431640" progId="Equation.DSMT4">
                  <p:embed/>
                </p:oleObj>
              </mc:Choice>
              <mc:Fallback>
                <p:oleObj name="Equation" r:id="rId5" imgW="1168200" imgH="43164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5526" y="3475516"/>
                        <a:ext cx="1961193" cy="72434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416550" y="1975023"/>
          <a:ext cx="1193800" cy="952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3" name="Equation" r:id="rId7" imgW="1397593" imgH="1114355" progId="Equation.DSMT4">
                  <p:embed/>
                </p:oleObj>
              </mc:Choice>
              <mc:Fallback>
                <p:oleObj name="Equation" r:id="rId7" imgW="1397593" imgH="1114355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6550" y="1975023"/>
                        <a:ext cx="1193800" cy="9523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359765"/>
              </p:ext>
            </p:extLst>
          </p:nvPr>
        </p:nvGraphicFramePr>
        <p:xfrm>
          <a:off x="4425950" y="3257550"/>
          <a:ext cx="337185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4" name="Equation" r:id="rId9" imgW="3371278" imgH="938784" progId="Equation.DSMT4">
                  <p:embed/>
                </p:oleObj>
              </mc:Choice>
              <mc:Fallback>
                <p:oleObj name="Equation" r:id="rId9" imgW="3371278" imgH="938784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25950" y="3257550"/>
                        <a:ext cx="3371850" cy="9382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789841"/>
              </p:ext>
            </p:extLst>
          </p:nvPr>
        </p:nvGraphicFramePr>
        <p:xfrm>
          <a:off x="6821487" y="5915124"/>
          <a:ext cx="1185863" cy="66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" name="Equation" r:id="rId11" imgW="698400" imgH="393480" progId="Equation.DSMT4">
                  <p:embed/>
                </p:oleObj>
              </mc:Choice>
              <mc:Fallback>
                <p:oleObj name="Equation" r:id="rId11" imgW="698400" imgH="393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21487" y="5915124"/>
                        <a:ext cx="1185863" cy="6698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652137"/>
              </p:ext>
            </p:extLst>
          </p:nvPr>
        </p:nvGraphicFramePr>
        <p:xfrm>
          <a:off x="4438650" y="4316413"/>
          <a:ext cx="3597275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6" name="Equation" r:id="rId13" imgW="2019240" imgH="482400" progId="Equation.DSMT4">
                  <p:embed/>
                </p:oleObj>
              </mc:Choice>
              <mc:Fallback>
                <p:oleObj name="Equation" r:id="rId13" imgW="2019240" imgH="4824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38650" y="4316413"/>
                        <a:ext cx="3597275" cy="8588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883329"/>
              </p:ext>
            </p:extLst>
          </p:nvPr>
        </p:nvGraphicFramePr>
        <p:xfrm>
          <a:off x="4268788" y="5821363"/>
          <a:ext cx="2229144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Equation" r:id="rId15" imgW="1272873" imgH="465695" progId="Equation.DSMT4">
                  <p:embed/>
                </p:oleObj>
              </mc:Choice>
              <mc:Fallback>
                <p:oleObj name="Equation" r:id="rId15" imgW="1272873" imgH="465695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268788" y="5821363"/>
                        <a:ext cx="2229144" cy="8143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9159874" y="3525838"/>
          <a:ext cx="2002141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Equation" r:id="rId17" imgW="1187158" imgH="490370" progId="Equation.DSMT4">
                  <p:embed/>
                </p:oleObj>
              </mc:Choice>
              <mc:Fallback>
                <p:oleObj name="Equation" r:id="rId17" imgW="1187158" imgH="49037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159874" y="3525838"/>
                        <a:ext cx="2002141" cy="8270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9571038" y="4638675"/>
          <a:ext cx="121443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9" name="Equation" r:id="rId19" imgW="611798" imgH="245011" progId="Equation.DSMT4">
                  <p:embed/>
                </p:oleObj>
              </mc:Choice>
              <mc:Fallback>
                <p:oleObj name="Equation" r:id="rId19" imgW="611798" imgH="245011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9571038" y="4638675"/>
                        <a:ext cx="1214437" cy="485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8580488" y="5262562"/>
          <a:ext cx="3410022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0" name="Equation" r:id="rId21" imgW="2166798" imgH="711054" progId="Equation.DSMT4">
                  <p:embed/>
                </p:oleObj>
              </mc:Choice>
              <mc:Fallback>
                <p:oleObj name="Equation" r:id="rId21" imgW="2166798" imgH="711054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580488" y="5262562"/>
                        <a:ext cx="3410022" cy="11191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FA20AD8-9815-223C-F67F-809A62D8A8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534807"/>
              </p:ext>
            </p:extLst>
          </p:nvPr>
        </p:nvGraphicFramePr>
        <p:xfrm>
          <a:off x="1058863" y="2012840"/>
          <a:ext cx="1629136" cy="879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1" name="Equation" r:id="rId23" imgW="799920" imgH="431640" progId="Equation.DSMT4">
                  <p:embed/>
                </p:oleObj>
              </mc:Choice>
              <mc:Fallback>
                <p:oleObj name="Equation" r:id="rId23" imgW="7999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058863" y="2012840"/>
                        <a:ext cx="1629136" cy="879216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1534A12-EB06-39BE-F679-0BE67F6939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761474"/>
              </p:ext>
            </p:extLst>
          </p:nvPr>
        </p:nvGraphicFramePr>
        <p:xfrm>
          <a:off x="928688" y="4394200"/>
          <a:ext cx="1701263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Equation" r:id="rId25" imgW="1495661" imgH="1914933" progId="Equation.DSMT4">
                  <p:embed/>
                </p:oleObj>
              </mc:Choice>
              <mc:Fallback>
                <p:oleObj name="Equation" r:id="rId25" imgW="1495661" imgH="191493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928688" y="4394200"/>
                        <a:ext cx="1701263" cy="2178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721D2C5-FBC5-8BDD-638D-588CA20A5A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421924"/>
              </p:ext>
            </p:extLst>
          </p:nvPr>
        </p:nvGraphicFramePr>
        <p:xfrm>
          <a:off x="5346701" y="5312515"/>
          <a:ext cx="1403350" cy="383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Equation" r:id="rId27" imgW="1725401" imgH="471195" progId="Equation.DSMT4">
                  <p:embed/>
                </p:oleObj>
              </mc:Choice>
              <mc:Fallback>
                <p:oleObj name="Equation" r:id="rId27" imgW="1725401" imgH="47119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346701" y="5312515"/>
                        <a:ext cx="1403350" cy="38343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319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10089" y="200026"/>
            <a:ext cx="2700337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2" name="Text Box 25"/>
          <p:cNvSpPr txBox="1">
            <a:spLocks noChangeArrowheads="1"/>
          </p:cNvSpPr>
          <p:nvPr/>
        </p:nvSpPr>
        <p:spPr bwMode="auto">
          <a:xfrm>
            <a:off x="1062681" y="1360488"/>
            <a:ext cx="1032407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0" dirty="0">
                <a:solidFill>
                  <a:srgbClr val="0000FF"/>
                </a:solidFill>
              </a:rPr>
              <a:t>In this set of notes we calculate a CAD formula for the </a:t>
            </a:r>
            <a:r>
              <a:rPr lang="en-US" sz="2000" b="0" dirty="0">
                <a:solidFill>
                  <a:srgbClr val="FF3300"/>
                </a:solidFill>
              </a:rPr>
              <a:t>directivity, gain, and efficiency of the circular patch</a:t>
            </a:r>
            <a:r>
              <a:rPr lang="en-US" sz="2000" b="0" dirty="0">
                <a:solidFill>
                  <a:srgbClr val="0000FF"/>
                </a:solidFill>
              </a:rPr>
              <a:t>, which is accurate for a thin substrate.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000" b="0" dirty="0">
              <a:solidFill>
                <a:srgbClr val="0000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0" dirty="0">
                <a:solidFill>
                  <a:srgbClr val="0000FF"/>
                </a:solidFill>
              </a:rPr>
              <a:t>The formulas are based on the CAD formula for </a:t>
            </a:r>
            <a:r>
              <a:rPr lang="en-US" sz="2000" b="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000" b="0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dirty="0">
                <a:solidFill>
                  <a:srgbClr val="0000FF"/>
                </a:solidFill>
              </a:rPr>
              <a:t>that was derived in Notes 19.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45001" y="155576"/>
            <a:ext cx="280987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</a:t>
            </a:r>
          </a:p>
        </p:txBody>
      </p:sp>
      <p:sp>
        <p:nvSpPr>
          <p:cNvPr id="103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592080"/>
              </p:ext>
            </p:extLst>
          </p:nvPr>
        </p:nvGraphicFramePr>
        <p:xfrm>
          <a:off x="2559865" y="1355124"/>
          <a:ext cx="3048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3" imgW="1650960" imgH="482400" progId="Equation.DSMT4">
                  <p:embed/>
                </p:oleObj>
              </mc:Choice>
              <mc:Fallback>
                <p:oleObj name="Equation" r:id="rId3" imgW="1650960" imgH="48240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865" y="1355124"/>
                        <a:ext cx="3048000" cy="889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672440"/>
              </p:ext>
            </p:extLst>
          </p:nvPr>
        </p:nvGraphicFramePr>
        <p:xfrm>
          <a:off x="4136971" y="2830402"/>
          <a:ext cx="3629025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5" imgW="1930320" imgH="431640" progId="Equation.DSMT4">
                  <p:embed/>
                </p:oleObj>
              </mc:Choice>
              <mc:Fallback>
                <p:oleObj name="Equation" r:id="rId5" imgW="193032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6971" y="2830402"/>
                        <a:ext cx="3629025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101648"/>
              </p:ext>
            </p:extLst>
          </p:nvPr>
        </p:nvGraphicFramePr>
        <p:xfrm>
          <a:off x="2307441" y="4196829"/>
          <a:ext cx="64611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7" imgW="3581280" imgH="431640" progId="Equation.DSMT4">
                  <p:embed/>
                </p:oleObj>
              </mc:Choice>
              <mc:Fallback>
                <p:oleObj name="Equation" r:id="rId7" imgW="358128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7441" y="4196829"/>
                        <a:ext cx="6461125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067682"/>
              </p:ext>
            </p:extLst>
          </p:nvPr>
        </p:nvGraphicFramePr>
        <p:xfrm>
          <a:off x="2333367" y="5021648"/>
          <a:ext cx="641350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9" imgW="3720960" imgH="431640" progId="Equation.DSMT4">
                  <p:embed/>
                </p:oleObj>
              </mc:Choice>
              <mc:Fallback>
                <p:oleObj name="Equation" r:id="rId9" imgW="37209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367" y="5021648"/>
                        <a:ext cx="6413500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913751"/>
              </p:ext>
            </p:extLst>
          </p:nvPr>
        </p:nvGraphicFramePr>
        <p:xfrm>
          <a:off x="4977025" y="5884530"/>
          <a:ext cx="1938338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11" imgW="1168200" imgH="431640" progId="Equation.DSMT4">
                  <p:embed/>
                </p:oleObj>
              </mc:Choice>
              <mc:Fallback>
                <p:oleObj name="Equation" r:id="rId11" imgW="116820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7025" y="5884530"/>
                        <a:ext cx="1938338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Text Box 16"/>
          <p:cNvSpPr txBox="1">
            <a:spLocks noChangeArrowheads="1"/>
          </p:cNvSpPr>
          <p:nvPr/>
        </p:nvSpPr>
        <p:spPr bwMode="auto">
          <a:xfrm>
            <a:off x="1109264" y="966977"/>
            <a:ext cx="126207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have:</a:t>
            </a:r>
          </a:p>
        </p:txBody>
      </p:sp>
      <p:sp>
        <p:nvSpPr>
          <p:cNvPr id="1039" name="Text Box 17"/>
          <p:cNvSpPr txBox="1">
            <a:spLocks noChangeArrowheads="1"/>
          </p:cNvSpPr>
          <p:nvPr/>
        </p:nvSpPr>
        <p:spPr bwMode="auto">
          <a:xfrm>
            <a:off x="3283599" y="2473191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Text Box 17">
            <a:extLst>
              <a:ext uri="{FF2B5EF4-FFF2-40B4-BE49-F238E27FC236}">
                <a16:creationId xmlns:a16="http://schemas.microsoft.com/office/drawing/2014/main" id="{EF4EAF5F-B5D7-2F9A-99DD-D063CE8C0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779" y="3714788"/>
            <a:ext cx="20201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Notes 17: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11854"/>
              </p:ext>
            </p:extLst>
          </p:nvPr>
        </p:nvGraphicFramePr>
        <p:xfrm>
          <a:off x="9942513" y="5580063"/>
          <a:ext cx="1754187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3" imgW="1754187" imgH="439109" progId="Equation.DSMT4">
                  <p:embed/>
                </p:oleObj>
              </mc:Choice>
              <mc:Fallback>
                <p:oleObj name="Equation" r:id="rId13" imgW="1754187" imgH="43910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942513" y="5580063"/>
                        <a:ext cx="1754187" cy="43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972675" y="5124450"/>
            <a:ext cx="1588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Assumption</a:t>
            </a:r>
            <a:r>
              <a:rPr lang="en-US" b="0" dirty="0" smtClean="0">
                <a:solidFill>
                  <a:srgbClr val="000099"/>
                </a:solidFill>
              </a:rPr>
              <a:t>:</a:t>
            </a:r>
            <a:endParaRPr lang="en-US" b="0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87751" y="107951"/>
            <a:ext cx="4441824" cy="806449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  <a:endParaRPr lang="en-US" sz="3600" b="1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3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850149"/>
              </p:ext>
            </p:extLst>
          </p:nvPr>
        </p:nvGraphicFramePr>
        <p:xfrm>
          <a:off x="1255713" y="4311650"/>
          <a:ext cx="9544050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3" imgW="5549760" imgH="888840" progId="Equation.DSMT4">
                  <p:embed/>
                </p:oleObj>
              </mc:Choice>
              <mc:Fallback>
                <p:oleObj name="Equation" r:id="rId3" imgW="5549760" imgH="888840" progId="Equation.DSMT4">
                  <p:embed/>
                  <p:pic>
                    <p:nvPicPr>
                      <p:cNvPr id="10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713" y="4311650"/>
                        <a:ext cx="9544050" cy="1527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Text Box 16"/>
          <p:cNvSpPr txBox="1">
            <a:spLocks noChangeArrowheads="1"/>
          </p:cNvSpPr>
          <p:nvPr/>
        </p:nvSpPr>
        <p:spPr bwMode="auto">
          <a:xfrm>
            <a:off x="490139" y="1233677"/>
            <a:ext cx="38637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</a:t>
            </a:r>
            <a:r>
              <a:rPr lang="en-US" sz="2000" b="0" dirty="0" smtClean="0">
                <a:solidFill>
                  <a:srgbClr val="0000FF"/>
                </a:solidFill>
              </a:rPr>
              <a:t>then have for the numerator: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4562475" y="4495800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4867275" y="4867275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4467225" y="4838700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6267450" y="4619625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3457575" y="4610100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4629150" y="4829175"/>
            <a:ext cx="190500" cy="3143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404081"/>
              </p:ext>
            </p:extLst>
          </p:nvPr>
        </p:nvGraphicFramePr>
        <p:xfrm>
          <a:off x="1179513" y="1806575"/>
          <a:ext cx="9544050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5" imgW="5549760" imgH="888840" progId="Equation.DSMT4">
                  <p:embed/>
                </p:oleObj>
              </mc:Choice>
              <mc:Fallback>
                <p:oleObj name="Equation" r:id="rId5" imgW="5549760" imgH="888840" progId="Equation.DSMT4">
                  <p:embed/>
                  <p:pic>
                    <p:nvPicPr>
                      <p:cNvPr id="10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1806575"/>
                        <a:ext cx="9544050" cy="1527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1623614" y="3853052"/>
            <a:ext cx="11544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</a:rPr>
              <a:t>Simplify:</a:t>
            </a:r>
            <a:endParaRPr lang="en-US" sz="2000" b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851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54426" y="185739"/>
            <a:ext cx="4640263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205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294266"/>
              </p:ext>
            </p:extLst>
          </p:nvPr>
        </p:nvGraphicFramePr>
        <p:xfrm>
          <a:off x="2027238" y="1793875"/>
          <a:ext cx="7964487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3" imgW="4584600" imgH="787320" progId="Equation.DSMT4">
                  <p:embed/>
                </p:oleObj>
              </mc:Choice>
              <mc:Fallback>
                <p:oleObj name="Equation" r:id="rId3" imgW="4584600" imgH="78732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1793875"/>
                        <a:ext cx="7964487" cy="1366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790348" y="1211489"/>
            <a:ext cx="3919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thus have for the numerator: </a:t>
            </a:r>
          </a:p>
        </p:txBody>
      </p:sp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118156"/>
              </p:ext>
            </p:extLst>
          </p:nvPr>
        </p:nvGraphicFramePr>
        <p:xfrm>
          <a:off x="7365094" y="4946651"/>
          <a:ext cx="1276874" cy="705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5" imgW="711000" imgH="393480" progId="Equation.DSMT4">
                  <p:embed/>
                </p:oleObj>
              </mc:Choice>
              <mc:Fallback>
                <p:oleObj name="Equation" r:id="rId5" imgW="7110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5094" y="4946651"/>
                        <a:ext cx="1276874" cy="7057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059440"/>
              </p:ext>
            </p:extLst>
          </p:nvPr>
        </p:nvGraphicFramePr>
        <p:xfrm>
          <a:off x="7322977" y="5759680"/>
          <a:ext cx="2198687" cy="704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7" imgW="1307880" imgH="419040" progId="Equation.DSMT4">
                  <p:embed/>
                </p:oleObj>
              </mc:Choice>
              <mc:Fallback>
                <p:oleObj name="Equation" r:id="rId7" imgW="1307880" imgH="419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2977" y="5759680"/>
                        <a:ext cx="2198687" cy="7046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1059544" y="3729946"/>
            <a:ext cx="8245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now let </a:t>
            </a:r>
            <a:r>
              <a:rPr lang="en-US" sz="2000" b="0" i="1" dirty="0">
                <a:solidFill>
                  <a:srgbClr val="0000FF"/>
                </a:solidFill>
                <a:sym typeface="Symbol" pitchFamily="18" charset="2"/>
              </a:rPr>
              <a:t>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  </a:t>
            </a:r>
            <a:r>
              <a:rPr lang="en-US" sz="2000" b="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0 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to calculate the </a:t>
            </a:r>
            <a:r>
              <a:rPr lang="en-US" sz="2000" b="0" dirty="0">
                <a:solidFill>
                  <a:srgbClr val="FF0000"/>
                </a:solidFill>
                <a:sym typeface="Symbol" pitchFamily="18" charset="2"/>
              </a:rPr>
              <a:t>numerator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 of the directivity expression.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8310650"/>
              </p:ext>
            </p:extLst>
          </p:nvPr>
        </p:nvGraphicFramePr>
        <p:xfrm>
          <a:off x="2076905" y="4819198"/>
          <a:ext cx="227171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9" imgW="1180800" imgH="203040" progId="Equation.DSMT4">
                  <p:embed/>
                </p:oleObj>
              </mc:Choice>
              <mc:Fallback>
                <p:oleObj name="Equation" r:id="rId9" imgW="118080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905" y="4819198"/>
                        <a:ext cx="227171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483070"/>
              </p:ext>
            </p:extLst>
          </p:nvPr>
        </p:nvGraphicFramePr>
        <p:xfrm>
          <a:off x="2346325" y="5392738"/>
          <a:ext cx="1735138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11" imgW="901440" imgH="253800" progId="Equation.DSMT4">
                  <p:embed/>
                </p:oleObj>
              </mc:Choice>
              <mc:Fallback>
                <p:oleObj name="Equation" r:id="rId11" imgW="90144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5392738"/>
                        <a:ext cx="1735138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7400926" y="4441826"/>
          <a:ext cx="131921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13" imgW="685800" imgH="203040" progId="Equation.DSMT4">
                  <p:embed/>
                </p:oleObj>
              </mc:Choice>
              <mc:Fallback>
                <p:oleObj name="Equation" r:id="rId13" imgW="68580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0926" y="4441826"/>
                        <a:ext cx="131921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3425825" y="200026"/>
            <a:ext cx="5016500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3082" name="Rectangle 102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Rectangle 102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4" name="Rectangle 102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5" name="Rectangle 1030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10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634169"/>
              </p:ext>
            </p:extLst>
          </p:nvPr>
        </p:nvGraphicFramePr>
        <p:xfrm>
          <a:off x="2470150" y="1325563"/>
          <a:ext cx="756602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3" imgW="4356000" imgH="431640" progId="Equation.DSMT4">
                  <p:embed/>
                </p:oleObj>
              </mc:Choice>
              <mc:Fallback>
                <p:oleObj name="Equation" r:id="rId3" imgW="4356000" imgH="431640" progId="Equation.DSMT4">
                  <p:embed/>
                  <p:pic>
                    <p:nvPicPr>
                      <p:cNvPr id="0" name="Object 10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1325563"/>
                        <a:ext cx="7566025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0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504467"/>
              </p:ext>
            </p:extLst>
          </p:nvPr>
        </p:nvGraphicFramePr>
        <p:xfrm>
          <a:off x="2682875" y="2922588"/>
          <a:ext cx="5487988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5" imgW="3581280" imgH="660240" progId="Equation.DSMT4">
                  <p:embed/>
                </p:oleObj>
              </mc:Choice>
              <mc:Fallback>
                <p:oleObj name="Equation" r:id="rId5" imgW="3581280" imgH="660240" progId="Equation.DSMT4">
                  <p:embed/>
                  <p:pic>
                    <p:nvPicPr>
                      <p:cNvPr id="0" name="Object 10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75" y="2922588"/>
                        <a:ext cx="5487988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0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396021"/>
              </p:ext>
            </p:extLst>
          </p:nvPr>
        </p:nvGraphicFramePr>
        <p:xfrm>
          <a:off x="2795588" y="4121150"/>
          <a:ext cx="50720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7" imgW="3403440" imgH="660240" progId="Equation.DSMT4">
                  <p:embed/>
                </p:oleObj>
              </mc:Choice>
              <mc:Fallback>
                <p:oleObj name="Equation" r:id="rId7" imgW="3403440" imgH="660240" progId="Equation.DSMT4">
                  <p:embed/>
                  <p:pic>
                    <p:nvPicPr>
                      <p:cNvPr id="0" name="Object 10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5588" y="4121150"/>
                        <a:ext cx="5072062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10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777543"/>
              </p:ext>
            </p:extLst>
          </p:nvPr>
        </p:nvGraphicFramePr>
        <p:xfrm>
          <a:off x="4641850" y="5478463"/>
          <a:ext cx="286861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9" imgW="1650960" imgH="660240" progId="Equation.DSMT4">
                  <p:embed/>
                </p:oleObj>
              </mc:Choice>
              <mc:Fallback>
                <p:oleObj name="Equation" r:id="rId9" imgW="1650960" imgH="660240" progId="Equation.DSMT4">
                  <p:embed/>
                  <p:pic>
                    <p:nvPicPr>
                      <p:cNvPr id="0" name="Object 10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5478463"/>
                        <a:ext cx="286861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6" name="Rectangle 1039"/>
          <p:cNvSpPr>
            <a:spLocks noChangeArrowheads="1"/>
          </p:cNvSpPr>
          <p:nvPr/>
        </p:nvSpPr>
        <p:spPr bwMode="auto">
          <a:xfrm>
            <a:off x="1497014" y="901701"/>
            <a:ext cx="19797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 </a:t>
            </a:r>
          </a:p>
        </p:txBody>
      </p:sp>
      <p:sp>
        <p:nvSpPr>
          <p:cNvPr id="3087" name="Rectangle 1040"/>
          <p:cNvSpPr>
            <a:spLocks noChangeArrowheads="1"/>
          </p:cNvSpPr>
          <p:nvPr/>
        </p:nvSpPr>
        <p:spPr bwMode="auto">
          <a:xfrm>
            <a:off x="2032000" y="2424114"/>
            <a:ext cx="692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3088" name="Rectangle 1041"/>
          <p:cNvSpPr>
            <a:spLocks noChangeArrowheads="1"/>
          </p:cNvSpPr>
          <p:nvPr/>
        </p:nvSpPr>
        <p:spPr bwMode="auto">
          <a:xfrm>
            <a:off x="2062163" y="5230814"/>
            <a:ext cx="1985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We then see that </a:t>
            </a:r>
          </a:p>
        </p:txBody>
      </p:sp>
      <p:graphicFrame>
        <p:nvGraphicFramePr>
          <p:cNvPr id="3078" name="Object 10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38154"/>
              </p:ext>
            </p:extLst>
          </p:nvPr>
        </p:nvGraphicFramePr>
        <p:xfrm>
          <a:off x="9245600" y="4972050"/>
          <a:ext cx="1930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11" imgW="1295280" imgH="291960" progId="Equation.DSMT4">
                  <p:embed/>
                </p:oleObj>
              </mc:Choice>
              <mc:Fallback>
                <p:oleObj name="Equation" r:id="rId11" imgW="1295280" imgH="291960" progId="Equation.DSMT4">
                  <p:embed/>
                  <p:pic>
                    <p:nvPicPr>
                      <p:cNvPr id="0" name="Object 10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45600" y="4972050"/>
                        <a:ext cx="1930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10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436898"/>
              </p:ext>
            </p:extLst>
          </p:nvPr>
        </p:nvGraphicFramePr>
        <p:xfrm>
          <a:off x="9818688" y="5572125"/>
          <a:ext cx="10604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13" imgW="711000" imgH="266400" progId="Equation.DSMT4">
                  <p:embed/>
                </p:oleObj>
              </mc:Choice>
              <mc:Fallback>
                <p:oleObj name="Equation" r:id="rId13" imgW="711000" imgH="266400" progId="Equation.DSMT4">
                  <p:embed/>
                  <p:pic>
                    <p:nvPicPr>
                      <p:cNvPr id="0" name="Object 10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8688" y="5572125"/>
                        <a:ext cx="106045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8506047" y="1350335"/>
            <a:ext cx="563526" cy="6804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25888" y="223839"/>
            <a:ext cx="431641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771406"/>
              </p:ext>
            </p:extLst>
          </p:nvPr>
        </p:nvGraphicFramePr>
        <p:xfrm>
          <a:off x="4710852" y="4569564"/>
          <a:ext cx="3209925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1765080" imgH="660240" progId="Equation.DSMT4">
                  <p:embed/>
                </p:oleObj>
              </mc:Choice>
              <mc:Fallback>
                <p:oleObj name="Equation" r:id="rId3" imgW="1765080" imgH="6602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852" y="4569564"/>
                        <a:ext cx="3209925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710950"/>
              </p:ext>
            </p:extLst>
          </p:nvPr>
        </p:nvGraphicFramePr>
        <p:xfrm>
          <a:off x="3022047" y="2128248"/>
          <a:ext cx="6227762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5" imgW="3098520" imgH="431640" progId="Equation.DSMT4">
                  <p:embed/>
                </p:oleObj>
              </mc:Choice>
              <mc:Fallback>
                <p:oleObj name="Equation" r:id="rId5" imgW="3098520" imgH="4316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047" y="2128248"/>
                        <a:ext cx="6227762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16"/>
          <p:cNvSpPr>
            <a:spLocks noChangeArrowheads="1"/>
          </p:cNvSpPr>
          <p:nvPr/>
        </p:nvSpPr>
        <p:spPr bwMode="auto">
          <a:xfrm>
            <a:off x="1839913" y="1425575"/>
            <a:ext cx="22139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 that: </a:t>
            </a:r>
          </a:p>
        </p:txBody>
      </p:sp>
      <p:sp>
        <p:nvSpPr>
          <p:cNvPr id="4107" name="Rectangle 17"/>
          <p:cNvSpPr>
            <a:spLocks noChangeArrowheads="1"/>
          </p:cNvSpPr>
          <p:nvPr/>
        </p:nvSpPr>
        <p:spPr bwMode="auto">
          <a:xfrm>
            <a:off x="3141663" y="4103689"/>
            <a:ext cx="692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41701" y="206376"/>
            <a:ext cx="462597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1046164" y="1495426"/>
            <a:ext cx="19797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</a:t>
            </a:r>
            <a:r>
              <a:rPr lang="en-US" sz="2000" b="0" dirty="0">
                <a:solidFill>
                  <a:srgbClr val="0000FF"/>
                </a:solidFill>
                <a:sym typeface="Symbol" pitchFamily="18" charset="2"/>
              </a:rPr>
              <a:t>we have: 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626198"/>
              </p:ext>
            </p:extLst>
          </p:nvPr>
        </p:nvGraphicFramePr>
        <p:xfrm>
          <a:off x="2273301" y="1579564"/>
          <a:ext cx="7383463" cy="177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3911400" imgH="939600" progId="Equation.DSMT4">
                  <p:embed/>
                </p:oleObj>
              </mc:Choice>
              <mc:Fallback>
                <p:oleObj name="Equation" r:id="rId3" imgW="3911400" imgH="939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1" y="1579564"/>
                        <a:ext cx="7383463" cy="177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12"/>
          <p:cNvSpPr>
            <a:spLocks noChangeArrowheads="1"/>
          </p:cNvSpPr>
          <p:nvPr/>
        </p:nvSpPr>
        <p:spPr bwMode="auto">
          <a:xfrm>
            <a:off x="1343025" y="4159250"/>
            <a:ext cx="79861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For the </a:t>
            </a:r>
            <a:r>
              <a:rPr lang="en-US" sz="2000" b="0" dirty="0">
                <a:solidFill>
                  <a:srgbClr val="FF3300"/>
                </a:solidFill>
              </a:rPr>
              <a:t>denominator</a:t>
            </a:r>
            <a:r>
              <a:rPr lang="en-US" sz="2000" b="0" dirty="0">
                <a:solidFill>
                  <a:srgbClr val="0000FF"/>
                </a:solidFill>
              </a:rPr>
              <a:t> in the directivity formula, we have from Notes 17:</a:t>
            </a:r>
          </a:p>
        </p:txBody>
      </p:sp>
      <p:graphicFrame>
        <p:nvGraphicFramePr>
          <p:cNvPr id="512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834070"/>
              </p:ext>
            </p:extLst>
          </p:nvPr>
        </p:nvGraphicFramePr>
        <p:xfrm>
          <a:off x="4435475" y="4695825"/>
          <a:ext cx="2843213" cy="173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5" imgW="1460160" imgH="888840" progId="Equation.DSMT4">
                  <p:embed/>
                </p:oleObj>
              </mc:Choice>
              <mc:Fallback>
                <p:oleObj name="Equation" r:id="rId5" imgW="1460160" imgH="8888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5475" y="4695825"/>
                        <a:ext cx="2843213" cy="173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14713" y="252414"/>
            <a:ext cx="4760912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Directivity (cont.)</a:t>
            </a: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338264" y="1266826"/>
            <a:ext cx="21669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 smtClean="0">
                <a:solidFill>
                  <a:srgbClr val="0000FF"/>
                </a:solidFill>
              </a:rPr>
              <a:t>Hence, we have: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614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990919"/>
              </p:ext>
            </p:extLst>
          </p:nvPr>
        </p:nvGraphicFramePr>
        <p:xfrm>
          <a:off x="4046169" y="4948534"/>
          <a:ext cx="4659312" cy="150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3" imgW="2234880" imgH="723600" progId="Equation.DSMT4">
                  <p:embed/>
                </p:oleObj>
              </mc:Choice>
              <mc:Fallback>
                <p:oleObj name="Equation" r:id="rId3" imgW="2234880" imgH="723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6169" y="4948534"/>
                        <a:ext cx="4659312" cy="15097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267772"/>
              </p:ext>
            </p:extLst>
          </p:nvPr>
        </p:nvGraphicFramePr>
        <p:xfrm>
          <a:off x="2568575" y="1181100"/>
          <a:ext cx="6800850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5" imgW="3441600" imgH="1346040" progId="Equation.DSMT4">
                  <p:embed/>
                </p:oleObj>
              </mc:Choice>
              <mc:Fallback>
                <p:oleObj name="Equation" r:id="rId5" imgW="3441600" imgH="13460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1181100"/>
                        <a:ext cx="6800850" cy="266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Rectangle 15"/>
          <p:cNvSpPr>
            <a:spLocks noChangeArrowheads="1"/>
          </p:cNvSpPr>
          <p:nvPr/>
        </p:nvSpPr>
        <p:spPr bwMode="auto">
          <a:xfrm>
            <a:off x="2605088" y="4319589"/>
            <a:ext cx="24798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Simplifying, we have: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BCE15D7-6D78-40D5-B021-15599A56EB8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2052</TotalTime>
  <Words>285</Words>
  <Application>Microsoft Office PowerPoint</Application>
  <PresentationFormat>Widescreen</PresentationFormat>
  <Paragraphs>80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Symbol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Directivity</vt:lpstr>
      <vt:lpstr>Directivity (cont.)</vt:lpstr>
      <vt:lpstr>Directivity (cont.)</vt:lpstr>
      <vt:lpstr>Directivity (cont.)</vt:lpstr>
      <vt:lpstr>Directivity (cont.)</vt:lpstr>
      <vt:lpstr>Directivity (cont.)</vt:lpstr>
      <vt:lpstr>Directivity (cont.)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241</cp:revision>
  <dcterms:created xsi:type="dcterms:W3CDTF">2006-06-22T19:04:50Z</dcterms:created>
  <dcterms:modified xsi:type="dcterms:W3CDTF">2024-10-31T00:57:27Z</dcterms:modified>
</cp:coreProperties>
</file>