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93" r:id="rId2"/>
    <p:sldId id="341" r:id="rId3"/>
    <p:sldId id="415" r:id="rId4"/>
    <p:sldId id="369" r:id="rId5"/>
    <p:sldId id="370" r:id="rId6"/>
    <p:sldId id="375" r:id="rId7"/>
    <p:sldId id="371" r:id="rId8"/>
    <p:sldId id="372" r:id="rId9"/>
    <p:sldId id="373" r:id="rId10"/>
    <p:sldId id="361" r:id="rId11"/>
    <p:sldId id="374" r:id="rId12"/>
    <p:sldId id="362" r:id="rId13"/>
    <p:sldId id="400" r:id="rId14"/>
    <p:sldId id="363" r:id="rId15"/>
    <p:sldId id="364" r:id="rId16"/>
    <p:sldId id="366" r:id="rId17"/>
    <p:sldId id="367" r:id="rId18"/>
    <p:sldId id="368" r:id="rId19"/>
    <p:sldId id="388" r:id="rId20"/>
    <p:sldId id="389" r:id="rId21"/>
    <p:sldId id="390" r:id="rId22"/>
    <p:sldId id="391" r:id="rId23"/>
    <p:sldId id="392" r:id="rId24"/>
    <p:sldId id="399" r:id="rId25"/>
    <p:sldId id="393" r:id="rId26"/>
    <p:sldId id="394" r:id="rId27"/>
    <p:sldId id="395" r:id="rId28"/>
    <p:sldId id="396" r:id="rId29"/>
    <p:sldId id="397" r:id="rId30"/>
    <p:sldId id="398" r:id="rId31"/>
    <p:sldId id="402" r:id="rId32"/>
    <p:sldId id="403" r:id="rId33"/>
    <p:sldId id="404" r:id="rId34"/>
    <p:sldId id="405" r:id="rId35"/>
    <p:sldId id="416" r:id="rId36"/>
    <p:sldId id="406" r:id="rId37"/>
    <p:sldId id="414" r:id="rId38"/>
    <p:sldId id="407" r:id="rId39"/>
    <p:sldId id="411" r:id="rId40"/>
    <p:sldId id="408" r:id="rId41"/>
    <p:sldId id="409" r:id="rId42"/>
    <p:sldId id="410" r:id="rId43"/>
    <p:sldId id="412" r:id="rId44"/>
    <p:sldId id="413" r:id="rId45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FFFF"/>
    <a:srgbClr val="FFFF99"/>
    <a:srgbClr val="0000FF"/>
    <a:srgbClr val="00FF00"/>
    <a:srgbClr val="FFFF66"/>
    <a:srgbClr val="FFCCCC"/>
    <a:srgbClr val="FF99FF"/>
    <a:srgbClr val="CC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85" autoAdjust="0"/>
    <p:restoredTop sz="94660"/>
  </p:normalViewPr>
  <p:slideViewPr>
    <p:cSldViewPr snapToGrid="0">
      <p:cViewPr>
        <p:scale>
          <a:sx n="100" d="100"/>
          <a:sy n="100" d="100"/>
        </p:scale>
        <p:origin x="1656" y="342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8.xml"/><Relationship Id="rId7" Type="http://schemas.openxmlformats.org/officeDocument/2006/relationships/slide" Target="slides/slide44.xml"/><Relationship Id="rId2" Type="http://schemas.openxmlformats.org/officeDocument/2006/relationships/slide" Target="slides/slide7.xml"/><Relationship Id="rId1" Type="http://schemas.openxmlformats.org/officeDocument/2006/relationships/slide" Target="slides/slide1.xml"/><Relationship Id="rId6" Type="http://schemas.openxmlformats.org/officeDocument/2006/relationships/slide" Target="slides/slide37.xml"/><Relationship Id="rId5" Type="http://schemas.openxmlformats.org/officeDocument/2006/relationships/slide" Target="slides/slide36.xml"/><Relationship Id="rId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11" Type="http://schemas.openxmlformats.org/officeDocument/2006/relationships/image" Target="../media/image55.wmf"/><Relationship Id="rId5" Type="http://schemas.openxmlformats.org/officeDocument/2006/relationships/image" Target="../media/image62.wmf"/><Relationship Id="rId10" Type="http://schemas.openxmlformats.org/officeDocument/2006/relationships/image" Target="../media/image44.wmf"/><Relationship Id="rId4" Type="http://schemas.openxmlformats.org/officeDocument/2006/relationships/image" Target="../media/image61.wmf"/><Relationship Id="rId9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7.wmf"/><Relationship Id="rId7" Type="http://schemas.openxmlformats.org/officeDocument/2006/relationships/image" Target="../media/image63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62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69.wmf"/><Relationship Id="rId7" Type="http://schemas.openxmlformats.org/officeDocument/2006/relationships/image" Target="../media/image76.wmf"/><Relationship Id="rId2" Type="http://schemas.openxmlformats.org/officeDocument/2006/relationships/image" Target="../media/image68.wmf"/><Relationship Id="rId1" Type="http://schemas.openxmlformats.org/officeDocument/2006/relationships/image" Target="../media/image74.wmf"/><Relationship Id="rId6" Type="http://schemas.openxmlformats.org/officeDocument/2006/relationships/image" Target="../media/image75.wmf"/><Relationship Id="rId11" Type="http://schemas.openxmlformats.org/officeDocument/2006/relationships/image" Target="../media/image80.wmf"/><Relationship Id="rId5" Type="http://schemas.openxmlformats.org/officeDocument/2006/relationships/image" Target="../media/image63.wmf"/><Relationship Id="rId10" Type="http://schemas.openxmlformats.org/officeDocument/2006/relationships/image" Target="../media/image79.wmf"/><Relationship Id="rId4" Type="http://schemas.openxmlformats.org/officeDocument/2006/relationships/image" Target="../media/image62.wmf"/><Relationship Id="rId9" Type="http://schemas.openxmlformats.org/officeDocument/2006/relationships/image" Target="../media/image7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4" Type="http://schemas.openxmlformats.org/officeDocument/2006/relationships/image" Target="../media/image84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image" Target="../media/image63.wmf"/><Relationship Id="rId3" Type="http://schemas.openxmlformats.org/officeDocument/2006/relationships/image" Target="../media/image87.wmf"/><Relationship Id="rId7" Type="http://schemas.openxmlformats.org/officeDocument/2006/relationships/image" Target="../media/image91.wmf"/><Relationship Id="rId12" Type="http://schemas.openxmlformats.org/officeDocument/2006/relationships/image" Target="../media/image62.wmf"/><Relationship Id="rId2" Type="http://schemas.openxmlformats.org/officeDocument/2006/relationships/image" Target="../media/image86.wmf"/><Relationship Id="rId16" Type="http://schemas.openxmlformats.org/officeDocument/2006/relationships/image" Target="../media/image95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11" Type="http://schemas.openxmlformats.org/officeDocument/2006/relationships/image" Target="../media/image69.wmf"/><Relationship Id="rId5" Type="http://schemas.openxmlformats.org/officeDocument/2006/relationships/image" Target="../media/image89.wmf"/><Relationship Id="rId15" Type="http://schemas.openxmlformats.org/officeDocument/2006/relationships/image" Target="../media/image94.wmf"/><Relationship Id="rId10" Type="http://schemas.openxmlformats.org/officeDocument/2006/relationships/image" Target="../media/image68.wmf"/><Relationship Id="rId4" Type="http://schemas.openxmlformats.org/officeDocument/2006/relationships/image" Target="../media/image88.wmf"/><Relationship Id="rId9" Type="http://schemas.openxmlformats.org/officeDocument/2006/relationships/image" Target="../media/image93.wmf"/><Relationship Id="rId14" Type="http://schemas.openxmlformats.org/officeDocument/2006/relationships/image" Target="../media/image75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13" Type="http://schemas.openxmlformats.org/officeDocument/2006/relationships/image" Target="../media/image62.wmf"/><Relationship Id="rId3" Type="http://schemas.openxmlformats.org/officeDocument/2006/relationships/image" Target="../media/image98.wmf"/><Relationship Id="rId7" Type="http://schemas.openxmlformats.org/officeDocument/2006/relationships/image" Target="../media/image102.wmf"/><Relationship Id="rId12" Type="http://schemas.openxmlformats.org/officeDocument/2006/relationships/image" Target="../media/image69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11" Type="http://schemas.openxmlformats.org/officeDocument/2006/relationships/image" Target="../media/image68.wmf"/><Relationship Id="rId5" Type="http://schemas.openxmlformats.org/officeDocument/2006/relationships/image" Target="../media/image100.wmf"/><Relationship Id="rId15" Type="http://schemas.openxmlformats.org/officeDocument/2006/relationships/image" Target="../media/image75.wmf"/><Relationship Id="rId10" Type="http://schemas.openxmlformats.org/officeDocument/2006/relationships/image" Target="../media/image93.wmf"/><Relationship Id="rId4" Type="http://schemas.openxmlformats.org/officeDocument/2006/relationships/image" Target="../media/image99.wmf"/><Relationship Id="rId9" Type="http://schemas.openxmlformats.org/officeDocument/2006/relationships/image" Target="../media/image104.wmf"/><Relationship Id="rId14" Type="http://schemas.openxmlformats.org/officeDocument/2006/relationships/image" Target="../media/image6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6.wmf"/><Relationship Id="rId1" Type="http://schemas.openxmlformats.org/officeDocument/2006/relationships/image" Target="../media/image105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wmf"/><Relationship Id="rId3" Type="http://schemas.openxmlformats.org/officeDocument/2006/relationships/image" Target="../media/image109.wmf"/><Relationship Id="rId7" Type="http://schemas.openxmlformats.org/officeDocument/2006/relationships/image" Target="../media/image111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0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Relationship Id="rId9" Type="http://schemas.openxmlformats.org/officeDocument/2006/relationships/image" Target="../media/image113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5" Type="http://schemas.openxmlformats.org/officeDocument/2006/relationships/image" Target="../media/image118.wmf"/><Relationship Id="rId4" Type="http://schemas.openxmlformats.org/officeDocument/2006/relationships/image" Target="../media/image117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13" Type="http://schemas.openxmlformats.org/officeDocument/2006/relationships/image" Target="../media/image131.wmf"/><Relationship Id="rId3" Type="http://schemas.openxmlformats.org/officeDocument/2006/relationships/image" Target="../media/image121.wmf"/><Relationship Id="rId7" Type="http://schemas.openxmlformats.org/officeDocument/2006/relationships/image" Target="../media/image125.wmf"/><Relationship Id="rId12" Type="http://schemas.openxmlformats.org/officeDocument/2006/relationships/image" Target="../media/image130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6" Type="http://schemas.openxmlformats.org/officeDocument/2006/relationships/image" Target="../media/image124.wmf"/><Relationship Id="rId11" Type="http://schemas.openxmlformats.org/officeDocument/2006/relationships/image" Target="../media/image129.wmf"/><Relationship Id="rId5" Type="http://schemas.openxmlformats.org/officeDocument/2006/relationships/image" Target="../media/image123.wmf"/><Relationship Id="rId10" Type="http://schemas.openxmlformats.org/officeDocument/2006/relationships/image" Target="../media/image128.wmf"/><Relationship Id="rId4" Type="http://schemas.openxmlformats.org/officeDocument/2006/relationships/image" Target="../media/image122.wmf"/><Relationship Id="rId9" Type="http://schemas.openxmlformats.org/officeDocument/2006/relationships/image" Target="../media/image127.wmf"/><Relationship Id="rId14" Type="http://schemas.openxmlformats.org/officeDocument/2006/relationships/image" Target="../media/image13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2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1.wmf"/><Relationship Id="rId5" Type="http://schemas.openxmlformats.org/officeDocument/2006/relationships/image" Target="../media/image5.wmf"/><Relationship Id="rId4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wmf"/><Relationship Id="rId3" Type="http://schemas.openxmlformats.org/officeDocument/2006/relationships/image" Target="../media/image134.wmf"/><Relationship Id="rId7" Type="http://schemas.openxmlformats.org/officeDocument/2006/relationships/image" Target="../media/image138.wmf"/><Relationship Id="rId2" Type="http://schemas.openxmlformats.org/officeDocument/2006/relationships/image" Target="../media/image6.wmf"/><Relationship Id="rId1" Type="http://schemas.openxmlformats.org/officeDocument/2006/relationships/image" Target="../media/image133.wmf"/><Relationship Id="rId6" Type="http://schemas.openxmlformats.org/officeDocument/2006/relationships/image" Target="../media/image137.wmf"/><Relationship Id="rId5" Type="http://schemas.openxmlformats.org/officeDocument/2006/relationships/image" Target="../media/image136.wmf"/><Relationship Id="rId10" Type="http://schemas.openxmlformats.org/officeDocument/2006/relationships/image" Target="../media/image141.emf"/><Relationship Id="rId4" Type="http://schemas.openxmlformats.org/officeDocument/2006/relationships/image" Target="../media/image135.wmf"/><Relationship Id="rId9" Type="http://schemas.openxmlformats.org/officeDocument/2006/relationships/image" Target="../media/image140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Relationship Id="rId4" Type="http://schemas.openxmlformats.org/officeDocument/2006/relationships/image" Target="../media/image14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7" Type="http://schemas.openxmlformats.org/officeDocument/2006/relationships/image" Target="../media/image150.wmf"/><Relationship Id="rId2" Type="http://schemas.openxmlformats.org/officeDocument/2006/relationships/image" Target="../media/image147.wmf"/><Relationship Id="rId1" Type="http://schemas.openxmlformats.org/officeDocument/2006/relationships/image" Target="../media/image146.wmf"/><Relationship Id="rId6" Type="http://schemas.openxmlformats.org/officeDocument/2006/relationships/image" Target="../media/image137.wmf"/><Relationship Id="rId5" Type="http://schemas.openxmlformats.org/officeDocument/2006/relationships/image" Target="../media/image149.wmf"/><Relationship Id="rId4" Type="http://schemas.openxmlformats.org/officeDocument/2006/relationships/image" Target="../media/image14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wmf"/><Relationship Id="rId7" Type="http://schemas.openxmlformats.org/officeDocument/2006/relationships/image" Target="../media/image149.wmf"/><Relationship Id="rId2" Type="http://schemas.openxmlformats.org/officeDocument/2006/relationships/image" Target="../media/image152.wmf"/><Relationship Id="rId1" Type="http://schemas.openxmlformats.org/officeDocument/2006/relationships/image" Target="../media/image151.wmf"/><Relationship Id="rId6" Type="http://schemas.openxmlformats.org/officeDocument/2006/relationships/image" Target="../media/image148.wmf"/><Relationship Id="rId5" Type="http://schemas.openxmlformats.org/officeDocument/2006/relationships/image" Target="../media/image134.wmf"/><Relationship Id="rId4" Type="http://schemas.openxmlformats.org/officeDocument/2006/relationships/image" Target="../media/image153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wmf"/><Relationship Id="rId13" Type="http://schemas.openxmlformats.org/officeDocument/2006/relationships/image" Target="../media/image164.wmf"/><Relationship Id="rId18" Type="http://schemas.openxmlformats.org/officeDocument/2006/relationships/image" Target="../media/image169.emf"/><Relationship Id="rId3" Type="http://schemas.openxmlformats.org/officeDocument/2006/relationships/image" Target="../media/image156.wmf"/><Relationship Id="rId7" Type="http://schemas.openxmlformats.org/officeDocument/2006/relationships/image" Target="../media/image160.wmf"/><Relationship Id="rId12" Type="http://schemas.openxmlformats.org/officeDocument/2006/relationships/image" Target="../media/image163.wmf"/><Relationship Id="rId17" Type="http://schemas.openxmlformats.org/officeDocument/2006/relationships/image" Target="../media/image168.wmf"/><Relationship Id="rId2" Type="http://schemas.openxmlformats.org/officeDocument/2006/relationships/image" Target="../media/image155.wmf"/><Relationship Id="rId16" Type="http://schemas.openxmlformats.org/officeDocument/2006/relationships/image" Target="../media/image167.wmf"/><Relationship Id="rId1" Type="http://schemas.openxmlformats.org/officeDocument/2006/relationships/image" Target="../media/image154.wmf"/><Relationship Id="rId6" Type="http://schemas.openxmlformats.org/officeDocument/2006/relationships/image" Target="../media/image159.wmf"/><Relationship Id="rId11" Type="http://schemas.openxmlformats.org/officeDocument/2006/relationships/image" Target="../media/image124.wmf"/><Relationship Id="rId5" Type="http://schemas.openxmlformats.org/officeDocument/2006/relationships/image" Target="../media/image158.wmf"/><Relationship Id="rId15" Type="http://schemas.openxmlformats.org/officeDocument/2006/relationships/image" Target="../media/image166.wmf"/><Relationship Id="rId10" Type="http://schemas.openxmlformats.org/officeDocument/2006/relationships/image" Target="../media/image123.wmf"/><Relationship Id="rId4" Type="http://schemas.openxmlformats.org/officeDocument/2006/relationships/image" Target="../media/image157.wmf"/><Relationship Id="rId9" Type="http://schemas.openxmlformats.org/officeDocument/2006/relationships/image" Target="../media/image162.wmf"/><Relationship Id="rId14" Type="http://schemas.openxmlformats.org/officeDocument/2006/relationships/image" Target="../media/image165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7.wmf"/><Relationship Id="rId13" Type="http://schemas.openxmlformats.org/officeDocument/2006/relationships/image" Target="../media/image180.wmf"/><Relationship Id="rId3" Type="http://schemas.openxmlformats.org/officeDocument/2006/relationships/image" Target="../media/image172.wmf"/><Relationship Id="rId7" Type="http://schemas.openxmlformats.org/officeDocument/2006/relationships/image" Target="../media/image176.wmf"/><Relationship Id="rId12" Type="http://schemas.openxmlformats.org/officeDocument/2006/relationships/image" Target="../media/image131.wmf"/><Relationship Id="rId2" Type="http://schemas.openxmlformats.org/officeDocument/2006/relationships/image" Target="../media/image171.wmf"/><Relationship Id="rId1" Type="http://schemas.openxmlformats.org/officeDocument/2006/relationships/image" Target="../media/image170.wmf"/><Relationship Id="rId6" Type="http://schemas.openxmlformats.org/officeDocument/2006/relationships/image" Target="../media/image175.wmf"/><Relationship Id="rId11" Type="http://schemas.openxmlformats.org/officeDocument/2006/relationships/image" Target="../media/image130.wmf"/><Relationship Id="rId5" Type="http://schemas.openxmlformats.org/officeDocument/2006/relationships/image" Target="../media/image174.wmf"/><Relationship Id="rId10" Type="http://schemas.openxmlformats.org/officeDocument/2006/relationships/image" Target="../media/image179.wmf"/><Relationship Id="rId4" Type="http://schemas.openxmlformats.org/officeDocument/2006/relationships/image" Target="../media/image173.wmf"/><Relationship Id="rId9" Type="http://schemas.openxmlformats.org/officeDocument/2006/relationships/image" Target="../media/image178.wmf"/><Relationship Id="rId14" Type="http://schemas.openxmlformats.org/officeDocument/2006/relationships/image" Target="../media/image181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3.wmf"/><Relationship Id="rId1" Type="http://schemas.openxmlformats.org/officeDocument/2006/relationships/image" Target="../media/image182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wmf"/><Relationship Id="rId3" Type="http://schemas.openxmlformats.org/officeDocument/2006/relationships/image" Target="../media/image186.wmf"/><Relationship Id="rId7" Type="http://schemas.openxmlformats.org/officeDocument/2006/relationships/image" Target="../media/image189.wmf"/><Relationship Id="rId2" Type="http://schemas.openxmlformats.org/officeDocument/2006/relationships/image" Target="../media/image185.wmf"/><Relationship Id="rId1" Type="http://schemas.openxmlformats.org/officeDocument/2006/relationships/image" Target="../media/image184.wmf"/><Relationship Id="rId6" Type="http://schemas.openxmlformats.org/officeDocument/2006/relationships/image" Target="../media/image188.wmf"/><Relationship Id="rId5" Type="http://schemas.openxmlformats.org/officeDocument/2006/relationships/image" Target="../media/image187.wmf"/><Relationship Id="rId4" Type="http://schemas.openxmlformats.org/officeDocument/2006/relationships/image" Target="../media/image143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wmf"/><Relationship Id="rId13" Type="http://schemas.openxmlformats.org/officeDocument/2006/relationships/image" Target="../media/image130.wmf"/><Relationship Id="rId3" Type="http://schemas.openxmlformats.org/officeDocument/2006/relationships/image" Target="../media/image90.wmf"/><Relationship Id="rId7" Type="http://schemas.openxmlformats.org/officeDocument/2006/relationships/image" Target="../media/image123.wmf"/><Relationship Id="rId12" Type="http://schemas.openxmlformats.org/officeDocument/2006/relationships/image" Target="../media/image199.wmf"/><Relationship Id="rId2" Type="http://schemas.openxmlformats.org/officeDocument/2006/relationships/image" Target="../media/image192.wmf"/><Relationship Id="rId16" Type="http://schemas.openxmlformats.org/officeDocument/2006/relationships/image" Target="../media/image201.wmf"/><Relationship Id="rId1" Type="http://schemas.openxmlformats.org/officeDocument/2006/relationships/image" Target="../media/image191.wmf"/><Relationship Id="rId6" Type="http://schemas.openxmlformats.org/officeDocument/2006/relationships/image" Target="../media/image195.wmf"/><Relationship Id="rId11" Type="http://schemas.openxmlformats.org/officeDocument/2006/relationships/image" Target="../media/image198.wmf"/><Relationship Id="rId5" Type="http://schemas.openxmlformats.org/officeDocument/2006/relationships/image" Target="../media/image194.wmf"/><Relationship Id="rId15" Type="http://schemas.openxmlformats.org/officeDocument/2006/relationships/image" Target="../media/image200.wmf"/><Relationship Id="rId10" Type="http://schemas.openxmlformats.org/officeDocument/2006/relationships/image" Target="../media/image197.wmf"/><Relationship Id="rId4" Type="http://schemas.openxmlformats.org/officeDocument/2006/relationships/image" Target="../media/image193.wmf"/><Relationship Id="rId9" Type="http://schemas.openxmlformats.org/officeDocument/2006/relationships/image" Target="../media/image196.wmf"/><Relationship Id="rId14" Type="http://schemas.openxmlformats.org/officeDocument/2006/relationships/image" Target="../media/image131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4.wmf"/><Relationship Id="rId7" Type="http://schemas.openxmlformats.org/officeDocument/2006/relationships/image" Target="../media/image208.wmf"/><Relationship Id="rId2" Type="http://schemas.openxmlformats.org/officeDocument/2006/relationships/image" Target="../media/image203.wmf"/><Relationship Id="rId1" Type="http://schemas.openxmlformats.org/officeDocument/2006/relationships/image" Target="../media/image202.wmf"/><Relationship Id="rId6" Type="http://schemas.openxmlformats.org/officeDocument/2006/relationships/image" Target="../media/image207.wmf"/><Relationship Id="rId5" Type="http://schemas.openxmlformats.org/officeDocument/2006/relationships/image" Target="../media/image206.wmf"/><Relationship Id="rId4" Type="http://schemas.openxmlformats.org/officeDocument/2006/relationships/image" Target="../media/image20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wmf"/><Relationship Id="rId2" Type="http://schemas.openxmlformats.org/officeDocument/2006/relationships/image" Target="../media/image210.wmf"/><Relationship Id="rId1" Type="http://schemas.openxmlformats.org/officeDocument/2006/relationships/image" Target="../media/image209.wmf"/><Relationship Id="rId4" Type="http://schemas.openxmlformats.org/officeDocument/2006/relationships/image" Target="../media/image212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5.wmf"/><Relationship Id="rId2" Type="http://schemas.openxmlformats.org/officeDocument/2006/relationships/image" Target="../media/image214.wmf"/><Relationship Id="rId1" Type="http://schemas.openxmlformats.org/officeDocument/2006/relationships/image" Target="../media/image213.wmf"/><Relationship Id="rId4" Type="http://schemas.openxmlformats.org/officeDocument/2006/relationships/image" Target="../media/image216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9.wmf"/><Relationship Id="rId2" Type="http://schemas.openxmlformats.org/officeDocument/2006/relationships/image" Target="../media/image218.wmf"/><Relationship Id="rId1" Type="http://schemas.openxmlformats.org/officeDocument/2006/relationships/image" Target="../media/image217.wmf"/><Relationship Id="rId4" Type="http://schemas.openxmlformats.org/officeDocument/2006/relationships/image" Target="../media/image216.wmf"/></Relationships>
</file>

<file path=ppt/drawings/_rels/vmlDrawing3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8.wmf"/><Relationship Id="rId13" Type="http://schemas.openxmlformats.org/officeDocument/2006/relationships/image" Target="../media/image131.wmf"/><Relationship Id="rId3" Type="http://schemas.openxmlformats.org/officeDocument/2006/relationships/image" Target="../media/image92.wmf"/><Relationship Id="rId7" Type="http://schemas.openxmlformats.org/officeDocument/2006/relationships/image" Target="../media/image125.wmf"/><Relationship Id="rId12" Type="http://schemas.openxmlformats.org/officeDocument/2006/relationships/image" Target="../media/image130.wmf"/><Relationship Id="rId2" Type="http://schemas.openxmlformats.org/officeDocument/2006/relationships/image" Target="../media/image220.wmf"/><Relationship Id="rId16" Type="http://schemas.openxmlformats.org/officeDocument/2006/relationships/image" Target="../media/image224.wmf"/><Relationship Id="rId1" Type="http://schemas.openxmlformats.org/officeDocument/2006/relationships/image" Target="../media/image90.wmf"/><Relationship Id="rId6" Type="http://schemas.openxmlformats.org/officeDocument/2006/relationships/image" Target="../media/image124.wmf"/><Relationship Id="rId11" Type="http://schemas.openxmlformats.org/officeDocument/2006/relationships/image" Target="../media/image129.wmf"/><Relationship Id="rId5" Type="http://schemas.openxmlformats.org/officeDocument/2006/relationships/image" Target="../media/image123.wmf"/><Relationship Id="rId15" Type="http://schemas.openxmlformats.org/officeDocument/2006/relationships/image" Target="../media/image223.wmf"/><Relationship Id="rId10" Type="http://schemas.openxmlformats.org/officeDocument/2006/relationships/image" Target="../media/image222.wmf"/><Relationship Id="rId4" Type="http://schemas.openxmlformats.org/officeDocument/2006/relationships/image" Target="../media/image122.wmf"/><Relationship Id="rId9" Type="http://schemas.openxmlformats.org/officeDocument/2006/relationships/image" Target="../media/image221.wmf"/><Relationship Id="rId14" Type="http://schemas.openxmlformats.org/officeDocument/2006/relationships/image" Target="../media/image132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1.wmf"/><Relationship Id="rId3" Type="http://schemas.openxmlformats.org/officeDocument/2006/relationships/image" Target="../media/image226.wmf"/><Relationship Id="rId7" Type="http://schemas.openxmlformats.org/officeDocument/2006/relationships/image" Target="../media/image230.wmf"/><Relationship Id="rId2" Type="http://schemas.openxmlformats.org/officeDocument/2006/relationships/image" Target="../media/image225.wmf"/><Relationship Id="rId1" Type="http://schemas.openxmlformats.org/officeDocument/2006/relationships/image" Target="../media/image54.wmf"/><Relationship Id="rId6" Type="http://schemas.openxmlformats.org/officeDocument/2006/relationships/image" Target="../media/image229.wmf"/><Relationship Id="rId11" Type="http://schemas.openxmlformats.org/officeDocument/2006/relationships/image" Target="../media/image234.wmf"/><Relationship Id="rId5" Type="http://schemas.openxmlformats.org/officeDocument/2006/relationships/image" Target="../media/image228.wmf"/><Relationship Id="rId10" Type="http://schemas.openxmlformats.org/officeDocument/2006/relationships/image" Target="../media/image233.wmf"/><Relationship Id="rId4" Type="http://schemas.openxmlformats.org/officeDocument/2006/relationships/image" Target="../media/image227.wmf"/><Relationship Id="rId9" Type="http://schemas.openxmlformats.org/officeDocument/2006/relationships/image" Target="../media/image232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7.wmf"/><Relationship Id="rId2" Type="http://schemas.openxmlformats.org/officeDocument/2006/relationships/image" Target="../media/image236.wmf"/><Relationship Id="rId1" Type="http://schemas.openxmlformats.org/officeDocument/2006/relationships/image" Target="../media/image235.wmf"/><Relationship Id="rId4" Type="http://schemas.openxmlformats.org/officeDocument/2006/relationships/image" Target="../media/image238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1.wmf"/><Relationship Id="rId7" Type="http://schemas.openxmlformats.org/officeDocument/2006/relationships/image" Target="../media/image227.wmf"/><Relationship Id="rId2" Type="http://schemas.openxmlformats.org/officeDocument/2006/relationships/image" Target="../media/image240.wmf"/><Relationship Id="rId1" Type="http://schemas.openxmlformats.org/officeDocument/2006/relationships/image" Target="../media/image239.wmf"/><Relationship Id="rId6" Type="http://schemas.openxmlformats.org/officeDocument/2006/relationships/image" Target="../media/image226.wmf"/><Relationship Id="rId5" Type="http://schemas.openxmlformats.org/officeDocument/2006/relationships/image" Target="../media/image225.wmf"/><Relationship Id="rId4" Type="http://schemas.openxmlformats.org/officeDocument/2006/relationships/image" Target="../media/image54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4.wmf"/><Relationship Id="rId2" Type="http://schemas.openxmlformats.org/officeDocument/2006/relationships/image" Target="../media/image243.wmf"/><Relationship Id="rId1" Type="http://schemas.openxmlformats.org/officeDocument/2006/relationships/image" Target="../media/image242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7.wmf"/><Relationship Id="rId2" Type="http://schemas.openxmlformats.org/officeDocument/2006/relationships/image" Target="../media/image246.wmf"/><Relationship Id="rId1" Type="http://schemas.openxmlformats.org/officeDocument/2006/relationships/image" Target="../media/image245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wmf"/><Relationship Id="rId2" Type="http://schemas.openxmlformats.org/officeDocument/2006/relationships/image" Target="../media/image249.wmf"/><Relationship Id="rId1" Type="http://schemas.openxmlformats.org/officeDocument/2006/relationships/image" Target="../media/image24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3.wmf"/><Relationship Id="rId2" Type="http://schemas.openxmlformats.org/officeDocument/2006/relationships/image" Target="../media/image252.wmf"/><Relationship Id="rId1" Type="http://schemas.openxmlformats.org/officeDocument/2006/relationships/image" Target="../media/image251.wmf"/></Relationships>
</file>

<file path=ppt/drawings/_rels/vmlDrawing4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4.wmf"/><Relationship Id="rId13" Type="http://schemas.openxmlformats.org/officeDocument/2006/relationships/image" Target="../media/image198.wmf"/><Relationship Id="rId18" Type="http://schemas.openxmlformats.org/officeDocument/2006/relationships/image" Target="../media/image201.wmf"/><Relationship Id="rId3" Type="http://schemas.openxmlformats.org/officeDocument/2006/relationships/image" Target="../media/image194.wmf"/><Relationship Id="rId7" Type="http://schemas.openxmlformats.org/officeDocument/2006/relationships/image" Target="../media/image196.wmf"/><Relationship Id="rId12" Type="http://schemas.openxmlformats.org/officeDocument/2006/relationships/image" Target="../media/image197.wmf"/><Relationship Id="rId17" Type="http://schemas.openxmlformats.org/officeDocument/2006/relationships/image" Target="../media/image200.wmf"/><Relationship Id="rId2" Type="http://schemas.openxmlformats.org/officeDocument/2006/relationships/image" Target="../media/image193.wmf"/><Relationship Id="rId16" Type="http://schemas.openxmlformats.org/officeDocument/2006/relationships/image" Target="../media/image131.wmf"/><Relationship Id="rId1" Type="http://schemas.openxmlformats.org/officeDocument/2006/relationships/image" Target="../media/image90.wmf"/><Relationship Id="rId6" Type="http://schemas.openxmlformats.org/officeDocument/2006/relationships/image" Target="../media/image124.wmf"/><Relationship Id="rId11" Type="http://schemas.openxmlformats.org/officeDocument/2006/relationships/image" Target="../media/image257.wmf"/><Relationship Id="rId5" Type="http://schemas.openxmlformats.org/officeDocument/2006/relationships/image" Target="../media/image123.wmf"/><Relationship Id="rId15" Type="http://schemas.openxmlformats.org/officeDocument/2006/relationships/image" Target="../media/image130.wmf"/><Relationship Id="rId10" Type="http://schemas.openxmlformats.org/officeDocument/2006/relationships/image" Target="../media/image256.wmf"/><Relationship Id="rId4" Type="http://schemas.openxmlformats.org/officeDocument/2006/relationships/image" Target="../media/image195.wmf"/><Relationship Id="rId9" Type="http://schemas.openxmlformats.org/officeDocument/2006/relationships/image" Target="../media/image255.wmf"/><Relationship Id="rId14" Type="http://schemas.openxmlformats.org/officeDocument/2006/relationships/image" Target="../media/image19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6.emf"/><Relationship Id="rId5" Type="http://schemas.openxmlformats.org/officeDocument/2006/relationships/image" Target="../media/image11.wmf"/><Relationship Id="rId4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2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10" Type="http://schemas.openxmlformats.org/officeDocument/2006/relationships/image" Target="../media/image41.emf"/><Relationship Id="rId4" Type="http://schemas.openxmlformats.org/officeDocument/2006/relationships/image" Target="../media/image36.wmf"/><Relationship Id="rId9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4.wmf"/><Relationship Id="rId7" Type="http://schemas.openxmlformats.org/officeDocument/2006/relationships/image" Target="../media/image47.e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11.wmf"/><Relationship Id="rId9" Type="http://schemas.openxmlformats.org/officeDocument/2006/relationships/image" Target="../media/image4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2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2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663FA4-6380-4EF0-8384-E4012C853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4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24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4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1302AB6-F191-46A7-9A70-5F57BE1A9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9A77B5F-8EEF-4410-B303-54C1C6194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1AEFDF0-52E7-4E06-86CD-36E1F51983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1F6B90B-3815-470D-A49A-A794495886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A7CCB5B3-11D8-442C-B854-5D3EB5FC0C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9E2F053E-7C1A-4232-A1DA-EADBB4A7F5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E61DE03-6B10-45BB-8FA2-88A2561D88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3ABC7C81-7A89-49C7-99BD-FF7F093A6C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08F7584-E56A-42AD-9801-4B40E3B231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0619718-ADF6-4F1A-B15B-5720EFB2333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075FAFE-C422-4161-A8CF-EAF7294D8C4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43451131-665C-4EF9-82EE-0C2A95EFB0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0.wmf"/><Relationship Id="rId3" Type="http://schemas.openxmlformats.org/officeDocument/2006/relationships/oleObject" Target="../embeddings/oleObject36.bin"/><Relationship Id="rId21" Type="http://schemas.openxmlformats.org/officeDocument/2006/relationships/oleObject" Target="../embeddings/oleObject45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44.bin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38.wmf"/><Relationship Id="rId22" Type="http://schemas.openxmlformats.org/officeDocument/2006/relationships/image" Target="../media/image41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50.bin"/><Relationship Id="rId18" Type="http://schemas.openxmlformats.org/officeDocument/2006/relationships/oleObject" Target="../embeddings/oleObject53.bin"/><Relationship Id="rId3" Type="http://schemas.openxmlformats.org/officeDocument/2006/relationships/oleObject" Target="../embeddings/oleObject46.bin"/><Relationship Id="rId21" Type="http://schemas.openxmlformats.org/officeDocument/2006/relationships/oleObject" Target="../embeddings/oleObject5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7.e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49.bin"/><Relationship Id="rId24" Type="http://schemas.openxmlformats.org/officeDocument/2006/relationships/image" Target="../media/image49.wmf"/><Relationship Id="rId5" Type="http://schemas.openxmlformats.org/officeDocument/2006/relationships/image" Target="../media/image50.wmf"/><Relationship Id="rId15" Type="http://schemas.openxmlformats.org/officeDocument/2006/relationships/oleObject" Target="../embeddings/oleObject51.bin"/><Relationship Id="rId23" Type="http://schemas.openxmlformats.org/officeDocument/2006/relationships/oleObject" Target="../embeddings/oleObject56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54.bin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45.wmf"/><Relationship Id="rId22" Type="http://schemas.openxmlformats.org/officeDocument/2006/relationships/image" Target="../media/image4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61.bin"/><Relationship Id="rId3" Type="http://schemas.openxmlformats.org/officeDocument/2006/relationships/oleObject" Target="../embeddings/oleObject57.bin"/><Relationship Id="rId7" Type="http://schemas.openxmlformats.org/officeDocument/2006/relationships/image" Target="../media/image56.wmf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5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2.bin"/><Relationship Id="rId10" Type="http://schemas.openxmlformats.org/officeDocument/2006/relationships/image" Target="../media/image54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4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68.bin"/><Relationship Id="rId18" Type="http://schemas.openxmlformats.org/officeDocument/2006/relationships/image" Target="../media/image57.wmf"/><Relationship Id="rId26" Type="http://schemas.openxmlformats.org/officeDocument/2006/relationships/image" Target="../media/image55.wmf"/><Relationship Id="rId3" Type="http://schemas.openxmlformats.org/officeDocument/2006/relationships/oleObject" Target="../embeddings/oleObject63.bin"/><Relationship Id="rId21" Type="http://schemas.openxmlformats.org/officeDocument/2006/relationships/oleObject" Target="../embeddings/oleObject60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62.wmf"/><Relationship Id="rId17" Type="http://schemas.openxmlformats.org/officeDocument/2006/relationships/image" Target="../media/image56.wmf"/><Relationship Id="rId25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4.wmf"/><Relationship Id="rId20" Type="http://schemas.openxmlformats.org/officeDocument/2006/relationships/image" Target="../media/image54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67.bin"/><Relationship Id="rId24" Type="http://schemas.openxmlformats.org/officeDocument/2006/relationships/image" Target="../media/image44.wmf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69.bin"/><Relationship Id="rId23" Type="http://schemas.openxmlformats.org/officeDocument/2006/relationships/oleObject" Target="../embeddings/oleObject61.bin"/><Relationship Id="rId10" Type="http://schemas.openxmlformats.org/officeDocument/2006/relationships/image" Target="../media/image61.wmf"/><Relationship Id="rId19" Type="http://schemas.openxmlformats.org/officeDocument/2006/relationships/oleObject" Target="../embeddings/oleObject59.bin"/><Relationship Id="rId4" Type="http://schemas.openxmlformats.org/officeDocument/2006/relationships/image" Target="../media/image58.wmf"/><Relationship Id="rId9" Type="http://schemas.openxmlformats.org/officeDocument/2006/relationships/oleObject" Target="../embeddings/oleObject66.bin"/><Relationship Id="rId14" Type="http://schemas.openxmlformats.org/officeDocument/2006/relationships/image" Target="../media/image63.wmf"/><Relationship Id="rId22" Type="http://schemas.openxmlformats.org/officeDocument/2006/relationships/image" Target="../media/image4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73.bin"/><Relationship Id="rId18" Type="http://schemas.openxmlformats.org/officeDocument/2006/relationships/image" Target="../media/image69.wmf"/><Relationship Id="rId3" Type="http://schemas.openxmlformats.org/officeDocument/2006/relationships/oleObject" Target="../embeddings/oleObject71.bin"/><Relationship Id="rId21" Type="http://schemas.openxmlformats.org/officeDocument/2006/relationships/oleObject" Target="../embeddings/oleObject77.bin"/><Relationship Id="rId7" Type="http://schemas.openxmlformats.org/officeDocument/2006/relationships/image" Target="../media/image50.wmf"/><Relationship Id="rId12" Type="http://schemas.openxmlformats.org/officeDocument/2006/relationships/image" Target="../media/image66.wmf"/><Relationship Id="rId17" Type="http://schemas.openxmlformats.org/officeDocument/2006/relationships/oleObject" Target="../embeddings/oleObject7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8.wmf"/><Relationship Id="rId20" Type="http://schemas.openxmlformats.org/officeDocument/2006/relationships/image" Target="../media/image62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72.bin"/><Relationship Id="rId24" Type="http://schemas.openxmlformats.org/officeDocument/2006/relationships/image" Target="../media/image70.wmf"/><Relationship Id="rId5" Type="http://schemas.openxmlformats.org/officeDocument/2006/relationships/image" Target="../media/image71.wmf"/><Relationship Id="rId15" Type="http://schemas.openxmlformats.org/officeDocument/2006/relationships/oleObject" Target="../embeddings/oleObject74.bin"/><Relationship Id="rId23" Type="http://schemas.openxmlformats.org/officeDocument/2006/relationships/oleObject" Target="../embeddings/oleObject78.bin"/><Relationship Id="rId10" Type="http://schemas.openxmlformats.org/officeDocument/2006/relationships/image" Target="../media/image51.wmf"/><Relationship Id="rId19" Type="http://schemas.openxmlformats.org/officeDocument/2006/relationships/oleObject" Target="../embeddings/oleObject76.bin"/><Relationship Id="rId4" Type="http://schemas.openxmlformats.org/officeDocument/2006/relationships/image" Target="../media/image65.wmf"/><Relationship Id="rId9" Type="http://schemas.openxmlformats.org/officeDocument/2006/relationships/image" Target="../media/image73.wmf"/><Relationship Id="rId14" Type="http://schemas.openxmlformats.org/officeDocument/2006/relationships/image" Target="../media/image67.wmf"/><Relationship Id="rId22" Type="http://schemas.openxmlformats.org/officeDocument/2006/relationships/image" Target="../media/image6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84.bin"/><Relationship Id="rId18" Type="http://schemas.openxmlformats.org/officeDocument/2006/relationships/oleObject" Target="../embeddings/oleObject87.bin"/><Relationship Id="rId26" Type="http://schemas.openxmlformats.org/officeDocument/2006/relationships/image" Target="../media/image79.wmf"/><Relationship Id="rId3" Type="http://schemas.openxmlformats.org/officeDocument/2006/relationships/oleObject" Target="../embeddings/oleObject79.bin"/><Relationship Id="rId21" Type="http://schemas.openxmlformats.org/officeDocument/2006/relationships/oleObject" Target="../embeddings/oleObject90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63.wmf"/><Relationship Id="rId17" Type="http://schemas.openxmlformats.org/officeDocument/2006/relationships/oleObject" Target="../embeddings/oleObject86.bin"/><Relationship Id="rId25" Type="http://schemas.openxmlformats.org/officeDocument/2006/relationships/oleObject" Target="../embeddings/oleObject9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6.wmf"/><Relationship Id="rId20" Type="http://schemas.openxmlformats.org/officeDocument/2006/relationships/oleObject" Target="../embeddings/oleObject89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83.bin"/><Relationship Id="rId24" Type="http://schemas.openxmlformats.org/officeDocument/2006/relationships/image" Target="../media/image78.wmf"/><Relationship Id="rId5" Type="http://schemas.openxmlformats.org/officeDocument/2006/relationships/oleObject" Target="../embeddings/oleObject80.bin"/><Relationship Id="rId15" Type="http://schemas.openxmlformats.org/officeDocument/2006/relationships/oleObject" Target="../embeddings/oleObject85.bin"/><Relationship Id="rId23" Type="http://schemas.openxmlformats.org/officeDocument/2006/relationships/oleObject" Target="../embeddings/oleObject91.bin"/><Relationship Id="rId28" Type="http://schemas.openxmlformats.org/officeDocument/2006/relationships/image" Target="../media/image80.wmf"/><Relationship Id="rId10" Type="http://schemas.openxmlformats.org/officeDocument/2006/relationships/image" Target="../media/image62.wmf"/><Relationship Id="rId19" Type="http://schemas.openxmlformats.org/officeDocument/2006/relationships/oleObject" Target="../embeddings/oleObject88.bin"/><Relationship Id="rId4" Type="http://schemas.openxmlformats.org/officeDocument/2006/relationships/image" Target="../media/image74.wmf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75.wmf"/><Relationship Id="rId22" Type="http://schemas.openxmlformats.org/officeDocument/2006/relationships/image" Target="../media/image77.wmf"/><Relationship Id="rId27" Type="http://schemas.openxmlformats.org/officeDocument/2006/relationships/oleObject" Target="../embeddings/oleObject9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2.wmf"/><Relationship Id="rId5" Type="http://schemas.openxmlformats.org/officeDocument/2006/relationships/oleObject" Target="../embeddings/oleObject95.bin"/><Relationship Id="rId10" Type="http://schemas.openxmlformats.org/officeDocument/2006/relationships/image" Target="../media/image84.wmf"/><Relationship Id="rId4" Type="http://schemas.openxmlformats.org/officeDocument/2006/relationships/image" Target="../media/image81.wmf"/><Relationship Id="rId9" Type="http://schemas.openxmlformats.org/officeDocument/2006/relationships/oleObject" Target="../embeddings/oleObject97.bin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03.bin"/><Relationship Id="rId18" Type="http://schemas.openxmlformats.org/officeDocument/2006/relationships/image" Target="../media/image92.wmf"/><Relationship Id="rId26" Type="http://schemas.openxmlformats.org/officeDocument/2006/relationships/image" Target="../media/image62.wmf"/><Relationship Id="rId3" Type="http://schemas.openxmlformats.org/officeDocument/2006/relationships/oleObject" Target="../embeddings/oleObject98.bin"/><Relationship Id="rId21" Type="http://schemas.openxmlformats.org/officeDocument/2006/relationships/oleObject" Target="../embeddings/oleObject80.bin"/><Relationship Id="rId34" Type="http://schemas.openxmlformats.org/officeDocument/2006/relationships/image" Target="../media/image95.wmf"/><Relationship Id="rId7" Type="http://schemas.openxmlformats.org/officeDocument/2006/relationships/oleObject" Target="../embeddings/oleObject100.bin"/><Relationship Id="rId12" Type="http://schemas.openxmlformats.org/officeDocument/2006/relationships/image" Target="../media/image89.wmf"/><Relationship Id="rId17" Type="http://schemas.openxmlformats.org/officeDocument/2006/relationships/oleObject" Target="../embeddings/oleObject105.bin"/><Relationship Id="rId25" Type="http://schemas.openxmlformats.org/officeDocument/2006/relationships/oleObject" Target="../embeddings/oleObject82.bin"/><Relationship Id="rId33" Type="http://schemas.openxmlformats.org/officeDocument/2006/relationships/oleObject" Target="../embeddings/oleObject10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1.wmf"/><Relationship Id="rId20" Type="http://schemas.openxmlformats.org/officeDocument/2006/relationships/image" Target="../media/image93.wmf"/><Relationship Id="rId29" Type="http://schemas.openxmlformats.org/officeDocument/2006/relationships/oleObject" Target="../embeddings/oleObject84.bin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102.bin"/><Relationship Id="rId24" Type="http://schemas.openxmlformats.org/officeDocument/2006/relationships/image" Target="../media/image69.wmf"/><Relationship Id="rId32" Type="http://schemas.openxmlformats.org/officeDocument/2006/relationships/image" Target="../media/image94.wmf"/><Relationship Id="rId5" Type="http://schemas.openxmlformats.org/officeDocument/2006/relationships/oleObject" Target="../embeddings/oleObject99.bin"/><Relationship Id="rId15" Type="http://schemas.openxmlformats.org/officeDocument/2006/relationships/oleObject" Target="../embeddings/oleObject104.bin"/><Relationship Id="rId23" Type="http://schemas.openxmlformats.org/officeDocument/2006/relationships/oleObject" Target="../embeddings/oleObject81.bin"/><Relationship Id="rId28" Type="http://schemas.openxmlformats.org/officeDocument/2006/relationships/image" Target="../media/image63.wmf"/><Relationship Id="rId10" Type="http://schemas.openxmlformats.org/officeDocument/2006/relationships/image" Target="../media/image88.wmf"/><Relationship Id="rId19" Type="http://schemas.openxmlformats.org/officeDocument/2006/relationships/oleObject" Target="../embeddings/oleObject106.bin"/><Relationship Id="rId31" Type="http://schemas.openxmlformats.org/officeDocument/2006/relationships/oleObject" Target="../embeddings/oleObject107.bin"/><Relationship Id="rId4" Type="http://schemas.openxmlformats.org/officeDocument/2006/relationships/image" Target="../media/image85.wmf"/><Relationship Id="rId9" Type="http://schemas.openxmlformats.org/officeDocument/2006/relationships/oleObject" Target="../embeddings/oleObject101.bin"/><Relationship Id="rId14" Type="http://schemas.openxmlformats.org/officeDocument/2006/relationships/image" Target="../media/image90.wmf"/><Relationship Id="rId22" Type="http://schemas.openxmlformats.org/officeDocument/2006/relationships/image" Target="../media/image68.wmf"/><Relationship Id="rId27" Type="http://schemas.openxmlformats.org/officeDocument/2006/relationships/oleObject" Target="../embeddings/oleObject83.bin"/><Relationship Id="rId30" Type="http://schemas.openxmlformats.org/officeDocument/2006/relationships/image" Target="../media/image75.wmf"/><Relationship Id="rId8" Type="http://schemas.openxmlformats.org/officeDocument/2006/relationships/image" Target="../media/image8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oleObject" Target="../embeddings/oleObject114.bin"/><Relationship Id="rId18" Type="http://schemas.openxmlformats.org/officeDocument/2006/relationships/image" Target="../media/image103.wmf"/><Relationship Id="rId26" Type="http://schemas.openxmlformats.org/officeDocument/2006/relationships/image" Target="../media/image69.wmf"/><Relationship Id="rId3" Type="http://schemas.openxmlformats.org/officeDocument/2006/relationships/oleObject" Target="../embeddings/oleObject109.bin"/><Relationship Id="rId21" Type="http://schemas.openxmlformats.org/officeDocument/2006/relationships/oleObject" Target="../embeddings/oleObject118.bin"/><Relationship Id="rId7" Type="http://schemas.openxmlformats.org/officeDocument/2006/relationships/oleObject" Target="../embeddings/oleObject111.bin"/><Relationship Id="rId12" Type="http://schemas.openxmlformats.org/officeDocument/2006/relationships/image" Target="../media/image100.wmf"/><Relationship Id="rId17" Type="http://schemas.openxmlformats.org/officeDocument/2006/relationships/oleObject" Target="../embeddings/oleObject116.bin"/><Relationship Id="rId25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2.wmf"/><Relationship Id="rId20" Type="http://schemas.openxmlformats.org/officeDocument/2006/relationships/image" Target="../media/image104.wmf"/><Relationship Id="rId29" Type="http://schemas.openxmlformats.org/officeDocument/2006/relationships/oleObject" Target="../embeddings/oleObject83.bin"/><Relationship Id="rId1" Type="http://schemas.openxmlformats.org/officeDocument/2006/relationships/vmlDrawing" Target="../drawings/vmlDrawing15.vml"/><Relationship Id="rId6" Type="http://schemas.openxmlformats.org/officeDocument/2006/relationships/image" Target="../media/image97.wmf"/><Relationship Id="rId11" Type="http://schemas.openxmlformats.org/officeDocument/2006/relationships/oleObject" Target="../embeddings/oleObject113.bin"/><Relationship Id="rId24" Type="http://schemas.openxmlformats.org/officeDocument/2006/relationships/image" Target="../media/image68.wmf"/><Relationship Id="rId32" Type="http://schemas.openxmlformats.org/officeDocument/2006/relationships/image" Target="../media/image75.wmf"/><Relationship Id="rId5" Type="http://schemas.openxmlformats.org/officeDocument/2006/relationships/oleObject" Target="../embeddings/oleObject110.bin"/><Relationship Id="rId15" Type="http://schemas.openxmlformats.org/officeDocument/2006/relationships/oleObject" Target="../embeddings/oleObject115.bin"/><Relationship Id="rId23" Type="http://schemas.openxmlformats.org/officeDocument/2006/relationships/oleObject" Target="../embeddings/oleObject80.bin"/><Relationship Id="rId28" Type="http://schemas.openxmlformats.org/officeDocument/2006/relationships/image" Target="../media/image62.wmf"/><Relationship Id="rId10" Type="http://schemas.openxmlformats.org/officeDocument/2006/relationships/image" Target="../media/image99.wmf"/><Relationship Id="rId19" Type="http://schemas.openxmlformats.org/officeDocument/2006/relationships/oleObject" Target="../embeddings/oleObject117.bin"/><Relationship Id="rId31" Type="http://schemas.openxmlformats.org/officeDocument/2006/relationships/oleObject" Target="../embeddings/oleObject84.bin"/><Relationship Id="rId4" Type="http://schemas.openxmlformats.org/officeDocument/2006/relationships/image" Target="../media/image96.wmf"/><Relationship Id="rId9" Type="http://schemas.openxmlformats.org/officeDocument/2006/relationships/oleObject" Target="../embeddings/oleObject112.bin"/><Relationship Id="rId14" Type="http://schemas.openxmlformats.org/officeDocument/2006/relationships/image" Target="../media/image101.wmf"/><Relationship Id="rId22" Type="http://schemas.openxmlformats.org/officeDocument/2006/relationships/image" Target="../media/image93.wmf"/><Relationship Id="rId27" Type="http://schemas.openxmlformats.org/officeDocument/2006/relationships/oleObject" Target="../embeddings/oleObject82.bin"/><Relationship Id="rId30" Type="http://schemas.openxmlformats.org/officeDocument/2006/relationships/image" Target="../media/image6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06.wmf"/><Relationship Id="rId5" Type="http://schemas.openxmlformats.org/officeDocument/2006/relationships/oleObject" Target="../embeddings/oleObject120.bin"/><Relationship Id="rId4" Type="http://schemas.openxmlformats.org/officeDocument/2006/relationships/image" Target="../media/image10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oleObject" Target="../embeddings/oleObject126.bin"/><Relationship Id="rId18" Type="http://schemas.openxmlformats.org/officeDocument/2006/relationships/image" Target="../media/image112.wmf"/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3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12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1.wmf"/><Relationship Id="rId20" Type="http://schemas.openxmlformats.org/officeDocument/2006/relationships/image" Target="../media/image113.e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08.wmf"/><Relationship Id="rId11" Type="http://schemas.openxmlformats.org/officeDocument/2006/relationships/oleObject" Target="../embeddings/oleObject125.bin"/><Relationship Id="rId5" Type="http://schemas.openxmlformats.org/officeDocument/2006/relationships/oleObject" Target="../embeddings/oleObject122.bin"/><Relationship Id="rId15" Type="http://schemas.openxmlformats.org/officeDocument/2006/relationships/oleObject" Target="../embeddings/oleObject127.bin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129.bin"/><Relationship Id="rId4" Type="http://schemas.openxmlformats.org/officeDocument/2006/relationships/image" Target="../media/image107.wmf"/><Relationship Id="rId9" Type="http://schemas.openxmlformats.org/officeDocument/2006/relationships/oleObject" Target="../embeddings/oleObject124.bin"/><Relationship Id="rId14" Type="http://schemas.openxmlformats.org/officeDocument/2006/relationships/image" Target="../media/image110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2.bin"/><Relationship Id="rId12" Type="http://schemas.openxmlformats.org/officeDocument/2006/relationships/image" Target="../media/image1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15.wmf"/><Relationship Id="rId11" Type="http://schemas.openxmlformats.org/officeDocument/2006/relationships/oleObject" Target="../embeddings/oleObject134.bin"/><Relationship Id="rId5" Type="http://schemas.openxmlformats.org/officeDocument/2006/relationships/oleObject" Target="../embeddings/oleObject131.bin"/><Relationship Id="rId10" Type="http://schemas.openxmlformats.org/officeDocument/2006/relationships/image" Target="../media/image117.wmf"/><Relationship Id="rId4" Type="http://schemas.openxmlformats.org/officeDocument/2006/relationships/image" Target="../media/image114.wmf"/><Relationship Id="rId9" Type="http://schemas.openxmlformats.org/officeDocument/2006/relationships/oleObject" Target="../embeddings/oleObject13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wmf"/><Relationship Id="rId13" Type="http://schemas.openxmlformats.org/officeDocument/2006/relationships/oleObject" Target="../embeddings/oleObject140.bin"/><Relationship Id="rId18" Type="http://schemas.openxmlformats.org/officeDocument/2006/relationships/image" Target="../media/image126.wmf"/><Relationship Id="rId26" Type="http://schemas.openxmlformats.org/officeDocument/2006/relationships/image" Target="../media/image130.wmf"/><Relationship Id="rId3" Type="http://schemas.openxmlformats.org/officeDocument/2006/relationships/oleObject" Target="../embeddings/oleObject135.bin"/><Relationship Id="rId21" Type="http://schemas.openxmlformats.org/officeDocument/2006/relationships/oleObject" Target="../embeddings/oleObject144.bin"/><Relationship Id="rId7" Type="http://schemas.openxmlformats.org/officeDocument/2006/relationships/oleObject" Target="../embeddings/oleObject137.bin"/><Relationship Id="rId12" Type="http://schemas.openxmlformats.org/officeDocument/2006/relationships/image" Target="../media/image123.wmf"/><Relationship Id="rId17" Type="http://schemas.openxmlformats.org/officeDocument/2006/relationships/oleObject" Target="../embeddings/oleObject142.bin"/><Relationship Id="rId25" Type="http://schemas.openxmlformats.org/officeDocument/2006/relationships/oleObject" Target="../embeddings/oleObject14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5.wmf"/><Relationship Id="rId20" Type="http://schemas.openxmlformats.org/officeDocument/2006/relationships/image" Target="../media/image127.wmf"/><Relationship Id="rId29" Type="http://schemas.openxmlformats.org/officeDocument/2006/relationships/oleObject" Target="../embeddings/oleObject148.bin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20.wmf"/><Relationship Id="rId11" Type="http://schemas.openxmlformats.org/officeDocument/2006/relationships/oleObject" Target="../embeddings/oleObject139.bin"/><Relationship Id="rId24" Type="http://schemas.openxmlformats.org/officeDocument/2006/relationships/image" Target="../media/image129.wmf"/><Relationship Id="rId5" Type="http://schemas.openxmlformats.org/officeDocument/2006/relationships/oleObject" Target="../embeddings/oleObject136.bin"/><Relationship Id="rId15" Type="http://schemas.openxmlformats.org/officeDocument/2006/relationships/oleObject" Target="../embeddings/oleObject141.bin"/><Relationship Id="rId23" Type="http://schemas.openxmlformats.org/officeDocument/2006/relationships/oleObject" Target="../embeddings/oleObject145.bin"/><Relationship Id="rId28" Type="http://schemas.openxmlformats.org/officeDocument/2006/relationships/image" Target="../media/image131.wmf"/><Relationship Id="rId10" Type="http://schemas.openxmlformats.org/officeDocument/2006/relationships/image" Target="../media/image122.wmf"/><Relationship Id="rId19" Type="http://schemas.openxmlformats.org/officeDocument/2006/relationships/oleObject" Target="../embeddings/oleObject143.bin"/><Relationship Id="rId4" Type="http://schemas.openxmlformats.org/officeDocument/2006/relationships/image" Target="../media/image119.wmf"/><Relationship Id="rId9" Type="http://schemas.openxmlformats.org/officeDocument/2006/relationships/oleObject" Target="../embeddings/oleObject138.bin"/><Relationship Id="rId14" Type="http://schemas.openxmlformats.org/officeDocument/2006/relationships/image" Target="../media/image124.wmf"/><Relationship Id="rId22" Type="http://schemas.openxmlformats.org/officeDocument/2006/relationships/image" Target="../media/image128.wmf"/><Relationship Id="rId27" Type="http://schemas.openxmlformats.org/officeDocument/2006/relationships/oleObject" Target="../embeddings/oleObject147.bin"/><Relationship Id="rId30" Type="http://schemas.openxmlformats.org/officeDocument/2006/relationships/image" Target="../media/image132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wmf"/><Relationship Id="rId13" Type="http://schemas.openxmlformats.org/officeDocument/2006/relationships/oleObject" Target="../embeddings/oleObject154.bin"/><Relationship Id="rId18" Type="http://schemas.openxmlformats.org/officeDocument/2006/relationships/image" Target="../media/image139.wmf"/><Relationship Id="rId3" Type="http://schemas.openxmlformats.org/officeDocument/2006/relationships/oleObject" Target="../embeddings/oleObject149.bin"/><Relationship Id="rId21" Type="http://schemas.openxmlformats.org/officeDocument/2006/relationships/oleObject" Target="../embeddings/oleObject158.bin"/><Relationship Id="rId7" Type="http://schemas.openxmlformats.org/officeDocument/2006/relationships/oleObject" Target="../embeddings/oleObject151.bin"/><Relationship Id="rId12" Type="http://schemas.openxmlformats.org/officeDocument/2006/relationships/image" Target="../media/image136.wmf"/><Relationship Id="rId17" Type="http://schemas.openxmlformats.org/officeDocument/2006/relationships/oleObject" Target="../embeddings/oleObject15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8.wmf"/><Relationship Id="rId20" Type="http://schemas.openxmlformats.org/officeDocument/2006/relationships/image" Target="../media/image140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153.bin"/><Relationship Id="rId5" Type="http://schemas.openxmlformats.org/officeDocument/2006/relationships/oleObject" Target="../embeddings/oleObject150.bin"/><Relationship Id="rId15" Type="http://schemas.openxmlformats.org/officeDocument/2006/relationships/oleObject" Target="../embeddings/oleObject155.bin"/><Relationship Id="rId10" Type="http://schemas.openxmlformats.org/officeDocument/2006/relationships/image" Target="../media/image135.wmf"/><Relationship Id="rId19" Type="http://schemas.openxmlformats.org/officeDocument/2006/relationships/oleObject" Target="../embeddings/oleObject157.bin"/><Relationship Id="rId4" Type="http://schemas.openxmlformats.org/officeDocument/2006/relationships/image" Target="../media/image133.wmf"/><Relationship Id="rId9" Type="http://schemas.openxmlformats.org/officeDocument/2006/relationships/oleObject" Target="../embeddings/oleObject152.bin"/><Relationship Id="rId14" Type="http://schemas.openxmlformats.org/officeDocument/2006/relationships/image" Target="../media/image137.wmf"/><Relationship Id="rId22" Type="http://schemas.openxmlformats.org/officeDocument/2006/relationships/image" Target="../media/image141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wmf"/><Relationship Id="rId3" Type="http://schemas.openxmlformats.org/officeDocument/2006/relationships/oleObject" Target="../embeddings/oleObject159.bin"/><Relationship Id="rId7" Type="http://schemas.openxmlformats.org/officeDocument/2006/relationships/oleObject" Target="../embeddings/oleObject1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43.wmf"/><Relationship Id="rId5" Type="http://schemas.openxmlformats.org/officeDocument/2006/relationships/oleObject" Target="../embeddings/oleObject160.bin"/><Relationship Id="rId10" Type="http://schemas.openxmlformats.org/officeDocument/2006/relationships/image" Target="../media/image145.wmf"/><Relationship Id="rId4" Type="http://schemas.openxmlformats.org/officeDocument/2006/relationships/image" Target="../media/image142.wmf"/><Relationship Id="rId9" Type="http://schemas.openxmlformats.org/officeDocument/2006/relationships/oleObject" Target="../embeddings/oleObject162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167.bin"/><Relationship Id="rId18" Type="http://schemas.openxmlformats.org/officeDocument/2006/relationships/image" Target="../media/image150.wmf"/><Relationship Id="rId3" Type="http://schemas.openxmlformats.org/officeDocument/2006/relationships/oleObject" Target="../embeddings/oleObject163.bin"/><Relationship Id="rId7" Type="http://schemas.openxmlformats.org/officeDocument/2006/relationships/image" Target="../media/image56.wmf"/><Relationship Id="rId12" Type="http://schemas.openxmlformats.org/officeDocument/2006/relationships/image" Target="../media/image148.wmf"/><Relationship Id="rId17" Type="http://schemas.openxmlformats.org/officeDocument/2006/relationships/oleObject" Target="../embeddings/oleObject16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7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47.wmf"/><Relationship Id="rId11" Type="http://schemas.openxmlformats.org/officeDocument/2006/relationships/oleObject" Target="../embeddings/oleObject166.bin"/><Relationship Id="rId5" Type="http://schemas.openxmlformats.org/officeDocument/2006/relationships/oleObject" Target="../embeddings/oleObject164.bin"/><Relationship Id="rId15" Type="http://schemas.openxmlformats.org/officeDocument/2006/relationships/oleObject" Target="../embeddings/oleObject168.bin"/><Relationship Id="rId10" Type="http://schemas.openxmlformats.org/officeDocument/2006/relationships/image" Target="../media/image134.wmf"/><Relationship Id="rId4" Type="http://schemas.openxmlformats.org/officeDocument/2006/relationships/image" Target="../media/image146.wmf"/><Relationship Id="rId9" Type="http://schemas.openxmlformats.org/officeDocument/2006/relationships/oleObject" Target="../embeddings/oleObject165.bin"/><Relationship Id="rId14" Type="http://schemas.openxmlformats.org/officeDocument/2006/relationships/image" Target="../media/image149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13" Type="http://schemas.openxmlformats.org/officeDocument/2006/relationships/oleObject" Target="../embeddings/oleObject165.bin"/><Relationship Id="rId18" Type="http://schemas.openxmlformats.org/officeDocument/2006/relationships/image" Target="../media/image149.wmf"/><Relationship Id="rId3" Type="http://schemas.openxmlformats.org/officeDocument/2006/relationships/oleObject" Target="../embeddings/oleObject170.bin"/><Relationship Id="rId7" Type="http://schemas.openxmlformats.org/officeDocument/2006/relationships/oleObject" Target="../embeddings/oleObject172.bin"/><Relationship Id="rId12" Type="http://schemas.openxmlformats.org/officeDocument/2006/relationships/image" Target="../media/image57.wmf"/><Relationship Id="rId17" Type="http://schemas.openxmlformats.org/officeDocument/2006/relationships/oleObject" Target="../embeddings/oleObject16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8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52.wmf"/><Relationship Id="rId11" Type="http://schemas.openxmlformats.org/officeDocument/2006/relationships/image" Target="../media/image56.wmf"/><Relationship Id="rId5" Type="http://schemas.openxmlformats.org/officeDocument/2006/relationships/oleObject" Target="../embeddings/oleObject171.bin"/><Relationship Id="rId15" Type="http://schemas.openxmlformats.org/officeDocument/2006/relationships/oleObject" Target="../embeddings/oleObject166.bin"/><Relationship Id="rId10" Type="http://schemas.openxmlformats.org/officeDocument/2006/relationships/image" Target="../media/image153.wmf"/><Relationship Id="rId4" Type="http://schemas.openxmlformats.org/officeDocument/2006/relationships/image" Target="../media/image151.wmf"/><Relationship Id="rId9" Type="http://schemas.openxmlformats.org/officeDocument/2006/relationships/oleObject" Target="../embeddings/oleObject173.bin"/><Relationship Id="rId14" Type="http://schemas.openxmlformats.org/officeDocument/2006/relationships/image" Target="../media/image134.wmf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79.bin"/><Relationship Id="rId18" Type="http://schemas.openxmlformats.org/officeDocument/2006/relationships/image" Target="../media/image161.wmf"/><Relationship Id="rId26" Type="http://schemas.openxmlformats.org/officeDocument/2006/relationships/image" Target="../media/image163.wmf"/><Relationship Id="rId21" Type="http://schemas.openxmlformats.org/officeDocument/2006/relationships/oleObject" Target="../embeddings/oleObject183.bin"/><Relationship Id="rId34" Type="http://schemas.openxmlformats.org/officeDocument/2006/relationships/image" Target="../media/image167.wmf"/><Relationship Id="rId7" Type="http://schemas.openxmlformats.org/officeDocument/2006/relationships/oleObject" Target="../embeddings/oleObject176.bin"/><Relationship Id="rId12" Type="http://schemas.openxmlformats.org/officeDocument/2006/relationships/image" Target="../media/image158.wmf"/><Relationship Id="rId17" Type="http://schemas.openxmlformats.org/officeDocument/2006/relationships/oleObject" Target="../embeddings/oleObject181.bin"/><Relationship Id="rId25" Type="http://schemas.openxmlformats.org/officeDocument/2006/relationships/oleObject" Target="../embeddings/oleObject185.bin"/><Relationship Id="rId33" Type="http://schemas.openxmlformats.org/officeDocument/2006/relationships/oleObject" Target="../embeddings/oleObject189.bin"/><Relationship Id="rId38" Type="http://schemas.openxmlformats.org/officeDocument/2006/relationships/image" Target="../media/image169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0.wmf"/><Relationship Id="rId20" Type="http://schemas.openxmlformats.org/officeDocument/2006/relationships/image" Target="../media/image162.wmf"/><Relationship Id="rId29" Type="http://schemas.openxmlformats.org/officeDocument/2006/relationships/oleObject" Target="../embeddings/oleObject187.bin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55.wmf"/><Relationship Id="rId11" Type="http://schemas.openxmlformats.org/officeDocument/2006/relationships/oleObject" Target="../embeddings/oleObject178.bin"/><Relationship Id="rId24" Type="http://schemas.openxmlformats.org/officeDocument/2006/relationships/image" Target="../media/image124.wmf"/><Relationship Id="rId32" Type="http://schemas.openxmlformats.org/officeDocument/2006/relationships/image" Target="../media/image166.wmf"/><Relationship Id="rId37" Type="http://schemas.openxmlformats.org/officeDocument/2006/relationships/oleObject" Target="../embeddings/oleObject191.bin"/><Relationship Id="rId5" Type="http://schemas.openxmlformats.org/officeDocument/2006/relationships/oleObject" Target="../embeddings/oleObject175.bin"/><Relationship Id="rId15" Type="http://schemas.openxmlformats.org/officeDocument/2006/relationships/oleObject" Target="../embeddings/oleObject180.bin"/><Relationship Id="rId23" Type="http://schemas.openxmlformats.org/officeDocument/2006/relationships/oleObject" Target="../embeddings/oleObject184.bin"/><Relationship Id="rId28" Type="http://schemas.openxmlformats.org/officeDocument/2006/relationships/image" Target="../media/image164.wmf"/><Relationship Id="rId36" Type="http://schemas.openxmlformats.org/officeDocument/2006/relationships/image" Target="../media/image168.wmf"/><Relationship Id="rId10" Type="http://schemas.openxmlformats.org/officeDocument/2006/relationships/image" Target="../media/image157.wmf"/><Relationship Id="rId19" Type="http://schemas.openxmlformats.org/officeDocument/2006/relationships/oleObject" Target="../embeddings/oleObject182.bin"/><Relationship Id="rId31" Type="http://schemas.openxmlformats.org/officeDocument/2006/relationships/oleObject" Target="../embeddings/oleObject188.bin"/><Relationship Id="rId4" Type="http://schemas.openxmlformats.org/officeDocument/2006/relationships/image" Target="../media/image154.wmf"/><Relationship Id="rId9" Type="http://schemas.openxmlformats.org/officeDocument/2006/relationships/oleObject" Target="../embeddings/oleObject177.bin"/><Relationship Id="rId14" Type="http://schemas.openxmlformats.org/officeDocument/2006/relationships/image" Target="../media/image159.wmf"/><Relationship Id="rId22" Type="http://schemas.openxmlformats.org/officeDocument/2006/relationships/image" Target="../media/image123.wmf"/><Relationship Id="rId27" Type="http://schemas.openxmlformats.org/officeDocument/2006/relationships/oleObject" Target="../embeddings/oleObject186.bin"/><Relationship Id="rId30" Type="http://schemas.openxmlformats.org/officeDocument/2006/relationships/image" Target="../media/image165.wmf"/><Relationship Id="rId35" Type="http://schemas.openxmlformats.org/officeDocument/2006/relationships/oleObject" Target="../embeddings/oleObject190.bin"/><Relationship Id="rId8" Type="http://schemas.openxmlformats.org/officeDocument/2006/relationships/image" Target="../media/image156.wmf"/><Relationship Id="rId3" Type="http://schemas.openxmlformats.org/officeDocument/2006/relationships/oleObject" Target="../embeddings/oleObject174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2.wmf"/><Relationship Id="rId13" Type="http://schemas.openxmlformats.org/officeDocument/2006/relationships/oleObject" Target="../embeddings/oleObject197.bin"/><Relationship Id="rId18" Type="http://schemas.openxmlformats.org/officeDocument/2006/relationships/image" Target="../media/image177.wmf"/><Relationship Id="rId26" Type="http://schemas.openxmlformats.org/officeDocument/2006/relationships/image" Target="../media/image131.wmf"/><Relationship Id="rId3" Type="http://schemas.openxmlformats.org/officeDocument/2006/relationships/oleObject" Target="../embeddings/oleObject192.bin"/><Relationship Id="rId21" Type="http://schemas.openxmlformats.org/officeDocument/2006/relationships/oleObject" Target="../embeddings/oleObject201.bin"/><Relationship Id="rId7" Type="http://schemas.openxmlformats.org/officeDocument/2006/relationships/oleObject" Target="../embeddings/oleObject194.bin"/><Relationship Id="rId12" Type="http://schemas.openxmlformats.org/officeDocument/2006/relationships/image" Target="../media/image174.wmf"/><Relationship Id="rId17" Type="http://schemas.openxmlformats.org/officeDocument/2006/relationships/oleObject" Target="../embeddings/oleObject199.bin"/><Relationship Id="rId25" Type="http://schemas.openxmlformats.org/officeDocument/2006/relationships/oleObject" Target="../embeddings/oleObject20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6.wmf"/><Relationship Id="rId20" Type="http://schemas.openxmlformats.org/officeDocument/2006/relationships/image" Target="../media/image178.wmf"/><Relationship Id="rId29" Type="http://schemas.openxmlformats.org/officeDocument/2006/relationships/oleObject" Target="../embeddings/oleObject205.bin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71.wmf"/><Relationship Id="rId11" Type="http://schemas.openxmlformats.org/officeDocument/2006/relationships/oleObject" Target="../embeddings/oleObject196.bin"/><Relationship Id="rId24" Type="http://schemas.openxmlformats.org/officeDocument/2006/relationships/image" Target="../media/image130.wmf"/><Relationship Id="rId5" Type="http://schemas.openxmlformats.org/officeDocument/2006/relationships/oleObject" Target="../embeddings/oleObject193.bin"/><Relationship Id="rId15" Type="http://schemas.openxmlformats.org/officeDocument/2006/relationships/oleObject" Target="../embeddings/oleObject198.bin"/><Relationship Id="rId23" Type="http://schemas.openxmlformats.org/officeDocument/2006/relationships/oleObject" Target="../embeddings/oleObject202.bin"/><Relationship Id="rId28" Type="http://schemas.openxmlformats.org/officeDocument/2006/relationships/image" Target="../media/image180.wmf"/><Relationship Id="rId10" Type="http://schemas.openxmlformats.org/officeDocument/2006/relationships/image" Target="../media/image173.wmf"/><Relationship Id="rId19" Type="http://schemas.openxmlformats.org/officeDocument/2006/relationships/oleObject" Target="../embeddings/oleObject200.bin"/><Relationship Id="rId4" Type="http://schemas.openxmlformats.org/officeDocument/2006/relationships/image" Target="../media/image170.wmf"/><Relationship Id="rId9" Type="http://schemas.openxmlformats.org/officeDocument/2006/relationships/oleObject" Target="../embeddings/oleObject195.bin"/><Relationship Id="rId14" Type="http://schemas.openxmlformats.org/officeDocument/2006/relationships/image" Target="../media/image175.wmf"/><Relationship Id="rId22" Type="http://schemas.openxmlformats.org/officeDocument/2006/relationships/image" Target="../media/image179.wmf"/><Relationship Id="rId27" Type="http://schemas.openxmlformats.org/officeDocument/2006/relationships/oleObject" Target="../embeddings/oleObject204.bin"/><Relationship Id="rId30" Type="http://schemas.openxmlformats.org/officeDocument/2006/relationships/image" Target="../media/image181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83.wmf"/><Relationship Id="rId5" Type="http://schemas.openxmlformats.org/officeDocument/2006/relationships/oleObject" Target="../embeddings/oleObject207.bin"/><Relationship Id="rId4" Type="http://schemas.openxmlformats.org/officeDocument/2006/relationships/image" Target="../media/image18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6.wmf"/><Relationship Id="rId13" Type="http://schemas.openxmlformats.org/officeDocument/2006/relationships/oleObject" Target="../embeddings/oleObject213.bin"/><Relationship Id="rId18" Type="http://schemas.openxmlformats.org/officeDocument/2006/relationships/image" Target="../media/image190.wmf"/><Relationship Id="rId3" Type="http://schemas.openxmlformats.org/officeDocument/2006/relationships/oleObject" Target="../embeddings/oleObject208.bin"/><Relationship Id="rId7" Type="http://schemas.openxmlformats.org/officeDocument/2006/relationships/oleObject" Target="../embeddings/oleObject210.bin"/><Relationship Id="rId12" Type="http://schemas.openxmlformats.org/officeDocument/2006/relationships/image" Target="../media/image187.wmf"/><Relationship Id="rId17" Type="http://schemas.openxmlformats.org/officeDocument/2006/relationships/oleObject" Target="../embeddings/oleObject21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9.wmf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85.wmf"/><Relationship Id="rId11" Type="http://schemas.openxmlformats.org/officeDocument/2006/relationships/oleObject" Target="../embeddings/oleObject212.bin"/><Relationship Id="rId5" Type="http://schemas.openxmlformats.org/officeDocument/2006/relationships/oleObject" Target="../embeddings/oleObject209.bin"/><Relationship Id="rId15" Type="http://schemas.openxmlformats.org/officeDocument/2006/relationships/oleObject" Target="../embeddings/oleObject214.bin"/><Relationship Id="rId10" Type="http://schemas.openxmlformats.org/officeDocument/2006/relationships/image" Target="../media/image143.wmf"/><Relationship Id="rId4" Type="http://schemas.openxmlformats.org/officeDocument/2006/relationships/image" Target="../media/image184.wmf"/><Relationship Id="rId9" Type="http://schemas.openxmlformats.org/officeDocument/2006/relationships/oleObject" Target="../embeddings/oleObject211.bin"/><Relationship Id="rId14" Type="http://schemas.openxmlformats.org/officeDocument/2006/relationships/image" Target="../media/image188.wmf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21.bin"/><Relationship Id="rId18" Type="http://schemas.openxmlformats.org/officeDocument/2006/relationships/image" Target="../media/image124.wmf"/><Relationship Id="rId26" Type="http://schemas.openxmlformats.org/officeDocument/2006/relationships/image" Target="../media/image199.wmf"/><Relationship Id="rId3" Type="http://schemas.openxmlformats.org/officeDocument/2006/relationships/oleObject" Target="../embeddings/oleObject216.bin"/><Relationship Id="rId21" Type="http://schemas.openxmlformats.org/officeDocument/2006/relationships/oleObject" Target="../embeddings/oleObject225.bin"/><Relationship Id="rId34" Type="http://schemas.openxmlformats.org/officeDocument/2006/relationships/image" Target="../media/image201.wmf"/><Relationship Id="rId7" Type="http://schemas.openxmlformats.org/officeDocument/2006/relationships/oleObject" Target="../embeddings/oleObject218.bin"/><Relationship Id="rId12" Type="http://schemas.openxmlformats.org/officeDocument/2006/relationships/image" Target="../media/image194.wmf"/><Relationship Id="rId17" Type="http://schemas.openxmlformats.org/officeDocument/2006/relationships/oleObject" Target="../embeddings/oleObject223.bin"/><Relationship Id="rId25" Type="http://schemas.openxmlformats.org/officeDocument/2006/relationships/oleObject" Target="../embeddings/oleObject227.bin"/><Relationship Id="rId33" Type="http://schemas.openxmlformats.org/officeDocument/2006/relationships/oleObject" Target="../embeddings/oleObject23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3.wmf"/><Relationship Id="rId20" Type="http://schemas.openxmlformats.org/officeDocument/2006/relationships/image" Target="../media/image196.wmf"/><Relationship Id="rId29" Type="http://schemas.openxmlformats.org/officeDocument/2006/relationships/oleObject" Target="../embeddings/oleObject229.bin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92.wmf"/><Relationship Id="rId11" Type="http://schemas.openxmlformats.org/officeDocument/2006/relationships/oleObject" Target="../embeddings/oleObject220.bin"/><Relationship Id="rId24" Type="http://schemas.openxmlformats.org/officeDocument/2006/relationships/image" Target="../media/image198.wmf"/><Relationship Id="rId32" Type="http://schemas.openxmlformats.org/officeDocument/2006/relationships/image" Target="../media/image200.wmf"/><Relationship Id="rId5" Type="http://schemas.openxmlformats.org/officeDocument/2006/relationships/oleObject" Target="../embeddings/oleObject217.bin"/><Relationship Id="rId15" Type="http://schemas.openxmlformats.org/officeDocument/2006/relationships/oleObject" Target="../embeddings/oleObject222.bin"/><Relationship Id="rId23" Type="http://schemas.openxmlformats.org/officeDocument/2006/relationships/oleObject" Target="../embeddings/oleObject226.bin"/><Relationship Id="rId28" Type="http://schemas.openxmlformats.org/officeDocument/2006/relationships/image" Target="../media/image130.wmf"/><Relationship Id="rId10" Type="http://schemas.openxmlformats.org/officeDocument/2006/relationships/image" Target="../media/image193.wmf"/><Relationship Id="rId19" Type="http://schemas.openxmlformats.org/officeDocument/2006/relationships/oleObject" Target="../embeddings/oleObject224.bin"/><Relationship Id="rId31" Type="http://schemas.openxmlformats.org/officeDocument/2006/relationships/oleObject" Target="../embeddings/oleObject230.bin"/><Relationship Id="rId4" Type="http://schemas.openxmlformats.org/officeDocument/2006/relationships/image" Target="../media/image191.wmf"/><Relationship Id="rId9" Type="http://schemas.openxmlformats.org/officeDocument/2006/relationships/oleObject" Target="../embeddings/oleObject219.bin"/><Relationship Id="rId14" Type="http://schemas.openxmlformats.org/officeDocument/2006/relationships/image" Target="../media/image195.wmf"/><Relationship Id="rId22" Type="http://schemas.openxmlformats.org/officeDocument/2006/relationships/image" Target="../media/image197.wmf"/><Relationship Id="rId27" Type="http://schemas.openxmlformats.org/officeDocument/2006/relationships/oleObject" Target="../embeddings/oleObject228.bin"/><Relationship Id="rId30" Type="http://schemas.openxmlformats.org/officeDocument/2006/relationships/image" Target="../media/image131.wmf"/><Relationship Id="rId8" Type="http://schemas.openxmlformats.org/officeDocument/2006/relationships/image" Target="../media/image90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4.wmf"/><Relationship Id="rId13" Type="http://schemas.openxmlformats.org/officeDocument/2006/relationships/oleObject" Target="../embeddings/oleObject237.bin"/><Relationship Id="rId3" Type="http://schemas.openxmlformats.org/officeDocument/2006/relationships/oleObject" Target="../embeddings/oleObject232.bin"/><Relationship Id="rId7" Type="http://schemas.openxmlformats.org/officeDocument/2006/relationships/oleObject" Target="../embeddings/oleObject234.bin"/><Relationship Id="rId12" Type="http://schemas.openxmlformats.org/officeDocument/2006/relationships/image" Target="../media/image20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8.wmf"/><Relationship Id="rId1" Type="http://schemas.openxmlformats.org/officeDocument/2006/relationships/vmlDrawing" Target="../drawings/vmlDrawing29.vml"/><Relationship Id="rId6" Type="http://schemas.openxmlformats.org/officeDocument/2006/relationships/image" Target="../media/image203.wmf"/><Relationship Id="rId11" Type="http://schemas.openxmlformats.org/officeDocument/2006/relationships/oleObject" Target="../embeddings/oleObject236.bin"/><Relationship Id="rId5" Type="http://schemas.openxmlformats.org/officeDocument/2006/relationships/oleObject" Target="../embeddings/oleObject233.bin"/><Relationship Id="rId15" Type="http://schemas.openxmlformats.org/officeDocument/2006/relationships/oleObject" Target="../embeddings/oleObject238.bin"/><Relationship Id="rId10" Type="http://schemas.openxmlformats.org/officeDocument/2006/relationships/image" Target="../media/image205.wmf"/><Relationship Id="rId4" Type="http://schemas.openxmlformats.org/officeDocument/2006/relationships/image" Target="../media/image202.wmf"/><Relationship Id="rId9" Type="http://schemas.openxmlformats.org/officeDocument/2006/relationships/oleObject" Target="../embeddings/oleObject235.bin"/><Relationship Id="rId14" Type="http://schemas.openxmlformats.org/officeDocument/2006/relationships/image" Target="../media/image207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1.wmf"/><Relationship Id="rId3" Type="http://schemas.openxmlformats.org/officeDocument/2006/relationships/oleObject" Target="../embeddings/oleObject239.bin"/><Relationship Id="rId7" Type="http://schemas.openxmlformats.org/officeDocument/2006/relationships/oleObject" Target="../embeddings/oleObject2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210.wmf"/><Relationship Id="rId5" Type="http://schemas.openxmlformats.org/officeDocument/2006/relationships/oleObject" Target="../embeddings/oleObject240.bin"/><Relationship Id="rId10" Type="http://schemas.openxmlformats.org/officeDocument/2006/relationships/image" Target="../media/image212.wmf"/><Relationship Id="rId4" Type="http://schemas.openxmlformats.org/officeDocument/2006/relationships/image" Target="../media/image209.wmf"/><Relationship Id="rId9" Type="http://schemas.openxmlformats.org/officeDocument/2006/relationships/oleObject" Target="../embeddings/oleObject242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5.wmf"/><Relationship Id="rId3" Type="http://schemas.openxmlformats.org/officeDocument/2006/relationships/oleObject" Target="../embeddings/oleObject243.bin"/><Relationship Id="rId7" Type="http://schemas.openxmlformats.org/officeDocument/2006/relationships/oleObject" Target="../embeddings/oleObject2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214.wmf"/><Relationship Id="rId5" Type="http://schemas.openxmlformats.org/officeDocument/2006/relationships/oleObject" Target="../embeddings/oleObject244.bin"/><Relationship Id="rId10" Type="http://schemas.openxmlformats.org/officeDocument/2006/relationships/image" Target="../media/image216.wmf"/><Relationship Id="rId4" Type="http://schemas.openxmlformats.org/officeDocument/2006/relationships/image" Target="../media/image213.wmf"/><Relationship Id="rId9" Type="http://schemas.openxmlformats.org/officeDocument/2006/relationships/oleObject" Target="../embeddings/oleObject246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9.wmf"/><Relationship Id="rId3" Type="http://schemas.openxmlformats.org/officeDocument/2006/relationships/oleObject" Target="../embeddings/oleObject247.bin"/><Relationship Id="rId7" Type="http://schemas.openxmlformats.org/officeDocument/2006/relationships/oleObject" Target="../embeddings/oleObject2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218.wmf"/><Relationship Id="rId5" Type="http://schemas.openxmlformats.org/officeDocument/2006/relationships/oleObject" Target="../embeddings/oleObject248.bin"/><Relationship Id="rId10" Type="http://schemas.openxmlformats.org/officeDocument/2006/relationships/image" Target="../media/image216.wmf"/><Relationship Id="rId4" Type="http://schemas.openxmlformats.org/officeDocument/2006/relationships/image" Target="../media/image217.wmf"/><Relationship Id="rId9" Type="http://schemas.openxmlformats.org/officeDocument/2006/relationships/oleObject" Target="../embeddings/oleObject246.bin"/></Relationships>
</file>

<file path=ppt/slides/_rels/slide3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55.bin"/><Relationship Id="rId18" Type="http://schemas.openxmlformats.org/officeDocument/2006/relationships/image" Target="../media/image198.wmf"/><Relationship Id="rId26" Type="http://schemas.openxmlformats.org/officeDocument/2006/relationships/image" Target="../media/image130.wmf"/><Relationship Id="rId3" Type="http://schemas.openxmlformats.org/officeDocument/2006/relationships/oleObject" Target="../embeddings/oleObject250.bin"/><Relationship Id="rId21" Type="http://schemas.openxmlformats.org/officeDocument/2006/relationships/oleObject" Target="../embeddings/oleObject259.bin"/><Relationship Id="rId34" Type="http://schemas.openxmlformats.org/officeDocument/2006/relationships/image" Target="../media/image224.wmf"/><Relationship Id="rId7" Type="http://schemas.openxmlformats.org/officeDocument/2006/relationships/oleObject" Target="../embeddings/oleObject252.bin"/><Relationship Id="rId12" Type="http://schemas.openxmlformats.org/officeDocument/2006/relationships/image" Target="../media/image123.wmf"/><Relationship Id="rId17" Type="http://schemas.openxmlformats.org/officeDocument/2006/relationships/oleObject" Target="../embeddings/oleObject257.bin"/><Relationship Id="rId25" Type="http://schemas.openxmlformats.org/officeDocument/2006/relationships/oleObject" Target="../embeddings/oleObject261.bin"/><Relationship Id="rId33" Type="http://schemas.openxmlformats.org/officeDocument/2006/relationships/oleObject" Target="../embeddings/oleObject26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5.wmf"/><Relationship Id="rId20" Type="http://schemas.openxmlformats.org/officeDocument/2006/relationships/image" Target="../media/image221.wmf"/><Relationship Id="rId29" Type="http://schemas.openxmlformats.org/officeDocument/2006/relationships/oleObject" Target="../embeddings/oleObject263.bin"/><Relationship Id="rId1" Type="http://schemas.openxmlformats.org/officeDocument/2006/relationships/vmlDrawing" Target="../drawings/vmlDrawing33.vml"/><Relationship Id="rId6" Type="http://schemas.openxmlformats.org/officeDocument/2006/relationships/image" Target="../media/image220.wmf"/><Relationship Id="rId11" Type="http://schemas.openxmlformats.org/officeDocument/2006/relationships/oleObject" Target="../embeddings/oleObject254.bin"/><Relationship Id="rId24" Type="http://schemas.openxmlformats.org/officeDocument/2006/relationships/image" Target="../media/image129.wmf"/><Relationship Id="rId32" Type="http://schemas.openxmlformats.org/officeDocument/2006/relationships/image" Target="../media/image223.wmf"/><Relationship Id="rId5" Type="http://schemas.openxmlformats.org/officeDocument/2006/relationships/oleObject" Target="../embeddings/oleObject251.bin"/><Relationship Id="rId15" Type="http://schemas.openxmlformats.org/officeDocument/2006/relationships/oleObject" Target="../embeddings/oleObject256.bin"/><Relationship Id="rId23" Type="http://schemas.openxmlformats.org/officeDocument/2006/relationships/oleObject" Target="../embeddings/oleObject260.bin"/><Relationship Id="rId28" Type="http://schemas.openxmlformats.org/officeDocument/2006/relationships/image" Target="../media/image131.wmf"/><Relationship Id="rId10" Type="http://schemas.openxmlformats.org/officeDocument/2006/relationships/image" Target="../media/image122.wmf"/><Relationship Id="rId19" Type="http://schemas.openxmlformats.org/officeDocument/2006/relationships/oleObject" Target="../embeddings/oleObject258.bin"/><Relationship Id="rId31" Type="http://schemas.openxmlformats.org/officeDocument/2006/relationships/oleObject" Target="../embeddings/oleObject264.bin"/><Relationship Id="rId4" Type="http://schemas.openxmlformats.org/officeDocument/2006/relationships/image" Target="../media/image90.wmf"/><Relationship Id="rId9" Type="http://schemas.openxmlformats.org/officeDocument/2006/relationships/oleObject" Target="../embeddings/oleObject253.bin"/><Relationship Id="rId14" Type="http://schemas.openxmlformats.org/officeDocument/2006/relationships/image" Target="../media/image124.wmf"/><Relationship Id="rId22" Type="http://schemas.openxmlformats.org/officeDocument/2006/relationships/image" Target="../media/image222.wmf"/><Relationship Id="rId27" Type="http://schemas.openxmlformats.org/officeDocument/2006/relationships/oleObject" Target="../embeddings/oleObject262.bin"/><Relationship Id="rId30" Type="http://schemas.openxmlformats.org/officeDocument/2006/relationships/image" Target="../media/image132.wmf"/><Relationship Id="rId8" Type="http://schemas.openxmlformats.org/officeDocument/2006/relationships/image" Target="../media/image92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5.wmf"/><Relationship Id="rId13" Type="http://schemas.openxmlformats.org/officeDocument/2006/relationships/oleObject" Target="../embeddings/oleObject270.bin"/><Relationship Id="rId18" Type="http://schemas.openxmlformats.org/officeDocument/2006/relationships/image" Target="../media/image230.wmf"/><Relationship Id="rId26" Type="http://schemas.openxmlformats.org/officeDocument/2006/relationships/image" Target="../media/image234.wmf"/><Relationship Id="rId3" Type="http://schemas.openxmlformats.org/officeDocument/2006/relationships/image" Target="../media/image56.wmf"/><Relationship Id="rId21" Type="http://schemas.openxmlformats.org/officeDocument/2006/relationships/oleObject" Target="../embeddings/oleObject274.bin"/><Relationship Id="rId7" Type="http://schemas.openxmlformats.org/officeDocument/2006/relationships/oleObject" Target="../embeddings/oleObject267.bin"/><Relationship Id="rId12" Type="http://schemas.openxmlformats.org/officeDocument/2006/relationships/image" Target="../media/image227.wmf"/><Relationship Id="rId17" Type="http://schemas.openxmlformats.org/officeDocument/2006/relationships/oleObject" Target="../embeddings/oleObject272.bin"/><Relationship Id="rId25" Type="http://schemas.openxmlformats.org/officeDocument/2006/relationships/oleObject" Target="../embeddings/oleObject27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9.wmf"/><Relationship Id="rId20" Type="http://schemas.openxmlformats.org/officeDocument/2006/relationships/image" Target="../media/image231.wmf"/><Relationship Id="rId1" Type="http://schemas.openxmlformats.org/officeDocument/2006/relationships/vmlDrawing" Target="../drawings/vmlDrawing34.v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269.bin"/><Relationship Id="rId24" Type="http://schemas.openxmlformats.org/officeDocument/2006/relationships/image" Target="../media/image233.wmf"/><Relationship Id="rId5" Type="http://schemas.openxmlformats.org/officeDocument/2006/relationships/oleObject" Target="../embeddings/oleObject266.bin"/><Relationship Id="rId15" Type="http://schemas.openxmlformats.org/officeDocument/2006/relationships/oleObject" Target="../embeddings/oleObject271.bin"/><Relationship Id="rId23" Type="http://schemas.openxmlformats.org/officeDocument/2006/relationships/oleObject" Target="../embeddings/oleObject275.bin"/><Relationship Id="rId10" Type="http://schemas.openxmlformats.org/officeDocument/2006/relationships/image" Target="../media/image226.wmf"/><Relationship Id="rId19" Type="http://schemas.openxmlformats.org/officeDocument/2006/relationships/oleObject" Target="../embeddings/oleObject273.bin"/><Relationship Id="rId4" Type="http://schemas.openxmlformats.org/officeDocument/2006/relationships/image" Target="../media/image57.wmf"/><Relationship Id="rId9" Type="http://schemas.openxmlformats.org/officeDocument/2006/relationships/oleObject" Target="../embeddings/oleObject268.bin"/><Relationship Id="rId14" Type="http://schemas.openxmlformats.org/officeDocument/2006/relationships/image" Target="../media/image228.wmf"/><Relationship Id="rId22" Type="http://schemas.openxmlformats.org/officeDocument/2006/relationships/image" Target="../media/image232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7.wmf"/><Relationship Id="rId3" Type="http://schemas.openxmlformats.org/officeDocument/2006/relationships/oleObject" Target="../embeddings/oleObject277.bin"/><Relationship Id="rId7" Type="http://schemas.openxmlformats.org/officeDocument/2006/relationships/oleObject" Target="../embeddings/oleObject2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236.wmf"/><Relationship Id="rId5" Type="http://schemas.openxmlformats.org/officeDocument/2006/relationships/oleObject" Target="../embeddings/oleObject278.bin"/><Relationship Id="rId10" Type="http://schemas.openxmlformats.org/officeDocument/2006/relationships/image" Target="../media/image238.wmf"/><Relationship Id="rId4" Type="http://schemas.openxmlformats.org/officeDocument/2006/relationships/image" Target="../media/image235.wmf"/><Relationship Id="rId9" Type="http://schemas.openxmlformats.org/officeDocument/2006/relationships/oleObject" Target="../embeddings/oleObject280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wmf"/><Relationship Id="rId13" Type="http://schemas.openxmlformats.org/officeDocument/2006/relationships/oleObject" Target="../embeddings/oleObject267.bin"/><Relationship Id="rId18" Type="http://schemas.openxmlformats.org/officeDocument/2006/relationships/image" Target="../media/image227.wmf"/><Relationship Id="rId3" Type="http://schemas.openxmlformats.org/officeDocument/2006/relationships/oleObject" Target="../embeddings/oleObject281.bin"/><Relationship Id="rId7" Type="http://schemas.openxmlformats.org/officeDocument/2006/relationships/oleObject" Target="../embeddings/oleObject283.bin"/><Relationship Id="rId12" Type="http://schemas.openxmlformats.org/officeDocument/2006/relationships/image" Target="../media/image54.wmf"/><Relationship Id="rId17" Type="http://schemas.openxmlformats.org/officeDocument/2006/relationships/oleObject" Target="../embeddings/oleObject26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6.wmf"/><Relationship Id="rId1" Type="http://schemas.openxmlformats.org/officeDocument/2006/relationships/vmlDrawing" Target="../drawings/vmlDrawing36.vml"/><Relationship Id="rId6" Type="http://schemas.openxmlformats.org/officeDocument/2006/relationships/image" Target="../media/image240.wmf"/><Relationship Id="rId11" Type="http://schemas.openxmlformats.org/officeDocument/2006/relationships/oleObject" Target="../embeddings/oleObject266.bin"/><Relationship Id="rId5" Type="http://schemas.openxmlformats.org/officeDocument/2006/relationships/oleObject" Target="../embeddings/oleObject282.bin"/><Relationship Id="rId15" Type="http://schemas.openxmlformats.org/officeDocument/2006/relationships/oleObject" Target="../embeddings/oleObject268.bin"/><Relationship Id="rId10" Type="http://schemas.openxmlformats.org/officeDocument/2006/relationships/image" Target="../media/image57.wmf"/><Relationship Id="rId4" Type="http://schemas.openxmlformats.org/officeDocument/2006/relationships/image" Target="../media/image239.wmf"/><Relationship Id="rId9" Type="http://schemas.openxmlformats.org/officeDocument/2006/relationships/image" Target="../media/image56.wmf"/><Relationship Id="rId14" Type="http://schemas.openxmlformats.org/officeDocument/2006/relationships/image" Target="../media/image22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4.wmf"/><Relationship Id="rId3" Type="http://schemas.openxmlformats.org/officeDocument/2006/relationships/oleObject" Target="../embeddings/oleObject284.bin"/><Relationship Id="rId7" Type="http://schemas.openxmlformats.org/officeDocument/2006/relationships/oleObject" Target="../embeddings/oleObject28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243.wmf"/><Relationship Id="rId5" Type="http://schemas.openxmlformats.org/officeDocument/2006/relationships/oleObject" Target="../embeddings/oleObject285.bin"/><Relationship Id="rId4" Type="http://schemas.openxmlformats.org/officeDocument/2006/relationships/image" Target="../media/image242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7.wmf"/><Relationship Id="rId3" Type="http://schemas.openxmlformats.org/officeDocument/2006/relationships/oleObject" Target="../embeddings/oleObject287.bin"/><Relationship Id="rId7" Type="http://schemas.openxmlformats.org/officeDocument/2006/relationships/oleObject" Target="../embeddings/oleObject28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246.wmf"/><Relationship Id="rId5" Type="http://schemas.openxmlformats.org/officeDocument/2006/relationships/oleObject" Target="../embeddings/oleObject288.bin"/><Relationship Id="rId4" Type="http://schemas.openxmlformats.org/officeDocument/2006/relationships/image" Target="../media/image245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wmf"/><Relationship Id="rId3" Type="http://schemas.openxmlformats.org/officeDocument/2006/relationships/oleObject" Target="../embeddings/oleObject290.bin"/><Relationship Id="rId7" Type="http://schemas.openxmlformats.org/officeDocument/2006/relationships/oleObject" Target="../embeddings/oleObject29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249.wmf"/><Relationship Id="rId5" Type="http://schemas.openxmlformats.org/officeDocument/2006/relationships/oleObject" Target="../embeddings/oleObject291.bin"/><Relationship Id="rId4" Type="http://schemas.openxmlformats.org/officeDocument/2006/relationships/image" Target="../media/image248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3.wmf"/><Relationship Id="rId3" Type="http://schemas.openxmlformats.org/officeDocument/2006/relationships/oleObject" Target="../embeddings/oleObject293.bin"/><Relationship Id="rId7" Type="http://schemas.openxmlformats.org/officeDocument/2006/relationships/oleObject" Target="../embeddings/oleObject29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252.wmf"/><Relationship Id="rId5" Type="http://schemas.openxmlformats.org/officeDocument/2006/relationships/oleObject" Target="../embeddings/oleObject294.bin"/><Relationship Id="rId4" Type="http://schemas.openxmlformats.org/officeDocument/2006/relationships/image" Target="../media/image251.wmf"/></Relationships>
</file>

<file path=ppt/slides/_rels/slide4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23.bin"/><Relationship Id="rId18" Type="http://schemas.openxmlformats.org/officeDocument/2006/relationships/image" Target="../media/image254.wmf"/><Relationship Id="rId26" Type="http://schemas.openxmlformats.org/officeDocument/2006/relationships/image" Target="../media/image197.wmf"/><Relationship Id="rId21" Type="http://schemas.openxmlformats.org/officeDocument/2006/relationships/oleObject" Target="../embeddings/oleObject298.bin"/><Relationship Id="rId34" Type="http://schemas.openxmlformats.org/officeDocument/2006/relationships/image" Target="../media/image131.wmf"/><Relationship Id="rId7" Type="http://schemas.openxmlformats.org/officeDocument/2006/relationships/oleObject" Target="../embeddings/oleObject220.bin"/><Relationship Id="rId12" Type="http://schemas.openxmlformats.org/officeDocument/2006/relationships/image" Target="../media/image123.wmf"/><Relationship Id="rId17" Type="http://schemas.openxmlformats.org/officeDocument/2006/relationships/oleObject" Target="../embeddings/oleObject296.bin"/><Relationship Id="rId25" Type="http://schemas.openxmlformats.org/officeDocument/2006/relationships/oleObject" Target="../embeddings/oleObject225.bin"/><Relationship Id="rId33" Type="http://schemas.openxmlformats.org/officeDocument/2006/relationships/oleObject" Target="../embeddings/oleObject229.bin"/><Relationship Id="rId38" Type="http://schemas.openxmlformats.org/officeDocument/2006/relationships/image" Target="../media/image20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6.wmf"/><Relationship Id="rId20" Type="http://schemas.openxmlformats.org/officeDocument/2006/relationships/image" Target="../media/image255.wmf"/><Relationship Id="rId29" Type="http://schemas.openxmlformats.org/officeDocument/2006/relationships/oleObject" Target="../embeddings/oleObject227.bin"/><Relationship Id="rId1" Type="http://schemas.openxmlformats.org/officeDocument/2006/relationships/vmlDrawing" Target="../drawings/vmlDrawing41.vml"/><Relationship Id="rId6" Type="http://schemas.openxmlformats.org/officeDocument/2006/relationships/image" Target="../media/image193.wmf"/><Relationship Id="rId11" Type="http://schemas.openxmlformats.org/officeDocument/2006/relationships/oleObject" Target="../embeddings/oleObject222.bin"/><Relationship Id="rId24" Type="http://schemas.openxmlformats.org/officeDocument/2006/relationships/image" Target="../media/image257.wmf"/><Relationship Id="rId32" Type="http://schemas.openxmlformats.org/officeDocument/2006/relationships/image" Target="../media/image130.wmf"/><Relationship Id="rId37" Type="http://schemas.openxmlformats.org/officeDocument/2006/relationships/oleObject" Target="../embeddings/oleObject231.bin"/><Relationship Id="rId5" Type="http://schemas.openxmlformats.org/officeDocument/2006/relationships/oleObject" Target="../embeddings/oleObject219.bin"/><Relationship Id="rId15" Type="http://schemas.openxmlformats.org/officeDocument/2006/relationships/oleObject" Target="../embeddings/oleObject224.bin"/><Relationship Id="rId23" Type="http://schemas.openxmlformats.org/officeDocument/2006/relationships/oleObject" Target="../embeddings/oleObject299.bin"/><Relationship Id="rId28" Type="http://schemas.openxmlformats.org/officeDocument/2006/relationships/image" Target="../media/image198.wmf"/><Relationship Id="rId36" Type="http://schemas.openxmlformats.org/officeDocument/2006/relationships/image" Target="../media/image200.wmf"/><Relationship Id="rId10" Type="http://schemas.openxmlformats.org/officeDocument/2006/relationships/image" Target="../media/image195.wmf"/><Relationship Id="rId19" Type="http://schemas.openxmlformats.org/officeDocument/2006/relationships/oleObject" Target="../embeddings/oleObject297.bin"/><Relationship Id="rId31" Type="http://schemas.openxmlformats.org/officeDocument/2006/relationships/oleObject" Target="../embeddings/oleObject228.bin"/><Relationship Id="rId4" Type="http://schemas.openxmlformats.org/officeDocument/2006/relationships/image" Target="../media/image90.wmf"/><Relationship Id="rId9" Type="http://schemas.openxmlformats.org/officeDocument/2006/relationships/oleObject" Target="../embeddings/oleObject221.bin"/><Relationship Id="rId14" Type="http://schemas.openxmlformats.org/officeDocument/2006/relationships/image" Target="../media/image124.wmf"/><Relationship Id="rId22" Type="http://schemas.openxmlformats.org/officeDocument/2006/relationships/image" Target="../media/image256.wmf"/><Relationship Id="rId27" Type="http://schemas.openxmlformats.org/officeDocument/2006/relationships/oleObject" Target="../embeddings/oleObject226.bin"/><Relationship Id="rId30" Type="http://schemas.openxmlformats.org/officeDocument/2006/relationships/image" Target="../media/image199.wmf"/><Relationship Id="rId35" Type="http://schemas.openxmlformats.org/officeDocument/2006/relationships/oleObject" Target="../embeddings/oleObject230.bin"/><Relationship Id="rId8" Type="http://schemas.openxmlformats.org/officeDocument/2006/relationships/image" Target="../media/image194.wmf"/><Relationship Id="rId3" Type="http://schemas.openxmlformats.org/officeDocument/2006/relationships/oleObject" Target="../embeddings/oleObject2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5.wmf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image" Target="../media/image11.wmf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6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11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5019716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8360333" y="4881778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22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39943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5799" y="3686906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E61DE03-6B10-45BB-8FA2-88A2561D886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3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7184" name="Group 99"/>
          <p:cNvGrpSpPr>
            <a:grpSpLocks/>
          </p:cNvGrpSpPr>
          <p:nvPr/>
        </p:nvGrpSpPr>
        <p:grpSpPr bwMode="auto">
          <a:xfrm>
            <a:off x="2198689" y="4229100"/>
            <a:ext cx="2873375" cy="2109788"/>
            <a:chOff x="1661" y="2672"/>
            <a:chExt cx="1810" cy="1329"/>
          </a:xfrm>
        </p:grpSpPr>
        <p:sp>
          <p:nvSpPr>
            <p:cNvPr id="7203" name="Line 63"/>
            <p:cNvSpPr>
              <a:spLocks noChangeShapeType="1"/>
            </p:cNvSpPr>
            <p:nvPr/>
          </p:nvSpPr>
          <p:spPr bwMode="auto">
            <a:xfrm flipV="1">
              <a:off x="2333" y="2902"/>
              <a:ext cx="0" cy="10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64"/>
            <p:cNvSpPr>
              <a:spLocks noChangeShapeType="1"/>
            </p:cNvSpPr>
            <p:nvPr/>
          </p:nvSpPr>
          <p:spPr bwMode="auto">
            <a:xfrm rot="5400000" flipH="1" flipV="1">
              <a:off x="2444" y="2725"/>
              <a:ext cx="0" cy="15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05" name="Group 65"/>
            <p:cNvGrpSpPr>
              <a:grpSpLocks/>
            </p:cNvGrpSpPr>
            <p:nvPr/>
          </p:nvGrpSpPr>
          <p:grpSpPr bwMode="auto">
            <a:xfrm>
              <a:off x="2452" y="3196"/>
              <a:ext cx="521" cy="293"/>
              <a:chOff x="2509" y="2833"/>
              <a:chExt cx="521" cy="293"/>
            </a:xfrm>
          </p:grpSpPr>
          <p:sp>
            <p:nvSpPr>
              <p:cNvPr id="7207" name="Line 66"/>
              <p:cNvSpPr>
                <a:spLocks noChangeShapeType="1"/>
              </p:cNvSpPr>
              <p:nvPr/>
            </p:nvSpPr>
            <p:spPr bwMode="auto">
              <a:xfrm flipV="1">
                <a:off x="2509" y="2833"/>
                <a:ext cx="521" cy="244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Line 67"/>
              <p:cNvSpPr>
                <a:spLocks noChangeShapeType="1"/>
              </p:cNvSpPr>
              <p:nvPr/>
            </p:nvSpPr>
            <p:spPr bwMode="auto">
              <a:xfrm>
                <a:off x="2612" y="2918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9" name="Line 68"/>
              <p:cNvSpPr>
                <a:spLocks noChangeShapeType="1"/>
              </p:cNvSpPr>
              <p:nvPr/>
            </p:nvSpPr>
            <p:spPr bwMode="auto">
              <a:xfrm>
                <a:off x="2572" y="2936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0" name="Line 69"/>
              <p:cNvSpPr>
                <a:spLocks noChangeShapeType="1"/>
              </p:cNvSpPr>
              <p:nvPr/>
            </p:nvSpPr>
            <p:spPr bwMode="auto">
              <a:xfrm>
                <a:off x="2534" y="2952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06" name="Freeform 70"/>
            <p:cNvSpPr>
              <a:spLocks/>
            </p:cNvSpPr>
            <p:nvPr/>
          </p:nvSpPr>
          <p:spPr bwMode="auto">
            <a:xfrm>
              <a:off x="2680" y="3367"/>
              <a:ext cx="27" cy="103"/>
            </a:xfrm>
            <a:custGeom>
              <a:avLst/>
              <a:gdLst>
                <a:gd name="T0" fmla="*/ 0 w 35"/>
                <a:gd name="T1" fmla="*/ 0 h 166"/>
                <a:gd name="T2" fmla="*/ 9 w 35"/>
                <a:gd name="T3" fmla="*/ 6 h 166"/>
                <a:gd name="T4" fmla="*/ 7 w 35"/>
                <a:gd name="T5" fmla="*/ 16 h 166"/>
                <a:gd name="T6" fmla="*/ 0 60000 65536"/>
                <a:gd name="T7" fmla="*/ 0 60000 65536"/>
                <a:gd name="T8" fmla="*/ 0 60000 65536"/>
                <a:gd name="T9" fmla="*/ 0 w 35"/>
                <a:gd name="T10" fmla="*/ 0 h 166"/>
                <a:gd name="T11" fmla="*/ 35 w 35"/>
                <a:gd name="T12" fmla="*/ 166 h 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66">
                  <a:moveTo>
                    <a:pt x="0" y="0"/>
                  </a:moveTo>
                  <a:cubicBezTo>
                    <a:pt x="13" y="17"/>
                    <a:pt x="27" y="35"/>
                    <a:pt x="31" y="63"/>
                  </a:cubicBezTo>
                  <a:cubicBezTo>
                    <a:pt x="35" y="91"/>
                    <a:pt x="25" y="149"/>
                    <a:pt x="24" y="1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174" name="Object 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0875280"/>
                </p:ext>
              </p:extLst>
            </p:nvPr>
          </p:nvGraphicFramePr>
          <p:xfrm>
            <a:off x="2726" y="3251"/>
            <a:ext cx="265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0" name="Equation" r:id="rId3" imgW="228600" imgH="241200" progId="Equation.DSMT4">
                    <p:embed/>
                  </p:oleObj>
                </mc:Choice>
                <mc:Fallback>
                  <p:oleObj name="Equation" r:id="rId3" imgW="228600" imgH="241200" progId="Equation.DSMT4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6" y="3251"/>
                          <a:ext cx="265" cy="2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5" name="Object 72"/>
            <p:cNvGraphicFramePr>
              <a:graphicFrameLocks noChangeAspect="1"/>
            </p:cNvGraphicFramePr>
            <p:nvPr/>
          </p:nvGraphicFramePr>
          <p:xfrm>
            <a:off x="3325" y="3436"/>
            <a:ext cx="146" cy="1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1" name="Equation" r:id="rId5" imgW="126720" imgH="139680" progId="Equation.DSMT4">
                    <p:embed/>
                  </p:oleObj>
                </mc:Choice>
                <mc:Fallback>
                  <p:oleObj name="Equation" r:id="rId5" imgW="126720" imgH="139680" progId="Equation.DSMT4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5" y="3436"/>
                          <a:ext cx="146" cy="1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6" name="Object 73"/>
            <p:cNvGraphicFramePr>
              <a:graphicFrameLocks noChangeAspect="1"/>
            </p:cNvGraphicFramePr>
            <p:nvPr/>
          </p:nvGraphicFramePr>
          <p:xfrm>
            <a:off x="2262" y="2672"/>
            <a:ext cx="135" cy="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2" name="Equation" r:id="rId7" imgW="139680" imgH="164880" progId="Equation.DSMT4">
                    <p:embed/>
                  </p:oleObj>
                </mc:Choice>
                <mc:Fallback>
                  <p:oleObj name="Equation" r:id="rId7" imgW="139680" imgH="164880" progId="Equation.DSMT4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2" y="2672"/>
                          <a:ext cx="135" cy="1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7" name="Object 74"/>
            <p:cNvGraphicFramePr>
              <a:graphicFrameLocks noChangeAspect="1"/>
            </p:cNvGraphicFramePr>
            <p:nvPr/>
          </p:nvGraphicFramePr>
          <p:xfrm>
            <a:off x="2497" y="3039"/>
            <a:ext cx="294" cy="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3" name="Equation" r:id="rId9" imgW="253800" imgH="152280" progId="Equation.DSMT4">
                    <p:embed/>
                  </p:oleObj>
                </mc:Choice>
                <mc:Fallback>
                  <p:oleObj name="Equation" r:id="rId9" imgW="253800" imgH="152280" progId="Equation.DSMT4">
                    <p:embed/>
                    <p:pic>
                      <p:nvPicPr>
                        <p:cNvPr id="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7" y="3039"/>
                          <a:ext cx="294" cy="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8" name="Object 75"/>
            <p:cNvGraphicFramePr>
              <a:graphicFrameLocks noChangeAspect="1"/>
            </p:cNvGraphicFramePr>
            <p:nvPr/>
          </p:nvGraphicFramePr>
          <p:xfrm>
            <a:off x="3081" y="2976"/>
            <a:ext cx="207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4" name="Equation" r:id="rId11" imgW="164880" imgH="241200" progId="Equation.DSMT4">
                    <p:embed/>
                  </p:oleObj>
                </mc:Choice>
                <mc:Fallback>
                  <p:oleObj name="Equation" r:id="rId11" imgW="164880" imgH="241200" progId="Equation.DSMT4">
                    <p:embed/>
                    <p:pic>
                      <p:nvPicPr>
                        <p:cNvPr id="0" name="Object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81" y="2976"/>
                          <a:ext cx="207" cy="3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170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971116"/>
              </p:ext>
            </p:extLst>
          </p:nvPr>
        </p:nvGraphicFramePr>
        <p:xfrm>
          <a:off x="5186364" y="4579939"/>
          <a:ext cx="1328737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Equation" r:id="rId13" imgW="774360" imgH="457200" progId="Equation.DSMT4">
                  <p:embed/>
                </p:oleObj>
              </mc:Choice>
              <mc:Fallback>
                <p:oleObj name="Equation" r:id="rId13" imgW="774360" imgH="457200" progId="Equation.DSMT4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6364" y="4579939"/>
                        <a:ext cx="1328737" cy="782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5" name="Rectangle 79"/>
          <p:cNvSpPr>
            <a:spLocks noChangeArrowheads="1"/>
          </p:cNvSpPr>
          <p:nvPr/>
        </p:nvSpPr>
        <p:spPr bwMode="auto">
          <a:xfrm>
            <a:off x="1064525" y="1231399"/>
            <a:ext cx="90552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current sheet launches a pair of plane waves that propagate up and down.</a:t>
            </a:r>
          </a:p>
        </p:txBody>
      </p:sp>
      <p:grpSp>
        <p:nvGrpSpPr>
          <p:cNvPr id="7186" name="Group 102"/>
          <p:cNvGrpSpPr>
            <a:grpSpLocks/>
          </p:cNvGrpSpPr>
          <p:nvPr/>
        </p:nvGrpSpPr>
        <p:grpSpPr bwMode="auto">
          <a:xfrm>
            <a:off x="3025775" y="1803401"/>
            <a:ext cx="5753100" cy="1885949"/>
            <a:chOff x="954" y="1260"/>
            <a:chExt cx="3624" cy="1188"/>
          </a:xfrm>
        </p:grpSpPr>
        <p:sp>
          <p:nvSpPr>
            <p:cNvPr id="7189" name="Rectangle 81"/>
            <p:cNvSpPr>
              <a:spLocks noChangeArrowheads="1"/>
            </p:cNvSpPr>
            <p:nvPr/>
          </p:nvSpPr>
          <p:spPr bwMode="auto">
            <a:xfrm>
              <a:off x="954" y="1748"/>
              <a:ext cx="3624" cy="7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Line 82"/>
            <p:cNvSpPr>
              <a:spLocks noChangeShapeType="1"/>
            </p:cNvSpPr>
            <p:nvPr/>
          </p:nvSpPr>
          <p:spPr bwMode="auto">
            <a:xfrm>
              <a:off x="3681" y="2125"/>
              <a:ext cx="133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171" name="Object 83"/>
            <p:cNvGraphicFramePr>
              <a:graphicFrameLocks noChangeAspect="1"/>
            </p:cNvGraphicFramePr>
            <p:nvPr/>
          </p:nvGraphicFramePr>
          <p:xfrm>
            <a:off x="3699" y="1822"/>
            <a:ext cx="570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6" name="Equation" r:id="rId15" imgW="545760" imgH="253800" progId="Equation.DSMT4">
                    <p:embed/>
                  </p:oleObj>
                </mc:Choice>
                <mc:Fallback>
                  <p:oleObj name="Equation" r:id="rId15" imgW="545760" imgH="253800" progId="Equation.DSMT4">
                    <p:embed/>
                    <p:pic>
                      <p:nvPicPr>
                        <p:cNvPr id="0" name="Object 8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9" y="1822"/>
                          <a:ext cx="570" cy="2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2" name="Object 8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2213833"/>
                </p:ext>
              </p:extLst>
            </p:nvPr>
          </p:nvGraphicFramePr>
          <p:xfrm>
            <a:off x="1131" y="1795"/>
            <a:ext cx="747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7" name="Equation" r:id="rId17" imgW="698400" imgH="228600" progId="Equation.DSMT4">
                    <p:embed/>
                  </p:oleObj>
                </mc:Choice>
                <mc:Fallback>
                  <p:oleObj name="Equation" r:id="rId17" imgW="698400" imgH="228600" progId="Equation.DSMT4">
                    <p:embed/>
                    <p:pic>
                      <p:nvPicPr>
                        <p:cNvPr id="0" name="Object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1" y="1795"/>
                          <a:ext cx="747" cy="2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91" name="Line 85"/>
            <p:cNvSpPr>
              <a:spLocks noChangeShapeType="1"/>
            </p:cNvSpPr>
            <p:nvPr/>
          </p:nvSpPr>
          <p:spPr bwMode="auto">
            <a:xfrm>
              <a:off x="1142" y="2130"/>
              <a:ext cx="327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173" name="Object 86"/>
            <p:cNvGraphicFramePr>
              <a:graphicFrameLocks noChangeAspect="1"/>
            </p:cNvGraphicFramePr>
            <p:nvPr/>
          </p:nvGraphicFramePr>
          <p:xfrm>
            <a:off x="2694" y="1260"/>
            <a:ext cx="185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8" name="Equation" r:id="rId19" imgW="126720" imgH="126720" progId="Equation.DSMT4">
                    <p:embed/>
                  </p:oleObj>
                </mc:Choice>
                <mc:Fallback>
                  <p:oleObj name="Equation" r:id="rId19" imgW="126720" imgH="126720" progId="Equation.DSMT4">
                    <p:embed/>
                    <p:pic>
                      <p:nvPicPr>
                        <p:cNvPr id="0" name="Object 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4" y="1260"/>
                          <a:ext cx="185" cy="1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92" name="Line 87"/>
            <p:cNvSpPr>
              <a:spLocks noChangeShapeType="1"/>
            </p:cNvSpPr>
            <p:nvPr/>
          </p:nvSpPr>
          <p:spPr bwMode="auto">
            <a:xfrm flipV="1">
              <a:off x="2766" y="1485"/>
              <a:ext cx="0" cy="20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193" name="Group 88"/>
            <p:cNvGrpSpPr>
              <a:grpSpLocks/>
            </p:cNvGrpSpPr>
            <p:nvPr/>
          </p:nvGrpSpPr>
          <p:grpSpPr bwMode="auto">
            <a:xfrm>
              <a:off x="2432" y="1824"/>
              <a:ext cx="469" cy="216"/>
              <a:chOff x="2509" y="2833"/>
              <a:chExt cx="521" cy="293"/>
            </a:xfrm>
          </p:grpSpPr>
          <p:sp>
            <p:nvSpPr>
              <p:cNvPr id="7199" name="Line 89"/>
              <p:cNvSpPr>
                <a:spLocks noChangeShapeType="1"/>
              </p:cNvSpPr>
              <p:nvPr/>
            </p:nvSpPr>
            <p:spPr bwMode="auto">
              <a:xfrm flipV="1">
                <a:off x="2509" y="2833"/>
                <a:ext cx="521" cy="244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Line 90"/>
              <p:cNvSpPr>
                <a:spLocks noChangeShapeType="1"/>
              </p:cNvSpPr>
              <p:nvPr/>
            </p:nvSpPr>
            <p:spPr bwMode="auto">
              <a:xfrm>
                <a:off x="2612" y="2918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1" name="Line 91"/>
              <p:cNvSpPr>
                <a:spLocks noChangeShapeType="1"/>
              </p:cNvSpPr>
              <p:nvPr/>
            </p:nvSpPr>
            <p:spPr bwMode="auto">
              <a:xfrm>
                <a:off x="2572" y="2936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Line 92"/>
              <p:cNvSpPr>
                <a:spLocks noChangeShapeType="1"/>
              </p:cNvSpPr>
              <p:nvPr/>
            </p:nvSpPr>
            <p:spPr bwMode="auto">
              <a:xfrm>
                <a:off x="2534" y="2952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94" name="Group 93"/>
            <p:cNvGrpSpPr>
              <a:grpSpLocks/>
            </p:cNvGrpSpPr>
            <p:nvPr/>
          </p:nvGrpSpPr>
          <p:grpSpPr bwMode="auto">
            <a:xfrm flipV="1">
              <a:off x="2488" y="2170"/>
              <a:ext cx="474" cy="220"/>
              <a:chOff x="2509" y="2833"/>
              <a:chExt cx="521" cy="293"/>
            </a:xfrm>
          </p:grpSpPr>
          <p:sp>
            <p:nvSpPr>
              <p:cNvPr id="7195" name="Line 94"/>
              <p:cNvSpPr>
                <a:spLocks noChangeShapeType="1"/>
              </p:cNvSpPr>
              <p:nvPr/>
            </p:nvSpPr>
            <p:spPr bwMode="auto">
              <a:xfrm flipV="1">
                <a:off x="2509" y="2833"/>
                <a:ext cx="521" cy="244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Line 95"/>
              <p:cNvSpPr>
                <a:spLocks noChangeShapeType="1"/>
              </p:cNvSpPr>
              <p:nvPr/>
            </p:nvSpPr>
            <p:spPr bwMode="auto">
              <a:xfrm>
                <a:off x="2612" y="2918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Line 96"/>
              <p:cNvSpPr>
                <a:spLocks noChangeShapeType="1"/>
              </p:cNvSpPr>
              <p:nvPr/>
            </p:nvSpPr>
            <p:spPr bwMode="auto">
              <a:xfrm>
                <a:off x="2572" y="2936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Line 97"/>
              <p:cNvSpPr>
                <a:spLocks noChangeShapeType="1"/>
              </p:cNvSpPr>
              <p:nvPr/>
            </p:nvSpPr>
            <p:spPr bwMode="auto">
              <a:xfrm>
                <a:off x="2534" y="2952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187" name="Rectangle 98"/>
          <p:cNvSpPr>
            <a:spLocks noChangeArrowheads="1"/>
          </p:cNvSpPr>
          <p:nvPr/>
        </p:nvSpPr>
        <p:spPr bwMode="auto">
          <a:xfrm>
            <a:off x="1330326" y="4760914"/>
            <a:ext cx="1165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Top view</a:t>
            </a:r>
          </a:p>
        </p:txBody>
      </p:sp>
      <p:sp>
        <p:nvSpPr>
          <p:cNvPr id="382053" name="Rectangle 101"/>
          <p:cNvSpPr>
            <a:spLocks noChangeArrowheads="1"/>
          </p:cNvSpPr>
          <p:nvPr/>
        </p:nvSpPr>
        <p:spPr bwMode="auto">
          <a:xfrm>
            <a:off x="3389316" y="219527"/>
            <a:ext cx="51022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SDI Method (cont.)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165184"/>
              </p:ext>
            </p:extLst>
          </p:nvPr>
        </p:nvGraphicFramePr>
        <p:xfrm>
          <a:off x="8456613" y="4152900"/>
          <a:ext cx="291782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" name="Equation" r:id="rId21" imgW="2917169" imgH="569976" progId="Equation.DSMT4">
                  <p:embed/>
                </p:oleObj>
              </mc:Choice>
              <mc:Fallback>
                <p:oleObj name="Equation" r:id="rId21" imgW="2917169" imgH="56997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456613" y="4152900"/>
                        <a:ext cx="2917825" cy="569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9"/>
          <p:cNvSpPr txBox="1">
            <a:spLocks noChangeArrowheads="1"/>
          </p:cNvSpPr>
          <p:nvPr/>
        </p:nvSpPr>
        <p:spPr bwMode="auto">
          <a:xfrm>
            <a:off x="6391276" y="5824373"/>
            <a:ext cx="5038724" cy="584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0" dirty="0"/>
              <a:t>The “</a:t>
            </a:r>
            <a:r>
              <a:rPr lang="en-US" sz="1600" b="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="0" dirty="0"/>
              <a:t>” subscript means “</a:t>
            </a:r>
            <a:r>
              <a:rPr lang="en-US" sz="1600" b="0" dirty="0" smtClean="0"/>
              <a:t>transverse”  </a:t>
            </a:r>
            <a:r>
              <a:rPr lang="en-US" sz="1600" b="0" dirty="0"/>
              <a:t>(perpendicular) to the </a:t>
            </a:r>
            <a:r>
              <a:rPr lang="en-US" sz="1600" b="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0" dirty="0"/>
              <a:t> </a:t>
            </a:r>
            <a:r>
              <a:rPr lang="en-US" sz="1600" b="0" dirty="0" smtClean="0"/>
              <a:t>direction (i.e., horizontal).</a:t>
            </a:r>
            <a:endParaRPr lang="en-US" sz="1600" b="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25976" y="171450"/>
            <a:ext cx="2728913" cy="6794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TM</a:t>
            </a:r>
            <a:r>
              <a:rPr lang="en-US" sz="36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PW</a:t>
            </a:r>
          </a:p>
        </p:txBody>
      </p:sp>
      <p:sp>
        <p:nvSpPr>
          <p:cNvPr id="819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3" name="Rectangle 7"/>
          <p:cNvSpPr>
            <a:spLocks noChangeArrowheads="1"/>
          </p:cNvSpPr>
          <p:nvPr/>
        </p:nvSpPr>
        <p:spPr bwMode="auto">
          <a:xfrm>
            <a:off x="1190625" y="2711450"/>
            <a:ext cx="10858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3D view</a:t>
            </a:r>
          </a:p>
        </p:txBody>
      </p:sp>
      <p:sp>
        <p:nvSpPr>
          <p:cNvPr id="8206" name="Rectangle 33"/>
          <p:cNvSpPr>
            <a:spLocks noChangeArrowheads="1"/>
          </p:cNvSpPr>
          <p:nvPr/>
        </p:nvSpPr>
        <p:spPr bwMode="auto">
          <a:xfrm>
            <a:off x="8329613" y="2363789"/>
            <a:ext cx="11287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b="0" dirty="0">
                <a:solidFill>
                  <a:srgbClr val="0000FF"/>
                </a:solidFill>
              </a:rPr>
              <a:t>Top view</a:t>
            </a:r>
          </a:p>
        </p:txBody>
      </p:sp>
      <p:sp>
        <p:nvSpPr>
          <p:cNvPr id="8207" name="Rectangle 40"/>
          <p:cNvSpPr>
            <a:spLocks noChangeArrowheads="1"/>
          </p:cNvSpPr>
          <p:nvPr/>
        </p:nvSpPr>
        <p:spPr bwMode="auto">
          <a:xfrm>
            <a:off x="694188" y="1129638"/>
            <a:ext cx="80211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 upward-going </a:t>
            </a:r>
            <a:r>
              <a:rPr lang="en-US" sz="2000" b="0" dirty="0" err="1">
                <a:solidFill>
                  <a:srgbClr val="0000FF"/>
                </a:solidFill>
              </a:rPr>
              <a:t>TM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</a:rPr>
              <a:t> plane wave inside the layer is shown here.</a:t>
            </a: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1540555" y="2179644"/>
            <a:ext cx="3947886" cy="2870194"/>
            <a:chOff x="3569380" y="979494"/>
            <a:chExt cx="3947886" cy="2870194"/>
          </a:xfrm>
        </p:grpSpPr>
        <p:sp>
          <p:nvSpPr>
            <p:cNvPr id="8224" name="Line 8"/>
            <p:cNvSpPr>
              <a:spLocks noChangeShapeType="1"/>
            </p:cNvSpPr>
            <p:nvPr/>
          </p:nvSpPr>
          <p:spPr bwMode="auto">
            <a:xfrm flipH="1" flipV="1">
              <a:off x="5240338" y="1341438"/>
              <a:ext cx="0" cy="1250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Line 9"/>
            <p:cNvSpPr>
              <a:spLocks noChangeShapeType="1"/>
            </p:cNvSpPr>
            <p:nvPr/>
          </p:nvSpPr>
          <p:spPr bwMode="auto">
            <a:xfrm rot="5400000" flipH="1" flipV="1">
              <a:off x="6213475" y="1622425"/>
              <a:ext cx="0" cy="1946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Line 13"/>
            <p:cNvSpPr>
              <a:spLocks noChangeShapeType="1"/>
            </p:cNvSpPr>
            <p:nvPr/>
          </p:nvSpPr>
          <p:spPr bwMode="auto">
            <a:xfrm rot="16200000" flipH="1">
              <a:off x="5557838" y="2259013"/>
              <a:ext cx="1252538" cy="1914525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Line 14"/>
            <p:cNvSpPr>
              <a:spLocks noChangeShapeType="1"/>
            </p:cNvSpPr>
            <p:nvPr/>
          </p:nvSpPr>
          <p:spPr bwMode="auto">
            <a:xfrm rot="5400000">
              <a:off x="4106863" y="2349500"/>
              <a:ext cx="876300" cy="13668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Line 17"/>
            <p:cNvSpPr>
              <a:spLocks noChangeShapeType="1"/>
            </p:cNvSpPr>
            <p:nvPr/>
          </p:nvSpPr>
          <p:spPr bwMode="auto">
            <a:xfrm flipV="1">
              <a:off x="6251575" y="3124200"/>
              <a:ext cx="312738" cy="15557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9" name="Line 18"/>
            <p:cNvSpPr>
              <a:spLocks noChangeShapeType="1"/>
            </p:cNvSpPr>
            <p:nvPr/>
          </p:nvSpPr>
          <p:spPr bwMode="auto">
            <a:xfrm>
              <a:off x="6261100" y="3287713"/>
              <a:ext cx="241300" cy="468313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8194" name="Object 41"/>
            <p:cNvGraphicFramePr>
              <a:graphicFrameLocks noChangeAspect="1"/>
            </p:cNvGraphicFramePr>
            <p:nvPr/>
          </p:nvGraphicFramePr>
          <p:xfrm>
            <a:off x="7245350" y="3252788"/>
            <a:ext cx="252413" cy="404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24" name="Equation" r:id="rId3" imgW="126720" imgH="203040" progId="Equation.DSMT4">
                    <p:embed/>
                  </p:oleObj>
                </mc:Choice>
                <mc:Fallback>
                  <p:oleObj name="Equation" r:id="rId3" imgW="126720" imgH="203040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45350" y="3252788"/>
                          <a:ext cx="252413" cy="4048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8214" name="Picture 1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673850" y="2846388"/>
              <a:ext cx="354013" cy="430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7" name="Picture 19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832475" y="3384550"/>
              <a:ext cx="328613" cy="465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TextBox 38"/>
            <p:cNvSpPr txBox="1"/>
            <p:nvPr/>
          </p:nvSpPr>
          <p:spPr>
            <a:xfrm>
              <a:off x="5127172" y="3080658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/>
                <a:t>PW</a:t>
              </a:r>
            </a:p>
          </p:txBody>
        </p:sp>
        <p:graphicFrame>
          <p:nvGraphicFramePr>
            <p:cNvPr id="41" name="Object 72"/>
            <p:cNvGraphicFramePr>
              <a:graphicFrameLocks noChangeAspect="1"/>
            </p:cNvGraphicFramePr>
            <p:nvPr/>
          </p:nvGraphicFramePr>
          <p:xfrm>
            <a:off x="3569380" y="3459389"/>
            <a:ext cx="231775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25" name="Equation" r:id="rId7" imgW="126720" imgH="139680" progId="Equation.DSMT4">
                    <p:embed/>
                  </p:oleObj>
                </mc:Choice>
                <mc:Fallback>
                  <p:oleObj name="Equation" r:id="rId7" imgW="126720" imgH="139680" progId="Equation.DSMT4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9380" y="3459389"/>
                          <a:ext cx="231775" cy="254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73"/>
            <p:cNvGraphicFramePr>
              <a:graphicFrameLocks noChangeAspect="1"/>
            </p:cNvGraphicFramePr>
            <p:nvPr/>
          </p:nvGraphicFramePr>
          <p:xfrm>
            <a:off x="7302953" y="2475140"/>
            <a:ext cx="214313" cy="252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26" name="Equation" r:id="rId9" imgW="139680" imgH="164880" progId="Equation.DSMT4">
                    <p:embed/>
                  </p:oleObj>
                </mc:Choice>
                <mc:Fallback>
                  <p:oleObj name="Equation" r:id="rId9" imgW="139680" imgH="164880" progId="Equation.DSMT4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02953" y="2475140"/>
                          <a:ext cx="214313" cy="252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86"/>
            <p:cNvGraphicFramePr>
              <a:graphicFrameLocks noChangeAspect="1"/>
            </p:cNvGraphicFramePr>
            <p:nvPr/>
          </p:nvGraphicFramePr>
          <p:xfrm>
            <a:off x="5129339" y="979494"/>
            <a:ext cx="293688" cy="239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27" name="Equation" r:id="rId11" imgW="126720" imgH="126720" progId="Equation.DSMT4">
                    <p:embed/>
                  </p:oleObj>
                </mc:Choice>
                <mc:Fallback>
                  <p:oleObj name="Equation" r:id="rId11" imgW="126720" imgH="126720" progId="Equation.DSMT4">
                    <p:embed/>
                    <p:pic>
                      <p:nvPicPr>
                        <p:cNvPr id="0" name="Object 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9339" y="979494"/>
                          <a:ext cx="293688" cy="2397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6"/>
          <p:cNvGrpSpPr/>
          <p:nvPr/>
        </p:nvGrpSpPr>
        <p:grpSpPr>
          <a:xfrm>
            <a:off x="7633155" y="3157991"/>
            <a:ext cx="3051174" cy="1760766"/>
            <a:chOff x="7690305" y="3405641"/>
            <a:chExt cx="3051174" cy="1760766"/>
          </a:xfrm>
        </p:grpSpPr>
        <p:sp>
          <p:nvSpPr>
            <p:cNvPr id="8218" name="Line 20"/>
            <p:cNvSpPr>
              <a:spLocks noChangeShapeType="1"/>
            </p:cNvSpPr>
            <p:nvPr/>
          </p:nvSpPr>
          <p:spPr bwMode="auto">
            <a:xfrm flipH="1" flipV="1">
              <a:off x="7780338" y="3784600"/>
              <a:ext cx="0" cy="1250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Line 21"/>
            <p:cNvSpPr>
              <a:spLocks noChangeShapeType="1"/>
            </p:cNvSpPr>
            <p:nvPr/>
          </p:nvSpPr>
          <p:spPr bwMode="auto">
            <a:xfrm rot="5400000" flipH="1" flipV="1">
              <a:off x="9086851" y="3732213"/>
              <a:ext cx="0" cy="26114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Freeform 22"/>
            <p:cNvSpPr>
              <a:spLocks/>
            </p:cNvSpPr>
            <p:nvPr/>
          </p:nvSpPr>
          <p:spPr bwMode="auto">
            <a:xfrm>
              <a:off x="8234529" y="4836473"/>
              <a:ext cx="42863" cy="163512"/>
            </a:xfrm>
            <a:custGeom>
              <a:avLst/>
              <a:gdLst>
                <a:gd name="T0" fmla="*/ 0 w 35"/>
                <a:gd name="T1" fmla="*/ 0 h 166"/>
                <a:gd name="T2" fmla="*/ 9 w 35"/>
                <a:gd name="T3" fmla="*/ 6 h 166"/>
                <a:gd name="T4" fmla="*/ 7 w 35"/>
                <a:gd name="T5" fmla="*/ 16 h 166"/>
                <a:gd name="T6" fmla="*/ 0 60000 65536"/>
                <a:gd name="T7" fmla="*/ 0 60000 65536"/>
                <a:gd name="T8" fmla="*/ 0 60000 65536"/>
                <a:gd name="T9" fmla="*/ 0 w 35"/>
                <a:gd name="T10" fmla="*/ 0 h 166"/>
                <a:gd name="T11" fmla="*/ 35 w 35"/>
                <a:gd name="T12" fmla="*/ 166 h 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66">
                  <a:moveTo>
                    <a:pt x="0" y="0"/>
                  </a:moveTo>
                  <a:cubicBezTo>
                    <a:pt x="13" y="17"/>
                    <a:pt x="27" y="35"/>
                    <a:pt x="31" y="63"/>
                  </a:cubicBezTo>
                  <a:cubicBezTo>
                    <a:pt x="35" y="91"/>
                    <a:pt x="25" y="149"/>
                    <a:pt x="24" y="1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26"/>
            <p:cNvSpPr>
              <a:spLocks noChangeShapeType="1"/>
            </p:cNvSpPr>
            <p:nvPr/>
          </p:nvSpPr>
          <p:spPr bwMode="auto">
            <a:xfrm rot="5400000" flipH="1" flipV="1">
              <a:off x="8285958" y="3412331"/>
              <a:ext cx="1127126" cy="21129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28"/>
            <p:cNvSpPr>
              <a:spLocks noChangeShapeType="1"/>
            </p:cNvSpPr>
            <p:nvPr/>
          </p:nvSpPr>
          <p:spPr bwMode="auto">
            <a:xfrm flipV="1">
              <a:off x="9288463" y="4067175"/>
              <a:ext cx="314325" cy="17938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8195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5578620"/>
                </p:ext>
              </p:extLst>
            </p:nvPr>
          </p:nvGraphicFramePr>
          <p:xfrm>
            <a:off x="9529763" y="4138613"/>
            <a:ext cx="366713" cy="465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28" name="Equation" r:id="rId13" imgW="190440" imgH="241200" progId="Equation.DSMT4">
                    <p:embed/>
                  </p:oleObj>
                </mc:Choice>
                <mc:Fallback>
                  <p:oleObj name="Equation" r:id="rId13" imgW="190440" imgH="241200" progId="Equation.DSMT4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29763" y="4138613"/>
                          <a:ext cx="366713" cy="4651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23" name="Line 30"/>
            <p:cNvSpPr>
              <a:spLocks noChangeShapeType="1"/>
            </p:cNvSpPr>
            <p:nvPr/>
          </p:nvSpPr>
          <p:spPr bwMode="auto">
            <a:xfrm flipH="1" flipV="1">
              <a:off x="9107488" y="3951288"/>
              <a:ext cx="168275" cy="30003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8196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9773187"/>
                </p:ext>
              </p:extLst>
            </p:nvPr>
          </p:nvGraphicFramePr>
          <p:xfrm>
            <a:off x="8812213" y="3479800"/>
            <a:ext cx="379413" cy="427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29" name="Equation" r:id="rId15" imgW="203040" imgH="228600" progId="Equation.DSMT4">
                    <p:embed/>
                  </p:oleObj>
                </mc:Choice>
                <mc:Fallback>
                  <p:oleObj name="Equation" r:id="rId15" imgW="203040" imgH="228600" progId="Equation.DSMT4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12213" y="3479800"/>
                          <a:ext cx="379413" cy="4270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TextBox 39"/>
            <p:cNvSpPr txBox="1"/>
            <p:nvPr/>
          </p:nvSpPr>
          <p:spPr>
            <a:xfrm>
              <a:off x="8070032" y="400228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/>
                <a:t>PW</a:t>
              </a:r>
            </a:p>
          </p:txBody>
        </p:sp>
        <p:graphicFrame>
          <p:nvGraphicFramePr>
            <p:cNvPr id="2" name="Object 7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68827742"/>
                </p:ext>
              </p:extLst>
            </p:nvPr>
          </p:nvGraphicFramePr>
          <p:xfrm>
            <a:off x="10509704" y="4912407"/>
            <a:ext cx="231775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30" name="Equation" r:id="rId17" imgW="126720" imgH="139680" progId="Equation.DSMT4">
                    <p:embed/>
                  </p:oleObj>
                </mc:Choice>
                <mc:Fallback>
                  <p:oleObj name="Equation" r:id="rId17" imgW="126720" imgH="13968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09704" y="4912407"/>
                          <a:ext cx="231775" cy="254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6059210"/>
                </p:ext>
              </p:extLst>
            </p:nvPr>
          </p:nvGraphicFramePr>
          <p:xfrm>
            <a:off x="7690305" y="3405641"/>
            <a:ext cx="214313" cy="252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31" name="Equation" r:id="rId18" imgW="139680" imgH="164880" progId="Equation.DSMT4">
                    <p:embed/>
                  </p:oleObj>
                </mc:Choice>
                <mc:Fallback>
                  <p:oleObj name="Equation" r:id="rId18" imgW="139680" imgH="16488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90305" y="3405641"/>
                          <a:ext cx="214313" cy="252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F2288DD5-D309-DB61-17BC-84292BE7B87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9433261"/>
                </p:ext>
              </p:extLst>
            </p:nvPr>
          </p:nvGraphicFramePr>
          <p:xfrm>
            <a:off x="8548593" y="4610764"/>
            <a:ext cx="420687" cy="441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32" name="Equation" r:id="rId19" imgW="420645" imgH="441993" progId="Equation.DSMT4">
                    <p:embed/>
                  </p:oleObj>
                </mc:Choice>
                <mc:Fallback>
                  <p:oleObj name="Equation" r:id="rId19" imgW="420645" imgH="441993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8548593" y="4610764"/>
                          <a:ext cx="420687" cy="441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3874590"/>
                </p:ext>
              </p:extLst>
            </p:nvPr>
          </p:nvGraphicFramePr>
          <p:xfrm>
            <a:off x="10047287" y="3627437"/>
            <a:ext cx="268287" cy="4024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33" name="Equation" r:id="rId21" imgW="152280" imgH="228600" progId="Equation.DSMT4">
                    <p:embed/>
                  </p:oleObj>
                </mc:Choice>
                <mc:Fallback>
                  <p:oleObj name="Equation" r:id="rId21" imgW="1522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0047287" y="3627437"/>
                          <a:ext cx="268287" cy="40243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174059"/>
              </p:ext>
            </p:extLst>
          </p:nvPr>
        </p:nvGraphicFramePr>
        <p:xfrm>
          <a:off x="3506788" y="5743575"/>
          <a:ext cx="1688038" cy="523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4" name="Equation" r:id="rId23" imgW="736560" imgH="228600" progId="Equation.DSMT4">
                  <p:embed/>
                </p:oleObj>
              </mc:Choice>
              <mc:Fallback>
                <p:oleObj name="Equation" r:id="rId23" imgW="736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506788" y="5743575"/>
                        <a:ext cx="1688038" cy="523874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9"/>
          <p:cNvSpPr txBox="1">
            <a:spLocks noChangeArrowheads="1"/>
          </p:cNvSpPr>
          <p:nvPr/>
        </p:nvSpPr>
        <p:spPr bwMode="auto">
          <a:xfrm>
            <a:off x="5943601" y="5719598"/>
            <a:ext cx="5038724" cy="584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0" dirty="0"/>
              <a:t>The “</a:t>
            </a:r>
            <a:r>
              <a:rPr lang="en-US" sz="1600" b="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="0" dirty="0"/>
              <a:t>” subscript means “</a:t>
            </a:r>
            <a:r>
              <a:rPr lang="en-US" sz="1600" b="0" dirty="0" smtClean="0"/>
              <a:t>transverse”  </a:t>
            </a:r>
            <a:r>
              <a:rPr lang="en-US" sz="1600" b="0" dirty="0"/>
              <a:t>(perpendicular) to the </a:t>
            </a:r>
            <a:r>
              <a:rPr lang="en-US" sz="1600" b="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0" dirty="0"/>
              <a:t> </a:t>
            </a:r>
            <a:r>
              <a:rPr lang="en-US" sz="1600" b="0" dirty="0" smtClean="0"/>
              <a:t>direction (i.e., horizontal).</a:t>
            </a:r>
            <a:endParaRPr lang="en-US" sz="1600" b="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11287" y="142648"/>
            <a:ext cx="5693229" cy="744537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TM</a:t>
            </a:r>
            <a:r>
              <a:rPr lang="en-US" sz="36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PW (cont.)</a:t>
            </a:r>
          </a:p>
        </p:txBody>
      </p:sp>
      <p:sp>
        <p:nvSpPr>
          <p:cNvPr id="922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7" name="Rectangle 7"/>
          <p:cNvSpPr>
            <a:spLocks noChangeArrowheads="1"/>
          </p:cNvSpPr>
          <p:nvPr/>
        </p:nvSpPr>
        <p:spPr bwMode="auto">
          <a:xfrm>
            <a:off x="1609346" y="1143813"/>
            <a:ext cx="1082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Denote:</a:t>
            </a:r>
          </a:p>
        </p:txBody>
      </p:sp>
      <p:graphicFrame>
        <p:nvGraphicFramePr>
          <p:cNvPr id="921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299798"/>
              </p:ext>
            </p:extLst>
          </p:nvPr>
        </p:nvGraphicFramePr>
        <p:xfrm>
          <a:off x="2170397" y="1432209"/>
          <a:ext cx="58023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0" name="Equation" r:id="rId3" imgW="2831760" imgH="482400" progId="Equation.DSMT4">
                  <p:embed/>
                </p:oleObj>
              </mc:Choice>
              <mc:Fallback>
                <p:oleObj name="Equation" r:id="rId3" imgW="2831760" imgH="4824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397" y="1432209"/>
                        <a:ext cx="580231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Rectangle 35"/>
          <p:cNvSpPr>
            <a:spLocks noChangeArrowheads="1"/>
          </p:cNvSpPr>
          <p:nvPr/>
        </p:nvSpPr>
        <p:spPr bwMode="auto">
          <a:xfrm>
            <a:off x="2886055" y="2766435"/>
            <a:ext cx="6558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and</a:t>
            </a:r>
          </a:p>
        </p:txBody>
      </p:sp>
      <p:sp>
        <p:nvSpPr>
          <p:cNvPr id="9229" name="Text Box 36"/>
          <p:cNvSpPr txBox="1">
            <a:spLocks noChangeArrowheads="1"/>
          </p:cNvSpPr>
          <p:nvPr/>
        </p:nvSpPr>
        <p:spPr bwMode="auto">
          <a:xfrm>
            <a:off x="7731313" y="2686452"/>
            <a:ext cx="3457575" cy="95410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Note:</a:t>
            </a:r>
            <a:r>
              <a:rPr lang="en-US" b="0" dirty="0"/>
              <a:t> </a:t>
            </a:r>
          </a:p>
          <a:p>
            <a:pPr algn="ctr"/>
            <a:r>
              <a:rPr lang="en-US" b="0" dirty="0"/>
              <a:t>These unit vectors depend on the values of (</a:t>
            </a:r>
            <a:r>
              <a:rPr lang="en-US" sz="2000" b="0" i="1" dirty="0">
                <a:latin typeface="Times New Roman" pitchFamily="18" charset="0"/>
              </a:rPr>
              <a:t>k</a:t>
            </a:r>
            <a:r>
              <a:rPr lang="en-US" sz="2000" b="0" i="1" baseline="-25000" dirty="0">
                <a:latin typeface="Times New Roman" pitchFamily="18" charset="0"/>
              </a:rPr>
              <a:t>x</a:t>
            </a:r>
            <a:r>
              <a:rPr lang="en-US" sz="2000" b="0" dirty="0">
                <a:latin typeface="Times New Roman" pitchFamily="18" charset="0"/>
              </a:rPr>
              <a:t>,</a:t>
            </a:r>
            <a:r>
              <a:rPr lang="en-US" sz="2000" b="0" i="1" dirty="0">
                <a:latin typeface="Times New Roman" pitchFamily="18" charset="0"/>
              </a:rPr>
              <a:t> k</a:t>
            </a:r>
            <a:r>
              <a:rPr lang="en-US" sz="2000" b="0" i="1" baseline="-25000" dirty="0">
                <a:latin typeface="Times New Roman" pitchFamily="18" charset="0"/>
              </a:rPr>
              <a:t>y</a:t>
            </a:r>
            <a:r>
              <a:rPr lang="en-US" b="0" dirty="0"/>
              <a:t>).</a:t>
            </a:r>
          </a:p>
        </p:txBody>
      </p:sp>
      <p:graphicFrame>
        <p:nvGraphicFramePr>
          <p:cNvPr id="9219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097261"/>
              </p:ext>
            </p:extLst>
          </p:nvPr>
        </p:nvGraphicFramePr>
        <p:xfrm>
          <a:off x="3480915" y="3162402"/>
          <a:ext cx="1119187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1" name="Equation" r:id="rId5" imgW="545760" imgH="215640" progId="Equation.DSMT4">
                  <p:embed/>
                </p:oleObj>
              </mc:Choice>
              <mc:Fallback>
                <p:oleObj name="Equation" r:id="rId5" imgW="545760" imgH="21564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0915" y="3162402"/>
                        <a:ext cx="1119187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C9E1424-8361-53C7-7092-25DB8C0FA2F2}"/>
              </a:ext>
            </a:extLst>
          </p:cNvPr>
          <p:cNvGrpSpPr/>
          <p:nvPr/>
        </p:nvGrpSpPr>
        <p:grpSpPr>
          <a:xfrm>
            <a:off x="3548286" y="4264934"/>
            <a:ext cx="4457700" cy="2222500"/>
            <a:chOff x="3930423" y="4339997"/>
            <a:chExt cx="4457700" cy="2222500"/>
          </a:xfrm>
        </p:grpSpPr>
        <p:sp>
          <p:nvSpPr>
            <p:cNvPr id="9230" name="Rectangle 52"/>
            <p:cNvSpPr>
              <a:spLocks noChangeArrowheads="1"/>
            </p:cNvSpPr>
            <p:nvPr/>
          </p:nvSpPr>
          <p:spPr bwMode="auto">
            <a:xfrm>
              <a:off x="3930423" y="4339997"/>
              <a:ext cx="4457700" cy="22225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37" name="Line 38"/>
            <p:cNvSpPr>
              <a:spLocks noChangeShapeType="1"/>
            </p:cNvSpPr>
            <p:nvPr/>
          </p:nvSpPr>
          <p:spPr bwMode="auto">
            <a:xfrm flipH="1" flipV="1">
              <a:off x="4587195" y="4884964"/>
              <a:ext cx="0" cy="1250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39"/>
            <p:cNvSpPr>
              <a:spLocks noChangeShapeType="1"/>
            </p:cNvSpPr>
            <p:nvPr/>
          </p:nvSpPr>
          <p:spPr bwMode="auto">
            <a:xfrm rot="5400000" flipH="1" flipV="1">
              <a:off x="5931807" y="4794477"/>
              <a:ext cx="0" cy="2687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Freeform 40"/>
            <p:cNvSpPr>
              <a:spLocks/>
            </p:cNvSpPr>
            <p:nvPr/>
          </p:nvSpPr>
          <p:spPr bwMode="auto">
            <a:xfrm>
              <a:off x="5061857" y="5923189"/>
              <a:ext cx="42862" cy="163513"/>
            </a:xfrm>
            <a:custGeom>
              <a:avLst/>
              <a:gdLst>
                <a:gd name="T0" fmla="*/ 0 w 35"/>
                <a:gd name="T1" fmla="*/ 0 h 166"/>
                <a:gd name="T2" fmla="*/ 9 w 35"/>
                <a:gd name="T3" fmla="*/ 6 h 166"/>
                <a:gd name="T4" fmla="*/ 7 w 35"/>
                <a:gd name="T5" fmla="*/ 16 h 166"/>
                <a:gd name="T6" fmla="*/ 0 60000 65536"/>
                <a:gd name="T7" fmla="*/ 0 60000 65536"/>
                <a:gd name="T8" fmla="*/ 0 60000 65536"/>
                <a:gd name="T9" fmla="*/ 0 w 35"/>
                <a:gd name="T10" fmla="*/ 0 h 166"/>
                <a:gd name="T11" fmla="*/ 35 w 35"/>
                <a:gd name="T12" fmla="*/ 166 h 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66">
                  <a:moveTo>
                    <a:pt x="0" y="0"/>
                  </a:moveTo>
                  <a:cubicBezTo>
                    <a:pt x="13" y="17"/>
                    <a:pt x="27" y="35"/>
                    <a:pt x="31" y="63"/>
                  </a:cubicBezTo>
                  <a:cubicBezTo>
                    <a:pt x="35" y="91"/>
                    <a:pt x="25" y="149"/>
                    <a:pt x="24" y="1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44"/>
            <p:cNvSpPr>
              <a:spLocks noChangeShapeType="1"/>
            </p:cNvSpPr>
            <p:nvPr/>
          </p:nvSpPr>
          <p:spPr bwMode="auto">
            <a:xfrm rot="5400000" flipH="1" flipV="1">
              <a:off x="5058682" y="4616677"/>
              <a:ext cx="1057275" cy="1974850"/>
            </a:xfrm>
            <a:prstGeom prst="line">
              <a:avLst/>
            </a:prstGeom>
            <a:noFill/>
            <a:ln w="12700">
              <a:solidFill>
                <a:srgbClr val="CC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46"/>
            <p:cNvSpPr>
              <a:spLocks noChangeShapeType="1"/>
            </p:cNvSpPr>
            <p:nvPr/>
          </p:nvSpPr>
          <p:spPr bwMode="auto">
            <a:xfrm flipV="1">
              <a:off x="6074682" y="5178652"/>
              <a:ext cx="314325" cy="17938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48"/>
            <p:cNvSpPr>
              <a:spLocks noChangeShapeType="1"/>
            </p:cNvSpPr>
            <p:nvPr/>
          </p:nvSpPr>
          <p:spPr bwMode="auto">
            <a:xfrm flipH="1" flipV="1">
              <a:off x="5884182" y="5064352"/>
              <a:ext cx="168275" cy="30003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9235" name="Picture 4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333445" y="5234214"/>
              <a:ext cx="273050" cy="465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6" name="Picture 5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833382" y="4383314"/>
              <a:ext cx="246063" cy="465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9220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6520096"/>
                </p:ext>
              </p:extLst>
            </p:nvPr>
          </p:nvGraphicFramePr>
          <p:xfrm>
            <a:off x="6723496" y="4713680"/>
            <a:ext cx="311150" cy="468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92" name="Equation" r:id="rId9" imgW="152280" imgH="228600" progId="Equation.DSMT4">
                    <p:embed/>
                  </p:oleObj>
                </mc:Choice>
                <mc:Fallback>
                  <p:oleObj name="Equation" r:id="rId9" imgW="152280" imgH="22860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3496" y="4713680"/>
                          <a:ext cx="311150" cy="468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7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533651"/>
                </p:ext>
              </p:extLst>
            </p:nvPr>
          </p:nvGraphicFramePr>
          <p:xfrm>
            <a:off x="7443560" y="6027511"/>
            <a:ext cx="231775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93" name="Equation" r:id="rId11" imgW="126720" imgH="139680" progId="Equation.DSMT4">
                    <p:embed/>
                  </p:oleObj>
                </mc:Choice>
                <mc:Fallback>
                  <p:oleObj name="Equation" r:id="rId11" imgW="126720" imgH="139680" progId="Equation.DSMT4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43560" y="6027511"/>
                          <a:ext cx="231775" cy="254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2" name="Object 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2673090"/>
                </p:ext>
              </p:extLst>
            </p:nvPr>
          </p:nvGraphicFramePr>
          <p:xfrm>
            <a:off x="4471758" y="4499202"/>
            <a:ext cx="214313" cy="252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94" name="Equation" r:id="rId13" imgW="139680" imgH="164880" progId="Equation.DSMT4">
                    <p:embed/>
                  </p:oleObj>
                </mc:Choice>
                <mc:Fallback>
                  <p:oleObj name="Equation" r:id="rId13" imgW="139680" imgH="164880" progId="Equation.DSMT4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1758" y="4499202"/>
                          <a:ext cx="214313" cy="252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06C1448D-8D7E-8431-7D49-780325C08C7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1852666"/>
                </p:ext>
              </p:extLst>
            </p:nvPr>
          </p:nvGraphicFramePr>
          <p:xfrm>
            <a:off x="5284077" y="5715591"/>
            <a:ext cx="379744" cy="4008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95" name="Equation" r:id="rId15" imgW="228600" imgH="241200" progId="Equation.DSMT4">
                    <p:embed/>
                  </p:oleObj>
                </mc:Choice>
                <mc:Fallback>
                  <p:oleObj name="Equation" r:id="rId15" imgW="22860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5284077" y="5715591"/>
                          <a:ext cx="379744" cy="40084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4" name="Rectangle 9"/>
          <p:cNvSpPr>
            <a:spLocks noChangeArrowheads="1"/>
          </p:cNvSpPr>
          <p:nvPr/>
        </p:nvSpPr>
        <p:spPr bwMode="auto">
          <a:xfrm>
            <a:off x="1157857" y="1178282"/>
            <a:ext cx="44902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For the </a:t>
            </a:r>
            <a:r>
              <a:rPr lang="en-US" sz="2000" b="0" dirty="0" err="1">
                <a:solidFill>
                  <a:srgbClr val="0000FF"/>
                </a:solidFill>
              </a:rPr>
              <a:t>TM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</a:rPr>
              <a:t> plane wave, we then have: </a:t>
            </a:r>
          </a:p>
        </p:txBody>
      </p:sp>
      <p:graphicFrame>
        <p:nvGraphicFramePr>
          <p:cNvPr id="1024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738824"/>
              </p:ext>
            </p:extLst>
          </p:nvPr>
        </p:nvGraphicFramePr>
        <p:xfrm>
          <a:off x="2772274" y="1911186"/>
          <a:ext cx="144462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4" name="Equation" r:id="rId3" imgW="622080" imgH="482400" progId="Equation.DSMT4">
                  <p:embed/>
                </p:oleObj>
              </mc:Choice>
              <mc:Fallback>
                <p:oleObj name="Equation" r:id="rId3" imgW="622080" imgH="482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2274" y="1911186"/>
                        <a:ext cx="1444625" cy="11144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5" name="TextBox 9"/>
          <p:cNvSpPr txBox="1">
            <a:spLocks noChangeArrowheads="1"/>
          </p:cNvSpPr>
          <p:nvPr/>
        </p:nvSpPr>
        <p:spPr bwMode="auto">
          <a:xfrm>
            <a:off x="5571130" y="2128673"/>
            <a:ext cx="3898900" cy="646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0" dirty="0"/>
              <a:t>The “</a:t>
            </a:r>
            <a:r>
              <a:rPr lang="en-US" b="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0" dirty="0"/>
              <a:t>” subscript means “</a:t>
            </a:r>
            <a:r>
              <a:rPr lang="en-US" b="0" dirty="0" smtClean="0"/>
              <a:t>transverse:  </a:t>
            </a:r>
            <a:r>
              <a:rPr lang="en-US" b="0" dirty="0"/>
              <a:t>(perpendicular) to the </a:t>
            </a:r>
            <a:r>
              <a:rPr lang="en-US" b="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0" dirty="0"/>
              <a:t> direction.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352808" y="197076"/>
            <a:ext cx="5312229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TM</a:t>
            </a:r>
            <a:r>
              <a:rPr lang="en-US" sz="3600" i="1" kern="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z</a:t>
            </a:r>
            <a:r>
              <a:rPr lang="en-US" sz="3600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PW (cont.)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1879593-5951-45A6-9481-16B2F0684EE6}"/>
              </a:ext>
            </a:extLst>
          </p:cNvPr>
          <p:cNvGrpSpPr/>
          <p:nvPr/>
        </p:nvGrpSpPr>
        <p:grpSpPr>
          <a:xfrm>
            <a:off x="1057568" y="3944213"/>
            <a:ext cx="4457700" cy="2222500"/>
            <a:chOff x="3357216" y="4073866"/>
            <a:chExt cx="4457700" cy="2222500"/>
          </a:xfrm>
        </p:grpSpPr>
        <p:sp>
          <p:nvSpPr>
            <p:cNvPr id="3" name="Rectangle 52">
              <a:extLst>
                <a:ext uri="{FF2B5EF4-FFF2-40B4-BE49-F238E27FC236}">
                  <a16:creationId xmlns:a16="http://schemas.microsoft.com/office/drawing/2014/main" id="{2A838C35-4BEC-485C-6785-AD2037220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7216" y="4073866"/>
              <a:ext cx="4457700" cy="22225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4174013" y="4282010"/>
              <a:ext cx="3111500" cy="1808162"/>
              <a:chOff x="3100388" y="4411663"/>
              <a:chExt cx="3111500" cy="1808162"/>
            </a:xfrm>
          </p:grpSpPr>
          <p:sp>
            <p:nvSpPr>
              <p:cNvPr id="10258" name="Line 20"/>
              <p:cNvSpPr>
                <a:spLocks noChangeShapeType="1"/>
              </p:cNvSpPr>
              <p:nvPr/>
            </p:nvSpPr>
            <p:spPr bwMode="auto">
              <a:xfrm flipH="1" flipV="1">
                <a:off x="3246438" y="4819650"/>
                <a:ext cx="0" cy="12509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9" name="Line 21"/>
              <p:cNvSpPr>
                <a:spLocks noChangeShapeType="1"/>
              </p:cNvSpPr>
              <p:nvPr/>
            </p:nvSpPr>
            <p:spPr bwMode="auto">
              <a:xfrm rot="5400000" flipH="1" flipV="1">
                <a:off x="4552951" y="4767263"/>
                <a:ext cx="0" cy="26114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0" name="Freeform 22"/>
              <p:cNvSpPr>
                <a:spLocks/>
              </p:cNvSpPr>
              <p:nvPr/>
            </p:nvSpPr>
            <p:spPr bwMode="auto">
              <a:xfrm>
                <a:off x="3721101" y="5857875"/>
                <a:ext cx="42863" cy="163512"/>
              </a:xfrm>
              <a:custGeom>
                <a:avLst/>
                <a:gdLst>
                  <a:gd name="T0" fmla="*/ 0 w 35"/>
                  <a:gd name="T1" fmla="*/ 0 h 166"/>
                  <a:gd name="T2" fmla="*/ 22496951 w 35"/>
                  <a:gd name="T3" fmla="*/ 14553552 h 166"/>
                  <a:gd name="T4" fmla="*/ 17997558 w 35"/>
                  <a:gd name="T5" fmla="*/ 38809476 h 166"/>
                  <a:gd name="T6" fmla="*/ 0 60000 65536"/>
                  <a:gd name="T7" fmla="*/ 0 60000 65536"/>
                  <a:gd name="T8" fmla="*/ 0 60000 65536"/>
                  <a:gd name="T9" fmla="*/ 0 w 35"/>
                  <a:gd name="T10" fmla="*/ 0 h 166"/>
                  <a:gd name="T11" fmla="*/ 35 w 35"/>
                  <a:gd name="T12" fmla="*/ 166 h 1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5" h="166">
                    <a:moveTo>
                      <a:pt x="0" y="0"/>
                    </a:moveTo>
                    <a:cubicBezTo>
                      <a:pt x="13" y="17"/>
                      <a:pt x="27" y="35"/>
                      <a:pt x="31" y="63"/>
                    </a:cubicBezTo>
                    <a:cubicBezTo>
                      <a:pt x="35" y="91"/>
                      <a:pt x="25" y="149"/>
                      <a:pt x="24" y="166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10243" name="Object 3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8354617"/>
                  </p:ext>
                </p:extLst>
              </p:nvPr>
            </p:nvGraphicFramePr>
            <p:xfrm>
              <a:off x="3889376" y="5664200"/>
              <a:ext cx="419100" cy="4413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75" name="Equation" r:id="rId5" imgW="228600" imgH="241200" progId="Equation.DSMT4">
                      <p:embed/>
                    </p:oleObj>
                  </mc:Choice>
                  <mc:Fallback>
                    <p:oleObj name="Equation" r:id="rId5" imgW="228600" imgH="241200" progId="Equation.DSMT4">
                      <p:embed/>
                      <p:pic>
                        <p:nvPicPr>
                          <p:cNvPr id="0" name="Object 3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89376" y="5664200"/>
                            <a:ext cx="419100" cy="44132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244" name="Object 38"/>
              <p:cNvGraphicFramePr>
                <a:graphicFrameLocks noChangeAspect="1"/>
              </p:cNvGraphicFramePr>
              <p:nvPr/>
            </p:nvGraphicFramePr>
            <p:xfrm>
              <a:off x="5948363" y="5930900"/>
              <a:ext cx="263525" cy="2889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76" name="Equation" r:id="rId7" imgW="126720" imgH="139680" progId="Equation.DSMT4">
                      <p:embed/>
                    </p:oleObj>
                  </mc:Choice>
                  <mc:Fallback>
                    <p:oleObj name="Equation" r:id="rId7" imgW="126720" imgH="139680" progId="Equation.DSMT4">
                      <p:embed/>
                      <p:pic>
                        <p:nvPicPr>
                          <p:cNvPr id="0" name="Object 3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948363" y="5930900"/>
                            <a:ext cx="263525" cy="28892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261" name="Line 26"/>
              <p:cNvSpPr>
                <a:spLocks noChangeShapeType="1"/>
              </p:cNvSpPr>
              <p:nvPr/>
            </p:nvSpPr>
            <p:spPr bwMode="auto">
              <a:xfrm rot="5400000" flipH="1" flipV="1">
                <a:off x="3773488" y="4322763"/>
                <a:ext cx="1230312" cy="2259013"/>
              </a:xfrm>
              <a:prstGeom prst="line">
                <a:avLst/>
              </a:prstGeom>
              <a:noFill/>
              <a:ln w="12700">
                <a:solidFill>
                  <a:srgbClr val="CC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10245" name="Object 40"/>
              <p:cNvGraphicFramePr>
                <a:graphicFrameLocks noChangeAspect="1"/>
              </p:cNvGraphicFramePr>
              <p:nvPr/>
            </p:nvGraphicFramePr>
            <p:xfrm>
              <a:off x="3100388" y="4411663"/>
              <a:ext cx="265113" cy="3127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77" name="Equation" r:id="rId9" imgW="139680" imgH="164880" progId="Equation.DSMT4">
                      <p:embed/>
                    </p:oleObj>
                  </mc:Choice>
                  <mc:Fallback>
                    <p:oleObj name="Equation" r:id="rId9" imgW="139680" imgH="164880" progId="Equation.DSMT4">
                      <p:embed/>
                      <p:pic>
                        <p:nvPicPr>
                          <p:cNvPr id="0" name="Object 4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00388" y="4411663"/>
                            <a:ext cx="265113" cy="3127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262" name="Line 28"/>
              <p:cNvSpPr>
                <a:spLocks noChangeShapeType="1"/>
              </p:cNvSpPr>
              <p:nvPr/>
            </p:nvSpPr>
            <p:spPr bwMode="auto">
              <a:xfrm flipV="1">
                <a:off x="4926013" y="4997450"/>
                <a:ext cx="314325" cy="179387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10246" name="Object 41"/>
              <p:cNvGraphicFramePr>
                <a:graphicFrameLocks noChangeAspect="1"/>
              </p:cNvGraphicFramePr>
              <p:nvPr/>
            </p:nvGraphicFramePr>
            <p:xfrm>
              <a:off x="5189538" y="5127625"/>
              <a:ext cx="366713" cy="4651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78" name="Equation" r:id="rId11" imgW="190440" imgH="241200" progId="Equation.DSMT4">
                      <p:embed/>
                    </p:oleObj>
                  </mc:Choice>
                  <mc:Fallback>
                    <p:oleObj name="Equation" r:id="rId11" imgW="190440" imgH="241200" progId="Equation.DSMT4">
                      <p:embed/>
                      <p:pic>
                        <p:nvPicPr>
                          <p:cNvPr id="0" name="Object 4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89538" y="5127625"/>
                            <a:ext cx="366713" cy="4651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263" name="Line 30"/>
              <p:cNvSpPr>
                <a:spLocks noChangeShapeType="1"/>
              </p:cNvSpPr>
              <p:nvPr/>
            </p:nvSpPr>
            <p:spPr bwMode="auto">
              <a:xfrm flipH="1" flipV="1">
                <a:off x="4745038" y="4872038"/>
                <a:ext cx="168275" cy="30003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10247" name="Object 42"/>
              <p:cNvGraphicFramePr>
                <a:graphicFrameLocks noChangeAspect="1"/>
              </p:cNvGraphicFramePr>
              <p:nvPr/>
            </p:nvGraphicFramePr>
            <p:xfrm>
              <a:off x="4297363" y="4476750"/>
              <a:ext cx="379413" cy="4270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79" name="Equation" r:id="rId13" imgW="203040" imgH="228600" progId="Equation.DSMT4">
                      <p:embed/>
                    </p:oleObj>
                  </mc:Choice>
                  <mc:Fallback>
                    <p:oleObj name="Equation" r:id="rId13" imgW="203040" imgH="228600" progId="Equation.DSMT4">
                      <p:embed/>
                      <p:pic>
                        <p:nvPicPr>
                          <p:cNvPr id="0" name="Object 4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97363" y="4476750"/>
                            <a:ext cx="379413" cy="4270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248" name="Object 24"/>
              <p:cNvGraphicFramePr>
                <a:graphicFrameLocks noChangeAspect="1"/>
              </p:cNvGraphicFramePr>
              <p:nvPr/>
            </p:nvGraphicFramePr>
            <p:xfrm>
              <a:off x="5653088" y="4451350"/>
              <a:ext cx="319087" cy="4651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80" name="Equation" r:id="rId15" imgW="164880" imgH="241200" progId="Equation.DSMT4">
                      <p:embed/>
                    </p:oleObj>
                  </mc:Choice>
                  <mc:Fallback>
                    <p:oleObj name="Equation" r:id="rId15" imgW="164880" imgH="241200" progId="Equation.DSMT4">
                      <p:embed/>
                      <p:pic>
                        <p:nvPicPr>
                          <p:cNvPr id="0" name="Object 2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653088" y="4451350"/>
                            <a:ext cx="319087" cy="4651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4D44BE7-97FA-51BD-CEF9-D90943F7B8A9}"/>
              </a:ext>
            </a:extLst>
          </p:cNvPr>
          <p:cNvGrpSpPr/>
          <p:nvPr/>
        </p:nvGrpSpPr>
        <p:grpSpPr>
          <a:xfrm>
            <a:off x="6816923" y="3964681"/>
            <a:ext cx="4457700" cy="2222500"/>
            <a:chOff x="3930423" y="4339997"/>
            <a:chExt cx="4457700" cy="2222500"/>
          </a:xfrm>
        </p:grpSpPr>
        <p:sp>
          <p:nvSpPr>
            <p:cNvPr id="19" name="Rectangle 52">
              <a:extLst>
                <a:ext uri="{FF2B5EF4-FFF2-40B4-BE49-F238E27FC236}">
                  <a16:creationId xmlns:a16="http://schemas.microsoft.com/office/drawing/2014/main" id="{AB94C844-8987-980C-93CE-B636F8ABAD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423" y="4339997"/>
              <a:ext cx="4457700" cy="22225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" name="Line 38">
              <a:extLst>
                <a:ext uri="{FF2B5EF4-FFF2-40B4-BE49-F238E27FC236}">
                  <a16:creationId xmlns:a16="http://schemas.microsoft.com/office/drawing/2014/main" id="{2C27362A-9B7C-2A49-082D-01454C8601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87195" y="4884964"/>
              <a:ext cx="0" cy="1250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9">
              <a:extLst>
                <a:ext uri="{FF2B5EF4-FFF2-40B4-BE49-F238E27FC236}">
                  <a16:creationId xmlns:a16="http://schemas.microsoft.com/office/drawing/2014/main" id="{716579A9-B365-5320-D404-B36A5F01190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5931807" y="4794477"/>
              <a:ext cx="0" cy="2687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40">
              <a:extLst>
                <a:ext uri="{FF2B5EF4-FFF2-40B4-BE49-F238E27FC236}">
                  <a16:creationId xmlns:a16="http://schemas.microsoft.com/office/drawing/2014/main" id="{4A475B56-4E87-C902-6204-11B23B624A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857" y="5923189"/>
              <a:ext cx="42862" cy="163513"/>
            </a:xfrm>
            <a:custGeom>
              <a:avLst/>
              <a:gdLst>
                <a:gd name="T0" fmla="*/ 0 w 35"/>
                <a:gd name="T1" fmla="*/ 0 h 166"/>
                <a:gd name="T2" fmla="*/ 9 w 35"/>
                <a:gd name="T3" fmla="*/ 6 h 166"/>
                <a:gd name="T4" fmla="*/ 7 w 35"/>
                <a:gd name="T5" fmla="*/ 16 h 166"/>
                <a:gd name="T6" fmla="*/ 0 60000 65536"/>
                <a:gd name="T7" fmla="*/ 0 60000 65536"/>
                <a:gd name="T8" fmla="*/ 0 60000 65536"/>
                <a:gd name="T9" fmla="*/ 0 w 35"/>
                <a:gd name="T10" fmla="*/ 0 h 166"/>
                <a:gd name="T11" fmla="*/ 35 w 35"/>
                <a:gd name="T12" fmla="*/ 166 h 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66">
                  <a:moveTo>
                    <a:pt x="0" y="0"/>
                  </a:moveTo>
                  <a:cubicBezTo>
                    <a:pt x="13" y="17"/>
                    <a:pt x="27" y="35"/>
                    <a:pt x="31" y="63"/>
                  </a:cubicBezTo>
                  <a:cubicBezTo>
                    <a:pt x="35" y="91"/>
                    <a:pt x="25" y="149"/>
                    <a:pt x="24" y="1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44">
              <a:extLst>
                <a:ext uri="{FF2B5EF4-FFF2-40B4-BE49-F238E27FC236}">
                  <a16:creationId xmlns:a16="http://schemas.microsoft.com/office/drawing/2014/main" id="{6A062CFA-7672-706F-5E2A-08541EB647C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5058682" y="4616677"/>
              <a:ext cx="1057275" cy="1974850"/>
            </a:xfrm>
            <a:prstGeom prst="line">
              <a:avLst/>
            </a:prstGeom>
            <a:noFill/>
            <a:ln w="12700">
              <a:solidFill>
                <a:srgbClr val="CC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46">
              <a:extLst>
                <a:ext uri="{FF2B5EF4-FFF2-40B4-BE49-F238E27FC236}">
                  <a16:creationId xmlns:a16="http://schemas.microsoft.com/office/drawing/2014/main" id="{17634E6C-64CA-0D73-7AC0-A349146AB3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4682" y="5178652"/>
              <a:ext cx="314325" cy="17938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48">
              <a:extLst>
                <a:ext uri="{FF2B5EF4-FFF2-40B4-BE49-F238E27FC236}">
                  <a16:creationId xmlns:a16="http://schemas.microsoft.com/office/drawing/2014/main" id="{6790AC0B-6EC8-E62D-62AF-9C38B5E061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884182" y="5064352"/>
              <a:ext cx="168275" cy="30003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8" name="Picture 47">
              <a:extLst>
                <a:ext uri="{FF2B5EF4-FFF2-40B4-BE49-F238E27FC236}">
                  <a16:creationId xmlns:a16="http://schemas.microsoft.com/office/drawing/2014/main" id="{D62522EA-4DF7-8309-15A3-F41CB8BC2A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6333445" y="5234214"/>
              <a:ext cx="273050" cy="465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50">
              <a:extLst>
                <a:ext uri="{FF2B5EF4-FFF2-40B4-BE49-F238E27FC236}">
                  <a16:creationId xmlns:a16="http://schemas.microsoft.com/office/drawing/2014/main" id="{985C0A34-590E-BD58-0D47-F7804FCC04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833382" y="4383314"/>
              <a:ext cx="246063" cy="465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30" name="Object 27">
              <a:extLst>
                <a:ext uri="{FF2B5EF4-FFF2-40B4-BE49-F238E27FC236}">
                  <a16:creationId xmlns:a16="http://schemas.microsoft.com/office/drawing/2014/main" id="{2D98BFC7-32F3-2FC0-EE7F-724FC87325E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6065066"/>
                </p:ext>
              </p:extLst>
            </p:nvPr>
          </p:nvGraphicFramePr>
          <p:xfrm>
            <a:off x="6723496" y="4713680"/>
            <a:ext cx="311150" cy="468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1" name="Equation" r:id="rId19" imgW="152280" imgH="228600" progId="Equation.DSMT4">
                    <p:embed/>
                  </p:oleObj>
                </mc:Choice>
                <mc:Fallback>
                  <p:oleObj name="Equation" r:id="rId19" imgW="152280" imgH="228600" progId="Equation.DSMT4">
                    <p:embed/>
                    <p:pic>
                      <p:nvPicPr>
                        <p:cNvPr id="922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3496" y="4713680"/>
                          <a:ext cx="311150" cy="468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72">
              <a:extLst>
                <a:ext uri="{FF2B5EF4-FFF2-40B4-BE49-F238E27FC236}">
                  <a16:creationId xmlns:a16="http://schemas.microsoft.com/office/drawing/2014/main" id="{FF1D67DC-8581-68BF-E7FA-6A9DABE79E2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6111675"/>
                </p:ext>
              </p:extLst>
            </p:nvPr>
          </p:nvGraphicFramePr>
          <p:xfrm>
            <a:off x="7443560" y="6027511"/>
            <a:ext cx="231775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2" name="Equation" r:id="rId21" imgW="126720" imgH="139680" progId="Equation.DSMT4">
                    <p:embed/>
                  </p:oleObj>
                </mc:Choice>
                <mc:Fallback>
                  <p:oleObj name="Equation" r:id="rId21" imgW="126720" imgH="139680" progId="Equation.DSMT4">
                    <p:embed/>
                    <p:pic>
                      <p:nvPicPr>
                        <p:cNvPr id="2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43560" y="6027511"/>
                          <a:ext cx="231775" cy="254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73">
              <a:extLst>
                <a:ext uri="{FF2B5EF4-FFF2-40B4-BE49-F238E27FC236}">
                  <a16:creationId xmlns:a16="http://schemas.microsoft.com/office/drawing/2014/main" id="{456AF7E4-413A-FC4C-BAF4-F0245759763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4490836"/>
                </p:ext>
              </p:extLst>
            </p:nvPr>
          </p:nvGraphicFramePr>
          <p:xfrm>
            <a:off x="4471758" y="4499202"/>
            <a:ext cx="214313" cy="252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3" name="Equation" r:id="rId23" imgW="139680" imgH="164880" progId="Equation.DSMT4">
                    <p:embed/>
                  </p:oleObj>
                </mc:Choice>
                <mc:Fallback>
                  <p:oleObj name="Equation" r:id="rId23" imgW="139680" imgH="164880" progId="Equation.DSMT4">
                    <p:embed/>
                    <p:pic>
                      <p:nvPicPr>
                        <p:cNvPr id="9222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1758" y="4499202"/>
                          <a:ext cx="214313" cy="252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32">
              <a:extLst>
                <a:ext uri="{FF2B5EF4-FFF2-40B4-BE49-F238E27FC236}">
                  <a16:creationId xmlns:a16="http://schemas.microsoft.com/office/drawing/2014/main" id="{75CDD975-7D11-ADE6-A3DD-B9E139C76F9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4243863"/>
                </p:ext>
              </p:extLst>
            </p:nvPr>
          </p:nvGraphicFramePr>
          <p:xfrm>
            <a:off x="5284077" y="5715591"/>
            <a:ext cx="379744" cy="4008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4" name="Equation" r:id="rId25" imgW="228600" imgH="241200" progId="Equation.DSMT4">
                    <p:embed/>
                  </p:oleObj>
                </mc:Choice>
                <mc:Fallback>
                  <p:oleObj name="Equation" r:id="rId25" imgW="228600" imgH="24120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06C1448D-8D7E-8431-7D49-780325C08C7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5284077" y="5715591"/>
                          <a:ext cx="379744" cy="40084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38600" y="251507"/>
            <a:ext cx="4180114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</a:t>
            </a:r>
            <a:r>
              <a:rPr lang="en-US" sz="36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PW</a:t>
            </a:r>
          </a:p>
        </p:txBody>
      </p:sp>
      <p:sp>
        <p:nvSpPr>
          <p:cNvPr id="1127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80" name="Rectangle 7"/>
          <p:cNvSpPr>
            <a:spLocks noChangeArrowheads="1"/>
          </p:cNvSpPr>
          <p:nvPr/>
        </p:nvSpPr>
        <p:spPr bwMode="auto">
          <a:xfrm>
            <a:off x="434454" y="1571624"/>
            <a:ext cx="72998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upward-going </a:t>
            </a:r>
            <a:r>
              <a:rPr lang="en-US" sz="2000" b="0" dirty="0" err="1">
                <a:solidFill>
                  <a:srgbClr val="0000FF"/>
                </a:solidFill>
              </a:rPr>
              <a:t>TE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</a:rPr>
              <a:t> plane wave is polarized as shown here.</a:t>
            </a:r>
          </a:p>
        </p:txBody>
      </p:sp>
      <p:graphicFrame>
        <p:nvGraphicFramePr>
          <p:cNvPr id="11266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676565"/>
              </p:ext>
            </p:extLst>
          </p:nvPr>
        </p:nvGraphicFramePr>
        <p:xfrm>
          <a:off x="2529411" y="2626745"/>
          <a:ext cx="1309687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" name="Equation" r:id="rId3" imgW="558720" imgH="393480" progId="Equation.DSMT4">
                  <p:embed/>
                </p:oleObj>
              </mc:Choice>
              <mc:Fallback>
                <p:oleObj name="Equation" r:id="rId3" imgW="558720" imgH="3934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9411" y="2626745"/>
                        <a:ext cx="1309687" cy="9223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82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8763" y="1588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3" name="Picture 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7175" y="1588"/>
            <a:ext cx="15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4" name="Picture 1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8763" y="3175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5" name="Picture 1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27175" y="1589"/>
            <a:ext cx="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6" name="Picture 1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27175" y="0"/>
            <a:ext cx="0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7" name="Picture 1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527175" y="1589"/>
            <a:ext cx="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6494438" y="1116178"/>
            <a:ext cx="4190094" cy="3324226"/>
            <a:chOff x="3987800" y="1136650"/>
            <a:chExt cx="4190094" cy="3324226"/>
          </a:xfrm>
        </p:grpSpPr>
        <p:grpSp>
          <p:nvGrpSpPr>
            <p:cNvPr id="11281" name="Group 34"/>
            <p:cNvGrpSpPr>
              <a:grpSpLocks/>
            </p:cNvGrpSpPr>
            <p:nvPr/>
          </p:nvGrpSpPr>
          <p:grpSpPr bwMode="auto">
            <a:xfrm>
              <a:off x="3987800" y="1136650"/>
              <a:ext cx="4146550" cy="3324225"/>
              <a:chOff x="1952" y="692"/>
              <a:chExt cx="2612" cy="2094"/>
            </a:xfrm>
          </p:grpSpPr>
          <p:sp>
            <p:nvSpPr>
              <p:cNvPr id="11302" name="Line 8"/>
              <p:cNvSpPr>
                <a:spLocks noChangeShapeType="1"/>
              </p:cNvSpPr>
              <p:nvPr/>
            </p:nvSpPr>
            <p:spPr bwMode="auto">
              <a:xfrm flipH="1" flipV="1">
                <a:off x="3068" y="937"/>
                <a:ext cx="0" cy="7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3" name="Line 9"/>
              <p:cNvSpPr>
                <a:spLocks noChangeShapeType="1"/>
              </p:cNvSpPr>
              <p:nvPr/>
            </p:nvSpPr>
            <p:spPr bwMode="auto">
              <a:xfrm rot="5400000" flipH="1" flipV="1">
                <a:off x="3681" y="1114"/>
                <a:ext cx="0" cy="122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4" name="Line 13"/>
              <p:cNvSpPr>
                <a:spLocks noChangeShapeType="1"/>
              </p:cNvSpPr>
              <p:nvPr/>
            </p:nvSpPr>
            <p:spPr bwMode="auto">
              <a:xfrm rot="16200000" flipH="1">
                <a:off x="3268" y="1515"/>
                <a:ext cx="789" cy="1206"/>
              </a:xfrm>
              <a:prstGeom prst="line">
                <a:avLst/>
              </a:prstGeom>
              <a:noFill/>
              <a:ln w="38100">
                <a:solidFill>
                  <a:srgbClr val="CC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5" name="Line 14"/>
              <p:cNvSpPr>
                <a:spLocks noChangeShapeType="1"/>
              </p:cNvSpPr>
              <p:nvPr/>
            </p:nvSpPr>
            <p:spPr bwMode="auto">
              <a:xfrm rot="5400000">
                <a:off x="2354" y="1572"/>
                <a:ext cx="552" cy="86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6" name="Line 17"/>
              <p:cNvSpPr>
                <a:spLocks noChangeShapeType="1"/>
              </p:cNvSpPr>
              <p:nvPr/>
            </p:nvSpPr>
            <p:spPr bwMode="auto">
              <a:xfrm>
                <a:off x="3705" y="2158"/>
                <a:ext cx="102" cy="297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7" name="Line 18"/>
              <p:cNvSpPr>
                <a:spLocks noChangeShapeType="1"/>
              </p:cNvSpPr>
              <p:nvPr/>
            </p:nvSpPr>
            <p:spPr bwMode="auto">
              <a:xfrm flipH="1">
                <a:off x="3492" y="2163"/>
                <a:ext cx="219" cy="129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11267" name="Object 41"/>
            <p:cNvGraphicFramePr>
              <a:graphicFrameLocks noChangeAspect="1"/>
            </p:cNvGraphicFramePr>
            <p:nvPr/>
          </p:nvGraphicFramePr>
          <p:xfrm>
            <a:off x="7737475" y="3443288"/>
            <a:ext cx="273050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55" name="Equation" r:id="rId11" imgW="126720" imgH="203040" progId="Equation.DSMT4">
                    <p:embed/>
                  </p:oleObj>
                </mc:Choice>
                <mc:Fallback>
                  <p:oleObj name="Equation" r:id="rId11" imgW="126720" imgH="203040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37475" y="3443288"/>
                          <a:ext cx="273050" cy="438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1296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71506" y="2636838"/>
              <a:ext cx="306388" cy="360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8" name="Picture 1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914243" y="4030663"/>
              <a:ext cx="35401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9" name="Picture 1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031343" y="3657600"/>
              <a:ext cx="2778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00" name="Picture 16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624102" y="1150298"/>
              <a:ext cx="258763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01" name="Picture 19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950631" y="3341688"/>
              <a:ext cx="328613" cy="465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" name="TextBox 44"/>
            <p:cNvSpPr txBox="1"/>
            <p:nvPr/>
          </p:nvSpPr>
          <p:spPr>
            <a:xfrm>
              <a:off x="6847114" y="2993571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/>
                <a:t>PW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2A0AF5E-ABD9-DAE9-7C61-D84221160E57}"/>
              </a:ext>
            </a:extLst>
          </p:cNvPr>
          <p:cNvGrpSpPr/>
          <p:nvPr/>
        </p:nvGrpSpPr>
        <p:grpSpPr>
          <a:xfrm>
            <a:off x="3068638" y="4564063"/>
            <a:ext cx="3111500" cy="1808162"/>
            <a:chOff x="3478213" y="4735513"/>
            <a:chExt cx="3111500" cy="1808162"/>
          </a:xfrm>
        </p:grpSpPr>
        <p:sp>
          <p:nvSpPr>
            <p:cNvPr id="11290" name="Line 20"/>
            <p:cNvSpPr>
              <a:spLocks noChangeShapeType="1"/>
            </p:cNvSpPr>
            <p:nvPr/>
          </p:nvSpPr>
          <p:spPr bwMode="auto">
            <a:xfrm flipH="1" flipV="1">
              <a:off x="3624263" y="5143500"/>
              <a:ext cx="0" cy="1250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21"/>
            <p:cNvSpPr>
              <a:spLocks noChangeShapeType="1"/>
            </p:cNvSpPr>
            <p:nvPr/>
          </p:nvSpPr>
          <p:spPr bwMode="auto">
            <a:xfrm rot="5400000" flipH="1" flipV="1">
              <a:off x="4930776" y="5091113"/>
              <a:ext cx="0" cy="26114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Freeform 22"/>
            <p:cNvSpPr>
              <a:spLocks/>
            </p:cNvSpPr>
            <p:nvPr/>
          </p:nvSpPr>
          <p:spPr bwMode="auto">
            <a:xfrm>
              <a:off x="4098926" y="6181725"/>
              <a:ext cx="42863" cy="163512"/>
            </a:xfrm>
            <a:custGeom>
              <a:avLst/>
              <a:gdLst>
                <a:gd name="T0" fmla="*/ 0 w 35"/>
                <a:gd name="T1" fmla="*/ 0 h 166"/>
                <a:gd name="T2" fmla="*/ 22496951 w 35"/>
                <a:gd name="T3" fmla="*/ 14553552 h 166"/>
                <a:gd name="T4" fmla="*/ 17997558 w 35"/>
                <a:gd name="T5" fmla="*/ 38809476 h 166"/>
                <a:gd name="T6" fmla="*/ 0 60000 65536"/>
                <a:gd name="T7" fmla="*/ 0 60000 65536"/>
                <a:gd name="T8" fmla="*/ 0 60000 65536"/>
                <a:gd name="T9" fmla="*/ 0 w 35"/>
                <a:gd name="T10" fmla="*/ 0 h 166"/>
                <a:gd name="T11" fmla="*/ 35 w 35"/>
                <a:gd name="T12" fmla="*/ 166 h 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66">
                  <a:moveTo>
                    <a:pt x="0" y="0"/>
                  </a:moveTo>
                  <a:cubicBezTo>
                    <a:pt x="13" y="17"/>
                    <a:pt x="27" y="35"/>
                    <a:pt x="31" y="63"/>
                  </a:cubicBezTo>
                  <a:cubicBezTo>
                    <a:pt x="35" y="91"/>
                    <a:pt x="25" y="149"/>
                    <a:pt x="24" y="1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1268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423570"/>
                </p:ext>
              </p:extLst>
            </p:nvPr>
          </p:nvGraphicFramePr>
          <p:xfrm>
            <a:off x="4267201" y="5988050"/>
            <a:ext cx="419100" cy="441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56" name="Equation" r:id="rId13" imgW="228600" imgH="241200" progId="Equation.DSMT4">
                    <p:embed/>
                  </p:oleObj>
                </mc:Choice>
                <mc:Fallback>
                  <p:oleObj name="Equation" r:id="rId13" imgW="228600" imgH="241200" progId="Equation.DSMT4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67201" y="5988050"/>
                          <a:ext cx="419100" cy="441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9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44473294"/>
                </p:ext>
              </p:extLst>
            </p:nvPr>
          </p:nvGraphicFramePr>
          <p:xfrm>
            <a:off x="6326188" y="6254750"/>
            <a:ext cx="26352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57" name="Equation" r:id="rId15" imgW="126720" imgH="139680" progId="Equation.DSMT4">
                    <p:embed/>
                  </p:oleObj>
                </mc:Choice>
                <mc:Fallback>
                  <p:oleObj name="Equation" r:id="rId15" imgW="126720" imgH="139680" progId="Equation.DSMT4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26188" y="6254750"/>
                          <a:ext cx="26352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93" name="Line 26"/>
            <p:cNvSpPr>
              <a:spLocks noChangeShapeType="1"/>
            </p:cNvSpPr>
            <p:nvPr/>
          </p:nvSpPr>
          <p:spPr bwMode="auto">
            <a:xfrm rot="5400000" flipH="1" flipV="1">
              <a:off x="4152901" y="4651375"/>
              <a:ext cx="1223962" cy="2257425"/>
            </a:xfrm>
            <a:prstGeom prst="line">
              <a:avLst/>
            </a:prstGeom>
            <a:noFill/>
            <a:ln w="12700">
              <a:solidFill>
                <a:srgbClr val="CC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1270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6605608"/>
                </p:ext>
              </p:extLst>
            </p:nvPr>
          </p:nvGraphicFramePr>
          <p:xfrm>
            <a:off x="3478213" y="4735513"/>
            <a:ext cx="265113" cy="312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58" name="Equation" r:id="rId17" imgW="139680" imgH="164880" progId="Equation.DSMT4">
                    <p:embed/>
                  </p:oleObj>
                </mc:Choice>
                <mc:Fallback>
                  <p:oleObj name="Equation" r:id="rId17" imgW="139680" imgH="164880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8213" y="4735513"/>
                          <a:ext cx="265113" cy="3127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94" name="Line 28"/>
            <p:cNvSpPr>
              <a:spLocks noChangeShapeType="1"/>
            </p:cNvSpPr>
            <p:nvPr/>
          </p:nvSpPr>
          <p:spPr bwMode="auto">
            <a:xfrm flipV="1">
              <a:off x="5303838" y="5321300"/>
              <a:ext cx="314325" cy="17938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1271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6646580"/>
                </p:ext>
              </p:extLst>
            </p:nvPr>
          </p:nvGraphicFramePr>
          <p:xfrm>
            <a:off x="5576888" y="5583238"/>
            <a:ext cx="366713" cy="465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59" name="Equation" r:id="rId19" imgW="190440" imgH="241200" progId="Equation.DSMT4">
                    <p:embed/>
                  </p:oleObj>
                </mc:Choice>
                <mc:Fallback>
                  <p:oleObj name="Equation" r:id="rId19" imgW="190440" imgH="241200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76888" y="5583238"/>
                          <a:ext cx="366713" cy="4651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95" name="Line 30"/>
            <p:cNvSpPr>
              <a:spLocks noChangeShapeType="1"/>
            </p:cNvSpPr>
            <p:nvPr/>
          </p:nvSpPr>
          <p:spPr bwMode="auto">
            <a:xfrm rot="10800000" flipH="1" flipV="1">
              <a:off x="5300663" y="5487988"/>
              <a:ext cx="168275" cy="3000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1272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2196259"/>
                </p:ext>
              </p:extLst>
            </p:nvPr>
          </p:nvGraphicFramePr>
          <p:xfrm>
            <a:off x="5097463" y="4838700"/>
            <a:ext cx="379413" cy="427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0" name="Equation" r:id="rId21" imgW="203040" imgH="228600" progId="Equation.DSMT4">
                    <p:embed/>
                  </p:oleObj>
                </mc:Choice>
                <mc:Fallback>
                  <p:oleObj name="Equation" r:id="rId21" imgW="203040" imgH="228600" progId="Equation.DSMT4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97463" y="4838700"/>
                          <a:ext cx="379413" cy="4270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3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4673193"/>
                </p:ext>
              </p:extLst>
            </p:nvPr>
          </p:nvGraphicFramePr>
          <p:xfrm>
            <a:off x="6018213" y="4735513"/>
            <a:ext cx="317500" cy="465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1" name="Equation" r:id="rId23" imgW="164880" imgH="241200" progId="Equation.DSMT4">
                    <p:embed/>
                  </p:oleObj>
                </mc:Choice>
                <mc:Fallback>
                  <p:oleObj name="Equation" r:id="rId23" imgW="164880" imgH="241200" progId="Equation.DSMT4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8213" y="4735513"/>
                          <a:ext cx="317500" cy="4651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" name="TextBox 46"/>
            <p:cNvSpPr txBox="1"/>
            <p:nvPr/>
          </p:nvSpPr>
          <p:spPr>
            <a:xfrm>
              <a:off x="4267200" y="5225143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/>
                <a:t>PW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87738" y="217489"/>
            <a:ext cx="488156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Wave Impedances</a:t>
            </a:r>
          </a:p>
        </p:txBody>
      </p:sp>
      <p:sp>
        <p:nvSpPr>
          <p:cNvPr id="1230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1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11" name="Rectangle 30"/>
          <p:cNvSpPr>
            <a:spLocks noChangeArrowheads="1"/>
          </p:cNvSpPr>
          <p:nvPr/>
        </p:nvSpPr>
        <p:spPr bwMode="auto">
          <a:xfrm>
            <a:off x="1842827" y="2310643"/>
            <a:ext cx="596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TM</a:t>
            </a:r>
            <a:r>
              <a:rPr lang="en-US" sz="2000" b="0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>
                <a:solidFill>
                  <a:srgbClr val="0000FF"/>
                </a:solidFill>
              </a:rPr>
              <a:t> :</a:t>
            </a:r>
            <a:endParaRPr lang="en-US" sz="2000" b="0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312" name="Rectangle 31"/>
          <p:cNvSpPr>
            <a:spLocks noChangeArrowheads="1"/>
          </p:cNvSpPr>
          <p:nvPr/>
        </p:nvSpPr>
        <p:spPr bwMode="auto">
          <a:xfrm>
            <a:off x="1841241" y="4609343"/>
            <a:ext cx="5540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TE</a:t>
            </a:r>
            <a:r>
              <a:rPr lang="en-US" sz="2000" b="0" i="1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>
                <a:solidFill>
                  <a:srgbClr val="0000FF"/>
                </a:solidFill>
              </a:rPr>
              <a:t> :</a:t>
            </a:r>
            <a:endParaRPr lang="en-US" sz="2000" b="0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313" name="Rectangle 62"/>
          <p:cNvSpPr>
            <a:spLocks noChangeArrowheads="1"/>
          </p:cNvSpPr>
          <p:nvPr/>
        </p:nvSpPr>
        <p:spPr bwMode="auto">
          <a:xfrm>
            <a:off x="629646" y="1281136"/>
            <a:ext cx="106098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wave impedances are defined for waves traveling </a:t>
            </a:r>
            <a:r>
              <a:rPr lang="en-US" sz="2000" b="0" u="sng" dirty="0" smtClean="0">
                <a:solidFill>
                  <a:srgbClr val="0000FF"/>
                </a:solidFill>
              </a:rPr>
              <a:t>upward*</a:t>
            </a:r>
            <a:r>
              <a:rPr lang="en-US" sz="2000" b="0" dirty="0" smtClean="0">
                <a:solidFill>
                  <a:srgbClr val="0000FF"/>
                </a:solidFill>
              </a:rPr>
              <a:t> (in the net </a:t>
            </a:r>
            <a:r>
              <a:rPr lang="en-US" sz="2000" b="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000" b="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000" b="0" dirty="0" smtClean="0">
                <a:solidFill>
                  <a:srgbClr val="0000FF"/>
                </a:solidFill>
              </a:rPr>
              <a:t> direction). 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pSp>
        <p:nvGrpSpPr>
          <p:cNvPr id="12314" name="Group 40"/>
          <p:cNvGrpSpPr>
            <a:grpSpLocks/>
          </p:cNvGrpSpPr>
          <p:nvPr/>
        </p:nvGrpSpPr>
        <p:grpSpPr bwMode="auto">
          <a:xfrm>
            <a:off x="5507038" y="2343151"/>
            <a:ext cx="3111500" cy="1808163"/>
            <a:chOff x="3100462" y="4412107"/>
            <a:chExt cx="3111500" cy="1808162"/>
          </a:xfrm>
        </p:grpSpPr>
        <p:sp>
          <p:nvSpPr>
            <p:cNvPr id="12322" name="Line 20"/>
            <p:cNvSpPr>
              <a:spLocks noChangeShapeType="1"/>
            </p:cNvSpPr>
            <p:nvPr/>
          </p:nvSpPr>
          <p:spPr bwMode="auto">
            <a:xfrm flipH="1" flipV="1">
              <a:off x="3246512" y="4820094"/>
              <a:ext cx="0" cy="1250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Line 21"/>
            <p:cNvSpPr>
              <a:spLocks noChangeShapeType="1"/>
            </p:cNvSpPr>
            <p:nvPr/>
          </p:nvSpPr>
          <p:spPr bwMode="auto">
            <a:xfrm rot="5400000" flipH="1" flipV="1">
              <a:off x="4553025" y="4767707"/>
              <a:ext cx="0" cy="26114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Freeform 22"/>
            <p:cNvSpPr>
              <a:spLocks/>
            </p:cNvSpPr>
            <p:nvPr/>
          </p:nvSpPr>
          <p:spPr bwMode="auto">
            <a:xfrm>
              <a:off x="3721175" y="5858319"/>
              <a:ext cx="42863" cy="163512"/>
            </a:xfrm>
            <a:custGeom>
              <a:avLst/>
              <a:gdLst>
                <a:gd name="T0" fmla="*/ 0 w 35"/>
                <a:gd name="T1" fmla="*/ 0 h 166"/>
                <a:gd name="T2" fmla="*/ 22496951 w 35"/>
                <a:gd name="T3" fmla="*/ 14553552 h 166"/>
                <a:gd name="T4" fmla="*/ 17997558 w 35"/>
                <a:gd name="T5" fmla="*/ 38809476 h 166"/>
                <a:gd name="T6" fmla="*/ 0 60000 65536"/>
                <a:gd name="T7" fmla="*/ 0 60000 65536"/>
                <a:gd name="T8" fmla="*/ 0 60000 65536"/>
                <a:gd name="T9" fmla="*/ 0 w 35"/>
                <a:gd name="T10" fmla="*/ 0 h 166"/>
                <a:gd name="T11" fmla="*/ 35 w 35"/>
                <a:gd name="T12" fmla="*/ 166 h 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66">
                  <a:moveTo>
                    <a:pt x="0" y="0"/>
                  </a:moveTo>
                  <a:cubicBezTo>
                    <a:pt x="13" y="17"/>
                    <a:pt x="27" y="35"/>
                    <a:pt x="31" y="63"/>
                  </a:cubicBezTo>
                  <a:cubicBezTo>
                    <a:pt x="35" y="91"/>
                    <a:pt x="25" y="149"/>
                    <a:pt x="24" y="1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299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39934"/>
                </p:ext>
              </p:extLst>
            </p:nvPr>
          </p:nvGraphicFramePr>
          <p:xfrm>
            <a:off x="3889450" y="5664644"/>
            <a:ext cx="419100" cy="441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70" name="Equation" r:id="rId3" imgW="228600" imgH="241200" progId="Equation.DSMT4">
                    <p:embed/>
                  </p:oleObj>
                </mc:Choice>
                <mc:Fallback>
                  <p:oleObj name="Equation" r:id="rId3" imgW="228600" imgH="2412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9450" y="5664644"/>
                          <a:ext cx="419100" cy="441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00" name="Object 38"/>
            <p:cNvGraphicFramePr>
              <a:graphicFrameLocks noChangeAspect="1"/>
            </p:cNvGraphicFramePr>
            <p:nvPr/>
          </p:nvGraphicFramePr>
          <p:xfrm>
            <a:off x="5948437" y="5931344"/>
            <a:ext cx="26352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71" name="Equation" r:id="rId5" imgW="126720" imgH="139680" progId="Equation.DSMT4">
                    <p:embed/>
                  </p:oleObj>
                </mc:Choice>
                <mc:Fallback>
                  <p:oleObj name="Equation" r:id="rId5" imgW="126720" imgH="139680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8437" y="5931344"/>
                          <a:ext cx="26352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25" name="Line 26"/>
            <p:cNvSpPr>
              <a:spLocks noChangeShapeType="1"/>
            </p:cNvSpPr>
            <p:nvPr/>
          </p:nvSpPr>
          <p:spPr bwMode="auto">
            <a:xfrm rot="5400000" flipH="1" flipV="1">
              <a:off x="3773562" y="4323207"/>
              <a:ext cx="1230312" cy="2259013"/>
            </a:xfrm>
            <a:prstGeom prst="line">
              <a:avLst/>
            </a:prstGeom>
            <a:noFill/>
            <a:ln w="12700">
              <a:solidFill>
                <a:srgbClr val="CC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301" name="Object 40"/>
            <p:cNvGraphicFramePr>
              <a:graphicFrameLocks noChangeAspect="1"/>
            </p:cNvGraphicFramePr>
            <p:nvPr/>
          </p:nvGraphicFramePr>
          <p:xfrm>
            <a:off x="3100462" y="4412107"/>
            <a:ext cx="265113" cy="312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72" name="Equation" r:id="rId7" imgW="139680" imgH="164880" progId="Equation.DSMT4">
                    <p:embed/>
                  </p:oleObj>
                </mc:Choice>
                <mc:Fallback>
                  <p:oleObj name="Equation" r:id="rId7" imgW="139680" imgH="164880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0462" y="4412107"/>
                          <a:ext cx="265113" cy="3127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26" name="Line 28"/>
            <p:cNvSpPr>
              <a:spLocks noChangeShapeType="1"/>
            </p:cNvSpPr>
            <p:nvPr/>
          </p:nvSpPr>
          <p:spPr bwMode="auto">
            <a:xfrm flipV="1">
              <a:off x="4926087" y="4997894"/>
              <a:ext cx="314325" cy="17938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302" name="Object 41"/>
            <p:cNvGraphicFramePr>
              <a:graphicFrameLocks noChangeAspect="1"/>
            </p:cNvGraphicFramePr>
            <p:nvPr/>
          </p:nvGraphicFramePr>
          <p:xfrm>
            <a:off x="5189612" y="5128069"/>
            <a:ext cx="366713" cy="465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73" name="Equation" r:id="rId9" imgW="190440" imgH="241200" progId="Equation.DSMT4">
                    <p:embed/>
                  </p:oleObj>
                </mc:Choice>
                <mc:Fallback>
                  <p:oleObj name="Equation" r:id="rId9" imgW="190440" imgH="241200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9612" y="5128069"/>
                          <a:ext cx="366713" cy="4651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27" name="Line 30"/>
            <p:cNvSpPr>
              <a:spLocks noChangeShapeType="1"/>
            </p:cNvSpPr>
            <p:nvPr/>
          </p:nvSpPr>
          <p:spPr bwMode="auto">
            <a:xfrm flipH="1" flipV="1">
              <a:off x="4745112" y="4872482"/>
              <a:ext cx="168275" cy="30003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303" name="Object 42"/>
            <p:cNvGraphicFramePr>
              <a:graphicFrameLocks noChangeAspect="1"/>
            </p:cNvGraphicFramePr>
            <p:nvPr/>
          </p:nvGraphicFramePr>
          <p:xfrm>
            <a:off x="4297437" y="4477194"/>
            <a:ext cx="379413" cy="427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74" name="Equation" r:id="rId11" imgW="203040" imgH="228600" progId="Equation.DSMT4">
                    <p:embed/>
                  </p:oleObj>
                </mc:Choice>
                <mc:Fallback>
                  <p:oleObj name="Equation" r:id="rId11" imgW="203040" imgH="228600" progId="Equation.DSMT4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97437" y="4477194"/>
                          <a:ext cx="379413" cy="4270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04" name="Object 24"/>
            <p:cNvGraphicFramePr>
              <a:graphicFrameLocks noChangeAspect="1"/>
            </p:cNvGraphicFramePr>
            <p:nvPr/>
          </p:nvGraphicFramePr>
          <p:xfrm>
            <a:off x="5653162" y="4451794"/>
            <a:ext cx="319087" cy="465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75" name="Equation" r:id="rId13" imgW="164880" imgH="241200" progId="Equation.DSMT4">
                    <p:embed/>
                  </p:oleObj>
                </mc:Choice>
                <mc:Fallback>
                  <p:oleObj name="Equation" r:id="rId13" imgW="164880" imgH="24120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53162" y="4451794"/>
                          <a:ext cx="319087" cy="465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315" name="Group 53"/>
          <p:cNvGrpSpPr>
            <a:grpSpLocks/>
          </p:cNvGrpSpPr>
          <p:nvPr/>
        </p:nvGrpSpPr>
        <p:grpSpPr bwMode="auto">
          <a:xfrm>
            <a:off x="5487988" y="4665663"/>
            <a:ext cx="3111500" cy="1808162"/>
            <a:chOff x="1954213" y="4735513"/>
            <a:chExt cx="3111500" cy="1808162"/>
          </a:xfrm>
        </p:grpSpPr>
        <p:sp>
          <p:nvSpPr>
            <p:cNvPr id="12316" name="Line 20"/>
            <p:cNvSpPr>
              <a:spLocks noChangeShapeType="1"/>
            </p:cNvSpPr>
            <p:nvPr/>
          </p:nvSpPr>
          <p:spPr bwMode="auto">
            <a:xfrm flipH="1" flipV="1">
              <a:off x="2100263" y="5143500"/>
              <a:ext cx="0" cy="1250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Line 21"/>
            <p:cNvSpPr>
              <a:spLocks noChangeShapeType="1"/>
            </p:cNvSpPr>
            <p:nvPr/>
          </p:nvSpPr>
          <p:spPr bwMode="auto">
            <a:xfrm rot="5400000" flipH="1" flipV="1">
              <a:off x="3406776" y="5091113"/>
              <a:ext cx="0" cy="26114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Freeform 22"/>
            <p:cNvSpPr>
              <a:spLocks/>
            </p:cNvSpPr>
            <p:nvPr/>
          </p:nvSpPr>
          <p:spPr bwMode="auto">
            <a:xfrm>
              <a:off x="2574926" y="6181725"/>
              <a:ext cx="42863" cy="163512"/>
            </a:xfrm>
            <a:custGeom>
              <a:avLst/>
              <a:gdLst>
                <a:gd name="T0" fmla="*/ 0 w 35"/>
                <a:gd name="T1" fmla="*/ 0 h 166"/>
                <a:gd name="T2" fmla="*/ 22496951 w 35"/>
                <a:gd name="T3" fmla="*/ 14553552 h 166"/>
                <a:gd name="T4" fmla="*/ 17997558 w 35"/>
                <a:gd name="T5" fmla="*/ 38809476 h 166"/>
                <a:gd name="T6" fmla="*/ 0 60000 65536"/>
                <a:gd name="T7" fmla="*/ 0 60000 65536"/>
                <a:gd name="T8" fmla="*/ 0 60000 65536"/>
                <a:gd name="T9" fmla="*/ 0 w 35"/>
                <a:gd name="T10" fmla="*/ 0 h 166"/>
                <a:gd name="T11" fmla="*/ 35 w 35"/>
                <a:gd name="T12" fmla="*/ 166 h 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66">
                  <a:moveTo>
                    <a:pt x="0" y="0"/>
                  </a:moveTo>
                  <a:cubicBezTo>
                    <a:pt x="13" y="17"/>
                    <a:pt x="27" y="35"/>
                    <a:pt x="31" y="63"/>
                  </a:cubicBezTo>
                  <a:cubicBezTo>
                    <a:pt x="35" y="91"/>
                    <a:pt x="25" y="149"/>
                    <a:pt x="24" y="1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293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4395983"/>
                </p:ext>
              </p:extLst>
            </p:nvPr>
          </p:nvGraphicFramePr>
          <p:xfrm>
            <a:off x="2743201" y="5988050"/>
            <a:ext cx="419100" cy="441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76" name="Equation" r:id="rId15" imgW="228600" imgH="241200" progId="Equation.DSMT4">
                    <p:embed/>
                  </p:oleObj>
                </mc:Choice>
                <mc:Fallback>
                  <p:oleObj name="Equation" r:id="rId15" imgW="228600" imgH="241200" progId="Equation.DSMT4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3201" y="5988050"/>
                          <a:ext cx="419100" cy="441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94" name="Object 43"/>
            <p:cNvGraphicFramePr>
              <a:graphicFrameLocks noChangeAspect="1"/>
            </p:cNvGraphicFramePr>
            <p:nvPr/>
          </p:nvGraphicFramePr>
          <p:xfrm>
            <a:off x="4802188" y="6254750"/>
            <a:ext cx="26352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77" name="Equation" r:id="rId17" imgW="126720" imgH="139680" progId="Equation.DSMT4">
                    <p:embed/>
                  </p:oleObj>
                </mc:Choice>
                <mc:Fallback>
                  <p:oleObj name="Equation" r:id="rId17" imgW="126720" imgH="139680" progId="Equation.DSMT4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2188" y="6254750"/>
                          <a:ext cx="26352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19" name="Line 26"/>
            <p:cNvSpPr>
              <a:spLocks noChangeShapeType="1"/>
            </p:cNvSpPr>
            <p:nvPr/>
          </p:nvSpPr>
          <p:spPr bwMode="auto">
            <a:xfrm rot="5400000" flipH="1" flipV="1">
              <a:off x="2628901" y="4651375"/>
              <a:ext cx="1223962" cy="2257425"/>
            </a:xfrm>
            <a:prstGeom prst="line">
              <a:avLst/>
            </a:prstGeom>
            <a:noFill/>
            <a:ln w="12700">
              <a:solidFill>
                <a:srgbClr val="CC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295" name="Object 45"/>
            <p:cNvGraphicFramePr>
              <a:graphicFrameLocks noChangeAspect="1"/>
            </p:cNvGraphicFramePr>
            <p:nvPr/>
          </p:nvGraphicFramePr>
          <p:xfrm>
            <a:off x="1954213" y="4735513"/>
            <a:ext cx="265113" cy="312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78" name="Equation" r:id="rId18" imgW="139680" imgH="164880" progId="Equation.DSMT4">
                    <p:embed/>
                  </p:oleObj>
                </mc:Choice>
                <mc:Fallback>
                  <p:oleObj name="Equation" r:id="rId18" imgW="139680" imgH="164880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54213" y="4735513"/>
                          <a:ext cx="265113" cy="3127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20" name="Line 28"/>
            <p:cNvSpPr>
              <a:spLocks noChangeShapeType="1"/>
            </p:cNvSpPr>
            <p:nvPr/>
          </p:nvSpPr>
          <p:spPr bwMode="auto">
            <a:xfrm flipV="1">
              <a:off x="3779838" y="5321300"/>
              <a:ext cx="314325" cy="17938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296" name="Object 46"/>
            <p:cNvGraphicFramePr>
              <a:graphicFrameLocks noChangeAspect="1"/>
            </p:cNvGraphicFramePr>
            <p:nvPr/>
          </p:nvGraphicFramePr>
          <p:xfrm>
            <a:off x="4052888" y="5583238"/>
            <a:ext cx="366713" cy="465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79" name="Equation" r:id="rId19" imgW="190440" imgH="241200" progId="Equation.DSMT4">
                    <p:embed/>
                  </p:oleObj>
                </mc:Choice>
                <mc:Fallback>
                  <p:oleObj name="Equation" r:id="rId19" imgW="190440" imgH="241200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2888" y="5583238"/>
                          <a:ext cx="366713" cy="4651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21" name="Line 30"/>
            <p:cNvSpPr>
              <a:spLocks noChangeShapeType="1"/>
            </p:cNvSpPr>
            <p:nvPr/>
          </p:nvSpPr>
          <p:spPr bwMode="auto">
            <a:xfrm rot="10800000" flipH="1" flipV="1">
              <a:off x="3776663" y="5487988"/>
              <a:ext cx="168275" cy="3000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297" name="Object 47"/>
            <p:cNvGraphicFramePr>
              <a:graphicFrameLocks noChangeAspect="1"/>
            </p:cNvGraphicFramePr>
            <p:nvPr/>
          </p:nvGraphicFramePr>
          <p:xfrm>
            <a:off x="3573463" y="4838700"/>
            <a:ext cx="379413" cy="427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80" name="Equation" r:id="rId20" imgW="203040" imgH="228600" progId="Equation.DSMT4">
                    <p:embed/>
                  </p:oleObj>
                </mc:Choice>
                <mc:Fallback>
                  <p:oleObj name="Equation" r:id="rId20" imgW="203040" imgH="228600" progId="Equation.DSMT4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3463" y="4838700"/>
                          <a:ext cx="379413" cy="4270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98" name="Object 44"/>
            <p:cNvGraphicFramePr>
              <a:graphicFrameLocks noChangeAspect="1"/>
            </p:cNvGraphicFramePr>
            <p:nvPr/>
          </p:nvGraphicFramePr>
          <p:xfrm>
            <a:off x="4494213" y="4735513"/>
            <a:ext cx="317500" cy="465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81" name="Equation" r:id="rId21" imgW="164880" imgH="241200" progId="Equation.DSMT4">
                    <p:embed/>
                  </p:oleObj>
                </mc:Choice>
                <mc:Fallback>
                  <p:oleObj name="Equation" r:id="rId21" imgW="164880" imgH="241200" progId="Equation.DSMT4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4213" y="4735513"/>
                          <a:ext cx="317500" cy="4651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290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132431"/>
              </p:ext>
            </p:extLst>
          </p:nvPr>
        </p:nvGraphicFramePr>
        <p:xfrm>
          <a:off x="5568950" y="2492375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2" name="Equation" r:id="rId23" imgW="914400" imgH="198720" progId="Equation.DSMT4">
                  <p:embed/>
                </p:oleObj>
              </mc:Choice>
              <mc:Fallback>
                <p:oleObj name="Equation" r:id="rId23" imgW="914400" imgH="19872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8950" y="2492375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872880"/>
              </p:ext>
            </p:extLst>
          </p:nvPr>
        </p:nvGraphicFramePr>
        <p:xfrm>
          <a:off x="2050791" y="2750381"/>
          <a:ext cx="205422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3" name="Equation" r:id="rId25" imgW="876240" imgH="380880" progId="Equation.DSMT4">
                  <p:embed/>
                </p:oleObj>
              </mc:Choice>
              <mc:Fallback>
                <p:oleObj name="Equation" r:id="rId25" imgW="876240" imgH="3808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0791" y="2750381"/>
                        <a:ext cx="2054225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614260"/>
              </p:ext>
            </p:extLst>
          </p:nvPr>
        </p:nvGraphicFramePr>
        <p:xfrm>
          <a:off x="2030153" y="5091943"/>
          <a:ext cx="214312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4" name="Equation" r:id="rId27" imgW="914400" imgH="380880" progId="Equation.DSMT4">
                  <p:embed/>
                </p:oleObj>
              </mc:Choice>
              <mc:Fallback>
                <p:oleObj name="Equation" r:id="rId27" imgW="914400" imgH="38088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153" y="5091943"/>
                        <a:ext cx="2143125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639301" y="3876675"/>
            <a:ext cx="2047874" cy="7386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 smtClean="0"/>
              <a:t>*This is analogous to how </a:t>
            </a:r>
            <a:r>
              <a:rPr lang="en-US" sz="1400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400" b="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400" b="0" dirty="0" smtClean="0"/>
              <a:t> is defined for a transmission line.</a:t>
            </a:r>
            <a:endParaRPr lang="en-US" sz="1400" b="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000954" y="95477"/>
            <a:ext cx="4054475" cy="719137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TEN: TM</a:t>
            </a:r>
            <a:r>
              <a:rPr lang="en-US" sz="36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PW</a:t>
            </a: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1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2" name="Rectangle 8"/>
          <p:cNvSpPr>
            <a:spLocks noChangeArrowheads="1"/>
          </p:cNvSpPr>
          <p:nvPr/>
        </p:nvSpPr>
        <p:spPr bwMode="auto">
          <a:xfrm>
            <a:off x="644450" y="1177208"/>
            <a:ext cx="76327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Consider the plane waves that gets launched by the current sheet:</a:t>
            </a:r>
          </a:p>
        </p:txBody>
      </p:sp>
      <p:sp>
        <p:nvSpPr>
          <p:cNvPr id="13324" name="Rectangle 63"/>
          <p:cNvSpPr>
            <a:spLocks noChangeArrowheads="1"/>
          </p:cNvSpPr>
          <p:nvPr/>
        </p:nvSpPr>
        <p:spPr bwMode="auto">
          <a:xfrm>
            <a:off x="934872" y="4655729"/>
            <a:ext cx="103046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wish to use a TEN model to find the plane-wave field inside the layered structure.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3011488" y="1908635"/>
            <a:ext cx="5618162" cy="1902732"/>
            <a:chOff x="1487488" y="1908635"/>
            <a:chExt cx="5618162" cy="1902732"/>
          </a:xfrm>
        </p:grpSpPr>
        <p:sp>
          <p:nvSpPr>
            <p:cNvPr id="13327" name="Rectangle 2"/>
            <p:cNvSpPr>
              <a:spLocks noChangeArrowheads="1"/>
            </p:cNvSpPr>
            <p:nvPr/>
          </p:nvSpPr>
          <p:spPr bwMode="auto">
            <a:xfrm>
              <a:off x="1487488" y="2692180"/>
              <a:ext cx="5618162" cy="111918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8" name="Line 9"/>
            <p:cNvSpPr>
              <a:spLocks noChangeShapeType="1"/>
            </p:cNvSpPr>
            <p:nvPr/>
          </p:nvSpPr>
          <p:spPr bwMode="auto">
            <a:xfrm>
              <a:off x="5715000" y="3282730"/>
              <a:ext cx="206375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3315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4384296"/>
                </p:ext>
              </p:extLst>
            </p:nvPr>
          </p:nvGraphicFramePr>
          <p:xfrm>
            <a:off x="2436813" y="2844800"/>
            <a:ext cx="1063625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58" name="Equation" r:id="rId3" imgW="698400" imgH="228600" progId="Equation.DSMT4">
                    <p:embed/>
                  </p:oleObj>
                </mc:Choice>
                <mc:Fallback>
                  <p:oleObj name="Equation" r:id="rId3" imgW="698400" imgH="2286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6813" y="2844800"/>
                          <a:ext cx="1063625" cy="360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9" name="Line 12"/>
            <p:cNvSpPr>
              <a:spLocks noChangeShapeType="1"/>
            </p:cNvSpPr>
            <p:nvPr/>
          </p:nvSpPr>
          <p:spPr bwMode="auto">
            <a:xfrm>
              <a:off x="1779588" y="3289905"/>
              <a:ext cx="507841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Line 14"/>
            <p:cNvSpPr>
              <a:spLocks noChangeShapeType="1"/>
            </p:cNvSpPr>
            <p:nvPr/>
          </p:nvSpPr>
          <p:spPr bwMode="auto">
            <a:xfrm flipV="1">
              <a:off x="4297363" y="2271492"/>
              <a:ext cx="0" cy="3270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3331" name="Group 16"/>
            <p:cNvGrpSpPr>
              <a:grpSpLocks/>
            </p:cNvGrpSpPr>
            <p:nvPr/>
          </p:nvGrpSpPr>
          <p:grpSpPr bwMode="auto">
            <a:xfrm>
              <a:off x="3778250" y="2812830"/>
              <a:ext cx="727075" cy="346075"/>
              <a:chOff x="2509" y="2833"/>
              <a:chExt cx="521" cy="293"/>
            </a:xfrm>
          </p:grpSpPr>
          <p:sp>
            <p:nvSpPr>
              <p:cNvPr id="13337" name="Line 17"/>
              <p:cNvSpPr>
                <a:spLocks noChangeShapeType="1"/>
              </p:cNvSpPr>
              <p:nvPr/>
            </p:nvSpPr>
            <p:spPr bwMode="auto">
              <a:xfrm flipV="1">
                <a:off x="2509" y="2833"/>
                <a:ext cx="521" cy="244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8" name="Line 18"/>
              <p:cNvSpPr>
                <a:spLocks noChangeShapeType="1"/>
              </p:cNvSpPr>
              <p:nvPr/>
            </p:nvSpPr>
            <p:spPr bwMode="auto">
              <a:xfrm>
                <a:off x="2612" y="2918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9" name="Line 19"/>
              <p:cNvSpPr>
                <a:spLocks noChangeShapeType="1"/>
              </p:cNvSpPr>
              <p:nvPr/>
            </p:nvSpPr>
            <p:spPr bwMode="auto">
              <a:xfrm>
                <a:off x="2572" y="2936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0" name="Line 20"/>
              <p:cNvSpPr>
                <a:spLocks noChangeShapeType="1"/>
              </p:cNvSpPr>
              <p:nvPr/>
            </p:nvSpPr>
            <p:spPr bwMode="auto">
              <a:xfrm>
                <a:off x="2534" y="2952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32" name="Group 21"/>
            <p:cNvGrpSpPr>
              <a:grpSpLocks/>
            </p:cNvGrpSpPr>
            <p:nvPr/>
          </p:nvGrpSpPr>
          <p:grpSpPr bwMode="auto">
            <a:xfrm flipV="1">
              <a:off x="3865563" y="3366867"/>
              <a:ext cx="735012" cy="352425"/>
              <a:chOff x="2509" y="2833"/>
              <a:chExt cx="521" cy="293"/>
            </a:xfrm>
          </p:grpSpPr>
          <p:sp>
            <p:nvSpPr>
              <p:cNvPr id="13333" name="Line 22"/>
              <p:cNvSpPr>
                <a:spLocks noChangeShapeType="1"/>
              </p:cNvSpPr>
              <p:nvPr/>
            </p:nvSpPr>
            <p:spPr bwMode="auto">
              <a:xfrm flipV="1">
                <a:off x="2509" y="2833"/>
                <a:ext cx="521" cy="244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4" name="Line 23"/>
              <p:cNvSpPr>
                <a:spLocks noChangeShapeType="1"/>
              </p:cNvSpPr>
              <p:nvPr/>
            </p:nvSpPr>
            <p:spPr bwMode="auto">
              <a:xfrm>
                <a:off x="2612" y="2918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5" name="Line 24"/>
              <p:cNvSpPr>
                <a:spLocks noChangeShapeType="1"/>
              </p:cNvSpPr>
              <p:nvPr/>
            </p:nvSpPr>
            <p:spPr bwMode="auto">
              <a:xfrm>
                <a:off x="2572" y="2936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6" name="Line 25"/>
              <p:cNvSpPr>
                <a:spLocks noChangeShapeType="1"/>
              </p:cNvSpPr>
              <p:nvPr/>
            </p:nvSpPr>
            <p:spPr bwMode="auto">
              <a:xfrm>
                <a:off x="2534" y="2952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13314" name="Object 35"/>
            <p:cNvGraphicFramePr>
              <a:graphicFrameLocks noChangeAspect="1"/>
            </p:cNvGraphicFramePr>
            <p:nvPr/>
          </p:nvGraphicFramePr>
          <p:xfrm>
            <a:off x="5935663" y="2758855"/>
            <a:ext cx="879475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59" name="Equation" r:id="rId5" imgW="545760" imgH="253800" progId="Equation.DSMT4">
                    <p:embed/>
                  </p:oleObj>
                </mc:Choice>
                <mc:Fallback>
                  <p:oleObj name="Equation" r:id="rId5" imgW="545760" imgH="253800" progId="Equation.DSMT4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35663" y="2758855"/>
                          <a:ext cx="879475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40"/>
            <p:cNvGraphicFramePr>
              <a:graphicFrameLocks noChangeAspect="1"/>
            </p:cNvGraphicFramePr>
            <p:nvPr/>
          </p:nvGraphicFramePr>
          <p:xfrm>
            <a:off x="4200071" y="1908635"/>
            <a:ext cx="2159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60" name="Equation" r:id="rId7" imgW="114120" imgH="126720" progId="Equation.DSMT4">
                    <p:embed/>
                  </p:oleObj>
                </mc:Choice>
                <mc:Fallback>
                  <p:oleObj name="Equation" r:id="rId7" imgW="114120" imgH="126720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00071" y="1908635"/>
                          <a:ext cx="215900" cy="241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780703"/>
              </p:ext>
            </p:extLst>
          </p:nvPr>
        </p:nvGraphicFramePr>
        <p:xfrm>
          <a:off x="3962400" y="3392488"/>
          <a:ext cx="1063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1" name="Equation" r:id="rId9" imgW="698400" imgH="228600" progId="Equation.DSMT4">
                  <p:embed/>
                </p:oleObj>
              </mc:Choice>
              <mc:Fallback>
                <p:oleObj name="Equation" r:id="rId9" imgW="6984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392488"/>
                        <a:ext cx="106362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266848" y="164647"/>
            <a:ext cx="5459412" cy="6572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TEN: TM</a:t>
            </a:r>
            <a:r>
              <a:rPr lang="en-US" sz="36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PW (cont.)</a:t>
            </a:r>
          </a:p>
        </p:txBody>
      </p:sp>
      <p:sp>
        <p:nvSpPr>
          <p:cNvPr id="1434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1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2" name="Rectangle 8"/>
          <p:cNvSpPr>
            <a:spLocks noChangeArrowheads="1"/>
          </p:cNvSpPr>
          <p:nvPr/>
        </p:nvSpPr>
        <p:spPr bwMode="auto">
          <a:xfrm>
            <a:off x="709470" y="1041732"/>
            <a:ext cx="5391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introduce the following modeling equations: </a:t>
            </a:r>
          </a:p>
        </p:txBody>
      </p:sp>
      <p:sp>
        <p:nvSpPr>
          <p:cNvPr id="14354" name="Rectangle 63"/>
          <p:cNvSpPr>
            <a:spLocks noChangeArrowheads="1"/>
          </p:cNvSpPr>
          <p:nvPr/>
        </p:nvSpPr>
        <p:spPr bwMode="auto">
          <a:xfrm>
            <a:off x="8389227" y="3986783"/>
            <a:ext cx="15643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TEN model</a:t>
            </a:r>
          </a:p>
        </p:txBody>
      </p:sp>
      <p:graphicFrame>
        <p:nvGraphicFramePr>
          <p:cNvPr id="1434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6681412"/>
              </p:ext>
            </p:extLst>
          </p:nvPr>
        </p:nvGraphicFramePr>
        <p:xfrm>
          <a:off x="9121017" y="4855975"/>
          <a:ext cx="187007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9" name="Equation" r:id="rId3" imgW="1282680" imgH="634680" progId="Equation.DSMT4">
                  <p:embed/>
                </p:oleObj>
              </mc:Choice>
              <mc:Fallback>
                <p:oleObj name="Equation" r:id="rId3" imgW="1282680" imgH="6346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1017" y="4855975"/>
                        <a:ext cx="1870075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5143500" y="3054824"/>
            <a:ext cx="2764029" cy="3330197"/>
            <a:chOff x="3251009" y="3048000"/>
            <a:chExt cx="2764029" cy="3330197"/>
          </a:xfrm>
        </p:grpSpPr>
        <p:sp>
          <p:nvSpPr>
            <p:cNvPr id="14362" name="Line 48"/>
            <p:cNvSpPr>
              <a:spLocks noChangeShapeType="1"/>
            </p:cNvSpPr>
            <p:nvPr/>
          </p:nvSpPr>
          <p:spPr bwMode="auto">
            <a:xfrm>
              <a:off x="4289426" y="3048000"/>
              <a:ext cx="0" cy="30527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Line 49"/>
            <p:cNvSpPr>
              <a:spLocks noChangeShapeType="1"/>
            </p:cNvSpPr>
            <p:nvPr/>
          </p:nvSpPr>
          <p:spPr bwMode="auto">
            <a:xfrm>
              <a:off x="5940426" y="3060700"/>
              <a:ext cx="12700" cy="30543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Oval 50"/>
            <p:cNvSpPr>
              <a:spLocks noChangeArrowheads="1"/>
            </p:cNvSpPr>
            <p:nvPr/>
          </p:nvSpPr>
          <p:spPr bwMode="auto">
            <a:xfrm>
              <a:off x="4225926" y="3532188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5" name="Oval 51"/>
            <p:cNvSpPr>
              <a:spLocks noChangeArrowheads="1"/>
            </p:cNvSpPr>
            <p:nvPr/>
          </p:nvSpPr>
          <p:spPr bwMode="auto">
            <a:xfrm>
              <a:off x="5900738" y="5716588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6" name="Oval 52"/>
            <p:cNvSpPr>
              <a:spLocks noChangeArrowheads="1"/>
            </p:cNvSpPr>
            <p:nvPr/>
          </p:nvSpPr>
          <p:spPr bwMode="auto">
            <a:xfrm>
              <a:off x="4237038" y="5703888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7" name="Oval 53"/>
            <p:cNvSpPr>
              <a:spLocks noChangeArrowheads="1"/>
            </p:cNvSpPr>
            <p:nvPr/>
          </p:nvSpPr>
          <p:spPr bwMode="auto">
            <a:xfrm>
              <a:off x="5889626" y="3506788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8" name="Line 54"/>
            <p:cNvSpPr>
              <a:spLocks noChangeShapeType="1"/>
            </p:cNvSpPr>
            <p:nvPr/>
          </p:nvSpPr>
          <p:spPr bwMode="auto">
            <a:xfrm flipH="1">
              <a:off x="5419726" y="4586288"/>
              <a:ext cx="533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Line 55"/>
            <p:cNvSpPr>
              <a:spLocks noChangeShapeType="1"/>
            </p:cNvSpPr>
            <p:nvPr/>
          </p:nvSpPr>
          <p:spPr bwMode="auto">
            <a:xfrm flipH="1">
              <a:off x="4276726" y="4586288"/>
              <a:ext cx="673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Rectangle 64"/>
            <p:cNvSpPr>
              <a:spLocks noChangeArrowheads="1"/>
            </p:cNvSpPr>
            <p:nvPr/>
          </p:nvSpPr>
          <p:spPr bwMode="auto">
            <a:xfrm>
              <a:off x="3251009" y="4438650"/>
              <a:ext cx="9144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000" b="0" dirty="0">
                  <a:solidFill>
                    <a:srgbClr val="0000FF"/>
                  </a:solidFill>
                </a:rPr>
                <a:t>Source</a:t>
              </a:r>
            </a:p>
          </p:txBody>
        </p:sp>
        <p:graphicFrame>
          <p:nvGraphicFramePr>
            <p:cNvPr id="14338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2716475"/>
                </p:ext>
              </p:extLst>
            </p:nvPr>
          </p:nvGraphicFramePr>
          <p:xfrm>
            <a:off x="3382963" y="3816350"/>
            <a:ext cx="746125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70" name="Equation" r:id="rId5" imgW="419040" imgH="215640" progId="Equation.DSMT4">
                    <p:embed/>
                  </p:oleObj>
                </mc:Choice>
                <mc:Fallback>
                  <p:oleObj name="Equation" r:id="rId5" imgW="419040" imgH="21564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2963" y="3816350"/>
                          <a:ext cx="746125" cy="385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60" name="TextBox 36"/>
            <p:cNvSpPr txBox="1">
              <a:spLocks noChangeArrowheads="1"/>
            </p:cNvSpPr>
            <p:nvPr/>
          </p:nvSpPr>
          <p:spPr bwMode="auto">
            <a:xfrm>
              <a:off x="4348163" y="4721225"/>
              <a:ext cx="31908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14361" name="TextBox 37"/>
            <p:cNvSpPr txBox="1">
              <a:spLocks noChangeArrowheads="1"/>
            </p:cNvSpPr>
            <p:nvPr/>
          </p:nvSpPr>
          <p:spPr bwMode="auto">
            <a:xfrm>
              <a:off x="5564188" y="4703763"/>
              <a:ext cx="2619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FF0000"/>
                  </a:solidFill>
                </a:rPr>
                <a:t>-</a:t>
              </a:r>
            </a:p>
          </p:txBody>
        </p:sp>
        <p:graphicFrame>
          <p:nvGraphicFramePr>
            <p:cNvPr id="14339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7048166"/>
                </p:ext>
              </p:extLst>
            </p:nvPr>
          </p:nvGraphicFramePr>
          <p:xfrm>
            <a:off x="4740085" y="4866968"/>
            <a:ext cx="792163" cy="385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71" name="Equation" r:id="rId7" imgW="444240" imgH="215640" progId="Equation.DSMT4">
                    <p:embed/>
                  </p:oleObj>
                </mc:Choice>
                <mc:Fallback>
                  <p:oleObj name="Equation" r:id="rId7" imgW="444240" imgH="21564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40085" y="4866968"/>
                          <a:ext cx="792163" cy="3857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1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0501199"/>
                </p:ext>
              </p:extLst>
            </p:nvPr>
          </p:nvGraphicFramePr>
          <p:xfrm>
            <a:off x="4881563" y="3048000"/>
            <a:ext cx="427037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72" name="Equation" r:id="rId9" imgW="291960" imgH="241200" progId="Equation.DSMT4">
                    <p:embed/>
                  </p:oleObj>
                </mc:Choice>
                <mc:Fallback>
                  <p:oleObj name="Equation" r:id="rId9" imgW="291960" imgH="241200" progId="Equation.DSMT4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81563" y="3048000"/>
                          <a:ext cx="427037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2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41773337"/>
                </p:ext>
              </p:extLst>
            </p:nvPr>
          </p:nvGraphicFramePr>
          <p:xfrm>
            <a:off x="4927600" y="6025772"/>
            <a:ext cx="427038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73" name="Equation" r:id="rId11" imgW="291960" imgH="241200" progId="Equation.DSMT4">
                    <p:embed/>
                  </p:oleObj>
                </mc:Choice>
                <mc:Fallback>
                  <p:oleObj name="Equation" r:id="rId11" imgW="291960" imgH="241200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27600" y="6025772"/>
                          <a:ext cx="427038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3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6990414"/>
                </p:ext>
              </p:extLst>
            </p:nvPr>
          </p:nvGraphicFramePr>
          <p:xfrm>
            <a:off x="4948238" y="3743325"/>
            <a:ext cx="427037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74" name="Equation" r:id="rId13" imgW="291960" imgH="241200" progId="Equation.DSMT4">
                    <p:embed/>
                  </p:oleObj>
                </mc:Choice>
                <mc:Fallback>
                  <p:oleObj name="Equation" r:id="rId13" imgW="291960" imgH="241200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8238" y="3743325"/>
                          <a:ext cx="427037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4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0260157"/>
                </p:ext>
              </p:extLst>
            </p:nvPr>
          </p:nvGraphicFramePr>
          <p:xfrm>
            <a:off x="4901561" y="5338384"/>
            <a:ext cx="427037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75" name="Equation" r:id="rId15" imgW="291960" imgH="241200" progId="Equation.DSMT4">
                    <p:embed/>
                  </p:oleObj>
                </mc:Choice>
                <mc:Fallback>
                  <p:oleObj name="Equation" r:id="rId15" imgW="291960" imgH="241200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01561" y="5338384"/>
                          <a:ext cx="427037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5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0006964"/>
                </p:ext>
              </p:extLst>
            </p:nvPr>
          </p:nvGraphicFramePr>
          <p:xfrm>
            <a:off x="5448299" y="4002087"/>
            <a:ext cx="390525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76" name="Equation" r:id="rId17" imgW="266400" imgH="241200" progId="Equation.DSMT4">
                    <p:embed/>
                  </p:oleObj>
                </mc:Choice>
                <mc:Fallback>
                  <p:oleObj name="Equation" r:id="rId17" imgW="266400" imgH="241200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8299" y="4002087"/>
                          <a:ext cx="390525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70" name="Oval 56"/>
            <p:cNvSpPr>
              <a:spLocks noChangeArrowheads="1"/>
            </p:cNvSpPr>
            <p:nvPr/>
          </p:nvSpPr>
          <p:spPr bwMode="auto">
            <a:xfrm>
              <a:off x="4924425" y="4344988"/>
              <a:ext cx="482600" cy="4699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4371" name="Line 57"/>
            <p:cNvSpPr>
              <a:spLocks noChangeShapeType="1"/>
            </p:cNvSpPr>
            <p:nvPr/>
          </p:nvSpPr>
          <p:spPr bwMode="auto">
            <a:xfrm flipH="1" flipV="1">
              <a:off x="5003801" y="4572000"/>
              <a:ext cx="314325" cy="317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3"/>
            <p:cNvSpPr>
              <a:spLocks noChangeShapeType="1"/>
            </p:cNvSpPr>
            <p:nvPr/>
          </p:nvSpPr>
          <p:spPr bwMode="auto">
            <a:xfrm flipV="1">
              <a:off x="4292077" y="3826343"/>
              <a:ext cx="0" cy="404464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40">
            <a:extLst>
              <a:ext uri="{FF2B5EF4-FFF2-40B4-BE49-F238E27FC236}">
                <a16:creationId xmlns:a16="http://schemas.microsoft.com/office/drawing/2014/main" id="{5CB1F3D0-0C67-9966-77DE-7B9810E2F50E}"/>
              </a:ext>
            </a:extLst>
          </p:cNvPr>
          <p:cNvGrpSpPr>
            <a:grpSpLocks/>
          </p:cNvGrpSpPr>
          <p:nvPr/>
        </p:nvGrpSpPr>
        <p:grpSpPr bwMode="auto">
          <a:xfrm>
            <a:off x="8413727" y="1067511"/>
            <a:ext cx="3111500" cy="1808163"/>
            <a:chOff x="3100462" y="4412107"/>
            <a:chExt cx="3111500" cy="1808162"/>
          </a:xfrm>
        </p:grpSpPr>
        <p:sp>
          <p:nvSpPr>
            <p:cNvPr id="3" name="Line 20">
              <a:extLst>
                <a:ext uri="{FF2B5EF4-FFF2-40B4-BE49-F238E27FC236}">
                  <a16:creationId xmlns:a16="http://schemas.microsoft.com/office/drawing/2014/main" id="{BF55C608-2E15-6AE5-A54B-557D6A0219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46512" y="4820094"/>
              <a:ext cx="0" cy="1250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Line 21">
              <a:extLst>
                <a:ext uri="{FF2B5EF4-FFF2-40B4-BE49-F238E27FC236}">
                  <a16:creationId xmlns:a16="http://schemas.microsoft.com/office/drawing/2014/main" id="{2DC62286-8362-1C77-C472-B8C74CACC2E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4553025" y="4767707"/>
              <a:ext cx="0" cy="26114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22">
              <a:extLst>
                <a:ext uri="{FF2B5EF4-FFF2-40B4-BE49-F238E27FC236}">
                  <a16:creationId xmlns:a16="http://schemas.microsoft.com/office/drawing/2014/main" id="{B7542659-34AA-ACA4-3C05-D70A659D18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1175" y="5858319"/>
              <a:ext cx="42863" cy="163512"/>
            </a:xfrm>
            <a:custGeom>
              <a:avLst/>
              <a:gdLst>
                <a:gd name="T0" fmla="*/ 0 w 35"/>
                <a:gd name="T1" fmla="*/ 0 h 166"/>
                <a:gd name="T2" fmla="*/ 22496951 w 35"/>
                <a:gd name="T3" fmla="*/ 14553552 h 166"/>
                <a:gd name="T4" fmla="*/ 17997558 w 35"/>
                <a:gd name="T5" fmla="*/ 38809476 h 166"/>
                <a:gd name="T6" fmla="*/ 0 60000 65536"/>
                <a:gd name="T7" fmla="*/ 0 60000 65536"/>
                <a:gd name="T8" fmla="*/ 0 60000 65536"/>
                <a:gd name="T9" fmla="*/ 0 w 35"/>
                <a:gd name="T10" fmla="*/ 0 h 166"/>
                <a:gd name="T11" fmla="*/ 35 w 35"/>
                <a:gd name="T12" fmla="*/ 166 h 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66">
                  <a:moveTo>
                    <a:pt x="0" y="0"/>
                  </a:moveTo>
                  <a:cubicBezTo>
                    <a:pt x="13" y="17"/>
                    <a:pt x="27" y="35"/>
                    <a:pt x="31" y="63"/>
                  </a:cubicBezTo>
                  <a:cubicBezTo>
                    <a:pt x="35" y="91"/>
                    <a:pt x="25" y="149"/>
                    <a:pt x="24" y="1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" name="Object 2">
              <a:extLst>
                <a:ext uri="{FF2B5EF4-FFF2-40B4-BE49-F238E27FC236}">
                  <a16:creationId xmlns:a16="http://schemas.microsoft.com/office/drawing/2014/main" id="{6EAA8C58-B4B9-1DF9-EE7D-EC422DEB92F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81965427"/>
                </p:ext>
              </p:extLst>
            </p:nvPr>
          </p:nvGraphicFramePr>
          <p:xfrm>
            <a:off x="3889450" y="5664644"/>
            <a:ext cx="419100" cy="441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77" name="Equation" r:id="rId19" imgW="228600" imgH="241200" progId="Equation.DSMT4">
                    <p:embed/>
                  </p:oleObj>
                </mc:Choice>
                <mc:Fallback>
                  <p:oleObj name="Equation" r:id="rId19" imgW="228600" imgH="241200" progId="Equation.DSMT4">
                    <p:embed/>
                    <p:pic>
                      <p:nvPicPr>
                        <p:cNvPr id="12299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9450" y="5664644"/>
                          <a:ext cx="419100" cy="441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38">
              <a:extLst>
                <a:ext uri="{FF2B5EF4-FFF2-40B4-BE49-F238E27FC236}">
                  <a16:creationId xmlns:a16="http://schemas.microsoft.com/office/drawing/2014/main" id="{B01BAC32-5C18-D7AD-5E76-79A3E62639A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948437" y="5931344"/>
            <a:ext cx="26352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78" name="Equation" r:id="rId21" imgW="126720" imgH="139680" progId="Equation.DSMT4">
                    <p:embed/>
                  </p:oleObj>
                </mc:Choice>
                <mc:Fallback>
                  <p:oleObj name="Equation" r:id="rId21" imgW="126720" imgH="139680" progId="Equation.DSMT4">
                    <p:embed/>
                    <p:pic>
                      <p:nvPicPr>
                        <p:cNvPr id="1230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8437" y="5931344"/>
                          <a:ext cx="26352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Line 26">
              <a:extLst>
                <a:ext uri="{FF2B5EF4-FFF2-40B4-BE49-F238E27FC236}">
                  <a16:creationId xmlns:a16="http://schemas.microsoft.com/office/drawing/2014/main" id="{097FCCE8-6C2B-074F-F6D8-987C8D497F9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3773562" y="4323207"/>
              <a:ext cx="1230312" cy="2259013"/>
            </a:xfrm>
            <a:prstGeom prst="line">
              <a:avLst/>
            </a:prstGeom>
            <a:noFill/>
            <a:ln w="12700">
              <a:solidFill>
                <a:srgbClr val="CC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9" name="Object 40">
              <a:extLst>
                <a:ext uri="{FF2B5EF4-FFF2-40B4-BE49-F238E27FC236}">
                  <a16:creationId xmlns:a16="http://schemas.microsoft.com/office/drawing/2014/main" id="{2B39BA04-533D-849D-8F84-FE938E0399E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00462" y="4412107"/>
            <a:ext cx="265113" cy="312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79" name="Equation" r:id="rId23" imgW="139680" imgH="164880" progId="Equation.DSMT4">
                    <p:embed/>
                  </p:oleObj>
                </mc:Choice>
                <mc:Fallback>
                  <p:oleObj name="Equation" r:id="rId23" imgW="139680" imgH="164880" progId="Equation.DSMT4">
                    <p:embed/>
                    <p:pic>
                      <p:nvPicPr>
                        <p:cNvPr id="12301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0462" y="4412107"/>
                          <a:ext cx="265113" cy="3127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Line 28">
              <a:extLst>
                <a:ext uri="{FF2B5EF4-FFF2-40B4-BE49-F238E27FC236}">
                  <a16:creationId xmlns:a16="http://schemas.microsoft.com/office/drawing/2014/main" id="{D4144F2F-B1D7-1443-35F8-6BFBAACAAA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26087" y="4997894"/>
              <a:ext cx="314325" cy="17938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1" name="Object 41">
              <a:extLst>
                <a:ext uri="{FF2B5EF4-FFF2-40B4-BE49-F238E27FC236}">
                  <a16:creationId xmlns:a16="http://schemas.microsoft.com/office/drawing/2014/main" id="{2E5029E3-A1F2-FC55-E8F2-CC53085EAE5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189612" y="5128069"/>
            <a:ext cx="366713" cy="465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80" name="Equation" r:id="rId25" imgW="190440" imgH="241200" progId="Equation.DSMT4">
                    <p:embed/>
                  </p:oleObj>
                </mc:Choice>
                <mc:Fallback>
                  <p:oleObj name="Equation" r:id="rId25" imgW="190440" imgH="241200" progId="Equation.DSMT4">
                    <p:embed/>
                    <p:pic>
                      <p:nvPicPr>
                        <p:cNvPr id="12302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9612" y="5128069"/>
                          <a:ext cx="366713" cy="4651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Line 30">
              <a:extLst>
                <a:ext uri="{FF2B5EF4-FFF2-40B4-BE49-F238E27FC236}">
                  <a16:creationId xmlns:a16="http://schemas.microsoft.com/office/drawing/2014/main" id="{6E3C9C73-CA77-BE0A-19D6-9C621A4DD8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45112" y="4872482"/>
              <a:ext cx="168275" cy="30003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3" name="Object 42">
              <a:extLst>
                <a:ext uri="{FF2B5EF4-FFF2-40B4-BE49-F238E27FC236}">
                  <a16:creationId xmlns:a16="http://schemas.microsoft.com/office/drawing/2014/main" id="{F49027B2-E42E-AFFD-F94B-42481601ED5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97437" y="4477194"/>
            <a:ext cx="379413" cy="427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81" name="Equation" r:id="rId27" imgW="203040" imgH="228600" progId="Equation.DSMT4">
                    <p:embed/>
                  </p:oleObj>
                </mc:Choice>
                <mc:Fallback>
                  <p:oleObj name="Equation" r:id="rId27" imgW="203040" imgH="228600" progId="Equation.DSMT4">
                    <p:embed/>
                    <p:pic>
                      <p:nvPicPr>
                        <p:cNvPr id="12303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97437" y="4477194"/>
                          <a:ext cx="379413" cy="4270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24">
              <a:extLst>
                <a:ext uri="{FF2B5EF4-FFF2-40B4-BE49-F238E27FC236}">
                  <a16:creationId xmlns:a16="http://schemas.microsoft.com/office/drawing/2014/main" id="{9BBA5E65-B83B-23AC-7042-5145C81C9BA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653162" y="4451794"/>
            <a:ext cx="319087" cy="465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82" name="Equation" r:id="rId29" imgW="164880" imgH="241200" progId="Equation.DSMT4">
                    <p:embed/>
                  </p:oleObj>
                </mc:Choice>
                <mc:Fallback>
                  <p:oleObj name="Equation" r:id="rId29" imgW="164880" imgH="241200" progId="Equation.DSMT4">
                    <p:embed/>
                    <p:pic>
                      <p:nvPicPr>
                        <p:cNvPr id="12304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53162" y="4451794"/>
                          <a:ext cx="319087" cy="465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2707FAF-D916-C718-54A3-0447DCB5C746}"/>
              </a:ext>
            </a:extLst>
          </p:cNvPr>
          <p:cNvSpPr txBox="1"/>
          <p:nvPr/>
        </p:nvSpPr>
        <p:spPr>
          <a:xfrm>
            <a:off x="322321" y="4653461"/>
            <a:ext cx="4344929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>
                <a:solidFill>
                  <a:srgbClr val="0000FF"/>
                </a:solidFill>
              </a:rPr>
              <a:t>Note that the voltage (tangential electric field) must be continuous at the source location, so the source model is a parallel element.</a:t>
            </a:r>
            <a:endParaRPr lang="en-US" sz="1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8AFEA6-F425-45ED-57C0-3801499AC4A1}"/>
              </a:ext>
            </a:extLst>
          </p:cNvPr>
          <p:cNvSpPr txBox="1"/>
          <p:nvPr/>
        </p:nvSpPr>
        <p:spPr>
          <a:xfrm>
            <a:off x="302987" y="3211775"/>
            <a:ext cx="4269013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1600" b="0" dirty="0">
                <a:solidFill>
                  <a:srgbClr val="0000FF"/>
                </a:solidFill>
              </a:rPr>
              <a:t>The zero subscript indicates that the field has the exponential phase term suppressed.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74907318-962A-07CA-8F93-432C489035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776536"/>
              </p:ext>
            </p:extLst>
          </p:nvPr>
        </p:nvGraphicFramePr>
        <p:xfrm>
          <a:off x="1277983" y="1510091"/>
          <a:ext cx="3330409" cy="917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83" name="Equation" r:id="rId31" imgW="1612800" imgH="444240" progId="Equation.DSMT4">
                  <p:embed/>
                </p:oleObj>
              </mc:Choice>
              <mc:Fallback>
                <p:oleObj name="Equation" r:id="rId31" imgW="16128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1277983" y="1510091"/>
                        <a:ext cx="3330409" cy="91782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187947"/>
              </p:ext>
            </p:extLst>
          </p:nvPr>
        </p:nvGraphicFramePr>
        <p:xfrm>
          <a:off x="5194300" y="1509713"/>
          <a:ext cx="26558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84" name="Equation" r:id="rId33" imgW="1600200" imgH="520560" progId="Equation.DSMT4">
                  <p:embed/>
                </p:oleObj>
              </mc:Choice>
              <mc:Fallback>
                <p:oleObj name="Equation" r:id="rId33" imgW="160020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5194300" y="1509713"/>
                        <a:ext cx="2655888" cy="86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66849" y="264207"/>
            <a:ext cx="5049837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TEN: TE</a:t>
            </a:r>
            <a:r>
              <a:rPr lang="en-US" sz="3600" b="1" i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PW</a:t>
            </a:r>
          </a:p>
        </p:txBody>
      </p:sp>
      <p:sp>
        <p:nvSpPr>
          <p:cNvPr id="1537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7" name="Rectangle 11"/>
          <p:cNvSpPr>
            <a:spLocks noChangeArrowheads="1"/>
          </p:cNvSpPr>
          <p:nvPr/>
        </p:nvSpPr>
        <p:spPr bwMode="auto">
          <a:xfrm>
            <a:off x="411706" y="1105960"/>
            <a:ext cx="66239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introduce similar modeling equations for the </a:t>
            </a:r>
            <a:r>
              <a:rPr lang="en-US" sz="2000" b="0" dirty="0" err="1">
                <a:solidFill>
                  <a:srgbClr val="0000FF"/>
                </a:solidFill>
              </a:rPr>
              <a:t>TE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</a:rPr>
              <a:t> case: </a:t>
            </a:r>
          </a:p>
        </p:txBody>
      </p:sp>
      <p:sp>
        <p:nvSpPr>
          <p:cNvPr id="15378" name="Rectangle 29"/>
          <p:cNvSpPr>
            <a:spLocks noChangeArrowheads="1"/>
          </p:cNvSpPr>
          <p:nvPr/>
        </p:nvSpPr>
        <p:spPr bwMode="auto">
          <a:xfrm>
            <a:off x="6911974" y="3643314"/>
            <a:ext cx="14128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TEN model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/>
        </p:nvGraphicFramePr>
        <p:xfrm>
          <a:off x="7096126" y="4948239"/>
          <a:ext cx="187007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7" name="Equation" r:id="rId3" imgW="1282680" imgH="634680" progId="Equation.DSMT4">
                  <p:embed/>
                </p:oleObj>
              </mc:Choice>
              <mc:Fallback>
                <p:oleObj name="Equation" r:id="rId3" imgW="1282680" imgH="6346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26" y="4948239"/>
                        <a:ext cx="1870075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3457576" y="3349625"/>
            <a:ext cx="2811463" cy="3098800"/>
            <a:chOff x="1933575" y="3349625"/>
            <a:chExt cx="2811463" cy="3098800"/>
          </a:xfrm>
        </p:grpSpPr>
        <p:grpSp>
          <p:nvGrpSpPr>
            <p:cNvPr id="15379" name="Group 47"/>
            <p:cNvGrpSpPr>
              <a:grpSpLocks/>
            </p:cNvGrpSpPr>
            <p:nvPr/>
          </p:nvGrpSpPr>
          <p:grpSpPr bwMode="auto">
            <a:xfrm>
              <a:off x="1933575" y="3352800"/>
              <a:ext cx="2811463" cy="3067050"/>
              <a:chOff x="1218" y="2112"/>
              <a:chExt cx="1771" cy="1932"/>
            </a:xfrm>
          </p:grpSpPr>
          <p:sp>
            <p:nvSpPr>
              <p:cNvPr id="15384" name="Line 15"/>
              <p:cNvSpPr>
                <a:spLocks noChangeShapeType="1"/>
              </p:cNvSpPr>
              <p:nvPr/>
            </p:nvSpPr>
            <p:spPr bwMode="auto">
              <a:xfrm>
                <a:off x="1909" y="2112"/>
                <a:ext cx="0" cy="192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5" name="Line 16"/>
              <p:cNvSpPr>
                <a:spLocks noChangeShapeType="1"/>
              </p:cNvSpPr>
              <p:nvPr/>
            </p:nvSpPr>
            <p:spPr bwMode="auto">
              <a:xfrm>
                <a:off x="2949" y="2120"/>
                <a:ext cx="8" cy="19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6" name="Oval 17"/>
              <p:cNvSpPr>
                <a:spLocks noChangeArrowheads="1"/>
              </p:cNvSpPr>
              <p:nvPr/>
            </p:nvSpPr>
            <p:spPr bwMode="auto">
              <a:xfrm>
                <a:off x="1869" y="2417"/>
                <a:ext cx="72" cy="7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7" name="Oval 18"/>
              <p:cNvSpPr>
                <a:spLocks noChangeArrowheads="1"/>
              </p:cNvSpPr>
              <p:nvPr/>
            </p:nvSpPr>
            <p:spPr bwMode="auto">
              <a:xfrm>
                <a:off x="2917" y="3793"/>
                <a:ext cx="72" cy="7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8" name="Oval 19"/>
              <p:cNvSpPr>
                <a:spLocks noChangeArrowheads="1"/>
              </p:cNvSpPr>
              <p:nvPr/>
            </p:nvSpPr>
            <p:spPr bwMode="auto">
              <a:xfrm>
                <a:off x="1876" y="3785"/>
                <a:ext cx="72" cy="7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9" name="Oval 20"/>
              <p:cNvSpPr>
                <a:spLocks noChangeArrowheads="1"/>
              </p:cNvSpPr>
              <p:nvPr/>
            </p:nvSpPr>
            <p:spPr bwMode="auto">
              <a:xfrm>
                <a:off x="2917" y="2401"/>
                <a:ext cx="72" cy="72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0" name="Line 21"/>
              <p:cNvSpPr>
                <a:spLocks noChangeShapeType="1"/>
              </p:cNvSpPr>
              <p:nvPr/>
            </p:nvSpPr>
            <p:spPr bwMode="auto">
              <a:xfrm flipH="1">
                <a:off x="2621" y="3081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1" name="Line 22"/>
              <p:cNvSpPr>
                <a:spLocks noChangeShapeType="1"/>
              </p:cNvSpPr>
              <p:nvPr/>
            </p:nvSpPr>
            <p:spPr bwMode="auto">
              <a:xfrm flipH="1">
                <a:off x="1901" y="3081"/>
                <a:ext cx="4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2" name="Oval 23"/>
              <p:cNvSpPr>
                <a:spLocks noChangeArrowheads="1"/>
              </p:cNvSpPr>
              <p:nvPr/>
            </p:nvSpPr>
            <p:spPr bwMode="auto">
              <a:xfrm>
                <a:off x="2309" y="2929"/>
                <a:ext cx="304" cy="2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15393" name="Line 24"/>
              <p:cNvSpPr>
                <a:spLocks noChangeShapeType="1"/>
              </p:cNvSpPr>
              <p:nvPr/>
            </p:nvSpPr>
            <p:spPr bwMode="auto">
              <a:xfrm flipH="1" flipV="1">
                <a:off x="2360" y="3072"/>
                <a:ext cx="197" cy="2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4" name="Rectangle 30"/>
              <p:cNvSpPr>
                <a:spLocks noChangeArrowheads="1"/>
              </p:cNvSpPr>
              <p:nvPr/>
            </p:nvSpPr>
            <p:spPr bwMode="auto">
              <a:xfrm>
                <a:off x="1218" y="2994"/>
                <a:ext cx="592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 sz="2000" b="0" dirty="0">
                    <a:solidFill>
                      <a:srgbClr val="0000FF"/>
                    </a:solidFill>
                  </a:rPr>
                  <a:t>Source</a:t>
                </a:r>
              </a:p>
            </p:txBody>
          </p:sp>
        </p:grpSp>
        <p:graphicFrame>
          <p:nvGraphicFramePr>
            <p:cNvPr id="15362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1254751"/>
                </p:ext>
              </p:extLst>
            </p:nvPr>
          </p:nvGraphicFramePr>
          <p:xfrm>
            <a:off x="2119313" y="4060825"/>
            <a:ext cx="701675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28" name="Equation" r:id="rId5" imgW="393480" imgH="215640" progId="Equation.DSMT4">
                    <p:embed/>
                  </p:oleObj>
                </mc:Choice>
                <mc:Fallback>
                  <p:oleObj name="Equation" r:id="rId5" imgW="393480" imgH="21564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9313" y="4060825"/>
                          <a:ext cx="701675" cy="385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3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09957707"/>
                </p:ext>
              </p:extLst>
            </p:nvPr>
          </p:nvGraphicFramePr>
          <p:xfrm>
            <a:off x="2089150" y="5118100"/>
            <a:ext cx="746125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29" name="Equation" r:id="rId7" imgW="419040" imgH="215640" progId="Equation.DSMT4">
                    <p:embed/>
                  </p:oleObj>
                </mc:Choice>
                <mc:Fallback>
                  <p:oleObj name="Equation" r:id="rId7" imgW="419040" imgH="21564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89150" y="5118100"/>
                          <a:ext cx="746125" cy="385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6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82" name="TextBox 33"/>
            <p:cNvSpPr txBox="1">
              <a:spLocks noChangeArrowheads="1"/>
            </p:cNvSpPr>
            <p:nvPr/>
          </p:nvSpPr>
          <p:spPr bwMode="auto">
            <a:xfrm>
              <a:off x="3094038" y="4965700"/>
              <a:ext cx="31908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15383" name="TextBox 34"/>
            <p:cNvSpPr txBox="1">
              <a:spLocks noChangeArrowheads="1"/>
            </p:cNvSpPr>
            <p:nvPr/>
          </p:nvSpPr>
          <p:spPr bwMode="auto">
            <a:xfrm>
              <a:off x="4341813" y="4948238"/>
              <a:ext cx="2619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FF0000"/>
                  </a:solidFill>
                </a:rPr>
                <a:t>-</a:t>
              </a:r>
            </a:p>
          </p:txBody>
        </p:sp>
        <p:graphicFrame>
          <p:nvGraphicFramePr>
            <p:cNvPr id="15365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8191286"/>
                </p:ext>
              </p:extLst>
            </p:nvPr>
          </p:nvGraphicFramePr>
          <p:xfrm>
            <a:off x="3690938" y="3349625"/>
            <a:ext cx="388937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30" name="Equation" r:id="rId9" imgW="266400" imgH="241200" progId="Equation.DSMT4">
                    <p:embed/>
                  </p:oleObj>
                </mc:Choice>
                <mc:Fallback>
                  <p:oleObj name="Equation" r:id="rId9" imgW="266400" imgH="24120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0938" y="3349625"/>
                          <a:ext cx="388937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57936935"/>
                </p:ext>
              </p:extLst>
            </p:nvPr>
          </p:nvGraphicFramePr>
          <p:xfrm>
            <a:off x="3716338" y="6096000"/>
            <a:ext cx="388937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31" name="Equation" r:id="rId11" imgW="266400" imgH="241200" progId="Equation.DSMT4">
                    <p:embed/>
                  </p:oleObj>
                </mc:Choice>
                <mc:Fallback>
                  <p:oleObj name="Equation" r:id="rId11" imgW="266400" imgH="241200" progId="Equation.DSMT4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6338" y="6096000"/>
                          <a:ext cx="388937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8960022"/>
                </p:ext>
              </p:extLst>
            </p:nvPr>
          </p:nvGraphicFramePr>
          <p:xfrm>
            <a:off x="3705225" y="3990975"/>
            <a:ext cx="388938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32" name="Equation" r:id="rId13" imgW="266400" imgH="241200" progId="Equation.DSMT4">
                    <p:embed/>
                  </p:oleObj>
                </mc:Choice>
                <mc:Fallback>
                  <p:oleObj name="Equation" r:id="rId13" imgW="266400" imgH="241200" progId="Equation.DSMT4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5225" y="3990975"/>
                          <a:ext cx="388938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8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88209121"/>
                </p:ext>
              </p:extLst>
            </p:nvPr>
          </p:nvGraphicFramePr>
          <p:xfrm>
            <a:off x="3716338" y="5383213"/>
            <a:ext cx="388937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33" name="Equation" r:id="rId15" imgW="266400" imgH="241200" progId="Equation.DSMT4">
                    <p:embed/>
                  </p:oleObj>
                </mc:Choice>
                <mc:Fallback>
                  <p:oleObj name="Equation" r:id="rId15" imgW="266400" imgH="241200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6338" y="5383213"/>
                          <a:ext cx="388937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9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6228169"/>
                </p:ext>
              </p:extLst>
            </p:nvPr>
          </p:nvGraphicFramePr>
          <p:xfrm>
            <a:off x="4159249" y="4289425"/>
            <a:ext cx="352425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34" name="Equation" r:id="rId17" imgW="241200" imgH="241200" progId="Equation.DSMT4">
                    <p:embed/>
                  </p:oleObj>
                </mc:Choice>
                <mc:Fallback>
                  <p:oleObj name="Equation" r:id="rId17" imgW="241200" imgH="241200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9249" y="4289425"/>
                          <a:ext cx="352425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Line 23"/>
            <p:cNvSpPr>
              <a:spLocks noChangeShapeType="1"/>
            </p:cNvSpPr>
            <p:nvPr/>
          </p:nvSpPr>
          <p:spPr bwMode="auto">
            <a:xfrm flipV="1">
              <a:off x="3032674" y="4126593"/>
              <a:ext cx="0" cy="404464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1EFE701-8925-BBBE-FF7A-DF1B774842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658999"/>
              </p:ext>
            </p:extLst>
          </p:nvPr>
        </p:nvGraphicFramePr>
        <p:xfrm>
          <a:off x="1911540" y="1753404"/>
          <a:ext cx="3432448" cy="896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5" name="Equation" r:id="rId19" imgW="1701720" imgH="444240" progId="Equation.DSMT4">
                  <p:embed/>
                </p:oleObj>
              </mc:Choice>
              <mc:Fallback>
                <p:oleObj name="Equation" r:id="rId19" imgW="17017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911540" y="1753404"/>
                        <a:ext cx="3432448" cy="89653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F0423272-1F58-2714-8FDA-A94FFAC6CB56}"/>
              </a:ext>
            </a:extLst>
          </p:cNvPr>
          <p:cNvGrpSpPr/>
          <p:nvPr/>
        </p:nvGrpSpPr>
        <p:grpSpPr>
          <a:xfrm>
            <a:off x="8297722" y="1524710"/>
            <a:ext cx="3111500" cy="1808163"/>
            <a:chOff x="8072533" y="1163045"/>
            <a:chExt cx="3111500" cy="1808163"/>
          </a:xfrm>
        </p:grpSpPr>
        <p:sp>
          <p:nvSpPr>
            <p:cNvPr id="4" name="Line 20">
              <a:extLst>
                <a:ext uri="{FF2B5EF4-FFF2-40B4-BE49-F238E27FC236}">
                  <a16:creationId xmlns:a16="http://schemas.microsoft.com/office/drawing/2014/main" id="{D1DDF916-3158-FFF0-D1A0-1364668507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218583" y="1571032"/>
              <a:ext cx="0" cy="12509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21">
              <a:extLst>
                <a:ext uri="{FF2B5EF4-FFF2-40B4-BE49-F238E27FC236}">
                  <a16:creationId xmlns:a16="http://schemas.microsoft.com/office/drawing/2014/main" id="{F583E69D-2B85-2EA0-DE37-5A9F40B49E4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9525096" y="1518646"/>
              <a:ext cx="0" cy="26114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22">
              <a:extLst>
                <a:ext uri="{FF2B5EF4-FFF2-40B4-BE49-F238E27FC236}">
                  <a16:creationId xmlns:a16="http://schemas.microsoft.com/office/drawing/2014/main" id="{6A9F6087-826E-96E3-6AA6-049956874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3246" y="2609258"/>
              <a:ext cx="42863" cy="163512"/>
            </a:xfrm>
            <a:custGeom>
              <a:avLst/>
              <a:gdLst>
                <a:gd name="T0" fmla="*/ 0 w 35"/>
                <a:gd name="T1" fmla="*/ 0 h 166"/>
                <a:gd name="T2" fmla="*/ 22496951 w 35"/>
                <a:gd name="T3" fmla="*/ 14553552 h 166"/>
                <a:gd name="T4" fmla="*/ 17997558 w 35"/>
                <a:gd name="T5" fmla="*/ 38809476 h 166"/>
                <a:gd name="T6" fmla="*/ 0 60000 65536"/>
                <a:gd name="T7" fmla="*/ 0 60000 65536"/>
                <a:gd name="T8" fmla="*/ 0 60000 65536"/>
                <a:gd name="T9" fmla="*/ 0 w 35"/>
                <a:gd name="T10" fmla="*/ 0 h 166"/>
                <a:gd name="T11" fmla="*/ 35 w 35"/>
                <a:gd name="T12" fmla="*/ 166 h 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66">
                  <a:moveTo>
                    <a:pt x="0" y="0"/>
                  </a:moveTo>
                  <a:cubicBezTo>
                    <a:pt x="13" y="17"/>
                    <a:pt x="27" y="35"/>
                    <a:pt x="31" y="63"/>
                  </a:cubicBezTo>
                  <a:cubicBezTo>
                    <a:pt x="35" y="91"/>
                    <a:pt x="25" y="149"/>
                    <a:pt x="24" y="1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" name="Object 2">
              <a:extLst>
                <a:ext uri="{FF2B5EF4-FFF2-40B4-BE49-F238E27FC236}">
                  <a16:creationId xmlns:a16="http://schemas.microsoft.com/office/drawing/2014/main" id="{E1BFC0F3-3C71-B0B3-D8AD-DFE420851E9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3602215"/>
                </p:ext>
              </p:extLst>
            </p:nvPr>
          </p:nvGraphicFramePr>
          <p:xfrm>
            <a:off x="8861521" y="2415583"/>
            <a:ext cx="419100" cy="441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36" name="Equation" r:id="rId21" imgW="228600" imgH="241200" progId="Equation.DSMT4">
                    <p:embed/>
                  </p:oleObj>
                </mc:Choice>
                <mc:Fallback>
                  <p:oleObj name="Equation" r:id="rId21" imgW="228600" imgH="241200" progId="Equation.DSMT4">
                    <p:embed/>
                    <p:pic>
                      <p:nvPicPr>
                        <p:cNvPr id="6" name="Object 2">
                          <a:extLst>
                            <a:ext uri="{FF2B5EF4-FFF2-40B4-BE49-F238E27FC236}">
                              <a16:creationId xmlns:a16="http://schemas.microsoft.com/office/drawing/2014/main" id="{6EAA8C58-B4B9-1DF9-EE7D-EC422DEB92F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61521" y="2415583"/>
                          <a:ext cx="419100" cy="441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38">
              <a:extLst>
                <a:ext uri="{FF2B5EF4-FFF2-40B4-BE49-F238E27FC236}">
                  <a16:creationId xmlns:a16="http://schemas.microsoft.com/office/drawing/2014/main" id="{D18C8F71-36DA-5BB6-EE8E-CBE97BA09A0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14095055"/>
                </p:ext>
              </p:extLst>
            </p:nvPr>
          </p:nvGraphicFramePr>
          <p:xfrm>
            <a:off x="10920508" y="2682283"/>
            <a:ext cx="26352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37" name="Equation" r:id="rId23" imgW="126720" imgH="139680" progId="Equation.DSMT4">
                    <p:embed/>
                  </p:oleObj>
                </mc:Choice>
                <mc:Fallback>
                  <p:oleObj name="Equation" r:id="rId23" imgW="126720" imgH="139680" progId="Equation.DSMT4">
                    <p:embed/>
                    <p:pic>
                      <p:nvPicPr>
                        <p:cNvPr id="7" name="Object 38">
                          <a:extLst>
                            <a:ext uri="{FF2B5EF4-FFF2-40B4-BE49-F238E27FC236}">
                              <a16:creationId xmlns:a16="http://schemas.microsoft.com/office/drawing/2014/main" id="{B01BAC32-5C18-D7AD-5E76-79A3E62639A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20508" y="2682283"/>
                          <a:ext cx="26352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Line 26">
              <a:extLst>
                <a:ext uri="{FF2B5EF4-FFF2-40B4-BE49-F238E27FC236}">
                  <a16:creationId xmlns:a16="http://schemas.microsoft.com/office/drawing/2014/main" id="{74D80AC8-E038-29FE-B7A2-F00B34456FE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8745633" y="1074146"/>
              <a:ext cx="1230313" cy="2259013"/>
            </a:xfrm>
            <a:prstGeom prst="line">
              <a:avLst/>
            </a:prstGeom>
            <a:noFill/>
            <a:ln w="12700">
              <a:solidFill>
                <a:srgbClr val="CC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" name="Object 40">
              <a:extLst>
                <a:ext uri="{FF2B5EF4-FFF2-40B4-BE49-F238E27FC236}">
                  <a16:creationId xmlns:a16="http://schemas.microsoft.com/office/drawing/2014/main" id="{11C383BE-65F8-DE80-1388-F5F219BF1B1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8239400"/>
                </p:ext>
              </p:extLst>
            </p:nvPr>
          </p:nvGraphicFramePr>
          <p:xfrm>
            <a:off x="8072533" y="1163045"/>
            <a:ext cx="265113" cy="312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38" name="Equation" r:id="rId25" imgW="139680" imgH="164880" progId="Equation.DSMT4">
                    <p:embed/>
                  </p:oleObj>
                </mc:Choice>
                <mc:Fallback>
                  <p:oleObj name="Equation" r:id="rId25" imgW="139680" imgH="164880" progId="Equation.DSMT4">
                    <p:embed/>
                    <p:pic>
                      <p:nvPicPr>
                        <p:cNvPr id="9" name="Object 40">
                          <a:extLst>
                            <a:ext uri="{FF2B5EF4-FFF2-40B4-BE49-F238E27FC236}">
                              <a16:creationId xmlns:a16="http://schemas.microsoft.com/office/drawing/2014/main" id="{2B39BA04-533D-849D-8F84-FE938E0399E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72533" y="1163045"/>
                          <a:ext cx="265113" cy="3127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Line 28">
              <a:extLst>
                <a:ext uri="{FF2B5EF4-FFF2-40B4-BE49-F238E27FC236}">
                  <a16:creationId xmlns:a16="http://schemas.microsoft.com/office/drawing/2014/main" id="{912DEF42-41CE-3586-B293-1668EBD7B1E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9823096" y="1994492"/>
              <a:ext cx="314325" cy="17938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" name="Object 41">
              <a:extLst>
                <a:ext uri="{FF2B5EF4-FFF2-40B4-BE49-F238E27FC236}">
                  <a16:creationId xmlns:a16="http://schemas.microsoft.com/office/drawing/2014/main" id="{DA126398-B1BC-F161-1C63-A1591414956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65215095"/>
                </p:ext>
              </p:extLst>
            </p:nvPr>
          </p:nvGraphicFramePr>
          <p:xfrm>
            <a:off x="10161683" y="1879007"/>
            <a:ext cx="366713" cy="465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39" name="Equation" r:id="rId27" imgW="190440" imgH="241200" progId="Equation.DSMT4">
                    <p:embed/>
                  </p:oleObj>
                </mc:Choice>
                <mc:Fallback>
                  <p:oleObj name="Equation" r:id="rId27" imgW="190440" imgH="241200" progId="Equation.DSMT4">
                    <p:embed/>
                    <p:pic>
                      <p:nvPicPr>
                        <p:cNvPr id="11" name="Object 41">
                          <a:extLst>
                            <a:ext uri="{FF2B5EF4-FFF2-40B4-BE49-F238E27FC236}">
                              <a16:creationId xmlns:a16="http://schemas.microsoft.com/office/drawing/2014/main" id="{2E5029E3-A1F2-FC55-E8F2-CC53085EAE5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61683" y="1879007"/>
                          <a:ext cx="366713" cy="4651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Line 30">
              <a:extLst>
                <a:ext uri="{FF2B5EF4-FFF2-40B4-BE49-F238E27FC236}">
                  <a16:creationId xmlns:a16="http://schemas.microsoft.com/office/drawing/2014/main" id="{0118117A-5B24-92A4-84A5-5646F5A9AE9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9942372" y="1684835"/>
              <a:ext cx="168275" cy="30003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4" name="Object 42">
              <a:extLst>
                <a:ext uri="{FF2B5EF4-FFF2-40B4-BE49-F238E27FC236}">
                  <a16:creationId xmlns:a16="http://schemas.microsoft.com/office/drawing/2014/main" id="{1511F338-BBB0-8E33-8696-A0154141CE7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2197848"/>
                </p:ext>
              </p:extLst>
            </p:nvPr>
          </p:nvGraphicFramePr>
          <p:xfrm>
            <a:off x="9269508" y="1228132"/>
            <a:ext cx="379413" cy="4270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40" name="Equation" r:id="rId29" imgW="203040" imgH="228600" progId="Equation.DSMT4">
                    <p:embed/>
                  </p:oleObj>
                </mc:Choice>
                <mc:Fallback>
                  <p:oleObj name="Equation" r:id="rId29" imgW="203040" imgH="228600" progId="Equation.DSMT4">
                    <p:embed/>
                    <p:pic>
                      <p:nvPicPr>
                        <p:cNvPr id="13" name="Object 42">
                          <a:extLst>
                            <a:ext uri="{FF2B5EF4-FFF2-40B4-BE49-F238E27FC236}">
                              <a16:creationId xmlns:a16="http://schemas.microsoft.com/office/drawing/2014/main" id="{F49027B2-E42E-AFFD-F94B-42481601ED5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69508" y="1228132"/>
                          <a:ext cx="379413" cy="4270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24">
              <a:extLst>
                <a:ext uri="{FF2B5EF4-FFF2-40B4-BE49-F238E27FC236}">
                  <a16:creationId xmlns:a16="http://schemas.microsoft.com/office/drawing/2014/main" id="{17C44AE8-2531-EAC4-209D-8061C5B1CD6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8673201"/>
                </p:ext>
              </p:extLst>
            </p:nvPr>
          </p:nvGraphicFramePr>
          <p:xfrm>
            <a:off x="10625233" y="1202732"/>
            <a:ext cx="319087" cy="465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41" name="Equation" r:id="rId31" imgW="164880" imgH="241200" progId="Equation.DSMT4">
                    <p:embed/>
                  </p:oleObj>
                </mc:Choice>
                <mc:Fallback>
                  <p:oleObj name="Equation" r:id="rId31" imgW="164880" imgH="241200" progId="Equation.DSMT4">
                    <p:embed/>
                    <p:pic>
                      <p:nvPicPr>
                        <p:cNvPr id="14" name="Object 24">
                          <a:extLst>
                            <a:ext uri="{FF2B5EF4-FFF2-40B4-BE49-F238E27FC236}">
                              <a16:creationId xmlns:a16="http://schemas.microsoft.com/office/drawing/2014/main" id="{9BBA5E65-B83B-23AC-7042-5145C81C9BA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25233" y="1202732"/>
                          <a:ext cx="319087" cy="465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07642" y="215926"/>
            <a:ext cx="5158854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 </a:t>
            </a:r>
            <a:r>
              <a:rPr lang="en-US" sz="3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Model</a:t>
            </a:r>
            <a:endParaRPr lang="en-US" sz="3600" b="1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8" name="Rectangle 7"/>
          <p:cNvSpPr>
            <a:spLocks noChangeArrowheads="1"/>
          </p:cNvSpPr>
          <p:nvPr/>
        </p:nvSpPr>
        <p:spPr bwMode="auto">
          <a:xfrm>
            <a:off x="662483" y="796052"/>
            <a:ext cx="9662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Denote</a:t>
            </a:r>
          </a:p>
        </p:txBody>
      </p:sp>
      <p:graphicFrame>
        <p:nvGraphicFramePr>
          <p:cNvPr id="174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280614"/>
              </p:ext>
            </p:extLst>
          </p:nvPr>
        </p:nvGraphicFramePr>
        <p:xfrm>
          <a:off x="1149422" y="1469363"/>
          <a:ext cx="47085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name="Equation" r:id="rId3" imgW="2120760" imgH="291960" progId="Equation.DSMT4">
                  <p:embed/>
                </p:oleObj>
              </mc:Choice>
              <mc:Fallback>
                <p:oleObj name="Equation" r:id="rId3" imgW="2120760" imgH="291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422" y="1469363"/>
                        <a:ext cx="4708525" cy="6508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107216"/>
              </p:ext>
            </p:extLst>
          </p:nvPr>
        </p:nvGraphicFramePr>
        <p:xfrm>
          <a:off x="1939760" y="2528225"/>
          <a:ext cx="5468937" cy="321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Equation" r:id="rId5" imgW="3238200" imgH="1904760" progId="Equation.DSMT4">
                  <p:embed/>
                </p:oleObj>
              </mc:Choice>
              <mc:Fallback>
                <p:oleObj name="Equation" r:id="rId5" imgW="3238200" imgH="19047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760" y="2528225"/>
                        <a:ext cx="5468937" cy="3214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457199" y="6014764"/>
            <a:ext cx="110342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Conclusion</a:t>
            </a:r>
            <a:r>
              <a:rPr lang="en-US" sz="2000" b="0" dirty="0">
                <a:solidFill>
                  <a:srgbClr val="FF0000"/>
                </a:solidFill>
              </a:rPr>
              <a:t>: The current that launches the </a:t>
            </a:r>
            <a:r>
              <a:rPr lang="en-US" sz="2000" b="0" dirty="0" err="1">
                <a:solidFill>
                  <a:srgbClr val="FF0000"/>
                </a:solidFill>
              </a:rPr>
              <a:t>TM</a:t>
            </a:r>
            <a:r>
              <a:rPr lang="en-US" sz="2000" b="0" i="1" baseline="-25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FF0000"/>
                </a:solidFill>
              </a:rPr>
              <a:t> plane wave is polarized in the </a:t>
            </a:r>
            <a:r>
              <a:rPr lang="en-US" sz="2400" b="0" i="1" dirty="0">
                <a:solidFill>
                  <a:srgbClr val="FF0000"/>
                </a:solidFill>
                <a:latin typeface="Times New Roman" pitchFamily="18" charset="0"/>
              </a:rPr>
              <a:t>u</a:t>
            </a:r>
            <a:r>
              <a:rPr lang="en-US" sz="2000" b="0" dirty="0">
                <a:solidFill>
                  <a:srgbClr val="FF0000"/>
                </a:solidFill>
              </a:rPr>
              <a:t> direction.</a:t>
            </a:r>
          </a:p>
        </p:txBody>
      </p:sp>
      <p:sp>
        <p:nvSpPr>
          <p:cNvPr id="17420" name="Text Box 11"/>
          <p:cNvSpPr txBox="1">
            <a:spLocks noChangeArrowheads="1"/>
          </p:cNvSpPr>
          <p:nvPr/>
        </p:nvSpPr>
        <p:spPr bwMode="auto">
          <a:xfrm>
            <a:off x="6441744" y="1388021"/>
            <a:ext cx="5124734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0" dirty="0">
                <a:solidFill>
                  <a:srgbClr val="0000FF"/>
                </a:solidFill>
              </a:rPr>
              <a:t>The TM surface current is that part of the total surface current that launches only a </a:t>
            </a:r>
            <a:r>
              <a:rPr lang="en-US" sz="1600" b="0" dirty="0" err="1">
                <a:solidFill>
                  <a:srgbClr val="0000FF"/>
                </a:solidFill>
              </a:rPr>
              <a:t>TM</a:t>
            </a:r>
            <a:r>
              <a:rPr lang="en-US" sz="16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0" dirty="0">
                <a:solidFill>
                  <a:srgbClr val="0000FF"/>
                </a:solidFill>
              </a:rPr>
              <a:t> plane wave, while the TE current launches only a </a:t>
            </a:r>
            <a:r>
              <a:rPr lang="en-US" sz="1600" b="0" dirty="0" err="1">
                <a:solidFill>
                  <a:srgbClr val="0000FF"/>
                </a:solidFill>
              </a:rPr>
              <a:t>TE</a:t>
            </a:r>
            <a:r>
              <a:rPr lang="en-US" sz="16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b="0" dirty="0">
                <a:solidFill>
                  <a:srgbClr val="0000FF"/>
                </a:solidFill>
              </a:rPr>
              <a:t> plane wave.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313763" y="3336877"/>
            <a:ext cx="2552131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0" dirty="0"/>
              <a:t>The source is assumed to be at </a:t>
            </a:r>
            <a:r>
              <a:rPr lang="en-US" b="0" i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0" dirty="0">
                <a:latin typeface="Times New Roman" pitchFamily="18" charset="0"/>
                <a:cs typeface="Times New Roman" pitchFamily="18" charset="0"/>
              </a:rPr>
              <a:t> = 0.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65588" y="323851"/>
            <a:ext cx="37782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8" name="Text Box 58"/>
          <p:cNvSpPr txBox="1">
            <a:spLocks noChangeArrowheads="1"/>
          </p:cNvSpPr>
          <p:nvPr/>
        </p:nvSpPr>
        <p:spPr bwMode="auto">
          <a:xfrm>
            <a:off x="520700" y="1371148"/>
            <a:ext cx="11417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0" dirty="0">
                <a:solidFill>
                  <a:srgbClr val="0000FF"/>
                </a:solidFill>
              </a:rPr>
              <a:t>In this set of notes we introduce the Spectral Domain </a:t>
            </a:r>
            <a:r>
              <a:rPr lang="en-US" sz="2000" b="0" dirty="0" err="1">
                <a:solidFill>
                  <a:srgbClr val="0000FF"/>
                </a:solidFill>
              </a:rPr>
              <a:t>Immitance</a:t>
            </a:r>
            <a:r>
              <a:rPr lang="en-US" sz="2000" b="0" dirty="0">
                <a:solidFill>
                  <a:srgbClr val="0000FF"/>
                </a:solidFill>
              </a:rPr>
              <a:t> (SDI) method, which is a powerful method for solving for the fields due to sources inside of layered media. </a:t>
            </a:r>
          </a:p>
        </p:txBody>
      </p:sp>
      <p:sp>
        <p:nvSpPr>
          <p:cNvPr id="40969" name="Text Box 59"/>
          <p:cNvSpPr txBox="1">
            <a:spLocks noChangeArrowheads="1"/>
          </p:cNvSpPr>
          <p:nvPr/>
        </p:nvSpPr>
        <p:spPr bwMode="auto">
          <a:xfrm>
            <a:off x="1577974" y="2716213"/>
            <a:ext cx="1001712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>
              <a:buFont typeface="Wingdings" pitchFamily="2" charset="2"/>
              <a:buChar char="§"/>
            </a:pPr>
            <a:r>
              <a:rPr lang="en-US" sz="2000" b="0" dirty="0"/>
              <a:t>The basic idea is developed here by decomposing a finite current sheet (e.g. a patch antenna) into a set of infinite phased current sheets. </a:t>
            </a:r>
          </a:p>
          <a:p>
            <a:pPr marL="177800" indent="-177800">
              <a:buFont typeface="Wingdings" pitchFamily="2" charset="2"/>
              <a:buChar char="§"/>
            </a:pPr>
            <a:endParaRPr lang="en-US" sz="2000" b="0" dirty="0"/>
          </a:p>
          <a:p>
            <a:pPr marL="177800" indent="-177800">
              <a:buFont typeface="Wingdings" pitchFamily="2" charset="2"/>
              <a:buChar char="§"/>
            </a:pPr>
            <a:r>
              <a:rPr lang="en-US" sz="2000" b="0" dirty="0"/>
              <a:t>The fields are found from an infinite phased current sheet.</a:t>
            </a:r>
          </a:p>
          <a:p>
            <a:pPr marL="177800" indent="-177800"/>
            <a:endParaRPr lang="en-US" sz="2000" b="0" dirty="0"/>
          </a:p>
          <a:p>
            <a:pPr marL="177800" indent="-177800">
              <a:buFont typeface="Wingdings" pitchFamily="2" charset="2"/>
              <a:buChar char="§"/>
            </a:pPr>
            <a:r>
              <a:rPr lang="en-US" sz="2000" b="0" dirty="0"/>
              <a:t>The fields from the infinite current sheets are added together (spectral integration) to recover the fields of the finite current sheet.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9" name="Rectangle 7"/>
          <p:cNvSpPr>
            <a:spLocks noChangeArrowheads="1"/>
          </p:cNvSpPr>
          <p:nvPr/>
        </p:nvSpPr>
        <p:spPr bwMode="auto">
          <a:xfrm>
            <a:off x="1557528" y="1220149"/>
            <a:ext cx="8522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</a:t>
            </a:r>
          </a:p>
        </p:txBody>
      </p:sp>
      <p:graphicFrame>
        <p:nvGraphicFramePr>
          <p:cNvPr id="1843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041528"/>
              </p:ext>
            </p:extLst>
          </p:nvPr>
        </p:nvGraphicFramePr>
        <p:xfrm>
          <a:off x="2590989" y="1077273"/>
          <a:ext cx="3252788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9" name="Equation" r:id="rId3" imgW="1765080" imgH="317160" progId="Equation.DSMT4">
                  <p:embed/>
                </p:oleObj>
              </mc:Choice>
              <mc:Fallback>
                <p:oleObj name="Equation" r:id="rId3" imgW="1765080" imgH="3171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989" y="1077273"/>
                        <a:ext cx="3252788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0" name="Rectangle 9"/>
          <p:cNvSpPr>
            <a:spLocks noChangeArrowheads="1"/>
          </p:cNvSpPr>
          <p:nvPr/>
        </p:nvSpPr>
        <p:spPr bwMode="auto">
          <a:xfrm>
            <a:off x="2740025" y="2341564"/>
            <a:ext cx="1136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Similarly,</a:t>
            </a:r>
          </a:p>
        </p:txBody>
      </p:sp>
      <p:graphicFrame>
        <p:nvGraphicFramePr>
          <p:cNvPr id="1843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161338"/>
              </p:ext>
            </p:extLst>
          </p:nvPr>
        </p:nvGraphicFramePr>
        <p:xfrm>
          <a:off x="4059238" y="2185989"/>
          <a:ext cx="3302000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" name="Equation" r:id="rId5" imgW="1726920" imgH="317160" progId="Equation.DSMT4">
                  <p:embed/>
                </p:oleObj>
              </mc:Choice>
              <mc:Fallback>
                <p:oleObj name="Equation" r:id="rId5" imgW="1726920" imgH="3171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238" y="2185989"/>
                        <a:ext cx="3302000" cy="598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7133942" y="3384077"/>
            <a:ext cx="4167021" cy="2906713"/>
            <a:chOff x="4313404" y="3390900"/>
            <a:chExt cx="4167021" cy="2906713"/>
          </a:xfrm>
        </p:grpSpPr>
        <p:sp>
          <p:nvSpPr>
            <p:cNvPr id="18451" name="Line 11"/>
            <p:cNvSpPr>
              <a:spLocks noChangeShapeType="1"/>
            </p:cNvSpPr>
            <p:nvPr/>
          </p:nvSpPr>
          <p:spPr bwMode="auto">
            <a:xfrm flipV="1">
              <a:off x="5929313" y="3844925"/>
              <a:ext cx="0" cy="24526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Line 12"/>
            <p:cNvSpPr>
              <a:spLocks noChangeShapeType="1"/>
            </p:cNvSpPr>
            <p:nvPr/>
          </p:nvSpPr>
          <p:spPr bwMode="auto">
            <a:xfrm rot="16200000" flipH="1">
              <a:off x="6164429" y="3346450"/>
              <a:ext cx="0" cy="37020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53" name="Group 13"/>
            <p:cNvGrpSpPr>
              <a:grpSpLocks/>
            </p:cNvGrpSpPr>
            <p:nvPr/>
          </p:nvGrpSpPr>
          <p:grpSpPr bwMode="auto">
            <a:xfrm>
              <a:off x="6105525" y="4729163"/>
              <a:ext cx="827088" cy="465137"/>
              <a:chOff x="2509" y="2833"/>
              <a:chExt cx="521" cy="293"/>
            </a:xfrm>
          </p:grpSpPr>
          <p:sp>
            <p:nvSpPr>
              <p:cNvPr id="18457" name="Line 14"/>
              <p:cNvSpPr>
                <a:spLocks noChangeShapeType="1"/>
              </p:cNvSpPr>
              <p:nvPr/>
            </p:nvSpPr>
            <p:spPr bwMode="auto">
              <a:xfrm flipV="1">
                <a:off x="2509" y="2833"/>
                <a:ext cx="521" cy="244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8" name="Line 15"/>
              <p:cNvSpPr>
                <a:spLocks noChangeShapeType="1"/>
              </p:cNvSpPr>
              <p:nvPr/>
            </p:nvSpPr>
            <p:spPr bwMode="auto">
              <a:xfrm>
                <a:off x="2612" y="2918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9" name="Line 16"/>
              <p:cNvSpPr>
                <a:spLocks noChangeShapeType="1"/>
              </p:cNvSpPr>
              <p:nvPr/>
            </p:nvSpPr>
            <p:spPr bwMode="auto">
              <a:xfrm>
                <a:off x="2572" y="2936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0" name="Line 17"/>
              <p:cNvSpPr>
                <a:spLocks noChangeShapeType="1"/>
              </p:cNvSpPr>
              <p:nvPr/>
            </p:nvSpPr>
            <p:spPr bwMode="auto">
              <a:xfrm>
                <a:off x="2534" y="2952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54" name="Freeform 18"/>
            <p:cNvSpPr>
              <a:spLocks/>
            </p:cNvSpPr>
            <p:nvPr/>
          </p:nvSpPr>
          <p:spPr bwMode="auto">
            <a:xfrm>
              <a:off x="6467475" y="5000625"/>
              <a:ext cx="42863" cy="163513"/>
            </a:xfrm>
            <a:custGeom>
              <a:avLst/>
              <a:gdLst>
                <a:gd name="T0" fmla="*/ 0 w 35"/>
                <a:gd name="T1" fmla="*/ 0 h 166"/>
                <a:gd name="T2" fmla="*/ 2147483647 w 35"/>
                <a:gd name="T3" fmla="*/ 2147483647 h 166"/>
                <a:gd name="T4" fmla="*/ 2147483647 w 35"/>
                <a:gd name="T5" fmla="*/ 2147483647 h 166"/>
                <a:gd name="T6" fmla="*/ 0 60000 65536"/>
                <a:gd name="T7" fmla="*/ 0 60000 65536"/>
                <a:gd name="T8" fmla="*/ 0 60000 65536"/>
                <a:gd name="T9" fmla="*/ 0 w 35"/>
                <a:gd name="T10" fmla="*/ 0 h 166"/>
                <a:gd name="T11" fmla="*/ 35 w 35"/>
                <a:gd name="T12" fmla="*/ 166 h 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66">
                  <a:moveTo>
                    <a:pt x="0" y="0"/>
                  </a:moveTo>
                  <a:cubicBezTo>
                    <a:pt x="13" y="17"/>
                    <a:pt x="27" y="35"/>
                    <a:pt x="31" y="63"/>
                  </a:cubicBezTo>
                  <a:cubicBezTo>
                    <a:pt x="35" y="91"/>
                    <a:pt x="25" y="149"/>
                    <a:pt x="24" y="1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8436" name="Object 19"/>
            <p:cNvGraphicFramePr>
              <a:graphicFrameLocks noChangeAspect="1"/>
            </p:cNvGraphicFramePr>
            <p:nvPr/>
          </p:nvGraphicFramePr>
          <p:xfrm>
            <a:off x="6634163" y="4851400"/>
            <a:ext cx="233362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1" name="Equation" r:id="rId7" imgW="126720" imgH="203040" progId="Equation.DSMT4">
                    <p:embed/>
                  </p:oleObj>
                </mc:Choice>
                <mc:Fallback>
                  <p:oleObj name="Equation" r:id="rId7" imgW="126720" imgH="20304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34163" y="4851400"/>
                          <a:ext cx="233362" cy="371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37" name="Object 20"/>
            <p:cNvGraphicFramePr>
              <a:graphicFrameLocks noChangeAspect="1"/>
            </p:cNvGraphicFramePr>
            <p:nvPr/>
          </p:nvGraphicFramePr>
          <p:xfrm>
            <a:off x="8235950" y="5068888"/>
            <a:ext cx="244475" cy="268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2" name="Equation" r:id="rId9" imgW="126720" imgH="139680" progId="Equation.DSMT4">
                    <p:embed/>
                  </p:oleObj>
                </mc:Choice>
                <mc:Fallback>
                  <p:oleObj name="Equation" r:id="rId9" imgW="126720" imgH="13968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35950" y="5068888"/>
                          <a:ext cx="244475" cy="2682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38" name="Object 21"/>
            <p:cNvGraphicFramePr>
              <a:graphicFrameLocks noChangeAspect="1"/>
            </p:cNvGraphicFramePr>
            <p:nvPr/>
          </p:nvGraphicFramePr>
          <p:xfrm>
            <a:off x="5826125" y="3390900"/>
            <a:ext cx="261938" cy="307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3" name="Equation" r:id="rId11" imgW="139680" imgH="164880" progId="Equation.DSMT4">
                    <p:embed/>
                  </p:oleObj>
                </mc:Choice>
                <mc:Fallback>
                  <p:oleObj name="Equation" r:id="rId11" imgW="139680" imgH="16488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26125" y="3390900"/>
                          <a:ext cx="261938" cy="307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39" name="Object 22"/>
            <p:cNvGraphicFramePr>
              <a:graphicFrameLocks noChangeAspect="1"/>
            </p:cNvGraphicFramePr>
            <p:nvPr/>
          </p:nvGraphicFramePr>
          <p:xfrm>
            <a:off x="7162800" y="4587875"/>
            <a:ext cx="328613" cy="504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4" name="Equation" r:id="rId13" imgW="164880" imgH="253800" progId="Equation.DSMT4">
                    <p:embed/>
                  </p:oleObj>
                </mc:Choice>
                <mc:Fallback>
                  <p:oleObj name="Equation" r:id="rId13" imgW="164880" imgH="2538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62800" y="4587875"/>
                          <a:ext cx="328613" cy="5048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40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0431993"/>
                </p:ext>
              </p:extLst>
            </p:nvPr>
          </p:nvGraphicFramePr>
          <p:xfrm>
            <a:off x="7165975" y="3832225"/>
            <a:ext cx="584200" cy="517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5" name="Equation" r:id="rId15" imgW="317160" imgH="279360" progId="Equation.DSMT4">
                    <p:embed/>
                  </p:oleObj>
                </mc:Choice>
                <mc:Fallback>
                  <p:oleObj name="Equation" r:id="rId15" imgW="317160" imgH="27936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65975" y="3832225"/>
                          <a:ext cx="584200" cy="517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55" name="Line 24"/>
            <p:cNvSpPr>
              <a:spLocks noChangeShapeType="1"/>
            </p:cNvSpPr>
            <p:nvPr/>
          </p:nvSpPr>
          <p:spPr bwMode="auto">
            <a:xfrm flipV="1">
              <a:off x="6486525" y="4356100"/>
              <a:ext cx="638175" cy="28892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Line 25"/>
            <p:cNvSpPr>
              <a:spLocks noChangeShapeType="1"/>
            </p:cNvSpPr>
            <p:nvPr/>
          </p:nvSpPr>
          <p:spPr bwMode="auto">
            <a:xfrm flipH="1" flipV="1">
              <a:off x="6175375" y="4095750"/>
              <a:ext cx="277813" cy="55562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8441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0918629"/>
                </p:ext>
              </p:extLst>
            </p:nvPr>
          </p:nvGraphicFramePr>
          <p:xfrm>
            <a:off x="6337300" y="3643313"/>
            <a:ext cx="539750" cy="515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6" name="Equation" r:id="rId17" imgW="291960" imgH="279360" progId="Equation.DSMT4">
                    <p:embed/>
                  </p:oleObj>
                </mc:Choice>
                <mc:Fallback>
                  <p:oleObj name="Equation" r:id="rId17" imgW="291960" imgH="27936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37300" y="3643313"/>
                          <a:ext cx="539750" cy="5159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3707642" y="215926"/>
            <a:ext cx="5158854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ker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Source Model (cont.)</a:t>
            </a:r>
            <a:endParaRPr lang="en-US" sz="3600" kern="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3A9F459-5B8A-3A00-9A40-FA6767AF4E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943452"/>
              </p:ext>
            </p:extLst>
          </p:nvPr>
        </p:nvGraphicFramePr>
        <p:xfrm>
          <a:off x="1332908" y="3368106"/>
          <a:ext cx="47085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7" name="Equation" r:id="rId19" imgW="4709139" imgH="650732" progId="Equation.DSMT4">
                  <p:embed/>
                </p:oleObj>
              </mc:Choice>
              <mc:Fallback>
                <p:oleObj name="Equation" r:id="rId19" imgW="4709139" imgH="65073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332908" y="3368106"/>
                        <a:ext cx="4708525" cy="650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794000" y="204172"/>
            <a:ext cx="65786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 Model (cont.)</a:t>
            </a:r>
          </a:p>
        </p:txBody>
      </p:sp>
      <p:sp>
        <p:nvSpPr>
          <p:cNvPr id="1946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6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7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8" name="Rectangle 9"/>
          <p:cNvSpPr>
            <a:spLocks noChangeArrowheads="1"/>
          </p:cNvSpPr>
          <p:nvPr/>
        </p:nvSpPr>
        <p:spPr bwMode="auto">
          <a:xfrm>
            <a:off x="531032" y="1009937"/>
            <a:ext cx="73461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can now determine the </a:t>
            </a:r>
            <a:r>
              <a:rPr lang="en-US" sz="2000" b="0" dirty="0">
                <a:solidFill>
                  <a:srgbClr val="FF0000"/>
                </a:solidFill>
              </a:rPr>
              <a:t>source amplitude </a:t>
            </a:r>
            <a:r>
              <a:rPr lang="en-US" sz="2000" b="0" dirty="0">
                <a:solidFill>
                  <a:srgbClr val="0000FF"/>
                </a:solidFill>
              </a:rPr>
              <a:t>in the TEN model:</a:t>
            </a:r>
          </a:p>
        </p:txBody>
      </p:sp>
      <p:sp>
        <p:nvSpPr>
          <p:cNvPr id="19469" name="Rectangle 10"/>
          <p:cNvSpPr>
            <a:spLocks noChangeArrowheads="1"/>
          </p:cNvSpPr>
          <p:nvPr/>
        </p:nvSpPr>
        <p:spPr bwMode="auto">
          <a:xfrm>
            <a:off x="2605299" y="3716254"/>
            <a:ext cx="339044" cy="28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so</a:t>
            </a:r>
          </a:p>
        </p:txBody>
      </p:sp>
      <p:graphicFrame>
        <p:nvGraphicFramePr>
          <p:cNvPr id="1945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131102"/>
              </p:ext>
            </p:extLst>
          </p:nvPr>
        </p:nvGraphicFramePr>
        <p:xfrm>
          <a:off x="2679179" y="2551714"/>
          <a:ext cx="3962731" cy="597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4" name="Equation" r:id="rId3" imgW="2387520" imgH="355320" progId="Equation.DSMT4">
                  <p:embed/>
                </p:oleObj>
              </mc:Choice>
              <mc:Fallback>
                <p:oleObj name="Equation" r:id="rId3" imgW="2387520" imgH="3553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9179" y="2551714"/>
                        <a:ext cx="3962731" cy="5977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0" name="Rectangle 12"/>
          <p:cNvSpPr>
            <a:spLocks noChangeArrowheads="1"/>
          </p:cNvSpPr>
          <p:nvPr/>
        </p:nvSpPr>
        <p:spPr bwMode="auto">
          <a:xfrm>
            <a:off x="2826218" y="4688058"/>
            <a:ext cx="225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or</a:t>
            </a:r>
          </a:p>
        </p:txBody>
      </p:sp>
      <p:graphicFrame>
        <p:nvGraphicFramePr>
          <p:cNvPr id="1945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783850"/>
              </p:ext>
            </p:extLst>
          </p:nvPr>
        </p:nvGraphicFramePr>
        <p:xfrm>
          <a:off x="3125575" y="3506008"/>
          <a:ext cx="366395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5" name="Equation" r:id="rId5" imgW="1714320" imgH="304560" progId="Equation.DSMT4">
                  <p:embed/>
                </p:oleObj>
              </mc:Choice>
              <mc:Fallback>
                <p:oleObj name="Equation" r:id="rId5" imgW="1714320" imgH="3045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575" y="3506008"/>
                        <a:ext cx="366395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38320"/>
              </p:ext>
            </p:extLst>
          </p:nvPr>
        </p:nvGraphicFramePr>
        <p:xfrm>
          <a:off x="3869086" y="4614369"/>
          <a:ext cx="18875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6" name="Equation" r:id="rId7" imgW="850680" imgH="253800" progId="Equation.DSMT4">
                  <p:embed/>
                </p:oleObj>
              </mc:Choice>
              <mc:Fallback>
                <p:oleObj name="Equation" r:id="rId7" imgW="850680" imgH="2538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9086" y="4614369"/>
                        <a:ext cx="1887538" cy="5715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2219566" y="5489519"/>
            <a:ext cx="11999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Similarly,</a:t>
            </a:r>
          </a:p>
        </p:txBody>
      </p:sp>
      <p:graphicFrame>
        <p:nvGraphicFramePr>
          <p:cNvPr id="1946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200550"/>
              </p:ext>
            </p:extLst>
          </p:nvPr>
        </p:nvGraphicFramePr>
        <p:xfrm>
          <a:off x="3824714" y="5956726"/>
          <a:ext cx="1830387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7" name="Equation" r:id="rId9" imgW="736560" imgH="253800" progId="Equation.DSMT4">
                  <p:embed/>
                </p:oleObj>
              </mc:Choice>
              <mc:Fallback>
                <p:oleObj name="Equation" r:id="rId9" imgW="736560" imgH="2538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714" y="5956726"/>
                        <a:ext cx="1830387" cy="6413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3" name="TextBox 18"/>
          <p:cNvSpPr txBox="1">
            <a:spLocks noChangeArrowheads="1"/>
          </p:cNvSpPr>
          <p:nvPr/>
        </p:nvSpPr>
        <p:spPr bwMode="auto">
          <a:xfrm>
            <a:off x="1371939" y="1782424"/>
            <a:ext cx="10569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Recall: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1946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457058"/>
              </p:ext>
            </p:extLst>
          </p:nvPr>
        </p:nvGraphicFramePr>
        <p:xfrm>
          <a:off x="2505028" y="1705543"/>
          <a:ext cx="30448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8" name="Equation" r:id="rId11" imgW="1803240" imgH="304560" progId="Equation.DSMT4">
                  <p:embed/>
                </p:oleObj>
              </mc:Choice>
              <mc:Fallback>
                <p:oleObj name="Equation" r:id="rId11" imgW="1803240" imgH="3045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028" y="1705543"/>
                        <a:ext cx="304482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BE18381-A253-31AB-4F72-AA66FB476BD5}"/>
              </a:ext>
            </a:extLst>
          </p:cNvPr>
          <p:cNvSpPr txBox="1"/>
          <p:nvPr/>
        </p:nvSpPr>
        <p:spPr>
          <a:xfrm>
            <a:off x="6517133" y="4598870"/>
            <a:ext cx="4839511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0" dirty="0">
                <a:solidFill>
                  <a:srgbClr val="0000FF"/>
                </a:solidFill>
              </a:rPr>
              <a:t>The zero subscript indicates that the current has the exponential phase term suppressed.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84700" y="271464"/>
            <a:ext cx="23114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TEN</a:t>
            </a:r>
          </a:p>
        </p:txBody>
      </p:sp>
      <p:sp>
        <p:nvSpPr>
          <p:cNvPr id="2049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2" name="Rectangle 7"/>
          <p:cNvSpPr>
            <a:spLocks noChangeArrowheads="1"/>
          </p:cNvSpPr>
          <p:nvPr/>
        </p:nvSpPr>
        <p:spPr bwMode="auto">
          <a:xfrm>
            <a:off x="3706813" y="1057276"/>
            <a:ext cx="42481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TEN models are shown below.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2154238" y="2212976"/>
            <a:ext cx="3124200" cy="3000375"/>
            <a:chOff x="630238" y="2212975"/>
            <a:chExt cx="3124200" cy="3000375"/>
          </a:xfrm>
        </p:grpSpPr>
        <p:sp>
          <p:nvSpPr>
            <p:cNvPr id="20503" name="Line 9"/>
            <p:cNvSpPr>
              <a:spLocks noChangeShapeType="1"/>
            </p:cNvSpPr>
            <p:nvPr/>
          </p:nvSpPr>
          <p:spPr bwMode="auto">
            <a:xfrm>
              <a:off x="1335088" y="2508250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Line 10"/>
            <p:cNvSpPr>
              <a:spLocks noChangeShapeType="1"/>
            </p:cNvSpPr>
            <p:nvPr/>
          </p:nvSpPr>
          <p:spPr bwMode="auto">
            <a:xfrm>
              <a:off x="2998788" y="2508250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Oval 11"/>
            <p:cNvSpPr>
              <a:spLocks noChangeArrowheads="1"/>
            </p:cNvSpPr>
            <p:nvPr/>
          </p:nvSpPr>
          <p:spPr bwMode="auto">
            <a:xfrm>
              <a:off x="1271588" y="2724150"/>
              <a:ext cx="114300" cy="11430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Oval 12"/>
            <p:cNvSpPr>
              <a:spLocks noChangeArrowheads="1"/>
            </p:cNvSpPr>
            <p:nvPr/>
          </p:nvSpPr>
          <p:spPr bwMode="auto">
            <a:xfrm>
              <a:off x="2935288" y="4887913"/>
              <a:ext cx="114300" cy="11430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Oval 13"/>
            <p:cNvSpPr>
              <a:spLocks noChangeArrowheads="1"/>
            </p:cNvSpPr>
            <p:nvPr/>
          </p:nvSpPr>
          <p:spPr bwMode="auto">
            <a:xfrm>
              <a:off x="1271588" y="4895850"/>
              <a:ext cx="114300" cy="11430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Oval 14"/>
            <p:cNvSpPr>
              <a:spLocks noChangeArrowheads="1"/>
            </p:cNvSpPr>
            <p:nvPr/>
          </p:nvSpPr>
          <p:spPr bwMode="auto">
            <a:xfrm>
              <a:off x="2947988" y="2698750"/>
              <a:ext cx="114300" cy="11430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Line 15"/>
            <p:cNvSpPr>
              <a:spLocks noChangeShapeType="1"/>
            </p:cNvSpPr>
            <p:nvPr/>
          </p:nvSpPr>
          <p:spPr bwMode="auto">
            <a:xfrm flipH="1">
              <a:off x="2465388" y="3778250"/>
              <a:ext cx="533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0" name="Line 16"/>
            <p:cNvSpPr>
              <a:spLocks noChangeShapeType="1"/>
            </p:cNvSpPr>
            <p:nvPr/>
          </p:nvSpPr>
          <p:spPr bwMode="auto">
            <a:xfrm flipH="1" flipV="1">
              <a:off x="1322388" y="3778250"/>
              <a:ext cx="631825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1" name="Oval 17"/>
            <p:cNvSpPr>
              <a:spLocks noChangeArrowheads="1"/>
            </p:cNvSpPr>
            <p:nvPr/>
          </p:nvSpPr>
          <p:spPr bwMode="auto">
            <a:xfrm>
              <a:off x="1970088" y="3536950"/>
              <a:ext cx="482600" cy="469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512" name="Line 18"/>
            <p:cNvSpPr>
              <a:spLocks noChangeShapeType="1"/>
            </p:cNvSpPr>
            <p:nvPr/>
          </p:nvSpPr>
          <p:spPr bwMode="auto">
            <a:xfrm flipH="1" flipV="1">
              <a:off x="2017404" y="3771901"/>
              <a:ext cx="34448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482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008200"/>
                </p:ext>
              </p:extLst>
            </p:nvPr>
          </p:nvGraphicFramePr>
          <p:xfrm>
            <a:off x="1873250" y="2868612"/>
            <a:ext cx="649288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2" name="Equation" r:id="rId3" imgW="291960" imgH="241200" progId="Equation.DSMT4">
                    <p:embed/>
                  </p:oleObj>
                </mc:Choice>
                <mc:Fallback>
                  <p:oleObj name="Equation" r:id="rId3" imgW="291960" imgH="24120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3250" y="2868612"/>
                          <a:ext cx="649288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3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49413896"/>
                </p:ext>
              </p:extLst>
            </p:nvPr>
          </p:nvGraphicFramePr>
          <p:xfrm>
            <a:off x="1922463" y="4259262"/>
            <a:ext cx="64770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3" name="Equation" r:id="rId5" imgW="291960" imgH="241200" progId="Equation.DSMT4">
                    <p:embed/>
                  </p:oleObj>
                </mc:Choice>
                <mc:Fallback>
                  <p:oleObj name="Equation" r:id="rId5" imgW="291960" imgH="24120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2463" y="4259262"/>
                          <a:ext cx="647700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4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3468012"/>
                </p:ext>
              </p:extLst>
            </p:nvPr>
          </p:nvGraphicFramePr>
          <p:xfrm>
            <a:off x="3162300" y="3517899"/>
            <a:ext cx="592138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4" name="Equation" r:id="rId7" imgW="266400" imgH="241200" progId="Equation.DSMT4">
                    <p:embed/>
                  </p:oleObj>
                </mc:Choice>
                <mc:Fallback>
                  <p:oleObj name="Equation" r:id="rId7" imgW="266400" imgH="24120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2300" y="3517899"/>
                          <a:ext cx="592138" cy="533400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5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7746534"/>
                </p:ext>
              </p:extLst>
            </p:nvPr>
          </p:nvGraphicFramePr>
          <p:xfrm>
            <a:off x="630238" y="3113087"/>
            <a:ext cx="593725" cy="420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5" name="Equation" r:id="rId9" imgW="266400" imgH="190440" progId="Equation.DSMT4">
                    <p:embed/>
                  </p:oleObj>
                </mc:Choice>
                <mc:Fallback>
                  <p:oleObj name="Equation" r:id="rId9" imgW="266400" imgH="19044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0238" y="3113087"/>
                          <a:ext cx="593725" cy="4206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13" name="Line 23"/>
            <p:cNvSpPr>
              <a:spLocks noChangeShapeType="1"/>
            </p:cNvSpPr>
            <p:nvPr/>
          </p:nvSpPr>
          <p:spPr bwMode="auto">
            <a:xfrm flipV="1">
              <a:off x="1338263" y="3200400"/>
              <a:ext cx="0" cy="34801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490" name="Object 39"/>
            <p:cNvGraphicFramePr>
              <a:graphicFrameLocks noChangeAspect="1"/>
            </p:cNvGraphicFramePr>
            <p:nvPr/>
          </p:nvGraphicFramePr>
          <p:xfrm>
            <a:off x="1454150" y="2381250"/>
            <a:ext cx="311150" cy="307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6" name="Equation" r:id="rId11" imgW="139680" imgH="139680" progId="Equation.DSMT4">
                    <p:embed/>
                  </p:oleObj>
                </mc:Choice>
                <mc:Fallback>
                  <p:oleObj name="Equation" r:id="rId11" imgW="139680" imgH="139680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4150" y="2381250"/>
                          <a:ext cx="311150" cy="307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1" name="Object 40"/>
            <p:cNvGraphicFramePr>
              <a:graphicFrameLocks noChangeAspect="1"/>
            </p:cNvGraphicFramePr>
            <p:nvPr/>
          </p:nvGraphicFramePr>
          <p:xfrm>
            <a:off x="2554288" y="2462213"/>
            <a:ext cx="280987" cy="225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7" name="Equation" r:id="rId13" imgW="126720" imgH="101520" progId="Equation.DSMT4">
                    <p:embed/>
                  </p:oleObj>
                </mc:Choice>
                <mc:Fallback>
                  <p:oleObj name="Equation" r:id="rId13" imgW="126720" imgH="101520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4288" y="2462213"/>
                          <a:ext cx="280987" cy="225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2599354"/>
                </p:ext>
              </p:extLst>
            </p:nvPr>
          </p:nvGraphicFramePr>
          <p:xfrm>
            <a:off x="1885950" y="2212975"/>
            <a:ext cx="649288" cy="449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8" name="Equation" r:id="rId15" imgW="291960" imgH="203040" progId="Equation.DSMT4">
                    <p:embed/>
                  </p:oleObj>
                </mc:Choice>
                <mc:Fallback>
                  <p:oleObj name="Equation" r:id="rId15" imgW="291960" imgH="203040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5950" y="2212975"/>
                          <a:ext cx="649288" cy="4492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7" name="Group 46"/>
          <p:cNvGrpSpPr/>
          <p:nvPr/>
        </p:nvGrpSpPr>
        <p:grpSpPr>
          <a:xfrm>
            <a:off x="6934200" y="2219325"/>
            <a:ext cx="3065463" cy="3000376"/>
            <a:chOff x="5410200" y="2219324"/>
            <a:chExt cx="3065463" cy="3000376"/>
          </a:xfrm>
        </p:grpSpPr>
        <p:sp>
          <p:nvSpPr>
            <p:cNvPr id="20514" name="Line 24"/>
            <p:cNvSpPr>
              <a:spLocks noChangeShapeType="1"/>
            </p:cNvSpPr>
            <p:nvPr/>
          </p:nvSpPr>
          <p:spPr bwMode="auto">
            <a:xfrm>
              <a:off x="6084888" y="2514600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Line 25"/>
            <p:cNvSpPr>
              <a:spLocks noChangeShapeType="1"/>
            </p:cNvSpPr>
            <p:nvPr/>
          </p:nvSpPr>
          <p:spPr bwMode="auto">
            <a:xfrm>
              <a:off x="7748588" y="2514600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Oval 26"/>
            <p:cNvSpPr>
              <a:spLocks noChangeArrowheads="1"/>
            </p:cNvSpPr>
            <p:nvPr/>
          </p:nvSpPr>
          <p:spPr bwMode="auto">
            <a:xfrm>
              <a:off x="6021388" y="2730500"/>
              <a:ext cx="114300" cy="11430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7" name="Oval 27"/>
            <p:cNvSpPr>
              <a:spLocks noChangeArrowheads="1"/>
            </p:cNvSpPr>
            <p:nvPr/>
          </p:nvSpPr>
          <p:spPr bwMode="auto">
            <a:xfrm>
              <a:off x="7685088" y="4914900"/>
              <a:ext cx="114300" cy="11430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8" name="Oval 28"/>
            <p:cNvSpPr>
              <a:spLocks noChangeArrowheads="1"/>
            </p:cNvSpPr>
            <p:nvPr/>
          </p:nvSpPr>
          <p:spPr bwMode="auto">
            <a:xfrm>
              <a:off x="6021388" y="4902200"/>
              <a:ext cx="114300" cy="11430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9" name="Oval 29"/>
            <p:cNvSpPr>
              <a:spLocks noChangeArrowheads="1"/>
            </p:cNvSpPr>
            <p:nvPr/>
          </p:nvSpPr>
          <p:spPr bwMode="auto">
            <a:xfrm>
              <a:off x="7697788" y="2705100"/>
              <a:ext cx="114300" cy="114300"/>
            </a:xfrm>
            <a:prstGeom prst="ellipse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0" name="Line 30"/>
            <p:cNvSpPr>
              <a:spLocks noChangeShapeType="1"/>
            </p:cNvSpPr>
            <p:nvPr/>
          </p:nvSpPr>
          <p:spPr bwMode="auto">
            <a:xfrm flipH="1">
              <a:off x="7215188" y="3784600"/>
              <a:ext cx="533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1" name="Line 31"/>
            <p:cNvSpPr>
              <a:spLocks noChangeShapeType="1"/>
            </p:cNvSpPr>
            <p:nvPr/>
          </p:nvSpPr>
          <p:spPr bwMode="auto">
            <a:xfrm flipH="1">
              <a:off x="6072188" y="3784600"/>
              <a:ext cx="673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2" name="Oval 32"/>
            <p:cNvSpPr>
              <a:spLocks noChangeArrowheads="1"/>
            </p:cNvSpPr>
            <p:nvPr/>
          </p:nvSpPr>
          <p:spPr bwMode="auto">
            <a:xfrm>
              <a:off x="6719888" y="3543300"/>
              <a:ext cx="482600" cy="469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523" name="Line 33"/>
            <p:cNvSpPr>
              <a:spLocks noChangeShapeType="1"/>
            </p:cNvSpPr>
            <p:nvPr/>
          </p:nvSpPr>
          <p:spPr bwMode="auto">
            <a:xfrm flipH="1">
              <a:off x="6778317" y="3784600"/>
              <a:ext cx="32861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486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94246846"/>
                </p:ext>
              </p:extLst>
            </p:nvPr>
          </p:nvGraphicFramePr>
          <p:xfrm>
            <a:off x="6653213" y="2786062"/>
            <a:ext cx="59055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19" name="Equation" r:id="rId17" imgW="266400" imgH="241200" progId="Equation.DSMT4">
                    <p:embed/>
                  </p:oleObj>
                </mc:Choice>
                <mc:Fallback>
                  <p:oleObj name="Equation" r:id="rId17" imgW="266400" imgH="24120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53213" y="2786062"/>
                          <a:ext cx="590550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7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64917876"/>
                </p:ext>
              </p:extLst>
            </p:nvPr>
          </p:nvGraphicFramePr>
          <p:xfrm>
            <a:off x="6597650" y="4329112"/>
            <a:ext cx="592138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20" name="Equation" r:id="rId19" imgW="266400" imgH="241200" progId="Equation.DSMT4">
                    <p:embed/>
                  </p:oleObj>
                </mc:Choice>
                <mc:Fallback>
                  <p:oleObj name="Equation" r:id="rId19" imgW="266400" imgH="241200" progId="Equation.DSMT4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97650" y="4329112"/>
                          <a:ext cx="592138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8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0385776"/>
                </p:ext>
              </p:extLst>
            </p:nvPr>
          </p:nvGraphicFramePr>
          <p:xfrm>
            <a:off x="7939088" y="3524249"/>
            <a:ext cx="536575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21" name="Equation" r:id="rId21" imgW="241200" imgH="241200" progId="Equation.DSMT4">
                    <p:embed/>
                  </p:oleObj>
                </mc:Choice>
                <mc:Fallback>
                  <p:oleObj name="Equation" r:id="rId21" imgW="241200" imgH="241200" progId="Equation.DSMT4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39088" y="3524249"/>
                          <a:ext cx="536575" cy="533400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9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6703596"/>
                </p:ext>
              </p:extLst>
            </p:nvPr>
          </p:nvGraphicFramePr>
          <p:xfrm>
            <a:off x="5410200" y="3119437"/>
            <a:ext cx="534988" cy="420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22" name="Equation" r:id="rId23" imgW="241200" imgH="190440" progId="Equation.DSMT4">
                    <p:embed/>
                  </p:oleObj>
                </mc:Choice>
                <mc:Fallback>
                  <p:oleObj name="Equation" r:id="rId23" imgW="241200" imgH="190440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0200" y="3119437"/>
                          <a:ext cx="534988" cy="4206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24" name="Line 38"/>
            <p:cNvSpPr>
              <a:spLocks noChangeShapeType="1"/>
            </p:cNvSpPr>
            <p:nvPr/>
          </p:nvSpPr>
          <p:spPr bwMode="auto">
            <a:xfrm flipV="1">
              <a:off x="6088063" y="3206749"/>
              <a:ext cx="0" cy="368963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493" name="Object 42"/>
            <p:cNvGraphicFramePr>
              <a:graphicFrameLocks noChangeAspect="1"/>
            </p:cNvGraphicFramePr>
            <p:nvPr/>
          </p:nvGraphicFramePr>
          <p:xfrm>
            <a:off x="6245225" y="2387600"/>
            <a:ext cx="311150" cy="307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23" name="Equation" r:id="rId25" imgW="139680" imgH="139680" progId="Equation.DSMT4">
                    <p:embed/>
                  </p:oleObj>
                </mc:Choice>
                <mc:Fallback>
                  <p:oleObj name="Equation" r:id="rId25" imgW="139680" imgH="139680" progId="Equation.DSMT4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5225" y="2387600"/>
                          <a:ext cx="311150" cy="307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4" name="Object 43"/>
            <p:cNvGraphicFramePr>
              <a:graphicFrameLocks noChangeAspect="1"/>
            </p:cNvGraphicFramePr>
            <p:nvPr/>
          </p:nvGraphicFramePr>
          <p:xfrm>
            <a:off x="7345363" y="2468563"/>
            <a:ext cx="280987" cy="225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24" name="Equation" r:id="rId27" imgW="126720" imgH="101520" progId="Equation.DSMT4">
                    <p:embed/>
                  </p:oleObj>
                </mc:Choice>
                <mc:Fallback>
                  <p:oleObj name="Equation" r:id="rId27" imgW="126720" imgH="101520" progId="Equation.DSMT4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45363" y="2468563"/>
                          <a:ext cx="280987" cy="225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5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6089125"/>
                </p:ext>
              </p:extLst>
            </p:nvPr>
          </p:nvGraphicFramePr>
          <p:xfrm>
            <a:off x="6705600" y="2219324"/>
            <a:ext cx="592138" cy="449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25" name="Equation" r:id="rId29" imgW="266400" imgH="203040" progId="Equation.DSMT4">
                    <p:embed/>
                  </p:oleObj>
                </mc:Choice>
                <mc:Fallback>
                  <p:oleObj name="Equation" r:id="rId29" imgW="266400" imgH="203040" progId="Equation.DSMT4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5600" y="2219324"/>
                          <a:ext cx="592138" cy="4492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4" name="Rectangle 28"/>
          <p:cNvSpPr>
            <a:spLocks noChangeArrowheads="1"/>
          </p:cNvSpPr>
          <p:nvPr/>
        </p:nvSpPr>
        <p:spPr bwMode="auto">
          <a:xfrm>
            <a:off x="4437063" y="4922838"/>
            <a:ext cx="3370262" cy="500062"/>
          </a:xfrm>
          <a:prstGeom prst="rect">
            <a:avLst/>
          </a:prstGeom>
          <a:solidFill>
            <a:srgbClr val="FFCCFF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35500" y="233364"/>
            <a:ext cx="23241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</a:p>
        </p:txBody>
      </p:sp>
      <p:sp>
        <p:nvSpPr>
          <p:cNvPr id="21517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1" name="Rectangle 7"/>
          <p:cNvSpPr>
            <a:spLocks noChangeArrowheads="1"/>
          </p:cNvSpPr>
          <p:nvPr/>
        </p:nvSpPr>
        <p:spPr bwMode="auto">
          <a:xfrm>
            <a:off x="3883026" y="4006850"/>
            <a:ext cx="10128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Assume</a:t>
            </a:r>
          </a:p>
        </p:txBody>
      </p:sp>
      <p:sp>
        <p:nvSpPr>
          <p:cNvPr id="21522" name="Rectangle 8"/>
          <p:cNvSpPr>
            <a:spLocks noChangeArrowheads="1"/>
          </p:cNvSpPr>
          <p:nvPr/>
        </p:nvSpPr>
        <p:spPr bwMode="auto">
          <a:xfrm>
            <a:off x="4710113" y="5056189"/>
            <a:ext cx="495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/>
              <a:t>Find</a:t>
            </a:r>
          </a:p>
        </p:txBody>
      </p:sp>
      <p:sp>
        <p:nvSpPr>
          <p:cNvPr id="21523" name="Rectangle 9"/>
          <p:cNvSpPr>
            <a:spLocks noChangeArrowheads="1"/>
          </p:cNvSpPr>
          <p:nvPr/>
        </p:nvSpPr>
        <p:spPr bwMode="auto">
          <a:xfrm>
            <a:off x="2687639" y="2152651"/>
            <a:ext cx="6334125" cy="1179513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Line 10"/>
          <p:cNvSpPr>
            <a:spLocks noChangeShapeType="1"/>
          </p:cNvSpPr>
          <p:nvPr/>
        </p:nvSpPr>
        <p:spPr bwMode="auto">
          <a:xfrm>
            <a:off x="7415213" y="2118034"/>
            <a:ext cx="2349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1506" name="Object 11"/>
          <p:cNvGraphicFramePr>
            <a:graphicFrameLocks noChangeAspect="1"/>
          </p:cNvGraphicFramePr>
          <p:nvPr/>
        </p:nvGraphicFramePr>
        <p:xfrm>
          <a:off x="7616826" y="1441451"/>
          <a:ext cx="10064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0" name="Equation" r:id="rId3" imgW="545760" imgH="253800" progId="Equation.DSMT4">
                  <p:embed/>
                </p:oleObj>
              </mc:Choice>
              <mc:Fallback>
                <p:oleObj name="Equation" r:id="rId3" imgW="54576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6826" y="1441451"/>
                        <a:ext cx="10064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5" name="Line 12"/>
          <p:cNvSpPr>
            <a:spLocks noChangeShapeType="1"/>
          </p:cNvSpPr>
          <p:nvPr/>
        </p:nvSpPr>
        <p:spPr bwMode="auto">
          <a:xfrm>
            <a:off x="2943225" y="2118501"/>
            <a:ext cx="57721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1507" name="Object 13"/>
          <p:cNvGraphicFramePr>
            <a:graphicFrameLocks noChangeAspect="1"/>
          </p:cNvGraphicFramePr>
          <p:nvPr/>
        </p:nvGraphicFramePr>
        <p:xfrm>
          <a:off x="5729289" y="1223964"/>
          <a:ext cx="225425" cy="22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1" name="Equation" r:id="rId5" imgW="126720" imgH="126720" progId="Equation.DSMT4">
                  <p:embed/>
                </p:oleObj>
              </mc:Choice>
              <mc:Fallback>
                <p:oleObj name="Equation" r:id="rId5" imgW="126720" imgH="1267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9289" y="1223964"/>
                        <a:ext cx="225425" cy="223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6" name="Line 14"/>
          <p:cNvSpPr>
            <a:spLocks noChangeShapeType="1"/>
          </p:cNvSpPr>
          <p:nvPr/>
        </p:nvSpPr>
        <p:spPr bwMode="auto">
          <a:xfrm flipV="1">
            <a:off x="5829300" y="1585914"/>
            <a:ext cx="0" cy="441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27" name="Line 15"/>
          <p:cNvSpPr>
            <a:spLocks noChangeShapeType="1"/>
          </p:cNvSpPr>
          <p:nvPr/>
        </p:nvSpPr>
        <p:spPr bwMode="auto">
          <a:xfrm>
            <a:off x="9115426" y="2152650"/>
            <a:ext cx="517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1508" name="Object 16"/>
          <p:cNvGraphicFramePr>
            <a:graphicFrameLocks noChangeAspect="1"/>
          </p:cNvGraphicFramePr>
          <p:nvPr/>
        </p:nvGraphicFramePr>
        <p:xfrm>
          <a:off x="9755188" y="2005014"/>
          <a:ext cx="2222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2" name="Equation" r:id="rId7" imgW="126720" imgH="139680" progId="Equation.DSMT4">
                  <p:embed/>
                </p:oleObj>
              </mc:Choice>
              <mc:Fallback>
                <p:oleObj name="Equation" r:id="rId7" imgW="126720" imgH="1396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5188" y="2005014"/>
                        <a:ext cx="22225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17"/>
          <p:cNvGraphicFramePr>
            <a:graphicFrameLocks noChangeAspect="1"/>
          </p:cNvGraphicFramePr>
          <p:nvPr/>
        </p:nvGraphicFramePr>
        <p:xfrm>
          <a:off x="3448051" y="2463800"/>
          <a:ext cx="42386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3" name="Equation" r:id="rId9" imgW="164880" imgH="228600" progId="Equation.DSMT4">
                  <p:embed/>
                </p:oleObj>
              </mc:Choice>
              <mc:Fallback>
                <p:oleObj name="Equation" r:id="rId9" imgW="164880" imgH="228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051" y="2463800"/>
                        <a:ext cx="423863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8" name="Line 19"/>
          <p:cNvSpPr>
            <a:spLocks noChangeShapeType="1"/>
          </p:cNvSpPr>
          <p:nvPr/>
        </p:nvSpPr>
        <p:spPr bwMode="auto">
          <a:xfrm>
            <a:off x="8782050" y="2181225"/>
            <a:ext cx="0" cy="1085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151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798307"/>
              </p:ext>
            </p:extLst>
          </p:nvPr>
        </p:nvGraphicFramePr>
        <p:xfrm>
          <a:off x="8155700" y="2515383"/>
          <a:ext cx="3270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4"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5700" y="2515383"/>
                        <a:ext cx="3270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558331"/>
              </p:ext>
            </p:extLst>
          </p:nvPr>
        </p:nvGraphicFramePr>
        <p:xfrm>
          <a:off x="5116964" y="3903806"/>
          <a:ext cx="2792413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5" name="Equation" r:id="rId13" imgW="1307880" imgH="266400" progId="Equation.DSMT4">
                  <p:embed/>
                </p:oleObj>
              </mc:Choice>
              <mc:Fallback>
                <p:oleObj name="Equation" r:id="rId13" imgW="1307880" imgH="2664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964" y="3903806"/>
                        <a:ext cx="2792413" cy="5603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22"/>
          <p:cNvGraphicFramePr>
            <a:graphicFrameLocks noChangeAspect="1"/>
          </p:cNvGraphicFramePr>
          <p:nvPr/>
        </p:nvGraphicFramePr>
        <p:xfrm>
          <a:off x="5397500" y="4999039"/>
          <a:ext cx="9144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6" name="Equation" r:id="rId15" imgW="532937" imgH="215713" progId="Equation.3">
                  <p:embed/>
                </p:oleObj>
              </mc:Choice>
              <mc:Fallback>
                <p:oleObj name="Equation" r:id="rId15" imgW="532937" imgH="215713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0" y="4999039"/>
                        <a:ext cx="91440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23"/>
          <p:cNvGraphicFramePr>
            <a:graphicFrameLocks noChangeAspect="1"/>
          </p:cNvGraphicFramePr>
          <p:nvPr/>
        </p:nvGraphicFramePr>
        <p:xfrm>
          <a:off x="6899275" y="4975225"/>
          <a:ext cx="6858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7" name="Equation" r:id="rId17" imgW="342603" imgH="177646" progId="Equation.3">
                  <p:embed/>
                </p:oleObj>
              </mc:Choice>
              <mc:Fallback>
                <p:oleObj name="Equation" r:id="rId17" imgW="342603" imgH="177646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9275" y="4975225"/>
                        <a:ext cx="6858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9" name="Rectangle 24"/>
          <p:cNvSpPr>
            <a:spLocks noChangeArrowheads="1"/>
          </p:cNvSpPr>
          <p:nvPr/>
        </p:nvSpPr>
        <p:spPr bwMode="auto">
          <a:xfrm>
            <a:off x="6410326" y="5057775"/>
            <a:ext cx="295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/>
              <a:t>for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818865" y="5902301"/>
            <a:ext cx="10856794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Note:</a:t>
            </a:r>
            <a:r>
              <a:rPr lang="en-US" b="0" dirty="0"/>
              <a:t> If we wanted to find </a:t>
            </a:r>
            <a:r>
              <a:rPr lang="en-US" sz="2000" b="0" i="1" dirty="0" err="1">
                <a:latin typeface="Times New Roman" pitchFamily="18" charset="0"/>
              </a:rPr>
              <a:t>E</a:t>
            </a:r>
            <a:r>
              <a:rPr lang="en-US" sz="2000" b="0" i="1" baseline="-25000" dirty="0" err="1">
                <a:latin typeface="Times New Roman" pitchFamily="18" charset="0"/>
              </a:rPr>
              <a:t>z</a:t>
            </a:r>
            <a:r>
              <a:rPr lang="en-US" b="0" dirty="0"/>
              <a:t>, we would need to find the transverse magnetic field first, and then apply Ampere’s law.</a:t>
            </a:r>
          </a:p>
        </p:txBody>
      </p:sp>
      <p:cxnSp>
        <p:nvCxnSpPr>
          <p:cNvPr id="21531" name="Straight Connector 27"/>
          <p:cNvCxnSpPr>
            <a:cxnSpLocks noChangeShapeType="1"/>
          </p:cNvCxnSpPr>
          <p:nvPr/>
        </p:nvCxnSpPr>
        <p:spPr bwMode="auto">
          <a:xfrm>
            <a:off x="2682876" y="3349625"/>
            <a:ext cx="6348413" cy="0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</p:spPr>
      </p:cxn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299291"/>
              </p:ext>
            </p:extLst>
          </p:nvPr>
        </p:nvGraphicFramePr>
        <p:xfrm>
          <a:off x="965199" y="2560637"/>
          <a:ext cx="85019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8" name="Equation" r:id="rId19" imgW="507960" imgH="228600" progId="Equation.DSMT4">
                  <p:embed/>
                </p:oleObj>
              </mc:Choice>
              <mc:Fallback>
                <p:oleObj name="Equation" r:id="rId19" imgW="507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965199" y="2560637"/>
                        <a:ext cx="850193" cy="382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907979"/>
              </p:ext>
            </p:extLst>
          </p:nvPr>
        </p:nvGraphicFramePr>
        <p:xfrm>
          <a:off x="9336088" y="3852863"/>
          <a:ext cx="852487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9" name="Equation" r:id="rId21" imgW="852085" imgH="903814" progId="Equation.DSMT4">
                  <p:embed/>
                </p:oleObj>
              </mc:Choice>
              <mc:Fallback>
                <p:oleObj name="Equation" r:id="rId21" imgW="852085" imgH="90381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9336088" y="3852863"/>
                        <a:ext cx="852487" cy="903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90975" y="169864"/>
            <a:ext cx="40195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(cont.)</a:t>
            </a:r>
          </a:p>
        </p:txBody>
      </p:sp>
      <p:sp>
        <p:nvSpPr>
          <p:cNvPr id="2253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0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425330"/>
              </p:ext>
            </p:extLst>
          </p:nvPr>
        </p:nvGraphicFramePr>
        <p:xfrm>
          <a:off x="4533901" y="1181599"/>
          <a:ext cx="2792413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4" name="Equation" r:id="rId3" imgW="1307880" imgH="266400" progId="Equation.DSMT4">
                  <p:embed/>
                </p:oleObj>
              </mc:Choice>
              <mc:Fallback>
                <p:oleObj name="Equation" r:id="rId3" imgW="1307880" imgH="2664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1" y="1181599"/>
                        <a:ext cx="2792413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699346"/>
              </p:ext>
            </p:extLst>
          </p:nvPr>
        </p:nvGraphicFramePr>
        <p:xfrm>
          <a:off x="4530725" y="4554538"/>
          <a:ext cx="2724150" cy="156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5" name="Equation" r:id="rId5" imgW="1460160" imgH="838080" progId="Equation.DSMT4">
                  <p:embed/>
                </p:oleObj>
              </mc:Choice>
              <mc:Fallback>
                <p:oleObj name="Equation" r:id="rId5" imgW="1460160" imgH="8380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0725" y="4554538"/>
                        <a:ext cx="2724150" cy="15668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9" name="Rectangle 26"/>
          <p:cNvSpPr>
            <a:spLocks noChangeArrowheads="1"/>
          </p:cNvSpPr>
          <p:nvPr/>
        </p:nvSpPr>
        <p:spPr bwMode="auto">
          <a:xfrm>
            <a:off x="3146424" y="4038600"/>
            <a:ext cx="2397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unit vectors are</a:t>
            </a:r>
          </a:p>
        </p:txBody>
      </p:sp>
      <p:graphicFrame>
        <p:nvGraphicFramePr>
          <p:cNvPr id="22532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273379"/>
              </p:ext>
            </p:extLst>
          </p:nvPr>
        </p:nvGraphicFramePr>
        <p:xfrm>
          <a:off x="4296985" y="2468965"/>
          <a:ext cx="852487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6" name="Equation" r:id="rId7" imgW="457200" imgH="482400" progId="Equation.DSMT4">
                  <p:embed/>
                </p:oleObj>
              </mc:Choice>
              <mc:Fallback>
                <p:oleObj name="Equation" r:id="rId7" imgW="457200" imgH="4824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6985" y="2468965"/>
                        <a:ext cx="852487" cy="90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0" name="Rectangle 28"/>
          <p:cNvSpPr>
            <a:spLocks noChangeArrowheads="1"/>
          </p:cNvSpPr>
          <p:nvPr/>
        </p:nvSpPr>
        <p:spPr bwMode="auto">
          <a:xfrm>
            <a:off x="1228347" y="2141940"/>
            <a:ext cx="28483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In this example we have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705540"/>
              </p:ext>
            </p:extLst>
          </p:nvPr>
        </p:nvGraphicFramePr>
        <p:xfrm>
          <a:off x="6118224" y="2678112"/>
          <a:ext cx="1479981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7" name="Equation" r:id="rId9" imgW="888840" imgH="279360" progId="Equation.DSMT4">
                  <p:embed/>
                </p:oleObj>
              </mc:Choice>
              <mc:Fallback>
                <p:oleObj name="Equation" r:id="rId9" imgW="8888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18224" y="2678112"/>
                        <a:ext cx="1479981" cy="465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ight Brace 2"/>
          <p:cNvSpPr/>
          <p:nvPr/>
        </p:nvSpPr>
        <p:spPr bwMode="auto">
          <a:xfrm>
            <a:off x="5210175" y="2466975"/>
            <a:ext cx="533400" cy="8763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43401" y="183267"/>
            <a:ext cx="3712029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(cont.)</a:t>
            </a:r>
          </a:p>
        </p:txBody>
      </p:sp>
      <p:sp>
        <p:nvSpPr>
          <p:cNvPr id="2355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5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557591"/>
              </p:ext>
            </p:extLst>
          </p:nvPr>
        </p:nvGraphicFramePr>
        <p:xfrm>
          <a:off x="2314575" y="893763"/>
          <a:ext cx="2679700" cy="290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4" name="Equation" r:id="rId3" imgW="1574640" imgH="1701720" progId="Equation.DSMT4">
                  <p:embed/>
                </p:oleObj>
              </mc:Choice>
              <mc:Fallback>
                <p:oleObj name="Equation" r:id="rId3" imgW="1574640" imgH="17017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575" y="893763"/>
                        <a:ext cx="2679700" cy="2900362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37271"/>
              </p:ext>
            </p:extLst>
          </p:nvPr>
        </p:nvGraphicFramePr>
        <p:xfrm>
          <a:off x="2326992" y="3941245"/>
          <a:ext cx="2663540" cy="2605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5" name="Equation" r:id="rId5" imgW="1739880" imgH="1701720" progId="Equation.DSMT4">
                  <p:embed/>
                </p:oleObj>
              </mc:Choice>
              <mc:Fallback>
                <p:oleObj name="Equation" r:id="rId5" imgW="1739880" imgH="17017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6992" y="3941245"/>
                        <a:ext cx="2663540" cy="2605320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6978650" y="963613"/>
            <a:ext cx="2770188" cy="2026104"/>
            <a:chOff x="5454650" y="963613"/>
            <a:chExt cx="2770188" cy="2026104"/>
          </a:xfrm>
        </p:grpSpPr>
        <p:sp>
          <p:nvSpPr>
            <p:cNvPr id="23577" name="Line 38"/>
            <p:cNvSpPr>
              <a:spLocks noChangeShapeType="1"/>
            </p:cNvSpPr>
            <p:nvPr/>
          </p:nvSpPr>
          <p:spPr bwMode="auto">
            <a:xfrm flipH="1" flipV="1">
              <a:off x="5590871" y="1635556"/>
              <a:ext cx="0" cy="12512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Line 39"/>
            <p:cNvSpPr>
              <a:spLocks noChangeShapeType="1"/>
            </p:cNvSpPr>
            <p:nvPr/>
          </p:nvSpPr>
          <p:spPr bwMode="auto">
            <a:xfrm rot="5400000" flipH="1" flipV="1">
              <a:off x="6740510" y="1740359"/>
              <a:ext cx="0" cy="229768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Freeform 40"/>
            <p:cNvSpPr>
              <a:spLocks/>
            </p:cNvSpPr>
            <p:nvPr/>
          </p:nvSpPr>
          <p:spPr bwMode="auto">
            <a:xfrm>
              <a:off x="6065496" y="2674043"/>
              <a:ext cx="42859" cy="163554"/>
            </a:xfrm>
            <a:custGeom>
              <a:avLst/>
              <a:gdLst>
                <a:gd name="T0" fmla="*/ 0 w 35"/>
                <a:gd name="T1" fmla="*/ 0 h 166"/>
                <a:gd name="T2" fmla="*/ 2147483647 w 35"/>
                <a:gd name="T3" fmla="*/ 2147483647 h 166"/>
                <a:gd name="T4" fmla="*/ 2147483647 w 35"/>
                <a:gd name="T5" fmla="*/ 2147483647 h 166"/>
                <a:gd name="T6" fmla="*/ 0 60000 65536"/>
                <a:gd name="T7" fmla="*/ 0 60000 65536"/>
                <a:gd name="T8" fmla="*/ 0 60000 65536"/>
                <a:gd name="T9" fmla="*/ 0 w 35"/>
                <a:gd name="T10" fmla="*/ 0 h 166"/>
                <a:gd name="T11" fmla="*/ 35 w 35"/>
                <a:gd name="T12" fmla="*/ 166 h 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66">
                  <a:moveTo>
                    <a:pt x="0" y="0"/>
                  </a:moveTo>
                  <a:cubicBezTo>
                    <a:pt x="13" y="17"/>
                    <a:pt x="27" y="35"/>
                    <a:pt x="31" y="63"/>
                  </a:cubicBezTo>
                  <a:cubicBezTo>
                    <a:pt x="35" y="91"/>
                    <a:pt x="25" y="149"/>
                    <a:pt x="24" y="1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Line 44"/>
            <p:cNvSpPr>
              <a:spLocks noChangeShapeType="1"/>
            </p:cNvSpPr>
            <p:nvPr/>
          </p:nvSpPr>
          <p:spPr bwMode="auto">
            <a:xfrm rot="5400000" flipH="1" flipV="1">
              <a:off x="5825593" y="1394479"/>
              <a:ext cx="1267144" cy="171118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1" name="Line 46"/>
            <p:cNvSpPr>
              <a:spLocks noChangeShapeType="1"/>
            </p:cNvSpPr>
            <p:nvPr/>
          </p:nvSpPr>
          <p:spPr bwMode="auto">
            <a:xfrm flipV="1">
              <a:off x="7240817" y="1441164"/>
              <a:ext cx="280006" cy="238997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2" name="Line 48"/>
            <p:cNvSpPr>
              <a:spLocks noChangeShapeType="1"/>
            </p:cNvSpPr>
            <p:nvPr/>
          </p:nvSpPr>
          <p:spPr bwMode="auto">
            <a:xfrm flipH="1" flipV="1">
              <a:off x="6996288" y="1393013"/>
              <a:ext cx="229432" cy="307907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3585" name="Picture 4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634339" y="1049289"/>
              <a:ext cx="273028" cy="465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86" name="Picture 5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741268" y="963613"/>
              <a:ext cx="246044" cy="465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2" name="Object 16"/>
            <p:cNvGraphicFramePr>
              <a:graphicFrameLocks noChangeAspect="1"/>
            </p:cNvGraphicFramePr>
            <p:nvPr/>
          </p:nvGraphicFramePr>
          <p:xfrm>
            <a:off x="8002588" y="2745242"/>
            <a:ext cx="222250" cy="244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6" name="Equation" r:id="rId9" imgW="126720" imgH="139680" progId="Equation.DSMT4">
                    <p:embed/>
                  </p:oleObj>
                </mc:Choice>
                <mc:Fallback>
                  <p:oleObj name="Equation" r:id="rId9" imgW="126720" imgH="13968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02588" y="2745242"/>
                          <a:ext cx="222250" cy="244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57" name="Object 16"/>
            <p:cNvGraphicFramePr>
              <a:graphicFrameLocks noChangeAspect="1"/>
            </p:cNvGraphicFramePr>
            <p:nvPr/>
          </p:nvGraphicFramePr>
          <p:xfrm>
            <a:off x="5454650" y="1198563"/>
            <a:ext cx="24447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7" name="Equation" r:id="rId11" imgW="139680" imgH="164880" progId="Equation.DSMT4">
                    <p:embed/>
                  </p:oleObj>
                </mc:Choice>
                <mc:Fallback>
                  <p:oleObj name="Equation" r:id="rId11" imgW="139680" imgH="16488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54650" y="1198563"/>
                          <a:ext cx="24447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7705455"/>
                </p:ext>
              </p:extLst>
            </p:nvPr>
          </p:nvGraphicFramePr>
          <p:xfrm>
            <a:off x="6434138" y="2374900"/>
            <a:ext cx="104457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8" name="Equation" r:id="rId13" imgW="596880" imgH="253800" progId="Equation.DSMT4">
                    <p:embed/>
                  </p:oleObj>
                </mc:Choice>
                <mc:Fallback>
                  <p:oleObj name="Equation" r:id="rId13" imgW="596880" imgH="25380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34138" y="2374900"/>
                          <a:ext cx="1044575" cy="444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5"/>
          <p:cNvGrpSpPr/>
          <p:nvPr/>
        </p:nvGrpSpPr>
        <p:grpSpPr>
          <a:xfrm>
            <a:off x="6832777" y="3245910"/>
            <a:ext cx="3090863" cy="3293262"/>
            <a:chOff x="6832777" y="3245910"/>
            <a:chExt cx="3090863" cy="3293262"/>
          </a:xfrm>
        </p:grpSpPr>
        <p:sp>
          <p:nvSpPr>
            <p:cNvPr id="23562" name="Rectangle 9"/>
            <p:cNvSpPr>
              <a:spLocks noChangeArrowheads="1"/>
            </p:cNvSpPr>
            <p:nvPr/>
          </p:nvSpPr>
          <p:spPr bwMode="auto">
            <a:xfrm>
              <a:off x="6832777" y="3247950"/>
              <a:ext cx="2582863" cy="2573338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Right Arrow 10"/>
            <p:cNvSpPr>
              <a:spLocks noChangeArrowheads="1"/>
            </p:cNvSpPr>
            <p:nvPr/>
          </p:nvSpPr>
          <p:spPr bwMode="auto">
            <a:xfrm>
              <a:off x="7736065" y="4482572"/>
              <a:ext cx="850900" cy="190500"/>
            </a:xfrm>
            <a:prstGeom prst="rightArrow">
              <a:avLst>
                <a:gd name="adj1" fmla="val 50000"/>
                <a:gd name="adj2" fmla="val 50250"/>
              </a:avLst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Right Arrow 11"/>
            <p:cNvSpPr>
              <a:spLocks noChangeArrowheads="1"/>
            </p:cNvSpPr>
            <p:nvPr/>
          </p:nvSpPr>
          <p:spPr bwMode="auto">
            <a:xfrm>
              <a:off x="7739240" y="3731685"/>
              <a:ext cx="850900" cy="190500"/>
            </a:xfrm>
            <a:prstGeom prst="rightArrow">
              <a:avLst>
                <a:gd name="adj1" fmla="val 50000"/>
                <a:gd name="adj2" fmla="val 50250"/>
              </a:avLst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Right Arrow 12"/>
            <p:cNvSpPr>
              <a:spLocks noChangeArrowheads="1"/>
            </p:cNvSpPr>
            <p:nvPr/>
          </p:nvSpPr>
          <p:spPr bwMode="auto">
            <a:xfrm>
              <a:off x="7739240" y="5282672"/>
              <a:ext cx="850900" cy="192088"/>
            </a:xfrm>
            <a:prstGeom prst="rightArrow">
              <a:avLst>
                <a:gd name="adj1" fmla="val 50000"/>
                <a:gd name="adj2" fmla="val 49835"/>
              </a:avLst>
            </a:prstGeom>
            <a:solidFill>
              <a:srgbClr val="0000FF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23566" name="Straight Arrow Connector 14"/>
            <p:cNvCxnSpPr>
              <a:cxnSpLocks noChangeShapeType="1"/>
            </p:cNvCxnSpPr>
            <p:nvPr/>
          </p:nvCxnSpPr>
          <p:spPr bwMode="auto">
            <a:xfrm flipV="1">
              <a:off x="6896277" y="4215872"/>
              <a:ext cx="2487613" cy="1563688"/>
            </a:xfrm>
            <a:prstGeom prst="straightConnector1">
              <a:avLst/>
            </a:prstGeom>
            <a:noFill/>
            <a:ln w="38100" algn="ctr">
              <a:solidFill>
                <a:srgbClr val="FF99FF"/>
              </a:solidFill>
              <a:round/>
              <a:headEnd/>
              <a:tailEnd type="triangle" w="med" len="med"/>
            </a:ln>
          </p:spPr>
        </p:cxnSp>
        <p:cxnSp>
          <p:nvCxnSpPr>
            <p:cNvPr id="23567" name="Straight Arrow Connector 16"/>
            <p:cNvCxnSpPr>
              <a:cxnSpLocks noChangeShapeType="1"/>
            </p:cNvCxnSpPr>
            <p:nvPr/>
          </p:nvCxnSpPr>
          <p:spPr bwMode="auto">
            <a:xfrm flipV="1">
              <a:off x="6842302" y="3306235"/>
              <a:ext cx="2259013" cy="1441450"/>
            </a:xfrm>
            <a:prstGeom prst="straightConnector1">
              <a:avLst/>
            </a:prstGeom>
            <a:noFill/>
            <a:ln w="38100" algn="ctr">
              <a:solidFill>
                <a:srgbClr val="FF99FF"/>
              </a:solidFill>
              <a:round/>
              <a:headEnd/>
              <a:tailEnd type="triangle" w="med" len="med"/>
            </a:ln>
          </p:spPr>
        </p:cxnSp>
        <p:cxnSp>
          <p:nvCxnSpPr>
            <p:cNvPr id="23568" name="Straight Arrow Connector 18"/>
            <p:cNvCxnSpPr>
              <a:cxnSpLocks noChangeShapeType="1"/>
            </p:cNvCxnSpPr>
            <p:nvPr/>
          </p:nvCxnSpPr>
          <p:spPr bwMode="auto">
            <a:xfrm flipV="1">
              <a:off x="8352015" y="5187422"/>
              <a:ext cx="1066800" cy="655638"/>
            </a:xfrm>
            <a:prstGeom prst="straightConnector1">
              <a:avLst/>
            </a:prstGeom>
            <a:noFill/>
            <a:ln w="38100" algn="ctr">
              <a:solidFill>
                <a:srgbClr val="FF99FF"/>
              </a:solidFill>
              <a:round/>
              <a:headEnd/>
              <a:tailEnd type="triangle" w="med" len="med"/>
            </a:ln>
          </p:spPr>
        </p:cxnSp>
        <p:cxnSp>
          <p:nvCxnSpPr>
            <p:cNvPr id="23569" name="Straight Arrow Connector 20"/>
            <p:cNvCxnSpPr>
              <a:cxnSpLocks noChangeShapeType="1"/>
            </p:cNvCxnSpPr>
            <p:nvPr/>
          </p:nvCxnSpPr>
          <p:spPr bwMode="auto">
            <a:xfrm flipV="1">
              <a:off x="6867702" y="3288772"/>
              <a:ext cx="1066800" cy="655638"/>
            </a:xfrm>
            <a:prstGeom prst="straightConnector1">
              <a:avLst/>
            </a:prstGeom>
            <a:noFill/>
            <a:ln w="38100" algn="ctr">
              <a:solidFill>
                <a:srgbClr val="FF99FF"/>
              </a:solidFill>
              <a:round/>
              <a:headEnd/>
              <a:tailEnd type="triangle" w="med" len="med"/>
            </a:ln>
          </p:spPr>
        </p:cxnSp>
        <p:cxnSp>
          <p:nvCxnSpPr>
            <p:cNvPr id="23570" name="Straight Arrow Connector 22"/>
            <p:cNvCxnSpPr>
              <a:cxnSpLocks noChangeShapeType="1"/>
            </p:cNvCxnSpPr>
            <p:nvPr/>
          </p:nvCxnSpPr>
          <p:spPr bwMode="auto">
            <a:xfrm rot="16200000" flipH="1">
              <a:off x="6747053" y="4206347"/>
              <a:ext cx="1744662" cy="1487487"/>
            </a:xfrm>
            <a:prstGeom prst="straightConnector1">
              <a:avLst/>
            </a:prstGeom>
            <a:noFill/>
            <a:ln w="38100" algn="ctr">
              <a:solidFill>
                <a:srgbClr val="00FF00"/>
              </a:solidFill>
              <a:round/>
              <a:headEnd/>
              <a:tailEnd type="triangle" w="med" len="med"/>
            </a:ln>
          </p:spPr>
        </p:cxnSp>
        <p:cxnSp>
          <p:nvCxnSpPr>
            <p:cNvPr id="23571" name="Straight Arrow Connector 23"/>
            <p:cNvCxnSpPr>
              <a:cxnSpLocks noChangeShapeType="1"/>
            </p:cNvCxnSpPr>
            <p:nvPr/>
          </p:nvCxnSpPr>
          <p:spPr bwMode="auto">
            <a:xfrm rot="16200000" flipH="1">
              <a:off x="7197902" y="3455460"/>
              <a:ext cx="2378075" cy="2016125"/>
            </a:xfrm>
            <a:prstGeom prst="straightConnector1">
              <a:avLst/>
            </a:prstGeom>
            <a:noFill/>
            <a:ln w="38100" algn="ctr">
              <a:solidFill>
                <a:srgbClr val="00FF00"/>
              </a:solidFill>
              <a:round/>
              <a:headEnd/>
              <a:tailEnd type="triangle" w="med" len="med"/>
            </a:ln>
          </p:spPr>
        </p:cxnSp>
        <p:cxnSp>
          <p:nvCxnSpPr>
            <p:cNvPr id="23572" name="Straight Arrow Connector 25"/>
            <p:cNvCxnSpPr>
              <a:cxnSpLocks noChangeShapeType="1"/>
            </p:cNvCxnSpPr>
            <p:nvPr/>
          </p:nvCxnSpPr>
          <p:spPr bwMode="auto">
            <a:xfrm rot="16200000" flipH="1">
              <a:off x="8519496" y="3319729"/>
              <a:ext cx="960437" cy="812800"/>
            </a:xfrm>
            <a:prstGeom prst="straightConnector1">
              <a:avLst/>
            </a:prstGeom>
            <a:noFill/>
            <a:ln w="38100" algn="ctr">
              <a:solidFill>
                <a:srgbClr val="00FF00"/>
              </a:solidFill>
              <a:round/>
              <a:headEnd/>
              <a:tailEnd type="triangle" w="med" len="med"/>
            </a:ln>
          </p:spPr>
        </p:cxnSp>
        <p:sp>
          <p:nvSpPr>
            <p:cNvPr id="23574" name="TextBox 72"/>
            <p:cNvSpPr txBox="1">
              <a:spLocks noChangeArrowheads="1"/>
            </p:cNvSpPr>
            <p:nvPr/>
          </p:nvSpPr>
          <p:spPr bwMode="auto">
            <a:xfrm>
              <a:off x="9406115" y="5046135"/>
              <a:ext cx="5175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 dirty="0">
                  <a:solidFill>
                    <a:srgbClr val="FF99FF"/>
                  </a:solidFill>
                </a:rPr>
                <a:t>TM</a:t>
              </a:r>
            </a:p>
          </p:txBody>
        </p:sp>
        <p:sp>
          <p:nvSpPr>
            <p:cNvPr id="23575" name="TextBox 73"/>
            <p:cNvSpPr txBox="1">
              <a:spLocks noChangeArrowheads="1"/>
            </p:cNvSpPr>
            <p:nvPr/>
          </p:nvSpPr>
          <p:spPr bwMode="auto">
            <a:xfrm>
              <a:off x="9377540" y="3347510"/>
              <a:ext cx="4794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0" dirty="0">
                  <a:solidFill>
                    <a:srgbClr val="00FF00"/>
                  </a:solidFill>
                </a:rPr>
                <a:t>TE</a:t>
              </a:r>
            </a:p>
          </p:txBody>
        </p:sp>
        <p:sp>
          <p:nvSpPr>
            <p:cNvPr id="23576" name="TextBox 74"/>
            <p:cNvSpPr txBox="1">
              <a:spLocks noChangeArrowheads="1"/>
            </p:cNvSpPr>
            <p:nvPr/>
          </p:nvSpPr>
          <p:spPr bwMode="auto">
            <a:xfrm>
              <a:off x="7405865" y="5355242"/>
              <a:ext cx="40107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0" i="1" u="sng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="0" i="1" baseline="-25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</a:p>
          </p:txBody>
        </p:sp>
        <p:graphicFrame>
          <p:nvGraphicFramePr>
            <p:cNvPr id="3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8120916"/>
                </p:ext>
              </p:extLst>
            </p:nvPr>
          </p:nvGraphicFramePr>
          <p:xfrm>
            <a:off x="6976849" y="6033966"/>
            <a:ext cx="2517444" cy="505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9" name="Equation" r:id="rId15" imgW="1307880" imgH="266400" progId="Equation.DSMT4">
                    <p:embed/>
                  </p:oleObj>
                </mc:Choice>
                <mc:Fallback>
                  <p:oleObj name="Equation" r:id="rId15" imgW="1307880" imgH="26640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76849" y="6033966"/>
                          <a:ext cx="2517444" cy="5052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Line 46"/>
            <p:cNvSpPr>
              <a:spLocks noChangeShapeType="1"/>
            </p:cNvSpPr>
            <p:nvPr/>
          </p:nvSpPr>
          <p:spPr bwMode="auto">
            <a:xfrm flipV="1">
              <a:off x="8591550" y="3936713"/>
              <a:ext cx="367548" cy="292386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41796489"/>
                </p:ext>
              </p:extLst>
            </p:nvPr>
          </p:nvGraphicFramePr>
          <p:xfrm>
            <a:off x="8699499" y="4065587"/>
            <a:ext cx="320675" cy="481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20" name="Equation" r:id="rId17" imgW="152280" imgH="228600" progId="Equation.DSMT4">
                    <p:embed/>
                  </p:oleObj>
                </mc:Choice>
                <mc:Fallback>
                  <p:oleObj name="Equation" r:id="rId17" imgW="1522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8699499" y="4065587"/>
                          <a:ext cx="320675" cy="4810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13172" y="199516"/>
            <a:ext cx="4528457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(cont.)</a:t>
            </a:r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7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554400"/>
              </p:ext>
            </p:extLst>
          </p:nvPr>
        </p:nvGraphicFramePr>
        <p:xfrm>
          <a:off x="2145970" y="1671925"/>
          <a:ext cx="1865313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1" name="Equation" r:id="rId3" imgW="977760" imgH="1168200" progId="Equation.DSMT4">
                  <p:embed/>
                </p:oleObj>
              </mc:Choice>
              <mc:Fallback>
                <p:oleObj name="Equation" r:id="rId3" imgW="977760" imgH="1168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5970" y="1671925"/>
                        <a:ext cx="1865313" cy="2238375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926367"/>
              </p:ext>
            </p:extLst>
          </p:nvPr>
        </p:nvGraphicFramePr>
        <p:xfrm>
          <a:off x="2200275" y="4333875"/>
          <a:ext cx="1831975" cy="228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2" name="Equation" r:id="rId5" imgW="939600" imgH="1168200" progId="Equation.DSMT4">
                  <p:embed/>
                </p:oleObj>
              </mc:Choice>
              <mc:Fallback>
                <p:oleObj name="Equation" r:id="rId5" imgW="939600" imgH="1168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75" y="4333875"/>
                        <a:ext cx="1831975" cy="2281238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graphicFrame>
        <p:nvGraphicFramePr>
          <p:cNvPr id="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579146"/>
              </p:ext>
            </p:extLst>
          </p:nvPr>
        </p:nvGraphicFramePr>
        <p:xfrm>
          <a:off x="7030528" y="2063972"/>
          <a:ext cx="2792413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3" name="Equation" r:id="rId7" imgW="1307880" imgH="266400" progId="Equation.DSMT4">
                  <p:embed/>
                </p:oleObj>
              </mc:Choice>
              <mc:Fallback>
                <p:oleObj name="Equation" r:id="rId7" imgW="1307880" imgH="2664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0528" y="2063972"/>
                        <a:ext cx="2792413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77740" y="1581657"/>
            <a:ext cx="976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Recall</a:t>
            </a:r>
            <a:r>
              <a:rPr lang="en-US" dirty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2458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959584"/>
              </p:ext>
            </p:extLst>
          </p:nvPr>
        </p:nvGraphicFramePr>
        <p:xfrm>
          <a:off x="7314396" y="2811322"/>
          <a:ext cx="1844675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4" name="Equation" r:id="rId9" imgW="863280" imgH="266400" progId="Equation.DSMT4">
                  <p:embed/>
                </p:oleObj>
              </mc:Choice>
              <mc:Fallback>
                <p:oleObj name="Equation" r:id="rId9" imgW="86328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4396" y="2811322"/>
                        <a:ext cx="1844675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660052" y="1027421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 the sources we have: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6711950" y="4068763"/>
            <a:ext cx="2770188" cy="2026104"/>
            <a:chOff x="5454650" y="963613"/>
            <a:chExt cx="2770188" cy="2026104"/>
          </a:xfrm>
        </p:grpSpPr>
        <p:sp>
          <p:nvSpPr>
            <p:cNvPr id="15" name="Line 38"/>
            <p:cNvSpPr>
              <a:spLocks noChangeShapeType="1"/>
            </p:cNvSpPr>
            <p:nvPr/>
          </p:nvSpPr>
          <p:spPr bwMode="auto">
            <a:xfrm flipH="1" flipV="1">
              <a:off x="5590871" y="1635556"/>
              <a:ext cx="0" cy="12512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9"/>
            <p:cNvSpPr>
              <a:spLocks noChangeShapeType="1"/>
            </p:cNvSpPr>
            <p:nvPr/>
          </p:nvSpPr>
          <p:spPr bwMode="auto">
            <a:xfrm rot="5400000" flipH="1" flipV="1">
              <a:off x="6740510" y="1740359"/>
              <a:ext cx="0" cy="229768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40"/>
            <p:cNvSpPr>
              <a:spLocks/>
            </p:cNvSpPr>
            <p:nvPr/>
          </p:nvSpPr>
          <p:spPr bwMode="auto">
            <a:xfrm>
              <a:off x="6065496" y="2674043"/>
              <a:ext cx="42859" cy="163554"/>
            </a:xfrm>
            <a:custGeom>
              <a:avLst/>
              <a:gdLst>
                <a:gd name="T0" fmla="*/ 0 w 35"/>
                <a:gd name="T1" fmla="*/ 0 h 166"/>
                <a:gd name="T2" fmla="*/ 2147483647 w 35"/>
                <a:gd name="T3" fmla="*/ 2147483647 h 166"/>
                <a:gd name="T4" fmla="*/ 2147483647 w 35"/>
                <a:gd name="T5" fmla="*/ 2147483647 h 166"/>
                <a:gd name="T6" fmla="*/ 0 60000 65536"/>
                <a:gd name="T7" fmla="*/ 0 60000 65536"/>
                <a:gd name="T8" fmla="*/ 0 60000 65536"/>
                <a:gd name="T9" fmla="*/ 0 w 35"/>
                <a:gd name="T10" fmla="*/ 0 h 166"/>
                <a:gd name="T11" fmla="*/ 35 w 35"/>
                <a:gd name="T12" fmla="*/ 166 h 1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" h="166">
                  <a:moveTo>
                    <a:pt x="0" y="0"/>
                  </a:moveTo>
                  <a:cubicBezTo>
                    <a:pt x="13" y="17"/>
                    <a:pt x="27" y="35"/>
                    <a:pt x="31" y="63"/>
                  </a:cubicBezTo>
                  <a:cubicBezTo>
                    <a:pt x="35" y="91"/>
                    <a:pt x="25" y="149"/>
                    <a:pt x="24" y="16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44"/>
            <p:cNvSpPr>
              <a:spLocks noChangeShapeType="1"/>
            </p:cNvSpPr>
            <p:nvPr/>
          </p:nvSpPr>
          <p:spPr bwMode="auto">
            <a:xfrm rot="5400000" flipH="1" flipV="1">
              <a:off x="5825593" y="1394479"/>
              <a:ext cx="1267144" cy="171118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46"/>
            <p:cNvSpPr>
              <a:spLocks noChangeShapeType="1"/>
            </p:cNvSpPr>
            <p:nvPr/>
          </p:nvSpPr>
          <p:spPr bwMode="auto">
            <a:xfrm flipV="1">
              <a:off x="7240817" y="1441164"/>
              <a:ext cx="280006" cy="238997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48"/>
            <p:cNvSpPr>
              <a:spLocks noChangeShapeType="1"/>
            </p:cNvSpPr>
            <p:nvPr/>
          </p:nvSpPr>
          <p:spPr bwMode="auto">
            <a:xfrm flipH="1" flipV="1">
              <a:off x="6996288" y="1393013"/>
              <a:ext cx="229432" cy="307907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1" name="Picture 47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7634339" y="1049289"/>
              <a:ext cx="273028" cy="465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50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741268" y="963613"/>
              <a:ext cx="246044" cy="465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23" name="Object 16"/>
            <p:cNvGraphicFramePr>
              <a:graphicFrameLocks noChangeAspect="1"/>
            </p:cNvGraphicFramePr>
            <p:nvPr/>
          </p:nvGraphicFramePr>
          <p:xfrm>
            <a:off x="8002588" y="2745242"/>
            <a:ext cx="222250" cy="244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35" name="Equation" r:id="rId13" imgW="126720" imgH="139680" progId="Equation.DSMT4">
                    <p:embed/>
                  </p:oleObj>
                </mc:Choice>
                <mc:Fallback>
                  <p:oleObj name="Equation" r:id="rId13" imgW="126720" imgH="139680" progId="Equation.DSMT4">
                    <p:embed/>
                    <p:pic>
                      <p:nvPicPr>
                        <p:cNvPr id="2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02588" y="2745242"/>
                          <a:ext cx="222250" cy="244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16"/>
            <p:cNvGraphicFramePr>
              <a:graphicFrameLocks noChangeAspect="1"/>
            </p:cNvGraphicFramePr>
            <p:nvPr/>
          </p:nvGraphicFramePr>
          <p:xfrm>
            <a:off x="5454650" y="1198563"/>
            <a:ext cx="24447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36" name="Equation" r:id="rId15" imgW="139680" imgH="164880" progId="Equation.DSMT4">
                    <p:embed/>
                  </p:oleObj>
                </mc:Choice>
                <mc:Fallback>
                  <p:oleObj name="Equation" r:id="rId15" imgW="139680" imgH="164880" progId="Equation.DSMT4">
                    <p:embed/>
                    <p:pic>
                      <p:nvPicPr>
                        <p:cNvPr id="23557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54650" y="1198563"/>
                          <a:ext cx="24447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3676823"/>
                </p:ext>
              </p:extLst>
            </p:nvPr>
          </p:nvGraphicFramePr>
          <p:xfrm>
            <a:off x="6434138" y="2374900"/>
            <a:ext cx="104457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37" name="Equation" r:id="rId17" imgW="596880" imgH="253800" progId="Equation.DSMT4">
                    <p:embed/>
                  </p:oleObj>
                </mc:Choice>
                <mc:Fallback>
                  <p:oleObj name="Equation" r:id="rId17" imgW="596880" imgH="253800" progId="Equation.DSMT4">
                    <p:embed/>
                    <p:pic>
                      <p:nvPicPr>
                        <p:cNvPr id="4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34138" y="2374900"/>
                          <a:ext cx="1044575" cy="444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14801" y="218850"/>
            <a:ext cx="3853543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(cont.)</a:t>
            </a:r>
          </a:p>
        </p:txBody>
      </p:sp>
      <p:sp>
        <p:nvSpPr>
          <p:cNvPr id="2561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1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2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2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33" name="Rectangle 23"/>
          <p:cNvSpPr>
            <a:spLocks noChangeArrowheads="1"/>
          </p:cNvSpPr>
          <p:nvPr/>
        </p:nvSpPr>
        <p:spPr bwMode="auto">
          <a:xfrm>
            <a:off x="8296276" y="1692276"/>
            <a:ext cx="15049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(</a:t>
            </a:r>
            <a:r>
              <a:rPr lang="en-US" sz="2000" b="0" dirty="0" err="1">
                <a:solidFill>
                  <a:srgbClr val="0000FF"/>
                </a:solidFill>
              </a:rPr>
              <a:t>TM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baseline="-25000" dirty="0">
                <a:solidFill>
                  <a:srgbClr val="0000FF"/>
                </a:solidFill>
              </a:rPr>
              <a:t> </a:t>
            </a:r>
            <a:r>
              <a:rPr lang="en-US" sz="2000" b="0" dirty="0">
                <a:solidFill>
                  <a:srgbClr val="0000FF"/>
                </a:solidFill>
              </a:rPr>
              <a:t>or </a:t>
            </a:r>
            <a:r>
              <a:rPr lang="en-US" sz="2000" b="0" dirty="0" err="1">
                <a:solidFill>
                  <a:srgbClr val="0000FF"/>
                </a:solidFill>
              </a:rPr>
              <a:t>TE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</a:rPr>
              <a:t>)</a:t>
            </a:r>
          </a:p>
        </p:txBody>
      </p:sp>
      <p:graphicFrame>
        <p:nvGraphicFramePr>
          <p:cNvPr id="25607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942373"/>
              </p:ext>
            </p:extLst>
          </p:nvPr>
        </p:nvGraphicFramePr>
        <p:xfrm>
          <a:off x="4452938" y="4606925"/>
          <a:ext cx="3262312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94" name="Equation" r:id="rId3" imgW="1473120" imgH="241200" progId="Equation.DSMT4">
                  <p:embed/>
                </p:oleObj>
              </mc:Choice>
              <mc:Fallback>
                <p:oleObj name="Equation" r:id="rId3" imgW="1473120" imgH="2412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2938" y="4606925"/>
                        <a:ext cx="3262312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984422"/>
              </p:ext>
            </p:extLst>
          </p:nvPr>
        </p:nvGraphicFramePr>
        <p:xfrm>
          <a:off x="7851775" y="2693988"/>
          <a:ext cx="3792538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95" name="Equation" r:id="rId5" imgW="2946240" imgH="634680" progId="Equation.DSMT4">
                  <p:embed/>
                </p:oleObj>
              </mc:Choice>
              <mc:Fallback>
                <p:oleObj name="Equation" r:id="rId5" imgW="2946240" imgH="6346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1775" y="2693988"/>
                        <a:ext cx="3792538" cy="820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4" name="Text Box 27"/>
          <p:cNvSpPr txBox="1">
            <a:spLocks noChangeArrowheads="1"/>
          </p:cNvSpPr>
          <p:nvPr/>
        </p:nvSpPr>
        <p:spPr bwMode="auto">
          <a:xfrm>
            <a:off x="1927225" y="4633914"/>
            <a:ext cx="1987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TL theory,</a:t>
            </a:r>
          </a:p>
        </p:txBody>
      </p:sp>
      <p:graphicFrame>
        <p:nvGraphicFramePr>
          <p:cNvPr id="2561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085963"/>
              </p:ext>
            </p:extLst>
          </p:nvPr>
        </p:nvGraphicFramePr>
        <p:xfrm>
          <a:off x="2004207" y="1280188"/>
          <a:ext cx="11985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96" name="Equation" r:id="rId7" imgW="749160" imgH="419040" progId="Equation.DSMT4">
                  <p:embed/>
                </p:oleObj>
              </mc:Choice>
              <mc:Fallback>
                <p:oleObj name="Equation" r:id="rId7" imgW="749160" imgH="41904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207" y="1280188"/>
                        <a:ext cx="1198562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1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041625"/>
              </p:ext>
            </p:extLst>
          </p:nvPr>
        </p:nvGraphicFramePr>
        <p:xfrm>
          <a:off x="1961344" y="2131088"/>
          <a:ext cx="115887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97" name="Equation" r:id="rId9" imgW="723600" imgH="419040" progId="Equation.DSMT4">
                  <p:embed/>
                </p:oleObj>
              </mc:Choice>
              <mc:Fallback>
                <p:oleObj name="Equation" r:id="rId9" imgW="723600" imgH="41904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1344" y="2131088"/>
                        <a:ext cx="1158875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" name="Group 36"/>
          <p:cNvGrpSpPr/>
          <p:nvPr/>
        </p:nvGrpSpPr>
        <p:grpSpPr>
          <a:xfrm>
            <a:off x="4730751" y="915988"/>
            <a:ext cx="2703513" cy="2959848"/>
            <a:chOff x="3206750" y="915988"/>
            <a:chExt cx="2703513" cy="2959848"/>
          </a:xfrm>
        </p:grpSpPr>
        <p:sp>
          <p:nvSpPr>
            <p:cNvPr id="25622" name="Line 7"/>
            <p:cNvSpPr>
              <a:spLocks noChangeShapeType="1"/>
            </p:cNvSpPr>
            <p:nvPr/>
          </p:nvSpPr>
          <p:spPr bwMode="auto">
            <a:xfrm>
              <a:off x="3706813" y="1166813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Line 8"/>
            <p:cNvSpPr>
              <a:spLocks noChangeShapeType="1"/>
            </p:cNvSpPr>
            <p:nvPr/>
          </p:nvSpPr>
          <p:spPr bwMode="auto">
            <a:xfrm>
              <a:off x="5343217" y="1170736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4" name="Oval 9"/>
            <p:cNvSpPr>
              <a:spLocks noChangeArrowheads="1"/>
            </p:cNvSpPr>
            <p:nvPr/>
          </p:nvSpPr>
          <p:spPr bwMode="auto">
            <a:xfrm>
              <a:off x="3643313" y="1392238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Oval 10"/>
            <p:cNvSpPr>
              <a:spLocks noChangeArrowheads="1"/>
            </p:cNvSpPr>
            <p:nvPr/>
          </p:nvSpPr>
          <p:spPr bwMode="auto">
            <a:xfrm>
              <a:off x="5292417" y="1366838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Line 11"/>
            <p:cNvSpPr>
              <a:spLocks noChangeShapeType="1"/>
            </p:cNvSpPr>
            <p:nvPr/>
          </p:nvSpPr>
          <p:spPr bwMode="auto">
            <a:xfrm flipH="1">
              <a:off x="4837113" y="2442949"/>
              <a:ext cx="499162" cy="33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7" name="Line 12"/>
            <p:cNvSpPr>
              <a:spLocks noChangeShapeType="1"/>
            </p:cNvSpPr>
            <p:nvPr/>
          </p:nvSpPr>
          <p:spPr bwMode="auto">
            <a:xfrm flipH="1">
              <a:off x="3694113" y="2446338"/>
              <a:ext cx="673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8" name="Oval 13"/>
            <p:cNvSpPr>
              <a:spLocks noChangeArrowheads="1"/>
            </p:cNvSpPr>
            <p:nvPr/>
          </p:nvSpPr>
          <p:spPr bwMode="auto">
            <a:xfrm>
              <a:off x="4341813" y="2205038"/>
              <a:ext cx="482600" cy="469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5629" name="Line 14"/>
            <p:cNvSpPr>
              <a:spLocks noChangeShapeType="1"/>
            </p:cNvSpPr>
            <p:nvPr/>
          </p:nvSpPr>
          <p:spPr bwMode="auto">
            <a:xfrm flipH="1">
              <a:off x="4402138" y="2433638"/>
              <a:ext cx="333375" cy="158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5602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8467523"/>
                </p:ext>
              </p:extLst>
            </p:nvPr>
          </p:nvGraphicFramePr>
          <p:xfrm>
            <a:off x="4351338" y="1525588"/>
            <a:ext cx="479425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798" name="Equation" r:id="rId11" imgW="215640" imgH="241200" progId="Equation.DSMT4">
                    <p:embed/>
                  </p:oleObj>
                </mc:Choice>
                <mc:Fallback>
                  <p:oleObj name="Equation" r:id="rId11" imgW="215640" imgH="2412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1338" y="1525588"/>
                          <a:ext cx="479425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3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5846681"/>
                </p:ext>
              </p:extLst>
            </p:nvPr>
          </p:nvGraphicFramePr>
          <p:xfrm>
            <a:off x="4316413" y="3005138"/>
            <a:ext cx="477837" cy="531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799" name="Equation" r:id="rId13" imgW="215640" imgH="241200" progId="Equation.DSMT4">
                    <p:embed/>
                  </p:oleObj>
                </mc:Choice>
                <mc:Fallback>
                  <p:oleObj name="Equation" r:id="rId13" imgW="215640" imgH="24120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6413" y="3005138"/>
                          <a:ext cx="477837" cy="5318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4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2336444"/>
                </p:ext>
              </p:extLst>
            </p:nvPr>
          </p:nvGraphicFramePr>
          <p:xfrm>
            <a:off x="4803775" y="2533650"/>
            <a:ext cx="395288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800" name="Equation" r:id="rId15" imgW="177480" imgH="241200" progId="Equation.DSMT4">
                    <p:embed/>
                  </p:oleObj>
                </mc:Choice>
                <mc:Fallback>
                  <p:oleObj name="Equation" r:id="rId15" imgW="177480" imgH="24120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3775" y="2533650"/>
                          <a:ext cx="395288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30" name="Line 18"/>
            <p:cNvSpPr>
              <a:spLocks noChangeShapeType="1"/>
            </p:cNvSpPr>
            <p:nvPr/>
          </p:nvSpPr>
          <p:spPr bwMode="auto">
            <a:xfrm flipH="1">
              <a:off x="3700463" y="3870325"/>
              <a:ext cx="16525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5605" name="Object 19"/>
            <p:cNvGraphicFramePr>
              <a:graphicFrameLocks noChangeAspect="1"/>
            </p:cNvGraphicFramePr>
            <p:nvPr/>
          </p:nvGraphicFramePr>
          <p:xfrm>
            <a:off x="3278188" y="2951163"/>
            <a:ext cx="280987" cy="392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801" name="Equation" r:id="rId17" imgW="126720" imgH="177480" progId="Equation.DSMT4">
                    <p:embed/>
                  </p:oleObj>
                </mc:Choice>
                <mc:Fallback>
                  <p:oleObj name="Equation" r:id="rId17" imgW="126720" imgH="17748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8188" y="2951163"/>
                          <a:ext cx="280987" cy="3921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31" name="Line 20"/>
            <p:cNvSpPr>
              <a:spLocks noChangeShapeType="1"/>
            </p:cNvSpPr>
            <p:nvPr/>
          </p:nvSpPr>
          <p:spPr bwMode="auto">
            <a:xfrm>
              <a:off x="5578475" y="2444750"/>
              <a:ext cx="3317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2" name="Line 21"/>
            <p:cNvSpPr>
              <a:spLocks noChangeShapeType="1"/>
            </p:cNvSpPr>
            <p:nvPr/>
          </p:nvSpPr>
          <p:spPr bwMode="auto">
            <a:xfrm flipV="1">
              <a:off x="5764213" y="1954213"/>
              <a:ext cx="0" cy="450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5606" name="Object 22"/>
            <p:cNvGraphicFramePr>
              <a:graphicFrameLocks noChangeAspect="1"/>
            </p:cNvGraphicFramePr>
            <p:nvPr/>
          </p:nvGraphicFramePr>
          <p:xfrm>
            <a:off x="5635670" y="1595769"/>
            <a:ext cx="265113" cy="265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802" name="Equation" r:id="rId19" imgW="126720" imgH="126720" progId="Equation.DSMT4">
                    <p:embed/>
                  </p:oleObj>
                </mc:Choice>
                <mc:Fallback>
                  <p:oleObj name="Equation" r:id="rId19" imgW="126720" imgH="12672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35670" y="1595769"/>
                          <a:ext cx="265113" cy="2651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2" name="Object 39"/>
            <p:cNvGraphicFramePr>
              <a:graphicFrameLocks noChangeAspect="1"/>
            </p:cNvGraphicFramePr>
            <p:nvPr/>
          </p:nvGraphicFramePr>
          <p:xfrm>
            <a:off x="3878263" y="1084263"/>
            <a:ext cx="311150" cy="307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803" name="Equation" r:id="rId21" imgW="139680" imgH="139680" progId="Equation.DSMT4">
                    <p:embed/>
                  </p:oleObj>
                </mc:Choice>
                <mc:Fallback>
                  <p:oleObj name="Equation" r:id="rId21" imgW="139680" imgH="139680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263" y="1084263"/>
                          <a:ext cx="311150" cy="307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3" name="Object 40"/>
            <p:cNvGraphicFramePr>
              <a:graphicFrameLocks noChangeAspect="1"/>
            </p:cNvGraphicFramePr>
            <p:nvPr/>
          </p:nvGraphicFramePr>
          <p:xfrm>
            <a:off x="4978400" y="1165225"/>
            <a:ext cx="280988" cy="225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804" name="Equation" r:id="rId23" imgW="126720" imgH="101520" progId="Equation.DSMT4">
                    <p:embed/>
                  </p:oleObj>
                </mc:Choice>
                <mc:Fallback>
                  <p:oleObj name="Equation" r:id="rId23" imgW="126720" imgH="101520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8400" y="1165225"/>
                          <a:ext cx="280988" cy="225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4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9540406"/>
                </p:ext>
              </p:extLst>
            </p:nvPr>
          </p:nvGraphicFramePr>
          <p:xfrm>
            <a:off x="4395788" y="915988"/>
            <a:ext cx="479425" cy="449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805" name="Equation" r:id="rId25" imgW="215640" imgH="203040" progId="Equation.DSMT4">
                    <p:embed/>
                  </p:oleObj>
                </mc:Choice>
                <mc:Fallback>
                  <p:oleObj name="Equation" r:id="rId25" imgW="215640" imgH="203040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95788" y="915988"/>
                          <a:ext cx="479425" cy="4492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5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9020945"/>
                </p:ext>
              </p:extLst>
            </p:nvPr>
          </p:nvGraphicFramePr>
          <p:xfrm>
            <a:off x="3206750" y="1892300"/>
            <a:ext cx="396875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806" name="Equation" r:id="rId27" imgW="177480" imgH="190440" progId="Equation.DSMT4">
                    <p:embed/>
                  </p:oleObj>
                </mc:Choice>
                <mc:Fallback>
                  <p:oleObj name="Equation" r:id="rId27" imgW="177480" imgH="19044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6750" y="1892300"/>
                          <a:ext cx="396875" cy="419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35" name="Line 23"/>
            <p:cNvSpPr>
              <a:spLocks noChangeShapeType="1"/>
            </p:cNvSpPr>
            <p:nvPr/>
          </p:nvSpPr>
          <p:spPr bwMode="auto">
            <a:xfrm flipV="1">
              <a:off x="3705865" y="1797050"/>
              <a:ext cx="0" cy="40024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38" name="TextBox 33"/>
          <p:cNvSpPr txBox="1">
            <a:spLocks noChangeArrowheads="1"/>
          </p:cNvSpPr>
          <p:nvPr/>
        </p:nvSpPr>
        <p:spPr bwMode="auto">
          <a:xfrm>
            <a:off x="1238416" y="3477361"/>
            <a:ext cx="2279650" cy="369887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0" dirty="0"/>
              <a:t>  denotes TM or TE</a:t>
            </a:r>
          </a:p>
        </p:txBody>
      </p:sp>
      <p:graphicFrame>
        <p:nvGraphicFramePr>
          <p:cNvPr id="2561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7194315"/>
              </p:ext>
            </p:extLst>
          </p:nvPr>
        </p:nvGraphicFramePr>
        <p:xfrm>
          <a:off x="9365586" y="3988795"/>
          <a:ext cx="10350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7" name="Equation" r:id="rId29" imgW="723600" imgH="431640" progId="Equation.DSMT4">
                  <p:embed/>
                </p:oleObj>
              </mc:Choice>
              <mc:Fallback>
                <p:oleObj name="Equation" r:id="rId29" imgW="723600" imgH="4316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5586" y="3988795"/>
                        <a:ext cx="1035050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7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153366"/>
              </p:ext>
            </p:extLst>
          </p:nvPr>
        </p:nvGraphicFramePr>
        <p:xfrm>
          <a:off x="9365443" y="4673009"/>
          <a:ext cx="998538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8" name="Equation" r:id="rId31" imgW="698400" imgH="431640" progId="Equation.DSMT4">
                  <p:embed/>
                </p:oleObj>
              </mc:Choice>
              <mc:Fallback>
                <p:oleObj name="Equation" r:id="rId31" imgW="698400" imgH="4316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5443" y="4673009"/>
                        <a:ext cx="998538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998314"/>
              </p:ext>
            </p:extLst>
          </p:nvPr>
        </p:nvGraphicFramePr>
        <p:xfrm>
          <a:off x="9375111" y="5355633"/>
          <a:ext cx="1017588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9" name="Equation" r:id="rId33" imgW="711000" imgH="431640" progId="Equation.DSMT4">
                  <p:embed/>
                </p:oleObj>
              </mc:Choice>
              <mc:Fallback>
                <p:oleObj name="Equation" r:id="rId33" imgW="711000" imgH="4316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5111" y="5355633"/>
                        <a:ext cx="1017588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852348"/>
              </p:ext>
            </p:extLst>
          </p:nvPr>
        </p:nvGraphicFramePr>
        <p:xfrm>
          <a:off x="9409113" y="6027382"/>
          <a:ext cx="98107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0" name="Equation" r:id="rId35" imgW="685800" imgH="431640" progId="Equation.DSMT4">
                  <p:embed/>
                </p:oleObj>
              </mc:Choice>
              <mc:Fallback>
                <p:oleObj name="Equation" r:id="rId35" imgW="685800" imgH="4316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9113" y="6027382"/>
                        <a:ext cx="981075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195488"/>
              </p:ext>
            </p:extLst>
          </p:nvPr>
        </p:nvGraphicFramePr>
        <p:xfrm>
          <a:off x="4456113" y="5616575"/>
          <a:ext cx="298969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1" name="Equation" r:id="rId37" imgW="1468939" imgH="441368" progId="Equation.DSMT4">
                  <p:embed/>
                </p:oleObj>
              </mc:Choice>
              <mc:Fallback>
                <p:oleObj name="Equation" r:id="rId37" imgW="1468939" imgH="44136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4456113" y="5616575"/>
                        <a:ext cx="2989695" cy="898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99115" y="251506"/>
            <a:ext cx="4288971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(cont.)</a:t>
            </a:r>
          </a:p>
        </p:txBody>
      </p:sp>
      <p:sp>
        <p:nvSpPr>
          <p:cNvPr id="2663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6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344757"/>
              </p:ext>
            </p:extLst>
          </p:nvPr>
        </p:nvGraphicFramePr>
        <p:xfrm>
          <a:off x="3168603" y="2386175"/>
          <a:ext cx="2279697" cy="869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6" name="Equation" r:id="rId3" imgW="1269720" imgH="482400" progId="Equation.DSMT4">
                  <p:embed/>
                </p:oleObj>
              </mc:Choice>
              <mc:Fallback>
                <p:oleObj name="Equation" r:id="rId3" imgW="1269720" imgH="482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03" y="2386175"/>
                        <a:ext cx="2279697" cy="8691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243061"/>
              </p:ext>
            </p:extLst>
          </p:nvPr>
        </p:nvGraphicFramePr>
        <p:xfrm>
          <a:off x="3392441" y="1205911"/>
          <a:ext cx="2036809" cy="571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7" name="Equation" r:id="rId5" imgW="863280" imgH="241200" progId="Equation.DSMT4">
                  <p:embed/>
                </p:oleObj>
              </mc:Choice>
              <mc:Fallback>
                <p:oleObj name="Equation" r:id="rId5" imgW="863280" imgH="241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2441" y="1205911"/>
                        <a:ext cx="2036809" cy="5714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72553"/>
              </p:ext>
            </p:extLst>
          </p:nvPr>
        </p:nvGraphicFramePr>
        <p:xfrm>
          <a:off x="1784303" y="2171038"/>
          <a:ext cx="827088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8" name="Equation" r:id="rId7" imgW="342720" imgH="177480" progId="Equation.DSMT4">
                  <p:embed/>
                </p:oleObj>
              </mc:Choice>
              <mc:Fallback>
                <p:oleObj name="Equation" r:id="rId7" imgW="34272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303" y="2171038"/>
                        <a:ext cx="827088" cy="43021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7" name="Rectangle 11"/>
          <p:cNvSpPr>
            <a:spLocks noChangeArrowheads="1"/>
          </p:cNvSpPr>
          <p:nvPr/>
        </p:nvSpPr>
        <p:spPr bwMode="auto">
          <a:xfrm>
            <a:off x="2142510" y="3625273"/>
            <a:ext cx="8864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</a:t>
            </a:r>
          </a:p>
        </p:txBody>
      </p:sp>
      <p:graphicFrame>
        <p:nvGraphicFramePr>
          <p:cNvPr id="2662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856518"/>
              </p:ext>
            </p:extLst>
          </p:nvPr>
        </p:nvGraphicFramePr>
        <p:xfrm>
          <a:off x="3092213" y="4116531"/>
          <a:ext cx="3236913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9" name="Equation" r:id="rId9" imgW="1765080" imgH="711000" progId="Equation.DSMT4">
                  <p:embed/>
                </p:oleObj>
              </mc:Choice>
              <mc:Fallback>
                <p:oleObj name="Equation" r:id="rId9" imgW="1765080" imgH="711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2213" y="4116531"/>
                        <a:ext cx="3236913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8" name="Rectangle 13"/>
          <p:cNvSpPr>
            <a:spLocks noChangeArrowheads="1"/>
          </p:cNvSpPr>
          <p:nvPr/>
        </p:nvSpPr>
        <p:spPr bwMode="auto">
          <a:xfrm>
            <a:off x="1727864" y="5447520"/>
            <a:ext cx="13010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Therefore,</a:t>
            </a:r>
          </a:p>
        </p:txBody>
      </p:sp>
      <p:graphicFrame>
        <p:nvGraphicFramePr>
          <p:cNvPr id="2663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586437"/>
              </p:ext>
            </p:extLst>
          </p:nvPr>
        </p:nvGraphicFramePr>
        <p:xfrm>
          <a:off x="2944767" y="5788951"/>
          <a:ext cx="3563937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0" name="Equation" r:id="rId11" imgW="1942920" imgH="457200" progId="Equation.DSMT4">
                  <p:embed/>
                </p:oleObj>
              </mc:Choice>
              <mc:Fallback>
                <p:oleObj name="Equation" r:id="rId11" imgW="1942920" imgH="457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767" y="5788951"/>
                        <a:ext cx="3563937" cy="8397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9" name="Rectangle 23"/>
          <p:cNvSpPr>
            <a:spLocks noChangeArrowheads="1"/>
          </p:cNvSpPr>
          <p:nvPr/>
        </p:nvSpPr>
        <p:spPr bwMode="auto">
          <a:xfrm>
            <a:off x="8394247" y="1779362"/>
            <a:ext cx="1381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(</a:t>
            </a:r>
            <a:r>
              <a:rPr lang="en-US" sz="2000" b="0" dirty="0" err="1">
                <a:solidFill>
                  <a:srgbClr val="0000FF"/>
                </a:solidFill>
              </a:rPr>
              <a:t>TM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baseline="-25000" dirty="0">
                <a:solidFill>
                  <a:srgbClr val="0000FF"/>
                </a:solidFill>
              </a:rPr>
              <a:t> </a:t>
            </a:r>
            <a:r>
              <a:rPr lang="en-US" sz="2000" b="0" dirty="0">
                <a:solidFill>
                  <a:srgbClr val="0000FF"/>
                </a:solidFill>
              </a:rPr>
              <a:t>or </a:t>
            </a:r>
            <a:r>
              <a:rPr lang="en-US" sz="2000" b="0" dirty="0" err="1">
                <a:solidFill>
                  <a:srgbClr val="0000FF"/>
                </a:solidFill>
              </a:rPr>
              <a:t>TE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7691439" y="2328863"/>
            <a:ext cx="2725519" cy="2967718"/>
            <a:chOff x="3206516" y="913720"/>
            <a:chExt cx="2725519" cy="2967718"/>
          </a:xfrm>
        </p:grpSpPr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3706813" y="1176338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5370513" y="1176338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9"/>
            <p:cNvSpPr>
              <a:spLocks noChangeArrowheads="1"/>
            </p:cNvSpPr>
            <p:nvPr/>
          </p:nvSpPr>
          <p:spPr bwMode="auto">
            <a:xfrm>
              <a:off x="3643313" y="1392238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0"/>
            <p:cNvSpPr>
              <a:spLocks noChangeArrowheads="1"/>
            </p:cNvSpPr>
            <p:nvPr/>
          </p:nvSpPr>
          <p:spPr bwMode="auto">
            <a:xfrm>
              <a:off x="5319713" y="1366838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 flipH="1">
              <a:off x="4837113" y="2446338"/>
              <a:ext cx="533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3726481" y="2446337"/>
              <a:ext cx="627084" cy="8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 flipH="1">
              <a:off x="4402138" y="2433638"/>
              <a:ext cx="333375" cy="1587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3440362"/>
                </p:ext>
              </p:extLst>
            </p:nvPr>
          </p:nvGraphicFramePr>
          <p:xfrm>
            <a:off x="4349516" y="1524907"/>
            <a:ext cx="481012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61" name="Equation" r:id="rId13" imgW="215640" imgH="241200" progId="Equation.DSMT4">
                    <p:embed/>
                  </p:oleObj>
                </mc:Choice>
                <mc:Fallback>
                  <p:oleObj name="Equation" r:id="rId13" imgW="215640" imgH="2412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9516" y="1524907"/>
                          <a:ext cx="481012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35208481"/>
                </p:ext>
              </p:extLst>
            </p:nvPr>
          </p:nvGraphicFramePr>
          <p:xfrm>
            <a:off x="4316178" y="3002870"/>
            <a:ext cx="477838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62" name="Equation" r:id="rId15" imgW="215640" imgH="241200" progId="Equation.DSMT4">
                    <p:embed/>
                  </p:oleObj>
                </mc:Choice>
                <mc:Fallback>
                  <p:oleObj name="Equation" r:id="rId15" imgW="215640" imgH="24120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6178" y="3002870"/>
                          <a:ext cx="477838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92807062"/>
                </p:ext>
              </p:extLst>
            </p:nvPr>
          </p:nvGraphicFramePr>
          <p:xfrm>
            <a:off x="4803541" y="2534557"/>
            <a:ext cx="395287" cy="531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63" name="Equation" r:id="rId17" imgW="177480" imgH="241200" progId="Equation.DSMT4">
                    <p:embed/>
                  </p:oleObj>
                </mc:Choice>
                <mc:Fallback>
                  <p:oleObj name="Equation" r:id="rId17" imgW="177480" imgH="24120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3541" y="2534557"/>
                          <a:ext cx="395287" cy="5318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Line 18"/>
            <p:cNvSpPr>
              <a:spLocks noChangeShapeType="1"/>
            </p:cNvSpPr>
            <p:nvPr/>
          </p:nvSpPr>
          <p:spPr bwMode="auto">
            <a:xfrm flipH="1">
              <a:off x="3700463" y="3870325"/>
              <a:ext cx="16525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" name="Object 19"/>
            <p:cNvGraphicFramePr>
              <a:graphicFrameLocks noChangeAspect="1"/>
            </p:cNvGraphicFramePr>
            <p:nvPr/>
          </p:nvGraphicFramePr>
          <p:xfrm>
            <a:off x="3278188" y="2951163"/>
            <a:ext cx="280987" cy="392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64" name="Equation" r:id="rId19" imgW="126720" imgH="177480" progId="Equation.DSMT4">
                    <p:embed/>
                  </p:oleObj>
                </mc:Choice>
                <mc:Fallback>
                  <p:oleObj name="Equation" r:id="rId19" imgW="126720" imgH="17748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8188" y="2951163"/>
                          <a:ext cx="280987" cy="3921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Line 20"/>
            <p:cNvSpPr>
              <a:spLocks noChangeShapeType="1"/>
            </p:cNvSpPr>
            <p:nvPr/>
          </p:nvSpPr>
          <p:spPr bwMode="auto">
            <a:xfrm>
              <a:off x="5600247" y="2444750"/>
              <a:ext cx="3317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1"/>
            <p:cNvSpPr>
              <a:spLocks noChangeShapeType="1"/>
            </p:cNvSpPr>
            <p:nvPr/>
          </p:nvSpPr>
          <p:spPr bwMode="auto">
            <a:xfrm flipV="1">
              <a:off x="5764213" y="1954213"/>
              <a:ext cx="0" cy="4508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3" name="Object 22"/>
            <p:cNvGraphicFramePr>
              <a:graphicFrameLocks noChangeAspect="1"/>
            </p:cNvGraphicFramePr>
            <p:nvPr/>
          </p:nvGraphicFramePr>
          <p:xfrm>
            <a:off x="5652404" y="1593169"/>
            <a:ext cx="265113" cy="265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65" name="Equation" r:id="rId21" imgW="126720" imgH="126720" progId="Equation.DSMT4">
                    <p:embed/>
                  </p:oleObj>
                </mc:Choice>
                <mc:Fallback>
                  <p:oleObj name="Equation" r:id="rId21" imgW="126720" imgH="12672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52404" y="1593169"/>
                          <a:ext cx="265113" cy="2651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9"/>
            <p:cNvGraphicFramePr>
              <a:graphicFrameLocks noChangeAspect="1"/>
            </p:cNvGraphicFramePr>
            <p:nvPr/>
          </p:nvGraphicFramePr>
          <p:xfrm>
            <a:off x="3878263" y="1084263"/>
            <a:ext cx="311150" cy="307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66" name="Equation" r:id="rId23" imgW="139680" imgH="139680" progId="Equation.DSMT4">
                    <p:embed/>
                  </p:oleObj>
                </mc:Choice>
                <mc:Fallback>
                  <p:oleObj name="Equation" r:id="rId23" imgW="139680" imgH="139680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263" y="1084263"/>
                          <a:ext cx="311150" cy="307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40"/>
            <p:cNvGraphicFramePr>
              <a:graphicFrameLocks noChangeAspect="1"/>
            </p:cNvGraphicFramePr>
            <p:nvPr/>
          </p:nvGraphicFramePr>
          <p:xfrm>
            <a:off x="4978400" y="1165225"/>
            <a:ext cx="280988" cy="225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67" name="Equation" r:id="rId25" imgW="126720" imgH="101520" progId="Equation.DSMT4">
                    <p:embed/>
                  </p:oleObj>
                </mc:Choice>
                <mc:Fallback>
                  <p:oleObj name="Equation" r:id="rId25" imgW="126720" imgH="101520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8400" y="1165225"/>
                          <a:ext cx="280988" cy="225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2988430"/>
                </p:ext>
              </p:extLst>
            </p:nvPr>
          </p:nvGraphicFramePr>
          <p:xfrm>
            <a:off x="4395553" y="913720"/>
            <a:ext cx="479425" cy="450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68" name="Equation" r:id="rId27" imgW="215640" imgH="203040" progId="Equation.DSMT4">
                    <p:embed/>
                  </p:oleObj>
                </mc:Choice>
                <mc:Fallback>
                  <p:oleObj name="Equation" r:id="rId27" imgW="215640" imgH="203040" progId="Equation.DSMT4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95553" y="913720"/>
                          <a:ext cx="479425" cy="450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1901040"/>
                </p:ext>
              </p:extLst>
            </p:nvPr>
          </p:nvGraphicFramePr>
          <p:xfrm>
            <a:off x="3206516" y="1891620"/>
            <a:ext cx="396875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69" name="Equation" r:id="rId29" imgW="177480" imgH="190440" progId="Equation.DSMT4">
                    <p:embed/>
                  </p:oleObj>
                </mc:Choice>
                <mc:Fallback>
                  <p:oleObj name="Equation" r:id="rId29" imgW="177480" imgH="19044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6516" y="1891620"/>
                          <a:ext cx="396875" cy="419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Line 23"/>
            <p:cNvSpPr>
              <a:spLocks noChangeShapeType="1"/>
            </p:cNvSpPr>
            <p:nvPr/>
          </p:nvSpPr>
          <p:spPr bwMode="auto">
            <a:xfrm flipV="1">
              <a:off x="3713335" y="1797050"/>
              <a:ext cx="0" cy="404464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13"/>
            <p:cNvSpPr>
              <a:spLocks noChangeArrowheads="1"/>
            </p:cNvSpPr>
            <p:nvPr/>
          </p:nvSpPr>
          <p:spPr bwMode="auto">
            <a:xfrm>
              <a:off x="4341813" y="2205038"/>
              <a:ext cx="482600" cy="469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39" name="TextBox 33"/>
          <p:cNvSpPr txBox="1">
            <a:spLocks noChangeArrowheads="1"/>
          </p:cNvSpPr>
          <p:nvPr/>
        </p:nvSpPr>
        <p:spPr bwMode="auto">
          <a:xfrm>
            <a:off x="7891700" y="5504052"/>
            <a:ext cx="2279650" cy="369887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0" dirty="0"/>
              <a:t>  denotes TM or TE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8" name="Rectangle 7"/>
          <p:cNvSpPr>
            <a:spLocks noChangeArrowheads="1"/>
          </p:cNvSpPr>
          <p:nvPr/>
        </p:nvSpPr>
        <p:spPr bwMode="auto">
          <a:xfrm>
            <a:off x="2012691" y="1326274"/>
            <a:ext cx="11305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Similarly,</a:t>
            </a:r>
          </a:p>
        </p:txBody>
      </p:sp>
      <p:graphicFrame>
        <p:nvGraphicFramePr>
          <p:cNvPr id="2765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558569"/>
              </p:ext>
            </p:extLst>
          </p:nvPr>
        </p:nvGraphicFramePr>
        <p:xfrm>
          <a:off x="3409950" y="1926364"/>
          <a:ext cx="3352800" cy="1459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name="Equation" r:id="rId3" imgW="1638000" imgH="711000" progId="Equation.DSMT4">
                  <p:embed/>
                </p:oleObj>
              </mc:Choice>
              <mc:Fallback>
                <p:oleObj name="Equation" r:id="rId3" imgW="1638000" imgH="711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9950" y="1926364"/>
                        <a:ext cx="3352800" cy="14597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578558"/>
              </p:ext>
            </p:extLst>
          </p:nvPr>
        </p:nvGraphicFramePr>
        <p:xfrm>
          <a:off x="4074951" y="4979010"/>
          <a:ext cx="4043362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9" name="Equation" r:id="rId5" imgW="2006280" imgH="457200" progId="Equation.DSMT4">
                  <p:embed/>
                </p:oleObj>
              </mc:Choice>
              <mc:Fallback>
                <p:oleObj name="Equation" r:id="rId5" imgW="200628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4951" y="4979010"/>
                        <a:ext cx="4043362" cy="9128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2719388" y="4484689"/>
            <a:ext cx="13192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Therefore,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380096" y="256868"/>
            <a:ext cx="522709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ker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Example (cont.)</a:t>
            </a:r>
            <a:endParaRPr lang="en-US" sz="3600" kern="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466850" y="1371600"/>
            <a:ext cx="8743950" cy="10096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65588" y="323851"/>
            <a:ext cx="377825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01271" y="1514654"/>
            <a:ext cx="88952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000" i="1" dirty="0">
                <a:solidFill>
                  <a:srgbClr val="0000FF"/>
                </a:solidFill>
              </a:rPr>
              <a:t>T</a:t>
            </a:r>
            <a:r>
              <a:rPr lang="en-US" sz="2000" i="1" dirty="0">
                <a:solidFill>
                  <a:srgbClr val="0000FF"/>
                </a:solidFill>
                <a:latin typeface="Arial" charset="0"/>
              </a:rPr>
              <a:t>he SDI method is a powerful and systematic method for analyzing</a:t>
            </a:r>
          </a:p>
          <a:p>
            <a:pPr algn="ctr">
              <a:spcAft>
                <a:spcPts val="0"/>
              </a:spcAft>
            </a:pPr>
            <a:r>
              <a:rPr lang="en-US" sz="2000" i="1" dirty="0">
                <a:solidFill>
                  <a:srgbClr val="0000FF"/>
                </a:solidFill>
                <a:latin typeface="Arial" charset="0"/>
              </a:rPr>
              <a:t> sources and structures in layered media.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230374" y="3189518"/>
            <a:ext cx="7999227" cy="201593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marL="225425" indent="-225425">
              <a:spcAft>
                <a:spcPts val="1800"/>
              </a:spcAft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  <a:latin typeface="Arial" charset="0"/>
              </a:rPr>
              <a:t>Electric or magnetic dipole sources within layered media.</a:t>
            </a:r>
          </a:p>
          <a:p>
            <a:pPr marL="225425" indent="-225425">
              <a:spcAft>
                <a:spcPts val="1800"/>
              </a:spcAft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  <a:latin typeface="Arial" charset="0"/>
              </a:rPr>
              <a:t>Microstrip and printed antennas.</a:t>
            </a:r>
          </a:p>
          <a:p>
            <a:pPr marL="225425" indent="-225425">
              <a:spcAft>
                <a:spcPts val="1800"/>
              </a:spcAft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  <a:latin typeface="Arial" charset="0"/>
              </a:rPr>
              <a:t>Phased arrays, FSS structures, periodic leaky-wave antennas. </a:t>
            </a:r>
          </a:p>
          <a:p>
            <a:pPr marL="225425" indent="-225425">
              <a:spcAft>
                <a:spcPts val="1800"/>
              </a:spcAft>
              <a:buFont typeface="Wingdings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  <a:latin typeface="Arial" charset="0"/>
              </a:rPr>
              <a:t>Geophysical problems.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37609" y="6010275"/>
            <a:ext cx="9187541" cy="3693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method was originally developed by Itoh and </a:t>
            </a:r>
            <a:r>
              <a:rPr lang="en-US" dirty="0" err="1"/>
              <a:t>Menzel</a:t>
            </a:r>
            <a:r>
              <a:rPr lang="en-US" dirty="0"/>
              <a:t> in the early 1980s.</a:t>
            </a:r>
          </a:p>
        </p:txBody>
      </p:sp>
    </p:spTree>
    <p:extLst>
      <p:ext uri="{BB962C8B-B14F-4D97-AF65-F5344CB8AC3E}">
        <p14:creationId xmlns:p14="http://schemas.microsoft.com/office/powerpoint/2010/main" val="17422573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48335" y="188630"/>
            <a:ext cx="5227093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(cont.)</a:t>
            </a:r>
          </a:p>
        </p:txBody>
      </p:sp>
      <p:sp>
        <p:nvSpPr>
          <p:cNvPr id="2867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83" name="Rectangle 7"/>
          <p:cNvSpPr>
            <a:spLocks noChangeArrowheads="1"/>
          </p:cNvSpPr>
          <p:nvPr/>
        </p:nvSpPr>
        <p:spPr bwMode="auto">
          <a:xfrm>
            <a:off x="1006191" y="871632"/>
            <a:ext cx="17170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have: </a:t>
            </a:r>
          </a:p>
        </p:txBody>
      </p:sp>
      <p:graphicFrame>
        <p:nvGraphicFramePr>
          <p:cNvPr id="2867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076197"/>
              </p:ext>
            </p:extLst>
          </p:nvPr>
        </p:nvGraphicFramePr>
        <p:xfrm>
          <a:off x="2633663" y="1346200"/>
          <a:ext cx="5434012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4" name="Equation" r:id="rId3" imgW="2705040" imgH="965160" progId="Equation.DSMT4">
                  <p:embed/>
                </p:oleObj>
              </mc:Choice>
              <mc:Fallback>
                <p:oleObj name="Equation" r:id="rId3" imgW="2705040" imgH="9651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3" y="1346200"/>
                        <a:ext cx="5434012" cy="193040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4" name="Rectangle 10"/>
          <p:cNvSpPr>
            <a:spLocks noChangeArrowheads="1"/>
          </p:cNvSpPr>
          <p:nvPr/>
        </p:nvSpPr>
        <p:spPr bwMode="auto">
          <a:xfrm>
            <a:off x="3130097" y="4978628"/>
            <a:ext cx="5941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with</a:t>
            </a:r>
          </a:p>
        </p:txBody>
      </p:sp>
      <p:graphicFrame>
        <p:nvGraphicFramePr>
          <p:cNvPr id="2867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148134"/>
              </p:ext>
            </p:extLst>
          </p:nvPr>
        </p:nvGraphicFramePr>
        <p:xfrm>
          <a:off x="4137025" y="5475288"/>
          <a:ext cx="302736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5" name="Equation" r:id="rId5" imgW="2070000" imgH="634680" progId="Equation.DSMT4">
                  <p:embed/>
                </p:oleObj>
              </mc:Choice>
              <mc:Fallback>
                <p:oleObj name="Equation" r:id="rId5" imgW="2070000" imgH="6346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025" y="5475288"/>
                        <a:ext cx="3027363" cy="931862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125400"/>
              </p:ext>
            </p:extLst>
          </p:nvPr>
        </p:nvGraphicFramePr>
        <p:xfrm>
          <a:off x="3358925" y="3802266"/>
          <a:ext cx="271938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6" name="Equation" r:id="rId7" imgW="1523880" imgH="457200" progId="Equation.DSMT4">
                  <p:embed/>
                </p:oleObj>
              </mc:Choice>
              <mc:Fallback>
                <p:oleObj name="Equation" r:id="rId7" imgW="1523880" imgH="457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8925" y="3802266"/>
                        <a:ext cx="2719387" cy="81280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2219326" y="3582535"/>
            <a:ext cx="8572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aphicFrame>
        <p:nvGraphicFramePr>
          <p:cNvPr id="2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382159"/>
              </p:ext>
            </p:extLst>
          </p:nvPr>
        </p:nvGraphicFramePr>
        <p:xfrm>
          <a:off x="8801015" y="1610862"/>
          <a:ext cx="2504531" cy="1440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7" name="Equation" r:id="rId9" imgW="1460160" imgH="838080" progId="Equation.DSMT4">
                  <p:embed/>
                </p:oleObj>
              </mc:Choice>
              <mc:Fallback>
                <p:oleObj name="Equation" r:id="rId9" imgW="1460160" imgH="8380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01015" y="1610862"/>
                        <a:ext cx="2504531" cy="144054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778983"/>
              </p:ext>
            </p:extLst>
          </p:nvPr>
        </p:nvGraphicFramePr>
        <p:xfrm>
          <a:off x="7823200" y="5354638"/>
          <a:ext cx="1036638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8" name="Equation" r:id="rId11" imgW="723600" imgH="431640" progId="Equation.DSMT4">
                  <p:embed/>
                </p:oleObj>
              </mc:Choice>
              <mc:Fallback>
                <p:oleObj name="Equation" r:id="rId11" imgW="723600" imgH="4316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3200" y="5354638"/>
                        <a:ext cx="1036638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408242"/>
              </p:ext>
            </p:extLst>
          </p:nvPr>
        </p:nvGraphicFramePr>
        <p:xfrm>
          <a:off x="9127841" y="5342037"/>
          <a:ext cx="998538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" name="Equation" r:id="rId13" imgW="698400" imgH="431640" progId="Equation.DSMT4">
                  <p:embed/>
                </p:oleObj>
              </mc:Choice>
              <mc:Fallback>
                <p:oleObj name="Equation" r:id="rId13" imgW="698400" imgH="431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7841" y="5342037"/>
                        <a:ext cx="998538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054711"/>
              </p:ext>
            </p:extLst>
          </p:nvPr>
        </p:nvGraphicFramePr>
        <p:xfrm>
          <a:off x="7848600" y="5983288"/>
          <a:ext cx="1017588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" name="Equation" r:id="rId15" imgW="711000" imgH="431640" progId="Equation.DSMT4">
                  <p:embed/>
                </p:oleObj>
              </mc:Choice>
              <mc:Fallback>
                <p:oleObj name="Equation" r:id="rId15" imgW="711000" imgH="431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5983288"/>
                        <a:ext cx="1017588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8449866"/>
              </p:ext>
            </p:extLst>
          </p:nvPr>
        </p:nvGraphicFramePr>
        <p:xfrm>
          <a:off x="9123411" y="6000134"/>
          <a:ext cx="98107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1" name="Equation" r:id="rId17" imgW="685800" imgH="431640" progId="Equation.DSMT4">
                  <p:embed/>
                </p:oleObj>
              </mc:Choice>
              <mc:Fallback>
                <p:oleObj name="Equation" r:id="rId17" imgW="685800" imgH="4316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3411" y="6000134"/>
                        <a:ext cx="981075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93995" y="202562"/>
            <a:ext cx="4858603" cy="473075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Michalski Notation</a:t>
            </a:r>
          </a:p>
        </p:txBody>
      </p:sp>
      <p:sp>
        <p:nvSpPr>
          <p:cNvPr id="2970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7" name="Rectangle 7"/>
          <p:cNvSpPr>
            <a:spLocks noChangeArrowheads="1"/>
          </p:cNvSpPr>
          <p:nvPr/>
        </p:nvSpPr>
        <p:spPr bwMode="auto">
          <a:xfrm>
            <a:off x="422276" y="1219201"/>
            <a:ext cx="49879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infinite current sheet produces a field</a:t>
            </a: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737819"/>
              </p:ext>
            </p:extLst>
          </p:nvPr>
        </p:nvGraphicFramePr>
        <p:xfrm>
          <a:off x="1117828" y="1689327"/>
          <a:ext cx="3525837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66" name="Equation" r:id="rId3" imgW="1511280" imgH="304560" progId="Equation.DSMT4">
                  <p:embed/>
                </p:oleObj>
              </mc:Choice>
              <mc:Fallback>
                <p:oleObj name="Equation" r:id="rId3" imgW="1511280" imgH="3045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828" y="1689327"/>
                        <a:ext cx="3525837" cy="709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9" name="Rectangle 11"/>
          <p:cNvSpPr>
            <a:spLocks noChangeArrowheads="1"/>
          </p:cNvSpPr>
          <p:nvPr/>
        </p:nvSpPr>
        <p:spPr bwMode="auto">
          <a:xfrm>
            <a:off x="526921" y="2860126"/>
            <a:ext cx="8446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841276"/>
              </p:ext>
            </p:extLst>
          </p:nvPr>
        </p:nvGraphicFramePr>
        <p:xfrm>
          <a:off x="730250" y="3427413"/>
          <a:ext cx="6130925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67" name="Equation" r:id="rId5" imgW="2997000" imgH="863280" progId="Equation.DSMT4">
                  <p:embed/>
                </p:oleObj>
              </mc:Choice>
              <mc:Fallback>
                <p:oleObj name="Equation" r:id="rId5" imgW="2997000" imgH="863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3427413"/>
                        <a:ext cx="6130925" cy="176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0" name="Text Box 13"/>
          <p:cNvSpPr txBox="1">
            <a:spLocks noChangeArrowheads="1"/>
          </p:cNvSpPr>
          <p:nvPr/>
        </p:nvSpPr>
        <p:spPr bwMode="auto">
          <a:xfrm>
            <a:off x="413495" y="5985028"/>
            <a:ext cx="11091567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dirty="0">
                <a:solidFill>
                  <a:srgbClr val="0000FF"/>
                </a:solidFill>
              </a:rPr>
              <a:t>The “</a:t>
            </a:r>
            <a:r>
              <a:rPr lang="en-US" b="0" i="1" dirty="0" err="1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b="0" dirty="0">
                <a:solidFill>
                  <a:srgbClr val="0000FF"/>
                </a:solidFill>
              </a:rPr>
              <a:t>” subscript on the voltage functions denotes the voltage due to a </a:t>
            </a:r>
            <a:r>
              <a:rPr lang="en-US" b="0" i="1" dirty="0">
                <a:solidFill>
                  <a:srgbClr val="0000FF"/>
                </a:solidFill>
              </a:rPr>
              <a:t>one-Amp parallel current source</a:t>
            </a:r>
            <a:r>
              <a:rPr lang="en-US" b="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 flipV="1">
            <a:off x="2066211" y="5114500"/>
            <a:ext cx="777922" cy="7369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3799480" y="5141796"/>
            <a:ext cx="914400" cy="7096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5817218" y="1111250"/>
            <a:ext cx="2606013" cy="3094129"/>
            <a:chOff x="435592" y="1311274"/>
            <a:chExt cx="2606013" cy="3094129"/>
          </a:xfrm>
        </p:grpSpPr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1325518" y="1700303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2989218" y="1700303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1262018" y="191620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2923182" y="410060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1259482" y="408790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2927305" y="189080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2455818" y="2970303"/>
              <a:ext cx="533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H="1">
              <a:off x="1312818" y="2970303"/>
              <a:ext cx="673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1960518" y="2729003"/>
              <a:ext cx="482600" cy="469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2001793" y="2967128"/>
              <a:ext cx="34448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8883355"/>
                </p:ext>
              </p:extLst>
            </p:nvPr>
          </p:nvGraphicFramePr>
          <p:xfrm>
            <a:off x="1917699" y="1997074"/>
            <a:ext cx="64770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68" name="Equation" r:id="rId7" imgW="291960" imgH="241200" progId="Equation.DSMT4">
                    <p:embed/>
                  </p:oleObj>
                </mc:Choice>
                <mc:Fallback>
                  <p:oleObj name="Equation" r:id="rId7" imgW="291960" imgH="241200" progId="Equation.DSMT4">
                    <p:embed/>
                    <p:pic>
                      <p:nvPicPr>
                        <p:cNvPr id="33794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7699" y="1997074"/>
                          <a:ext cx="647700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84027731"/>
                </p:ext>
              </p:extLst>
            </p:nvPr>
          </p:nvGraphicFramePr>
          <p:xfrm>
            <a:off x="1911349" y="3682999"/>
            <a:ext cx="649288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69" name="Equation" r:id="rId9" imgW="291960" imgH="241200" progId="Equation.DSMT4">
                    <p:embed/>
                  </p:oleObj>
                </mc:Choice>
                <mc:Fallback>
                  <p:oleObj name="Equation" r:id="rId9" imgW="291960" imgH="241200" progId="Equation.DSMT4">
                    <p:embed/>
                    <p:pic>
                      <p:nvPicPr>
                        <p:cNvPr id="33795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1349" y="3682999"/>
                          <a:ext cx="649288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4"/>
            <p:cNvGraphicFramePr>
              <a:graphicFrameLocks noChangeAspect="1"/>
            </p:cNvGraphicFramePr>
            <p:nvPr/>
          </p:nvGraphicFramePr>
          <p:xfrm>
            <a:off x="2235485" y="3261813"/>
            <a:ext cx="569182" cy="404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0" name="Equation" r:id="rId11" imgW="355320" imgH="253800" progId="Equation.DSMT4">
                    <p:embed/>
                  </p:oleObj>
                </mc:Choice>
                <mc:Fallback>
                  <p:oleObj name="Equation" r:id="rId11" imgW="355320" imgH="253800" progId="Equation.DSMT4">
                    <p:embed/>
                    <p:pic>
                      <p:nvPicPr>
                        <p:cNvPr id="33796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5485" y="3261813"/>
                          <a:ext cx="569182" cy="404599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0043005"/>
                </p:ext>
              </p:extLst>
            </p:nvPr>
          </p:nvGraphicFramePr>
          <p:xfrm>
            <a:off x="435592" y="2169990"/>
            <a:ext cx="782891" cy="408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1" name="Equation" r:id="rId13" imgW="482400" imgH="253800" progId="Equation.DSMT4">
                    <p:embed/>
                  </p:oleObj>
                </mc:Choice>
                <mc:Fallback>
                  <p:oleObj name="Equation" r:id="rId13" imgW="482400" imgH="253800" progId="Equation.DSMT4">
                    <p:embed/>
                    <p:pic>
                      <p:nvPicPr>
                        <p:cNvPr id="33797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592" y="2169990"/>
                          <a:ext cx="782891" cy="4088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Line 30"/>
            <p:cNvSpPr>
              <a:spLocks noChangeShapeType="1"/>
            </p:cNvSpPr>
            <p:nvPr/>
          </p:nvSpPr>
          <p:spPr bwMode="auto">
            <a:xfrm flipH="1" flipV="1">
              <a:off x="1328693" y="2392451"/>
              <a:ext cx="0" cy="391692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3" name="Object 10"/>
            <p:cNvGraphicFramePr>
              <a:graphicFrameLocks noChangeAspect="1"/>
            </p:cNvGraphicFramePr>
            <p:nvPr/>
          </p:nvGraphicFramePr>
          <p:xfrm>
            <a:off x="1444580" y="1573303"/>
            <a:ext cx="311150" cy="307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2" name="Equation" r:id="rId15" imgW="139680" imgH="139680" progId="Equation.DSMT4">
                    <p:embed/>
                  </p:oleObj>
                </mc:Choice>
                <mc:Fallback>
                  <p:oleObj name="Equation" r:id="rId15" imgW="139680" imgH="139680" progId="Equation.DSMT4">
                    <p:embed/>
                    <p:pic>
                      <p:nvPicPr>
                        <p:cNvPr id="33802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4580" y="1573303"/>
                          <a:ext cx="311150" cy="307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11"/>
            <p:cNvGraphicFramePr>
              <a:graphicFrameLocks noChangeAspect="1"/>
            </p:cNvGraphicFramePr>
            <p:nvPr/>
          </p:nvGraphicFramePr>
          <p:xfrm>
            <a:off x="2544718" y="1654265"/>
            <a:ext cx="280987" cy="225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3" name="Equation" r:id="rId17" imgW="126720" imgH="101520" progId="Equation.DSMT4">
                    <p:embed/>
                  </p:oleObj>
                </mc:Choice>
                <mc:Fallback>
                  <p:oleObj name="Equation" r:id="rId17" imgW="126720" imgH="101520" progId="Equation.DSMT4">
                    <p:embed/>
                    <p:pic>
                      <p:nvPicPr>
                        <p:cNvPr id="33803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718" y="1654265"/>
                          <a:ext cx="280987" cy="225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11043136"/>
                </p:ext>
              </p:extLst>
            </p:nvPr>
          </p:nvGraphicFramePr>
          <p:xfrm>
            <a:off x="1749424" y="1311274"/>
            <a:ext cx="868363" cy="422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4" name="Equation" r:id="rId19" imgW="520560" imgH="253800" progId="Equation.DSMT4">
                    <p:embed/>
                  </p:oleObj>
                </mc:Choice>
                <mc:Fallback>
                  <p:oleObj name="Equation" r:id="rId19" imgW="520560" imgH="253800" progId="Equation.DSMT4">
                    <p:embed/>
                    <p:pic>
                      <p:nvPicPr>
                        <p:cNvPr id="33804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9424" y="1311274"/>
                          <a:ext cx="868363" cy="4222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6" name="Group 35"/>
          <p:cNvGrpSpPr/>
          <p:nvPr/>
        </p:nvGrpSpPr>
        <p:grpSpPr>
          <a:xfrm>
            <a:off x="8875714" y="1096963"/>
            <a:ext cx="2642683" cy="3120453"/>
            <a:chOff x="4627563" y="1373188"/>
            <a:chExt cx="2642683" cy="3120453"/>
          </a:xfrm>
        </p:grpSpPr>
        <p:sp>
          <p:nvSpPr>
            <p:cNvPr id="37" name="Line 31"/>
            <p:cNvSpPr>
              <a:spLocks noChangeShapeType="1"/>
            </p:cNvSpPr>
            <p:nvPr/>
          </p:nvSpPr>
          <p:spPr bwMode="auto">
            <a:xfrm>
              <a:off x="5543046" y="1788541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32"/>
            <p:cNvSpPr>
              <a:spLocks noChangeShapeType="1"/>
            </p:cNvSpPr>
            <p:nvPr/>
          </p:nvSpPr>
          <p:spPr bwMode="auto">
            <a:xfrm>
              <a:off x="7206746" y="1788541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Oval 33"/>
            <p:cNvSpPr>
              <a:spLocks noChangeArrowheads="1"/>
            </p:cNvSpPr>
            <p:nvPr/>
          </p:nvSpPr>
          <p:spPr bwMode="auto">
            <a:xfrm>
              <a:off x="5477010" y="2004441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34"/>
            <p:cNvSpPr>
              <a:spLocks noChangeArrowheads="1"/>
            </p:cNvSpPr>
            <p:nvPr/>
          </p:nvSpPr>
          <p:spPr bwMode="auto">
            <a:xfrm>
              <a:off x="7140710" y="4188841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35"/>
            <p:cNvSpPr>
              <a:spLocks noChangeArrowheads="1"/>
            </p:cNvSpPr>
            <p:nvPr/>
          </p:nvSpPr>
          <p:spPr bwMode="auto">
            <a:xfrm>
              <a:off x="5479546" y="4176141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36"/>
            <p:cNvSpPr>
              <a:spLocks noChangeArrowheads="1"/>
            </p:cNvSpPr>
            <p:nvPr/>
          </p:nvSpPr>
          <p:spPr bwMode="auto">
            <a:xfrm>
              <a:off x="7155946" y="1999678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37"/>
            <p:cNvSpPr>
              <a:spLocks noChangeShapeType="1"/>
            </p:cNvSpPr>
            <p:nvPr/>
          </p:nvSpPr>
          <p:spPr bwMode="auto">
            <a:xfrm flipH="1">
              <a:off x="6673346" y="3058541"/>
              <a:ext cx="533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38"/>
            <p:cNvSpPr>
              <a:spLocks noChangeShapeType="1"/>
            </p:cNvSpPr>
            <p:nvPr/>
          </p:nvSpPr>
          <p:spPr bwMode="auto">
            <a:xfrm flipH="1">
              <a:off x="5530346" y="3058541"/>
              <a:ext cx="673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Oval 39"/>
            <p:cNvSpPr>
              <a:spLocks noChangeArrowheads="1"/>
            </p:cNvSpPr>
            <p:nvPr/>
          </p:nvSpPr>
          <p:spPr bwMode="auto">
            <a:xfrm>
              <a:off x="6178046" y="2817241"/>
              <a:ext cx="482600" cy="469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" name="Line 40"/>
            <p:cNvSpPr>
              <a:spLocks noChangeShapeType="1"/>
            </p:cNvSpPr>
            <p:nvPr/>
          </p:nvSpPr>
          <p:spPr bwMode="auto">
            <a:xfrm flipH="1" flipV="1">
              <a:off x="6260596" y="3042666"/>
              <a:ext cx="311150" cy="317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8787431"/>
                </p:ext>
              </p:extLst>
            </p:nvPr>
          </p:nvGraphicFramePr>
          <p:xfrm>
            <a:off x="6110287" y="2060575"/>
            <a:ext cx="592137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5" name="Equation" r:id="rId21" imgW="266400" imgH="241200" progId="Equation.DSMT4">
                    <p:embed/>
                  </p:oleObj>
                </mc:Choice>
                <mc:Fallback>
                  <p:oleObj name="Equation" r:id="rId21" imgW="266400" imgH="241200" progId="Equation.DSMT4">
                    <p:embed/>
                    <p:pic>
                      <p:nvPicPr>
                        <p:cNvPr id="33798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10287" y="2060575"/>
                          <a:ext cx="592137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3827873"/>
                </p:ext>
              </p:extLst>
            </p:nvPr>
          </p:nvGraphicFramePr>
          <p:xfrm>
            <a:off x="6110287" y="3779838"/>
            <a:ext cx="592137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6" name="Equation" r:id="rId23" imgW="266400" imgH="241200" progId="Equation.DSMT4">
                    <p:embed/>
                  </p:oleObj>
                </mc:Choice>
                <mc:Fallback>
                  <p:oleObj name="Equation" r:id="rId23" imgW="266400" imgH="241200" progId="Equation.DSMT4">
                    <p:embed/>
                    <p:pic>
                      <p:nvPicPr>
                        <p:cNvPr id="33799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10287" y="3779838"/>
                          <a:ext cx="592137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2781939"/>
                </p:ext>
              </p:extLst>
            </p:nvPr>
          </p:nvGraphicFramePr>
          <p:xfrm>
            <a:off x="4627563" y="2430243"/>
            <a:ext cx="776950" cy="4285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7" name="Equation" r:id="rId25" imgW="457200" imgH="253800" progId="Equation.DSMT4">
                    <p:embed/>
                  </p:oleObj>
                </mc:Choice>
                <mc:Fallback>
                  <p:oleObj name="Equation" r:id="rId25" imgW="457200" imgH="253800" progId="Equation.DSMT4">
                    <p:embed/>
                    <p:pic>
                      <p:nvPicPr>
                        <p:cNvPr id="33801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7563" y="2430243"/>
                          <a:ext cx="776950" cy="4285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13"/>
            <p:cNvGraphicFramePr>
              <a:graphicFrameLocks noChangeAspect="1"/>
            </p:cNvGraphicFramePr>
            <p:nvPr/>
          </p:nvGraphicFramePr>
          <p:xfrm>
            <a:off x="5703383" y="1661541"/>
            <a:ext cx="311150" cy="307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8" name="Equation" r:id="rId27" imgW="139680" imgH="139680" progId="Equation.DSMT4">
                    <p:embed/>
                  </p:oleObj>
                </mc:Choice>
                <mc:Fallback>
                  <p:oleObj name="Equation" r:id="rId27" imgW="139680" imgH="139680" progId="Equation.DSMT4">
                    <p:embed/>
                    <p:pic>
                      <p:nvPicPr>
                        <p:cNvPr id="33805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03383" y="1661541"/>
                          <a:ext cx="311150" cy="307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Object 14"/>
            <p:cNvGraphicFramePr>
              <a:graphicFrameLocks noChangeAspect="1"/>
            </p:cNvGraphicFramePr>
            <p:nvPr/>
          </p:nvGraphicFramePr>
          <p:xfrm>
            <a:off x="6803521" y="1742503"/>
            <a:ext cx="280987" cy="225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9" name="Equation" r:id="rId29" imgW="126720" imgH="101520" progId="Equation.DSMT4">
                    <p:embed/>
                  </p:oleObj>
                </mc:Choice>
                <mc:Fallback>
                  <p:oleObj name="Equation" r:id="rId29" imgW="126720" imgH="101520" progId="Equation.DSMT4">
                    <p:embed/>
                    <p:pic>
                      <p:nvPicPr>
                        <p:cNvPr id="33806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03521" y="1742503"/>
                          <a:ext cx="280987" cy="225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6847374"/>
                </p:ext>
              </p:extLst>
            </p:nvPr>
          </p:nvGraphicFramePr>
          <p:xfrm>
            <a:off x="5965824" y="1373188"/>
            <a:ext cx="884238" cy="449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80" name="Equation" r:id="rId31" imgW="495000" imgH="253800" progId="Equation.DSMT4">
                    <p:embed/>
                  </p:oleObj>
                </mc:Choice>
                <mc:Fallback>
                  <p:oleObj name="Equation" r:id="rId31" imgW="495000" imgH="253800" progId="Equation.DSMT4">
                    <p:embed/>
                    <p:pic>
                      <p:nvPicPr>
                        <p:cNvPr id="33807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65824" y="1373188"/>
                          <a:ext cx="884238" cy="4492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4"/>
            <p:cNvGraphicFramePr>
              <a:graphicFrameLocks noChangeAspect="1"/>
            </p:cNvGraphicFramePr>
            <p:nvPr/>
          </p:nvGraphicFramePr>
          <p:xfrm>
            <a:off x="6577463" y="3290981"/>
            <a:ext cx="569913" cy="404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81" name="Equation" r:id="rId33" imgW="355320" imgH="253800" progId="Equation.DSMT4">
                    <p:embed/>
                  </p:oleObj>
                </mc:Choice>
                <mc:Fallback>
                  <p:oleObj name="Equation" r:id="rId33" imgW="355320" imgH="253800" progId="Equation.DSMT4">
                    <p:embed/>
                    <p:pic>
                      <p:nvPicPr>
                        <p:cNvPr id="58388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7463" y="3290981"/>
                          <a:ext cx="569913" cy="404812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" name="Line 30"/>
            <p:cNvSpPr>
              <a:spLocks noChangeShapeType="1"/>
            </p:cNvSpPr>
            <p:nvPr/>
          </p:nvSpPr>
          <p:spPr bwMode="auto">
            <a:xfrm flipH="1" flipV="1">
              <a:off x="5534478" y="2381078"/>
              <a:ext cx="0" cy="391692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572376" y="4657725"/>
            <a:ext cx="3295650" cy="9541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Note: </a:t>
            </a:r>
          </a:p>
          <a:p>
            <a:pPr algn="ctr"/>
            <a:r>
              <a:rPr lang="en-US" sz="1400" b="0" dirty="0" smtClean="0"/>
              <a:t>The Michalski functions are calculated by using only transmission line theory (no EM calculations).</a:t>
            </a:r>
            <a:endParaRPr lang="en-US" sz="1400" b="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9933" y="205202"/>
            <a:ext cx="4357697" cy="619351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Finite Source</a:t>
            </a:r>
          </a:p>
        </p:txBody>
      </p:sp>
      <p:sp>
        <p:nvSpPr>
          <p:cNvPr id="3073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3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3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3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35" name="Rectangle 7"/>
          <p:cNvSpPr>
            <a:spLocks noChangeArrowheads="1"/>
          </p:cNvSpPr>
          <p:nvPr/>
        </p:nvSpPr>
        <p:spPr bwMode="auto">
          <a:xfrm>
            <a:off x="944588" y="2569216"/>
            <a:ext cx="41293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from the last slide we have:</a:t>
            </a:r>
          </a:p>
        </p:txBody>
      </p:sp>
      <p:sp>
        <p:nvSpPr>
          <p:cNvPr id="30736" name="Rectangle 9"/>
          <p:cNvSpPr>
            <a:spLocks noChangeArrowheads="1"/>
          </p:cNvSpPr>
          <p:nvPr/>
        </p:nvSpPr>
        <p:spPr bwMode="auto">
          <a:xfrm>
            <a:off x="939208" y="1021592"/>
            <a:ext cx="13277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Recall that</a:t>
            </a:r>
          </a:p>
        </p:txBody>
      </p:sp>
      <p:sp>
        <p:nvSpPr>
          <p:cNvPr id="30737" name="Rectangle 11"/>
          <p:cNvSpPr>
            <a:spLocks noChangeArrowheads="1"/>
          </p:cNvSpPr>
          <p:nvPr/>
        </p:nvSpPr>
        <p:spPr bwMode="auto">
          <a:xfrm>
            <a:off x="2460625" y="4864100"/>
            <a:ext cx="787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580887"/>
              </p:ext>
            </p:extLst>
          </p:nvPr>
        </p:nvGraphicFramePr>
        <p:xfrm>
          <a:off x="2262957" y="1307569"/>
          <a:ext cx="4646613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5" name="Equation" r:id="rId3" imgW="2349360" imgH="469800" progId="Equation.DSMT4">
                  <p:embed/>
                </p:oleObj>
              </mc:Choice>
              <mc:Fallback>
                <p:oleObj name="Equation" r:id="rId3" imgW="2349360" imgH="469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957" y="1307569"/>
                        <a:ext cx="4646613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723257"/>
              </p:ext>
            </p:extLst>
          </p:nvPr>
        </p:nvGraphicFramePr>
        <p:xfrm>
          <a:off x="3783415" y="2889392"/>
          <a:ext cx="5522913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6" name="Equation" r:id="rId5" imgW="3276360" imgH="1091880" progId="Equation.DSMT4">
                  <p:embed/>
                </p:oleObj>
              </mc:Choice>
              <mc:Fallback>
                <p:oleObj name="Equation" r:id="rId5" imgW="3276360" imgH="1091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3415" y="2889392"/>
                        <a:ext cx="5522913" cy="185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10027"/>
              </p:ext>
            </p:extLst>
          </p:nvPr>
        </p:nvGraphicFramePr>
        <p:xfrm>
          <a:off x="3586945" y="5281614"/>
          <a:ext cx="170815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7" name="Equation" r:id="rId7" imgW="888840" imgH="279360" progId="Equation.DSMT4">
                  <p:embed/>
                </p:oleObj>
              </mc:Choice>
              <mc:Fallback>
                <p:oleObj name="Equation" r:id="rId7" imgW="888840" imgH="279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6945" y="5281614"/>
                        <a:ext cx="170815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755793"/>
              </p:ext>
            </p:extLst>
          </p:nvPr>
        </p:nvGraphicFramePr>
        <p:xfrm>
          <a:off x="3594883" y="5975350"/>
          <a:ext cx="16954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8" name="Equation" r:id="rId9" imgW="876240" imgH="279360" progId="Equation.DSMT4">
                  <p:embed/>
                </p:oleObj>
              </mc:Choice>
              <mc:Fallback>
                <p:oleObj name="Equation" r:id="rId9" imgW="87624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883" y="5975350"/>
                        <a:ext cx="16954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726072"/>
              </p:ext>
            </p:extLst>
          </p:nvPr>
        </p:nvGraphicFramePr>
        <p:xfrm>
          <a:off x="5660220" y="5391150"/>
          <a:ext cx="223520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9" name="Equation" r:id="rId11" imgW="1371600" imgH="279360" progId="Equation.DSMT4">
                  <p:embed/>
                </p:oleObj>
              </mc:Choice>
              <mc:Fallback>
                <p:oleObj name="Equation" r:id="rId11" imgW="1371600" imgH="2793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0220" y="5391150"/>
                        <a:ext cx="2235200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33578"/>
              </p:ext>
            </p:extLst>
          </p:nvPr>
        </p:nvGraphicFramePr>
        <p:xfrm>
          <a:off x="5660220" y="6072188"/>
          <a:ext cx="2109788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0" name="Equation" r:id="rId13" imgW="1320480" imgH="279360" progId="Equation.DSMT4">
                  <p:embed/>
                </p:oleObj>
              </mc:Choice>
              <mc:Fallback>
                <p:oleObj name="Equation" r:id="rId13" imgW="1320480" imgH="2793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0220" y="6072188"/>
                        <a:ext cx="2109788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17493"/>
              </p:ext>
            </p:extLst>
          </p:nvPr>
        </p:nvGraphicFramePr>
        <p:xfrm>
          <a:off x="8472370" y="5694007"/>
          <a:ext cx="2160588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1" name="Equation" r:id="rId15" imgW="1193760" imgH="317160" progId="Equation.DSMT4">
                  <p:embed/>
                </p:oleObj>
              </mc:Choice>
              <mc:Fallback>
                <p:oleObj name="Equation" r:id="rId15" imgW="1193760" imgH="3171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2370" y="5694007"/>
                        <a:ext cx="2160588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6" name="Rectangle 7"/>
          <p:cNvSpPr>
            <a:spLocks noChangeArrowheads="1"/>
          </p:cNvSpPr>
          <p:nvPr/>
        </p:nvSpPr>
        <p:spPr bwMode="auto">
          <a:xfrm>
            <a:off x="562923" y="1209823"/>
            <a:ext cx="79601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Adding the contributions from all the phased current sheets, we have: 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066544"/>
              </p:ext>
            </p:extLst>
          </p:nvPr>
        </p:nvGraphicFramePr>
        <p:xfrm>
          <a:off x="1677988" y="1824038"/>
          <a:ext cx="8391525" cy="121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6" name="Equation" r:id="rId3" imgW="4559040" imgH="660240" progId="Equation.DSMT4">
                  <p:embed/>
                </p:oleObj>
              </mc:Choice>
              <mc:Fallback>
                <p:oleObj name="Equation" r:id="rId3" imgW="4559040" imgH="6602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7988" y="1824038"/>
                        <a:ext cx="8391525" cy="1217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674813" y="3455989"/>
            <a:ext cx="29638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take the limit as</a:t>
            </a: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967297"/>
              </p:ext>
            </p:extLst>
          </p:nvPr>
        </p:nvGraphicFramePr>
        <p:xfrm>
          <a:off x="4616451" y="3763964"/>
          <a:ext cx="12858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7" name="Equation" r:id="rId5" imgW="698400" imgH="228600" progId="Equation.DSMT4">
                  <p:embed/>
                </p:oleObj>
              </mc:Choice>
              <mc:Fallback>
                <p:oleObj name="Equation" r:id="rId5" imgW="6984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451" y="3763964"/>
                        <a:ext cx="1285875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73229"/>
              </p:ext>
            </p:extLst>
          </p:nvPr>
        </p:nvGraphicFramePr>
        <p:xfrm>
          <a:off x="4633914" y="4167189"/>
          <a:ext cx="1309687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8" name="Equation" r:id="rId7" imgW="711000" imgH="241200" progId="Equation.DSMT4">
                  <p:embed/>
                </p:oleObj>
              </mc:Choice>
              <mc:Fallback>
                <p:oleObj name="Equation" r:id="rId7" imgW="71100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914" y="4167189"/>
                        <a:ext cx="1309687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46083"/>
              </p:ext>
            </p:extLst>
          </p:nvPr>
        </p:nvGraphicFramePr>
        <p:xfrm>
          <a:off x="2197100" y="4940300"/>
          <a:ext cx="78994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9" name="Equation" r:id="rId9" imgW="4114800" imgH="660240" progId="Equation.DSMT4">
                  <p:embed/>
                </p:oleObj>
              </mc:Choice>
              <mc:Fallback>
                <p:oleObj name="Equation" r:id="rId9" imgW="4114800" imgH="660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4940300"/>
                        <a:ext cx="7899400" cy="12700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980249" y="218850"/>
            <a:ext cx="6237514" cy="619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en-US" sz="3600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Finite Source (cont.)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9" name="Rectangle 7"/>
          <p:cNvSpPr>
            <a:spLocks noChangeArrowheads="1"/>
          </p:cNvSpPr>
          <p:nvPr/>
        </p:nvSpPr>
        <p:spPr bwMode="auto">
          <a:xfrm>
            <a:off x="2221593" y="2653621"/>
            <a:ext cx="47983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Taking the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000" b="0" dirty="0">
                <a:solidFill>
                  <a:srgbClr val="0000FF"/>
                </a:solidFill>
              </a:rPr>
              <a:t> and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0" dirty="0">
                <a:solidFill>
                  <a:srgbClr val="0000FF"/>
                </a:solidFill>
              </a:rPr>
              <a:t> components, we have:</a:t>
            </a:r>
          </a:p>
        </p:txBody>
      </p:sp>
      <p:sp>
        <p:nvSpPr>
          <p:cNvPr id="32780" name="Rectangle 8"/>
          <p:cNvSpPr>
            <a:spLocks noChangeArrowheads="1"/>
          </p:cNvSpPr>
          <p:nvPr/>
        </p:nvSpPr>
        <p:spPr bwMode="auto">
          <a:xfrm>
            <a:off x="1196027" y="1046803"/>
            <a:ext cx="29751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From this we can identify: </a:t>
            </a:r>
          </a:p>
        </p:txBody>
      </p:sp>
      <p:sp>
        <p:nvSpPr>
          <p:cNvPr id="32781" name="Rectangle 9"/>
          <p:cNvSpPr>
            <a:spLocks noChangeArrowheads="1"/>
          </p:cNvSpPr>
          <p:nvPr/>
        </p:nvSpPr>
        <p:spPr bwMode="auto">
          <a:xfrm>
            <a:off x="1311957" y="4711699"/>
            <a:ext cx="65937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From this we can make the following TEN  identifications:</a:t>
            </a: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55767"/>
              </p:ext>
            </p:extLst>
          </p:nvPr>
        </p:nvGraphicFramePr>
        <p:xfrm>
          <a:off x="1862565" y="1622899"/>
          <a:ext cx="6632575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0" name="Equation" r:id="rId3" imgW="3073320" imgH="279360" progId="Equation.DSMT4">
                  <p:embed/>
                </p:oleObj>
              </mc:Choice>
              <mc:Fallback>
                <p:oleObj name="Equation" r:id="rId3" imgW="3073320" imgH="2793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565" y="1622899"/>
                        <a:ext cx="6632575" cy="601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489877"/>
              </p:ext>
            </p:extLst>
          </p:nvPr>
        </p:nvGraphicFramePr>
        <p:xfrm>
          <a:off x="4541209" y="3126776"/>
          <a:ext cx="30575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1" name="Equation" r:id="rId5" imgW="1562040" imgH="583920" progId="Equation.DSMT4">
                  <p:embed/>
                </p:oleObj>
              </mc:Choice>
              <mc:Fallback>
                <p:oleObj name="Equation" r:id="rId5" imgW="1562040" imgH="5839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209" y="3126776"/>
                        <a:ext cx="3057525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920367"/>
              </p:ext>
            </p:extLst>
          </p:nvPr>
        </p:nvGraphicFramePr>
        <p:xfrm>
          <a:off x="2328863" y="5264150"/>
          <a:ext cx="3427412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2" name="Equation" r:id="rId7" imgW="1587240" imgH="583920" progId="Equation.DSMT4">
                  <p:embed/>
                </p:oleObj>
              </mc:Choice>
              <mc:Fallback>
                <p:oleObj name="Equation" r:id="rId7" imgW="1587240" imgH="5839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8863" y="5264150"/>
                        <a:ext cx="3427412" cy="1262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991378"/>
              </p:ext>
            </p:extLst>
          </p:nvPr>
        </p:nvGraphicFramePr>
        <p:xfrm>
          <a:off x="6215063" y="5283200"/>
          <a:ext cx="2997200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3" name="Equation" r:id="rId9" imgW="1460160" imgH="583920" progId="Equation.DSMT4">
                  <p:embed/>
                </p:oleObj>
              </mc:Choice>
              <mc:Fallback>
                <p:oleObj name="Equation" r:id="rId9" imgW="1460160" imgH="5839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63" y="5283200"/>
                        <a:ext cx="2997200" cy="1204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768601" y="196851"/>
            <a:ext cx="68040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TEN for Transform of Fields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295525" y="196851"/>
            <a:ext cx="82772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TEN for Transform of </a:t>
            </a:r>
            <a:r>
              <a:rPr lang="en-US" sz="3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Fields (cont.)</a:t>
            </a:r>
            <a:endParaRPr lang="en-US" sz="3600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2221593" y="2653621"/>
            <a:ext cx="47983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Taking the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000" b="0" dirty="0">
                <a:solidFill>
                  <a:srgbClr val="0000FF"/>
                </a:solidFill>
              </a:rPr>
              <a:t> and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0" dirty="0">
                <a:solidFill>
                  <a:srgbClr val="0000FF"/>
                </a:solidFill>
              </a:rPr>
              <a:t> components, we have: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196027" y="1046803"/>
            <a:ext cx="22604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 smtClean="0">
                <a:solidFill>
                  <a:srgbClr val="0000FF"/>
                </a:solidFill>
              </a:rPr>
              <a:t>Similarly, we have:  </a:t>
            </a:r>
            <a:endParaRPr lang="en-US" sz="2000" b="0" dirty="0">
              <a:solidFill>
                <a:srgbClr val="0000FF"/>
              </a:solidFill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311957" y="4711699"/>
            <a:ext cx="65937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From this we can make the following TEN  identifications:</a:t>
            </a:r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1823892"/>
              </p:ext>
            </p:extLst>
          </p:nvPr>
        </p:nvGraphicFramePr>
        <p:xfrm>
          <a:off x="1793875" y="1622425"/>
          <a:ext cx="6770688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2" name="Equation" r:id="rId3" imgW="3136680" imgH="279360" progId="Equation.DSMT4">
                  <p:embed/>
                </p:oleObj>
              </mc:Choice>
              <mc:Fallback>
                <p:oleObj name="Equation" r:id="rId3" imgW="3136680" imgH="279360" progId="Equation.DSMT4">
                  <p:embed/>
                  <p:pic>
                    <p:nvPicPr>
                      <p:cNvPr id="327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1622425"/>
                        <a:ext cx="6770688" cy="601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596567"/>
              </p:ext>
            </p:extLst>
          </p:nvPr>
        </p:nvGraphicFramePr>
        <p:xfrm>
          <a:off x="4394200" y="3194050"/>
          <a:ext cx="300831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3" name="Equation" r:id="rId5" imgW="1536480" imgH="583920" progId="Equation.DSMT4">
                  <p:embed/>
                </p:oleObj>
              </mc:Choice>
              <mc:Fallback>
                <p:oleObj name="Equation" r:id="rId5" imgW="1536480" imgH="583920" progId="Equation.DSMT4">
                  <p:embed/>
                  <p:pic>
                    <p:nvPicPr>
                      <p:cNvPr id="327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3194050"/>
                        <a:ext cx="3008313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68711"/>
              </p:ext>
            </p:extLst>
          </p:nvPr>
        </p:nvGraphicFramePr>
        <p:xfrm>
          <a:off x="2397125" y="5264150"/>
          <a:ext cx="3290888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4" name="Equation" r:id="rId7" imgW="1523880" imgH="583920" progId="Equation.DSMT4">
                  <p:embed/>
                </p:oleObj>
              </mc:Choice>
              <mc:Fallback>
                <p:oleObj name="Equation" r:id="rId7" imgW="1523880" imgH="583920" progId="Equation.DSMT4">
                  <p:embed/>
                  <p:pic>
                    <p:nvPicPr>
                      <p:cNvPr id="327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25" y="5264150"/>
                        <a:ext cx="3290888" cy="1262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162494"/>
              </p:ext>
            </p:extLst>
          </p:nvPr>
        </p:nvGraphicFramePr>
        <p:xfrm>
          <a:off x="6215063" y="5283200"/>
          <a:ext cx="2997200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5" name="Equation" r:id="rId9" imgW="1460160" imgH="583920" progId="Equation.DSMT4">
                  <p:embed/>
                </p:oleObj>
              </mc:Choice>
              <mc:Fallback>
                <p:oleObj name="Equation" r:id="rId9" imgW="1460160" imgH="583920" progId="Equation.DSMT4">
                  <p:embed/>
                  <p:pic>
                    <p:nvPicPr>
                      <p:cNvPr id="327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63" y="5283200"/>
                        <a:ext cx="2997200" cy="1204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51781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3" name="Rectangle 57"/>
          <p:cNvSpPr>
            <a:spLocks noChangeArrowheads="1"/>
          </p:cNvSpPr>
          <p:nvPr/>
        </p:nvSpPr>
        <p:spPr bwMode="auto">
          <a:xfrm>
            <a:off x="6129339" y="5486399"/>
            <a:ext cx="3697287" cy="89535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Rectangle 56"/>
          <p:cNvSpPr>
            <a:spLocks noChangeArrowheads="1"/>
          </p:cNvSpPr>
          <p:nvPr/>
        </p:nvSpPr>
        <p:spPr bwMode="auto">
          <a:xfrm>
            <a:off x="1920875" y="5457825"/>
            <a:ext cx="3697288" cy="8858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1054" name="Rectangle 14"/>
          <p:cNvSpPr>
            <a:spLocks noChangeArrowheads="1"/>
          </p:cNvSpPr>
          <p:nvPr/>
        </p:nvSpPr>
        <p:spPr bwMode="auto">
          <a:xfrm>
            <a:off x="2119314" y="196851"/>
            <a:ext cx="818673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TEN for Transform of Fields (cont.)</a:t>
            </a:r>
          </a:p>
        </p:txBody>
      </p:sp>
      <p:sp>
        <p:nvSpPr>
          <p:cNvPr id="33820" name="Rectangle 15"/>
          <p:cNvSpPr>
            <a:spLocks noChangeArrowheads="1"/>
          </p:cNvSpPr>
          <p:nvPr/>
        </p:nvSpPr>
        <p:spPr bwMode="auto">
          <a:xfrm>
            <a:off x="3709989" y="1009650"/>
            <a:ext cx="4295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The TEN models are shown below.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2144713" y="1596101"/>
            <a:ext cx="3124200" cy="3000375"/>
            <a:chOff x="484233" y="1677988"/>
            <a:chExt cx="3124200" cy="3000375"/>
          </a:xfrm>
        </p:grpSpPr>
        <p:sp>
          <p:nvSpPr>
            <p:cNvPr id="33821" name="Line 16"/>
            <p:cNvSpPr>
              <a:spLocks noChangeShapeType="1"/>
            </p:cNvSpPr>
            <p:nvPr/>
          </p:nvSpPr>
          <p:spPr bwMode="auto">
            <a:xfrm>
              <a:off x="1189038" y="1973263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Line 17"/>
            <p:cNvSpPr>
              <a:spLocks noChangeShapeType="1"/>
            </p:cNvSpPr>
            <p:nvPr/>
          </p:nvSpPr>
          <p:spPr bwMode="auto">
            <a:xfrm>
              <a:off x="2852738" y="1973263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Oval 18"/>
            <p:cNvSpPr>
              <a:spLocks noChangeArrowheads="1"/>
            </p:cNvSpPr>
            <p:nvPr/>
          </p:nvSpPr>
          <p:spPr bwMode="auto">
            <a:xfrm>
              <a:off x="1125538" y="218916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4" name="Oval 19"/>
            <p:cNvSpPr>
              <a:spLocks noChangeArrowheads="1"/>
            </p:cNvSpPr>
            <p:nvPr/>
          </p:nvSpPr>
          <p:spPr bwMode="auto">
            <a:xfrm>
              <a:off x="2786702" y="437356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5" name="Oval 20"/>
            <p:cNvSpPr>
              <a:spLocks noChangeArrowheads="1"/>
            </p:cNvSpPr>
            <p:nvPr/>
          </p:nvSpPr>
          <p:spPr bwMode="auto">
            <a:xfrm>
              <a:off x="1136650" y="436086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6" name="Oval 21"/>
            <p:cNvSpPr>
              <a:spLocks noChangeArrowheads="1"/>
            </p:cNvSpPr>
            <p:nvPr/>
          </p:nvSpPr>
          <p:spPr bwMode="auto">
            <a:xfrm>
              <a:off x="2800450" y="216376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7" name="Line 22"/>
            <p:cNvSpPr>
              <a:spLocks noChangeShapeType="1"/>
            </p:cNvSpPr>
            <p:nvPr/>
          </p:nvSpPr>
          <p:spPr bwMode="auto">
            <a:xfrm flipH="1">
              <a:off x="2319338" y="3243263"/>
              <a:ext cx="533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8" name="Line 23"/>
            <p:cNvSpPr>
              <a:spLocks noChangeShapeType="1"/>
            </p:cNvSpPr>
            <p:nvPr/>
          </p:nvSpPr>
          <p:spPr bwMode="auto">
            <a:xfrm flipH="1">
              <a:off x="1176338" y="3243263"/>
              <a:ext cx="673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9" name="Oval 24"/>
            <p:cNvSpPr>
              <a:spLocks noChangeArrowheads="1"/>
            </p:cNvSpPr>
            <p:nvPr/>
          </p:nvSpPr>
          <p:spPr bwMode="auto">
            <a:xfrm>
              <a:off x="1824038" y="3001963"/>
              <a:ext cx="482600" cy="469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3830" name="Line 25"/>
            <p:cNvSpPr>
              <a:spLocks noChangeShapeType="1"/>
            </p:cNvSpPr>
            <p:nvPr/>
          </p:nvSpPr>
          <p:spPr bwMode="auto">
            <a:xfrm flipH="1">
              <a:off x="1865313" y="3240088"/>
              <a:ext cx="34448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379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10778599"/>
                </p:ext>
              </p:extLst>
            </p:nvPr>
          </p:nvGraphicFramePr>
          <p:xfrm>
            <a:off x="1728833" y="2332962"/>
            <a:ext cx="64770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64" name="Equation" r:id="rId3" imgW="291960" imgH="241200" progId="Equation.DSMT4">
                    <p:embed/>
                  </p:oleObj>
                </mc:Choice>
                <mc:Fallback>
                  <p:oleObj name="Equation" r:id="rId3" imgW="291960" imgH="2412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8833" y="2332962"/>
                          <a:ext cx="647700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79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6129822"/>
                </p:ext>
              </p:extLst>
            </p:nvPr>
          </p:nvGraphicFramePr>
          <p:xfrm>
            <a:off x="1774870" y="3723612"/>
            <a:ext cx="649288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65" name="Equation" r:id="rId5" imgW="291960" imgH="241200" progId="Equation.DSMT4">
                    <p:embed/>
                  </p:oleObj>
                </mc:Choice>
                <mc:Fallback>
                  <p:oleObj name="Equation" r:id="rId5" imgW="291960" imgH="24120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4870" y="3723612"/>
                          <a:ext cx="649288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79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4070063"/>
                </p:ext>
              </p:extLst>
            </p:nvPr>
          </p:nvGraphicFramePr>
          <p:xfrm>
            <a:off x="3014708" y="2982250"/>
            <a:ext cx="593725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66" name="Equation" r:id="rId7" imgW="266400" imgH="241200" progId="Equation.DSMT4">
                    <p:embed/>
                  </p:oleObj>
                </mc:Choice>
                <mc:Fallback>
                  <p:oleObj name="Equation" r:id="rId7" imgW="266400" imgH="2412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4708" y="2982250"/>
                          <a:ext cx="593725" cy="533400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79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7451938"/>
                </p:ext>
              </p:extLst>
            </p:nvPr>
          </p:nvGraphicFramePr>
          <p:xfrm>
            <a:off x="484233" y="2577437"/>
            <a:ext cx="593725" cy="420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67" name="Equation" r:id="rId9" imgW="266400" imgH="190440" progId="Equation.DSMT4">
                    <p:embed/>
                  </p:oleObj>
                </mc:Choice>
                <mc:Fallback>
                  <p:oleObj name="Equation" r:id="rId9" imgW="266400" imgH="19044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233" y="2577437"/>
                          <a:ext cx="593725" cy="420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31" name="Line 30"/>
            <p:cNvSpPr>
              <a:spLocks noChangeShapeType="1"/>
            </p:cNvSpPr>
            <p:nvPr/>
          </p:nvSpPr>
          <p:spPr bwMode="auto">
            <a:xfrm flipV="1">
              <a:off x="1192213" y="2665412"/>
              <a:ext cx="0" cy="350744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3802" name="Object 10"/>
            <p:cNvGraphicFramePr>
              <a:graphicFrameLocks noChangeAspect="1"/>
            </p:cNvGraphicFramePr>
            <p:nvPr/>
          </p:nvGraphicFramePr>
          <p:xfrm>
            <a:off x="1308100" y="1846263"/>
            <a:ext cx="311150" cy="307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68" name="Equation" r:id="rId11" imgW="139680" imgH="139680" progId="Equation.DSMT4">
                    <p:embed/>
                  </p:oleObj>
                </mc:Choice>
                <mc:Fallback>
                  <p:oleObj name="Equation" r:id="rId11" imgW="139680" imgH="13968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8100" y="1846263"/>
                          <a:ext cx="311150" cy="307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3" name="Object 11"/>
            <p:cNvGraphicFramePr>
              <a:graphicFrameLocks noChangeAspect="1"/>
            </p:cNvGraphicFramePr>
            <p:nvPr/>
          </p:nvGraphicFramePr>
          <p:xfrm>
            <a:off x="2408238" y="1927225"/>
            <a:ext cx="280987" cy="225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69" name="Equation" r:id="rId13" imgW="126720" imgH="101520" progId="Equation.DSMT4">
                    <p:embed/>
                  </p:oleObj>
                </mc:Choice>
                <mc:Fallback>
                  <p:oleObj name="Equation" r:id="rId13" imgW="126720" imgH="10152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238" y="1927225"/>
                          <a:ext cx="280987" cy="225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4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5407554"/>
                </p:ext>
              </p:extLst>
            </p:nvPr>
          </p:nvGraphicFramePr>
          <p:xfrm>
            <a:off x="1739900" y="1677988"/>
            <a:ext cx="649288" cy="449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0" name="Equation" r:id="rId15" imgW="291960" imgH="203040" progId="Equation.DSMT4">
                    <p:embed/>
                  </p:oleObj>
                </mc:Choice>
                <mc:Fallback>
                  <p:oleObj name="Equation" r:id="rId15" imgW="291960" imgH="20304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9900" y="1677988"/>
                          <a:ext cx="649288" cy="4492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" name="Group 51"/>
          <p:cNvGrpSpPr/>
          <p:nvPr/>
        </p:nvGrpSpPr>
        <p:grpSpPr>
          <a:xfrm>
            <a:off x="6391275" y="1684338"/>
            <a:ext cx="3067050" cy="3000376"/>
            <a:chOff x="5263067" y="1684337"/>
            <a:chExt cx="3067050" cy="3000376"/>
          </a:xfrm>
        </p:grpSpPr>
        <p:sp>
          <p:nvSpPr>
            <p:cNvPr id="33832" name="Line 31"/>
            <p:cNvSpPr>
              <a:spLocks noChangeShapeType="1"/>
            </p:cNvSpPr>
            <p:nvPr/>
          </p:nvSpPr>
          <p:spPr bwMode="auto">
            <a:xfrm>
              <a:off x="5938838" y="1979613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3" name="Line 32"/>
            <p:cNvSpPr>
              <a:spLocks noChangeShapeType="1"/>
            </p:cNvSpPr>
            <p:nvPr/>
          </p:nvSpPr>
          <p:spPr bwMode="auto">
            <a:xfrm>
              <a:off x="7602538" y="1979613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4" name="Oval 33"/>
            <p:cNvSpPr>
              <a:spLocks noChangeArrowheads="1"/>
            </p:cNvSpPr>
            <p:nvPr/>
          </p:nvSpPr>
          <p:spPr bwMode="auto">
            <a:xfrm>
              <a:off x="5886450" y="219551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5" name="Oval 34"/>
            <p:cNvSpPr>
              <a:spLocks noChangeArrowheads="1"/>
            </p:cNvSpPr>
            <p:nvPr/>
          </p:nvSpPr>
          <p:spPr bwMode="auto">
            <a:xfrm>
              <a:off x="7546127" y="437991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6" name="Oval 35"/>
            <p:cNvSpPr>
              <a:spLocks noChangeArrowheads="1"/>
            </p:cNvSpPr>
            <p:nvPr/>
          </p:nvSpPr>
          <p:spPr bwMode="auto">
            <a:xfrm>
              <a:off x="5875338" y="436721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7" name="Oval 36"/>
            <p:cNvSpPr>
              <a:spLocks noChangeArrowheads="1"/>
            </p:cNvSpPr>
            <p:nvPr/>
          </p:nvSpPr>
          <p:spPr bwMode="auto">
            <a:xfrm>
              <a:off x="7551738" y="2190750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8" name="Line 37"/>
            <p:cNvSpPr>
              <a:spLocks noChangeShapeType="1"/>
            </p:cNvSpPr>
            <p:nvPr/>
          </p:nvSpPr>
          <p:spPr bwMode="auto">
            <a:xfrm flipH="1">
              <a:off x="7069138" y="3249613"/>
              <a:ext cx="533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9" name="Line 38"/>
            <p:cNvSpPr>
              <a:spLocks noChangeShapeType="1"/>
            </p:cNvSpPr>
            <p:nvPr/>
          </p:nvSpPr>
          <p:spPr bwMode="auto">
            <a:xfrm flipH="1">
              <a:off x="5926138" y="3249613"/>
              <a:ext cx="673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0" name="Oval 39"/>
            <p:cNvSpPr>
              <a:spLocks noChangeArrowheads="1"/>
            </p:cNvSpPr>
            <p:nvPr/>
          </p:nvSpPr>
          <p:spPr bwMode="auto">
            <a:xfrm>
              <a:off x="6573838" y="3008313"/>
              <a:ext cx="482600" cy="469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3841" name="Line 40"/>
            <p:cNvSpPr>
              <a:spLocks noChangeShapeType="1"/>
            </p:cNvSpPr>
            <p:nvPr/>
          </p:nvSpPr>
          <p:spPr bwMode="auto">
            <a:xfrm flipH="1" flipV="1">
              <a:off x="6656388" y="3233738"/>
              <a:ext cx="311150" cy="317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379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88263950"/>
                </p:ext>
              </p:extLst>
            </p:nvPr>
          </p:nvGraphicFramePr>
          <p:xfrm>
            <a:off x="6506080" y="2251074"/>
            <a:ext cx="592137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1" name="Equation" r:id="rId17" imgW="266400" imgH="241200" progId="Equation.DSMT4">
                    <p:embed/>
                  </p:oleObj>
                </mc:Choice>
                <mc:Fallback>
                  <p:oleObj name="Equation" r:id="rId17" imgW="266400" imgH="2412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06080" y="2251074"/>
                          <a:ext cx="592137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799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5268575"/>
                </p:ext>
              </p:extLst>
            </p:nvPr>
          </p:nvGraphicFramePr>
          <p:xfrm>
            <a:off x="6450517" y="3794124"/>
            <a:ext cx="593725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2" name="Equation" r:id="rId19" imgW="266400" imgH="241200" progId="Equation.DSMT4">
                    <p:embed/>
                  </p:oleObj>
                </mc:Choice>
                <mc:Fallback>
                  <p:oleObj name="Equation" r:id="rId19" imgW="266400" imgH="2412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50517" y="3794124"/>
                          <a:ext cx="593725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1119247"/>
                </p:ext>
              </p:extLst>
            </p:nvPr>
          </p:nvGraphicFramePr>
          <p:xfrm>
            <a:off x="7791955" y="2989262"/>
            <a:ext cx="538162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3" name="Equation" r:id="rId21" imgW="241200" imgH="241200" progId="Equation.DSMT4">
                    <p:embed/>
                  </p:oleObj>
                </mc:Choice>
                <mc:Fallback>
                  <p:oleObj name="Equation" r:id="rId21" imgW="241200" imgH="2412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91955" y="2989262"/>
                          <a:ext cx="538162" cy="533400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1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118519"/>
                </p:ext>
              </p:extLst>
            </p:nvPr>
          </p:nvGraphicFramePr>
          <p:xfrm>
            <a:off x="5263067" y="2584449"/>
            <a:ext cx="536575" cy="420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4" name="Equation" r:id="rId23" imgW="241200" imgH="190440" progId="Equation.DSMT4">
                    <p:embed/>
                  </p:oleObj>
                </mc:Choice>
                <mc:Fallback>
                  <p:oleObj name="Equation" r:id="rId23" imgW="241200" imgH="19044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63067" y="2584449"/>
                          <a:ext cx="536575" cy="420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42" name="Line 45"/>
            <p:cNvSpPr>
              <a:spLocks noChangeShapeType="1"/>
            </p:cNvSpPr>
            <p:nvPr/>
          </p:nvSpPr>
          <p:spPr bwMode="auto">
            <a:xfrm flipV="1">
              <a:off x="5942013" y="2671762"/>
              <a:ext cx="0" cy="35804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3805" name="Object 13"/>
            <p:cNvGraphicFramePr>
              <a:graphicFrameLocks noChangeAspect="1"/>
            </p:cNvGraphicFramePr>
            <p:nvPr/>
          </p:nvGraphicFramePr>
          <p:xfrm>
            <a:off x="6099175" y="1852613"/>
            <a:ext cx="311150" cy="307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5" name="Equation" r:id="rId25" imgW="139680" imgH="139680" progId="Equation.DSMT4">
                    <p:embed/>
                  </p:oleObj>
                </mc:Choice>
                <mc:Fallback>
                  <p:oleObj name="Equation" r:id="rId25" imgW="139680" imgH="13968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9175" y="1852613"/>
                          <a:ext cx="311150" cy="307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6" name="Object 14"/>
            <p:cNvGraphicFramePr>
              <a:graphicFrameLocks noChangeAspect="1"/>
            </p:cNvGraphicFramePr>
            <p:nvPr/>
          </p:nvGraphicFramePr>
          <p:xfrm>
            <a:off x="7199313" y="1933575"/>
            <a:ext cx="280987" cy="225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6" name="Equation" r:id="rId27" imgW="126720" imgH="101520" progId="Equation.DSMT4">
                    <p:embed/>
                  </p:oleObj>
                </mc:Choice>
                <mc:Fallback>
                  <p:oleObj name="Equation" r:id="rId27" imgW="126720" imgH="10152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99313" y="1933575"/>
                          <a:ext cx="280987" cy="225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7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5371127"/>
                </p:ext>
              </p:extLst>
            </p:nvPr>
          </p:nvGraphicFramePr>
          <p:xfrm>
            <a:off x="6560055" y="1684337"/>
            <a:ext cx="592137" cy="449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977" name="Equation" r:id="rId29" imgW="266400" imgH="203040" progId="Equation.DSMT4">
                    <p:embed/>
                  </p:oleObj>
                </mc:Choice>
                <mc:Fallback>
                  <p:oleObj name="Equation" r:id="rId29" imgW="266400" imgH="20304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60055" y="1684337"/>
                          <a:ext cx="592137" cy="4492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381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457966"/>
              </p:ext>
            </p:extLst>
          </p:nvPr>
        </p:nvGraphicFramePr>
        <p:xfrm>
          <a:off x="2219325" y="5599113"/>
          <a:ext cx="30734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8" name="Equation" r:id="rId31" imgW="1498320" imgH="279360" progId="Equation.DSMT4">
                  <p:embed/>
                </p:oleObj>
              </mc:Choice>
              <mc:Fallback>
                <p:oleObj name="Equation" r:id="rId31" imgW="1498320" imgH="27936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325" y="5599113"/>
                        <a:ext cx="3073400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288282"/>
              </p:ext>
            </p:extLst>
          </p:nvPr>
        </p:nvGraphicFramePr>
        <p:xfrm>
          <a:off x="6483351" y="5643563"/>
          <a:ext cx="2735263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9" name="Equation" r:id="rId33" imgW="1333440" imgH="279360" progId="Equation.DSMT4">
                  <p:embed/>
                </p:oleObj>
              </mc:Choice>
              <mc:Fallback>
                <p:oleObj name="Equation" r:id="rId33" imgW="1333440" imgH="27936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3351" y="5643563"/>
                        <a:ext cx="2735263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1054" name="Rectangle 14"/>
          <p:cNvSpPr>
            <a:spLocks noChangeArrowheads="1"/>
          </p:cNvSpPr>
          <p:nvPr/>
        </p:nvSpPr>
        <p:spPr bwMode="auto">
          <a:xfrm>
            <a:off x="2119314" y="196851"/>
            <a:ext cx="818673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grpSp>
        <p:nvGrpSpPr>
          <p:cNvPr id="53" name="Group 46"/>
          <p:cNvGrpSpPr>
            <a:grpSpLocks/>
          </p:cNvGrpSpPr>
          <p:nvPr/>
        </p:nvGrpSpPr>
        <p:grpSpPr bwMode="auto">
          <a:xfrm>
            <a:off x="7043087" y="1578349"/>
            <a:ext cx="3071963" cy="1963539"/>
            <a:chOff x="4714874" y="4429124"/>
            <a:chExt cx="3476626" cy="2144713"/>
          </a:xfrm>
        </p:grpSpPr>
        <p:sp>
          <p:nvSpPr>
            <p:cNvPr id="54" name="Rectangle 52"/>
            <p:cNvSpPr>
              <a:spLocks noChangeArrowheads="1"/>
            </p:cNvSpPr>
            <p:nvPr/>
          </p:nvSpPr>
          <p:spPr bwMode="auto">
            <a:xfrm>
              <a:off x="4714874" y="4429124"/>
              <a:ext cx="3476626" cy="214471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38"/>
            <p:cNvSpPr>
              <a:spLocks noChangeShapeType="1"/>
            </p:cNvSpPr>
            <p:nvPr/>
          </p:nvSpPr>
          <p:spPr bwMode="auto">
            <a:xfrm flipH="1" flipV="1">
              <a:off x="5019539" y="4997905"/>
              <a:ext cx="0" cy="1250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39"/>
            <p:cNvSpPr>
              <a:spLocks noChangeShapeType="1"/>
            </p:cNvSpPr>
            <p:nvPr/>
          </p:nvSpPr>
          <p:spPr bwMode="auto">
            <a:xfrm rot="5400000" flipH="1" flipV="1">
              <a:off x="6364151" y="4907418"/>
              <a:ext cx="0" cy="2687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" name="Freeform 40"/>
            <p:cNvSpPr>
              <a:spLocks/>
            </p:cNvSpPr>
            <p:nvPr/>
          </p:nvSpPr>
          <p:spPr bwMode="auto">
            <a:xfrm>
              <a:off x="5676764" y="5923418"/>
              <a:ext cx="58737" cy="315913"/>
            </a:xfrm>
            <a:custGeom>
              <a:avLst/>
              <a:gdLst>
                <a:gd name="T0" fmla="*/ 0 w 12065"/>
                <a:gd name="T1" fmla="*/ 0 h 10000"/>
                <a:gd name="T2" fmla="*/ 258861 w 12065"/>
                <a:gd name="T3" fmla="*/ 4750542 h 10000"/>
                <a:gd name="T4" fmla="*/ 162516 w 12065"/>
                <a:gd name="T5" fmla="*/ 9980102 h 10000"/>
                <a:gd name="T6" fmla="*/ 0 60000 65536"/>
                <a:gd name="T7" fmla="*/ 0 60000 65536"/>
                <a:gd name="T8" fmla="*/ 0 60000 65536"/>
                <a:gd name="T9" fmla="*/ 0 w 12065"/>
                <a:gd name="T10" fmla="*/ 0 h 10000"/>
                <a:gd name="T11" fmla="*/ 12065 w 12065"/>
                <a:gd name="T12" fmla="*/ 10000 h 1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65" h="10000">
                  <a:moveTo>
                    <a:pt x="0" y="0"/>
                  </a:moveTo>
                  <a:cubicBezTo>
                    <a:pt x="3714" y="1024"/>
                    <a:pt x="9779" y="3073"/>
                    <a:pt x="10922" y="4760"/>
                  </a:cubicBezTo>
                  <a:cubicBezTo>
                    <a:pt x="12065" y="6447"/>
                    <a:pt x="7143" y="8976"/>
                    <a:pt x="6857" y="100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44"/>
            <p:cNvSpPr>
              <a:spLocks noChangeShapeType="1"/>
            </p:cNvSpPr>
            <p:nvPr/>
          </p:nvSpPr>
          <p:spPr bwMode="auto">
            <a:xfrm rot="5400000" flipH="1" flipV="1">
              <a:off x="5598818" y="4395946"/>
              <a:ext cx="1283156" cy="2416314"/>
            </a:xfrm>
            <a:prstGeom prst="line">
              <a:avLst/>
            </a:prstGeom>
            <a:noFill/>
            <a:ln w="9525">
              <a:solidFill>
                <a:srgbClr val="CC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6"/>
            <p:cNvSpPr>
              <a:spLocks noChangeShapeType="1"/>
            </p:cNvSpPr>
            <p:nvPr/>
          </p:nvSpPr>
          <p:spPr bwMode="auto">
            <a:xfrm flipV="1">
              <a:off x="6507026" y="5291593"/>
              <a:ext cx="314325" cy="17938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48"/>
            <p:cNvSpPr>
              <a:spLocks noChangeShapeType="1"/>
            </p:cNvSpPr>
            <p:nvPr/>
          </p:nvSpPr>
          <p:spPr bwMode="auto">
            <a:xfrm flipH="1" flipV="1">
              <a:off x="6316526" y="5177293"/>
              <a:ext cx="168275" cy="30003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61" name="Picture 4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75949" y="5316675"/>
              <a:ext cx="273050" cy="465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" name="Picture 5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62526" y="4668975"/>
              <a:ext cx="246063" cy="465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63" name="Object 25"/>
            <p:cNvGraphicFramePr>
              <a:graphicFrameLocks noChangeAspect="1"/>
            </p:cNvGraphicFramePr>
            <p:nvPr/>
          </p:nvGraphicFramePr>
          <p:xfrm>
            <a:off x="7591924" y="4549913"/>
            <a:ext cx="311150" cy="468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37" name="Equation" r:id="rId5" imgW="152280" imgH="228600" progId="Equation.DSMT4">
                    <p:embed/>
                  </p:oleObj>
                </mc:Choice>
                <mc:Fallback>
                  <p:oleObj name="Equation" r:id="rId5" imgW="152280" imgH="22860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91924" y="4549913"/>
                          <a:ext cx="311150" cy="468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4" name="Object 26"/>
            <p:cNvGraphicFramePr>
              <a:graphicFrameLocks noChangeAspect="1"/>
            </p:cNvGraphicFramePr>
            <p:nvPr/>
          </p:nvGraphicFramePr>
          <p:xfrm>
            <a:off x="7775167" y="6089192"/>
            <a:ext cx="288607" cy="316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38" name="Equation" r:id="rId7" imgW="126720" imgH="139680" progId="Equation.DSMT4">
                    <p:embed/>
                  </p:oleObj>
                </mc:Choice>
                <mc:Fallback>
                  <p:oleObj name="Equation" r:id="rId7" imgW="126720" imgH="139680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75167" y="6089192"/>
                          <a:ext cx="288607" cy="316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5" name="Object 27"/>
            <p:cNvGraphicFramePr>
              <a:graphicFrameLocks noChangeAspect="1"/>
            </p:cNvGraphicFramePr>
            <p:nvPr/>
          </p:nvGraphicFramePr>
          <p:xfrm>
            <a:off x="4896712" y="4569941"/>
            <a:ext cx="290512" cy="3429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39" name="Equation" r:id="rId9" imgW="139680" imgH="164880" progId="Equation.DSMT4">
                    <p:embed/>
                  </p:oleObj>
                </mc:Choice>
                <mc:Fallback>
                  <p:oleObj name="Equation" r:id="rId9" imgW="139680" imgH="164880" progId="Equation.DSMT4">
                    <p:embed/>
                    <p:pic>
                      <p:nvPicPr>
                        <p:cNvPr id="0" name="Picture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6712" y="4569941"/>
                          <a:ext cx="290512" cy="3429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6" name="Object 28"/>
            <p:cNvGraphicFramePr>
              <a:graphicFrameLocks noChangeAspect="1"/>
            </p:cNvGraphicFramePr>
            <p:nvPr/>
          </p:nvGraphicFramePr>
          <p:xfrm>
            <a:off x="5946684" y="5761139"/>
            <a:ext cx="236220" cy="4488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40" name="Equation" r:id="rId11" imgW="126720" imgH="241200" progId="Equation.DSMT4">
                    <p:embed/>
                  </p:oleObj>
                </mc:Choice>
                <mc:Fallback>
                  <p:oleObj name="Equation" r:id="rId11" imgW="126720" imgH="241200" progId="Equation.DSMT4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6684" y="5761139"/>
                          <a:ext cx="236220" cy="4488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7" name="Straight Connector 41"/>
            <p:cNvCxnSpPr>
              <a:cxnSpLocks noChangeShapeType="1"/>
            </p:cNvCxnSpPr>
            <p:nvPr/>
          </p:nvCxnSpPr>
          <p:spPr bwMode="auto">
            <a:xfrm>
              <a:off x="6924675" y="4991100"/>
              <a:ext cx="200025" cy="371475"/>
            </a:xfrm>
            <a:prstGeom prst="line">
              <a:avLst/>
            </a:prstGeom>
            <a:noFill/>
            <a:ln w="9525" algn="ctr">
              <a:solidFill>
                <a:srgbClr val="FF66FF"/>
              </a:solidFill>
              <a:round/>
              <a:headEnd/>
              <a:tailEnd/>
            </a:ln>
          </p:spPr>
        </p:cxnSp>
        <p:cxnSp>
          <p:nvCxnSpPr>
            <p:cNvPr id="68" name="Straight Connector 43"/>
            <p:cNvCxnSpPr>
              <a:cxnSpLocks noChangeShapeType="1"/>
            </p:cNvCxnSpPr>
            <p:nvPr/>
          </p:nvCxnSpPr>
          <p:spPr bwMode="auto">
            <a:xfrm>
              <a:off x="7019925" y="4953000"/>
              <a:ext cx="200025" cy="371475"/>
            </a:xfrm>
            <a:prstGeom prst="line">
              <a:avLst/>
            </a:prstGeom>
            <a:noFill/>
            <a:ln w="9525" algn="ctr">
              <a:solidFill>
                <a:srgbClr val="FF66FF"/>
              </a:solidFill>
              <a:round/>
              <a:headEnd/>
              <a:tailEnd/>
            </a:ln>
          </p:spPr>
        </p:cxnSp>
        <p:cxnSp>
          <p:nvCxnSpPr>
            <p:cNvPr id="69" name="Straight Connector 44"/>
            <p:cNvCxnSpPr>
              <a:cxnSpLocks noChangeShapeType="1"/>
            </p:cNvCxnSpPr>
            <p:nvPr/>
          </p:nvCxnSpPr>
          <p:spPr bwMode="auto">
            <a:xfrm>
              <a:off x="7105650" y="4905375"/>
              <a:ext cx="200025" cy="371475"/>
            </a:xfrm>
            <a:prstGeom prst="line">
              <a:avLst/>
            </a:prstGeom>
            <a:noFill/>
            <a:ln w="9525" algn="ctr">
              <a:solidFill>
                <a:srgbClr val="FF66FF"/>
              </a:solidFill>
              <a:round/>
              <a:headEnd/>
              <a:tailEnd/>
            </a:ln>
          </p:spPr>
        </p:cxnSp>
      </p:grpSp>
      <p:grpSp>
        <p:nvGrpSpPr>
          <p:cNvPr id="70" name="Group 48"/>
          <p:cNvGrpSpPr>
            <a:grpSpLocks/>
          </p:cNvGrpSpPr>
          <p:nvPr/>
        </p:nvGrpSpPr>
        <p:grpSpPr bwMode="auto">
          <a:xfrm>
            <a:off x="7044087" y="3729612"/>
            <a:ext cx="3099837" cy="1751783"/>
            <a:chOff x="962025" y="4410074"/>
            <a:chExt cx="3476626" cy="2144713"/>
          </a:xfrm>
        </p:grpSpPr>
        <p:sp>
          <p:nvSpPr>
            <p:cNvPr id="71" name="Rectangle 52"/>
            <p:cNvSpPr>
              <a:spLocks noChangeArrowheads="1"/>
            </p:cNvSpPr>
            <p:nvPr/>
          </p:nvSpPr>
          <p:spPr bwMode="auto">
            <a:xfrm>
              <a:off x="962025" y="4410074"/>
              <a:ext cx="3476626" cy="214471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38"/>
            <p:cNvSpPr>
              <a:spLocks noChangeShapeType="1"/>
            </p:cNvSpPr>
            <p:nvPr/>
          </p:nvSpPr>
          <p:spPr bwMode="auto">
            <a:xfrm flipH="1" flipV="1">
              <a:off x="1266690" y="4978855"/>
              <a:ext cx="0" cy="1250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39"/>
            <p:cNvSpPr>
              <a:spLocks noChangeShapeType="1"/>
            </p:cNvSpPr>
            <p:nvPr/>
          </p:nvSpPr>
          <p:spPr bwMode="auto">
            <a:xfrm rot="5400000" flipH="1" flipV="1">
              <a:off x="2611302" y="4888368"/>
              <a:ext cx="0" cy="2687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40"/>
            <p:cNvSpPr>
              <a:spLocks/>
            </p:cNvSpPr>
            <p:nvPr/>
          </p:nvSpPr>
          <p:spPr bwMode="auto">
            <a:xfrm>
              <a:off x="1923915" y="5904368"/>
              <a:ext cx="58737" cy="315913"/>
            </a:xfrm>
            <a:custGeom>
              <a:avLst/>
              <a:gdLst>
                <a:gd name="T0" fmla="*/ 0 w 12065"/>
                <a:gd name="T1" fmla="*/ 0 h 10000"/>
                <a:gd name="T2" fmla="*/ 258861 w 12065"/>
                <a:gd name="T3" fmla="*/ 4750542 h 10000"/>
                <a:gd name="T4" fmla="*/ 162516 w 12065"/>
                <a:gd name="T5" fmla="*/ 9980102 h 10000"/>
                <a:gd name="T6" fmla="*/ 0 60000 65536"/>
                <a:gd name="T7" fmla="*/ 0 60000 65536"/>
                <a:gd name="T8" fmla="*/ 0 60000 65536"/>
                <a:gd name="T9" fmla="*/ 0 w 12065"/>
                <a:gd name="T10" fmla="*/ 0 h 10000"/>
                <a:gd name="T11" fmla="*/ 12065 w 12065"/>
                <a:gd name="T12" fmla="*/ 10000 h 1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65" h="10000">
                  <a:moveTo>
                    <a:pt x="0" y="0"/>
                  </a:moveTo>
                  <a:cubicBezTo>
                    <a:pt x="3714" y="1024"/>
                    <a:pt x="9779" y="3073"/>
                    <a:pt x="10922" y="4760"/>
                  </a:cubicBezTo>
                  <a:cubicBezTo>
                    <a:pt x="12065" y="6447"/>
                    <a:pt x="7143" y="8976"/>
                    <a:pt x="6857" y="100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44"/>
            <p:cNvSpPr>
              <a:spLocks noChangeShapeType="1"/>
            </p:cNvSpPr>
            <p:nvPr/>
          </p:nvSpPr>
          <p:spPr bwMode="auto">
            <a:xfrm rot="5400000" flipH="1" flipV="1">
              <a:off x="1738177" y="4710568"/>
              <a:ext cx="1057275" cy="1974850"/>
            </a:xfrm>
            <a:prstGeom prst="line">
              <a:avLst/>
            </a:prstGeom>
            <a:noFill/>
            <a:ln w="9525">
              <a:solidFill>
                <a:srgbClr val="CC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6" name="Object 27"/>
            <p:cNvGraphicFramePr>
              <a:graphicFrameLocks noChangeAspect="1"/>
            </p:cNvGraphicFramePr>
            <p:nvPr/>
          </p:nvGraphicFramePr>
          <p:xfrm>
            <a:off x="3327400" y="4581525"/>
            <a:ext cx="879582" cy="498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41" name="Equation" r:id="rId13" imgW="495000" imgH="279360" progId="Equation.DSMT4">
                    <p:embed/>
                  </p:oleObj>
                </mc:Choice>
                <mc:Fallback>
                  <p:oleObj name="Equation" r:id="rId13" imgW="495000" imgH="27936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7400" y="4581525"/>
                          <a:ext cx="879582" cy="498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7" name="Object 72"/>
            <p:cNvGraphicFramePr>
              <a:graphicFrameLocks noChangeAspect="1"/>
            </p:cNvGraphicFramePr>
            <p:nvPr/>
          </p:nvGraphicFramePr>
          <p:xfrm>
            <a:off x="4056063" y="6029325"/>
            <a:ext cx="297652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42" name="Equation" r:id="rId15" imgW="164880" imgH="228600" progId="Equation.DSMT4">
                    <p:embed/>
                  </p:oleObj>
                </mc:Choice>
                <mc:Fallback>
                  <p:oleObj name="Equation" r:id="rId15" imgW="164880" imgH="228600" progId="Equation.DSMT4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6063" y="6029325"/>
                          <a:ext cx="297652" cy="4111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8" name="Object 73"/>
            <p:cNvGraphicFramePr>
              <a:graphicFrameLocks noChangeAspect="1"/>
            </p:cNvGraphicFramePr>
            <p:nvPr/>
          </p:nvGraphicFramePr>
          <p:xfrm>
            <a:off x="1152525" y="4495799"/>
            <a:ext cx="317214" cy="430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43" name="Equation" r:id="rId17" imgW="177480" imgH="241200" progId="Equation.DSMT4">
                    <p:embed/>
                  </p:oleObj>
                </mc:Choice>
                <mc:Fallback>
                  <p:oleObj name="Equation" r:id="rId17" imgW="177480" imgH="241200" progId="Equation.DSMT4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525" y="4495799"/>
                          <a:ext cx="317214" cy="430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9" name="Object 13"/>
            <p:cNvGraphicFramePr>
              <a:graphicFrameLocks noChangeAspect="1"/>
            </p:cNvGraphicFramePr>
            <p:nvPr/>
          </p:nvGraphicFramePr>
          <p:xfrm>
            <a:off x="2193835" y="5742089"/>
            <a:ext cx="236220" cy="4488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44" name="Equation" r:id="rId19" imgW="126720" imgH="241200" progId="Equation.DSMT4">
                    <p:embed/>
                  </p:oleObj>
                </mc:Choice>
                <mc:Fallback>
                  <p:oleObj name="Equation" r:id="rId19" imgW="126720" imgH="2412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3835" y="5742089"/>
                          <a:ext cx="236220" cy="4488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" name="Oval 39"/>
            <p:cNvSpPr>
              <a:spLocks noChangeArrowheads="1"/>
            </p:cNvSpPr>
            <p:nvPr/>
          </p:nvSpPr>
          <p:spPr bwMode="auto">
            <a:xfrm>
              <a:off x="3238500" y="5105400"/>
              <a:ext cx="95250" cy="95250"/>
            </a:xfrm>
            <a:prstGeom prst="ellipse">
              <a:avLst/>
            </a:prstGeom>
            <a:solidFill>
              <a:schemeClr val="accent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81" name="Object 29"/>
            <p:cNvGraphicFramePr>
              <a:graphicFrameLocks noChangeAspect="1"/>
            </p:cNvGraphicFramePr>
            <p:nvPr/>
          </p:nvGraphicFramePr>
          <p:xfrm>
            <a:off x="2115049" y="5111888"/>
            <a:ext cx="311150" cy="468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45" name="Equation" r:id="rId21" imgW="152280" imgH="228600" progId="Equation.DSMT4">
                    <p:embed/>
                  </p:oleObj>
                </mc:Choice>
                <mc:Fallback>
                  <p:oleObj name="Equation" r:id="rId21" imgW="152280" imgH="228600" progId="Equation.DSMT4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5049" y="5111888"/>
                          <a:ext cx="311150" cy="468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46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5631615"/>
              </p:ext>
            </p:extLst>
          </p:nvPr>
        </p:nvGraphicFramePr>
        <p:xfrm>
          <a:off x="2009775" y="1549400"/>
          <a:ext cx="3402013" cy="390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46" name="Equation" r:id="rId23" imgW="1600200" imgH="1828800" progId="Equation.DSMT4">
                  <p:embed/>
                </p:oleObj>
              </mc:Choice>
              <mc:Fallback>
                <p:oleObj name="Equation" r:id="rId23" imgW="1600200" imgH="18288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775" y="1549400"/>
                        <a:ext cx="3402013" cy="39036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" name="TextBox 82"/>
          <p:cNvSpPr txBox="1"/>
          <p:nvPr/>
        </p:nvSpPr>
        <p:spPr>
          <a:xfrm>
            <a:off x="3177234" y="842175"/>
            <a:ext cx="5895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(A summary for modeling the transform of the field.)</a:t>
            </a:r>
          </a:p>
        </p:txBody>
      </p:sp>
      <p:graphicFrame>
        <p:nvGraphicFramePr>
          <p:cNvPr id="8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658054"/>
              </p:ext>
            </p:extLst>
          </p:nvPr>
        </p:nvGraphicFramePr>
        <p:xfrm>
          <a:off x="2935288" y="5824538"/>
          <a:ext cx="6399212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47" name="Equation" r:id="rId25" imgW="3314520" imgH="457200" progId="Equation.DSMT4">
                  <p:embed/>
                </p:oleObj>
              </mc:Choice>
              <mc:Fallback>
                <p:oleObj name="Equation" r:id="rId25" imgW="3314520" imgH="4572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5288" y="5824538"/>
                        <a:ext cx="6399212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26773" y="1"/>
            <a:ext cx="8501743" cy="679903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Spectral-Domain Green’s Function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5" name="Rectangle 8"/>
          <p:cNvSpPr>
            <a:spLocks noChangeArrowheads="1"/>
          </p:cNvSpPr>
          <p:nvPr/>
        </p:nvSpPr>
        <p:spPr bwMode="auto">
          <a:xfrm>
            <a:off x="2329318" y="1306740"/>
            <a:ext cx="48990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b="0" dirty="0">
                <a:solidFill>
                  <a:srgbClr val="0000FF"/>
                </a:solidFill>
              </a:rPr>
              <a:t> Assume an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0" dirty="0">
                <a:solidFill>
                  <a:srgbClr val="0000FF"/>
                </a:solidFill>
              </a:rPr>
              <a:t>-directed surface current </a:t>
            </a:r>
            <a:r>
              <a:rPr lang="en-US" sz="2000" b="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sx</a:t>
            </a:r>
            <a:r>
              <a:rPr lang="en-US" sz="2000" b="0" dirty="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b="0" dirty="0">
                <a:solidFill>
                  <a:srgbClr val="0000FF"/>
                </a:solidFill>
              </a:rPr>
              <a:t> Assume that we wish to find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b="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91116" y="5872274"/>
            <a:ext cx="76635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0" dirty="0"/>
              <a:t>This is the most useful case for the rectangular microstrip antenna.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03EA032-F6CA-79A1-06B6-5DF4FCE6B4C7}"/>
              </a:ext>
            </a:extLst>
          </p:cNvPr>
          <p:cNvGrpSpPr/>
          <p:nvPr/>
        </p:nvGrpSpPr>
        <p:grpSpPr>
          <a:xfrm>
            <a:off x="4723168" y="2547012"/>
            <a:ext cx="2516969" cy="2658849"/>
            <a:chOff x="4723168" y="2547012"/>
            <a:chExt cx="2516969" cy="2658849"/>
          </a:xfrm>
        </p:grpSpPr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5202919" y="3460071"/>
              <a:ext cx="1128713" cy="1300162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11"/>
            <p:cNvSpPr>
              <a:spLocks noChangeShapeType="1"/>
            </p:cNvSpPr>
            <p:nvPr/>
          </p:nvSpPr>
          <p:spPr bwMode="auto">
            <a:xfrm>
              <a:off x="6503082" y="4145871"/>
              <a:ext cx="38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3"/>
            <p:cNvSpPr>
              <a:spLocks noChangeShapeType="1"/>
            </p:cNvSpPr>
            <p:nvPr/>
          </p:nvSpPr>
          <p:spPr bwMode="auto">
            <a:xfrm flipV="1">
              <a:off x="5760132" y="2931434"/>
              <a:ext cx="0" cy="3571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flipV="1">
              <a:off x="5375957" y="3688671"/>
              <a:ext cx="79533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20"/>
            <p:cNvSpPr>
              <a:spLocks noChangeShapeType="1"/>
            </p:cNvSpPr>
            <p:nvPr/>
          </p:nvSpPr>
          <p:spPr bwMode="auto">
            <a:xfrm flipV="1">
              <a:off x="5379132" y="3956958"/>
              <a:ext cx="79533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21"/>
            <p:cNvSpPr>
              <a:spLocks noChangeShapeType="1"/>
            </p:cNvSpPr>
            <p:nvPr/>
          </p:nvSpPr>
          <p:spPr bwMode="auto">
            <a:xfrm flipV="1">
              <a:off x="5391832" y="4233183"/>
              <a:ext cx="79533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 flipV="1">
              <a:off x="5379132" y="4506233"/>
              <a:ext cx="79533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" name="Object 1">
              <a:extLst>
                <a:ext uri="{FF2B5EF4-FFF2-40B4-BE49-F238E27FC236}">
                  <a16:creationId xmlns:a16="http://schemas.microsoft.com/office/drawing/2014/main" id="{1E9C0090-A565-1263-CA62-0063736AE6F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5096554"/>
                </p:ext>
              </p:extLst>
            </p:nvPr>
          </p:nvGraphicFramePr>
          <p:xfrm>
            <a:off x="7028785" y="4033127"/>
            <a:ext cx="211352" cy="232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66" name="Equation" r:id="rId3" imgW="126720" imgH="139680" progId="Equation.DSMT4">
                    <p:embed/>
                  </p:oleObj>
                </mc:Choice>
                <mc:Fallback>
                  <p:oleObj name="Equation" r:id="rId3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028785" y="4033127"/>
                          <a:ext cx="211352" cy="2324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2D2DA497-D01C-C8B5-6D83-D17E9B88857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01680386"/>
                </p:ext>
              </p:extLst>
            </p:nvPr>
          </p:nvGraphicFramePr>
          <p:xfrm>
            <a:off x="5658182" y="2547012"/>
            <a:ext cx="210356" cy="2486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67" name="Equation" r:id="rId5" imgW="139680" imgH="164880" progId="Equation.DSMT4">
                    <p:embed/>
                  </p:oleObj>
                </mc:Choice>
                <mc:Fallback>
                  <p:oleObj name="Equation" r:id="rId5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658182" y="2547012"/>
                          <a:ext cx="210356" cy="2486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4E857872-118A-EB4A-321B-2F9FDC15A07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99519923"/>
                </p:ext>
              </p:extLst>
            </p:nvPr>
          </p:nvGraphicFramePr>
          <p:xfrm>
            <a:off x="5678488" y="4900612"/>
            <a:ext cx="258288" cy="305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68" name="Equation" r:id="rId7" imgW="139680" imgH="164880" progId="Equation.DSMT4">
                    <p:embed/>
                  </p:oleObj>
                </mc:Choice>
                <mc:Fallback>
                  <p:oleObj name="Equation" r:id="rId7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678488" y="4900612"/>
                          <a:ext cx="258288" cy="30524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B3A31356-E89D-51EB-AA95-E65C84A2452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4367995"/>
                </p:ext>
              </p:extLst>
            </p:nvPr>
          </p:nvGraphicFramePr>
          <p:xfrm>
            <a:off x="4723168" y="3904634"/>
            <a:ext cx="339820" cy="3398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69" name="Equation" r:id="rId9" imgW="177480" imgH="177480" progId="Equation.DSMT4">
                    <p:embed/>
                  </p:oleObj>
                </mc:Choice>
                <mc:Fallback>
                  <p:oleObj name="Equation" r:id="rId9" imgW="1774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723168" y="3904634"/>
                          <a:ext cx="339820" cy="3398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TextBox 6"/>
          <p:cNvSpPr txBox="1"/>
          <p:nvPr/>
        </p:nvSpPr>
        <p:spPr>
          <a:xfrm>
            <a:off x="7439025" y="2886075"/>
            <a:ext cx="1582484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0" dirty="0" smtClean="0"/>
              <a:t>Goal: Find </a:t>
            </a:r>
            <a:r>
              <a:rPr lang="en-US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b="0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26773" y="1"/>
            <a:ext cx="8501743" cy="679903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Spectral-Domain Green’s Function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423861"/>
              </p:ext>
            </p:extLst>
          </p:nvPr>
        </p:nvGraphicFramePr>
        <p:xfrm>
          <a:off x="1198563" y="881063"/>
          <a:ext cx="4779962" cy="573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9" name="Equation" r:id="rId3" imgW="3314520" imgH="3974760" progId="Equation.DSMT4">
                  <p:embed/>
                </p:oleObj>
              </mc:Choice>
              <mc:Fallback>
                <p:oleObj name="Equation" r:id="rId3" imgW="3314520" imgH="39747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3" y="881063"/>
                        <a:ext cx="4779962" cy="573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444896"/>
              </p:ext>
            </p:extLst>
          </p:nvPr>
        </p:nvGraphicFramePr>
        <p:xfrm>
          <a:off x="8101754" y="1998084"/>
          <a:ext cx="235108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0" name="Equation" r:id="rId5" imgW="1434960" imgH="507960" progId="Equation.DSMT4">
                  <p:embed/>
                </p:oleObj>
              </mc:Choice>
              <mc:Fallback>
                <p:oleObj name="Equation" r:id="rId5" imgW="1434960" imgH="507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1754" y="1998084"/>
                        <a:ext cx="2351088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809326" y="1528184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Recall: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04179" y="846161"/>
            <a:ext cx="4981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dirty="0">
                <a:solidFill>
                  <a:srgbClr val="0000FF"/>
                </a:solidFill>
              </a:rPr>
              <a:t>This is a typical “spectral-domain calculation.”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575575"/>
              </p:ext>
            </p:extLst>
          </p:nvPr>
        </p:nvGraphicFramePr>
        <p:xfrm>
          <a:off x="6392863" y="5800725"/>
          <a:ext cx="3782286" cy="800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1" name="Equation" r:id="rId7" imgW="2641320" imgH="558720" progId="Equation.DSMT4">
                  <p:embed/>
                </p:oleObj>
              </mc:Choice>
              <mc:Fallback>
                <p:oleObj name="Equation" r:id="rId7" imgW="264132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92863" y="5800725"/>
                        <a:ext cx="3782286" cy="800099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46"/>
          <p:cNvGrpSpPr>
            <a:grpSpLocks/>
          </p:cNvGrpSpPr>
          <p:nvPr/>
        </p:nvGrpSpPr>
        <p:grpSpPr bwMode="auto">
          <a:xfrm>
            <a:off x="7738412" y="3016624"/>
            <a:ext cx="3071963" cy="1963539"/>
            <a:chOff x="4714874" y="4429124"/>
            <a:chExt cx="3476626" cy="2144713"/>
          </a:xfrm>
        </p:grpSpPr>
        <p:sp>
          <p:nvSpPr>
            <p:cNvPr id="15" name="Rectangle 52"/>
            <p:cNvSpPr>
              <a:spLocks noChangeArrowheads="1"/>
            </p:cNvSpPr>
            <p:nvPr/>
          </p:nvSpPr>
          <p:spPr bwMode="auto">
            <a:xfrm>
              <a:off x="4714874" y="4429124"/>
              <a:ext cx="3476626" cy="214471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38"/>
            <p:cNvSpPr>
              <a:spLocks noChangeShapeType="1"/>
            </p:cNvSpPr>
            <p:nvPr/>
          </p:nvSpPr>
          <p:spPr bwMode="auto">
            <a:xfrm flipH="1" flipV="1">
              <a:off x="5019539" y="4997905"/>
              <a:ext cx="0" cy="1250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9"/>
            <p:cNvSpPr>
              <a:spLocks noChangeShapeType="1"/>
            </p:cNvSpPr>
            <p:nvPr/>
          </p:nvSpPr>
          <p:spPr bwMode="auto">
            <a:xfrm rot="5400000" flipH="1" flipV="1">
              <a:off x="6364151" y="4907418"/>
              <a:ext cx="0" cy="2687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" name="Freeform 40"/>
            <p:cNvSpPr>
              <a:spLocks/>
            </p:cNvSpPr>
            <p:nvPr/>
          </p:nvSpPr>
          <p:spPr bwMode="auto">
            <a:xfrm>
              <a:off x="5676764" y="5923418"/>
              <a:ext cx="58737" cy="315913"/>
            </a:xfrm>
            <a:custGeom>
              <a:avLst/>
              <a:gdLst>
                <a:gd name="T0" fmla="*/ 0 w 12065"/>
                <a:gd name="T1" fmla="*/ 0 h 10000"/>
                <a:gd name="T2" fmla="*/ 258861 w 12065"/>
                <a:gd name="T3" fmla="*/ 4750542 h 10000"/>
                <a:gd name="T4" fmla="*/ 162516 w 12065"/>
                <a:gd name="T5" fmla="*/ 9980102 h 10000"/>
                <a:gd name="T6" fmla="*/ 0 60000 65536"/>
                <a:gd name="T7" fmla="*/ 0 60000 65536"/>
                <a:gd name="T8" fmla="*/ 0 60000 65536"/>
                <a:gd name="T9" fmla="*/ 0 w 12065"/>
                <a:gd name="T10" fmla="*/ 0 h 10000"/>
                <a:gd name="T11" fmla="*/ 12065 w 12065"/>
                <a:gd name="T12" fmla="*/ 10000 h 100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65" h="10000">
                  <a:moveTo>
                    <a:pt x="0" y="0"/>
                  </a:moveTo>
                  <a:cubicBezTo>
                    <a:pt x="3714" y="1024"/>
                    <a:pt x="9779" y="3073"/>
                    <a:pt x="10922" y="4760"/>
                  </a:cubicBezTo>
                  <a:cubicBezTo>
                    <a:pt x="12065" y="6447"/>
                    <a:pt x="7143" y="8976"/>
                    <a:pt x="6857" y="1000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44"/>
            <p:cNvSpPr>
              <a:spLocks noChangeShapeType="1"/>
            </p:cNvSpPr>
            <p:nvPr/>
          </p:nvSpPr>
          <p:spPr bwMode="auto">
            <a:xfrm rot="5400000" flipH="1" flipV="1">
              <a:off x="5598818" y="4395946"/>
              <a:ext cx="1283156" cy="2416314"/>
            </a:xfrm>
            <a:prstGeom prst="line">
              <a:avLst/>
            </a:prstGeom>
            <a:noFill/>
            <a:ln w="9525">
              <a:solidFill>
                <a:srgbClr val="CC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46"/>
            <p:cNvSpPr>
              <a:spLocks noChangeShapeType="1"/>
            </p:cNvSpPr>
            <p:nvPr/>
          </p:nvSpPr>
          <p:spPr bwMode="auto">
            <a:xfrm flipV="1">
              <a:off x="6507026" y="5291593"/>
              <a:ext cx="314325" cy="17938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48"/>
            <p:cNvSpPr>
              <a:spLocks noChangeShapeType="1"/>
            </p:cNvSpPr>
            <p:nvPr/>
          </p:nvSpPr>
          <p:spPr bwMode="auto">
            <a:xfrm flipH="1" flipV="1">
              <a:off x="6316526" y="5177293"/>
              <a:ext cx="168275" cy="300038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2" name="Picture 47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775949" y="5316675"/>
              <a:ext cx="273050" cy="465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5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6062526" y="4668975"/>
              <a:ext cx="246063" cy="465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24" name="Object 25"/>
            <p:cNvGraphicFramePr>
              <a:graphicFrameLocks noChangeAspect="1"/>
            </p:cNvGraphicFramePr>
            <p:nvPr/>
          </p:nvGraphicFramePr>
          <p:xfrm>
            <a:off x="7591924" y="4549913"/>
            <a:ext cx="311150" cy="468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72" name="Equation" r:id="rId11" imgW="152280" imgH="228600" progId="Equation.DSMT4">
                    <p:embed/>
                  </p:oleObj>
                </mc:Choice>
                <mc:Fallback>
                  <p:oleObj name="Equation" r:id="rId11" imgW="152280" imgH="228600" progId="Equation.DSMT4">
                    <p:embed/>
                    <p:pic>
                      <p:nvPicPr>
                        <p:cNvPr id="63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91924" y="4549913"/>
                          <a:ext cx="311150" cy="468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6"/>
            <p:cNvGraphicFramePr>
              <a:graphicFrameLocks noChangeAspect="1"/>
            </p:cNvGraphicFramePr>
            <p:nvPr/>
          </p:nvGraphicFramePr>
          <p:xfrm>
            <a:off x="7775167" y="6089192"/>
            <a:ext cx="288607" cy="316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73" name="Equation" r:id="rId13" imgW="126720" imgH="139680" progId="Equation.DSMT4">
                    <p:embed/>
                  </p:oleObj>
                </mc:Choice>
                <mc:Fallback>
                  <p:oleObj name="Equation" r:id="rId13" imgW="126720" imgH="139680" progId="Equation.DSMT4">
                    <p:embed/>
                    <p:pic>
                      <p:nvPicPr>
                        <p:cNvPr id="64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75167" y="6089192"/>
                          <a:ext cx="288607" cy="316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27"/>
            <p:cNvGraphicFramePr>
              <a:graphicFrameLocks noChangeAspect="1"/>
            </p:cNvGraphicFramePr>
            <p:nvPr/>
          </p:nvGraphicFramePr>
          <p:xfrm>
            <a:off x="4896712" y="4569941"/>
            <a:ext cx="290512" cy="3429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74" name="Equation" r:id="rId15" imgW="139680" imgH="164880" progId="Equation.DSMT4">
                    <p:embed/>
                  </p:oleObj>
                </mc:Choice>
                <mc:Fallback>
                  <p:oleObj name="Equation" r:id="rId15" imgW="139680" imgH="164880" progId="Equation.DSMT4">
                    <p:embed/>
                    <p:pic>
                      <p:nvPicPr>
                        <p:cNvPr id="65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6712" y="4569941"/>
                          <a:ext cx="290512" cy="3429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8"/>
            <p:cNvGraphicFramePr>
              <a:graphicFrameLocks noChangeAspect="1"/>
            </p:cNvGraphicFramePr>
            <p:nvPr/>
          </p:nvGraphicFramePr>
          <p:xfrm>
            <a:off x="5946684" y="5761139"/>
            <a:ext cx="236220" cy="4488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75" name="Equation" r:id="rId17" imgW="126720" imgH="241200" progId="Equation.DSMT4">
                    <p:embed/>
                  </p:oleObj>
                </mc:Choice>
                <mc:Fallback>
                  <p:oleObj name="Equation" r:id="rId17" imgW="126720" imgH="241200" progId="Equation.DSMT4">
                    <p:embed/>
                    <p:pic>
                      <p:nvPicPr>
                        <p:cNvPr id="66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6684" y="5761139"/>
                          <a:ext cx="236220" cy="4488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8" name="Straight Connector 41"/>
            <p:cNvCxnSpPr>
              <a:cxnSpLocks noChangeShapeType="1"/>
            </p:cNvCxnSpPr>
            <p:nvPr/>
          </p:nvCxnSpPr>
          <p:spPr bwMode="auto">
            <a:xfrm>
              <a:off x="6924675" y="4991100"/>
              <a:ext cx="200025" cy="371475"/>
            </a:xfrm>
            <a:prstGeom prst="line">
              <a:avLst/>
            </a:prstGeom>
            <a:noFill/>
            <a:ln w="9525" algn="ctr">
              <a:solidFill>
                <a:srgbClr val="FF66FF"/>
              </a:solidFill>
              <a:round/>
              <a:headEnd/>
              <a:tailEnd/>
            </a:ln>
          </p:spPr>
        </p:cxnSp>
        <p:cxnSp>
          <p:nvCxnSpPr>
            <p:cNvPr id="29" name="Straight Connector 43"/>
            <p:cNvCxnSpPr>
              <a:cxnSpLocks noChangeShapeType="1"/>
            </p:cNvCxnSpPr>
            <p:nvPr/>
          </p:nvCxnSpPr>
          <p:spPr bwMode="auto">
            <a:xfrm>
              <a:off x="7019925" y="4953000"/>
              <a:ext cx="200025" cy="371475"/>
            </a:xfrm>
            <a:prstGeom prst="line">
              <a:avLst/>
            </a:prstGeom>
            <a:noFill/>
            <a:ln w="9525" algn="ctr">
              <a:solidFill>
                <a:srgbClr val="FF66FF"/>
              </a:solidFill>
              <a:round/>
              <a:headEnd/>
              <a:tailEnd/>
            </a:ln>
          </p:spPr>
        </p:cxnSp>
        <p:cxnSp>
          <p:nvCxnSpPr>
            <p:cNvPr id="30" name="Straight Connector 44"/>
            <p:cNvCxnSpPr>
              <a:cxnSpLocks noChangeShapeType="1"/>
            </p:cNvCxnSpPr>
            <p:nvPr/>
          </p:nvCxnSpPr>
          <p:spPr bwMode="auto">
            <a:xfrm>
              <a:off x="7105650" y="4905375"/>
              <a:ext cx="200025" cy="371475"/>
            </a:xfrm>
            <a:prstGeom prst="line">
              <a:avLst/>
            </a:prstGeom>
            <a:noFill/>
            <a:ln w="9525" algn="ctr">
              <a:solidFill>
                <a:srgbClr val="FF66FF"/>
              </a:solidFill>
              <a:round/>
              <a:headEnd/>
              <a:tailEnd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84164"/>
            <a:ext cx="91440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Spectral Domain Immitance Method</a:t>
            </a:r>
          </a:p>
        </p:txBody>
      </p:sp>
      <p:sp>
        <p:nvSpPr>
          <p:cNvPr id="103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037" name="Group 19"/>
          <p:cNvGrpSpPr>
            <a:grpSpLocks/>
          </p:cNvGrpSpPr>
          <p:nvPr/>
        </p:nvGrpSpPr>
        <p:grpSpPr bwMode="auto">
          <a:xfrm>
            <a:off x="2827055" y="3193884"/>
            <a:ext cx="6384925" cy="2398713"/>
            <a:chOff x="853" y="268"/>
            <a:chExt cx="4022" cy="1511"/>
          </a:xfrm>
        </p:grpSpPr>
        <p:sp>
          <p:nvSpPr>
            <p:cNvPr id="1039" name="Rectangle 2"/>
            <p:cNvSpPr>
              <a:spLocks noChangeArrowheads="1"/>
            </p:cNvSpPr>
            <p:nvPr/>
          </p:nvSpPr>
          <p:spPr bwMode="auto">
            <a:xfrm>
              <a:off x="853" y="999"/>
              <a:ext cx="4022" cy="38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26" name="Object 0"/>
            <p:cNvGraphicFramePr>
              <a:graphicFrameLocks noChangeAspect="1"/>
            </p:cNvGraphicFramePr>
            <p:nvPr/>
          </p:nvGraphicFramePr>
          <p:xfrm>
            <a:off x="914" y="1047"/>
            <a:ext cx="216" cy="3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1" name="Equation" r:id="rId3" imgW="152280" imgH="228600" progId="Equation.DSMT4">
                    <p:embed/>
                  </p:oleObj>
                </mc:Choice>
                <mc:Fallback>
                  <p:oleObj name="Equation" r:id="rId3" imgW="152280" imgH="228600" progId="Equation.DSMT4">
                    <p:embed/>
                    <p:pic>
                      <p:nvPicPr>
                        <p:cNvPr id="0" name="Object 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" y="1047"/>
                          <a:ext cx="216" cy="3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0" name="Line 10"/>
            <p:cNvSpPr>
              <a:spLocks noChangeShapeType="1"/>
            </p:cNvSpPr>
            <p:nvPr/>
          </p:nvSpPr>
          <p:spPr bwMode="auto">
            <a:xfrm>
              <a:off x="2799" y="1204"/>
              <a:ext cx="14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27" name="Object 1"/>
            <p:cNvGraphicFramePr>
              <a:graphicFrameLocks noChangeAspect="1"/>
            </p:cNvGraphicFramePr>
            <p:nvPr/>
          </p:nvGraphicFramePr>
          <p:xfrm>
            <a:off x="3281" y="1053"/>
            <a:ext cx="618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2" name="Equation" r:id="rId5" imgW="533160" imgH="241200" progId="Equation.DSMT4">
                    <p:embed/>
                  </p:oleObj>
                </mc:Choice>
                <mc:Fallback>
                  <p:oleObj name="Equation" r:id="rId5" imgW="533160" imgH="24120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1" y="1053"/>
                          <a:ext cx="618" cy="2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2"/>
            <p:cNvGraphicFramePr>
              <a:graphicFrameLocks noChangeAspect="1"/>
            </p:cNvGraphicFramePr>
            <p:nvPr/>
          </p:nvGraphicFramePr>
          <p:xfrm>
            <a:off x="890" y="1477"/>
            <a:ext cx="219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3" name="Equation" r:id="rId7" imgW="164880" imgH="228600" progId="Equation.DSMT4">
                    <p:embed/>
                  </p:oleObj>
                </mc:Choice>
                <mc:Fallback>
                  <p:oleObj name="Equation" r:id="rId7" imgW="164880" imgH="2286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0" y="1477"/>
                          <a:ext cx="219" cy="3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3"/>
            <p:cNvGraphicFramePr>
              <a:graphicFrameLocks noChangeAspect="1"/>
            </p:cNvGraphicFramePr>
            <p:nvPr/>
          </p:nvGraphicFramePr>
          <p:xfrm>
            <a:off x="884" y="663"/>
            <a:ext cx="228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4" name="Equation" r:id="rId9" imgW="164880" imgH="228600" progId="Equation.DSMT4">
                    <p:embed/>
                  </p:oleObj>
                </mc:Choice>
                <mc:Fallback>
                  <p:oleObj name="Equation" r:id="rId9" imgW="164880" imgH="22860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" y="663"/>
                          <a:ext cx="228" cy="3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1" name="Line 14"/>
            <p:cNvSpPr>
              <a:spLocks noChangeShapeType="1"/>
            </p:cNvSpPr>
            <p:nvPr/>
          </p:nvSpPr>
          <p:spPr bwMode="auto">
            <a:xfrm>
              <a:off x="2436" y="1203"/>
              <a:ext cx="77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0" name="Object 4"/>
            <p:cNvGraphicFramePr>
              <a:graphicFrameLocks noChangeAspect="1"/>
            </p:cNvGraphicFramePr>
            <p:nvPr/>
          </p:nvGraphicFramePr>
          <p:xfrm>
            <a:off x="2816" y="268"/>
            <a:ext cx="149" cy="1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" name="Equation" r:id="rId11" imgW="126720" imgH="126720" progId="Equation.DSMT4">
                    <p:embed/>
                  </p:oleObj>
                </mc:Choice>
                <mc:Fallback>
                  <p:oleObj name="Equation" r:id="rId11" imgW="126720" imgH="12672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6" y="268"/>
                          <a:ext cx="149" cy="1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2" name="Line 16"/>
            <p:cNvSpPr>
              <a:spLocks noChangeShapeType="1"/>
            </p:cNvSpPr>
            <p:nvPr/>
          </p:nvSpPr>
          <p:spPr bwMode="auto">
            <a:xfrm flipV="1">
              <a:off x="2880" y="521"/>
              <a:ext cx="0" cy="4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8" name="Rectangle 20"/>
          <p:cNvSpPr>
            <a:spLocks noChangeArrowheads="1"/>
          </p:cNvSpPr>
          <p:nvPr/>
        </p:nvSpPr>
        <p:spPr bwMode="auto">
          <a:xfrm>
            <a:off x="770619" y="1424225"/>
            <a:ext cx="1013233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7663" indent="-347663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000" b="0" dirty="0">
                <a:solidFill>
                  <a:srgbClr val="0000FF"/>
                </a:solidFill>
              </a:rPr>
              <a:t>We initially consider a planar source inside of a layered structure. (The method can be extended to include vertical sources as well.)</a:t>
            </a:r>
          </a:p>
          <a:p>
            <a:pPr marL="347663" indent="-347663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 b="0" dirty="0">
                <a:solidFill>
                  <a:srgbClr val="0000FF"/>
                </a:solidFill>
              </a:rPr>
              <a:t>The figure shows a single layer, but the method works for any number of layers. 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77592" y="6010275"/>
            <a:ext cx="500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Note: </a:t>
            </a:r>
            <a:r>
              <a:rPr lang="en-US" b="0" dirty="0" smtClean="0"/>
              <a:t>The layer structure is </a:t>
            </a:r>
            <a:r>
              <a:rPr lang="en-US" b="0" u="sng" dirty="0" smtClean="0"/>
              <a:t>infinite</a:t>
            </a:r>
            <a:r>
              <a:rPr lang="en-US" b="0" dirty="0" smtClean="0"/>
              <a:t> horizontally.</a:t>
            </a:r>
            <a:endParaRPr lang="en-US" b="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50" name="Rectangle 9"/>
          <p:cNvSpPr>
            <a:spLocks noChangeArrowheads="1"/>
          </p:cNvSpPr>
          <p:nvPr/>
        </p:nvSpPr>
        <p:spPr bwMode="auto">
          <a:xfrm>
            <a:off x="1192004" y="1073692"/>
            <a:ext cx="8127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Define:</a:t>
            </a: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985653"/>
              </p:ext>
            </p:extLst>
          </p:nvPr>
        </p:nvGraphicFramePr>
        <p:xfrm>
          <a:off x="1759660" y="1546841"/>
          <a:ext cx="596265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9" name="Equation" r:id="rId3" imgW="2869920" imgH="507960" progId="Equation.DSMT4">
                  <p:embed/>
                </p:oleObj>
              </mc:Choice>
              <mc:Fallback>
                <p:oleObj name="Equation" r:id="rId3" imgW="2869920" imgH="5079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9660" y="1546841"/>
                        <a:ext cx="5962650" cy="10509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2028825" y="3055939"/>
            <a:ext cx="5794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Then</a:t>
            </a:r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110724"/>
              </p:ext>
            </p:extLst>
          </p:nvPr>
        </p:nvGraphicFramePr>
        <p:xfrm>
          <a:off x="2200276" y="5210176"/>
          <a:ext cx="7439025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0" name="Equation" r:id="rId5" imgW="3530520" imgH="495000" progId="Equation.DSMT4">
                  <p:embed/>
                </p:oleObj>
              </mc:Choice>
              <mc:Fallback>
                <p:oleObj name="Equation" r:id="rId5" imgW="3530520" imgH="495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76" y="5210176"/>
                        <a:ext cx="7439025" cy="10445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2" name="Rectangle 13"/>
          <p:cNvSpPr>
            <a:spLocks noChangeArrowheads="1"/>
          </p:cNvSpPr>
          <p:nvPr/>
        </p:nvSpPr>
        <p:spPr bwMode="auto">
          <a:xfrm>
            <a:off x="2017713" y="4672014"/>
            <a:ext cx="43846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Taking the inverse transform, we have:</a:t>
            </a: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762693"/>
              </p:ext>
            </p:extLst>
          </p:nvPr>
        </p:nvGraphicFramePr>
        <p:xfrm>
          <a:off x="2769054" y="3496583"/>
          <a:ext cx="18288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1" name="Equation" r:id="rId7" imgW="748975" imgH="253890" progId="Equation.3">
                  <p:embed/>
                </p:oleObj>
              </mc:Choice>
              <mc:Fallback>
                <p:oleObj name="Equation" r:id="rId7" imgW="748975" imgH="25389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9054" y="3496583"/>
                        <a:ext cx="1828800" cy="6254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1471613" y="134939"/>
            <a:ext cx="93138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Spectral-Domain Green’s Function (cont.)</a:t>
            </a:r>
          </a:p>
        </p:txBody>
      </p:sp>
      <p:sp>
        <p:nvSpPr>
          <p:cNvPr id="35854" name="TextBox 13"/>
          <p:cNvSpPr txBox="1">
            <a:spLocks noChangeArrowheads="1"/>
          </p:cNvSpPr>
          <p:nvPr/>
        </p:nvSpPr>
        <p:spPr bwMode="auto">
          <a:xfrm>
            <a:off x="6637279" y="3053788"/>
            <a:ext cx="3737884" cy="584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0" dirty="0"/>
              <a:t>This is the “</a:t>
            </a:r>
            <a:r>
              <a:rPr lang="en-US" sz="1600" b="0" i="1" dirty="0"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en-US" sz="1600" b="0" dirty="0"/>
              <a:t> component of the spectral-domain Green’s function.”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2180092" y="921204"/>
            <a:ext cx="7878762" cy="61555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0" dirty="0">
                <a:solidFill>
                  <a:srgbClr val="0000FF"/>
                </a:solidFill>
              </a:rPr>
              <a:t>The spectral-domain Green’s function is the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000" b="0" dirty="0">
                <a:solidFill>
                  <a:srgbClr val="0000FF"/>
                </a:solidFill>
              </a:rPr>
              <a:t> Fourier transform of the space-domain Green’s function.</a:t>
            </a: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407814"/>
              </p:ext>
            </p:extLst>
          </p:nvPr>
        </p:nvGraphicFramePr>
        <p:xfrm>
          <a:off x="7893505" y="5354315"/>
          <a:ext cx="1881867" cy="479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3" name="Equation" r:id="rId3" imgW="1002960" imgH="253800" progId="Equation.DSMT4">
                  <p:embed/>
                </p:oleObj>
              </mc:Choice>
              <mc:Fallback>
                <p:oleObj name="Equation" r:id="rId3" imgW="100296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3505" y="5354315"/>
                        <a:ext cx="1881867" cy="47974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70825"/>
              </p:ext>
            </p:extLst>
          </p:nvPr>
        </p:nvGraphicFramePr>
        <p:xfrm>
          <a:off x="1516063" y="2382838"/>
          <a:ext cx="5564187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4" name="Equation" r:id="rId5" imgW="3009600" imgH="711000" progId="Equation.DSMT4">
                  <p:embed/>
                </p:oleObj>
              </mc:Choice>
              <mc:Fallback>
                <p:oleObj name="Equation" r:id="rId5" imgW="3009600" imgH="711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063" y="2382838"/>
                        <a:ext cx="5564187" cy="1325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5" name="Rectangle 14"/>
          <p:cNvSpPr>
            <a:spLocks noChangeArrowheads="1"/>
          </p:cNvSpPr>
          <p:nvPr/>
        </p:nvSpPr>
        <p:spPr bwMode="auto">
          <a:xfrm>
            <a:off x="1868034" y="5436962"/>
            <a:ext cx="60458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From the convolution property of Fourier transforms: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471613" y="134939"/>
            <a:ext cx="93138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Spectral-Domain Green’s Function (cont.)</a:t>
            </a:r>
          </a:p>
        </p:txBody>
      </p:sp>
      <p:sp>
        <p:nvSpPr>
          <p:cNvPr id="36877" name="Rectangle 7"/>
          <p:cNvSpPr>
            <a:spLocks noChangeArrowheads="1"/>
          </p:cNvSpPr>
          <p:nvPr/>
        </p:nvSpPr>
        <p:spPr bwMode="auto">
          <a:xfrm>
            <a:off x="916628" y="1937154"/>
            <a:ext cx="17319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To see this:</a:t>
            </a: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682388" y="4283574"/>
            <a:ext cx="1060431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space-domain Green’s function </a:t>
            </a:r>
            <a:r>
              <a:rPr lang="en-US" sz="2000" b="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b="0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en-US" sz="600" b="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x, y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z, z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0" dirty="0">
                <a:solidFill>
                  <a:srgbClr val="0000FF"/>
                </a:solidFill>
              </a:rPr>
              <a:t> is the field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b="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600" b="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b="0" dirty="0">
                <a:solidFill>
                  <a:srgbClr val="0000FF"/>
                </a:solidFill>
              </a:rPr>
              <a:t>due to a unit-amplitude dipole located at 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(0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z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6879" name="TextBox 14"/>
          <p:cNvSpPr txBox="1">
            <a:spLocks noChangeArrowheads="1"/>
          </p:cNvSpPr>
          <p:nvPr/>
        </p:nvSpPr>
        <p:spPr bwMode="auto">
          <a:xfrm>
            <a:off x="3115315" y="3337329"/>
            <a:ext cx="1865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(2D convolution)</a:t>
            </a:r>
          </a:p>
        </p:txBody>
      </p:sp>
      <p:sp>
        <p:nvSpPr>
          <p:cNvPr id="36880" name="Rectangle 14"/>
          <p:cNvSpPr>
            <a:spLocks noChangeArrowheads="1"/>
          </p:cNvSpPr>
          <p:nvPr/>
        </p:nvSpPr>
        <p:spPr bwMode="auto">
          <a:xfrm>
            <a:off x="3833361" y="6026605"/>
            <a:ext cx="9620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</a:t>
            </a: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592086"/>
              </p:ext>
            </p:extLst>
          </p:nvPr>
        </p:nvGraphicFramePr>
        <p:xfrm>
          <a:off x="4761141" y="5897367"/>
          <a:ext cx="1835604" cy="580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5" name="Equation" r:id="rId7" imgW="850680" imgH="266400" progId="Equation.DSMT4">
                  <p:embed/>
                </p:oleObj>
              </mc:Choice>
              <mc:Fallback>
                <p:oleObj name="Equation" r:id="rId7" imgW="850680" imgH="26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1141" y="5897367"/>
                        <a:ext cx="1835604" cy="580994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89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89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898" name="Rectangle 7"/>
          <p:cNvSpPr>
            <a:spLocks noChangeArrowheads="1"/>
          </p:cNvSpPr>
          <p:nvPr/>
        </p:nvSpPr>
        <p:spPr bwMode="auto">
          <a:xfrm>
            <a:off x="1637046" y="1487796"/>
            <a:ext cx="17478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More generally,</a:t>
            </a: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810571"/>
              </p:ext>
            </p:extLst>
          </p:nvPr>
        </p:nvGraphicFramePr>
        <p:xfrm>
          <a:off x="3585814" y="2103293"/>
          <a:ext cx="391160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7" name="Equation" r:id="rId3" imgW="1536480" imgH="507960" progId="Equation.DSMT4">
                  <p:embed/>
                </p:oleObj>
              </mc:Choice>
              <mc:Fallback>
                <p:oleObj name="Equation" r:id="rId3" imgW="1536480" imgH="5079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5814" y="2103293"/>
                        <a:ext cx="3911600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1471613" y="134939"/>
            <a:ext cx="93138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Spectral-Domain Green’s Function (cont.)</a:t>
            </a:r>
          </a:p>
        </p:txBody>
      </p:sp>
      <p:sp>
        <p:nvSpPr>
          <p:cNvPr id="37900" name="TextBox 27"/>
          <p:cNvSpPr txBox="1">
            <a:spLocks noChangeArrowheads="1"/>
          </p:cNvSpPr>
          <p:nvPr/>
        </p:nvSpPr>
        <p:spPr bwMode="auto">
          <a:xfrm>
            <a:off x="2565400" y="4529139"/>
            <a:ext cx="6559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The other three components can be found in a similar manner:</a:t>
            </a:r>
          </a:p>
        </p:txBody>
      </p:sp>
      <p:graphicFrame>
        <p:nvGraphicFramePr>
          <p:cNvPr id="37891" name="Object 28"/>
          <p:cNvGraphicFramePr>
            <a:graphicFrameLocks noChangeAspect="1"/>
          </p:cNvGraphicFramePr>
          <p:nvPr/>
        </p:nvGraphicFramePr>
        <p:xfrm>
          <a:off x="4894264" y="5008564"/>
          <a:ext cx="19399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8" name="Equation" r:id="rId5" imgW="761760" imgH="266400" progId="Equation.DSMT4">
                  <p:embed/>
                </p:oleObj>
              </mc:Choice>
              <mc:Fallback>
                <p:oleObj name="Equation" r:id="rId5" imgW="761760" imgH="2664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4264" y="5008564"/>
                        <a:ext cx="1939925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29"/>
          <p:cNvGraphicFramePr>
            <a:graphicFrameLocks noChangeAspect="1"/>
          </p:cNvGraphicFramePr>
          <p:nvPr/>
        </p:nvGraphicFramePr>
        <p:xfrm>
          <a:off x="3933826" y="5910263"/>
          <a:ext cx="3941763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9" name="Equation" r:id="rId7" imgW="2044440" imgH="266400" progId="Equation.DSMT4">
                  <p:embed/>
                </p:oleObj>
              </mc:Choice>
              <mc:Fallback>
                <p:oleObj name="Equation" r:id="rId7" imgW="2044440" imgH="2664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3826" y="5910263"/>
                        <a:ext cx="3941763" cy="51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997697"/>
              </p:ext>
            </p:extLst>
          </p:nvPr>
        </p:nvGraphicFramePr>
        <p:xfrm>
          <a:off x="2951163" y="2803525"/>
          <a:ext cx="6253162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1" name="Equation" r:id="rId3" imgW="3009600" imgH="558720" progId="Equation.DSMT4">
                  <p:embed/>
                </p:oleObj>
              </mc:Choice>
              <mc:Fallback>
                <p:oleObj name="Equation" r:id="rId3" imgW="3009600" imgH="55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163" y="2803525"/>
                        <a:ext cx="6253162" cy="11557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2249605" y="2344263"/>
            <a:ext cx="9603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881205"/>
              </p:ext>
            </p:extLst>
          </p:nvPr>
        </p:nvGraphicFramePr>
        <p:xfrm>
          <a:off x="2505645" y="5264057"/>
          <a:ext cx="7439025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2" name="Equation" r:id="rId5" imgW="3530520" imgH="495000" progId="Equation.DSMT4">
                  <p:embed/>
                </p:oleObj>
              </mc:Choice>
              <mc:Fallback>
                <p:oleObj name="Equation" r:id="rId5" imgW="3530520" imgH="495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5645" y="5264057"/>
                        <a:ext cx="7439025" cy="10445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2" name="Rectangle 13"/>
          <p:cNvSpPr>
            <a:spLocks noChangeArrowheads="1"/>
          </p:cNvSpPr>
          <p:nvPr/>
        </p:nvSpPr>
        <p:spPr bwMode="auto">
          <a:xfrm>
            <a:off x="1084262" y="4656375"/>
            <a:ext cx="47450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Taking the inverse transform, we have:</a:t>
            </a: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761542"/>
              </p:ext>
            </p:extLst>
          </p:nvPr>
        </p:nvGraphicFramePr>
        <p:xfrm>
          <a:off x="4875927" y="1550924"/>
          <a:ext cx="18288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3" name="Equation" r:id="rId7" imgW="748975" imgH="253890" progId="Equation.3">
                  <p:embed/>
                </p:oleObj>
              </mc:Choice>
              <mc:Fallback>
                <p:oleObj name="Equation" r:id="rId7" imgW="748975" imgH="25389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5927" y="1550924"/>
                        <a:ext cx="1828800" cy="6254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3982801" y="163776"/>
            <a:ext cx="3737284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Summary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65945" y="928049"/>
            <a:ext cx="6865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(Summary for the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field from an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-directed electric current.)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20" name="Rectangle 15"/>
          <p:cNvSpPr>
            <a:spLocks noChangeArrowheads="1"/>
          </p:cNvSpPr>
          <p:nvPr/>
        </p:nvSpPr>
        <p:spPr bwMode="auto">
          <a:xfrm>
            <a:off x="3737285" y="859525"/>
            <a:ext cx="4295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TEN models are shown below.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1950068" y="1673225"/>
            <a:ext cx="2606013" cy="3094129"/>
            <a:chOff x="435592" y="1311274"/>
            <a:chExt cx="2606013" cy="3094129"/>
          </a:xfrm>
        </p:grpSpPr>
        <p:sp>
          <p:nvSpPr>
            <p:cNvPr id="33821" name="Line 16"/>
            <p:cNvSpPr>
              <a:spLocks noChangeShapeType="1"/>
            </p:cNvSpPr>
            <p:nvPr/>
          </p:nvSpPr>
          <p:spPr bwMode="auto">
            <a:xfrm>
              <a:off x="1325518" y="1700303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Line 17"/>
            <p:cNvSpPr>
              <a:spLocks noChangeShapeType="1"/>
            </p:cNvSpPr>
            <p:nvPr/>
          </p:nvSpPr>
          <p:spPr bwMode="auto">
            <a:xfrm>
              <a:off x="2989218" y="1700303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Oval 18"/>
            <p:cNvSpPr>
              <a:spLocks noChangeArrowheads="1"/>
            </p:cNvSpPr>
            <p:nvPr/>
          </p:nvSpPr>
          <p:spPr bwMode="auto">
            <a:xfrm>
              <a:off x="1262018" y="191620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4" name="Oval 19"/>
            <p:cNvSpPr>
              <a:spLocks noChangeArrowheads="1"/>
            </p:cNvSpPr>
            <p:nvPr/>
          </p:nvSpPr>
          <p:spPr bwMode="auto">
            <a:xfrm>
              <a:off x="2923182" y="410060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5" name="Oval 20"/>
            <p:cNvSpPr>
              <a:spLocks noChangeArrowheads="1"/>
            </p:cNvSpPr>
            <p:nvPr/>
          </p:nvSpPr>
          <p:spPr bwMode="auto">
            <a:xfrm>
              <a:off x="1259482" y="408790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6" name="Oval 21"/>
            <p:cNvSpPr>
              <a:spLocks noChangeArrowheads="1"/>
            </p:cNvSpPr>
            <p:nvPr/>
          </p:nvSpPr>
          <p:spPr bwMode="auto">
            <a:xfrm>
              <a:off x="2927305" y="1890803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7" name="Line 22"/>
            <p:cNvSpPr>
              <a:spLocks noChangeShapeType="1"/>
            </p:cNvSpPr>
            <p:nvPr/>
          </p:nvSpPr>
          <p:spPr bwMode="auto">
            <a:xfrm flipH="1">
              <a:off x="2455818" y="2970303"/>
              <a:ext cx="533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8" name="Line 23"/>
            <p:cNvSpPr>
              <a:spLocks noChangeShapeType="1"/>
            </p:cNvSpPr>
            <p:nvPr/>
          </p:nvSpPr>
          <p:spPr bwMode="auto">
            <a:xfrm flipH="1">
              <a:off x="1312818" y="2970303"/>
              <a:ext cx="673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9" name="Oval 24"/>
            <p:cNvSpPr>
              <a:spLocks noChangeArrowheads="1"/>
            </p:cNvSpPr>
            <p:nvPr/>
          </p:nvSpPr>
          <p:spPr bwMode="auto">
            <a:xfrm>
              <a:off x="1960518" y="2729003"/>
              <a:ext cx="482600" cy="469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3830" name="Line 25"/>
            <p:cNvSpPr>
              <a:spLocks noChangeShapeType="1"/>
            </p:cNvSpPr>
            <p:nvPr/>
          </p:nvSpPr>
          <p:spPr bwMode="auto">
            <a:xfrm flipH="1">
              <a:off x="2001793" y="2967128"/>
              <a:ext cx="34448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379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3589226"/>
                </p:ext>
              </p:extLst>
            </p:nvPr>
          </p:nvGraphicFramePr>
          <p:xfrm>
            <a:off x="1917699" y="1997074"/>
            <a:ext cx="64770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0" name="Equation" r:id="rId3" imgW="291960" imgH="241200" progId="Equation.DSMT4">
                    <p:embed/>
                  </p:oleObj>
                </mc:Choice>
                <mc:Fallback>
                  <p:oleObj name="Equation" r:id="rId3" imgW="291960" imgH="2412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7699" y="1997074"/>
                          <a:ext cx="647700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79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324226"/>
                </p:ext>
              </p:extLst>
            </p:nvPr>
          </p:nvGraphicFramePr>
          <p:xfrm>
            <a:off x="1911349" y="3682999"/>
            <a:ext cx="649288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1" name="Equation" r:id="rId5" imgW="291960" imgH="241200" progId="Equation.DSMT4">
                    <p:embed/>
                  </p:oleObj>
                </mc:Choice>
                <mc:Fallback>
                  <p:oleObj name="Equation" r:id="rId5" imgW="291960" imgH="24120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1349" y="3682999"/>
                          <a:ext cx="649288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796" name="Object 4"/>
            <p:cNvGraphicFramePr>
              <a:graphicFrameLocks noChangeAspect="1"/>
            </p:cNvGraphicFramePr>
            <p:nvPr/>
          </p:nvGraphicFramePr>
          <p:xfrm>
            <a:off x="2235485" y="3261813"/>
            <a:ext cx="569182" cy="404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2" name="Equation" r:id="rId7" imgW="355320" imgH="253800" progId="Equation.DSMT4">
                    <p:embed/>
                  </p:oleObj>
                </mc:Choice>
                <mc:Fallback>
                  <p:oleObj name="Equation" r:id="rId7" imgW="355320" imgH="2538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5485" y="3261813"/>
                          <a:ext cx="569182" cy="404599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79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26582811"/>
                </p:ext>
              </p:extLst>
            </p:nvPr>
          </p:nvGraphicFramePr>
          <p:xfrm>
            <a:off x="435592" y="2169990"/>
            <a:ext cx="782891" cy="408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3" name="Equation" r:id="rId9" imgW="482400" imgH="253800" progId="Equation.DSMT4">
                    <p:embed/>
                  </p:oleObj>
                </mc:Choice>
                <mc:Fallback>
                  <p:oleObj name="Equation" r:id="rId9" imgW="482400" imgH="2538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592" y="2169990"/>
                          <a:ext cx="782891" cy="4088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31" name="Line 30"/>
            <p:cNvSpPr>
              <a:spLocks noChangeShapeType="1"/>
            </p:cNvSpPr>
            <p:nvPr/>
          </p:nvSpPr>
          <p:spPr bwMode="auto">
            <a:xfrm flipH="1" flipV="1">
              <a:off x="1328693" y="2392451"/>
              <a:ext cx="0" cy="391692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3802" name="Object 10"/>
            <p:cNvGraphicFramePr>
              <a:graphicFrameLocks noChangeAspect="1"/>
            </p:cNvGraphicFramePr>
            <p:nvPr/>
          </p:nvGraphicFramePr>
          <p:xfrm>
            <a:off x="1444580" y="1573303"/>
            <a:ext cx="311150" cy="307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4" name="Equation" r:id="rId11" imgW="139680" imgH="139680" progId="Equation.DSMT4">
                    <p:embed/>
                  </p:oleObj>
                </mc:Choice>
                <mc:Fallback>
                  <p:oleObj name="Equation" r:id="rId11" imgW="139680" imgH="13968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4580" y="1573303"/>
                          <a:ext cx="311150" cy="307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3" name="Object 11"/>
            <p:cNvGraphicFramePr>
              <a:graphicFrameLocks noChangeAspect="1"/>
            </p:cNvGraphicFramePr>
            <p:nvPr/>
          </p:nvGraphicFramePr>
          <p:xfrm>
            <a:off x="2544718" y="1654265"/>
            <a:ext cx="280987" cy="225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5" name="Equation" r:id="rId13" imgW="126720" imgH="101520" progId="Equation.DSMT4">
                    <p:embed/>
                  </p:oleObj>
                </mc:Choice>
                <mc:Fallback>
                  <p:oleObj name="Equation" r:id="rId13" imgW="126720" imgH="10152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718" y="1654265"/>
                          <a:ext cx="280987" cy="225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4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2419752"/>
                </p:ext>
              </p:extLst>
            </p:nvPr>
          </p:nvGraphicFramePr>
          <p:xfrm>
            <a:off x="1749424" y="1311274"/>
            <a:ext cx="868363" cy="422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6" name="Equation" r:id="rId15" imgW="520560" imgH="253800" progId="Equation.DSMT4">
                    <p:embed/>
                  </p:oleObj>
                </mc:Choice>
                <mc:Fallback>
                  <p:oleObj name="Equation" r:id="rId15" imgW="520560" imgH="2538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9424" y="1311274"/>
                          <a:ext cx="868363" cy="4222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 bwMode="auto">
          <a:xfrm>
            <a:off x="3734938" y="109184"/>
            <a:ext cx="4531056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600" kern="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Summary (cont.)</a:t>
            </a:r>
          </a:p>
        </p:txBody>
      </p:sp>
      <p:graphicFrame>
        <p:nvGraphicFramePr>
          <p:cNvPr id="5838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740657"/>
              </p:ext>
            </p:extLst>
          </p:nvPr>
        </p:nvGraphicFramePr>
        <p:xfrm>
          <a:off x="3124200" y="5043488"/>
          <a:ext cx="1036638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7" name="Equation" r:id="rId17" imgW="723600" imgH="431640" progId="Equation.DSMT4">
                  <p:embed/>
                </p:oleObj>
              </mc:Choice>
              <mc:Fallback>
                <p:oleObj name="Equation" r:id="rId17" imgW="723600" imgH="4316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043488"/>
                        <a:ext cx="1036638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9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041029"/>
              </p:ext>
            </p:extLst>
          </p:nvPr>
        </p:nvGraphicFramePr>
        <p:xfrm>
          <a:off x="3158792" y="5768100"/>
          <a:ext cx="998538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8" name="Equation" r:id="rId19" imgW="698400" imgH="431640" progId="Equation.DSMT4">
                  <p:embed/>
                </p:oleObj>
              </mc:Choice>
              <mc:Fallback>
                <p:oleObj name="Equation" r:id="rId19" imgW="698400" imgH="43164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8792" y="5768100"/>
                        <a:ext cx="998538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9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424417"/>
              </p:ext>
            </p:extLst>
          </p:nvPr>
        </p:nvGraphicFramePr>
        <p:xfrm>
          <a:off x="7418388" y="5086350"/>
          <a:ext cx="101917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9" name="Equation" r:id="rId21" imgW="711000" imgH="431640" progId="Equation.DSMT4">
                  <p:embed/>
                </p:oleObj>
              </mc:Choice>
              <mc:Fallback>
                <p:oleObj name="Equation" r:id="rId21" imgW="711000" imgH="43164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8388" y="5086350"/>
                        <a:ext cx="1019175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9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642205"/>
              </p:ext>
            </p:extLst>
          </p:nvPr>
        </p:nvGraphicFramePr>
        <p:xfrm>
          <a:off x="7453407" y="5784747"/>
          <a:ext cx="98107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0" name="Equation" r:id="rId23" imgW="685800" imgH="431640" progId="Equation.DSMT4">
                  <p:embed/>
                </p:oleObj>
              </mc:Choice>
              <mc:Fallback>
                <p:oleObj name="Equation" r:id="rId23" imgW="685800" imgH="43164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3407" y="5784747"/>
                        <a:ext cx="981075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3" name="Group 62"/>
          <p:cNvGrpSpPr/>
          <p:nvPr/>
        </p:nvGrpSpPr>
        <p:grpSpPr>
          <a:xfrm>
            <a:off x="6142039" y="1735138"/>
            <a:ext cx="2642683" cy="3120453"/>
            <a:chOff x="4627563" y="1373188"/>
            <a:chExt cx="2642683" cy="3120453"/>
          </a:xfrm>
        </p:grpSpPr>
        <p:sp>
          <p:nvSpPr>
            <p:cNvPr id="33832" name="Line 31"/>
            <p:cNvSpPr>
              <a:spLocks noChangeShapeType="1"/>
            </p:cNvSpPr>
            <p:nvPr/>
          </p:nvSpPr>
          <p:spPr bwMode="auto">
            <a:xfrm>
              <a:off x="5543046" y="1788541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3" name="Line 32"/>
            <p:cNvSpPr>
              <a:spLocks noChangeShapeType="1"/>
            </p:cNvSpPr>
            <p:nvPr/>
          </p:nvSpPr>
          <p:spPr bwMode="auto">
            <a:xfrm>
              <a:off x="7206746" y="1788541"/>
              <a:ext cx="0" cy="270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4" name="Oval 33"/>
            <p:cNvSpPr>
              <a:spLocks noChangeArrowheads="1"/>
            </p:cNvSpPr>
            <p:nvPr/>
          </p:nvSpPr>
          <p:spPr bwMode="auto">
            <a:xfrm>
              <a:off x="5477010" y="2004441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5" name="Oval 34"/>
            <p:cNvSpPr>
              <a:spLocks noChangeArrowheads="1"/>
            </p:cNvSpPr>
            <p:nvPr/>
          </p:nvSpPr>
          <p:spPr bwMode="auto">
            <a:xfrm>
              <a:off x="7140710" y="4188841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6" name="Oval 35"/>
            <p:cNvSpPr>
              <a:spLocks noChangeArrowheads="1"/>
            </p:cNvSpPr>
            <p:nvPr/>
          </p:nvSpPr>
          <p:spPr bwMode="auto">
            <a:xfrm>
              <a:off x="5479546" y="4176141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7" name="Oval 36"/>
            <p:cNvSpPr>
              <a:spLocks noChangeArrowheads="1"/>
            </p:cNvSpPr>
            <p:nvPr/>
          </p:nvSpPr>
          <p:spPr bwMode="auto">
            <a:xfrm>
              <a:off x="7155946" y="1999678"/>
              <a:ext cx="114300" cy="1143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8" name="Line 37"/>
            <p:cNvSpPr>
              <a:spLocks noChangeShapeType="1"/>
            </p:cNvSpPr>
            <p:nvPr/>
          </p:nvSpPr>
          <p:spPr bwMode="auto">
            <a:xfrm flipH="1">
              <a:off x="6673346" y="3058541"/>
              <a:ext cx="533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9" name="Line 38"/>
            <p:cNvSpPr>
              <a:spLocks noChangeShapeType="1"/>
            </p:cNvSpPr>
            <p:nvPr/>
          </p:nvSpPr>
          <p:spPr bwMode="auto">
            <a:xfrm flipH="1">
              <a:off x="5530346" y="3058541"/>
              <a:ext cx="673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0" name="Oval 39"/>
            <p:cNvSpPr>
              <a:spLocks noChangeArrowheads="1"/>
            </p:cNvSpPr>
            <p:nvPr/>
          </p:nvSpPr>
          <p:spPr bwMode="auto">
            <a:xfrm>
              <a:off x="6178046" y="2817241"/>
              <a:ext cx="482600" cy="469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3841" name="Line 40"/>
            <p:cNvSpPr>
              <a:spLocks noChangeShapeType="1"/>
            </p:cNvSpPr>
            <p:nvPr/>
          </p:nvSpPr>
          <p:spPr bwMode="auto">
            <a:xfrm flipH="1" flipV="1">
              <a:off x="6260596" y="3042666"/>
              <a:ext cx="311150" cy="3175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379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0501764"/>
                </p:ext>
              </p:extLst>
            </p:nvPr>
          </p:nvGraphicFramePr>
          <p:xfrm>
            <a:off x="6110287" y="2060575"/>
            <a:ext cx="592137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71" name="Equation" r:id="rId25" imgW="266400" imgH="241200" progId="Equation.DSMT4">
                    <p:embed/>
                  </p:oleObj>
                </mc:Choice>
                <mc:Fallback>
                  <p:oleObj name="Equation" r:id="rId25" imgW="266400" imgH="2412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10287" y="2060575"/>
                          <a:ext cx="592137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799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08235459"/>
                </p:ext>
              </p:extLst>
            </p:nvPr>
          </p:nvGraphicFramePr>
          <p:xfrm>
            <a:off x="6110287" y="3779838"/>
            <a:ext cx="592137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72" name="Equation" r:id="rId27" imgW="266400" imgH="241200" progId="Equation.DSMT4">
                    <p:embed/>
                  </p:oleObj>
                </mc:Choice>
                <mc:Fallback>
                  <p:oleObj name="Equation" r:id="rId27" imgW="266400" imgH="2412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10287" y="3779838"/>
                          <a:ext cx="592137" cy="533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1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99916091"/>
                </p:ext>
              </p:extLst>
            </p:nvPr>
          </p:nvGraphicFramePr>
          <p:xfrm>
            <a:off x="4627563" y="2430243"/>
            <a:ext cx="776950" cy="4285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73" name="Equation" r:id="rId29" imgW="457200" imgH="253800" progId="Equation.DSMT4">
                    <p:embed/>
                  </p:oleObj>
                </mc:Choice>
                <mc:Fallback>
                  <p:oleObj name="Equation" r:id="rId29" imgW="457200" imgH="2538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7563" y="2430243"/>
                          <a:ext cx="776950" cy="4285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5" name="Object 13"/>
            <p:cNvGraphicFramePr>
              <a:graphicFrameLocks noChangeAspect="1"/>
            </p:cNvGraphicFramePr>
            <p:nvPr/>
          </p:nvGraphicFramePr>
          <p:xfrm>
            <a:off x="5703383" y="1661541"/>
            <a:ext cx="311150" cy="307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74" name="Equation" r:id="rId31" imgW="139680" imgH="139680" progId="Equation.DSMT4">
                    <p:embed/>
                  </p:oleObj>
                </mc:Choice>
                <mc:Fallback>
                  <p:oleObj name="Equation" r:id="rId31" imgW="139680" imgH="13968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03383" y="1661541"/>
                          <a:ext cx="311150" cy="3079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6" name="Object 14"/>
            <p:cNvGraphicFramePr>
              <a:graphicFrameLocks noChangeAspect="1"/>
            </p:cNvGraphicFramePr>
            <p:nvPr/>
          </p:nvGraphicFramePr>
          <p:xfrm>
            <a:off x="6803521" y="1742503"/>
            <a:ext cx="280987" cy="225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75" name="Equation" r:id="rId33" imgW="126720" imgH="101520" progId="Equation.DSMT4">
                    <p:embed/>
                  </p:oleObj>
                </mc:Choice>
                <mc:Fallback>
                  <p:oleObj name="Equation" r:id="rId33" imgW="126720" imgH="10152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03521" y="1742503"/>
                          <a:ext cx="280987" cy="225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7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387530"/>
                </p:ext>
              </p:extLst>
            </p:nvPr>
          </p:nvGraphicFramePr>
          <p:xfrm>
            <a:off x="5965824" y="1373188"/>
            <a:ext cx="884238" cy="449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76" name="Equation" r:id="rId35" imgW="495000" imgH="253800" progId="Equation.DSMT4">
                    <p:embed/>
                  </p:oleObj>
                </mc:Choice>
                <mc:Fallback>
                  <p:oleObj name="Equation" r:id="rId35" imgW="495000" imgH="2538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65824" y="1373188"/>
                          <a:ext cx="884238" cy="4492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388" name="Object 4"/>
            <p:cNvGraphicFramePr>
              <a:graphicFrameLocks noChangeAspect="1"/>
            </p:cNvGraphicFramePr>
            <p:nvPr/>
          </p:nvGraphicFramePr>
          <p:xfrm>
            <a:off x="6577463" y="3290981"/>
            <a:ext cx="569913" cy="404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77" name="Equation" r:id="rId37" imgW="355320" imgH="253800" progId="Equation.DSMT4">
                    <p:embed/>
                  </p:oleObj>
                </mc:Choice>
                <mc:Fallback>
                  <p:oleObj name="Equation" r:id="rId37" imgW="355320" imgH="253800" progId="Equation.DSMT4">
                    <p:embed/>
                    <p:pic>
                      <p:nvPicPr>
                        <p:cNvPr id="0" name="Picture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7463" y="3290981"/>
                          <a:ext cx="569913" cy="404812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" name="Line 30"/>
            <p:cNvSpPr>
              <a:spLocks noChangeShapeType="1"/>
            </p:cNvSpPr>
            <p:nvPr/>
          </p:nvSpPr>
          <p:spPr bwMode="auto">
            <a:xfrm flipH="1" flipV="1">
              <a:off x="5541302" y="2381078"/>
              <a:ext cx="0" cy="391692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313114" y="190501"/>
            <a:ext cx="5102225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SDI Method (cont.)</a:t>
            </a:r>
          </a:p>
        </p:txBody>
      </p:sp>
      <p:sp>
        <p:nvSpPr>
          <p:cNvPr id="205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2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3" name="Rectangle 8"/>
          <p:cNvSpPr>
            <a:spLocks noChangeArrowheads="1"/>
          </p:cNvSpPr>
          <p:nvPr/>
        </p:nvSpPr>
        <p:spPr bwMode="auto">
          <a:xfrm>
            <a:off x="887158" y="5412364"/>
            <a:ext cx="78337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Considering the integrals as limits of sums, we can write:</a:t>
            </a:r>
          </a:p>
        </p:txBody>
      </p:sp>
      <p:graphicFrame>
        <p:nvGraphicFramePr>
          <p:cNvPr id="205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020071"/>
              </p:ext>
            </p:extLst>
          </p:nvPr>
        </p:nvGraphicFramePr>
        <p:xfrm>
          <a:off x="4730636" y="3419841"/>
          <a:ext cx="5603875" cy="172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3" imgW="3149280" imgH="965160" progId="Equation.DSMT4">
                  <p:embed/>
                </p:oleObj>
              </mc:Choice>
              <mc:Fallback>
                <p:oleObj name="Equation" r:id="rId3" imgW="3149280" imgH="9651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636" y="3419841"/>
                        <a:ext cx="5603875" cy="172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Rectangle 20"/>
          <p:cNvSpPr>
            <a:spLocks noChangeArrowheads="1"/>
          </p:cNvSpPr>
          <p:nvPr/>
        </p:nvSpPr>
        <p:spPr bwMode="auto">
          <a:xfrm>
            <a:off x="536174" y="3641787"/>
            <a:ext cx="39061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Introduce Fourier transform pair:</a:t>
            </a:r>
          </a:p>
        </p:txBody>
      </p:sp>
      <p:graphicFrame>
        <p:nvGraphicFramePr>
          <p:cNvPr id="205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996383"/>
              </p:ext>
            </p:extLst>
          </p:nvPr>
        </p:nvGraphicFramePr>
        <p:xfrm>
          <a:off x="3761164" y="5847782"/>
          <a:ext cx="639445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5" imgW="3593880" imgH="469800" progId="Equation.DSMT4">
                  <p:embed/>
                </p:oleObj>
              </mc:Choice>
              <mc:Fallback>
                <p:oleObj name="Equation" r:id="rId5" imgW="3593880" imgH="4698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1164" y="5847782"/>
                        <a:ext cx="6394450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5" name="Group 19"/>
          <p:cNvGrpSpPr>
            <a:grpSpLocks/>
          </p:cNvGrpSpPr>
          <p:nvPr/>
        </p:nvGrpSpPr>
        <p:grpSpPr bwMode="auto">
          <a:xfrm>
            <a:off x="2769403" y="828192"/>
            <a:ext cx="6384925" cy="2438401"/>
            <a:chOff x="853" y="243"/>
            <a:chExt cx="4022" cy="1536"/>
          </a:xfrm>
        </p:grpSpPr>
        <p:sp>
          <p:nvSpPr>
            <p:cNvPr id="2066" name="Rectangle 2"/>
            <p:cNvSpPr>
              <a:spLocks noChangeArrowheads="1"/>
            </p:cNvSpPr>
            <p:nvPr/>
          </p:nvSpPr>
          <p:spPr bwMode="auto">
            <a:xfrm>
              <a:off x="853" y="999"/>
              <a:ext cx="4022" cy="38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52" name="Object 23"/>
            <p:cNvGraphicFramePr>
              <a:graphicFrameLocks noChangeAspect="1"/>
            </p:cNvGraphicFramePr>
            <p:nvPr/>
          </p:nvGraphicFramePr>
          <p:xfrm>
            <a:off x="914" y="1031"/>
            <a:ext cx="227" cy="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0" name="Equation" r:id="rId7" imgW="152280" imgH="228600" progId="Equation.DSMT4">
                    <p:embed/>
                  </p:oleObj>
                </mc:Choice>
                <mc:Fallback>
                  <p:oleObj name="Equation" r:id="rId7" imgW="152280" imgH="22860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" y="1031"/>
                          <a:ext cx="227" cy="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7" name="Line 10"/>
            <p:cNvSpPr>
              <a:spLocks noChangeShapeType="1"/>
            </p:cNvSpPr>
            <p:nvPr/>
          </p:nvSpPr>
          <p:spPr bwMode="auto">
            <a:xfrm>
              <a:off x="2799" y="1204"/>
              <a:ext cx="14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53" name="Object 24"/>
            <p:cNvGraphicFramePr>
              <a:graphicFrameLocks noChangeAspect="1"/>
            </p:cNvGraphicFramePr>
            <p:nvPr/>
          </p:nvGraphicFramePr>
          <p:xfrm>
            <a:off x="3281" y="1053"/>
            <a:ext cx="619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1" name="Equation" r:id="rId9" imgW="533160" imgH="241200" progId="Equation.DSMT4">
                    <p:embed/>
                  </p:oleObj>
                </mc:Choice>
                <mc:Fallback>
                  <p:oleObj name="Equation" r:id="rId9" imgW="533160" imgH="241200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1" y="1053"/>
                          <a:ext cx="619" cy="2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4" name="Object 25"/>
            <p:cNvGraphicFramePr>
              <a:graphicFrameLocks noChangeAspect="1"/>
            </p:cNvGraphicFramePr>
            <p:nvPr/>
          </p:nvGraphicFramePr>
          <p:xfrm>
            <a:off x="890" y="1474"/>
            <a:ext cx="222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2" name="Equation" r:id="rId11" imgW="164880" imgH="228600" progId="Equation.DSMT4">
                    <p:embed/>
                  </p:oleObj>
                </mc:Choice>
                <mc:Fallback>
                  <p:oleObj name="Equation" r:id="rId11" imgW="164880" imgH="228600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0" y="1474"/>
                          <a:ext cx="222" cy="3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5" name="Object 26"/>
            <p:cNvGraphicFramePr>
              <a:graphicFrameLocks noChangeAspect="1"/>
            </p:cNvGraphicFramePr>
            <p:nvPr/>
          </p:nvGraphicFramePr>
          <p:xfrm>
            <a:off x="884" y="672"/>
            <a:ext cx="221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3" name="Equation" r:id="rId13" imgW="164880" imgH="228600" progId="Equation.DSMT4">
                    <p:embed/>
                  </p:oleObj>
                </mc:Choice>
                <mc:Fallback>
                  <p:oleObj name="Equation" r:id="rId13" imgW="164880" imgH="228600" progId="Equation.DSMT4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" y="672"/>
                          <a:ext cx="221" cy="3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8" name="Line 14"/>
            <p:cNvSpPr>
              <a:spLocks noChangeShapeType="1"/>
            </p:cNvSpPr>
            <p:nvPr/>
          </p:nvSpPr>
          <p:spPr bwMode="auto">
            <a:xfrm>
              <a:off x="2436" y="1205"/>
              <a:ext cx="77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056" name="Object 27"/>
            <p:cNvGraphicFramePr>
              <a:graphicFrameLocks noChangeAspect="1"/>
            </p:cNvGraphicFramePr>
            <p:nvPr/>
          </p:nvGraphicFramePr>
          <p:xfrm>
            <a:off x="2816" y="243"/>
            <a:ext cx="149" cy="1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4" name="Equation" r:id="rId14" imgW="126720" imgH="126720" progId="Equation.DSMT4">
                    <p:embed/>
                  </p:oleObj>
                </mc:Choice>
                <mc:Fallback>
                  <p:oleObj name="Equation" r:id="rId14" imgW="126720" imgH="12672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6" y="243"/>
                          <a:ext cx="149" cy="1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9" name="Line 16"/>
            <p:cNvSpPr>
              <a:spLocks noChangeShapeType="1"/>
            </p:cNvSpPr>
            <p:nvPr/>
          </p:nvSpPr>
          <p:spPr bwMode="auto">
            <a:xfrm flipV="1">
              <a:off x="2880" y="521"/>
              <a:ext cx="0" cy="43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938643"/>
              </p:ext>
            </p:extLst>
          </p:nvPr>
        </p:nvGraphicFramePr>
        <p:xfrm>
          <a:off x="9997749" y="3886735"/>
          <a:ext cx="16033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Equation" r:id="rId16" imgW="901440" imgH="253800" progId="Equation.DSMT4">
                  <p:embed/>
                </p:oleObj>
              </mc:Choice>
              <mc:Fallback>
                <p:oleObj name="Equation" r:id="rId16" imgW="90144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97749" y="3886735"/>
                        <a:ext cx="1603375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13114" y="190501"/>
            <a:ext cx="5102225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SDI Method (cont.)</a:t>
            </a:r>
          </a:p>
        </p:txBody>
      </p:sp>
      <p:sp>
        <p:nvSpPr>
          <p:cNvPr id="308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289219"/>
              </p:ext>
            </p:extLst>
          </p:nvPr>
        </p:nvGraphicFramePr>
        <p:xfrm>
          <a:off x="2578526" y="1181409"/>
          <a:ext cx="6396038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Equation" r:id="rId3" imgW="3593880" imgH="469800" progId="Equation.DSMT4">
                  <p:embed/>
                </p:oleObj>
              </mc:Choice>
              <mc:Fallback>
                <p:oleObj name="Equation" r:id="rId3" imgW="3593880" imgH="4698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526" y="1181409"/>
                        <a:ext cx="6396038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86" name="Group 91"/>
          <p:cNvGrpSpPr>
            <a:grpSpLocks/>
          </p:cNvGrpSpPr>
          <p:nvPr/>
        </p:nvGrpSpPr>
        <p:grpSpPr bwMode="auto">
          <a:xfrm>
            <a:off x="3935413" y="2420939"/>
            <a:ext cx="4964112" cy="3190875"/>
            <a:chOff x="2411413" y="2420938"/>
            <a:chExt cx="4964112" cy="3190875"/>
          </a:xfrm>
        </p:grpSpPr>
        <p:grpSp>
          <p:nvGrpSpPr>
            <p:cNvPr id="3087" name="Group 104"/>
            <p:cNvGrpSpPr>
              <a:grpSpLocks/>
            </p:cNvGrpSpPr>
            <p:nvPr/>
          </p:nvGrpSpPr>
          <p:grpSpPr bwMode="auto">
            <a:xfrm>
              <a:off x="2411413" y="2420938"/>
              <a:ext cx="4964112" cy="3190875"/>
              <a:chOff x="1519" y="1525"/>
              <a:chExt cx="3127" cy="2010"/>
            </a:xfrm>
          </p:grpSpPr>
          <p:sp>
            <p:nvSpPr>
              <p:cNvPr id="3090" name="Line 22"/>
              <p:cNvSpPr>
                <a:spLocks noChangeShapeType="1"/>
              </p:cNvSpPr>
              <p:nvPr/>
            </p:nvSpPr>
            <p:spPr bwMode="auto">
              <a:xfrm>
                <a:off x="1519" y="2638"/>
                <a:ext cx="2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1" name="Line 23"/>
              <p:cNvSpPr>
                <a:spLocks noChangeShapeType="1"/>
              </p:cNvSpPr>
              <p:nvPr/>
            </p:nvSpPr>
            <p:spPr bwMode="auto">
              <a:xfrm>
                <a:off x="2633" y="1690"/>
                <a:ext cx="0" cy="18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3075" name="Object 25"/>
              <p:cNvGraphicFramePr>
                <a:graphicFrameLocks noChangeAspect="1"/>
              </p:cNvGraphicFramePr>
              <p:nvPr/>
            </p:nvGraphicFramePr>
            <p:xfrm>
              <a:off x="3964" y="2513"/>
              <a:ext cx="185" cy="25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41" name="Equation" r:id="rId5" imgW="164880" imgH="228600" progId="Equation.DSMT4">
                      <p:embed/>
                    </p:oleObj>
                  </mc:Choice>
                  <mc:Fallback>
                    <p:oleObj name="Equation" r:id="rId5" imgW="164880" imgH="228600" progId="Equation.DSMT4">
                      <p:embed/>
                      <p:pic>
                        <p:nvPicPr>
                          <p:cNvPr id="0" name="Object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64" y="2513"/>
                            <a:ext cx="185" cy="25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76" name="Object 26"/>
              <p:cNvGraphicFramePr>
                <a:graphicFrameLocks noChangeAspect="1"/>
              </p:cNvGraphicFramePr>
              <p:nvPr/>
            </p:nvGraphicFramePr>
            <p:xfrm>
              <a:off x="2324" y="1525"/>
              <a:ext cx="199" cy="2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42" name="Equation" r:id="rId7" imgW="177480" imgH="241200" progId="Equation.DSMT4">
                      <p:embed/>
                    </p:oleObj>
                  </mc:Choice>
                  <mc:Fallback>
                    <p:oleObj name="Equation" r:id="rId7" imgW="177480" imgH="241200" progId="Equation.DSMT4">
                      <p:embed/>
                      <p:pic>
                        <p:nvPicPr>
                          <p:cNvPr id="0" name="Object 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24" y="1525"/>
                            <a:ext cx="199" cy="27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3092" name="Group 39"/>
              <p:cNvGrpSpPr>
                <a:grpSpLocks/>
              </p:cNvGrpSpPr>
              <p:nvPr/>
            </p:nvGrpSpPr>
            <p:grpSpPr bwMode="auto">
              <a:xfrm>
                <a:off x="1648" y="2604"/>
                <a:ext cx="1963" cy="67"/>
                <a:chOff x="1660" y="2608"/>
                <a:chExt cx="1963" cy="67"/>
              </a:xfrm>
            </p:grpSpPr>
            <p:sp>
              <p:nvSpPr>
                <p:cNvPr id="3154" name="Oval 28"/>
                <p:cNvSpPr>
                  <a:spLocks noChangeArrowheads="1"/>
                </p:cNvSpPr>
                <p:nvPr/>
              </p:nvSpPr>
              <p:spPr bwMode="auto">
                <a:xfrm>
                  <a:off x="1660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5" name="Oval 29"/>
                <p:cNvSpPr>
                  <a:spLocks noChangeArrowheads="1"/>
                </p:cNvSpPr>
                <p:nvPr/>
              </p:nvSpPr>
              <p:spPr bwMode="auto">
                <a:xfrm>
                  <a:off x="1897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6" name="Oval 30"/>
                <p:cNvSpPr>
                  <a:spLocks noChangeArrowheads="1"/>
                </p:cNvSpPr>
                <p:nvPr/>
              </p:nvSpPr>
              <p:spPr bwMode="auto">
                <a:xfrm>
                  <a:off x="2134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7" name="Oval 31"/>
                <p:cNvSpPr>
                  <a:spLocks noChangeArrowheads="1"/>
                </p:cNvSpPr>
                <p:nvPr/>
              </p:nvSpPr>
              <p:spPr bwMode="auto">
                <a:xfrm>
                  <a:off x="2371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8" name="Oval 32"/>
                <p:cNvSpPr>
                  <a:spLocks noChangeArrowheads="1"/>
                </p:cNvSpPr>
                <p:nvPr/>
              </p:nvSpPr>
              <p:spPr bwMode="auto">
                <a:xfrm>
                  <a:off x="2608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9" name="Oval 33"/>
                <p:cNvSpPr>
                  <a:spLocks noChangeArrowheads="1"/>
                </p:cNvSpPr>
                <p:nvPr/>
              </p:nvSpPr>
              <p:spPr bwMode="auto">
                <a:xfrm>
                  <a:off x="2845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0" name="Oval 34"/>
                <p:cNvSpPr>
                  <a:spLocks noChangeArrowheads="1"/>
                </p:cNvSpPr>
                <p:nvPr/>
              </p:nvSpPr>
              <p:spPr bwMode="auto">
                <a:xfrm>
                  <a:off x="3082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1" name="Oval 35"/>
                <p:cNvSpPr>
                  <a:spLocks noChangeArrowheads="1"/>
                </p:cNvSpPr>
                <p:nvPr/>
              </p:nvSpPr>
              <p:spPr bwMode="auto">
                <a:xfrm>
                  <a:off x="3319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2" name="Oval 36"/>
                <p:cNvSpPr>
                  <a:spLocks noChangeArrowheads="1"/>
                </p:cNvSpPr>
                <p:nvPr/>
              </p:nvSpPr>
              <p:spPr bwMode="auto">
                <a:xfrm>
                  <a:off x="3556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93" name="Group 40"/>
              <p:cNvGrpSpPr>
                <a:grpSpLocks/>
              </p:cNvGrpSpPr>
              <p:nvPr/>
            </p:nvGrpSpPr>
            <p:grpSpPr bwMode="auto">
              <a:xfrm>
                <a:off x="1648" y="2800"/>
                <a:ext cx="1963" cy="67"/>
                <a:chOff x="1660" y="2608"/>
                <a:chExt cx="1963" cy="67"/>
              </a:xfrm>
            </p:grpSpPr>
            <p:sp>
              <p:nvSpPr>
                <p:cNvPr id="3145" name="Oval 41"/>
                <p:cNvSpPr>
                  <a:spLocks noChangeArrowheads="1"/>
                </p:cNvSpPr>
                <p:nvPr/>
              </p:nvSpPr>
              <p:spPr bwMode="auto">
                <a:xfrm>
                  <a:off x="1660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6" name="Oval 42"/>
                <p:cNvSpPr>
                  <a:spLocks noChangeArrowheads="1"/>
                </p:cNvSpPr>
                <p:nvPr/>
              </p:nvSpPr>
              <p:spPr bwMode="auto">
                <a:xfrm>
                  <a:off x="1897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7" name="Oval 43"/>
                <p:cNvSpPr>
                  <a:spLocks noChangeArrowheads="1"/>
                </p:cNvSpPr>
                <p:nvPr/>
              </p:nvSpPr>
              <p:spPr bwMode="auto">
                <a:xfrm>
                  <a:off x="2134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8" name="Oval 44"/>
                <p:cNvSpPr>
                  <a:spLocks noChangeArrowheads="1"/>
                </p:cNvSpPr>
                <p:nvPr/>
              </p:nvSpPr>
              <p:spPr bwMode="auto">
                <a:xfrm>
                  <a:off x="2371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9" name="Oval 45"/>
                <p:cNvSpPr>
                  <a:spLocks noChangeArrowheads="1"/>
                </p:cNvSpPr>
                <p:nvPr/>
              </p:nvSpPr>
              <p:spPr bwMode="auto">
                <a:xfrm>
                  <a:off x="2608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0" name="Oval 46"/>
                <p:cNvSpPr>
                  <a:spLocks noChangeArrowheads="1"/>
                </p:cNvSpPr>
                <p:nvPr/>
              </p:nvSpPr>
              <p:spPr bwMode="auto">
                <a:xfrm>
                  <a:off x="2845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1" name="Oval 47"/>
                <p:cNvSpPr>
                  <a:spLocks noChangeArrowheads="1"/>
                </p:cNvSpPr>
                <p:nvPr/>
              </p:nvSpPr>
              <p:spPr bwMode="auto">
                <a:xfrm>
                  <a:off x="3082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2" name="Oval 48"/>
                <p:cNvSpPr>
                  <a:spLocks noChangeArrowheads="1"/>
                </p:cNvSpPr>
                <p:nvPr/>
              </p:nvSpPr>
              <p:spPr bwMode="auto">
                <a:xfrm>
                  <a:off x="3319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53" name="Oval 49"/>
                <p:cNvSpPr>
                  <a:spLocks noChangeArrowheads="1"/>
                </p:cNvSpPr>
                <p:nvPr/>
              </p:nvSpPr>
              <p:spPr bwMode="auto">
                <a:xfrm>
                  <a:off x="3556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94" name="Group 50"/>
              <p:cNvGrpSpPr>
                <a:grpSpLocks/>
              </p:cNvGrpSpPr>
              <p:nvPr/>
            </p:nvGrpSpPr>
            <p:grpSpPr bwMode="auto">
              <a:xfrm>
                <a:off x="1648" y="2996"/>
                <a:ext cx="1963" cy="67"/>
                <a:chOff x="1660" y="2608"/>
                <a:chExt cx="1963" cy="67"/>
              </a:xfrm>
            </p:grpSpPr>
            <p:sp>
              <p:nvSpPr>
                <p:cNvPr id="3136" name="Oval 51"/>
                <p:cNvSpPr>
                  <a:spLocks noChangeArrowheads="1"/>
                </p:cNvSpPr>
                <p:nvPr/>
              </p:nvSpPr>
              <p:spPr bwMode="auto">
                <a:xfrm>
                  <a:off x="1660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7" name="Oval 52"/>
                <p:cNvSpPr>
                  <a:spLocks noChangeArrowheads="1"/>
                </p:cNvSpPr>
                <p:nvPr/>
              </p:nvSpPr>
              <p:spPr bwMode="auto">
                <a:xfrm>
                  <a:off x="1897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8" name="Oval 53"/>
                <p:cNvSpPr>
                  <a:spLocks noChangeArrowheads="1"/>
                </p:cNvSpPr>
                <p:nvPr/>
              </p:nvSpPr>
              <p:spPr bwMode="auto">
                <a:xfrm>
                  <a:off x="2134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9" name="Oval 54"/>
                <p:cNvSpPr>
                  <a:spLocks noChangeArrowheads="1"/>
                </p:cNvSpPr>
                <p:nvPr/>
              </p:nvSpPr>
              <p:spPr bwMode="auto">
                <a:xfrm>
                  <a:off x="2371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0" name="Oval 55"/>
                <p:cNvSpPr>
                  <a:spLocks noChangeArrowheads="1"/>
                </p:cNvSpPr>
                <p:nvPr/>
              </p:nvSpPr>
              <p:spPr bwMode="auto">
                <a:xfrm>
                  <a:off x="2608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1" name="Oval 56"/>
                <p:cNvSpPr>
                  <a:spLocks noChangeArrowheads="1"/>
                </p:cNvSpPr>
                <p:nvPr/>
              </p:nvSpPr>
              <p:spPr bwMode="auto">
                <a:xfrm>
                  <a:off x="2845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2" name="Oval 57"/>
                <p:cNvSpPr>
                  <a:spLocks noChangeArrowheads="1"/>
                </p:cNvSpPr>
                <p:nvPr/>
              </p:nvSpPr>
              <p:spPr bwMode="auto">
                <a:xfrm>
                  <a:off x="3082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3" name="Oval 58"/>
                <p:cNvSpPr>
                  <a:spLocks noChangeArrowheads="1"/>
                </p:cNvSpPr>
                <p:nvPr/>
              </p:nvSpPr>
              <p:spPr bwMode="auto">
                <a:xfrm>
                  <a:off x="3319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44" name="Oval 59"/>
                <p:cNvSpPr>
                  <a:spLocks noChangeArrowheads="1"/>
                </p:cNvSpPr>
                <p:nvPr/>
              </p:nvSpPr>
              <p:spPr bwMode="auto">
                <a:xfrm>
                  <a:off x="3556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95" name="Group 60"/>
              <p:cNvGrpSpPr>
                <a:grpSpLocks/>
              </p:cNvGrpSpPr>
              <p:nvPr/>
            </p:nvGrpSpPr>
            <p:grpSpPr bwMode="auto">
              <a:xfrm>
                <a:off x="1648" y="3192"/>
                <a:ext cx="1963" cy="67"/>
                <a:chOff x="1660" y="2608"/>
                <a:chExt cx="1963" cy="67"/>
              </a:xfrm>
            </p:grpSpPr>
            <p:sp>
              <p:nvSpPr>
                <p:cNvPr id="3127" name="Oval 61"/>
                <p:cNvSpPr>
                  <a:spLocks noChangeArrowheads="1"/>
                </p:cNvSpPr>
                <p:nvPr/>
              </p:nvSpPr>
              <p:spPr bwMode="auto">
                <a:xfrm>
                  <a:off x="1660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8" name="Oval 62"/>
                <p:cNvSpPr>
                  <a:spLocks noChangeArrowheads="1"/>
                </p:cNvSpPr>
                <p:nvPr/>
              </p:nvSpPr>
              <p:spPr bwMode="auto">
                <a:xfrm>
                  <a:off x="1897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9" name="Oval 63"/>
                <p:cNvSpPr>
                  <a:spLocks noChangeArrowheads="1"/>
                </p:cNvSpPr>
                <p:nvPr/>
              </p:nvSpPr>
              <p:spPr bwMode="auto">
                <a:xfrm>
                  <a:off x="2134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0" name="Oval 64"/>
                <p:cNvSpPr>
                  <a:spLocks noChangeArrowheads="1"/>
                </p:cNvSpPr>
                <p:nvPr/>
              </p:nvSpPr>
              <p:spPr bwMode="auto">
                <a:xfrm>
                  <a:off x="2371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1" name="Oval 65"/>
                <p:cNvSpPr>
                  <a:spLocks noChangeArrowheads="1"/>
                </p:cNvSpPr>
                <p:nvPr/>
              </p:nvSpPr>
              <p:spPr bwMode="auto">
                <a:xfrm>
                  <a:off x="2608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2" name="Oval 66"/>
                <p:cNvSpPr>
                  <a:spLocks noChangeArrowheads="1"/>
                </p:cNvSpPr>
                <p:nvPr/>
              </p:nvSpPr>
              <p:spPr bwMode="auto">
                <a:xfrm>
                  <a:off x="2845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3" name="Oval 67"/>
                <p:cNvSpPr>
                  <a:spLocks noChangeArrowheads="1"/>
                </p:cNvSpPr>
                <p:nvPr/>
              </p:nvSpPr>
              <p:spPr bwMode="auto">
                <a:xfrm>
                  <a:off x="3082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4" name="Oval 68"/>
                <p:cNvSpPr>
                  <a:spLocks noChangeArrowheads="1"/>
                </p:cNvSpPr>
                <p:nvPr/>
              </p:nvSpPr>
              <p:spPr bwMode="auto">
                <a:xfrm>
                  <a:off x="3319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5" name="Oval 69"/>
                <p:cNvSpPr>
                  <a:spLocks noChangeArrowheads="1"/>
                </p:cNvSpPr>
                <p:nvPr/>
              </p:nvSpPr>
              <p:spPr bwMode="auto">
                <a:xfrm>
                  <a:off x="3556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96" name="Group 70"/>
              <p:cNvGrpSpPr>
                <a:grpSpLocks/>
              </p:cNvGrpSpPr>
              <p:nvPr/>
            </p:nvGrpSpPr>
            <p:grpSpPr bwMode="auto">
              <a:xfrm>
                <a:off x="1648" y="2408"/>
                <a:ext cx="1963" cy="67"/>
                <a:chOff x="1660" y="2608"/>
                <a:chExt cx="1963" cy="67"/>
              </a:xfrm>
            </p:grpSpPr>
            <p:sp>
              <p:nvSpPr>
                <p:cNvPr id="3118" name="Oval 71"/>
                <p:cNvSpPr>
                  <a:spLocks noChangeArrowheads="1"/>
                </p:cNvSpPr>
                <p:nvPr/>
              </p:nvSpPr>
              <p:spPr bwMode="auto">
                <a:xfrm>
                  <a:off x="1660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9" name="Oval 72"/>
                <p:cNvSpPr>
                  <a:spLocks noChangeArrowheads="1"/>
                </p:cNvSpPr>
                <p:nvPr/>
              </p:nvSpPr>
              <p:spPr bwMode="auto">
                <a:xfrm>
                  <a:off x="1897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0" name="Oval 73"/>
                <p:cNvSpPr>
                  <a:spLocks noChangeArrowheads="1"/>
                </p:cNvSpPr>
                <p:nvPr/>
              </p:nvSpPr>
              <p:spPr bwMode="auto">
                <a:xfrm>
                  <a:off x="2134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1" name="Oval 74"/>
                <p:cNvSpPr>
                  <a:spLocks noChangeArrowheads="1"/>
                </p:cNvSpPr>
                <p:nvPr/>
              </p:nvSpPr>
              <p:spPr bwMode="auto">
                <a:xfrm>
                  <a:off x="2371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2" name="Oval 75"/>
                <p:cNvSpPr>
                  <a:spLocks noChangeArrowheads="1"/>
                </p:cNvSpPr>
                <p:nvPr/>
              </p:nvSpPr>
              <p:spPr bwMode="auto">
                <a:xfrm>
                  <a:off x="2608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3" name="Oval 76"/>
                <p:cNvSpPr>
                  <a:spLocks noChangeArrowheads="1"/>
                </p:cNvSpPr>
                <p:nvPr/>
              </p:nvSpPr>
              <p:spPr bwMode="auto">
                <a:xfrm>
                  <a:off x="2845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4" name="Oval 77"/>
                <p:cNvSpPr>
                  <a:spLocks noChangeArrowheads="1"/>
                </p:cNvSpPr>
                <p:nvPr/>
              </p:nvSpPr>
              <p:spPr bwMode="auto">
                <a:xfrm>
                  <a:off x="3082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5" name="Oval 78"/>
                <p:cNvSpPr>
                  <a:spLocks noChangeArrowheads="1"/>
                </p:cNvSpPr>
                <p:nvPr/>
              </p:nvSpPr>
              <p:spPr bwMode="auto">
                <a:xfrm>
                  <a:off x="3319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6" name="Oval 79"/>
                <p:cNvSpPr>
                  <a:spLocks noChangeArrowheads="1"/>
                </p:cNvSpPr>
                <p:nvPr/>
              </p:nvSpPr>
              <p:spPr bwMode="auto">
                <a:xfrm>
                  <a:off x="3556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97" name="Group 80"/>
              <p:cNvGrpSpPr>
                <a:grpSpLocks/>
              </p:cNvGrpSpPr>
              <p:nvPr/>
            </p:nvGrpSpPr>
            <p:grpSpPr bwMode="auto">
              <a:xfrm>
                <a:off x="1648" y="2212"/>
                <a:ext cx="1963" cy="67"/>
                <a:chOff x="1660" y="2608"/>
                <a:chExt cx="1963" cy="67"/>
              </a:xfrm>
            </p:grpSpPr>
            <p:sp>
              <p:nvSpPr>
                <p:cNvPr id="3109" name="Oval 81"/>
                <p:cNvSpPr>
                  <a:spLocks noChangeArrowheads="1"/>
                </p:cNvSpPr>
                <p:nvPr/>
              </p:nvSpPr>
              <p:spPr bwMode="auto">
                <a:xfrm>
                  <a:off x="1660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0" name="Oval 82"/>
                <p:cNvSpPr>
                  <a:spLocks noChangeArrowheads="1"/>
                </p:cNvSpPr>
                <p:nvPr/>
              </p:nvSpPr>
              <p:spPr bwMode="auto">
                <a:xfrm>
                  <a:off x="1897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1" name="Oval 83"/>
                <p:cNvSpPr>
                  <a:spLocks noChangeArrowheads="1"/>
                </p:cNvSpPr>
                <p:nvPr/>
              </p:nvSpPr>
              <p:spPr bwMode="auto">
                <a:xfrm>
                  <a:off x="2134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2" name="Oval 84"/>
                <p:cNvSpPr>
                  <a:spLocks noChangeArrowheads="1"/>
                </p:cNvSpPr>
                <p:nvPr/>
              </p:nvSpPr>
              <p:spPr bwMode="auto">
                <a:xfrm>
                  <a:off x="2371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3" name="Oval 85"/>
                <p:cNvSpPr>
                  <a:spLocks noChangeArrowheads="1"/>
                </p:cNvSpPr>
                <p:nvPr/>
              </p:nvSpPr>
              <p:spPr bwMode="auto">
                <a:xfrm>
                  <a:off x="2608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4" name="Oval 86"/>
                <p:cNvSpPr>
                  <a:spLocks noChangeArrowheads="1"/>
                </p:cNvSpPr>
                <p:nvPr/>
              </p:nvSpPr>
              <p:spPr bwMode="auto">
                <a:xfrm>
                  <a:off x="2845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5" name="Oval 87"/>
                <p:cNvSpPr>
                  <a:spLocks noChangeArrowheads="1"/>
                </p:cNvSpPr>
                <p:nvPr/>
              </p:nvSpPr>
              <p:spPr bwMode="auto">
                <a:xfrm>
                  <a:off x="3082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6" name="Oval 88"/>
                <p:cNvSpPr>
                  <a:spLocks noChangeArrowheads="1"/>
                </p:cNvSpPr>
                <p:nvPr/>
              </p:nvSpPr>
              <p:spPr bwMode="auto">
                <a:xfrm>
                  <a:off x="3319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7" name="Oval 89"/>
                <p:cNvSpPr>
                  <a:spLocks noChangeArrowheads="1"/>
                </p:cNvSpPr>
                <p:nvPr/>
              </p:nvSpPr>
              <p:spPr bwMode="auto">
                <a:xfrm>
                  <a:off x="3556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98" name="Group 90"/>
              <p:cNvGrpSpPr>
                <a:grpSpLocks/>
              </p:cNvGrpSpPr>
              <p:nvPr/>
            </p:nvGrpSpPr>
            <p:grpSpPr bwMode="auto">
              <a:xfrm>
                <a:off x="1648" y="2016"/>
                <a:ext cx="1963" cy="67"/>
                <a:chOff x="1660" y="2608"/>
                <a:chExt cx="1963" cy="67"/>
              </a:xfrm>
            </p:grpSpPr>
            <p:sp>
              <p:nvSpPr>
                <p:cNvPr id="3100" name="Oval 91"/>
                <p:cNvSpPr>
                  <a:spLocks noChangeArrowheads="1"/>
                </p:cNvSpPr>
                <p:nvPr/>
              </p:nvSpPr>
              <p:spPr bwMode="auto">
                <a:xfrm>
                  <a:off x="1660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1" name="Oval 92"/>
                <p:cNvSpPr>
                  <a:spLocks noChangeArrowheads="1"/>
                </p:cNvSpPr>
                <p:nvPr/>
              </p:nvSpPr>
              <p:spPr bwMode="auto">
                <a:xfrm>
                  <a:off x="1897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2" name="Oval 93"/>
                <p:cNvSpPr>
                  <a:spLocks noChangeArrowheads="1"/>
                </p:cNvSpPr>
                <p:nvPr/>
              </p:nvSpPr>
              <p:spPr bwMode="auto">
                <a:xfrm>
                  <a:off x="2134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3" name="Oval 94"/>
                <p:cNvSpPr>
                  <a:spLocks noChangeArrowheads="1"/>
                </p:cNvSpPr>
                <p:nvPr/>
              </p:nvSpPr>
              <p:spPr bwMode="auto">
                <a:xfrm>
                  <a:off x="2371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4" name="Oval 95"/>
                <p:cNvSpPr>
                  <a:spLocks noChangeArrowheads="1"/>
                </p:cNvSpPr>
                <p:nvPr/>
              </p:nvSpPr>
              <p:spPr bwMode="auto">
                <a:xfrm>
                  <a:off x="2608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5" name="Oval 96"/>
                <p:cNvSpPr>
                  <a:spLocks noChangeArrowheads="1"/>
                </p:cNvSpPr>
                <p:nvPr/>
              </p:nvSpPr>
              <p:spPr bwMode="auto">
                <a:xfrm>
                  <a:off x="2845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6" name="Oval 97"/>
                <p:cNvSpPr>
                  <a:spLocks noChangeArrowheads="1"/>
                </p:cNvSpPr>
                <p:nvPr/>
              </p:nvSpPr>
              <p:spPr bwMode="auto">
                <a:xfrm>
                  <a:off x="3082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7" name="Oval 98"/>
                <p:cNvSpPr>
                  <a:spLocks noChangeArrowheads="1"/>
                </p:cNvSpPr>
                <p:nvPr/>
              </p:nvSpPr>
              <p:spPr bwMode="auto">
                <a:xfrm>
                  <a:off x="3319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8" name="Oval 99"/>
                <p:cNvSpPr>
                  <a:spLocks noChangeArrowheads="1"/>
                </p:cNvSpPr>
                <p:nvPr/>
              </p:nvSpPr>
              <p:spPr bwMode="auto">
                <a:xfrm>
                  <a:off x="3556" y="2608"/>
                  <a:ext cx="67" cy="67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aphicFrame>
            <p:nvGraphicFramePr>
              <p:cNvPr id="3077" name="Object 100"/>
              <p:cNvGraphicFramePr>
                <a:graphicFrameLocks noChangeAspect="1"/>
              </p:cNvGraphicFramePr>
              <p:nvPr/>
            </p:nvGraphicFramePr>
            <p:xfrm>
              <a:off x="3977" y="3115"/>
              <a:ext cx="669" cy="31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43" name="Equation" r:id="rId9" imgW="596880" imgH="279360" progId="Equation.DSMT4">
                      <p:embed/>
                    </p:oleObj>
                  </mc:Choice>
                  <mc:Fallback>
                    <p:oleObj name="Equation" r:id="rId9" imgW="596880" imgH="279360" progId="Equation.DSMT4">
                      <p:embed/>
                      <p:pic>
                        <p:nvPicPr>
                          <p:cNvPr id="0" name="Object 10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77" y="3115"/>
                            <a:ext cx="669" cy="31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099" name="Line 101"/>
              <p:cNvSpPr>
                <a:spLocks noChangeShapeType="1"/>
              </p:cNvSpPr>
              <p:nvPr/>
            </p:nvSpPr>
            <p:spPr bwMode="auto">
              <a:xfrm flipH="1" flipV="1">
                <a:off x="2888" y="2461"/>
                <a:ext cx="1026" cy="7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3078" name="Object 102"/>
              <p:cNvGraphicFramePr>
                <a:graphicFrameLocks noChangeAspect="1"/>
              </p:cNvGraphicFramePr>
              <p:nvPr/>
            </p:nvGraphicFramePr>
            <p:xfrm>
              <a:off x="3334" y="1589"/>
              <a:ext cx="284" cy="25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44" name="Equation" r:id="rId11" imgW="253800" imgH="228600" progId="Equation.DSMT4">
                      <p:embed/>
                    </p:oleObj>
                  </mc:Choice>
                  <mc:Fallback>
                    <p:oleObj name="Equation" r:id="rId11" imgW="253800" imgH="228600" progId="Equation.DSMT4">
                      <p:embed/>
                      <p:pic>
                        <p:nvPicPr>
                          <p:cNvPr id="0" name="Object 10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34" y="1589"/>
                            <a:ext cx="284" cy="25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79" name="Object 103"/>
              <p:cNvGraphicFramePr>
                <a:graphicFrameLocks noChangeAspect="1"/>
              </p:cNvGraphicFramePr>
              <p:nvPr/>
            </p:nvGraphicFramePr>
            <p:xfrm>
              <a:off x="3809" y="2015"/>
              <a:ext cx="298" cy="2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45" name="Equation" r:id="rId13" imgW="266400" imgH="241200" progId="Equation.DSMT4">
                      <p:embed/>
                    </p:oleObj>
                  </mc:Choice>
                  <mc:Fallback>
                    <p:oleObj name="Equation" r:id="rId13" imgW="266400" imgH="241200" progId="Equation.DSMT4">
                      <p:embed/>
                      <p:pic>
                        <p:nvPicPr>
                          <p:cNvPr id="0" name="Object 10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09" y="2015"/>
                            <a:ext cx="298" cy="27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3088" name="Straight Arrow Connector 88"/>
            <p:cNvCxnSpPr>
              <a:cxnSpLocks noChangeShapeType="1"/>
            </p:cNvCxnSpPr>
            <p:nvPr/>
          </p:nvCxnSpPr>
          <p:spPr bwMode="auto">
            <a:xfrm>
              <a:off x="5295900" y="3035300"/>
              <a:ext cx="4191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3089" name="Straight Arrow Connector 90"/>
            <p:cNvCxnSpPr>
              <a:cxnSpLocks noChangeShapeType="1"/>
            </p:cNvCxnSpPr>
            <p:nvPr/>
          </p:nvCxnSpPr>
          <p:spPr bwMode="auto">
            <a:xfrm rot="5400000">
              <a:off x="5702300" y="3429000"/>
              <a:ext cx="355600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91" name="Slide Number Placeholder 9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102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3" name="Rectangle 102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102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1030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6" name="Rectangle 1031"/>
          <p:cNvSpPr>
            <a:spLocks noChangeArrowheads="1"/>
          </p:cNvSpPr>
          <p:nvPr/>
        </p:nvSpPr>
        <p:spPr bwMode="auto">
          <a:xfrm>
            <a:off x="2667000" y="3003551"/>
            <a:ext cx="10858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Denote:</a:t>
            </a:r>
          </a:p>
        </p:txBody>
      </p:sp>
      <p:graphicFrame>
        <p:nvGraphicFramePr>
          <p:cNvPr id="4098" name="Object 10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151436"/>
              </p:ext>
            </p:extLst>
          </p:nvPr>
        </p:nvGraphicFramePr>
        <p:xfrm>
          <a:off x="4041776" y="2760663"/>
          <a:ext cx="3998913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3" imgW="2031840" imgH="469800" progId="Equation.DSMT4">
                  <p:embed/>
                </p:oleObj>
              </mc:Choice>
              <mc:Fallback>
                <p:oleObj name="Equation" r:id="rId3" imgW="2031840" imgH="469800" progId="Equation.DSMT4">
                  <p:embed/>
                  <p:pic>
                    <p:nvPicPr>
                      <p:cNvPr id="0" name="Object 10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1776" y="2760663"/>
                        <a:ext cx="3998913" cy="925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0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526949"/>
              </p:ext>
            </p:extLst>
          </p:nvPr>
        </p:nvGraphicFramePr>
        <p:xfrm>
          <a:off x="1489454" y="1259504"/>
          <a:ext cx="637063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5" imgW="3581280" imgH="482400" progId="Equation.DSMT4">
                  <p:embed/>
                </p:oleObj>
              </mc:Choice>
              <mc:Fallback>
                <p:oleObj name="Equation" r:id="rId5" imgW="3581280" imgH="482400" progId="Equation.DSMT4">
                  <p:embed/>
                  <p:pic>
                    <p:nvPicPr>
                      <p:cNvPr id="0" name="Object 10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454" y="1259504"/>
                        <a:ext cx="6370638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10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191138"/>
              </p:ext>
            </p:extLst>
          </p:nvPr>
        </p:nvGraphicFramePr>
        <p:xfrm>
          <a:off x="4964114" y="4003676"/>
          <a:ext cx="423068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7" imgW="2120760" imgH="431640" progId="Equation.DSMT4">
                  <p:embed/>
                </p:oleObj>
              </mc:Choice>
              <mc:Fallback>
                <p:oleObj name="Equation" r:id="rId7" imgW="2120760" imgH="431640" progId="Equation.DSMT4">
                  <p:embed/>
                  <p:pic>
                    <p:nvPicPr>
                      <p:cNvPr id="0" name="Object 10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114" y="4003676"/>
                        <a:ext cx="4230687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1047"/>
          <p:cNvSpPr>
            <a:spLocks noChangeArrowheads="1"/>
          </p:cNvSpPr>
          <p:nvPr/>
        </p:nvSpPr>
        <p:spPr bwMode="auto">
          <a:xfrm>
            <a:off x="3035300" y="4259264"/>
            <a:ext cx="21558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Then we have:</a:t>
            </a:r>
          </a:p>
        </p:txBody>
      </p:sp>
      <p:sp>
        <p:nvSpPr>
          <p:cNvPr id="4108" name="Text Box 1048"/>
          <p:cNvSpPr txBox="1">
            <a:spLocks noChangeArrowheads="1"/>
          </p:cNvSpPr>
          <p:nvPr/>
        </p:nvSpPr>
        <p:spPr bwMode="auto">
          <a:xfrm>
            <a:off x="483596" y="5690501"/>
            <a:ext cx="117084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 finite-size current sheet is thus expressed as a superposition of </a:t>
            </a:r>
            <a:r>
              <a:rPr lang="en-US" sz="2000" b="0" dirty="0">
                <a:solidFill>
                  <a:srgbClr val="FF3300"/>
                </a:solidFill>
              </a:rPr>
              <a:t>infinite phased current sheets</a:t>
            </a:r>
            <a:r>
              <a:rPr lang="en-US" sz="2000" b="0" dirty="0">
                <a:solidFill>
                  <a:srgbClr val="0000FF"/>
                </a:solidFill>
              </a:rPr>
              <a:t>. </a:t>
            </a:r>
          </a:p>
        </p:txBody>
      </p:sp>
      <p:sp>
        <p:nvSpPr>
          <p:cNvPr id="392217" name="Rectangle 1049"/>
          <p:cNvSpPr>
            <a:spLocks noChangeArrowheads="1"/>
          </p:cNvSpPr>
          <p:nvPr/>
        </p:nvSpPr>
        <p:spPr bwMode="auto">
          <a:xfrm>
            <a:off x="3313114" y="190501"/>
            <a:ext cx="51022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SDI Method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102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8" name="Rectangle 102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9" name="Rectangle 102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" name="Rectangle 1030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2" name="Object 10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327352"/>
              </p:ext>
            </p:extLst>
          </p:nvPr>
        </p:nvGraphicFramePr>
        <p:xfrm>
          <a:off x="2000752" y="1281732"/>
          <a:ext cx="362267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Equation" r:id="rId3" imgW="1815840" imgH="431640" progId="Equation.DSMT4">
                  <p:embed/>
                </p:oleObj>
              </mc:Choice>
              <mc:Fallback>
                <p:oleObj name="Equation" r:id="rId3" imgW="1815840" imgH="431640" progId="Equation.DSMT4">
                  <p:embed/>
                  <p:pic>
                    <p:nvPicPr>
                      <p:cNvPr id="0" name="Object 10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752" y="1281732"/>
                        <a:ext cx="3622675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0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715470"/>
              </p:ext>
            </p:extLst>
          </p:nvPr>
        </p:nvGraphicFramePr>
        <p:xfrm>
          <a:off x="2982245" y="2832402"/>
          <a:ext cx="342106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Equation" r:id="rId5" imgW="1714320" imgH="304560" progId="Equation.DSMT4">
                  <p:embed/>
                </p:oleObj>
              </mc:Choice>
              <mc:Fallback>
                <p:oleObj name="Equation" r:id="rId5" imgW="1714320" imgH="304560" progId="Equation.DSMT4">
                  <p:embed/>
                  <p:pic>
                    <p:nvPicPr>
                      <p:cNvPr id="0" name="Object 10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2245" y="2832402"/>
                        <a:ext cx="3421062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Text Box 1038"/>
          <p:cNvSpPr txBox="1">
            <a:spLocks noChangeArrowheads="1"/>
          </p:cNvSpPr>
          <p:nvPr/>
        </p:nvSpPr>
        <p:spPr bwMode="auto">
          <a:xfrm>
            <a:off x="996834" y="821021"/>
            <a:ext cx="28584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can write this as</a:t>
            </a:r>
          </a:p>
        </p:txBody>
      </p:sp>
      <p:sp>
        <p:nvSpPr>
          <p:cNvPr id="5132" name="Text Box 1039"/>
          <p:cNvSpPr txBox="1">
            <a:spLocks noChangeArrowheads="1"/>
          </p:cNvSpPr>
          <p:nvPr/>
        </p:nvSpPr>
        <p:spPr bwMode="auto">
          <a:xfrm>
            <a:off x="2302491" y="2422763"/>
            <a:ext cx="884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393249" name="Rectangle 1057"/>
          <p:cNvSpPr>
            <a:spLocks noChangeArrowheads="1"/>
          </p:cNvSpPr>
          <p:nvPr/>
        </p:nvSpPr>
        <p:spPr bwMode="auto">
          <a:xfrm>
            <a:off x="3313114" y="190501"/>
            <a:ext cx="51022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SDI Method (cont.)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918041"/>
              </p:ext>
            </p:extLst>
          </p:nvPr>
        </p:nvGraphicFramePr>
        <p:xfrm>
          <a:off x="7874000" y="2867025"/>
          <a:ext cx="2932113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Equation" r:id="rId7" imgW="2197080" imgH="533160" progId="Equation.DSMT4">
                  <p:embed/>
                </p:oleObj>
              </mc:Choice>
              <mc:Fallback>
                <p:oleObj name="Equation" r:id="rId7" imgW="219708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874000" y="2867025"/>
                        <a:ext cx="2932113" cy="709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701926" y="3937001"/>
            <a:ext cx="6384925" cy="2424112"/>
            <a:chOff x="2701926" y="3937001"/>
            <a:chExt cx="6384925" cy="2424112"/>
          </a:xfrm>
        </p:grpSpPr>
        <p:sp>
          <p:nvSpPr>
            <p:cNvPr id="5133" name="Rectangle 1040"/>
            <p:cNvSpPr>
              <a:spLocks noChangeArrowheads="1"/>
            </p:cNvSpPr>
            <p:nvPr/>
          </p:nvSpPr>
          <p:spPr bwMode="auto">
            <a:xfrm>
              <a:off x="2701926" y="4854575"/>
              <a:ext cx="6384925" cy="15065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4" name="Line 1041"/>
            <p:cNvSpPr>
              <a:spLocks noChangeShapeType="1"/>
            </p:cNvSpPr>
            <p:nvPr/>
          </p:nvSpPr>
          <p:spPr bwMode="auto">
            <a:xfrm>
              <a:off x="7505700" y="5665788"/>
              <a:ext cx="23495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124" name="Object 10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65364543"/>
                </p:ext>
              </p:extLst>
            </p:nvPr>
          </p:nvGraphicFramePr>
          <p:xfrm>
            <a:off x="3843339" y="5041901"/>
            <a:ext cx="1100137" cy="466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1" name="Equation" r:id="rId9" imgW="596880" imgH="253800" progId="Equation.DSMT4">
                    <p:embed/>
                  </p:oleObj>
                </mc:Choice>
                <mc:Fallback>
                  <p:oleObj name="Equation" r:id="rId9" imgW="596880" imgH="253800" progId="Equation.DSMT4">
                    <p:embed/>
                    <p:pic>
                      <p:nvPicPr>
                        <p:cNvPr id="0" name="Object 10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3339" y="5041901"/>
                          <a:ext cx="1100137" cy="4667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5" name="Line 1044"/>
            <p:cNvSpPr>
              <a:spLocks noChangeShapeType="1"/>
            </p:cNvSpPr>
            <p:nvPr/>
          </p:nvSpPr>
          <p:spPr bwMode="auto">
            <a:xfrm>
              <a:off x="3033713" y="5665161"/>
              <a:ext cx="577215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125" name="Object 10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0767149"/>
                </p:ext>
              </p:extLst>
            </p:nvPr>
          </p:nvGraphicFramePr>
          <p:xfrm>
            <a:off x="5792788" y="3937001"/>
            <a:ext cx="234950" cy="233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2" name="Equation" r:id="rId11" imgW="126720" imgH="126720" progId="Equation.DSMT4">
                    <p:embed/>
                  </p:oleObj>
                </mc:Choice>
                <mc:Fallback>
                  <p:oleObj name="Equation" r:id="rId11" imgW="126720" imgH="126720" progId="Equation.DSMT4">
                    <p:embed/>
                    <p:pic>
                      <p:nvPicPr>
                        <p:cNvPr id="0" name="Object 10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2788" y="3937001"/>
                          <a:ext cx="234950" cy="233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6" name="Line 1046"/>
            <p:cNvSpPr>
              <a:spLocks noChangeShapeType="1"/>
            </p:cNvSpPr>
            <p:nvPr/>
          </p:nvSpPr>
          <p:spPr bwMode="auto">
            <a:xfrm flipV="1">
              <a:off x="5894388" y="4287839"/>
              <a:ext cx="0" cy="4413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9777163"/>
                </p:ext>
              </p:extLst>
            </p:nvPr>
          </p:nvGraphicFramePr>
          <p:xfrm>
            <a:off x="7065963" y="4229100"/>
            <a:ext cx="1603375" cy="454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3" name="Equation" r:id="rId13" imgW="1603417" imgH="454250" progId="Equation.DSMT4">
                    <p:embed/>
                  </p:oleObj>
                </mc:Choice>
                <mc:Fallback>
                  <p:oleObj name="Equation" r:id="rId13" imgW="1603417" imgH="45425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7065963" y="4229100"/>
                          <a:ext cx="1603375" cy="4540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 Box 1048"/>
            <p:cNvSpPr txBox="1">
              <a:spLocks noChangeArrowheads="1"/>
            </p:cNvSpPr>
            <p:nvPr/>
          </p:nvSpPr>
          <p:spPr bwMode="auto">
            <a:xfrm>
              <a:off x="4141196" y="5881001"/>
              <a:ext cx="387885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0" dirty="0" smtClean="0">
                  <a:solidFill>
                    <a:srgbClr val="FF3300"/>
                  </a:solidFill>
                </a:rPr>
                <a:t>Infinite </a:t>
              </a:r>
              <a:r>
                <a:rPr lang="en-US" sz="2000" b="0" dirty="0">
                  <a:solidFill>
                    <a:srgbClr val="FF3300"/>
                  </a:solidFill>
                </a:rPr>
                <a:t>phased current </a:t>
              </a:r>
              <a:r>
                <a:rPr lang="en-US" sz="2000" b="0" dirty="0" smtClean="0">
                  <a:solidFill>
                    <a:srgbClr val="FF3300"/>
                  </a:solidFill>
                </a:rPr>
                <a:t>sheet</a:t>
              </a:r>
              <a:r>
                <a:rPr lang="en-US" sz="2000" b="0" dirty="0" smtClean="0">
                  <a:solidFill>
                    <a:srgbClr val="0000FF"/>
                  </a:solidFill>
                </a:rPr>
                <a:t> </a:t>
              </a:r>
              <a:endParaRPr lang="en-US" sz="2000" b="0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5" name="Rectangle 8"/>
          <p:cNvSpPr>
            <a:spLocks noChangeArrowheads="1"/>
          </p:cNvSpPr>
          <p:nvPr/>
        </p:nvSpPr>
        <p:spPr bwMode="auto">
          <a:xfrm>
            <a:off x="804389" y="922028"/>
            <a:ext cx="54053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Consider a </a:t>
            </a:r>
            <a:r>
              <a:rPr lang="en-US" sz="2000" b="0" u="sng" dirty="0">
                <a:solidFill>
                  <a:srgbClr val="0000FF"/>
                </a:solidFill>
              </a:rPr>
              <a:t>single</a:t>
            </a:r>
            <a:r>
              <a:rPr lang="en-US" sz="2000" b="0" dirty="0">
                <a:solidFill>
                  <a:srgbClr val="0000FF"/>
                </a:solidFill>
              </a:rPr>
              <a:t> sheet of current of the form:</a:t>
            </a:r>
          </a:p>
        </p:txBody>
      </p:sp>
      <p:graphicFrame>
        <p:nvGraphicFramePr>
          <p:cNvPr id="614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556490"/>
              </p:ext>
            </p:extLst>
          </p:nvPr>
        </p:nvGraphicFramePr>
        <p:xfrm>
          <a:off x="2918227" y="1313621"/>
          <a:ext cx="2917892" cy="56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Equation" r:id="rId3" imgW="1511280" imgH="291960" progId="Equation.DSMT4">
                  <p:embed/>
                </p:oleObj>
              </mc:Choice>
              <mc:Fallback>
                <p:oleObj name="Equation" r:id="rId3" imgW="1511280" imgH="2919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8227" y="1313621"/>
                        <a:ext cx="2917892" cy="5697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56" name="Group 29"/>
          <p:cNvGrpSpPr>
            <a:grpSpLocks/>
          </p:cNvGrpSpPr>
          <p:nvPr/>
        </p:nvGrpSpPr>
        <p:grpSpPr bwMode="auto">
          <a:xfrm>
            <a:off x="2541589" y="2155826"/>
            <a:ext cx="6384925" cy="2411413"/>
            <a:chOff x="1379538" y="2108200"/>
            <a:chExt cx="6384925" cy="2411413"/>
          </a:xfrm>
        </p:grpSpPr>
        <p:sp>
          <p:nvSpPr>
            <p:cNvPr id="6161" name="Rectangle 2"/>
            <p:cNvSpPr>
              <a:spLocks noChangeArrowheads="1"/>
            </p:cNvSpPr>
            <p:nvPr/>
          </p:nvSpPr>
          <p:spPr bwMode="auto">
            <a:xfrm>
              <a:off x="1379538" y="3013075"/>
              <a:ext cx="6384925" cy="15065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Line 9"/>
            <p:cNvSpPr>
              <a:spLocks noChangeShapeType="1"/>
            </p:cNvSpPr>
            <p:nvPr/>
          </p:nvSpPr>
          <p:spPr bwMode="auto">
            <a:xfrm>
              <a:off x="6183313" y="3813655"/>
              <a:ext cx="23495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147" name="Object 10"/>
            <p:cNvGraphicFramePr>
              <a:graphicFrameLocks noChangeAspect="1"/>
            </p:cNvGraphicFramePr>
            <p:nvPr/>
          </p:nvGraphicFramePr>
          <p:xfrm>
            <a:off x="6215063" y="3240088"/>
            <a:ext cx="1004888" cy="468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1" name="Equation" r:id="rId5" imgW="545760" imgH="253800" progId="Equation.DSMT4">
                    <p:embed/>
                  </p:oleObj>
                </mc:Choice>
                <mc:Fallback>
                  <p:oleObj name="Equation" r:id="rId5" imgW="545760" imgH="25380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5063" y="3240088"/>
                          <a:ext cx="1004888" cy="468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8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6161584"/>
                </p:ext>
              </p:extLst>
            </p:nvPr>
          </p:nvGraphicFramePr>
          <p:xfrm>
            <a:off x="1795462" y="3197224"/>
            <a:ext cx="1366837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2" name="Equation" r:id="rId7" imgW="698400" imgH="228600" progId="Equation.DSMT4">
                    <p:embed/>
                  </p:oleObj>
                </mc:Choice>
                <mc:Fallback>
                  <p:oleObj name="Equation" r:id="rId7" imgW="698400" imgH="22860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5462" y="3197224"/>
                          <a:ext cx="1366837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3" name="Line 12"/>
            <p:cNvSpPr>
              <a:spLocks noChangeShapeType="1"/>
            </p:cNvSpPr>
            <p:nvPr/>
          </p:nvSpPr>
          <p:spPr bwMode="auto">
            <a:xfrm>
              <a:off x="1711326" y="3810227"/>
              <a:ext cx="577215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149" name="Object 13"/>
            <p:cNvGraphicFramePr>
              <a:graphicFrameLocks noChangeAspect="1"/>
            </p:cNvGraphicFramePr>
            <p:nvPr/>
          </p:nvGraphicFramePr>
          <p:xfrm>
            <a:off x="4470401" y="2108200"/>
            <a:ext cx="260350" cy="258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3" name="Equation" r:id="rId9" imgW="126720" imgH="126720" progId="Equation.DSMT4">
                    <p:embed/>
                  </p:oleObj>
                </mc:Choice>
                <mc:Fallback>
                  <p:oleObj name="Equation" r:id="rId9" imgW="126720" imgH="12672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0401" y="2108200"/>
                          <a:ext cx="260350" cy="2587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4" name="Line 14"/>
            <p:cNvSpPr>
              <a:spLocks noChangeShapeType="1"/>
            </p:cNvSpPr>
            <p:nvPr/>
          </p:nvSpPr>
          <p:spPr bwMode="auto">
            <a:xfrm flipV="1">
              <a:off x="4572001" y="2446338"/>
              <a:ext cx="0" cy="4413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65" name="Group 16"/>
            <p:cNvGrpSpPr>
              <a:grpSpLocks/>
            </p:cNvGrpSpPr>
            <p:nvPr/>
          </p:nvGrpSpPr>
          <p:grpSpPr bwMode="auto">
            <a:xfrm>
              <a:off x="3983038" y="3176588"/>
              <a:ext cx="827088" cy="465138"/>
              <a:chOff x="2509" y="2833"/>
              <a:chExt cx="521" cy="293"/>
            </a:xfrm>
          </p:grpSpPr>
          <p:sp>
            <p:nvSpPr>
              <p:cNvPr id="6171" name="Line 17"/>
              <p:cNvSpPr>
                <a:spLocks noChangeShapeType="1"/>
              </p:cNvSpPr>
              <p:nvPr/>
            </p:nvSpPr>
            <p:spPr bwMode="auto">
              <a:xfrm flipV="1">
                <a:off x="2509" y="2833"/>
                <a:ext cx="521" cy="244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2" name="Line 18"/>
              <p:cNvSpPr>
                <a:spLocks noChangeShapeType="1"/>
              </p:cNvSpPr>
              <p:nvPr/>
            </p:nvSpPr>
            <p:spPr bwMode="auto">
              <a:xfrm>
                <a:off x="2612" y="2918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3" name="Line 19"/>
              <p:cNvSpPr>
                <a:spLocks noChangeShapeType="1"/>
              </p:cNvSpPr>
              <p:nvPr/>
            </p:nvSpPr>
            <p:spPr bwMode="auto">
              <a:xfrm>
                <a:off x="2572" y="2936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4" name="Line 20"/>
              <p:cNvSpPr>
                <a:spLocks noChangeShapeType="1"/>
              </p:cNvSpPr>
              <p:nvPr/>
            </p:nvSpPr>
            <p:spPr bwMode="auto">
              <a:xfrm>
                <a:off x="2534" y="2952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66" name="Group 21"/>
            <p:cNvGrpSpPr>
              <a:grpSpLocks/>
            </p:cNvGrpSpPr>
            <p:nvPr/>
          </p:nvGrpSpPr>
          <p:grpSpPr bwMode="auto">
            <a:xfrm flipV="1">
              <a:off x="4081463" y="3921125"/>
              <a:ext cx="836613" cy="474663"/>
              <a:chOff x="2509" y="2833"/>
              <a:chExt cx="521" cy="293"/>
            </a:xfrm>
          </p:grpSpPr>
          <p:sp>
            <p:nvSpPr>
              <p:cNvPr id="6167" name="Line 22"/>
              <p:cNvSpPr>
                <a:spLocks noChangeShapeType="1"/>
              </p:cNvSpPr>
              <p:nvPr/>
            </p:nvSpPr>
            <p:spPr bwMode="auto">
              <a:xfrm flipV="1">
                <a:off x="2509" y="2833"/>
                <a:ext cx="521" cy="244"/>
              </a:xfrm>
              <a:prstGeom prst="line">
                <a:avLst/>
              </a:prstGeom>
              <a:noFill/>
              <a:ln w="28575">
                <a:solidFill>
                  <a:srgbClr val="CC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Line 23"/>
              <p:cNvSpPr>
                <a:spLocks noChangeShapeType="1"/>
              </p:cNvSpPr>
              <p:nvPr/>
            </p:nvSpPr>
            <p:spPr bwMode="auto">
              <a:xfrm>
                <a:off x="2612" y="2918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9" name="Line 24"/>
              <p:cNvSpPr>
                <a:spLocks noChangeShapeType="1"/>
              </p:cNvSpPr>
              <p:nvPr/>
            </p:nvSpPr>
            <p:spPr bwMode="auto">
              <a:xfrm>
                <a:off x="2572" y="2936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0" name="Line 25"/>
              <p:cNvSpPr>
                <a:spLocks noChangeShapeType="1"/>
              </p:cNvSpPr>
              <p:nvPr/>
            </p:nvSpPr>
            <p:spPr bwMode="auto">
              <a:xfrm>
                <a:off x="2534" y="2952"/>
                <a:ext cx="86" cy="174"/>
              </a:xfrm>
              <a:prstGeom prst="line">
                <a:avLst/>
              </a:prstGeom>
              <a:noFill/>
              <a:ln w="9525">
                <a:solidFill>
                  <a:srgbClr val="CC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4282" name="Rectangle 42"/>
          <p:cNvSpPr>
            <a:spLocks noChangeArrowheads="1"/>
          </p:cNvSpPr>
          <p:nvPr/>
        </p:nvSpPr>
        <p:spPr bwMode="auto">
          <a:xfrm>
            <a:off x="3313114" y="190501"/>
            <a:ext cx="51022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SDI Method (cont.)</a:t>
            </a:r>
          </a:p>
        </p:txBody>
      </p:sp>
      <p:sp>
        <p:nvSpPr>
          <p:cNvPr id="6159" name="Text Box 44"/>
          <p:cNvSpPr txBox="1">
            <a:spLocks noChangeArrowheads="1"/>
          </p:cNvSpPr>
          <p:nvPr/>
        </p:nvSpPr>
        <p:spPr bwMode="auto">
          <a:xfrm>
            <a:off x="7421017" y="1469908"/>
            <a:ext cx="2698750" cy="61555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0" dirty="0"/>
              <a:t>The superscript </a:t>
            </a:r>
            <a:r>
              <a:rPr lang="en-US" b="0" i="1" dirty="0">
                <a:latin typeface="Times New Roman" pitchFamily="18" charset="0"/>
              </a:rPr>
              <a:t>p</a:t>
            </a:r>
            <a:r>
              <a:rPr lang="en-US" sz="1600" b="0" dirty="0"/>
              <a:t> denotes “phased current sheet.”</a:t>
            </a:r>
          </a:p>
        </p:txBody>
      </p:sp>
      <p:sp>
        <p:nvSpPr>
          <p:cNvPr id="6160" name="TextBox 30"/>
          <p:cNvSpPr txBox="1">
            <a:spLocks noChangeArrowheads="1"/>
          </p:cNvSpPr>
          <p:nvPr/>
        </p:nvSpPr>
        <p:spPr bwMode="auto">
          <a:xfrm>
            <a:off x="1105469" y="6076612"/>
            <a:ext cx="10228997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Note:</a:t>
            </a:r>
            <a:r>
              <a:rPr lang="en-US" b="0" dirty="0"/>
              <a:t> </a:t>
            </a:r>
            <a:r>
              <a:rPr lang="en-US" b="0" dirty="0" err="1"/>
              <a:t>TM</a:t>
            </a:r>
            <a:r>
              <a:rPr lang="en-US" b="0" i="1" baseline="-25000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0" dirty="0"/>
              <a:t> and </a:t>
            </a:r>
            <a:r>
              <a:rPr lang="en-US" b="0" dirty="0" err="1"/>
              <a:t>TE</a:t>
            </a:r>
            <a:r>
              <a:rPr lang="en-US" b="0" i="1" baseline="-25000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0" dirty="0"/>
              <a:t> waves reflect from the boundaries and remain </a:t>
            </a:r>
            <a:r>
              <a:rPr lang="en-US" b="0" dirty="0" err="1"/>
              <a:t>TM</a:t>
            </a:r>
            <a:r>
              <a:rPr lang="en-US" b="0" i="1" baseline="-25000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0" dirty="0"/>
              <a:t> and </a:t>
            </a:r>
            <a:r>
              <a:rPr lang="en-US" b="0" dirty="0" err="1"/>
              <a:t>TE</a:t>
            </a:r>
            <a:r>
              <a:rPr lang="en-US" b="0" i="1" baseline="-25000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b="0" dirty="0"/>
              <a:t>, respectively. 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869668C-23B9-4755-B660-CF7DCBACF69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991738" y="2183641"/>
            <a:ext cx="39405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/>
              <a:t>The zero subscript means “at the origin.”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1950" y="5162550"/>
            <a:ext cx="9572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We wish to determine the amplitude of the plane waves that this current source launches, and the field at any point inside the structure.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756775" y="2781300"/>
            <a:ext cx="2008188" cy="1933574"/>
            <a:chOff x="9709150" y="2457450"/>
            <a:chExt cx="2008188" cy="1933574"/>
          </a:xfrm>
        </p:grpSpPr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7421150"/>
                </p:ext>
              </p:extLst>
            </p:nvPr>
          </p:nvGraphicFramePr>
          <p:xfrm>
            <a:off x="9709150" y="3014663"/>
            <a:ext cx="1986674" cy="385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4" name="Equation" r:id="rId11" imgW="1307880" imgH="253800" progId="Equation.DSMT4">
                    <p:embed/>
                  </p:oleObj>
                </mc:Choice>
                <mc:Fallback>
                  <p:oleObj name="Equation" r:id="rId11" imgW="130788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9709150" y="3014663"/>
                          <a:ext cx="1986674" cy="3857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8142191"/>
                </p:ext>
              </p:extLst>
            </p:nvPr>
          </p:nvGraphicFramePr>
          <p:xfrm>
            <a:off x="9915312" y="4040187"/>
            <a:ext cx="1802026" cy="350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5" name="Equation" r:id="rId13" imgW="1434960" imgH="279360" progId="Equation.DSMT4">
                    <p:embed/>
                  </p:oleObj>
                </mc:Choice>
                <mc:Fallback>
                  <p:oleObj name="Equation" r:id="rId13" imgW="143496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9915312" y="4040187"/>
                          <a:ext cx="1802026" cy="3508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921686"/>
                </p:ext>
              </p:extLst>
            </p:nvPr>
          </p:nvGraphicFramePr>
          <p:xfrm>
            <a:off x="9926638" y="3557587"/>
            <a:ext cx="879156" cy="338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6" name="Equation" r:id="rId15" imgW="660240" imgH="253800" progId="Equation.DSMT4">
                    <p:embed/>
                  </p:oleObj>
                </mc:Choice>
                <mc:Fallback>
                  <p:oleObj name="Equation" r:id="rId15" imgW="66024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9926638" y="3557587"/>
                          <a:ext cx="879156" cy="3381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9839325" y="2457450"/>
              <a:ext cx="1633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 smtClean="0">
                  <a:solidFill>
                    <a:srgbClr val="0000FF"/>
                  </a:solidFill>
                </a:rPr>
                <a:t>New Notation:</a:t>
              </a:r>
              <a:endParaRPr lang="en-US" b="0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3181</TotalTime>
  <Words>1343</Words>
  <Application>Microsoft Office PowerPoint</Application>
  <PresentationFormat>Widescreen</PresentationFormat>
  <Paragraphs>279</Paragraphs>
  <Slides>44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Symbol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Overview</vt:lpstr>
      <vt:lpstr>Overview</vt:lpstr>
      <vt:lpstr>Spectral Domain Immitance Method</vt:lpstr>
      <vt:lpstr>SDI Method (cont.)</vt:lpstr>
      <vt:lpstr>SDI Method (cont.)</vt:lpstr>
      <vt:lpstr>PowerPoint Presentation</vt:lpstr>
      <vt:lpstr>PowerPoint Presentation</vt:lpstr>
      <vt:lpstr>PowerPoint Presentation</vt:lpstr>
      <vt:lpstr>PowerPoint Presentation</vt:lpstr>
      <vt:lpstr>TMz PW</vt:lpstr>
      <vt:lpstr>TMz PW (cont.)</vt:lpstr>
      <vt:lpstr>PowerPoint Presentation</vt:lpstr>
      <vt:lpstr>TEz PW</vt:lpstr>
      <vt:lpstr>Wave Impedances</vt:lpstr>
      <vt:lpstr>TEN: TMz PW</vt:lpstr>
      <vt:lpstr>TEN: TMz PW (cont.)</vt:lpstr>
      <vt:lpstr>TEN: TEz PW</vt:lpstr>
      <vt:lpstr>Source Model</vt:lpstr>
      <vt:lpstr>PowerPoint Presentation</vt:lpstr>
      <vt:lpstr>Source Model (cont.)</vt:lpstr>
      <vt:lpstr>TEN</vt:lpstr>
      <vt:lpstr>Example</vt:lpstr>
      <vt:lpstr>Example (cont.)</vt:lpstr>
      <vt:lpstr>Example (cont.)</vt:lpstr>
      <vt:lpstr>Example (cont.)</vt:lpstr>
      <vt:lpstr>Example (cont.)</vt:lpstr>
      <vt:lpstr>Example (cont.)</vt:lpstr>
      <vt:lpstr>PowerPoint Presentation</vt:lpstr>
      <vt:lpstr>Example (cont.)</vt:lpstr>
      <vt:lpstr>Michalski Notation</vt:lpstr>
      <vt:lpstr>Finite Source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Spectral-Domain Green’s Function</vt:lpstr>
      <vt:lpstr>Spectral-Domain Green’s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484</cp:revision>
  <dcterms:created xsi:type="dcterms:W3CDTF">2006-06-22T19:04:50Z</dcterms:created>
  <dcterms:modified xsi:type="dcterms:W3CDTF">2024-11-07T01:51:31Z</dcterms:modified>
</cp:coreProperties>
</file>