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3" r:id="rId2"/>
    <p:sldId id="360" r:id="rId3"/>
    <p:sldId id="385" r:id="rId4"/>
    <p:sldId id="388" r:id="rId5"/>
    <p:sldId id="390" r:id="rId6"/>
    <p:sldId id="391" r:id="rId7"/>
    <p:sldId id="374" r:id="rId8"/>
    <p:sldId id="375" r:id="rId9"/>
    <p:sldId id="376" r:id="rId10"/>
    <p:sldId id="377" r:id="rId11"/>
    <p:sldId id="395" r:id="rId12"/>
    <p:sldId id="411" r:id="rId13"/>
    <p:sldId id="401" r:id="rId14"/>
    <p:sldId id="396" r:id="rId15"/>
    <p:sldId id="412" r:id="rId16"/>
    <p:sldId id="413" r:id="rId17"/>
    <p:sldId id="397" r:id="rId18"/>
    <p:sldId id="398" r:id="rId19"/>
    <p:sldId id="406" r:id="rId20"/>
    <p:sldId id="402" r:id="rId21"/>
    <p:sldId id="407" r:id="rId22"/>
    <p:sldId id="408" r:id="rId23"/>
    <p:sldId id="409" r:id="rId24"/>
    <p:sldId id="410" r:id="rId25"/>
    <p:sldId id="414" r:id="rId26"/>
    <p:sldId id="399" r:id="rId27"/>
    <p:sldId id="416" r:id="rId28"/>
    <p:sldId id="415" r:id="rId29"/>
    <p:sldId id="400" r:id="rId30"/>
  </p:sldIdLst>
  <p:sldSz cx="12192000" cy="6858000"/>
  <p:notesSz cx="7315200" cy="96012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FF99"/>
    <a:srgbClr val="0000FF"/>
    <a:srgbClr val="CC0099"/>
    <a:srgbClr val="CCFFFF"/>
    <a:srgbClr val="FFFF66"/>
    <a:srgbClr val="FFCCFF"/>
    <a:srgbClr val="0066FF"/>
    <a:srgbClr val="00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58" autoAdjust="0"/>
    <p:restoredTop sz="94660"/>
  </p:normalViewPr>
  <p:slideViewPr>
    <p:cSldViewPr snapToGrid="0">
      <p:cViewPr>
        <p:scale>
          <a:sx n="100" d="100"/>
          <a:sy n="100" d="100"/>
        </p:scale>
        <p:origin x="1530" y="342"/>
      </p:cViewPr>
      <p:guideLst>
        <p:guide orient="horz" pos="2184"/>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8" Type="http://schemas.openxmlformats.org/officeDocument/2006/relationships/slide" Target="slides/slide27.xml"/><Relationship Id="rId3" Type="http://schemas.openxmlformats.org/officeDocument/2006/relationships/slide" Target="slides/slide11.xml"/><Relationship Id="rId7" Type="http://schemas.openxmlformats.org/officeDocument/2006/relationships/slide" Target="slides/slide26.xml"/><Relationship Id="rId2" Type="http://schemas.openxmlformats.org/officeDocument/2006/relationships/slide" Target="slides/slide10.xml"/><Relationship Id="rId1" Type="http://schemas.openxmlformats.org/officeDocument/2006/relationships/slide" Target="slides/slide1.xml"/><Relationship Id="rId6" Type="http://schemas.openxmlformats.org/officeDocument/2006/relationships/slide" Target="slides/slide18.xml"/><Relationship Id="rId5" Type="http://schemas.openxmlformats.org/officeDocument/2006/relationships/slide" Target="slides/slide17.xml"/><Relationship Id="rId10" Type="http://schemas.openxmlformats.org/officeDocument/2006/relationships/slide" Target="slides/slide29.xml"/><Relationship Id="rId4" Type="http://schemas.openxmlformats.org/officeDocument/2006/relationships/slide" Target="slides/slide12.xml"/><Relationship Id="rId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image" Target="../media/image64.wmf"/><Relationship Id="rId7" Type="http://schemas.openxmlformats.org/officeDocument/2006/relationships/image" Target="../media/image68.wmf"/><Relationship Id="rId2" Type="http://schemas.openxmlformats.org/officeDocument/2006/relationships/image" Target="../media/image63.wmf"/><Relationship Id="rId1" Type="http://schemas.openxmlformats.org/officeDocument/2006/relationships/image" Target="../media/image62.wmf"/><Relationship Id="rId6" Type="http://schemas.openxmlformats.org/officeDocument/2006/relationships/image" Target="../media/image67.wmf"/><Relationship Id="rId5" Type="http://schemas.openxmlformats.org/officeDocument/2006/relationships/image" Target="../media/image66.wmf"/><Relationship Id="rId4" Type="http://schemas.openxmlformats.org/officeDocument/2006/relationships/image" Target="../media/image6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0.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image" Target="../media/image73.wmf"/><Relationship Id="rId7" Type="http://schemas.openxmlformats.org/officeDocument/2006/relationships/image" Target="../media/image77.wmf"/><Relationship Id="rId2" Type="http://schemas.openxmlformats.org/officeDocument/2006/relationships/image" Target="../media/image72.wmf"/><Relationship Id="rId1" Type="http://schemas.openxmlformats.org/officeDocument/2006/relationships/image" Target="../media/image71.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 Id="rId9" Type="http://schemas.openxmlformats.org/officeDocument/2006/relationships/image" Target="../media/image79.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image" Target="../media/image82.wmf"/><Relationship Id="rId7" Type="http://schemas.openxmlformats.org/officeDocument/2006/relationships/image" Target="../media/image86.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85.wmf"/><Relationship Id="rId11" Type="http://schemas.openxmlformats.org/officeDocument/2006/relationships/image" Target="../media/image90.wmf"/><Relationship Id="rId5" Type="http://schemas.openxmlformats.org/officeDocument/2006/relationships/image" Target="../media/image84.wmf"/><Relationship Id="rId10" Type="http://schemas.openxmlformats.org/officeDocument/2006/relationships/image" Target="../media/image89.wmf"/><Relationship Id="rId4" Type="http://schemas.openxmlformats.org/officeDocument/2006/relationships/image" Target="../media/image83.wmf"/><Relationship Id="rId9" Type="http://schemas.openxmlformats.org/officeDocument/2006/relationships/image" Target="../media/image88.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93.wmf"/><Relationship Id="rId3" Type="http://schemas.openxmlformats.org/officeDocument/2006/relationships/image" Target="../media/image82.wmf"/><Relationship Id="rId7" Type="http://schemas.openxmlformats.org/officeDocument/2006/relationships/image" Target="../media/image92.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91.wmf"/><Relationship Id="rId5" Type="http://schemas.openxmlformats.org/officeDocument/2006/relationships/image" Target="../media/image87.wmf"/><Relationship Id="rId4" Type="http://schemas.openxmlformats.org/officeDocument/2006/relationships/image" Target="../media/image86.wmf"/><Relationship Id="rId9" Type="http://schemas.openxmlformats.org/officeDocument/2006/relationships/image" Target="../media/image9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96.wmf"/><Relationship Id="rId1" Type="http://schemas.openxmlformats.org/officeDocument/2006/relationships/image" Target="../media/image95.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102.wmf"/><Relationship Id="rId3" Type="http://schemas.openxmlformats.org/officeDocument/2006/relationships/image" Target="../media/image81.wmf"/><Relationship Id="rId7" Type="http://schemas.openxmlformats.org/officeDocument/2006/relationships/image" Target="../media/image101.wmf"/><Relationship Id="rId2" Type="http://schemas.openxmlformats.org/officeDocument/2006/relationships/image" Target="../media/image80.wmf"/><Relationship Id="rId1" Type="http://schemas.openxmlformats.org/officeDocument/2006/relationships/image" Target="../media/image98.wmf"/><Relationship Id="rId6" Type="http://schemas.openxmlformats.org/officeDocument/2006/relationships/image" Target="../media/image100.wmf"/><Relationship Id="rId5" Type="http://schemas.openxmlformats.org/officeDocument/2006/relationships/image" Target="../media/image99.wmf"/><Relationship Id="rId4" Type="http://schemas.openxmlformats.org/officeDocument/2006/relationships/image" Target="../media/image82.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106.wmf"/><Relationship Id="rId3" Type="http://schemas.openxmlformats.org/officeDocument/2006/relationships/image" Target="../media/image81.wmf"/><Relationship Id="rId7" Type="http://schemas.openxmlformats.org/officeDocument/2006/relationships/image" Target="../media/image105.wmf"/><Relationship Id="rId2" Type="http://schemas.openxmlformats.org/officeDocument/2006/relationships/image" Target="../media/image80.wmf"/><Relationship Id="rId1" Type="http://schemas.openxmlformats.org/officeDocument/2006/relationships/image" Target="../media/image103.wmf"/><Relationship Id="rId6" Type="http://schemas.openxmlformats.org/officeDocument/2006/relationships/image" Target="../media/image104.wmf"/><Relationship Id="rId5" Type="http://schemas.openxmlformats.org/officeDocument/2006/relationships/image" Target="../media/image99.wmf"/><Relationship Id="rId4" Type="http://schemas.openxmlformats.org/officeDocument/2006/relationships/image" Target="../media/image82.wmf"/><Relationship Id="rId9" Type="http://schemas.openxmlformats.org/officeDocument/2006/relationships/image" Target="../media/image107.e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11.wmf"/><Relationship Id="rId3" Type="http://schemas.openxmlformats.org/officeDocument/2006/relationships/image" Target="../media/image81.wmf"/><Relationship Id="rId7" Type="http://schemas.openxmlformats.org/officeDocument/2006/relationships/image" Target="../media/image110.wmf"/><Relationship Id="rId2" Type="http://schemas.openxmlformats.org/officeDocument/2006/relationships/image" Target="../media/image80.wmf"/><Relationship Id="rId1" Type="http://schemas.openxmlformats.org/officeDocument/2006/relationships/image" Target="../media/image108.wmf"/><Relationship Id="rId6" Type="http://schemas.openxmlformats.org/officeDocument/2006/relationships/image" Target="../media/image109.wmf"/><Relationship Id="rId5" Type="http://schemas.openxmlformats.org/officeDocument/2006/relationships/image" Target="../media/image99.wmf"/><Relationship Id="rId10" Type="http://schemas.openxmlformats.org/officeDocument/2006/relationships/image" Target="../media/image113.wmf"/><Relationship Id="rId4" Type="http://schemas.openxmlformats.org/officeDocument/2006/relationships/image" Target="../media/image82.wmf"/><Relationship Id="rId9" Type="http://schemas.openxmlformats.org/officeDocument/2006/relationships/image" Target="../media/image112.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117.wmf"/><Relationship Id="rId3" Type="http://schemas.openxmlformats.org/officeDocument/2006/relationships/image" Target="../media/image116.wmf"/><Relationship Id="rId7" Type="http://schemas.openxmlformats.org/officeDocument/2006/relationships/image" Target="../media/image99.wmf"/><Relationship Id="rId2" Type="http://schemas.openxmlformats.org/officeDocument/2006/relationships/image" Target="../media/image115.wmf"/><Relationship Id="rId1" Type="http://schemas.openxmlformats.org/officeDocument/2006/relationships/image" Target="../media/image114.wmf"/><Relationship Id="rId6" Type="http://schemas.openxmlformats.org/officeDocument/2006/relationships/image" Target="../media/image82.wmf"/><Relationship Id="rId11" Type="http://schemas.openxmlformats.org/officeDocument/2006/relationships/image" Target="../media/image120.wmf"/><Relationship Id="rId5" Type="http://schemas.openxmlformats.org/officeDocument/2006/relationships/image" Target="../media/image81.wmf"/><Relationship Id="rId10" Type="http://schemas.openxmlformats.org/officeDocument/2006/relationships/image" Target="../media/image119.wmf"/><Relationship Id="rId4" Type="http://schemas.openxmlformats.org/officeDocument/2006/relationships/image" Target="../media/image80.wmf"/><Relationship Id="rId9" Type="http://schemas.openxmlformats.org/officeDocument/2006/relationships/image" Target="../media/image11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128.wmf"/><Relationship Id="rId3" Type="http://schemas.openxmlformats.org/officeDocument/2006/relationships/image" Target="../media/image123.wmf"/><Relationship Id="rId7" Type="http://schemas.openxmlformats.org/officeDocument/2006/relationships/image" Target="../media/image127.wmf"/><Relationship Id="rId2" Type="http://schemas.openxmlformats.org/officeDocument/2006/relationships/image" Target="../media/image122.wmf"/><Relationship Id="rId1" Type="http://schemas.openxmlformats.org/officeDocument/2006/relationships/image" Target="../media/image121.wmf"/><Relationship Id="rId6" Type="http://schemas.openxmlformats.org/officeDocument/2006/relationships/image" Target="../media/image126.wmf"/><Relationship Id="rId5" Type="http://schemas.openxmlformats.org/officeDocument/2006/relationships/image" Target="../media/image125.wmf"/><Relationship Id="rId4" Type="http://schemas.openxmlformats.org/officeDocument/2006/relationships/image" Target="../media/image12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131.wmf"/><Relationship Id="rId2" Type="http://schemas.openxmlformats.org/officeDocument/2006/relationships/image" Target="../media/image130.wmf"/><Relationship Id="rId1" Type="http://schemas.openxmlformats.org/officeDocument/2006/relationships/image" Target="../media/image129.wmf"/><Relationship Id="rId6" Type="http://schemas.openxmlformats.org/officeDocument/2006/relationships/image" Target="../media/image134.wmf"/><Relationship Id="rId5" Type="http://schemas.openxmlformats.org/officeDocument/2006/relationships/image" Target="../media/image133.wmf"/><Relationship Id="rId4" Type="http://schemas.openxmlformats.org/officeDocument/2006/relationships/image" Target="../media/image132.wmf"/></Relationships>
</file>

<file path=ppt/drawings/_rels/vmlDrawing22.vml.rels><?xml version="1.0" encoding="UTF-8" standalone="yes"?>
<Relationships xmlns="http://schemas.openxmlformats.org/package/2006/relationships"><Relationship Id="rId8" Type="http://schemas.openxmlformats.org/officeDocument/2006/relationships/image" Target="../media/image137.wmf"/><Relationship Id="rId3" Type="http://schemas.openxmlformats.org/officeDocument/2006/relationships/image" Target="../media/image75.wmf"/><Relationship Id="rId7" Type="http://schemas.openxmlformats.org/officeDocument/2006/relationships/image" Target="../media/image136.wmf"/><Relationship Id="rId12" Type="http://schemas.openxmlformats.org/officeDocument/2006/relationships/image" Target="../media/image141.wmf"/><Relationship Id="rId2" Type="http://schemas.openxmlformats.org/officeDocument/2006/relationships/image" Target="../media/image73.wmf"/><Relationship Id="rId1" Type="http://schemas.openxmlformats.org/officeDocument/2006/relationships/image" Target="../media/image72.wmf"/><Relationship Id="rId6" Type="http://schemas.openxmlformats.org/officeDocument/2006/relationships/image" Target="../media/image135.wmf"/><Relationship Id="rId11" Type="http://schemas.openxmlformats.org/officeDocument/2006/relationships/image" Target="../media/image140.wmf"/><Relationship Id="rId5" Type="http://schemas.openxmlformats.org/officeDocument/2006/relationships/image" Target="../media/image104.wmf"/><Relationship Id="rId10" Type="http://schemas.openxmlformats.org/officeDocument/2006/relationships/image" Target="../media/image139.wmf"/><Relationship Id="rId4" Type="http://schemas.openxmlformats.org/officeDocument/2006/relationships/image" Target="../media/image77.wmf"/><Relationship Id="rId9" Type="http://schemas.openxmlformats.org/officeDocument/2006/relationships/image" Target="../media/image138.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145.wmf"/><Relationship Id="rId3" Type="http://schemas.openxmlformats.org/officeDocument/2006/relationships/image" Target="../media/image81.wmf"/><Relationship Id="rId7" Type="http://schemas.openxmlformats.org/officeDocument/2006/relationships/image" Target="../media/image144.wmf"/><Relationship Id="rId2" Type="http://schemas.openxmlformats.org/officeDocument/2006/relationships/image" Target="../media/image80.wmf"/><Relationship Id="rId1" Type="http://schemas.openxmlformats.org/officeDocument/2006/relationships/image" Target="../media/image142.wmf"/><Relationship Id="rId6" Type="http://schemas.openxmlformats.org/officeDocument/2006/relationships/image" Target="../media/image143.wmf"/><Relationship Id="rId5" Type="http://schemas.openxmlformats.org/officeDocument/2006/relationships/image" Target="../media/image99.wmf"/><Relationship Id="rId4" Type="http://schemas.openxmlformats.org/officeDocument/2006/relationships/image" Target="../media/image82.wmf"/><Relationship Id="rId9" Type="http://schemas.openxmlformats.org/officeDocument/2006/relationships/image" Target="../media/image146.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150.wmf"/><Relationship Id="rId3" Type="http://schemas.openxmlformats.org/officeDocument/2006/relationships/image" Target="../media/image82.wmf"/><Relationship Id="rId7" Type="http://schemas.openxmlformats.org/officeDocument/2006/relationships/image" Target="../media/image149.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148.wmf"/><Relationship Id="rId5" Type="http://schemas.openxmlformats.org/officeDocument/2006/relationships/image" Target="../media/image147.wmf"/><Relationship Id="rId10" Type="http://schemas.openxmlformats.org/officeDocument/2006/relationships/image" Target="../media/image152.wmf"/><Relationship Id="rId4" Type="http://schemas.openxmlformats.org/officeDocument/2006/relationships/image" Target="../media/image99.wmf"/><Relationship Id="rId9" Type="http://schemas.openxmlformats.org/officeDocument/2006/relationships/image" Target="../media/image151.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153.wmf"/><Relationship Id="rId5" Type="http://schemas.openxmlformats.org/officeDocument/2006/relationships/image" Target="../media/image147.wmf"/><Relationship Id="rId4" Type="http://schemas.openxmlformats.org/officeDocument/2006/relationships/image" Target="../media/image99.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88.wmf"/><Relationship Id="rId3" Type="http://schemas.openxmlformats.org/officeDocument/2006/relationships/image" Target="../media/image80.wmf"/><Relationship Id="rId7" Type="http://schemas.openxmlformats.org/officeDocument/2006/relationships/image" Target="../media/image84.wmf"/><Relationship Id="rId12" Type="http://schemas.openxmlformats.org/officeDocument/2006/relationships/image" Target="../media/image157.wmf"/><Relationship Id="rId2" Type="http://schemas.openxmlformats.org/officeDocument/2006/relationships/image" Target="../media/image155.wmf"/><Relationship Id="rId1" Type="http://schemas.openxmlformats.org/officeDocument/2006/relationships/image" Target="../media/image154.wmf"/><Relationship Id="rId6" Type="http://schemas.openxmlformats.org/officeDocument/2006/relationships/image" Target="../media/image83.wmf"/><Relationship Id="rId11" Type="http://schemas.openxmlformats.org/officeDocument/2006/relationships/image" Target="../media/image156.wmf"/><Relationship Id="rId5" Type="http://schemas.openxmlformats.org/officeDocument/2006/relationships/image" Target="../media/image82.wmf"/><Relationship Id="rId10" Type="http://schemas.openxmlformats.org/officeDocument/2006/relationships/image" Target="../media/image147.wmf"/><Relationship Id="rId4" Type="http://schemas.openxmlformats.org/officeDocument/2006/relationships/image" Target="../media/image81.wmf"/><Relationship Id="rId9" Type="http://schemas.openxmlformats.org/officeDocument/2006/relationships/image" Target="../media/image89.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18.wmf"/><Relationship Id="rId7" Type="http://schemas.openxmlformats.org/officeDocument/2006/relationships/image" Target="../media/image22.wmf"/><Relationship Id="rId12" Type="http://schemas.openxmlformats.org/officeDocument/2006/relationships/image" Target="../media/image27.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11" Type="http://schemas.openxmlformats.org/officeDocument/2006/relationships/image" Target="../media/image26.wmf"/><Relationship Id="rId5" Type="http://schemas.openxmlformats.org/officeDocument/2006/relationships/image" Target="../media/image20.wmf"/><Relationship Id="rId10" Type="http://schemas.openxmlformats.org/officeDocument/2006/relationships/image" Target="../media/image25.wmf"/><Relationship Id="rId4" Type="http://schemas.openxmlformats.org/officeDocument/2006/relationships/image" Target="../media/image19.wmf"/><Relationship Id="rId9"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10" Type="http://schemas.openxmlformats.org/officeDocument/2006/relationships/image" Target="../media/image41.wmf"/><Relationship Id="rId4" Type="http://schemas.openxmlformats.org/officeDocument/2006/relationships/image" Target="../media/image35.wmf"/><Relationship Id="rId9"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4.wmf"/><Relationship Id="rId13" Type="http://schemas.openxmlformats.org/officeDocument/2006/relationships/image" Target="../media/image59.wmf"/><Relationship Id="rId3" Type="http://schemas.openxmlformats.org/officeDocument/2006/relationships/image" Target="../media/image49.wmf"/><Relationship Id="rId7" Type="http://schemas.openxmlformats.org/officeDocument/2006/relationships/image" Target="../media/image53.wmf"/><Relationship Id="rId12" Type="http://schemas.openxmlformats.org/officeDocument/2006/relationships/image" Target="../media/image58.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2.wmf"/><Relationship Id="rId11" Type="http://schemas.openxmlformats.org/officeDocument/2006/relationships/image" Target="../media/image57.wmf"/><Relationship Id="rId5" Type="http://schemas.openxmlformats.org/officeDocument/2006/relationships/image" Target="../media/image51.wmf"/><Relationship Id="rId15" Type="http://schemas.openxmlformats.org/officeDocument/2006/relationships/image" Target="../media/image61.wmf"/><Relationship Id="rId10" Type="http://schemas.openxmlformats.org/officeDocument/2006/relationships/image" Target="../media/image56.wmf"/><Relationship Id="rId4" Type="http://schemas.openxmlformats.org/officeDocument/2006/relationships/image" Target="../media/image50.wmf"/><Relationship Id="rId9" Type="http://schemas.openxmlformats.org/officeDocument/2006/relationships/image" Target="../media/image55.wmf"/><Relationship Id="rId14" Type="http://schemas.openxmlformats.org/officeDocument/2006/relationships/image" Target="../media/image6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001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70019" name="Rectangle 3"/>
          <p:cNvSpPr>
            <a:spLocks noGrp="1" noChangeArrowheads="1"/>
          </p:cNvSpPr>
          <p:nvPr>
            <p:ph type="dt" sz="quarter"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70020" name="Rectangle 4"/>
          <p:cNvSpPr>
            <a:spLocks noGrp="1" noChangeArrowheads="1"/>
          </p:cNvSpPr>
          <p:nvPr>
            <p:ph type="ftr" sz="quarter" idx="2"/>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70021" name="Rectangle 5"/>
          <p:cNvSpPr>
            <a:spLocks noGrp="1" noChangeArrowheads="1"/>
          </p:cNvSpPr>
          <p:nvPr>
            <p:ph type="sldNum" sz="quarter" idx="3"/>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657E11C-EBEE-4BC9-A857-34EE881A6039}"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875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45875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30724"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p:spPr>
      </p:sp>
      <p:sp>
        <p:nvSpPr>
          <p:cNvPr id="45875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5875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45875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BF64A834-174C-424C-B609-4FD1FD3ABE5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B0AC390E-5E6B-4DA3-9082-80262073F163}"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FFD2952F-C07E-4129-A5BB-86B0F71C898E}"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3DEC6900-958D-439A-9341-57572A0B40FB}"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7B5E1397-D3E8-481C-9869-380B5BCD8122}" type="slidenum">
              <a:rPr lang="en-US"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C9FB92A4-A160-45D7-B094-84FB44ED86C4}"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D0E919DD-CBD3-4399-B283-132AE07FF542}"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A755CE98-9770-44D7-BC86-F6C9950F3BFC}"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9347200" y="6381750"/>
            <a:ext cx="2844800" cy="476250"/>
          </a:xfrm>
          <a:ln/>
        </p:spPr>
        <p:txBody>
          <a:bodyPr/>
          <a:lstStyle>
            <a:lvl1pPr>
              <a:defRPr/>
            </a:lvl1pPr>
          </a:lstStyle>
          <a:p>
            <a:pPr>
              <a:defRPr/>
            </a:pPr>
            <a:endParaRPr lang="en-US" dirty="0"/>
          </a:p>
          <a:p>
            <a:pPr>
              <a:defRPr/>
            </a:pPr>
            <a:fld id="{80E6A980-0511-4342-8489-403933CF1FA6}"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83B58C8C-55BE-4C2F-88F0-5BBA8F3FFC93}"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BC0EBCE8-4757-41F6-B862-5306C9307FBC}"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9A1C7F03-EBA2-4218-8AB5-7898569548BF}"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BFF796D2-BBD3-4E07-9F06-FD0DC27F57FD}"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2F83502E-0BDB-4729-B093-944639594E9A}"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66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p>
        </p:txBody>
      </p:sp>
      <p:sp>
        <p:nvSpPr>
          <p:cNvPr id="1030" name="Rectangle 6"/>
          <p:cNvSpPr>
            <a:spLocks noGrp="1" noChangeArrowheads="1"/>
          </p:cNvSpPr>
          <p:nvPr>
            <p:ph type="sldNum" sz="quarter" idx="4"/>
          </p:nvPr>
        </p:nvSpPr>
        <p:spPr bwMode="auto">
          <a:xfrm>
            <a:off x="9347200" y="63817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dirty="0"/>
          </a:p>
          <a:p>
            <a:pPr>
              <a:defRPr/>
            </a:pPr>
            <a:fld id="{D294EF1B-4B89-4E38-851E-EFC346CB887F}"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6.wmf"/><Relationship Id="rId5" Type="http://schemas.openxmlformats.org/officeDocument/2006/relationships/oleObject" Target="../embeddings/oleObject45.bin"/><Relationship Id="rId4" Type="http://schemas.openxmlformats.org/officeDocument/2006/relationships/image" Target="../media/image45.wmf"/></Relationships>
</file>

<file path=ppt/slides/_rels/slide11.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51.bin"/><Relationship Id="rId18" Type="http://schemas.openxmlformats.org/officeDocument/2006/relationships/image" Target="../media/image54.wmf"/><Relationship Id="rId26" Type="http://schemas.openxmlformats.org/officeDocument/2006/relationships/image" Target="../media/image58.wmf"/><Relationship Id="rId3" Type="http://schemas.openxmlformats.org/officeDocument/2006/relationships/oleObject" Target="../embeddings/oleObject46.bin"/><Relationship Id="rId21" Type="http://schemas.openxmlformats.org/officeDocument/2006/relationships/oleObject" Target="../embeddings/oleObject55.bin"/><Relationship Id="rId7" Type="http://schemas.openxmlformats.org/officeDocument/2006/relationships/oleObject" Target="../embeddings/oleObject48.bin"/><Relationship Id="rId12" Type="http://schemas.openxmlformats.org/officeDocument/2006/relationships/image" Target="../media/image51.wmf"/><Relationship Id="rId17" Type="http://schemas.openxmlformats.org/officeDocument/2006/relationships/oleObject" Target="../embeddings/oleObject53.bin"/><Relationship Id="rId25" Type="http://schemas.openxmlformats.org/officeDocument/2006/relationships/oleObject" Target="../embeddings/oleObject57.bin"/><Relationship Id="rId2" Type="http://schemas.openxmlformats.org/officeDocument/2006/relationships/slideLayout" Target="../slideLayouts/slideLayout2.xml"/><Relationship Id="rId16" Type="http://schemas.openxmlformats.org/officeDocument/2006/relationships/image" Target="../media/image53.wmf"/><Relationship Id="rId20" Type="http://schemas.openxmlformats.org/officeDocument/2006/relationships/image" Target="../media/image55.wmf"/><Relationship Id="rId29" Type="http://schemas.openxmlformats.org/officeDocument/2006/relationships/oleObject" Target="../embeddings/oleObject59.bin"/><Relationship Id="rId1" Type="http://schemas.openxmlformats.org/officeDocument/2006/relationships/vmlDrawing" Target="../drawings/vmlDrawing9.vml"/><Relationship Id="rId6" Type="http://schemas.openxmlformats.org/officeDocument/2006/relationships/image" Target="../media/image48.wmf"/><Relationship Id="rId11" Type="http://schemas.openxmlformats.org/officeDocument/2006/relationships/oleObject" Target="../embeddings/oleObject50.bin"/><Relationship Id="rId24" Type="http://schemas.openxmlformats.org/officeDocument/2006/relationships/image" Target="../media/image57.wmf"/><Relationship Id="rId32" Type="http://schemas.openxmlformats.org/officeDocument/2006/relationships/image" Target="../media/image61.wmf"/><Relationship Id="rId5" Type="http://schemas.openxmlformats.org/officeDocument/2006/relationships/oleObject" Target="../embeddings/oleObject47.bin"/><Relationship Id="rId15" Type="http://schemas.openxmlformats.org/officeDocument/2006/relationships/oleObject" Target="../embeddings/oleObject52.bin"/><Relationship Id="rId23" Type="http://schemas.openxmlformats.org/officeDocument/2006/relationships/oleObject" Target="../embeddings/oleObject56.bin"/><Relationship Id="rId28" Type="http://schemas.openxmlformats.org/officeDocument/2006/relationships/image" Target="../media/image59.wmf"/><Relationship Id="rId10" Type="http://schemas.openxmlformats.org/officeDocument/2006/relationships/image" Target="../media/image50.wmf"/><Relationship Id="rId19" Type="http://schemas.openxmlformats.org/officeDocument/2006/relationships/oleObject" Target="../embeddings/oleObject54.bin"/><Relationship Id="rId31" Type="http://schemas.openxmlformats.org/officeDocument/2006/relationships/oleObject" Target="../embeddings/oleObject60.bin"/><Relationship Id="rId4" Type="http://schemas.openxmlformats.org/officeDocument/2006/relationships/image" Target="../media/image47.wmf"/><Relationship Id="rId9" Type="http://schemas.openxmlformats.org/officeDocument/2006/relationships/oleObject" Target="../embeddings/oleObject49.bin"/><Relationship Id="rId14" Type="http://schemas.openxmlformats.org/officeDocument/2006/relationships/image" Target="../media/image52.wmf"/><Relationship Id="rId22" Type="http://schemas.openxmlformats.org/officeDocument/2006/relationships/image" Target="../media/image56.wmf"/><Relationship Id="rId27" Type="http://schemas.openxmlformats.org/officeDocument/2006/relationships/oleObject" Target="../embeddings/oleObject58.bin"/><Relationship Id="rId30" Type="http://schemas.openxmlformats.org/officeDocument/2006/relationships/image" Target="../media/image60.wmf"/></Relationships>
</file>

<file path=ppt/slides/_rels/slide12.xml.rels><?xml version="1.0" encoding="UTF-8" standalone="yes"?>
<Relationships xmlns="http://schemas.openxmlformats.org/package/2006/relationships"><Relationship Id="rId8" Type="http://schemas.openxmlformats.org/officeDocument/2006/relationships/image" Target="../media/image64.wmf"/><Relationship Id="rId13" Type="http://schemas.openxmlformats.org/officeDocument/2006/relationships/oleObject" Target="../embeddings/oleObject66.bin"/><Relationship Id="rId18" Type="http://schemas.openxmlformats.org/officeDocument/2006/relationships/image" Target="../media/image69.wmf"/><Relationship Id="rId3" Type="http://schemas.openxmlformats.org/officeDocument/2006/relationships/oleObject" Target="../embeddings/oleObject61.bin"/><Relationship Id="rId7" Type="http://schemas.openxmlformats.org/officeDocument/2006/relationships/oleObject" Target="../embeddings/oleObject63.bin"/><Relationship Id="rId12" Type="http://schemas.openxmlformats.org/officeDocument/2006/relationships/image" Target="../media/image66.wmf"/><Relationship Id="rId17" Type="http://schemas.openxmlformats.org/officeDocument/2006/relationships/oleObject" Target="../embeddings/oleObject68.bin"/><Relationship Id="rId2" Type="http://schemas.openxmlformats.org/officeDocument/2006/relationships/slideLayout" Target="../slideLayouts/slideLayout12.xml"/><Relationship Id="rId16" Type="http://schemas.openxmlformats.org/officeDocument/2006/relationships/image" Target="../media/image68.wmf"/><Relationship Id="rId1" Type="http://schemas.openxmlformats.org/officeDocument/2006/relationships/vmlDrawing" Target="../drawings/vmlDrawing10.vml"/><Relationship Id="rId6" Type="http://schemas.openxmlformats.org/officeDocument/2006/relationships/image" Target="../media/image63.wmf"/><Relationship Id="rId11" Type="http://schemas.openxmlformats.org/officeDocument/2006/relationships/oleObject" Target="../embeddings/oleObject65.bin"/><Relationship Id="rId5" Type="http://schemas.openxmlformats.org/officeDocument/2006/relationships/oleObject" Target="../embeddings/oleObject62.bin"/><Relationship Id="rId15" Type="http://schemas.openxmlformats.org/officeDocument/2006/relationships/oleObject" Target="../embeddings/oleObject67.bin"/><Relationship Id="rId10" Type="http://schemas.openxmlformats.org/officeDocument/2006/relationships/image" Target="../media/image65.wmf"/><Relationship Id="rId4" Type="http://schemas.openxmlformats.org/officeDocument/2006/relationships/image" Target="../media/image62.wmf"/><Relationship Id="rId9" Type="http://schemas.openxmlformats.org/officeDocument/2006/relationships/oleObject" Target="../embeddings/oleObject64.bin"/><Relationship Id="rId14" Type="http://schemas.openxmlformats.org/officeDocument/2006/relationships/image" Target="../media/image67.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70.wmf"/></Relationships>
</file>

<file path=ppt/slides/_rels/slide14.x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oleObject" Target="../embeddings/oleObject75.bin"/><Relationship Id="rId18" Type="http://schemas.openxmlformats.org/officeDocument/2006/relationships/image" Target="../media/image78.wmf"/><Relationship Id="rId3" Type="http://schemas.openxmlformats.org/officeDocument/2006/relationships/oleObject" Target="../embeddings/oleObject70.bin"/><Relationship Id="rId7" Type="http://schemas.openxmlformats.org/officeDocument/2006/relationships/oleObject" Target="../embeddings/oleObject72.bin"/><Relationship Id="rId12" Type="http://schemas.openxmlformats.org/officeDocument/2006/relationships/image" Target="../media/image75.wmf"/><Relationship Id="rId17" Type="http://schemas.openxmlformats.org/officeDocument/2006/relationships/oleObject" Target="../embeddings/oleObject77.bin"/><Relationship Id="rId2" Type="http://schemas.openxmlformats.org/officeDocument/2006/relationships/slideLayout" Target="../slideLayouts/slideLayout2.xml"/><Relationship Id="rId16" Type="http://schemas.openxmlformats.org/officeDocument/2006/relationships/image" Target="../media/image77.wmf"/><Relationship Id="rId20" Type="http://schemas.openxmlformats.org/officeDocument/2006/relationships/image" Target="../media/image79.wmf"/><Relationship Id="rId1" Type="http://schemas.openxmlformats.org/officeDocument/2006/relationships/vmlDrawing" Target="../drawings/vmlDrawing12.vml"/><Relationship Id="rId6" Type="http://schemas.openxmlformats.org/officeDocument/2006/relationships/image" Target="../media/image72.wmf"/><Relationship Id="rId11" Type="http://schemas.openxmlformats.org/officeDocument/2006/relationships/oleObject" Target="../embeddings/oleObject74.bin"/><Relationship Id="rId5" Type="http://schemas.openxmlformats.org/officeDocument/2006/relationships/oleObject" Target="../embeddings/oleObject71.bin"/><Relationship Id="rId15" Type="http://schemas.openxmlformats.org/officeDocument/2006/relationships/oleObject" Target="../embeddings/oleObject76.bin"/><Relationship Id="rId10" Type="http://schemas.openxmlformats.org/officeDocument/2006/relationships/image" Target="../media/image74.wmf"/><Relationship Id="rId19" Type="http://schemas.openxmlformats.org/officeDocument/2006/relationships/oleObject" Target="../embeddings/oleObject78.bin"/><Relationship Id="rId4" Type="http://schemas.openxmlformats.org/officeDocument/2006/relationships/image" Target="../media/image71.wmf"/><Relationship Id="rId9" Type="http://schemas.openxmlformats.org/officeDocument/2006/relationships/oleObject" Target="../embeddings/oleObject73.bin"/><Relationship Id="rId14" Type="http://schemas.openxmlformats.org/officeDocument/2006/relationships/image" Target="../media/image76.wmf"/></Relationships>
</file>

<file path=ppt/slides/_rels/slide15.xml.rels><?xml version="1.0" encoding="UTF-8" standalone="yes"?>
<Relationships xmlns="http://schemas.openxmlformats.org/package/2006/relationships"><Relationship Id="rId8" Type="http://schemas.openxmlformats.org/officeDocument/2006/relationships/image" Target="../media/image82.wmf"/><Relationship Id="rId13" Type="http://schemas.openxmlformats.org/officeDocument/2006/relationships/oleObject" Target="../embeddings/oleObject84.bin"/><Relationship Id="rId18" Type="http://schemas.openxmlformats.org/officeDocument/2006/relationships/oleObject" Target="../embeddings/oleObject88.bin"/><Relationship Id="rId26" Type="http://schemas.openxmlformats.org/officeDocument/2006/relationships/oleObject" Target="../embeddings/oleObject92.bin"/><Relationship Id="rId3" Type="http://schemas.openxmlformats.org/officeDocument/2006/relationships/oleObject" Target="../embeddings/oleObject79.bin"/><Relationship Id="rId21" Type="http://schemas.openxmlformats.org/officeDocument/2006/relationships/image" Target="../media/image87.wmf"/><Relationship Id="rId7" Type="http://schemas.openxmlformats.org/officeDocument/2006/relationships/oleObject" Target="../embeddings/oleObject81.bin"/><Relationship Id="rId12" Type="http://schemas.openxmlformats.org/officeDocument/2006/relationships/image" Target="../media/image84.wmf"/><Relationship Id="rId17" Type="http://schemas.openxmlformats.org/officeDocument/2006/relationships/oleObject" Target="../embeddings/oleObject87.bin"/><Relationship Id="rId25" Type="http://schemas.openxmlformats.org/officeDocument/2006/relationships/image" Target="../media/image89.wmf"/><Relationship Id="rId2" Type="http://schemas.openxmlformats.org/officeDocument/2006/relationships/slideLayout" Target="../slideLayouts/slideLayout2.xml"/><Relationship Id="rId16" Type="http://schemas.openxmlformats.org/officeDocument/2006/relationships/oleObject" Target="../embeddings/oleObject86.bin"/><Relationship Id="rId20" Type="http://schemas.openxmlformats.org/officeDocument/2006/relationships/oleObject" Target="../embeddings/oleObject89.bin"/><Relationship Id="rId1" Type="http://schemas.openxmlformats.org/officeDocument/2006/relationships/vmlDrawing" Target="../drawings/vmlDrawing13.vml"/><Relationship Id="rId6" Type="http://schemas.openxmlformats.org/officeDocument/2006/relationships/image" Target="../media/image81.wmf"/><Relationship Id="rId11" Type="http://schemas.openxmlformats.org/officeDocument/2006/relationships/oleObject" Target="../embeddings/oleObject83.bin"/><Relationship Id="rId24" Type="http://schemas.openxmlformats.org/officeDocument/2006/relationships/oleObject" Target="../embeddings/oleObject91.bin"/><Relationship Id="rId5" Type="http://schemas.openxmlformats.org/officeDocument/2006/relationships/oleObject" Target="../embeddings/oleObject80.bin"/><Relationship Id="rId15" Type="http://schemas.openxmlformats.org/officeDocument/2006/relationships/oleObject" Target="../embeddings/oleObject85.bin"/><Relationship Id="rId23" Type="http://schemas.openxmlformats.org/officeDocument/2006/relationships/image" Target="../media/image88.wmf"/><Relationship Id="rId10" Type="http://schemas.openxmlformats.org/officeDocument/2006/relationships/image" Target="../media/image83.wmf"/><Relationship Id="rId19" Type="http://schemas.openxmlformats.org/officeDocument/2006/relationships/image" Target="../media/image86.wmf"/><Relationship Id="rId4" Type="http://schemas.openxmlformats.org/officeDocument/2006/relationships/image" Target="../media/image80.wmf"/><Relationship Id="rId9" Type="http://schemas.openxmlformats.org/officeDocument/2006/relationships/oleObject" Target="../embeddings/oleObject82.bin"/><Relationship Id="rId14" Type="http://schemas.openxmlformats.org/officeDocument/2006/relationships/image" Target="../media/image85.wmf"/><Relationship Id="rId22" Type="http://schemas.openxmlformats.org/officeDocument/2006/relationships/oleObject" Target="../embeddings/oleObject90.bin"/><Relationship Id="rId27" Type="http://schemas.openxmlformats.org/officeDocument/2006/relationships/image" Target="../media/image90.wmf"/></Relationships>
</file>

<file path=ppt/slides/_rels/slide16.xml.rels><?xml version="1.0" encoding="UTF-8" standalone="yes"?>
<Relationships xmlns="http://schemas.openxmlformats.org/package/2006/relationships"><Relationship Id="rId8" Type="http://schemas.openxmlformats.org/officeDocument/2006/relationships/image" Target="../media/image82.wmf"/><Relationship Id="rId13" Type="http://schemas.openxmlformats.org/officeDocument/2006/relationships/oleObject" Target="../embeddings/oleObject98.bin"/><Relationship Id="rId18" Type="http://schemas.openxmlformats.org/officeDocument/2006/relationships/image" Target="../media/image93.wmf"/><Relationship Id="rId3" Type="http://schemas.openxmlformats.org/officeDocument/2006/relationships/oleObject" Target="../embeddings/oleObject93.bin"/><Relationship Id="rId7" Type="http://schemas.openxmlformats.org/officeDocument/2006/relationships/oleObject" Target="../embeddings/oleObject95.bin"/><Relationship Id="rId12" Type="http://schemas.openxmlformats.org/officeDocument/2006/relationships/image" Target="../media/image87.wmf"/><Relationship Id="rId17" Type="http://schemas.openxmlformats.org/officeDocument/2006/relationships/oleObject" Target="../embeddings/oleObject100.bin"/><Relationship Id="rId2" Type="http://schemas.openxmlformats.org/officeDocument/2006/relationships/slideLayout" Target="../slideLayouts/slideLayout2.xml"/><Relationship Id="rId16" Type="http://schemas.openxmlformats.org/officeDocument/2006/relationships/image" Target="../media/image92.wmf"/><Relationship Id="rId20" Type="http://schemas.openxmlformats.org/officeDocument/2006/relationships/image" Target="../media/image94.wmf"/><Relationship Id="rId1" Type="http://schemas.openxmlformats.org/officeDocument/2006/relationships/vmlDrawing" Target="../drawings/vmlDrawing14.vml"/><Relationship Id="rId6" Type="http://schemas.openxmlformats.org/officeDocument/2006/relationships/image" Target="../media/image81.wmf"/><Relationship Id="rId11" Type="http://schemas.openxmlformats.org/officeDocument/2006/relationships/oleObject" Target="../embeddings/oleObject97.bin"/><Relationship Id="rId5" Type="http://schemas.openxmlformats.org/officeDocument/2006/relationships/oleObject" Target="../embeddings/oleObject94.bin"/><Relationship Id="rId15" Type="http://schemas.openxmlformats.org/officeDocument/2006/relationships/oleObject" Target="../embeddings/oleObject99.bin"/><Relationship Id="rId10" Type="http://schemas.openxmlformats.org/officeDocument/2006/relationships/image" Target="../media/image86.wmf"/><Relationship Id="rId19" Type="http://schemas.openxmlformats.org/officeDocument/2006/relationships/oleObject" Target="../embeddings/oleObject101.bin"/><Relationship Id="rId4" Type="http://schemas.openxmlformats.org/officeDocument/2006/relationships/image" Target="../media/image80.wmf"/><Relationship Id="rId9" Type="http://schemas.openxmlformats.org/officeDocument/2006/relationships/oleObject" Target="../embeddings/oleObject96.bin"/><Relationship Id="rId14" Type="http://schemas.openxmlformats.org/officeDocument/2006/relationships/image" Target="../media/image91.wmf"/></Relationships>
</file>

<file path=ppt/slides/_rels/slide17.xml.rels><?xml version="1.0" encoding="UTF-8" standalone="yes"?>
<Relationships xmlns="http://schemas.openxmlformats.org/package/2006/relationships"><Relationship Id="rId8" Type="http://schemas.openxmlformats.org/officeDocument/2006/relationships/image" Target="../media/image97.wmf"/><Relationship Id="rId3" Type="http://schemas.openxmlformats.org/officeDocument/2006/relationships/oleObject" Target="../embeddings/oleObject102.bin"/><Relationship Id="rId7" Type="http://schemas.openxmlformats.org/officeDocument/2006/relationships/oleObject" Target="../embeddings/oleObject104.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96.wmf"/><Relationship Id="rId5" Type="http://schemas.openxmlformats.org/officeDocument/2006/relationships/oleObject" Target="../embeddings/oleObject103.bin"/><Relationship Id="rId4" Type="http://schemas.openxmlformats.org/officeDocument/2006/relationships/image" Target="../media/image95.wmf"/></Relationships>
</file>

<file path=ppt/slides/_rels/slide18.xml.rels><?xml version="1.0" encoding="UTF-8" standalone="yes"?>
<Relationships xmlns="http://schemas.openxmlformats.org/package/2006/relationships"><Relationship Id="rId8" Type="http://schemas.openxmlformats.org/officeDocument/2006/relationships/image" Target="../media/image81.wmf"/><Relationship Id="rId13" Type="http://schemas.openxmlformats.org/officeDocument/2006/relationships/oleObject" Target="../embeddings/oleObject110.bin"/><Relationship Id="rId18" Type="http://schemas.openxmlformats.org/officeDocument/2006/relationships/image" Target="../media/image102.wmf"/><Relationship Id="rId3" Type="http://schemas.openxmlformats.org/officeDocument/2006/relationships/oleObject" Target="../embeddings/oleObject105.bin"/><Relationship Id="rId7" Type="http://schemas.openxmlformats.org/officeDocument/2006/relationships/oleObject" Target="../embeddings/oleObject107.bin"/><Relationship Id="rId12" Type="http://schemas.openxmlformats.org/officeDocument/2006/relationships/image" Target="../media/image99.wmf"/><Relationship Id="rId17" Type="http://schemas.openxmlformats.org/officeDocument/2006/relationships/oleObject" Target="../embeddings/oleObject112.bin"/><Relationship Id="rId2" Type="http://schemas.openxmlformats.org/officeDocument/2006/relationships/slideLayout" Target="../slideLayouts/slideLayout2.xml"/><Relationship Id="rId16" Type="http://schemas.openxmlformats.org/officeDocument/2006/relationships/image" Target="../media/image101.wmf"/><Relationship Id="rId1" Type="http://schemas.openxmlformats.org/officeDocument/2006/relationships/vmlDrawing" Target="../drawings/vmlDrawing16.vml"/><Relationship Id="rId6" Type="http://schemas.openxmlformats.org/officeDocument/2006/relationships/image" Target="../media/image80.wmf"/><Relationship Id="rId11" Type="http://schemas.openxmlformats.org/officeDocument/2006/relationships/oleObject" Target="../embeddings/oleObject109.bin"/><Relationship Id="rId5" Type="http://schemas.openxmlformats.org/officeDocument/2006/relationships/oleObject" Target="../embeddings/oleObject106.bin"/><Relationship Id="rId15" Type="http://schemas.openxmlformats.org/officeDocument/2006/relationships/oleObject" Target="../embeddings/oleObject111.bin"/><Relationship Id="rId10" Type="http://schemas.openxmlformats.org/officeDocument/2006/relationships/image" Target="../media/image82.wmf"/><Relationship Id="rId4" Type="http://schemas.openxmlformats.org/officeDocument/2006/relationships/image" Target="../media/image98.wmf"/><Relationship Id="rId9" Type="http://schemas.openxmlformats.org/officeDocument/2006/relationships/oleObject" Target="../embeddings/oleObject108.bin"/><Relationship Id="rId14" Type="http://schemas.openxmlformats.org/officeDocument/2006/relationships/image" Target="../media/image100.wmf"/></Relationships>
</file>

<file path=ppt/slides/_rels/slide19.xml.rels><?xml version="1.0" encoding="UTF-8" standalone="yes"?>
<Relationships xmlns="http://schemas.openxmlformats.org/package/2006/relationships"><Relationship Id="rId8" Type="http://schemas.openxmlformats.org/officeDocument/2006/relationships/image" Target="../media/image81.wmf"/><Relationship Id="rId13" Type="http://schemas.openxmlformats.org/officeDocument/2006/relationships/oleObject" Target="../embeddings/oleObject118.bin"/><Relationship Id="rId18" Type="http://schemas.openxmlformats.org/officeDocument/2006/relationships/image" Target="../media/image106.wmf"/><Relationship Id="rId3" Type="http://schemas.openxmlformats.org/officeDocument/2006/relationships/oleObject" Target="../embeddings/oleObject113.bin"/><Relationship Id="rId7" Type="http://schemas.openxmlformats.org/officeDocument/2006/relationships/oleObject" Target="../embeddings/oleObject115.bin"/><Relationship Id="rId12" Type="http://schemas.openxmlformats.org/officeDocument/2006/relationships/image" Target="../media/image99.wmf"/><Relationship Id="rId17" Type="http://schemas.openxmlformats.org/officeDocument/2006/relationships/oleObject" Target="../embeddings/oleObject120.bin"/><Relationship Id="rId2" Type="http://schemas.openxmlformats.org/officeDocument/2006/relationships/slideLayout" Target="../slideLayouts/slideLayout2.xml"/><Relationship Id="rId16" Type="http://schemas.openxmlformats.org/officeDocument/2006/relationships/image" Target="../media/image105.wmf"/><Relationship Id="rId20" Type="http://schemas.openxmlformats.org/officeDocument/2006/relationships/image" Target="../media/image107.emf"/><Relationship Id="rId1" Type="http://schemas.openxmlformats.org/officeDocument/2006/relationships/vmlDrawing" Target="../drawings/vmlDrawing17.vml"/><Relationship Id="rId6" Type="http://schemas.openxmlformats.org/officeDocument/2006/relationships/image" Target="../media/image80.wmf"/><Relationship Id="rId11" Type="http://schemas.openxmlformats.org/officeDocument/2006/relationships/oleObject" Target="../embeddings/oleObject117.bin"/><Relationship Id="rId5" Type="http://schemas.openxmlformats.org/officeDocument/2006/relationships/oleObject" Target="../embeddings/oleObject114.bin"/><Relationship Id="rId15" Type="http://schemas.openxmlformats.org/officeDocument/2006/relationships/oleObject" Target="../embeddings/oleObject119.bin"/><Relationship Id="rId10" Type="http://schemas.openxmlformats.org/officeDocument/2006/relationships/image" Target="../media/image82.wmf"/><Relationship Id="rId19" Type="http://schemas.openxmlformats.org/officeDocument/2006/relationships/oleObject" Target="../embeddings/oleObject121.bin"/><Relationship Id="rId4" Type="http://schemas.openxmlformats.org/officeDocument/2006/relationships/image" Target="../media/image103.wmf"/><Relationship Id="rId9" Type="http://schemas.openxmlformats.org/officeDocument/2006/relationships/oleObject" Target="../embeddings/oleObject116.bin"/><Relationship Id="rId14" Type="http://schemas.openxmlformats.org/officeDocument/2006/relationships/image" Target="../media/image10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81.wmf"/><Relationship Id="rId13" Type="http://schemas.openxmlformats.org/officeDocument/2006/relationships/oleObject" Target="../embeddings/oleObject127.bin"/><Relationship Id="rId18" Type="http://schemas.openxmlformats.org/officeDocument/2006/relationships/image" Target="../media/image111.wmf"/><Relationship Id="rId3" Type="http://schemas.openxmlformats.org/officeDocument/2006/relationships/oleObject" Target="../embeddings/oleObject122.bin"/><Relationship Id="rId21" Type="http://schemas.openxmlformats.org/officeDocument/2006/relationships/oleObject" Target="../embeddings/oleObject131.bin"/><Relationship Id="rId7" Type="http://schemas.openxmlformats.org/officeDocument/2006/relationships/oleObject" Target="../embeddings/oleObject124.bin"/><Relationship Id="rId12" Type="http://schemas.openxmlformats.org/officeDocument/2006/relationships/image" Target="../media/image99.wmf"/><Relationship Id="rId17" Type="http://schemas.openxmlformats.org/officeDocument/2006/relationships/oleObject" Target="../embeddings/oleObject129.bin"/><Relationship Id="rId2" Type="http://schemas.openxmlformats.org/officeDocument/2006/relationships/slideLayout" Target="../slideLayouts/slideLayout2.xml"/><Relationship Id="rId16" Type="http://schemas.openxmlformats.org/officeDocument/2006/relationships/image" Target="../media/image110.wmf"/><Relationship Id="rId20" Type="http://schemas.openxmlformats.org/officeDocument/2006/relationships/image" Target="../media/image112.wmf"/><Relationship Id="rId1" Type="http://schemas.openxmlformats.org/officeDocument/2006/relationships/vmlDrawing" Target="../drawings/vmlDrawing18.vml"/><Relationship Id="rId6" Type="http://schemas.openxmlformats.org/officeDocument/2006/relationships/image" Target="../media/image80.wmf"/><Relationship Id="rId11" Type="http://schemas.openxmlformats.org/officeDocument/2006/relationships/oleObject" Target="../embeddings/oleObject126.bin"/><Relationship Id="rId5" Type="http://schemas.openxmlformats.org/officeDocument/2006/relationships/oleObject" Target="../embeddings/oleObject123.bin"/><Relationship Id="rId15" Type="http://schemas.openxmlformats.org/officeDocument/2006/relationships/oleObject" Target="../embeddings/oleObject128.bin"/><Relationship Id="rId10" Type="http://schemas.openxmlformats.org/officeDocument/2006/relationships/image" Target="../media/image82.wmf"/><Relationship Id="rId19" Type="http://schemas.openxmlformats.org/officeDocument/2006/relationships/oleObject" Target="../embeddings/oleObject130.bin"/><Relationship Id="rId4" Type="http://schemas.openxmlformats.org/officeDocument/2006/relationships/image" Target="../media/image108.wmf"/><Relationship Id="rId9" Type="http://schemas.openxmlformats.org/officeDocument/2006/relationships/oleObject" Target="../embeddings/oleObject125.bin"/><Relationship Id="rId14" Type="http://schemas.openxmlformats.org/officeDocument/2006/relationships/image" Target="../media/image109.wmf"/><Relationship Id="rId22" Type="http://schemas.openxmlformats.org/officeDocument/2006/relationships/image" Target="../media/image113.wmf"/></Relationships>
</file>

<file path=ppt/slides/_rels/slide21.xml.rels><?xml version="1.0" encoding="UTF-8" standalone="yes"?>
<Relationships xmlns="http://schemas.openxmlformats.org/package/2006/relationships"><Relationship Id="rId8" Type="http://schemas.openxmlformats.org/officeDocument/2006/relationships/image" Target="../media/image116.wmf"/><Relationship Id="rId13" Type="http://schemas.openxmlformats.org/officeDocument/2006/relationships/oleObject" Target="../embeddings/oleObject137.bin"/><Relationship Id="rId18" Type="http://schemas.openxmlformats.org/officeDocument/2006/relationships/image" Target="../media/image117.wmf"/><Relationship Id="rId3" Type="http://schemas.openxmlformats.org/officeDocument/2006/relationships/oleObject" Target="../embeddings/oleObject132.bin"/><Relationship Id="rId21" Type="http://schemas.openxmlformats.org/officeDocument/2006/relationships/oleObject" Target="../embeddings/oleObject141.bin"/><Relationship Id="rId7" Type="http://schemas.openxmlformats.org/officeDocument/2006/relationships/oleObject" Target="../embeddings/oleObject134.bin"/><Relationship Id="rId12" Type="http://schemas.openxmlformats.org/officeDocument/2006/relationships/image" Target="../media/image81.wmf"/><Relationship Id="rId17" Type="http://schemas.openxmlformats.org/officeDocument/2006/relationships/oleObject" Target="../embeddings/oleObject139.bin"/><Relationship Id="rId2" Type="http://schemas.openxmlformats.org/officeDocument/2006/relationships/slideLayout" Target="../slideLayouts/slideLayout2.xml"/><Relationship Id="rId16" Type="http://schemas.openxmlformats.org/officeDocument/2006/relationships/image" Target="../media/image99.wmf"/><Relationship Id="rId20" Type="http://schemas.openxmlformats.org/officeDocument/2006/relationships/image" Target="../media/image118.wmf"/><Relationship Id="rId1" Type="http://schemas.openxmlformats.org/officeDocument/2006/relationships/vmlDrawing" Target="../drawings/vmlDrawing19.vml"/><Relationship Id="rId6" Type="http://schemas.openxmlformats.org/officeDocument/2006/relationships/image" Target="../media/image115.wmf"/><Relationship Id="rId11" Type="http://schemas.openxmlformats.org/officeDocument/2006/relationships/oleObject" Target="../embeddings/oleObject136.bin"/><Relationship Id="rId24" Type="http://schemas.openxmlformats.org/officeDocument/2006/relationships/image" Target="../media/image120.wmf"/><Relationship Id="rId5" Type="http://schemas.openxmlformats.org/officeDocument/2006/relationships/oleObject" Target="../embeddings/oleObject133.bin"/><Relationship Id="rId15" Type="http://schemas.openxmlformats.org/officeDocument/2006/relationships/oleObject" Target="../embeddings/oleObject138.bin"/><Relationship Id="rId23" Type="http://schemas.openxmlformats.org/officeDocument/2006/relationships/oleObject" Target="../embeddings/oleObject142.bin"/><Relationship Id="rId10" Type="http://schemas.openxmlformats.org/officeDocument/2006/relationships/image" Target="../media/image80.wmf"/><Relationship Id="rId19" Type="http://schemas.openxmlformats.org/officeDocument/2006/relationships/oleObject" Target="../embeddings/oleObject140.bin"/><Relationship Id="rId4" Type="http://schemas.openxmlformats.org/officeDocument/2006/relationships/image" Target="../media/image114.wmf"/><Relationship Id="rId9" Type="http://schemas.openxmlformats.org/officeDocument/2006/relationships/oleObject" Target="../embeddings/oleObject135.bin"/><Relationship Id="rId14" Type="http://schemas.openxmlformats.org/officeDocument/2006/relationships/image" Target="../media/image82.wmf"/><Relationship Id="rId22" Type="http://schemas.openxmlformats.org/officeDocument/2006/relationships/image" Target="../media/image119.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23.wmf"/><Relationship Id="rId13" Type="http://schemas.openxmlformats.org/officeDocument/2006/relationships/oleObject" Target="../embeddings/oleObject148.bin"/><Relationship Id="rId18" Type="http://schemas.openxmlformats.org/officeDocument/2006/relationships/image" Target="../media/image128.wmf"/><Relationship Id="rId3" Type="http://schemas.openxmlformats.org/officeDocument/2006/relationships/oleObject" Target="../embeddings/oleObject143.bin"/><Relationship Id="rId7" Type="http://schemas.openxmlformats.org/officeDocument/2006/relationships/oleObject" Target="../embeddings/oleObject145.bin"/><Relationship Id="rId12" Type="http://schemas.openxmlformats.org/officeDocument/2006/relationships/image" Target="../media/image125.wmf"/><Relationship Id="rId17" Type="http://schemas.openxmlformats.org/officeDocument/2006/relationships/oleObject" Target="../embeddings/oleObject150.bin"/><Relationship Id="rId2" Type="http://schemas.openxmlformats.org/officeDocument/2006/relationships/slideLayout" Target="../slideLayouts/slideLayout2.xml"/><Relationship Id="rId16" Type="http://schemas.openxmlformats.org/officeDocument/2006/relationships/image" Target="../media/image127.wmf"/><Relationship Id="rId1" Type="http://schemas.openxmlformats.org/officeDocument/2006/relationships/vmlDrawing" Target="../drawings/vmlDrawing20.vml"/><Relationship Id="rId6" Type="http://schemas.openxmlformats.org/officeDocument/2006/relationships/image" Target="../media/image122.wmf"/><Relationship Id="rId11" Type="http://schemas.openxmlformats.org/officeDocument/2006/relationships/oleObject" Target="../embeddings/oleObject147.bin"/><Relationship Id="rId5" Type="http://schemas.openxmlformats.org/officeDocument/2006/relationships/oleObject" Target="../embeddings/oleObject144.bin"/><Relationship Id="rId15" Type="http://schemas.openxmlformats.org/officeDocument/2006/relationships/oleObject" Target="../embeddings/oleObject149.bin"/><Relationship Id="rId10" Type="http://schemas.openxmlformats.org/officeDocument/2006/relationships/image" Target="../media/image124.wmf"/><Relationship Id="rId4" Type="http://schemas.openxmlformats.org/officeDocument/2006/relationships/image" Target="../media/image121.wmf"/><Relationship Id="rId9" Type="http://schemas.openxmlformats.org/officeDocument/2006/relationships/oleObject" Target="../embeddings/oleObject146.bin"/><Relationship Id="rId14" Type="http://schemas.openxmlformats.org/officeDocument/2006/relationships/image" Target="../media/image126.wmf"/></Relationships>
</file>

<file path=ppt/slides/_rels/slide24.xml.rels><?xml version="1.0" encoding="UTF-8" standalone="yes"?>
<Relationships xmlns="http://schemas.openxmlformats.org/package/2006/relationships"><Relationship Id="rId8" Type="http://schemas.openxmlformats.org/officeDocument/2006/relationships/image" Target="../media/image131.wmf"/><Relationship Id="rId13" Type="http://schemas.openxmlformats.org/officeDocument/2006/relationships/oleObject" Target="../embeddings/oleObject156.bin"/><Relationship Id="rId18" Type="http://schemas.openxmlformats.org/officeDocument/2006/relationships/oleObject" Target="../embeddings/oleObject160.bin"/><Relationship Id="rId3" Type="http://schemas.openxmlformats.org/officeDocument/2006/relationships/oleObject" Target="../embeddings/oleObject151.bin"/><Relationship Id="rId7" Type="http://schemas.openxmlformats.org/officeDocument/2006/relationships/oleObject" Target="../embeddings/oleObject153.bin"/><Relationship Id="rId12" Type="http://schemas.openxmlformats.org/officeDocument/2006/relationships/image" Target="../media/image133.wmf"/><Relationship Id="rId17" Type="http://schemas.openxmlformats.org/officeDocument/2006/relationships/oleObject" Target="../embeddings/oleObject159.bin"/><Relationship Id="rId2" Type="http://schemas.openxmlformats.org/officeDocument/2006/relationships/slideLayout" Target="../slideLayouts/slideLayout2.xml"/><Relationship Id="rId16" Type="http://schemas.openxmlformats.org/officeDocument/2006/relationships/oleObject" Target="../embeddings/oleObject158.bin"/><Relationship Id="rId20" Type="http://schemas.openxmlformats.org/officeDocument/2006/relationships/oleObject" Target="../embeddings/oleObject162.bin"/><Relationship Id="rId1" Type="http://schemas.openxmlformats.org/officeDocument/2006/relationships/vmlDrawing" Target="../drawings/vmlDrawing21.vml"/><Relationship Id="rId6" Type="http://schemas.openxmlformats.org/officeDocument/2006/relationships/image" Target="../media/image130.wmf"/><Relationship Id="rId11" Type="http://schemas.openxmlformats.org/officeDocument/2006/relationships/oleObject" Target="../embeddings/oleObject155.bin"/><Relationship Id="rId5" Type="http://schemas.openxmlformats.org/officeDocument/2006/relationships/oleObject" Target="../embeddings/oleObject152.bin"/><Relationship Id="rId15" Type="http://schemas.openxmlformats.org/officeDocument/2006/relationships/oleObject" Target="../embeddings/oleObject157.bin"/><Relationship Id="rId10" Type="http://schemas.openxmlformats.org/officeDocument/2006/relationships/image" Target="../media/image132.wmf"/><Relationship Id="rId19" Type="http://schemas.openxmlformats.org/officeDocument/2006/relationships/oleObject" Target="../embeddings/oleObject161.bin"/><Relationship Id="rId4" Type="http://schemas.openxmlformats.org/officeDocument/2006/relationships/image" Target="../media/image129.wmf"/><Relationship Id="rId9" Type="http://schemas.openxmlformats.org/officeDocument/2006/relationships/oleObject" Target="../embeddings/oleObject154.bin"/><Relationship Id="rId14" Type="http://schemas.openxmlformats.org/officeDocument/2006/relationships/image" Target="../media/image134.wmf"/></Relationships>
</file>

<file path=ppt/slides/_rels/slide25.xml.rels><?xml version="1.0" encoding="UTF-8" standalone="yes"?>
<Relationships xmlns="http://schemas.openxmlformats.org/package/2006/relationships"><Relationship Id="rId8" Type="http://schemas.openxmlformats.org/officeDocument/2006/relationships/image" Target="../media/image75.wmf"/><Relationship Id="rId13" Type="http://schemas.openxmlformats.org/officeDocument/2006/relationships/oleObject" Target="../embeddings/oleObject168.bin"/><Relationship Id="rId18" Type="http://schemas.openxmlformats.org/officeDocument/2006/relationships/image" Target="../media/image137.wmf"/><Relationship Id="rId26" Type="http://schemas.openxmlformats.org/officeDocument/2006/relationships/image" Target="../media/image141.wmf"/><Relationship Id="rId3" Type="http://schemas.openxmlformats.org/officeDocument/2006/relationships/oleObject" Target="../embeddings/oleObject163.bin"/><Relationship Id="rId21" Type="http://schemas.openxmlformats.org/officeDocument/2006/relationships/oleObject" Target="../embeddings/oleObject172.bin"/><Relationship Id="rId7" Type="http://schemas.openxmlformats.org/officeDocument/2006/relationships/oleObject" Target="../embeddings/oleObject165.bin"/><Relationship Id="rId12" Type="http://schemas.openxmlformats.org/officeDocument/2006/relationships/image" Target="../media/image104.wmf"/><Relationship Id="rId17" Type="http://schemas.openxmlformats.org/officeDocument/2006/relationships/oleObject" Target="../embeddings/oleObject170.bin"/><Relationship Id="rId25" Type="http://schemas.openxmlformats.org/officeDocument/2006/relationships/oleObject" Target="../embeddings/oleObject174.bin"/><Relationship Id="rId2" Type="http://schemas.openxmlformats.org/officeDocument/2006/relationships/slideLayout" Target="../slideLayouts/slideLayout2.xml"/><Relationship Id="rId16" Type="http://schemas.openxmlformats.org/officeDocument/2006/relationships/image" Target="../media/image136.wmf"/><Relationship Id="rId20" Type="http://schemas.openxmlformats.org/officeDocument/2006/relationships/image" Target="../media/image138.wmf"/><Relationship Id="rId1" Type="http://schemas.openxmlformats.org/officeDocument/2006/relationships/vmlDrawing" Target="../drawings/vmlDrawing22.vml"/><Relationship Id="rId6" Type="http://schemas.openxmlformats.org/officeDocument/2006/relationships/image" Target="../media/image73.wmf"/><Relationship Id="rId11" Type="http://schemas.openxmlformats.org/officeDocument/2006/relationships/oleObject" Target="../embeddings/oleObject167.bin"/><Relationship Id="rId24" Type="http://schemas.openxmlformats.org/officeDocument/2006/relationships/image" Target="../media/image140.wmf"/><Relationship Id="rId5" Type="http://schemas.openxmlformats.org/officeDocument/2006/relationships/oleObject" Target="../embeddings/oleObject164.bin"/><Relationship Id="rId15" Type="http://schemas.openxmlformats.org/officeDocument/2006/relationships/oleObject" Target="../embeddings/oleObject169.bin"/><Relationship Id="rId23" Type="http://schemas.openxmlformats.org/officeDocument/2006/relationships/oleObject" Target="../embeddings/oleObject173.bin"/><Relationship Id="rId10" Type="http://schemas.openxmlformats.org/officeDocument/2006/relationships/image" Target="../media/image77.wmf"/><Relationship Id="rId19" Type="http://schemas.openxmlformats.org/officeDocument/2006/relationships/oleObject" Target="../embeddings/oleObject171.bin"/><Relationship Id="rId4" Type="http://schemas.openxmlformats.org/officeDocument/2006/relationships/image" Target="../media/image72.wmf"/><Relationship Id="rId9" Type="http://schemas.openxmlformats.org/officeDocument/2006/relationships/oleObject" Target="../embeddings/oleObject166.bin"/><Relationship Id="rId14" Type="http://schemas.openxmlformats.org/officeDocument/2006/relationships/image" Target="../media/image135.wmf"/><Relationship Id="rId22" Type="http://schemas.openxmlformats.org/officeDocument/2006/relationships/image" Target="../media/image139.wmf"/></Relationships>
</file>

<file path=ppt/slides/_rels/slide26.xml.rels><?xml version="1.0" encoding="UTF-8" standalone="yes"?>
<Relationships xmlns="http://schemas.openxmlformats.org/package/2006/relationships"><Relationship Id="rId8" Type="http://schemas.openxmlformats.org/officeDocument/2006/relationships/image" Target="../media/image81.wmf"/><Relationship Id="rId13" Type="http://schemas.openxmlformats.org/officeDocument/2006/relationships/oleObject" Target="../embeddings/oleObject180.bin"/><Relationship Id="rId18" Type="http://schemas.openxmlformats.org/officeDocument/2006/relationships/image" Target="../media/image145.wmf"/><Relationship Id="rId3" Type="http://schemas.openxmlformats.org/officeDocument/2006/relationships/oleObject" Target="../embeddings/oleObject175.bin"/><Relationship Id="rId7" Type="http://schemas.openxmlformats.org/officeDocument/2006/relationships/oleObject" Target="../embeddings/oleObject177.bin"/><Relationship Id="rId12" Type="http://schemas.openxmlformats.org/officeDocument/2006/relationships/image" Target="../media/image99.wmf"/><Relationship Id="rId17" Type="http://schemas.openxmlformats.org/officeDocument/2006/relationships/oleObject" Target="../embeddings/oleObject182.bin"/><Relationship Id="rId2" Type="http://schemas.openxmlformats.org/officeDocument/2006/relationships/slideLayout" Target="../slideLayouts/slideLayout2.xml"/><Relationship Id="rId16" Type="http://schemas.openxmlformats.org/officeDocument/2006/relationships/image" Target="../media/image144.wmf"/><Relationship Id="rId20" Type="http://schemas.openxmlformats.org/officeDocument/2006/relationships/image" Target="../media/image146.wmf"/><Relationship Id="rId1" Type="http://schemas.openxmlformats.org/officeDocument/2006/relationships/vmlDrawing" Target="../drawings/vmlDrawing23.vml"/><Relationship Id="rId6" Type="http://schemas.openxmlformats.org/officeDocument/2006/relationships/image" Target="../media/image80.wmf"/><Relationship Id="rId11" Type="http://schemas.openxmlformats.org/officeDocument/2006/relationships/oleObject" Target="../embeddings/oleObject179.bin"/><Relationship Id="rId5" Type="http://schemas.openxmlformats.org/officeDocument/2006/relationships/oleObject" Target="../embeddings/oleObject176.bin"/><Relationship Id="rId15" Type="http://schemas.openxmlformats.org/officeDocument/2006/relationships/oleObject" Target="../embeddings/oleObject181.bin"/><Relationship Id="rId10" Type="http://schemas.openxmlformats.org/officeDocument/2006/relationships/image" Target="../media/image82.wmf"/><Relationship Id="rId19" Type="http://schemas.openxmlformats.org/officeDocument/2006/relationships/oleObject" Target="../embeddings/oleObject183.bin"/><Relationship Id="rId4" Type="http://schemas.openxmlformats.org/officeDocument/2006/relationships/image" Target="../media/image142.wmf"/><Relationship Id="rId9" Type="http://schemas.openxmlformats.org/officeDocument/2006/relationships/oleObject" Target="../embeddings/oleObject178.bin"/><Relationship Id="rId14" Type="http://schemas.openxmlformats.org/officeDocument/2006/relationships/image" Target="../media/image143.wmf"/></Relationships>
</file>

<file path=ppt/slides/_rels/slide27.xml.rels><?xml version="1.0" encoding="UTF-8" standalone="yes"?>
<Relationships xmlns="http://schemas.openxmlformats.org/package/2006/relationships"><Relationship Id="rId8" Type="http://schemas.openxmlformats.org/officeDocument/2006/relationships/image" Target="../media/image82.wmf"/><Relationship Id="rId13" Type="http://schemas.openxmlformats.org/officeDocument/2006/relationships/oleObject" Target="../embeddings/oleObject189.bin"/><Relationship Id="rId18" Type="http://schemas.openxmlformats.org/officeDocument/2006/relationships/image" Target="../media/image150.wmf"/><Relationship Id="rId3" Type="http://schemas.openxmlformats.org/officeDocument/2006/relationships/oleObject" Target="../embeddings/oleObject184.bin"/><Relationship Id="rId21" Type="http://schemas.openxmlformats.org/officeDocument/2006/relationships/oleObject" Target="../embeddings/oleObject193.bin"/><Relationship Id="rId7" Type="http://schemas.openxmlformats.org/officeDocument/2006/relationships/oleObject" Target="../embeddings/oleObject186.bin"/><Relationship Id="rId12" Type="http://schemas.openxmlformats.org/officeDocument/2006/relationships/image" Target="../media/image147.wmf"/><Relationship Id="rId17" Type="http://schemas.openxmlformats.org/officeDocument/2006/relationships/oleObject" Target="../embeddings/oleObject191.bin"/><Relationship Id="rId2" Type="http://schemas.openxmlformats.org/officeDocument/2006/relationships/slideLayout" Target="../slideLayouts/slideLayout2.xml"/><Relationship Id="rId16" Type="http://schemas.openxmlformats.org/officeDocument/2006/relationships/image" Target="../media/image149.wmf"/><Relationship Id="rId20" Type="http://schemas.openxmlformats.org/officeDocument/2006/relationships/image" Target="../media/image151.wmf"/><Relationship Id="rId1" Type="http://schemas.openxmlformats.org/officeDocument/2006/relationships/vmlDrawing" Target="../drawings/vmlDrawing24.vml"/><Relationship Id="rId6" Type="http://schemas.openxmlformats.org/officeDocument/2006/relationships/image" Target="../media/image81.wmf"/><Relationship Id="rId11" Type="http://schemas.openxmlformats.org/officeDocument/2006/relationships/oleObject" Target="../embeddings/oleObject188.bin"/><Relationship Id="rId5" Type="http://schemas.openxmlformats.org/officeDocument/2006/relationships/oleObject" Target="../embeddings/oleObject185.bin"/><Relationship Id="rId15" Type="http://schemas.openxmlformats.org/officeDocument/2006/relationships/oleObject" Target="../embeddings/oleObject190.bin"/><Relationship Id="rId10" Type="http://schemas.openxmlformats.org/officeDocument/2006/relationships/image" Target="../media/image99.wmf"/><Relationship Id="rId19" Type="http://schemas.openxmlformats.org/officeDocument/2006/relationships/oleObject" Target="../embeddings/oleObject192.bin"/><Relationship Id="rId4" Type="http://schemas.openxmlformats.org/officeDocument/2006/relationships/image" Target="../media/image80.wmf"/><Relationship Id="rId9" Type="http://schemas.openxmlformats.org/officeDocument/2006/relationships/oleObject" Target="../embeddings/oleObject187.bin"/><Relationship Id="rId14" Type="http://schemas.openxmlformats.org/officeDocument/2006/relationships/image" Target="../media/image148.wmf"/><Relationship Id="rId22" Type="http://schemas.openxmlformats.org/officeDocument/2006/relationships/image" Target="../media/image152.wmf"/></Relationships>
</file>

<file path=ppt/slides/_rels/slide28.xml.rels><?xml version="1.0" encoding="UTF-8" standalone="yes"?>
<Relationships xmlns="http://schemas.openxmlformats.org/package/2006/relationships"><Relationship Id="rId8" Type="http://schemas.openxmlformats.org/officeDocument/2006/relationships/image" Target="../media/image82.wmf"/><Relationship Id="rId13" Type="http://schemas.openxmlformats.org/officeDocument/2006/relationships/oleObject" Target="../embeddings/oleObject199.bin"/><Relationship Id="rId3" Type="http://schemas.openxmlformats.org/officeDocument/2006/relationships/oleObject" Target="../embeddings/oleObject194.bin"/><Relationship Id="rId7" Type="http://schemas.openxmlformats.org/officeDocument/2006/relationships/oleObject" Target="../embeddings/oleObject196.bin"/><Relationship Id="rId12" Type="http://schemas.openxmlformats.org/officeDocument/2006/relationships/image" Target="../media/image147.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81.wmf"/><Relationship Id="rId11" Type="http://schemas.openxmlformats.org/officeDocument/2006/relationships/oleObject" Target="../embeddings/oleObject198.bin"/><Relationship Id="rId5" Type="http://schemas.openxmlformats.org/officeDocument/2006/relationships/oleObject" Target="../embeddings/oleObject195.bin"/><Relationship Id="rId10" Type="http://schemas.openxmlformats.org/officeDocument/2006/relationships/image" Target="../media/image99.wmf"/><Relationship Id="rId4" Type="http://schemas.openxmlformats.org/officeDocument/2006/relationships/image" Target="../media/image80.wmf"/><Relationship Id="rId9" Type="http://schemas.openxmlformats.org/officeDocument/2006/relationships/oleObject" Target="../embeddings/oleObject197.bin"/><Relationship Id="rId14" Type="http://schemas.openxmlformats.org/officeDocument/2006/relationships/image" Target="../media/image153.wmf"/></Relationships>
</file>

<file path=ppt/slides/_rels/slide29.xml.rels><?xml version="1.0" encoding="UTF-8" standalone="yes"?>
<Relationships xmlns="http://schemas.openxmlformats.org/package/2006/relationships"><Relationship Id="rId8" Type="http://schemas.openxmlformats.org/officeDocument/2006/relationships/image" Target="../media/image80.wmf"/><Relationship Id="rId13" Type="http://schemas.openxmlformats.org/officeDocument/2006/relationships/oleObject" Target="../embeddings/oleObject205.bin"/><Relationship Id="rId18" Type="http://schemas.openxmlformats.org/officeDocument/2006/relationships/image" Target="../media/image88.wmf"/><Relationship Id="rId26" Type="http://schemas.openxmlformats.org/officeDocument/2006/relationships/image" Target="../media/image157.wmf"/><Relationship Id="rId3" Type="http://schemas.openxmlformats.org/officeDocument/2006/relationships/oleObject" Target="../embeddings/oleObject200.bin"/><Relationship Id="rId21" Type="http://schemas.openxmlformats.org/officeDocument/2006/relationships/oleObject" Target="../embeddings/oleObject209.bin"/><Relationship Id="rId7" Type="http://schemas.openxmlformats.org/officeDocument/2006/relationships/oleObject" Target="../embeddings/oleObject202.bin"/><Relationship Id="rId12" Type="http://schemas.openxmlformats.org/officeDocument/2006/relationships/image" Target="../media/image82.wmf"/><Relationship Id="rId17" Type="http://schemas.openxmlformats.org/officeDocument/2006/relationships/oleObject" Target="../embeddings/oleObject207.bin"/><Relationship Id="rId25" Type="http://schemas.openxmlformats.org/officeDocument/2006/relationships/oleObject" Target="../embeddings/oleObject211.bin"/><Relationship Id="rId2" Type="http://schemas.openxmlformats.org/officeDocument/2006/relationships/slideLayout" Target="../slideLayouts/slideLayout2.xml"/><Relationship Id="rId16" Type="http://schemas.openxmlformats.org/officeDocument/2006/relationships/image" Target="../media/image84.wmf"/><Relationship Id="rId20" Type="http://schemas.openxmlformats.org/officeDocument/2006/relationships/image" Target="../media/image89.wmf"/><Relationship Id="rId1" Type="http://schemas.openxmlformats.org/officeDocument/2006/relationships/vmlDrawing" Target="../drawings/vmlDrawing26.vml"/><Relationship Id="rId6" Type="http://schemas.openxmlformats.org/officeDocument/2006/relationships/image" Target="../media/image155.wmf"/><Relationship Id="rId11" Type="http://schemas.openxmlformats.org/officeDocument/2006/relationships/oleObject" Target="../embeddings/oleObject204.bin"/><Relationship Id="rId24" Type="http://schemas.openxmlformats.org/officeDocument/2006/relationships/image" Target="../media/image156.wmf"/><Relationship Id="rId5" Type="http://schemas.openxmlformats.org/officeDocument/2006/relationships/oleObject" Target="../embeddings/oleObject201.bin"/><Relationship Id="rId15" Type="http://schemas.openxmlformats.org/officeDocument/2006/relationships/oleObject" Target="../embeddings/oleObject206.bin"/><Relationship Id="rId23" Type="http://schemas.openxmlformats.org/officeDocument/2006/relationships/oleObject" Target="../embeddings/oleObject210.bin"/><Relationship Id="rId10" Type="http://schemas.openxmlformats.org/officeDocument/2006/relationships/image" Target="../media/image81.wmf"/><Relationship Id="rId19" Type="http://schemas.openxmlformats.org/officeDocument/2006/relationships/oleObject" Target="../embeddings/oleObject208.bin"/><Relationship Id="rId4" Type="http://schemas.openxmlformats.org/officeDocument/2006/relationships/image" Target="../media/image154.wmf"/><Relationship Id="rId9" Type="http://schemas.openxmlformats.org/officeDocument/2006/relationships/oleObject" Target="../embeddings/oleObject203.bin"/><Relationship Id="rId14" Type="http://schemas.openxmlformats.org/officeDocument/2006/relationships/image" Target="../media/image83.wmf"/><Relationship Id="rId22" Type="http://schemas.openxmlformats.org/officeDocument/2006/relationships/image" Target="../media/image147.wmf"/></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image" Target="../media/image9.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6.wmf"/><Relationship Id="rId17" Type="http://schemas.openxmlformats.org/officeDocument/2006/relationships/oleObject" Target="../embeddings/oleObject8.bin"/><Relationship Id="rId2" Type="http://schemas.openxmlformats.org/officeDocument/2006/relationships/slideLayout" Target="../slideLayouts/slideLayout7.xml"/><Relationship Id="rId16" Type="http://schemas.openxmlformats.org/officeDocument/2006/relationships/image" Target="../media/image8.wmf"/><Relationship Id="rId20" Type="http://schemas.openxmlformats.org/officeDocument/2006/relationships/image" Target="../media/image10.wmf"/><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24" Type="http://schemas.openxmlformats.org/officeDocument/2006/relationships/image" Target="../media/image12.wm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10" Type="http://schemas.openxmlformats.org/officeDocument/2006/relationships/image" Target="../media/image5.wmf"/><Relationship Id="rId19" Type="http://schemas.openxmlformats.org/officeDocument/2006/relationships/oleObject" Target="../embeddings/oleObject9.bin"/><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 Id="rId22" Type="http://schemas.openxmlformats.org/officeDocument/2006/relationships/image" Target="../media/image11.wmf"/></Relationships>
</file>

<file path=ppt/slides/_rels/slide4.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4.wmf"/><Relationship Id="rId5" Type="http://schemas.openxmlformats.org/officeDocument/2006/relationships/oleObject" Target="../embeddings/oleObject13.bin"/><Relationship Id="rId4" Type="http://schemas.openxmlformats.org/officeDocument/2006/relationships/image" Target="../media/image13.wmf"/></Relationships>
</file>

<file path=ppt/slides/_rels/slide5.x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oleObject" Target="../embeddings/oleObject20.bin"/><Relationship Id="rId18" Type="http://schemas.openxmlformats.org/officeDocument/2006/relationships/image" Target="../media/image23.wmf"/><Relationship Id="rId26" Type="http://schemas.openxmlformats.org/officeDocument/2006/relationships/image" Target="../media/image27.wmf"/><Relationship Id="rId3" Type="http://schemas.openxmlformats.org/officeDocument/2006/relationships/oleObject" Target="../embeddings/oleObject15.bin"/><Relationship Id="rId21" Type="http://schemas.openxmlformats.org/officeDocument/2006/relationships/oleObject" Target="../embeddings/oleObject24.bin"/><Relationship Id="rId7" Type="http://schemas.openxmlformats.org/officeDocument/2006/relationships/oleObject" Target="../embeddings/oleObject17.bin"/><Relationship Id="rId12" Type="http://schemas.openxmlformats.org/officeDocument/2006/relationships/image" Target="../media/image20.wmf"/><Relationship Id="rId17" Type="http://schemas.openxmlformats.org/officeDocument/2006/relationships/oleObject" Target="../embeddings/oleObject22.bin"/><Relationship Id="rId25" Type="http://schemas.openxmlformats.org/officeDocument/2006/relationships/oleObject" Target="../embeddings/oleObject26.bin"/><Relationship Id="rId2" Type="http://schemas.openxmlformats.org/officeDocument/2006/relationships/slideLayout" Target="../slideLayouts/slideLayout7.xml"/><Relationship Id="rId16" Type="http://schemas.openxmlformats.org/officeDocument/2006/relationships/image" Target="../media/image22.wmf"/><Relationship Id="rId20" Type="http://schemas.openxmlformats.org/officeDocument/2006/relationships/image" Target="../media/image24.wmf"/><Relationship Id="rId1" Type="http://schemas.openxmlformats.org/officeDocument/2006/relationships/vmlDrawing" Target="../drawings/vmlDrawing3.vml"/><Relationship Id="rId6" Type="http://schemas.openxmlformats.org/officeDocument/2006/relationships/image" Target="../media/image17.wmf"/><Relationship Id="rId11" Type="http://schemas.openxmlformats.org/officeDocument/2006/relationships/oleObject" Target="../embeddings/oleObject19.bin"/><Relationship Id="rId24" Type="http://schemas.openxmlformats.org/officeDocument/2006/relationships/image" Target="../media/image26.wmf"/><Relationship Id="rId5" Type="http://schemas.openxmlformats.org/officeDocument/2006/relationships/oleObject" Target="../embeddings/oleObject16.bin"/><Relationship Id="rId15" Type="http://schemas.openxmlformats.org/officeDocument/2006/relationships/oleObject" Target="../embeddings/oleObject21.bin"/><Relationship Id="rId23" Type="http://schemas.openxmlformats.org/officeDocument/2006/relationships/oleObject" Target="../embeddings/oleObject25.bin"/><Relationship Id="rId10" Type="http://schemas.openxmlformats.org/officeDocument/2006/relationships/image" Target="../media/image19.wmf"/><Relationship Id="rId19" Type="http://schemas.openxmlformats.org/officeDocument/2006/relationships/oleObject" Target="../embeddings/oleObject23.bin"/><Relationship Id="rId4" Type="http://schemas.openxmlformats.org/officeDocument/2006/relationships/image" Target="../media/image16.wmf"/><Relationship Id="rId9" Type="http://schemas.openxmlformats.org/officeDocument/2006/relationships/oleObject" Target="../embeddings/oleObject18.bin"/><Relationship Id="rId14" Type="http://schemas.openxmlformats.org/officeDocument/2006/relationships/image" Target="../media/image21.wmf"/><Relationship Id="rId22" Type="http://schemas.openxmlformats.org/officeDocument/2006/relationships/image" Target="../media/image2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9.wmf"/><Relationship Id="rId5" Type="http://schemas.openxmlformats.org/officeDocument/2006/relationships/oleObject" Target="../embeddings/oleObject28.bin"/><Relationship Id="rId4" Type="http://schemas.openxmlformats.org/officeDocument/2006/relationships/image" Target="../media/image28.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1.wmf"/><Relationship Id="rId5" Type="http://schemas.openxmlformats.org/officeDocument/2006/relationships/oleObject" Target="../embeddings/oleObject30.bin"/><Relationship Id="rId4" Type="http://schemas.openxmlformats.org/officeDocument/2006/relationships/image" Target="../media/image30.wmf"/></Relationships>
</file>

<file path=ppt/slides/_rels/slide8.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oleObject" Target="../embeddings/oleObject36.bin"/><Relationship Id="rId18" Type="http://schemas.openxmlformats.org/officeDocument/2006/relationships/image" Target="../media/image39.wmf"/><Relationship Id="rId3" Type="http://schemas.openxmlformats.org/officeDocument/2006/relationships/oleObject" Target="../embeddings/oleObject31.bin"/><Relationship Id="rId21" Type="http://schemas.openxmlformats.org/officeDocument/2006/relationships/oleObject" Target="../embeddings/oleObject40.bin"/><Relationship Id="rId7" Type="http://schemas.openxmlformats.org/officeDocument/2006/relationships/oleObject" Target="../embeddings/oleObject33.bin"/><Relationship Id="rId12" Type="http://schemas.openxmlformats.org/officeDocument/2006/relationships/image" Target="../media/image36.wmf"/><Relationship Id="rId17" Type="http://schemas.openxmlformats.org/officeDocument/2006/relationships/oleObject" Target="../embeddings/oleObject38.bin"/><Relationship Id="rId2" Type="http://schemas.openxmlformats.org/officeDocument/2006/relationships/slideLayout" Target="../slideLayouts/slideLayout12.xml"/><Relationship Id="rId16" Type="http://schemas.openxmlformats.org/officeDocument/2006/relationships/image" Target="../media/image38.wmf"/><Relationship Id="rId20" Type="http://schemas.openxmlformats.org/officeDocument/2006/relationships/image" Target="../media/image40.wmf"/><Relationship Id="rId1" Type="http://schemas.openxmlformats.org/officeDocument/2006/relationships/vmlDrawing" Target="../drawings/vmlDrawing6.vml"/><Relationship Id="rId6" Type="http://schemas.openxmlformats.org/officeDocument/2006/relationships/image" Target="../media/image33.wmf"/><Relationship Id="rId11" Type="http://schemas.openxmlformats.org/officeDocument/2006/relationships/oleObject" Target="../embeddings/oleObject35.bin"/><Relationship Id="rId5" Type="http://schemas.openxmlformats.org/officeDocument/2006/relationships/oleObject" Target="../embeddings/oleObject32.bin"/><Relationship Id="rId15" Type="http://schemas.openxmlformats.org/officeDocument/2006/relationships/oleObject" Target="../embeddings/oleObject37.bin"/><Relationship Id="rId10" Type="http://schemas.openxmlformats.org/officeDocument/2006/relationships/image" Target="../media/image35.wmf"/><Relationship Id="rId19" Type="http://schemas.openxmlformats.org/officeDocument/2006/relationships/oleObject" Target="../embeddings/oleObject39.bin"/><Relationship Id="rId4" Type="http://schemas.openxmlformats.org/officeDocument/2006/relationships/image" Target="../media/image32.wmf"/><Relationship Id="rId9" Type="http://schemas.openxmlformats.org/officeDocument/2006/relationships/oleObject" Target="../embeddings/oleObject34.bin"/><Relationship Id="rId14" Type="http://schemas.openxmlformats.org/officeDocument/2006/relationships/image" Target="../media/image37.wmf"/><Relationship Id="rId22" Type="http://schemas.openxmlformats.org/officeDocument/2006/relationships/image" Target="../media/image41.wmf"/></Relationships>
</file>

<file path=ppt/slides/_rels/slide9.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image" Target="../media/image43.wmf"/><Relationship Id="rId5" Type="http://schemas.openxmlformats.org/officeDocument/2006/relationships/oleObject" Target="../embeddings/oleObject42.bin"/><Relationship Id="rId4" Type="http://schemas.openxmlformats.org/officeDocument/2006/relationships/image" Target="../media/image4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2"/>
          <p:cNvSpPr txBox="1">
            <a:spLocks noChangeArrowheads="1"/>
          </p:cNvSpPr>
          <p:nvPr/>
        </p:nvSpPr>
        <p:spPr bwMode="auto">
          <a:xfrm>
            <a:off x="5019716" y="1146176"/>
            <a:ext cx="1928733" cy="461665"/>
          </a:xfrm>
          <a:prstGeom prst="rect">
            <a:avLst/>
          </a:prstGeom>
          <a:noFill/>
          <a:ln w="9525">
            <a:noFill/>
            <a:miter lim="800000"/>
            <a:headEnd/>
            <a:tailEnd/>
          </a:ln>
        </p:spPr>
        <p:txBody>
          <a:bodyPr wrap="none">
            <a:spAutoFit/>
          </a:bodyPr>
          <a:lstStyle/>
          <a:p>
            <a:pPr algn="ctr" eaLnBrk="0" hangingPunct="0"/>
            <a:r>
              <a:rPr lang="en-US" sz="2400" dirty="0">
                <a:solidFill>
                  <a:srgbClr val="FF9900"/>
                </a:solidFill>
              </a:rPr>
              <a:t>Spring 2024</a:t>
            </a:r>
            <a:endParaRPr lang="en-US" sz="3200" b="0" dirty="0">
              <a:solidFill>
                <a:srgbClr val="FF9900"/>
              </a:solidFill>
            </a:endParaRPr>
          </a:p>
        </p:txBody>
      </p:sp>
      <p:sp>
        <p:nvSpPr>
          <p:cNvPr id="27652" name="Rectangle 3"/>
          <p:cNvSpPr>
            <a:spLocks noChangeArrowheads="1"/>
          </p:cNvSpPr>
          <p:nvPr/>
        </p:nvSpPr>
        <p:spPr bwMode="auto">
          <a:xfrm>
            <a:off x="8570398" y="4894135"/>
            <a:ext cx="2667000" cy="701675"/>
          </a:xfrm>
          <a:prstGeom prst="rect">
            <a:avLst/>
          </a:prstGeom>
          <a:noFill/>
          <a:ln w="9525">
            <a:noFill/>
            <a:miter lim="800000"/>
            <a:headEnd/>
            <a:tailEnd/>
          </a:ln>
        </p:spPr>
        <p:txBody>
          <a:bodyPr>
            <a:spAutoFit/>
          </a:bodyPr>
          <a:lstStyle/>
          <a:p>
            <a:pPr algn="ctr" eaLnBrk="0" hangingPunct="0"/>
            <a:r>
              <a:rPr lang="en-US" sz="4000" b="0">
                <a:solidFill>
                  <a:srgbClr val="0000FF"/>
                </a:solidFill>
              </a:rPr>
              <a:t>Notes 23</a:t>
            </a:r>
            <a:endParaRPr lang="en-US" sz="4000" b="0" dirty="0">
              <a:solidFill>
                <a:srgbClr val="0000FF"/>
              </a:solidFill>
            </a:endParaRPr>
          </a:p>
        </p:txBody>
      </p:sp>
      <p:sp>
        <p:nvSpPr>
          <p:cNvPr id="41988" name="Text Box 4"/>
          <p:cNvSpPr txBox="1">
            <a:spLocks noChangeArrowheads="1"/>
          </p:cNvSpPr>
          <p:nvPr/>
        </p:nvSpPr>
        <p:spPr bwMode="auto">
          <a:xfrm>
            <a:off x="4779964" y="450850"/>
            <a:ext cx="2352675" cy="641350"/>
          </a:xfrm>
          <a:prstGeom prst="rect">
            <a:avLst/>
          </a:prstGeom>
          <a:noFill/>
          <a:ln w="12700">
            <a:noFill/>
            <a:miter lim="800000"/>
            <a:headEnd type="none" w="sm" len="sm"/>
            <a:tailEnd type="none" w="sm" len="sm"/>
          </a:ln>
          <a:effectLst/>
        </p:spPr>
        <p:txBody>
          <a:bodyPr>
            <a:spAutoFit/>
          </a:bodyPr>
          <a:lstStyle/>
          <a:p>
            <a:pPr>
              <a:defRPr/>
            </a:pPr>
            <a:r>
              <a:rPr lang="en-US" sz="3600" b="0">
                <a:solidFill>
                  <a:srgbClr val="FF9900"/>
                </a:solidFill>
                <a:effectLst>
                  <a:outerShdw blurRad="38100" dist="38100" dir="2700000" algn="tl">
                    <a:srgbClr val="C0C0C0"/>
                  </a:outerShdw>
                </a:effectLst>
              </a:rPr>
              <a:t>ECE 6345</a:t>
            </a:r>
          </a:p>
        </p:txBody>
      </p:sp>
      <p:sp>
        <p:nvSpPr>
          <p:cNvPr id="27654" name="Text Box 5"/>
          <p:cNvSpPr txBox="1">
            <a:spLocks noChangeArrowheads="1"/>
          </p:cNvSpPr>
          <p:nvPr/>
        </p:nvSpPr>
        <p:spPr bwMode="auto">
          <a:xfrm>
            <a:off x="4496280" y="1906589"/>
            <a:ext cx="3315331" cy="830997"/>
          </a:xfrm>
          <a:prstGeom prst="rect">
            <a:avLst/>
          </a:prstGeom>
          <a:noFill/>
          <a:ln w="9525">
            <a:noFill/>
            <a:miter lim="800000"/>
            <a:headEnd/>
            <a:tailEnd/>
          </a:ln>
        </p:spPr>
        <p:txBody>
          <a:bodyPr wrap="none">
            <a:spAutoFit/>
          </a:bodyPr>
          <a:lstStyle/>
          <a:p>
            <a:pPr algn="ctr" eaLnBrk="0" hangingPunct="0"/>
            <a:r>
              <a:rPr lang="en-US" sz="2400" b="0" dirty="0"/>
              <a:t>Prof. David R. Jackson</a:t>
            </a:r>
          </a:p>
          <a:p>
            <a:pPr algn="ctr" eaLnBrk="0" hangingPunct="0"/>
            <a:r>
              <a:rPr lang="en-US" sz="2400" b="0" dirty="0" err="1"/>
              <a:t>ECE</a:t>
            </a:r>
            <a:r>
              <a:rPr lang="en-US" sz="2400" b="0" dirty="0"/>
              <a:t> Dept.</a:t>
            </a:r>
          </a:p>
        </p:txBody>
      </p:sp>
      <p:pic>
        <p:nvPicPr>
          <p:cNvPr id="27655" name="Picture 6" descr="asp2"/>
          <p:cNvPicPr>
            <a:picLocks noChangeAspect="1" noChangeArrowheads="1"/>
          </p:cNvPicPr>
          <p:nvPr/>
        </p:nvPicPr>
        <p:blipFill>
          <a:blip r:embed="rId2" cstate="print"/>
          <a:srcRect/>
          <a:stretch>
            <a:fillRect/>
          </a:stretch>
        </p:blipFill>
        <p:spPr bwMode="auto">
          <a:xfrm>
            <a:off x="920193" y="3699262"/>
            <a:ext cx="3749675" cy="2535237"/>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endParaRPr lang="en-US"/>
          </a:p>
          <a:p>
            <a:pPr>
              <a:defRPr/>
            </a:pPr>
            <a:fld id="{80E6A980-0511-4342-8489-403933CF1FA6}"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8199" name="Rectangle 6"/>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8200" name="Rectangle 8"/>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8201" name="Rectangle 10"/>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37261" name="Rectangle 13"/>
          <p:cNvSpPr>
            <a:spLocks noChangeArrowheads="1"/>
          </p:cNvSpPr>
          <p:nvPr/>
        </p:nvSpPr>
        <p:spPr bwMode="auto">
          <a:xfrm>
            <a:off x="5114925" y="250826"/>
            <a:ext cx="1562100"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Poles</a:t>
            </a:r>
          </a:p>
        </p:txBody>
      </p:sp>
      <p:graphicFrame>
        <p:nvGraphicFramePr>
          <p:cNvPr id="8194" name="Object 14"/>
          <p:cNvGraphicFramePr>
            <a:graphicFrameLocks noChangeAspect="1"/>
          </p:cNvGraphicFramePr>
          <p:nvPr>
            <p:extLst>
              <p:ext uri="{D42A27DB-BD31-4B8C-83A1-F6EECF244321}">
                <p14:modId xmlns:p14="http://schemas.microsoft.com/office/powerpoint/2010/main" val="3288672049"/>
              </p:ext>
            </p:extLst>
          </p:nvPr>
        </p:nvGraphicFramePr>
        <p:xfrm>
          <a:off x="3586637" y="1956245"/>
          <a:ext cx="3223596" cy="1177147"/>
        </p:xfrm>
        <a:graphic>
          <a:graphicData uri="http://schemas.openxmlformats.org/presentationml/2006/ole">
            <mc:AlternateContent xmlns:mc="http://schemas.openxmlformats.org/markup-compatibility/2006">
              <mc:Choice xmlns:v="urn:schemas-microsoft-com:vml" Requires="v">
                <p:oleObj spid="_x0000_s8202" name="Equation" r:id="rId3" imgW="1612800" imgH="583920" progId="Equation.DSMT4">
                  <p:embed/>
                </p:oleObj>
              </mc:Choice>
              <mc:Fallback>
                <p:oleObj name="Equation" r:id="rId3" imgW="1612800" imgH="583920" progId="Equation.DSMT4">
                  <p:embed/>
                  <p:pic>
                    <p:nvPicPr>
                      <p:cNvPr id="0" name="Object 14"/>
                      <p:cNvPicPr>
                        <a:picLocks noChangeAspect="1" noChangeArrowheads="1"/>
                      </p:cNvPicPr>
                      <p:nvPr/>
                    </p:nvPicPr>
                    <p:blipFill>
                      <a:blip r:embed="rId4"/>
                      <a:srcRect/>
                      <a:stretch>
                        <a:fillRect/>
                      </a:stretch>
                    </p:blipFill>
                    <p:spPr bwMode="auto">
                      <a:xfrm>
                        <a:off x="3586637" y="1956245"/>
                        <a:ext cx="3223596" cy="1177147"/>
                      </a:xfrm>
                      <a:prstGeom prst="rect">
                        <a:avLst/>
                      </a:prstGeom>
                      <a:noFill/>
                    </p:spPr>
                  </p:pic>
                </p:oleObj>
              </mc:Fallback>
            </mc:AlternateContent>
          </a:graphicData>
        </a:graphic>
      </p:graphicFrame>
      <p:sp>
        <p:nvSpPr>
          <p:cNvPr id="8203" name="Text Box 16"/>
          <p:cNvSpPr txBox="1">
            <a:spLocks noChangeArrowheads="1"/>
          </p:cNvSpPr>
          <p:nvPr/>
        </p:nvSpPr>
        <p:spPr bwMode="auto">
          <a:xfrm>
            <a:off x="504826" y="1294239"/>
            <a:ext cx="7451725" cy="400050"/>
          </a:xfrm>
          <a:prstGeom prst="rect">
            <a:avLst/>
          </a:prstGeom>
          <a:noFill/>
          <a:ln w="9525">
            <a:noFill/>
            <a:miter lim="800000"/>
            <a:headEnd/>
            <a:tailEnd/>
          </a:ln>
        </p:spPr>
        <p:txBody>
          <a:bodyPr wrap="none">
            <a:spAutoFit/>
          </a:bodyPr>
          <a:lstStyle/>
          <a:p>
            <a:r>
              <a:rPr lang="en-US" sz="2000" b="0" dirty="0">
                <a:solidFill>
                  <a:srgbClr val="0000FF"/>
                </a:solidFill>
              </a:rPr>
              <a:t>Poles occur when either of the following conditions are satisfied:</a:t>
            </a:r>
          </a:p>
        </p:txBody>
      </p:sp>
      <p:sp>
        <p:nvSpPr>
          <p:cNvPr id="8204" name="Rectangle 17"/>
          <p:cNvSpPr>
            <a:spLocks noChangeArrowheads="1"/>
          </p:cNvSpPr>
          <p:nvPr/>
        </p:nvSpPr>
        <p:spPr bwMode="auto">
          <a:xfrm>
            <a:off x="2549526" y="3638551"/>
            <a:ext cx="525463" cy="276225"/>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a:solidFill>
                  <a:srgbClr val="0000FF"/>
                </a:solidFill>
              </a:rPr>
              <a:t>TM</a:t>
            </a:r>
            <a:r>
              <a:rPr lang="en-US" sz="2000" b="0" i="1" baseline="-25000">
                <a:solidFill>
                  <a:srgbClr val="0000FF"/>
                </a:solidFill>
                <a:latin typeface="Times New Roman" pitchFamily="18" charset="0"/>
                <a:cs typeface="Times New Roman" pitchFamily="18" charset="0"/>
              </a:rPr>
              <a:t>z</a:t>
            </a:r>
            <a:r>
              <a:rPr lang="en-US" sz="2000" b="0">
                <a:solidFill>
                  <a:srgbClr val="0000FF"/>
                </a:solidFill>
              </a:rPr>
              <a:t>:</a:t>
            </a:r>
          </a:p>
        </p:txBody>
      </p:sp>
      <p:graphicFrame>
        <p:nvGraphicFramePr>
          <p:cNvPr id="8196" name="Object 18"/>
          <p:cNvGraphicFramePr>
            <a:graphicFrameLocks noChangeAspect="1"/>
          </p:cNvGraphicFramePr>
          <p:nvPr>
            <p:extLst>
              <p:ext uri="{D42A27DB-BD31-4B8C-83A1-F6EECF244321}">
                <p14:modId xmlns:p14="http://schemas.microsoft.com/office/powerpoint/2010/main" val="1461631227"/>
              </p:ext>
            </p:extLst>
          </p:nvPr>
        </p:nvGraphicFramePr>
        <p:xfrm>
          <a:off x="3403628" y="4094863"/>
          <a:ext cx="3902075" cy="1112838"/>
        </p:xfrm>
        <a:graphic>
          <a:graphicData uri="http://schemas.openxmlformats.org/presentationml/2006/ole">
            <mc:AlternateContent xmlns:mc="http://schemas.openxmlformats.org/markup-compatibility/2006">
              <mc:Choice xmlns:v="urn:schemas-microsoft-com:vml" Requires="v">
                <p:oleObj spid="_x0000_s8203" name="Equation" r:id="rId5" imgW="1790640" imgH="507960" progId="Equation.DSMT4">
                  <p:embed/>
                </p:oleObj>
              </mc:Choice>
              <mc:Fallback>
                <p:oleObj name="Equation" r:id="rId5" imgW="1790640" imgH="507960" progId="Equation.DSMT4">
                  <p:embed/>
                  <p:pic>
                    <p:nvPicPr>
                      <p:cNvPr id="0" name="Object 18"/>
                      <p:cNvPicPr>
                        <a:picLocks noChangeAspect="1" noChangeArrowheads="1"/>
                      </p:cNvPicPr>
                      <p:nvPr/>
                    </p:nvPicPr>
                    <p:blipFill>
                      <a:blip r:embed="rId6"/>
                      <a:srcRect/>
                      <a:stretch>
                        <a:fillRect/>
                      </a:stretch>
                    </p:blipFill>
                    <p:spPr bwMode="auto">
                      <a:xfrm>
                        <a:off x="3403628" y="4094863"/>
                        <a:ext cx="3902075" cy="1112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Slide Number Placeholder 12"/>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3"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9234"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9235"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9236"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59799" name="Rectangle 23"/>
          <p:cNvSpPr>
            <a:spLocks noChangeArrowheads="1"/>
          </p:cNvSpPr>
          <p:nvPr/>
        </p:nvSpPr>
        <p:spPr bwMode="auto">
          <a:xfrm>
            <a:off x="4362451" y="165101"/>
            <a:ext cx="3459163"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Poles (cont.)</a:t>
            </a:r>
          </a:p>
        </p:txBody>
      </p:sp>
      <p:graphicFrame>
        <p:nvGraphicFramePr>
          <p:cNvPr id="9218" name="Object 25"/>
          <p:cNvGraphicFramePr>
            <a:graphicFrameLocks noChangeAspect="1"/>
          </p:cNvGraphicFramePr>
          <p:nvPr>
            <p:extLst>
              <p:ext uri="{D42A27DB-BD31-4B8C-83A1-F6EECF244321}">
                <p14:modId xmlns:p14="http://schemas.microsoft.com/office/powerpoint/2010/main" val="1917655831"/>
              </p:ext>
            </p:extLst>
          </p:nvPr>
        </p:nvGraphicFramePr>
        <p:xfrm>
          <a:off x="5979356" y="1849082"/>
          <a:ext cx="1736725" cy="1041400"/>
        </p:xfrm>
        <a:graphic>
          <a:graphicData uri="http://schemas.openxmlformats.org/presentationml/2006/ole">
            <mc:AlternateContent xmlns:mc="http://schemas.openxmlformats.org/markup-compatibility/2006">
              <mc:Choice xmlns:v="urn:schemas-microsoft-com:vml" Requires="v">
                <p:oleObj spid="_x0000_s9276" name="Equation" r:id="rId3" imgW="965160" imgH="583920" progId="Equation.DSMT4">
                  <p:embed/>
                </p:oleObj>
              </mc:Choice>
              <mc:Fallback>
                <p:oleObj name="Equation" r:id="rId3" imgW="965160" imgH="583920" progId="Equation.DSMT4">
                  <p:embed/>
                  <p:pic>
                    <p:nvPicPr>
                      <p:cNvPr id="0" name="Object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9356" y="1849082"/>
                        <a:ext cx="1736725" cy="1041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9" name="Object 26"/>
          <p:cNvGraphicFramePr>
            <a:graphicFrameLocks noChangeAspect="1"/>
          </p:cNvGraphicFramePr>
          <p:nvPr>
            <p:extLst>
              <p:ext uri="{D42A27DB-BD31-4B8C-83A1-F6EECF244321}">
                <p14:modId xmlns:p14="http://schemas.microsoft.com/office/powerpoint/2010/main" val="2056359138"/>
              </p:ext>
            </p:extLst>
          </p:nvPr>
        </p:nvGraphicFramePr>
        <p:xfrm>
          <a:off x="1614488" y="1854200"/>
          <a:ext cx="1266825" cy="955675"/>
        </p:xfrm>
        <a:graphic>
          <a:graphicData uri="http://schemas.openxmlformats.org/presentationml/2006/ole">
            <mc:AlternateContent xmlns:mc="http://schemas.openxmlformats.org/markup-compatibility/2006">
              <mc:Choice xmlns:v="urn:schemas-microsoft-com:vml" Requires="v">
                <p:oleObj spid="_x0000_s9277" name="Equation" r:id="rId5" imgW="711000" imgH="533160" progId="Equation.DSMT4">
                  <p:embed/>
                </p:oleObj>
              </mc:Choice>
              <mc:Fallback>
                <p:oleObj name="Equation" r:id="rId5" imgW="711000" imgH="533160" progId="Equation.DSMT4">
                  <p:embed/>
                  <p:pic>
                    <p:nvPicPr>
                      <p:cNvPr id="0" name="Object 26"/>
                      <p:cNvPicPr>
                        <a:picLocks noChangeAspect="1" noChangeArrowheads="1"/>
                      </p:cNvPicPr>
                      <p:nvPr/>
                    </p:nvPicPr>
                    <p:blipFill>
                      <a:blip r:embed="rId6"/>
                      <a:srcRect/>
                      <a:stretch>
                        <a:fillRect/>
                      </a:stretch>
                    </p:blipFill>
                    <p:spPr bwMode="auto">
                      <a:xfrm>
                        <a:off x="1614488" y="1854200"/>
                        <a:ext cx="1266825" cy="955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0" name="Object 27"/>
          <p:cNvGraphicFramePr>
            <a:graphicFrameLocks noChangeAspect="1"/>
          </p:cNvGraphicFramePr>
          <p:nvPr>
            <p:extLst>
              <p:ext uri="{D42A27DB-BD31-4B8C-83A1-F6EECF244321}">
                <p14:modId xmlns:p14="http://schemas.microsoft.com/office/powerpoint/2010/main" val="2364367291"/>
              </p:ext>
            </p:extLst>
          </p:nvPr>
        </p:nvGraphicFramePr>
        <p:xfrm>
          <a:off x="3254375" y="1871663"/>
          <a:ext cx="1384300" cy="946150"/>
        </p:xfrm>
        <a:graphic>
          <a:graphicData uri="http://schemas.openxmlformats.org/presentationml/2006/ole">
            <mc:AlternateContent xmlns:mc="http://schemas.openxmlformats.org/markup-compatibility/2006">
              <mc:Choice xmlns:v="urn:schemas-microsoft-com:vml" Requires="v">
                <p:oleObj spid="_x0000_s9278" name="Equation" r:id="rId7" imgW="774360" imgH="533160" progId="Equation.DSMT4">
                  <p:embed/>
                </p:oleObj>
              </mc:Choice>
              <mc:Fallback>
                <p:oleObj name="Equation" r:id="rId7" imgW="774360" imgH="533160" progId="Equation.DSMT4">
                  <p:embed/>
                  <p:pic>
                    <p:nvPicPr>
                      <p:cNvPr id="0" name="Object 27"/>
                      <p:cNvPicPr>
                        <a:picLocks noChangeAspect="1" noChangeArrowheads="1"/>
                      </p:cNvPicPr>
                      <p:nvPr/>
                    </p:nvPicPr>
                    <p:blipFill>
                      <a:blip r:embed="rId8"/>
                      <a:srcRect/>
                      <a:stretch>
                        <a:fillRect/>
                      </a:stretch>
                    </p:blipFill>
                    <p:spPr bwMode="auto">
                      <a:xfrm>
                        <a:off x="3254375" y="1871663"/>
                        <a:ext cx="1384300" cy="946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38" name="Rectangle 28"/>
          <p:cNvSpPr>
            <a:spLocks noChangeArrowheads="1"/>
          </p:cNvSpPr>
          <p:nvPr/>
        </p:nvSpPr>
        <p:spPr bwMode="auto">
          <a:xfrm>
            <a:off x="926936" y="3007556"/>
            <a:ext cx="1979709" cy="307777"/>
          </a:xfrm>
          <a:prstGeom prst="rect">
            <a:avLst/>
          </a:prstGeom>
          <a:noFill/>
          <a:ln w="9525">
            <a:noFill/>
            <a:miter lim="800000"/>
            <a:headEnd/>
            <a:tailEnd/>
          </a:ln>
        </p:spPr>
        <p:txBody>
          <a:bodyPr wrap="none" lIns="0" tIns="0" rIns="0" bIns="0">
            <a:spAutoFit/>
          </a:bodyPr>
          <a:lstStyle/>
          <a:p>
            <a:pPr>
              <a:spcBef>
                <a:spcPct val="20000"/>
              </a:spcBef>
            </a:pPr>
            <a:r>
              <a:rPr lang="en-US" sz="2000" b="0" dirty="0">
                <a:solidFill>
                  <a:srgbClr val="0000FF"/>
                </a:solidFill>
              </a:rPr>
              <a:t>Hence, we have: </a:t>
            </a:r>
          </a:p>
        </p:txBody>
      </p:sp>
      <p:graphicFrame>
        <p:nvGraphicFramePr>
          <p:cNvPr id="9221" name="Object 29"/>
          <p:cNvGraphicFramePr>
            <a:graphicFrameLocks noChangeAspect="1"/>
          </p:cNvGraphicFramePr>
          <p:nvPr>
            <p:extLst>
              <p:ext uri="{D42A27DB-BD31-4B8C-83A1-F6EECF244321}">
                <p14:modId xmlns:p14="http://schemas.microsoft.com/office/powerpoint/2010/main" val="2825624557"/>
              </p:ext>
            </p:extLst>
          </p:nvPr>
        </p:nvGraphicFramePr>
        <p:xfrm>
          <a:off x="3632225" y="3457433"/>
          <a:ext cx="1295400" cy="534988"/>
        </p:xfrm>
        <a:graphic>
          <a:graphicData uri="http://schemas.openxmlformats.org/presentationml/2006/ole">
            <mc:AlternateContent xmlns:mc="http://schemas.openxmlformats.org/markup-compatibility/2006">
              <mc:Choice xmlns:v="urn:schemas-microsoft-com:vml" Requires="v">
                <p:oleObj spid="_x0000_s9279" name="Equation" r:id="rId9" imgW="482391" imgH="203112" progId="Equation.3">
                  <p:embed/>
                </p:oleObj>
              </mc:Choice>
              <mc:Fallback>
                <p:oleObj name="Equation" r:id="rId9" imgW="482391" imgH="203112" progId="Equation.3">
                  <p:embed/>
                  <p:pic>
                    <p:nvPicPr>
                      <p:cNvPr id="0" name="Object 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2225" y="3457433"/>
                        <a:ext cx="1295400" cy="534988"/>
                      </a:xfrm>
                      <a:prstGeom prst="rect">
                        <a:avLst/>
                      </a:prstGeom>
                      <a:solidFill>
                        <a:srgbClr val="FFFF99"/>
                      </a:solidFill>
                    </p:spPr>
                  </p:pic>
                </p:oleObj>
              </mc:Fallback>
            </mc:AlternateContent>
          </a:graphicData>
        </a:graphic>
      </p:graphicFrame>
      <p:sp>
        <p:nvSpPr>
          <p:cNvPr id="9239" name="Text Box 31"/>
          <p:cNvSpPr txBox="1">
            <a:spLocks noChangeArrowheads="1"/>
          </p:cNvSpPr>
          <p:nvPr/>
        </p:nvSpPr>
        <p:spPr bwMode="auto">
          <a:xfrm>
            <a:off x="341194" y="837379"/>
            <a:ext cx="11566478" cy="707886"/>
          </a:xfrm>
          <a:prstGeom prst="rect">
            <a:avLst/>
          </a:prstGeom>
          <a:noFill/>
          <a:ln w="9525">
            <a:noFill/>
            <a:miter lim="800000"/>
            <a:headEnd/>
            <a:tailEnd/>
          </a:ln>
        </p:spPr>
        <p:txBody>
          <a:bodyPr wrap="square">
            <a:spAutoFit/>
          </a:bodyPr>
          <a:lstStyle/>
          <a:p>
            <a:r>
              <a:rPr lang="en-US" sz="2000" b="0" dirty="0">
                <a:solidFill>
                  <a:srgbClr val="0000FF"/>
                </a:solidFill>
              </a:rPr>
              <a:t>This equation coincides with the well-known Transverse Resonance Equation (TRE) </a:t>
            </a:r>
            <a:r>
              <a:rPr lang="en-US" sz="2000" b="0" dirty="0" smtClean="0">
                <a:solidFill>
                  <a:srgbClr val="0000FF"/>
                </a:solidFill>
              </a:rPr>
              <a:t>in microwave engineering for </a:t>
            </a:r>
            <a:r>
              <a:rPr lang="en-US" sz="2000" b="0" dirty="0">
                <a:solidFill>
                  <a:srgbClr val="0000FF"/>
                </a:solidFill>
              </a:rPr>
              <a:t>determining the characteristic equation of a guided mode </a:t>
            </a:r>
            <a:r>
              <a:rPr lang="en-US" sz="2000" b="0" dirty="0"/>
              <a:t>(</a:t>
            </a:r>
            <a:r>
              <a:rPr lang="en-US" sz="2000" b="0" dirty="0" err="1"/>
              <a:t>e.g</a:t>
            </a:r>
            <a:r>
              <a:rPr lang="en-US" sz="2000" b="0" dirty="0"/>
              <a:t>, TM</a:t>
            </a:r>
            <a:r>
              <a:rPr lang="en-US" sz="2000" b="0" baseline="-25000" dirty="0"/>
              <a:t>0</a:t>
            </a:r>
            <a:r>
              <a:rPr lang="en-US" sz="2000" b="0" dirty="0"/>
              <a:t> SW mode</a:t>
            </a:r>
            <a:r>
              <a:rPr lang="en-US" sz="2000" dirty="0"/>
              <a:t>).</a:t>
            </a:r>
          </a:p>
        </p:txBody>
      </p:sp>
      <p:graphicFrame>
        <p:nvGraphicFramePr>
          <p:cNvPr id="9222" name="Object 44"/>
          <p:cNvGraphicFramePr>
            <a:graphicFrameLocks noChangeAspect="1"/>
          </p:cNvGraphicFramePr>
          <p:nvPr>
            <p:extLst>
              <p:ext uri="{D42A27DB-BD31-4B8C-83A1-F6EECF244321}">
                <p14:modId xmlns:p14="http://schemas.microsoft.com/office/powerpoint/2010/main" val="3447401105"/>
              </p:ext>
            </p:extLst>
          </p:nvPr>
        </p:nvGraphicFramePr>
        <p:xfrm>
          <a:off x="991311" y="4661113"/>
          <a:ext cx="3187700" cy="531812"/>
        </p:xfrm>
        <a:graphic>
          <a:graphicData uri="http://schemas.openxmlformats.org/presentationml/2006/ole">
            <mc:AlternateContent xmlns:mc="http://schemas.openxmlformats.org/markup-compatibility/2006">
              <mc:Choice xmlns:v="urn:schemas-microsoft-com:vml" Requires="v">
                <p:oleObj spid="_x0000_s9280" name="Equation" r:id="rId11" imgW="1523880" imgH="253800" progId="Equation.DSMT4">
                  <p:embed/>
                </p:oleObj>
              </mc:Choice>
              <mc:Fallback>
                <p:oleObj name="Equation" r:id="rId11" imgW="1523880" imgH="253800" progId="Equation.DSMT4">
                  <p:embed/>
                  <p:pic>
                    <p:nvPicPr>
                      <p:cNvPr id="0" name="Object 44"/>
                      <p:cNvPicPr>
                        <a:picLocks noChangeAspect="1" noChangeArrowheads="1"/>
                      </p:cNvPicPr>
                      <p:nvPr/>
                    </p:nvPicPr>
                    <p:blipFill>
                      <a:blip r:embed="rId12"/>
                      <a:srcRect/>
                      <a:stretch>
                        <a:fillRect/>
                      </a:stretch>
                    </p:blipFill>
                    <p:spPr bwMode="auto">
                      <a:xfrm>
                        <a:off x="991311" y="4661113"/>
                        <a:ext cx="318770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40" name="Text Box 45"/>
          <p:cNvSpPr txBox="1">
            <a:spLocks noChangeArrowheads="1"/>
          </p:cNvSpPr>
          <p:nvPr/>
        </p:nvSpPr>
        <p:spPr bwMode="auto">
          <a:xfrm>
            <a:off x="8028983" y="2122133"/>
            <a:ext cx="1924050" cy="366713"/>
          </a:xfrm>
          <a:prstGeom prst="rect">
            <a:avLst/>
          </a:prstGeom>
          <a:noFill/>
          <a:ln w="9525">
            <a:noFill/>
            <a:miter lim="800000"/>
            <a:headEnd/>
            <a:tailEnd/>
          </a:ln>
        </p:spPr>
        <p:txBody>
          <a:bodyPr wrap="none">
            <a:spAutoFit/>
          </a:bodyPr>
          <a:lstStyle/>
          <a:p>
            <a:r>
              <a:rPr lang="en-US" b="0" dirty="0"/>
              <a:t>(Kirchhoff’s laws)</a:t>
            </a:r>
          </a:p>
        </p:txBody>
      </p:sp>
      <p:sp>
        <p:nvSpPr>
          <p:cNvPr id="9241" name="Rectangle 46"/>
          <p:cNvSpPr>
            <a:spLocks noChangeArrowheads="1"/>
          </p:cNvSpPr>
          <p:nvPr/>
        </p:nvSpPr>
        <p:spPr bwMode="auto">
          <a:xfrm>
            <a:off x="307075" y="4112240"/>
            <a:ext cx="1671851"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This gives us:</a:t>
            </a:r>
          </a:p>
        </p:txBody>
      </p:sp>
      <p:grpSp>
        <p:nvGrpSpPr>
          <p:cNvPr id="2" name="Group 1">
            <a:extLst>
              <a:ext uri="{FF2B5EF4-FFF2-40B4-BE49-F238E27FC236}">
                <a16:creationId xmlns:a16="http://schemas.microsoft.com/office/drawing/2014/main" id="{9F1EF5D3-38B0-FD53-0A2A-F172A3859B79}"/>
              </a:ext>
            </a:extLst>
          </p:cNvPr>
          <p:cNvGrpSpPr/>
          <p:nvPr/>
        </p:nvGrpSpPr>
        <p:grpSpPr>
          <a:xfrm>
            <a:off x="7183496" y="3452363"/>
            <a:ext cx="3537745" cy="2946092"/>
            <a:chOff x="6432869" y="3554721"/>
            <a:chExt cx="3537745" cy="2946092"/>
          </a:xfrm>
        </p:grpSpPr>
        <p:graphicFrame>
          <p:nvGraphicFramePr>
            <p:cNvPr id="9228" name="Object 12"/>
            <p:cNvGraphicFramePr>
              <a:graphicFrameLocks noChangeAspect="1"/>
            </p:cNvGraphicFramePr>
            <p:nvPr>
              <p:extLst>
                <p:ext uri="{D42A27DB-BD31-4B8C-83A1-F6EECF244321}">
                  <p14:modId xmlns:p14="http://schemas.microsoft.com/office/powerpoint/2010/main" val="175646866"/>
                </p:ext>
              </p:extLst>
            </p:nvPr>
          </p:nvGraphicFramePr>
          <p:xfrm>
            <a:off x="6800387" y="5047919"/>
            <a:ext cx="650894" cy="531813"/>
          </p:xfrm>
          <a:graphic>
            <a:graphicData uri="http://schemas.openxmlformats.org/presentationml/2006/ole">
              <mc:AlternateContent xmlns:mc="http://schemas.openxmlformats.org/markup-compatibility/2006">
                <mc:Choice xmlns:v="urn:schemas-microsoft-com:vml" Requires="v">
                  <p:oleObj spid="_x0000_s9281" name="Equation" r:id="rId13" imgW="291960" imgH="241200" progId="Equation.DSMT4">
                    <p:embed/>
                  </p:oleObj>
                </mc:Choice>
                <mc:Fallback>
                  <p:oleObj name="Equation" r:id="rId13" imgW="291960" imgH="241200" progId="Equation.DSMT4">
                    <p:embed/>
                    <p:pic>
                      <p:nvPicPr>
                        <p:cNvPr id="0" name="Object 12"/>
                        <p:cNvPicPr>
                          <a:picLocks noChangeAspect="1" noChangeArrowheads="1"/>
                        </p:cNvPicPr>
                        <p:nvPr/>
                      </p:nvPicPr>
                      <p:blipFill>
                        <a:blip r:embed="rId14"/>
                        <a:srcRect/>
                        <a:stretch>
                          <a:fillRect/>
                        </a:stretch>
                      </p:blipFill>
                      <p:spPr bwMode="auto">
                        <a:xfrm>
                          <a:off x="6800387" y="5047919"/>
                          <a:ext cx="650894"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9" name="Object 34"/>
            <p:cNvGraphicFramePr>
              <a:graphicFrameLocks noChangeAspect="1"/>
            </p:cNvGraphicFramePr>
            <p:nvPr>
              <p:extLst>
                <p:ext uri="{D42A27DB-BD31-4B8C-83A1-F6EECF244321}">
                  <p14:modId xmlns:p14="http://schemas.microsoft.com/office/powerpoint/2010/main" val="3750499775"/>
                </p:ext>
              </p:extLst>
            </p:nvPr>
          </p:nvGraphicFramePr>
          <p:xfrm>
            <a:off x="8173614" y="5070144"/>
            <a:ext cx="647719" cy="531813"/>
          </p:xfrm>
          <a:graphic>
            <a:graphicData uri="http://schemas.openxmlformats.org/presentationml/2006/ole">
              <mc:AlternateContent xmlns:mc="http://schemas.openxmlformats.org/markup-compatibility/2006">
                <mc:Choice xmlns:v="urn:schemas-microsoft-com:vml" Requires="v">
                  <p:oleObj spid="_x0000_s9282" name="Equation" r:id="rId15" imgW="291960" imgH="241200" progId="Equation.DSMT4">
                    <p:embed/>
                  </p:oleObj>
                </mc:Choice>
                <mc:Fallback>
                  <p:oleObj name="Equation" r:id="rId15" imgW="291960" imgH="241200" progId="Equation.DSMT4">
                    <p:embed/>
                    <p:pic>
                      <p:nvPicPr>
                        <p:cNvPr id="0" name="Object 34"/>
                        <p:cNvPicPr>
                          <a:picLocks noChangeAspect="1" noChangeArrowheads="1"/>
                        </p:cNvPicPr>
                        <p:nvPr/>
                      </p:nvPicPr>
                      <p:blipFill>
                        <a:blip r:embed="rId16"/>
                        <a:srcRect/>
                        <a:stretch>
                          <a:fillRect/>
                        </a:stretch>
                      </p:blipFill>
                      <p:spPr bwMode="auto">
                        <a:xfrm>
                          <a:off x="8173614" y="5070144"/>
                          <a:ext cx="647719"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47" name="Line 35"/>
            <p:cNvSpPr>
              <a:spLocks noChangeShapeType="1"/>
            </p:cNvSpPr>
            <p:nvPr/>
          </p:nvSpPr>
          <p:spPr bwMode="auto">
            <a:xfrm rot="5400000">
              <a:off x="8148213" y="2728532"/>
              <a:ext cx="0" cy="3430687"/>
            </a:xfrm>
            <a:prstGeom prst="line">
              <a:avLst/>
            </a:prstGeom>
            <a:noFill/>
            <a:ln w="28575">
              <a:solidFill>
                <a:schemeClr val="tx1"/>
              </a:solidFill>
              <a:round/>
              <a:headEnd/>
              <a:tailEnd/>
            </a:ln>
          </p:spPr>
          <p:txBody>
            <a:bodyPr/>
            <a:lstStyle/>
            <a:p>
              <a:endParaRPr lang="en-US"/>
            </a:p>
          </p:txBody>
        </p:sp>
        <p:sp>
          <p:nvSpPr>
            <p:cNvPr id="9248" name="Line 36"/>
            <p:cNvSpPr>
              <a:spLocks noChangeShapeType="1"/>
            </p:cNvSpPr>
            <p:nvPr/>
          </p:nvSpPr>
          <p:spPr bwMode="auto">
            <a:xfrm rot="5400000">
              <a:off x="8175202" y="4344771"/>
              <a:ext cx="0" cy="3483076"/>
            </a:xfrm>
            <a:prstGeom prst="line">
              <a:avLst/>
            </a:prstGeom>
            <a:noFill/>
            <a:ln w="28575">
              <a:solidFill>
                <a:schemeClr val="tx1"/>
              </a:solidFill>
              <a:round/>
              <a:headEnd/>
              <a:tailEnd/>
            </a:ln>
          </p:spPr>
          <p:txBody>
            <a:bodyPr/>
            <a:lstStyle/>
            <a:p>
              <a:endParaRPr lang="en-US"/>
            </a:p>
          </p:txBody>
        </p:sp>
        <p:sp>
          <p:nvSpPr>
            <p:cNvPr id="9249" name="Oval 37"/>
            <p:cNvSpPr>
              <a:spLocks noChangeArrowheads="1"/>
            </p:cNvSpPr>
            <p:nvPr/>
          </p:nvSpPr>
          <p:spPr bwMode="auto">
            <a:xfrm rot="5400000">
              <a:off x="7665601" y="4379580"/>
              <a:ext cx="114300" cy="114303"/>
            </a:xfrm>
            <a:prstGeom prst="ellipse">
              <a:avLst/>
            </a:prstGeom>
            <a:solidFill>
              <a:schemeClr val="tx1"/>
            </a:solidFill>
            <a:ln w="19050">
              <a:solidFill>
                <a:schemeClr val="tx1"/>
              </a:solidFill>
              <a:round/>
              <a:headEnd/>
              <a:tailEnd/>
            </a:ln>
          </p:spPr>
          <p:txBody>
            <a:bodyPr wrap="none" anchor="ctr"/>
            <a:lstStyle/>
            <a:p>
              <a:endParaRPr lang="en-US"/>
            </a:p>
          </p:txBody>
        </p:sp>
        <p:sp>
          <p:nvSpPr>
            <p:cNvPr id="9250" name="Oval 38"/>
            <p:cNvSpPr>
              <a:spLocks noChangeArrowheads="1"/>
            </p:cNvSpPr>
            <p:nvPr/>
          </p:nvSpPr>
          <p:spPr bwMode="auto">
            <a:xfrm rot="5400000">
              <a:off x="7691002" y="6024395"/>
              <a:ext cx="114300" cy="114303"/>
            </a:xfrm>
            <a:prstGeom prst="ellipse">
              <a:avLst/>
            </a:prstGeom>
            <a:solidFill>
              <a:schemeClr val="tx1"/>
            </a:solidFill>
            <a:ln w="19050">
              <a:solidFill>
                <a:schemeClr val="tx1"/>
              </a:solidFill>
              <a:round/>
              <a:headEnd/>
              <a:tailEnd/>
            </a:ln>
          </p:spPr>
          <p:txBody>
            <a:bodyPr wrap="none" anchor="ctr"/>
            <a:lstStyle/>
            <a:p>
              <a:endParaRPr lang="en-US"/>
            </a:p>
          </p:txBody>
        </p:sp>
        <p:sp>
          <p:nvSpPr>
            <p:cNvPr id="9251" name="Line 39"/>
            <p:cNvSpPr>
              <a:spLocks noChangeShapeType="1"/>
            </p:cNvSpPr>
            <p:nvPr/>
          </p:nvSpPr>
          <p:spPr bwMode="auto">
            <a:xfrm rot="5400000" flipH="1">
              <a:off x="5617689" y="5263819"/>
              <a:ext cx="1652588" cy="0"/>
            </a:xfrm>
            <a:prstGeom prst="line">
              <a:avLst/>
            </a:prstGeom>
            <a:noFill/>
            <a:ln w="28575">
              <a:solidFill>
                <a:schemeClr val="tx1"/>
              </a:solidFill>
              <a:round/>
              <a:headEnd/>
              <a:tailEnd/>
            </a:ln>
          </p:spPr>
          <p:txBody>
            <a:bodyPr/>
            <a:lstStyle/>
            <a:p>
              <a:endParaRPr lang="en-US"/>
            </a:p>
          </p:txBody>
        </p:sp>
        <p:graphicFrame>
          <p:nvGraphicFramePr>
            <p:cNvPr id="9230" name="Object 40"/>
            <p:cNvGraphicFramePr>
              <a:graphicFrameLocks noChangeAspect="1"/>
            </p:cNvGraphicFramePr>
            <p:nvPr>
              <p:extLst>
                <p:ext uri="{D42A27DB-BD31-4B8C-83A1-F6EECF244321}">
                  <p14:modId xmlns:p14="http://schemas.microsoft.com/office/powerpoint/2010/main" val="2020509450"/>
                </p:ext>
              </p:extLst>
            </p:nvPr>
          </p:nvGraphicFramePr>
          <p:xfrm>
            <a:off x="7079013" y="3554721"/>
            <a:ext cx="677882" cy="496888"/>
          </p:xfrm>
          <a:graphic>
            <a:graphicData uri="http://schemas.openxmlformats.org/presentationml/2006/ole">
              <mc:AlternateContent xmlns:mc="http://schemas.openxmlformats.org/markup-compatibility/2006">
                <mc:Choice xmlns:v="urn:schemas-microsoft-com:vml" Requires="v">
                  <p:oleObj spid="_x0000_s9283" name="Equation" r:id="rId17" imgW="279360" imgH="203040" progId="Equation.DSMT4">
                    <p:embed/>
                  </p:oleObj>
                </mc:Choice>
                <mc:Fallback>
                  <p:oleObj name="Equation" r:id="rId17" imgW="279360" imgH="203040" progId="Equation.DSMT4">
                    <p:embed/>
                    <p:pic>
                      <p:nvPicPr>
                        <p:cNvPr id="0" name="Object 40"/>
                        <p:cNvPicPr>
                          <a:picLocks noChangeAspect="1" noChangeArrowheads="1"/>
                        </p:cNvPicPr>
                        <p:nvPr/>
                      </p:nvPicPr>
                      <p:blipFill>
                        <a:blip r:embed="rId18"/>
                        <a:srcRect/>
                        <a:stretch>
                          <a:fillRect/>
                        </a:stretch>
                      </p:blipFill>
                      <p:spPr bwMode="auto">
                        <a:xfrm>
                          <a:off x="7079013" y="3554721"/>
                          <a:ext cx="677882" cy="496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31" name="Object 41"/>
            <p:cNvGraphicFramePr>
              <a:graphicFrameLocks noChangeAspect="1"/>
            </p:cNvGraphicFramePr>
            <p:nvPr>
              <p:extLst>
                <p:ext uri="{D42A27DB-BD31-4B8C-83A1-F6EECF244321}">
                  <p14:modId xmlns:p14="http://schemas.microsoft.com/office/powerpoint/2010/main" val="3583695095"/>
                </p:ext>
              </p:extLst>
            </p:nvPr>
          </p:nvGraphicFramePr>
          <p:xfrm>
            <a:off x="7924653" y="3555669"/>
            <a:ext cx="677882" cy="496888"/>
          </p:xfrm>
          <a:graphic>
            <a:graphicData uri="http://schemas.openxmlformats.org/presentationml/2006/ole">
              <mc:AlternateContent xmlns:mc="http://schemas.openxmlformats.org/markup-compatibility/2006">
                <mc:Choice xmlns:v="urn:schemas-microsoft-com:vml" Requires="v">
                  <p:oleObj spid="_x0000_s9284" name="Equation" r:id="rId19" imgW="279360" imgH="203040" progId="Equation.DSMT4">
                    <p:embed/>
                  </p:oleObj>
                </mc:Choice>
                <mc:Fallback>
                  <p:oleObj name="Equation" r:id="rId19" imgW="279360" imgH="203040" progId="Equation.DSMT4">
                    <p:embed/>
                    <p:pic>
                      <p:nvPicPr>
                        <p:cNvPr id="0" name="Object 41"/>
                        <p:cNvPicPr>
                          <a:picLocks noChangeAspect="1" noChangeArrowheads="1"/>
                        </p:cNvPicPr>
                        <p:nvPr/>
                      </p:nvPicPr>
                      <p:blipFill>
                        <a:blip r:embed="rId20"/>
                        <a:srcRect/>
                        <a:stretch>
                          <a:fillRect/>
                        </a:stretch>
                      </p:blipFill>
                      <p:spPr bwMode="auto">
                        <a:xfrm>
                          <a:off x="7924653" y="3555669"/>
                          <a:ext cx="677882" cy="496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52" name="Line 42"/>
            <p:cNvSpPr>
              <a:spLocks noChangeShapeType="1"/>
            </p:cNvSpPr>
            <p:nvPr/>
          </p:nvSpPr>
          <p:spPr bwMode="auto">
            <a:xfrm flipH="1">
              <a:off x="7111546" y="4195432"/>
              <a:ext cx="490552" cy="0"/>
            </a:xfrm>
            <a:prstGeom prst="line">
              <a:avLst/>
            </a:prstGeom>
            <a:noFill/>
            <a:ln w="57150">
              <a:solidFill>
                <a:srgbClr val="CC0099"/>
              </a:solidFill>
              <a:round/>
              <a:headEnd/>
              <a:tailEnd type="triangle" w="med" len="med"/>
            </a:ln>
          </p:spPr>
          <p:txBody>
            <a:bodyPr/>
            <a:lstStyle/>
            <a:p>
              <a:endParaRPr lang="en-US"/>
            </a:p>
          </p:txBody>
        </p:sp>
        <p:sp>
          <p:nvSpPr>
            <p:cNvPr id="9253" name="Line 43"/>
            <p:cNvSpPr>
              <a:spLocks noChangeShapeType="1"/>
            </p:cNvSpPr>
            <p:nvPr/>
          </p:nvSpPr>
          <p:spPr bwMode="auto">
            <a:xfrm>
              <a:off x="7795778" y="4195432"/>
              <a:ext cx="490552" cy="0"/>
            </a:xfrm>
            <a:prstGeom prst="line">
              <a:avLst/>
            </a:prstGeom>
            <a:noFill/>
            <a:ln w="57150">
              <a:solidFill>
                <a:srgbClr val="CC0099"/>
              </a:solidFill>
              <a:round/>
              <a:headEnd/>
              <a:tailEnd type="triangle" w="med" len="med"/>
            </a:ln>
          </p:spPr>
          <p:txBody>
            <a:bodyPr/>
            <a:lstStyle/>
            <a:p>
              <a:endParaRPr lang="en-US"/>
            </a:p>
          </p:txBody>
        </p:sp>
        <p:sp>
          <p:nvSpPr>
            <p:cNvPr id="9244" name="Line 43"/>
            <p:cNvSpPr>
              <a:spLocks noChangeShapeType="1"/>
            </p:cNvSpPr>
            <p:nvPr/>
          </p:nvSpPr>
          <p:spPr bwMode="auto">
            <a:xfrm>
              <a:off x="8628714" y="4442418"/>
              <a:ext cx="490552" cy="0"/>
            </a:xfrm>
            <a:prstGeom prst="line">
              <a:avLst/>
            </a:prstGeom>
            <a:noFill/>
            <a:ln w="57150">
              <a:solidFill>
                <a:srgbClr val="0000FF"/>
              </a:solidFill>
              <a:round/>
              <a:headEnd/>
              <a:tailEnd type="triangle" w="med" len="med"/>
            </a:ln>
          </p:spPr>
          <p:txBody>
            <a:bodyPr/>
            <a:lstStyle/>
            <a:p>
              <a:endParaRPr lang="en-US"/>
            </a:p>
          </p:txBody>
        </p:sp>
        <p:graphicFrame>
          <p:nvGraphicFramePr>
            <p:cNvPr id="9226" name="Object 10"/>
            <p:cNvGraphicFramePr>
              <a:graphicFrameLocks noChangeAspect="1"/>
            </p:cNvGraphicFramePr>
            <p:nvPr>
              <p:extLst>
                <p:ext uri="{D42A27DB-BD31-4B8C-83A1-F6EECF244321}">
                  <p14:modId xmlns:p14="http://schemas.microsoft.com/office/powerpoint/2010/main" val="1182720999"/>
                </p:ext>
              </p:extLst>
            </p:nvPr>
          </p:nvGraphicFramePr>
          <p:xfrm>
            <a:off x="8843558" y="4547079"/>
            <a:ext cx="499376" cy="330563"/>
          </p:xfrm>
          <a:graphic>
            <a:graphicData uri="http://schemas.openxmlformats.org/presentationml/2006/ole">
              <mc:AlternateContent xmlns:mc="http://schemas.openxmlformats.org/markup-compatibility/2006">
                <mc:Choice xmlns:v="urn:schemas-microsoft-com:vml" Requires="v">
                  <p:oleObj spid="_x0000_s9285" name="Equation" r:id="rId21" imgW="304560" imgH="203040" progId="Equation.DSMT4">
                    <p:embed/>
                  </p:oleObj>
                </mc:Choice>
                <mc:Fallback>
                  <p:oleObj name="Equation" r:id="rId21" imgW="304560" imgH="203040" progId="Equation.DSMT4">
                    <p:embed/>
                    <p:pic>
                      <p:nvPicPr>
                        <p:cNvPr id="0" name="Object 1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843558" y="4547079"/>
                          <a:ext cx="499376" cy="330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45" name="TextBox 30"/>
            <p:cNvSpPr txBox="1">
              <a:spLocks noChangeArrowheads="1"/>
            </p:cNvSpPr>
            <p:nvPr/>
          </p:nvSpPr>
          <p:spPr bwMode="auto">
            <a:xfrm>
              <a:off x="9651287" y="4581075"/>
              <a:ext cx="319327" cy="369332"/>
            </a:xfrm>
            <a:prstGeom prst="rect">
              <a:avLst/>
            </a:prstGeom>
            <a:noFill/>
            <a:ln w="9525">
              <a:noFill/>
              <a:miter lim="800000"/>
              <a:headEnd/>
              <a:tailEnd/>
            </a:ln>
          </p:spPr>
          <p:txBody>
            <a:bodyPr wrap="none">
              <a:spAutoFit/>
            </a:bodyPr>
            <a:lstStyle/>
            <a:p>
              <a:r>
                <a:rPr lang="en-US">
                  <a:solidFill>
                    <a:srgbClr val="FF0000"/>
                  </a:solidFill>
                </a:rPr>
                <a:t>+</a:t>
              </a:r>
            </a:p>
          </p:txBody>
        </p:sp>
        <p:sp>
          <p:nvSpPr>
            <p:cNvPr id="9246" name="TextBox 31"/>
            <p:cNvSpPr txBox="1">
              <a:spLocks noChangeArrowheads="1"/>
            </p:cNvSpPr>
            <p:nvPr/>
          </p:nvSpPr>
          <p:spPr bwMode="auto">
            <a:xfrm>
              <a:off x="9707991" y="5573482"/>
              <a:ext cx="261618" cy="369332"/>
            </a:xfrm>
            <a:prstGeom prst="rect">
              <a:avLst/>
            </a:prstGeom>
            <a:noFill/>
            <a:ln w="9525">
              <a:noFill/>
              <a:miter lim="800000"/>
              <a:headEnd/>
              <a:tailEnd/>
            </a:ln>
          </p:spPr>
          <p:txBody>
            <a:bodyPr wrap="none">
              <a:spAutoFit/>
            </a:bodyPr>
            <a:lstStyle/>
            <a:p>
              <a:r>
                <a:rPr lang="en-US">
                  <a:solidFill>
                    <a:srgbClr val="FF0000"/>
                  </a:solidFill>
                </a:rPr>
                <a:t>-</a:t>
              </a:r>
            </a:p>
          </p:txBody>
        </p:sp>
        <p:graphicFrame>
          <p:nvGraphicFramePr>
            <p:cNvPr id="9227" name="Object 30"/>
            <p:cNvGraphicFramePr>
              <a:graphicFrameLocks noChangeAspect="1"/>
            </p:cNvGraphicFramePr>
            <p:nvPr>
              <p:extLst>
                <p:ext uri="{D42A27DB-BD31-4B8C-83A1-F6EECF244321}">
                  <p14:modId xmlns:p14="http://schemas.microsoft.com/office/powerpoint/2010/main" val="1915127536"/>
                </p:ext>
              </p:extLst>
            </p:nvPr>
          </p:nvGraphicFramePr>
          <p:xfrm>
            <a:off x="9380149" y="5124449"/>
            <a:ext cx="541354" cy="331788"/>
          </p:xfrm>
          <a:graphic>
            <a:graphicData uri="http://schemas.openxmlformats.org/presentationml/2006/ole">
              <mc:AlternateContent xmlns:mc="http://schemas.openxmlformats.org/markup-compatibility/2006">
                <mc:Choice xmlns:v="urn:schemas-microsoft-com:vml" Requires="v">
                  <p:oleObj spid="_x0000_s9286" name="Equation" r:id="rId23" imgW="330120" imgH="203040" progId="Equation.DSMT4">
                    <p:embed/>
                  </p:oleObj>
                </mc:Choice>
                <mc:Fallback>
                  <p:oleObj name="Equation" r:id="rId23" imgW="330120" imgH="203040" progId="Equation.DSMT4">
                    <p:embed/>
                    <p:pic>
                      <p:nvPicPr>
                        <p:cNvPr id="0" name="Object 3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9380149" y="5124449"/>
                          <a:ext cx="541354" cy="331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3" name="Object 31"/>
            <p:cNvGraphicFramePr>
              <a:graphicFrameLocks noChangeAspect="1"/>
            </p:cNvGraphicFramePr>
            <p:nvPr>
              <p:extLst>
                <p:ext uri="{D42A27DB-BD31-4B8C-83A1-F6EECF244321}">
                  <p14:modId xmlns:p14="http://schemas.microsoft.com/office/powerpoint/2010/main" val="2074485751"/>
                </p:ext>
              </p:extLst>
            </p:nvPr>
          </p:nvGraphicFramePr>
          <p:xfrm>
            <a:off x="7467600" y="6215063"/>
            <a:ext cx="552450" cy="285750"/>
          </p:xfrm>
          <a:graphic>
            <a:graphicData uri="http://schemas.openxmlformats.org/presentationml/2006/ole">
              <mc:AlternateContent xmlns:mc="http://schemas.openxmlformats.org/markup-compatibility/2006">
                <mc:Choice xmlns:v="urn:schemas-microsoft-com:vml" Requires="v">
                  <p:oleObj spid="_x0000_s9287" name="Equation" r:id="rId25" imgW="342720" imgH="177480" progId="Equation.DSMT4">
                    <p:embed/>
                  </p:oleObj>
                </mc:Choice>
                <mc:Fallback>
                  <p:oleObj name="Equation" r:id="rId25" imgW="342720" imgH="177480" progId="Equation.DSMT4">
                    <p:embed/>
                    <p:pic>
                      <p:nvPicPr>
                        <p:cNvPr id="0" name="Object 31"/>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467600" y="6215063"/>
                          <a:ext cx="552450" cy="28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9224" name="Object 32"/>
          <p:cNvGraphicFramePr>
            <a:graphicFrameLocks noChangeAspect="1"/>
          </p:cNvGraphicFramePr>
          <p:nvPr>
            <p:extLst>
              <p:ext uri="{D42A27DB-BD31-4B8C-83A1-F6EECF244321}">
                <p14:modId xmlns:p14="http://schemas.microsoft.com/office/powerpoint/2010/main" val="1945997353"/>
              </p:ext>
            </p:extLst>
          </p:nvPr>
        </p:nvGraphicFramePr>
        <p:xfrm>
          <a:off x="3509158" y="5539735"/>
          <a:ext cx="2100262" cy="519112"/>
        </p:xfrm>
        <a:graphic>
          <a:graphicData uri="http://schemas.openxmlformats.org/presentationml/2006/ole">
            <mc:AlternateContent xmlns:mc="http://schemas.openxmlformats.org/markup-compatibility/2006">
              <mc:Choice xmlns:v="urn:schemas-microsoft-com:vml" Requires="v">
                <p:oleObj spid="_x0000_s9288" name="Equation" r:id="rId27" imgW="1231560" imgH="304560" progId="Equation.DSMT4">
                  <p:embed/>
                </p:oleObj>
              </mc:Choice>
              <mc:Fallback>
                <p:oleObj name="Equation" r:id="rId27" imgW="1231560" imgH="304560" progId="Equation.DSMT4">
                  <p:embed/>
                  <p:pic>
                    <p:nvPicPr>
                      <p:cNvPr id="0" name="Object 32"/>
                      <p:cNvPicPr>
                        <a:picLocks noChangeAspect="1" noChangeArrowheads="1"/>
                      </p:cNvPicPr>
                      <p:nvPr/>
                    </p:nvPicPr>
                    <p:blipFill>
                      <a:blip r:embed="rId28"/>
                      <a:srcRect/>
                      <a:stretch>
                        <a:fillRect/>
                      </a:stretch>
                    </p:blipFill>
                    <p:spPr bwMode="auto">
                      <a:xfrm>
                        <a:off x="3509158" y="5539735"/>
                        <a:ext cx="2100262" cy="519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5" name="Object 33"/>
          <p:cNvGraphicFramePr>
            <a:graphicFrameLocks noChangeAspect="1"/>
          </p:cNvGraphicFramePr>
          <p:nvPr>
            <p:extLst>
              <p:ext uri="{D42A27DB-BD31-4B8C-83A1-F6EECF244321}">
                <p14:modId xmlns:p14="http://schemas.microsoft.com/office/powerpoint/2010/main" val="1064248796"/>
              </p:ext>
            </p:extLst>
          </p:nvPr>
        </p:nvGraphicFramePr>
        <p:xfrm>
          <a:off x="3522663" y="6091238"/>
          <a:ext cx="2045624" cy="577568"/>
        </p:xfrm>
        <a:graphic>
          <a:graphicData uri="http://schemas.openxmlformats.org/presentationml/2006/ole">
            <mc:AlternateContent xmlns:mc="http://schemas.openxmlformats.org/markup-compatibility/2006">
              <mc:Choice xmlns:v="urn:schemas-microsoft-com:vml" Requires="v">
                <p:oleObj spid="_x0000_s9289" name="Equation" r:id="rId29" imgW="1168200" imgH="330120" progId="Equation.DSMT4">
                  <p:embed/>
                </p:oleObj>
              </mc:Choice>
              <mc:Fallback>
                <p:oleObj name="Equation" r:id="rId29" imgW="1168200" imgH="330120" progId="Equation.DSMT4">
                  <p:embed/>
                  <p:pic>
                    <p:nvPicPr>
                      <p:cNvPr id="0" name="Object 33"/>
                      <p:cNvPicPr>
                        <a:picLocks noChangeAspect="1" noChangeArrowheads="1"/>
                      </p:cNvPicPr>
                      <p:nvPr/>
                    </p:nvPicPr>
                    <p:blipFill>
                      <a:blip r:embed="rId30"/>
                      <a:srcRect/>
                      <a:stretch>
                        <a:fillRect/>
                      </a:stretch>
                    </p:blipFill>
                    <p:spPr bwMode="auto">
                      <a:xfrm>
                        <a:off x="3522663" y="6091238"/>
                        <a:ext cx="2045624" cy="577568"/>
                      </a:xfrm>
                      <a:prstGeom prst="rect">
                        <a:avLst/>
                      </a:prstGeom>
                      <a:noFill/>
                    </p:spPr>
                  </p:pic>
                </p:oleObj>
              </mc:Fallback>
            </mc:AlternateContent>
          </a:graphicData>
        </a:graphic>
      </p:graphicFrame>
      <p:sp>
        <p:nvSpPr>
          <p:cNvPr id="38" name="Slide Number Placeholder 37"/>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11</a:t>
            </a:fld>
            <a:endParaRPr lang="en-US" dirty="0"/>
          </a:p>
        </p:txBody>
      </p:sp>
      <p:sp>
        <p:nvSpPr>
          <p:cNvPr id="39" name="TextBox 38"/>
          <p:cNvSpPr txBox="1"/>
          <p:nvPr/>
        </p:nvSpPr>
        <p:spPr>
          <a:xfrm>
            <a:off x="1902889" y="5906718"/>
            <a:ext cx="1099019" cy="369332"/>
          </a:xfrm>
          <a:prstGeom prst="rect">
            <a:avLst/>
          </a:prstGeom>
          <a:noFill/>
        </p:spPr>
        <p:txBody>
          <a:bodyPr wrap="none" rtlCol="0">
            <a:spAutoFit/>
          </a:bodyPr>
          <a:lstStyle/>
          <a:p>
            <a:r>
              <a:rPr lang="en-US" b="0" dirty="0"/>
              <a:t>TM</a:t>
            </a:r>
            <a:r>
              <a:rPr lang="en-US" b="0" baseline="-25000" dirty="0"/>
              <a:t>0</a:t>
            </a:r>
            <a:r>
              <a:rPr lang="en-US" b="0" dirty="0"/>
              <a:t> SW:</a:t>
            </a:r>
          </a:p>
        </p:txBody>
      </p:sp>
      <p:sp>
        <p:nvSpPr>
          <p:cNvPr id="3" name="Left Brace 2">
            <a:extLst>
              <a:ext uri="{FF2B5EF4-FFF2-40B4-BE49-F238E27FC236}">
                <a16:creationId xmlns:a16="http://schemas.microsoft.com/office/drawing/2014/main" id="{5612357B-0F5C-9E44-CC8A-2625BFC31819}"/>
              </a:ext>
            </a:extLst>
          </p:cNvPr>
          <p:cNvSpPr/>
          <p:nvPr/>
        </p:nvSpPr>
        <p:spPr bwMode="auto">
          <a:xfrm>
            <a:off x="3186752" y="5581934"/>
            <a:ext cx="225188" cy="1071350"/>
          </a:xfrm>
          <a:prstGeom prst="leftBrac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317204648"/>
              </p:ext>
            </p:extLst>
          </p:nvPr>
        </p:nvGraphicFramePr>
        <p:xfrm>
          <a:off x="1533524" y="3525837"/>
          <a:ext cx="1095375" cy="449385"/>
        </p:xfrm>
        <a:graphic>
          <a:graphicData uri="http://schemas.openxmlformats.org/presentationml/2006/ole">
            <mc:AlternateContent xmlns:mc="http://schemas.openxmlformats.org/markup-compatibility/2006">
              <mc:Choice xmlns:v="urn:schemas-microsoft-com:vml" Requires="v">
                <p:oleObj spid="_x0000_s9290" name="Equation" r:id="rId31" imgW="495000" imgH="203040" progId="Equation.DSMT4">
                  <p:embed/>
                </p:oleObj>
              </mc:Choice>
              <mc:Fallback>
                <p:oleObj name="Equation" r:id="rId31" imgW="495000" imgH="203040" progId="Equation.DSMT4">
                  <p:embed/>
                  <p:pic>
                    <p:nvPicPr>
                      <p:cNvPr id="0" name=""/>
                      <p:cNvPicPr/>
                      <p:nvPr/>
                    </p:nvPicPr>
                    <p:blipFill>
                      <a:blip r:embed="rId32"/>
                      <a:stretch>
                        <a:fillRect/>
                      </a:stretch>
                    </p:blipFill>
                    <p:spPr>
                      <a:xfrm>
                        <a:off x="1533524" y="3525837"/>
                        <a:ext cx="1095375" cy="449385"/>
                      </a:xfrm>
                      <a:prstGeom prst="rect">
                        <a:avLst/>
                      </a:prstGeom>
                    </p:spPr>
                  </p:pic>
                </p:oleObj>
              </mc:Fallback>
            </mc:AlternateContent>
          </a:graphicData>
        </a:graphic>
      </p:graphicFrame>
      <p:sp>
        <p:nvSpPr>
          <p:cNvPr id="5" name="Right Arrow 4"/>
          <p:cNvSpPr/>
          <p:nvPr/>
        </p:nvSpPr>
        <p:spPr bwMode="auto">
          <a:xfrm>
            <a:off x="2952750" y="3667125"/>
            <a:ext cx="266700" cy="228600"/>
          </a:xfrm>
          <a:prstGeom prst="rightArrow">
            <a:avLst/>
          </a:prstGeom>
          <a:solidFill>
            <a:srgbClr val="00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1" name="Rectangle 43"/>
          <p:cNvSpPr>
            <a:spLocks noChangeArrowheads="1"/>
          </p:cNvSpPr>
          <p:nvPr/>
        </p:nvSpPr>
        <p:spPr bwMode="auto">
          <a:xfrm>
            <a:off x="6362700" y="1701800"/>
            <a:ext cx="3848100" cy="4381500"/>
          </a:xfrm>
          <a:prstGeom prst="rect">
            <a:avLst/>
          </a:prstGeom>
          <a:solidFill>
            <a:schemeClr val="accent1"/>
          </a:solidFill>
          <a:ln w="9525">
            <a:noFill/>
            <a:miter lim="800000"/>
            <a:headEnd/>
            <a:tailEnd/>
          </a:ln>
        </p:spPr>
        <p:txBody>
          <a:bodyPr wrap="none" anchor="ctr"/>
          <a:lstStyle/>
          <a:p>
            <a:endParaRPr lang="en-US"/>
          </a:p>
        </p:txBody>
      </p:sp>
      <p:sp>
        <p:nvSpPr>
          <p:cNvPr id="10252" name="Rectangle 42"/>
          <p:cNvSpPr>
            <a:spLocks noChangeArrowheads="1"/>
          </p:cNvSpPr>
          <p:nvPr/>
        </p:nvSpPr>
        <p:spPr bwMode="auto">
          <a:xfrm>
            <a:off x="2082800" y="1701800"/>
            <a:ext cx="3848100" cy="4381500"/>
          </a:xfrm>
          <a:prstGeom prst="rect">
            <a:avLst/>
          </a:prstGeom>
          <a:solidFill>
            <a:schemeClr val="accent1"/>
          </a:solidFill>
          <a:ln w="9525">
            <a:noFill/>
            <a:miter lim="800000"/>
            <a:headEnd/>
            <a:tailEnd/>
          </a:ln>
        </p:spPr>
        <p:txBody>
          <a:bodyPr wrap="none" anchor="ctr"/>
          <a:lstStyle/>
          <a:p>
            <a:endParaRPr lang="en-US"/>
          </a:p>
        </p:txBody>
      </p:sp>
      <p:sp>
        <p:nvSpPr>
          <p:cNvPr id="10253"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0254"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0255"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0256"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82310" name="Rectangle 6"/>
          <p:cNvSpPr>
            <a:spLocks noChangeArrowheads="1"/>
          </p:cNvSpPr>
          <p:nvPr/>
        </p:nvSpPr>
        <p:spPr bwMode="auto">
          <a:xfrm>
            <a:off x="4224338" y="152401"/>
            <a:ext cx="3459162" cy="473075"/>
          </a:xfrm>
          <a:prstGeom prst="rect">
            <a:avLst/>
          </a:prstGeom>
          <a:noFill/>
          <a:ln w="9525">
            <a:noFill/>
            <a:miter lim="800000"/>
            <a:headEnd/>
            <a:tailEnd/>
          </a:ln>
          <a:effectLst/>
        </p:spPr>
        <p:txBody>
          <a:bodyPr anchor="ctr"/>
          <a:lstStyle/>
          <a:p>
            <a:pPr algn="ctr">
              <a:defRPr/>
            </a:pPr>
            <a:r>
              <a:rPr lang="en-US" sz="3600">
                <a:solidFill>
                  <a:srgbClr val="FF9933"/>
                </a:solidFill>
                <a:effectLst>
                  <a:outerShdw blurRad="38100" dist="38100" dir="2700000" algn="tl">
                    <a:srgbClr val="C0C0C0"/>
                  </a:outerShdw>
                </a:effectLst>
              </a:rPr>
              <a:t>Poles (cont.)</a:t>
            </a:r>
          </a:p>
        </p:txBody>
      </p:sp>
      <p:sp>
        <p:nvSpPr>
          <p:cNvPr id="10258" name="Text Box 12"/>
          <p:cNvSpPr txBox="1">
            <a:spLocks noChangeArrowheads="1"/>
          </p:cNvSpPr>
          <p:nvPr/>
        </p:nvSpPr>
        <p:spPr bwMode="auto">
          <a:xfrm>
            <a:off x="1271185" y="681323"/>
            <a:ext cx="1789113" cy="396875"/>
          </a:xfrm>
          <a:prstGeom prst="rect">
            <a:avLst/>
          </a:prstGeom>
          <a:noFill/>
          <a:ln w="9525">
            <a:noFill/>
            <a:miter lim="800000"/>
            <a:headEnd/>
            <a:tailEnd/>
          </a:ln>
        </p:spPr>
        <p:txBody>
          <a:bodyPr>
            <a:spAutoFit/>
          </a:bodyPr>
          <a:lstStyle/>
          <a:p>
            <a:r>
              <a:rPr lang="en-US" sz="2000" dirty="0">
                <a:solidFill>
                  <a:srgbClr val="FF3300"/>
                </a:solidFill>
              </a:rPr>
              <a:t>Comparison:</a:t>
            </a:r>
          </a:p>
        </p:txBody>
      </p:sp>
      <p:graphicFrame>
        <p:nvGraphicFramePr>
          <p:cNvPr id="10242" name="Object 25"/>
          <p:cNvGraphicFramePr>
            <a:graphicFrameLocks noChangeAspect="1"/>
          </p:cNvGraphicFramePr>
          <p:nvPr>
            <p:extLst>
              <p:ext uri="{D42A27DB-BD31-4B8C-83A1-F6EECF244321}">
                <p14:modId xmlns:p14="http://schemas.microsoft.com/office/powerpoint/2010/main" val="109484152"/>
              </p:ext>
            </p:extLst>
          </p:nvPr>
        </p:nvGraphicFramePr>
        <p:xfrm>
          <a:off x="6618288" y="1874839"/>
          <a:ext cx="3211512" cy="522287"/>
        </p:xfrm>
        <a:graphic>
          <a:graphicData uri="http://schemas.openxmlformats.org/presentationml/2006/ole">
            <mc:AlternateContent xmlns:mc="http://schemas.openxmlformats.org/markup-compatibility/2006">
              <mc:Choice xmlns:v="urn:schemas-microsoft-com:vml" Requires="v">
                <p:oleObj spid="_x0000_s10274" name="Equation" r:id="rId3" imgW="1562040" imgH="253800" progId="Equation.DSMT4">
                  <p:embed/>
                </p:oleObj>
              </mc:Choice>
              <mc:Fallback>
                <p:oleObj name="Equation" r:id="rId3" imgW="1562040" imgH="253800" progId="Equation.DSMT4">
                  <p:embed/>
                  <p:pic>
                    <p:nvPicPr>
                      <p:cNvPr id="0" name="Object 25"/>
                      <p:cNvPicPr>
                        <a:picLocks noChangeAspect="1" noChangeArrowheads="1"/>
                      </p:cNvPicPr>
                      <p:nvPr/>
                    </p:nvPicPr>
                    <p:blipFill>
                      <a:blip r:embed="rId4"/>
                      <a:srcRect/>
                      <a:stretch>
                        <a:fillRect/>
                      </a:stretch>
                    </p:blipFill>
                    <p:spPr bwMode="auto">
                      <a:xfrm>
                        <a:off x="6618288" y="1874839"/>
                        <a:ext cx="3211512"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3" name="Object 28"/>
          <p:cNvGraphicFramePr>
            <a:graphicFrameLocks noGrp="1" noChangeAspect="1"/>
          </p:cNvGraphicFramePr>
          <p:nvPr>
            <p:ph sz="quarter" idx="1"/>
            <p:extLst>
              <p:ext uri="{D42A27DB-BD31-4B8C-83A1-F6EECF244321}">
                <p14:modId xmlns:p14="http://schemas.microsoft.com/office/powerpoint/2010/main" val="286903902"/>
              </p:ext>
            </p:extLst>
          </p:nvPr>
        </p:nvGraphicFramePr>
        <p:xfrm>
          <a:off x="7556500" y="2622550"/>
          <a:ext cx="1092200" cy="1365250"/>
        </p:xfrm>
        <a:graphic>
          <a:graphicData uri="http://schemas.openxmlformats.org/presentationml/2006/ole">
            <mc:AlternateContent xmlns:mc="http://schemas.openxmlformats.org/markup-compatibility/2006">
              <mc:Choice xmlns:v="urn:schemas-microsoft-com:vml" Requires="v">
                <p:oleObj spid="_x0000_s10275" name="Equation" r:id="rId5" imgW="711000" imgH="888840" progId="Equation.DSMT4">
                  <p:embed/>
                </p:oleObj>
              </mc:Choice>
              <mc:Fallback>
                <p:oleObj name="Equation" r:id="rId5" imgW="711000" imgH="888840" progId="Equation.DSMT4">
                  <p:embed/>
                  <p:pic>
                    <p:nvPicPr>
                      <p:cNvPr id="0" name="Object 28"/>
                      <p:cNvPicPr>
                        <a:picLocks noChangeAspect="1" noChangeArrowheads="1"/>
                      </p:cNvPicPr>
                      <p:nvPr/>
                    </p:nvPicPr>
                    <p:blipFill>
                      <a:blip r:embed="rId6"/>
                      <a:srcRect/>
                      <a:stretch>
                        <a:fillRect/>
                      </a:stretch>
                    </p:blipFill>
                    <p:spPr bwMode="auto">
                      <a:xfrm>
                        <a:off x="7556500" y="2622550"/>
                        <a:ext cx="1092200" cy="1365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4" name="Object 30"/>
          <p:cNvGraphicFramePr>
            <a:graphicFrameLocks noGrp="1" noChangeAspect="1"/>
          </p:cNvGraphicFramePr>
          <p:nvPr>
            <p:ph sz="quarter" idx="2"/>
            <p:extLst>
              <p:ext uri="{D42A27DB-BD31-4B8C-83A1-F6EECF244321}">
                <p14:modId xmlns:p14="http://schemas.microsoft.com/office/powerpoint/2010/main" val="766605440"/>
              </p:ext>
            </p:extLst>
          </p:nvPr>
        </p:nvGraphicFramePr>
        <p:xfrm>
          <a:off x="2381250" y="1892301"/>
          <a:ext cx="3257550" cy="530225"/>
        </p:xfrm>
        <a:graphic>
          <a:graphicData uri="http://schemas.openxmlformats.org/presentationml/2006/ole">
            <mc:AlternateContent xmlns:mc="http://schemas.openxmlformats.org/markup-compatibility/2006">
              <mc:Choice xmlns:v="urn:schemas-microsoft-com:vml" Requires="v">
                <p:oleObj spid="_x0000_s10276" name="Equation" r:id="rId7" imgW="1562040" imgH="253800" progId="Equation.DSMT4">
                  <p:embed/>
                </p:oleObj>
              </mc:Choice>
              <mc:Fallback>
                <p:oleObj name="Equation" r:id="rId7" imgW="1562040" imgH="253800" progId="Equation.DSMT4">
                  <p:embed/>
                  <p:pic>
                    <p:nvPicPr>
                      <p:cNvPr id="0" name="Object 30"/>
                      <p:cNvPicPr>
                        <a:picLocks noChangeAspect="1" noChangeArrowheads="1"/>
                      </p:cNvPicPr>
                      <p:nvPr/>
                    </p:nvPicPr>
                    <p:blipFill>
                      <a:blip r:embed="rId8"/>
                      <a:srcRect/>
                      <a:stretch>
                        <a:fillRect/>
                      </a:stretch>
                    </p:blipFill>
                    <p:spPr bwMode="auto">
                      <a:xfrm>
                        <a:off x="2381250" y="1892301"/>
                        <a:ext cx="325755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5" name="Object 33"/>
          <p:cNvGraphicFramePr>
            <a:graphicFrameLocks noGrp="1" noChangeAspect="1"/>
          </p:cNvGraphicFramePr>
          <p:nvPr>
            <p:ph sz="quarter" idx="3"/>
            <p:extLst>
              <p:ext uri="{D42A27DB-BD31-4B8C-83A1-F6EECF244321}">
                <p14:modId xmlns:p14="http://schemas.microsoft.com/office/powerpoint/2010/main" val="3556409435"/>
              </p:ext>
            </p:extLst>
          </p:nvPr>
        </p:nvGraphicFramePr>
        <p:xfrm>
          <a:off x="3367206" y="2699651"/>
          <a:ext cx="1117600" cy="1397000"/>
        </p:xfrm>
        <a:graphic>
          <a:graphicData uri="http://schemas.openxmlformats.org/presentationml/2006/ole">
            <mc:AlternateContent xmlns:mc="http://schemas.openxmlformats.org/markup-compatibility/2006">
              <mc:Choice xmlns:v="urn:schemas-microsoft-com:vml" Requires="v">
                <p:oleObj spid="_x0000_s10277" name="Equation" r:id="rId9" imgW="711000" imgH="888840" progId="Equation.DSMT4">
                  <p:embed/>
                </p:oleObj>
              </mc:Choice>
              <mc:Fallback>
                <p:oleObj name="Equation" r:id="rId9" imgW="711000" imgH="888840" progId="Equation.DSMT4">
                  <p:embed/>
                  <p:pic>
                    <p:nvPicPr>
                      <p:cNvPr id="0" name="Object 33"/>
                      <p:cNvPicPr>
                        <a:picLocks noChangeAspect="1" noChangeArrowheads="1"/>
                      </p:cNvPicPr>
                      <p:nvPr/>
                    </p:nvPicPr>
                    <p:blipFill>
                      <a:blip r:embed="rId10"/>
                      <a:srcRect/>
                      <a:stretch>
                        <a:fillRect/>
                      </a:stretch>
                    </p:blipFill>
                    <p:spPr bwMode="auto">
                      <a:xfrm>
                        <a:off x="3367206" y="2699651"/>
                        <a:ext cx="1117600" cy="1397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6" name="Object 36"/>
          <p:cNvGraphicFramePr>
            <a:graphicFrameLocks noGrp="1" noChangeAspect="1"/>
          </p:cNvGraphicFramePr>
          <p:nvPr>
            <p:ph sz="quarter" idx="4"/>
            <p:extLst>
              <p:ext uri="{D42A27DB-BD31-4B8C-83A1-F6EECF244321}">
                <p14:modId xmlns:p14="http://schemas.microsoft.com/office/powerpoint/2010/main" val="2954309878"/>
              </p:ext>
            </p:extLst>
          </p:nvPr>
        </p:nvGraphicFramePr>
        <p:xfrm>
          <a:off x="2927278" y="4555014"/>
          <a:ext cx="2009069" cy="535603"/>
        </p:xfrm>
        <a:graphic>
          <a:graphicData uri="http://schemas.openxmlformats.org/presentationml/2006/ole">
            <mc:AlternateContent xmlns:mc="http://schemas.openxmlformats.org/markup-compatibility/2006">
              <mc:Choice xmlns:v="urn:schemas-microsoft-com:vml" Requires="v">
                <p:oleObj spid="_x0000_s10278" name="Equation" r:id="rId11" imgW="1143000" imgH="304560" progId="Equation.DSMT4">
                  <p:embed/>
                </p:oleObj>
              </mc:Choice>
              <mc:Fallback>
                <p:oleObj name="Equation" r:id="rId11" imgW="1143000" imgH="304560" progId="Equation.DSMT4">
                  <p:embed/>
                  <p:pic>
                    <p:nvPicPr>
                      <p:cNvPr id="0" name="Object 36"/>
                      <p:cNvPicPr>
                        <a:picLocks noChangeAspect="1" noChangeArrowheads="1"/>
                      </p:cNvPicPr>
                      <p:nvPr/>
                    </p:nvPicPr>
                    <p:blipFill>
                      <a:blip r:embed="rId12"/>
                      <a:srcRect/>
                      <a:stretch>
                        <a:fillRect/>
                      </a:stretch>
                    </p:blipFill>
                    <p:spPr bwMode="auto">
                      <a:xfrm>
                        <a:off x="2927278" y="4555014"/>
                        <a:ext cx="2009069" cy="535603"/>
                      </a:xfrm>
                      <a:prstGeom prst="rect">
                        <a:avLst/>
                      </a:prstGeom>
                      <a:noFill/>
                    </p:spPr>
                  </p:pic>
                </p:oleObj>
              </mc:Fallback>
            </mc:AlternateContent>
          </a:graphicData>
        </a:graphic>
      </p:graphicFrame>
      <p:graphicFrame>
        <p:nvGraphicFramePr>
          <p:cNvPr id="10247" name="Object 39"/>
          <p:cNvGraphicFramePr>
            <a:graphicFrameLocks noChangeAspect="1"/>
          </p:cNvGraphicFramePr>
          <p:nvPr/>
        </p:nvGraphicFramePr>
        <p:xfrm>
          <a:off x="2906713" y="5165725"/>
          <a:ext cx="1981200" cy="596900"/>
        </p:xfrm>
        <a:graphic>
          <a:graphicData uri="http://schemas.openxmlformats.org/presentationml/2006/ole">
            <mc:AlternateContent xmlns:mc="http://schemas.openxmlformats.org/markup-compatibility/2006">
              <mc:Choice xmlns:v="urn:schemas-microsoft-com:vml" Requires="v">
                <p:oleObj spid="_x0000_s10279" name="Equation" r:id="rId13" imgW="1054080" imgH="317160" progId="Equation.DSMT4">
                  <p:embed/>
                </p:oleObj>
              </mc:Choice>
              <mc:Fallback>
                <p:oleObj name="Equation" r:id="rId13" imgW="1054080" imgH="317160" progId="Equation.DSMT4">
                  <p:embed/>
                  <p:pic>
                    <p:nvPicPr>
                      <p:cNvPr id="0" name="Object 3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06713" y="5165725"/>
                        <a:ext cx="1981200"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8" name="Object 40"/>
          <p:cNvGraphicFramePr>
            <a:graphicFrameLocks noChangeAspect="1"/>
          </p:cNvGraphicFramePr>
          <p:nvPr>
            <p:extLst>
              <p:ext uri="{D42A27DB-BD31-4B8C-83A1-F6EECF244321}">
                <p14:modId xmlns:p14="http://schemas.microsoft.com/office/powerpoint/2010/main" val="3461133858"/>
              </p:ext>
            </p:extLst>
          </p:nvPr>
        </p:nvGraphicFramePr>
        <p:xfrm>
          <a:off x="7022911" y="4443081"/>
          <a:ext cx="2386013" cy="573087"/>
        </p:xfrm>
        <a:graphic>
          <a:graphicData uri="http://schemas.openxmlformats.org/presentationml/2006/ole">
            <mc:AlternateContent xmlns:mc="http://schemas.openxmlformats.org/markup-compatibility/2006">
              <mc:Choice xmlns:v="urn:schemas-microsoft-com:vml" Requires="v">
                <p:oleObj spid="_x0000_s10280" name="Equation" r:id="rId15" imgW="1269720" imgH="304560" progId="Equation.DSMT4">
                  <p:embed/>
                </p:oleObj>
              </mc:Choice>
              <mc:Fallback>
                <p:oleObj name="Equation" r:id="rId15" imgW="1269720" imgH="304560" progId="Equation.DSMT4">
                  <p:embed/>
                  <p:pic>
                    <p:nvPicPr>
                      <p:cNvPr id="0" name="Object 40"/>
                      <p:cNvPicPr>
                        <a:picLocks noChangeAspect="1" noChangeArrowheads="1"/>
                      </p:cNvPicPr>
                      <p:nvPr/>
                    </p:nvPicPr>
                    <p:blipFill>
                      <a:blip r:embed="rId16"/>
                      <a:srcRect/>
                      <a:stretch>
                        <a:fillRect/>
                      </a:stretch>
                    </p:blipFill>
                    <p:spPr bwMode="auto">
                      <a:xfrm>
                        <a:off x="7022911" y="4443081"/>
                        <a:ext cx="2386013" cy="573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9" name="Object 41"/>
          <p:cNvGraphicFramePr>
            <a:graphicFrameLocks noChangeAspect="1"/>
          </p:cNvGraphicFramePr>
          <p:nvPr>
            <p:extLst>
              <p:ext uri="{D42A27DB-BD31-4B8C-83A1-F6EECF244321}">
                <p14:modId xmlns:p14="http://schemas.microsoft.com/office/powerpoint/2010/main" val="66581004"/>
              </p:ext>
            </p:extLst>
          </p:nvPr>
        </p:nvGraphicFramePr>
        <p:xfrm>
          <a:off x="7016751" y="5076825"/>
          <a:ext cx="2219325" cy="596900"/>
        </p:xfrm>
        <a:graphic>
          <a:graphicData uri="http://schemas.openxmlformats.org/presentationml/2006/ole">
            <mc:AlternateContent xmlns:mc="http://schemas.openxmlformats.org/markup-compatibility/2006">
              <mc:Choice xmlns:v="urn:schemas-microsoft-com:vml" Requires="v">
                <p:oleObj spid="_x0000_s10281" name="Equation" r:id="rId17" imgW="1180800" imgH="317160" progId="Equation.DSMT4">
                  <p:embed/>
                </p:oleObj>
              </mc:Choice>
              <mc:Fallback>
                <p:oleObj name="Equation" r:id="rId17" imgW="1180800" imgH="317160" progId="Equation.DSMT4">
                  <p:embed/>
                  <p:pic>
                    <p:nvPicPr>
                      <p:cNvPr id="0" name="Object 41"/>
                      <p:cNvPicPr>
                        <a:picLocks noChangeAspect="1" noChangeArrowheads="1"/>
                      </p:cNvPicPr>
                      <p:nvPr/>
                    </p:nvPicPr>
                    <p:blipFill>
                      <a:blip r:embed="rId18"/>
                      <a:srcRect/>
                      <a:stretch>
                        <a:fillRect/>
                      </a:stretch>
                    </p:blipFill>
                    <p:spPr bwMode="auto">
                      <a:xfrm>
                        <a:off x="7016751" y="5076825"/>
                        <a:ext cx="2219325"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59" name="Text Box 44"/>
          <p:cNvSpPr txBox="1">
            <a:spLocks noChangeArrowheads="1"/>
          </p:cNvSpPr>
          <p:nvPr/>
        </p:nvSpPr>
        <p:spPr bwMode="auto">
          <a:xfrm>
            <a:off x="6753226" y="1169989"/>
            <a:ext cx="3236913" cy="396875"/>
          </a:xfrm>
          <a:prstGeom prst="rect">
            <a:avLst/>
          </a:prstGeom>
          <a:noFill/>
          <a:ln w="9525">
            <a:noFill/>
            <a:miter lim="800000"/>
            <a:headEnd/>
            <a:tailEnd/>
          </a:ln>
        </p:spPr>
        <p:txBody>
          <a:bodyPr>
            <a:spAutoFit/>
          </a:bodyPr>
          <a:lstStyle/>
          <a:p>
            <a:pPr algn="ctr"/>
            <a:r>
              <a:rPr lang="en-US" sz="2000" b="0" dirty="0">
                <a:solidFill>
                  <a:srgbClr val="0000FF"/>
                </a:solidFill>
              </a:rPr>
              <a:t>TRE (surface-wave mode)</a:t>
            </a:r>
          </a:p>
        </p:txBody>
      </p:sp>
      <p:sp>
        <p:nvSpPr>
          <p:cNvPr id="10260" name="Text Box 45"/>
          <p:cNvSpPr txBox="1">
            <a:spLocks noChangeArrowheads="1"/>
          </p:cNvSpPr>
          <p:nvPr/>
        </p:nvSpPr>
        <p:spPr bwMode="auto">
          <a:xfrm>
            <a:off x="3013075" y="1222375"/>
            <a:ext cx="2147888" cy="400050"/>
          </a:xfrm>
          <a:prstGeom prst="rect">
            <a:avLst/>
          </a:prstGeom>
          <a:noFill/>
          <a:ln w="9525">
            <a:noFill/>
            <a:miter lim="800000"/>
            <a:headEnd/>
            <a:tailEnd/>
          </a:ln>
        </p:spPr>
        <p:txBody>
          <a:bodyPr>
            <a:spAutoFit/>
          </a:bodyPr>
          <a:lstStyle/>
          <a:p>
            <a:pPr algn="ctr"/>
            <a:r>
              <a:rPr lang="en-US" sz="2000" b="0" dirty="0">
                <a:solidFill>
                  <a:srgbClr val="0000FF"/>
                </a:solidFill>
              </a:rPr>
              <a:t>Poles in </a:t>
            </a:r>
            <a:r>
              <a:rPr lang="en-US" sz="2000" b="0" i="1" dirty="0">
                <a:solidFill>
                  <a:srgbClr val="0000FF"/>
                </a:solidFill>
                <a:latin typeface="Times New Roman" pitchFamily="18" charset="0"/>
                <a:cs typeface="Times New Roman" pitchFamily="18" charset="0"/>
              </a:rPr>
              <a:t>k</a:t>
            </a:r>
            <a:r>
              <a:rPr lang="en-US" sz="2000" b="0" i="1" baseline="-25000" dirty="0">
                <a:solidFill>
                  <a:srgbClr val="0000FF"/>
                </a:solidFill>
                <a:latin typeface="Times New Roman" pitchFamily="18" charset="0"/>
                <a:cs typeface="Times New Roman" pitchFamily="18" charset="0"/>
              </a:rPr>
              <a:t>t</a:t>
            </a:r>
            <a:r>
              <a:rPr lang="en-US" sz="2000" b="0" dirty="0">
                <a:solidFill>
                  <a:srgbClr val="0000FF"/>
                </a:solidFill>
              </a:rPr>
              <a:t> plane</a:t>
            </a:r>
          </a:p>
        </p:txBody>
      </p:sp>
      <p:sp>
        <p:nvSpPr>
          <p:cNvPr id="10261" name="Text Box 46"/>
          <p:cNvSpPr txBox="1">
            <a:spLocks noChangeArrowheads="1"/>
          </p:cNvSpPr>
          <p:nvPr/>
        </p:nvSpPr>
        <p:spPr bwMode="auto">
          <a:xfrm>
            <a:off x="3495676" y="6246587"/>
            <a:ext cx="5319713" cy="396875"/>
          </a:xfrm>
          <a:prstGeom prst="rect">
            <a:avLst/>
          </a:prstGeom>
          <a:noFill/>
          <a:ln w="9525">
            <a:noFill/>
            <a:miter lim="800000"/>
            <a:headEnd/>
            <a:tailEnd/>
          </a:ln>
        </p:spPr>
        <p:txBody>
          <a:bodyPr>
            <a:spAutoFit/>
          </a:bodyPr>
          <a:lstStyle/>
          <a:p>
            <a:pPr algn="ctr"/>
            <a:r>
              <a:rPr lang="en-US" sz="2000" b="0" dirty="0">
                <a:solidFill>
                  <a:srgbClr val="0000FF"/>
                </a:solidFill>
              </a:rPr>
              <a:t>(A similar comparison holds for the TE case.)</a:t>
            </a:r>
          </a:p>
        </p:txBody>
      </p:sp>
      <p:sp>
        <p:nvSpPr>
          <p:cNvPr id="22" name="Slide Number Placeholder 21"/>
          <p:cNvSpPr>
            <a:spLocks noGrp="1"/>
          </p:cNvSpPr>
          <p:nvPr>
            <p:ph type="sldNum" sz="quarter" idx="12"/>
          </p:nvPr>
        </p:nvSpPr>
        <p:spPr/>
        <p:txBody>
          <a:bodyPr/>
          <a:lstStyle/>
          <a:p>
            <a:pPr>
              <a:defRPr/>
            </a:pPr>
            <a:endParaRPr lang="en-US"/>
          </a:p>
          <a:p>
            <a:pPr>
              <a:defRPr/>
            </a:pPr>
            <a:fld id="{7B5E1397-D3E8-481C-9869-380B5BCD8122}"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1269"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1270"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1271"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65926" name="Rectangle 6"/>
          <p:cNvSpPr>
            <a:spLocks noChangeArrowheads="1"/>
          </p:cNvSpPr>
          <p:nvPr/>
        </p:nvSpPr>
        <p:spPr bwMode="auto">
          <a:xfrm>
            <a:off x="4319588" y="176214"/>
            <a:ext cx="3459162"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Poles (cont.)</a:t>
            </a:r>
          </a:p>
        </p:txBody>
      </p:sp>
      <p:sp>
        <p:nvSpPr>
          <p:cNvPr id="11273" name="Rectangle 11"/>
          <p:cNvSpPr>
            <a:spLocks noChangeArrowheads="1"/>
          </p:cNvSpPr>
          <p:nvPr/>
        </p:nvSpPr>
        <p:spPr bwMode="auto">
          <a:xfrm>
            <a:off x="2222500" y="1247775"/>
            <a:ext cx="4006850" cy="274638"/>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a:solidFill>
                  <a:srgbClr val="0000FF"/>
                </a:solidFill>
              </a:rPr>
              <a:t>Hence, we have the conclusion that</a:t>
            </a:r>
          </a:p>
        </p:txBody>
      </p:sp>
      <p:graphicFrame>
        <p:nvGraphicFramePr>
          <p:cNvPr id="11266" name="Object 13"/>
          <p:cNvGraphicFramePr>
            <a:graphicFrameLocks noChangeAspect="1"/>
          </p:cNvGraphicFramePr>
          <p:nvPr>
            <p:extLst>
              <p:ext uri="{D42A27DB-BD31-4B8C-83A1-F6EECF244321}">
                <p14:modId xmlns:p14="http://schemas.microsoft.com/office/powerpoint/2010/main" val="2245215205"/>
              </p:ext>
            </p:extLst>
          </p:nvPr>
        </p:nvGraphicFramePr>
        <p:xfrm>
          <a:off x="4849339" y="1873417"/>
          <a:ext cx="1739900" cy="1371600"/>
        </p:xfrm>
        <a:graphic>
          <a:graphicData uri="http://schemas.openxmlformats.org/presentationml/2006/ole">
            <mc:AlternateContent xmlns:mc="http://schemas.openxmlformats.org/markup-compatibility/2006">
              <mc:Choice xmlns:v="urn:schemas-microsoft-com:vml" Requires="v">
                <p:oleObj spid="_x0000_s11270" name="Equation" r:id="rId3" imgW="672840" imgH="533160" progId="Equation.DSMT4">
                  <p:embed/>
                </p:oleObj>
              </mc:Choice>
              <mc:Fallback>
                <p:oleObj name="Equation" r:id="rId3" imgW="672840" imgH="533160" progId="Equation.DSMT4">
                  <p:embed/>
                  <p:pic>
                    <p:nvPicPr>
                      <p:cNvPr id="0" name="Object 13"/>
                      <p:cNvPicPr>
                        <a:picLocks noChangeAspect="1" noChangeArrowheads="1"/>
                      </p:cNvPicPr>
                      <p:nvPr/>
                    </p:nvPicPr>
                    <p:blipFill>
                      <a:blip r:embed="rId4"/>
                      <a:srcRect/>
                      <a:stretch>
                        <a:fillRect/>
                      </a:stretch>
                    </p:blipFill>
                    <p:spPr bwMode="auto">
                      <a:xfrm>
                        <a:off x="4849339" y="1873417"/>
                        <a:ext cx="1739900" cy="1371600"/>
                      </a:xfrm>
                      <a:prstGeom prst="rect">
                        <a:avLst/>
                      </a:prstGeom>
                      <a:solidFill>
                        <a:srgbClr val="FFFF99"/>
                      </a:solidFill>
                    </p:spPr>
                  </p:pic>
                </p:oleObj>
              </mc:Fallback>
            </mc:AlternateContent>
          </a:graphicData>
        </a:graphic>
      </p:graphicFrame>
      <p:sp>
        <p:nvSpPr>
          <p:cNvPr id="11274" name="Rectangle 15"/>
          <p:cNvSpPr>
            <a:spLocks noChangeArrowheads="1"/>
          </p:cNvSpPr>
          <p:nvPr/>
        </p:nvSpPr>
        <p:spPr bwMode="auto">
          <a:xfrm>
            <a:off x="416256" y="3965244"/>
            <a:ext cx="11320817" cy="307777"/>
          </a:xfrm>
          <a:prstGeom prst="rect">
            <a:avLst/>
          </a:prstGeom>
          <a:noFill/>
          <a:ln w="9525">
            <a:noFill/>
            <a:miter lim="800000"/>
            <a:headEnd/>
            <a:tailEnd/>
          </a:ln>
        </p:spPr>
        <p:txBody>
          <a:bodyPr wrap="square" lIns="0" tIns="0" rIns="0" bIns="0">
            <a:spAutoFit/>
          </a:bodyPr>
          <a:lstStyle/>
          <a:p>
            <a:pPr algn="ctr">
              <a:spcBef>
                <a:spcPct val="20000"/>
              </a:spcBef>
            </a:pPr>
            <a:r>
              <a:rPr lang="en-US" sz="2000" b="0" dirty="0">
                <a:solidFill>
                  <a:srgbClr val="0000FF"/>
                </a:solidFill>
              </a:rPr>
              <a:t>That is, the poles are located at the </a:t>
            </a:r>
            <a:r>
              <a:rPr lang="en-US" sz="2000" b="0" u="sng" dirty="0">
                <a:solidFill>
                  <a:srgbClr val="0000FF"/>
                </a:solidFill>
              </a:rPr>
              <a:t>wavenumbers of the guided modes</a:t>
            </a:r>
            <a:r>
              <a:rPr lang="en-US" sz="2000" b="0" dirty="0">
                <a:solidFill>
                  <a:srgbClr val="0000FF"/>
                </a:solidFill>
              </a:rPr>
              <a:t> (the surface-wave modes). </a:t>
            </a:r>
          </a:p>
        </p:txBody>
      </p:sp>
      <p:sp>
        <p:nvSpPr>
          <p:cNvPr id="11" name="Slide Number Placeholder 10"/>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13</a:t>
            </a:fld>
            <a:endParaRPr lang="en-US" dirty="0"/>
          </a:p>
        </p:txBody>
      </p:sp>
      <p:sp>
        <p:nvSpPr>
          <p:cNvPr id="12" name="TextBox 11"/>
          <p:cNvSpPr txBox="1"/>
          <p:nvPr/>
        </p:nvSpPr>
        <p:spPr>
          <a:xfrm>
            <a:off x="1395121" y="5332640"/>
            <a:ext cx="8985793" cy="369332"/>
          </a:xfrm>
          <a:prstGeom prst="rect">
            <a:avLst/>
          </a:prstGeom>
          <a:noFill/>
        </p:spPr>
        <p:txBody>
          <a:bodyPr wrap="none" rtlCol="0">
            <a:spAutoFit/>
          </a:bodyPr>
          <a:lstStyle/>
          <a:p>
            <a:pPr algn="ctr"/>
            <a:r>
              <a:rPr lang="en-US" dirty="0"/>
              <a:t>Note:</a:t>
            </a:r>
            <a:r>
              <a:rPr lang="en-US" b="0" dirty="0"/>
              <a:t> In most practical substrate cases, there is only a single TM</a:t>
            </a:r>
            <a:r>
              <a:rPr lang="en-US" b="0" baseline="-25000" dirty="0"/>
              <a:t>0</a:t>
            </a:r>
            <a:r>
              <a:rPr lang="en-US" b="0" dirty="0"/>
              <a:t> surface-wave mode.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0"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2301"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2302"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2303"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60806" name="Rectangle 6"/>
          <p:cNvSpPr>
            <a:spLocks noChangeArrowheads="1"/>
          </p:cNvSpPr>
          <p:nvPr/>
        </p:nvSpPr>
        <p:spPr bwMode="auto">
          <a:xfrm>
            <a:off x="4319588" y="207964"/>
            <a:ext cx="3459162"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Poles (cont.)</a:t>
            </a:r>
          </a:p>
        </p:txBody>
      </p:sp>
      <p:grpSp>
        <p:nvGrpSpPr>
          <p:cNvPr id="12305" name="Group 34"/>
          <p:cNvGrpSpPr>
            <a:grpSpLocks/>
          </p:cNvGrpSpPr>
          <p:nvPr/>
        </p:nvGrpSpPr>
        <p:grpSpPr bwMode="auto">
          <a:xfrm>
            <a:off x="2681288" y="2563813"/>
            <a:ext cx="6940550" cy="2565400"/>
            <a:chOff x="729" y="1615"/>
            <a:chExt cx="4372" cy="1616"/>
          </a:xfrm>
        </p:grpSpPr>
        <p:graphicFrame>
          <p:nvGraphicFramePr>
            <p:cNvPr id="12291" name="Object 14"/>
            <p:cNvGraphicFramePr>
              <a:graphicFrameLocks noChangeAspect="1"/>
            </p:cNvGraphicFramePr>
            <p:nvPr>
              <p:extLst>
                <p:ext uri="{D42A27DB-BD31-4B8C-83A1-F6EECF244321}">
                  <p14:modId xmlns:p14="http://schemas.microsoft.com/office/powerpoint/2010/main" val="3164667382"/>
                </p:ext>
              </p:extLst>
            </p:nvPr>
          </p:nvGraphicFramePr>
          <p:xfrm>
            <a:off x="3361" y="2399"/>
            <a:ext cx="377" cy="285"/>
          </p:xfrm>
          <a:graphic>
            <a:graphicData uri="http://schemas.openxmlformats.org/presentationml/2006/ole">
              <mc:AlternateContent xmlns:mc="http://schemas.openxmlformats.org/markup-compatibility/2006">
                <mc:Choice xmlns:v="urn:schemas-microsoft-com:vml" Requires="v">
                  <p:oleObj spid="_x0000_s12326" name="Equation" r:id="rId3" imgW="317160" imgH="241200" progId="Equation.DSMT4">
                    <p:embed/>
                  </p:oleObj>
                </mc:Choice>
                <mc:Fallback>
                  <p:oleObj name="Equation" r:id="rId3" imgW="317160" imgH="241200" progId="Equation.DSMT4">
                    <p:embed/>
                    <p:pic>
                      <p:nvPicPr>
                        <p:cNvPr id="0" name="Object 14"/>
                        <p:cNvPicPr>
                          <a:picLocks noChangeAspect="1" noChangeArrowheads="1"/>
                        </p:cNvPicPr>
                        <p:nvPr/>
                      </p:nvPicPr>
                      <p:blipFill>
                        <a:blip r:embed="rId4"/>
                        <a:srcRect/>
                        <a:stretch>
                          <a:fillRect/>
                        </a:stretch>
                      </p:blipFill>
                      <p:spPr bwMode="auto">
                        <a:xfrm>
                          <a:off x="3361" y="2399"/>
                          <a:ext cx="377" cy="285"/>
                        </a:xfrm>
                        <a:prstGeom prst="rect">
                          <a:avLst/>
                        </a:prstGeom>
                        <a:noFill/>
                      </p:spPr>
                    </p:pic>
                  </p:oleObj>
                </mc:Fallback>
              </mc:AlternateContent>
            </a:graphicData>
          </a:graphic>
        </p:graphicFrame>
        <p:sp>
          <p:nvSpPr>
            <p:cNvPr id="12307" name="Line 15"/>
            <p:cNvSpPr>
              <a:spLocks noChangeShapeType="1"/>
            </p:cNvSpPr>
            <p:nvPr/>
          </p:nvSpPr>
          <p:spPr bwMode="auto">
            <a:xfrm flipH="1" flipV="1">
              <a:off x="2762" y="2022"/>
              <a:ext cx="0" cy="1209"/>
            </a:xfrm>
            <a:prstGeom prst="line">
              <a:avLst/>
            </a:prstGeom>
            <a:noFill/>
            <a:ln w="12700">
              <a:solidFill>
                <a:schemeClr val="tx1"/>
              </a:solidFill>
              <a:round/>
              <a:headEnd/>
              <a:tailEnd/>
            </a:ln>
          </p:spPr>
          <p:txBody>
            <a:bodyPr/>
            <a:lstStyle/>
            <a:p>
              <a:endParaRPr lang="en-US"/>
            </a:p>
          </p:txBody>
        </p:sp>
        <p:sp>
          <p:nvSpPr>
            <p:cNvPr id="12308" name="Line 16"/>
            <p:cNvSpPr>
              <a:spLocks noChangeShapeType="1"/>
            </p:cNvSpPr>
            <p:nvPr/>
          </p:nvSpPr>
          <p:spPr bwMode="auto">
            <a:xfrm rot="5400000" flipH="1" flipV="1">
              <a:off x="2590" y="943"/>
              <a:ext cx="0" cy="3722"/>
            </a:xfrm>
            <a:prstGeom prst="line">
              <a:avLst/>
            </a:prstGeom>
            <a:noFill/>
            <a:ln w="12700">
              <a:solidFill>
                <a:schemeClr val="tx1"/>
              </a:solidFill>
              <a:round/>
              <a:headEnd/>
              <a:tailEnd/>
            </a:ln>
          </p:spPr>
          <p:txBody>
            <a:bodyPr/>
            <a:lstStyle/>
            <a:p>
              <a:endParaRPr lang="en-US"/>
            </a:p>
          </p:txBody>
        </p:sp>
        <p:graphicFrame>
          <p:nvGraphicFramePr>
            <p:cNvPr id="12292" name="Object 17"/>
            <p:cNvGraphicFramePr>
              <a:graphicFrameLocks noChangeAspect="1"/>
            </p:cNvGraphicFramePr>
            <p:nvPr>
              <p:extLst>
                <p:ext uri="{D42A27DB-BD31-4B8C-83A1-F6EECF244321}">
                  <p14:modId xmlns:p14="http://schemas.microsoft.com/office/powerpoint/2010/main" val="3889481256"/>
                </p:ext>
              </p:extLst>
            </p:nvPr>
          </p:nvGraphicFramePr>
          <p:xfrm>
            <a:off x="4630" y="2644"/>
            <a:ext cx="471" cy="312"/>
          </p:xfrm>
          <a:graphic>
            <a:graphicData uri="http://schemas.openxmlformats.org/presentationml/2006/ole">
              <mc:AlternateContent xmlns:mc="http://schemas.openxmlformats.org/markup-compatibility/2006">
                <mc:Choice xmlns:v="urn:schemas-microsoft-com:vml" Requires="v">
                  <p:oleObj spid="_x0000_s12327" name="Equation" r:id="rId5" imgW="342720" imgH="228600" progId="Equation.DSMT4">
                    <p:embed/>
                  </p:oleObj>
                </mc:Choice>
                <mc:Fallback>
                  <p:oleObj name="Equation" r:id="rId5" imgW="342720" imgH="228600" progId="Equation.DSMT4">
                    <p:embed/>
                    <p:pic>
                      <p:nvPicPr>
                        <p:cNvPr id="0" name="Object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0" y="2644"/>
                          <a:ext cx="471"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3" name="Object 18"/>
            <p:cNvGraphicFramePr>
              <a:graphicFrameLocks noChangeAspect="1"/>
            </p:cNvGraphicFramePr>
            <p:nvPr/>
          </p:nvGraphicFramePr>
          <p:xfrm>
            <a:off x="2530" y="1615"/>
            <a:ext cx="463" cy="308"/>
          </p:xfrm>
          <a:graphic>
            <a:graphicData uri="http://schemas.openxmlformats.org/presentationml/2006/ole">
              <mc:AlternateContent xmlns:mc="http://schemas.openxmlformats.org/markup-compatibility/2006">
                <mc:Choice xmlns:v="urn:schemas-microsoft-com:vml" Requires="v">
                  <p:oleObj spid="_x0000_s12328" name="Equation" r:id="rId7" imgW="342720" imgH="228600" progId="Equation.DSMT4">
                    <p:embed/>
                  </p:oleObj>
                </mc:Choice>
                <mc:Fallback>
                  <p:oleObj name="Equation" r:id="rId7" imgW="342720" imgH="228600" progId="Equation.DSMT4">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30" y="1615"/>
                          <a:ext cx="463" cy="3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4" name="Object 19"/>
            <p:cNvGraphicFramePr>
              <a:graphicFrameLocks noChangeAspect="1"/>
            </p:cNvGraphicFramePr>
            <p:nvPr>
              <p:extLst>
                <p:ext uri="{D42A27DB-BD31-4B8C-83A1-F6EECF244321}">
                  <p14:modId xmlns:p14="http://schemas.microsoft.com/office/powerpoint/2010/main" val="574305952"/>
                </p:ext>
              </p:extLst>
            </p:nvPr>
          </p:nvGraphicFramePr>
          <p:xfrm>
            <a:off x="1729" y="2386"/>
            <a:ext cx="476" cy="282"/>
          </p:xfrm>
          <a:graphic>
            <a:graphicData uri="http://schemas.openxmlformats.org/presentationml/2006/ole">
              <mc:AlternateContent xmlns:mc="http://schemas.openxmlformats.org/markup-compatibility/2006">
                <mc:Choice xmlns:v="urn:schemas-microsoft-com:vml" Requires="v">
                  <p:oleObj spid="_x0000_s12329" name="Equation" r:id="rId9" imgW="406080" imgH="241200" progId="Equation.DSMT4">
                    <p:embed/>
                  </p:oleObj>
                </mc:Choice>
                <mc:Fallback>
                  <p:oleObj name="Equation" r:id="rId9" imgW="406080" imgH="241200" progId="Equation.DSMT4">
                    <p:embed/>
                    <p:pic>
                      <p:nvPicPr>
                        <p:cNvPr id="0" name="Object 19"/>
                        <p:cNvPicPr>
                          <a:picLocks noChangeAspect="1" noChangeArrowheads="1"/>
                        </p:cNvPicPr>
                        <p:nvPr/>
                      </p:nvPicPr>
                      <p:blipFill>
                        <a:blip r:embed="rId10"/>
                        <a:srcRect/>
                        <a:stretch>
                          <a:fillRect/>
                        </a:stretch>
                      </p:blipFill>
                      <p:spPr bwMode="auto">
                        <a:xfrm>
                          <a:off x="1729" y="2386"/>
                          <a:ext cx="476"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09" name="Line 20"/>
            <p:cNvSpPr>
              <a:spLocks noChangeShapeType="1"/>
            </p:cNvSpPr>
            <p:nvPr/>
          </p:nvSpPr>
          <p:spPr bwMode="auto">
            <a:xfrm flipH="1">
              <a:off x="3226" y="2751"/>
              <a:ext cx="0" cy="116"/>
            </a:xfrm>
            <a:prstGeom prst="line">
              <a:avLst/>
            </a:prstGeom>
            <a:noFill/>
            <a:ln w="28575">
              <a:solidFill>
                <a:srgbClr val="0066FF"/>
              </a:solidFill>
              <a:round/>
              <a:headEnd/>
              <a:tailEnd/>
            </a:ln>
          </p:spPr>
          <p:txBody>
            <a:bodyPr/>
            <a:lstStyle/>
            <a:p>
              <a:endParaRPr lang="en-US"/>
            </a:p>
          </p:txBody>
        </p:sp>
        <p:sp>
          <p:nvSpPr>
            <p:cNvPr id="12310" name="Line 21"/>
            <p:cNvSpPr>
              <a:spLocks noChangeShapeType="1"/>
            </p:cNvSpPr>
            <p:nvPr/>
          </p:nvSpPr>
          <p:spPr bwMode="auto">
            <a:xfrm flipH="1">
              <a:off x="2314" y="2747"/>
              <a:ext cx="0" cy="116"/>
            </a:xfrm>
            <a:prstGeom prst="line">
              <a:avLst/>
            </a:prstGeom>
            <a:noFill/>
            <a:ln w="28575">
              <a:solidFill>
                <a:srgbClr val="0066FF"/>
              </a:solidFill>
              <a:round/>
              <a:headEnd/>
              <a:tailEnd/>
            </a:ln>
          </p:spPr>
          <p:txBody>
            <a:bodyPr/>
            <a:lstStyle/>
            <a:p>
              <a:endParaRPr lang="en-US"/>
            </a:p>
          </p:txBody>
        </p:sp>
        <p:sp>
          <p:nvSpPr>
            <p:cNvPr id="12311" name="Line 22"/>
            <p:cNvSpPr>
              <a:spLocks noChangeShapeType="1"/>
            </p:cNvSpPr>
            <p:nvPr/>
          </p:nvSpPr>
          <p:spPr bwMode="auto">
            <a:xfrm flipH="1">
              <a:off x="4082" y="2751"/>
              <a:ext cx="0" cy="116"/>
            </a:xfrm>
            <a:prstGeom prst="line">
              <a:avLst/>
            </a:prstGeom>
            <a:noFill/>
            <a:ln w="28575">
              <a:solidFill>
                <a:srgbClr val="0066FF"/>
              </a:solidFill>
              <a:round/>
              <a:headEnd/>
              <a:tailEnd/>
            </a:ln>
          </p:spPr>
          <p:txBody>
            <a:bodyPr/>
            <a:lstStyle/>
            <a:p>
              <a:endParaRPr lang="en-US"/>
            </a:p>
          </p:txBody>
        </p:sp>
        <p:sp>
          <p:nvSpPr>
            <p:cNvPr id="12312" name="Line 23"/>
            <p:cNvSpPr>
              <a:spLocks noChangeShapeType="1"/>
            </p:cNvSpPr>
            <p:nvPr/>
          </p:nvSpPr>
          <p:spPr bwMode="auto">
            <a:xfrm flipH="1">
              <a:off x="1358" y="2747"/>
              <a:ext cx="0" cy="116"/>
            </a:xfrm>
            <a:prstGeom prst="line">
              <a:avLst/>
            </a:prstGeom>
            <a:noFill/>
            <a:ln w="28575">
              <a:solidFill>
                <a:srgbClr val="0066FF"/>
              </a:solidFill>
              <a:round/>
              <a:headEnd/>
              <a:tailEnd/>
            </a:ln>
          </p:spPr>
          <p:txBody>
            <a:bodyPr/>
            <a:lstStyle/>
            <a:p>
              <a:endParaRPr lang="en-US"/>
            </a:p>
          </p:txBody>
        </p:sp>
        <p:sp>
          <p:nvSpPr>
            <p:cNvPr id="12313" name="Line 24"/>
            <p:cNvSpPr>
              <a:spLocks noChangeShapeType="1"/>
            </p:cNvSpPr>
            <p:nvPr/>
          </p:nvSpPr>
          <p:spPr bwMode="auto">
            <a:xfrm>
              <a:off x="3510" y="2739"/>
              <a:ext cx="72" cy="116"/>
            </a:xfrm>
            <a:prstGeom prst="line">
              <a:avLst/>
            </a:prstGeom>
            <a:noFill/>
            <a:ln w="28575">
              <a:solidFill>
                <a:srgbClr val="FF3300"/>
              </a:solidFill>
              <a:round/>
              <a:headEnd/>
              <a:tailEnd/>
            </a:ln>
          </p:spPr>
          <p:txBody>
            <a:bodyPr/>
            <a:lstStyle/>
            <a:p>
              <a:endParaRPr lang="en-US"/>
            </a:p>
          </p:txBody>
        </p:sp>
        <p:sp>
          <p:nvSpPr>
            <p:cNvPr id="12314" name="Line 25"/>
            <p:cNvSpPr>
              <a:spLocks noChangeShapeType="1"/>
            </p:cNvSpPr>
            <p:nvPr/>
          </p:nvSpPr>
          <p:spPr bwMode="auto">
            <a:xfrm flipH="1">
              <a:off x="3514" y="2739"/>
              <a:ext cx="64" cy="120"/>
            </a:xfrm>
            <a:prstGeom prst="line">
              <a:avLst/>
            </a:prstGeom>
            <a:noFill/>
            <a:ln w="28575">
              <a:solidFill>
                <a:srgbClr val="FF3300"/>
              </a:solidFill>
              <a:round/>
              <a:headEnd/>
              <a:tailEnd/>
            </a:ln>
          </p:spPr>
          <p:txBody>
            <a:bodyPr/>
            <a:lstStyle/>
            <a:p>
              <a:endParaRPr lang="en-US"/>
            </a:p>
          </p:txBody>
        </p:sp>
        <p:sp>
          <p:nvSpPr>
            <p:cNvPr id="12315" name="Line 26"/>
            <p:cNvSpPr>
              <a:spLocks noChangeShapeType="1"/>
            </p:cNvSpPr>
            <p:nvPr/>
          </p:nvSpPr>
          <p:spPr bwMode="auto">
            <a:xfrm>
              <a:off x="1962" y="2743"/>
              <a:ext cx="72" cy="116"/>
            </a:xfrm>
            <a:prstGeom prst="line">
              <a:avLst/>
            </a:prstGeom>
            <a:noFill/>
            <a:ln w="28575">
              <a:solidFill>
                <a:srgbClr val="FF3300"/>
              </a:solidFill>
              <a:round/>
              <a:headEnd/>
              <a:tailEnd/>
            </a:ln>
          </p:spPr>
          <p:txBody>
            <a:bodyPr/>
            <a:lstStyle/>
            <a:p>
              <a:endParaRPr lang="en-US"/>
            </a:p>
          </p:txBody>
        </p:sp>
        <p:sp>
          <p:nvSpPr>
            <p:cNvPr id="12316" name="Line 27"/>
            <p:cNvSpPr>
              <a:spLocks noChangeShapeType="1"/>
            </p:cNvSpPr>
            <p:nvPr/>
          </p:nvSpPr>
          <p:spPr bwMode="auto">
            <a:xfrm flipH="1">
              <a:off x="1966" y="2743"/>
              <a:ext cx="64" cy="120"/>
            </a:xfrm>
            <a:prstGeom prst="line">
              <a:avLst/>
            </a:prstGeom>
            <a:noFill/>
            <a:ln w="28575">
              <a:solidFill>
                <a:srgbClr val="FF3300"/>
              </a:solidFill>
              <a:round/>
              <a:headEnd/>
              <a:tailEnd/>
            </a:ln>
          </p:spPr>
          <p:txBody>
            <a:bodyPr/>
            <a:lstStyle/>
            <a:p>
              <a:endParaRPr lang="en-US"/>
            </a:p>
          </p:txBody>
        </p:sp>
        <p:graphicFrame>
          <p:nvGraphicFramePr>
            <p:cNvPr id="12295" name="Object 28"/>
            <p:cNvGraphicFramePr>
              <a:graphicFrameLocks noChangeAspect="1"/>
            </p:cNvGraphicFramePr>
            <p:nvPr/>
          </p:nvGraphicFramePr>
          <p:xfrm>
            <a:off x="3114" y="2853"/>
            <a:ext cx="226" cy="312"/>
          </p:xfrm>
          <a:graphic>
            <a:graphicData uri="http://schemas.openxmlformats.org/presentationml/2006/ole">
              <mc:AlternateContent xmlns:mc="http://schemas.openxmlformats.org/markup-compatibility/2006">
                <mc:Choice xmlns:v="urn:schemas-microsoft-com:vml" Requires="v">
                  <p:oleObj spid="_x0000_s12330" name="Equation" r:id="rId11" imgW="164880" imgH="228600" progId="Equation.DSMT4">
                    <p:embed/>
                  </p:oleObj>
                </mc:Choice>
                <mc:Fallback>
                  <p:oleObj name="Equation" r:id="rId11" imgW="164880" imgH="228600" progId="Equation.DSMT4">
                    <p:embed/>
                    <p:pic>
                      <p:nvPicPr>
                        <p:cNvPr id="0" name="Object 2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14" y="2853"/>
                          <a:ext cx="226"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6" name="Object 29"/>
            <p:cNvGraphicFramePr>
              <a:graphicFrameLocks noChangeAspect="1"/>
            </p:cNvGraphicFramePr>
            <p:nvPr/>
          </p:nvGraphicFramePr>
          <p:xfrm>
            <a:off x="3974" y="2859"/>
            <a:ext cx="209" cy="312"/>
          </p:xfrm>
          <a:graphic>
            <a:graphicData uri="http://schemas.openxmlformats.org/presentationml/2006/ole">
              <mc:AlternateContent xmlns:mc="http://schemas.openxmlformats.org/markup-compatibility/2006">
                <mc:Choice xmlns:v="urn:schemas-microsoft-com:vml" Requires="v">
                  <p:oleObj spid="_x0000_s12331" name="Equation" r:id="rId13" imgW="152280" imgH="228600" progId="Equation.DSMT4">
                    <p:embed/>
                  </p:oleObj>
                </mc:Choice>
                <mc:Fallback>
                  <p:oleObj name="Equation" r:id="rId13" imgW="152280" imgH="228600" progId="Equation.DSMT4">
                    <p:embed/>
                    <p:pic>
                      <p:nvPicPr>
                        <p:cNvPr id="0" name="Object 2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74" y="2859"/>
                          <a:ext cx="209"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7" name="Object 30"/>
            <p:cNvGraphicFramePr>
              <a:graphicFrameLocks noChangeAspect="1"/>
            </p:cNvGraphicFramePr>
            <p:nvPr/>
          </p:nvGraphicFramePr>
          <p:xfrm>
            <a:off x="2129" y="2859"/>
            <a:ext cx="348" cy="312"/>
          </p:xfrm>
          <a:graphic>
            <a:graphicData uri="http://schemas.openxmlformats.org/presentationml/2006/ole">
              <mc:AlternateContent xmlns:mc="http://schemas.openxmlformats.org/markup-compatibility/2006">
                <mc:Choice xmlns:v="urn:schemas-microsoft-com:vml" Requires="v">
                  <p:oleObj spid="_x0000_s12332" name="Equation" r:id="rId15" imgW="253800" imgH="228600" progId="Equation.DSMT4">
                    <p:embed/>
                  </p:oleObj>
                </mc:Choice>
                <mc:Fallback>
                  <p:oleObj name="Equation" r:id="rId15" imgW="253800" imgH="228600" progId="Equation.DSMT4">
                    <p:embed/>
                    <p:pic>
                      <p:nvPicPr>
                        <p:cNvPr id="0" name="Object 3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29" y="2859"/>
                          <a:ext cx="348"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8" name="Object 31"/>
            <p:cNvGraphicFramePr>
              <a:graphicFrameLocks noChangeAspect="1"/>
            </p:cNvGraphicFramePr>
            <p:nvPr/>
          </p:nvGraphicFramePr>
          <p:xfrm>
            <a:off x="1184" y="2883"/>
            <a:ext cx="330" cy="312"/>
          </p:xfrm>
          <a:graphic>
            <a:graphicData uri="http://schemas.openxmlformats.org/presentationml/2006/ole">
              <mc:AlternateContent xmlns:mc="http://schemas.openxmlformats.org/markup-compatibility/2006">
                <mc:Choice xmlns:v="urn:schemas-microsoft-com:vml" Requires="v">
                  <p:oleObj spid="_x0000_s12333" name="Equation" r:id="rId17" imgW="241200" imgH="228600" progId="Equation.DSMT4">
                    <p:embed/>
                  </p:oleObj>
                </mc:Choice>
                <mc:Fallback>
                  <p:oleObj name="Equation" r:id="rId17" imgW="241200" imgH="228600" progId="Equation.DSMT4">
                    <p:embed/>
                    <p:pic>
                      <p:nvPicPr>
                        <p:cNvPr id="0" name="Object 3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184" y="2883"/>
                          <a:ext cx="330"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2306" name="Rectangle 33"/>
          <p:cNvSpPr>
            <a:spLocks noChangeArrowheads="1"/>
          </p:cNvSpPr>
          <p:nvPr/>
        </p:nvSpPr>
        <p:spPr bwMode="auto">
          <a:xfrm>
            <a:off x="859809" y="1247776"/>
            <a:ext cx="10590663"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The complex plane thus has poles on the real axis at the wavenumbers of the surface waves.</a:t>
            </a:r>
          </a:p>
        </p:txBody>
      </p:sp>
      <p:graphicFrame>
        <p:nvGraphicFramePr>
          <p:cNvPr id="12290" name="Object 40"/>
          <p:cNvGraphicFramePr>
            <a:graphicFrameLocks noChangeAspect="1"/>
          </p:cNvGraphicFramePr>
          <p:nvPr>
            <p:extLst>
              <p:ext uri="{D42A27DB-BD31-4B8C-83A1-F6EECF244321}">
                <p14:modId xmlns:p14="http://schemas.microsoft.com/office/powerpoint/2010/main" val="713092447"/>
              </p:ext>
            </p:extLst>
          </p:nvPr>
        </p:nvGraphicFramePr>
        <p:xfrm>
          <a:off x="7620000" y="2657475"/>
          <a:ext cx="1739900" cy="542925"/>
        </p:xfrm>
        <a:graphic>
          <a:graphicData uri="http://schemas.openxmlformats.org/presentationml/2006/ole">
            <mc:AlternateContent xmlns:mc="http://schemas.openxmlformats.org/markup-compatibility/2006">
              <mc:Choice xmlns:v="urn:schemas-microsoft-com:vml" Requires="v">
                <p:oleObj spid="_x0000_s12334" name="Equation" r:id="rId19" imgW="977760" imgH="304560" progId="Equation.DSMT4">
                  <p:embed/>
                </p:oleObj>
              </mc:Choice>
              <mc:Fallback>
                <p:oleObj name="Equation" r:id="rId19" imgW="977760" imgH="304560" progId="Equation.DSMT4">
                  <p:embed/>
                  <p:pic>
                    <p:nvPicPr>
                      <p:cNvPr id="0" name="Object 40"/>
                      <p:cNvPicPr>
                        <a:picLocks noChangeAspect="1" noChangeArrowheads="1"/>
                      </p:cNvPicPr>
                      <p:nvPr/>
                    </p:nvPicPr>
                    <p:blipFill>
                      <a:blip r:embed="rId20"/>
                      <a:srcRect/>
                      <a:stretch>
                        <a:fillRect/>
                      </a:stretch>
                    </p:blipFill>
                    <p:spPr bwMode="auto">
                      <a:xfrm>
                        <a:off x="7620000" y="2657475"/>
                        <a:ext cx="1739900" cy="54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Slide Number Placeholder 28"/>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7"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3328"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3329"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3330"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87460" name="Rectangle 36"/>
          <p:cNvSpPr>
            <a:spLocks noChangeArrowheads="1"/>
          </p:cNvSpPr>
          <p:nvPr/>
        </p:nvSpPr>
        <p:spPr bwMode="auto">
          <a:xfrm>
            <a:off x="3444876" y="193676"/>
            <a:ext cx="5287963"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Path of Integration</a:t>
            </a:r>
          </a:p>
        </p:txBody>
      </p:sp>
      <p:sp>
        <p:nvSpPr>
          <p:cNvPr id="13332" name="Rectangle 38"/>
          <p:cNvSpPr>
            <a:spLocks noChangeArrowheads="1"/>
          </p:cNvSpPr>
          <p:nvPr/>
        </p:nvSpPr>
        <p:spPr bwMode="auto">
          <a:xfrm>
            <a:off x="3067335" y="993443"/>
            <a:ext cx="5733765" cy="307777"/>
          </a:xfrm>
          <a:prstGeom prst="rect">
            <a:avLst/>
          </a:prstGeom>
          <a:noFill/>
          <a:ln w="9525">
            <a:noFill/>
            <a:miter lim="800000"/>
            <a:headEnd/>
            <a:tailEnd/>
          </a:ln>
        </p:spPr>
        <p:txBody>
          <a:bodyPr wrap="square" lIns="0" tIns="0" rIns="0" bIns="0">
            <a:spAutoFit/>
          </a:bodyPr>
          <a:lstStyle/>
          <a:p>
            <a:pPr algn="ctr">
              <a:spcBef>
                <a:spcPct val="20000"/>
              </a:spcBef>
            </a:pPr>
            <a:r>
              <a:rPr lang="en-US" sz="2000" b="0" dirty="0">
                <a:solidFill>
                  <a:srgbClr val="0000FF"/>
                </a:solidFill>
              </a:rPr>
              <a:t>The path avoids the poles by going </a:t>
            </a:r>
            <a:r>
              <a:rPr lang="en-US" sz="2000" b="0" u="sng" dirty="0">
                <a:solidFill>
                  <a:srgbClr val="0000FF"/>
                </a:solidFill>
              </a:rPr>
              <a:t>above</a:t>
            </a:r>
            <a:r>
              <a:rPr lang="en-US" sz="2000" b="0" dirty="0">
                <a:solidFill>
                  <a:srgbClr val="0000FF"/>
                </a:solidFill>
              </a:rPr>
              <a:t> them.</a:t>
            </a:r>
          </a:p>
        </p:txBody>
      </p:sp>
      <p:sp>
        <p:nvSpPr>
          <p:cNvPr id="13337" name="Text Box 66"/>
          <p:cNvSpPr txBox="1">
            <a:spLocks noChangeArrowheads="1"/>
          </p:cNvSpPr>
          <p:nvPr/>
        </p:nvSpPr>
        <p:spPr bwMode="auto">
          <a:xfrm>
            <a:off x="7386045" y="4300303"/>
            <a:ext cx="3121025" cy="523220"/>
          </a:xfrm>
          <a:prstGeom prst="rect">
            <a:avLst/>
          </a:prstGeom>
          <a:noFill/>
          <a:ln w="12700">
            <a:solidFill>
              <a:schemeClr val="tx1"/>
            </a:solidFill>
            <a:miter lim="800000"/>
            <a:headEnd/>
            <a:tailEnd/>
          </a:ln>
        </p:spPr>
        <p:txBody>
          <a:bodyPr>
            <a:spAutoFit/>
          </a:bodyPr>
          <a:lstStyle/>
          <a:p>
            <a:pPr algn="ctr"/>
            <a:r>
              <a:rPr lang="en-US" sz="1400" b="0" dirty="0"/>
              <a:t>This rectangular path can be used for numerical computation.</a:t>
            </a:r>
          </a:p>
        </p:txBody>
      </p:sp>
      <p:sp>
        <p:nvSpPr>
          <p:cNvPr id="46" name="Slide Number Placeholder 45"/>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15</a:t>
            </a:fld>
            <a:endParaRPr lang="en-US" dirty="0"/>
          </a:p>
        </p:txBody>
      </p:sp>
      <p:grpSp>
        <p:nvGrpSpPr>
          <p:cNvPr id="48" name="Group 47"/>
          <p:cNvGrpSpPr/>
          <p:nvPr/>
        </p:nvGrpSpPr>
        <p:grpSpPr>
          <a:xfrm>
            <a:off x="2212312" y="1742553"/>
            <a:ext cx="6742113" cy="2118712"/>
            <a:chOff x="606425" y="1612900"/>
            <a:chExt cx="6742113" cy="2118712"/>
          </a:xfrm>
        </p:grpSpPr>
        <p:sp>
          <p:nvSpPr>
            <p:cNvPr id="13349" name="Line 40"/>
            <p:cNvSpPr>
              <a:spLocks noChangeShapeType="1"/>
            </p:cNvSpPr>
            <p:nvPr/>
          </p:nvSpPr>
          <p:spPr bwMode="auto">
            <a:xfrm flipH="1" flipV="1">
              <a:off x="3033713" y="2060575"/>
              <a:ext cx="0" cy="1660525"/>
            </a:xfrm>
            <a:prstGeom prst="line">
              <a:avLst/>
            </a:prstGeom>
            <a:noFill/>
            <a:ln w="12700">
              <a:solidFill>
                <a:schemeClr val="tx1"/>
              </a:solidFill>
              <a:round/>
              <a:headEnd/>
              <a:tailEnd/>
            </a:ln>
          </p:spPr>
          <p:txBody>
            <a:bodyPr/>
            <a:lstStyle/>
            <a:p>
              <a:endParaRPr lang="en-US"/>
            </a:p>
          </p:txBody>
        </p:sp>
        <p:sp>
          <p:nvSpPr>
            <p:cNvPr id="13350" name="Line 41"/>
            <p:cNvSpPr>
              <a:spLocks noChangeShapeType="1"/>
            </p:cNvSpPr>
            <p:nvPr/>
          </p:nvSpPr>
          <p:spPr bwMode="auto">
            <a:xfrm rot="5400000" flipH="1" flipV="1">
              <a:off x="3944938" y="552450"/>
              <a:ext cx="0" cy="5083175"/>
            </a:xfrm>
            <a:prstGeom prst="line">
              <a:avLst/>
            </a:prstGeom>
            <a:noFill/>
            <a:ln w="12700">
              <a:solidFill>
                <a:schemeClr val="tx1"/>
              </a:solidFill>
              <a:round/>
              <a:headEnd/>
              <a:tailEnd/>
            </a:ln>
          </p:spPr>
          <p:txBody>
            <a:bodyPr/>
            <a:lstStyle/>
            <a:p>
              <a:endParaRPr lang="en-US"/>
            </a:p>
          </p:txBody>
        </p:sp>
        <p:graphicFrame>
          <p:nvGraphicFramePr>
            <p:cNvPr id="13321" name="Object 42"/>
            <p:cNvGraphicFramePr>
              <a:graphicFrameLocks noChangeAspect="1"/>
            </p:cNvGraphicFramePr>
            <p:nvPr/>
          </p:nvGraphicFramePr>
          <p:xfrm>
            <a:off x="6670675" y="2886075"/>
            <a:ext cx="677863" cy="407988"/>
          </p:xfrm>
          <a:graphic>
            <a:graphicData uri="http://schemas.openxmlformats.org/presentationml/2006/ole">
              <mc:AlternateContent xmlns:mc="http://schemas.openxmlformats.org/markup-compatibility/2006">
                <mc:Choice xmlns:v="urn:schemas-microsoft-com:vml" Requires="v">
                  <p:oleObj spid="_x0000_s13370" name="Equation" r:id="rId3" imgW="342720" imgH="228600" progId="Equation.DSMT4">
                    <p:embed/>
                  </p:oleObj>
                </mc:Choice>
                <mc:Fallback>
                  <p:oleObj name="Equation" r:id="rId3" imgW="342720" imgH="228600" progId="Equation.DSMT4">
                    <p:embed/>
                    <p:pic>
                      <p:nvPicPr>
                        <p:cNvPr id="0" name="Object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70675" y="2886075"/>
                          <a:ext cx="677863"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2" name="Object 43"/>
            <p:cNvGraphicFramePr>
              <a:graphicFrameLocks noChangeAspect="1"/>
            </p:cNvGraphicFramePr>
            <p:nvPr/>
          </p:nvGraphicFramePr>
          <p:xfrm>
            <a:off x="2735263" y="1612900"/>
            <a:ext cx="666750" cy="403225"/>
          </p:xfrm>
          <a:graphic>
            <a:graphicData uri="http://schemas.openxmlformats.org/presentationml/2006/ole">
              <mc:AlternateContent xmlns:mc="http://schemas.openxmlformats.org/markup-compatibility/2006">
                <mc:Choice xmlns:v="urn:schemas-microsoft-com:vml" Requires="v">
                  <p:oleObj spid="_x0000_s13371" name="Equation" r:id="rId5" imgW="342720" imgH="228600" progId="Equation.DSMT4">
                    <p:embed/>
                  </p:oleObj>
                </mc:Choice>
                <mc:Fallback>
                  <p:oleObj name="Equation" r:id="rId5" imgW="342720" imgH="228600" progId="Equation.DSMT4">
                    <p:embed/>
                    <p:pic>
                      <p:nvPicPr>
                        <p:cNvPr id="0" name="Object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35263" y="1612900"/>
                          <a:ext cx="666750"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51" name="Line 44"/>
            <p:cNvSpPr>
              <a:spLocks noChangeShapeType="1"/>
            </p:cNvSpPr>
            <p:nvPr/>
          </p:nvSpPr>
          <p:spPr bwMode="auto">
            <a:xfrm flipH="1">
              <a:off x="3702050" y="3009900"/>
              <a:ext cx="0" cy="150813"/>
            </a:xfrm>
            <a:prstGeom prst="line">
              <a:avLst/>
            </a:prstGeom>
            <a:noFill/>
            <a:ln w="28575">
              <a:solidFill>
                <a:srgbClr val="0066FF"/>
              </a:solidFill>
              <a:round/>
              <a:headEnd/>
              <a:tailEnd/>
            </a:ln>
          </p:spPr>
          <p:txBody>
            <a:bodyPr/>
            <a:lstStyle/>
            <a:p>
              <a:endParaRPr lang="en-US"/>
            </a:p>
          </p:txBody>
        </p:sp>
        <p:sp>
          <p:nvSpPr>
            <p:cNvPr id="13352" name="Line 45"/>
            <p:cNvSpPr>
              <a:spLocks noChangeShapeType="1"/>
            </p:cNvSpPr>
            <p:nvPr/>
          </p:nvSpPr>
          <p:spPr bwMode="auto">
            <a:xfrm flipH="1">
              <a:off x="4979988" y="3009900"/>
              <a:ext cx="0" cy="150813"/>
            </a:xfrm>
            <a:prstGeom prst="line">
              <a:avLst/>
            </a:prstGeom>
            <a:noFill/>
            <a:ln w="28575">
              <a:solidFill>
                <a:srgbClr val="0066FF"/>
              </a:solidFill>
              <a:round/>
              <a:headEnd/>
              <a:tailEnd/>
            </a:ln>
          </p:spPr>
          <p:txBody>
            <a:bodyPr/>
            <a:lstStyle/>
            <a:p>
              <a:endParaRPr lang="en-US"/>
            </a:p>
          </p:txBody>
        </p:sp>
        <p:graphicFrame>
          <p:nvGraphicFramePr>
            <p:cNvPr id="13323" name="Object 46"/>
            <p:cNvGraphicFramePr>
              <a:graphicFrameLocks noChangeAspect="1"/>
            </p:cNvGraphicFramePr>
            <p:nvPr/>
          </p:nvGraphicFramePr>
          <p:xfrm>
            <a:off x="3375025" y="3141663"/>
            <a:ext cx="327025" cy="407988"/>
          </p:xfrm>
          <a:graphic>
            <a:graphicData uri="http://schemas.openxmlformats.org/presentationml/2006/ole">
              <mc:AlternateContent xmlns:mc="http://schemas.openxmlformats.org/markup-compatibility/2006">
                <mc:Choice xmlns:v="urn:schemas-microsoft-com:vml" Requires="v">
                  <p:oleObj spid="_x0000_s13372" name="Equation" r:id="rId7" imgW="164880" imgH="228600" progId="Equation.DSMT4">
                    <p:embed/>
                  </p:oleObj>
                </mc:Choice>
                <mc:Fallback>
                  <p:oleObj name="Equation" r:id="rId7" imgW="164880" imgH="228600" progId="Equation.DSMT4">
                    <p:embed/>
                    <p:pic>
                      <p:nvPicPr>
                        <p:cNvPr id="0" name="Object 4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75025" y="3141663"/>
                          <a:ext cx="327025"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4" name="Object 47"/>
            <p:cNvGraphicFramePr>
              <a:graphicFrameLocks noChangeAspect="1"/>
            </p:cNvGraphicFramePr>
            <p:nvPr/>
          </p:nvGraphicFramePr>
          <p:xfrm>
            <a:off x="4962525" y="3144838"/>
            <a:ext cx="301625" cy="407988"/>
          </p:xfrm>
          <a:graphic>
            <a:graphicData uri="http://schemas.openxmlformats.org/presentationml/2006/ole">
              <mc:AlternateContent xmlns:mc="http://schemas.openxmlformats.org/markup-compatibility/2006">
                <mc:Choice xmlns:v="urn:schemas-microsoft-com:vml" Requires="v">
                  <p:oleObj spid="_x0000_s13373" name="Equation" r:id="rId9" imgW="152280" imgH="228600" progId="Equation.DSMT4">
                    <p:embed/>
                  </p:oleObj>
                </mc:Choice>
                <mc:Fallback>
                  <p:oleObj name="Equation" r:id="rId9" imgW="152280" imgH="228600" progId="Equation.DSMT4">
                    <p:embed/>
                    <p:pic>
                      <p:nvPicPr>
                        <p:cNvPr id="0" name="Object 4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62525" y="3144838"/>
                          <a:ext cx="301625"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5" name="Object 48"/>
            <p:cNvGraphicFramePr>
              <a:graphicFrameLocks noChangeAspect="1"/>
            </p:cNvGraphicFramePr>
            <p:nvPr/>
          </p:nvGraphicFramePr>
          <p:xfrm>
            <a:off x="5534025" y="2620963"/>
            <a:ext cx="293688" cy="309563"/>
          </p:xfrm>
          <a:graphic>
            <a:graphicData uri="http://schemas.openxmlformats.org/presentationml/2006/ole">
              <mc:AlternateContent xmlns:mc="http://schemas.openxmlformats.org/markup-compatibility/2006">
                <mc:Choice xmlns:v="urn:schemas-microsoft-com:vml" Requires="v">
                  <p:oleObj spid="_x0000_s13374" name="Equation" r:id="rId11" imgW="152280" imgH="177480" progId="Equation.DSMT4">
                    <p:embed/>
                  </p:oleObj>
                </mc:Choice>
                <mc:Fallback>
                  <p:oleObj name="Equation" r:id="rId11" imgW="152280" imgH="177480" progId="Equation.DSMT4">
                    <p:embed/>
                    <p:pic>
                      <p:nvPicPr>
                        <p:cNvPr id="0" name="Object 4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34025" y="2620963"/>
                          <a:ext cx="293688"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53" name="Oval 49"/>
            <p:cNvSpPr>
              <a:spLocks noChangeArrowheads="1"/>
            </p:cNvSpPr>
            <p:nvPr/>
          </p:nvSpPr>
          <p:spPr bwMode="auto">
            <a:xfrm>
              <a:off x="2976563" y="3035300"/>
              <a:ext cx="114300" cy="98425"/>
            </a:xfrm>
            <a:prstGeom prst="ellipse">
              <a:avLst/>
            </a:prstGeom>
            <a:solidFill>
              <a:srgbClr val="FF3300"/>
            </a:solidFill>
            <a:ln w="9525">
              <a:solidFill>
                <a:srgbClr val="FF0000"/>
              </a:solidFill>
              <a:round/>
              <a:headEnd/>
              <a:tailEnd/>
            </a:ln>
          </p:spPr>
          <p:txBody>
            <a:bodyPr wrap="none" anchor="ctr"/>
            <a:lstStyle/>
            <a:p>
              <a:endParaRPr lang="en-US"/>
            </a:p>
          </p:txBody>
        </p:sp>
        <p:sp>
          <p:nvSpPr>
            <p:cNvPr id="13354" name="Line 53"/>
            <p:cNvSpPr>
              <a:spLocks noChangeShapeType="1"/>
            </p:cNvSpPr>
            <p:nvPr/>
          </p:nvSpPr>
          <p:spPr bwMode="auto">
            <a:xfrm>
              <a:off x="3033713" y="3100388"/>
              <a:ext cx="2270125" cy="0"/>
            </a:xfrm>
            <a:prstGeom prst="line">
              <a:avLst/>
            </a:prstGeom>
            <a:noFill/>
            <a:ln w="38100">
              <a:solidFill>
                <a:srgbClr val="FF0000"/>
              </a:solidFill>
              <a:round/>
              <a:headEnd/>
              <a:tailEnd/>
            </a:ln>
          </p:spPr>
          <p:txBody>
            <a:bodyPr/>
            <a:lstStyle/>
            <a:p>
              <a:endParaRPr lang="en-US"/>
            </a:p>
          </p:txBody>
        </p:sp>
        <p:sp>
          <p:nvSpPr>
            <p:cNvPr id="13355" name="Line 55"/>
            <p:cNvSpPr>
              <a:spLocks noChangeShapeType="1"/>
            </p:cNvSpPr>
            <p:nvPr/>
          </p:nvSpPr>
          <p:spPr bwMode="auto">
            <a:xfrm flipV="1">
              <a:off x="5294313" y="3098800"/>
              <a:ext cx="854075" cy="0"/>
            </a:xfrm>
            <a:prstGeom prst="line">
              <a:avLst/>
            </a:prstGeom>
            <a:noFill/>
            <a:ln w="38100">
              <a:solidFill>
                <a:srgbClr val="FF0000"/>
              </a:solidFill>
              <a:round/>
              <a:headEnd/>
              <a:tailEnd/>
            </a:ln>
          </p:spPr>
          <p:txBody>
            <a:bodyPr/>
            <a:lstStyle/>
            <a:p>
              <a:endParaRPr lang="en-US"/>
            </a:p>
          </p:txBody>
        </p:sp>
        <p:sp>
          <p:nvSpPr>
            <p:cNvPr id="13356" name="Line 56"/>
            <p:cNvSpPr>
              <a:spLocks noChangeShapeType="1"/>
            </p:cNvSpPr>
            <p:nvPr/>
          </p:nvSpPr>
          <p:spPr bwMode="auto">
            <a:xfrm>
              <a:off x="4558352" y="3097213"/>
              <a:ext cx="280348" cy="0"/>
            </a:xfrm>
            <a:prstGeom prst="line">
              <a:avLst/>
            </a:prstGeom>
            <a:noFill/>
            <a:ln w="38100">
              <a:solidFill>
                <a:srgbClr val="FF0000"/>
              </a:solidFill>
              <a:round/>
              <a:headEnd/>
              <a:tailEnd type="triangle" w="med" len="med"/>
            </a:ln>
          </p:spPr>
          <p:txBody>
            <a:bodyPr/>
            <a:lstStyle/>
            <a:p>
              <a:endParaRPr lang="en-US"/>
            </a:p>
          </p:txBody>
        </p:sp>
        <p:sp>
          <p:nvSpPr>
            <p:cNvPr id="13357" name="Text Box 60"/>
            <p:cNvSpPr txBox="1">
              <a:spLocks noChangeArrowheads="1"/>
            </p:cNvSpPr>
            <p:nvPr/>
          </p:nvSpPr>
          <p:spPr bwMode="auto">
            <a:xfrm>
              <a:off x="3997325" y="2943225"/>
              <a:ext cx="379413" cy="519113"/>
            </a:xfrm>
            <a:prstGeom prst="rect">
              <a:avLst/>
            </a:prstGeom>
            <a:noFill/>
            <a:ln w="9525">
              <a:noFill/>
              <a:miter lim="800000"/>
              <a:headEnd/>
              <a:tailEnd/>
            </a:ln>
          </p:spPr>
          <p:txBody>
            <a:bodyPr wrap="none">
              <a:spAutoFit/>
            </a:bodyPr>
            <a:lstStyle/>
            <a:p>
              <a:r>
                <a:rPr lang="en-US" sz="2800" dirty="0">
                  <a:solidFill>
                    <a:srgbClr val="FF0000"/>
                  </a:solidFill>
                  <a:sym typeface="Symbol" pitchFamily="18" charset="2"/>
                </a:rPr>
                <a:t></a:t>
              </a:r>
            </a:p>
          </p:txBody>
        </p:sp>
        <p:sp>
          <p:nvSpPr>
            <p:cNvPr id="13335" name="Text Box 64"/>
            <p:cNvSpPr txBox="1">
              <a:spLocks noChangeArrowheads="1"/>
            </p:cNvSpPr>
            <p:nvPr/>
          </p:nvSpPr>
          <p:spPr bwMode="auto">
            <a:xfrm>
              <a:off x="606425" y="2119313"/>
              <a:ext cx="1428596" cy="369332"/>
            </a:xfrm>
            <a:prstGeom prst="rect">
              <a:avLst/>
            </a:prstGeom>
            <a:noFill/>
            <a:ln w="9525">
              <a:noFill/>
              <a:miter lim="800000"/>
              <a:headEnd/>
              <a:tailEnd/>
            </a:ln>
          </p:spPr>
          <p:txBody>
            <a:bodyPr wrap="none">
              <a:spAutoFit/>
            </a:bodyPr>
            <a:lstStyle/>
            <a:p>
              <a:r>
                <a:rPr lang="en-US" dirty="0"/>
                <a:t>Lossy case</a:t>
              </a:r>
            </a:p>
          </p:txBody>
        </p:sp>
        <p:graphicFrame>
          <p:nvGraphicFramePr>
            <p:cNvPr id="47" name="Object 14"/>
            <p:cNvGraphicFramePr>
              <a:graphicFrameLocks noChangeAspect="1"/>
            </p:cNvGraphicFramePr>
            <p:nvPr>
              <p:extLst>
                <p:ext uri="{D42A27DB-BD31-4B8C-83A1-F6EECF244321}">
                  <p14:modId xmlns:p14="http://schemas.microsoft.com/office/powerpoint/2010/main" val="1855116880"/>
                </p:ext>
              </p:extLst>
            </p:nvPr>
          </p:nvGraphicFramePr>
          <p:xfrm>
            <a:off x="4213887" y="3346971"/>
            <a:ext cx="485775" cy="384641"/>
          </p:xfrm>
          <a:graphic>
            <a:graphicData uri="http://schemas.openxmlformats.org/presentationml/2006/ole">
              <mc:AlternateContent xmlns:mc="http://schemas.openxmlformats.org/markup-compatibility/2006">
                <mc:Choice xmlns:v="urn:schemas-microsoft-com:vml" Requires="v">
                  <p:oleObj spid="_x0000_s13375" name="Equation" r:id="rId13" imgW="304560" imgH="241200" progId="Equation.DSMT4">
                    <p:embed/>
                  </p:oleObj>
                </mc:Choice>
                <mc:Fallback>
                  <p:oleObj name="Equation" r:id="rId13" imgW="304560" imgH="241200" progId="Equation.DSMT4">
                    <p:embed/>
                    <p:pic>
                      <p:nvPicPr>
                        <p:cNvPr id="0" name="Picture 14"/>
                        <p:cNvPicPr>
                          <a:picLocks noChangeAspect="1" noChangeArrowheads="1"/>
                        </p:cNvPicPr>
                        <p:nvPr/>
                      </p:nvPicPr>
                      <p:blipFill>
                        <a:blip r:embed="rId14"/>
                        <a:srcRect/>
                        <a:stretch>
                          <a:fillRect/>
                        </a:stretch>
                      </p:blipFill>
                      <p:spPr bwMode="auto">
                        <a:xfrm>
                          <a:off x="4213887" y="3346971"/>
                          <a:ext cx="485775" cy="384641"/>
                        </a:xfrm>
                        <a:prstGeom prst="rect">
                          <a:avLst/>
                        </a:prstGeom>
                        <a:noFill/>
                        <a:extLst/>
                      </p:spPr>
                    </p:pic>
                  </p:oleObj>
                </mc:Fallback>
              </mc:AlternateContent>
            </a:graphicData>
          </a:graphic>
        </p:graphicFrame>
      </p:grpSp>
      <p:grpSp>
        <p:nvGrpSpPr>
          <p:cNvPr id="2" name="Group 1">
            <a:extLst>
              <a:ext uri="{FF2B5EF4-FFF2-40B4-BE49-F238E27FC236}">
                <a16:creationId xmlns:a16="http://schemas.microsoft.com/office/drawing/2014/main" id="{FC932F14-45C6-979D-2746-B81122A5B7C2}"/>
              </a:ext>
            </a:extLst>
          </p:cNvPr>
          <p:cNvGrpSpPr/>
          <p:nvPr/>
        </p:nvGrpSpPr>
        <p:grpSpPr>
          <a:xfrm>
            <a:off x="2212311" y="4168254"/>
            <a:ext cx="6708777" cy="2146821"/>
            <a:chOff x="2212311" y="4168254"/>
            <a:chExt cx="6708777" cy="2146821"/>
          </a:xfrm>
        </p:grpSpPr>
        <p:sp>
          <p:nvSpPr>
            <p:cNvPr id="13336" name="Text Box 65"/>
            <p:cNvSpPr txBox="1">
              <a:spLocks noChangeArrowheads="1"/>
            </p:cNvSpPr>
            <p:nvPr/>
          </p:nvSpPr>
          <p:spPr bwMode="auto">
            <a:xfrm>
              <a:off x="2212311" y="4484166"/>
              <a:ext cx="1428596" cy="369332"/>
            </a:xfrm>
            <a:prstGeom prst="rect">
              <a:avLst/>
            </a:prstGeom>
            <a:noFill/>
            <a:ln w="9525">
              <a:noFill/>
              <a:miter lim="800000"/>
              <a:headEnd/>
              <a:tailEnd/>
            </a:ln>
          </p:spPr>
          <p:txBody>
            <a:bodyPr wrap="none">
              <a:spAutoFit/>
            </a:bodyPr>
            <a:lstStyle/>
            <a:p>
              <a:r>
                <a:rPr lang="en-US" dirty="0"/>
                <a:t>Lossy case</a:t>
              </a:r>
            </a:p>
          </p:txBody>
        </p:sp>
        <p:sp>
          <p:nvSpPr>
            <p:cNvPr id="13338" name="Line 11"/>
            <p:cNvSpPr>
              <a:spLocks noChangeShapeType="1"/>
            </p:cNvSpPr>
            <p:nvPr/>
          </p:nvSpPr>
          <p:spPr bwMode="auto">
            <a:xfrm flipV="1">
              <a:off x="4626901" y="4585647"/>
              <a:ext cx="0" cy="1538403"/>
            </a:xfrm>
            <a:prstGeom prst="line">
              <a:avLst/>
            </a:prstGeom>
            <a:noFill/>
            <a:ln w="12700">
              <a:solidFill>
                <a:schemeClr val="tx1"/>
              </a:solidFill>
              <a:round/>
              <a:headEnd/>
              <a:tailEnd/>
            </a:ln>
          </p:spPr>
          <p:txBody>
            <a:bodyPr/>
            <a:lstStyle/>
            <a:p>
              <a:endParaRPr lang="en-US"/>
            </a:p>
          </p:txBody>
        </p:sp>
        <p:sp>
          <p:nvSpPr>
            <p:cNvPr id="13339" name="Line 12"/>
            <p:cNvSpPr>
              <a:spLocks noChangeShapeType="1"/>
            </p:cNvSpPr>
            <p:nvPr/>
          </p:nvSpPr>
          <p:spPr bwMode="auto">
            <a:xfrm rot="5400000" flipH="1" flipV="1">
              <a:off x="5550825" y="3107804"/>
              <a:ext cx="0" cy="5083175"/>
            </a:xfrm>
            <a:prstGeom prst="line">
              <a:avLst/>
            </a:prstGeom>
            <a:noFill/>
            <a:ln w="12700">
              <a:solidFill>
                <a:schemeClr val="tx1"/>
              </a:solidFill>
              <a:round/>
              <a:headEnd/>
              <a:tailEnd/>
            </a:ln>
          </p:spPr>
          <p:txBody>
            <a:bodyPr/>
            <a:lstStyle/>
            <a:p>
              <a:endParaRPr lang="en-US"/>
            </a:p>
          </p:txBody>
        </p:sp>
        <p:graphicFrame>
          <p:nvGraphicFramePr>
            <p:cNvPr id="13314" name="Object 13"/>
            <p:cNvGraphicFramePr>
              <a:graphicFrameLocks noChangeAspect="1"/>
            </p:cNvGraphicFramePr>
            <p:nvPr>
              <p:extLst>
                <p:ext uri="{D42A27DB-BD31-4B8C-83A1-F6EECF244321}">
                  <p14:modId xmlns:p14="http://schemas.microsoft.com/office/powerpoint/2010/main" val="211622006"/>
                </p:ext>
              </p:extLst>
            </p:nvPr>
          </p:nvGraphicFramePr>
          <p:xfrm>
            <a:off x="8243225" y="5452542"/>
            <a:ext cx="677863" cy="407988"/>
          </p:xfrm>
          <a:graphic>
            <a:graphicData uri="http://schemas.openxmlformats.org/presentationml/2006/ole">
              <mc:AlternateContent xmlns:mc="http://schemas.openxmlformats.org/markup-compatibility/2006">
                <mc:Choice xmlns:v="urn:schemas-microsoft-com:vml" Requires="v">
                  <p:oleObj spid="_x0000_s13376" name="Equation" r:id="rId15" imgW="342720" imgH="228600" progId="Equation.DSMT4">
                    <p:embed/>
                  </p:oleObj>
                </mc:Choice>
                <mc:Fallback>
                  <p:oleObj name="Equation" r:id="rId15" imgW="342720" imgH="228600" progId="Equation.DSMT4">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3225" y="5452542"/>
                          <a:ext cx="677863"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5" name="Object 14"/>
            <p:cNvGraphicFramePr>
              <a:graphicFrameLocks noChangeAspect="1"/>
            </p:cNvGraphicFramePr>
            <p:nvPr>
              <p:extLst>
                <p:ext uri="{D42A27DB-BD31-4B8C-83A1-F6EECF244321}">
                  <p14:modId xmlns:p14="http://schemas.microsoft.com/office/powerpoint/2010/main" val="3821314723"/>
                </p:ext>
              </p:extLst>
            </p:nvPr>
          </p:nvGraphicFramePr>
          <p:xfrm>
            <a:off x="4341150" y="4168254"/>
            <a:ext cx="666750" cy="403225"/>
          </p:xfrm>
          <a:graphic>
            <a:graphicData uri="http://schemas.openxmlformats.org/presentationml/2006/ole">
              <mc:AlternateContent xmlns:mc="http://schemas.openxmlformats.org/markup-compatibility/2006">
                <mc:Choice xmlns:v="urn:schemas-microsoft-com:vml" Requires="v">
                  <p:oleObj spid="_x0000_s13377" name="Equation" r:id="rId16" imgW="342720" imgH="228600" progId="Equation.DSMT4">
                    <p:embed/>
                  </p:oleObj>
                </mc:Choice>
                <mc:Fallback>
                  <p:oleObj name="Equation" r:id="rId16" imgW="342720" imgH="228600" progId="Equation.DSMT4">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1150" y="4168254"/>
                          <a:ext cx="666750"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40" name="Line 15"/>
            <p:cNvSpPr>
              <a:spLocks noChangeShapeType="1"/>
            </p:cNvSpPr>
            <p:nvPr/>
          </p:nvSpPr>
          <p:spPr bwMode="auto">
            <a:xfrm flipH="1">
              <a:off x="5307937" y="5565254"/>
              <a:ext cx="0" cy="150813"/>
            </a:xfrm>
            <a:prstGeom prst="line">
              <a:avLst/>
            </a:prstGeom>
            <a:noFill/>
            <a:ln w="28575">
              <a:solidFill>
                <a:srgbClr val="0066FF"/>
              </a:solidFill>
              <a:round/>
              <a:headEnd/>
              <a:tailEnd/>
            </a:ln>
          </p:spPr>
          <p:txBody>
            <a:bodyPr/>
            <a:lstStyle/>
            <a:p>
              <a:endParaRPr lang="en-US"/>
            </a:p>
          </p:txBody>
        </p:sp>
        <p:sp>
          <p:nvSpPr>
            <p:cNvPr id="13341" name="Line 16"/>
            <p:cNvSpPr>
              <a:spLocks noChangeShapeType="1"/>
            </p:cNvSpPr>
            <p:nvPr/>
          </p:nvSpPr>
          <p:spPr bwMode="auto">
            <a:xfrm flipH="1">
              <a:off x="6585875" y="5565254"/>
              <a:ext cx="0" cy="150813"/>
            </a:xfrm>
            <a:prstGeom prst="line">
              <a:avLst/>
            </a:prstGeom>
            <a:noFill/>
            <a:ln w="28575">
              <a:solidFill>
                <a:srgbClr val="0066FF"/>
              </a:solidFill>
              <a:round/>
              <a:headEnd/>
              <a:tailEnd/>
            </a:ln>
          </p:spPr>
          <p:txBody>
            <a:bodyPr/>
            <a:lstStyle/>
            <a:p>
              <a:endParaRPr lang="en-US"/>
            </a:p>
          </p:txBody>
        </p:sp>
        <p:graphicFrame>
          <p:nvGraphicFramePr>
            <p:cNvPr id="13316" name="Object 17"/>
            <p:cNvGraphicFramePr>
              <a:graphicFrameLocks noChangeAspect="1"/>
            </p:cNvGraphicFramePr>
            <p:nvPr>
              <p:extLst>
                <p:ext uri="{D42A27DB-BD31-4B8C-83A1-F6EECF244321}">
                  <p14:modId xmlns:p14="http://schemas.microsoft.com/office/powerpoint/2010/main" val="1641689617"/>
                </p:ext>
              </p:extLst>
            </p:nvPr>
          </p:nvGraphicFramePr>
          <p:xfrm>
            <a:off x="4930112" y="5671617"/>
            <a:ext cx="327025" cy="407988"/>
          </p:xfrm>
          <a:graphic>
            <a:graphicData uri="http://schemas.openxmlformats.org/presentationml/2006/ole">
              <mc:AlternateContent xmlns:mc="http://schemas.openxmlformats.org/markup-compatibility/2006">
                <mc:Choice xmlns:v="urn:schemas-microsoft-com:vml" Requires="v">
                  <p:oleObj spid="_x0000_s13378" name="Equation" r:id="rId17" imgW="164880" imgH="228600" progId="Equation.DSMT4">
                    <p:embed/>
                  </p:oleObj>
                </mc:Choice>
                <mc:Fallback>
                  <p:oleObj name="Equation" r:id="rId17" imgW="164880" imgH="228600" progId="Equation.DSMT4">
                    <p:embed/>
                    <p:pic>
                      <p:nvPicPr>
                        <p:cNvPr id="0" name="Object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30112" y="5671617"/>
                          <a:ext cx="327025"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7" name="Object 18"/>
            <p:cNvGraphicFramePr>
              <a:graphicFrameLocks noChangeAspect="1"/>
            </p:cNvGraphicFramePr>
            <p:nvPr>
              <p:extLst>
                <p:ext uri="{D42A27DB-BD31-4B8C-83A1-F6EECF244321}">
                  <p14:modId xmlns:p14="http://schemas.microsoft.com/office/powerpoint/2010/main" val="3708277498"/>
                </p:ext>
              </p:extLst>
            </p:nvPr>
          </p:nvGraphicFramePr>
          <p:xfrm>
            <a:off x="6568412" y="5700192"/>
            <a:ext cx="301625" cy="407988"/>
          </p:xfrm>
          <a:graphic>
            <a:graphicData uri="http://schemas.openxmlformats.org/presentationml/2006/ole">
              <mc:AlternateContent xmlns:mc="http://schemas.openxmlformats.org/markup-compatibility/2006">
                <mc:Choice xmlns:v="urn:schemas-microsoft-com:vml" Requires="v">
                  <p:oleObj spid="_x0000_s13379" name="Equation" r:id="rId18" imgW="152280" imgH="228600" progId="Equation.DSMT4">
                    <p:embed/>
                  </p:oleObj>
                </mc:Choice>
                <mc:Fallback>
                  <p:oleObj name="Equation" r:id="rId18" imgW="152280" imgH="228600" progId="Equation.DSMT4">
                    <p:embed/>
                    <p:pic>
                      <p:nvPicPr>
                        <p:cNvPr id="0" name="Object 1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568412" y="5700192"/>
                          <a:ext cx="301625"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8" name="Object 23"/>
            <p:cNvGraphicFramePr>
              <a:graphicFrameLocks noChangeAspect="1"/>
            </p:cNvGraphicFramePr>
            <p:nvPr>
              <p:extLst>
                <p:ext uri="{D42A27DB-BD31-4B8C-83A1-F6EECF244321}">
                  <p14:modId xmlns:p14="http://schemas.microsoft.com/office/powerpoint/2010/main" val="3756316350"/>
                </p:ext>
              </p:extLst>
            </p:nvPr>
          </p:nvGraphicFramePr>
          <p:xfrm>
            <a:off x="7139912" y="5176317"/>
            <a:ext cx="293688" cy="309563"/>
          </p:xfrm>
          <a:graphic>
            <a:graphicData uri="http://schemas.openxmlformats.org/presentationml/2006/ole">
              <mc:AlternateContent xmlns:mc="http://schemas.openxmlformats.org/markup-compatibility/2006">
                <mc:Choice xmlns:v="urn:schemas-microsoft-com:vml" Requires="v">
                  <p:oleObj spid="_x0000_s13380" name="Equation" r:id="rId20" imgW="152280" imgH="177480" progId="Equation.DSMT4">
                    <p:embed/>
                  </p:oleObj>
                </mc:Choice>
                <mc:Fallback>
                  <p:oleObj name="Equation" r:id="rId20" imgW="152280" imgH="177480" progId="Equation.DSMT4">
                    <p:embed/>
                    <p:pic>
                      <p:nvPicPr>
                        <p:cNvPr id="0" name="Object 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139912" y="5176317"/>
                          <a:ext cx="293688"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42" name="Oval 25"/>
            <p:cNvSpPr>
              <a:spLocks noChangeArrowheads="1"/>
            </p:cNvSpPr>
            <p:nvPr/>
          </p:nvSpPr>
          <p:spPr bwMode="auto">
            <a:xfrm>
              <a:off x="4582450" y="5570017"/>
              <a:ext cx="114300" cy="98425"/>
            </a:xfrm>
            <a:prstGeom prst="ellipse">
              <a:avLst/>
            </a:prstGeom>
            <a:solidFill>
              <a:srgbClr val="FF3300"/>
            </a:solidFill>
            <a:ln w="9525">
              <a:solidFill>
                <a:srgbClr val="FF0000"/>
              </a:solidFill>
              <a:round/>
              <a:headEnd/>
              <a:tailEnd/>
            </a:ln>
          </p:spPr>
          <p:txBody>
            <a:bodyPr wrap="none" anchor="ctr"/>
            <a:lstStyle/>
            <a:p>
              <a:endParaRPr lang="en-US"/>
            </a:p>
          </p:txBody>
        </p:sp>
        <p:sp>
          <p:nvSpPr>
            <p:cNvPr id="13343" name="Line 28"/>
            <p:cNvSpPr>
              <a:spLocks noChangeShapeType="1"/>
            </p:cNvSpPr>
            <p:nvPr/>
          </p:nvSpPr>
          <p:spPr bwMode="auto">
            <a:xfrm flipV="1">
              <a:off x="4650712" y="5314429"/>
              <a:ext cx="0" cy="306388"/>
            </a:xfrm>
            <a:prstGeom prst="line">
              <a:avLst/>
            </a:prstGeom>
            <a:noFill/>
            <a:ln w="38100">
              <a:solidFill>
                <a:srgbClr val="FF0000"/>
              </a:solidFill>
              <a:round/>
              <a:headEnd/>
              <a:tailEnd/>
            </a:ln>
          </p:spPr>
          <p:txBody>
            <a:bodyPr/>
            <a:lstStyle/>
            <a:p>
              <a:endParaRPr lang="en-US"/>
            </a:p>
          </p:txBody>
        </p:sp>
        <p:sp>
          <p:nvSpPr>
            <p:cNvPr id="13344" name="Line 29"/>
            <p:cNvSpPr>
              <a:spLocks noChangeShapeType="1"/>
            </p:cNvSpPr>
            <p:nvPr/>
          </p:nvSpPr>
          <p:spPr bwMode="auto">
            <a:xfrm>
              <a:off x="4639600" y="5325542"/>
              <a:ext cx="2270125" cy="0"/>
            </a:xfrm>
            <a:prstGeom prst="line">
              <a:avLst/>
            </a:prstGeom>
            <a:noFill/>
            <a:ln w="38100">
              <a:solidFill>
                <a:srgbClr val="FF0000"/>
              </a:solidFill>
              <a:round/>
              <a:headEnd/>
              <a:tailEnd/>
            </a:ln>
          </p:spPr>
          <p:txBody>
            <a:bodyPr/>
            <a:lstStyle/>
            <a:p>
              <a:endParaRPr lang="en-US"/>
            </a:p>
          </p:txBody>
        </p:sp>
        <p:sp>
          <p:nvSpPr>
            <p:cNvPr id="13345" name="Line 30"/>
            <p:cNvSpPr>
              <a:spLocks noChangeShapeType="1"/>
            </p:cNvSpPr>
            <p:nvPr/>
          </p:nvSpPr>
          <p:spPr bwMode="auto">
            <a:xfrm>
              <a:off x="6898612" y="5325542"/>
              <a:ext cx="0" cy="315913"/>
            </a:xfrm>
            <a:prstGeom prst="line">
              <a:avLst/>
            </a:prstGeom>
            <a:noFill/>
            <a:ln w="38100">
              <a:solidFill>
                <a:srgbClr val="FF0000"/>
              </a:solidFill>
              <a:round/>
              <a:headEnd/>
              <a:tailEnd/>
            </a:ln>
          </p:spPr>
          <p:txBody>
            <a:bodyPr/>
            <a:lstStyle/>
            <a:p>
              <a:endParaRPr lang="en-US"/>
            </a:p>
          </p:txBody>
        </p:sp>
        <p:sp>
          <p:nvSpPr>
            <p:cNvPr id="13346" name="Line 31"/>
            <p:cNvSpPr>
              <a:spLocks noChangeShapeType="1"/>
            </p:cNvSpPr>
            <p:nvPr/>
          </p:nvSpPr>
          <p:spPr bwMode="auto">
            <a:xfrm flipV="1">
              <a:off x="6889087" y="5654154"/>
              <a:ext cx="854075" cy="0"/>
            </a:xfrm>
            <a:prstGeom prst="line">
              <a:avLst/>
            </a:prstGeom>
            <a:noFill/>
            <a:ln w="38100">
              <a:solidFill>
                <a:srgbClr val="FF0000"/>
              </a:solidFill>
              <a:round/>
              <a:headEnd/>
              <a:tailEnd/>
            </a:ln>
          </p:spPr>
          <p:txBody>
            <a:bodyPr/>
            <a:lstStyle/>
            <a:p>
              <a:endParaRPr lang="en-US"/>
            </a:p>
          </p:txBody>
        </p:sp>
        <p:sp>
          <p:nvSpPr>
            <p:cNvPr id="13347" name="Line 32"/>
            <p:cNvSpPr>
              <a:spLocks noChangeShapeType="1"/>
            </p:cNvSpPr>
            <p:nvPr/>
          </p:nvSpPr>
          <p:spPr bwMode="auto">
            <a:xfrm>
              <a:off x="6285837" y="5325542"/>
              <a:ext cx="323850" cy="0"/>
            </a:xfrm>
            <a:prstGeom prst="line">
              <a:avLst/>
            </a:prstGeom>
            <a:noFill/>
            <a:ln w="38100">
              <a:solidFill>
                <a:srgbClr val="FF0000"/>
              </a:solidFill>
              <a:round/>
              <a:headEnd/>
              <a:tailEnd type="triangle" w="med" len="med"/>
            </a:ln>
          </p:spPr>
          <p:txBody>
            <a:bodyPr/>
            <a:lstStyle/>
            <a:p>
              <a:endParaRPr lang="en-US"/>
            </a:p>
          </p:txBody>
        </p:sp>
        <p:graphicFrame>
          <p:nvGraphicFramePr>
            <p:cNvPr id="13319" name="Object 33"/>
            <p:cNvGraphicFramePr>
              <a:graphicFrameLocks noChangeAspect="1"/>
            </p:cNvGraphicFramePr>
            <p:nvPr>
              <p:extLst>
                <p:ext uri="{D42A27DB-BD31-4B8C-83A1-F6EECF244321}">
                  <p14:modId xmlns:p14="http://schemas.microsoft.com/office/powerpoint/2010/main" val="3849040671"/>
                </p:ext>
              </p:extLst>
            </p:nvPr>
          </p:nvGraphicFramePr>
          <p:xfrm>
            <a:off x="4209387" y="5258867"/>
            <a:ext cx="339725" cy="400050"/>
          </p:xfrm>
          <a:graphic>
            <a:graphicData uri="http://schemas.openxmlformats.org/presentationml/2006/ole">
              <mc:AlternateContent xmlns:mc="http://schemas.openxmlformats.org/markup-compatibility/2006">
                <mc:Choice xmlns:v="urn:schemas-microsoft-com:vml" Requires="v">
                  <p:oleObj spid="_x0000_s13381" name="Equation" r:id="rId22" imgW="177480" imgH="228600" progId="Equation.DSMT4">
                    <p:embed/>
                  </p:oleObj>
                </mc:Choice>
                <mc:Fallback>
                  <p:oleObj name="Equation" r:id="rId22" imgW="177480" imgH="228600" progId="Equation.DSMT4">
                    <p:embed/>
                    <p:pic>
                      <p:nvPicPr>
                        <p:cNvPr id="0" name="Object 3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209387" y="5258867"/>
                          <a:ext cx="339725"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0" name="Object 34"/>
            <p:cNvGraphicFramePr>
              <a:graphicFrameLocks noChangeAspect="1"/>
            </p:cNvGraphicFramePr>
            <p:nvPr>
              <p:extLst>
                <p:ext uri="{D42A27DB-BD31-4B8C-83A1-F6EECF244321}">
                  <p14:modId xmlns:p14="http://schemas.microsoft.com/office/powerpoint/2010/main" val="887584325"/>
                </p:ext>
              </p:extLst>
            </p:nvPr>
          </p:nvGraphicFramePr>
          <p:xfrm>
            <a:off x="5639725" y="4896917"/>
            <a:ext cx="368300" cy="396875"/>
          </p:xfrm>
          <a:graphic>
            <a:graphicData uri="http://schemas.openxmlformats.org/presentationml/2006/ole">
              <mc:AlternateContent xmlns:mc="http://schemas.openxmlformats.org/markup-compatibility/2006">
                <mc:Choice xmlns:v="urn:schemas-microsoft-com:vml" Requires="v">
                  <p:oleObj spid="_x0000_s13382" name="Equation" r:id="rId24" imgW="190440" imgH="228600" progId="Equation.DSMT4">
                    <p:embed/>
                  </p:oleObj>
                </mc:Choice>
                <mc:Fallback>
                  <p:oleObj name="Equation" r:id="rId24" imgW="190440" imgH="228600" progId="Equation.DSMT4">
                    <p:embed/>
                    <p:pic>
                      <p:nvPicPr>
                        <p:cNvPr id="0" name="Object 3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639725" y="4896917"/>
                          <a:ext cx="368300"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48" name="Text Box 61"/>
            <p:cNvSpPr txBox="1">
              <a:spLocks noChangeArrowheads="1"/>
            </p:cNvSpPr>
            <p:nvPr/>
          </p:nvSpPr>
          <p:spPr bwMode="auto">
            <a:xfrm>
              <a:off x="5577812" y="5523979"/>
              <a:ext cx="379413" cy="519113"/>
            </a:xfrm>
            <a:prstGeom prst="rect">
              <a:avLst/>
            </a:prstGeom>
            <a:noFill/>
            <a:ln w="9525">
              <a:noFill/>
              <a:miter lim="800000"/>
              <a:headEnd/>
              <a:tailEnd/>
            </a:ln>
          </p:spPr>
          <p:txBody>
            <a:bodyPr wrap="none">
              <a:spAutoFit/>
            </a:bodyPr>
            <a:lstStyle/>
            <a:p>
              <a:r>
                <a:rPr lang="en-US" sz="2800" dirty="0">
                  <a:solidFill>
                    <a:srgbClr val="FF0000"/>
                  </a:solidFill>
                  <a:sym typeface="Symbol" pitchFamily="18" charset="2"/>
                </a:rPr>
                <a:t></a:t>
              </a:r>
            </a:p>
          </p:txBody>
        </p:sp>
        <p:graphicFrame>
          <p:nvGraphicFramePr>
            <p:cNvPr id="49" name="Object 14"/>
            <p:cNvGraphicFramePr>
              <a:graphicFrameLocks noChangeAspect="1"/>
            </p:cNvGraphicFramePr>
            <p:nvPr>
              <p:extLst>
                <p:ext uri="{D42A27DB-BD31-4B8C-83A1-F6EECF244321}">
                  <p14:modId xmlns:p14="http://schemas.microsoft.com/office/powerpoint/2010/main" val="159359265"/>
                </p:ext>
              </p:extLst>
            </p:nvPr>
          </p:nvGraphicFramePr>
          <p:xfrm>
            <a:off x="5889625" y="5916613"/>
            <a:ext cx="503128" cy="398462"/>
          </p:xfrm>
          <a:graphic>
            <a:graphicData uri="http://schemas.openxmlformats.org/presentationml/2006/ole">
              <mc:AlternateContent xmlns:mc="http://schemas.openxmlformats.org/markup-compatibility/2006">
                <mc:Choice xmlns:v="urn:schemas-microsoft-com:vml" Requires="v">
                  <p:oleObj spid="_x0000_s13383" name="Equation" r:id="rId26" imgW="304560" imgH="241200" progId="Equation.DSMT4">
                    <p:embed/>
                  </p:oleObj>
                </mc:Choice>
                <mc:Fallback>
                  <p:oleObj name="Equation" r:id="rId26" imgW="304560" imgH="241200" progId="Equation.DSMT4">
                    <p:embed/>
                    <p:pic>
                      <p:nvPicPr>
                        <p:cNvPr id="0" name="Picture 15"/>
                        <p:cNvPicPr>
                          <a:picLocks noChangeAspect="1" noChangeArrowheads="1"/>
                        </p:cNvPicPr>
                        <p:nvPr/>
                      </p:nvPicPr>
                      <p:blipFill>
                        <a:blip r:embed="rId27"/>
                        <a:srcRect/>
                        <a:stretch>
                          <a:fillRect/>
                        </a:stretch>
                      </p:blipFill>
                      <p:spPr bwMode="auto">
                        <a:xfrm>
                          <a:off x="5889625" y="5916613"/>
                          <a:ext cx="503128" cy="398462"/>
                        </a:xfrm>
                        <a:prstGeom prst="rect">
                          <a:avLst/>
                        </a:prstGeom>
                        <a:noFill/>
                        <a:extLst/>
                      </p:spPr>
                    </p:pic>
                  </p:oleObj>
                </mc:Fallback>
              </mc:AlternateContent>
            </a:graphicData>
          </a:graphic>
        </p:graphicFrame>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8"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4349"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4350"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4351"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grpSp>
        <p:nvGrpSpPr>
          <p:cNvPr id="3" name="Group 2">
            <a:extLst>
              <a:ext uri="{FF2B5EF4-FFF2-40B4-BE49-F238E27FC236}">
                <a16:creationId xmlns:a16="http://schemas.microsoft.com/office/drawing/2014/main" id="{9DA95080-91DA-1181-A6BC-2C8CB096FB5D}"/>
              </a:ext>
            </a:extLst>
          </p:cNvPr>
          <p:cNvGrpSpPr/>
          <p:nvPr/>
        </p:nvGrpSpPr>
        <p:grpSpPr>
          <a:xfrm>
            <a:off x="2376465" y="2259355"/>
            <a:ext cx="7071633" cy="2179049"/>
            <a:chOff x="2308226" y="2525486"/>
            <a:chExt cx="7071633" cy="2179049"/>
          </a:xfrm>
        </p:grpSpPr>
        <p:sp>
          <p:nvSpPr>
            <p:cNvPr id="14353" name="Text Box 44"/>
            <p:cNvSpPr txBox="1">
              <a:spLocks noChangeArrowheads="1"/>
            </p:cNvSpPr>
            <p:nvPr/>
          </p:nvSpPr>
          <p:spPr bwMode="auto">
            <a:xfrm>
              <a:off x="2308226" y="2716213"/>
              <a:ext cx="1749197" cy="369332"/>
            </a:xfrm>
            <a:prstGeom prst="rect">
              <a:avLst/>
            </a:prstGeom>
            <a:noFill/>
            <a:ln w="9525">
              <a:noFill/>
              <a:miter lim="800000"/>
              <a:headEnd/>
              <a:tailEnd/>
            </a:ln>
          </p:spPr>
          <p:txBody>
            <a:bodyPr wrap="none">
              <a:spAutoFit/>
            </a:bodyPr>
            <a:lstStyle/>
            <a:p>
              <a:r>
                <a:rPr lang="en-US" dirty="0"/>
                <a:t>Lossless case</a:t>
              </a:r>
            </a:p>
          </p:txBody>
        </p:sp>
        <p:sp>
          <p:nvSpPr>
            <p:cNvPr id="14358" name="Line 47"/>
            <p:cNvSpPr>
              <a:spLocks noChangeShapeType="1"/>
            </p:cNvSpPr>
            <p:nvPr/>
          </p:nvSpPr>
          <p:spPr bwMode="auto">
            <a:xfrm flipH="1">
              <a:off x="5104263" y="2872854"/>
              <a:ext cx="0" cy="1831681"/>
            </a:xfrm>
            <a:prstGeom prst="line">
              <a:avLst/>
            </a:prstGeom>
            <a:noFill/>
            <a:ln w="12700">
              <a:solidFill>
                <a:schemeClr val="tx1"/>
              </a:solidFill>
              <a:round/>
              <a:headEnd/>
              <a:tailEnd/>
            </a:ln>
          </p:spPr>
          <p:txBody>
            <a:bodyPr/>
            <a:lstStyle/>
            <a:p>
              <a:endParaRPr lang="en-US"/>
            </a:p>
          </p:txBody>
        </p:sp>
        <p:sp>
          <p:nvSpPr>
            <p:cNvPr id="14359" name="Line 48"/>
            <p:cNvSpPr>
              <a:spLocks noChangeShapeType="1"/>
            </p:cNvSpPr>
            <p:nvPr/>
          </p:nvSpPr>
          <p:spPr bwMode="auto">
            <a:xfrm rot="5400000" flipH="1" flipV="1">
              <a:off x="6009596" y="1453924"/>
              <a:ext cx="0" cy="5083175"/>
            </a:xfrm>
            <a:prstGeom prst="line">
              <a:avLst/>
            </a:prstGeom>
            <a:noFill/>
            <a:ln w="12700">
              <a:solidFill>
                <a:schemeClr val="tx1"/>
              </a:solidFill>
              <a:round/>
              <a:headEnd/>
              <a:tailEnd/>
            </a:ln>
          </p:spPr>
          <p:txBody>
            <a:bodyPr/>
            <a:lstStyle/>
            <a:p>
              <a:endParaRPr lang="en-US"/>
            </a:p>
          </p:txBody>
        </p:sp>
        <p:graphicFrame>
          <p:nvGraphicFramePr>
            <p:cNvPr id="14340" name="Object 49"/>
            <p:cNvGraphicFramePr>
              <a:graphicFrameLocks noChangeAspect="1"/>
            </p:cNvGraphicFramePr>
            <p:nvPr>
              <p:extLst>
                <p:ext uri="{D42A27DB-BD31-4B8C-83A1-F6EECF244321}">
                  <p14:modId xmlns:p14="http://schemas.microsoft.com/office/powerpoint/2010/main" val="2302168940"/>
                </p:ext>
              </p:extLst>
            </p:nvPr>
          </p:nvGraphicFramePr>
          <p:xfrm>
            <a:off x="8701996" y="3787549"/>
            <a:ext cx="677863" cy="407988"/>
          </p:xfrm>
          <a:graphic>
            <a:graphicData uri="http://schemas.openxmlformats.org/presentationml/2006/ole">
              <mc:AlternateContent xmlns:mc="http://schemas.openxmlformats.org/markup-compatibility/2006">
                <mc:Choice xmlns:v="urn:schemas-microsoft-com:vml" Requires="v">
                  <p:oleObj spid="_x0000_s14374" name="Equation" r:id="rId3" imgW="342720" imgH="228600" progId="Equation.DSMT4">
                    <p:embed/>
                  </p:oleObj>
                </mc:Choice>
                <mc:Fallback>
                  <p:oleObj name="Equation" r:id="rId3" imgW="342720" imgH="228600" progId="Equation.DSMT4">
                    <p:embed/>
                    <p:pic>
                      <p:nvPicPr>
                        <p:cNvPr id="0" name="Object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01996" y="3787549"/>
                          <a:ext cx="677863"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1" name="Object 50"/>
            <p:cNvGraphicFramePr>
              <a:graphicFrameLocks noChangeAspect="1"/>
            </p:cNvGraphicFramePr>
            <p:nvPr>
              <p:extLst>
                <p:ext uri="{D42A27DB-BD31-4B8C-83A1-F6EECF244321}">
                  <p14:modId xmlns:p14="http://schemas.microsoft.com/office/powerpoint/2010/main" val="2488635248"/>
                </p:ext>
              </p:extLst>
            </p:nvPr>
          </p:nvGraphicFramePr>
          <p:xfrm>
            <a:off x="4799921" y="2525486"/>
            <a:ext cx="666750" cy="403225"/>
          </p:xfrm>
          <a:graphic>
            <a:graphicData uri="http://schemas.openxmlformats.org/presentationml/2006/ole">
              <mc:AlternateContent xmlns:mc="http://schemas.openxmlformats.org/markup-compatibility/2006">
                <mc:Choice xmlns:v="urn:schemas-microsoft-com:vml" Requires="v">
                  <p:oleObj spid="_x0000_s14375" name="Equation" r:id="rId5" imgW="342720" imgH="228600" progId="Equation.DSMT4">
                    <p:embed/>
                  </p:oleObj>
                </mc:Choice>
                <mc:Fallback>
                  <p:oleObj name="Equation" r:id="rId5" imgW="342720" imgH="228600" progId="Equation.DSMT4">
                    <p:embed/>
                    <p:pic>
                      <p:nvPicPr>
                        <p:cNvPr id="0" name="Object 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99921" y="2525486"/>
                          <a:ext cx="666750"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60" name="Line 51"/>
            <p:cNvSpPr>
              <a:spLocks noChangeShapeType="1"/>
            </p:cNvSpPr>
            <p:nvPr/>
          </p:nvSpPr>
          <p:spPr bwMode="auto">
            <a:xfrm flipH="1">
              <a:off x="5766708" y="3922486"/>
              <a:ext cx="0" cy="150813"/>
            </a:xfrm>
            <a:prstGeom prst="line">
              <a:avLst/>
            </a:prstGeom>
            <a:noFill/>
            <a:ln w="28575">
              <a:solidFill>
                <a:srgbClr val="0066FF"/>
              </a:solidFill>
              <a:round/>
              <a:headEnd/>
              <a:tailEnd/>
            </a:ln>
          </p:spPr>
          <p:txBody>
            <a:bodyPr/>
            <a:lstStyle/>
            <a:p>
              <a:endParaRPr lang="en-US"/>
            </a:p>
          </p:txBody>
        </p:sp>
        <p:sp>
          <p:nvSpPr>
            <p:cNvPr id="14361" name="Line 52"/>
            <p:cNvSpPr>
              <a:spLocks noChangeShapeType="1"/>
            </p:cNvSpPr>
            <p:nvPr/>
          </p:nvSpPr>
          <p:spPr bwMode="auto">
            <a:xfrm flipH="1">
              <a:off x="7044646" y="3922486"/>
              <a:ext cx="0" cy="150813"/>
            </a:xfrm>
            <a:prstGeom prst="line">
              <a:avLst/>
            </a:prstGeom>
            <a:noFill/>
            <a:ln w="28575">
              <a:solidFill>
                <a:srgbClr val="0066FF"/>
              </a:solidFill>
              <a:round/>
              <a:headEnd/>
              <a:tailEnd/>
            </a:ln>
          </p:spPr>
          <p:txBody>
            <a:bodyPr/>
            <a:lstStyle/>
            <a:p>
              <a:endParaRPr lang="en-US"/>
            </a:p>
          </p:txBody>
        </p:sp>
        <p:graphicFrame>
          <p:nvGraphicFramePr>
            <p:cNvPr id="14342" name="Object 53"/>
            <p:cNvGraphicFramePr>
              <a:graphicFrameLocks noChangeAspect="1"/>
            </p:cNvGraphicFramePr>
            <p:nvPr>
              <p:extLst>
                <p:ext uri="{D42A27DB-BD31-4B8C-83A1-F6EECF244321}">
                  <p14:modId xmlns:p14="http://schemas.microsoft.com/office/powerpoint/2010/main" val="3353385472"/>
                </p:ext>
              </p:extLst>
            </p:nvPr>
          </p:nvGraphicFramePr>
          <p:xfrm>
            <a:off x="5388883" y="4028849"/>
            <a:ext cx="327025" cy="407988"/>
          </p:xfrm>
          <a:graphic>
            <a:graphicData uri="http://schemas.openxmlformats.org/presentationml/2006/ole">
              <mc:AlternateContent xmlns:mc="http://schemas.openxmlformats.org/markup-compatibility/2006">
                <mc:Choice xmlns:v="urn:schemas-microsoft-com:vml" Requires="v">
                  <p:oleObj spid="_x0000_s14376" name="Equation" r:id="rId7" imgW="164880" imgH="228600" progId="Equation.DSMT4">
                    <p:embed/>
                  </p:oleObj>
                </mc:Choice>
                <mc:Fallback>
                  <p:oleObj name="Equation" r:id="rId7" imgW="164880" imgH="228600" progId="Equation.DSMT4">
                    <p:embed/>
                    <p:pic>
                      <p:nvPicPr>
                        <p:cNvPr id="0" name="Object 5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88883" y="4028849"/>
                          <a:ext cx="327025"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3" name="Object 54"/>
            <p:cNvGraphicFramePr>
              <a:graphicFrameLocks noChangeAspect="1"/>
            </p:cNvGraphicFramePr>
            <p:nvPr>
              <p:extLst>
                <p:ext uri="{D42A27DB-BD31-4B8C-83A1-F6EECF244321}">
                  <p14:modId xmlns:p14="http://schemas.microsoft.com/office/powerpoint/2010/main" val="1621380830"/>
                </p:ext>
              </p:extLst>
            </p:nvPr>
          </p:nvGraphicFramePr>
          <p:xfrm>
            <a:off x="7027183" y="4057424"/>
            <a:ext cx="301625" cy="407988"/>
          </p:xfrm>
          <a:graphic>
            <a:graphicData uri="http://schemas.openxmlformats.org/presentationml/2006/ole">
              <mc:AlternateContent xmlns:mc="http://schemas.openxmlformats.org/markup-compatibility/2006">
                <mc:Choice xmlns:v="urn:schemas-microsoft-com:vml" Requires="v">
                  <p:oleObj spid="_x0000_s14377" name="Equation" r:id="rId9" imgW="152280" imgH="228600" progId="Equation.DSMT4">
                    <p:embed/>
                  </p:oleObj>
                </mc:Choice>
                <mc:Fallback>
                  <p:oleObj name="Equation" r:id="rId9" imgW="152280" imgH="228600" progId="Equation.DSMT4">
                    <p:embed/>
                    <p:pic>
                      <p:nvPicPr>
                        <p:cNvPr id="0" name="Object 5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27183" y="4057424"/>
                          <a:ext cx="301625"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4" name="Object 55"/>
            <p:cNvGraphicFramePr>
              <a:graphicFrameLocks noChangeAspect="1"/>
            </p:cNvGraphicFramePr>
            <p:nvPr>
              <p:extLst>
                <p:ext uri="{D42A27DB-BD31-4B8C-83A1-F6EECF244321}">
                  <p14:modId xmlns:p14="http://schemas.microsoft.com/office/powerpoint/2010/main" val="1195664530"/>
                </p:ext>
              </p:extLst>
            </p:nvPr>
          </p:nvGraphicFramePr>
          <p:xfrm>
            <a:off x="7598683" y="3533549"/>
            <a:ext cx="293688" cy="309563"/>
          </p:xfrm>
          <a:graphic>
            <a:graphicData uri="http://schemas.openxmlformats.org/presentationml/2006/ole">
              <mc:AlternateContent xmlns:mc="http://schemas.openxmlformats.org/markup-compatibility/2006">
                <mc:Choice xmlns:v="urn:schemas-microsoft-com:vml" Requires="v">
                  <p:oleObj spid="_x0000_s14378" name="Equation" r:id="rId11" imgW="152280" imgH="177480" progId="Equation.DSMT4">
                    <p:embed/>
                  </p:oleObj>
                </mc:Choice>
                <mc:Fallback>
                  <p:oleObj name="Equation" r:id="rId11" imgW="152280" imgH="177480" progId="Equation.DSMT4">
                    <p:embed/>
                    <p:pic>
                      <p:nvPicPr>
                        <p:cNvPr id="0" name="Object 5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98683" y="3533549"/>
                          <a:ext cx="293688"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62" name="Oval 56"/>
            <p:cNvSpPr>
              <a:spLocks noChangeArrowheads="1"/>
            </p:cNvSpPr>
            <p:nvPr/>
          </p:nvSpPr>
          <p:spPr bwMode="auto">
            <a:xfrm>
              <a:off x="5041221" y="3927249"/>
              <a:ext cx="114300" cy="98425"/>
            </a:xfrm>
            <a:prstGeom prst="ellipse">
              <a:avLst/>
            </a:prstGeom>
            <a:solidFill>
              <a:srgbClr val="FF0000"/>
            </a:solidFill>
            <a:ln w="9525">
              <a:solidFill>
                <a:srgbClr val="FF0000"/>
              </a:solidFill>
              <a:round/>
              <a:headEnd/>
              <a:tailEnd/>
            </a:ln>
          </p:spPr>
          <p:txBody>
            <a:bodyPr wrap="none" anchor="ctr"/>
            <a:lstStyle/>
            <a:p>
              <a:endParaRPr lang="en-US"/>
            </a:p>
          </p:txBody>
        </p:sp>
        <p:sp>
          <p:nvSpPr>
            <p:cNvPr id="14363" name="Line 57"/>
            <p:cNvSpPr>
              <a:spLocks noChangeShapeType="1"/>
            </p:cNvSpPr>
            <p:nvPr/>
          </p:nvSpPr>
          <p:spPr bwMode="auto">
            <a:xfrm flipV="1">
              <a:off x="5109483" y="3671661"/>
              <a:ext cx="0" cy="306388"/>
            </a:xfrm>
            <a:prstGeom prst="line">
              <a:avLst/>
            </a:prstGeom>
            <a:noFill/>
            <a:ln w="38100">
              <a:solidFill>
                <a:srgbClr val="FF0000"/>
              </a:solidFill>
              <a:round/>
              <a:headEnd/>
              <a:tailEnd/>
            </a:ln>
          </p:spPr>
          <p:txBody>
            <a:bodyPr/>
            <a:lstStyle/>
            <a:p>
              <a:endParaRPr lang="en-US"/>
            </a:p>
          </p:txBody>
        </p:sp>
        <p:sp>
          <p:nvSpPr>
            <p:cNvPr id="14364" name="Line 58"/>
            <p:cNvSpPr>
              <a:spLocks noChangeShapeType="1"/>
            </p:cNvSpPr>
            <p:nvPr/>
          </p:nvSpPr>
          <p:spPr bwMode="auto">
            <a:xfrm>
              <a:off x="5098371" y="3682774"/>
              <a:ext cx="2270125" cy="0"/>
            </a:xfrm>
            <a:prstGeom prst="line">
              <a:avLst/>
            </a:prstGeom>
            <a:noFill/>
            <a:ln w="38100">
              <a:solidFill>
                <a:srgbClr val="FF0000"/>
              </a:solidFill>
              <a:round/>
              <a:headEnd/>
              <a:tailEnd/>
            </a:ln>
          </p:spPr>
          <p:txBody>
            <a:bodyPr/>
            <a:lstStyle/>
            <a:p>
              <a:endParaRPr lang="en-US"/>
            </a:p>
          </p:txBody>
        </p:sp>
        <p:sp>
          <p:nvSpPr>
            <p:cNvPr id="14365" name="Line 59"/>
            <p:cNvSpPr>
              <a:spLocks noChangeShapeType="1"/>
            </p:cNvSpPr>
            <p:nvPr/>
          </p:nvSpPr>
          <p:spPr bwMode="auto">
            <a:xfrm>
              <a:off x="7348024" y="3682774"/>
              <a:ext cx="0" cy="315913"/>
            </a:xfrm>
            <a:prstGeom prst="line">
              <a:avLst/>
            </a:prstGeom>
            <a:noFill/>
            <a:ln w="38100">
              <a:solidFill>
                <a:srgbClr val="FF0000"/>
              </a:solidFill>
              <a:round/>
              <a:headEnd/>
              <a:tailEnd/>
            </a:ln>
          </p:spPr>
          <p:txBody>
            <a:bodyPr/>
            <a:lstStyle/>
            <a:p>
              <a:endParaRPr lang="en-US"/>
            </a:p>
          </p:txBody>
        </p:sp>
        <p:sp>
          <p:nvSpPr>
            <p:cNvPr id="14366" name="Line 60"/>
            <p:cNvSpPr>
              <a:spLocks noChangeShapeType="1"/>
            </p:cNvSpPr>
            <p:nvPr/>
          </p:nvSpPr>
          <p:spPr bwMode="auto">
            <a:xfrm flipV="1">
              <a:off x="7331675" y="4004562"/>
              <a:ext cx="854075" cy="0"/>
            </a:xfrm>
            <a:prstGeom prst="line">
              <a:avLst/>
            </a:prstGeom>
            <a:noFill/>
            <a:ln w="38100">
              <a:solidFill>
                <a:srgbClr val="FF0000"/>
              </a:solidFill>
              <a:round/>
              <a:headEnd/>
              <a:tailEnd/>
            </a:ln>
          </p:spPr>
          <p:txBody>
            <a:bodyPr/>
            <a:lstStyle/>
            <a:p>
              <a:endParaRPr lang="en-US"/>
            </a:p>
          </p:txBody>
        </p:sp>
        <p:sp>
          <p:nvSpPr>
            <p:cNvPr id="14367" name="Line 61"/>
            <p:cNvSpPr>
              <a:spLocks noChangeShapeType="1"/>
            </p:cNvSpPr>
            <p:nvPr/>
          </p:nvSpPr>
          <p:spPr bwMode="auto">
            <a:xfrm>
              <a:off x="6744608" y="3682774"/>
              <a:ext cx="323850" cy="0"/>
            </a:xfrm>
            <a:prstGeom prst="line">
              <a:avLst/>
            </a:prstGeom>
            <a:noFill/>
            <a:ln w="38100">
              <a:solidFill>
                <a:srgbClr val="FF0000"/>
              </a:solidFill>
              <a:round/>
              <a:headEnd/>
              <a:tailEnd type="triangle" w="med" len="med"/>
            </a:ln>
          </p:spPr>
          <p:txBody>
            <a:bodyPr/>
            <a:lstStyle/>
            <a:p>
              <a:endParaRPr lang="en-US"/>
            </a:p>
          </p:txBody>
        </p:sp>
        <p:graphicFrame>
          <p:nvGraphicFramePr>
            <p:cNvPr id="14345" name="Object 62"/>
            <p:cNvGraphicFramePr>
              <a:graphicFrameLocks noChangeAspect="1"/>
            </p:cNvGraphicFramePr>
            <p:nvPr>
              <p:extLst>
                <p:ext uri="{D42A27DB-BD31-4B8C-83A1-F6EECF244321}">
                  <p14:modId xmlns:p14="http://schemas.microsoft.com/office/powerpoint/2010/main" val="328768208"/>
                </p:ext>
              </p:extLst>
            </p:nvPr>
          </p:nvGraphicFramePr>
          <p:xfrm>
            <a:off x="4668158" y="3616099"/>
            <a:ext cx="339725" cy="400050"/>
          </p:xfrm>
          <a:graphic>
            <a:graphicData uri="http://schemas.openxmlformats.org/presentationml/2006/ole">
              <mc:AlternateContent xmlns:mc="http://schemas.openxmlformats.org/markup-compatibility/2006">
                <mc:Choice xmlns:v="urn:schemas-microsoft-com:vml" Requires="v">
                  <p:oleObj spid="_x0000_s14379" name="Equation" r:id="rId13" imgW="177480" imgH="228600" progId="Equation.DSMT4">
                    <p:embed/>
                  </p:oleObj>
                </mc:Choice>
                <mc:Fallback>
                  <p:oleObj name="Equation" r:id="rId13" imgW="177480" imgH="228600" progId="Equation.DSMT4">
                    <p:embed/>
                    <p:pic>
                      <p:nvPicPr>
                        <p:cNvPr id="0" name="Object 6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68158" y="3616099"/>
                          <a:ext cx="339725"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6" name="Object 63"/>
            <p:cNvGraphicFramePr>
              <a:graphicFrameLocks noChangeAspect="1"/>
            </p:cNvGraphicFramePr>
            <p:nvPr>
              <p:extLst>
                <p:ext uri="{D42A27DB-BD31-4B8C-83A1-F6EECF244321}">
                  <p14:modId xmlns:p14="http://schemas.microsoft.com/office/powerpoint/2010/main" val="2162336928"/>
                </p:ext>
              </p:extLst>
            </p:nvPr>
          </p:nvGraphicFramePr>
          <p:xfrm>
            <a:off x="6098496" y="3254149"/>
            <a:ext cx="368300" cy="396875"/>
          </p:xfrm>
          <a:graphic>
            <a:graphicData uri="http://schemas.openxmlformats.org/presentationml/2006/ole">
              <mc:AlternateContent xmlns:mc="http://schemas.openxmlformats.org/markup-compatibility/2006">
                <mc:Choice xmlns:v="urn:schemas-microsoft-com:vml" Requires="v">
                  <p:oleObj spid="_x0000_s14380" name="Equation" r:id="rId15" imgW="190440" imgH="228600" progId="Equation.DSMT4">
                    <p:embed/>
                  </p:oleObj>
                </mc:Choice>
                <mc:Fallback>
                  <p:oleObj name="Equation" r:id="rId15" imgW="190440" imgH="228600" progId="Equation.DSMT4">
                    <p:embed/>
                    <p:pic>
                      <p:nvPicPr>
                        <p:cNvPr id="0" name="Object 6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098496" y="3254149"/>
                          <a:ext cx="368300"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68" name="Text Box 64"/>
            <p:cNvSpPr txBox="1">
              <a:spLocks noChangeArrowheads="1"/>
            </p:cNvSpPr>
            <p:nvPr/>
          </p:nvSpPr>
          <p:spPr bwMode="auto">
            <a:xfrm>
              <a:off x="6036583" y="3690711"/>
              <a:ext cx="379413" cy="519113"/>
            </a:xfrm>
            <a:prstGeom prst="rect">
              <a:avLst/>
            </a:prstGeom>
            <a:noFill/>
            <a:ln w="9525">
              <a:noFill/>
              <a:miter lim="800000"/>
              <a:headEnd/>
              <a:tailEnd/>
            </a:ln>
          </p:spPr>
          <p:txBody>
            <a:bodyPr wrap="none">
              <a:spAutoFit/>
            </a:bodyPr>
            <a:lstStyle/>
            <a:p>
              <a:r>
                <a:rPr lang="en-US" sz="2800" dirty="0">
                  <a:solidFill>
                    <a:srgbClr val="FF0000"/>
                  </a:solidFill>
                  <a:sym typeface="Symbol" pitchFamily="18" charset="2"/>
                </a:rPr>
                <a:t></a:t>
              </a:r>
            </a:p>
          </p:txBody>
        </p:sp>
      </p:grpSp>
      <p:graphicFrame>
        <p:nvGraphicFramePr>
          <p:cNvPr id="14338" name="Object 66"/>
          <p:cNvGraphicFramePr>
            <a:graphicFrameLocks noChangeAspect="1"/>
          </p:cNvGraphicFramePr>
          <p:nvPr>
            <p:extLst>
              <p:ext uri="{D42A27DB-BD31-4B8C-83A1-F6EECF244321}">
                <p14:modId xmlns:p14="http://schemas.microsoft.com/office/powerpoint/2010/main" val="2878257183"/>
              </p:ext>
            </p:extLst>
          </p:nvPr>
        </p:nvGraphicFramePr>
        <p:xfrm>
          <a:off x="1140862" y="4973661"/>
          <a:ext cx="1298575" cy="400050"/>
        </p:xfrm>
        <a:graphic>
          <a:graphicData uri="http://schemas.openxmlformats.org/presentationml/2006/ole">
            <mc:AlternateContent xmlns:mc="http://schemas.openxmlformats.org/markup-compatibility/2006">
              <mc:Choice xmlns:v="urn:schemas-microsoft-com:vml" Requires="v">
                <p:oleObj spid="_x0000_s14381" name="Equation" r:id="rId17" imgW="749160" imgH="228600" progId="Equation.DSMT4">
                  <p:embed/>
                </p:oleObj>
              </mc:Choice>
              <mc:Fallback>
                <p:oleObj name="Equation" r:id="rId17" imgW="749160" imgH="228600" progId="Equation.DSMT4">
                  <p:embed/>
                  <p:pic>
                    <p:nvPicPr>
                      <p:cNvPr id="0" name="Object 6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140862" y="4973661"/>
                        <a:ext cx="1298575"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55" name="Text Box 67"/>
          <p:cNvSpPr txBox="1">
            <a:spLocks noChangeArrowheads="1"/>
          </p:cNvSpPr>
          <p:nvPr/>
        </p:nvSpPr>
        <p:spPr bwMode="auto">
          <a:xfrm>
            <a:off x="889805" y="6062687"/>
            <a:ext cx="1822450" cy="366713"/>
          </a:xfrm>
          <a:prstGeom prst="rect">
            <a:avLst/>
          </a:prstGeom>
          <a:noFill/>
          <a:ln w="9525">
            <a:noFill/>
            <a:miter lim="800000"/>
            <a:headEnd/>
            <a:tailEnd/>
          </a:ln>
        </p:spPr>
        <p:txBody>
          <a:bodyPr wrap="none">
            <a:spAutoFit/>
          </a:bodyPr>
          <a:lstStyle/>
          <a:p>
            <a:pPr algn="ctr"/>
            <a:r>
              <a:rPr lang="en-US" b="0" dirty="0"/>
              <a:t>(typical choices)</a:t>
            </a:r>
          </a:p>
        </p:txBody>
      </p:sp>
      <p:graphicFrame>
        <p:nvGraphicFramePr>
          <p:cNvPr id="14339" name="Object 68"/>
          <p:cNvGraphicFramePr>
            <a:graphicFrameLocks noChangeAspect="1"/>
          </p:cNvGraphicFramePr>
          <p:nvPr>
            <p:extLst>
              <p:ext uri="{D42A27DB-BD31-4B8C-83A1-F6EECF244321}">
                <p14:modId xmlns:p14="http://schemas.microsoft.com/office/powerpoint/2010/main" val="3784323681"/>
              </p:ext>
            </p:extLst>
          </p:nvPr>
        </p:nvGraphicFramePr>
        <p:xfrm>
          <a:off x="1109112" y="5475312"/>
          <a:ext cx="1311275" cy="449263"/>
        </p:xfrm>
        <a:graphic>
          <a:graphicData uri="http://schemas.openxmlformats.org/presentationml/2006/ole">
            <mc:AlternateContent xmlns:mc="http://schemas.openxmlformats.org/markup-compatibility/2006">
              <mc:Choice xmlns:v="urn:schemas-microsoft-com:vml" Requires="v">
                <p:oleObj spid="_x0000_s14382" name="Equation" r:id="rId19" imgW="749160" imgH="253800" progId="Equation.DSMT4">
                  <p:embed/>
                </p:oleObj>
              </mc:Choice>
              <mc:Fallback>
                <p:oleObj name="Equation" r:id="rId19" imgW="749160" imgH="253800" progId="Equation.DSMT4">
                  <p:embed/>
                  <p:pic>
                    <p:nvPicPr>
                      <p:cNvPr id="0" name="Object 6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109112" y="5475312"/>
                        <a:ext cx="1311275"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56" name="Text Box 69"/>
          <p:cNvSpPr txBox="1">
            <a:spLocks noChangeArrowheads="1"/>
          </p:cNvSpPr>
          <p:nvPr/>
        </p:nvSpPr>
        <p:spPr bwMode="auto">
          <a:xfrm>
            <a:off x="3480179" y="5311509"/>
            <a:ext cx="8372902" cy="830997"/>
          </a:xfrm>
          <a:prstGeom prst="rect">
            <a:avLst/>
          </a:prstGeom>
          <a:noFill/>
          <a:ln w="12700">
            <a:solidFill>
              <a:schemeClr val="tx1"/>
            </a:solidFill>
            <a:miter lim="800000"/>
            <a:headEnd/>
            <a:tailEnd/>
          </a:ln>
        </p:spPr>
        <p:txBody>
          <a:bodyPr wrap="square">
            <a:spAutoFit/>
          </a:bodyPr>
          <a:lstStyle/>
          <a:p>
            <a:pPr algn="ctr"/>
            <a:r>
              <a:rPr lang="en-US" sz="1600" dirty="0"/>
              <a:t>Practical note: </a:t>
            </a:r>
          </a:p>
          <a:p>
            <a:pPr algn="ctr"/>
            <a:r>
              <a:rPr lang="en-US" sz="1600" b="0" dirty="0"/>
              <a:t>If </a:t>
            </a:r>
            <a:r>
              <a:rPr lang="en-US" sz="1600" b="0" i="1" dirty="0" err="1">
                <a:latin typeface="Times New Roman" pitchFamily="18" charset="0"/>
              </a:rPr>
              <a:t>h</a:t>
            </a:r>
            <a:r>
              <a:rPr lang="en-US" sz="1600" b="0" i="1" baseline="-25000" dirty="0" err="1">
                <a:latin typeface="Times New Roman" pitchFamily="18" charset="0"/>
              </a:rPr>
              <a:t>R</a:t>
            </a:r>
            <a:r>
              <a:rPr lang="en-US" sz="1600" b="0" dirty="0"/>
              <a:t> is too small, we are too close to the pole. If </a:t>
            </a:r>
            <a:r>
              <a:rPr lang="en-US" sz="1600" b="0" i="1" dirty="0" err="1">
                <a:latin typeface="Times New Roman" pitchFamily="18" charset="0"/>
              </a:rPr>
              <a:t>h</a:t>
            </a:r>
            <a:r>
              <a:rPr lang="en-US" sz="1600" b="0" i="1" baseline="-25000" dirty="0" err="1">
                <a:latin typeface="Times New Roman" pitchFamily="18" charset="0"/>
              </a:rPr>
              <a:t>R</a:t>
            </a:r>
            <a:r>
              <a:rPr lang="en-US" sz="1600" dirty="0"/>
              <a:t> </a:t>
            </a:r>
            <a:r>
              <a:rPr lang="en-US" sz="1600" b="0" dirty="0"/>
              <a:t>is too large, there is too much round-off error due to exponential growth in the sin and cos functions.</a:t>
            </a:r>
          </a:p>
        </p:txBody>
      </p:sp>
      <p:sp>
        <p:nvSpPr>
          <p:cNvPr id="488518" name="Rectangle 70"/>
          <p:cNvSpPr>
            <a:spLocks noChangeArrowheads="1"/>
          </p:cNvSpPr>
          <p:nvPr/>
        </p:nvSpPr>
        <p:spPr bwMode="auto">
          <a:xfrm>
            <a:off x="3109233" y="211819"/>
            <a:ext cx="6011863"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Path of Integration (cont.)</a:t>
            </a:r>
          </a:p>
        </p:txBody>
      </p:sp>
      <p:sp>
        <p:nvSpPr>
          <p:cNvPr id="33" name="Slide Number Placeholder 32"/>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16</a:t>
            </a:fld>
            <a:endParaRPr lang="en-US" dirty="0"/>
          </a:p>
        </p:txBody>
      </p:sp>
      <p:sp>
        <p:nvSpPr>
          <p:cNvPr id="2" name="Rectangle 38">
            <a:extLst>
              <a:ext uri="{FF2B5EF4-FFF2-40B4-BE49-F238E27FC236}">
                <a16:creationId xmlns:a16="http://schemas.microsoft.com/office/drawing/2014/main" id="{1424749D-D9AF-EC17-DB96-888829B8FA25}"/>
              </a:ext>
            </a:extLst>
          </p:cNvPr>
          <p:cNvSpPr>
            <a:spLocks noChangeArrowheads="1"/>
          </p:cNvSpPr>
          <p:nvPr/>
        </p:nvSpPr>
        <p:spPr bwMode="auto">
          <a:xfrm>
            <a:off x="3143535" y="1089119"/>
            <a:ext cx="5605463" cy="307777"/>
          </a:xfrm>
          <a:prstGeom prst="rect">
            <a:avLst/>
          </a:prstGeom>
          <a:noFill/>
          <a:ln w="9525">
            <a:noFill/>
            <a:miter lim="800000"/>
            <a:headEnd/>
            <a:tailEnd/>
          </a:ln>
        </p:spPr>
        <p:txBody>
          <a:bodyPr lIns="0" tIns="0" rIns="0" bIns="0">
            <a:spAutoFit/>
          </a:bodyPr>
          <a:lstStyle/>
          <a:p>
            <a:pPr algn="ctr">
              <a:spcBef>
                <a:spcPct val="20000"/>
              </a:spcBef>
            </a:pPr>
            <a:r>
              <a:rPr lang="en-US" sz="2000" b="0" dirty="0">
                <a:solidFill>
                  <a:srgbClr val="0000FF"/>
                </a:solidFill>
              </a:rPr>
              <a:t>The path avoids the poles by going above them.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5367"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5368"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5369"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graphicFrame>
        <p:nvGraphicFramePr>
          <p:cNvPr id="15362" name="Object 26"/>
          <p:cNvGraphicFramePr>
            <a:graphicFrameLocks noChangeAspect="1"/>
          </p:cNvGraphicFramePr>
          <p:nvPr>
            <p:extLst>
              <p:ext uri="{D42A27DB-BD31-4B8C-83A1-F6EECF244321}">
                <p14:modId xmlns:p14="http://schemas.microsoft.com/office/powerpoint/2010/main" val="470596483"/>
              </p:ext>
            </p:extLst>
          </p:nvPr>
        </p:nvGraphicFramePr>
        <p:xfrm>
          <a:off x="1591836" y="1593306"/>
          <a:ext cx="7245350" cy="920750"/>
        </p:xfrm>
        <a:graphic>
          <a:graphicData uri="http://schemas.openxmlformats.org/presentationml/2006/ole">
            <mc:AlternateContent xmlns:mc="http://schemas.openxmlformats.org/markup-compatibility/2006">
              <mc:Choice xmlns:v="urn:schemas-microsoft-com:vml" Requires="v">
                <p:oleObj spid="_x0000_s15374" name="Equation" r:id="rId3" imgW="3784320" imgH="482400" progId="Equation.DSMT4">
                  <p:embed/>
                </p:oleObj>
              </mc:Choice>
              <mc:Fallback>
                <p:oleObj name="Equation" r:id="rId3" imgW="3784320" imgH="482400" progId="Equation.DSMT4">
                  <p:embed/>
                  <p:pic>
                    <p:nvPicPr>
                      <p:cNvPr id="0" name="Object 26"/>
                      <p:cNvPicPr>
                        <a:picLocks noChangeAspect="1" noChangeArrowheads="1"/>
                      </p:cNvPicPr>
                      <p:nvPr/>
                    </p:nvPicPr>
                    <p:blipFill>
                      <a:blip r:embed="rId4"/>
                      <a:srcRect/>
                      <a:stretch>
                        <a:fillRect/>
                      </a:stretch>
                    </p:blipFill>
                    <p:spPr bwMode="auto">
                      <a:xfrm>
                        <a:off x="1591836" y="1593306"/>
                        <a:ext cx="7245350" cy="920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363" name="Object 27"/>
          <p:cNvGraphicFramePr>
            <a:graphicFrameLocks noChangeAspect="1"/>
          </p:cNvGraphicFramePr>
          <p:nvPr>
            <p:extLst>
              <p:ext uri="{D42A27DB-BD31-4B8C-83A1-F6EECF244321}">
                <p14:modId xmlns:p14="http://schemas.microsoft.com/office/powerpoint/2010/main" val="1419425285"/>
              </p:ext>
            </p:extLst>
          </p:nvPr>
        </p:nvGraphicFramePr>
        <p:xfrm>
          <a:off x="2290763" y="3481388"/>
          <a:ext cx="1674812" cy="1025525"/>
        </p:xfrm>
        <a:graphic>
          <a:graphicData uri="http://schemas.openxmlformats.org/presentationml/2006/ole">
            <mc:AlternateContent xmlns:mc="http://schemas.openxmlformats.org/markup-compatibility/2006">
              <mc:Choice xmlns:v="urn:schemas-microsoft-com:vml" Requires="v">
                <p:oleObj spid="_x0000_s15375" name="Equation" r:id="rId5" imgW="1041120" imgH="634680" progId="Equation.DSMT4">
                  <p:embed/>
                </p:oleObj>
              </mc:Choice>
              <mc:Fallback>
                <p:oleObj name="Equation" r:id="rId5" imgW="1041120" imgH="634680" progId="Equation.DSMT4">
                  <p:embed/>
                  <p:pic>
                    <p:nvPicPr>
                      <p:cNvPr id="0" name="Object 27"/>
                      <p:cNvPicPr>
                        <a:picLocks noChangeAspect="1" noChangeArrowheads="1"/>
                      </p:cNvPicPr>
                      <p:nvPr/>
                    </p:nvPicPr>
                    <p:blipFill>
                      <a:blip r:embed="rId6"/>
                      <a:srcRect/>
                      <a:stretch>
                        <a:fillRect/>
                      </a:stretch>
                    </p:blipFill>
                    <p:spPr bwMode="auto">
                      <a:xfrm>
                        <a:off x="2290763" y="3481388"/>
                        <a:ext cx="1674812" cy="1025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70" name="Rectangle 28"/>
          <p:cNvSpPr>
            <a:spLocks noChangeArrowheads="1"/>
          </p:cNvSpPr>
          <p:nvPr/>
        </p:nvSpPr>
        <p:spPr bwMode="auto">
          <a:xfrm>
            <a:off x="6558649" y="5377222"/>
            <a:ext cx="1179632" cy="307777"/>
          </a:xfrm>
          <a:prstGeom prst="rect">
            <a:avLst/>
          </a:prstGeom>
          <a:noFill/>
          <a:ln w="9525">
            <a:noFill/>
            <a:miter lim="800000"/>
            <a:headEnd/>
            <a:tailEnd/>
          </a:ln>
        </p:spPr>
        <p:txBody>
          <a:bodyPr wrap="square" lIns="0" tIns="0" rIns="0" bIns="0">
            <a:spAutoFit/>
          </a:bodyPr>
          <a:lstStyle/>
          <a:p>
            <a:pPr algn="ctr">
              <a:spcBef>
                <a:spcPct val="20000"/>
              </a:spcBef>
            </a:pPr>
            <a:r>
              <a:rPr lang="en-US" sz="2000" b="0" dirty="0">
                <a:solidFill>
                  <a:srgbClr val="FF0000"/>
                </a:solidFill>
              </a:rPr>
              <a:t>changes</a:t>
            </a:r>
          </a:p>
        </p:txBody>
      </p:sp>
      <p:graphicFrame>
        <p:nvGraphicFramePr>
          <p:cNvPr id="15364" name="Object 29"/>
          <p:cNvGraphicFramePr>
            <a:graphicFrameLocks noChangeAspect="1"/>
          </p:cNvGraphicFramePr>
          <p:nvPr>
            <p:extLst>
              <p:ext uri="{D42A27DB-BD31-4B8C-83A1-F6EECF244321}">
                <p14:modId xmlns:p14="http://schemas.microsoft.com/office/powerpoint/2010/main" val="2134843769"/>
              </p:ext>
            </p:extLst>
          </p:nvPr>
        </p:nvGraphicFramePr>
        <p:xfrm>
          <a:off x="2964218" y="5218185"/>
          <a:ext cx="3506788" cy="574675"/>
        </p:xfrm>
        <a:graphic>
          <a:graphicData uri="http://schemas.openxmlformats.org/presentationml/2006/ole">
            <mc:AlternateContent xmlns:mc="http://schemas.openxmlformats.org/markup-compatibility/2006">
              <mc:Choice xmlns:v="urn:schemas-microsoft-com:vml" Requires="v">
                <p:oleObj spid="_x0000_s15376" name="Equation" r:id="rId7" imgW="1447560" imgH="241200" progId="Equation.DSMT4">
                  <p:embed/>
                </p:oleObj>
              </mc:Choice>
              <mc:Fallback>
                <p:oleObj name="Equation" r:id="rId7" imgW="1447560" imgH="241200" progId="Equation.DSMT4">
                  <p:embed/>
                  <p:pic>
                    <p:nvPicPr>
                      <p:cNvPr id="0" name="Object 29"/>
                      <p:cNvPicPr>
                        <a:picLocks noChangeAspect="1" noChangeArrowheads="1"/>
                      </p:cNvPicPr>
                      <p:nvPr/>
                    </p:nvPicPr>
                    <p:blipFill>
                      <a:blip r:embed="rId8"/>
                      <a:srcRect/>
                      <a:stretch>
                        <a:fillRect/>
                      </a:stretch>
                    </p:blipFill>
                    <p:spPr bwMode="auto">
                      <a:xfrm>
                        <a:off x="2964218" y="5218185"/>
                        <a:ext cx="3506788" cy="574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1854" name="Rectangle 30"/>
          <p:cNvSpPr>
            <a:spLocks noChangeArrowheads="1"/>
          </p:cNvSpPr>
          <p:nvPr/>
        </p:nvSpPr>
        <p:spPr bwMode="auto">
          <a:xfrm>
            <a:off x="4027488" y="230189"/>
            <a:ext cx="3962400"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Branch Points</a:t>
            </a:r>
          </a:p>
        </p:txBody>
      </p:sp>
      <p:sp>
        <p:nvSpPr>
          <p:cNvPr id="15372" name="Rectangle 31"/>
          <p:cNvSpPr>
            <a:spLocks noChangeArrowheads="1"/>
          </p:cNvSpPr>
          <p:nvPr/>
        </p:nvSpPr>
        <p:spPr bwMode="auto">
          <a:xfrm>
            <a:off x="973186" y="1081563"/>
            <a:ext cx="8082104"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To explain why we have branch points, consider the TM function:</a:t>
            </a:r>
          </a:p>
        </p:txBody>
      </p:sp>
      <p:sp>
        <p:nvSpPr>
          <p:cNvPr id="15373" name="Rectangle 32"/>
          <p:cNvSpPr>
            <a:spLocks noChangeArrowheads="1"/>
          </p:cNvSpPr>
          <p:nvPr/>
        </p:nvSpPr>
        <p:spPr bwMode="auto">
          <a:xfrm>
            <a:off x="2039057" y="2933876"/>
            <a:ext cx="544512" cy="274638"/>
          </a:xfrm>
          <a:prstGeom prst="rect">
            <a:avLst/>
          </a:prstGeom>
          <a:noFill/>
          <a:ln w="9525">
            <a:noFill/>
            <a:miter lim="800000"/>
            <a:headEnd/>
            <a:tailEnd/>
          </a:ln>
        </p:spPr>
        <p:txBody>
          <a:bodyPr lIns="0" tIns="0" rIns="0" bIns="0">
            <a:spAutoFit/>
          </a:bodyPr>
          <a:lstStyle/>
          <a:p>
            <a:pPr>
              <a:lnSpc>
                <a:spcPct val="90000"/>
              </a:lnSpc>
              <a:spcBef>
                <a:spcPct val="20000"/>
              </a:spcBef>
            </a:pPr>
            <a:r>
              <a:rPr lang="en-US" sz="2000" b="0" dirty="0">
                <a:solidFill>
                  <a:srgbClr val="0000FF"/>
                </a:solidFill>
              </a:rPr>
              <a:t>with</a:t>
            </a:r>
          </a:p>
        </p:txBody>
      </p:sp>
      <p:sp>
        <p:nvSpPr>
          <p:cNvPr id="15374" name="Rectangle 33"/>
          <p:cNvSpPr>
            <a:spLocks noChangeArrowheads="1"/>
          </p:cNvSpPr>
          <p:nvPr/>
        </p:nvSpPr>
        <p:spPr bwMode="auto">
          <a:xfrm>
            <a:off x="2616556" y="5376934"/>
            <a:ext cx="279400" cy="274638"/>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a:solidFill>
                  <a:srgbClr val="0000FF"/>
                </a:solidFill>
              </a:rPr>
              <a:t>If  </a:t>
            </a:r>
          </a:p>
        </p:txBody>
      </p:sp>
      <p:sp>
        <p:nvSpPr>
          <p:cNvPr id="15375" name="TextBox 15"/>
          <p:cNvSpPr txBox="1">
            <a:spLocks noChangeArrowheads="1"/>
          </p:cNvSpPr>
          <p:nvPr/>
        </p:nvSpPr>
        <p:spPr bwMode="auto">
          <a:xfrm>
            <a:off x="5646498" y="3416438"/>
            <a:ext cx="4900520" cy="923330"/>
          </a:xfrm>
          <a:prstGeom prst="rect">
            <a:avLst/>
          </a:prstGeom>
          <a:noFill/>
          <a:ln w="12700">
            <a:solidFill>
              <a:schemeClr val="tx1"/>
            </a:solidFill>
            <a:miter lim="800000"/>
            <a:headEnd/>
            <a:tailEnd/>
          </a:ln>
        </p:spPr>
        <p:txBody>
          <a:bodyPr wrap="square">
            <a:spAutoFit/>
          </a:bodyPr>
          <a:lstStyle/>
          <a:p>
            <a:pPr algn="ctr"/>
            <a:r>
              <a:rPr lang="en-US" dirty="0"/>
              <a:t>Note:</a:t>
            </a:r>
            <a:r>
              <a:rPr lang="en-US" b="0" dirty="0"/>
              <a:t> </a:t>
            </a:r>
            <a:endParaRPr lang="en-US" b="0" dirty="0" smtClean="0"/>
          </a:p>
          <a:p>
            <a:pPr algn="ctr"/>
            <a:r>
              <a:rPr lang="en-US" b="0" dirty="0" smtClean="0"/>
              <a:t>There </a:t>
            </a:r>
            <a:r>
              <a:rPr lang="en-US" b="0" dirty="0"/>
              <a:t>are no branch cuts for </a:t>
            </a:r>
            <a:r>
              <a:rPr lang="en-US" b="0" i="1" dirty="0">
                <a:latin typeface="Times New Roman" pitchFamily="18" charset="0"/>
                <a:cs typeface="Times New Roman" pitchFamily="18" charset="0"/>
              </a:rPr>
              <a:t>k</a:t>
            </a:r>
            <a:r>
              <a:rPr lang="en-US" b="0" i="1" baseline="-25000" dirty="0">
                <a:latin typeface="Times New Roman" pitchFamily="18" charset="0"/>
                <a:cs typeface="Times New Roman" pitchFamily="18" charset="0"/>
              </a:rPr>
              <a:t>z</a:t>
            </a:r>
            <a:r>
              <a:rPr lang="en-US" b="0" baseline="-25000" dirty="0"/>
              <a:t>1</a:t>
            </a:r>
            <a:r>
              <a:rPr lang="en-US" b="0" dirty="0"/>
              <a:t> </a:t>
            </a:r>
          </a:p>
          <a:p>
            <a:pPr algn="ctr"/>
            <a:r>
              <a:rPr lang="en-US" b="0" dirty="0"/>
              <a:t>(the function </a:t>
            </a:r>
            <a:r>
              <a:rPr lang="en-US" b="0" i="1" dirty="0" err="1">
                <a:latin typeface="Times New Roman" pitchFamily="18" charset="0"/>
                <a:cs typeface="Times New Roman" pitchFamily="18" charset="0"/>
              </a:rPr>
              <a:t>D</a:t>
            </a:r>
            <a:r>
              <a:rPr lang="en-US" b="0" baseline="30000" dirty="0" err="1">
                <a:latin typeface="Times New Roman" pitchFamily="18" charset="0"/>
                <a:cs typeface="Times New Roman" pitchFamily="18" charset="0"/>
              </a:rPr>
              <a:t>TM</a:t>
            </a:r>
            <a:r>
              <a:rPr lang="en-US" b="0" dirty="0"/>
              <a:t> is an even function of </a:t>
            </a:r>
            <a:r>
              <a:rPr lang="en-US" b="0" i="1" dirty="0">
                <a:latin typeface="Times New Roman" pitchFamily="18" charset="0"/>
                <a:cs typeface="Times New Roman" pitchFamily="18" charset="0"/>
              </a:rPr>
              <a:t>k</a:t>
            </a:r>
            <a:r>
              <a:rPr lang="en-US" sz="2000" b="0" i="1" baseline="-25000" dirty="0">
                <a:latin typeface="Times New Roman" pitchFamily="18" charset="0"/>
                <a:cs typeface="Times New Roman" pitchFamily="18" charset="0"/>
              </a:rPr>
              <a:t>z</a:t>
            </a:r>
            <a:r>
              <a:rPr lang="en-US" sz="2000" b="0" baseline="-25000" dirty="0">
                <a:latin typeface="Times New Roman" pitchFamily="18" charset="0"/>
                <a:cs typeface="Times New Roman" pitchFamily="18" charset="0"/>
              </a:rPr>
              <a:t>1</a:t>
            </a:r>
            <a:r>
              <a:rPr lang="en-US" b="0" dirty="0"/>
              <a:t>).</a:t>
            </a:r>
          </a:p>
        </p:txBody>
      </p:sp>
      <p:sp>
        <p:nvSpPr>
          <p:cNvPr id="15376" name="TextBox 15"/>
          <p:cNvSpPr txBox="1">
            <a:spLocks noChangeArrowheads="1"/>
          </p:cNvSpPr>
          <p:nvPr/>
        </p:nvSpPr>
        <p:spPr bwMode="auto">
          <a:xfrm>
            <a:off x="7946173" y="5361201"/>
            <a:ext cx="3287713" cy="369888"/>
          </a:xfrm>
          <a:prstGeom prst="rect">
            <a:avLst/>
          </a:prstGeom>
          <a:noFill/>
          <a:ln w="9525">
            <a:noFill/>
            <a:miter lim="800000"/>
            <a:headEnd/>
            <a:tailEnd/>
          </a:ln>
        </p:spPr>
        <p:txBody>
          <a:bodyPr wrap="none">
            <a:spAutoFit/>
          </a:bodyPr>
          <a:lstStyle/>
          <a:p>
            <a:pPr algn="ctr"/>
            <a:r>
              <a:rPr lang="en-US" b="0" dirty="0"/>
              <a:t>(We need branch cuts for </a:t>
            </a:r>
            <a:r>
              <a:rPr lang="en-US" b="0" i="1" dirty="0">
                <a:latin typeface="Times New Roman" pitchFamily="18" charset="0"/>
                <a:cs typeface="Times New Roman" pitchFamily="18" charset="0"/>
              </a:rPr>
              <a:t>k</a:t>
            </a:r>
            <a:r>
              <a:rPr lang="en-US" b="0" i="1" baseline="-25000" dirty="0">
                <a:latin typeface="Times New Roman" pitchFamily="18" charset="0"/>
                <a:cs typeface="Times New Roman" pitchFamily="18" charset="0"/>
              </a:rPr>
              <a:t>z</a:t>
            </a:r>
            <a:r>
              <a:rPr lang="en-US" b="0" baseline="-25000" dirty="0"/>
              <a:t>0</a:t>
            </a:r>
            <a:r>
              <a:rPr lang="en-US" b="0" dirty="0"/>
              <a:t>.)</a:t>
            </a:r>
          </a:p>
        </p:txBody>
      </p:sp>
      <p:sp>
        <p:nvSpPr>
          <p:cNvPr id="17" name="Slide Number Placeholder 16"/>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5"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6396"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6397"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6398"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graphicFrame>
        <p:nvGraphicFramePr>
          <p:cNvPr id="16386" name="Object 11"/>
          <p:cNvGraphicFramePr>
            <a:graphicFrameLocks noChangeAspect="1"/>
          </p:cNvGraphicFramePr>
          <p:nvPr>
            <p:extLst>
              <p:ext uri="{D42A27DB-BD31-4B8C-83A1-F6EECF244321}">
                <p14:modId xmlns:p14="http://schemas.microsoft.com/office/powerpoint/2010/main" val="3027848790"/>
              </p:ext>
            </p:extLst>
          </p:nvPr>
        </p:nvGraphicFramePr>
        <p:xfrm>
          <a:off x="1537862" y="1140608"/>
          <a:ext cx="3663950" cy="2108200"/>
        </p:xfrm>
        <a:graphic>
          <a:graphicData uri="http://schemas.openxmlformats.org/presentationml/2006/ole">
            <mc:AlternateContent xmlns:mc="http://schemas.openxmlformats.org/markup-compatibility/2006">
              <mc:Choice xmlns:v="urn:schemas-microsoft-com:vml" Requires="v">
                <p:oleObj spid="_x0000_s16418" name="Equation" r:id="rId3" imgW="2057400" imgH="1193760" progId="Equation.DSMT4">
                  <p:embed/>
                </p:oleObj>
              </mc:Choice>
              <mc:Fallback>
                <p:oleObj name="Equation" r:id="rId3" imgW="2057400" imgH="1193760" progId="Equation.DSMT4">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7862" y="1140608"/>
                        <a:ext cx="3663950" cy="210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2876" name="Rectangle 28"/>
          <p:cNvSpPr>
            <a:spLocks noChangeArrowheads="1"/>
          </p:cNvSpPr>
          <p:nvPr/>
        </p:nvSpPr>
        <p:spPr bwMode="auto">
          <a:xfrm>
            <a:off x="3233739" y="244476"/>
            <a:ext cx="6002337" cy="473075"/>
          </a:xfrm>
          <a:prstGeom prst="rect">
            <a:avLst/>
          </a:prstGeom>
          <a:noFill/>
          <a:ln w="9525">
            <a:noFill/>
            <a:miter lim="800000"/>
            <a:headEnd/>
            <a:tailEnd/>
          </a:ln>
          <a:effectLst/>
        </p:spPr>
        <p:txBody>
          <a:bodyPr anchor="ctr"/>
          <a:lstStyle/>
          <a:p>
            <a:pPr algn="ctr">
              <a:defRPr/>
            </a:pPr>
            <a:r>
              <a:rPr lang="en-US" sz="3600">
                <a:solidFill>
                  <a:srgbClr val="FF9933"/>
                </a:solidFill>
                <a:effectLst>
                  <a:outerShdw blurRad="38100" dist="38100" dir="2700000" algn="tl">
                    <a:srgbClr val="C0C0C0"/>
                  </a:outerShdw>
                </a:effectLst>
              </a:rPr>
              <a:t>Branch Points (cont.)</a:t>
            </a:r>
          </a:p>
        </p:txBody>
      </p:sp>
      <p:sp>
        <p:nvSpPr>
          <p:cNvPr id="16400" name="Text Box 29"/>
          <p:cNvSpPr txBox="1">
            <a:spLocks noChangeArrowheads="1"/>
          </p:cNvSpPr>
          <p:nvPr/>
        </p:nvSpPr>
        <p:spPr bwMode="auto">
          <a:xfrm>
            <a:off x="6341156" y="1671184"/>
            <a:ext cx="4638468" cy="954107"/>
          </a:xfrm>
          <a:prstGeom prst="rect">
            <a:avLst/>
          </a:prstGeom>
          <a:noFill/>
          <a:ln w="12700">
            <a:solidFill>
              <a:schemeClr val="tx1"/>
            </a:solidFill>
            <a:miter lim="800000"/>
            <a:headEnd/>
            <a:tailEnd/>
          </a:ln>
        </p:spPr>
        <p:txBody>
          <a:bodyPr wrap="square">
            <a:spAutoFit/>
          </a:bodyPr>
          <a:lstStyle/>
          <a:p>
            <a:pPr algn="ctr"/>
            <a:r>
              <a:rPr lang="en-US" dirty="0"/>
              <a:t>Note:</a:t>
            </a:r>
            <a:r>
              <a:rPr lang="en-US" b="0" dirty="0"/>
              <a:t> </a:t>
            </a:r>
          </a:p>
          <a:p>
            <a:pPr algn="ctr"/>
            <a:r>
              <a:rPr lang="en-US" b="0" dirty="0"/>
              <a:t>The representation of the square root of </a:t>
            </a:r>
            <a:r>
              <a:rPr lang="en-US" b="0" dirty="0">
                <a:latin typeface="Times New Roman" pitchFamily="18" charset="0"/>
                <a:cs typeface="Times New Roman" pitchFamily="18" charset="0"/>
              </a:rPr>
              <a:t>–1</a:t>
            </a:r>
            <a:r>
              <a:rPr lang="en-US" b="0" dirty="0"/>
              <a:t> as </a:t>
            </a:r>
            <a:r>
              <a:rPr lang="en-US" b="0" dirty="0">
                <a:latin typeface="Times New Roman" pitchFamily="18" charset="0"/>
                <a:cs typeface="Times New Roman" pitchFamily="18" charset="0"/>
              </a:rPr>
              <a:t>–</a:t>
            </a:r>
            <a:r>
              <a:rPr lang="en-US" sz="2000" b="0" i="1" dirty="0">
                <a:latin typeface="Times New Roman" pitchFamily="18" charset="0"/>
                <a:cs typeface="Times New Roman" pitchFamily="18" charset="0"/>
              </a:rPr>
              <a:t>j</a:t>
            </a:r>
            <a:r>
              <a:rPr lang="en-US" sz="2000" b="0" i="1" dirty="0">
                <a:latin typeface="Times New Roman" pitchFamily="18" charset="0"/>
              </a:rPr>
              <a:t> </a:t>
            </a:r>
            <a:r>
              <a:rPr lang="en-US" b="0" dirty="0"/>
              <a:t>is arbitrary here.</a:t>
            </a:r>
          </a:p>
        </p:txBody>
      </p:sp>
      <p:grpSp>
        <p:nvGrpSpPr>
          <p:cNvPr id="16401" name="Group 42"/>
          <p:cNvGrpSpPr>
            <a:grpSpLocks/>
          </p:cNvGrpSpPr>
          <p:nvPr/>
        </p:nvGrpSpPr>
        <p:grpSpPr bwMode="auto">
          <a:xfrm>
            <a:off x="2843213" y="3632200"/>
            <a:ext cx="6305550" cy="2914650"/>
            <a:chOff x="1047" y="2120"/>
            <a:chExt cx="3972" cy="1836"/>
          </a:xfrm>
        </p:grpSpPr>
        <p:sp>
          <p:nvSpPr>
            <p:cNvPr id="16402" name="Line 12"/>
            <p:cNvSpPr>
              <a:spLocks noChangeShapeType="1"/>
            </p:cNvSpPr>
            <p:nvPr/>
          </p:nvSpPr>
          <p:spPr bwMode="auto">
            <a:xfrm flipH="1" flipV="1">
              <a:off x="2680" y="2483"/>
              <a:ext cx="0" cy="1473"/>
            </a:xfrm>
            <a:prstGeom prst="line">
              <a:avLst/>
            </a:prstGeom>
            <a:noFill/>
            <a:ln w="12700">
              <a:solidFill>
                <a:schemeClr val="tx1"/>
              </a:solidFill>
              <a:round/>
              <a:headEnd/>
              <a:tailEnd/>
            </a:ln>
          </p:spPr>
          <p:txBody>
            <a:bodyPr/>
            <a:lstStyle/>
            <a:p>
              <a:endParaRPr lang="en-US"/>
            </a:p>
          </p:txBody>
        </p:sp>
        <p:sp>
          <p:nvSpPr>
            <p:cNvPr id="16403" name="Line 13"/>
            <p:cNvSpPr>
              <a:spLocks noChangeShapeType="1"/>
            </p:cNvSpPr>
            <p:nvPr/>
          </p:nvSpPr>
          <p:spPr bwMode="auto">
            <a:xfrm rot="5400000" flipH="1" flipV="1">
              <a:off x="2708" y="1612"/>
              <a:ext cx="0" cy="3322"/>
            </a:xfrm>
            <a:prstGeom prst="line">
              <a:avLst/>
            </a:prstGeom>
            <a:noFill/>
            <a:ln w="12700">
              <a:solidFill>
                <a:schemeClr val="tx1"/>
              </a:solidFill>
              <a:round/>
              <a:headEnd/>
              <a:tailEnd/>
            </a:ln>
          </p:spPr>
          <p:txBody>
            <a:bodyPr/>
            <a:lstStyle/>
            <a:p>
              <a:endParaRPr lang="en-US"/>
            </a:p>
          </p:txBody>
        </p:sp>
        <p:graphicFrame>
          <p:nvGraphicFramePr>
            <p:cNvPr id="16387" name="Object 14"/>
            <p:cNvGraphicFramePr>
              <a:graphicFrameLocks noChangeAspect="1"/>
            </p:cNvGraphicFramePr>
            <p:nvPr/>
          </p:nvGraphicFramePr>
          <p:xfrm>
            <a:off x="4548" y="3093"/>
            <a:ext cx="471" cy="312"/>
          </p:xfrm>
          <a:graphic>
            <a:graphicData uri="http://schemas.openxmlformats.org/presentationml/2006/ole">
              <mc:AlternateContent xmlns:mc="http://schemas.openxmlformats.org/markup-compatibility/2006">
                <mc:Choice xmlns:v="urn:schemas-microsoft-com:vml" Requires="v">
                  <p:oleObj spid="_x0000_s16419" name="Equation" r:id="rId5" imgW="342720" imgH="228600" progId="Equation.DSMT4">
                    <p:embed/>
                  </p:oleObj>
                </mc:Choice>
                <mc:Fallback>
                  <p:oleObj name="Equation" r:id="rId5" imgW="342720" imgH="228600" progId="Equation.DSMT4">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8" y="3093"/>
                          <a:ext cx="471"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388" name="Object 15"/>
            <p:cNvGraphicFramePr>
              <a:graphicFrameLocks noChangeAspect="1"/>
            </p:cNvGraphicFramePr>
            <p:nvPr/>
          </p:nvGraphicFramePr>
          <p:xfrm>
            <a:off x="2448" y="2120"/>
            <a:ext cx="463" cy="308"/>
          </p:xfrm>
          <a:graphic>
            <a:graphicData uri="http://schemas.openxmlformats.org/presentationml/2006/ole">
              <mc:AlternateContent xmlns:mc="http://schemas.openxmlformats.org/markup-compatibility/2006">
                <mc:Choice xmlns:v="urn:schemas-microsoft-com:vml" Requires="v">
                  <p:oleObj spid="_x0000_s16420" name="Equation" r:id="rId7" imgW="342720" imgH="228600" progId="Equation.DSMT4">
                    <p:embed/>
                  </p:oleObj>
                </mc:Choice>
                <mc:Fallback>
                  <p:oleObj name="Equation" r:id="rId7" imgW="342720" imgH="228600" progId="Equation.DSMT4">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48" y="2120"/>
                          <a:ext cx="463" cy="3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404" name="Line 16"/>
            <p:cNvSpPr>
              <a:spLocks noChangeShapeType="1"/>
            </p:cNvSpPr>
            <p:nvPr/>
          </p:nvSpPr>
          <p:spPr bwMode="auto">
            <a:xfrm flipH="1">
              <a:off x="3144" y="3216"/>
              <a:ext cx="0" cy="116"/>
            </a:xfrm>
            <a:prstGeom prst="line">
              <a:avLst/>
            </a:prstGeom>
            <a:noFill/>
            <a:ln w="28575">
              <a:solidFill>
                <a:srgbClr val="0066FF"/>
              </a:solidFill>
              <a:round/>
              <a:headEnd/>
              <a:tailEnd/>
            </a:ln>
          </p:spPr>
          <p:txBody>
            <a:bodyPr/>
            <a:lstStyle/>
            <a:p>
              <a:endParaRPr lang="en-US"/>
            </a:p>
          </p:txBody>
        </p:sp>
        <p:sp>
          <p:nvSpPr>
            <p:cNvPr id="16405" name="Line 17"/>
            <p:cNvSpPr>
              <a:spLocks noChangeShapeType="1"/>
            </p:cNvSpPr>
            <p:nvPr/>
          </p:nvSpPr>
          <p:spPr bwMode="auto">
            <a:xfrm flipH="1">
              <a:off x="2232" y="3216"/>
              <a:ext cx="0" cy="116"/>
            </a:xfrm>
            <a:prstGeom prst="line">
              <a:avLst/>
            </a:prstGeom>
            <a:noFill/>
            <a:ln w="28575">
              <a:solidFill>
                <a:srgbClr val="0066FF"/>
              </a:solidFill>
              <a:round/>
              <a:headEnd/>
              <a:tailEnd/>
            </a:ln>
          </p:spPr>
          <p:txBody>
            <a:bodyPr/>
            <a:lstStyle/>
            <a:p>
              <a:endParaRPr lang="en-US"/>
            </a:p>
          </p:txBody>
        </p:sp>
        <p:graphicFrame>
          <p:nvGraphicFramePr>
            <p:cNvPr id="16389" name="Object 18"/>
            <p:cNvGraphicFramePr>
              <a:graphicFrameLocks noChangeAspect="1"/>
            </p:cNvGraphicFramePr>
            <p:nvPr/>
          </p:nvGraphicFramePr>
          <p:xfrm>
            <a:off x="3200" y="3298"/>
            <a:ext cx="226" cy="312"/>
          </p:xfrm>
          <a:graphic>
            <a:graphicData uri="http://schemas.openxmlformats.org/presentationml/2006/ole">
              <mc:AlternateContent xmlns:mc="http://schemas.openxmlformats.org/markup-compatibility/2006">
                <mc:Choice xmlns:v="urn:schemas-microsoft-com:vml" Requires="v">
                  <p:oleObj spid="_x0000_s16421" name="Equation" r:id="rId9" imgW="164880" imgH="228600" progId="Equation.DSMT4">
                    <p:embed/>
                  </p:oleObj>
                </mc:Choice>
                <mc:Fallback>
                  <p:oleObj name="Equation" r:id="rId9" imgW="164880" imgH="228600" progId="Equation.DSMT4">
                    <p:embed/>
                    <p:pic>
                      <p:nvPicPr>
                        <p:cNvPr id="0"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0" y="3298"/>
                          <a:ext cx="226"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390" name="Object 19"/>
            <p:cNvGraphicFramePr>
              <a:graphicFrameLocks noChangeAspect="1"/>
            </p:cNvGraphicFramePr>
            <p:nvPr/>
          </p:nvGraphicFramePr>
          <p:xfrm>
            <a:off x="1847" y="3280"/>
            <a:ext cx="348" cy="312"/>
          </p:xfrm>
          <a:graphic>
            <a:graphicData uri="http://schemas.openxmlformats.org/presentationml/2006/ole">
              <mc:AlternateContent xmlns:mc="http://schemas.openxmlformats.org/markup-compatibility/2006">
                <mc:Choice xmlns:v="urn:schemas-microsoft-com:vml" Requires="v">
                  <p:oleObj spid="_x0000_s16422" name="Equation" r:id="rId11" imgW="253800" imgH="228600" progId="Equation.DSMT4">
                    <p:embed/>
                  </p:oleObj>
                </mc:Choice>
                <mc:Fallback>
                  <p:oleObj name="Equation" r:id="rId11" imgW="253800" imgH="228600" progId="Equation.DSMT4">
                    <p:embed/>
                    <p:pic>
                      <p:nvPicPr>
                        <p:cNvPr id="0"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47" y="3280"/>
                          <a:ext cx="348"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406" name="Oval 22"/>
            <p:cNvSpPr>
              <a:spLocks noChangeArrowheads="1"/>
            </p:cNvSpPr>
            <p:nvPr/>
          </p:nvSpPr>
          <p:spPr bwMode="auto">
            <a:xfrm>
              <a:off x="2192" y="3236"/>
              <a:ext cx="80" cy="76"/>
            </a:xfrm>
            <a:prstGeom prst="ellipse">
              <a:avLst/>
            </a:prstGeom>
            <a:solidFill>
              <a:srgbClr val="0066FF"/>
            </a:solidFill>
            <a:ln w="9525">
              <a:solidFill>
                <a:srgbClr val="0066FF"/>
              </a:solidFill>
              <a:round/>
              <a:headEnd/>
              <a:tailEnd/>
            </a:ln>
          </p:spPr>
          <p:txBody>
            <a:bodyPr wrap="none" anchor="ctr"/>
            <a:lstStyle/>
            <a:p>
              <a:endParaRPr lang="en-US"/>
            </a:p>
          </p:txBody>
        </p:sp>
        <p:sp>
          <p:nvSpPr>
            <p:cNvPr id="16407" name="Oval 23"/>
            <p:cNvSpPr>
              <a:spLocks noChangeArrowheads="1"/>
            </p:cNvSpPr>
            <p:nvPr/>
          </p:nvSpPr>
          <p:spPr bwMode="auto">
            <a:xfrm>
              <a:off x="3104" y="3236"/>
              <a:ext cx="80" cy="76"/>
            </a:xfrm>
            <a:prstGeom prst="ellipse">
              <a:avLst/>
            </a:prstGeom>
            <a:solidFill>
              <a:srgbClr val="0066FF"/>
            </a:solidFill>
            <a:ln w="9525">
              <a:solidFill>
                <a:srgbClr val="0066FF"/>
              </a:solidFill>
              <a:round/>
              <a:headEnd/>
              <a:tailEnd/>
            </a:ln>
          </p:spPr>
          <p:txBody>
            <a:bodyPr wrap="none" anchor="ctr"/>
            <a:lstStyle/>
            <a:p>
              <a:endParaRPr lang="en-US"/>
            </a:p>
          </p:txBody>
        </p:sp>
        <p:sp>
          <p:nvSpPr>
            <p:cNvPr id="16408" name="Oval 31"/>
            <p:cNvSpPr>
              <a:spLocks noChangeArrowheads="1"/>
            </p:cNvSpPr>
            <p:nvPr/>
          </p:nvSpPr>
          <p:spPr bwMode="auto">
            <a:xfrm>
              <a:off x="3473" y="2805"/>
              <a:ext cx="58" cy="58"/>
            </a:xfrm>
            <a:prstGeom prst="ellipse">
              <a:avLst/>
            </a:prstGeom>
            <a:solidFill>
              <a:srgbClr val="FF3300"/>
            </a:solidFill>
            <a:ln w="9525">
              <a:solidFill>
                <a:schemeClr val="tx1"/>
              </a:solidFill>
              <a:round/>
              <a:headEnd/>
              <a:tailEnd/>
            </a:ln>
          </p:spPr>
          <p:txBody>
            <a:bodyPr wrap="none" anchor="ctr"/>
            <a:lstStyle/>
            <a:p>
              <a:endParaRPr lang="en-US"/>
            </a:p>
          </p:txBody>
        </p:sp>
        <p:sp>
          <p:nvSpPr>
            <p:cNvPr id="16409" name="Line 32"/>
            <p:cNvSpPr>
              <a:spLocks noChangeShapeType="1"/>
            </p:cNvSpPr>
            <p:nvPr/>
          </p:nvSpPr>
          <p:spPr bwMode="auto">
            <a:xfrm flipH="1">
              <a:off x="3139" y="2855"/>
              <a:ext cx="350" cy="425"/>
            </a:xfrm>
            <a:prstGeom prst="line">
              <a:avLst/>
            </a:prstGeom>
            <a:noFill/>
            <a:ln w="12700">
              <a:solidFill>
                <a:schemeClr val="tx1"/>
              </a:solidFill>
              <a:round/>
              <a:headEnd/>
              <a:tailEnd/>
            </a:ln>
          </p:spPr>
          <p:txBody>
            <a:bodyPr/>
            <a:lstStyle/>
            <a:p>
              <a:endParaRPr lang="en-US"/>
            </a:p>
          </p:txBody>
        </p:sp>
        <p:sp>
          <p:nvSpPr>
            <p:cNvPr id="16410" name="Line 33"/>
            <p:cNvSpPr>
              <a:spLocks noChangeShapeType="1"/>
            </p:cNvSpPr>
            <p:nvPr/>
          </p:nvSpPr>
          <p:spPr bwMode="auto">
            <a:xfrm flipH="1">
              <a:off x="2237" y="2846"/>
              <a:ext cx="1244" cy="443"/>
            </a:xfrm>
            <a:prstGeom prst="line">
              <a:avLst/>
            </a:prstGeom>
            <a:noFill/>
            <a:ln w="12700">
              <a:solidFill>
                <a:schemeClr val="tx1"/>
              </a:solidFill>
              <a:round/>
              <a:headEnd/>
              <a:tailEnd/>
            </a:ln>
          </p:spPr>
          <p:txBody>
            <a:bodyPr/>
            <a:lstStyle/>
            <a:p>
              <a:endParaRPr lang="en-US"/>
            </a:p>
          </p:txBody>
        </p:sp>
        <p:graphicFrame>
          <p:nvGraphicFramePr>
            <p:cNvPr id="16391" name="Object 34"/>
            <p:cNvGraphicFramePr>
              <a:graphicFrameLocks noChangeAspect="1"/>
            </p:cNvGraphicFramePr>
            <p:nvPr/>
          </p:nvGraphicFramePr>
          <p:xfrm>
            <a:off x="3438" y="2963"/>
            <a:ext cx="470" cy="255"/>
          </p:xfrm>
          <a:graphic>
            <a:graphicData uri="http://schemas.openxmlformats.org/presentationml/2006/ole">
              <mc:AlternateContent xmlns:mc="http://schemas.openxmlformats.org/markup-compatibility/2006">
                <mc:Choice xmlns:v="urn:schemas-microsoft-com:vml" Requires="v">
                  <p:oleObj spid="_x0000_s16423" name="Equation" r:id="rId13" imgW="419040" imgH="228600" progId="Equation.DSMT4">
                    <p:embed/>
                  </p:oleObj>
                </mc:Choice>
                <mc:Fallback>
                  <p:oleObj name="Equation" r:id="rId13" imgW="419040" imgH="228600" progId="Equation.DSMT4">
                    <p:embed/>
                    <p:pic>
                      <p:nvPicPr>
                        <p:cNvPr id="0" name="Object 3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38" y="2963"/>
                          <a:ext cx="470" cy="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392" name="Object 35"/>
            <p:cNvGraphicFramePr>
              <a:graphicFrameLocks noChangeAspect="1"/>
            </p:cNvGraphicFramePr>
            <p:nvPr/>
          </p:nvGraphicFramePr>
          <p:xfrm>
            <a:off x="3625" y="2534"/>
            <a:ext cx="204" cy="304"/>
          </p:xfrm>
          <a:graphic>
            <a:graphicData uri="http://schemas.openxmlformats.org/presentationml/2006/ole">
              <mc:AlternateContent xmlns:mc="http://schemas.openxmlformats.org/markup-compatibility/2006">
                <mc:Choice xmlns:v="urn:schemas-microsoft-com:vml" Requires="v">
                  <p:oleObj spid="_x0000_s16424" name="Equation" r:id="rId15" imgW="152280" imgH="228600" progId="Equation.DSMT4">
                    <p:embed/>
                  </p:oleObj>
                </mc:Choice>
                <mc:Fallback>
                  <p:oleObj name="Equation" r:id="rId15" imgW="152280" imgH="228600" progId="Equation.DSMT4">
                    <p:embed/>
                    <p:pic>
                      <p:nvPicPr>
                        <p:cNvPr id="0" name="Object 3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625" y="2534"/>
                          <a:ext cx="204" cy="3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393" name="Object 36"/>
            <p:cNvGraphicFramePr>
              <a:graphicFrameLocks noChangeAspect="1"/>
            </p:cNvGraphicFramePr>
            <p:nvPr/>
          </p:nvGraphicFramePr>
          <p:xfrm>
            <a:off x="2705" y="2627"/>
            <a:ext cx="713" cy="284"/>
          </p:xfrm>
          <a:graphic>
            <a:graphicData uri="http://schemas.openxmlformats.org/presentationml/2006/ole">
              <mc:AlternateContent xmlns:mc="http://schemas.openxmlformats.org/markup-compatibility/2006">
                <mc:Choice xmlns:v="urn:schemas-microsoft-com:vml" Requires="v">
                  <p:oleObj spid="_x0000_s16425" name="Equation" r:id="rId17" imgW="634680" imgH="253800" progId="Equation.DSMT4">
                    <p:embed/>
                  </p:oleObj>
                </mc:Choice>
                <mc:Fallback>
                  <p:oleObj name="Equation" r:id="rId17" imgW="634680" imgH="253800" progId="Equation.DSMT4">
                    <p:embed/>
                    <p:pic>
                      <p:nvPicPr>
                        <p:cNvPr id="0" name="Object 3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05" y="2627"/>
                          <a:ext cx="713" cy="2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7" name="Slide Number Placeholder 26"/>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9" name="Rectangle 1026"/>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7420" name="Rectangle 1027"/>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7421" name="Rectangle 1028"/>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7422" name="Rectangle 1029"/>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graphicFrame>
        <p:nvGraphicFramePr>
          <p:cNvPr id="17410" name="Object 1030"/>
          <p:cNvGraphicFramePr>
            <a:graphicFrameLocks noChangeAspect="1"/>
          </p:cNvGraphicFramePr>
          <p:nvPr>
            <p:extLst>
              <p:ext uri="{D42A27DB-BD31-4B8C-83A1-F6EECF244321}">
                <p14:modId xmlns:p14="http://schemas.microsoft.com/office/powerpoint/2010/main" val="3721106388"/>
              </p:ext>
            </p:extLst>
          </p:nvPr>
        </p:nvGraphicFramePr>
        <p:xfrm>
          <a:off x="2160186" y="1186314"/>
          <a:ext cx="4524375" cy="1076325"/>
        </p:xfrm>
        <a:graphic>
          <a:graphicData uri="http://schemas.openxmlformats.org/presentationml/2006/ole">
            <mc:AlternateContent xmlns:mc="http://schemas.openxmlformats.org/markup-compatibility/2006">
              <mc:Choice xmlns:v="urn:schemas-microsoft-com:vml" Requires="v">
                <p:oleObj spid="_x0000_s17446" name="Equation" r:id="rId3" imgW="2539800" imgH="609480" progId="Equation.DSMT4">
                  <p:embed/>
                </p:oleObj>
              </mc:Choice>
              <mc:Fallback>
                <p:oleObj name="Equation" r:id="rId3" imgW="2539800" imgH="609480" progId="Equation.DSMT4">
                  <p:embed/>
                  <p:pic>
                    <p:nvPicPr>
                      <p:cNvPr id="0" name="Object 10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0186" y="1186314"/>
                        <a:ext cx="4524375" cy="107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6167" name="Rectangle 1031"/>
          <p:cNvSpPr>
            <a:spLocks noChangeArrowheads="1"/>
          </p:cNvSpPr>
          <p:nvPr/>
        </p:nvSpPr>
        <p:spPr bwMode="auto">
          <a:xfrm>
            <a:off x="3233739" y="244476"/>
            <a:ext cx="6002337"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Branch Points (cont.)</a:t>
            </a:r>
          </a:p>
        </p:txBody>
      </p:sp>
      <p:grpSp>
        <p:nvGrpSpPr>
          <p:cNvPr id="17424" name="Group 1062"/>
          <p:cNvGrpSpPr>
            <a:grpSpLocks/>
          </p:cNvGrpSpPr>
          <p:nvPr/>
        </p:nvGrpSpPr>
        <p:grpSpPr bwMode="auto">
          <a:xfrm>
            <a:off x="5023183" y="3262787"/>
            <a:ext cx="6564313" cy="3124200"/>
            <a:chOff x="707" y="1785"/>
            <a:chExt cx="4135" cy="1968"/>
          </a:xfrm>
        </p:grpSpPr>
        <p:sp>
          <p:nvSpPr>
            <p:cNvPr id="17428" name="Line 1036"/>
            <p:cNvSpPr>
              <a:spLocks noChangeShapeType="1"/>
            </p:cNvSpPr>
            <p:nvPr/>
          </p:nvSpPr>
          <p:spPr bwMode="auto">
            <a:xfrm flipH="1" flipV="1">
              <a:off x="2643" y="2167"/>
              <a:ext cx="0" cy="1549"/>
            </a:xfrm>
            <a:prstGeom prst="line">
              <a:avLst/>
            </a:prstGeom>
            <a:noFill/>
            <a:ln w="12700">
              <a:solidFill>
                <a:schemeClr val="tx1"/>
              </a:solidFill>
              <a:round/>
              <a:headEnd/>
              <a:tailEnd/>
            </a:ln>
          </p:spPr>
          <p:txBody>
            <a:bodyPr/>
            <a:lstStyle/>
            <a:p>
              <a:endParaRPr lang="en-US"/>
            </a:p>
          </p:txBody>
        </p:sp>
        <p:sp>
          <p:nvSpPr>
            <p:cNvPr id="17429" name="Line 1037"/>
            <p:cNvSpPr>
              <a:spLocks noChangeShapeType="1"/>
            </p:cNvSpPr>
            <p:nvPr/>
          </p:nvSpPr>
          <p:spPr bwMode="auto">
            <a:xfrm rot="5400000" flipH="1" flipV="1">
              <a:off x="2479" y="1109"/>
              <a:ext cx="0" cy="3544"/>
            </a:xfrm>
            <a:prstGeom prst="line">
              <a:avLst/>
            </a:prstGeom>
            <a:noFill/>
            <a:ln w="12700">
              <a:solidFill>
                <a:schemeClr val="tx1"/>
              </a:solidFill>
              <a:round/>
              <a:headEnd/>
              <a:tailEnd/>
            </a:ln>
          </p:spPr>
          <p:txBody>
            <a:bodyPr/>
            <a:lstStyle/>
            <a:p>
              <a:endParaRPr lang="en-US"/>
            </a:p>
          </p:txBody>
        </p:sp>
        <p:graphicFrame>
          <p:nvGraphicFramePr>
            <p:cNvPr id="17411" name="Object 1038"/>
            <p:cNvGraphicFramePr>
              <a:graphicFrameLocks noChangeAspect="1"/>
            </p:cNvGraphicFramePr>
            <p:nvPr>
              <p:extLst>
                <p:ext uri="{D42A27DB-BD31-4B8C-83A1-F6EECF244321}">
                  <p14:modId xmlns:p14="http://schemas.microsoft.com/office/powerpoint/2010/main" val="363951701"/>
                </p:ext>
              </p:extLst>
            </p:nvPr>
          </p:nvGraphicFramePr>
          <p:xfrm>
            <a:off x="4394" y="2741"/>
            <a:ext cx="448" cy="285"/>
          </p:xfrm>
          <a:graphic>
            <a:graphicData uri="http://schemas.openxmlformats.org/presentationml/2006/ole">
              <mc:AlternateContent xmlns:mc="http://schemas.openxmlformats.org/markup-compatibility/2006">
                <mc:Choice xmlns:v="urn:schemas-microsoft-com:vml" Requires="v">
                  <p:oleObj spid="_x0000_s17447" name="Equation" r:id="rId5" imgW="342720" imgH="228600" progId="Equation.DSMT4">
                    <p:embed/>
                  </p:oleObj>
                </mc:Choice>
                <mc:Fallback>
                  <p:oleObj name="Equation" r:id="rId5" imgW="342720" imgH="228600" progId="Equation.DSMT4">
                    <p:embed/>
                    <p:pic>
                      <p:nvPicPr>
                        <p:cNvPr id="0" name="Object 103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4" y="2741"/>
                          <a:ext cx="448" cy="2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2" name="Object 1039"/>
            <p:cNvGraphicFramePr>
              <a:graphicFrameLocks noChangeAspect="1"/>
            </p:cNvGraphicFramePr>
            <p:nvPr>
              <p:extLst>
                <p:ext uri="{D42A27DB-BD31-4B8C-83A1-F6EECF244321}">
                  <p14:modId xmlns:p14="http://schemas.microsoft.com/office/powerpoint/2010/main" val="4146885569"/>
                </p:ext>
              </p:extLst>
            </p:nvPr>
          </p:nvGraphicFramePr>
          <p:xfrm>
            <a:off x="2422" y="1785"/>
            <a:ext cx="441" cy="281"/>
          </p:xfrm>
          <a:graphic>
            <a:graphicData uri="http://schemas.openxmlformats.org/presentationml/2006/ole">
              <mc:AlternateContent xmlns:mc="http://schemas.openxmlformats.org/markup-compatibility/2006">
                <mc:Choice xmlns:v="urn:schemas-microsoft-com:vml" Requires="v">
                  <p:oleObj spid="_x0000_s17448" name="Equation" r:id="rId7" imgW="342720" imgH="228600" progId="Equation.DSMT4">
                    <p:embed/>
                  </p:oleObj>
                </mc:Choice>
                <mc:Fallback>
                  <p:oleObj name="Equation" r:id="rId7" imgW="342720" imgH="228600" progId="Equation.DSMT4">
                    <p:embed/>
                    <p:pic>
                      <p:nvPicPr>
                        <p:cNvPr id="0" name="Object 103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2" y="1785"/>
                          <a:ext cx="441" cy="2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30" name="Line 1040"/>
            <p:cNvSpPr>
              <a:spLocks noChangeShapeType="1"/>
            </p:cNvSpPr>
            <p:nvPr/>
          </p:nvSpPr>
          <p:spPr bwMode="auto">
            <a:xfrm flipH="1">
              <a:off x="3085" y="2829"/>
              <a:ext cx="0" cy="106"/>
            </a:xfrm>
            <a:prstGeom prst="line">
              <a:avLst/>
            </a:prstGeom>
            <a:noFill/>
            <a:ln w="28575">
              <a:solidFill>
                <a:srgbClr val="0066FF"/>
              </a:solidFill>
              <a:round/>
              <a:headEnd/>
              <a:tailEnd/>
            </a:ln>
          </p:spPr>
          <p:txBody>
            <a:bodyPr/>
            <a:lstStyle/>
            <a:p>
              <a:endParaRPr lang="en-US"/>
            </a:p>
          </p:txBody>
        </p:sp>
        <p:sp>
          <p:nvSpPr>
            <p:cNvPr id="17431" name="Line 1041"/>
            <p:cNvSpPr>
              <a:spLocks noChangeShapeType="1"/>
            </p:cNvSpPr>
            <p:nvPr/>
          </p:nvSpPr>
          <p:spPr bwMode="auto">
            <a:xfrm flipH="1">
              <a:off x="2216" y="2829"/>
              <a:ext cx="0" cy="106"/>
            </a:xfrm>
            <a:prstGeom prst="line">
              <a:avLst/>
            </a:prstGeom>
            <a:noFill/>
            <a:ln w="28575">
              <a:solidFill>
                <a:srgbClr val="0066FF"/>
              </a:solidFill>
              <a:round/>
              <a:headEnd/>
              <a:tailEnd/>
            </a:ln>
          </p:spPr>
          <p:txBody>
            <a:bodyPr/>
            <a:lstStyle/>
            <a:p>
              <a:endParaRPr lang="en-US"/>
            </a:p>
          </p:txBody>
        </p:sp>
        <p:graphicFrame>
          <p:nvGraphicFramePr>
            <p:cNvPr id="17413" name="Object 1042"/>
            <p:cNvGraphicFramePr>
              <a:graphicFrameLocks noChangeAspect="1"/>
            </p:cNvGraphicFramePr>
            <p:nvPr/>
          </p:nvGraphicFramePr>
          <p:xfrm>
            <a:off x="3138" y="2904"/>
            <a:ext cx="215" cy="285"/>
          </p:xfrm>
          <a:graphic>
            <a:graphicData uri="http://schemas.openxmlformats.org/presentationml/2006/ole">
              <mc:AlternateContent xmlns:mc="http://schemas.openxmlformats.org/markup-compatibility/2006">
                <mc:Choice xmlns:v="urn:schemas-microsoft-com:vml" Requires="v">
                  <p:oleObj spid="_x0000_s17449" name="Equation" r:id="rId9" imgW="164880" imgH="228600" progId="Equation.DSMT4">
                    <p:embed/>
                  </p:oleObj>
                </mc:Choice>
                <mc:Fallback>
                  <p:oleObj name="Equation" r:id="rId9" imgW="164880" imgH="228600" progId="Equation.DSMT4">
                    <p:embed/>
                    <p:pic>
                      <p:nvPicPr>
                        <p:cNvPr id="0" name="Object 104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38" y="2904"/>
                          <a:ext cx="215" cy="2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4" name="Object 1043"/>
            <p:cNvGraphicFramePr>
              <a:graphicFrameLocks noChangeAspect="1"/>
            </p:cNvGraphicFramePr>
            <p:nvPr/>
          </p:nvGraphicFramePr>
          <p:xfrm>
            <a:off x="1850" y="2888"/>
            <a:ext cx="331" cy="284"/>
          </p:xfrm>
          <a:graphic>
            <a:graphicData uri="http://schemas.openxmlformats.org/presentationml/2006/ole">
              <mc:AlternateContent xmlns:mc="http://schemas.openxmlformats.org/markup-compatibility/2006">
                <mc:Choice xmlns:v="urn:schemas-microsoft-com:vml" Requires="v">
                  <p:oleObj spid="_x0000_s17450" name="Equation" r:id="rId11" imgW="253800" imgH="228600" progId="Equation.DSMT4">
                    <p:embed/>
                  </p:oleObj>
                </mc:Choice>
                <mc:Fallback>
                  <p:oleObj name="Equation" r:id="rId11" imgW="253800" imgH="228600" progId="Equation.DSMT4">
                    <p:embed/>
                    <p:pic>
                      <p:nvPicPr>
                        <p:cNvPr id="0" name="Object 104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50" y="2888"/>
                          <a:ext cx="331" cy="2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32" name="Freeform 1044"/>
            <p:cNvSpPr>
              <a:spLocks/>
            </p:cNvSpPr>
            <p:nvPr/>
          </p:nvSpPr>
          <p:spPr bwMode="auto">
            <a:xfrm>
              <a:off x="2220" y="2008"/>
              <a:ext cx="43" cy="869"/>
            </a:xfrm>
            <a:custGeom>
              <a:avLst/>
              <a:gdLst>
                <a:gd name="T0" fmla="*/ 0 w 549"/>
                <a:gd name="T1" fmla="*/ 0 h 3008"/>
                <a:gd name="T2" fmla="*/ 0 w 549"/>
                <a:gd name="T3" fmla="*/ 5 h 3008"/>
                <a:gd name="T4" fmla="*/ 0 w 549"/>
                <a:gd name="T5" fmla="*/ 12 h 3008"/>
                <a:gd name="T6" fmla="*/ 0 w 549"/>
                <a:gd name="T7" fmla="*/ 18 h 3008"/>
                <a:gd name="T8" fmla="*/ 0 w 549"/>
                <a:gd name="T9" fmla="*/ 27 h 3008"/>
                <a:gd name="T10" fmla="*/ 0 w 549"/>
                <a:gd name="T11" fmla="*/ 34 h 3008"/>
                <a:gd name="T12" fmla="*/ 0 w 549"/>
                <a:gd name="T13" fmla="*/ 40 h 3008"/>
                <a:gd name="T14" fmla="*/ 0 w 549"/>
                <a:gd name="T15" fmla="*/ 48 h 3008"/>
                <a:gd name="T16" fmla="*/ 0 w 549"/>
                <a:gd name="T17" fmla="*/ 55 h 3008"/>
                <a:gd name="T18" fmla="*/ 0 w 549"/>
                <a:gd name="T19" fmla="*/ 60 h 3008"/>
                <a:gd name="T20" fmla="*/ 0 w 549"/>
                <a:gd name="T21" fmla="*/ 68 h 3008"/>
                <a:gd name="T22" fmla="*/ 0 w 549"/>
                <a:gd name="T23" fmla="*/ 73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17433" name="Freeform 1045"/>
            <p:cNvSpPr>
              <a:spLocks/>
            </p:cNvSpPr>
            <p:nvPr/>
          </p:nvSpPr>
          <p:spPr bwMode="auto">
            <a:xfrm flipV="1">
              <a:off x="3088" y="2884"/>
              <a:ext cx="43" cy="869"/>
            </a:xfrm>
            <a:custGeom>
              <a:avLst/>
              <a:gdLst>
                <a:gd name="T0" fmla="*/ 0 w 549"/>
                <a:gd name="T1" fmla="*/ 0 h 3008"/>
                <a:gd name="T2" fmla="*/ 0 w 549"/>
                <a:gd name="T3" fmla="*/ 5 h 3008"/>
                <a:gd name="T4" fmla="*/ 0 w 549"/>
                <a:gd name="T5" fmla="*/ 12 h 3008"/>
                <a:gd name="T6" fmla="*/ 0 w 549"/>
                <a:gd name="T7" fmla="*/ 18 h 3008"/>
                <a:gd name="T8" fmla="*/ 0 w 549"/>
                <a:gd name="T9" fmla="*/ 27 h 3008"/>
                <a:gd name="T10" fmla="*/ 0 w 549"/>
                <a:gd name="T11" fmla="*/ 34 h 3008"/>
                <a:gd name="T12" fmla="*/ 0 w 549"/>
                <a:gd name="T13" fmla="*/ 40 h 3008"/>
                <a:gd name="T14" fmla="*/ 0 w 549"/>
                <a:gd name="T15" fmla="*/ 48 h 3008"/>
                <a:gd name="T16" fmla="*/ 0 w 549"/>
                <a:gd name="T17" fmla="*/ 55 h 3008"/>
                <a:gd name="T18" fmla="*/ 0 w 549"/>
                <a:gd name="T19" fmla="*/ 60 h 3008"/>
                <a:gd name="T20" fmla="*/ 0 w 549"/>
                <a:gd name="T21" fmla="*/ 68 h 3008"/>
                <a:gd name="T22" fmla="*/ 0 w 549"/>
                <a:gd name="T23" fmla="*/ 73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17434" name="Oval 1046"/>
            <p:cNvSpPr>
              <a:spLocks noChangeArrowheads="1"/>
            </p:cNvSpPr>
            <p:nvPr/>
          </p:nvSpPr>
          <p:spPr bwMode="auto">
            <a:xfrm>
              <a:off x="2178" y="2847"/>
              <a:ext cx="76" cy="70"/>
            </a:xfrm>
            <a:prstGeom prst="ellipse">
              <a:avLst/>
            </a:prstGeom>
            <a:solidFill>
              <a:srgbClr val="0066FF"/>
            </a:solidFill>
            <a:ln w="9525">
              <a:solidFill>
                <a:srgbClr val="0066FF"/>
              </a:solidFill>
              <a:round/>
              <a:headEnd/>
              <a:tailEnd/>
            </a:ln>
          </p:spPr>
          <p:txBody>
            <a:bodyPr wrap="none" anchor="ctr"/>
            <a:lstStyle/>
            <a:p>
              <a:endParaRPr lang="en-US"/>
            </a:p>
          </p:txBody>
        </p:sp>
        <p:sp>
          <p:nvSpPr>
            <p:cNvPr id="17435" name="Oval 1047"/>
            <p:cNvSpPr>
              <a:spLocks noChangeArrowheads="1"/>
            </p:cNvSpPr>
            <p:nvPr/>
          </p:nvSpPr>
          <p:spPr bwMode="auto">
            <a:xfrm>
              <a:off x="3047" y="2847"/>
              <a:ext cx="76" cy="70"/>
            </a:xfrm>
            <a:prstGeom prst="ellipse">
              <a:avLst/>
            </a:prstGeom>
            <a:solidFill>
              <a:srgbClr val="0066FF"/>
            </a:solidFill>
            <a:ln w="9525">
              <a:solidFill>
                <a:srgbClr val="0066FF"/>
              </a:solidFill>
              <a:round/>
              <a:headEnd/>
              <a:tailEnd/>
            </a:ln>
          </p:spPr>
          <p:txBody>
            <a:bodyPr wrap="none" anchor="ctr"/>
            <a:lstStyle/>
            <a:p>
              <a:endParaRPr lang="en-US"/>
            </a:p>
          </p:txBody>
        </p:sp>
        <p:sp>
          <p:nvSpPr>
            <p:cNvPr id="17436" name="Line 1055"/>
            <p:cNvSpPr>
              <a:spLocks noChangeShapeType="1"/>
            </p:cNvSpPr>
            <p:nvPr/>
          </p:nvSpPr>
          <p:spPr bwMode="auto">
            <a:xfrm flipV="1">
              <a:off x="3089" y="2229"/>
              <a:ext cx="475" cy="651"/>
            </a:xfrm>
            <a:prstGeom prst="line">
              <a:avLst/>
            </a:prstGeom>
            <a:noFill/>
            <a:ln w="12700">
              <a:solidFill>
                <a:schemeClr val="tx1"/>
              </a:solidFill>
              <a:round/>
              <a:headEnd/>
              <a:tailEnd/>
            </a:ln>
          </p:spPr>
          <p:txBody>
            <a:bodyPr/>
            <a:lstStyle/>
            <a:p>
              <a:endParaRPr lang="en-US"/>
            </a:p>
          </p:txBody>
        </p:sp>
        <p:sp>
          <p:nvSpPr>
            <p:cNvPr id="17437" name="Line 1056"/>
            <p:cNvSpPr>
              <a:spLocks noChangeShapeType="1"/>
            </p:cNvSpPr>
            <p:nvPr/>
          </p:nvSpPr>
          <p:spPr bwMode="auto">
            <a:xfrm flipV="1">
              <a:off x="2212" y="2229"/>
              <a:ext cx="1361" cy="651"/>
            </a:xfrm>
            <a:prstGeom prst="line">
              <a:avLst/>
            </a:prstGeom>
            <a:noFill/>
            <a:ln w="12700">
              <a:solidFill>
                <a:schemeClr val="tx1"/>
              </a:solidFill>
              <a:round/>
              <a:headEnd/>
              <a:tailEnd/>
            </a:ln>
          </p:spPr>
          <p:txBody>
            <a:bodyPr/>
            <a:lstStyle/>
            <a:p>
              <a:endParaRPr lang="en-US"/>
            </a:p>
          </p:txBody>
        </p:sp>
        <p:sp>
          <p:nvSpPr>
            <p:cNvPr id="17438" name="Oval 1054"/>
            <p:cNvSpPr>
              <a:spLocks noChangeArrowheads="1"/>
            </p:cNvSpPr>
            <p:nvPr/>
          </p:nvSpPr>
          <p:spPr bwMode="auto">
            <a:xfrm>
              <a:off x="3548" y="2192"/>
              <a:ext cx="56" cy="56"/>
            </a:xfrm>
            <a:prstGeom prst="ellipse">
              <a:avLst/>
            </a:prstGeom>
            <a:solidFill>
              <a:srgbClr val="FF3300"/>
            </a:solidFill>
            <a:ln w="9525">
              <a:solidFill>
                <a:schemeClr val="tx1"/>
              </a:solidFill>
              <a:round/>
              <a:headEnd/>
              <a:tailEnd/>
            </a:ln>
          </p:spPr>
          <p:txBody>
            <a:bodyPr wrap="none" anchor="ctr"/>
            <a:lstStyle/>
            <a:p>
              <a:endParaRPr lang="en-US"/>
            </a:p>
          </p:txBody>
        </p:sp>
        <p:graphicFrame>
          <p:nvGraphicFramePr>
            <p:cNvPr id="17415" name="Object 1057"/>
            <p:cNvGraphicFramePr>
              <a:graphicFrameLocks noChangeAspect="1"/>
            </p:cNvGraphicFramePr>
            <p:nvPr/>
          </p:nvGraphicFramePr>
          <p:xfrm>
            <a:off x="3705" y="1954"/>
            <a:ext cx="221" cy="328"/>
          </p:xfrm>
          <a:graphic>
            <a:graphicData uri="http://schemas.openxmlformats.org/presentationml/2006/ole">
              <mc:AlternateContent xmlns:mc="http://schemas.openxmlformats.org/markup-compatibility/2006">
                <mc:Choice xmlns:v="urn:schemas-microsoft-com:vml" Requires="v">
                  <p:oleObj spid="_x0000_s17451" name="Equation" r:id="rId13" imgW="152280" imgH="228600" progId="Equation.DSMT4">
                    <p:embed/>
                  </p:oleObj>
                </mc:Choice>
                <mc:Fallback>
                  <p:oleObj name="Equation" r:id="rId13" imgW="152280" imgH="228600" progId="Equation.DSMT4">
                    <p:embed/>
                    <p:pic>
                      <p:nvPicPr>
                        <p:cNvPr id="0" name="Object 105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05" y="1954"/>
                          <a:ext cx="221" cy="3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6" name="Object 1058"/>
            <p:cNvGraphicFramePr>
              <a:graphicFrameLocks noChangeAspect="1"/>
            </p:cNvGraphicFramePr>
            <p:nvPr/>
          </p:nvGraphicFramePr>
          <p:xfrm>
            <a:off x="3401" y="2517"/>
            <a:ext cx="202" cy="328"/>
          </p:xfrm>
          <a:graphic>
            <a:graphicData uri="http://schemas.openxmlformats.org/presentationml/2006/ole">
              <mc:AlternateContent xmlns:mc="http://schemas.openxmlformats.org/markup-compatibility/2006">
                <mc:Choice xmlns:v="urn:schemas-microsoft-com:vml" Requires="v">
                  <p:oleObj spid="_x0000_s17452" name="Equation" r:id="rId15" imgW="139680" imgH="228600" progId="Equation.DSMT4">
                    <p:embed/>
                  </p:oleObj>
                </mc:Choice>
                <mc:Fallback>
                  <p:oleObj name="Equation" r:id="rId15" imgW="139680" imgH="228600" progId="Equation.DSMT4">
                    <p:embed/>
                    <p:pic>
                      <p:nvPicPr>
                        <p:cNvPr id="0" name="Object 105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01" y="2517"/>
                          <a:ext cx="202" cy="3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7" name="Object 1059"/>
            <p:cNvGraphicFramePr>
              <a:graphicFrameLocks noChangeAspect="1"/>
            </p:cNvGraphicFramePr>
            <p:nvPr/>
          </p:nvGraphicFramePr>
          <p:xfrm>
            <a:off x="2720" y="2554"/>
            <a:ext cx="239" cy="328"/>
          </p:xfrm>
          <a:graphic>
            <a:graphicData uri="http://schemas.openxmlformats.org/presentationml/2006/ole">
              <mc:AlternateContent xmlns:mc="http://schemas.openxmlformats.org/markup-compatibility/2006">
                <mc:Choice xmlns:v="urn:schemas-microsoft-com:vml" Requires="v">
                  <p:oleObj spid="_x0000_s17453" name="Equation" r:id="rId17" imgW="164880" imgH="228600" progId="Equation.DSMT4">
                    <p:embed/>
                  </p:oleObj>
                </mc:Choice>
                <mc:Fallback>
                  <p:oleObj name="Equation" r:id="rId17" imgW="164880" imgH="228600" progId="Equation.DSMT4">
                    <p:embed/>
                    <p:pic>
                      <p:nvPicPr>
                        <p:cNvPr id="0" name="Object 105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20" y="2554"/>
                          <a:ext cx="239" cy="3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39" name="Freeform 1060"/>
            <p:cNvSpPr>
              <a:spLocks/>
            </p:cNvSpPr>
            <p:nvPr/>
          </p:nvSpPr>
          <p:spPr bwMode="auto">
            <a:xfrm>
              <a:off x="3208" y="2736"/>
              <a:ext cx="99" cy="136"/>
            </a:xfrm>
            <a:custGeom>
              <a:avLst/>
              <a:gdLst>
                <a:gd name="T0" fmla="*/ 0 w 99"/>
                <a:gd name="T1" fmla="*/ 0 h 136"/>
                <a:gd name="T2" fmla="*/ 52 w 99"/>
                <a:gd name="T3" fmla="*/ 16 h 136"/>
                <a:gd name="T4" fmla="*/ 92 w 99"/>
                <a:gd name="T5" fmla="*/ 72 h 136"/>
                <a:gd name="T6" fmla="*/ 96 w 99"/>
                <a:gd name="T7" fmla="*/ 136 h 136"/>
                <a:gd name="T8" fmla="*/ 0 60000 65536"/>
                <a:gd name="T9" fmla="*/ 0 60000 65536"/>
                <a:gd name="T10" fmla="*/ 0 60000 65536"/>
                <a:gd name="T11" fmla="*/ 0 60000 65536"/>
                <a:gd name="T12" fmla="*/ 0 w 99"/>
                <a:gd name="T13" fmla="*/ 0 h 136"/>
                <a:gd name="T14" fmla="*/ 99 w 99"/>
                <a:gd name="T15" fmla="*/ 136 h 136"/>
              </a:gdLst>
              <a:ahLst/>
              <a:cxnLst>
                <a:cxn ang="T8">
                  <a:pos x="T0" y="T1"/>
                </a:cxn>
                <a:cxn ang="T9">
                  <a:pos x="T2" y="T3"/>
                </a:cxn>
                <a:cxn ang="T10">
                  <a:pos x="T4" y="T5"/>
                </a:cxn>
                <a:cxn ang="T11">
                  <a:pos x="T6" y="T7"/>
                </a:cxn>
              </a:cxnLst>
              <a:rect l="T12" t="T13" r="T14" b="T15"/>
              <a:pathLst>
                <a:path w="99" h="136">
                  <a:moveTo>
                    <a:pt x="0" y="0"/>
                  </a:moveTo>
                  <a:cubicBezTo>
                    <a:pt x="9" y="2"/>
                    <a:pt x="37" y="4"/>
                    <a:pt x="52" y="16"/>
                  </a:cubicBezTo>
                  <a:cubicBezTo>
                    <a:pt x="67" y="28"/>
                    <a:pt x="85" y="52"/>
                    <a:pt x="92" y="72"/>
                  </a:cubicBezTo>
                  <a:cubicBezTo>
                    <a:pt x="99" y="92"/>
                    <a:pt x="95" y="123"/>
                    <a:pt x="96" y="136"/>
                  </a:cubicBezTo>
                </a:path>
              </a:pathLst>
            </a:custGeom>
            <a:noFill/>
            <a:ln w="9525">
              <a:solidFill>
                <a:schemeClr val="tx1"/>
              </a:solidFill>
              <a:round/>
              <a:headEnd/>
              <a:tailEnd/>
            </a:ln>
          </p:spPr>
          <p:txBody>
            <a:bodyPr/>
            <a:lstStyle/>
            <a:p>
              <a:endParaRPr lang="en-US"/>
            </a:p>
          </p:txBody>
        </p:sp>
        <p:sp>
          <p:nvSpPr>
            <p:cNvPr id="17440" name="Freeform 1061"/>
            <p:cNvSpPr>
              <a:spLocks/>
            </p:cNvSpPr>
            <p:nvPr/>
          </p:nvSpPr>
          <p:spPr bwMode="auto">
            <a:xfrm>
              <a:off x="2508" y="2740"/>
              <a:ext cx="73" cy="140"/>
            </a:xfrm>
            <a:custGeom>
              <a:avLst/>
              <a:gdLst>
                <a:gd name="T0" fmla="*/ 0 w 73"/>
                <a:gd name="T1" fmla="*/ 0 h 140"/>
                <a:gd name="T2" fmla="*/ 40 w 73"/>
                <a:gd name="T3" fmla="*/ 24 h 140"/>
                <a:gd name="T4" fmla="*/ 68 w 73"/>
                <a:gd name="T5" fmla="*/ 68 h 140"/>
                <a:gd name="T6" fmla="*/ 72 w 73"/>
                <a:gd name="T7" fmla="*/ 140 h 140"/>
                <a:gd name="T8" fmla="*/ 0 60000 65536"/>
                <a:gd name="T9" fmla="*/ 0 60000 65536"/>
                <a:gd name="T10" fmla="*/ 0 60000 65536"/>
                <a:gd name="T11" fmla="*/ 0 60000 65536"/>
                <a:gd name="T12" fmla="*/ 0 w 73"/>
                <a:gd name="T13" fmla="*/ 0 h 140"/>
                <a:gd name="T14" fmla="*/ 73 w 73"/>
                <a:gd name="T15" fmla="*/ 140 h 140"/>
              </a:gdLst>
              <a:ahLst/>
              <a:cxnLst>
                <a:cxn ang="T8">
                  <a:pos x="T0" y="T1"/>
                </a:cxn>
                <a:cxn ang="T9">
                  <a:pos x="T2" y="T3"/>
                </a:cxn>
                <a:cxn ang="T10">
                  <a:pos x="T4" y="T5"/>
                </a:cxn>
                <a:cxn ang="T11">
                  <a:pos x="T6" y="T7"/>
                </a:cxn>
              </a:cxnLst>
              <a:rect l="T12" t="T13" r="T14" b="T15"/>
              <a:pathLst>
                <a:path w="73" h="140">
                  <a:moveTo>
                    <a:pt x="0" y="0"/>
                  </a:moveTo>
                  <a:cubicBezTo>
                    <a:pt x="7" y="3"/>
                    <a:pt x="29" y="13"/>
                    <a:pt x="40" y="24"/>
                  </a:cubicBezTo>
                  <a:cubicBezTo>
                    <a:pt x="51" y="35"/>
                    <a:pt x="63" y="49"/>
                    <a:pt x="68" y="68"/>
                  </a:cubicBezTo>
                  <a:cubicBezTo>
                    <a:pt x="73" y="87"/>
                    <a:pt x="71" y="125"/>
                    <a:pt x="72" y="140"/>
                  </a:cubicBezTo>
                </a:path>
              </a:pathLst>
            </a:custGeom>
            <a:noFill/>
            <a:ln w="9525">
              <a:solidFill>
                <a:schemeClr val="tx1"/>
              </a:solidFill>
              <a:round/>
              <a:headEnd/>
              <a:tailEnd/>
            </a:ln>
          </p:spPr>
          <p:txBody>
            <a:bodyPr/>
            <a:lstStyle/>
            <a:p>
              <a:endParaRPr lang="en-US"/>
            </a:p>
          </p:txBody>
        </p:sp>
      </p:grpSp>
      <p:sp>
        <p:nvSpPr>
          <p:cNvPr id="17425" name="Text Box 1063"/>
          <p:cNvSpPr txBox="1">
            <a:spLocks noChangeArrowheads="1"/>
          </p:cNvSpPr>
          <p:nvPr/>
        </p:nvSpPr>
        <p:spPr bwMode="auto">
          <a:xfrm>
            <a:off x="773104" y="3481406"/>
            <a:ext cx="4399397" cy="830997"/>
          </a:xfrm>
          <a:prstGeom prst="rect">
            <a:avLst/>
          </a:prstGeom>
          <a:noFill/>
          <a:ln w="12700">
            <a:solidFill>
              <a:schemeClr val="tx1"/>
            </a:solidFill>
            <a:miter lim="800000"/>
            <a:headEnd/>
            <a:tailEnd/>
          </a:ln>
        </p:spPr>
        <p:txBody>
          <a:bodyPr wrap="square">
            <a:spAutoFit/>
          </a:bodyPr>
          <a:lstStyle/>
          <a:p>
            <a:pPr algn="ctr"/>
            <a:r>
              <a:rPr lang="en-US" sz="1600" dirty="0"/>
              <a:t>Note:</a:t>
            </a:r>
            <a:r>
              <a:rPr lang="en-US" sz="1600" b="0" dirty="0"/>
              <a:t> </a:t>
            </a:r>
          </a:p>
          <a:p>
            <a:pPr algn="ctr"/>
            <a:r>
              <a:rPr lang="en-US" sz="1600" b="0" dirty="0"/>
              <a:t>The shape of the branch cuts is arbitrary, but vertical cuts are shown here.</a:t>
            </a:r>
          </a:p>
        </p:txBody>
      </p:sp>
      <p:sp>
        <p:nvSpPr>
          <p:cNvPr id="17426" name="Rectangle 1064"/>
          <p:cNvSpPr>
            <a:spLocks noChangeArrowheads="1"/>
          </p:cNvSpPr>
          <p:nvPr/>
        </p:nvSpPr>
        <p:spPr bwMode="auto">
          <a:xfrm>
            <a:off x="883504" y="2603668"/>
            <a:ext cx="8185433"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Branch cuts are necessary to prevent the angles from changing by </a:t>
            </a:r>
            <a:r>
              <a:rPr lang="en-US" sz="2000" b="0" dirty="0">
                <a:solidFill>
                  <a:srgbClr val="0000FF"/>
                </a:solidFill>
                <a:latin typeface="Times New Roman" pitchFamily="18" charset="0"/>
                <a:cs typeface="Times New Roman" pitchFamily="18" charset="0"/>
              </a:rPr>
              <a:t>2</a:t>
            </a:r>
            <a:r>
              <a:rPr lang="en-US" sz="2000" b="0" i="1" dirty="0">
                <a:solidFill>
                  <a:srgbClr val="0000FF"/>
                </a:solidFill>
                <a:latin typeface="Times New Roman" pitchFamily="18" charset="0"/>
                <a:cs typeface="Times New Roman" pitchFamily="18" charset="0"/>
                <a:sym typeface="Symbol" pitchFamily="18" charset="2"/>
              </a:rPr>
              <a:t> </a:t>
            </a:r>
            <a:r>
              <a:rPr lang="en-US" sz="2000" b="0" dirty="0">
                <a:solidFill>
                  <a:srgbClr val="0000FF"/>
                </a:solidFill>
              </a:rPr>
              <a:t>:</a:t>
            </a:r>
          </a:p>
        </p:txBody>
      </p:sp>
      <p:sp>
        <p:nvSpPr>
          <p:cNvPr id="17427" name="Text Box 1063"/>
          <p:cNvSpPr txBox="1">
            <a:spLocks noChangeArrowheads="1"/>
          </p:cNvSpPr>
          <p:nvPr/>
        </p:nvSpPr>
        <p:spPr bwMode="auto">
          <a:xfrm>
            <a:off x="334371" y="5544736"/>
            <a:ext cx="5763432" cy="1077218"/>
          </a:xfrm>
          <a:prstGeom prst="rect">
            <a:avLst/>
          </a:prstGeom>
          <a:noFill/>
          <a:ln w="12700">
            <a:solidFill>
              <a:schemeClr val="tx1"/>
            </a:solidFill>
            <a:miter lim="800000"/>
            <a:headEnd/>
            <a:tailEnd/>
          </a:ln>
        </p:spPr>
        <p:txBody>
          <a:bodyPr wrap="square">
            <a:spAutoFit/>
          </a:bodyPr>
          <a:lstStyle/>
          <a:p>
            <a:pPr algn="ctr"/>
            <a:r>
              <a:rPr lang="en-US" sz="1600" dirty="0"/>
              <a:t>Note: </a:t>
            </a:r>
          </a:p>
          <a:p>
            <a:pPr algn="ctr"/>
            <a:r>
              <a:rPr lang="en-US" sz="1600" b="0" dirty="0"/>
              <a:t>The branch cuts should not cross the real axis when there is loss in the air and the branch points move off of the real axis (the integrand must be continuous).</a:t>
            </a:r>
          </a:p>
        </p:txBody>
      </p:sp>
      <p:sp>
        <p:nvSpPr>
          <p:cNvPr id="33" name="Slide Number Placeholder 32"/>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19</a:t>
            </a:fld>
            <a:endParaRPr lang="en-US" dirty="0"/>
          </a:p>
        </p:txBody>
      </p:sp>
      <p:graphicFrame>
        <p:nvGraphicFramePr>
          <p:cNvPr id="2" name="Object 1">
            <a:extLst>
              <a:ext uri="{FF2B5EF4-FFF2-40B4-BE49-F238E27FC236}">
                <a16:creationId xmlns:a16="http://schemas.microsoft.com/office/drawing/2014/main" id="{6C4DE78D-C12F-964F-B504-A9175151EB29}"/>
              </a:ext>
            </a:extLst>
          </p:cNvPr>
          <p:cNvGraphicFramePr>
            <a:graphicFrameLocks noChangeAspect="1"/>
          </p:cNvGraphicFramePr>
          <p:nvPr>
            <p:extLst>
              <p:ext uri="{D42A27DB-BD31-4B8C-83A1-F6EECF244321}">
                <p14:modId xmlns:p14="http://schemas.microsoft.com/office/powerpoint/2010/main" val="1626877378"/>
              </p:ext>
            </p:extLst>
          </p:nvPr>
        </p:nvGraphicFramePr>
        <p:xfrm>
          <a:off x="7900040" y="1427565"/>
          <a:ext cx="1851025" cy="765175"/>
        </p:xfrm>
        <a:graphic>
          <a:graphicData uri="http://schemas.openxmlformats.org/presentationml/2006/ole">
            <mc:AlternateContent xmlns:mc="http://schemas.openxmlformats.org/markup-compatibility/2006">
              <mc:Choice xmlns:v="urn:schemas-microsoft-com:vml" Requires="v">
                <p:oleObj spid="_x0000_s17454" name="Equation" r:id="rId19" imgW="1850263" imgH="765015" progId="Equation.DSMT4">
                  <p:embed/>
                </p:oleObj>
              </mc:Choice>
              <mc:Fallback>
                <p:oleObj name="Equation" r:id="rId19" imgW="1850263" imgH="765015" progId="Equation.DSMT4">
                  <p:embed/>
                  <p:pic>
                    <p:nvPicPr>
                      <p:cNvPr id="0" name=""/>
                      <p:cNvPicPr/>
                      <p:nvPr/>
                    </p:nvPicPr>
                    <p:blipFill>
                      <a:blip r:embed="rId20"/>
                      <a:stretch>
                        <a:fillRect/>
                      </a:stretch>
                    </p:blipFill>
                    <p:spPr>
                      <a:xfrm>
                        <a:off x="7900040" y="1427565"/>
                        <a:ext cx="1851025" cy="765175"/>
                      </a:xfrm>
                      <a:prstGeom prst="rect">
                        <a:avLst/>
                      </a:prstGeom>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1" name="Rectangle 3"/>
          <p:cNvSpPr>
            <a:spLocks noGrp="1" noChangeArrowheads="1"/>
          </p:cNvSpPr>
          <p:nvPr>
            <p:ph type="title" idx="4294967295"/>
          </p:nvPr>
        </p:nvSpPr>
        <p:spPr>
          <a:xfrm>
            <a:off x="4284664" y="220664"/>
            <a:ext cx="3182937" cy="473075"/>
          </a:xfrm>
        </p:spPr>
        <p:txBody>
          <a:bodyPr/>
          <a:lstStyle/>
          <a:p>
            <a:pPr eaLnBrk="1" hangingPunct="1">
              <a:defRPr/>
            </a:pPr>
            <a:r>
              <a:rPr lang="en-US" sz="3600" b="1">
                <a:solidFill>
                  <a:srgbClr val="FF9933"/>
                </a:solidFill>
                <a:effectLst>
                  <a:outerShdw blurRad="38100" dist="38100" dir="2700000" algn="tl">
                    <a:srgbClr val="C0C0C0"/>
                  </a:outerShdw>
                </a:effectLst>
              </a:rPr>
              <a:t>Overview</a:t>
            </a:r>
          </a:p>
        </p:txBody>
      </p:sp>
      <p:sp>
        <p:nvSpPr>
          <p:cNvPr id="28676"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8677"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8678" name="Rectangle 6"/>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8679" name="Rectangle 7"/>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8680" name="Rectangle 8"/>
          <p:cNvSpPr>
            <a:spLocks noChangeArrowheads="1"/>
          </p:cNvSpPr>
          <p:nvPr/>
        </p:nvSpPr>
        <p:spPr bwMode="auto">
          <a:xfrm>
            <a:off x="624016" y="1243313"/>
            <a:ext cx="11077832"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In this set of notes we apply the SDI method to investigate the fields produced by a patch current.</a:t>
            </a:r>
          </a:p>
        </p:txBody>
      </p:sp>
      <p:sp>
        <p:nvSpPr>
          <p:cNvPr id="28681" name="Text Box 49"/>
          <p:cNvSpPr txBox="1">
            <a:spLocks noChangeArrowheads="1"/>
          </p:cNvSpPr>
          <p:nvPr/>
        </p:nvSpPr>
        <p:spPr bwMode="auto">
          <a:xfrm>
            <a:off x="1533696" y="2309169"/>
            <a:ext cx="9266109" cy="1323439"/>
          </a:xfrm>
          <a:prstGeom prst="rect">
            <a:avLst/>
          </a:prstGeom>
          <a:noFill/>
          <a:ln w="9525">
            <a:noFill/>
            <a:miter lim="800000"/>
            <a:headEnd/>
            <a:tailEnd/>
          </a:ln>
        </p:spPr>
        <p:txBody>
          <a:bodyPr wrap="square">
            <a:spAutoFit/>
          </a:bodyPr>
          <a:lstStyle/>
          <a:p>
            <a:pPr marL="342900" indent="-342900">
              <a:spcAft>
                <a:spcPct val="50000"/>
              </a:spcAft>
              <a:buFont typeface="Wingdings" panose="05000000000000000000" pitchFamily="2" charset="2"/>
              <a:buChar char="v"/>
            </a:pPr>
            <a:r>
              <a:rPr lang="en-US" sz="2000" b="0" dirty="0"/>
              <a:t> We calculate the field due to a rectangular patch on top of a substrate. </a:t>
            </a:r>
          </a:p>
          <a:p>
            <a:pPr marL="342900" indent="-342900">
              <a:spcAft>
                <a:spcPct val="50000"/>
              </a:spcAft>
              <a:buFont typeface="Wingdings" panose="05000000000000000000" pitchFamily="2" charset="2"/>
              <a:buChar char="v"/>
            </a:pPr>
            <a:r>
              <a:rPr lang="en-US" sz="2000" b="0" dirty="0"/>
              <a:t> We examine the pole and branch point singularities in the complex plane. </a:t>
            </a:r>
          </a:p>
          <a:p>
            <a:pPr marL="342900" indent="-342900">
              <a:spcAft>
                <a:spcPct val="50000"/>
              </a:spcAft>
              <a:buFont typeface="Wingdings" panose="05000000000000000000" pitchFamily="2" charset="2"/>
              <a:buChar char="v"/>
            </a:pPr>
            <a:r>
              <a:rPr lang="en-US" sz="2000" b="0" dirty="0"/>
              <a:t> We examine the path of integration in the complex plane. </a:t>
            </a:r>
          </a:p>
        </p:txBody>
      </p:sp>
      <p:sp>
        <p:nvSpPr>
          <p:cNvPr id="10" name="Slide Number Placeholder 9"/>
          <p:cNvSpPr>
            <a:spLocks noGrp="1"/>
          </p:cNvSpPr>
          <p:nvPr>
            <p:ph type="sldNum" sz="quarter" idx="12"/>
          </p:nvPr>
        </p:nvSpPr>
        <p:spPr/>
        <p:txBody>
          <a:bodyPr/>
          <a:lstStyle/>
          <a:p>
            <a:pPr>
              <a:defRPr/>
            </a:pPr>
            <a:endParaRPr lang="en-US"/>
          </a:p>
          <a:p>
            <a:pPr>
              <a:defRPr/>
            </a:pPr>
            <a:fld id="{9A1C7F03-EBA2-4218-8AB5-7898569548BF}"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6"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8447"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8448"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8449"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66968" name="Rectangle 24"/>
          <p:cNvSpPr>
            <a:spLocks noChangeArrowheads="1"/>
          </p:cNvSpPr>
          <p:nvPr/>
        </p:nvSpPr>
        <p:spPr bwMode="auto">
          <a:xfrm>
            <a:off x="3124882" y="146505"/>
            <a:ext cx="6002337"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Branch Points (cont.)</a:t>
            </a:r>
          </a:p>
        </p:txBody>
      </p:sp>
      <p:sp>
        <p:nvSpPr>
          <p:cNvPr id="18451" name="Rectangle 26"/>
          <p:cNvSpPr>
            <a:spLocks noChangeArrowheads="1"/>
          </p:cNvSpPr>
          <p:nvPr/>
        </p:nvSpPr>
        <p:spPr bwMode="auto">
          <a:xfrm>
            <a:off x="375313" y="1754284"/>
            <a:ext cx="8202305"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We obtain the correct signs for </a:t>
            </a:r>
            <a:r>
              <a:rPr lang="en-US" sz="2000" b="0" i="1" dirty="0">
                <a:solidFill>
                  <a:srgbClr val="0000FF"/>
                </a:solidFill>
                <a:latin typeface="Times New Roman" pitchFamily="18" charset="0"/>
              </a:rPr>
              <a:t>k</a:t>
            </a:r>
            <a:r>
              <a:rPr lang="en-US" sz="2000" b="0" i="1" baseline="-25000" dirty="0">
                <a:solidFill>
                  <a:srgbClr val="0000FF"/>
                </a:solidFill>
                <a:latin typeface="Times New Roman" pitchFamily="18" charset="0"/>
              </a:rPr>
              <a:t>z</a:t>
            </a:r>
            <a:r>
              <a:rPr lang="en-US" sz="2000" b="0" baseline="-25000" dirty="0">
                <a:solidFill>
                  <a:srgbClr val="0000FF"/>
                </a:solidFill>
                <a:latin typeface="Times New Roman" pitchFamily="18" charset="0"/>
              </a:rPr>
              <a:t>0</a:t>
            </a:r>
            <a:r>
              <a:rPr lang="en-US" sz="2000" b="0" dirty="0">
                <a:solidFill>
                  <a:srgbClr val="0000FF"/>
                </a:solidFill>
              </a:rPr>
              <a:t> if we choose the following branches:</a:t>
            </a:r>
          </a:p>
        </p:txBody>
      </p:sp>
      <p:graphicFrame>
        <p:nvGraphicFramePr>
          <p:cNvPr id="18435" name="Object 27"/>
          <p:cNvGraphicFramePr>
            <a:graphicFrameLocks noChangeAspect="1"/>
          </p:cNvGraphicFramePr>
          <p:nvPr>
            <p:extLst>
              <p:ext uri="{D42A27DB-BD31-4B8C-83A1-F6EECF244321}">
                <p14:modId xmlns:p14="http://schemas.microsoft.com/office/powerpoint/2010/main" val="2164713753"/>
              </p:ext>
            </p:extLst>
          </p:nvPr>
        </p:nvGraphicFramePr>
        <p:xfrm>
          <a:off x="2183073" y="2282590"/>
          <a:ext cx="3575050" cy="944563"/>
        </p:xfrm>
        <a:graphic>
          <a:graphicData uri="http://schemas.openxmlformats.org/presentationml/2006/ole">
            <mc:AlternateContent xmlns:mc="http://schemas.openxmlformats.org/markup-compatibility/2006">
              <mc:Choice xmlns:v="urn:schemas-microsoft-com:vml" Requires="v">
                <p:oleObj spid="_x0000_s18474" name="Equation" r:id="rId3" imgW="2006280" imgH="533160" progId="Equation.DSMT4">
                  <p:embed/>
                </p:oleObj>
              </mc:Choice>
              <mc:Fallback>
                <p:oleObj name="Equation" r:id="rId3" imgW="2006280" imgH="533160" progId="Equation.DSMT4">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3073" y="2282590"/>
                        <a:ext cx="3575050" cy="944563"/>
                      </a:xfrm>
                      <a:prstGeom prst="rect">
                        <a:avLst/>
                      </a:prstGeom>
                      <a:solidFill>
                        <a:srgbClr val="FFFF99"/>
                      </a:solidFill>
                    </p:spPr>
                  </p:pic>
                </p:oleObj>
              </mc:Fallback>
            </mc:AlternateContent>
          </a:graphicData>
        </a:graphic>
      </p:graphicFrame>
      <p:grpSp>
        <p:nvGrpSpPr>
          <p:cNvPr id="18452" name="Group 49"/>
          <p:cNvGrpSpPr>
            <a:grpSpLocks/>
          </p:cNvGrpSpPr>
          <p:nvPr/>
        </p:nvGrpSpPr>
        <p:grpSpPr bwMode="auto">
          <a:xfrm>
            <a:off x="2646363" y="3473450"/>
            <a:ext cx="6608762" cy="3194050"/>
            <a:chOff x="715" y="2108"/>
            <a:chExt cx="4163" cy="2012"/>
          </a:xfrm>
        </p:grpSpPr>
        <p:sp>
          <p:nvSpPr>
            <p:cNvPr id="18454" name="Line 8"/>
            <p:cNvSpPr>
              <a:spLocks noChangeShapeType="1"/>
            </p:cNvSpPr>
            <p:nvPr/>
          </p:nvSpPr>
          <p:spPr bwMode="auto">
            <a:xfrm flipH="1" flipV="1">
              <a:off x="2651" y="2534"/>
              <a:ext cx="0" cy="1549"/>
            </a:xfrm>
            <a:prstGeom prst="line">
              <a:avLst/>
            </a:prstGeom>
            <a:noFill/>
            <a:ln w="12700">
              <a:solidFill>
                <a:schemeClr val="tx1"/>
              </a:solidFill>
              <a:round/>
              <a:headEnd/>
              <a:tailEnd/>
            </a:ln>
          </p:spPr>
          <p:txBody>
            <a:bodyPr/>
            <a:lstStyle/>
            <a:p>
              <a:endParaRPr lang="en-US"/>
            </a:p>
          </p:txBody>
        </p:sp>
        <p:sp>
          <p:nvSpPr>
            <p:cNvPr id="18455" name="Line 9"/>
            <p:cNvSpPr>
              <a:spLocks noChangeShapeType="1"/>
            </p:cNvSpPr>
            <p:nvPr/>
          </p:nvSpPr>
          <p:spPr bwMode="auto">
            <a:xfrm rot="5400000" flipH="1" flipV="1">
              <a:off x="2487" y="1476"/>
              <a:ext cx="0" cy="3544"/>
            </a:xfrm>
            <a:prstGeom prst="line">
              <a:avLst/>
            </a:prstGeom>
            <a:noFill/>
            <a:ln w="12700">
              <a:solidFill>
                <a:schemeClr val="tx1"/>
              </a:solidFill>
              <a:round/>
              <a:headEnd/>
              <a:tailEnd/>
            </a:ln>
          </p:spPr>
          <p:txBody>
            <a:bodyPr/>
            <a:lstStyle/>
            <a:p>
              <a:endParaRPr lang="en-US"/>
            </a:p>
          </p:txBody>
        </p:sp>
        <p:graphicFrame>
          <p:nvGraphicFramePr>
            <p:cNvPr id="18437" name="Object 10"/>
            <p:cNvGraphicFramePr>
              <a:graphicFrameLocks noChangeAspect="1"/>
            </p:cNvGraphicFramePr>
            <p:nvPr/>
          </p:nvGraphicFramePr>
          <p:xfrm>
            <a:off x="4430" y="3084"/>
            <a:ext cx="448" cy="285"/>
          </p:xfrm>
          <a:graphic>
            <a:graphicData uri="http://schemas.openxmlformats.org/presentationml/2006/ole">
              <mc:AlternateContent xmlns:mc="http://schemas.openxmlformats.org/markup-compatibility/2006">
                <mc:Choice xmlns:v="urn:schemas-microsoft-com:vml" Requires="v">
                  <p:oleObj spid="_x0000_s18475" name="Equation" r:id="rId5" imgW="342720" imgH="228600" progId="Equation.DSMT4">
                    <p:embed/>
                  </p:oleObj>
                </mc:Choice>
                <mc:Fallback>
                  <p:oleObj name="Equation" r:id="rId5" imgW="342720" imgH="228600" progId="Equation.DSMT4">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30" y="3084"/>
                          <a:ext cx="448" cy="2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8" name="Object 11"/>
            <p:cNvGraphicFramePr>
              <a:graphicFrameLocks noChangeAspect="1"/>
            </p:cNvGraphicFramePr>
            <p:nvPr/>
          </p:nvGraphicFramePr>
          <p:xfrm>
            <a:off x="2430" y="2108"/>
            <a:ext cx="441" cy="281"/>
          </p:xfrm>
          <a:graphic>
            <a:graphicData uri="http://schemas.openxmlformats.org/presentationml/2006/ole">
              <mc:AlternateContent xmlns:mc="http://schemas.openxmlformats.org/markup-compatibility/2006">
                <mc:Choice xmlns:v="urn:schemas-microsoft-com:vml" Requires="v">
                  <p:oleObj spid="_x0000_s18476" name="Equation" r:id="rId7" imgW="342720" imgH="228600" progId="Equation.DSMT4">
                    <p:embed/>
                  </p:oleObj>
                </mc:Choice>
                <mc:Fallback>
                  <p:oleObj name="Equation" r:id="rId7" imgW="342720" imgH="228600" progId="Equation.DSMT4">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0" y="2108"/>
                          <a:ext cx="441" cy="2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56" name="Line 12"/>
            <p:cNvSpPr>
              <a:spLocks noChangeShapeType="1"/>
            </p:cNvSpPr>
            <p:nvPr/>
          </p:nvSpPr>
          <p:spPr bwMode="auto">
            <a:xfrm flipH="1">
              <a:off x="3093" y="3196"/>
              <a:ext cx="0" cy="106"/>
            </a:xfrm>
            <a:prstGeom prst="line">
              <a:avLst/>
            </a:prstGeom>
            <a:noFill/>
            <a:ln w="28575">
              <a:solidFill>
                <a:srgbClr val="0066FF"/>
              </a:solidFill>
              <a:round/>
              <a:headEnd/>
              <a:tailEnd/>
            </a:ln>
          </p:spPr>
          <p:txBody>
            <a:bodyPr/>
            <a:lstStyle/>
            <a:p>
              <a:endParaRPr lang="en-US"/>
            </a:p>
          </p:txBody>
        </p:sp>
        <p:sp>
          <p:nvSpPr>
            <p:cNvPr id="18457" name="Line 13"/>
            <p:cNvSpPr>
              <a:spLocks noChangeShapeType="1"/>
            </p:cNvSpPr>
            <p:nvPr/>
          </p:nvSpPr>
          <p:spPr bwMode="auto">
            <a:xfrm flipH="1">
              <a:off x="2224" y="3196"/>
              <a:ext cx="0" cy="106"/>
            </a:xfrm>
            <a:prstGeom prst="line">
              <a:avLst/>
            </a:prstGeom>
            <a:noFill/>
            <a:ln w="28575">
              <a:solidFill>
                <a:srgbClr val="0066FF"/>
              </a:solidFill>
              <a:round/>
              <a:headEnd/>
              <a:tailEnd/>
            </a:ln>
          </p:spPr>
          <p:txBody>
            <a:bodyPr/>
            <a:lstStyle/>
            <a:p>
              <a:endParaRPr lang="en-US"/>
            </a:p>
          </p:txBody>
        </p:sp>
        <p:graphicFrame>
          <p:nvGraphicFramePr>
            <p:cNvPr id="18439" name="Object 14"/>
            <p:cNvGraphicFramePr>
              <a:graphicFrameLocks noChangeAspect="1"/>
            </p:cNvGraphicFramePr>
            <p:nvPr/>
          </p:nvGraphicFramePr>
          <p:xfrm>
            <a:off x="3146" y="3271"/>
            <a:ext cx="215" cy="285"/>
          </p:xfrm>
          <a:graphic>
            <a:graphicData uri="http://schemas.openxmlformats.org/presentationml/2006/ole">
              <mc:AlternateContent xmlns:mc="http://schemas.openxmlformats.org/markup-compatibility/2006">
                <mc:Choice xmlns:v="urn:schemas-microsoft-com:vml" Requires="v">
                  <p:oleObj spid="_x0000_s18477" name="Equation" r:id="rId9" imgW="164880" imgH="228600" progId="Equation.DSMT4">
                    <p:embed/>
                  </p:oleObj>
                </mc:Choice>
                <mc:Fallback>
                  <p:oleObj name="Equation" r:id="rId9" imgW="164880" imgH="228600" progId="Equation.DSMT4">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46" y="3271"/>
                          <a:ext cx="215" cy="2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0" name="Object 15"/>
            <p:cNvGraphicFramePr>
              <a:graphicFrameLocks noChangeAspect="1"/>
            </p:cNvGraphicFramePr>
            <p:nvPr/>
          </p:nvGraphicFramePr>
          <p:xfrm>
            <a:off x="1858" y="3255"/>
            <a:ext cx="331" cy="284"/>
          </p:xfrm>
          <a:graphic>
            <a:graphicData uri="http://schemas.openxmlformats.org/presentationml/2006/ole">
              <mc:AlternateContent xmlns:mc="http://schemas.openxmlformats.org/markup-compatibility/2006">
                <mc:Choice xmlns:v="urn:schemas-microsoft-com:vml" Requires="v">
                  <p:oleObj spid="_x0000_s18478" name="Equation" r:id="rId11" imgW="253800" imgH="228600" progId="Equation.DSMT4">
                    <p:embed/>
                  </p:oleObj>
                </mc:Choice>
                <mc:Fallback>
                  <p:oleObj name="Equation" r:id="rId11" imgW="253800" imgH="228600" progId="Equation.DSMT4">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58" y="3255"/>
                          <a:ext cx="331" cy="2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58" name="Freeform 16"/>
            <p:cNvSpPr>
              <a:spLocks/>
            </p:cNvSpPr>
            <p:nvPr/>
          </p:nvSpPr>
          <p:spPr bwMode="auto">
            <a:xfrm>
              <a:off x="2228" y="2375"/>
              <a:ext cx="43" cy="869"/>
            </a:xfrm>
            <a:custGeom>
              <a:avLst/>
              <a:gdLst>
                <a:gd name="T0" fmla="*/ 0 w 549"/>
                <a:gd name="T1" fmla="*/ 0 h 3008"/>
                <a:gd name="T2" fmla="*/ 0 w 549"/>
                <a:gd name="T3" fmla="*/ 5 h 3008"/>
                <a:gd name="T4" fmla="*/ 0 w 549"/>
                <a:gd name="T5" fmla="*/ 12 h 3008"/>
                <a:gd name="T6" fmla="*/ 0 w 549"/>
                <a:gd name="T7" fmla="*/ 18 h 3008"/>
                <a:gd name="T8" fmla="*/ 0 w 549"/>
                <a:gd name="T9" fmla="*/ 27 h 3008"/>
                <a:gd name="T10" fmla="*/ 0 w 549"/>
                <a:gd name="T11" fmla="*/ 34 h 3008"/>
                <a:gd name="T12" fmla="*/ 0 w 549"/>
                <a:gd name="T13" fmla="*/ 40 h 3008"/>
                <a:gd name="T14" fmla="*/ 0 w 549"/>
                <a:gd name="T15" fmla="*/ 48 h 3008"/>
                <a:gd name="T16" fmla="*/ 0 w 549"/>
                <a:gd name="T17" fmla="*/ 55 h 3008"/>
                <a:gd name="T18" fmla="*/ 0 w 549"/>
                <a:gd name="T19" fmla="*/ 60 h 3008"/>
                <a:gd name="T20" fmla="*/ 0 w 549"/>
                <a:gd name="T21" fmla="*/ 68 h 3008"/>
                <a:gd name="T22" fmla="*/ 0 w 549"/>
                <a:gd name="T23" fmla="*/ 73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18459" name="Freeform 17"/>
            <p:cNvSpPr>
              <a:spLocks/>
            </p:cNvSpPr>
            <p:nvPr/>
          </p:nvSpPr>
          <p:spPr bwMode="auto">
            <a:xfrm flipV="1">
              <a:off x="3096" y="3251"/>
              <a:ext cx="43" cy="869"/>
            </a:xfrm>
            <a:custGeom>
              <a:avLst/>
              <a:gdLst>
                <a:gd name="T0" fmla="*/ 0 w 549"/>
                <a:gd name="T1" fmla="*/ 0 h 3008"/>
                <a:gd name="T2" fmla="*/ 0 w 549"/>
                <a:gd name="T3" fmla="*/ 5 h 3008"/>
                <a:gd name="T4" fmla="*/ 0 w 549"/>
                <a:gd name="T5" fmla="*/ 12 h 3008"/>
                <a:gd name="T6" fmla="*/ 0 w 549"/>
                <a:gd name="T7" fmla="*/ 18 h 3008"/>
                <a:gd name="T8" fmla="*/ 0 w 549"/>
                <a:gd name="T9" fmla="*/ 27 h 3008"/>
                <a:gd name="T10" fmla="*/ 0 w 549"/>
                <a:gd name="T11" fmla="*/ 34 h 3008"/>
                <a:gd name="T12" fmla="*/ 0 w 549"/>
                <a:gd name="T13" fmla="*/ 40 h 3008"/>
                <a:gd name="T14" fmla="*/ 0 w 549"/>
                <a:gd name="T15" fmla="*/ 48 h 3008"/>
                <a:gd name="T16" fmla="*/ 0 w 549"/>
                <a:gd name="T17" fmla="*/ 55 h 3008"/>
                <a:gd name="T18" fmla="*/ 0 w 549"/>
                <a:gd name="T19" fmla="*/ 60 h 3008"/>
                <a:gd name="T20" fmla="*/ 0 w 549"/>
                <a:gd name="T21" fmla="*/ 68 h 3008"/>
                <a:gd name="T22" fmla="*/ 0 w 549"/>
                <a:gd name="T23" fmla="*/ 73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18460" name="Oval 18"/>
            <p:cNvSpPr>
              <a:spLocks noChangeArrowheads="1"/>
            </p:cNvSpPr>
            <p:nvPr/>
          </p:nvSpPr>
          <p:spPr bwMode="auto">
            <a:xfrm>
              <a:off x="2186" y="3214"/>
              <a:ext cx="76" cy="70"/>
            </a:xfrm>
            <a:prstGeom prst="ellipse">
              <a:avLst/>
            </a:prstGeom>
            <a:solidFill>
              <a:srgbClr val="0066FF"/>
            </a:solidFill>
            <a:ln w="9525">
              <a:solidFill>
                <a:srgbClr val="0066FF"/>
              </a:solidFill>
              <a:round/>
              <a:headEnd/>
              <a:tailEnd/>
            </a:ln>
          </p:spPr>
          <p:txBody>
            <a:bodyPr wrap="none" anchor="ctr"/>
            <a:lstStyle/>
            <a:p>
              <a:endParaRPr lang="en-US"/>
            </a:p>
          </p:txBody>
        </p:sp>
        <p:sp>
          <p:nvSpPr>
            <p:cNvPr id="18461" name="Oval 19"/>
            <p:cNvSpPr>
              <a:spLocks noChangeArrowheads="1"/>
            </p:cNvSpPr>
            <p:nvPr/>
          </p:nvSpPr>
          <p:spPr bwMode="auto">
            <a:xfrm>
              <a:off x="3055" y="3214"/>
              <a:ext cx="76" cy="70"/>
            </a:xfrm>
            <a:prstGeom prst="ellipse">
              <a:avLst/>
            </a:prstGeom>
            <a:solidFill>
              <a:srgbClr val="0066FF"/>
            </a:solidFill>
            <a:ln w="9525">
              <a:solidFill>
                <a:srgbClr val="0066FF"/>
              </a:solidFill>
              <a:round/>
              <a:headEnd/>
              <a:tailEnd/>
            </a:ln>
          </p:spPr>
          <p:txBody>
            <a:bodyPr wrap="none" anchor="ctr"/>
            <a:lstStyle/>
            <a:p>
              <a:endParaRPr lang="en-US"/>
            </a:p>
          </p:txBody>
        </p:sp>
        <p:sp>
          <p:nvSpPr>
            <p:cNvPr id="18462" name="Line 20"/>
            <p:cNvSpPr>
              <a:spLocks noChangeShapeType="1"/>
            </p:cNvSpPr>
            <p:nvPr/>
          </p:nvSpPr>
          <p:spPr bwMode="auto">
            <a:xfrm flipH="1">
              <a:off x="2841" y="2718"/>
              <a:ext cx="267" cy="511"/>
            </a:xfrm>
            <a:prstGeom prst="line">
              <a:avLst/>
            </a:prstGeom>
            <a:noFill/>
            <a:ln w="12700">
              <a:solidFill>
                <a:schemeClr val="tx1"/>
              </a:solidFill>
              <a:round/>
              <a:headEnd type="none" w="med" len="med"/>
              <a:tailEnd type="arrow" w="med" len="med"/>
            </a:ln>
          </p:spPr>
          <p:txBody>
            <a:bodyPr/>
            <a:lstStyle/>
            <a:p>
              <a:endParaRPr lang="en-US"/>
            </a:p>
          </p:txBody>
        </p:sp>
        <p:sp>
          <p:nvSpPr>
            <p:cNvPr id="18463" name="Line 21"/>
            <p:cNvSpPr>
              <a:spLocks noChangeShapeType="1"/>
            </p:cNvSpPr>
            <p:nvPr/>
          </p:nvSpPr>
          <p:spPr bwMode="auto">
            <a:xfrm flipH="1">
              <a:off x="3611" y="2725"/>
              <a:ext cx="266" cy="511"/>
            </a:xfrm>
            <a:prstGeom prst="line">
              <a:avLst/>
            </a:prstGeom>
            <a:noFill/>
            <a:ln w="12700">
              <a:solidFill>
                <a:schemeClr val="tx1"/>
              </a:solidFill>
              <a:round/>
              <a:headEnd type="none" w="med" len="med"/>
              <a:tailEnd type="arrow" w="med" len="med"/>
            </a:ln>
          </p:spPr>
          <p:txBody>
            <a:bodyPr/>
            <a:lstStyle/>
            <a:p>
              <a:endParaRPr lang="en-US"/>
            </a:p>
          </p:txBody>
        </p:sp>
        <p:graphicFrame>
          <p:nvGraphicFramePr>
            <p:cNvPr id="18441" name="Object 22"/>
            <p:cNvGraphicFramePr>
              <a:graphicFrameLocks noChangeAspect="1"/>
            </p:cNvGraphicFramePr>
            <p:nvPr/>
          </p:nvGraphicFramePr>
          <p:xfrm>
            <a:off x="2781" y="2434"/>
            <a:ext cx="745" cy="308"/>
          </p:xfrm>
          <a:graphic>
            <a:graphicData uri="http://schemas.openxmlformats.org/presentationml/2006/ole">
              <mc:AlternateContent xmlns:mc="http://schemas.openxmlformats.org/markup-compatibility/2006">
                <mc:Choice xmlns:v="urn:schemas-microsoft-com:vml" Requires="v">
                  <p:oleObj spid="_x0000_s18479" name="Equation" r:id="rId13" imgW="583920" imgH="253800" progId="Equation.DSMT4">
                    <p:embed/>
                  </p:oleObj>
                </mc:Choice>
                <mc:Fallback>
                  <p:oleObj name="Equation" r:id="rId13" imgW="583920" imgH="253800" progId="Equation.DSMT4">
                    <p:embed/>
                    <p:pic>
                      <p:nvPicPr>
                        <p:cNvPr id="0" name="Object 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81" y="2434"/>
                          <a:ext cx="745" cy="3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2" name="Object 23"/>
            <p:cNvGraphicFramePr>
              <a:graphicFrameLocks noChangeAspect="1"/>
            </p:cNvGraphicFramePr>
            <p:nvPr/>
          </p:nvGraphicFramePr>
          <p:xfrm>
            <a:off x="3652" y="2449"/>
            <a:ext cx="938" cy="277"/>
          </p:xfrm>
          <a:graphic>
            <a:graphicData uri="http://schemas.openxmlformats.org/presentationml/2006/ole">
              <mc:AlternateContent xmlns:mc="http://schemas.openxmlformats.org/markup-compatibility/2006">
                <mc:Choice xmlns:v="urn:schemas-microsoft-com:vml" Requires="v">
                  <p:oleObj spid="_x0000_s18480" name="Equation" r:id="rId15" imgW="736560" imgH="228600" progId="Equation.DSMT4">
                    <p:embed/>
                  </p:oleObj>
                </mc:Choice>
                <mc:Fallback>
                  <p:oleObj name="Equation" r:id="rId15" imgW="736560" imgH="228600" progId="Equation.DSMT4">
                    <p:embed/>
                    <p:pic>
                      <p:nvPicPr>
                        <p:cNvPr id="0" name="Object 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652" y="2449"/>
                          <a:ext cx="938" cy="2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3" name="Object 46"/>
            <p:cNvGraphicFramePr>
              <a:graphicFrameLocks noChangeAspect="1"/>
            </p:cNvGraphicFramePr>
            <p:nvPr/>
          </p:nvGraphicFramePr>
          <p:xfrm>
            <a:off x="776" y="2486"/>
            <a:ext cx="938" cy="277"/>
          </p:xfrm>
          <a:graphic>
            <a:graphicData uri="http://schemas.openxmlformats.org/presentationml/2006/ole">
              <mc:AlternateContent xmlns:mc="http://schemas.openxmlformats.org/markup-compatibility/2006">
                <mc:Choice xmlns:v="urn:schemas-microsoft-com:vml" Requires="v">
                  <p:oleObj spid="_x0000_s18481" name="Equation" r:id="rId17" imgW="736560" imgH="228600" progId="Equation.DSMT4">
                    <p:embed/>
                  </p:oleObj>
                </mc:Choice>
                <mc:Fallback>
                  <p:oleObj name="Equation" r:id="rId17" imgW="736560" imgH="228600" progId="Equation.DSMT4">
                    <p:embed/>
                    <p:pic>
                      <p:nvPicPr>
                        <p:cNvPr id="0" name="Object 4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76" y="2486"/>
                          <a:ext cx="938" cy="2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64" name="Line 47"/>
            <p:cNvSpPr>
              <a:spLocks noChangeShapeType="1"/>
            </p:cNvSpPr>
            <p:nvPr/>
          </p:nvSpPr>
          <p:spPr bwMode="auto">
            <a:xfrm>
              <a:off x="1302" y="2822"/>
              <a:ext cx="184" cy="392"/>
            </a:xfrm>
            <a:prstGeom prst="line">
              <a:avLst/>
            </a:prstGeom>
            <a:noFill/>
            <a:ln w="12700">
              <a:solidFill>
                <a:schemeClr val="tx1"/>
              </a:solidFill>
              <a:round/>
              <a:headEnd type="none" w="med" len="med"/>
              <a:tailEnd type="arrow" w="med" len="med"/>
            </a:ln>
          </p:spPr>
          <p:txBody>
            <a:bodyPr/>
            <a:lstStyle/>
            <a:p>
              <a:endParaRPr lang="en-US"/>
            </a:p>
          </p:txBody>
        </p:sp>
      </p:grpSp>
      <p:sp>
        <p:nvSpPr>
          <p:cNvPr id="18453" name="TextBox 32"/>
          <p:cNvSpPr txBox="1">
            <a:spLocks noChangeArrowheads="1"/>
          </p:cNvSpPr>
          <p:nvPr/>
        </p:nvSpPr>
        <p:spPr bwMode="auto">
          <a:xfrm>
            <a:off x="7608801" y="2398042"/>
            <a:ext cx="3950853" cy="523220"/>
          </a:xfrm>
          <a:prstGeom prst="rect">
            <a:avLst/>
          </a:prstGeom>
          <a:noFill/>
          <a:ln w="12700">
            <a:solidFill>
              <a:schemeClr val="tx1"/>
            </a:solidFill>
            <a:miter lim="800000"/>
            <a:headEnd/>
            <a:tailEnd/>
          </a:ln>
        </p:spPr>
        <p:txBody>
          <a:bodyPr wrap="square">
            <a:spAutoFit/>
          </a:bodyPr>
          <a:lstStyle/>
          <a:p>
            <a:pPr algn="ctr"/>
            <a:r>
              <a:rPr lang="en-US" sz="1400" b="0" dirty="0"/>
              <a:t>The wave is then either decaying or outgoing in the air region when we are on the real axis. </a:t>
            </a:r>
          </a:p>
        </p:txBody>
      </p:sp>
      <p:sp>
        <p:nvSpPr>
          <p:cNvPr id="33" name="Slide Number Placeholder 32"/>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20</a:t>
            </a:fld>
            <a:endParaRPr lang="en-US" dirty="0"/>
          </a:p>
        </p:txBody>
      </p:sp>
      <p:graphicFrame>
        <p:nvGraphicFramePr>
          <p:cNvPr id="18444" name="Object 1030"/>
          <p:cNvGraphicFramePr>
            <a:graphicFrameLocks noChangeAspect="1"/>
          </p:cNvGraphicFramePr>
          <p:nvPr/>
        </p:nvGraphicFramePr>
        <p:xfrm>
          <a:off x="3779198" y="901866"/>
          <a:ext cx="4479925" cy="538162"/>
        </p:xfrm>
        <a:graphic>
          <a:graphicData uri="http://schemas.openxmlformats.org/presentationml/2006/ole">
            <mc:AlternateContent xmlns:mc="http://schemas.openxmlformats.org/markup-compatibility/2006">
              <mc:Choice xmlns:v="urn:schemas-microsoft-com:vml" Requires="v">
                <p:oleObj spid="_x0000_s18482" name="Equation" r:id="rId19" imgW="2514600" imgH="304560" progId="Equation.DSMT4">
                  <p:embed/>
                </p:oleObj>
              </mc:Choice>
              <mc:Fallback>
                <p:oleObj name="Equation" r:id="rId19" imgW="2514600" imgH="304560" progId="Equation.DSMT4">
                  <p:embed/>
                  <p:pic>
                    <p:nvPicPr>
                      <p:cNvPr id="0" name="Object 103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779198" y="901866"/>
                        <a:ext cx="4479925" cy="538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1">
            <a:extLst>
              <a:ext uri="{FF2B5EF4-FFF2-40B4-BE49-F238E27FC236}">
                <a16:creationId xmlns:a16="http://schemas.microsoft.com/office/drawing/2014/main" id="{6F1EC16C-2E0A-D443-E93A-3BD6179637BA}"/>
              </a:ext>
            </a:extLst>
          </p:cNvPr>
          <p:cNvGraphicFramePr>
            <a:graphicFrameLocks noChangeAspect="1"/>
          </p:cNvGraphicFramePr>
          <p:nvPr>
            <p:extLst>
              <p:ext uri="{D42A27DB-BD31-4B8C-83A1-F6EECF244321}">
                <p14:modId xmlns:p14="http://schemas.microsoft.com/office/powerpoint/2010/main" val="2915339010"/>
              </p:ext>
            </p:extLst>
          </p:nvPr>
        </p:nvGraphicFramePr>
        <p:xfrm>
          <a:off x="9773834" y="3672290"/>
          <a:ext cx="1835391" cy="763232"/>
        </p:xfrm>
        <a:graphic>
          <a:graphicData uri="http://schemas.openxmlformats.org/presentationml/2006/ole">
            <mc:AlternateContent xmlns:mc="http://schemas.openxmlformats.org/markup-compatibility/2006">
              <mc:Choice xmlns:v="urn:schemas-microsoft-com:vml" Requires="v">
                <p:oleObj spid="_x0000_s18483" name="Equation" r:id="rId21" imgW="1282680" imgH="533160" progId="Equation.DSMT4">
                  <p:embed/>
                </p:oleObj>
              </mc:Choice>
              <mc:Fallback>
                <p:oleObj name="Equation" r:id="rId21" imgW="1282680" imgH="533160" progId="Equation.DSMT4">
                  <p:embed/>
                  <p:pic>
                    <p:nvPicPr>
                      <p:cNvPr id="0" name=""/>
                      <p:cNvPicPr/>
                      <p:nvPr/>
                    </p:nvPicPr>
                    <p:blipFill>
                      <a:blip r:embed="rId22"/>
                      <a:stretch>
                        <a:fillRect/>
                      </a:stretch>
                    </p:blipFill>
                    <p:spPr>
                      <a:xfrm>
                        <a:off x="9773834" y="3672290"/>
                        <a:ext cx="1835391" cy="763232"/>
                      </a:xfrm>
                      <a:prstGeom prst="rect">
                        <a:avLst/>
                      </a:prstGeom>
                      <a:solidFill>
                        <a:srgbClr val="FFFF99"/>
                      </a:solidFill>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8" name="Rectangle 1026"/>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9469" name="Rectangle 1027"/>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9470" name="Rectangle 1028"/>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9471" name="Rectangle 1029"/>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77191" name="Rectangle 1031"/>
          <p:cNvSpPr>
            <a:spLocks noChangeArrowheads="1"/>
          </p:cNvSpPr>
          <p:nvPr/>
        </p:nvSpPr>
        <p:spPr bwMode="auto">
          <a:xfrm>
            <a:off x="3233739" y="244476"/>
            <a:ext cx="6002337" cy="473075"/>
          </a:xfrm>
          <a:prstGeom prst="rect">
            <a:avLst/>
          </a:prstGeom>
          <a:noFill/>
          <a:ln w="9525">
            <a:noFill/>
            <a:miter lim="800000"/>
            <a:headEnd/>
            <a:tailEnd/>
          </a:ln>
          <a:effectLst/>
        </p:spPr>
        <p:txBody>
          <a:bodyPr anchor="ctr"/>
          <a:lstStyle/>
          <a:p>
            <a:pPr algn="ctr">
              <a:defRPr/>
            </a:pPr>
            <a:r>
              <a:rPr lang="en-US" sz="3600">
                <a:solidFill>
                  <a:srgbClr val="FF9933"/>
                </a:solidFill>
                <a:effectLst>
                  <a:outerShdw blurRad="38100" dist="38100" dir="2700000" algn="tl">
                    <a:srgbClr val="C0C0C0"/>
                  </a:outerShdw>
                </a:effectLst>
              </a:rPr>
              <a:t>Branch Points (cont.)</a:t>
            </a:r>
          </a:p>
        </p:txBody>
      </p:sp>
      <p:sp>
        <p:nvSpPr>
          <p:cNvPr id="19473" name="Rectangle 1032"/>
          <p:cNvSpPr>
            <a:spLocks noChangeArrowheads="1"/>
          </p:cNvSpPr>
          <p:nvPr/>
        </p:nvSpPr>
        <p:spPr bwMode="auto">
          <a:xfrm>
            <a:off x="607326" y="1238322"/>
            <a:ext cx="9288654"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The wavenumber </a:t>
            </a:r>
            <a:r>
              <a:rPr lang="en-US" sz="2000" b="0" i="1" dirty="0">
                <a:solidFill>
                  <a:srgbClr val="0000FF"/>
                </a:solidFill>
                <a:latin typeface="Times New Roman" pitchFamily="18" charset="0"/>
              </a:rPr>
              <a:t>k</a:t>
            </a:r>
            <a:r>
              <a:rPr lang="en-US" sz="2000" b="0" i="1" baseline="-25000" dirty="0">
                <a:solidFill>
                  <a:srgbClr val="0000FF"/>
                </a:solidFill>
                <a:latin typeface="Times New Roman" pitchFamily="18" charset="0"/>
              </a:rPr>
              <a:t>z</a:t>
            </a:r>
            <a:r>
              <a:rPr lang="en-US" sz="2000" b="0" baseline="-25000" dirty="0">
                <a:solidFill>
                  <a:srgbClr val="0000FF"/>
                </a:solidFill>
                <a:latin typeface="Times New Roman" pitchFamily="18" charset="0"/>
              </a:rPr>
              <a:t>0</a:t>
            </a:r>
            <a:r>
              <a:rPr lang="en-US" sz="2000" b="0" dirty="0">
                <a:solidFill>
                  <a:srgbClr val="0000FF"/>
                </a:solidFill>
              </a:rPr>
              <a:t> is then uniquely defined everywhere in the complex plane:</a:t>
            </a:r>
          </a:p>
        </p:txBody>
      </p:sp>
      <p:graphicFrame>
        <p:nvGraphicFramePr>
          <p:cNvPr id="19458" name="Object 1054"/>
          <p:cNvGraphicFramePr>
            <a:graphicFrameLocks noChangeAspect="1"/>
          </p:cNvGraphicFramePr>
          <p:nvPr>
            <p:extLst>
              <p:ext uri="{D42A27DB-BD31-4B8C-83A1-F6EECF244321}">
                <p14:modId xmlns:p14="http://schemas.microsoft.com/office/powerpoint/2010/main" val="2933531806"/>
              </p:ext>
            </p:extLst>
          </p:nvPr>
        </p:nvGraphicFramePr>
        <p:xfrm>
          <a:off x="3618861" y="1899242"/>
          <a:ext cx="4479925" cy="538162"/>
        </p:xfrm>
        <a:graphic>
          <a:graphicData uri="http://schemas.openxmlformats.org/presentationml/2006/ole">
            <mc:AlternateContent xmlns:mc="http://schemas.openxmlformats.org/markup-compatibility/2006">
              <mc:Choice xmlns:v="urn:schemas-microsoft-com:vml" Requires="v">
                <p:oleObj spid="_x0000_s19502" name="Equation" r:id="rId3" imgW="2514600" imgH="304560" progId="Equation.DSMT4">
                  <p:embed/>
                </p:oleObj>
              </mc:Choice>
              <mc:Fallback>
                <p:oleObj name="Equation" r:id="rId3" imgW="2514600" imgH="304560" progId="Equation.DSMT4">
                  <p:embed/>
                  <p:pic>
                    <p:nvPicPr>
                      <p:cNvPr id="0" name="Object 10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8861" y="1899242"/>
                        <a:ext cx="4479925" cy="538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75" name="TextBox 31"/>
          <p:cNvSpPr txBox="1">
            <a:spLocks noChangeArrowheads="1"/>
          </p:cNvSpPr>
          <p:nvPr/>
        </p:nvSpPr>
        <p:spPr bwMode="auto">
          <a:xfrm>
            <a:off x="2014585" y="3143441"/>
            <a:ext cx="1133644" cy="369332"/>
          </a:xfrm>
          <a:prstGeom prst="rect">
            <a:avLst/>
          </a:prstGeom>
          <a:noFill/>
          <a:ln w="9525">
            <a:noFill/>
            <a:miter lim="800000"/>
            <a:headEnd/>
            <a:tailEnd/>
          </a:ln>
        </p:spPr>
        <p:txBody>
          <a:bodyPr wrap="none">
            <a:spAutoFit/>
          </a:bodyPr>
          <a:lstStyle/>
          <a:p>
            <a:r>
              <a:rPr lang="en-US" dirty="0">
                <a:solidFill>
                  <a:srgbClr val="0000FF"/>
                </a:solidFill>
              </a:rPr>
              <a:t>Example</a:t>
            </a:r>
          </a:p>
        </p:txBody>
      </p:sp>
      <p:sp>
        <p:nvSpPr>
          <p:cNvPr id="33" name="Slide Number Placeholder 32"/>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21</a:t>
            </a:fld>
            <a:endParaRPr lang="en-US" dirty="0"/>
          </a:p>
        </p:txBody>
      </p:sp>
      <p:graphicFrame>
        <p:nvGraphicFramePr>
          <p:cNvPr id="2" name="Object 27"/>
          <p:cNvGraphicFramePr>
            <a:graphicFrameLocks noChangeAspect="1"/>
          </p:cNvGraphicFramePr>
          <p:nvPr>
            <p:extLst>
              <p:ext uri="{D42A27DB-BD31-4B8C-83A1-F6EECF244321}">
                <p14:modId xmlns:p14="http://schemas.microsoft.com/office/powerpoint/2010/main" val="1541206754"/>
              </p:ext>
            </p:extLst>
          </p:nvPr>
        </p:nvGraphicFramePr>
        <p:xfrm>
          <a:off x="8967980" y="2518012"/>
          <a:ext cx="2052319" cy="791855"/>
        </p:xfrm>
        <a:graphic>
          <a:graphicData uri="http://schemas.openxmlformats.org/presentationml/2006/ole">
            <mc:AlternateContent xmlns:mc="http://schemas.openxmlformats.org/markup-compatibility/2006">
              <mc:Choice xmlns:v="urn:schemas-microsoft-com:vml" Requires="v">
                <p:oleObj spid="_x0000_s19503" name="Equation" r:id="rId5" imgW="1180800" imgH="457200" progId="Equation.DSMT4">
                  <p:embed/>
                </p:oleObj>
              </mc:Choice>
              <mc:Fallback>
                <p:oleObj name="Equation" r:id="rId5" imgW="1180800" imgH="457200" progId="Equation.DSMT4">
                  <p:embed/>
                  <p:pic>
                    <p:nvPicPr>
                      <p:cNvPr id="0" name="Object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67980" y="2518012"/>
                        <a:ext cx="2052319" cy="791855"/>
                      </a:xfrm>
                      <a:prstGeom prst="rect">
                        <a:avLst/>
                      </a:prstGeom>
                      <a:solidFill>
                        <a:srgbClr val="FFFF99"/>
                      </a:solidFill>
                    </p:spPr>
                  </p:pic>
                </p:oleObj>
              </mc:Fallback>
            </mc:AlternateContent>
          </a:graphicData>
        </a:graphic>
      </p:graphicFrame>
      <p:graphicFrame>
        <p:nvGraphicFramePr>
          <p:cNvPr id="3" name="Object 27"/>
          <p:cNvGraphicFramePr>
            <a:graphicFrameLocks noChangeAspect="1"/>
          </p:cNvGraphicFramePr>
          <p:nvPr>
            <p:extLst>
              <p:ext uri="{D42A27DB-BD31-4B8C-83A1-F6EECF244321}">
                <p14:modId xmlns:p14="http://schemas.microsoft.com/office/powerpoint/2010/main" val="2616199897"/>
              </p:ext>
            </p:extLst>
          </p:nvPr>
        </p:nvGraphicFramePr>
        <p:xfrm>
          <a:off x="9102087" y="3746998"/>
          <a:ext cx="1851025" cy="765175"/>
        </p:xfrm>
        <a:graphic>
          <a:graphicData uri="http://schemas.openxmlformats.org/presentationml/2006/ole">
            <mc:AlternateContent xmlns:mc="http://schemas.openxmlformats.org/markup-compatibility/2006">
              <mc:Choice xmlns:v="urn:schemas-microsoft-com:vml" Requires="v">
                <p:oleObj spid="_x0000_s19504" name="Equation" r:id="rId7" imgW="1282680" imgH="533160" progId="Equation.DSMT4">
                  <p:embed/>
                </p:oleObj>
              </mc:Choice>
              <mc:Fallback>
                <p:oleObj name="Equation" r:id="rId7" imgW="1282680" imgH="533160" progId="Equation.DSMT4">
                  <p:embed/>
                  <p:pic>
                    <p:nvPicPr>
                      <p:cNvPr id="0"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02087" y="3746998"/>
                        <a:ext cx="1851025" cy="765175"/>
                      </a:xfrm>
                      <a:prstGeom prst="rect">
                        <a:avLst/>
                      </a:prstGeom>
                      <a:solidFill>
                        <a:srgbClr val="FFFF99"/>
                      </a:solidFill>
                    </p:spPr>
                  </p:pic>
                </p:oleObj>
              </mc:Fallback>
            </mc:AlternateContent>
          </a:graphicData>
        </a:graphic>
      </p:graphicFrame>
      <p:grpSp>
        <p:nvGrpSpPr>
          <p:cNvPr id="42" name="Group 41"/>
          <p:cNvGrpSpPr/>
          <p:nvPr/>
        </p:nvGrpSpPr>
        <p:grpSpPr>
          <a:xfrm>
            <a:off x="1667516" y="3143133"/>
            <a:ext cx="6608762" cy="3112164"/>
            <a:chOff x="566596" y="3341025"/>
            <a:chExt cx="6608762" cy="3112164"/>
          </a:xfrm>
        </p:grpSpPr>
        <p:sp>
          <p:nvSpPr>
            <p:cNvPr id="19476" name="Line 1033"/>
            <p:cNvSpPr>
              <a:spLocks noChangeShapeType="1"/>
            </p:cNvSpPr>
            <p:nvPr/>
          </p:nvSpPr>
          <p:spPr bwMode="auto">
            <a:xfrm flipH="1" flipV="1">
              <a:off x="3639996" y="3935413"/>
              <a:ext cx="0" cy="2459038"/>
            </a:xfrm>
            <a:prstGeom prst="line">
              <a:avLst/>
            </a:prstGeom>
            <a:noFill/>
            <a:ln w="12700">
              <a:solidFill>
                <a:schemeClr val="tx1"/>
              </a:solidFill>
              <a:round/>
              <a:headEnd/>
              <a:tailEnd/>
            </a:ln>
          </p:spPr>
          <p:txBody>
            <a:bodyPr/>
            <a:lstStyle/>
            <a:p>
              <a:endParaRPr lang="en-US"/>
            </a:p>
          </p:txBody>
        </p:sp>
        <p:sp>
          <p:nvSpPr>
            <p:cNvPr id="19477" name="Line 1034"/>
            <p:cNvSpPr>
              <a:spLocks noChangeShapeType="1"/>
            </p:cNvSpPr>
            <p:nvPr/>
          </p:nvSpPr>
          <p:spPr bwMode="auto">
            <a:xfrm rot="5400000" flipH="1" flipV="1">
              <a:off x="3379646" y="2255838"/>
              <a:ext cx="0" cy="5626100"/>
            </a:xfrm>
            <a:prstGeom prst="line">
              <a:avLst/>
            </a:prstGeom>
            <a:noFill/>
            <a:ln w="12700">
              <a:solidFill>
                <a:schemeClr val="tx1"/>
              </a:solidFill>
              <a:round/>
              <a:headEnd/>
              <a:tailEnd/>
            </a:ln>
          </p:spPr>
          <p:txBody>
            <a:bodyPr/>
            <a:lstStyle/>
            <a:p>
              <a:endParaRPr lang="en-US"/>
            </a:p>
          </p:txBody>
        </p:sp>
        <p:graphicFrame>
          <p:nvGraphicFramePr>
            <p:cNvPr id="19460" name="Object 1035"/>
            <p:cNvGraphicFramePr>
              <a:graphicFrameLocks noChangeAspect="1"/>
            </p:cNvGraphicFramePr>
            <p:nvPr/>
          </p:nvGraphicFramePr>
          <p:xfrm>
            <a:off x="6464158" y="4808538"/>
            <a:ext cx="711200" cy="452438"/>
          </p:xfrm>
          <a:graphic>
            <a:graphicData uri="http://schemas.openxmlformats.org/presentationml/2006/ole">
              <mc:AlternateContent xmlns:mc="http://schemas.openxmlformats.org/markup-compatibility/2006">
                <mc:Choice xmlns:v="urn:schemas-microsoft-com:vml" Requires="v">
                  <p:oleObj spid="_x0000_s19505" name="Equation" r:id="rId9" imgW="342720" imgH="228600" progId="Equation.DSMT4">
                    <p:embed/>
                  </p:oleObj>
                </mc:Choice>
                <mc:Fallback>
                  <p:oleObj name="Equation" r:id="rId9" imgW="342720" imgH="228600" progId="Equation.DSMT4">
                    <p:embed/>
                    <p:pic>
                      <p:nvPicPr>
                        <p:cNvPr id="0" name="Object 103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64158" y="4808538"/>
                          <a:ext cx="711200" cy="45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1" name="Object 1036"/>
            <p:cNvGraphicFramePr>
              <a:graphicFrameLocks noChangeAspect="1"/>
            </p:cNvGraphicFramePr>
            <p:nvPr/>
          </p:nvGraphicFramePr>
          <p:xfrm>
            <a:off x="3289158" y="3341025"/>
            <a:ext cx="700087" cy="446088"/>
          </p:xfrm>
          <a:graphic>
            <a:graphicData uri="http://schemas.openxmlformats.org/presentationml/2006/ole">
              <mc:AlternateContent xmlns:mc="http://schemas.openxmlformats.org/markup-compatibility/2006">
                <mc:Choice xmlns:v="urn:schemas-microsoft-com:vml" Requires="v">
                  <p:oleObj spid="_x0000_s19506" name="Equation" r:id="rId11" imgW="342720" imgH="228600" progId="Equation.DSMT4">
                    <p:embed/>
                  </p:oleObj>
                </mc:Choice>
                <mc:Fallback>
                  <p:oleObj name="Equation" r:id="rId11" imgW="342720" imgH="228600" progId="Equation.DSMT4">
                    <p:embed/>
                    <p:pic>
                      <p:nvPicPr>
                        <p:cNvPr id="0" name="Object 103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89158" y="3341025"/>
                          <a:ext cx="700087" cy="446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78" name="Line 1037"/>
            <p:cNvSpPr>
              <a:spLocks noChangeShapeType="1"/>
            </p:cNvSpPr>
            <p:nvPr/>
          </p:nvSpPr>
          <p:spPr bwMode="auto">
            <a:xfrm flipH="1">
              <a:off x="4341671" y="4986338"/>
              <a:ext cx="0" cy="168275"/>
            </a:xfrm>
            <a:prstGeom prst="line">
              <a:avLst/>
            </a:prstGeom>
            <a:noFill/>
            <a:ln w="28575">
              <a:solidFill>
                <a:srgbClr val="0066FF"/>
              </a:solidFill>
              <a:round/>
              <a:headEnd/>
              <a:tailEnd/>
            </a:ln>
          </p:spPr>
          <p:txBody>
            <a:bodyPr/>
            <a:lstStyle/>
            <a:p>
              <a:endParaRPr lang="en-US"/>
            </a:p>
          </p:txBody>
        </p:sp>
        <p:sp>
          <p:nvSpPr>
            <p:cNvPr id="19479" name="Line 1038"/>
            <p:cNvSpPr>
              <a:spLocks noChangeShapeType="1"/>
            </p:cNvSpPr>
            <p:nvPr/>
          </p:nvSpPr>
          <p:spPr bwMode="auto">
            <a:xfrm flipH="1">
              <a:off x="2962133" y="4986338"/>
              <a:ext cx="0" cy="168275"/>
            </a:xfrm>
            <a:prstGeom prst="line">
              <a:avLst/>
            </a:prstGeom>
            <a:noFill/>
            <a:ln w="28575">
              <a:solidFill>
                <a:srgbClr val="0066FF"/>
              </a:solidFill>
              <a:round/>
              <a:headEnd/>
              <a:tailEnd/>
            </a:ln>
          </p:spPr>
          <p:txBody>
            <a:bodyPr/>
            <a:lstStyle/>
            <a:p>
              <a:endParaRPr lang="en-US"/>
            </a:p>
          </p:txBody>
        </p:sp>
        <p:graphicFrame>
          <p:nvGraphicFramePr>
            <p:cNvPr id="19462" name="Object 1039"/>
            <p:cNvGraphicFramePr>
              <a:graphicFrameLocks noChangeAspect="1"/>
            </p:cNvGraphicFramePr>
            <p:nvPr/>
          </p:nvGraphicFramePr>
          <p:xfrm>
            <a:off x="4398512" y="5022373"/>
            <a:ext cx="311284" cy="412633"/>
          </p:xfrm>
          <a:graphic>
            <a:graphicData uri="http://schemas.openxmlformats.org/presentationml/2006/ole">
              <mc:AlternateContent xmlns:mc="http://schemas.openxmlformats.org/markup-compatibility/2006">
                <mc:Choice xmlns:v="urn:schemas-microsoft-com:vml" Requires="v">
                  <p:oleObj spid="_x0000_s19507" name="Equation" r:id="rId13" imgW="164880" imgH="228600" progId="Equation.DSMT4">
                    <p:embed/>
                  </p:oleObj>
                </mc:Choice>
                <mc:Fallback>
                  <p:oleObj name="Equation" r:id="rId13" imgW="164880" imgH="228600" progId="Equation.DSMT4">
                    <p:embed/>
                    <p:pic>
                      <p:nvPicPr>
                        <p:cNvPr id="0" name="Object 103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98512" y="5022373"/>
                          <a:ext cx="311284" cy="4126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3" name="Object 1040"/>
            <p:cNvGraphicFramePr>
              <a:graphicFrameLocks noChangeAspect="1"/>
            </p:cNvGraphicFramePr>
            <p:nvPr/>
          </p:nvGraphicFramePr>
          <p:xfrm>
            <a:off x="2544884" y="5063317"/>
            <a:ext cx="433559" cy="371997"/>
          </p:xfrm>
          <a:graphic>
            <a:graphicData uri="http://schemas.openxmlformats.org/presentationml/2006/ole">
              <mc:AlternateContent xmlns:mc="http://schemas.openxmlformats.org/markup-compatibility/2006">
                <mc:Choice xmlns:v="urn:schemas-microsoft-com:vml" Requires="v">
                  <p:oleObj spid="_x0000_s19508" name="Equation" r:id="rId15" imgW="253800" imgH="228600" progId="Equation.DSMT4">
                    <p:embed/>
                  </p:oleObj>
                </mc:Choice>
                <mc:Fallback>
                  <p:oleObj name="Equation" r:id="rId15" imgW="253800" imgH="228600" progId="Equation.DSMT4">
                    <p:embed/>
                    <p:pic>
                      <p:nvPicPr>
                        <p:cNvPr id="0" name="Object 104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44884" y="5063317"/>
                          <a:ext cx="433559" cy="3719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80" name="Freeform 1041"/>
            <p:cNvSpPr>
              <a:spLocks/>
            </p:cNvSpPr>
            <p:nvPr/>
          </p:nvSpPr>
          <p:spPr bwMode="auto">
            <a:xfrm>
              <a:off x="2968483" y="3683001"/>
              <a:ext cx="68262" cy="1379538"/>
            </a:xfrm>
            <a:custGeom>
              <a:avLst/>
              <a:gdLst>
                <a:gd name="T0" fmla="*/ 0 w 549"/>
                <a:gd name="T1" fmla="*/ 0 h 3008"/>
                <a:gd name="T2" fmla="*/ 0 w 549"/>
                <a:gd name="T3" fmla="*/ 5 h 3008"/>
                <a:gd name="T4" fmla="*/ 0 w 549"/>
                <a:gd name="T5" fmla="*/ 12 h 3008"/>
                <a:gd name="T6" fmla="*/ 0 w 549"/>
                <a:gd name="T7" fmla="*/ 18 h 3008"/>
                <a:gd name="T8" fmla="*/ 0 w 549"/>
                <a:gd name="T9" fmla="*/ 27 h 3008"/>
                <a:gd name="T10" fmla="*/ 0 w 549"/>
                <a:gd name="T11" fmla="*/ 34 h 3008"/>
                <a:gd name="T12" fmla="*/ 0 w 549"/>
                <a:gd name="T13" fmla="*/ 40 h 3008"/>
                <a:gd name="T14" fmla="*/ 0 w 549"/>
                <a:gd name="T15" fmla="*/ 48 h 3008"/>
                <a:gd name="T16" fmla="*/ 0 w 549"/>
                <a:gd name="T17" fmla="*/ 55 h 3008"/>
                <a:gd name="T18" fmla="*/ 0 w 549"/>
                <a:gd name="T19" fmla="*/ 60 h 3008"/>
                <a:gd name="T20" fmla="*/ 0 w 549"/>
                <a:gd name="T21" fmla="*/ 68 h 3008"/>
                <a:gd name="T22" fmla="*/ 0 w 549"/>
                <a:gd name="T23" fmla="*/ 73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19481" name="Freeform 1042"/>
            <p:cNvSpPr>
              <a:spLocks/>
            </p:cNvSpPr>
            <p:nvPr/>
          </p:nvSpPr>
          <p:spPr bwMode="auto">
            <a:xfrm flipV="1">
              <a:off x="4346433" y="5073651"/>
              <a:ext cx="68262" cy="1379538"/>
            </a:xfrm>
            <a:custGeom>
              <a:avLst/>
              <a:gdLst>
                <a:gd name="T0" fmla="*/ 0 w 549"/>
                <a:gd name="T1" fmla="*/ 0 h 3008"/>
                <a:gd name="T2" fmla="*/ 0 w 549"/>
                <a:gd name="T3" fmla="*/ 5 h 3008"/>
                <a:gd name="T4" fmla="*/ 0 w 549"/>
                <a:gd name="T5" fmla="*/ 12 h 3008"/>
                <a:gd name="T6" fmla="*/ 0 w 549"/>
                <a:gd name="T7" fmla="*/ 18 h 3008"/>
                <a:gd name="T8" fmla="*/ 0 w 549"/>
                <a:gd name="T9" fmla="*/ 27 h 3008"/>
                <a:gd name="T10" fmla="*/ 0 w 549"/>
                <a:gd name="T11" fmla="*/ 34 h 3008"/>
                <a:gd name="T12" fmla="*/ 0 w 549"/>
                <a:gd name="T13" fmla="*/ 40 h 3008"/>
                <a:gd name="T14" fmla="*/ 0 w 549"/>
                <a:gd name="T15" fmla="*/ 48 h 3008"/>
                <a:gd name="T16" fmla="*/ 0 w 549"/>
                <a:gd name="T17" fmla="*/ 55 h 3008"/>
                <a:gd name="T18" fmla="*/ 0 w 549"/>
                <a:gd name="T19" fmla="*/ 60 h 3008"/>
                <a:gd name="T20" fmla="*/ 0 w 549"/>
                <a:gd name="T21" fmla="*/ 68 h 3008"/>
                <a:gd name="T22" fmla="*/ 0 w 549"/>
                <a:gd name="T23" fmla="*/ 73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19482" name="Oval 1043"/>
            <p:cNvSpPr>
              <a:spLocks noChangeArrowheads="1"/>
            </p:cNvSpPr>
            <p:nvPr/>
          </p:nvSpPr>
          <p:spPr bwMode="auto">
            <a:xfrm>
              <a:off x="2901808" y="5014913"/>
              <a:ext cx="120650" cy="111125"/>
            </a:xfrm>
            <a:prstGeom prst="ellipse">
              <a:avLst/>
            </a:prstGeom>
            <a:solidFill>
              <a:srgbClr val="0066FF"/>
            </a:solidFill>
            <a:ln w="9525">
              <a:solidFill>
                <a:srgbClr val="0066FF"/>
              </a:solidFill>
              <a:round/>
              <a:headEnd/>
              <a:tailEnd/>
            </a:ln>
          </p:spPr>
          <p:txBody>
            <a:bodyPr wrap="none" anchor="ctr"/>
            <a:lstStyle/>
            <a:p>
              <a:endParaRPr lang="en-US"/>
            </a:p>
          </p:txBody>
        </p:sp>
        <p:sp>
          <p:nvSpPr>
            <p:cNvPr id="19483" name="Oval 1044"/>
            <p:cNvSpPr>
              <a:spLocks noChangeArrowheads="1"/>
            </p:cNvSpPr>
            <p:nvPr/>
          </p:nvSpPr>
          <p:spPr bwMode="auto">
            <a:xfrm>
              <a:off x="4281346" y="5014913"/>
              <a:ext cx="120650" cy="111125"/>
            </a:xfrm>
            <a:prstGeom prst="ellipse">
              <a:avLst/>
            </a:prstGeom>
            <a:solidFill>
              <a:srgbClr val="0066FF"/>
            </a:solidFill>
            <a:ln w="9525">
              <a:solidFill>
                <a:srgbClr val="0066FF"/>
              </a:solidFill>
              <a:round/>
              <a:headEnd/>
              <a:tailEnd/>
            </a:ln>
          </p:spPr>
          <p:txBody>
            <a:bodyPr wrap="none" anchor="ctr"/>
            <a:lstStyle/>
            <a:p>
              <a:endParaRPr lang="en-US"/>
            </a:p>
          </p:txBody>
        </p:sp>
        <p:graphicFrame>
          <p:nvGraphicFramePr>
            <p:cNvPr id="19459" name="Object 31"/>
            <p:cNvGraphicFramePr>
              <a:graphicFrameLocks noChangeAspect="1"/>
            </p:cNvGraphicFramePr>
            <p:nvPr/>
          </p:nvGraphicFramePr>
          <p:xfrm>
            <a:off x="5080000" y="4100513"/>
            <a:ext cx="917575" cy="682625"/>
          </p:xfrm>
          <a:graphic>
            <a:graphicData uri="http://schemas.openxmlformats.org/presentationml/2006/ole">
              <mc:AlternateContent xmlns:mc="http://schemas.openxmlformats.org/markup-compatibility/2006">
                <mc:Choice xmlns:v="urn:schemas-microsoft-com:vml" Requires="v">
                  <p:oleObj spid="_x0000_s19509" name="Equation" r:id="rId17" imgW="609480" imgH="457200" progId="Equation.DSMT4">
                    <p:embed/>
                  </p:oleObj>
                </mc:Choice>
                <mc:Fallback>
                  <p:oleObj name="Equation" r:id="rId17" imgW="609480" imgH="457200" progId="Equation.DSMT4">
                    <p:embed/>
                    <p:pic>
                      <p:nvPicPr>
                        <p:cNvPr id="0" name="Object 3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080000" y="4100513"/>
                          <a:ext cx="917575" cy="682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 name="Oval 1047"/>
            <p:cNvSpPr>
              <a:spLocks noChangeArrowheads="1"/>
            </p:cNvSpPr>
            <p:nvPr/>
          </p:nvSpPr>
          <p:spPr bwMode="auto">
            <a:xfrm>
              <a:off x="2567772" y="4740703"/>
              <a:ext cx="88900" cy="88900"/>
            </a:xfrm>
            <a:prstGeom prst="ellipse">
              <a:avLst/>
            </a:prstGeom>
            <a:solidFill>
              <a:srgbClr val="FF3300"/>
            </a:solidFill>
            <a:ln w="9525">
              <a:solidFill>
                <a:schemeClr val="tx1"/>
              </a:solidFill>
              <a:round/>
              <a:headEnd/>
              <a:tailEnd/>
            </a:ln>
          </p:spPr>
          <p:txBody>
            <a:bodyPr wrap="none" anchor="ctr"/>
            <a:lstStyle/>
            <a:p>
              <a:endParaRPr lang="en-US"/>
            </a:p>
          </p:txBody>
        </p:sp>
        <p:sp>
          <p:nvSpPr>
            <p:cNvPr id="35" name="Oval 1047"/>
            <p:cNvSpPr>
              <a:spLocks noChangeArrowheads="1"/>
            </p:cNvSpPr>
            <p:nvPr/>
          </p:nvSpPr>
          <p:spPr bwMode="auto">
            <a:xfrm>
              <a:off x="4630855" y="4729330"/>
              <a:ext cx="88900" cy="88900"/>
            </a:xfrm>
            <a:prstGeom prst="ellipse">
              <a:avLst/>
            </a:prstGeom>
            <a:solidFill>
              <a:srgbClr val="FF3300"/>
            </a:solidFill>
            <a:ln w="9525">
              <a:solidFill>
                <a:schemeClr val="tx1"/>
              </a:solidFill>
              <a:round/>
              <a:headEnd/>
              <a:tailEnd/>
            </a:ln>
          </p:spPr>
          <p:txBody>
            <a:bodyPr wrap="none" anchor="ctr"/>
            <a:lstStyle/>
            <a:p>
              <a:endParaRPr lang="en-US"/>
            </a:p>
          </p:txBody>
        </p:sp>
        <p:graphicFrame>
          <p:nvGraphicFramePr>
            <p:cNvPr id="19467" name="Object 31"/>
            <p:cNvGraphicFramePr>
              <a:graphicFrameLocks noChangeAspect="1"/>
            </p:cNvGraphicFramePr>
            <p:nvPr/>
          </p:nvGraphicFramePr>
          <p:xfrm>
            <a:off x="1173163" y="4102100"/>
            <a:ext cx="1144587" cy="682625"/>
          </p:xfrm>
          <a:graphic>
            <a:graphicData uri="http://schemas.openxmlformats.org/presentationml/2006/ole">
              <mc:AlternateContent xmlns:mc="http://schemas.openxmlformats.org/markup-compatibility/2006">
                <mc:Choice xmlns:v="urn:schemas-microsoft-com:vml" Requires="v">
                  <p:oleObj spid="_x0000_s19510" name="Equation" r:id="rId19" imgW="761760" imgH="457200" progId="Equation.DSMT4">
                    <p:embed/>
                  </p:oleObj>
                </mc:Choice>
                <mc:Fallback>
                  <p:oleObj name="Equation" r:id="rId19" imgW="761760" imgH="457200" progId="Equation.DSMT4">
                    <p:embed/>
                    <p:pic>
                      <p:nvPicPr>
                        <p:cNvPr id="0" name="Picture 1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173163" y="4102100"/>
                          <a:ext cx="1144587" cy="682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Oval 1047"/>
            <p:cNvSpPr>
              <a:spLocks noChangeArrowheads="1"/>
            </p:cNvSpPr>
            <p:nvPr/>
          </p:nvSpPr>
          <p:spPr bwMode="auto">
            <a:xfrm>
              <a:off x="4646778" y="5345751"/>
              <a:ext cx="88900" cy="88900"/>
            </a:xfrm>
            <a:prstGeom prst="ellipse">
              <a:avLst/>
            </a:prstGeom>
            <a:solidFill>
              <a:srgbClr val="FF3300"/>
            </a:solidFill>
            <a:ln w="9525">
              <a:solidFill>
                <a:schemeClr val="tx1"/>
              </a:solidFill>
              <a:round/>
              <a:headEnd/>
              <a:tailEnd/>
            </a:ln>
          </p:spPr>
          <p:txBody>
            <a:bodyPr wrap="none" anchor="ctr"/>
            <a:lstStyle/>
            <a:p>
              <a:endParaRPr lang="en-US"/>
            </a:p>
          </p:txBody>
        </p:sp>
        <p:graphicFrame>
          <p:nvGraphicFramePr>
            <p:cNvPr id="4" name="Object 31"/>
            <p:cNvGraphicFramePr>
              <a:graphicFrameLocks noChangeAspect="1"/>
            </p:cNvGraphicFramePr>
            <p:nvPr/>
          </p:nvGraphicFramePr>
          <p:xfrm>
            <a:off x="5106988" y="5468938"/>
            <a:ext cx="1030287" cy="682625"/>
          </p:xfrm>
          <a:graphic>
            <a:graphicData uri="http://schemas.openxmlformats.org/presentationml/2006/ole">
              <mc:AlternateContent xmlns:mc="http://schemas.openxmlformats.org/markup-compatibility/2006">
                <mc:Choice xmlns:v="urn:schemas-microsoft-com:vml" Requires="v">
                  <p:oleObj spid="_x0000_s19511" name="Equation" r:id="rId21" imgW="685800" imgH="457200" progId="Equation.DSMT4">
                    <p:embed/>
                  </p:oleObj>
                </mc:Choice>
                <mc:Fallback>
                  <p:oleObj name="Equation" r:id="rId21" imgW="685800" imgH="457200" progId="Equation.DSMT4">
                    <p:embed/>
                    <p:pic>
                      <p:nvPicPr>
                        <p:cNvPr id="0" name="Picture 1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106988" y="5468938"/>
                          <a:ext cx="1030287" cy="682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Oval 1047"/>
            <p:cNvSpPr>
              <a:spLocks noChangeArrowheads="1"/>
            </p:cNvSpPr>
            <p:nvPr/>
          </p:nvSpPr>
          <p:spPr bwMode="auto">
            <a:xfrm>
              <a:off x="2570046" y="5398071"/>
              <a:ext cx="88900" cy="88900"/>
            </a:xfrm>
            <a:prstGeom prst="ellipse">
              <a:avLst/>
            </a:prstGeom>
            <a:solidFill>
              <a:srgbClr val="FF3300"/>
            </a:solidFill>
            <a:ln w="9525">
              <a:solidFill>
                <a:schemeClr val="tx1"/>
              </a:solidFill>
              <a:round/>
              <a:headEnd/>
              <a:tailEnd/>
            </a:ln>
          </p:spPr>
          <p:txBody>
            <a:bodyPr wrap="none" anchor="ctr"/>
            <a:lstStyle/>
            <a:p>
              <a:endParaRPr lang="en-US"/>
            </a:p>
          </p:txBody>
        </p:sp>
        <p:graphicFrame>
          <p:nvGraphicFramePr>
            <p:cNvPr id="5" name="Object 15"/>
            <p:cNvGraphicFramePr>
              <a:graphicFrameLocks noChangeAspect="1"/>
            </p:cNvGraphicFramePr>
            <p:nvPr/>
          </p:nvGraphicFramePr>
          <p:xfrm>
            <a:off x="1271588" y="5553075"/>
            <a:ext cx="1146175" cy="682625"/>
          </p:xfrm>
          <a:graphic>
            <a:graphicData uri="http://schemas.openxmlformats.org/presentationml/2006/ole">
              <mc:AlternateContent xmlns:mc="http://schemas.openxmlformats.org/markup-compatibility/2006">
                <mc:Choice xmlns:v="urn:schemas-microsoft-com:vml" Requires="v">
                  <p:oleObj spid="_x0000_s19512" name="Equation" r:id="rId23" imgW="761760" imgH="457200" progId="Equation.DSMT4">
                    <p:embed/>
                  </p:oleObj>
                </mc:Choice>
                <mc:Fallback>
                  <p:oleObj name="Equation" r:id="rId23" imgW="761760" imgH="457200" progId="Equation.DSMT4">
                    <p:embed/>
                    <p:pic>
                      <p:nvPicPr>
                        <p:cNvPr id="0" name="Picture 1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271588" y="5553075"/>
                          <a:ext cx="1146175" cy="682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9699"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9700"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9701"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78214" name="Rectangle 6"/>
          <p:cNvSpPr>
            <a:spLocks noChangeArrowheads="1"/>
          </p:cNvSpPr>
          <p:nvPr/>
        </p:nvSpPr>
        <p:spPr bwMode="auto">
          <a:xfrm>
            <a:off x="3233739" y="244476"/>
            <a:ext cx="6002337" cy="473075"/>
          </a:xfrm>
          <a:prstGeom prst="rect">
            <a:avLst/>
          </a:prstGeom>
          <a:noFill/>
          <a:ln w="9525">
            <a:noFill/>
            <a:miter lim="800000"/>
            <a:headEnd/>
            <a:tailEnd/>
          </a:ln>
          <a:effectLst/>
        </p:spPr>
        <p:txBody>
          <a:bodyPr anchor="ctr"/>
          <a:lstStyle/>
          <a:p>
            <a:pPr algn="ctr">
              <a:defRPr/>
            </a:pPr>
            <a:r>
              <a:rPr lang="en-US" sz="3600">
                <a:solidFill>
                  <a:srgbClr val="FF9933"/>
                </a:solidFill>
                <a:effectLst>
                  <a:outerShdw blurRad="38100" dist="38100" dir="2700000" algn="tl">
                    <a:srgbClr val="C0C0C0"/>
                  </a:outerShdw>
                </a:effectLst>
              </a:rPr>
              <a:t>Riemann Surface</a:t>
            </a:r>
          </a:p>
        </p:txBody>
      </p:sp>
      <p:sp>
        <p:nvSpPr>
          <p:cNvPr id="29703" name="Rectangle 7"/>
          <p:cNvSpPr>
            <a:spLocks noChangeArrowheads="1"/>
          </p:cNvSpPr>
          <p:nvPr/>
        </p:nvSpPr>
        <p:spPr bwMode="auto">
          <a:xfrm>
            <a:off x="975815" y="1731963"/>
            <a:ext cx="10604310" cy="2092881"/>
          </a:xfrm>
          <a:prstGeom prst="rect">
            <a:avLst/>
          </a:prstGeom>
          <a:noFill/>
          <a:ln w="9525">
            <a:noFill/>
            <a:miter lim="800000"/>
            <a:headEnd/>
            <a:tailEnd/>
          </a:ln>
        </p:spPr>
        <p:txBody>
          <a:bodyPr wrap="square" lIns="0" tIns="0" rIns="0" bIns="0">
            <a:spAutoFit/>
          </a:bodyPr>
          <a:lstStyle/>
          <a:p>
            <a:pPr marL="282575" indent="-282575">
              <a:spcBef>
                <a:spcPct val="20000"/>
              </a:spcBef>
              <a:buFont typeface="Wingdings" pitchFamily="2" charset="2"/>
              <a:buChar char="v"/>
            </a:pPr>
            <a:r>
              <a:rPr lang="en-US" sz="2000" b="0" dirty="0">
                <a:solidFill>
                  <a:srgbClr val="0000FF"/>
                </a:solidFill>
              </a:rPr>
              <a:t>The Riemann surface is a pair of complex planes, connected by “ramps” (where the branch cuts used to be).</a:t>
            </a:r>
          </a:p>
          <a:p>
            <a:pPr marL="282575" indent="-282575">
              <a:spcBef>
                <a:spcPct val="20000"/>
              </a:spcBef>
            </a:pPr>
            <a:endParaRPr lang="en-US" sz="2000" b="0" dirty="0">
              <a:solidFill>
                <a:srgbClr val="0000FF"/>
              </a:solidFill>
            </a:endParaRPr>
          </a:p>
          <a:p>
            <a:pPr marL="282575" indent="-282575">
              <a:spcBef>
                <a:spcPct val="20000"/>
              </a:spcBef>
              <a:buFont typeface="Wingdings" pitchFamily="2" charset="2"/>
              <a:buChar char="v"/>
            </a:pPr>
            <a:r>
              <a:rPr lang="en-US" sz="2000" b="0" dirty="0">
                <a:solidFill>
                  <a:srgbClr val="0000FF"/>
                </a:solidFill>
              </a:rPr>
              <a:t>The angles (and hence the function) change continuously over the surface. </a:t>
            </a:r>
          </a:p>
          <a:p>
            <a:pPr>
              <a:spcBef>
                <a:spcPct val="20000"/>
              </a:spcBef>
              <a:buFont typeface="Wingdings" pitchFamily="2" charset="2"/>
              <a:buChar char="v"/>
            </a:pPr>
            <a:endParaRPr lang="en-US" sz="2000" b="0" dirty="0">
              <a:solidFill>
                <a:srgbClr val="0000FF"/>
              </a:solidFill>
            </a:endParaRPr>
          </a:p>
          <a:p>
            <a:pPr>
              <a:spcBef>
                <a:spcPct val="20000"/>
              </a:spcBef>
              <a:buFont typeface="Wingdings" pitchFamily="2" charset="2"/>
              <a:buChar char="v"/>
            </a:pPr>
            <a:r>
              <a:rPr lang="en-US" sz="2000" b="0" dirty="0">
                <a:solidFill>
                  <a:srgbClr val="0000FF"/>
                </a:solidFill>
              </a:rPr>
              <a:t>  All possible values of the function are found on the surface.</a:t>
            </a:r>
          </a:p>
        </p:txBody>
      </p:sp>
      <p:sp>
        <p:nvSpPr>
          <p:cNvPr id="8" name="Slide Number Placeholder 7"/>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0"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0491"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0492"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0493" name="Rectangle 6"/>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79239" name="Rectangle 7"/>
          <p:cNvSpPr>
            <a:spLocks noChangeArrowheads="1"/>
          </p:cNvSpPr>
          <p:nvPr/>
        </p:nvSpPr>
        <p:spPr bwMode="auto">
          <a:xfrm>
            <a:off x="3233739" y="244476"/>
            <a:ext cx="6002337" cy="473075"/>
          </a:xfrm>
          <a:prstGeom prst="rect">
            <a:avLst/>
          </a:prstGeom>
          <a:noFill/>
          <a:ln w="9525">
            <a:noFill/>
            <a:miter lim="800000"/>
            <a:headEnd/>
            <a:tailEnd/>
          </a:ln>
          <a:effectLst/>
        </p:spPr>
        <p:txBody>
          <a:bodyPr anchor="ctr"/>
          <a:lstStyle/>
          <a:p>
            <a:pPr algn="ctr">
              <a:defRPr/>
            </a:pPr>
            <a:r>
              <a:rPr lang="en-US" sz="3600">
                <a:solidFill>
                  <a:srgbClr val="FF9933"/>
                </a:solidFill>
                <a:effectLst>
                  <a:outerShdw blurRad="38100" dist="38100" dir="2700000" algn="tl">
                    <a:srgbClr val="C0C0C0"/>
                  </a:outerShdw>
                </a:effectLst>
              </a:rPr>
              <a:t>Riemann Surface (cont.)</a:t>
            </a:r>
          </a:p>
        </p:txBody>
      </p:sp>
      <p:sp>
        <p:nvSpPr>
          <p:cNvPr id="20495" name="Rectangle 135"/>
          <p:cNvSpPr>
            <a:spLocks noChangeArrowheads="1"/>
          </p:cNvSpPr>
          <p:nvPr/>
        </p:nvSpPr>
        <p:spPr bwMode="auto">
          <a:xfrm>
            <a:off x="3911601" y="1379539"/>
            <a:ext cx="4183063" cy="384175"/>
          </a:xfrm>
          <a:prstGeom prst="rect">
            <a:avLst/>
          </a:prstGeom>
          <a:noFill/>
          <a:ln w="9525">
            <a:noFill/>
            <a:miter lim="800000"/>
            <a:headEnd/>
            <a:tailEnd/>
          </a:ln>
        </p:spPr>
        <p:txBody>
          <a:bodyPr lIns="0" tIns="0" rIns="0" bIns="0">
            <a:spAutoFit/>
          </a:bodyPr>
          <a:lstStyle/>
          <a:p>
            <a:pPr>
              <a:lnSpc>
                <a:spcPct val="90000"/>
              </a:lnSpc>
              <a:spcBef>
                <a:spcPct val="20000"/>
              </a:spcBef>
            </a:pPr>
            <a:r>
              <a:rPr lang="en-US" sz="2800" b="0" dirty="0">
                <a:solidFill>
                  <a:srgbClr val="FF3300"/>
                </a:solidFill>
              </a:rPr>
              <a:t>Riemann surface for </a:t>
            </a:r>
            <a:r>
              <a:rPr lang="en-US" sz="2800" b="0" i="1" dirty="0">
                <a:solidFill>
                  <a:srgbClr val="FF3300"/>
                </a:solidFill>
                <a:latin typeface="Times New Roman" pitchFamily="18" charset="0"/>
              </a:rPr>
              <a:t>z</a:t>
            </a:r>
            <a:r>
              <a:rPr lang="en-US" sz="2800" b="0" baseline="30000" dirty="0">
                <a:solidFill>
                  <a:srgbClr val="FF3300"/>
                </a:solidFill>
                <a:latin typeface="Times New Roman" pitchFamily="18" charset="0"/>
              </a:rPr>
              <a:t>1/2</a:t>
            </a:r>
          </a:p>
        </p:txBody>
      </p:sp>
      <p:sp>
        <p:nvSpPr>
          <p:cNvPr id="20496" name="Rectangle 136"/>
          <p:cNvSpPr>
            <a:spLocks noChangeArrowheads="1"/>
          </p:cNvSpPr>
          <p:nvPr/>
        </p:nvSpPr>
        <p:spPr bwMode="auto">
          <a:xfrm>
            <a:off x="2010770" y="2249606"/>
            <a:ext cx="2108200" cy="2057400"/>
          </a:xfrm>
          <a:prstGeom prst="rect">
            <a:avLst/>
          </a:prstGeom>
          <a:solidFill>
            <a:schemeClr val="accent1"/>
          </a:solidFill>
          <a:ln w="9525">
            <a:noFill/>
            <a:miter lim="800000"/>
            <a:headEnd/>
            <a:tailEnd/>
          </a:ln>
        </p:spPr>
        <p:txBody>
          <a:bodyPr wrap="none" anchor="ctr"/>
          <a:lstStyle/>
          <a:p>
            <a:endParaRPr lang="en-US"/>
          </a:p>
        </p:txBody>
      </p:sp>
      <p:sp>
        <p:nvSpPr>
          <p:cNvPr id="20497" name="Text Box 137"/>
          <p:cNvSpPr txBox="1">
            <a:spLocks noChangeArrowheads="1"/>
          </p:cNvSpPr>
          <p:nvPr/>
        </p:nvSpPr>
        <p:spPr bwMode="auto">
          <a:xfrm>
            <a:off x="2325095" y="2438520"/>
            <a:ext cx="1257300" cy="369887"/>
          </a:xfrm>
          <a:prstGeom prst="rect">
            <a:avLst/>
          </a:prstGeom>
          <a:noFill/>
          <a:ln w="9525">
            <a:noFill/>
            <a:miter lim="800000"/>
            <a:headEnd/>
            <a:tailEnd/>
          </a:ln>
        </p:spPr>
        <p:txBody>
          <a:bodyPr wrap="none">
            <a:spAutoFit/>
          </a:bodyPr>
          <a:lstStyle/>
          <a:p>
            <a:r>
              <a:rPr lang="en-US"/>
              <a:t>Top sheet</a:t>
            </a:r>
          </a:p>
        </p:txBody>
      </p:sp>
      <p:sp>
        <p:nvSpPr>
          <p:cNvPr id="20498" name="Text Box 138"/>
          <p:cNvSpPr txBox="1">
            <a:spLocks noChangeArrowheads="1"/>
          </p:cNvSpPr>
          <p:nvPr/>
        </p:nvSpPr>
        <p:spPr bwMode="auto">
          <a:xfrm>
            <a:off x="2198095" y="3352920"/>
            <a:ext cx="1658938" cy="369887"/>
          </a:xfrm>
          <a:prstGeom prst="rect">
            <a:avLst/>
          </a:prstGeom>
          <a:noFill/>
          <a:ln w="9525">
            <a:noFill/>
            <a:miter lim="800000"/>
            <a:headEnd/>
            <a:tailEnd/>
          </a:ln>
        </p:spPr>
        <p:txBody>
          <a:bodyPr wrap="none">
            <a:spAutoFit/>
          </a:bodyPr>
          <a:lstStyle/>
          <a:p>
            <a:r>
              <a:rPr lang="en-US"/>
              <a:t>Bottom sheet</a:t>
            </a:r>
          </a:p>
        </p:txBody>
      </p:sp>
      <p:graphicFrame>
        <p:nvGraphicFramePr>
          <p:cNvPr id="20482" name="Object 139"/>
          <p:cNvGraphicFramePr>
            <a:graphicFrameLocks noChangeAspect="1"/>
          </p:cNvGraphicFramePr>
          <p:nvPr>
            <p:extLst>
              <p:ext uri="{D42A27DB-BD31-4B8C-83A1-F6EECF244321}">
                <p14:modId xmlns:p14="http://schemas.microsoft.com/office/powerpoint/2010/main" val="2036826964"/>
              </p:ext>
            </p:extLst>
          </p:nvPr>
        </p:nvGraphicFramePr>
        <p:xfrm>
          <a:off x="2239371" y="2894132"/>
          <a:ext cx="1266825" cy="358775"/>
        </p:xfrm>
        <a:graphic>
          <a:graphicData uri="http://schemas.openxmlformats.org/presentationml/2006/ole">
            <mc:AlternateContent xmlns:mc="http://schemas.openxmlformats.org/markup-compatibility/2006">
              <mc:Choice xmlns:v="urn:schemas-microsoft-com:vml" Requires="v">
                <p:oleObj spid="_x0000_s20514" name="Equation" r:id="rId3" imgW="711000" imgH="203040" progId="Equation.DSMT4">
                  <p:embed/>
                </p:oleObj>
              </mc:Choice>
              <mc:Fallback>
                <p:oleObj name="Equation" r:id="rId3" imgW="711000" imgH="203040" progId="Equation.DSMT4">
                  <p:embed/>
                  <p:pic>
                    <p:nvPicPr>
                      <p:cNvPr id="0" name="Object 1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9371" y="2894132"/>
                        <a:ext cx="1266825"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3" name="Object 140"/>
          <p:cNvGraphicFramePr>
            <a:graphicFrameLocks noChangeAspect="1"/>
          </p:cNvGraphicFramePr>
          <p:nvPr>
            <p:extLst>
              <p:ext uri="{D42A27DB-BD31-4B8C-83A1-F6EECF244321}">
                <p14:modId xmlns:p14="http://schemas.microsoft.com/office/powerpoint/2010/main" val="775376059"/>
              </p:ext>
            </p:extLst>
          </p:nvPr>
        </p:nvGraphicFramePr>
        <p:xfrm>
          <a:off x="2355611" y="3859332"/>
          <a:ext cx="1244600" cy="358775"/>
        </p:xfrm>
        <a:graphic>
          <a:graphicData uri="http://schemas.openxmlformats.org/presentationml/2006/ole">
            <mc:AlternateContent xmlns:mc="http://schemas.openxmlformats.org/markup-compatibility/2006">
              <mc:Choice xmlns:v="urn:schemas-microsoft-com:vml" Requires="v">
                <p:oleObj spid="_x0000_s20515" name="Equation" r:id="rId5" imgW="698400" imgH="203040" progId="Equation.DSMT4">
                  <p:embed/>
                </p:oleObj>
              </mc:Choice>
              <mc:Fallback>
                <p:oleObj name="Equation" r:id="rId5" imgW="698400" imgH="203040" progId="Equation.DSMT4">
                  <p:embed/>
                  <p:pic>
                    <p:nvPicPr>
                      <p:cNvPr id="0" name="Object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5611" y="3859332"/>
                        <a:ext cx="124460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0499" name="Group 29"/>
          <p:cNvGrpSpPr>
            <a:grpSpLocks/>
          </p:cNvGrpSpPr>
          <p:nvPr/>
        </p:nvGrpSpPr>
        <p:grpSpPr bwMode="auto">
          <a:xfrm>
            <a:off x="6015583" y="2325048"/>
            <a:ext cx="3886200" cy="2038350"/>
            <a:chOff x="3775075" y="2311423"/>
            <a:chExt cx="3886200" cy="2038358"/>
          </a:xfrm>
        </p:grpSpPr>
        <p:grpSp>
          <p:nvGrpSpPr>
            <p:cNvPr id="20502" name="Group 133"/>
            <p:cNvGrpSpPr>
              <a:grpSpLocks/>
            </p:cNvGrpSpPr>
            <p:nvPr/>
          </p:nvGrpSpPr>
          <p:grpSpPr bwMode="auto">
            <a:xfrm>
              <a:off x="3775075" y="2311423"/>
              <a:ext cx="3886200" cy="2038358"/>
              <a:chOff x="3026" y="2848"/>
              <a:chExt cx="2448" cy="1284"/>
            </a:xfrm>
          </p:grpSpPr>
          <p:graphicFrame>
            <p:nvGraphicFramePr>
              <p:cNvPr id="20487" name="Object 73"/>
              <p:cNvGraphicFramePr>
                <a:graphicFrameLocks noChangeAspect="1"/>
              </p:cNvGraphicFramePr>
              <p:nvPr>
                <p:extLst>
                  <p:ext uri="{D42A27DB-BD31-4B8C-83A1-F6EECF244321}">
                    <p14:modId xmlns:p14="http://schemas.microsoft.com/office/powerpoint/2010/main" val="1711462370"/>
                  </p:ext>
                </p:extLst>
              </p:nvPr>
            </p:nvGraphicFramePr>
            <p:xfrm>
              <a:off x="5339" y="3571"/>
              <a:ext cx="135" cy="158"/>
            </p:xfrm>
            <a:graphic>
              <a:graphicData uri="http://schemas.openxmlformats.org/presentationml/2006/ole">
                <mc:AlternateContent xmlns:mc="http://schemas.openxmlformats.org/markup-compatibility/2006">
                  <mc:Choice xmlns:v="urn:schemas-microsoft-com:vml" Requires="v">
                    <p:oleObj spid="_x0000_s20516" name="Equation" r:id="rId7" imgW="126720" imgH="139680" progId="Equation.DSMT4">
                      <p:embed/>
                    </p:oleObj>
                  </mc:Choice>
                  <mc:Fallback>
                    <p:oleObj name="Equation" r:id="rId7" imgW="126720" imgH="139680" progId="Equation.DSMT4">
                      <p:embed/>
                      <p:pic>
                        <p:nvPicPr>
                          <p:cNvPr id="0" name="Object 7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9" y="3571"/>
                            <a:ext cx="135" cy="158"/>
                          </a:xfrm>
                          <a:prstGeom prst="rect">
                            <a:avLst/>
                          </a:prstGeom>
                          <a:noFill/>
                          <a:ln>
                            <a:noFill/>
                          </a:ln>
                          <a:effectLst/>
                        </p:spPr>
                      </p:pic>
                    </p:oleObj>
                  </mc:Fallback>
                </mc:AlternateContent>
              </a:graphicData>
            </a:graphic>
          </p:graphicFrame>
          <p:sp>
            <p:nvSpPr>
              <p:cNvPr id="20506" name="Line 74"/>
              <p:cNvSpPr>
                <a:spLocks noChangeShapeType="1"/>
              </p:cNvSpPr>
              <p:nvPr/>
            </p:nvSpPr>
            <p:spPr bwMode="auto">
              <a:xfrm>
                <a:off x="3026" y="3647"/>
                <a:ext cx="2221" cy="0"/>
              </a:xfrm>
              <a:prstGeom prst="line">
                <a:avLst/>
              </a:prstGeom>
              <a:noFill/>
              <a:ln w="12700">
                <a:solidFill>
                  <a:schemeClr val="tx1"/>
                </a:solidFill>
                <a:round/>
                <a:headEnd type="none" w="sm" len="sm"/>
                <a:tailEnd type="none" w="sm" len="sm"/>
              </a:ln>
            </p:spPr>
            <p:txBody>
              <a:bodyPr wrap="none"/>
              <a:lstStyle/>
              <a:p>
                <a:endParaRPr lang="en-US"/>
              </a:p>
            </p:txBody>
          </p:sp>
          <p:graphicFrame>
            <p:nvGraphicFramePr>
              <p:cNvPr id="20488" name="Object 75"/>
              <p:cNvGraphicFramePr>
                <a:graphicFrameLocks noChangeAspect="1"/>
              </p:cNvGraphicFramePr>
              <p:nvPr>
                <p:extLst>
                  <p:ext uri="{D42A27DB-BD31-4B8C-83A1-F6EECF244321}">
                    <p14:modId xmlns:p14="http://schemas.microsoft.com/office/powerpoint/2010/main" val="2644469149"/>
                  </p:ext>
                </p:extLst>
              </p:nvPr>
            </p:nvGraphicFramePr>
            <p:xfrm>
              <a:off x="4087" y="2848"/>
              <a:ext cx="145" cy="181"/>
            </p:xfrm>
            <a:graphic>
              <a:graphicData uri="http://schemas.openxmlformats.org/presentationml/2006/ole">
                <mc:AlternateContent xmlns:mc="http://schemas.openxmlformats.org/markup-compatibility/2006">
                  <mc:Choice xmlns:v="urn:schemas-microsoft-com:vml" Requires="v">
                    <p:oleObj spid="_x0000_s20517" name="Equation" r:id="rId9" imgW="139680" imgH="164880" progId="Equation.DSMT4">
                      <p:embed/>
                    </p:oleObj>
                  </mc:Choice>
                  <mc:Fallback>
                    <p:oleObj name="Equation" r:id="rId9" imgW="139680" imgH="164880" progId="Equation.DSMT4">
                      <p:embed/>
                      <p:pic>
                        <p:nvPicPr>
                          <p:cNvPr id="0" name="Object 7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87" y="2848"/>
                            <a:ext cx="145" cy="181"/>
                          </a:xfrm>
                          <a:prstGeom prst="rect">
                            <a:avLst/>
                          </a:prstGeom>
                          <a:noFill/>
                          <a:ln>
                            <a:noFill/>
                          </a:ln>
                          <a:effectLst/>
                        </p:spPr>
                      </p:pic>
                    </p:oleObj>
                  </mc:Fallback>
                </mc:AlternateContent>
              </a:graphicData>
            </a:graphic>
          </p:graphicFrame>
          <p:sp>
            <p:nvSpPr>
              <p:cNvPr id="20507" name="Oval 76"/>
              <p:cNvSpPr>
                <a:spLocks noChangeArrowheads="1"/>
              </p:cNvSpPr>
              <p:nvPr/>
            </p:nvSpPr>
            <p:spPr bwMode="auto">
              <a:xfrm>
                <a:off x="4122" y="3629"/>
                <a:ext cx="33" cy="35"/>
              </a:xfrm>
              <a:prstGeom prst="ellipse">
                <a:avLst/>
              </a:prstGeom>
              <a:solidFill>
                <a:schemeClr val="bg1"/>
              </a:solidFill>
              <a:ln w="12700">
                <a:solidFill>
                  <a:srgbClr val="0000CC"/>
                </a:solidFill>
                <a:round/>
                <a:headEnd type="none" w="sm" len="sm"/>
                <a:tailEnd type="none" w="sm" len="sm"/>
              </a:ln>
            </p:spPr>
            <p:txBody>
              <a:bodyPr wrap="none" anchor="ctr"/>
              <a:lstStyle/>
              <a:p>
                <a:endParaRPr lang="en-US"/>
              </a:p>
            </p:txBody>
          </p:sp>
          <p:sp>
            <p:nvSpPr>
              <p:cNvPr id="20508" name="Line 77"/>
              <p:cNvSpPr>
                <a:spLocks noChangeShapeType="1"/>
              </p:cNvSpPr>
              <p:nvPr/>
            </p:nvSpPr>
            <p:spPr bwMode="auto">
              <a:xfrm flipH="1">
                <a:off x="3050" y="3645"/>
                <a:ext cx="1095" cy="0"/>
              </a:xfrm>
              <a:prstGeom prst="line">
                <a:avLst/>
              </a:prstGeom>
              <a:noFill/>
              <a:ln w="57150">
                <a:solidFill>
                  <a:srgbClr val="0066FF"/>
                </a:solidFill>
                <a:prstDash val="dash"/>
                <a:round/>
                <a:headEnd type="none" w="sm" len="sm"/>
                <a:tailEnd type="none" w="sm" len="sm"/>
              </a:ln>
            </p:spPr>
            <p:txBody>
              <a:bodyPr wrap="none"/>
              <a:lstStyle/>
              <a:p>
                <a:endParaRPr lang="en-US"/>
              </a:p>
            </p:txBody>
          </p:sp>
          <p:sp>
            <p:nvSpPr>
              <p:cNvPr id="20509" name="Line 78"/>
              <p:cNvSpPr>
                <a:spLocks noChangeShapeType="1"/>
              </p:cNvSpPr>
              <p:nvPr/>
            </p:nvSpPr>
            <p:spPr bwMode="auto">
              <a:xfrm flipV="1">
                <a:off x="4144" y="3061"/>
                <a:ext cx="1" cy="1062"/>
              </a:xfrm>
              <a:prstGeom prst="line">
                <a:avLst/>
              </a:prstGeom>
              <a:noFill/>
              <a:ln w="12700">
                <a:solidFill>
                  <a:schemeClr val="tx1"/>
                </a:solidFill>
                <a:round/>
                <a:headEnd type="none" w="sm" len="sm"/>
                <a:tailEnd type="none" w="sm" len="sm"/>
              </a:ln>
            </p:spPr>
            <p:txBody>
              <a:bodyPr wrap="none"/>
              <a:lstStyle/>
              <a:p>
                <a:endParaRPr lang="en-US"/>
              </a:p>
            </p:txBody>
          </p:sp>
          <p:sp>
            <p:nvSpPr>
              <p:cNvPr id="20510" name="Text Box 79"/>
              <p:cNvSpPr txBox="1">
                <a:spLocks noChangeArrowheads="1"/>
              </p:cNvSpPr>
              <p:nvPr/>
            </p:nvSpPr>
            <p:spPr bwMode="auto">
              <a:xfrm>
                <a:off x="4436" y="3880"/>
                <a:ext cx="746" cy="252"/>
              </a:xfrm>
              <a:prstGeom prst="rect">
                <a:avLst/>
              </a:prstGeom>
              <a:noFill/>
              <a:ln w="12700">
                <a:noFill/>
                <a:miter lim="800000"/>
                <a:headEnd type="none" w="sm" len="sm"/>
                <a:tailEnd type="none" w="sm" len="sm"/>
              </a:ln>
            </p:spPr>
            <p:txBody>
              <a:bodyPr wrap="none">
                <a:spAutoFit/>
              </a:bodyPr>
              <a:lstStyle/>
              <a:p>
                <a:r>
                  <a:rPr lang="en-US" sz="2000" b="0" dirty="0"/>
                  <a:t>Top view</a:t>
                </a:r>
              </a:p>
            </p:txBody>
          </p:sp>
        </p:grpSp>
        <p:sp>
          <p:nvSpPr>
            <p:cNvPr id="20503" name="Line 143"/>
            <p:cNvSpPr>
              <a:spLocks noChangeShapeType="1"/>
            </p:cNvSpPr>
            <p:nvPr/>
          </p:nvSpPr>
          <p:spPr bwMode="auto">
            <a:xfrm flipV="1">
              <a:off x="5585933" y="3014034"/>
              <a:ext cx="838200" cy="558800"/>
            </a:xfrm>
            <a:prstGeom prst="line">
              <a:avLst/>
            </a:prstGeom>
            <a:noFill/>
            <a:ln w="12700">
              <a:solidFill>
                <a:schemeClr val="tx1"/>
              </a:solidFill>
              <a:round/>
              <a:headEnd/>
              <a:tailEnd/>
            </a:ln>
          </p:spPr>
          <p:txBody>
            <a:bodyPr/>
            <a:lstStyle/>
            <a:p>
              <a:endParaRPr lang="en-US"/>
            </a:p>
          </p:txBody>
        </p:sp>
        <p:sp>
          <p:nvSpPr>
            <p:cNvPr id="20504" name="Oval 144"/>
            <p:cNvSpPr>
              <a:spLocks noChangeArrowheads="1"/>
            </p:cNvSpPr>
            <p:nvPr/>
          </p:nvSpPr>
          <p:spPr bwMode="auto">
            <a:xfrm>
              <a:off x="6426200" y="2935767"/>
              <a:ext cx="88900" cy="88900"/>
            </a:xfrm>
            <a:prstGeom prst="ellipse">
              <a:avLst/>
            </a:prstGeom>
            <a:solidFill>
              <a:srgbClr val="FF3300"/>
            </a:solidFill>
            <a:ln w="9525">
              <a:solidFill>
                <a:schemeClr val="tx1"/>
              </a:solidFill>
              <a:round/>
              <a:headEnd/>
              <a:tailEnd/>
            </a:ln>
          </p:spPr>
          <p:txBody>
            <a:bodyPr wrap="none" anchor="ctr"/>
            <a:lstStyle/>
            <a:p>
              <a:endParaRPr lang="en-US"/>
            </a:p>
          </p:txBody>
        </p:sp>
        <p:sp>
          <p:nvSpPr>
            <p:cNvPr id="20505" name="Freeform 145"/>
            <p:cNvSpPr>
              <a:spLocks/>
            </p:cNvSpPr>
            <p:nvPr/>
          </p:nvSpPr>
          <p:spPr bwMode="auto">
            <a:xfrm>
              <a:off x="6064250" y="3263900"/>
              <a:ext cx="196850" cy="317500"/>
            </a:xfrm>
            <a:custGeom>
              <a:avLst/>
              <a:gdLst>
                <a:gd name="T0" fmla="*/ 0 w 124"/>
                <a:gd name="T1" fmla="*/ 0 h 200"/>
                <a:gd name="T2" fmla="*/ 2147483647 w 124"/>
                <a:gd name="T3" fmla="*/ 2147483647 h 200"/>
                <a:gd name="T4" fmla="*/ 2147483647 w 124"/>
                <a:gd name="T5" fmla="*/ 2147483647 h 200"/>
                <a:gd name="T6" fmla="*/ 2147483647 w 124"/>
                <a:gd name="T7" fmla="*/ 2147483647 h 200"/>
                <a:gd name="T8" fmla="*/ 0 60000 65536"/>
                <a:gd name="T9" fmla="*/ 0 60000 65536"/>
                <a:gd name="T10" fmla="*/ 0 60000 65536"/>
                <a:gd name="T11" fmla="*/ 0 60000 65536"/>
                <a:gd name="T12" fmla="*/ 0 w 124"/>
                <a:gd name="T13" fmla="*/ 0 h 200"/>
                <a:gd name="T14" fmla="*/ 124 w 124"/>
                <a:gd name="T15" fmla="*/ 200 h 200"/>
              </a:gdLst>
              <a:ahLst/>
              <a:cxnLst>
                <a:cxn ang="T8">
                  <a:pos x="T0" y="T1"/>
                </a:cxn>
                <a:cxn ang="T9">
                  <a:pos x="T2" y="T3"/>
                </a:cxn>
                <a:cxn ang="T10">
                  <a:pos x="T4" y="T5"/>
                </a:cxn>
                <a:cxn ang="T11">
                  <a:pos x="T6" y="T7"/>
                </a:cxn>
              </a:cxnLst>
              <a:rect l="T12" t="T13" r="T14" b="T15"/>
              <a:pathLst>
                <a:path w="124" h="200">
                  <a:moveTo>
                    <a:pt x="0" y="0"/>
                  </a:moveTo>
                  <a:cubicBezTo>
                    <a:pt x="12" y="6"/>
                    <a:pt x="53" y="16"/>
                    <a:pt x="72" y="36"/>
                  </a:cubicBezTo>
                  <a:cubicBezTo>
                    <a:pt x="91" y="56"/>
                    <a:pt x="108" y="93"/>
                    <a:pt x="116" y="120"/>
                  </a:cubicBezTo>
                  <a:cubicBezTo>
                    <a:pt x="124" y="147"/>
                    <a:pt x="119" y="183"/>
                    <a:pt x="120" y="200"/>
                  </a:cubicBezTo>
                </a:path>
              </a:pathLst>
            </a:custGeom>
            <a:noFill/>
            <a:ln w="12700">
              <a:solidFill>
                <a:schemeClr val="tx1"/>
              </a:solidFill>
              <a:round/>
              <a:headEnd/>
              <a:tailEnd/>
            </a:ln>
          </p:spPr>
          <p:txBody>
            <a:bodyPr/>
            <a:lstStyle/>
            <a:p>
              <a:endParaRPr lang="en-US"/>
            </a:p>
          </p:txBody>
        </p:sp>
        <p:graphicFrame>
          <p:nvGraphicFramePr>
            <p:cNvPr id="20484" name="Object 146"/>
            <p:cNvGraphicFramePr>
              <a:graphicFrameLocks noChangeAspect="1"/>
            </p:cNvGraphicFramePr>
            <p:nvPr/>
          </p:nvGraphicFramePr>
          <p:xfrm>
            <a:off x="6373813" y="3146425"/>
            <a:ext cx="227012" cy="358775"/>
          </p:xfrm>
          <a:graphic>
            <a:graphicData uri="http://schemas.openxmlformats.org/presentationml/2006/ole">
              <mc:AlternateContent xmlns:mc="http://schemas.openxmlformats.org/markup-compatibility/2006">
                <mc:Choice xmlns:v="urn:schemas-microsoft-com:vml" Requires="v">
                  <p:oleObj spid="_x0000_s20518" name="Equation" r:id="rId11" imgW="126720" imgH="203040" progId="Equation.DSMT4">
                    <p:embed/>
                  </p:oleObj>
                </mc:Choice>
                <mc:Fallback>
                  <p:oleObj name="Equation" r:id="rId11" imgW="126720" imgH="203040" progId="Equation.DSMT4">
                    <p:embed/>
                    <p:pic>
                      <p:nvPicPr>
                        <p:cNvPr id="0" name="Object 14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73813" y="3146425"/>
                          <a:ext cx="227012"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5" name="Object 147"/>
            <p:cNvGraphicFramePr>
              <a:graphicFrameLocks noChangeAspect="1"/>
            </p:cNvGraphicFramePr>
            <p:nvPr/>
          </p:nvGraphicFramePr>
          <p:xfrm>
            <a:off x="6680200" y="2638425"/>
            <a:ext cx="885825" cy="358775"/>
          </p:xfrm>
          <a:graphic>
            <a:graphicData uri="http://schemas.openxmlformats.org/presentationml/2006/ole">
              <mc:AlternateContent xmlns:mc="http://schemas.openxmlformats.org/markup-compatibility/2006">
                <mc:Choice xmlns:v="urn:schemas-microsoft-com:vml" Requires="v">
                  <p:oleObj spid="_x0000_s20519" name="Equation" r:id="rId13" imgW="495000" imgH="203040" progId="Equation.DSMT4">
                    <p:embed/>
                  </p:oleObj>
                </mc:Choice>
                <mc:Fallback>
                  <p:oleObj name="Equation" r:id="rId13" imgW="495000" imgH="203040" progId="Equation.DSMT4">
                    <p:embed/>
                    <p:pic>
                      <p:nvPicPr>
                        <p:cNvPr id="0" name="Object 14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680200" y="2638425"/>
                          <a:ext cx="885825"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6" name="Object 148"/>
            <p:cNvGraphicFramePr>
              <a:graphicFrameLocks noChangeAspect="1"/>
            </p:cNvGraphicFramePr>
            <p:nvPr/>
          </p:nvGraphicFramePr>
          <p:xfrm>
            <a:off x="5813425" y="2946400"/>
            <a:ext cx="203200" cy="223838"/>
          </p:xfrm>
          <a:graphic>
            <a:graphicData uri="http://schemas.openxmlformats.org/presentationml/2006/ole">
              <mc:AlternateContent xmlns:mc="http://schemas.openxmlformats.org/markup-compatibility/2006">
                <mc:Choice xmlns:v="urn:schemas-microsoft-com:vml" Requires="v">
                  <p:oleObj spid="_x0000_s20520" name="Equation" r:id="rId15" imgW="114120" imgH="126720" progId="Equation.DSMT4">
                    <p:embed/>
                  </p:oleObj>
                </mc:Choice>
                <mc:Fallback>
                  <p:oleObj name="Equation" r:id="rId15" imgW="114120" imgH="126720" progId="Equation.DSMT4">
                    <p:embed/>
                    <p:pic>
                      <p:nvPicPr>
                        <p:cNvPr id="0" name="Object 14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13425" y="2946400"/>
                          <a:ext cx="203200" cy="223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0500" name="Text Box 149"/>
          <p:cNvSpPr txBox="1">
            <a:spLocks noChangeArrowheads="1"/>
          </p:cNvSpPr>
          <p:nvPr/>
        </p:nvSpPr>
        <p:spPr bwMode="auto">
          <a:xfrm>
            <a:off x="3103397" y="5457707"/>
            <a:ext cx="6083781" cy="369332"/>
          </a:xfrm>
          <a:prstGeom prst="rect">
            <a:avLst/>
          </a:prstGeom>
          <a:noFill/>
          <a:ln w="9525">
            <a:noFill/>
            <a:miter lim="800000"/>
            <a:headEnd/>
            <a:tailEnd/>
          </a:ln>
        </p:spPr>
        <p:txBody>
          <a:bodyPr wrap="none">
            <a:spAutoFit/>
          </a:bodyPr>
          <a:lstStyle/>
          <a:p>
            <a:pPr algn="ctr"/>
            <a:r>
              <a:rPr lang="en-US" dirty="0"/>
              <a:t>Note: </a:t>
            </a:r>
            <a:r>
              <a:rPr lang="en-US" b="0" dirty="0"/>
              <a:t>A horizontal branch cut has been arbitrarily chosen.</a:t>
            </a:r>
          </a:p>
        </p:txBody>
      </p:sp>
      <p:sp>
        <p:nvSpPr>
          <p:cNvPr id="20501" name="TextBox 30"/>
          <p:cNvSpPr txBox="1">
            <a:spLocks noChangeArrowheads="1"/>
          </p:cNvSpPr>
          <p:nvPr/>
        </p:nvSpPr>
        <p:spPr bwMode="auto">
          <a:xfrm>
            <a:off x="2990686" y="6132015"/>
            <a:ext cx="7127336" cy="369332"/>
          </a:xfrm>
          <a:prstGeom prst="rect">
            <a:avLst/>
          </a:prstGeom>
          <a:noFill/>
          <a:ln w="9525">
            <a:noFill/>
            <a:miter lim="800000"/>
            <a:headEnd/>
            <a:tailEnd/>
          </a:ln>
        </p:spPr>
        <p:txBody>
          <a:bodyPr wrap="none">
            <a:spAutoFit/>
          </a:bodyPr>
          <a:lstStyle/>
          <a:p>
            <a:pPr algn="ctr"/>
            <a:r>
              <a:rPr lang="en-US" b="0" dirty="0"/>
              <a:t>A “ramp” or “escalator” now exists where the branch cut used to be. </a:t>
            </a:r>
          </a:p>
        </p:txBody>
      </p:sp>
      <p:sp>
        <p:nvSpPr>
          <p:cNvPr id="31" name="Slide Number Placeholder 30"/>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23</a:t>
            </a:fld>
            <a:endParaRPr lang="en-US" dirty="0"/>
          </a:p>
        </p:txBody>
      </p:sp>
      <p:graphicFrame>
        <p:nvGraphicFramePr>
          <p:cNvPr id="20489" name="Object 139"/>
          <p:cNvGraphicFramePr>
            <a:graphicFrameLocks noChangeAspect="1"/>
          </p:cNvGraphicFramePr>
          <p:nvPr>
            <p:extLst>
              <p:ext uri="{D42A27DB-BD31-4B8C-83A1-F6EECF244321}">
                <p14:modId xmlns:p14="http://schemas.microsoft.com/office/powerpoint/2010/main" val="583904040"/>
              </p:ext>
            </p:extLst>
          </p:nvPr>
        </p:nvGraphicFramePr>
        <p:xfrm>
          <a:off x="1888675" y="4527481"/>
          <a:ext cx="2398712" cy="358775"/>
        </p:xfrm>
        <a:graphic>
          <a:graphicData uri="http://schemas.openxmlformats.org/presentationml/2006/ole">
            <mc:AlternateContent xmlns:mc="http://schemas.openxmlformats.org/markup-compatibility/2006">
              <mc:Choice xmlns:v="urn:schemas-microsoft-com:vml" Requires="v">
                <p:oleObj spid="_x0000_s20521" name="Equation" r:id="rId17" imgW="1346040" imgH="203040" progId="Equation.DSMT4">
                  <p:embed/>
                </p:oleObj>
              </mc:Choice>
              <mc:Fallback>
                <p:oleObj name="Equation" r:id="rId17" imgW="1346040" imgH="203040" progId="Equation.DSMT4">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888675" y="4527481"/>
                        <a:ext cx="2398712" cy="358775"/>
                      </a:xfrm>
                      <a:prstGeom prst="rect">
                        <a:avLst/>
                      </a:prstGeom>
                      <a:solidFill>
                        <a:srgbClr val="FFFF99"/>
                      </a:solidFill>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9"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1520"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1521"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1522"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80262" name="Rectangle 6"/>
          <p:cNvSpPr>
            <a:spLocks noChangeArrowheads="1"/>
          </p:cNvSpPr>
          <p:nvPr/>
        </p:nvSpPr>
        <p:spPr bwMode="auto">
          <a:xfrm>
            <a:off x="2890839" y="98426"/>
            <a:ext cx="6100761" cy="654049"/>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Riemann Surface (cont.)</a:t>
            </a:r>
          </a:p>
        </p:txBody>
      </p:sp>
      <p:grpSp>
        <p:nvGrpSpPr>
          <p:cNvPr id="21524" name="Group 7"/>
          <p:cNvGrpSpPr>
            <a:grpSpLocks/>
          </p:cNvGrpSpPr>
          <p:nvPr/>
        </p:nvGrpSpPr>
        <p:grpSpPr bwMode="auto">
          <a:xfrm>
            <a:off x="2179639" y="5254626"/>
            <a:ext cx="2968625" cy="1312863"/>
            <a:chOff x="381" y="3350"/>
            <a:chExt cx="1870" cy="827"/>
          </a:xfrm>
        </p:grpSpPr>
        <p:sp>
          <p:nvSpPr>
            <p:cNvPr id="21555" name="Freeform 8"/>
            <p:cNvSpPr>
              <a:spLocks/>
            </p:cNvSpPr>
            <p:nvPr/>
          </p:nvSpPr>
          <p:spPr bwMode="auto">
            <a:xfrm>
              <a:off x="640" y="3458"/>
              <a:ext cx="1358" cy="400"/>
            </a:xfrm>
            <a:custGeom>
              <a:avLst/>
              <a:gdLst>
                <a:gd name="T0" fmla="*/ 0 w 1358"/>
                <a:gd name="T1" fmla="*/ 2 h 653"/>
                <a:gd name="T2" fmla="*/ 433 w 1358"/>
                <a:gd name="T3" fmla="*/ 16 h 653"/>
                <a:gd name="T4" fmla="*/ 718 w 1358"/>
                <a:gd name="T5" fmla="*/ 99 h 653"/>
                <a:gd name="T6" fmla="*/ 1002 w 1358"/>
                <a:gd name="T7" fmla="*/ 142 h 653"/>
                <a:gd name="T8" fmla="*/ 1358 w 1358"/>
                <a:gd name="T9" fmla="*/ 149 h 653"/>
                <a:gd name="T10" fmla="*/ 0 60000 65536"/>
                <a:gd name="T11" fmla="*/ 0 60000 65536"/>
                <a:gd name="T12" fmla="*/ 0 60000 65536"/>
                <a:gd name="T13" fmla="*/ 0 60000 65536"/>
                <a:gd name="T14" fmla="*/ 0 60000 65536"/>
                <a:gd name="T15" fmla="*/ 0 w 1358"/>
                <a:gd name="T16" fmla="*/ 0 h 653"/>
                <a:gd name="T17" fmla="*/ 1358 w 1358"/>
                <a:gd name="T18" fmla="*/ 653 h 653"/>
              </a:gdLst>
              <a:ahLst/>
              <a:cxnLst>
                <a:cxn ang="T10">
                  <a:pos x="T0" y="T1"/>
                </a:cxn>
                <a:cxn ang="T11">
                  <a:pos x="T2" y="T3"/>
                </a:cxn>
                <a:cxn ang="T12">
                  <a:pos x="T4" y="T5"/>
                </a:cxn>
                <a:cxn ang="T13">
                  <a:pos x="T6" y="T7"/>
                </a:cxn>
                <a:cxn ang="T14">
                  <a:pos x="T8" y="T9"/>
                </a:cxn>
              </a:cxnLst>
              <a:rect l="T15" t="T16" r="T17" b="T18"/>
              <a:pathLst>
                <a:path w="1358" h="653">
                  <a:moveTo>
                    <a:pt x="0" y="10"/>
                  </a:moveTo>
                  <a:cubicBezTo>
                    <a:pt x="72" y="20"/>
                    <a:pt x="313" y="0"/>
                    <a:pt x="433" y="70"/>
                  </a:cubicBezTo>
                  <a:cubicBezTo>
                    <a:pt x="553" y="140"/>
                    <a:pt x="623" y="342"/>
                    <a:pt x="718" y="433"/>
                  </a:cubicBezTo>
                  <a:cubicBezTo>
                    <a:pt x="813" y="524"/>
                    <a:pt x="895" y="583"/>
                    <a:pt x="1002" y="618"/>
                  </a:cubicBezTo>
                  <a:cubicBezTo>
                    <a:pt x="1109" y="653"/>
                    <a:pt x="1284" y="640"/>
                    <a:pt x="1358" y="646"/>
                  </a:cubicBezTo>
                </a:path>
              </a:pathLst>
            </a:custGeom>
            <a:noFill/>
            <a:ln w="28575" cap="flat" cmpd="sng">
              <a:solidFill>
                <a:schemeClr val="tx1"/>
              </a:solidFill>
              <a:prstDash val="solid"/>
              <a:round/>
              <a:headEnd type="none" w="sm" len="sm"/>
              <a:tailEnd type="none" w="sm" len="sm"/>
            </a:ln>
          </p:spPr>
          <p:txBody>
            <a:bodyPr wrap="none"/>
            <a:lstStyle/>
            <a:p>
              <a:endParaRPr lang="en-US"/>
            </a:p>
          </p:txBody>
        </p:sp>
        <p:sp>
          <p:nvSpPr>
            <p:cNvPr id="21556" name="Freeform 9"/>
            <p:cNvSpPr>
              <a:spLocks/>
            </p:cNvSpPr>
            <p:nvPr/>
          </p:nvSpPr>
          <p:spPr bwMode="auto">
            <a:xfrm flipH="1">
              <a:off x="610" y="3458"/>
              <a:ext cx="1358" cy="412"/>
            </a:xfrm>
            <a:custGeom>
              <a:avLst/>
              <a:gdLst>
                <a:gd name="T0" fmla="*/ 0 w 1358"/>
                <a:gd name="T1" fmla="*/ 3 h 653"/>
                <a:gd name="T2" fmla="*/ 433 w 1358"/>
                <a:gd name="T3" fmla="*/ 18 h 653"/>
                <a:gd name="T4" fmla="*/ 718 w 1358"/>
                <a:gd name="T5" fmla="*/ 109 h 653"/>
                <a:gd name="T6" fmla="*/ 1002 w 1358"/>
                <a:gd name="T7" fmla="*/ 155 h 653"/>
                <a:gd name="T8" fmla="*/ 1358 w 1358"/>
                <a:gd name="T9" fmla="*/ 162 h 653"/>
                <a:gd name="T10" fmla="*/ 0 60000 65536"/>
                <a:gd name="T11" fmla="*/ 0 60000 65536"/>
                <a:gd name="T12" fmla="*/ 0 60000 65536"/>
                <a:gd name="T13" fmla="*/ 0 60000 65536"/>
                <a:gd name="T14" fmla="*/ 0 60000 65536"/>
                <a:gd name="T15" fmla="*/ 0 w 1358"/>
                <a:gd name="T16" fmla="*/ 0 h 653"/>
                <a:gd name="T17" fmla="*/ 1358 w 1358"/>
                <a:gd name="T18" fmla="*/ 653 h 653"/>
              </a:gdLst>
              <a:ahLst/>
              <a:cxnLst>
                <a:cxn ang="T10">
                  <a:pos x="T0" y="T1"/>
                </a:cxn>
                <a:cxn ang="T11">
                  <a:pos x="T2" y="T3"/>
                </a:cxn>
                <a:cxn ang="T12">
                  <a:pos x="T4" y="T5"/>
                </a:cxn>
                <a:cxn ang="T13">
                  <a:pos x="T6" y="T7"/>
                </a:cxn>
                <a:cxn ang="T14">
                  <a:pos x="T8" y="T9"/>
                </a:cxn>
              </a:cxnLst>
              <a:rect l="T15" t="T16" r="T17" b="T18"/>
              <a:pathLst>
                <a:path w="1358" h="653">
                  <a:moveTo>
                    <a:pt x="0" y="10"/>
                  </a:moveTo>
                  <a:cubicBezTo>
                    <a:pt x="72" y="20"/>
                    <a:pt x="313" y="0"/>
                    <a:pt x="433" y="70"/>
                  </a:cubicBezTo>
                  <a:cubicBezTo>
                    <a:pt x="553" y="140"/>
                    <a:pt x="623" y="342"/>
                    <a:pt x="718" y="433"/>
                  </a:cubicBezTo>
                  <a:cubicBezTo>
                    <a:pt x="813" y="524"/>
                    <a:pt x="895" y="583"/>
                    <a:pt x="1002" y="618"/>
                  </a:cubicBezTo>
                  <a:cubicBezTo>
                    <a:pt x="1109" y="653"/>
                    <a:pt x="1284" y="640"/>
                    <a:pt x="1358" y="646"/>
                  </a:cubicBezTo>
                </a:path>
              </a:pathLst>
            </a:custGeom>
            <a:noFill/>
            <a:ln w="28575" cap="flat" cmpd="sng">
              <a:solidFill>
                <a:schemeClr val="tx1"/>
              </a:solidFill>
              <a:prstDash val="solid"/>
              <a:round/>
              <a:headEnd type="none" w="sm" len="sm"/>
              <a:tailEnd type="none" w="sm" len="sm"/>
            </a:ln>
          </p:spPr>
          <p:txBody>
            <a:bodyPr wrap="none"/>
            <a:lstStyle/>
            <a:p>
              <a:endParaRPr lang="en-US"/>
            </a:p>
          </p:txBody>
        </p:sp>
        <p:graphicFrame>
          <p:nvGraphicFramePr>
            <p:cNvPr id="21514" name="Object 10"/>
            <p:cNvGraphicFramePr>
              <a:graphicFrameLocks noChangeAspect="1"/>
            </p:cNvGraphicFramePr>
            <p:nvPr/>
          </p:nvGraphicFramePr>
          <p:xfrm>
            <a:off x="2084" y="3350"/>
            <a:ext cx="156" cy="156"/>
          </p:xfrm>
          <a:graphic>
            <a:graphicData uri="http://schemas.openxmlformats.org/presentationml/2006/ole">
              <mc:AlternateContent xmlns:mc="http://schemas.openxmlformats.org/markup-compatibility/2006">
                <mc:Choice xmlns:v="urn:schemas-microsoft-com:vml" Requires="v">
                  <p:oleObj spid="_x0000_s21554" name="Equation" r:id="rId3" imgW="164880" imgH="164880" progId="Equation.DSMT4">
                    <p:embed/>
                  </p:oleObj>
                </mc:Choice>
                <mc:Fallback>
                  <p:oleObj name="Equation" r:id="rId3" imgW="164880" imgH="164880" progId="Equation.DSMT4">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4" y="3350"/>
                          <a:ext cx="156"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5" name="Object 11"/>
            <p:cNvGraphicFramePr>
              <a:graphicFrameLocks noChangeAspect="1"/>
            </p:cNvGraphicFramePr>
            <p:nvPr/>
          </p:nvGraphicFramePr>
          <p:xfrm>
            <a:off x="2107" y="3801"/>
            <a:ext cx="144" cy="156"/>
          </p:xfrm>
          <a:graphic>
            <a:graphicData uri="http://schemas.openxmlformats.org/presentationml/2006/ole">
              <mc:AlternateContent xmlns:mc="http://schemas.openxmlformats.org/markup-compatibility/2006">
                <mc:Choice xmlns:v="urn:schemas-microsoft-com:vml" Requires="v">
                  <p:oleObj spid="_x0000_s21555" name="Equation" r:id="rId5" imgW="152280" imgH="164880" progId="Equation.DSMT4">
                    <p:embed/>
                  </p:oleObj>
                </mc:Choice>
                <mc:Fallback>
                  <p:oleObj name="Equation" r:id="rId5" imgW="152280" imgH="164880" progId="Equation.DSMT4">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7" y="3801"/>
                          <a:ext cx="144"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6" name="Object 12"/>
            <p:cNvGraphicFramePr>
              <a:graphicFrameLocks noChangeAspect="1"/>
            </p:cNvGraphicFramePr>
            <p:nvPr/>
          </p:nvGraphicFramePr>
          <p:xfrm>
            <a:off x="422" y="3353"/>
            <a:ext cx="144" cy="156"/>
          </p:xfrm>
          <a:graphic>
            <a:graphicData uri="http://schemas.openxmlformats.org/presentationml/2006/ole">
              <mc:AlternateContent xmlns:mc="http://schemas.openxmlformats.org/markup-compatibility/2006">
                <mc:Choice xmlns:v="urn:schemas-microsoft-com:vml" Requires="v">
                  <p:oleObj spid="_x0000_s21556" name="Equation" r:id="rId7" imgW="152280" imgH="164880" progId="Equation.DSMT4">
                    <p:embed/>
                  </p:oleObj>
                </mc:Choice>
                <mc:Fallback>
                  <p:oleObj name="Equation" r:id="rId7" imgW="152280" imgH="164880" progId="Equation.DSMT4">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2" y="3353"/>
                          <a:ext cx="144"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7" name="Object 13"/>
            <p:cNvGraphicFramePr>
              <a:graphicFrameLocks noChangeAspect="1"/>
            </p:cNvGraphicFramePr>
            <p:nvPr/>
          </p:nvGraphicFramePr>
          <p:xfrm>
            <a:off x="381" y="3794"/>
            <a:ext cx="156" cy="156"/>
          </p:xfrm>
          <a:graphic>
            <a:graphicData uri="http://schemas.openxmlformats.org/presentationml/2006/ole">
              <mc:AlternateContent xmlns:mc="http://schemas.openxmlformats.org/markup-compatibility/2006">
                <mc:Choice xmlns:v="urn:schemas-microsoft-com:vml" Requires="v">
                  <p:oleObj spid="_x0000_s21557" name="Equation" r:id="rId9" imgW="164880" imgH="164880" progId="Equation.DSMT4">
                    <p:embed/>
                  </p:oleObj>
                </mc:Choice>
                <mc:Fallback>
                  <p:oleObj name="Equation" r:id="rId9" imgW="164880" imgH="164880" progId="Equation.DSMT4">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1" y="3794"/>
                          <a:ext cx="156"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57" name="Text Box 14"/>
            <p:cNvSpPr txBox="1">
              <a:spLocks noChangeArrowheads="1"/>
            </p:cNvSpPr>
            <p:nvPr/>
          </p:nvSpPr>
          <p:spPr bwMode="auto">
            <a:xfrm>
              <a:off x="922" y="3925"/>
              <a:ext cx="809" cy="252"/>
            </a:xfrm>
            <a:prstGeom prst="rect">
              <a:avLst/>
            </a:prstGeom>
            <a:noFill/>
            <a:ln w="12700">
              <a:noFill/>
              <a:miter lim="800000"/>
              <a:headEnd type="none" w="sm" len="sm"/>
              <a:tailEnd type="none" w="sm" len="sm"/>
            </a:ln>
          </p:spPr>
          <p:txBody>
            <a:bodyPr wrap="none">
              <a:spAutoFit/>
            </a:bodyPr>
            <a:lstStyle/>
            <a:p>
              <a:r>
                <a:rPr lang="en-US" sz="2000" b="0" dirty="0">
                  <a:solidFill>
                    <a:srgbClr val="FF0000"/>
                  </a:solidFill>
                </a:rPr>
                <a:t>Side view</a:t>
              </a:r>
            </a:p>
          </p:txBody>
        </p:sp>
      </p:grpSp>
      <p:grpSp>
        <p:nvGrpSpPr>
          <p:cNvPr id="21525" name="Group 15"/>
          <p:cNvGrpSpPr>
            <a:grpSpLocks/>
          </p:cNvGrpSpPr>
          <p:nvPr/>
        </p:nvGrpSpPr>
        <p:grpSpPr bwMode="auto">
          <a:xfrm>
            <a:off x="6200779" y="4559300"/>
            <a:ext cx="3836989" cy="2025650"/>
            <a:chOff x="3026" y="2856"/>
            <a:chExt cx="2417" cy="1276"/>
          </a:xfrm>
        </p:grpSpPr>
        <p:graphicFrame>
          <p:nvGraphicFramePr>
            <p:cNvPr id="21512" name="Object 16"/>
            <p:cNvGraphicFramePr>
              <a:graphicFrameLocks noChangeAspect="1"/>
            </p:cNvGraphicFramePr>
            <p:nvPr/>
          </p:nvGraphicFramePr>
          <p:xfrm>
            <a:off x="5332" y="3581"/>
            <a:ext cx="111" cy="130"/>
          </p:xfrm>
          <a:graphic>
            <a:graphicData uri="http://schemas.openxmlformats.org/presentationml/2006/ole">
              <mc:AlternateContent xmlns:mc="http://schemas.openxmlformats.org/markup-compatibility/2006">
                <mc:Choice xmlns:v="urn:schemas-microsoft-com:vml" Requires="v">
                  <p:oleObj spid="_x0000_s21558" name="Equation" r:id="rId11" imgW="126720" imgH="139680" progId="Equation.DSMT4">
                    <p:embed/>
                  </p:oleObj>
                </mc:Choice>
                <mc:Fallback>
                  <p:oleObj name="Equation" r:id="rId11" imgW="126720" imgH="139680" progId="Equation.DSMT4">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2" y="3581"/>
                          <a:ext cx="111" cy="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50" name="Line 17"/>
            <p:cNvSpPr>
              <a:spLocks noChangeShapeType="1"/>
            </p:cNvSpPr>
            <p:nvPr/>
          </p:nvSpPr>
          <p:spPr bwMode="auto">
            <a:xfrm>
              <a:off x="3026" y="3647"/>
              <a:ext cx="2221" cy="0"/>
            </a:xfrm>
            <a:prstGeom prst="line">
              <a:avLst/>
            </a:prstGeom>
            <a:noFill/>
            <a:ln w="12700">
              <a:solidFill>
                <a:schemeClr val="tx1"/>
              </a:solidFill>
              <a:round/>
              <a:headEnd type="none" w="sm" len="sm"/>
              <a:tailEnd type="none" w="sm" len="sm"/>
            </a:ln>
          </p:spPr>
          <p:txBody>
            <a:bodyPr wrap="none"/>
            <a:lstStyle/>
            <a:p>
              <a:endParaRPr lang="en-US"/>
            </a:p>
          </p:txBody>
        </p:sp>
        <p:graphicFrame>
          <p:nvGraphicFramePr>
            <p:cNvPr id="21513" name="Object 18"/>
            <p:cNvGraphicFramePr>
              <a:graphicFrameLocks noChangeAspect="1"/>
            </p:cNvGraphicFramePr>
            <p:nvPr/>
          </p:nvGraphicFramePr>
          <p:xfrm>
            <a:off x="4088" y="2856"/>
            <a:ext cx="122" cy="153"/>
          </p:xfrm>
          <a:graphic>
            <a:graphicData uri="http://schemas.openxmlformats.org/presentationml/2006/ole">
              <mc:AlternateContent xmlns:mc="http://schemas.openxmlformats.org/markup-compatibility/2006">
                <mc:Choice xmlns:v="urn:schemas-microsoft-com:vml" Requires="v">
                  <p:oleObj spid="_x0000_s21559" name="Equation" r:id="rId13" imgW="139680" imgH="164880" progId="Equation.DSMT4">
                    <p:embed/>
                  </p:oleObj>
                </mc:Choice>
                <mc:Fallback>
                  <p:oleObj name="Equation" r:id="rId13" imgW="139680" imgH="164880" progId="Equation.DSMT4">
                    <p:embed/>
                    <p:pic>
                      <p:nvPicPr>
                        <p:cNvPr id="0" name="Object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88" y="2856"/>
                          <a:ext cx="122" cy="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51" name="Oval 19"/>
            <p:cNvSpPr>
              <a:spLocks noChangeArrowheads="1"/>
            </p:cNvSpPr>
            <p:nvPr/>
          </p:nvSpPr>
          <p:spPr bwMode="auto">
            <a:xfrm>
              <a:off x="4122" y="3629"/>
              <a:ext cx="33" cy="35"/>
            </a:xfrm>
            <a:prstGeom prst="ellipse">
              <a:avLst/>
            </a:prstGeom>
            <a:solidFill>
              <a:schemeClr val="bg1"/>
            </a:solidFill>
            <a:ln w="12700">
              <a:solidFill>
                <a:srgbClr val="0000CC"/>
              </a:solidFill>
              <a:round/>
              <a:headEnd type="none" w="sm" len="sm"/>
              <a:tailEnd type="none" w="sm" len="sm"/>
            </a:ln>
          </p:spPr>
          <p:txBody>
            <a:bodyPr wrap="none" anchor="ctr"/>
            <a:lstStyle/>
            <a:p>
              <a:endParaRPr lang="en-US"/>
            </a:p>
          </p:txBody>
        </p:sp>
        <p:sp>
          <p:nvSpPr>
            <p:cNvPr id="21552" name="Line 20"/>
            <p:cNvSpPr>
              <a:spLocks noChangeShapeType="1"/>
            </p:cNvSpPr>
            <p:nvPr/>
          </p:nvSpPr>
          <p:spPr bwMode="auto">
            <a:xfrm flipH="1">
              <a:off x="3050" y="3645"/>
              <a:ext cx="1095" cy="0"/>
            </a:xfrm>
            <a:prstGeom prst="line">
              <a:avLst/>
            </a:prstGeom>
            <a:noFill/>
            <a:ln w="38100">
              <a:solidFill>
                <a:srgbClr val="0066FF"/>
              </a:solidFill>
              <a:prstDash val="dash"/>
              <a:round/>
              <a:headEnd type="none" w="sm" len="sm"/>
              <a:tailEnd type="none" w="sm" len="sm"/>
            </a:ln>
          </p:spPr>
          <p:txBody>
            <a:bodyPr wrap="none"/>
            <a:lstStyle/>
            <a:p>
              <a:endParaRPr lang="en-US"/>
            </a:p>
          </p:txBody>
        </p:sp>
        <p:sp>
          <p:nvSpPr>
            <p:cNvPr id="21553" name="Line 21"/>
            <p:cNvSpPr>
              <a:spLocks noChangeShapeType="1"/>
            </p:cNvSpPr>
            <p:nvPr/>
          </p:nvSpPr>
          <p:spPr bwMode="auto">
            <a:xfrm flipV="1">
              <a:off x="4144" y="3061"/>
              <a:ext cx="1" cy="1062"/>
            </a:xfrm>
            <a:prstGeom prst="line">
              <a:avLst/>
            </a:prstGeom>
            <a:noFill/>
            <a:ln w="12700">
              <a:solidFill>
                <a:schemeClr val="tx1"/>
              </a:solidFill>
              <a:round/>
              <a:headEnd type="none" w="sm" len="sm"/>
              <a:tailEnd type="none" w="sm" len="sm"/>
            </a:ln>
          </p:spPr>
          <p:txBody>
            <a:bodyPr wrap="none"/>
            <a:lstStyle/>
            <a:p>
              <a:endParaRPr lang="en-US"/>
            </a:p>
          </p:txBody>
        </p:sp>
        <p:sp>
          <p:nvSpPr>
            <p:cNvPr id="21554" name="Text Box 22"/>
            <p:cNvSpPr txBox="1">
              <a:spLocks noChangeArrowheads="1"/>
            </p:cNvSpPr>
            <p:nvPr/>
          </p:nvSpPr>
          <p:spPr bwMode="auto">
            <a:xfrm>
              <a:off x="4436" y="3880"/>
              <a:ext cx="746" cy="252"/>
            </a:xfrm>
            <a:prstGeom prst="rect">
              <a:avLst/>
            </a:prstGeom>
            <a:noFill/>
            <a:ln w="12700">
              <a:noFill/>
              <a:miter lim="800000"/>
              <a:headEnd type="none" w="sm" len="sm"/>
              <a:tailEnd type="none" w="sm" len="sm"/>
            </a:ln>
          </p:spPr>
          <p:txBody>
            <a:bodyPr wrap="none">
              <a:spAutoFit/>
            </a:bodyPr>
            <a:lstStyle/>
            <a:p>
              <a:r>
                <a:rPr lang="en-US" sz="2000" b="0" dirty="0">
                  <a:solidFill>
                    <a:srgbClr val="FF0000"/>
                  </a:solidFill>
                </a:rPr>
                <a:t>Top view</a:t>
              </a:r>
            </a:p>
          </p:txBody>
        </p:sp>
      </p:grpSp>
      <p:grpSp>
        <p:nvGrpSpPr>
          <p:cNvPr id="21526" name="Group 58"/>
          <p:cNvGrpSpPr>
            <a:grpSpLocks/>
          </p:cNvGrpSpPr>
          <p:nvPr/>
        </p:nvGrpSpPr>
        <p:grpSpPr bwMode="auto">
          <a:xfrm>
            <a:off x="2038350" y="1545792"/>
            <a:ext cx="7778830" cy="3057958"/>
            <a:chOff x="324" y="737"/>
            <a:chExt cx="5102" cy="2091"/>
          </a:xfrm>
        </p:grpSpPr>
        <p:grpSp>
          <p:nvGrpSpPr>
            <p:cNvPr id="21528" name="Group 23"/>
            <p:cNvGrpSpPr>
              <a:grpSpLocks/>
            </p:cNvGrpSpPr>
            <p:nvPr/>
          </p:nvGrpSpPr>
          <p:grpSpPr bwMode="auto">
            <a:xfrm>
              <a:off x="324" y="737"/>
              <a:ext cx="5102" cy="2091"/>
              <a:chOff x="444" y="785"/>
              <a:chExt cx="5102" cy="2091"/>
            </a:xfrm>
          </p:grpSpPr>
          <p:sp>
            <p:nvSpPr>
              <p:cNvPr id="21530" name="AutoShape 24"/>
              <p:cNvSpPr>
                <a:spLocks noChangeArrowheads="1"/>
              </p:cNvSpPr>
              <p:nvPr/>
            </p:nvSpPr>
            <p:spPr bwMode="auto">
              <a:xfrm>
                <a:off x="444" y="1734"/>
                <a:ext cx="4779" cy="1142"/>
              </a:xfrm>
              <a:prstGeom prst="parallelogram">
                <a:avLst>
                  <a:gd name="adj" fmla="val 108939"/>
                </a:avLst>
              </a:prstGeom>
              <a:solidFill>
                <a:srgbClr val="6699FF"/>
              </a:solidFill>
              <a:ln w="12700">
                <a:solidFill>
                  <a:srgbClr val="0066FF"/>
                </a:solidFill>
                <a:miter lim="800000"/>
                <a:headEnd type="none" w="sm" len="sm"/>
                <a:tailEnd type="none" w="sm" len="sm"/>
              </a:ln>
            </p:spPr>
            <p:txBody>
              <a:bodyPr wrap="none" anchor="ctr"/>
              <a:lstStyle/>
              <a:p>
                <a:endParaRPr lang="en-US"/>
              </a:p>
            </p:txBody>
          </p:sp>
          <p:graphicFrame>
            <p:nvGraphicFramePr>
              <p:cNvPr id="21506" name="Object 25"/>
              <p:cNvGraphicFramePr>
                <a:graphicFrameLocks noChangeAspect="1"/>
              </p:cNvGraphicFramePr>
              <p:nvPr/>
            </p:nvGraphicFramePr>
            <p:xfrm>
              <a:off x="3848" y="785"/>
              <a:ext cx="190" cy="209"/>
            </p:xfrm>
            <a:graphic>
              <a:graphicData uri="http://schemas.openxmlformats.org/presentationml/2006/ole">
                <mc:AlternateContent xmlns:mc="http://schemas.openxmlformats.org/markup-compatibility/2006">
                  <mc:Choice xmlns:v="urn:schemas-microsoft-com:vml" Requires="v">
                    <p:oleObj spid="_x0000_s21560" name="Equation" r:id="rId15" imgW="126720" imgH="139680" progId="Equation.DSMT4">
                      <p:embed/>
                    </p:oleObj>
                  </mc:Choice>
                  <mc:Fallback>
                    <p:oleObj name="Equation" r:id="rId15" imgW="126720" imgH="139680" progId="Equation.DSMT4">
                      <p:embed/>
                      <p:pic>
                        <p:nvPicPr>
                          <p:cNvPr id="0" name="Object 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48" y="785"/>
                            <a:ext cx="190" cy="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7" name="Object 26"/>
              <p:cNvGraphicFramePr>
                <a:graphicFrameLocks noChangeAspect="1"/>
              </p:cNvGraphicFramePr>
              <p:nvPr/>
            </p:nvGraphicFramePr>
            <p:xfrm>
              <a:off x="690" y="1468"/>
              <a:ext cx="209" cy="247"/>
            </p:xfrm>
            <a:graphic>
              <a:graphicData uri="http://schemas.openxmlformats.org/presentationml/2006/ole">
                <mc:AlternateContent xmlns:mc="http://schemas.openxmlformats.org/markup-compatibility/2006">
                  <mc:Choice xmlns:v="urn:schemas-microsoft-com:vml" Requires="v">
                    <p:oleObj spid="_x0000_s21561" name="Equation" r:id="rId16" imgW="139680" imgH="164880" progId="Equation.DSMT4">
                      <p:embed/>
                    </p:oleObj>
                  </mc:Choice>
                  <mc:Fallback>
                    <p:oleObj name="Equation" r:id="rId16" imgW="139680" imgH="164880" progId="Equation.DSMT4">
                      <p:embed/>
                      <p:pic>
                        <p:nvPicPr>
                          <p:cNvPr id="0" name="Object 2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90" y="1468"/>
                            <a:ext cx="209" cy="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8" name="Object 27"/>
              <p:cNvGraphicFramePr>
                <a:graphicFrameLocks noChangeAspect="1"/>
              </p:cNvGraphicFramePr>
              <p:nvPr/>
            </p:nvGraphicFramePr>
            <p:xfrm>
              <a:off x="3277" y="2413"/>
              <a:ext cx="144" cy="156"/>
            </p:xfrm>
            <a:graphic>
              <a:graphicData uri="http://schemas.openxmlformats.org/presentationml/2006/ole">
                <mc:AlternateContent xmlns:mc="http://schemas.openxmlformats.org/markup-compatibility/2006">
                  <mc:Choice xmlns:v="urn:schemas-microsoft-com:vml" Requires="v">
                    <p:oleObj spid="_x0000_s21562" name="Equation" r:id="rId17" imgW="152280" imgH="164880" progId="Equation.DSMT4">
                      <p:embed/>
                    </p:oleObj>
                  </mc:Choice>
                  <mc:Fallback>
                    <p:oleObj name="Equation" r:id="rId17" imgW="152280" imgH="164880" progId="Equation.DSMT4">
                      <p:embed/>
                      <p:pic>
                        <p:nvPicPr>
                          <p:cNvPr id="0" name="Object 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7" y="2413"/>
                            <a:ext cx="144"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9" name="Object 28"/>
              <p:cNvGraphicFramePr>
                <a:graphicFrameLocks noChangeAspect="1"/>
              </p:cNvGraphicFramePr>
              <p:nvPr/>
            </p:nvGraphicFramePr>
            <p:xfrm>
              <a:off x="1402" y="2423"/>
              <a:ext cx="156" cy="156"/>
            </p:xfrm>
            <a:graphic>
              <a:graphicData uri="http://schemas.openxmlformats.org/presentationml/2006/ole">
                <mc:AlternateContent xmlns:mc="http://schemas.openxmlformats.org/markup-compatibility/2006">
                  <mc:Choice xmlns:v="urn:schemas-microsoft-com:vml" Requires="v">
                    <p:oleObj spid="_x0000_s21563" name="Equation" r:id="rId18" imgW="164880" imgH="164880" progId="Equation.DSMT4">
                      <p:embed/>
                    </p:oleObj>
                  </mc:Choice>
                  <mc:Fallback>
                    <p:oleObj name="Equation" r:id="rId18" imgW="164880" imgH="164880" progId="Equation.DSMT4">
                      <p:embed/>
                      <p:pic>
                        <p:nvPicPr>
                          <p:cNvPr id="0" name="Object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02" y="2423"/>
                            <a:ext cx="156"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32" name="Text Box 30"/>
              <p:cNvSpPr txBox="1">
                <a:spLocks noChangeArrowheads="1"/>
              </p:cNvSpPr>
              <p:nvPr/>
            </p:nvSpPr>
            <p:spPr bwMode="auto">
              <a:xfrm>
                <a:off x="4893" y="2062"/>
                <a:ext cx="653" cy="274"/>
              </a:xfrm>
              <a:prstGeom prst="rect">
                <a:avLst/>
              </a:prstGeom>
              <a:noFill/>
              <a:ln w="12700">
                <a:noFill/>
                <a:miter lim="800000"/>
                <a:headEnd type="none" w="sm" len="sm"/>
                <a:tailEnd type="none" w="sm" len="sm"/>
              </a:ln>
            </p:spPr>
            <p:txBody>
              <a:bodyPr wrap="none">
                <a:spAutoFit/>
              </a:bodyPr>
              <a:lstStyle/>
              <a:p>
                <a:r>
                  <a:rPr lang="en-US" sz="2000" b="0" dirty="0"/>
                  <a:t>Bottom</a:t>
                </a:r>
              </a:p>
            </p:txBody>
          </p:sp>
          <p:sp>
            <p:nvSpPr>
              <p:cNvPr id="21533" name="Freeform 31"/>
              <p:cNvSpPr>
                <a:spLocks/>
              </p:cNvSpPr>
              <p:nvPr/>
            </p:nvSpPr>
            <p:spPr bwMode="auto">
              <a:xfrm>
                <a:off x="1619" y="2200"/>
                <a:ext cx="1358" cy="400"/>
              </a:xfrm>
              <a:custGeom>
                <a:avLst/>
                <a:gdLst>
                  <a:gd name="T0" fmla="*/ 0 w 1358"/>
                  <a:gd name="T1" fmla="*/ 2 h 653"/>
                  <a:gd name="T2" fmla="*/ 433 w 1358"/>
                  <a:gd name="T3" fmla="*/ 16 h 653"/>
                  <a:gd name="T4" fmla="*/ 718 w 1358"/>
                  <a:gd name="T5" fmla="*/ 99 h 653"/>
                  <a:gd name="T6" fmla="*/ 1002 w 1358"/>
                  <a:gd name="T7" fmla="*/ 142 h 653"/>
                  <a:gd name="T8" fmla="*/ 1358 w 1358"/>
                  <a:gd name="T9" fmla="*/ 149 h 653"/>
                  <a:gd name="T10" fmla="*/ 0 60000 65536"/>
                  <a:gd name="T11" fmla="*/ 0 60000 65536"/>
                  <a:gd name="T12" fmla="*/ 0 60000 65536"/>
                  <a:gd name="T13" fmla="*/ 0 60000 65536"/>
                  <a:gd name="T14" fmla="*/ 0 60000 65536"/>
                  <a:gd name="T15" fmla="*/ 0 w 1358"/>
                  <a:gd name="T16" fmla="*/ 0 h 653"/>
                  <a:gd name="T17" fmla="*/ 1358 w 1358"/>
                  <a:gd name="T18" fmla="*/ 653 h 653"/>
                </a:gdLst>
                <a:ahLst/>
                <a:cxnLst>
                  <a:cxn ang="T10">
                    <a:pos x="T0" y="T1"/>
                  </a:cxn>
                  <a:cxn ang="T11">
                    <a:pos x="T2" y="T3"/>
                  </a:cxn>
                  <a:cxn ang="T12">
                    <a:pos x="T4" y="T5"/>
                  </a:cxn>
                  <a:cxn ang="T13">
                    <a:pos x="T6" y="T7"/>
                  </a:cxn>
                  <a:cxn ang="T14">
                    <a:pos x="T8" y="T9"/>
                  </a:cxn>
                </a:cxnLst>
                <a:rect l="T15" t="T16" r="T17" b="T18"/>
                <a:pathLst>
                  <a:path w="1358" h="653">
                    <a:moveTo>
                      <a:pt x="0" y="10"/>
                    </a:moveTo>
                    <a:cubicBezTo>
                      <a:pt x="72" y="20"/>
                      <a:pt x="313" y="0"/>
                      <a:pt x="433" y="70"/>
                    </a:cubicBezTo>
                    <a:cubicBezTo>
                      <a:pt x="553" y="140"/>
                      <a:pt x="623" y="342"/>
                      <a:pt x="718" y="433"/>
                    </a:cubicBezTo>
                    <a:cubicBezTo>
                      <a:pt x="813" y="524"/>
                      <a:pt x="895" y="583"/>
                      <a:pt x="1002" y="618"/>
                    </a:cubicBezTo>
                    <a:cubicBezTo>
                      <a:pt x="1109" y="653"/>
                      <a:pt x="1284" y="640"/>
                      <a:pt x="1358" y="646"/>
                    </a:cubicBezTo>
                  </a:path>
                </a:pathLst>
              </a:custGeom>
              <a:noFill/>
              <a:ln w="28575" cap="flat" cmpd="sng">
                <a:solidFill>
                  <a:schemeClr val="tx1"/>
                </a:solidFill>
                <a:prstDash val="solid"/>
                <a:round/>
                <a:headEnd type="none" w="sm" len="sm"/>
                <a:tailEnd type="none" w="sm" len="sm"/>
              </a:ln>
            </p:spPr>
            <p:txBody>
              <a:bodyPr wrap="none"/>
              <a:lstStyle/>
              <a:p>
                <a:endParaRPr lang="en-US"/>
              </a:p>
            </p:txBody>
          </p:sp>
          <p:sp>
            <p:nvSpPr>
              <p:cNvPr id="21534" name="AutoShape 32"/>
              <p:cNvSpPr>
                <a:spLocks noChangeArrowheads="1"/>
              </p:cNvSpPr>
              <p:nvPr/>
            </p:nvSpPr>
            <p:spPr bwMode="auto">
              <a:xfrm>
                <a:off x="601" y="1212"/>
                <a:ext cx="4822" cy="1142"/>
              </a:xfrm>
              <a:prstGeom prst="parallelogram">
                <a:avLst>
                  <a:gd name="adj" fmla="val 110154"/>
                </a:avLst>
              </a:prstGeom>
              <a:solidFill>
                <a:srgbClr val="6699FF"/>
              </a:solidFill>
              <a:ln w="12700">
                <a:solidFill>
                  <a:srgbClr val="0066FF"/>
                </a:solidFill>
                <a:miter lim="800000"/>
                <a:headEnd type="none" w="sm" len="sm"/>
                <a:tailEnd type="none" w="sm" len="sm"/>
              </a:ln>
            </p:spPr>
            <p:txBody>
              <a:bodyPr wrap="none" anchor="ctr"/>
              <a:lstStyle/>
              <a:p>
                <a:endParaRPr lang="en-US"/>
              </a:p>
            </p:txBody>
          </p:sp>
          <p:sp>
            <p:nvSpPr>
              <p:cNvPr id="21535" name="Line 33"/>
              <p:cNvSpPr>
                <a:spLocks noChangeShapeType="1"/>
              </p:cNvSpPr>
              <p:nvPr/>
            </p:nvSpPr>
            <p:spPr bwMode="auto">
              <a:xfrm flipH="1">
                <a:off x="1027" y="1598"/>
                <a:ext cx="2083" cy="1"/>
              </a:xfrm>
              <a:prstGeom prst="line">
                <a:avLst/>
              </a:prstGeom>
              <a:noFill/>
              <a:ln w="19050">
                <a:solidFill>
                  <a:schemeClr val="tx1"/>
                </a:solidFill>
                <a:round/>
                <a:headEnd type="none" w="sm" len="sm"/>
                <a:tailEnd type="none" w="sm" len="sm"/>
              </a:ln>
            </p:spPr>
            <p:txBody>
              <a:bodyPr wrap="none"/>
              <a:lstStyle/>
              <a:p>
                <a:endParaRPr lang="en-US"/>
              </a:p>
            </p:txBody>
          </p:sp>
          <p:sp>
            <p:nvSpPr>
              <p:cNvPr id="21536" name="Line 34"/>
              <p:cNvSpPr>
                <a:spLocks noChangeShapeType="1"/>
              </p:cNvSpPr>
              <p:nvPr/>
            </p:nvSpPr>
            <p:spPr bwMode="auto">
              <a:xfrm flipV="1">
                <a:off x="3114" y="995"/>
                <a:ext cx="677" cy="597"/>
              </a:xfrm>
              <a:prstGeom prst="line">
                <a:avLst/>
              </a:prstGeom>
              <a:noFill/>
              <a:ln w="12700">
                <a:solidFill>
                  <a:schemeClr val="tx1"/>
                </a:solidFill>
                <a:round/>
                <a:headEnd type="none" w="sm" len="sm"/>
                <a:tailEnd type="none" w="sm" len="sm"/>
              </a:ln>
            </p:spPr>
            <p:txBody>
              <a:bodyPr wrap="none"/>
              <a:lstStyle/>
              <a:p>
                <a:endParaRPr lang="en-US"/>
              </a:p>
            </p:txBody>
          </p:sp>
          <p:sp>
            <p:nvSpPr>
              <p:cNvPr id="21537" name="Freeform 35"/>
              <p:cNvSpPr>
                <a:spLocks/>
              </p:cNvSpPr>
              <p:nvPr/>
            </p:nvSpPr>
            <p:spPr bwMode="auto">
              <a:xfrm>
                <a:off x="1610" y="2438"/>
                <a:ext cx="669" cy="174"/>
              </a:xfrm>
              <a:custGeom>
                <a:avLst/>
                <a:gdLst>
                  <a:gd name="T0" fmla="*/ 731 w 640"/>
                  <a:gd name="T1" fmla="*/ 0 h 139"/>
                  <a:gd name="T2" fmla="*/ 407 w 640"/>
                  <a:gd name="T3" fmla="*/ 229 h 139"/>
                  <a:gd name="T4" fmla="*/ 0 w 640"/>
                  <a:gd name="T5" fmla="*/ 265 h 139"/>
                  <a:gd name="T6" fmla="*/ 0 60000 65536"/>
                  <a:gd name="T7" fmla="*/ 0 60000 65536"/>
                  <a:gd name="T8" fmla="*/ 0 60000 65536"/>
                  <a:gd name="T9" fmla="*/ 0 w 640"/>
                  <a:gd name="T10" fmla="*/ 0 h 139"/>
                  <a:gd name="T11" fmla="*/ 640 w 640"/>
                  <a:gd name="T12" fmla="*/ 139 h 139"/>
                </a:gdLst>
                <a:ahLst/>
                <a:cxnLst>
                  <a:cxn ang="T6">
                    <a:pos x="T0" y="T1"/>
                  </a:cxn>
                  <a:cxn ang="T7">
                    <a:pos x="T2" y="T3"/>
                  </a:cxn>
                  <a:cxn ang="T8">
                    <a:pos x="T4" y="T5"/>
                  </a:cxn>
                </a:cxnLst>
                <a:rect l="T9" t="T10" r="T11" b="T12"/>
                <a:pathLst>
                  <a:path w="640" h="139">
                    <a:moveTo>
                      <a:pt x="640" y="0"/>
                    </a:moveTo>
                    <a:cubicBezTo>
                      <a:pt x="593" y="19"/>
                      <a:pt x="463" y="95"/>
                      <a:pt x="356" y="117"/>
                    </a:cubicBezTo>
                    <a:cubicBezTo>
                      <a:pt x="249" y="139"/>
                      <a:pt x="74" y="131"/>
                      <a:pt x="0" y="135"/>
                    </a:cubicBezTo>
                  </a:path>
                </a:pathLst>
              </a:custGeom>
              <a:noFill/>
              <a:ln w="28575" cap="flat" cmpd="sng">
                <a:solidFill>
                  <a:schemeClr val="tx1"/>
                </a:solidFill>
                <a:prstDash val="solid"/>
                <a:round/>
                <a:headEnd type="none" w="sm" len="sm"/>
                <a:tailEnd type="none" w="sm" len="sm"/>
              </a:ln>
            </p:spPr>
            <p:txBody>
              <a:bodyPr wrap="none"/>
              <a:lstStyle/>
              <a:p>
                <a:endParaRPr lang="en-US"/>
              </a:p>
            </p:txBody>
          </p:sp>
          <p:sp>
            <p:nvSpPr>
              <p:cNvPr id="21538" name="Line 36"/>
              <p:cNvSpPr>
                <a:spLocks noChangeShapeType="1"/>
              </p:cNvSpPr>
              <p:nvPr/>
            </p:nvSpPr>
            <p:spPr bwMode="auto">
              <a:xfrm rot="21205930" flipV="1">
                <a:off x="1583" y="2362"/>
                <a:ext cx="323" cy="236"/>
              </a:xfrm>
              <a:prstGeom prst="line">
                <a:avLst/>
              </a:prstGeom>
              <a:noFill/>
              <a:ln w="19050">
                <a:solidFill>
                  <a:schemeClr val="tx1"/>
                </a:solidFill>
                <a:round/>
                <a:headEnd type="none" w="sm" len="sm"/>
                <a:tailEnd type="none" w="sm" len="sm"/>
              </a:ln>
            </p:spPr>
            <p:txBody>
              <a:bodyPr wrap="none"/>
              <a:lstStyle/>
              <a:p>
                <a:endParaRPr lang="en-US"/>
              </a:p>
            </p:txBody>
          </p:sp>
          <p:sp>
            <p:nvSpPr>
              <p:cNvPr id="21539" name="Line 37"/>
              <p:cNvSpPr>
                <a:spLocks noChangeShapeType="1"/>
              </p:cNvSpPr>
              <p:nvPr/>
            </p:nvSpPr>
            <p:spPr bwMode="auto">
              <a:xfrm flipV="1">
                <a:off x="2288" y="1793"/>
                <a:ext cx="718" cy="620"/>
              </a:xfrm>
              <a:prstGeom prst="line">
                <a:avLst/>
              </a:prstGeom>
              <a:noFill/>
              <a:ln w="19050">
                <a:solidFill>
                  <a:schemeClr val="tx1"/>
                </a:solidFill>
                <a:prstDash val="dash"/>
                <a:round/>
                <a:headEnd type="none" w="sm" len="sm"/>
                <a:tailEnd type="none" w="sm" len="sm"/>
              </a:ln>
            </p:spPr>
            <p:txBody>
              <a:bodyPr wrap="none"/>
              <a:lstStyle/>
              <a:p>
                <a:endParaRPr lang="en-US"/>
              </a:p>
            </p:txBody>
          </p:sp>
          <p:sp>
            <p:nvSpPr>
              <p:cNvPr id="21540" name="Line 38"/>
              <p:cNvSpPr>
                <a:spLocks noChangeShapeType="1"/>
              </p:cNvSpPr>
              <p:nvPr/>
            </p:nvSpPr>
            <p:spPr bwMode="auto">
              <a:xfrm rot="21217190" flipV="1">
                <a:off x="2916" y="1606"/>
                <a:ext cx="776" cy="551"/>
              </a:xfrm>
              <a:prstGeom prst="line">
                <a:avLst/>
              </a:prstGeom>
              <a:noFill/>
              <a:ln w="19050">
                <a:solidFill>
                  <a:schemeClr val="tx1"/>
                </a:solidFill>
                <a:round/>
                <a:headEnd type="none" w="sm" len="sm"/>
                <a:tailEnd type="none" w="sm" len="sm"/>
              </a:ln>
            </p:spPr>
            <p:txBody>
              <a:bodyPr wrap="none"/>
              <a:lstStyle/>
              <a:p>
                <a:endParaRPr lang="en-US"/>
              </a:p>
            </p:txBody>
          </p:sp>
          <p:sp>
            <p:nvSpPr>
              <p:cNvPr id="21541" name="Line 39"/>
              <p:cNvSpPr>
                <a:spLocks noChangeShapeType="1"/>
              </p:cNvSpPr>
              <p:nvPr/>
            </p:nvSpPr>
            <p:spPr bwMode="auto">
              <a:xfrm rot="21217190" flipV="1">
                <a:off x="1885" y="1994"/>
                <a:ext cx="435" cy="317"/>
              </a:xfrm>
              <a:prstGeom prst="line">
                <a:avLst/>
              </a:prstGeom>
              <a:noFill/>
              <a:ln w="19050">
                <a:solidFill>
                  <a:schemeClr val="tx1"/>
                </a:solidFill>
                <a:prstDash val="dash"/>
                <a:round/>
                <a:headEnd type="none" w="sm" len="sm"/>
                <a:tailEnd type="none" w="sm" len="sm"/>
              </a:ln>
            </p:spPr>
            <p:txBody>
              <a:bodyPr wrap="none"/>
              <a:lstStyle/>
              <a:p>
                <a:endParaRPr lang="en-US"/>
              </a:p>
            </p:txBody>
          </p:sp>
          <p:sp>
            <p:nvSpPr>
              <p:cNvPr id="21542" name="Line 40"/>
              <p:cNvSpPr>
                <a:spLocks noChangeShapeType="1"/>
              </p:cNvSpPr>
              <p:nvPr/>
            </p:nvSpPr>
            <p:spPr bwMode="auto">
              <a:xfrm rot="21217190" flipV="1">
                <a:off x="2965" y="2392"/>
                <a:ext cx="282" cy="185"/>
              </a:xfrm>
              <a:prstGeom prst="line">
                <a:avLst/>
              </a:prstGeom>
              <a:noFill/>
              <a:ln w="19050">
                <a:solidFill>
                  <a:schemeClr val="tx1"/>
                </a:solidFill>
                <a:round/>
                <a:headEnd type="none" w="sm" len="sm"/>
                <a:tailEnd type="none" w="sm" len="sm"/>
              </a:ln>
            </p:spPr>
            <p:txBody>
              <a:bodyPr wrap="none"/>
              <a:lstStyle/>
              <a:p>
                <a:endParaRPr lang="en-US"/>
              </a:p>
            </p:txBody>
          </p:sp>
          <p:sp>
            <p:nvSpPr>
              <p:cNvPr id="21543" name="Line 41"/>
              <p:cNvSpPr>
                <a:spLocks noChangeShapeType="1"/>
              </p:cNvSpPr>
              <p:nvPr/>
            </p:nvSpPr>
            <p:spPr bwMode="auto">
              <a:xfrm rot="21199074" flipV="1">
                <a:off x="3213" y="1983"/>
                <a:ext cx="516" cy="365"/>
              </a:xfrm>
              <a:prstGeom prst="line">
                <a:avLst/>
              </a:prstGeom>
              <a:noFill/>
              <a:ln w="19050">
                <a:solidFill>
                  <a:schemeClr val="tx1"/>
                </a:solidFill>
                <a:prstDash val="dash"/>
                <a:round/>
                <a:headEnd type="none" w="sm" len="sm"/>
                <a:tailEnd type="none" w="sm" len="sm"/>
              </a:ln>
            </p:spPr>
            <p:txBody>
              <a:bodyPr wrap="none"/>
              <a:lstStyle/>
              <a:p>
                <a:endParaRPr lang="en-US"/>
              </a:p>
            </p:txBody>
          </p:sp>
          <p:sp>
            <p:nvSpPr>
              <p:cNvPr id="21544" name="Freeform 42"/>
              <p:cNvSpPr>
                <a:spLocks/>
              </p:cNvSpPr>
              <p:nvPr/>
            </p:nvSpPr>
            <p:spPr bwMode="auto">
              <a:xfrm>
                <a:off x="2338" y="1561"/>
                <a:ext cx="1358" cy="400"/>
              </a:xfrm>
              <a:custGeom>
                <a:avLst/>
                <a:gdLst>
                  <a:gd name="T0" fmla="*/ 0 w 1358"/>
                  <a:gd name="T1" fmla="*/ 2 h 653"/>
                  <a:gd name="T2" fmla="*/ 433 w 1358"/>
                  <a:gd name="T3" fmla="*/ 16 h 653"/>
                  <a:gd name="T4" fmla="*/ 718 w 1358"/>
                  <a:gd name="T5" fmla="*/ 99 h 653"/>
                  <a:gd name="T6" fmla="*/ 1002 w 1358"/>
                  <a:gd name="T7" fmla="*/ 142 h 653"/>
                  <a:gd name="T8" fmla="*/ 1358 w 1358"/>
                  <a:gd name="T9" fmla="*/ 149 h 653"/>
                  <a:gd name="T10" fmla="*/ 0 60000 65536"/>
                  <a:gd name="T11" fmla="*/ 0 60000 65536"/>
                  <a:gd name="T12" fmla="*/ 0 60000 65536"/>
                  <a:gd name="T13" fmla="*/ 0 60000 65536"/>
                  <a:gd name="T14" fmla="*/ 0 60000 65536"/>
                  <a:gd name="T15" fmla="*/ 0 w 1358"/>
                  <a:gd name="T16" fmla="*/ 0 h 653"/>
                  <a:gd name="T17" fmla="*/ 1358 w 1358"/>
                  <a:gd name="T18" fmla="*/ 653 h 653"/>
                </a:gdLst>
                <a:ahLst/>
                <a:cxnLst>
                  <a:cxn ang="T10">
                    <a:pos x="T0" y="T1"/>
                  </a:cxn>
                  <a:cxn ang="T11">
                    <a:pos x="T2" y="T3"/>
                  </a:cxn>
                  <a:cxn ang="T12">
                    <a:pos x="T4" y="T5"/>
                  </a:cxn>
                  <a:cxn ang="T13">
                    <a:pos x="T6" y="T7"/>
                  </a:cxn>
                  <a:cxn ang="T14">
                    <a:pos x="T8" y="T9"/>
                  </a:cxn>
                </a:cxnLst>
                <a:rect l="T15" t="T16" r="T17" b="T18"/>
                <a:pathLst>
                  <a:path w="1358" h="653">
                    <a:moveTo>
                      <a:pt x="0" y="10"/>
                    </a:moveTo>
                    <a:cubicBezTo>
                      <a:pt x="72" y="20"/>
                      <a:pt x="313" y="0"/>
                      <a:pt x="433" y="70"/>
                    </a:cubicBezTo>
                    <a:cubicBezTo>
                      <a:pt x="553" y="140"/>
                      <a:pt x="623" y="342"/>
                      <a:pt x="718" y="433"/>
                    </a:cubicBezTo>
                    <a:cubicBezTo>
                      <a:pt x="813" y="524"/>
                      <a:pt x="895" y="583"/>
                      <a:pt x="1002" y="618"/>
                    </a:cubicBezTo>
                    <a:cubicBezTo>
                      <a:pt x="1109" y="653"/>
                      <a:pt x="1284" y="640"/>
                      <a:pt x="1358" y="646"/>
                    </a:cubicBezTo>
                  </a:path>
                </a:pathLst>
              </a:custGeom>
              <a:noFill/>
              <a:ln w="28575" cap="flat" cmpd="sng">
                <a:solidFill>
                  <a:schemeClr val="tx1"/>
                </a:solidFill>
                <a:prstDash val="dash"/>
                <a:round/>
                <a:headEnd type="none" w="sm" len="sm"/>
                <a:tailEnd type="none" w="sm" len="sm"/>
              </a:ln>
            </p:spPr>
            <p:txBody>
              <a:bodyPr wrap="none"/>
              <a:lstStyle/>
              <a:p>
                <a:endParaRPr lang="en-US"/>
              </a:p>
            </p:txBody>
          </p:sp>
          <p:sp>
            <p:nvSpPr>
              <p:cNvPr id="21545" name="Freeform 43"/>
              <p:cNvSpPr>
                <a:spLocks/>
              </p:cNvSpPr>
              <p:nvPr/>
            </p:nvSpPr>
            <p:spPr bwMode="auto">
              <a:xfrm flipH="1">
                <a:off x="2308" y="1561"/>
                <a:ext cx="1358" cy="412"/>
              </a:xfrm>
              <a:custGeom>
                <a:avLst/>
                <a:gdLst>
                  <a:gd name="T0" fmla="*/ 0 w 1358"/>
                  <a:gd name="T1" fmla="*/ 3 h 653"/>
                  <a:gd name="T2" fmla="*/ 433 w 1358"/>
                  <a:gd name="T3" fmla="*/ 18 h 653"/>
                  <a:gd name="T4" fmla="*/ 718 w 1358"/>
                  <a:gd name="T5" fmla="*/ 109 h 653"/>
                  <a:gd name="T6" fmla="*/ 1002 w 1358"/>
                  <a:gd name="T7" fmla="*/ 155 h 653"/>
                  <a:gd name="T8" fmla="*/ 1358 w 1358"/>
                  <a:gd name="T9" fmla="*/ 162 h 653"/>
                  <a:gd name="T10" fmla="*/ 0 60000 65536"/>
                  <a:gd name="T11" fmla="*/ 0 60000 65536"/>
                  <a:gd name="T12" fmla="*/ 0 60000 65536"/>
                  <a:gd name="T13" fmla="*/ 0 60000 65536"/>
                  <a:gd name="T14" fmla="*/ 0 60000 65536"/>
                  <a:gd name="T15" fmla="*/ 0 w 1358"/>
                  <a:gd name="T16" fmla="*/ 0 h 653"/>
                  <a:gd name="T17" fmla="*/ 1358 w 1358"/>
                  <a:gd name="T18" fmla="*/ 653 h 653"/>
                </a:gdLst>
                <a:ahLst/>
                <a:cxnLst>
                  <a:cxn ang="T10">
                    <a:pos x="T0" y="T1"/>
                  </a:cxn>
                  <a:cxn ang="T11">
                    <a:pos x="T2" y="T3"/>
                  </a:cxn>
                  <a:cxn ang="T12">
                    <a:pos x="T4" y="T5"/>
                  </a:cxn>
                  <a:cxn ang="T13">
                    <a:pos x="T6" y="T7"/>
                  </a:cxn>
                  <a:cxn ang="T14">
                    <a:pos x="T8" y="T9"/>
                  </a:cxn>
                </a:cxnLst>
                <a:rect l="T15" t="T16" r="T17" b="T18"/>
                <a:pathLst>
                  <a:path w="1358" h="653">
                    <a:moveTo>
                      <a:pt x="0" y="10"/>
                    </a:moveTo>
                    <a:cubicBezTo>
                      <a:pt x="72" y="20"/>
                      <a:pt x="313" y="0"/>
                      <a:pt x="433" y="70"/>
                    </a:cubicBezTo>
                    <a:cubicBezTo>
                      <a:pt x="553" y="140"/>
                      <a:pt x="623" y="342"/>
                      <a:pt x="718" y="433"/>
                    </a:cubicBezTo>
                    <a:cubicBezTo>
                      <a:pt x="813" y="524"/>
                      <a:pt x="895" y="583"/>
                      <a:pt x="1002" y="618"/>
                    </a:cubicBezTo>
                    <a:cubicBezTo>
                      <a:pt x="1109" y="653"/>
                      <a:pt x="1284" y="640"/>
                      <a:pt x="1358" y="646"/>
                    </a:cubicBezTo>
                  </a:path>
                </a:pathLst>
              </a:custGeom>
              <a:noFill/>
              <a:ln w="28575" cap="flat" cmpd="sng">
                <a:solidFill>
                  <a:schemeClr val="tx1"/>
                </a:solidFill>
                <a:prstDash val="dash"/>
                <a:round/>
                <a:headEnd type="none" w="sm" len="sm"/>
                <a:tailEnd type="none" w="sm" len="sm"/>
              </a:ln>
            </p:spPr>
            <p:txBody>
              <a:bodyPr wrap="none"/>
              <a:lstStyle/>
              <a:p>
                <a:endParaRPr lang="en-US"/>
              </a:p>
            </p:txBody>
          </p:sp>
          <p:sp>
            <p:nvSpPr>
              <p:cNvPr id="21546" name="Line 44"/>
              <p:cNvSpPr>
                <a:spLocks noChangeShapeType="1"/>
              </p:cNvSpPr>
              <p:nvPr/>
            </p:nvSpPr>
            <p:spPr bwMode="auto">
              <a:xfrm rot="21217190" flipV="1">
                <a:off x="1584" y="1604"/>
                <a:ext cx="776" cy="551"/>
              </a:xfrm>
              <a:prstGeom prst="line">
                <a:avLst/>
              </a:prstGeom>
              <a:noFill/>
              <a:ln w="19050">
                <a:solidFill>
                  <a:schemeClr val="tx1"/>
                </a:solidFill>
                <a:round/>
                <a:headEnd type="none" w="sm" len="sm"/>
                <a:tailEnd type="none" w="sm" len="sm"/>
              </a:ln>
            </p:spPr>
            <p:txBody>
              <a:bodyPr wrap="none"/>
              <a:lstStyle/>
              <a:p>
                <a:endParaRPr lang="en-US"/>
              </a:p>
            </p:txBody>
          </p:sp>
          <p:sp>
            <p:nvSpPr>
              <p:cNvPr id="21547" name="Freeform 45"/>
              <p:cNvSpPr>
                <a:spLocks/>
              </p:cNvSpPr>
              <p:nvPr/>
            </p:nvSpPr>
            <p:spPr bwMode="auto">
              <a:xfrm>
                <a:off x="1616" y="2200"/>
                <a:ext cx="718" cy="265"/>
              </a:xfrm>
              <a:custGeom>
                <a:avLst/>
                <a:gdLst>
                  <a:gd name="T0" fmla="*/ 0 w 718"/>
                  <a:gd name="T1" fmla="*/ 6 h 265"/>
                  <a:gd name="T2" fmla="*/ 433 w 718"/>
                  <a:gd name="T3" fmla="*/ 43 h 265"/>
                  <a:gd name="T4" fmla="*/ 718 w 718"/>
                  <a:gd name="T5" fmla="*/ 265 h 265"/>
                  <a:gd name="T6" fmla="*/ 0 60000 65536"/>
                  <a:gd name="T7" fmla="*/ 0 60000 65536"/>
                  <a:gd name="T8" fmla="*/ 0 60000 65536"/>
                  <a:gd name="T9" fmla="*/ 0 w 718"/>
                  <a:gd name="T10" fmla="*/ 0 h 265"/>
                  <a:gd name="T11" fmla="*/ 718 w 718"/>
                  <a:gd name="T12" fmla="*/ 265 h 265"/>
                </a:gdLst>
                <a:ahLst/>
                <a:cxnLst>
                  <a:cxn ang="T6">
                    <a:pos x="T0" y="T1"/>
                  </a:cxn>
                  <a:cxn ang="T7">
                    <a:pos x="T2" y="T3"/>
                  </a:cxn>
                  <a:cxn ang="T8">
                    <a:pos x="T4" y="T5"/>
                  </a:cxn>
                </a:cxnLst>
                <a:rect l="T9" t="T10" r="T11" b="T12"/>
                <a:pathLst>
                  <a:path w="718" h="265">
                    <a:moveTo>
                      <a:pt x="0" y="6"/>
                    </a:moveTo>
                    <a:cubicBezTo>
                      <a:pt x="72" y="12"/>
                      <a:pt x="313" y="0"/>
                      <a:pt x="433" y="43"/>
                    </a:cubicBezTo>
                    <a:cubicBezTo>
                      <a:pt x="553" y="86"/>
                      <a:pt x="670" y="228"/>
                      <a:pt x="718" y="265"/>
                    </a:cubicBezTo>
                  </a:path>
                </a:pathLst>
              </a:custGeom>
              <a:noFill/>
              <a:ln w="28575" cap="flat" cmpd="sng">
                <a:solidFill>
                  <a:schemeClr val="tx1"/>
                </a:solidFill>
                <a:prstDash val="dash"/>
                <a:round/>
                <a:headEnd type="none" w="sm" len="sm"/>
                <a:tailEnd type="none" w="sm" len="sm"/>
              </a:ln>
            </p:spPr>
            <p:txBody>
              <a:bodyPr wrap="none"/>
              <a:lstStyle/>
              <a:p>
                <a:endParaRPr lang="en-US"/>
              </a:p>
            </p:txBody>
          </p:sp>
          <p:sp>
            <p:nvSpPr>
              <p:cNvPr id="21548" name="Freeform 46"/>
              <p:cNvSpPr>
                <a:spLocks/>
              </p:cNvSpPr>
              <p:nvPr/>
            </p:nvSpPr>
            <p:spPr bwMode="auto">
              <a:xfrm flipH="1">
                <a:off x="2230" y="2205"/>
                <a:ext cx="718" cy="265"/>
              </a:xfrm>
              <a:custGeom>
                <a:avLst/>
                <a:gdLst>
                  <a:gd name="T0" fmla="*/ 0 w 718"/>
                  <a:gd name="T1" fmla="*/ 6 h 265"/>
                  <a:gd name="T2" fmla="*/ 433 w 718"/>
                  <a:gd name="T3" fmla="*/ 43 h 265"/>
                  <a:gd name="T4" fmla="*/ 718 w 718"/>
                  <a:gd name="T5" fmla="*/ 265 h 265"/>
                  <a:gd name="T6" fmla="*/ 0 60000 65536"/>
                  <a:gd name="T7" fmla="*/ 0 60000 65536"/>
                  <a:gd name="T8" fmla="*/ 0 60000 65536"/>
                  <a:gd name="T9" fmla="*/ 0 w 718"/>
                  <a:gd name="T10" fmla="*/ 0 h 265"/>
                  <a:gd name="T11" fmla="*/ 718 w 718"/>
                  <a:gd name="T12" fmla="*/ 265 h 265"/>
                </a:gdLst>
                <a:ahLst/>
                <a:cxnLst>
                  <a:cxn ang="T6">
                    <a:pos x="T0" y="T1"/>
                  </a:cxn>
                  <a:cxn ang="T7">
                    <a:pos x="T2" y="T3"/>
                  </a:cxn>
                  <a:cxn ang="T8">
                    <a:pos x="T4" y="T5"/>
                  </a:cxn>
                </a:cxnLst>
                <a:rect l="T9" t="T10" r="T11" b="T12"/>
                <a:pathLst>
                  <a:path w="718" h="265">
                    <a:moveTo>
                      <a:pt x="0" y="6"/>
                    </a:moveTo>
                    <a:cubicBezTo>
                      <a:pt x="72" y="12"/>
                      <a:pt x="313" y="0"/>
                      <a:pt x="433" y="43"/>
                    </a:cubicBezTo>
                    <a:cubicBezTo>
                      <a:pt x="553" y="86"/>
                      <a:pt x="670" y="228"/>
                      <a:pt x="718" y="265"/>
                    </a:cubicBezTo>
                  </a:path>
                </a:pathLst>
              </a:custGeom>
              <a:noFill/>
              <a:ln w="28575" cap="flat" cmpd="sng">
                <a:solidFill>
                  <a:schemeClr val="tx1"/>
                </a:solidFill>
                <a:prstDash val="dash"/>
                <a:round/>
                <a:headEnd type="none" w="sm" len="sm"/>
                <a:tailEnd type="none" w="sm" len="sm"/>
              </a:ln>
            </p:spPr>
            <p:txBody>
              <a:bodyPr wrap="none"/>
              <a:lstStyle/>
              <a:p>
                <a:endParaRPr lang="en-US"/>
              </a:p>
            </p:txBody>
          </p:sp>
          <p:graphicFrame>
            <p:nvGraphicFramePr>
              <p:cNvPr id="21510" name="Object 47"/>
              <p:cNvGraphicFramePr>
                <a:graphicFrameLocks noChangeAspect="1"/>
              </p:cNvGraphicFramePr>
              <p:nvPr/>
            </p:nvGraphicFramePr>
            <p:xfrm>
              <a:off x="1725" y="1755"/>
              <a:ext cx="144" cy="156"/>
            </p:xfrm>
            <a:graphic>
              <a:graphicData uri="http://schemas.openxmlformats.org/presentationml/2006/ole">
                <mc:AlternateContent xmlns:mc="http://schemas.openxmlformats.org/markup-compatibility/2006">
                  <mc:Choice xmlns:v="urn:schemas-microsoft-com:vml" Requires="v">
                    <p:oleObj spid="_x0000_s21564" name="Equation" r:id="rId19" imgW="152280" imgH="164880" progId="Equation.DSMT4">
                      <p:embed/>
                    </p:oleObj>
                  </mc:Choice>
                  <mc:Fallback>
                    <p:oleObj name="Equation" r:id="rId19" imgW="152280" imgH="164880" progId="Equation.DSMT4">
                      <p:embed/>
                      <p:pic>
                        <p:nvPicPr>
                          <p:cNvPr id="0" name="Object 4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25" y="1755"/>
                            <a:ext cx="144"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1" name="Object 48"/>
              <p:cNvGraphicFramePr>
                <a:graphicFrameLocks noChangeAspect="1"/>
              </p:cNvGraphicFramePr>
              <p:nvPr/>
            </p:nvGraphicFramePr>
            <p:xfrm>
              <a:off x="3654" y="1609"/>
              <a:ext cx="156" cy="156"/>
            </p:xfrm>
            <a:graphic>
              <a:graphicData uri="http://schemas.openxmlformats.org/presentationml/2006/ole">
                <mc:AlternateContent xmlns:mc="http://schemas.openxmlformats.org/markup-compatibility/2006">
                  <mc:Choice xmlns:v="urn:schemas-microsoft-com:vml" Requires="v">
                    <p:oleObj spid="_x0000_s21565" name="Equation" r:id="rId20" imgW="164880" imgH="164880" progId="Equation.DSMT4">
                      <p:embed/>
                    </p:oleObj>
                  </mc:Choice>
                  <mc:Fallback>
                    <p:oleObj name="Equation" r:id="rId20" imgW="164880" imgH="164880" progId="Equation.DSMT4">
                      <p:embed/>
                      <p:pic>
                        <p:nvPicPr>
                          <p:cNvPr id="0" name="Object 4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54" y="1609"/>
                            <a:ext cx="156"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49" name="Text Box 49"/>
              <p:cNvSpPr txBox="1">
                <a:spLocks noChangeArrowheads="1"/>
              </p:cNvSpPr>
              <p:nvPr/>
            </p:nvSpPr>
            <p:spPr bwMode="auto">
              <a:xfrm>
                <a:off x="4910" y="889"/>
                <a:ext cx="393" cy="274"/>
              </a:xfrm>
              <a:prstGeom prst="rect">
                <a:avLst/>
              </a:prstGeom>
              <a:noFill/>
              <a:ln w="12700">
                <a:noFill/>
                <a:miter lim="800000"/>
                <a:headEnd type="none" w="sm" len="sm"/>
                <a:tailEnd type="none" w="sm" len="sm"/>
              </a:ln>
            </p:spPr>
            <p:txBody>
              <a:bodyPr wrap="square">
                <a:spAutoFit/>
              </a:bodyPr>
              <a:lstStyle/>
              <a:p>
                <a:r>
                  <a:rPr lang="en-US" sz="2000" b="0" dirty="0"/>
                  <a:t>Top</a:t>
                </a:r>
              </a:p>
            </p:txBody>
          </p:sp>
        </p:grpSp>
        <p:sp>
          <p:nvSpPr>
            <p:cNvPr id="21529" name="Text Box 57"/>
            <p:cNvSpPr txBox="1">
              <a:spLocks noChangeArrowheads="1"/>
            </p:cNvSpPr>
            <p:nvPr/>
          </p:nvSpPr>
          <p:spPr bwMode="auto">
            <a:xfrm>
              <a:off x="830" y="823"/>
              <a:ext cx="714" cy="271"/>
            </a:xfrm>
            <a:prstGeom prst="rect">
              <a:avLst/>
            </a:prstGeom>
            <a:noFill/>
            <a:ln w="9525">
              <a:noFill/>
              <a:miter lim="800000"/>
              <a:headEnd/>
              <a:tailEnd/>
            </a:ln>
          </p:spPr>
          <p:txBody>
            <a:bodyPr wrap="none">
              <a:spAutoFit/>
            </a:bodyPr>
            <a:lstStyle/>
            <a:p>
              <a:r>
                <a:rPr lang="en-US" sz="2000" b="0" dirty="0">
                  <a:solidFill>
                    <a:srgbClr val="FF0000"/>
                  </a:solidFill>
                </a:rPr>
                <a:t>3D view</a:t>
              </a:r>
            </a:p>
          </p:txBody>
        </p:sp>
      </p:grpSp>
      <p:sp>
        <p:nvSpPr>
          <p:cNvPr id="21527" name="Rectangle 59"/>
          <p:cNvSpPr>
            <a:spLocks noChangeArrowheads="1"/>
          </p:cNvSpPr>
          <p:nvPr/>
        </p:nvSpPr>
        <p:spPr bwMode="auto">
          <a:xfrm>
            <a:off x="3910409" y="856321"/>
            <a:ext cx="4183063" cy="384175"/>
          </a:xfrm>
          <a:prstGeom prst="rect">
            <a:avLst/>
          </a:prstGeom>
          <a:noFill/>
          <a:ln w="9525">
            <a:noFill/>
            <a:miter lim="800000"/>
            <a:headEnd/>
            <a:tailEnd/>
          </a:ln>
        </p:spPr>
        <p:txBody>
          <a:bodyPr lIns="0" tIns="0" rIns="0" bIns="0">
            <a:spAutoFit/>
          </a:bodyPr>
          <a:lstStyle/>
          <a:p>
            <a:pPr>
              <a:lnSpc>
                <a:spcPct val="90000"/>
              </a:lnSpc>
              <a:spcBef>
                <a:spcPct val="20000"/>
              </a:spcBef>
            </a:pPr>
            <a:r>
              <a:rPr lang="en-US" sz="2800" b="0" dirty="0">
                <a:solidFill>
                  <a:srgbClr val="FF0000"/>
                </a:solidFill>
              </a:rPr>
              <a:t>Riemann surface for </a:t>
            </a:r>
            <a:r>
              <a:rPr lang="en-US" sz="2800" b="0" i="1" dirty="0">
                <a:solidFill>
                  <a:srgbClr val="FF0000"/>
                </a:solidFill>
                <a:latin typeface="Times New Roman" pitchFamily="18" charset="0"/>
              </a:rPr>
              <a:t>z</a:t>
            </a:r>
            <a:r>
              <a:rPr lang="en-US" sz="2800" b="0" baseline="30000" dirty="0">
                <a:solidFill>
                  <a:srgbClr val="FF0000"/>
                </a:solidFill>
                <a:latin typeface="Times New Roman" pitchFamily="18" charset="0"/>
              </a:rPr>
              <a:t>1/2</a:t>
            </a:r>
          </a:p>
        </p:txBody>
      </p:sp>
      <p:sp>
        <p:nvSpPr>
          <p:cNvPr id="54" name="Slide Number Placeholder 53"/>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43" name="Rectangle 41"/>
          <p:cNvSpPr>
            <a:spLocks noChangeArrowheads="1"/>
          </p:cNvSpPr>
          <p:nvPr/>
        </p:nvSpPr>
        <p:spPr bwMode="auto">
          <a:xfrm>
            <a:off x="7268380" y="3842661"/>
            <a:ext cx="2108200" cy="2797629"/>
          </a:xfrm>
          <a:prstGeom prst="rect">
            <a:avLst/>
          </a:prstGeom>
          <a:solidFill>
            <a:schemeClr val="accent1"/>
          </a:solidFill>
          <a:ln w="9525">
            <a:noFill/>
            <a:miter lim="800000"/>
            <a:headEnd/>
            <a:tailEnd/>
          </a:ln>
        </p:spPr>
        <p:txBody>
          <a:bodyPr wrap="none" anchor="ctr"/>
          <a:lstStyle/>
          <a:p>
            <a:endParaRPr lang="en-US"/>
          </a:p>
        </p:txBody>
      </p:sp>
      <p:sp>
        <p:nvSpPr>
          <p:cNvPr id="22544"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2545"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2546"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2547"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2549" name="Rectangle 7"/>
          <p:cNvSpPr>
            <a:spLocks noChangeArrowheads="1"/>
          </p:cNvSpPr>
          <p:nvPr/>
        </p:nvSpPr>
        <p:spPr bwMode="auto">
          <a:xfrm>
            <a:off x="768446" y="988925"/>
            <a:ext cx="8266113" cy="307777"/>
          </a:xfrm>
          <a:prstGeom prst="rect">
            <a:avLst/>
          </a:prstGeom>
          <a:noFill/>
          <a:ln w="9525">
            <a:noFill/>
            <a:miter lim="800000"/>
            <a:headEnd/>
            <a:tailEnd/>
          </a:ln>
        </p:spPr>
        <p:txBody>
          <a:bodyPr lIns="0" tIns="0" rIns="0" bIns="0">
            <a:spAutoFit/>
          </a:bodyPr>
          <a:lstStyle/>
          <a:p>
            <a:pPr>
              <a:spcBef>
                <a:spcPct val="20000"/>
              </a:spcBef>
            </a:pPr>
            <a:r>
              <a:rPr lang="en-US" sz="2000" b="0" dirty="0">
                <a:solidFill>
                  <a:srgbClr val="0000FF"/>
                </a:solidFill>
              </a:rPr>
              <a:t>The Riemann surface can be constructed for the wavenumber function: </a:t>
            </a:r>
          </a:p>
        </p:txBody>
      </p:sp>
      <p:grpSp>
        <p:nvGrpSpPr>
          <p:cNvPr id="22550" name="Group 39"/>
          <p:cNvGrpSpPr>
            <a:grpSpLocks/>
          </p:cNvGrpSpPr>
          <p:nvPr/>
        </p:nvGrpSpPr>
        <p:grpSpPr bwMode="auto">
          <a:xfrm>
            <a:off x="1067393" y="3439639"/>
            <a:ext cx="5008562" cy="2990850"/>
            <a:chOff x="707" y="2012"/>
            <a:chExt cx="3155" cy="1884"/>
          </a:xfrm>
        </p:grpSpPr>
        <p:sp>
          <p:nvSpPr>
            <p:cNvPr id="22555" name="Line 9"/>
            <p:cNvSpPr>
              <a:spLocks noChangeShapeType="1"/>
            </p:cNvSpPr>
            <p:nvPr/>
          </p:nvSpPr>
          <p:spPr bwMode="auto">
            <a:xfrm flipH="1" flipV="1">
              <a:off x="1875" y="2343"/>
              <a:ext cx="0" cy="1549"/>
            </a:xfrm>
            <a:prstGeom prst="line">
              <a:avLst/>
            </a:prstGeom>
            <a:noFill/>
            <a:ln w="12700">
              <a:solidFill>
                <a:schemeClr val="tx1"/>
              </a:solidFill>
              <a:round/>
              <a:headEnd/>
              <a:tailEnd/>
            </a:ln>
          </p:spPr>
          <p:txBody>
            <a:bodyPr/>
            <a:lstStyle/>
            <a:p>
              <a:endParaRPr lang="en-US"/>
            </a:p>
          </p:txBody>
        </p:sp>
        <p:sp>
          <p:nvSpPr>
            <p:cNvPr id="22556" name="Line 10"/>
            <p:cNvSpPr>
              <a:spLocks noChangeShapeType="1"/>
            </p:cNvSpPr>
            <p:nvPr/>
          </p:nvSpPr>
          <p:spPr bwMode="auto">
            <a:xfrm rot="5400000" flipH="1" flipV="1">
              <a:off x="1995" y="1769"/>
              <a:ext cx="0" cy="2576"/>
            </a:xfrm>
            <a:prstGeom prst="line">
              <a:avLst/>
            </a:prstGeom>
            <a:noFill/>
            <a:ln w="12700">
              <a:solidFill>
                <a:schemeClr val="tx1"/>
              </a:solidFill>
              <a:round/>
              <a:headEnd/>
              <a:tailEnd/>
            </a:ln>
          </p:spPr>
          <p:txBody>
            <a:bodyPr/>
            <a:lstStyle/>
            <a:p>
              <a:endParaRPr lang="en-US"/>
            </a:p>
          </p:txBody>
        </p:sp>
        <p:graphicFrame>
          <p:nvGraphicFramePr>
            <p:cNvPr id="22535" name="Object 11"/>
            <p:cNvGraphicFramePr>
              <a:graphicFrameLocks noChangeAspect="1"/>
            </p:cNvGraphicFramePr>
            <p:nvPr>
              <p:extLst>
                <p:ext uri="{D42A27DB-BD31-4B8C-83A1-F6EECF244321}">
                  <p14:modId xmlns:p14="http://schemas.microsoft.com/office/powerpoint/2010/main" val="1555724644"/>
                </p:ext>
              </p:extLst>
            </p:nvPr>
          </p:nvGraphicFramePr>
          <p:xfrm>
            <a:off x="3414" y="2913"/>
            <a:ext cx="448" cy="285"/>
          </p:xfrm>
          <a:graphic>
            <a:graphicData uri="http://schemas.openxmlformats.org/presentationml/2006/ole">
              <mc:AlternateContent xmlns:mc="http://schemas.openxmlformats.org/markup-compatibility/2006">
                <mc:Choice xmlns:v="urn:schemas-microsoft-com:vml" Requires="v">
                  <p:oleObj spid="_x0000_s22578" name="Equation" r:id="rId3" imgW="342720" imgH="228600" progId="Equation.DSMT4">
                    <p:embed/>
                  </p:oleObj>
                </mc:Choice>
                <mc:Fallback>
                  <p:oleObj name="Equation" r:id="rId3" imgW="342720" imgH="228600" progId="Equation.DSMT4">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4" y="2913"/>
                          <a:ext cx="448" cy="2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6" name="Object 12"/>
            <p:cNvGraphicFramePr>
              <a:graphicFrameLocks noChangeAspect="1"/>
            </p:cNvGraphicFramePr>
            <p:nvPr>
              <p:extLst>
                <p:ext uri="{D42A27DB-BD31-4B8C-83A1-F6EECF244321}">
                  <p14:modId xmlns:p14="http://schemas.microsoft.com/office/powerpoint/2010/main" val="2818082474"/>
                </p:ext>
              </p:extLst>
            </p:nvPr>
          </p:nvGraphicFramePr>
          <p:xfrm>
            <a:off x="1654" y="2012"/>
            <a:ext cx="441" cy="281"/>
          </p:xfrm>
          <a:graphic>
            <a:graphicData uri="http://schemas.openxmlformats.org/presentationml/2006/ole">
              <mc:AlternateContent xmlns:mc="http://schemas.openxmlformats.org/markup-compatibility/2006">
                <mc:Choice xmlns:v="urn:schemas-microsoft-com:vml" Requires="v">
                  <p:oleObj spid="_x0000_s22579" name="Equation" r:id="rId5" imgW="342720" imgH="228600" progId="Equation.DSMT4">
                    <p:embed/>
                  </p:oleObj>
                </mc:Choice>
                <mc:Fallback>
                  <p:oleObj name="Equation" r:id="rId5" imgW="342720" imgH="228600" progId="Equation.DSMT4">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54" y="2012"/>
                          <a:ext cx="441" cy="2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57" name="Line 13"/>
            <p:cNvSpPr>
              <a:spLocks noChangeShapeType="1"/>
            </p:cNvSpPr>
            <p:nvPr/>
          </p:nvSpPr>
          <p:spPr bwMode="auto">
            <a:xfrm flipH="1">
              <a:off x="2317" y="3005"/>
              <a:ext cx="0" cy="106"/>
            </a:xfrm>
            <a:prstGeom prst="line">
              <a:avLst/>
            </a:prstGeom>
            <a:noFill/>
            <a:ln w="28575">
              <a:solidFill>
                <a:srgbClr val="0066FF"/>
              </a:solidFill>
              <a:round/>
              <a:headEnd/>
              <a:tailEnd/>
            </a:ln>
          </p:spPr>
          <p:txBody>
            <a:bodyPr/>
            <a:lstStyle/>
            <a:p>
              <a:endParaRPr lang="en-US"/>
            </a:p>
          </p:txBody>
        </p:sp>
        <p:sp>
          <p:nvSpPr>
            <p:cNvPr id="22558" name="Line 14"/>
            <p:cNvSpPr>
              <a:spLocks noChangeShapeType="1"/>
            </p:cNvSpPr>
            <p:nvPr/>
          </p:nvSpPr>
          <p:spPr bwMode="auto">
            <a:xfrm flipH="1">
              <a:off x="1448" y="3005"/>
              <a:ext cx="0" cy="106"/>
            </a:xfrm>
            <a:prstGeom prst="line">
              <a:avLst/>
            </a:prstGeom>
            <a:noFill/>
            <a:ln w="28575">
              <a:solidFill>
                <a:srgbClr val="0066FF"/>
              </a:solidFill>
              <a:round/>
              <a:headEnd/>
              <a:tailEnd/>
            </a:ln>
          </p:spPr>
          <p:txBody>
            <a:bodyPr/>
            <a:lstStyle/>
            <a:p>
              <a:endParaRPr lang="en-US"/>
            </a:p>
          </p:txBody>
        </p:sp>
        <p:graphicFrame>
          <p:nvGraphicFramePr>
            <p:cNvPr id="22537" name="Object 15"/>
            <p:cNvGraphicFramePr>
              <a:graphicFrameLocks noChangeAspect="1"/>
            </p:cNvGraphicFramePr>
            <p:nvPr/>
          </p:nvGraphicFramePr>
          <p:xfrm>
            <a:off x="2370" y="3080"/>
            <a:ext cx="215" cy="285"/>
          </p:xfrm>
          <a:graphic>
            <a:graphicData uri="http://schemas.openxmlformats.org/presentationml/2006/ole">
              <mc:AlternateContent xmlns:mc="http://schemas.openxmlformats.org/markup-compatibility/2006">
                <mc:Choice xmlns:v="urn:schemas-microsoft-com:vml" Requires="v">
                  <p:oleObj spid="_x0000_s22580" name="Equation" r:id="rId7" imgW="164880" imgH="228600" progId="Equation.DSMT4">
                    <p:embed/>
                  </p:oleObj>
                </mc:Choice>
                <mc:Fallback>
                  <p:oleObj name="Equation" r:id="rId7" imgW="164880" imgH="228600" progId="Equation.DSMT4">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70" y="3080"/>
                          <a:ext cx="215" cy="2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8" name="Object 16"/>
            <p:cNvGraphicFramePr>
              <a:graphicFrameLocks noChangeAspect="1"/>
            </p:cNvGraphicFramePr>
            <p:nvPr/>
          </p:nvGraphicFramePr>
          <p:xfrm>
            <a:off x="1082" y="3064"/>
            <a:ext cx="331" cy="284"/>
          </p:xfrm>
          <a:graphic>
            <a:graphicData uri="http://schemas.openxmlformats.org/presentationml/2006/ole">
              <mc:AlternateContent xmlns:mc="http://schemas.openxmlformats.org/markup-compatibility/2006">
                <mc:Choice xmlns:v="urn:schemas-microsoft-com:vml" Requires="v">
                  <p:oleObj spid="_x0000_s22581" name="Equation" r:id="rId9" imgW="253800" imgH="228600" progId="Equation.DSMT4">
                    <p:embed/>
                  </p:oleObj>
                </mc:Choice>
                <mc:Fallback>
                  <p:oleObj name="Equation" r:id="rId9" imgW="253800" imgH="228600" progId="Equation.DSMT4">
                    <p:embed/>
                    <p:pic>
                      <p:nvPicPr>
                        <p:cNvPr id="0"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82" y="3064"/>
                          <a:ext cx="331" cy="2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59" name="Oval 19"/>
            <p:cNvSpPr>
              <a:spLocks noChangeArrowheads="1"/>
            </p:cNvSpPr>
            <p:nvPr/>
          </p:nvSpPr>
          <p:spPr bwMode="auto">
            <a:xfrm>
              <a:off x="1410" y="3023"/>
              <a:ext cx="76" cy="70"/>
            </a:xfrm>
            <a:prstGeom prst="ellipse">
              <a:avLst/>
            </a:prstGeom>
            <a:solidFill>
              <a:srgbClr val="0066FF"/>
            </a:solidFill>
            <a:ln w="9525">
              <a:solidFill>
                <a:srgbClr val="0066FF"/>
              </a:solidFill>
              <a:round/>
              <a:headEnd/>
              <a:tailEnd/>
            </a:ln>
          </p:spPr>
          <p:txBody>
            <a:bodyPr wrap="none" anchor="ctr"/>
            <a:lstStyle/>
            <a:p>
              <a:endParaRPr lang="en-US"/>
            </a:p>
          </p:txBody>
        </p:sp>
        <p:sp>
          <p:nvSpPr>
            <p:cNvPr id="22560" name="Oval 20"/>
            <p:cNvSpPr>
              <a:spLocks noChangeArrowheads="1"/>
            </p:cNvSpPr>
            <p:nvPr/>
          </p:nvSpPr>
          <p:spPr bwMode="auto">
            <a:xfrm>
              <a:off x="2279" y="3023"/>
              <a:ext cx="76" cy="70"/>
            </a:xfrm>
            <a:prstGeom prst="ellipse">
              <a:avLst/>
            </a:prstGeom>
            <a:solidFill>
              <a:srgbClr val="0066FF"/>
            </a:solidFill>
            <a:ln w="9525">
              <a:solidFill>
                <a:srgbClr val="0066FF"/>
              </a:solidFill>
              <a:round/>
              <a:headEnd/>
              <a:tailEnd/>
            </a:ln>
          </p:spPr>
          <p:txBody>
            <a:bodyPr wrap="none" anchor="ctr"/>
            <a:lstStyle/>
            <a:p>
              <a:endParaRPr lang="en-US"/>
            </a:p>
          </p:txBody>
        </p:sp>
        <p:sp>
          <p:nvSpPr>
            <p:cNvPr id="22561" name="Line 21"/>
            <p:cNvSpPr>
              <a:spLocks noChangeShapeType="1"/>
            </p:cNvSpPr>
            <p:nvPr/>
          </p:nvSpPr>
          <p:spPr bwMode="auto">
            <a:xfrm flipV="1">
              <a:off x="2321" y="2469"/>
              <a:ext cx="539" cy="587"/>
            </a:xfrm>
            <a:prstGeom prst="line">
              <a:avLst/>
            </a:prstGeom>
            <a:noFill/>
            <a:ln w="12700">
              <a:solidFill>
                <a:schemeClr val="tx1"/>
              </a:solidFill>
              <a:round/>
              <a:headEnd/>
              <a:tailEnd/>
            </a:ln>
          </p:spPr>
          <p:txBody>
            <a:bodyPr/>
            <a:lstStyle/>
            <a:p>
              <a:endParaRPr lang="en-US"/>
            </a:p>
          </p:txBody>
        </p:sp>
        <p:sp>
          <p:nvSpPr>
            <p:cNvPr id="22562" name="Line 22"/>
            <p:cNvSpPr>
              <a:spLocks noChangeShapeType="1"/>
            </p:cNvSpPr>
            <p:nvPr/>
          </p:nvSpPr>
          <p:spPr bwMode="auto">
            <a:xfrm flipV="1">
              <a:off x="1444" y="2469"/>
              <a:ext cx="1417" cy="587"/>
            </a:xfrm>
            <a:prstGeom prst="line">
              <a:avLst/>
            </a:prstGeom>
            <a:noFill/>
            <a:ln w="12700">
              <a:solidFill>
                <a:schemeClr val="tx1"/>
              </a:solidFill>
              <a:round/>
              <a:headEnd/>
              <a:tailEnd/>
            </a:ln>
          </p:spPr>
          <p:txBody>
            <a:bodyPr/>
            <a:lstStyle/>
            <a:p>
              <a:endParaRPr lang="en-US"/>
            </a:p>
          </p:txBody>
        </p:sp>
        <p:sp>
          <p:nvSpPr>
            <p:cNvPr id="22563" name="Oval 23"/>
            <p:cNvSpPr>
              <a:spLocks noChangeArrowheads="1"/>
            </p:cNvSpPr>
            <p:nvPr/>
          </p:nvSpPr>
          <p:spPr bwMode="auto">
            <a:xfrm>
              <a:off x="2828" y="2443"/>
              <a:ext cx="56" cy="56"/>
            </a:xfrm>
            <a:prstGeom prst="ellipse">
              <a:avLst/>
            </a:prstGeom>
            <a:solidFill>
              <a:srgbClr val="FF3300"/>
            </a:solidFill>
            <a:ln w="9525">
              <a:solidFill>
                <a:schemeClr val="tx1"/>
              </a:solidFill>
              <a:round/>
              <a:headEnd/>
              <a:tailEnd/>
            </a:ln>
          </p:spPr>
          <p:txBody>
            <a:bodyPr wrap="none" anchor="ctr"/>
            <a:lstStyle/>
            <a:p>
              <a:endParaRPr lang="en-US"/>
            </a:p>
          </p:txBody>
        </p:sp>
        <p:graphicFrame>
          <p:nvGraphicFramePr>
            <p:cNvPr id="22539" name="Object 24"/>
            <p:cNvGraphicFramePr>
              <a:graphicFrameLocks noChangeAspect="1"/>
            </p:cNvGraphicFramePr>
            <p:nvPr/>
          </p:nvGraphicFramePr>
          <p:xfrm>
            <a:off x="2937" y="2130"/>
            <a:ext cx="221" cy="328"/>
          </p:xfrm>
          <a:graphic>
            <a:graphicData uri="http://schemas.openxmlformats.org/presentationml/2006/ole">
              <mc:AlternateContent xmlns:mc="http://schemas.openxmlformats.org/markup-compatibility/2006">
                <mc:Choice xmlns:v="urn:schemas-microsoft-com:vml" Requires="v">
                  <p:oleObj spid="_x0000_s22582" name="Equation" r:id="rId11" imgW="152280" imgH="228600" progId="Equation.DSMT4">
                    <p:embed/>
                  </p:oleObj>
                </mc:Choice>
                <mc:Fallback>
                  <p:oleObj name="Equation" r:id="rId11" imgW="152280" imgH="228600" progId="Equation.DSMT4">
                    <p:embed/>
                    <p:pic>
                      <p:nvPicPr>
                        <p:cNvPr id="0" name="Object 2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37" y="2130"/>
                          <a:ext cx="221" cy="3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0" name="Object 25"/>
            <p:cNvGraphicFramePr>
              <a:graphicFrameLocks noChangeAspect="1"/>
            </p:cNvGraphicFramePr>
            <p:nvPr/>
          </p:nvGraphicFramePr>
          <p:xfrm>
            <a:off x="2636" y="2779"/>
            <a:ext cx="293" cy="232"/>
          </p:xfrm>
          <a:graphic>
            <a:graphicData uri="http://schemas.openxmlformats.org/presentationml/2006/ole">
              <mc:AlternateContent xmlns:mc="http://schemas.openxmlformats.org/markup-compatibility/2006">
                <mc:Choice xmlns:v="urn:schemas-microsoft-com:vml" Requires="v">
                  <p:oleObj spid="_x0000_s22583" name="Equation" r:id="rId13" imgW="253800" imgH="203040" progId="Equation.DSMT4">
                    <p:embed/>
                  </p:oleObj>
                </mc:Choice>
                <mc:Fallback>
                  <p:oleObj name="Equation" r:id="rId13" imgW="253800" imgH="203040" progId="Equation.DSMT4">
                    <p:embed/>
                    <p:pic>
                      <p:nvPicPr>
                        <p:cNvPr id="0" name="Object 2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36" y="2779"/>
                          <a:ext cx="293" cy="2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1" name="Object 26"/>
            <p:cNvGraphicFramePr>
              <a:graphicFrameLocks noChangeAspect="1"/>
            </p:cNvGraphicFramePr>
            <p:nvPr/>
          </p:nvGraphicFramePr>
          <p:xfrm>
            <a:off x="1940" y="2833"/>
            <a:ext cx="244" cy="203"/>
          </p:xfrm>
          <a:graphic>
            <a:graphicData uri="http://schemas.openxmlformats.org/presentationml/2006/ole">
              <mc:AlternateContent xmlns:mc="http://schemas.openxmlformats.org/markup-compatibility/2006">
                <mc:Choice xmlns:v="urn:schemas-microsoft-com:vml" Requires="v">
                  <p:oleObj spid="_x0000_s22584" name="Equation" r:id="rId15" imgW="241200" imgH="203040" progId="Equation.DSMT4">
                    <p:embed/>
                  </p:oleObj>
                </mc:Choice>
                <mc:Fallback>
                  <p:oleObj name="Equation" r:id="rId15" imgW="241200" imgH="203040" progId="Equation.DSMT4">
                    <p:embed/>
                    <p:pic>
                      <p:nvPicPr>
                        <p:cNvPr id="0" name="Object 2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40" y="2833"/>
                          <a:ext cx="244" cy="2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64" name="Freeform 27"/>
            <p:cNvSpPr>
              <a:spLocks/>
            </p:cNvSpPr>
            <p:nvPr/>
          </p:nvSpPr>
          <p:spPr bwMode="auto">
            <a:xfrm>
              <a:off x="2456" y="2912"/>
              <a:ext cx="99" cy="136"/>
            </a:xfrm>
            <a:custGeom>
              <a:avLst/>
              <a:gdLst>
                <a:gd name="T0" fmla="*/ 0 w 99"/>
                <a:gd name="T1" fmla="*/ 0 h 136"/>
                <a:gd name="T2" fmla="*/ 52 w 99"/>
                <a:gd name="T3" fmla="*/ 16 h 136"/>
                <a:gd name="T4" fmla="*/ 92 w 99"/>
                <a:gd name="T5" fmla="*/ 72 h 136"/>
                <a:gd name="T6" fmla="*/ 96 w 99"/>
                <a:gd name="T7" fmla="*/ 136 h 136"/>
                <a:gd name="T8" fmla="*/ 0 60000 65536"/>
                <a:gd name="T9" fmla="*/ 0 60000 65536"/>
                <a:gd name="T10" fmla="*/ 0 60000 65536"/>
                <a:gd name="T11" fmla="*/ 0 60000 65536"/>
                <a:gd name="T12" fmla="*/ 0 w 99"/>
                <a:gd name="T13" fmla="*/ 0 h 136"/>
                <a:gd name="T14" fmla="*/ 99 w 99"/>
                <a:gd name="T15" fmla="*/ 136 h 136"/>
              </a:gdLst>
              <a:ahLst/>
              <a:cxnLst>
                <a:cxn ang="T8">
                  <a:pos x="T0" y="T1"/>
                </a:cxn>
                <a:cxn ang="T9">
                  <a:pos x="T2" y="T3"/>
                </a:cxn>
                <a:cxn ang="T10">
                  <a:pos x="T4" y="T5"/>
                </a:cxn>
                <a:cxn ang="T11">
                  <a:pos x="T6" y="T7"/>
                </a:cxn>
              </a:cxnLst>
              <a:rect l="T12" t="T13" r="T14" b="T15"/>
              <a:pathLst>
                <a:path w="99" h="136">
                  <a:moveTo>
                    <a:pt x="0" y="0"/>
                  </a:moveTo>
                  <a:cubicBezTo>
                    <a:pt x="9" y="2"/>
                    <a:pt x="37" y="4"/>
                    <a:pt x="52" y="16"/>
                  </a:cubicBezTo>
                  <a:cubicBezTo>
                    <a:pt x="67" y="28"/>
                    <a:pt x="85" y="52"/>
                    <a:pt x="92" y="72"/>
                  </a:cubicBezTo>
                  <a:cubicBezTo>
                    <a:pt x="99" y="92"/>
                    <a:pt x="95" y="123"/>
                    <a:pt x="96" y="136"/>
                  </a:cubicBezTo>
                </a:path>
              </a:pathLst>
            </a:custGeom>
            <a:noFill/>
            <a:ln w="12700">
              <a:solidFill>
                <a:schemeClr val="tx1"/>
              </a:solidFill>
              <a:round/>
              <a:headEnd/>
              <a:tailEnd/>
            </a:ln>
          </p:spPr>
          <p:txBody>
            <a:bodyPr/>
            <a:lstStyle/>
            <a:p>
              <a:endParaRPr lang="en-US"/>
            </a:p>
          </p:txBody>
        </p:sp>
        <p:sp>
          <p:nvSpPr>
            <p:cNvPr id="22565" name="Freeform 28"/>
            <p:cNvSpPr>
              <a:spLocks/>
            </p:cNvSpPr>
            <p:nvPr/>
          </p:nvSpPr>
          <p:spPr bwMode="auto">
            <a:xfrm>
              <a:off x="1776" y="2920"/>
              <a:ext cx="73" cy="140"/>
            </a:xfrm>
            <a:custGeom>
              <a:avLst/>
              <a:gdLst>
                <a:gd name="T0" fmla="*/ 0 w 73"/>
                <a:gd name="T1" fmla="*/ 0 h 140"/>
                <a:gd name="T2" fmla="*/ 40 w 73"/>
                <a:gd name="T3" fmla="*/ 24 h 140"/>
                <a:gd name="T4" fmla="*/ 68 w 73"/>
                <a:gd name="T5" fmla="*/ 68 h 140"/>
                <a:gd name="T6" fmla="*/ 72 w 73"/>
                <a:gd name="T7" fmla="*/ 140 h 140"/>
                <a:gd name="T8" fmla="*/ 0 60000 65536"/>
                <a:gd name="T9" fmla="*/ 0 60000 65536"/>
                <a:gd name="T10" fmla="*/ 0 60000 65536"/>
                <a:gd name="T11" fmla="*/ 0 60000 65536"/>
                <a:gd name="T12" fmla="*/ 0 w 73"/>
                <a:gd name="T13" fmla="*/ 0 h 140"/>
                <a:gd name="T14" fmla="*/ 73 w 73"/>
                <a:gd name="T15" fmla="*/ 140 h 140"/>
              </a:gdLst>
              <a:ahLst/>
              <a:cxnLst>
                <a:cxn ang="T8">
                  <a:pos x="T0" y="T1"/>
                </a:cxn>
                <a:cxn ang="T9">
                  <a:pos x="T2" y="T3"/>
                </a:cxn>
                <a:cxn ang="T10">
                  <a:pos x="T4" y="T5"/>
                </a:cxn>
                <a:cxn ang="T11">
                  <a:pos x="T6" y="T7"/>
                </a:cxn>
              </a:cxnLst>
              <a:rect l="T12" t="T13" r="T14" b="T15"/>
              <a:pathLst>
                <a:path w="73" h="140">
                  <a:moveTo>
                    <a:pt x="0" y="0"/>
                  </a:moveTo>
                  <a:cubicBezTo>
                    <a:pt x="7" y="3"/>
                    <a:pt x="29" y="13"/>
                    <a:pt x="40" y="24"/>
                  </a:cubicBezTo>
                  <a:cubicBezTo>
                    <a:pt x="51" y="35"/>
                    <a:pt x="63" y="49"/>
                    <a:pt x="68" y="68"/>
                  </a:cubicBezTo>
                  <a:cubicBezTo>
                    <a:pt x="73" y="87"/>
                    <a:pt x="71" y="125"/>
                    <a:pt x="72" y="140"/>
                  </a:cubicBezTo>
                </a:path>
              </a:pathLst>
            </a:custGeom>
            <a:noFill/>
            <a:ln w="12700">
              <a:solidFill>
                <a:schemeClr val="tx1"/>
              </a:solidFill>
              <a:round/>
              <a:headEnd/>
              <a:tailEnd/>
            </a:ln>
          </p:spPr>
          <p:txBody>
            <a:bodyPr/>
            <a:lstStyle/>
            <a:p>
              <a:endParaRPr lang="en-US"/>
            </a:p>
          </p:txBody>
        </p:sp>
        <p:sp>
          <p:nvSpPr>
            <p:cNvPr id="22566" name="Line 30"/>
            <p:cNvSpPr>
              <a:spLocks noChangeShapeType="1"/>
            </p:cNvSpPr>
            <p:nvPr/>
          </p:nvSpPr>
          <p:spPr bwMode="auto">
            <a:xfrm>
              <a:off x="2320" y="3072"/>
              <a:ext cx="0" cy="824"/>
            </a:xfrm>
            <a:prstGeom prst="line">
              <a:avLst/>
            </a:prstGeom>
            <a:noFill/>
            <a:ln w="38100">
              <a:solidFill>
                <a:srgbClr val="0066FF"/>
              </a:solidFill>
              <a:prstDash val="dash"/>
              <a:round/>
              <a:headEnd/>
              <a:tailEnd/>
            </a:ln>
          </p:spPr>
          <p:txBody>
            <a:bodyPr/>
            <a:lstStyle/>
            <a:p>
              <a:endParaRPr lang="en-US"/>
            </a:p>
          </p:txBody>
        </p:sp>
        <p:sp>
          <p:nvSpPr>
            <p:cNvPr id="22567" name="Line 31"/>
            <p:cNvSpPr>
              <a:spLocks noChangeShapeType="1"/>
            </p:cNvSpPr>
            <p:nvPr/>
          </p:nvSpPr>
          <p:spPr bwMode="auto">
            <a:xfrm>
              <a:off x="1456" y="2208"/>
              <a:ext cx="0" cy="824"/>
            </a:xfrm>
            <a:prstGeom prst="line">
              <a:avLst/>
            </a:prstGeom>
            <a:noFill/>
            <a:ln w="38100">
              <a:solidFill>
                <a:srgbClr val="0066FF"/>
              </a:solidFill>
              <a:prstDash val="dash"/>
              <a:round/>
              <a:headEnd/>
              <a:tailEnd/>
            </a:ln>
          </p:spPr>
          <p:txBody>
            <a:bodyPr/>
            <a:lstStyle/>
            <a:p>
              <a:endParaRPr lang="en-US"/>
            </a:p>
          </p:txBody>
        </p:sp>
      </p:grpSp>
      <p:sp>
        <p:nvSpPr>
          <p:cNvPr id="22551" name="Text Box 32"/>
          <p:cNvSpPr txBox="1">
            <a:spLocks noChangeArrowheads="1"/>
          </p:cNvSpPr>
          <p:nvPr/>
        </p:nvSpPr>
        <p:spPr bwMode="auto">
          <a:xfrm>
            <a:off x="7616825" y="3900946"/>
            <a:ext cx="1257300" cy="369887"/>
          </a:xfrm>
          <a:prstGeom prst="rect">
            <a:avLst/>
          </a:prstGeom>
          <a:noFill/>
          <a:ln w="9525">
            <a:noFill/>
            <a:miter lim="800000"/>
            <a:headEnd/>
            <a:tailEnd/>
          </a:ln>
        </p:spPr>
        <p:txBody>
          <a:bodyPr wrap="none">
            <a:spAutoFit/>
          </a:bodyPr>
          <a:lstStyle/>
          <a:p>
            <a:r>
              <a:rPr lang="en-US"/>
              <a:t>Top sheet</a:t>
            </a:r>
          </a:p>
        </p:txBody>
      </p:sp>
      <p:sp>
        <p:nvSpPr>
          <p:cNvPr id="22552" name="Text Box 33"/>
          <p:cNvSpPr txBox="1">
            <a:spLocks noChangeArrowheads="1"/>
          </p:cNvSpPr>
          <p:nvPr/>
        </p:nvSpPr>
        <p:spPr bwMode="auto">
          <a:xfrm>
            <a:off x="7616825" y="5361446"/>
            <a:ext cx="1658938" cy="369887"/>
          </a:xfrm>
          <a:prstGeom prst="rect">
            <a:avLst/>
          </a:prstGeom>
          <a:noFill/>
          <a:ln w="9525">
            <a:noFill/>
            <a:miter lim="800000"/>
            <a:headEnd/>
            <a:tailEnd/>
          </a:ln>
        </p:spPr>
        <p:txBody>
          <a:bodyPr wrap="none">
            <a:spAutoFit/>
          </a:bodyPr>
          <a:lstStyle/>
          <a:p>
            <a:r>
              <a:rPr lang="en-US"/>
              <a:t>Bottom sheet</a:t>
            </a:r>
          </a:p>
        </p:txBody>
      </p:sp>
      <p:graphicFrame>
        <p:nvGraphicFramePr>
          <p:cNvPr id="22530" name="Object 35"/>
          <p:cNvGraphicFramePr>
            <a:graphicFrameLocks noChangeAspect="1"/>
          </p:cNvGraphicFramePr>
          <p:nvPr/>
        </p:nvGraphicFramePr>
        <p:xfrm>
          <a:off x="7654925" y="4334333"/>
          <a:ext cx="1017588" cy="403225"/>
        </p:xfrm>
        <a:graphic>
          <a:graphicData uri="http://schemas.openxmlformats.org/presentationml/2006/ole">
            <mc:AlternateContent xmlns:mc="http://schemas.openxmlformats.org/markup-compatibility/2006">
              <mc:Choice xmlns:v="urn:schemas-microsoft-com:vml" Requires="v">
                <p:oleObj spid="_x0000_s22585" name="Equation" r:id="rId17" imgW="571320" imgH="228600" progId="Equation.DSMT4">
                  <p:embed/>
                </p:oleObj>
              </mc:Choice>
              <mc:Fallback>
                <p:oleObj name="Equation" r:id="rId17" imgW="571320" imgH="228600" progId="Equation.DSMT4">
                  <p:embed/>
                  <p:pic>
                    <p:nvPicPr>
                      <p:cNvPr id="0" name="Object 3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654925" y="4334333"/>
                        <a:ext cx="1017588"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1" name="Object 36"/>
          <p:cNvGraphicFramePr>
            <a:graphicFrameLocks noChangeAspect="1"/>
          </p:cNvGraphicFramePr>
          <p:nvPr/>
        </p:nvGraphicFramePr>
        <p:xfrm>
          <a:off x="7727950" y="5744033"/>
          <a:ext cx="1582738" cy="403225"/>
        </p:xfrm>
        <a:graphic>
          <a:graphicData uri="http://schemas.openxmlformats.org/presentationml/2006/ole">
            <mc:AlternateContent xmlns:mc="http://schemas.openxmlformats.org/markup-compatibility/2006">
              <mc:Choice xmlns:v="urn:schemas-microsoft-com:vml" Requires="v">
                <p:oleObj spid="_x0000_s22586" name="Equation" r:id="rId19" imgW="888840" imgH="228600" progId="Equation.DSMT4">
                  <p:embed/>
                </p:oleObj>
              </mc:Choice>
              <mc:Fallback>
                <p:oleObj name="Equation" r:id="rId19" imgW="888840" imgH="228600" progId="Equation.DSMT4">
                  <p:embed/>
                  <p:pic>
                    <p:nvPicPr>
                      <p:cNvPr id="0" name="Object 3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727950" y="5744033"/>
                        <a:ext cx="1582738"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2" name="Object 37"/>
          <p:cNvGraphicFramePr>
            <a:graphicFrameLocks noChangeAspect="1"/>
          </p:cNvGraphicFramePr>
          <p:nvPr/>
        </p:nvGraphicFramePr>
        <p:xfrm>
          <a:off x="7656513" y="4689933"/>
          <a:ext cx="1039812" cy="403225"/>
        </p:xfrm>
        <a:graphic>
          <a:graphicData uri="http://schemas.openxmlformats.org/presentationml/2006/ole">
            <mc:AlternateContent xmlns:mc="http://schemas.openxmlformats.org/markup-compatibility/2006">
              <mc:Choice xmlns:v="urn:schemas-microsoft-com:vml" Requires="v">
                <p:oleObj spid="_x0000_s22587" name="Equation" r:id="rId21" imgW="583920" imgH="228600" progId="Equation.DSMT4">
                  <p:embed/>
                </p:oleObj>
              </mc:Choice>
              <mc:Fallback>
                <p:oleObj name="Equation" r:id="rId21" imgW="583920" imgH="228600" progId="Equation.DSMT4">
                  <p:embed/>
                  <p:pic>
                    <p:nvPicPr>
                      <p:cNvPr id="0" name="Object 3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656513" y="4689933"/>
                        <a:ext cx="1039812"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3" name="Object 38"/>
          <p:cNvGraphicFramePr>
            <a:graphicFrameLocks noChangeAspect="1"/>
          </p:cNvGraphicFramePr>
          <p:nvPr/>
        </p:nvGraphicFramePr>
        <p:xfrm>
          <a:off x="7796213" y="6112333"/>
          <a:ext cx="1039812" cy="403225"/>
        </p:xfrm>
        <a:graphic>
          <a:graphicData uri="http://schemas.openxmlformats.org/presentationml/2006/ole">
            <mc:AlternateContent xmlns:mc="http://schemas.openxmlformats.org/markup-compatibility/2006">
              <mc:Choice xmlns:v="urn:schemas-microsoft-com:vml" Requires="v">
                <p:oleObj spid="_x0000_s22588" name="Equation" r:id="rId23" imgW="583920" imgH="228600" progId="Equation.DSMT4">
                  <p:embed/>
                </p:oleObj>
              </mc:Choice>
              <mc:Fallback>
                <p:oleObj name="Equation" r:id="rId23" imgW="583920" imgH="228600" progId="Equation.DSMT4">
                  <p:embed/>
                  <p:pic>
                    <p:nvPicPr>
                      <p:cNvPr id="0" name="Object 3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796213" y="6112333"/>
                        <a:ext cx="1039812"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53" name="Text Box 40"/>
          <p:cNvSpPr txBox="1">
            <a:spLocks noChangeArrowheads="1"/>
          </p:cNvSpPr>
          <p:nvPr/>
        </p:nvSpPr>
        <p:spPr bwMode="auto">
          <a:xfrm>
            <a:off x="7725262" y="2196464"/>
            <a:ext cx="1200150" cy="366713"/>
          </a:xfrm>
          <a:prstGeom prst="rect">
            <a:avLst/>
          </a:prstGeom>
          <a:noFill/>
          <a:ln w="9525">
            <a:noFill/>
            <a:miter lim="800000"/>
            <a:headEnd/>
            <a:tailEnd/>
          </a:ln>
        </p:spPr>
        <p:txBody>
          <a:bodyPr wrap="none">
            <a:spAutoFit/>
          </a:bodyPr>
          <a:lstStyle/>
          <a:p>
            <a:r>
              <a:rPr lang="en-US" dirty="0">
                <a:solidFill>
                  <a:srgbClr val="CC0099"/>
                </a:solidFill>
              </a:rPr>
              <a:t>Example:</a:t>
            </a:r>
          </a:p>
        </p:txBody>
      </p:sp>
      <p:sp>
        <p:nvSpPr>
          <p:cNvPr id="22554" name="TextBox 38"/>
          <p:cNvSpPr txBox="1">
            <a:spLocks noChangeArrowheads="1"/>
          </p:cNvSpPr>
          <p:nvPr/>
        </p:nvSpPr>
        <p:spPr bwMode="auto">
          <a:xfrm>
            <a:off x="4981576" y="2647535"/>
            <a:ext cx="6553200" cy="738664"/>
          </a:xfrm>
          <a:prstGeom prst="rect">
            <a:avLst/>
          </a:prstGeom>
          <a:noFill/>
          <a:ln w="12700">
            <a:solidFill>
              <a:schemeClr val="tx1"/>
            </a:solidFill>
            <a:miter lim="800000"/>
            <a:headEnd/>
            <a:tailEnd/>
          </a:ln>
        </p:spPr>
        <p:txBody>
          <a:bodyPr wrap="square">
            <a:spAutoFit/>
          </a:bodyPr>
          <a:lstStyle/>
          <a:p>
            <a:pPr algn="ctr">
              <a:defRPr/>
            </a:pPr>
            <a:r>
              <a:rPr lang="en-US" sz="1400" b="0" dirty="0"/>
              <a:t>We go counter-clockwise around the branch point at </a:t>
            </a:r>
            <a:r>
              <a:rPr lang="en-US" sz="1400" b="0" i="1" dirty="0">
                <a:latin typeface="Times New Roman" pitchFamily="18" charset="0"/>
                <a:cs typeface="Times New Roman" pitchFamily="18" charset="0"/>
              </a:rPr>
              <a:t>k</a:t>
            </a:r>
            <a:r>
              <a:rPr lang="en-US" sz="1400" b="0" baseline="-25000" dirty="0">
                <a:latin typeface="Times New Roman" pitchFamily="18" charset="0"/>
                <a:cs typeface="Times New Roman" pitchFamily="18" charset="0"/>
              </a:rPr>
              <a:t>0 </a:t>
            </a:r>
            <a:r>
              <a:rPr lang="en-US" sz="1400" b="0" dirty="0">
                <a:latin typeface="Times New Roman" pitchFamily="18" charset="0"/>
                <a:cs typeface="Times New Roman" pitchFamily="18" charset="0"/>
              </a:rPr>
              <a:t>. </a:t>
            </a:r>
            <a:r>
              <a:rPr lang="en-US" sz="1400" b="0" dirty="0">
                <a:latin typeface="+mj-lt"/>
                <a:cs typeface="Times New Roman" pitchFamily="18" charset="0"/>
              </a:rPr>
              <a:t>We start </a:t>
            </a:r>
            <a:r>
              <a:rPr lang="en-US" sz="1400" b="0" dirty="0">
                <a:latin typeface="Arial" pitchFamily="34" charset="0"/>
                <a:cs typeface="Arial" pitchFamily="34" charset="0"/>
              </a:rPr>
              <a:t>on the top sheet on the real axis </a:t>
            </a:r>
            <a:r>
              <a:rPr lang="en-US" sz="1400" b="0" dirty="0">
                <a:latin typeface="+mj-lt"/>
                <a:cs typeface="Times New Roman" pitchFamily="18" charset="0"/>
              </a:rPr>
              <a:t>and end up back where we </a:t>
            </a:r>
            <a:r>
              <a:rPr lang="en-US" sz="1400" b="0" dirty="0" smtClean="0">
                <a:latin typeface="+mj-lt"/>
                <a:cs typeface="Times New Roman" pitchFamily="18" charset="0"/>
              </a:rPr>
              <a:t>started but on the bottom sheet</a:t>
            </a:r>
            <a:r>
              <a:rPr lang="en-US" sz="1400" b="0" dirty="0" smtClean="0">
                <a:latin typeface="+mj-lt"/>
              </a:rPr>
              <a:t>. </a:t>
            </a:r>
            <a:endParaRPr lang="en-US" sz="1400" b="0" dirty="0">
              <a:latin typeface="+mj-lt"/>
            </a:endParaRPr>
          </a:p>
          <a:p>
            <a:pPr algn="ctr">
              <a:defRPr/>
            </a:pPr>
            <a:r>
              <a:rPr lang="en-US" sz="1400" b="0" dirty="0">
                <a:latin typeface="+mj-lt"/>
              </a:rPr>
              <a:t>We </a:t>
            </a:r>
            <a:r>
              <a:rPr lang="en-US" sz="1400" b="0" dirty="0" smtClean="0">
                <a:latin typeface="+mj-lt"/>
              </a:rPr>
              <a:t>track </a:t>
            </a:r>
            <a:r>
              <a:rPr lang="en-US" sz="1400" b="0" dirty="0">
                <a:latin typeface="+mj-lt"/>
              </a:rPr>
              <a:t>the point shown below (red dot).</a:t>
            </a:r>
            <a:endParaRPr lang="en-US" sz="1400" b="0" dirty="0"/>
          </a:p>
        </p:txBody>
      </p:sp>
      <p:graphicFrame>
        <p:nvGraphicFramePr>
          <p:cNvPr id="22534" name="Object 13"/>
          <p:cNvGraphicFramePr>
            <a:graphicFrameLocks noChangeAspect="1"/>
          </p:cNvGraphicFramePr>
          <p:nvPr>
            <p:extLst>
              <p:ext uri="{D42A27DB-BD31-4B8C-83A1-F6EECF244321}">
                <p14:modId xmlns:p14="http://schemas.microsoft.com/office/powerpoint/2010/main" val="1146036598"/>
              </p:ext>
            </p:extLst>
          </p:nvPr>
        </p:nvGraphicFramePr>
        <p:xfrm>
          <a:off x="3360407" y="1459909"/>
          <a:ext cx="5089525" cy="538162"/>
        </p:xfrm>
        <a:graphic>
          <a:graphicData uri="http://schemas.openxmlformats.org/presentationml/2006/ole">
            <mc:AlternateContent xmlns:mc="http://schemas.openxmlformats.org/markup-compatibility/2006">
              <mc:Choice xmlns:v="urn:schemas-microsoft-com:vml" Requires="v">
                <p:oleObj spid="_x0000_s22589" name="Equation" r:id="rId25" imgW="2857320" imgH="304560" progId="Equation.DSMT4">
                  <p:embed/>
                </p:oleObj>
              </mc:Choice>
              <mc:Fallback>
                <p:oleObj name="Equation" r:id="rId25" imgW="2857320" imgH="304560" progId="Equation.DSMT4">
                  <p:embed/>
                  <p:pic>
                    <p:nvPicPr>
                      <p:cNvPr id="0"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360407" y="1459909"/>
                        <a:ext cx="5089525" cy="538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Slide Number Placeholder 39"/>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25</a:t>
            </a:fld>
            <a:endParaRPr lang="en-US" dirty="0"/>
          </a:p>
        </p:txBody>
      </p:sp>
      <p:sp>
        <p:nvSpPr>
          <p:cNvPr id="41" name="Rectangle 6"/>
          <p:cNvSpPr>
            <a:spLocks noChangeArrowheads="1"/>
          </p:cNvSpPr>
          <p:nvPr/>
        </p:nvSpPr>
        <p:spPr bwMode="auto">
          <a:xfrm>
            <a:off x="2890839" y="98426"/>
            <a:ext cx="6100761" cy="654049"/>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Riemann Surface (cont.)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3" name="Rectangle 49"/>
          <p:cNvSpPr>
            <a:spLocks noChangeArrowheads="1"/>
          </p:cNvSpPr>
          <p:nvPr/>
        </p:nvSpPr>
        <p:spPr bwMode="auto">
          <a:xfrm>
            <a:off x="3870278" y="1705971"/>
            <a:ext cx="4013200" cy="609600"/>
          </a:xfrm>
          <a:prstGeom prst="rect">
            <a:avLst/>
          </a:prstGeom>
          <a:solidFill>
            <a:schemeClr val="accent1"/>
          </a:solidFill>
          <a:ln w="9525">
            <a:noFill/>
            <a:miter lim="800000"/>
            <a:headEnd/>
            <a:tailEnd/>
          </a:ln>
        </p:spPr>
        <p:txBody>
          <a:bodyPr wrap="none" anchor="ctr"/>
          <a:lstStyle/>
          <a:p>
            <a:endParaRPr lang="en-US"/>
          </a:p>
        </p:txBody>
      </p:sp>
      <p:sp>
        <p:nvSpPr>
          <p:cNvPr id="23564"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3565"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3566"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3567"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63896" name="Rectangle 24"/>
          <p:cNvSpPr>
            <a:spLocks noChangeArrowheads="1"/>
          </p:cNvSpPr>
          <p:nvPr/>
        </p:nvSpPr>
        <p:spPr bwMode="auto">
          <a:xfrm>
            <a:off x="2890839" y="215901"/>
            <a:ext cx="6080125" cy="473075"/>
          </a:xfrm>
          <a:prstGeom prst="rect">
            <a:avLst/>
          </a:prstGeom>
          <a:noFill/>
          <a:ln w="9525">
            <a:noFill/>
            <a:miter lim="800000"/>
            <a:headEnd/>
            <a:tailEnd/>
          </a:ln>
          <a:effectLst/>
        </p:spPr>
        <p:txBody>
          <a:bodyPr anchor="ctr"/>
          <a:lstStyle/>
          <a:p>
            <a:pPr algn="ctr">
              <a:defRPr/>
            </a:pPr>
            <a:r>
              <a:rPr lang="en-US" sz="3600">
                <a:solidFill>
                  <a:srgbClr val="FF9933"/>
                </a:solidFill>
                <a:effectLst>
                  <a:outerShdw blurRad="38100" dist="38100" dir="2700000" algn="tl">
                    <a:srgbClr val="C0C0C0"/>
                  </a:outerShdw>
                </a:effectLst>
              </a:rPr>
              <a:t>Sommerfeld Branch Cuts</a:t>
            </a:r>
          </a:p>
        </p:txBody>
      </p:sp>
      <p:sp>
        <p:nvSpPr>
          <p:cNvPr id="23569" name="Rectangle 36"/>
          <p:cNvSpPr>
            <a:spLocks noChangeArrowheads="1"/>
          </p:cNvSpPr>
          <p:nvPr/>
        </p:nvSpPr>
        <p:spPr bwMode="auto">
          <a:xfrm>
            <a:off x="1846263" y="954089"/>
            <a:ext cx="8489950" cy="549275"/>
          </a:xfrm>
          <a:prstGeom prst="rect">
            <a:avLst/>
          </a:prstGeom>
          <a:noFill/>
          <a:ln w="9525">
            <a:noFill/>
            <a:miter lim="800000"/>
            <a:headEnd/>
            <a:tailEnd/>
          </a:ln>
        </p:spPr>
        <p:txBody>
          <a:bodyPr lIns="0" tIns="0" rIns="0" bIns="0">
            <a:spAutoFit/>
          </a:bodyPr>
          <a:lstStyle/>
          <a:p>
            <a:pPr algn="ctr">
              <a:lnSpc>
                <a:spcPct val="90000"/>
              </a:lnSpc>
              <a:spcBef>
                <a:spcPct val="20000"/>
              </a:spcBef>
            </a:pPr>
            <a:r>
              <a:rPr lang="en-US" sz="2000" b="0" dirty="0">
                <a:solidFill>
                  <a:srgbClr val="0000FF"/>
                </a:solidFill>
              </a:rPr>
              <a:t>Sommerfeld branch cuts are a convenient choice for theoretical purposes (discussed more in ECE 6341 and ECE 6382):</a:t>
            </a:r>
          </a:p>
        </p:txBody>
      </p:sp>
      <p:graphicFrame>
        <p:nvGraphicFramePr>
          <p:cNvPr id="23554" name="Object 37"/>
          <p:cNvGraphicFramePr>
            <a:graphicFrameLocks noChangeAspect="1"/>
          </p:cNvGraphicFramePr>
          <p:nvPr>
            <p:extLst>
              <p:ext uri="{D42A27DB-BD31-4B8C-83A1-F6EECF244321}">
                <p14:modId xmlns:p14="http://schemas.microsoft.com/office/powerpoint/2010/main" val="1264467252"/>
              </p:ext>
            </p:extLst>
          </p:nvPr>
        </p:nvGraphicFramePr>
        <p:xfrm>
          <a:off x="4135391" y="1774234"/>
          <a:ext cx="1592262" cy="482600"/>
        </p:xfrm>
        <a:graphic>
          <a:graphicData uri="http://schemas.openxmlformats.org/presentationml/2006/ole">
            <mc:AlternateContent xmlns:mc="http://schemas.openxmlformats.org/markup-compatibility/2006">
              <mc:Choice xmlns:v="urn:schemas-microsoft-com:vml" Requires="v">
                <p:oleObj spid="_x0000_s23591" name="Equation" r:id="rId3" imgW="749160" imgH="228600" progId="Equation.DSMT4">
                  <p:embed/>
                </p:oleObj>
              </mc:Choice>
              <mc:Fallback>
                <p:oleObj name="Equation" r:id="rId3" imgW="749160" imgH="228600" progId="Equation.DSMT4">
                  <p:embed/>
                  <p:pic>
                    <p:nvPicPr>
                      <p:cNvPr id="0" name="Object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5391" y="1774234"/>
                        <a:ext cx="1592262"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70" name="Rectangle 38"/>
          <p:cNvSpPr>
            <a:spLocks noChangeArrowheads="1"/>
          </p:cNvSpPr>
          <p:nvPr/>
        </p:nvSpPr>
        <p:spPr bwMode="auto">
          <a:xfrm>
            <a:off x="5934028" y="1858371"/>
            <a:ext cx="1536700" cy="274638"/>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dirty="0">
                <a:solidFill>
                  <a:srgbClr val="0000FF"/>
                </a:solidFill>
              </a:rPr>
              <a:t>on branch cut</a:t>
            </a:r>
          </a:p>
        </p:txBody>
      </p:sp>
      <p:sp>
        <p:nvSpPr>
          <p:cNvPr id="23574" name="Line 25"/>
          <p:cNvSpPr>
            <a:spLocks noChangeShapeType="1"/>
          </p:cNvSpPr>
          <p:nvPr/>
        </p:nvSpPr>
        <p:spPr bwMode="auto">
          <a:xfrm flipH="1" flipV="1">
            <a:off x="5180085" y="3478590"/>
            <a:ext cx="1588" cy="2693988"/>
          </a:xfrm>
          <a:prstGeom prst="line">
            <a:avLst/>
          </a:prstGeom>
          <a:noFill/>
          <a:ln w="12700">
            <a:solidFill>
              <a:schemeClr val="tx1"/>
            </a:solidFill>
            <a:round/>
            <a:headEnd/>
            <a:tailEnd/>
          </a:ln>
        </p:spPr>
        <p:txBody>
          <a:bodyPr/>
          <a:lstStyle/>
          <a:p>
            <a:endParaRPr lang="en-US"/>
          </a:p>
        </p:txBody>
      </p:sp>
      <p:sp>
        <p:nvSpPr>
          <p:cNvPr id="23575" name="Line 26"/>
          <p:cNvSpPr>
            <a:spLocks noChangeShapeType="1"/>
          </p:cNvSpPr>
          <p:nvPr/>
        </p:nvSpPr>
        <p:spPr bwMode="auto">
          <a:xfrm rot="5400000" flipH="1" flipV="1">
            <a:off x="5298883" y="1375419"/>
            <a:ext cx="0" cy="6693955"/>
          </a:xfrm>
          <a:prstGeom prst="line">
            <a:avLst/>
          </a:prstGeom>
          <a:noFill/>
          <a:ln w="12700">
            <a:solidFill>
              <a:schemeClr val="tx1"/>
            </a:solidFill>
            <a:round/>
            <a:headEnd/>
            <a:tailEnd/>
          </a:ln>
        </p:spPr>
        <p:txBody>
          <a:bodyPr/>
          <a:lstStyle/>
          <a:p>
            <a:endParaRPr lang="en-US"/>
          </a:p>
        </p:txBody>
      </p:sp>
      <p:graphicFrame>
        <p:nvGraphicFramePr>
          <p:cNvPr id="23556" name="Object 27"/>
          <p:cNvGraphicFramePr>
            <a:graphicFrameLocks noChangeAspect="1"/>
          </p:cNvGraphicFramePr>
          <p:nvPr>
            <p:extLst>
              <p:ext uri="{D42A27DB-BD31-4B8C-83A1-F6EECF244321}">
                <p14:modId xmlns:p14="http://schemas.microsoft.com/office/powerpoint/2010/main" val="4282855866"/>
              </p:ext>
            </p:extLst>
          </p:nvPr>
        </p:nvGraphicFramePr>
        <p:xfrm>
          <a:off x="8799491" y="4480137"/>
          <a:ext cx="747713" cy="495300"/>
        </p:xfrm>
        <a:graphic>
          <a:graphicData uri="http://schemas.openxmlformats.org/presentationml/2006/ole">
            <mc:AlternateContent xmlns:mc="http://schemas.openxmlformats.org/markup-compatibility/2006">
              <mc:Choice xmlns:v="urn:schemas-microsoft-com:vml" Requires="v">
                <p:oleObj spid="_x0000_s23592" name="Equation" r:id="rId5" imgW="342720" imgH="228600" progId="Equation.DSMT4">
                  <p:embed/>
                </p:oleObj>
              </mc:Choice>
              <mc:Fallback>
                <p:oleObj name="Equation" r:id="rId5" imgW="342720" imgH="228600" progId="Equation.DSMT4">
                  <p:embed/>
                  <p:pic>
                    <p:nvPicPr>
                      <p:cNvPr id="0" name="Object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99491" y="4480137"/>
                        <a:ext cx="747713"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7" name="Object 28"/>
          <p:cNvGraphicFramePr>
            <a:graphicFrameLocks noChangeAspect="1"/>
          </p:cNvGraphicFramePr>
          <p:nvPr/>
        </p:nvGraphicFramePr>
        <p:xfrm>
          <a:off x="4811785" y="2622927"/>
          <a:ext cx="735013" cy="488950"/>
        </p:xfrm>
        <a:graphic>
          <a:graphicData uri="http://schemas.openxmlformats.org/presentationml/2006/ole">
            <mc:AlternateContent xmlns:mc="http://schemas.openxmlformats.org/markup-compatibility/2006">
              <mc:Choice xmlns:v="urn:schemas-microsoft-com:vml" Requires="v">
                <p:oleObj spid="_x0000_s23593" name="Equation" r:id="rId7" imgW="342720" imgH="228600" progId="Equation.DSMT4">
                  <p:embed/>
                </p:oleObj>
              </mc:Choice>
              <mc:Fallback>
                <p:oleObj name="Equation" r:id="rId7" imgW="342720" imgH="228600" progId="Equation.DSMT4">
                  <p:embed/>
                  <p:pic>
                    <p:nvPicPr>
                      <p:cNvPr id="0" name="Object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11785" y="2622927"/>
                        <a:ext cx="735013"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76" name="Line 29"/>
          <p:cNvSpPr>
            <a:spLocks noChangeShapeType="1"/>
          </p:cNvSpPr>
          <p:nvPr/>
        </p:nvSpPr>
        <p:spPr bwMode="auto">
          <a:xfrm flipH="1">
            <a:off x="5916685" y="4629527"/>
            <a:ext cx="1588" cy="184150"/>
          </a:xfrm>
          <a:prstGeom prst="line">
            <a:avLst/>
          </a:prstGeom>
          <a:noFill/>
          <a:ln w="28575">
            <a:solidFill>
              <a:srgbClr val="0066FF"/>
            </a:solidFill>
            <a:round/>
            <a:headEnd/>
            <a:tailEnd/>
          </a:ln>
        </p:spPr>
        <p:txBody>
          <a:bodyPr/>
          <a:lstStyle/>
          <a:p>
            <a:endParaRPr lang="en-US"/>
          </a:p>
        </p:txBody>
      </p:sp>
      <p:sp>
        <p:nvSpPr>
          <p:cNvPr id="23577" name="Line 30"/>
          <p:cNvSpPr>
            <a:spLocks noChangeShapeType="1"/>
          </p:cNvSpPr>
          <p:nvPr/>
        </p:nvSpPr>
        <p:spPr bwMode="auto">
          <a:xfrm flipH="1">
            <a:off x="4468885" y="4629527"/>
            <a:ext cx="1588" cy="184150"/>
          </a:xfrm>
          <a:prstGeom prst="line">
            <a:avLst/>
          </a:prstGeom>
          <a:noFill/>
          <a:ln w="28575">
            <a:solidFill>
              <a:srgbClr val="0066FF"/>
            </a:solidFill>
            <a:round/>
            <a:headEnd/>
            <a:tailEnd/>
          </a:ln>
        </p:spPr>
        <p:txBody>
          <a:bodyPr/>
          <a:lstStyle/>
          <a:p>
            <a:endParaRPr lang="en-US"/>
          </a:p>
        </p:txBody>
      </p:sp>
      <p:graphicFrame>
        <p:nvGraphicFramePr>
          <p:cNvPr id="23558" name="Object 31"/>
          <p:cNvGraphicFramePr>
            <a:graphicFrameLocks noChangeAspect="1"/>
          </p:cNvGraphicFramePr>
          <p:nvPr/>
        </p:nvGraphicFramePr>
        <p:xfrm>
          <a:off x="6005585" y="4759702"/>
          <a:ext cx="358775" cy="495300"/>
        </p:xfrm>
        <a:graphic>
          <a:graphicData uri="http://schemas.openxmlformats.org/presentationml/2006/ole">
            <mc:AlternateContent xmlns:mc="http://schemas.openxmlformats.org/markup-compatibility/2006">
              <mc:Choice xmlns:v="urn:schemas-microsoft-com:vml" Requires="v">
                <p:oleObj spid="_x0000_s23594" name="Equation" r:id="rId9" imgW="164880" imgH="228600" progId="Equation.DSMT4">
                  <p:embed/>
                </p:oleObj>
              </mc:Choice>
              <mc:Fallback>
                <p:oleObj name="Equation" r:id="rId9" imgW="164880" imgH="228600" progId="Equation.DSMT4">
                  <p:embed/>
                  <p:pic>
                    <p:nvPicPr>
                      <p:cNvPr id="0" name="Object 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05585" y="4759702"/>
                        <a:ext cx="358775"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9" name="Object 32"/>
          <p:cNvGraphicFramePr>
            <a:graphicFrameLocks noChangeAspect="1"/>
          </p:cNvGraphicFramePr>
          <p:nvPr/>
        </p:nvGraphicFramePr>
        <p:xfrm>
          <a:off x="3857697" y="4731127"/>
          <a:ext cx="552450" cy="495300"/>
        </p:xfrm>
        <a:graphic>
          <a:graphicData uri="http://schemas.openxmlformats.org/presentationml/2006/ole">
            <mc:AlternateContent xmlns:mc="http://schemas.openxmlformats.org/markup-compatibility/2006">
              <mc:Choice xmlns:v="urn:schemas-microsoft-com:vml" Requires="v">
                <p:oleObj spid="_x0000_s23595" name="Equation" r:id="rId11" imgW="253800" imgH="228600" progId="Equation.DSMT4">
                  <p:embed/>
                </p:oleObj>
              </mc:Choice>
              <mc:Fallback>
                <p:oleObj name="Equation" r:id="rId11" imgW="253800" imgH="228600" progId="Equation.DSMT4">
                  <p:embed/>
                  <p:pic>
                    <p:nvPicPr>
                      <p:cNvPr id="0" name="Object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57697" y="4731127"/>
                        <a:ext cx="55245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78" name="Freeform 33"/>
          <p:cNvSpPr>
            <a:spLocks/>
          </p:cNvSpPr>
          <p:nvPr/>
        </p:nvSpPr>
        <p:spPr bwMode="auto">
          <a:xfrm>
            <a:off x="5072135" y="3200777"/>
            <a:ext cx="71438" cy="1511300"/>
          </a:xfrm>
          <a:custGeom>
            <a:avLst/>
            <a:gdLst>
              <a:gd name="T0" fmla="*/ 0 w 549"/>
              <a:gd name="T1" fmla="*/ 0 h 3008"/>
              <a:gd name="T2" fmla="*/ 0 w 549"/>
              <a:gd name="T3" fmla="*/ 7 h 3008"/>
              <a:gd name="T4" fmla="*/ 0 w 549"/>
              <a:gd name="T5" fmla="*/ 16 h 3008"/>
              <a:gd name="T6" fmla="*/ 0 w 549"/>
              <a:gd name="T7" fmla="*/ 24 h 3008"/>
              <a:gd name="T8" fmla="*/ 0 w 549"/>
              <a:gd name="T9" fmla="*/ 35 h 3008"/>
              <a:gd name="T10" fmla="*/ 0 w 549"/>
              <a:gd name="T11" fmla="*/ 44 h 3008"/>
              <a:gd name="T12" fmla="*/ 0 w 549"/>
              <a:gd name="T13" fmla="*/ 53 h 3008"/>
              <a:gd name="T14" fmla="*/ 0 w 549"/>
              <a:gd name="T15" fmla="*/ 63 h 3008"/>
              <a:gd name="T16" fmla="*/ 0 w 549"/>
              <a:gd name="T17" fmla="*/ 72 h 3008"/>
              <a:gd name="T18" fmla="*/ 0 w 549"/>
              <a:gd name="T19" fmla="*/ 79 h 3008"/>
              <a:gd name="T20" fmla="*/ 0 w 549"/>
              <a:gd name="T21" fmla="*/ 89 h 3008"/>
              <a:gd name="T22" fmla="*/ 0 w 549"/>
              <a:gd name="T23" fmla="*/ 95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23579" name="Oval 34"/>
          <p:cNvSpPr>
            <a:spLocks noChangeArrowheads="1"/>
          </p:cNvSpPr>
          <p:nvPr/>
        </p:nvSpPr>
        <p:spPr bwMode="auto">
          <a:xfrm>
            <a:off x="4405385" y="4661277"/>
            <a:ext cx="127000" cy="120650"/>
          </a:xfrm>
          <a:prstGeom prst="ellipse">
            <a:avLst/>
          </a:prstGeom>
          <a:solidFill>
            <a:srgbClr val="0066FF"/>
          </a:solidFill>
          <a:ln w="9525">
            <a:solidFill>
              <a:srgbClr val="0066FF"/>
            </a:solidFill>
            <a:round/>
            <a:headEnd/>
            <a:tailEnd/>
          </a:ln>
        </p:spPr>
        <p:txBody>
          <a:bodyPr wrap="none" anchor="ctr"/>
          <a:lstStyle/>
          <a:p>
            <a:endParaRPr lang="en-US"/>
          </a:p>
        </p:txBody>
      </p:sp>
      <p:sp>
        <p:nvSpPr>
          <p:cNvPr id="23580" name="Oval 35"/>
          <p:cNvSpPr>
            <a:spLocks noChangeArrowheads="1"/>
          </p:cNvSpPr>
          <p:nvPr/>
        </p:nvSpPr>
        <p:spPr bwMode="auto">
          <a:xfrm>
            <a:off x="5853185" y="4661277"/>
            <a:ext cx="127000" cy="120650"/>
          </a:xfrm>
          <a:prstGeom prst="ellipse">
            <a:avLst/>
          </a:prstGeom>
          <a:solidFill>
            <a:srgbClr val="0066FF"/>
          </a:solidFill>
          <a:ln w="9525">
            <a:solidFill>
              <a:srgbClr val="0066FF"/>
            </a:solidFill>
            <a:round/>
            <a:headEnd/>
            <a:tailEnd/>
          </a:ln>
        </p:spPr>
        <p:txBody>
          <a:bodyPr wrap="none" anchor="ctr"/>
          <a:lstStyle/>
          <a:p>
            <a:endParaRPr lang="en-US"/>
          </a:p>
        </p:txBody>
      </p:sp>
      <p:sp>
        <p:nvSpPr>
          <p:cNvPr id="23581" name="Freeform 39"/>
          <p:cNvSpPr>
            <a:spLocks/>
          </p:cNvSpPr>
          <p:nvPr/>
        </p:nvSpPr>
        <p:spPr bwMode="auto">
          <a:xfrm rot="16200000" flipV="1">
            <a:off x="4749872" y="4337427"/>
            <a:ext cx="111125" cy="647700"/>
          </a:xfrm>
          <a:custGeom>
            <a:avLst/>
            <a:gdLst>
              <a:gd name="T0" fmla="*/ 0 w 854"/>
              <a:gd name="T1" fmla="*/ 0 h 1984"/>
              <a:gd name="T2" fmla="*/ 0 w 854"/>
              <a:gd name="T3" fmla="*/ 1 h 1984"/>
              <a:gd name="T4" fmla="*/ 0 w 854"/>
              <a:gd name="T5" fmla="*/ 4 h 1984"/>
              <a:gd name="T6" fmla="*/ 0 w 854"/>
              <a:gd name="T7" fmla="*/ 7 h 1984"/>
              <a:gd name="T8" fmla="*/ 0 w 854"/>
              <a:gd name="T9" fmla="*/ 9 h 1984"/>
              <a:gd name="T10" fmla="*/ 0 w 854"/>
              <a:gd name="T11" fmla="*/ 12 h 1984"/>
              <a:gd name="T12" fmla="*/ 0 w 854"/>
              <a:gd name="T13" fmla="*/ 15 h 1984"/>
              <a:gd name="T14" fmla="*/ 0 w 854"/>
              <a:gd name="T15" fmla="*/ 17 h 1984"/>
              <a:gd name="T16" fmla="*/ 0 60000 65536"/>
              <a:gd name="T17" fmla="*/ 0 60000 65536"/>
              <a:gd name="T18" fmla="*/ 0 60000 65536"/>
              <a:gd name="T19" fmla="*/ 0 60000 65536"/>
              <a:gd name="T20" fmla="*/ 0 60000 65536"/>
              <a:gd name="T21" fmla="*/ 0 60000 65536"/>
              <a:gd name="T22" fmla="*/ 0 60000 65536"/>
              <a:gd name="T23" fmla="*/ 0 60000 65536"/>
              <a:gd name="T24" fmla="*/ 0 w 854"/>
              <a:gd name="T25" fmla="*/ 0 h 1984"/>
              <a:gd name="T26" fmla="*/ 854 w 854"/>
              <a:gd name="T27" fmla="*/ 1984 h 19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4" h="1984">
                <a:moveTo>
                  <a:pt x="643" y="0"/>
                </a:moveTo>
                <a:cubicBezTo>
                  <a:pt x="331" y="22"/>
                  <a:pt x="19" y="44"/>
                  <a:pt x="19" y="128"/>
                </a:cubicBezTo>
                <a:cubicBezTo>
                  <a:pt x="19" y="212"/>
                  <a:pt x="646" y="397"/>
                  <a:pt x="643" y="504"/>
                </a:cubicBezTo>
                <a:cubicBezTo>
                  <a:pt x="640" y="611"/>
                  <a:pt x="0" y="673"/>
                  <a:pt x="3" y="768"/>
                </a:cubicBezTo>
                <a:cubicBezTo>
                  <a:pt x="6" y="863"/>
                  <a:pt x="647" y="967"/>
                  <a:pt x="659" y="1072"/>
                </a:cubicBezTo>
                <a:cubicBezTo>
                  <a:pt x="671" y="1177"/>
                  <a:pt x="43" y="1291"/>
                  <a:pt x="75" y="1400"/>
                </a:cubicBezTo>
                <a:cubicBezTo>
                  <a:pt x="107" y="1509"/>
                  <a:pt x="848" y="1631"/>
                  <a:pt x="851" y="1728"/>
                </a:cubicBezTo>
                <a:cubicBezTo>
                  <a:pt x="854" y="1825"/>
                  <a:pt x="472" y="1904"/>
                  <a:pt x="91" y="1984"/>
                </a:cubicBezTo>
              </a:path>
            </a:pathLst>
          </a:custGeom>
          <a:noFill/>
          <a:ln w="38100" cmpd="sng">
            <a:solidFill>
              <a:srgbClr val="0066FF"/>
            </a:solidFill>
            <a:round/>
            <a:headEnd/>
            <a:tailEnd/>
          </a:ln>
        </p:spPr>
        <p:txBody>
          <a:bodyPr/>
          <a:lstStyle/>
          <a:p>
            <a:endParaRPr lang="en-US"/>
          </a:p>
        </p:txBody>
      </p:sp>
      <p:grpSp>
        <p:nvGrpSpPr>
          <p:cNvPr id="23582" name="Group 40"/>
          <p:cNvGrpSpPr>
            <a:grpSpLocks/>
          </p:cNvGrpSpPr>
          <p:nvPr/>
        </p:nvGrpSpPr>
        <p:grpSpPr bwMode="auto">
          <a:xfrm flipH="1">
            <a:off x="5218185" y="4732715"/>
            <a:ext cx="674688" cy="1528763"/>
            <a:chOff x="584" y="2893"/>
            <a:chExt cx="425" cy="963"/>
          </a:xfrm>
        </p:grpSpPr>
        <p:sp>
          <p:nvSpPr>
            <p:cNvPr id="23584" name="Freeform 41"/>
            <p:cNvSpPr>
              <a:spLocks/>
            </p:cNvSpPr>
            <p:nvPr/>
          </p:nvSpPr>
          <p:spPr bwMode="auto">
            <a:xfrm flipV="1">
              <a:off x="964" y="2904"/>
              <a:ext cx="45" cy="952"/>
            </a:xfrm>
            <a:custGeom>
              <a:avLst/>
              <a:gdLst>
                <a:gd name="T0" fmla="*/ 0 w 549"/>
                <a:gd name="T1" fmla="*/ 0 h 3008"/>
                <a:gd name="T2" fmla="*/ 0 w 549"/>
                <a:gd name="T3" fmla="*/ 7 h 3008"/>
                <a:gd name="T4" fmla="*/ 0 w 549"/>
                <a:gd name="T5" fmla="*/ 16 h 3008"/>
                <a:gd name="T6" fmla="*/ 0 w 549"/>
                <a:gd name="T7" fmla="*/ 24 h 3008"/>
                <a:gd name="T8" fmla="*/ 0 w 549"/>
                <a:gd name="T9" fmla="*/ 35 h 3008"/>
                <a:gd name="T10" fmla="*/ 0 w 549"/>
                <a:gd name="T11" fmla="*/ 44 h 3008"/>
                <a:gd name="T12" fmla="*/ 0 w 549"/>
                <a:gd name="T13" fmla="*/ 53 h 3008"/>
                <a:gd name="T14" fmla="*/ 0 w 549"/>
                <a:gd name="T15" fmla="*/ 63 h 3008"/>
                <a:gd name="T16" fmla="*/ 0 w 549"/>
                <a:gd name="T17" fmla="*/ 72 h 3008"/>
                <a:gd name="T18" fmla="*/ 0 w 549"/>
                <a:gd name="T19" fmla="*/ 79 h 3008"/>
                <a:gd name="T20" fmla="*/ 0 w 549"/>
                <a:gd name="T21" fmla="*/ 89 h 3008"/>
                <a:gd name="T22" fmla="*/ 0 w 549"/>
                <a:gd name="T23" fmla="*/ 95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23585" name="Freeform 42"/>
            <p:cNvSpPr>
              <a:spLocks/>
            </p:cNvSpPr>
            <p:nvPr/>
          </p:nvSpPr>
          <p:spPr bwMode="auto">
            <a:xfrm rot="5400000">
              <a:off x="753" y="2724"/>
              <a:ext cx="70" cy="408"/>
            </a:xfrm>
            <a:custGeom>
              <a:avLst/>
              <a:gdLst>
                <a:gd name="T0" fmla="*/ 0 w 854"/>
                <a:gd name="T1" fmla="*/ 0 h 1984"/>
                <a:gd name="T2" fmla="*/ 0 w 854"/>
                <a:gd name="T3" fmla="*/ 1 h 1984"/>
                <a:gd name="T4" fmla="*/ 0 w 854"/>
                <a:gd name="T5" fmla="*/ 4 h 1984"/>
                <a:gd name="T6" fmla="*/ 0 w 854"/>
                <a:gd name="T7" fmla="*/ 7 h 1984"/>
                <a:gd name="T8" fmla="*/ 0 w 854"/>
                <a:gd name="T9" fmla="*/ 9 h 1984"/>
                <a:gd name="T10" fmla="*/ 0 w 854"/>
                <a:gd name="T11" fmla="*/ 12 h 1984"/>
                <a:gd name="T12" fmla="*/ 0 w 854"/>
                <a:gd name="T13" fmla="*/ 15 h 1984"/>
                <a:gd name="T14" fmla="*/ 0 w 854"/>
                <a:gd name="T15" fmla="*/ 17 h 1984"/>
                <a:gd name="T16" fmla="*/ 0 60000 65536"/>
                <a:gd name="T17" fmla="*/ 0 60000 65536"/>
                <a:gd name="T18" fmla="*/ 0 60000 65536"/>
                <a:gd name="T19" fmla="*/ 0 60000 65536"/>
                <a:gd name="T20" fmla="*/ 0 60000 65536"/>
                <a:gd name="T21" fmla="*/ 0 60000 65536"/>
                <a:gd name="T22" fmla="*/ 0 60000 65536"/>
                <a:gd name="T23" fmla="*/ 0 60000 65536"/>
                <a:gd name="T24" fmla="*/ 0 w 854"/>
                <a:gd name="T25" fmla="*/ 0 h 1984"/>
                <a:gd name="T26" fmla="*/ 854 w 854"/>
                <a:gd name="T27" fmla="*/ 1984 h 19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4" h="1984">
                  <a:moveTo>
                    <a:pt x="643" y="0"/>
                  </a:moveTo>
                  <a:cubicBezTo>
                    <a:pt x="331" y="22"/>
                    <a:pt x="19" y="44"/>
                    <a:pt x="19" y="128"/>
                  </a:cubicBezTo>
                  <a:cubicBezTo>
                    <a:pt x="19" y="212"/>
                    <a:pt x="646" y="397"/>
                    <a:pt x="643" y="504"/>
                  </a:cubicBezTo>
                  <a:cubicBezTo>
                    <a:pt x="640" y="611"/>
                    <a:pt x="0" y="673"/>
                    <a:pt x="3" y="768"/>
                  </a:cubicBezTo>
                  <a:cubicBezTo>
                    <a:pt x="6" y="863"/>
                    <a:pt x="647" y="967"/>
                    <a:pt x="659" y="1072"/>
                  </a:cubicBezTo>
                  <a:cubicBezTo>
                    <a:pt x="671" y="1177"/>
                    <a:pt x="43" y="1291"/>
                    <a:pt x="75" y="1400"/>
                  </a:cubicBezTo>
                  <a:cubicBezTo>
                    <a:pt x="107" y="1509"/>
                    <a:pt x="848" y="1631"/>
                    <a:pt x="851" y="1728"/>
                  </a:cubicBezTo>
                  <a:cubicBezTo>
                    <a:pt x="854" y="1825"/>
                    <a:pt x="472" y="1904"/>
                    <a:pt x="91" y="1984"/>
                  </a:cubicBezTo>
                </a:path>
              </a:pathLst>
            </a:custGeom>
            <a:noFill/>
            <a:ln w="38100" cmpd="sng">
              <a:solidFill>
                <a:srgbClr val="0066FF"/>
              </a:solidFill>
              <a:round/>
              <a:headEnd/>
              <a:tailEnd/>
            </a:ln>
          </p:spPr>
          <p:txBody>
            <a:bodyPr/>
            <a:lstStyle/>
            <a:p>
              <a:endParaRPr lang="en-US"/>
            </a:p>
          </p:txBody>
        </p:sp>
      </p:grpSp>
      <p:graphicFrame>
        <p:nvGraphicFramePr>
          <p:cNvPr id="23560" name="Object 43"/>
          <p:cNvGraphicFramePr>
            <a:graphicFrameLocks noChangeAspect="1"/>
          </p:cNvGraphicFramePr>
          <p:nvPr>
            <p:extLst>
              <p:ext uri="{D42A27DB-BD31-4B8C-83A1-F6EECF244321}">
                <p14:modId xmlns:p14="http://schemas.microsoft.com/office/powerpoint/2010/main" val="2167312991"/>
              </p:ext>
            </p:extLst>
          </p:nvPr>
        </p:nvGraphicFramePr>
        <p:xfrm>
          <a:off x="5580135" y="3332540"/>
          <a:ext cx="1592263" cy="482600"/>
        </p:xfrm>
        <a:graphic>
          <a:graphicData uri="http://schemas.openxmlformats.org/presentationml/2006/ole">
            <mc:AlternateContent xmlns:mc="http://schemas.openxmlformats.org/markup-compatibility/2006">
              <mc:Choice xmlns:v="urn:schemas-microsoft-com:vml" Requires="v">
                <p:oleObj spid="_x0000_s23596" name="Equation" r:id="rId13" imgW="749160" imgH="228600" progId="Equation.DSMT4">
                  <p:embed/>
                </p:oleObj>
              </mc:Choice>
              <mc:Fallback>
                <p:oleObj name="Equation" r:id="rId13" imgW="749160" imgH="228600" progId="Equation.DSMT4">
                  <p:embed/>
                  <p:pic>
                    <p:nvPicPr>
                      <p:cNvPr id="0" name="Object 4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80135" y="3332540"/>
                        <a:ext cx="1592263" cy="482600"/>
                      </a:xfrm>
                      <a:prstGeom prst="rect">
                        <a:avLst/>
                      </a:prstGeom>
                      <a:solidFill>
                        <a:srgbClr val="FFFF99"/>
                      </a:solidFill>
                    </p:spPr>
                  </p:pic>
                </p:oleObj>
              </mc:Fallback>
            </mc:AlternateContent>
          </a:graphicData>
        </a:graphic>
      </p:graphicFrame>
      <p:sp>
        <p:nvSpPr>
          <p:cNvPr id="23583" name="Rectangle 45"/>
          <p:cNvSpPr>
            <a:spLocks noChangeArrowheads="1"/>
          </p:cNvSpPr>
          <p:nvPr/>
        </p:nvSpPr>
        <p:spPr bwMode="auto">
          <a:xfrm>
            <a:off x="7517051" y="3389666"/>
            <a:ext cx="3203266" cy="276999"/>
          </a:xfrm>
          <a:prstGeom prst="rect">
            <a:avLst/>
          </a:prstGeom>
          <a:noFill/>
          <a:ln w="9525">
            <a:noFill/>
            <a:miter lim="800000"/>
            <a:headEnd/>
            <a:tailEnd/>
          </a:ln>
        </p:spPr>
        <p:txBody>
          <a:bodyPr wrap="square" lIns="0" tIns="0" rIns="0" bIns="0">
            <a:spAutoFit/>
          </a:bodyPr>
          <a:lstStyle/>
          <a:p>
            <a:pPr>
              <a:spcBef>
                <a:spcPct val="20000"/>
              </a:spcBef>
            </a:pPr>
            <a:r>
              <a:rPr lang="en-US" b="0" dirty="0">
                <a:solidFill>
                  <a:srgbClr val="0000FF"/>
                </a:solidFill>
              </a:rPr>
              <a:t>(everywhere in complex plane)</a:t>
            </a:r>
          </a:p>
        </p:txBody>
      </p:sp>
      <p:graphicFrame>
        <p:nvGraphicFramePr>
          <p:cNvPr id="23561" name="Object 48"/>
          <p:cNvGraphicFramePr>
            <a:graphicFrameLocks noChangeAspect="1"/>
          </p:cNvGraphicFramePr>
          <p:nvPr>
            <p:extLst>
              <p:ext uri="{D42A27DB-BD31-4B8C-83A1-F6EECF244321}">
                <p14:modId xmlns:p14="http://schemas.microsoft.com/office/powerpoint/2010/main" val="3524921412"/>
              </p:ext>
            </p:extLst>
          </p:nvPr>
        </p:nvGraphicFramePr>
        <p:xfrm>
          <a:off x="763158" y="2705074"/>
          <a:ext cx="1854200" cy="538163"/>
        </p:xfrm>
        <a:graphic>
          <a:graphicData uri="http://schemas.openxmlformats.org/presentationml/2006/ole">
            <mc:AlternateContent xmlns:mc="http://schemas.openxmlformats.org/markup-compatibility/2006">
              <mc:Choice xmlns:v="urn:schemas-microsoft-com:vml" Requires="v">
                <p:oleObj spid="_x0000_s23597" name="Equation" r:id="rId15" imgW="1041120" imgH="304560" progId="Equation.DSMT4">
                  <p:embed/>
                </p:oleObj>
              </mc:Choice>
              <mc:Fallback>
                <p:oleObj name="Equation" r:id="rId15" imgW="1041120" imgH="304560" progId="Equation.DSMT4">
                  <p:embed/>
                  <p:pic>
                    <p:nvPicPr>
                      <p:cNvPr id="0" name="Object 4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63158" y="2705074"/>
                        <a:ext cx="1854200" cy="538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5" name="Object 23"/>
          <p:cNvGraphicFramePr>
            <a:graphicFrameLocks noChangeAspect="1"/>
          </p:cNvGraphicFramePr>
          <p:nvPr>
            <p:extLst>
              <p:ext uri="{D42A27DB-BD31-4B8C-83A1-F6EECF244321}">
                <p14:modId xmlns:p14="http://schemas.microsoft.com/office/powerpoint/2010/main" val="2286502479"/>
              </p:ext>
            </p:extLst>
          </p:nvPr>
        </p:nvGraphicFramePr>
        <p:xfrm>
          <a:off x="6016625" y="5418138"/>
          <a:ext cx="5157788" cy="439737"/>
        </p:xfrm>
        <a:graphic>
          <a:graphicData uri="http://schemas.openxmlformats.org/presentationml/2006/ole">
            <mc:AlternateContent xmlns:mc="http://schemas.openxmlformats.org/markup-compatibility/2006">
              <mc:Choice xmlns:v="urn:schemas-microsoft-com:vml" Requires="v">
                <p:oleObj spid="_x0000_s23598" name="Equation" r:id="rId17" imgW="2552400" imgH="228600" progId="Equation.DSMT4">
                  <p:embed/>
                </p:oleObj>
              </mc:Choice>
              <mc:Fallback>
                <p:oleObj name="Equation" r:id="rId17" imgW="2552400" imgH="228600" progId="Equation.DSMT4">
                  <p:embed/>
                  <p:pic>
                    <p:nvPicPr>
                      <p:cNvPr id="0" name="Object 23"/>
                      <p:cNvPicPr>
                        <a:picLocks noChangeAspect="1" noChangeArrowheads="1"/>
                      </p:cNvPicPr>
                      <p:nvPr/>
                    </p:nvPicPr>
                    <p:blipFill>
                      <a:blip r:embed="rId18"/>
                      <a:srcRect/>
                      <a:stretch>
                        <a:fillRect/>
                      </a:stretch>
                    </p:blipFill>
                    <p:spPr bwMode="auto">
                      <a:xfrm>
                        <a:off x="6016625" y="5418138"/>
                        <a:ext cx="5157788"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72" name="Oval 36"/>
          <p:cNvSpPr>
            <a:spLocks noChangeArrowheads="1"/>
          </p:cNvSpPr>
          <p:nvPr/>
        </p:nvSpPr>
        <p:spPr bwMode="auto">
          <a:xfrm>
            <a:off x="7704351" y="4657154"/>
            <a:ext cx="106363" cy="106363"/>
          </a:xfrm>
          <a:prstGeom prst="ellipse">
            <a:avLst/>
          </a:prstGeom>
          <a:solidFill>
            <a:srgbClr val="FF0000"/>
          </a:solidFill>
          <a:ln w="9525" algn="ctr">
            <a:solidFill>
              <a:srgbClr val="FF0000"/>
            </a:solidFill>
            <a:round/>
            <a:headEnd/>
            <a:tailEnd/>
          </a:ln>
        </p:spPr>
        <p:txBody>
          <a:bodyPr/>
          <a:lstStyle/>
          <a:p>
            <a:endParaRPr lang="en-US"/>
          </a:p>
        </p:txBody>
      </p:sp>
      <p:cxnSp>
        <p:nvCxnSpPr>
          <p:cNvPr id="23573" name="Straight Arrow Connector 38"/>
          <p:cNvCxnSpPr>
            <a:cxnSpLocks noChangeShapeType="1"/>
          </p:cNvCxnSpPr>
          <p:nvPr/>
        </p:nvCxnSpPr>
        <p:spPr bwMode="auto">
          <a:xfrm rot="16200000" flipV="1">
            <a:off x="7755304" y="4866694"/>
            <a:ext cx="473075" cy="366712"/>
          </a:xfrm>
          <a:prstGeom prst="straightConnector1">
            <a:avLst/>
          </a:prstGeom>
          <a:noFill/>
          <a:ln w="19050" algn="ctr">
            <a:solidFill>
              <a:schemeClr val="tx1"/>
            </a:solidFill>
            <a:round/>
            <a:headEnd type="none" w="med" len="med"/>
            <a:tailEnd type="arrow" w="med" len="med"/>
          </a:ln>
        </p:spPr>
      </p:cxnSp>
      <p:sp>
        <p:nvSpPr>
          <p:cNvPr id="34" name="Slide Number Placeholder 33"/>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26</a:t>
            </a:fld>
            <a:endParaRPr lang="en-US" dirty="0"/>
          </a:p>
        </p:txBody>
      </p:sp>
      <p:sp>
        <p:nvSpPr>
          <p:cNvPr id="2" name="TextBox 1">
            <a:extLst>
              <a:ext uri="{FF2B5EF4-FFF2-40B4-BE49-F238E27FC236}">
                <a16:creationId xmlns:a16="http://schemas.microsoft.com/office/drawing/2014/main" id="{51FE1C13-8C8A-ABFB-34A7-01EAD9A7C686}"/>
              </a:ext>
            </a:extLst>
          </p:cNvPr>
          <p:cNvSpPr txBox="1"/>
          <p:nvPr/>
        </p:nvSpPr>
        <p:spPr>
          <a:xfrm>
            <a:off x="5907490" y="6068989"/>
            <a:ext cx="5686172" cy="369332"/>
          </a:xfrm>
          <a:prstGeom prst="rect">
            <a:avLst/>
          </a:prstGeom>
          <a:noFill/>
        </p:spPr>
        <p:txBody>
          <a:bodyPr wrap="none" rtlCol="0">
            <a:spAutoFit/>
          </a:bodyPr>
          <a:lstStyle/>
          <a:p>
            <a:pPr algn="ctr"/>
            <a:r>
              <a:rPr lang="en-US" b="0" dirty="0"/>
              <a:t>This defines </a:t>
            </a:r>
            <a:r>
              <a:rPr lang="en-US" b="0" i="1" dirty="0">
                <a:latin typeface="Times New Roman" panose="02020603050405020304" pitchFamily="18" charset="0"/>
                <a:cs typeface="Times New Roman" panose="02020603050405020304" pitchFamily="18" charset="0"/>
              </a:rPr>
              <a:t>k</a:t>
            </a:r>
            <a:r>
              <a:rPr lang="en-US" b="0" i="1" baseline="-25000" dirty="0">
                <a:latin typeface="Times New Roman" panose="02020603050405020304" pitchFamily="18" charset="0"/>
                <a:cs typeface="Times New Roman" panose="02020603050405020304" pitchFamily="18" charset="0"/>
              </a:rPr>
              <a:t>z</a:t>
            </a:r>
            <a:r>
              <a:rPr lang="en-US" b="0" baseline="-25000" dirty="0">
                <a:latin typeface="Times New Roman" panose="02020603050405020304" pitchFamily="18" charset="0"/>
                <a:cs typeface="Times New Roman" panose="02020603050405020304" pitchFamily="18" charset="0"/>
              </a:rPr>
              <a:t>0</a:t>
            </a:r>
            <a:r>
              <a:rPr lang="en-US" b="0" dirty="0"/>
              <a:t> everywhere on the Riemann surface.</a:t>
            </a:r>
          </a:p>
        </p:txBody>
      </p:sp>
      <p:graphicFrame>
        <p:nvGraphicFramePr>
          <p:cNvPr id="3" name="Object 2">
            <a:extLst>
              <a:ext uri="{FF2B5EF4-FFF2-40B4-BE49-F238E27FC236}">
                <a16:creationId xmlns:a16="http://schemas.microsoft.com/office/drawing/2014/main" id="{6F028066-10DC-B279-A014-64E332FC61E1}"/>
              </a:ext>
            </a:extLst>
          </p:cNvPr>
          <p:cNvGraphicFramePr>
            <a:graphicFrameLocks noChangeAspect="1"/>
          </p:cNvGraphicFramePr>
          <p:nvPr>
            <p:extLst>
              <p:ext uri="{D42A27DB-BD31-4B8C-83A1-F6EECF244321}">
                <p14:modId xmlns:p14="http://schemas.microsoft.com/office/powerpoint/2010/main" val="506753390"/>
              </p:ext>
            </p:extLst>
          </p:nvPr>
        </p:nvGraphicFramePr>
        <p:xfrm>
          <a:off x="760882" y="3246863"/>
          <a:ext cx="3711757" cy="533565"/>
        </p:xfrm>
        <a:graphic>
          <a:graphicData uri="http://schemas.openxmlformats.org/presentationml/2006/ole">
            <mc:AlternateContent xmlns:mc="http://schemas.openxmlformats.org/markup-compatibility/2006">
              <mc:Choice xmlns:v="urn:schemas-microsoft-com:vml" Requires="v">
                <p:oleObj spid="_x0000_s23599" name="Equation" r:id="rId19" imgW="2031840" imgH="291960" progId="Equation.DSMT4">
                  <p:embed/>
                </p:oleObj>
              </mc:Choice>
              <mc:Fallback>
                <p:oleObj name="Equation" r:id="rId19" imgW="2031840" imgH="291960" progId="Equation.DSMT4">
                  <p:embed/>
                  <p:pic>
                    <p:nvPicPr>
                      <p:cNvPr id="0" name=""/>
                      <p:cNvPicPr/>
                      <p:nvPr/>
                    </p:nvPicPr>
                    <p:blipFill>
                      <a:blip r:embed="rId20"/>
                      <a:stretch>
                        <a:fillRect/>
                      </a:stretch>
                    </p:blipFill>
                    <p:spPr>
                      <a:xfrm>
                        <a:off x="760882" y="3246863"/>
                        <a:ext cx="3711757" cy="533565"/>
                      </a:xfrm>
                      <a:prstGeom prst="rect">
                        <a:avLst/>
                      </a:prstGeom>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4"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3565"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3566"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3567"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63896" name="Rectangle 24"/>
          <p:cNvSpPr>
            <a:spLocks noChangeArrowheads="1"/>
          </p:cNvSpPr>
          <p:nvPr/>
        </p:nvSpPr>
        <p:spPr bwMode="auto">
          <a:xfrm>
            <a:off x="2110854" y="215901"/>
            <a:ext cx="7970293"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Sommerfeld Branch Cuts (cont.)</a:t>
            </a:r>
          </a:p>
        </p:txBody>
      </p:sp>
      <p:sp>
        <p:nvSpPr>
          <p:cNvPr id="34" name="Slide Number Placeholder 33"/>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27</a:t>
            </a:fld>
            <a:endParaRPr lang="en-US" dirty="0"/>
          </a:p>
        </p:txBody>
      </p:sp>
      <p:sp>
        <p:nvSpPr>
          <p:cNvPr id="35" name="TextBox 34"/>
          <p:cNvSpPr txBox="1"/>
          <p:nvPr/>
        </p:nvSpPr>
        <p:spPr>
          <a:xfrm>
            <a:off x="1711230" y="5401100"/>
            <a:ext cx="8461612" cy="584775"/>
          </a:xfrm>
          <a:prstGeom prst="rect">
            <a:avLst/>
          </a:prstGeom>
          <a:solidFill>
            <a:srgbClr val="FFFF99"/>
          </a:solidFill>
          <a:ln w="12700">
            <a:solidFill>
              <a:schemeClr val="tx1"/>
            </a:solidFill>
          </a:ln>
        </p:spPr>
        <p:txBody>
          <a:bodyPr wrap="square" rtlCol="0">
            <a:spAutoFit/>
          </a:bodyPr>
          <a:lstStyle/>
          <a:p>
            <a:pPr algn="ctr"/>
            <a:r>
              <a:rPr lang="en-US" sz="1600" dirty="0"/>
              <a:t>Practical note:</a:t>
            </a:r>
          </a:p>
          <a:p>
            <a:pPr algn="ctr"/>
            <a:r>
              <a:rPr lang="en-US" sz="1600" b="0" dirty="0"/>
              <a:t>If we give the air a small amount of loss, we can simply check to make sure that </a:t>
            </a:r>
            <a:r>
              <a:rPr lang="en-US" sz="1600" b="0" dirty="0" err="1">
                <a:latin typeface="Times New Roman" pitchFamily="18" charset="0"/>
                <a:cs typeface="Times New Roman" pitchFamily="18" charset="0"/>
              </a:rPr>
              <a:t>Im</a:t>
            </a:r>
            <a:r>
              <a:rPr lang="en-US" sz="1600" b="0" dirty="0">
                <a:latin typeface="Times New Roman" pitchFamily="18" charset="0"/>
                <a:cs typeface="Times New Roman" pitchFamily="18" charset="0"/>
              </a:rPr>
              <a:t>(</a:t>
            </a:r>
            <a:r>
              <a:rPr lang="en-US" sz="1600" b="0" i="1" dirty="0">
                <a:latin typeface="Times New Roman" pitchFamily="18" charset="0"/>
                <a:cs typeface="Times New Roman" pitchFamily="18" charset="0"/>
              </a:rPr>
              <a:t>k</a:t>
            </a:r>
            <a:r>
              <a:rPr lang="en-US" sz="1600" b="0" i="1" baseline="-25000" dirty="0">
                <a:latin typeface="Times New Roman" pitchFamily="18" charset="0"/>
                <a:cs typeface="Times New Roman" pitchFamily="18" charset="0"/>
              </a:rPr>
              <a:t>z</a:t>
            </a:r>
            <a:r>
              <a:rPr lang="en-US" sz="1600" b="0" baseline="-25000" dirty="0">
                <a:latin typeface="Times New Roman" pitchFamily="18" charset="0"/>
                <a:cs typeface="Times New Roman" pitchFamily="18" charset="0"/>
              </a:rPr>
              <a:t>0</a:t>
            </a:r>
            <a:r>
              <a:rPr lang="en-US" sz="1600" b="0" dirty="0">
                <a:latin typeface="Times New Roman" pitchFamily="18" charset="0"/>
                <a:cs typeface="Times New Roman" pitchFamily="18" charset="0"/>
              </a:rPr>
              <a:t>) &lt; 0</a:t>
            </a:r>
            <a:r>
              <a:rPr lang="en-US" sz="1600" b="0" dirty="0"/>
              <a:t>.</a:t>
            </a:r>
          </a:p>
        </p:txBody>
      </p:sp>
      <p:sp>
        <p:nvSpPr>
          <p:cNvPr id="36" name="TextBox 35"/>
          <p:cNvSpPr txBox="1"/>
          <p:nvPr/>
        </p:nvSpPr>
        <p:spPr>
          <a:xfrm>
            <a:off x="3591885" y="6116756"/>
            <a:ext cx="4951612" cy="307777"/>
          </a:xfrm>
          <a:prstGeom prst="rect">
            <a:avLst/>
          </a:prstGeom>
          <a:noFill/>
        </p:spPr>
        <p:txBody>
          <a:bodyPr wrap="none" rtlCol="0">
            <a:spAutoFit/>
          </a:bodyPr>
          <a:lstStyle/>
          <a:p>
            <a:pPr algn="ctr"/>
            <a:r>
              <a:rPr lang="en-US" sz="1400" dirty="0"/>
              <a:t>Note: </a:t>
            </a:r>
            <a:r>
              <a:rPr lang="en-US" sz="1400" b="0" dirty="0"/>
              <a:t>The branch points move off of the axes for a lossy air.</a:t>
            </a:r>
          </a:p>
        </p:txBody>
      </p:sp>
      <p:grpSp>
        <p:nvGrpSpPr>
          <p:cNvPr id="6" name="Group 5"/>
          <p:cNvGrpSpPr/>
          <p:nvPr/>
        </p:nvGrpSpPr>
        <p:grpSpPr>
          <a:xfrm>
            <a:off x="2949473" y="1151528"/>
            <a:ext cx="9036900" cy="3746596"/>
            <a:chOff x="2463698" y="1094378"/>
            <a:chExt cx="9036900" cy="3746596"/>
          </a:xfrm>
        </p:grpSpPr>
        <p:sp>
          <p:nvSpPr>
            <p:cNvPr id="23574" name="Line 25"/>
            <p:cNvSpPr>
              <a:spLocks noChangeShapeType="1"/>
            </p:cNvSpPr>
            <p:nvPr/>
          </p:nvSpPr>
          <p:spPr bwMode="auto">
            <a:xfrm flipH="1" flipV="1">
              <a:off x="5446215" y="1950041"/>
              <a:ext cx="1588" cy="2693988"/>
            </a:xfrm>
            <a:prstGeom prst="line">
              <a:avLst/>
            </a:prstGeom>
            <a:noFill/>
            <a:ln w="12700">
              <a:solidFill>
                <a:schemeClr val="tx1"/>
              </a:solidFill>
              <a:round/>
              <a:headEnd/>
              <a:tailEnd/>
            </a:ln>
          </p:spPr>
          <p:txBody>
            <a:bodyPr/>
            <a:lstStyle/>
            <a:p>
              <a:endParaRPr lang="en-US"/>
            </a:p>
          </p:txBody>
        </p:sp>
        <p:sp>
          <p:nvSpPr>
            <p:cNvPr id="23575" name="Line 26"/>
            <p:cNvSpPr>
              <a:spLocks noChangeShapeType="1"/>
            </p:cNvSpPr>
            <p:nvPr/>
          </p:nvSpPr>
          <p:spPr bwMode="auto">
            <a:xfrm rot="5400000" flipH="1" flipV="1">
              <a:off x="5414892" y="242655"/>
              <a:ext cx="0" cy="5902387"/>
            </a:xfrm>
            <a:prstGeom prst="line">
              <a:avLst/>
            </a:prstGeom>
            <a:noFill/>
            <a:ln w="12700">
              <a:solidFill>
                <a:schemeClr val="tx1"/>
              </a:solidFill>
              <a:round/>
              <a:headEnd/>
              <a:tailEnd/>
            </a:ln>
          </p:spPr>
          <p:txBody>
            <a:bodyPr/>
            <a:lstStyle/>
            <a:p>
              <a:endParaRPr lang="en-US"/>
            </a:p>
          </p:txBody>
        </p:sp>
        <p:graphicFrame>
          <p:nvGraphicFramePr>
            <p:cNvPr id="23556" name="Object 27"/>
            <p:cNvGraphicFramePr>
              <a:graphicFrameLocks noChangeAspect="1"/>
            </p:cNvGraphicFramePr>
            <p:nvPr>
              <p:extLst>
                <p:ext uri="{D42A27DB-BD31-4B8C-83A1-F6EECF244321}">
                  <p14:modId xmlns:p14="http://schemas.microsoft.com/office/powerpoint/2010/main" val="3604757342"/>
                </p:ext>
              </p:extLst>
            </p:nvPr>
          </p:nvGraphicFramePr>
          <p:xfrm>
            <a:off x="8547010" y="2944764"/>
            <a:ext cx="747713" cy="495300"/>
          </p:xfrm>
          <a:graphic>
            <a:graphicData uri="http://schemas.openxmlformats.org/presentationml/2006/ole">
              <mc:AlternateContent xmlns:mc="http://schemas.openxmlformats.org/markup-compatibility/2006">
                <mc:Choice xmlns:v="urn:schemas-microsoft-com:vml" Requires="v">
                  <p:oleObj spid="_x0000_s24614" name="Equation" r:id="rId3" imgW="342720" imgH="228600" progId="Equation.DSMT4">
                    <p:embed/>
                  </p:oleObj>
                </mc:Choice>
                <mc:Fallback>
                  <p:oleObj name="Equation" r:id="rId3" imgW="342720" imgH="228600" progId="Equation.DSMT4">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47010" y="2944764"/>
                          <a:ext cx="747713"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7" name="Object 28"/>
            <p:cNvGraphicFramePr>
              <a:graphicFrameLocks noChangeAspect="1"/>
            </p:cNvGraphicFramePr>
            <p:nvPr>
              <p:extLst>
                <p:ext uri="{D42A27DB-BD31-4B8C-83A1-F6EECF244321}">
                  <p14:modId xmlns:p14="http://schemas.microsoft.com/office/powerpoint/2010/main" val="2442787302"/>
                </p:ext>
              </p:extLst>
            </p:nvPr>
          </p:nvGraphicFramePr>
          <p:xfrm>
            <a:off x="5077916" y="1094378"/>
            <a:ext cx="735013" cy="488950"/>
          </p:xfrm>
          <a:graphic>
            <a:graphicData uri="http://schemas.openxmlformats.org/presentationml/2006/ole">
              <mc:AlternateContent xmlns:mc="http://schemas.openxmlformats.org/markup-compatibility/2006">
                <mc:Choice xmlns:v="urn:schemas-microsoft-com:vml" Requires="v">
                  <p:oleObj spid="_x0000_s24615" name="Equation" r:id="rId5" imgW="342720" imgH="228600" progId="Equation.DSMT4">
                    <p:embed/>
                  </p:oleObj>
                </mc:Choice>
                <mc:Fallback>
                  <p:oleObj name="Equation" r:id="rId5" imgW="342720" imgH="228600" progId="Equation.DSMT4">
                    <p:embed/>
                    <p:pic>
                      <p:nvPicPr>
                        <p:cNvPr id="0" name="Object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77916" y="1094378"/>
                          <a:ext cx="735013"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76" name="Line 29"/>
            <p:cNvSpPr>
              <a:spLocks noChangeShapeType="1"/>
            </p:cNvSpPr>
            <p:nvPr/>
          </p:nvSpPr>
          <p:spPr bwMode="auto">
            <a:xfrm flipH="1">
              <a:off x="6182815" y="3100978"/>
              <a:ext cx="1588" cy="184150"/>
            </a:xfrm>
            <a:prstGeom prst="line">
              <a:avLst/>
            </a:prstGeom>
            <a:noFill/>
            <a:ln w="28575">
              <a:solidFill>
                <a:srgbClr val="0066FF"/>
              </a:solidFill>
              <a:round/>
              <a:headEnd/>
              <a:tailEnd/>
            </a:ln>
          </p:spPr>
          <p:txBody>
            <a:bodyPr/>
            <a:lstStyle/>
            <a:p>
              <a:endParaRPr lang="en-US"/>
            </a:p>
          </p:txBody>
        </p:sp>
        <p:sp>
          <p:nvSpPr>
            <p:cNvPr id="23577" name="Line 30"/>
            <p:cNvSpPr>
              <a:spLocks noChangeShapeType="1"/>
            </p:cNvSpPr>
            <p:nvPr/>
          </p:nvSpPr>
          <p:spPr bwMode="auto">
            <a:xfrm flipH="1">
              <a:off x="4735015" y="3100978"/>
              <a:ext cx="1588" cy="184150"/>
            </a:xfrm>
            <a:prstGeom prst="line">
              <a:avLst/>
            </a:prstGeom>
            <a:noFill/>
            <a:ln w="28575">
              <a:solidFill>
                <a:srgbClr val="0066FF"/>
              </a:solidFill>
              <a:round/>
              <a:headEnd/>
              <a:tailEnd/>
            </a:ln>
          </p:spPr>
          <p:txBody>
            <a:bodyPr/>
            <a:lstStyle/>
            <a:p>
              <a:endParaRPr lang="en-US"/>
            </a:p>
          </p:txBody>
        </p:sp>
        <p:graphicFrame>
          <p:nvGraphicFramePr>
            <p:cNvPr id="23558" name="Object 31"/>
            <p:cNvGraphicFramePr>
              <a:graphicFrameLocks noChangeAspect="1"/>
            </p:cNvGraphicFramePr>
            <p:nvPr>
              <p:extLst>
                <p:ext uri="{D42A27DB-BD31-4B8C-83A1-F6EECF244321}">
                  <p14:modId xmlns:p14="http://schemas.microsoft.com/office/powerpoint/2010/main" val="2854876072"/>
                </p:ext>
              </p:extLst>
            </p:nvPr>
          </p:nvGraphicFramePr>
          <p:xfrm>
            <a:off x="6271716" y="3231153"/>
            <a:ext cx="358775" cy="495300"/>
          </p:xfrm>
          <a:graphic>
            <a:graphicData uri="http://schemas.openxmlformats.org/presentationml/2006/ole">
              <mc:AlternateContent xmlns:mc="http://schemas.openxmlformats.org/markup-compatibility/2006">
                <mc:Choice xmlns:v="urn:schemas-microsoft-com:vml" Requires="v">
                  <p:oleObj spid="_x0000_s24616" name="Equation" r:id="rId7" imgW="164880" imgH="228600" progId="Equation.DSMT4">
                    <p:embed/>
                  </p:oleObj>
                </mc:Choice>
                <mc:Fallback>
                  <p:oleObj name="Equation" r:id="rId7" imgW="164880" imgH="228600" progId="Equation.DSMT4">
                    <p:embed/>
                    <p:pic>
                      <p:nvPicPr>
                        <p:cNvPr id="0" name="Object 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71716" y="3231153"/>
                          <a:ext cx="358775"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9" name="Object 32"/>
            <p:cNvGraphicFramePr>
              <a:graphicFrameLocks noChangeAspect="1"/>
            </p:cNvGraphicFramePr>
            <p:nvPr>
              <p:extLst>
                <p:ext uri="{D42A27DB-BD31-4B8C-83A1-F6EECF244321}">
                  <p14:modId xmlns:p14="http://schemas.microsoft.com/office/powerpoint/2010/main" val="3821795393"/>
                </p:ext>
              </p:extLst>
            </p:nvPr>
          </p:nvGraphicFramePr>
          <p:xfrm>
            <a:off x="4123827" y="3202578"/>
            <a:ext cx="552450" cy="495300"/>
          </p:xfrm>
          <a:graphic>
            <a:graphicData uri="http://schemas.openxmlformats.org/presentationml/2006/ole">
              <mc:AlternateContent xmlns:mc="http://schemas.openxmlformats.org/markup-compatibility/2006">
                <mc:Choice xmlns:v="urn:schemas-microsoft-com:vml" Requires="v">
                  <p:oleObj spid="_x0000_s24617" name="Equation" r:id="rId9" imgW="253800" imgH="228600" progId="Equation.DSMT4">
                    <p:embed/>
                  </p:oleObj>
                </mc:Choice>
                <mc:Fallback>
                  <p:oleObj name="Equation" r:id="rId9" imgW="253800" imgH="228600" progId="Equation.DSMT4">
                    <p:embed/>
                    <p:pic>
                      <p:nvPicPr>
                        <p:cNvPr id="0" name="Object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23827" y="3202578"/>
                          <a:ext cx="55245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78" name="Freeform 33"/>
            <p:cNvSpPr>
              <a:spLocks/>
            </p:cNvSpPr>
            <p:nvPr/>
          </p:nvSpPr>
          <p:spPr bwMode="auto">
            <a:xfrm>
              <a:off x="5338265" y="1672228"/>
              <a:ext cx="71438" cy="1511300"/>
            </a:xfrm>
            <a:custGeom>
              <a:avLst/>
              <a:gdLst>
                <a:gd name="T0" fmla="*/ 0 w 549"/>
                <a:gd name="T1" fmla="*/ 0 h 3008"/>
                <a:gd name="T2" fmla="*/ 0 w 549"/>
                <a:gd name="T3" fmla="*/ 7 h 3008"/>
                <a:gd name="T4" fmla="*/ 0 w 549"/>
                <a:gd name="T5" fmla="*/ 16 h 3008"/>
                <a:gd name="T6" fmla="*/ 0 w 549"/>
                <a:gd name="T7" fmla="*/ 24 h 3008"/>
                <a:gd name="T8" fmla="*/ 0 w 549"/>
                <a:gd name="T9" fmla="*/ 35 h 3008"/>
                <a:gd name="T10" fmla="*/ 0 w 549"/>
                <a:gd name="T11" fmla="*/ 44 h 3008"/>
                <a:gd name="T12" fmla="*/ 0 w 549"/>
                <a:gd name="T13" fmla="*/ 53 h 3008"/>
                <a:gd name="T14" fmla="*/ 0 w 549"/>
                <a:gd name="T15" fmla="*/ 63 h 3008"/>
                <a:gd name="T16" fmla="*/ 0 w 549"/>
                <a:gd name="T17" fmla="*/ 72 h 3008"/>
                <a:gd name="T18" fmla="*/ 0 w 549"/>
                <a:gd name="T19" fmla="*/ 79 h 3008"/>
                <a:gd name="T20" fmla="*/ 0 w 549"/>
                <a:gd name="T21" fmla="*/ 89 h 3008"/>
                <a:gd name="T22" fmla="*/ 0 w 549"/>
                <a:gd name="T23" fmla="*/ 95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23579" name="Oval 34"/>
            <p:cNvSpPr>
              <a:spLocks noChangeArrowheads="1"/>
            </p:cNvSpPr>
            <p:nvPr/>
          </p:nvSpPr>
          <p:spPr bwMode="auto">
            <a:xfrm>
              <a:off x="4671515" y="3132728"/>
              <a:ext cx="127000" cy="120650"/>
            </a:xfrm>
            <a:prstGeom prst="ellipse">
              <a:avLst/>
            </a:prstGeom>
            <a:solidFill>
              <a:srgbClr val="0066FF"/>
            </a:solidFill>
            <a:ln w="9525">
              <a:solidFill>
                <a:srgbClr val="0066FF"/>
              </a:solidFill>
              <a:round/>
              <a:headEnd/>
              <a:tailEnd/>
            </a:ln>
          </p:spPr>
          <p:txBody>
            <a:bodyPr wrap="none" anchor="ctr"/>
            <a:lstStyle/>
            <a:p>
              <a:endParaRPr lang="en-US"/>
            </a:p>
          </p:txBody>
        </p:sp>
        <p:sp>
          <p:nvSpPr>
            <p:cNvPr id="23580" name="Oval 35"/>
            <p:cNvSpPr>
              <a:spLocks noChangeArrowheads="1"/>
            </p:cNvSpPr>
            <p:nvPr/>
          </p:nvSpPr>
          <p:spPr bwMode="auto">
            <a:xfrm>
              <a:off x="6119315" y="3132728"/>
              <a:ext cx="127000" cy="120650"/>
            </a:xfrm>
            <a:prstGeom prst="ellipse">
              <a:avLst/>
            </a:prstGeom>
            <a:solidFill>
              <a:srgbClr val="0066FF"/>
            </a:solidFill>
            <a:ln w="9525">
              <a:solidFill>
                <a:srgbClr val="0066FF"/>
              </a:solidFill>
              <a:round/>
              <a:headEnd/>
              <a:tailEnd/>
            </a:ln>
          </p:spPr>
          <p:txBody>
            <a:bodyPr wrap="none" anchor="ctr"/>
            <a:lstStyle/>
            <a:p>
              <a:endParaRPr lang="en-US"/>
            </a:p>
          </p:txBody>
        </p:sp>
        <p:sp>
          <p:nvSpPr>
            <p:cNvPr id="23581" name="Freeform 39"/>
            <p:cNvSpPr>
              <a:spLocks/>
            </p:cNvSpPr>
            <p:nvPr/>
          </p:nvSpPr>
          <p:spPr bwMode="auto">
            <a:xfrm rot="16200000" flipV="1">
              <a:off x="5016003" y="2808878"/>
              <a:ext cx="111125" cy="647700"/>
            </a:xfrm>
            <a:custGeom>
              <a:avLst/>
              <a:gdLst>
                <a:gd name="T0" fmla="*/ 0 w 854"/>
                <a:gd name="T1" fmla="*/ 0 h 1984"/>
                <a:gd name="T2" fmla="*/ 0 w 854"/>
                <a:gd name="T3" fmla="*/ 1 h 1984"/>
                <a:gd name="T4" fmla="*/ 0 w 854"/>
                <a:gd name="T5" fmla="*/ 4 h 1984"/>
                <a:gd name="T6" fmla="*/ 0 w 854"/>
                <a:gd name="T7" fmla="*/ 7 h 1984"/>
                <a:gd name="T8" fmla="*/ 0 w 854"/>
                <a:gd name="T9" fmla="*/ 9 h 1984"/>
                <a:gd name="T10" fmla="*/ 0 w 854"/>
                <a:gd name="T11" fmla="*/ 12 h 1984"/>
                <a:gd name="T12" fmla="*/ 0 w 854"/>
                <a:gd name="T13" fmla="*/ 15 h 1984"/>
                <a:gd name="T14" fmla="*/ 0 w 854"/>
                <a:gd name="T15" fmla="*/ 17 h 1984"/>
                <a:gd name="T16" fmla="*/ 0 60000 65536"/>
                <a:gd name="T17" fmla="*/ 0 60000 65536"/>
                <a:gd name="T18" fmla="*/ 0 60000 65536"/>
                <a:gd name="T19" fmla="*/ 0 60000 65536"/>
                <a:gd name="T20" fmla="*/ 0 60000 65536"/>
                <a:gd name="T21" fmla="*/ 0 60000 65536"/>
                <a:gd name="T22" fmla="*/ 0 60000 65536"/>
                <a:gd name="T23" fmla="*/ 0 60000 65536"/>
                <a:gd name="T24" fmla="*/ 0 w 854"/>
                <a:gd name="T25" fmla="*/ 0 h 1984"/>
                <a:gd name="T26" fmla="*/ 854 w 854"/>
                <a:gd name="T27" fmla="*/ 1984 h 19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4" h="1984">
                  <a:moveTo>
                    <a:pt x="643" y="0"/>
                  </a:moveTo>
                  <a:cubicBezTo>
                    <a:pt x="331" y="22"/>
                    <a:pt x="19" y="44"/>
                    <a:pt x="19" y="128"/>
                  </a:cubicBezTo>
                  <a:cubicBezTo>
                    <a:pt x="19" y="212"/>
                    <a:pt x="646" y="397"/>
                    <a:pt x="643" y="504"/>
                  </a:cubicBezTo>
                  <a:cubicBezTo>
                    <a:pt x="640" y="611"/>
                    <a:pt x="0" y="673"/>
                    <a:pt x="3" y="768"/>
                  </a:cubicBezTo>
                  <a:cubicBezTo>
                    <a:pt x="6" y="863"/>
                    <a:pt x="647" y="967"/>
                    <a:pt x="659" y="1072"/>
                  </a:cubicBezTo>
                  <a:cubicBezTo>
                    <a:pt x="671" y="1177"/>
                    <a:pt x="43" y="1291"/>
                    <a:pt x="75" y="1400"/>
                  </a:cubicBezTo>
                  <a:cubicBezTo>
                    <a:pt x="107" y="1509"/>
                    <a:pt x="848" y="1631"/>
                    <a:pt x="851" y="1728"/>
                  </a:cubicBezTo>
                  <a:cubicBezTo>
                    <a:pt x="854" y="1825"/>
                    <a:pt x="472" y="1904"/>
                    <a:pt x="91" y="1984"/>
                  </a:cubicBezTo>
                </a:path>
              </a:pathLst>
            </a:custGeom>
            <a:noFill/>
            <a:ln w="38100" cmpd="sng">
              <a:solidFill>
                <a:srgbClr val="0066FF"/>
              </a:solidFill>
              <a:round/>
              <a:headEnd/>
              <a:tailEnd/>
            </a:ln>
          </p:spPr>
          <p:txBody>
            <a:bodyPr/>
            <a:lstStyle/>
            <a:p>
              <a:endParaRPr lang="en-US"/>
            </a:p>
          </p:txBody>
        </p:sp>
        <p:grpSp>
          <p:nvGrpSpPr>
            <p:cNvPr id="3" name="Group 40"/>
            <p:cNvGrpSpPr>
              <a:grpSpLocks/>
            </p:cNvGrpSpPr>
            <p:nvPr/>
          </p:nvGrpSpPr>
          <p:grpSpPr bwMode="auto">
            <a:xfrm flipH="1">
              <a:off x="5484315" y="3204167"/>
              <a:ext cx="674688" cy="1528763"/>
              <a:chOff x="584" y="2893"/>
              <a:chExt cx="425" cy="963"/>
            </a:xfrm>
          </p:grpSpPr>
          <p:sp>
            <p:nvSpPr>
              <p:cNvPr id="23584" name="Freeform 41"/>
              <p:cNvSpPr>
                <a:spLocks/>
              </p:cNvSpPr>
              <p:nvPr/>
            </p:nvSpPr>
            <p:spPr bwMode="auto">
              <a:xfrm flipV="1">
                <a:off x="964" y="2904"/>
                <a:ext cx="45" cy="952"/>
              </a:xfrm>
              <a:custGeom>
                <a:avLst/>
                <a:gdLst>
                  <a:gd name="T0" fmla="*/ 0 w 549"/>
                  <a:gd name="T1" fmla="*/ 0 h 3008"/>
                  <a:gd name="T2" fmla="*/ 0 w 549"/>
                  <a:gd name="T3" fmla="*/ 7 h 3008"/>
                  <a:gd name="T4" fmla="*/ 0 w 549"/>
                  <a:gd name="T5" fmla="*/ 16 h 3008"/>
                  <a:gd name="T6" fmla="*/ 0 w 549"/>
                  <a:gd name="T7" fmla="*/ 24 h 3008"/>
                  <a:gd name="T8" fmla="*/ 0 w 549"/>
                  <a:gd name="T9" fmla="*/ 35 h 3008"/>
                  <a:gd name="T10" fmla="*/ 0 w 549"/>
                  <a:gd name="T11" fmla="*/ 44 h 3008"/>
                  <a:gd name="T12" fmla="*/ 0 w 549"/>
                  <a:gd name="T13" fmla="*/ 53 h 3008"/>
                  <a:gd name="T14" fmla="*/ 0 w 549"/>
                  <a:gd name="T15" fmla="*/ 63 h 3008"/>
                  <a:gd name="T16" fmla="*/ 0 w 549"/>
                  <a:gd name="T17" fmla="*/ 72 h 3008"/>
                  <a:gd name="T18" fmla="*/ 0 w 549"/>
                  <a:gd name="T19" fmla="*/ 79 h 3008"/>
                  <a:gd name="T20" fmla="*/ 0 w 549"/>
                  <a:gd name="T21" fmla="*/ 89 h 3008"/>
                  <a:gd name="T22" fmla="*/ 0 w 549"/>
                  <a:gd name="T23" fmla="*/ 95 h 30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9"/>
                  <a:gd name="T37" fmla="*/ 0 h 3008"/>
                  <a:gd name="T38" fmla="*/ 549 w 549"/>
                  <a:gd name="T39" fmla="*/ 3008 h 30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9" h="3008">
                    <a:moveTo>
                      <a:pt x="468" y="0"/>
                    </a:moveTo>
                    <a:cubicBezTo>
                      <a:pt x="234" y="74"/>
                      <a:pt x="0" y="148"/>
                      <a:pt x="4" y="232"/>
                    </a:cubicBezTo>
                    <a:cubicBezTo>
                      <a:pt x="8" y="316"/>
                      <a:pt x="489" y="417"/>
                      <a:pt x="492" y="504"/>
                    </a:cubicBezTo>
                    <a:cubicBezTo>
                      <a:pt x="495" y="591"/>
                      <a:pt x="11" y="653"/>
                      <a:pt x="20" y="752"/>
                    </a:cubicBezTo>
                    <a:cubicBezTo>
                      <a:pt x="29" y="851"/>
                      <a:pt x="547" y="989"/>
                      <a:pt x="548" y="1096"/>
                    </a:cubicBezTo>
                    <a:cubicBezTo>
                      <a:pt x="549" y="1203"/>
                      <a:pt x="31" y="1296"/>
                      <a:pt x="28" y="1392"/>
                    </a:cubicBezTo>
                    <a:cubicBezTo>
                      <a:pt x="25" y="1488"/>
                      <a:pt x="531" y="1573"/>
                      <a:pt x="532" y="1672"/>
                    </a:cubicBezTo>
                    <a:cubicBezTo>
                      <a:pt x="533" y="1771"/>
                      <a:pt x="35" y="1885"/>
                      <a:pt x="36" y="1984"/>
                    </a:cubicBezTo>
                    <a:cubicBezTo>
                      <a:pt x="37" y="2083"/>
                      <a:pt x="539" y="2177"/>
                      <a:pt x="540" y="2264"/>
                    </a:cubicBezTo>
                    <a:cubicBezTo>
                      <a:pt x="541" y="2351"/>
                      <a:pt x="53" y="2412"/>
                      <a:pt x="44" y="2504"/>
                    </a:cubicBezTo>
                    <a:cubicBezTo>
                      <a:pt x="35" y="2596"/>
                      <a:pt x="479" y="2732"/>
                      <a:pt x="484" y="2816"/>
                    </a:cubicBezTo>
                    <a:cubicBezTo>
                      <a:pt x="489" y="2900"/>
                      <a:pt x="144" y="2976"/>
                      <a:pt x="76" y="3008"/>
                    </a:cubicBezTo>
                  </a:path>
                </a:pathLst>
              </a:custGeom>
              <a:noFill/>
              <a:ln w="38100" cmpd="sng">
                <a:solidFill>
                  <a:srgbClr val="0066FF"/>
                </a:solidFill>
                <a:round/>
                <a:headEnd/>
                <a:tailEnd/>
              </a:ln>
            </p:spPr>
            <p:txBody>
              <a:bodyPr/>
              <a:lstStyle/>
              <a:p>
                <a:endParaRPr lang="en-US"/>
              </a:p>
            </p:txBody>
          </p:sp>
          <p:sp>
            <p:nvSpPr>
              <p:cNvPr id="23585" name="Freeform 42"/>
              <p:cNvSpPr>
                <a:spLocks/>
              </p:cNvSpPr>
              <p:nvPr/>
            </p:nvSpPr>
            <p:spPr bwMode="auto">
              <a:xfrm rot="5400000">
                <a:off x="753" y="2724"/>
                <a:ext cx="70" cy="408"/>
              </a:xfrm>
              <a:custGeom>
                <a:avLst/>
                <a:gdLst>
                  <a:gd name="T0" fmla="*/ 0 w 854"/>
                  <a:gd name="T1" fmla="*/ 0 h 1984"/>
                  <a:gd name="T2" fmla="*/ 0 w 854"/>
                  <a:gd name="T3" fmla="*/ 1 h 1984"/>
                  <a:gd name="T4" fmla="*/ 0 w 854"/>
                  <a:gd name="T5" fmla="*/ 4 h 1984"/>
                  <a:gd name="T6" fmla="*/ 0 w 854"/>
                  <a:gd name="T7" fmla="*/ 7 h 1984"/>
                  <a:gd name="T8" fmla="*/ 0 w 854"/>
                  <a:gd name="T9" fmla="*/ 9 h 1984"/>
                  <a:gd name="T10" fmla="*/ 0 w 854"/>
                  <a:gd name="T11" fmla="*/ 12 h 1984"/>
                  <a:gd name="T12" fmla="*/ 0 w 854"/>
                  <a:gd name="T13" fmla="*/ 15 h 1984"/>
                  <a:gd name="T14" fmla="*/ 0 w 854"/>
                  <a:gd name="T15" fmla="*/ 17 h 1984"/>
                  <a:gd name="T16" fmla="*/ 0 60000 65536"/>
                  <a:gd name="T17" fmla="*/ 0 60000 65536"/>
                  <a:gd name="T18" fmla="*/ 0 60000 65536"/>
                  <a:gd name="T19" fmla="*/ 0 60000 65536"/>
                  <a:gd name="T20" fmla="*/ 0 60000 65536"/>
                  <a:gd name="T21" fmla="*/ 0 60000 65536"/>
                  <a:gd name="T22" fmla="*/ 0 60000 65536"/>
                  <a:gd name="T23" fmla="*/ 0 60000 65536"/>
                  <a:gd name="T24" fmla="*/ 0 w 854"/>
                  <a:gd name="T25" fmla="*/ 0 h 1984"/>
                  <a:gd name="T26" fmla="*/ 854 w 854"/>
                  <a:gd name="T27" fmla="*/ 1984 h 19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4" h="1984">
                    <a:moveTo>
                      <a:pt x="643" y="0"/>
                    </a:moveTo>
                    <a:cubicBezTo>
                      <a:pt x="331" y="22"/>
                      <a:pt x="19" y="44"/>
                      <a:pt x="19" y="128"/>
                    </a:cubicBezTo>
                    <a:cubicBezTo>
                      <a:pt x="19" y="212"/>
                      <a:pt x="646" y="397"/>
                      <a:pt x="643" y="504"/>
                    </a:cubicBezTo>
                    <a:cubicBezTo>
                      <a:pt x="640" y="611"/>
                      <a:pt x="0" y="673"/>
                      <a:pt x="3" y="768"/>
                    </a:cubicBezTo>
                    <a:cubicBezTo>
                      <a:pt x="6" y="863"/>
                      <a:pt x="647" y="967"/>
                      <a:pt x="659" y="1072"/>
                    </a:cubicBezTo>
                    <a:cubicBezTo>
                      <a:pt x="671" y="1177"/>
                      <a:pt x="43" y="1291"/>
                      <a:pt x="75" y="1400"/>
                    </a:cubicBezTo>
                    <a:cubicBezTo>
                      <a:pt x="107" y="1509"/>
                      <a:pt x="848" y="1631"/>
                      <a:pt x="851" y="1728"/>
                    </a:cubicBezTo>
                    <a:cubicBezTo>
                      <a:pt x="854" y="1825"/>
                      <a:pt x="472" y="1904"/>
                      <a:pt x="91" y="1984"/>
                    </a:cubicBezTo>
                  </a:path>
                </a:pathLst>
              </a:custGeom>
              <a:noFill/>
              <a:ln w="38100" cmpd="sng">
                <a:solidFill>
                  <a:srgbClr val="0066FF"/>
                </a:solidFill>
                <a:round/>
                <a:headEnd/>
                <a:tailEnd/>
              </a:ln>
            </p:spPr>
            <p:txBody>
              <a:bodyPr/>
              <a:lstStyle/>
              <a:p>
                <a:endParaRPr lang="en-US"/>
              </a:p>
            </p:txBody>
          </p:sp>
        </p:grpSp>
        <p:graphicFrame>
          <p:nvGraphicFramePr>
            <p:cNvPr id="23560" name="Object 43"/>
            <p:cNvGraphicFramePr>
              <a:graphicFrameLocks noChangeAspect="1"/>
            </p:cNvGraphicFramePr>
            <p:nvPr>
              <p:extLst>
                <p:ext uri="{D42A27DB-BD31-4B8C-83A1-F6EECF244321}">
                  <p14:modId xmlns:p14="http://schemas.microsoft.com/office/powerpoint/2010/main" val="3184359820"/>
                </p:ext>
              </p:extLst>
            </p:nvPr>
          </p:nvGraphicFramePr>
          <p:xfrm>
            <a:off x="5846266" y="1803991"/>
            <a:ext cx="1592263" cy="482600"/>
          </p:xfrm>
          <a:graphic>
            <a:graphicData uri="http://schemas.openxmlformats.org/presentationml/2006/ole">
              <mc:AlternateContent xmlns:mc="http://schemas.openxmlformats.org/markup-compatibility/2006">
                <mc:Choice xmlns:v="urn:schemas-microsoft-com:vml" Requires="v">
                  <p:oleObj spid="_x0000_s24618" name="Equation" r:id="rId11" imgW="749160" imgH="228600" progId="Equation.DSMT4">
                    <p:embed/>
                  </p:oleObj>
                </mc:Choice>
                <mc:Fallback>
                  <p:oleObj name="Equation" r:id="rId11" imgW="749160" imgH="228600" progId="Equation.DSMT4">
                    <p:embed/>
                    <p:pic>
                      <p:nvPicPr>
                        <p:cNvPr id="0" name="Object 4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46266" y="1803991"/>
                          <a:ext cx="1592263" cy="482600"/>
                        </a:xfrm>
                        <a:prstGeom prst="rect">
                          <a:avLst/>
                        </a:prstGeom>
                        <a:solidFill>
                          <a:srgbClr val="FFFF99"/>
                        </a:solidFill>
                      </p:spPr>
                    </p:pic>
                  </p:oleObj>
                </mc:Fallback>
              </mc:AlternateContent>
            </a:graphicData>
          </a:graphic>
        </p:graphicFrame>
        <p:sp>
          <p:nvSpPr>
            <p:cNvPr id="23583" name="Rectangle 45"/>
            <p:cNvSpPr>
              <a:spLocks noChangeArrowheads="1"/>
            </p:cNvSpPr>
            <p:nvPr/>
          </p:nvSpPr>
          <p:spPr bwMode="auto">
            <a:xfrm>
              <a:off x="7612585" y="1888413"/>
              <a:ext cx="3551284" cy="276999"/>
            </a:xfrm>
            <a:prstGeom prst="rect">
              <a:avLst/>
            </a:prstGeom>
            <a:noFill/>
            <a:ln w="9525">
              <a:noFill/>
              <a:miter lim="800000"/>
              <a:headEnd/>
              <a:tailEnd/>
            </a:ln>
          </p:spPr>
          <p:txBody>
            <a:bodyPr wrap="square" lIns="0" tIns="0" rIns="0" bIns="0">
              <a:spAutoFit/>
            </a:bodyPr>
            <a:lstStyle/>
            <a:p>
              <a:pPr algn="ctr">
                <a:spcBef>
                  <a:spcPct val="20000"/>
                </a:spcBef>
              </a:pPr>
              <a:r>
                <a:rPr lang="en-US" b="0" dirty="0">
                  <a:solidFill>
                    <a:srgbClr val="0000FF"/>
                  </a:solidFill>
                </a:rPr>
                <a:t>(everywhere in complex plane)</a:t>
              </a:r>
            </a:p>
          </p:txBody>
        </p:sp>
        <p:sp>
          <p:nvSpPr>
            <p:cNvPr id="37" name="TextBox 36"/>
            <p:cNvSpPr txBox="1"/>
            <p:nvPr/>
          </p:nvSpPr>
          <p:spPr>
            <a:xfrm>
              <a:off x="6396252" y="4176215"/>
              <a:ext cx="5104346" cy="369332"/>
            </a:xfrm>
            <a:prstGeom prst="rect">
              <a:avLst/>
            </a:prstGeom>
            <a:noFill/>
          </p:spPr>
          <p:txBody>
            <a:bodyPr wrap="none" rtlCol="0">
              <a:spAutoFit/>
            </a:bodyPr>
            <a:lstStyle/>
            <a:p>
              <a:r>
                <a:rPr lang="en-US" b="0" i="1" dirty="0">
                  <a:latin typeface="Times New Roman" pitchFamily="18" charset="0"/>
                  <a:cs typeface="Times New Roman" pitchFamily="18" charset="0"/>
                </a:rPr>
                <a:t>k</a:t>
              </a:r>
              <a:r>
                <a:rPr lang="en-US" b="0" i="1" baseline="-25000" dirty="0">
                  <a:latin typeface="Times New Roman" pitchFamily="18" charset="0"/>
                  <a:cs typeface="Times New Roman" pitchFamily="18" charset="0"/>
                </a:rPr>
                <a:t>z</a:t>
              </a:r>
              <a:r>
                <a:rPr lang="en-US" b="0" baseline="-25000" dirty="0">
                  <a:latin typeface="Times New Roman" pitchFamily="18" charset="0"/>
                  <a:cs typeface="Times New Roman" pitchFamily="18" charset="0"/>
                </a:rPr>
                <a:t>0</a:t>
              </a:r>
              <a:r>
                <a:rPr lang="en-US" b="0" dirty="0"/>
                <a:t> is real here on the real axis, for a lossless air.</a:t>
              </a:r>
            </a:p>
          </p:txBody>
        </p:sp>
        <p:cxnSp>
          <p:nvCxnSpPr>
            <p:cNvPr id="39" name="Straight Arrow Connector 38"/>
            <p:cNvCxnSpPr/>
            <p:nvPr/>
          </p:nvCxnSpPr>
          <p:spPr bwMode="auto">
            <a:xfrm flipH="1" flipV="1">
              <a:off x="5843519" y="3193577"/>
              <a:ext cx="668739" cy="96899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graphicFrame>
          <p:nvGraphicFramePr>
            <p:cNvPr id="45067" name="Object 48"/>
            <p:cNvGraphicFramePr>
              <a:graphicFrameLocks noChangeAspect="1"/>
            </p:cNvGraphicFramePr>
            <p:nvPr>
              <p:extLst>
                <p:ext uri="{D42A27DB-BD31-4B8C-83A1-F6EECF244321}">
                  <p14:modId xmlns:p14="http://schemas.microsoft.com/office/powerpoint/2010/main" val="3264410888"/>
                </p:ext>
              </p:extLst>
            </p:nvPr>
          </p:nvGraphicFramePr>
          <p:xfrm>
            <a:off x="7817371" y="4509116"/>
            <a:ext cx="1171954" cy="331858"/>
          </p:xfrm>
          <a:graphic>
            <a:graphicData uri="http://schemas.openxmlformats.org/presentationml/2006/ole">
              <mc:AlternateContent xmlns:mc="http://schemas.openxmlformats.org/markup-compatibility/2006">
                <mc:Choice xmlns:v="urn:schemas-microsoft-com:vml" Requires="v">
                  <p:oleObj spid="_x0000_s24619" name="Equation" r:id="rId13" imgW="799920" imgH="228600" progId="Equation.DSMT4">
                    <p:embed/>
                  </p:oleObj>
                </mc:Choice>
                <mc:Fallback>
                  <p:oleObj name="Equation" r:id="rId13" imgW="799920" imgH="228600" progId="Equation.DSMT4">
                    <p:embed/>
                    <p:pic>
                      <p:nvPicPr>
                        <p:cNvPr id="0"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817371" y="4509116"/>
                          <a:ext cx="1171954" cy="3318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 name="Object 1">
            <a:extLst>
              <a:ext uri="{FF2B5EF4-FFF2-40B4-BE49-F238E27FC236}">
                <a16:creationId xmlns:a16="http://schemas.microsoft.com/office/drawing/2014/main" id="{72721D95-F4AA-A219-80BB-22854A75D3A2}"/>
              </a:ext>
            </a:extLst>
          </p:cNvPr>
          <p:cNvGraphicFramePr>
            <a:graphicFrameLocks noChangeAspect="1"/>
          </p:cNvGraphicFramePr>
          <p:nvPr>
            <p:extLst>
              <p:ext uri="{D42A27DB-BD31-4B8C-83A1-F6EECF244321}">
                <p14:modId xmlns:p14="http://schemas.microsoft.com/office/powerpoint/2010/main" val="3707889121"/>
              </p:ext>
            </p:extLst>
          </p:nvPr>
        </p:nvGraphicFramePr>
        <p:xfrm>
          <a:off x="1123547" y="1402733"/>
          <a:ext cx="2056596" cy="549892"/>
        </p:xfrm>
        <a:graphic>
          <a:graphicData uri="http://schemas.openxmlformats.org/presentationml/2006/ole">
            <mc:AlternateContent xmlns:mc="http://schemas.openxmlformats.org/markup-compatibility/2006">
              <mc:Choice xmlns:v="urn:schemas-microsoft-com:vml" Requires="v">
                <p:oleObj spid="_x0000_s24620" name="Equation" r:id="rId15" imgW="1091880" imgH="291960" progId="Equation.DSMT4">
                  <p:embed/>
                </p:oleObj>
              </mc:Choice>
              <mc:Fallback>
                <p:oleObj name="Equation" r:id="rId15" imgW="1091880" imgH="291960" progId="Equation.DSMT4">
                  <p:embed/>
                  <p:pic>
                    <p:nvPicPr>
                      <p:cNvPr id="0" name=""/>
                      <p:cNvPicPr/>
                      <p:nvPr/>
                    </p:nvPicPr>
                    <p:blipFill>
                      <a:blip r:embed="rId16"/>
                      <a:stretch>
                        <a:fillRect/>
                      </a:stretch>
                    </p:blipFill>
                    <p:spPr>
                      <a:xfrm>
                        <a:off x="1123547" y="1402733"/>
                        <a:ext cx="2056596" cy="549892"/>
                      </a:xfrm>
                      <a:prstGeom prst="rect">
                        <a:avLst/>
                      </a:prstGeom>
                    </p:spPr>
                  </p:pic>
                </p:oleObj>
              </mc:Fallback>
            </mc:AlternateContent>
          </a:graphicData>
        </a:graphic>
      </p:graphicFrame>
      <p:graphicFrame>
        <p:nvGraphicFramePr>
          <p:cNvPr id="4" name="Object 3">
            <a:extLst>
              <a:ext uri="{FF2B5EF4-FFF2-40B4-BE49-F238E27FC236}">
                <a16:creationId xmlns:a16="http://schemas.microsoft.com/office/drawing/2014/main" id="{233B219B-E3CB-9B20-17D6-29A722A8AFC7}"/>
              </a:ext>
            </a:extLst>
          </p:cNvPr>
          <p:cNvGraphicFramePr>
            <a:graphicFrameLocks noChangeAspect="1"/>
          </p:cNvGraphicFramePr>
          <p:nvPr>
            <p:extLst>
              <p:ext uri="{D42A27DB-BD31-4B8C-83A1-F6EECF244321}">
                <p14:modId xmlns:p14="http://schemas.microsoft.com/office/powerpoint/2010/main" val="3009057260"/>
              </p:ext>
            </p:extLst>
          </p:nvPr>
        </p:nvGraphicFramePr>
        <p:xfrm>
          <a:off x="1301750" y="2100263"/>
          <a:ext cx="1638300" cy="361950"/>
        </p:xfrm>
        <a:graphic>
          <a:graphicData uri="http://schemas.openxmlformats.org/presentationml/2006/ole">
            <mc:AlternateContent xmlns:mc="http://schemas.openxmlformats.org/markup-compatibility/2006">
              <mc:Choice xmlns:v="urn:schemas-microsoft-com:vml" Requires="v">
                <p:oleObj spid="_x0000_s24621" name="Equation" r:id="rId17" imgW="1091880" imgH="241200" progId="Equation.DSMT4">
                  <p:embed/>
                </p:oleObj>
              </mc:Choice>
              <mc:Fallback>
                <p:oleObj name="Equation" r:id="rId17" imgW="1091880" imgH="241200" progId="Equation.DSMT4">
                  <p:embed/>
                  <p:pic>
                    <p:nvPicPr>
                      <p:cNvPr id="0" name=""/>
                      <p:cNvPicPr/>
                      <p:nvPr/>
                    </p:nvPicPr>
                    <p:blipFill>
                      <a:blip r:embed="rId18"/>
                      <a:stretch>
                        <a:fillRect/>
                      </a:stretch>
                    </p:blipFill>
                    <p:spPr>
                      <a:xfrm>
                        <a:off x="1301750" y="2100263"/>
                        <a:ext cx="1638300" cy="36195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376400151"/>
              </p:ext>
            </p:extLst>
          </p:nvPr>
        </p:nvGraphicFramePr>
        <p:xfrm>
          <a:off x="476250" y="3895725"/>
          <a:ext cx="4906962" cy="354013"/>
        </p:xfrm>
        <a:graphic>
          <a:graphicData uri="http://schemas.openxmlformats.org/presentationml/2006/ole">
            <mc:AlternateContent xmlns:mc="http://schemas.openxmlformats.org/markup-compatibility/2006">
              <mc:Choice xmlns:v="urn:schemas-microsoft-com:vml" Requires="v">
                <p:oleObj spid="_x0000_s24622" name="Equation" r:id="rId19" imgW="3352680" imgH="241200" progId="Equation.DSMT4">
                  <p:embed/>
                </p:oleObj>
              </mc:Choice>
              <mc:Fallback>
                <p:oleObj name="Equation" r:id="rId19" imgW="3352680" imgH="241200" progId="Equation.DSMT4">
                  <p:embed/>
                  <p:pic>
                    <p:nvPicPr>
                      <p:cNvPr id="0" name=""/>
                      <p:cNvPicPr/>
                      <p:nvPr/>
                    </p:nvPicPr>
                    <p:blipFill>
                      <a:blip r:embed="rId20"/>
                      <a:stretch>
                        <a:fillRect/>
                      </a:stretch>
                    </p:blipFill>
                    <p:spPr>
                      <a:xfrm>
                        <a:off x="476250" y="3895725"/>
                        <a:ext cx="4906962" cy="354013"/>
                      </a:xfrm>
                      <a:prstGeom prst="rect">
                        <a:avLst/>
                      </a:prstGeom>
                    </p:spPr>
                  </p:pic>
                </p:oleObj>
              </mc:Fallback>
            </mc:AlternateContent>
          </a:graphicData>
        </a:graphic>
      </p:graphicFrame>
      <p:sp>
        <p:nvSpPr>
          <p:cNvPr id="7" name="TextBox 6"/>
          <p:cNvSpPr txBox="1"/>
          <p:nvPr/>
        </p:nvSpPr>
        <p:spPr>
          <a:xfrm>
            <a:off x="771525" y="4276725"/>
            <a:ext cx="3952875" cy="461665"/>
          </a:xfrm>
          <a:prstGeom prst="rect">
            <a:avLst/>
          </a:prstGeom>
          <a:noFill/>
        </p:spPr>
        <p:txBody>
          <a:bodyPr wrap="square" rtlCol="0">
            <a:spAutoFit/>
          </a:bodyPr>
          <a:lstStyle/>
          <a:p>
            <a:pPr algn="ctr"/>
            <a:r>
              <a:rPr lang="en-US" sz="1200" b="0" dirty="0"/>
              <a:t>(The </a:t>
            </a:r>
            <a:r>
              <a:rPr lang="en-US" sz="1200" b="0" dirty="0" err="1" smtClean="0"/>
              <a:t>Sommerfeld</a:t>
            </a:r>
            <a:r>
              <a:rPr lang="en-US" sz="1200" b="0" dirty="0" smtClean="0"/>
              <a:t> </a:t>
            </a:r>
            <a:r>
              <a:rPr lang="en-US" sz="1200" b="0" dirty="0"/>
              <a:t>branch cuts are the mapping of the negative real axis in the </a:t>
            </a:r>
            <a:r>
              <a:rPr lang="en-US" sz="1200" b="0" dirty="0" smtClean="0"/>
              <a:t>mapping below.)</a:t>
            </a:r>
            <a:endParaRPr lang="en-US" sz="1200" b="0" dirty="0"/>
          </a:p>
        </p:txBody>
      </p:sp>
      <p:graphicFrame>
        <p:nvGraphicFramePr>
          <p:cNvPr id="8" name="Object 7"/>
          <p:cNvGraphicFramePr>
            <a:graphicFrameLocks noChangeAspect="1"/>
          </p:cNvGraphicFramePr>
          <p:nvPr>
            <p:extLst>
              <p:ext uri="{D42A27DB-BD31-4B8C-83A1-F6EECF244321}">
                <p14:modId xmlns:p14="http://schemas.microsoft.com/office/powerpoint/2010/main" val="981127958"/>
              </p:ext>
            </p:extLst>
          </p:nvPr>
        </p:nvGraphicFramePr>
        <p:xfrm>
          <a:off x="2101849" y="4754562"/>
          <a:ext cx="921751" cy="312737"/>
        </p:xfrm>
        <a:graphic>
          <a:graphicData uri="http://schemas.openxmlformats.org/presentationml/2006/ole">
            <mc:AlternateContent xmlns:mc="http://schemas.openxmlformats.org/markup-compatibility/2006">
              <mc:Choice xmlns:v="urn:schemas-microsoft-com:vml" Requires="v">
                <p:oleObj spid="_x0000_s24623" name="Equation" r:id="rId21" imgW="711000" imgH="241200" progId="Equation.DSMT4">
                  <p:embed/>
                </p:oleObj>
              </mc:Choice>
              <mc:Fallback>
                <p:oleObj name="Equation" r:id="rId21" imgW="711000" imgH="241200" progId="Equation.DSMT4">
                  <p:embed/>
                  <p:pic>
                    <p:nvPicPr>
                      <p:cNvPr id="0" name=""/>
                      <p:cNvPicPr/>
                      <p:nvPr/>
                    </p:nvPicPr>
                    <p:blipFill>
                      <a:blip r:embed="rId22"/>
                      <a:stretch>
                        <a:fillRect/>
                      </a:stretch>
                    </p:blipFill>
                    <p:spPr>
                      <a:xfrm>
                        <a:off x="2101849" y="4754562"/>
                        <a:ext cx="921751" cy="312737"/>
                      </a:xfrm>
                      <a:prstGeom prst="rect">
                        <a:avLst/>
                      </a:prstGeom>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5"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4586"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4587"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4588"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63896" name="Rectangle 24"/>
          <p:cNvSpPr>
            <a:spLocks noChangeArrowheads="1"/>
          </p:cNvSpPr>
          <p:nvPr/>
        </p:nvSpPr>
        <p:spPr bwMode="auto">
          <a:xfrm>
            <a:off x="2151798" y="229549"/>
            <a:ext cx="7710985"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Sommerfeld Branch Cuts (cont.)</a:t>
            </a:r>
          </a:p>
        </p:txBody>
      </p:sp>
      <p:sp>
        <p:nvSpPr>
          <p:cNvPr id="24590" name="Rectangle 36"/>
          <p:cNvSpPr>
            <a:spLocks noChangeArrowheads="1"/>
          </p:cNvSpPr>
          <p:nvPr/>
        </p:nvSpPr>
        <p:spPr bwMode="auto">
          <a:xfrm>
            <a:off x="2358631" y="1176399"/>
            <a:ext cx="6397625" cy="307777"/>
          </a:xfrm>
          <a:prstGeom prst="rect">
            <a:avLst/>
          </a:prstGeom>
          <a:noFill/>
          <a:ln w="9525">
            <a:noFill/>
            <a:miter lim="800000"/>
            <a:headEnd/>
            <a:tailEnd/>
          </a:ln>
        </p:spPr>
        <p:txBody>
          <a:bodyPr lIns="0" tIns="0" rIns="0" bIns="0">
            <a:spAutoFit/>
          </a:bodyPr>
          <a:lstStyle/>
          <a:p>
            <a:pPr algn="ctr">
              <a:spcBef>
                <a:spcPct val="20000"/>
              </a:spcBef>
            </a:pPr>
            <a:r>
              <a:rPr lang="en-US" sz="2000" b="0" dirty="0">
                <a:solidFill>
                  <a:srgbClr val="FF0000"/>
                </a:solidFill>
              </a:rPr>
              <a:t>The Riemann surface with Sommerfeld branch cuts.</a:t>
            </a:r>
          </a:p>
        </p:txBody>
      </p:sp>
      <p:grpSp>
        <p:nvGrpSpPr>
          <p:cNvPr id="24591" name="Group 52"/>
          <p:cNvGrpSpPr>
            <a:grpSpLocks/>
          </p:cNvGrpSpPr>
          <p:nvPr/>
        </p:nvGrpSpPr>
        <p:grpSpPr bwMode="auto">
          <a:xfrm>
            <a:off x="2332947" y="1941513"/>
            <a:ext cx="7439025" cy="3398838"/>
            <a:chOff x="1005553" y="2398270"/>
            <a:chExt cx="7439021" cy="3398838"/>
          </a:xfrm>
        </p:grpSpPr>
        <p:grpSp>
          <p:nvGrpSpPr>
            <p:cNvPr id="24593" name="Group 50"/>
            <p:cNvGrpSpPr>
              <a:grpSpLocks/>
            </p:cNvGrpSpPr>
            <p:nvPr/>
          </p:nvGrpSpPr>
          <p:grpSpPr bwMode="auto">
            <a:xfrm>
              <a:off x="1005553" y="2398270"/>
              <a:ext cx="7439021" cy="3398838"/>
              <a:chOff x="687" y="1859"/>
              <a:chExt cx="4686" cy="2141"/>
            </a:xfrm>
          </p:grpSpPr>
          <p:sp>
            <p:nvSpPr>
              <p:cNvPr id="24598" name="Line 25"/>
              <p:cNvSpPr>
                <a:spLocks noChangeShapeType="1"/>
              </p:cNvSpPr>
              <p:nvPr/>
            </p:nvSpPr>
            <p:spPr bwMode="auto">
              <a:xfrm flipH="1" flipV="1">
                <a:off x="2720" y="2303"/>
                <a:ext cx="1" cy="1697"/>
              </a:xfrm>
              <a:prstGeom prst="line">
                <a:avLst/>
              </a:prstGeom>
              <a:noFill/>
              <a:ln w="12700">
                <a:solidFill>
                  <a:schemeClr val="tx1"/>
                </a:solidFill>
                <a:round/>
                <a:headEnd/>
                <a:tailEnd/>
              </a:ln>
            </p:spPr>
            <p:txBody>
              <a:bodyPr/>
              <a:lstStyle/>
              <a:p>
                <a:endParaRPr lang="en-US"/>
              </a:p>
            </p:txBody>
          </p:sp>
          <p:sp>
            <p:nvSpPr>
              <p:cNvPr id="24599" name="Line 26"/>
              <p:cNvSpPr>
                <a:spLocks noChangeShapeType="1"/>
              </p:cNvSpPr>
              <p:nvPr/>
            </p:nvSpPr>
            <p:spPr bwMode="auto">
              <a:xfrm rot="5400000" flipH="1" flipV="1">
                <a:off x="2547" y="1225"/>
                <a:ext cx="1" cy="3722"/>
              </a:xfrm>
              <a:prstGeom prst="line">
                <a:avLst/>
              </a:prstGeom>
              <a:noFill/>
              <a:ln w="12700">
                <a:solidFill>
                  <a:schemeClr val="tx1"/>
                </a:solidFill>
                <a:round/>
                <a:headEnd/>
                <a:tailEnd/>
              </a:ln>
            </p:spPr>
            <p:txBody>
              <a:bodyPr/>
              <a:lstStyle/>
              <a:p>
                <a:endParaRPr lang="en-US"/>
              </a:p>
            </p:txBody>
          </p:sp>
          <p:graphicFrame>
            <p:nvGraphicFramePr>
              <p:cNvPr id="24578" name="Object 27"/>
              <p:cNvGraphicFramePr>
                <a:graphicFrameLocks noChangeAspect="1"/>
              </p:cNvGraphicFramePr>
              <p:nvPr/>
            </p:nvGraphicFramePr>
            <p:xfrm>
              <a:off x="4540" y="2947"/>
              <a:ext cx="471" cy="312"/>
            </p:xfrm>
            <a:graphic>
              <a:graphicData uri="http://schemas.openxmlformats.org/presentationml/2006/ole">
                <mc:AlternateContent xmlns:mc="http://schemas.openxmlformats.org/markup-compatibility/2006">
                  <mc:Choice xmlns:v="urn:schemas-microsoft-com:vml" Requires="v">
                    <p:oleObj spid="_x0000_s25626" name="Equation" r:id="rId3" imgW="342720" imgH="228600" progId="Equation.DSMT4">
                      <p:embed/>
                    </p:oleObj>
                  </mc:Choice>
                  <mc:Fallback>
                    <p:oleObj name="Equation" r:id="rId3" imgW="342720" imgH="228600" progId="Equation.DSMT4">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0" y="2947"/>
                            <a:ext cx="471"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79" name="Object 28"/>
              <p:cNvGraphicFramePr>
                <a:graphicFrameLocks noChangeAspect="1"/>
              </p:cNvGraphicFramePr>
              <p:nvPr/>
            </p:nvGraphicFramePr>
            <p:xfrm>
              <a:off x="2488" y="1859"/>
              <a:ext cx="463" cy="308"/>
            </p:xfrm>
            <a:graphic>
              <a:graphicData uri="http://schemas.openxmlformats.org/presentationml/2006/ole">
                <mc:AlternateContent xmlns:mc="http://schemas.openxmlformats.org/markup-compatibility/2006">
                  <mc:Choice xmlns:v="urn:schemas-microsoft-com:vml" Requires="v">
                    <p:oleObj spid="_x0000_s25627" name="Equation" r:id="rId5" imgW="342720" imgH="228600" progId="Equation.DSMT4">
                      <p:embed/>
                    </p:oleObj>
                  </mc:Choice>
                  <mc:Fallback>
                    <p:oleObj name="Equation" r:id="rId5" imgW="342720" imgH="228600" progId="Equation.DSMT4">
                      <p:embed/>
                      <p:pic>
                        <p:nvPicPr>
                          <p:cNvPr id="0" name="Object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8" y="1859"/>
                            <a:ext cx="463" cy="3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00" name="Line 29"/>
              <p:cNvSpPr>
                <a:spLocks noChangeShapeType="1"/>
              </p:cNvSpPr>
              <p:nvPr/>
            </p:nvSpPr>
            <p:spPr bwMode="auto">
              <a:xfrm flipH="1">
                <a:off x="3184" y="3028"/>
                <a:ext cx="1" cy="116"/>
              </a:xfrm>
              <a:prstGeom prst="line">
                <a:avLst/>
              </a:prstGeom>
              <a:noFill/>
              <a:ln w="28575">
                <a:solidFill>
                  <a:srgbClr val="0066FF"/>
                </a:solidFill>
                <a:round/>
                <a:headEnd/>
                <a:tailEnd/>
              </a:ln>
            </p:spPr>
            <p:txBody>
              <a:bodyPr/>
              <a:lstStyle/>
              <a:p>
                <a:endParaRPr lang="en-US"/>
              </a:p>
            </p:txBody>
          </p:sp>
          <p:sp>
            <p:nvSpPr>
              <p:cNvPr id="24601" name="Line 30"/>
              <p:cNvSpPr>
                <a:spLocks noChangeShapeType="1"/>
              </p:cNvSpPr>
              <p:nvPr/>
            </p:nvSpPr>
            <p:spPr bwMode="auto">
              <a:xfrm flipH="1">
                <a:off x="2272" y="3028"/>
                <a:ext cx="1" cy="116"/>
              </a:xfrm>
              <a:prstGeom prst="line">
                <a:avLst/>
              </a:prstGeom>
              <a:noFill/>
              <a:ln w="28575">
                <a:solidFill>
                  <a:srgbClr val="0066FF"/>
                </a:solidFill>
                <a:round/>
                <a:headEnd/>
                <a:tailEnd/>
              </a:ln>
            </p:spPr>
            <p:txBody>
              <a:bodyPr/>
              <a:lstStyle/>
              <a:p>
                <a:endParaRPr lang="en-US"/>
              </a:p>
            </p:txBody>
          </p:sp>
          <p:graphicFrame>
            <p:nvGraphicFramePr>
              <p:cNvPr id="24580" name="Object 31"/>
              <p:cNvGraphicFramePr>
                <a:graphicFrameLocks noChangeAspect="1"/>
              </p:cNvGraphicFramePr>
              <p:nvPr/>
            </p:nvGraphicFramePr>
            <p:xfrm>
              <a:off x="3240" y="3110"/>
              <a:ext cx="226" cy="312"/>
            </p:xfrm>
            <a:graphic>
              <a:graphicData uri="http://schemas.openxmlformats.org/presentationml/2006/ole">
                <mc:AlternateContent xmlns:mc="http://schemas.openxmlformats.org/markup-compatibility/2006">
                  <mc:Choice xmlns:v="urn:schemas-microsoft-com:vml" Requires="v">
                    <p:oleObj spid="_x0000_s25628" name="Equation" r:id="rId7" imgW="164880" imgH="228600" progId="Equation.DSMT4">
                      <p:embed/>
                    </p:oleObj>
                  </mc:Choice>
                  <mc:Fallback>
                    <p:oleObj name="Equation" r:id="rId7" imgW="164880" imgH="228600" progId="Equation.DSMT4">
                      <p:embed/>
                      <p:pic>
                        <p:nvPicPr>
                          <p:cNvPr id="0" name="Object 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40" y="3110"/>
                            <a:ext cx="226"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1" name="Object 32"/>
              <p:cNvGraphicFramePr>
                <a:graphicFrameLocks noChangeAspect="1"/>
              </p:cNvGraphicFramePr>
              <p:nvPr/>
            </p:nvGraphicFramePr>
            <p:xfrm>
              <a:off x="1887" y="3092"/>
              <a:ext cx="348" cy="312"/>
            </p:xfrm>
            <a:graphic>
              <a:graphicData uri="http://schemas.openxmlformats.org/presentationml/2006/ole">
                <mc:AlternateContent xmlns:mc="http://schemas.openxmlformats.org/markup-compatibility/2006">
                  <mc:Choice xmlns:v="urn:schemas-microsoft-com:vml" Requires="v">
                    <p:oleObj spid="_x0000_s25629" name="Equation" r:id="rId9" imgW="253800" imgH="228600" progId="Equation.DSMT4">
                      <p:embed/>
                    </p:oleObj>
                  </mc:Choice>
                  <mc:Fallback>
                    <p:oleObj name="Equation" r:id="rId9" imgW="253800" imgH="228600" progId="Equation.DSMT4">
                      <p:embed/>
                      <p:pic>
                        <p:nvPicPr>
                          <p:cNvPr id="0" name="Object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87" y="3092"/>
                            <a:ext cx="348"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02" name="Oval 34"/>
              <p:cNvSpPr>
                <a:spLocks noChangeArrowheads="1"/>
              </p:cNvSpPr>
              <p:nvPr/>
            </p:nvSpPr>
            <p:spPr bwMode="auto">
              <a:xfrm>
                <a:off x="2232" y="3048"/>
                <a:ext cx="80" cy="76"/>
              </a:xfrm>
              <a:prstGeom prst="ellipse">
                <a:avLst/>
              </a:prstGeom>
              <a:solidFill>
                <a:srgbClr val="0066FF"/>
              </a:solidFill>
              <a:ln w="9525">
                <a:solidFill>
                  <a:srgbClr val="0066FF"/>
                </a:solidFill>
                <a:round/>
                <a:headEnd/>
                <a:tailEnd/>
              </a:ln>
            </p:spPr>
            <p:txBody>
              <a:bodyPr wrap="none" anchor="ctr"/>
              <a:lstStyle/>
              <a:p>
                <a:endParaRPr lang="en-US"/>
              </a:p>
            </p:txBody>
          </p:sp>
          <p:sp>
            <p:nvSpPr>
              <p:cNvPr id="24603" name="Oval 35"/>
              <p:cNvSpPr>
                <a:spLocks noChangeArrowheads="1"/>
              </p:cNvSpPr>
              <p:nvPr/>
            </p:nvSpPr>
            <p:spPr bwMode="auto">
              <a:xfrm>
                <a:off x="3144" y="3048"/>
                <a:ext cx="80" cy="76"/>
              </a:xfrm>
              <a:prstGeom prst="ellipse">
                <a:avLst/>
              </a:prstGeom>
              <a:solidFill>
                <a:srgbClr val="0066FF"/>
              </a:solidFill>
              <a:ln w="9525">
                <a:solidFill>
                  <a:srgbClr val="0066FF"/>
                </a:solidFill>
                <a:round/>
                <a:headEnd/>
                <a:tailEnd/>
              </a:ln>
            </p:spPr>
            <p:txBody>
              <a:bodyPr wrap="none" anchor="ctr"/>
              <a:lstStyle/>
              <a:p>
                <a:endParaRPr lang="en-US"/>
              </a:p>
            </p:txBody>
          </p:sp>
          <p:graphicFrame>
            <p:nvGraphicFramePr>
              <p:cNvPr id="24582" name="Object 43"/>
              <p:cNvGraphicFramePr>
                <a:graphicFrameLocks noChangeAspect="1"/>
              </p:cNvGraphicFramePr>
              <p:nvPr/>
            </p:nvGraphicFramePr>
            <p:xfrm>
              <a:off x="3306" y="1916"/>
              <a:ext cx="1003" cy="304"/>
            </p:xfrm>
            <a:graphic>
              <a:graphicData uri="http://schemas.openxmlformats.org/presentationml/2006/ole">
                <mc:AlternateContent xmlns:mc="http://schemas.openxmlformats.org/markup-compatibility/2006">
                  <mc:Choice xmlns:v="urn:schemas-microsoft-com:vml" Requires="v">
                    <p:oleObj spid="_x0000_s25630" name="Equation" r:id="rId11" imgW="749160" imgH="228600" progId="Equation.DSMT4">
                      <p:embed/>
                    </p:oleObj>
                  </mc:Choice>
                  <mc:Fallback>
                    <p:oleObj name="Equation" r:id="rId11" imgW="749160" imgH="228600" progId="Equation.DSMT4">
                      <p:embed/>
                      <p:pic>
                        <p:nvPicPr>
                          <p:cNvPr id="0" name="Object 4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06" y="1916"/>
                            <a:ext cx="1003" cy="3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3" name="Object 44"/>
              <p:cNvGraphicFramePr>
                <a:graphicFrameLocks noChangeAspect="1"/>
              </p:cNvGraphicFramePr>
              <p:nvPr/>
            </p:nvGraphicFramePr>
            <p:xfrm>
              <a:off x="3293" y="2356"/>
              <a:ext cx="1003" cy="304"/>
            </p:xfrm>
            <a:graphic>
              <a:graphicData uri="http://schemas.openxmlformats.org/presentationml/2006/ole">
                <mc:AlternateContent xmlns:mc="http://schemas.openxmlformats.org/markup-compatibility/2006">
                  <mc:Choice xmlns:v="urn:schemas-microsoft-com:vml" Requires="v">
                    <p:oleObj spid="_x0000_s25631" name="Equation" r:id="rId13" imgW="749160" imgH="228600" progId="Equation.DSMT4">
                      <p:embed/>
                    </p:oleObj>
                  </mc:Choice>
                  <mc:Fallback>
                    <p:oleObj name="Equation" r:id="rId13" imgW="749160" imgH="228600" progId="Equation.DSMT4">
                      <p:embed/>
                      <p:pic>
                        <p:nvPicPr>
                          <p:cNvPr id="0" name="Object 4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93" y="2356"/>
                            <a:ext cx="1003" cy="3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04" name="Rectangle 45"/>
              <p:cNvSpPr>
                <a:spLocks noChangeArrowheads="1"/>
              </p:cNvSpPr>
              <p:nvPr/>
            </p:nvSpPr>
            <p:spPr bwMode="auto">
              <a:xfrm>
                <a:off x="4392" y="1991"/>
                <a:ext cx="763" cy="173"/>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a:solidFill>
                      <a:srgbClr val="0000FF"/>
                    </a:solidFill>
                  </a:rPr>
                  <a:t>(top sheet)</a:t>
                </a:r>
              </a:p>
            </p:txBody>
          </p:sp>
          <p:sp>
            <p:nvSpPr>
              <p:cNvPr id="24605" name="Rectangle 46"/>
              <p:cNvSpPr>
                <a:spLocks noChangeArrowheads="1"/>
              </p:cNvSpPr>
              <p:nvPr/>
            </p:nvSpPr>
            <p:spPr bwMode="auto">
              <a:xfrm>
                <a:off x="4344" y="2417"/>
                <a:ext cx="1029" cy="173"/>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a:solidFill>
                      <a:srgbClr val="0000FF"/>
                    </a:solidFill>
                  </a:rPr>
                  <a:t>(bottom sheet)</a:t>
                </a:r>
              </a:p>
            </p:txBody>
          </p:sp>
        </p:grpSp>
        <p:sp>
          <p:nvSpPr>
            <p:cNvPr id="24594" name="Line 30"/>
            <p:cNvSpPr>
              <a:spLocks noChangeShapeType="1"/>
            </p:cNvSpPr>
            <p:nvPr/>
          </p:nvSpPr>
          <p:spPr bwMode="auto">
            <a:xfrm>
              <a:off x="4267200" y="4416832"/>
              <a:ext cx="0" cy="1308100"/>
            </a:xfrm>
            <a:prstGeom prst="line">
              <a:avLst/>
            </a:prstGeom>
            <a:noFill/>
            <a:ln w="38100">
              <a:solidFill>
                <a:srgbClr val="0066FF"/>
              </a:solidFill>
              <a:prstDash val="dash"/>
              <a:round/>
              <a:headEnd/>
              <a:tailEnd/>
            </a:ln>
          </p:spPr>
          <p:txBody>
            <a:bodyPr/>
            <a:lstStyle/>
            <a:p>
              <a:endParaRPr lang="en-US"/>
            </a:p>
          </p:txBody>
        </p:sp>
        <p:sp>
          <p:nvSpPr>
            <p:cNvPr id="24595" name="Line 30"/>
            <p:cNvSpPr>
              <a:spLocks noChangeShapeType="1"/>
            </p:cNvSpPr>
            <p:nvPr/>
          </p:nvSpPr>
          <p:spPr bwMode="auto">
            <a:xfrm>
              <a:off x="4175051" y="3006246"/>
              <a:ext cx="0" cy="1308100"/>
            </a:xfrm>
            <a:prstGeom prst="line">
              <a:avLst/>
            </a:prstGeom>
            <a:noFill/>
            <a:ln w="38100">
              <a:solidFill>
                <a:srgbClr val="0066FF"/>
              </a:solidFill>
              <a:prstDash val="dash"/>
              <a:round/>
              <a:headEnd/>
              <a:tailEnd/>
            </a:ln>
          </p:spPr>
          <p:txBody>
            <a:bodyPr/>
            <a:lstStyle/>
            <a:p>
              <a:endParaRPr lang="en-US"/>
            </a:p>
          </p:txBody>
        </p:sp>
        <p:cxnSp>
          <p:nvCxnSpPr>
            <p:cNvPr id="24596" name="Straight Connector 39"/>
            <p:cNvCxnSpPr>
              <a:cxnSpLocks noChangeShapeType="1"/>
            </p:cNvCxnSpPr>
            <p:nvPr/>
          </p:nvCxnSpPr>
          <p:spPr bwMode="auto">
            <a:xfrm flipV="1">
              <a:off x="4283334" y="4418066"/>
              <a:ext cx="657155" cy="5084"/>
            </a:xfrm>
            <a:prstGeom prst="line">
              <a:avLst/>
            </a:prstGeom>
            <a:noFill/>
            <a:ln w="38100" algn="ctr">
              <a:solidFill>
                <a:srgbClr val="0066FF"/>
              </a:solidFill>
              <a:prstDash val="dash"/>
              <a:round/>
              <a:headEnd/>
              <a:tailEnd/>
            </a:ln>
          </p:spPr>
        </p:cxnSp>
        <p:cxnSp>
          <p:nvCxnSpPr>
            <p:cNvPr id="24597" name="Straight Connector 51"/>
            <p:cNvCxnSpPr>
              <a:cxnSpLocks noChangeShapeType="1"/>
            </p:cNvCxnSpPr>
            <p:nvPr/>
          </p:nvCxnSpPr>
          <p:spPr bwMode="auto">
            <a:xfrm flipH="1" flipV="1">
              <a:off x="3500863" y="4287672"/>
              <a:ext cx="657155" cy="5084"/>
            </a:xfrm>
            <a:prstGeom prst="line">
              <a:avLst/>
            </a:prstGeom>
            <a:noFill/>
            <a:ln w="38100" algn="ctr">
              <a:solidFill>
                <a:srgbClr val="0066FF"/>
              </a:solidFill>
              <a:prstDash val="dash"/>
              <a:round/>
              <a:headEnd/>
              <a:tailEnd/>
            </a:ln>
          </p:spPr>
        </p:cxnSp>
      </p:grpSp>
      <p:sp>
        <p:nvSpPr>
          <p:cNvPr id="24592" name="TextBox 28"/>
          <p:cNvSpPr txBox="1">
            <a:spLocks noChangeArrowheads="1"/>
          </p:cNvSpPr>
          <p:nvPr/>
        </p:nvSpPr>
        <p:spPr bwMode="auto">
          <a:xfrm>
            <a:off x="395785" y="5917770"/>
            <a:ext cx="11348114" cy="369332"/>
          </a:xfrm>
          <a:prstGeom prst="rect">
            <a:avLst/>
          </a:prstGeom>
          <a:noFill/>
          <a:ln w="12700">
            <a:solidFill>
              <a:schemeClr val="tx1"/>
            </a:solidFill>
            <a:miter lim="800000"/>
            <a:headEnd/>
            <a:tailEnd/>
          </a:ln>
        </p:spPr>
        <p:txBody>
          <a:bodyPr wrap="square">
            <a:spAutoFit/>
          </a:bodyPr>
          <a:lstStyle/>
          <a:p>
            <a:pPr algn="ctr"/>
            <a:r>
              <a:rPr lang="en-US" dirty="0"/>
              <a:t>Note:</a:t>
            </a:r>
            <a:r>
              <a:rPr lang="en-US" b="0" dirty="0"/>
              <a:t> Surface wave poles must lie on the top sheet, and leaky-wave poles must lie on the bottom sheet.</a:t>
            </a:r>
          </a:p>
        </p:txBody>
      </p:sp>
      <p:sp>
        <p:nvSpPr>
          <p:cNvPr id="30" name="Slide Number Placeholder 29"/>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3" name="Rectangle 2"/>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5614"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5615"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5616"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64925" name="Rectangle 29"/>
          <p:cNvSpPr>
            <a:spLocks noChangeArrowheads="1"/>
          </p:cNvSpPr>
          <p:nvPr/>
        </p:nvSpPr>
        <p:spPr bwMode="auto">
          <a:xfrm>
            <a:off x="3877130" y="177348"/>
            <a:ext cx="4333875"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Path of Integration</a:t>
            </a:r>
          </a:p>
        </p:txBody>
      </p:sp>
      <p:graphicFrame>
        <p:nvGraphicFramePr>
          <p:cNvPr id="25602" name="Object 44"/>
          <p:cNvGraphicFramePr>
            <a:graphicFrameLocks noChangeAspect="1"/>
          </p:cNvGraphicFramePr>
          <p:nvPr>
            <p:extLst>
              <p:ext uri="{D42A27DB-BD31-4B8C-83A1-F6EECF244321}">
                <p14:modId xmlns:p14="http://schemas.microsoft.com/office/powerpoint/2010/main" val="355698407"/>
              </p:ext>
            </p:extLst>
          </p:nvPr>
        </p:nvGraphicFramePr>
        <p:xfrm>
          <a:off x="1080638" y="573164"/>
          <a:ext cx="2133600" cy="971550"/>
        </p:xfrm>
        <a:graphic>
          <a:graphicData uri="http://schemas.openxmlformats.org/presentationml/2006/ole">
            <mc:AlternateContent xmlns:mc="http://schemas.openxmlformats.org/markup-compatibility/2006">
              <mc:Choice xmlns:v="urn:schemas-microsoft-com:vml" Requires="v">
                <p:oleObj spid="_x0000_s26674" name="Equation" r:id="rId3" imgW="1028520" imgH="469800" progId="Equation.DSMT4">
                  <p:embed/>
                </p:oleObj>
              </mc:Choice>
              <mc:Fallback>
                <p:oleObj name="Equation" r:id="rId3" imgW="1028520" imgH="469800" progId="Equation.DSMT4">
                  <p:embed/>
                  <p:pic>
                    <p:nvPicPr>
                      <p:cNvPr id="0" name="Object 4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0638" y="573164"/>
                        <a:ext cx="2133600" cy="971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3" name="Object 45"/>
          <p:cNvGraphicFramePr>
            <a:graphicFrameLocks noChangeAspect="1"/>
          </p:cNvGraphicFramePr>
          <p:nvPr>
            <p:extLst>
              <p:ext uri="{D42A27DB-BD31-4B8C-83A1-F6EECF244321}">
                <p14:modId xmlns:p14="http://schemas.microsoft.com/office/powerpoint/2010/main" val="1220709744"/>
              </p:ext>
            </p:extLst>
          </p:nvPr>
        </p:nvGraphicFramePr>
        <p:xfrm>
          <a:off x="4212297" y="1653124"/>
          <a:ext cx="2693987" cy="974725"/>
        </p:xfrm>
        <a:graphic>
          <a:graphicData uri="http://schemas.openxmlformats.org/presentationml/2006/ole">
            <mc:AlternateContent xmlns:mc="http://schemas.openxmlformats.org/markup-compatibility/2006">
              <mc:Choice xmlns:v="urn:schemas-microsoft-com:vml" Requires="v">
                <p:oleObj spid="_x0000_s26675" name="Equation" r:id="rId5" imgW="1307880" imgH="469800" progId="Equation.DSMT4">
                  <p:embed/>
                </p:oleObj>
              </mc:Choice>
              <mc:Fallback>
                <p:oleObj name="Equation" r:id="rId5" imgW="1307880" imgH="469800" progId="Equation.DSMT4">
                  <p:embed/>
                  <p:pic>
                    <p:nvPicPr>
                      <p:cNvPr id="0" name="Object 4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2297" y="1653124"/>
                        <a:ext cx="2693987" cy="974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19" name="Rectangle 69"/>
          <p:cNvSpPr>
            <a:spLocks noChangeArrowheads="1"/>
          </p:cNvSpPr>
          <p:nvPr/>
        </p:nvSpPr>
        <p:spPr bwMode="auto">
          <a:xfrm>
            <a:off x="3012459" y="1570731"/>
            <a:ext cx="843034"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where</a:t>
            </a:r>
          </a:p>
        </p:txBody>
      </p:sp>
      <p:sp>
        <p:nvSpPr>
          <p:cNvPr id="37" name="Slide Number Placeholder 36"/>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29</a:t>
            </a:fld>
            <a:endParaRPr lang="en-US" dirty="0"/>
          </a:p>
        </p:txBody>
      </p:sp>
      <p:grpSp>
        <p:nvGrpSpPr>
          <p:cNvPr id="7" name="Group 6">
            <a:extLst>
              <a:ext uri="{FF2B5EF4-FFF2-40B4-BE49-F238E27FC236}">
                <a16:creationId xmlns:a16="http://schemas.microsoft.com/office/drawing/2014/main" id="{0C6F681E-9049-99B8-2C95-B613C5681208}"/>
              </a:ext>
            </a:extLst>
          </p:cNvPr>
          <p:cNvGrpSpPr/>
          <p:nvPr/>
        </p:nvGrpSpPr>
        <p:grpSpPr>
          <a:xfrm>
            <a:off x="1862270" y="3169585"/>
            <a:ext cx="6898612" cy="3238501"/>
            <a:chOff x="2380885" y="3422069"/>
            <a:chExt cx="6898612" cy="3238501"/>
          </a:xfrm>
        </p:grpSpPr>
        <p:sp>
          <p:nvSpPr>
            <p:cNvPr id="25623" name="Line 56"/>
            <p:cNvSpPr>
              <a:spLocks noChangeShapeType="1"/>
            </p:cNvSpPr>
            <p:nvPr/>
          </p:nvSpPr>
          <p:spPr bwMode="auto">
            <a:xfrm flipH="1" flipV="1">
              <a:off x="4177935" y="3966582"/>
              <a:ext cx="0" cy="2693988"/>
            </a:xfrm>
            <a:prstGeom prst="line">
              <a:avLst/>
            </a:prstGeom>
            <a:noFill/>
            <a:ln w="12700">
              <a:solidFill>
                <a:schemeClr val="tx1"/>
              </a:solidFill>
              <a:round/>
              <a:headEnd/>
              <a:tailEnd/>
            </a:ln>
          </p:spPr>
          <p:txBody>
            <a:bodyPr/>
            <a:lstStyle/>
            <a:p>
              <a:endParaRPr lang="en-US"/>
            </a:p>
          </p:txBody>
        </p:sp>
        <p:sp>
          <p:nvSpPr>
            <p:cNvPr id="25624" name="Line 57"/>
            <p:cNvSpPr>
              <a:spLocks noChangeShapeType="1"/>
            </p:cNvSpPr>
            <p:nvPr/>
          </p:nvSpPr>
          <p:spPr bwMode="auto">
            <a:xfrm rot="5400000" flipH="1" flipV="1">
              <a:off x="5182823" y="2406069"/>
              <a:ext cx="0" cy="5603875"/>
            </a:xfrm>
            <a:prstGeom prst="line">
              <a:avLst/>
            </a:prstGeom>
            <a:noFill/>
            <a:ln w="12700">
              <a:solidFill>
                <a:schemeClr val="tx1"/>
              </a:solidFill>
              <a:round/>
              <a:headEnd/>
              <a:tailEnd/>
            </a:ln>
          </p:spPr>
          <p:txBody>
            <a:bodyPr/>
            <a:lstStyle/>
            <a:p>
              <a:endParaRPr lang="en-US"/>
            </a:p>
          </p:txBody>
        </p:sp>
        <p:graphicFrame>
          <p:nvGraphicFramePr>
            <p:cNvPr id="25604" name="Object 58"/>
            <p:cNvGraphicFramePr>
              <a:graphicFrameLocks noChangeAspect="1"/>
            </p:cNvGraphicFramePr>
            <p:nvPr>
              <p:extLst>
                <p:ext uri="{D42A27DB-BD31-4B8C-83A1-F6EECF244321}">
                  <p14:modId xmlns:p14="http://schemas.microsoft.com/office/powerpoint/2010/main" val="3147241156"/>
                </p:ext>
              </p:extLst>
            </p:nvPr>
          </p:nvGraphicFramePr>
          <p:xfrm>
            <a:off x="8156733" y="4970332"/>
            <a:ext cx="747713" cy="495300"/>
          </p:xfrm>
          <a:graphic>
            <a:graphicData uri="http://schemas.openxmlformats.org/presentationml/2006/ole">
              <mc:AlternateContent xmlns:mc="http://schemas.openxmlformats.org/markup-compatibility/2006">
                <mc:Choice xmlns:v="urn:schemas-microsoft-com:vml" Requires="v">
                  <p:oleObj spid="_x0000_s26676" name="Equation" r:id="rId7" imgW="342720" imgH="228600" progId="Equation.DSMT4">
                    <p:embed/>
                  </p:oleObj>
                </mc:Choice>
                <mc:Fallback>
                  <p:oleObj name="Equation" r:id="rId7" imgW="342720" imgH="228600" progId="Equation.DSMT4">
                    <p:embed/>
                    <p:pic>
                      <p:nvPicPr>
                        <p:cNvPr id="0" name="Object 5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56733" y="4970332"/>
                          <a:ext cx="747713"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5" name="Object 59"/>
            <p:cNvGraphicFramePr>
              <a:graphicFrameLocks noChangeAspect="1"/>
            </p:cNvGraphicFramePr>
            <p:nvPr>
              <p:extLst>
                <p:ext uri="{D42A27DB-BD31-4B8C-83A1-F6EECF244321}">
                  <p14:modId xmlns:p14="http://schemas.microsoft.com/office/powerpoint/2010/main" val="1895536611"/>
                </p:ext>
              </p:extLst>
            </p:nvPr>
          </p:nvGraphicFramePr>
          <p:xfrm>
            <a:off x="3849323" y="3422069"/>
            <a:ext cx="735013" cy="488950"/>
          </p:xfrm>
          <a:graphic>
            <a:graphicData uri="http://schemas.openxmlformats.org/presentationml/2006/ole">
              <mc:AlternateContent xmlns:mc="http://schemas.openxmlformats.org/markup-compatibility/2006">
                <mc:Choice xmlns:v="urn:schemas-microsoft-com:vml" Requires="v">
                  <p:oleObj spid="_x0000_s26677" name="Equation" r:id="rId9" imgW="342720" imgH="228600" progId="Equation.DSMT4">
                    <p:embed/>
                  </p:oleObj>
                </mc:Choice>
                <mc:Fallback>
                  <p:oleObj name="Equation" r:id="rId9" imgW="342720" imgH="228600" progId="Equation.DSMT4">
                    <p:embed/>
                    <p:pic>
                      <p:nvPicPr>
                        <p:cNvPr id="0" name="Object 5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49323" y="3422069"/>
                          <a:ext cx="735013"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25" name="Line 60"/>
            <p:cNvSpPr>
              <a:spLocks noChangeShapeType="1"/>
            </p:cNvSpPr>
            <p:nvPr/>
          </p:nvSpPr>
          <p:spPr bwMode="auto">
            <a:xfrm flipH="1">
              <a:off x="4914535" y="5117519"/>
              <a:ext cx="0" cy="184150"/>
            </a:xfrm>
            <a:prstGeom prst="line">
              <a:avLst/>
            </a:prstGeom>
            <a:noFill/>
            <a:ln w="28575">
              <a:solidFill>
                <a:srgbClr val="0066FF"/>
              </a:solidFill>
              <a:round/>
              <a:headEnd/>
              <a:tailEnd/>
            </a:ln>
          </p:spPr>
          <p:txBody>
            <a:bodyPr/>
            <a:lstStyle/>
            <a:p>
              <a:endParaRPr lang="en-US"/>
            </a:p>
          </p:txBody>
        </p:sp>
        <p:sp>
          <p:nvSpPr>
            <p:cNvPr id="25626" name="Line 61"/>
            <p:cNvSpPr>
              <a:spLocks noChangeShapeType="1"/>
            </p:cNvSpPr>
            <p:nvPr/>
          </p:nvSpPr>
          <p:spPr bwMode="auto">
            <a:xfrm flipH="1">
              <a:off x="6324235" y="5117519"/>
              <a:ext cx="0" cy="184150"/>
            </a:xfrm>
            <a:prstGeom prst="line">
              <a:avLst/>
            </a:prstGeom>
            <a:noFill/>
            <a:ln w="28575">
              <a:solidFill>
                <a:srgbClr val="0066FF"/>
              </a:solidFill>
              <a:round/>
              <a:headEnd/>
              <a:tailEnd/>
            </a:ln>
          </p:spPr>
          <p:txBody>
            <a:bodyPr/>
            <a:lstStyle/>
            <a:p>
              <a:endParaRPr lang="en-US"/>
            </a:p>
          </p:txBody>
        </p:sp>
        <p:graphicFrame>
          <p:nvGraphicFramePr>
            <p:cNvPr id="25606" name="Object 62"/>
            <p:cNvGraphicFramePr>
              <a:graphicFrameLocks noChangeAspect="1"/>
            </p:cNvGraphicFramePr>
            <p:nvPr>
              <p:extLst>
                <p:ext uri="{D42A27DB-BD31-4B8C-83A1-F6EECF244321}">
                  <p14:modId xmlns:p14="http://schemas.microsoft.com/office/powerpoint/2010/main" val="1126078477"/>
                </p:ext>
              </p:extLst>
            </p:nvPr>
          </p:nvGraphicFramePr>
          <p:xfrm>
            <a:off x="4938119" y="5290898"/>
            <a:ext cx="327479" cy="452095"/>
          </p:xfrm>
          <a:graphic>
            <a:graphicData uri="http://schemas.openxmlformats.org/presentationml/2006/ole">
              <mc:AlternateContent xmlns:mc="http://schemas.openxmlformats.org/markup-compatibility/2006">
                <mc:Choice xmlns:v="urn:schemas-microsoft-com:vml" Requires="v">
                  <p:oleObj spid="_x0000_s26678" name="Equation" r:id="rId11" imgW="164880" imgH="228600" progId="Equation.DSMT4">
                    <p:embed/>
                  </p:oleObj>
                </mc:Choice>
                <mc:Fallback>
                  <p:oleObj name="Equation" r:id="rId11" imgW="164880" imgH="228600" progId="Equation.DSMT4">
                    <p:embed/>
                    <p:pic>
                      <p:nvPicPr>
                        <p:cNvPr id="0" name="Object 6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38119" y="5290898"/>
                          <a:ext cx="327479" cy="4520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7" name="Object 63"/>
            <p:cNvGraphicFramePr>
              <a:graphicFrameLocks noChangeAspect="1"/>
            </p:cNvGraphicFramePr>
            <p:nvPr>
              <p:extLst>
                <p:ext uri="{D42A27DB-BD31-4B8C-83A1-F6EECF244321}">
                  <p14:modId xmlns:p14="http://schemas.microsoft.com/office/powerpoint/2010/main" val="2872024914"/>
                </p:ext>
              </p:extLst>
            </p:nvPr>
          </p:nvGraphicFramePr>
          <p:xfrm>
            <a:off x="6305185" y="5282619"/>
            <a:ext cx="331788" cy="495300"/>
          </p:xfrm>
          <a:graphic>
            <a:graphicData uri="http://schemas.openxmlformats.org/presentationml/2006/ole">
              <mc:AlternateContent xmlns:mc="http://schemas.openxmlformats.org/markup-compatibility/2006">
                <mc:Choice xmlns:v="urn:schemas-microsoft-com:vml" Requires="v">
                  <p:oleObj spid="_x0000_s26679" name="Equation" r:id="rId13" imgW="152280" imgH="228600" progId="Equation.DSMT4">
                    <p:embed/>
                  </p:oleObj>
                </mc:Choice>
                <mc:Fallback>
                  <p:oleObj name="Equation" r:id="rId13" imgW="152280" imgH="228600" progId="Equation.DSMT4">
                    <p:embed/>
                    <p:pic>
                      <p:nvPicPr>
                        <p:cNvPr id="0" name="Object 6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05185" y="5282619"/>
                          <a:ext cx="331788"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27" name="Oval 64"/>
            <p:cNvSpPr>
              <a:spLocks noChangeArrowheads="1"/>
            </p:cNvSpPr>
            <p:nvPr/>
          </p:nvSpPr>
          <p:spPr bwMode="auto">
            <a:xfrm>
              <a:off x="4851035" y="5149269"/>
              <a:ext cx="127000" cy="120650"/>
            </a:xfrm>
            <a:prstGeom prst="ellipse">
              <a:avLst/>
            </a:prstGeom>
            <a:solidFill>
              <a:srgbClr val="0066FF"/>
            </a:solidFill>
            <a:ln w="9525">
              <a:solidFill>
                <a:srgbClr val="0066FF"/>
              </a:solidFill>
              <a:round/>
              <a:headEnd/>
              <a:tailEnd/>
            </a:ln>
          </p:spPr>
          <p:txBody>
            <a:bodyPr wrap="none" anchor="ctr"/>
            <a:lstStyle/>
            <a:p>
              <a:endParaRPr lang="en-US"/>
            </a:p>
          </p:txBody>
        </p:sp>
        <p:graphicFrame>
          <p:nvGraphicFramePr>
            <p:cNvPr id="25608" name="Object 68"/>
            <p:cNvGraphicFramePr>
              <a:graphicFrameLocks noChangeAspect="1"/>
            </p:cNvGraphicFramePr>
            <p:nvPr>
              <p:extLst>
                <p:ext uri="{D42A27DB-BD31-4B8C-83A1-F6EECF244321}">
                  <p14:modId xmlns:p14="http://schemas.microsoft.com/office/powerpoint/2010/main" val="2479536856"/>
                </p:ext>
              </p:extLst>
            </p:nvPr>
          </p:nvGraphicFramePr>
          <p:xfrm>
            <a:off x="6933835" y="4646032"/>
            <a:ext cx="323850" cy="376238"/>
          </p:xfrm>
          <a:graphic>
            <a:graphicData uri="http://schemas.openxmlformats.org/presentationml/2006/ole">
              <mc:AlternateContent xmlns:mc="http://schemas.openxmlformats.org/markup-compatibility/2006">
                <mc:Choice xmlns:v="urn:schemas-microsoft-com:vml" Requires="v">
                  <p:oleObj spid="_x0000_s26680" name="Equation" r:id="rId15" imgW="152280" imgH="177480" progId="Equation.DSMT4">
                    <p:embed/>
                  </p:oleObj>
                </mc:Choice>
                <mc:Fallback>
                  <p:oleObj name="Equation" r:id="rId15" imgW="152280" imgH="177480" progId="Equation.DSMT4">
                    <p:embed/>
                    <p:pic>
                      <p:nvPicPr>
                        <p:cNvPr id="0" name="Object 6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33835" y="4646032"/>
                          <a:ext cx="323850"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28" name="Rectangle 69"/>
            <p:cNvSpPr>
              <a:spLocks noChangeArrowheads="1"/>
            </p:cNvSpPr>
            <p:nvPr/>
          </p:nvSpPr>
          <p:spPr bwMode="auto">
            <a:xfrm>
              <a:off x="5033145" y="3805565"/>
              <a:ext cx="1111330" cy="276999"/>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dirty="0">
                  <a:solidFill>
                    <a:srgbClr val="0000FF"/>
                  </a:solidFill>
                </a:rPr>
                <a:t>Top sheet</a:t>
              </a:r>
            </a:p>
          </p:txBody>
        </p:sp>
        <p:sp>
          <p:nvSpPr>
            <p:cNvPr id="25629" name="Oval 70"/>
            <p:cNvSpPr>
              <a:spLocks noChangeArrowheads="1"/>
            </p:cNvSpPr>
            <p:nvPr/>
          </p:nvSpPr>
          <p:spPr bwMode="auto">
            <a:xfrm>
              <a:off x="4114435" y="5123869"/>
              <a:ext cx="127000" cy="120650"/>
            </a:xfrm>
            <a:prstGeom prst="ellipse">
              <a:avLst/>
            </a:prstGeom>
            <a:solidFill>
              <a:srgbClr val="FF0000"/>
            </a:solidFill>
            <a:ln w="9525">
              <a:solidFill>
                <a:srgbClr val="FF0000"/>
              </a:solidFill>
              <a:round/>
              <a:headEnd/>
              <a:tailEnd/>
            </a:ln>
          </p:spPr>
          <p:txBody>
            <a:bodyPr wrap="none" anchor="ctr"/>
            <a:lstStyle/>
            <a:p>
              <a:endParaRPr lang="en-US"/>
            </a:p>
          </p:txBody>
        </p:sp>
        <p:grpSp>
          <p:nvGrpSpPr>
            <p:cNvPr id="38" name="Group 37"/>
            <p:cNvGrpSpPr/>
            <p:nvPr/>
          </p:nvGrpSpPr>
          <p:grpSpPr>
            <a:xfrm>
              <a:off x="5314585" y="5104819"/>
              <a:ext cx="114300" cy="190500"/>
              <a:chOff x="3565396" y="4995636"/>
              <a:chExt cx="114300" cy="190500"/>
            </a:xfrm>
          </p:grpSpPr>
          <p:sp>
            <p:nvSpPr>
              <p:cNvPr id="25630" name="Line 71"/>
              <p:cNvSpPr>
                <a:spLocks noChangeShapeType="1"/>
              </p:cNvSpPr>
              <p:nvPr/>
            </p:nvSpPr>
            <p:spPr bwMode="auto">
              <a:xfrm>
                <a:off x="3565396" y="4995636"/>
                <a:ext cx="114300" cy="184150"/>
              </a:xfrm>
              <a:prstGeom prst="line">
                <a:avLst/>
              </a:prstGeom>
              <a:noFill/>
              <a:ln w="28575">
                <a:solidFill>
                  <a:srgbClr val="FF0000"/>
                </a:solidFill>
                <a:round/>
                <a:headEnd/>
                <a:tailEnd/>
              </a:ln>
            </p:spPr>
            <p:txBody>
              <a:bodyPr/>
              <a:lstStyle/>
              <a:p>
                <a:endParaRPr lang="en-US"/>
              </a:p>
            </p:txBody>
          </p:sp>
          <p:sp>
            <p:nvSpPr>
              <p:cNvPr id="25631" name="Line 72"/>
              <p:cNvSpPr>
                <a:spLocks noChangeShapeType="1"/>
              </p:cNvSpPr>
              <p:nvPr/>
            </p:nvSpPr>
            <p:spPr bwMode="auto">
              <a:xfrm flipH="1">
                <a:off x="3571746" y="4995636"/>
                <a:ext cx="101600" cy="190500"/>
              </a:xfrm>
              <a:prstGeom prst="line">
                <a:avLst/>
              </a:prstGeom>
              <a:noFill/>
              <a:ln w="28575">
                <a:solidFill>
                  <a:srgbClr val="FF0000"/>
                </a:solidFill>
                <a:round/>
                <a:headEnd/>
                <a:tailEnd/>
              </a:ln>
            </p:spPr>
            <p:txBody>
              <a:bodyPr/>
              <a:lstStyle/>
              <a:p>
                <a:endParaRPr lang="en-US"/>
              </a:p>
            </p:txBody>
          </p:sp>
        </p:grpSp>
        <p:sp>
          <p:nvSpPr>
            <p:cNvPr id="25632" name="Line 73"/>
            <p:cNvSpPr>
              <a:spLocks noChangeShapeType="1"/>
            </p:cNvSpPr>
            <p:nvPr/>
          </p:nvSpPr>
          <p:spPr bwMode="auto">
            <a:xfrm flipV="1">
              <a:off x="4190635" y="4814307"/>
              <a:ext cx="0" cy="371475"/>
            </a:xfrm>
            <a:prstGeom prst="line">
              <a:avLst/>
            </a:prstGeom>
            <a:noFill/>
            <a:ln w="38100">
              <a:solidFill>
                <a:srgbClr val="FF0000"/>
              </a:solidFill>
              <a:round/>
              <a:headEnd/>
              <a:tailEnd/>
            </a:ln>
          </p:spPr>
          <p:txBody>
            <a:bodyPr/>
            <a:lstStyle/>
            <a:p>
              <a:endParaRPr lang="en-US"/>
            </a:p>
          </p:txBody>
        </p:sp>
        <p:sp>
          <p:nvSpPr>
            <p:cNvPr id="25633" name="Line 74"/>
            <p:cNvSpPr>
              <a:spLocks noChangeShapeType="1"/>
            </p:cNvSpPr>
            <p:nvPr/>
          </p:nvSpPr>
          <p:spPr bwMode="auto">
            <a:xfrm>
              <a:off x="4177935" y="4827007"/>
              <a:ext cx="2503488" cy="0"/>
            </a:xfrm>
            <a:prstGeom prst="line">
              <a:avLst/>
            </a:prstGeom>
            <a:noFill/>
            <a:ln w="38100">
              <a:solidFill>
                <a:srgbClr val="FF0000"/>
              </a:solidFill>
              <a:round/>
              <a:headEnd/>
              <a:tailEnd/>
            </a:ln>
          </p:spPr>
          <p:txBody>
            <a:bodyPr/>
            <a:lstStyle/>
            <a:p>
              <a:endParaRPr lang="en-US"/>
            </a:p>
          </p:txBody>
        </p:sp>
        <p:sp>
          <p:nvSpPr>
            <p:cNvPr id="25634" name="Line 75"/>
            <p:cNvSpPr>
              <a:spLocks noChangeShapeType="1"/>
            </p:cNvSpPr>
            <p:nvPr/>
          </p:nvSpPr>
          <p:spPr bwMode="auto">
            <a:xfrm>
              <a:off x="6658250" y="4827007"/>
              <a:ext cx="0" cy="384175"/>
            </a:xfrm>
            <a:prstGeom prst="line">
              <a:avLst/>
            </a:prstGeom>
            <a:noFill/>
            <a:ln w="38100">
              <a:solidFill>
                <a:srgbClr val="FF0000"/>
              </a:solidFill>
              <a:round/>
              <a:headEnd/>
              <a:tailEnd/>
            </a:ln>
          </p:spPr>
          <p:txBody>
            <a:bodyPr/>
            <a:lstStyle/>
            <a:p>
              <a:endParaRPr lang="en-US"/>
            </a:p>
          </p:txBody>
        </p:sp>
        <p:sp>
          <p:nvSpPr>
            <p:cNvPr id="25635" name="Line 76"/>
            <p:cNvSpPr>
              <a:spLocks noChangeShapeType="1"/>
            </p:cNvSpPr>
            <p:nvPr/>
          </p:nvSpPr>
          <p:spPr bwMode="auto">
            <a:xfrm flipV="1">
              <a:off x="6643014" y="5225469"/>
              <a:ext cx="941388" cy="0"/>
            </a:xfrm>
            <a:prstGeom prst="line">
              <a:avLst/>
            </a:prstGeom>
            <a:noFill/>
            <a:ln w="38100">
              <a:solidFill>
                <a:srgbClr val="FF0000"/>
              </a:solidFill>
              <a:round/>
              <a:headEnd/>
              <a:tailEnd/>
            </a:ln>
          </p:spPr>
          <p:txBody>
            <a:bodyPr/>
            <a:lstStyle/>
            <a:p>
              <a:endParaRPr lang="en-US"/>
            </a:p>
          </p:txBody>
        </p:sp>
        <p:sp>
          <p:nvSpPr>
            <p:cNvPr id="25636" name="Line 77"/>
            <p:cNvSpPr>
              <a:spLocks noChangeShapeType="1"/>
            </p:cNvSpPr>
            <p:nvPr/>
          </p:nvSpPr>
          <p:spPr bwMode="auto">
            <a:xfrm>
              <a:off x="5992448" y="4827007"/>
              <a:ext cx="357188" cy="0"/>
            </a:xfrm>
            <a:prstGeom prst="line">
              <a:avLst/>
            </a:prstGeom>
            <a:noFill/>
            <a:ln w="38100">
              <a:solidFill>
                <a:srgbClr val="FF0000"/>
              </a:solidFill>
              <a:round/>
              <a:headEnd/>
              <a:tailEnd type="triangle" w="med" len="med"/>
            </a:ln>
          </p:spPr>
          <p:txBody>
            <a:bodyPr/>
            <a:lstStyle/>
            <a:p>
              <a:endParaRPr lang="en-US"/>
            </a:p>
          </p:txBody>
        </p:sp>
        <p:graphicFrame>
          <p:nvGraphicFramePr>
            <p:cNvPr id="25609" name="Object 78"/>
            <p:cNvGraphicFramePr>
              <a:graphicFrameLocks noChangeAspect="1"/>
            </p:cNvGraphicFramePr>
            <p:nvPr>
              <p:extLst>
                <p:ext uri="{D42A27DB-BD31-4B8C-83A1-F6EECF244321}">
                  <p14:modId xmlns:p14="http://schemas.microsoft.com/office/powerpoint/2010/main" val="3846841741"/>
                </p:ext>
              </p:extLst>
            </p:nvPr>
          </p:nvGraphicFramePr>
          <p:xfrm>
            <a:off x="3703273" y="4790364"/>
            <a:ext cx="308891" cy="400511"/>
          </p:xfrm>
          <a:graphic>
            <a:graphicData uri="http://schemas.openxmlformats.org/presentationml/2006/ole">
              <mc:AlternateContent xmlns:mc="http://schemas.openxmlformats.org/markup-compatibility/2006">
                <mc:Choice xmlns:v="urn:schemas-microsoft-com:vml" Requires="v">
                  <p:oleObj spid="_x0000_s26681" name="Equation" r:id="rId17" imgW="177480" imgH="228600" progId="Equation.DSMT4">
                    <p:embed/>
                  </p:oleObj>
                </mc:Choice>
                <mc:Fallback>
                  <p:oleObj name="Equation" r:id="rId17" imgW="177480" imgH="228600" progId="Equation.DSMT4">
                    <p:embed/>
                    <p:pic>
                      <p:nvPicPr>
                        <p:cNvPr id="0" name="Object 7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703273" y="4790364"/>
                          <a:ext cx="308891" cy="4005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0" name="Object 79"/>
            <p:cNvGraphicFramePr>
              <a:graphicFrameLocks noChangeAspect="1"/>
            </p:cNvGraphicFramePr>
            <p:nvPr>
              <p:extLst>
                <p:ext uri="{D42A27DB-BD31-4B8C-83A1-F6EECF244321}">
                  <p14:modId xmlns:p14="http://schemas.microsoft.com/office/powerpoint/2010/main" val="4271729046"/>
                </p:ext>
              </p:extLst>
            </p:nvPr>
          </p:nvGraphicFramePr>
          <p:xfrm>
            <a:off x="5322193" y="4353635"/>
            <a:ext cx="342216" cy="407975"/>
          </p:xfrm>
          <a:graphic>
            <a:graphicData uri="http://schemas.openxmlformats.org/presentationml/2006/ole">
              <mc:AlternateContent xmlns:mc="http://schemas.openxmlformats.org/markup-compatibility/2006">
                <mc:Choice xmlns:v="urn:schemas-microsoft-com:vml" Requires="v">
                  <p:oleObj spid="_x0000_s26682" name="Equation" r:id="rId19" imgW="190440" imgH="228600" progId="Equation.DSMT4">
                    <p:embed/>
                  </p:oleObj>
                </mc:Choice>
                <mc:Fallback>
                  <p:oleObj name="Equation" r:id="rId19" imgW="190440" imgH="228600" progId="Equation.DSMT4">
                    <p:embed/>
                    <p:pic>
                      <p:nvPicPr>
                        <p:cNvPr id="0" name="Object 7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322193" y="4353635"/>
                          <a:ext cx="342216" cy="407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20" name="Line 30"/>
            <p:cNvSpPr>
              <a:spLocks noChangeShapeType="1"/>
            </p:cNvSpPr>
            <p:nvPr/>
          </p:nvSpPr>
          <p:spPr bwMode="auto">
            <a:xfrm>
              <a:off x="4243023" y="5304844"/>
              <a:ext cx="0" cy="1308100"/>
            </a:xfrm>
            <a:prstGeom prst="line">
              <a:avLst/>
            </a:prstGeom>
            <a:noFill/>
            <a:ln w="38100">
              <a:solidFill>
                <a:srgbClr val="0066FF"/>
              </a:solidFill>
              <a:prstDash val="dash"/>
              <a:round/>
              <a:headEnd/>
              <a:tailEnd/>
            </a:ln>
          </p:spPr>
          <p:txBody>
            <a:bodyPr/>
            <a:lstStyle/>
            <a:p>
              <a:endParaRPr lang="en-US"/>
            </a:p>
          </p:txBody>
        </p:sp>
        <p:cxnSp>
          <p:nvCxnSpPr>
            <p:cNvPr id="25621" name="Straight Connector 37"/>
            <p:cNvCxnSpPr>
              <a:cxnSpLocks noChangeShapeType="1"/>
            </p:cNvCxnSpPr>
            <p:nvPr/>
          </p:nvCxnSpPr>
          <p:spPr bwMode="auto">
            <a:xfrm flipV="1">
              <a:off x="4238260" y="5295319"/>
              <a:ext cx="657225" cy="4763"/>
            </a:xfrm>
            <a:prstGeom prst="line">
              <a:avLst/>
            </a:prstGeom>
            <a:noFill/>
            <a:ln w="38100" algn="ctr">
              <a:solidFill>
                <a:srgbClr val="0066FF"/>
              </a:solidFill>
              <a:prstDash val="dash"/>
              <a:round/>
              <a:headEnd/>
              <a:tailEnd/>
            </a:ln>
          </p:spPr>
        </p:cxnSp>
        <p:graphicFrame>
          <p:nvGraphicFramePr>
            <p:cNvPr id="25611" name="Object 43"/>
            <p:cNvGraphicFramePr>
              <a:graphicFrameLocks noChangeAspect="1"/>
            </p:cNvGraphicFramePr>
            <p:nvPr>
              <p:extLst>
                <p:ext uri="{D42A27DB-BD31-4B8C-83A1-F6EECF244321}">
                  <p14:modId xmlns:p14="http://schemas.microsoft.com/office/powerpoint/2010/main" val="2978728036"/>
                </p:ext>
              </p:extLst>
            </p:nvPr>
          </p:nvGraphicFramePr>
          <p:xfrm>
            <a:off x="7687235" y="3550183"/>
            <a:ext cx="1592262" cy="482600"/>
          </p:xfrm>
          <a:graphic>
            <a:graphicData uri="http://schemas.openxmlformats.org/presentationml/2006/ole">
              <mc:AlternateContent xmlns:mc="http://schemas.openxmlformats.org/markup-compatibility/2006">
                <mc:Choice xmlns:v="urn:schemas-microsoft-com:vml" Requires="v">
                  <p:oleObj spid="_x0000_s26683" name="Equation" r:id="rId21" imgW="749160" imgH="228600" progId="Equation.DSMT4">
                    <p:embed/>
                  </p:oleObj>
                </mc:Choice>
                <mc:Fallback>
                  <p:oleObj name="Equation" r:id="rId21" imgW="749160" imgH="228600" progId="Equation.DSMT4">
                    <p:embed/>
                    <p:pic>
                      <p:nvPicPr>
                        <p:cNvPr id="0" name="Object 4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687235" y="3550183"/>
                          <a:ext cx="1592262"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5622" name="Straight Arrow Connector 36"/>
            <p:cNvCxnSpPr>
              <a:cxnSpLocks noChangeShapeType="1"/>
            </p:cNvCxnSpPr>
            <p:nvPr/>
          </p:nvCxnSpPr>
          <p:spPr bwMode="auto">
            <a:xfrm rot="10800000" flipV="1">
              <a:off x="6014673" y="3980869"/>
              <a:ext cx="1489075" cy="681038"/>
            </a:xfrm>
            <a:prstGeom prst="straightConnector1">
              <a:avLst/>
            </a:prstGeom>
            <a:noFill/>
            <a:ln w="19050" algn="ctr">
              <a:solidFill>
                <a:schemeClr val="tx1"/>
              </a:solidFill>
              <a:round/>
              <a:headEnd type="none" w="med" len="med"/>
              <a:tailEnd type="arrow" w="med" len="med"/>
            </a:ln>
          </p:spPr>
        </p:cxnSp>
        <p:graphicFrame>
          <p:nvGraphicFramePr>
            <p:cNvPr id="25637" name="Object 62"/>
            <p:cNvGraphicFramePr>
              <a:graphicFrameLocks noChangeAspect="1"/>
            </p:cNvGraphicFramePr>
            <p:nvPr>
              <p:extLst>
                <p:ext uri="{D42A27DB-BD31-4B8C-83A1-F6EECF244321}">
                  <p14:modId xmlns:p14="http://schemas.microsoft.com/office/powerpoint/2010/main" val="1532822141"/>
                </p:ext>
              </p:extLst>
            </p:nvPr>
          </p:nvGraphicFramePr>
          <p:xfrm>
            <a:off x="5414963" y="5334000"/>
            <a:ext cx="523875" cy="376238"/>
          </p:xfrm>
          <a:graphic>
            <a:graphicData uri="http://schemas.openxmlformats.org/presentationml/2006/ole">
              <mc:AlternateContent xmlns:mc="http://schemas.openxmlformats.org/markup-compatibility/2006">
                <mc:Choice xmlns:v="urn:schemas-microsoft-com:vml" Requires="v">
                  <p:oleObj spid="_x0000_s26684" name="Equation" r:id="rId23" imgW="317160" imgH="228600" progId="Equation.DSMT4">
                    <p:embed/>
                  </p:oleObj>
                </mc:Choice>
                <mc:Fallback>
                  <p:oleObj name="Equation" r:id="rId23" imgW="317160" imgH="228600" progId="Equation.DSMT4">
                    <p:embed/>
                    <p:pic>
                      <p:nvPicPr>
                        <p:cNvPr id="0" name="Picture 37"/>
                        <p:cNvPicPr>
                          <a:picLocks noChangeAspect="1" noChangeArrowheads="1"/>
                        </p:cNvPicPr>
                        <p:nvPr/>
                      </p:nvPicPr>
                      <p:blipFill>
                        <a:blip r:embed="rId24"/>
                        <a:srcRect/>
                        <a:stretch>
                          <a:fillRect/>
                        </a:stretch>
                      </p:blipFill>
                      <p:spPr bwMode="auto">
                        <a:xfrm>
                          <a:off x="5414963" y="5334000"/>
                          <a:ext cx="523875"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9" name="Group 38"/>
            <p:cNvGrpSpPr/>
            <p:nvPr/>
          </p:nvGrpSpPr>
          <p:grpSpPr>
            <a:xfrm>
              <a:off x="2805674" y="5120741"/>
              <a:ext cx="114300" cy="190500"/>
              <a:chOff x="3565396" y="4995636"/>
              <a:chExt cx="114300" cy="190500"/>
            </a:xfrm>
          </p:grpSpPr>
          <p:sp>
            <p:nvSpPr>
              <p:cNvPr id="41" name="Line 71"/>
              <p:cNvSpPr>
                <a:spLocks noChangeShapeType="1"/>
              </p:cNvSpPr>
              <p:nvPr/>
            </p:nvSpPr>
            <p:spPr bwMode="auto">
              <a:xfrm>
                <a:off x="3565396" y="4995636"/>
                <a:ext cx="114300" cy="184150"/>
              </a:xfrm>
              <a:prstGeom prst="line">
                <a:avLst/>
              </a:prstGeom>
              <a:noFill/>
              <a:ln w="28575">
                <a:solidFill>
                  <a:srgbClr val="FF0000"/>
                </a:solidFill>
                <a:round/>
                <a:headEnd/>
                <a:tailEnd/>
              </a:ln>
            </p:spPr>
            <p:txBody>
              <a:bodyPr/>
              <a:lstStyle/>
              <a:p>
                <a:endParaRPr lang="en-US"/>
              </a:p>
            </p:txBody>
          </p:sp>
          <p:sp>
            <p:nvSpPr>
              <p:cNvPr id="42" name="Line 72"/>
              <p:cNvSpPr>
                <a:spLocks noChangeShapeType="1"/>
              </p:cNvSpPr>
              <p:nvPr/>
            </p:nvSpPr>
            <p:spPr bwMode="auto">
              <a:xfrm flipH="1">
                <a:off x="3571746" y="4995636"/>
                <a:ext cx="101600" cy="190500"/>
              </a:xfrm>
              <a:prstGeom prst="line">
                <a:avLst/>
              </a:prstGeom>
              <a:noFill/>
              <a:ln w="28575">
                <a:solidFill>
                  <a:srgbClr val="FF0000"/>
                </a:solidFill>
                <a:round/>
                <a:headEnd/>
                <a:tailEnd/>
              </a:ln>
            </p:spPr>
            <p:txBody>
              <a:bodyPr/>
              <a:lstStyle/>
              <a:p>
                <a:endParaRPr lang="en-US"/>
              </a:p>
            </p:txBody>
          </p:sp>
        </p:grpSp>
        <p:sp>
          <p:nvSpPr>
            <p:cNvPr id="43" name="Line 30"/>
            <p:cNvSpPr>
              <a:spLocks noChangeShapeType="1"/>
            </p:cNvSpPr>
            <p:nvPr/>
          </p:nvSpPr>
          <p:spPr bwMode="auto">
            <a:xfrm>
              <a:off x="4108820" y="3887751"/>
              <a:ext cx="0" cy="1308100"/>
            </a:xfrm>
            <a:prstGeom prst="line">
              <a:avLst/>
            </a:prstGeom>
            <a:noFill/>
            <a:ln w="38100">
              <a:solidFill>
                <a:srgbClr val="0066FF"/>
              </a:solidFill>
              <a:prstDash val="dash"/>
              <a:round/>
              <a:headEnd/>
              <a:tailEnd/>
            </a:ln>
          </p:spPr>
          <p:txBody>
            <a:bodyPr/>
            <a:lstStyle/>
            <a:p>
              <a:endParaRPr lang="en-US"/>
            </a:p>
          </p:txBody>
        </p:sp>
        <p:cxnSp>
          <p:nvCxnSpPr>
            <p:cNvPr id="44" name="Straight Connector 37"/>
            <p:cNvCxnSpPr>
              <a:cxnSpLocks noChangeShapeType="1"/>
            </p:cNvCxnSpPr>
            <p:nvPr/>
          </p:nvCxnSpPr>
          <p:spPr bwMode="auto">
            <a:xfrm flipV="1">
              <a:off x="3421669" y="5188411"/>
              <a:ext cx="657225" cy="4763"/>
            </a:xfrm>
            <a:prstGeom prst="line">
              <a:avLst/>
            </a:prstGeom>
            <a:noFill/>
            <a:ln w="38100" algn="ctr">
              <a:solidFill>
                <a:srgbClr val="0066FF"/>
              </a:solidFill>
              <a:prstDash val="dash"/>
              <a:round/>
              <a:headEnd/>
              <a:tailEnd/>
            </a:ln>
          </p:spPr>
        </p:cxnSp>
        <p:sp>
          <p:nvSpPr>
            <p:cNvPr id="45" name="Oval 64"/>
            <p:cNvSpPr>
              <a:spLocks noChangeArrowheads="1"/>
            </p:cNvSpPr>
            <p:nvPr/>
          </p:nvSpPr>
          <p:spPr bwMode="auto">
            <a:xfrm>
              <a:off x="3283818" y="5124248"/>
              <a:ext cx="127000" cy="120650"/>
            </a:xfrm>
            <a:prstGeom prst="ellipse">
              <a:avLst/>
            </a:prstGeom>
            <a:solidFill>
              <a:srgbClr val="0066FF"/>
            </a:solidFill>
            <a:ln w="9525">
              <a:solidFill>
                <a:srgbClr val="0066FF"/>
              </a:solidFill>
              <a:round/>
              <a:headEnd/>
              <a:tailEnd/>
            </a:ln>
          </p:spPr>
          <p:txBody>
            <a:bodyPr wrap="none" anchor="ctr"/>
            <a:lstStyle/>
            <a:p>
              <a:endParaRPr lang="en-US"/>
            </a:p>
          </p:txBody>
        </p:sp>
        <p:grpSp>
          <p:nvGrpSpPr>
            <p:cNvPr id="2" name="Group 1">
              <a:extLst>
                <a:ext uri="{FF2B5EF4-FFF2-40B4-BE49-F238E27FC236}">
                  <a16:creationId xmlns:a16="http://schemas.microsoft.com/office/drawing/2014/main" id="{EEFECBB5-17D2-E01A-97EC-E48CCDE9297E}"/>
                </a:ext>
              </a:extLst>
            </p:cNvPr>
            <p:cNvGrpSpPr/>
            <p:nvPr/>
          </p:nvGrpSpPr>
          <p:grpSpPr>
            <a:xfrm>
              <a:off x="4968842" y="6082908"/>
              <a:ext cx="114300" cy="190500"/>
              <a:chOff x="3565396" y="4995636"/>
              <a:chExt cx="114300" cy="190500"/>
            </a:xfrm>
          </p:grpSpPr>
          <p:sp>
            <p:nvSpPr>
              <p:cNvPr id="3" name="Line 71">
                <a:extLst>
                  <a:ext uri="{FF2B5EF4-FFF2-40B4-BE49-F238E27FC236}">
                    <a16:creationId xmlns:a16="http://schemas.microsoft.com/office/drawing/2014/main" id="{3CBE4465-F202-C84D-5E0E-E78225704116}"/>
                  </a:ext>
                </a:extLst>
              </p:cNvPr>
              <p:cNvSpPr>
                <a:spLocks noChangeShapeType="1"/>
              </p:cNvSpPr>
              <p:nvPr/>
            </p:nvSpPr>
            <p:spPr bwMode="auto">
              <a:xfrm>
                <a:off x="3565396" y="4995636"/>
                <a:ext cx="114300" cy="184150"/>
              </a:xfrm>
              <a:prstGeom prst="line">
                <a:avLst/>
              </a:prstGeom>
              <a:noFill/>
              <a:ln w="28575">
                <a:solidFill>
                  <a:srgbClr val="FF0000"/>
                </a:solidFill>
                <a:prstDash val="sysDot"/>
                <a:round/>
                <a:headEnd/>
                <a:tailEnd/>
              </a:ln>
            </p:spPr>
            <p:txBody>
              <a:bodyPr/>
              <a:lstStyle/>
              <a:p>
                <a:endParaRPr lang="en-US"/>
              </a:p>
            </p:txBody>
          </p:sp>
          <p:sp>
            <p:nvSpPr>
              <p:cNvPr id="4" name="Line 72">
                <a:extLst>
                  <a:ext uri="{FF2B5EF4-FFF2-40B4-BE49-F238E27FC236}">
                    <a16:creationId xmlns:a16="http://schemas.microsoft.com/office/drawing/2014/main" id="{ED045796-B7D8-0E26-FFB4-B36458142A8D}"/>
                  </a:ext>
                </a:extLst>
              </p:cNvPr>
              <p:cNvSpPr>
                <a:spLocks noChangeShapeType="1"/>
              </p:cNvSpPr>
              <p:nvPr/>
            </p:nvSpPr>
            <p:spPr bwMode="auto">
              <a:xfrm flipH="1">
                <a:off x="3571746" y="4995636"/>
                <a:ext cx="101600" cy="190500"/>
              </a:xfrm>
              <a:prstGeom prst="line">
                <a:avLst/>
              </a:prstGeom>
              <a:noFill/>
              <a:ln w="28575">
                <a:solidFill>
                  <a:srgbClr val="FF0000"/>
                </a:solidFill>
                <a:prstDash val="sysDot"/>
                <a:round/>
                <a:headEnd/>
                <a:tailEnd/>
              </a:ln>
            </p:spPr>
            <p:txBody>
              <a:bodyPr/>
              <a:lstStyle/>
              <a:p>
                <a:endParaRPr lang="en-US"/>
              </a:p>
            </p:txBody>
          </p:sp>
        </p:grpSp>
        <p:graphicFrame>
          <p:nvGraphicFramePr>
            <p:cNvPr id="5" name="Object 4">
              <a:extLst>
                <a:ext uri="{FF2B5EF4-FFF2-40B4-BE49-F238E27FC236}">
                  <a16:creationId xmlns:a16="http://schemas.microsoft.com/office/drawing/2014/main" id="{81C4BBBF-2251-4E20-0D9E-025F4A115C80}"/>
                </a:ext>
              </a:extLst>
            </p:cNvPr>
            <p:cNvGraphicFramePr>
              <a:graphicFrameLocks noChangeAspect="1"/>
            </p:cNvGraphicFramePr>
            <p:nvPr>
              <p:extLst>
                <p:ext uri="{D42A27DB-BD31-4B8C-83A1-F6EECF244321}">
                  <p14:modId xmlns:p14="http://schemas.microsoft.com/office/powerpoint/2010/main" val="3430148744"/>
                </p:ext>
              </p:extLst>
            </p:nvPr>
          </p:nvGraphicFramePr>
          <p:xfrm>
            <a:off x="5219156" y="6124930"/>
            <a:ext cx="506080" cy="460073"/>
          </p:xfrm>
          <a:graphic>
            <a:graphicData uri="http://schemas.openxmlformats.org/presentationml/2006/ole">
              <mc:AlternateContent xmlns:mc="http://schemas.openxmlformats.org/markup-compatibility/2006">
                <mc:Choice xmlns:v="urn:schemas-microsoft-com:vml" Requires="v">
                  <p:oleObj spid="_x0000_s26685" name="Equation" r:id="rId25" imgW="279360" imgH="253800" progId="Equation.DSMT4">
                    <p:embed/>
                  </p:oleObj>
                </mc:Choice>
                <mc:Fallback>
                  <p:oleObj name="Equation" r:id="rId25" imgW="279360" imgH="253800" progId="Equation.DSMT4">
                    <p:embed/>
                    <p:pic>
                      <p:nvPicPr>
                        <p:cNvPr id="0" name=""/>
                        <p:cNvPicPr/>
                        <p:nvPr/>
                      </p:nvPicPr>
                      <p:blipFill>
                        <a:blip r:embed="rId26"/>
                        <a:stretch>
                          <a:fillRect/>
                        </a:stretch>
                      </p:blipFill>
                      <p:spPr>
                        <a:xfrm>
                          <a:off x="5219156" y="6124930"/>
                          <a:ext cx="506080" cy="460073"/>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A5C2DB6E-641F-DB66-2D58-B997503813CC}"/>
                </a:ext>
              </a:extLst>
            </p:cNvPr>
            <p:cNvSpPr txBox="1"/>
            <p:nvPr/>
          </p:nvSpPr>
          <p:spPr>
            <a:xfrm>
              <a:off x="5824511" y="6202907"/>
              <a:ext cx="1337225" cy="307777"/>
            </a:xfrm>
            <a:prstGeom prst="rect">
              <a:avLst/>
            </a:prstGeom>
            <a:noFill/>
          </p:spPr>
          <p:txBody>
            <a:bodyPr wrap="none" rtlCol="0">
              <a:spAutoFit/>
            </a:bodyPr>
            <a:lstStyle/>
            <a:p>
              <a:pPr algn="ctr"/>
              <a:r>
                <a:rPr lang="en-US" sz="1400" b="0" dirty="0"/>
                <a:t>(bottom sheet)</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3" name="Rectangle 3"/>
          <p:cNvSpPr>
            <a:spLocks noGrp="1" noChangeArrowheads="1"/>
          </p:cNvSpPr>
          <p:nvPr>
            <p:ph type="title" idx="4294967295"/>
          </p:nvPr>
        </p:nvSpPr>
        <p:spPr>
          <a:xfrm>
            <a:off x="1524000" y="284164"/>
            <a:ext cx="9144000" cy="473075"/>
          </a:xfrm>
        </p:spPr>
        <p:txBody>
          <a:bodyPr/>
          <a:lstStyle/>
          <a:p>
            <a:pPr eaLnBrk="1" hangingPunct="1">
              <a:defRPr/>
            </a:pPr>
            <a:r>
              <a:rPr lang="en-US" sz="3600" b="1">
                <a:solidFill>
                  <a:srgbClr val="FF9933"/>
                </a:solidFill>
                <a:effectLst>
                  <a:outerShdw blurRad="38100" dist="38100" dir="2700000" algn="tl">
                    <a:srgbClr val="C0C0C0"/>
                  </a:outerShdw>
                </a:effectLst>
              </a:rPr>
              <a:t>Patch Fields</a:t>
            </a:r>
          </a:p>
        </p:txBody>
      </p:sp>
      <p:sp>
        <p:nvSpPr>
          <p:cNvPr id="1035"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036"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037" name="Rectangle 6"/>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1038" name="Rectangle 7"/>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graphicFrame>
        <p:nvGraphicFramePr>
          <p:cNvPr id="1031" name="Object 35"/>
          <p:cNvGraphicFramePr>
            <a:graphicFrameLocks noChangeAspect="1"/>
          </p:cNvGraphicFramePr>
          <p:nvPr>
            <p:extLst>
              <p:ext uri="{D42A27DB-BD31-4B8C-83A1-F6EECF244321}">
                <p14:modId xmlns:p14="http://schemas.microsoft.com/office/powerpoint/2010/main" val="3393827665"/>
              </p:ext>
            </p:extLst>
          </p:nvPr>
        </p:nvGraphicFramePr>
        <p:xfrm>
          <a:off x="5018088" y="1628775"/>
          <a:ext cx="2424112" cy="898525"/>
        </p:xfrm>
        <a:graphic>
          <a:graphicData uri="http://schemas.openxmlformats.org/presentationml/2006/ole">
            <mc:AlternateContent xmlns:mc="http://schemas.openxmlformats.org/markup-compatibility/2006">
              <mc:Choice xmlns:v="urn:schemas-microsoft-com:vml" Requires="v">
                <p:oleObj spid="_x0000_s1070" name="Equation" r:id="rId3" imgW="1155600" imgH="431640" progId="Equation.DSMT4">
                  <p:embed/>
                </p:oleObj>
              </mc:Choice>
              <mc:Fallback>
                <p:oleObj name="Equation" r:id="rId3" imgW="1155600" imgH="431640" progId="Equation.DSMT4">
                  <p:embed/>
                  <p:pic>
                    <p:nvPicPr>
                      <p:cNvPr id="0" name="Object 35"/>
                      <p:cNvPicPr>
                        <a:picLocks noChangeAspect="1" noChangeArrowheads="1"/>
                      </p:cNvPicPr>
                      <p:nvPr/>
                    </p:nvPicPr>
                    <p:blipFill>
                      <a:blip r:embed="rId4"/>
                      <a:srcRect/>
                      <a:stretch>
                        <a:fillRect/>
                      </a:stretch>
                    </p:blipFill>
                    <p:spPr bwMode="auto">
                      <a:xfrm>
                        <a:off x="5018088" y="1628775"/>
                        <a:ext cx="2424112" cy="898525"/>
                      </a:xfrm>
                      <a:prstGeom prst="rect">
                        <a:avLst/>
                      </a:prstGeom>
                      <a:solidFill>
                        <a:srgbClr val="FFFF99"/>
                      </a:solidFill>
                    </p:spPr>
                  </p:pic>
                </p:oleObj>
              </mc:Fallback>
            </mc:AlternateContent>
          </a:graphicData>
        </a:graphic>
      </p:graphicFrame>
      <p:sp>
        <p:nvSpPr>
          <p:cNvPr id="1046" name="Rectangle 39"/>
          <p:cNvSpPr>
            <a:spLocks noChangeArrowheads="1"/>
          </p:cNvSpPr>
          <p:nvPr/>
        </p:nvSpPr>
        <p:spPr bwMode="auto">
          <a:xfrm>
            <a:off x="1888510" y="3895394"/>
            <a:ext cx="1750479" cy="332399"/>
          </a:xfrm>
          <a:prstGeom prst="rect">
            <a:avLst/>
          </a:prstGeom>
          <a:solidFill>
            <a:srgbClr val="FFCCFF"/>
          </a:solidFill>
          <a:ln w="9525">
            <a:noFill/>
            <a:miter lim="800000"/>
            <a:headEnd/>
            <a:tailEnd/>
          </a:ln>
        </p:spPr>
        <p:txBody>
          <a:bodyPr wrap="none" lIns="0" tIns="0" rIns="0" bIns="0">
            <a:spAutoFit/>
          </a:bodyPr>
          <a:lstStyle/>
          <a:p>
            <a:pPr>
              <a:lnSpc>
                <a:spcPct val="90000"/>
              </a:lnSpc>
              <a:spcBef>
                <a:spcPts val="600"/>
              </a:spcBef>
              <a:spcAft>
                <a:spcPts val="600"/>
              </a:spcAft>
            </a:pPr>
            <a:r>
              <a:rPr lang="en-US" sz="2000" b="0" dirty="0"/>
              <a:t>Find</a:t>
            </a:r>
            <a:r>
              <a:rPr lang="en-US" sz="2400" b="0" dirty="0"/>
              <a:t> </a:t>
            </a:r>
            <a:r>
              <a:rPr lang="en-US" sz="2400" b="0" i="1" dirty="0">
                <a:latin typeface="Times New Roman" pitchFamily="18" charset="0"/>
              </a:rPr>
              <a:t>E</a:t>
            </a:r>
            <a:r>
              <a:rPr lang="en-US" sz="2400" b="0" i="1" baseline="-25000" dirty="0">
                <a:latin typeface="Times New Roman" pitchFamily="18" charset="0"/>
              </a:rPr>
              <a:t>x</a:t>
            </a:r>
            <a:r>
              <a:rPr lang="en-US" sz="2400" b="0" dirty="0"/>
              <a:t> (</a:t>
            </a:r>
            <a:r>
              <a:rPr lang="en-US" sz="2400" b="0" i="1" dirty="0">
                <a:latin typeface="Times New Roman" pitchFamily="18" charset="0"/>
              </a:rPr>
              <a:t>x</a:t>
            </a:r>
            <a:r>
              <a:rPr lang="en-US" sz="2400" b="0" dirty="0"/>
              <a:t>,</a:t>
            </a:r>
            <a:r>
              <a:rPr lang="en-US" sz="2400" b="0" i="1" dirty="0">
                <a:latin typeface="Times New Roman" pitchFamily="18" charset="0"/>
              </a:rPr>
              <a:t>y</a:t>
            </a:r>
            <a:r>
              <a:rPr lang="en-US" sz="2400" b="0" dirty="0"/>
              <a:t>,</a:t>
            </a:r>
            <a:r>
              <a:rPr lang="en-US" sz="2400" b="0" dirty="0">
                <a:latin typeface="Times New Roman" pitchFamily="18" charset="0"/>
              </a:rPr>
              <a:t>0</a:t>
            </a:r>
            <a:r>
              <a:rPr lang="en-US" sz="2400" b="0" dirty="0"/>
              <a:t>)</a:t>
            </a:r>
          </a:p>
        </p:txBody>
      </p:sp>
      <p:grpSp>
        <p:nvGrpSpPr>
          <p:cNvPr id="15" name="Group 14">
            <a:extLst>
              <a:ext uri="{FF2B5EF4-FFF2-40B4-BE49-F238E27FC236}">
                <a16:creationId xmlns:a16="http://schemas.microsoft.com/office/drawing/2014/main" id="{16905DC8-B8DA-22BC-C7F9-AC371C69FC33}"/>
              </a:ext>
            </a:extLst>
          </p:cNvPr>
          <p:cNvGrpSpPr/>
          <p:nvPr/>
        </p:nvGrpSpPr>
        <p:grpSpPr>
          <a:xfrm>
            <a:off x="3584363" y="4063574"/>
            <a:ext cx="7308849" cy="2289175"/>
            <a:chOff x="2970214" y="3749675"/>
            <a:chExt cx="7308849" cy="2289175"/>
          </a:xfrm>
        </p:grpSpPr>
        <p:sp>
          <p:nvSpPr>
            <p:cNvPr id="1040" name="Rectangle 23"/>
            <p:cNvSpPr>
              <a:spLocks noChangeArrowheads="1"/>
            </p:cNvSpPr>
            <p:nvPr/>
          </p:nvSpPr>
          <p:spPr bwMode="auto">
            <a:xfrm>
              <a:off x="2984500" y="4832351"/>
              <a:ext cx="6249988" cy="1179513"/>
            </a:xfrm>
            <a:prstGeom prst="rect">
              <a:avLst/>
            </a:prstGeom>
            <a:solidFill>
              <a:srgbClr val="DDDDDD"/>
            </a:solidFill>
            <a:ln w="9525">
              <a:noFill/>
              <a:miter lim="800000"/>
              <a:headEnd/>
              <a:tailEnd/>
            </a:ln>
          </p:spPr>
          <p:txBody>
            <a:bodyPr wrap="none" anchor="ctr"/>
            <a:lstStyle/>
            <a:p>
              <a:endParaRPr lang="en-US"/>
            </a:p>
          </p:txBody>
        </p:sp>
        <p:sp>
          <p:nvSpPr>
            <p:cNvPr id="1041" name="Line 24"/>
            <p:cNvSpPr>
              <a:spLocks noChangeShapeType="1"/>
            </p:cNvSpPr>
            <p:nvPr/>
          </p:nvSpPr>
          <p:spPr bwMode="auto">
            <a:xfrm>
              <a:off x="6727825" y="4805363"/>
              <a:ext cx="234950" cy="0"/>
            </a:xfrm>
            <a:prstGeom prst="line">
              <a:avLst/>
            </a:prstGeom>
            <a:noFill/>
            <a:ln w="38100">
              <a:solidFill>
                <a:srgbClr val="0000FF"/>
              </a:solidFill>
              <a:round/>
              <a:headEnd/>
              <a:tailEnd type="triangle" w="med" len="med"/>
            </a:ln>
          </p:spPr>
          <p:txBody>
            <a:bodyPr/>
            <a:lstStyle/>
            <a:p>
              <a:endParaRPr lang="en-US"/>
            </a:p>
          </p:txBody>
        </p:sp>
        <p:graphicFrame>
          <p:nvGraphicFramePr>
            <p:cNvPr id="1026" name="Object 25"/>
            <p:cNvGraphicFramePr>
              <a:graphicFrameLocks noChangeAspect="1"/>
            </p:cNvGraphicFramePr>
            <p:nvPr>
              <p:extLst>
                <p:ext uri="{D42A27DB-BD31-4B8C-83A1-F6EECF244321}">
                  <p14:modId xmlns:p14="http://schemas.microsoft.com/office/powerpoint/2010/main" val="2220424438"/>
                </p:ext>
              </p:extLst>
            </p:nvPr>
          </p:nvGraphicFramePr>
          <p:xfrm>
            <a:off x="7112001" y="4132264"/>
            <a:ext cx="441325" cy="465137"/>
          </p:xfrm>
          <a:graphic>
            <a:graphicData uri="http://schemas.openxmlformats.org/presentationml/2006/ole">
              <mc:AlternateContent xmlns:mc="http://schemas.openxmlformats.org/markup-compatibility/2006">
                <mc:Choice xmlns:v="urn:schemas-microsoft-com:vml" Requires="v">
                  <p:oleObj spid="_x0000_s1071" name="Equation" r:id="rId5" imgW="228600" imgH="241200" progId="Equation.DSMT4">
                    <p:embed/>
                  </p:oleObj>
                </mc:Choice>
                <mc:Fallback>
                  <p:oleObj name="Equation" r:id="rId5" imgW="228600" imgH="241200" progId="Equation.DSMT4">
                    <p:embed/>
                    <p:pic>
                      <p:nvPicPr>
                        <p:cNvPr id="0"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12001" y="4132264"/>
                          <a:ext cx="441325"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2" name="Line 26"/>
            <p:cNvSpPr>
              <a:spLocks noChangeShapeType="1"/>
            </p:cNvSpPr>
            <p:nvPr/>
          </p:nvSpPr>
          <p:spPr bwMode="auto">
            <a:xfrm flipV="1">
              <a:off x="4773614" y="4803775"/>
              <a:ext cx="2657475" cy="0"/>
            </a:xfrm>
            <a:prstGeom prst="line">
              <a:avLst/>
            </a:prstGeom>
            <a:noFill/>
            <a:ln w="38100">
              <a:solidFill>
                <a:srgbClr val="0000FF"/>
              </a:solidFill>
              <a:round/>
              <a:headEnd/>
              <a:tailEnd/>
            </a:ln>
          </p:spPr>
          <p:txBody>
            <a:bodyPr/>
            <a:lstStyle/>
            <a:p>
              <a:endParaRPr lang="en-US"/>
            </a:p>
          </p:txBody>
        </p:sp>
        <p:graphicFrame>
          <p:nvGraphicFramePr>
            <p:cNvPr id="1027" name="Object 27"/>
            <p:cNvGraphicFramePr>
              <a:graphicFrameLocks noChangeAspect="1"/>
            </p:cNvGraphicFramePr>
            <p:nvPr>
              <p:extLst>
                <p:ext uri="{D42A27DB-BD31-4B8C-83A1-F6EECF244321}">
                  <p14:modId xmlns:p14="http://schemas.microsoft.com/office/powerpoint/2010/main" val="1528315739"/>
                </p:ext>
              </p:extLst>
            </p:nvPr>
          </p:nvGraphicFramePr>
          <p:xfrm>
            <a:off x="5968693" y="3749675"/>
            <a:ext cx="274637" cy="273050"/>
          </p:xfrm>
          <a:graphic>
            <a:graphicData uri="http://schemas.openxmlformats.org/presentationml/2006/ole">
              <mc:AlternateContent xmlns:mc="http://schemas.openxmlformats.org/markup-compatibility/2006">
                <mc:Choice xmlns:v="urn:schemas-microsoft-com:vml" Requires="v">
                  <p:oleObj spid="_x0000_s1072" name="Equation" r:id="rId7" imgW="126720" imgH="126720" progId="Equation.DSMT4">
                    <p:embed/>
                  </p:oleObj>
                </mc:Choice>
                <mc:Fallback>
                  <p:oleObj name="Equation" r:id="rId7" imgW="126720" imgH="126720" progId="Equation.DSMT4">
                    <p:embed/>
                    <p:pic>
                      <p:nvPicPr>
                        <p:cNvPr id="0" name="Object 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68693" y="3749675"/>
                          <a:ext cx="274637" cy="273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3" name="Line 28"/>
            <p:cNvSpPr>
              <a:spLocks noChangeShapeType="1"/>
            </p:cNvSpPr>
            <p:nvPr/>
          </p:nvSpPr>
          <p:spPr bwMode="auto">
            <a:xfrm flipV="1">
              <a:off x="6096000" y="4225926"/>
              <a:ext cx="0" cy="441325"/>
            </a:xfrm>
            <a:prstGeom prst="line">
              <a:avLst/>
            </a:prstGeom>
            <a:noFill/>
            <a:ln w="12700">
              <a:solidFill>
                <a:schemeClr val="tx1"/>
              </a:solidFill>
              <a:round/>
              <a:headEnd/>
              <a:tailEnd type="triangle" w="med" len="med"/>
            </a:ln>
          </p:spPr>
          <p:txBody>
            <a:bodyPr/>
            <a:lstStyle/>
            <a:p>
              <a:endParaRPr lang="en-US"/>
            </a:p>
          </p:txBody>
        </p:sp>
        <p:sp>
          <p:nvSpPr>
            <p:cNvPr id="1044" name="Line 29"/>
            <p:cNvSpPr>
              <a:spLocks noChangeShapeType="1"/>
            </p:cNvSpPr>
            <p:nvPr/>
          </p:nvSpPr>
          <p:spPr bwMode="auto">
            <a:xfrm>
              <a:off x="9382126" y="4819650"/>
              <a:ext cx="517525" cy="0"/>
            </a:xfrm>
            <a:prstGeom prst="line">
              <a:avLst/>
            </a:prstGeom>
            <a:noFill/>
            <a:ln w="12700">
              <a:solidFill>
                <a:schemeClr val="tx1"/>
              </a:solidFill>
              <a:round/>
              <a:headEnd/>
              <a:tailEnd type="triangle" w="med" len="med"/>
            </a:ln>
          </p:spPr>
          <p:txBody>
            <a:bodyPr/>
            <a:lstStyle/>
            <a:p>
              <a:endParaRPr lang="en-US"/>
            </a:p>
          </p:txBody>
        </p:sp>
        <p:graphicFrame>
          <p:nvGraphicFramePr>
            <p:cNvPr id="1028" name="Object 30"/>
            <p:cNvGraphicFramePr>
              <a:graphicFrameLocks noChangeAspect="1"/>
            </p:cNvGraphicFramePr>
            <p:nvPr>
              <p:extLst>
                <p:ext uri="{D42A27DB-BD31-4B8C-83A1-F6EECF244321}">
                  <p14:modId xmlns:p14="http://schemas.microsoft.com/office/powerpoint/2010/main" val="2406220585"/>
                </p:ext>
              </p:extLst>
            </p:nvPr>
          </p:nvGraphicFramePr>
          <p:xfrm>
            <a:off x="10018713" y="4678364"/>
            <a:ext cx="260350" cy="287337"/>
          </p:xfrm>
          <a:graphic>
            <a:graphicData uri="http://schemas.openxmlformats.org/presentationml/2006/ole">
              <mc:AlternateContent xmlns:mc="http://schemas.openxmlformats.org/markup-compatibility/2006">
                <mc:Choice xmlns:v="urn:schemas-microsoft-com:vml" Requires="v">
                  <p:oleObj spid="_x0000_s1073" name="Equation" r:id="rId9" imgW="126720" imgH="139680" progId="Equation.DSMT4">
                    <p:embed/>
                  </p:oleObj>
                </mc:Choice>
                <mc:Fallback>
                  <p:oleObj name="Equation" r:id="rId9" imgW="126720" imgH="139680" progId="Equation.DSMT4">
                    <p:embed/>
                    <p:pic>
                      <p:nvPicPr>
                        <p:cNvPr id="0" name="Object 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18713" y="4678364"/>
                          <a:ext cx="260350" cy="287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31"/>
            <p:cNvGraphicFramePr>
              <a:graphicFrameLocks noChangeAspect="1"/>
            </p:cNvGraphicFramePr>
            <p:nvPr>
              <p:extLst>
                <p:ext uri="{D42A27DB-BD31-4B8C-83A1-F6EECF244321}">
                  <p14:modId xmlns:p14="http://schemas.microsoft.com/office/powerpoint/2010/main" val="4227215502"/>
                </p:ext>
              </p:extLst>
            </p:nvPr>
          </p:nvGraphicFramePr>
          <p:xfrm>
            <a:off x="4132263" y="5154613"/>
            <a:ext cx="423862" cy="584200"/>
          </p:xfrm>
          <a:graphic>
            <a:graphicData uri="http://schemas.openxmlformats.org/presentationml/2006/ole">
              <mc:AlternateContent xmlns:mc="http://schemas.openxmlformats.org/markup-compatibility/2006">
                <mc:Choice xmlns:v="urn:schemas-microsoft-com:vml" Requires="v">
                  <p:oleObj spid="_x0000_s1074" name="Equation" r:id="rId11" imgW="164880" imgH="228600" progId="Equation.DSMT4">
                    <p:embed/>
                  </p:oleObj>
                </mc:Choice>
                <mc:Fallback>
                  <p:oleObj name="Equation" r:id="rId11" imgW="164880" imgH="228600" progId="Equation.DSMT4">
                    <p:embed/>
                    <p:pic>
                      <p:nvPicPr>
                        <p:cNvPr id="0" name="Object 3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32263" y="5154613"/>
                          <a:ext cx="423862"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5" name="Line 33"/>
            <p:cNvSpPr>
              <a:spLocks noChangeShapeType="1"/>
            </p:cNvSpPr>
            <p:nvPr/>
          </p:nvSpPr>
          <p:spPr bwMode="auto">
            <a:xfrm>
              <a:off x="8863013" y="4860925"/>
              <a:ext cx="0" cy="1085850"/>
            </a:xfrm>
            <a:prstGeom prst="line">
              <a:avLst/>
            </a:prstGeom>
            <a:noFill/>
            <a:ln w="12700">
              <a:solidFill>
                <a:schemeClr val="tx1"/>
              </a:solidFill>
              <a:round/>
              <a:headEnd type="triangle" w="med" len="med"/>
              <a:tailEnd type="triangle" w="med" len="med"/>
            </a:ln>
          </p:spPr>
          <p:txBody>
            <a:bodyPr/>
            <a:lstStyle/>
            <a:p>
              <a:endParaRPr lang="en-US"/>
            </a:p>
          </p:txBody>
        </p:sp>
        <p:graphicFrame>
          <p:nvGraphicFramePr>
            <p:cNvPr id="1030" name="Object 34"/>
            <p:cNvGraphicFramePr>
              <a:graphicFrameLocks noChangeAspect="1"/>
            </p:cNvGraphicFramePr>
            <p:nvPr>
              <p:extLst>
                <p:ext uri="{D42A27DB-BD31-4B8C-83A1-F6EECF244321}">
                  <p14:modId xmlns:p14="http://schemas.microsoft.com/office/powerpoint/2010/main" val="1228368746"/>
                </p:ext>
              </p:extLst>
            </p:nvPr>
          </p:nvGraphicFramePr>
          <p:xfrm>
            <a:off x="8348664" y="5253039"/>
            <a:ext cx="269875" cy="377825"/>
          </p:xfrm>
          <a:graphic>
            <a:graphicData uri="http://schemas.openxmlformats.org/presentationml/2006/ole">
              <mc:AlternateContent xmlns:mc="http://schemas.openxmlformats.org/markup-compatibility/2006">
                <mc:Choice xmlns:v="urn:schemas-microsoft-com:vml" Requires="v">
                  <p:oleObj spid="_x0000_s1075" name="Equation" r:id="rId13" imgW="126720" imgH="177480" progId="Equation.DSMT4">
                    <p:embed/>
                  </p:oleObj>
                </mc:Choice>
                <mc:Fallback>
                  <p:oleObj name="Equation" r:id="rId13" imgW="126720" imgH="177480" progId="Equation.DSMT4">
                    <p:embed/>
                    <p:pic>
                      <p:nvPicPr>
                        <p:cNvPr id="0" name="Object 3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48664" y="5253039"/>
                          <a:ext cx="2698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2" name="Object 37"/>
            <p:cNvGraphicFramePr>
              <a:graphicFrameLocks noChangeAspect="1"/>
            </p:cNvGraphicFramePr>
            <p:nvPr>
              <p:extLst>
                <p:ext uri="{D42A27DB-BD31-4B8C-83A1-F6EECF244321}">
                  <p14:modId xmlns:p14="http://schemas.microsoft.com/office/powerpoint/2010/main" val="3134836844"/>
                </p:ext>
              </p:extLst>
            </p:nvPr>
          </p:nvGraphicFramePr>
          <p:xfrm>
            <a:off x="5986464" y="4992689"/>
            <a:ext cx="269875" cy="319087"/>
          </p:xfrm>
          <a:graphic>
            <a:graphicData uri="http://schemas.openxmlformats.org/presentationml/2006/ole">
              <mc:AlternateContent xmlns:mc="http://schemas.openxmlformats.org/markup-compatibility/2006">
                <mc:Choice xmlns:v="urn:schemas-microsoft-com:vml" Requires="v">
                  <p:oleObj spid="_x0000_s1076" name="Equation" r:id="rId15" imgW="139680" imgH="164880" progId="Equation.DSMT4">
                    <p:embed/>
                  </p:oleObj>
                </mc:Choice>
                <mc:Fallback>
                  <p:oleObj name="Equation" r:id="rId15" imgW="139680" imgH="164880" progId="Equation.DSMT4">
                    <p:embed/>
                    <p:pic>
                      <p:nvPicPr>
                        <p:cNvPr id="0" name="Object 3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86464" y="4992689"/>
                          <a:ext cx="269875" cy="319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47" name="Straight Connector 37"/>
            <p:cNvCxnSpPr>
              <a:cxnSpLocks noChangeShapeType="1"/>
            </p:cNvCxnSpPr>
            <p:nvPr/>
          </p:nvCxnSpPr>
          <p:spPr bwMode="auto">
            <a:xfrm>
              <a:off x="2970214" y="6038850"/>
              <a:ext cx="6283325" cy="0"/>
            </a:xfrm>
            <a:prstGeom prst="line">
              <a:avLst/>
            </a:prstGeom>
            <a:noFill/>
            <a:ln w="76200" algn="ctr">
              <a:solidFill>
                <a:srgbClr val="FFC000"/>
              </a:solidFill>
              <a:round/>
              <a:headEnd/>
              <a:tailEnd/>
            </a:ln>
          </p:spPr>
        </p:cxnSp>
      </p:grpSp>
      <p:sp>
        <p:nvSpPr>
          <p:cNvPr id="36" name="Slide Number Placeholder 35"/>
          <p:cNvSpPr>
            <a:spLocks noGrp="1"/>
          </p:cNvSpPr>
          <p:nvPr>
            <p:ph type="sldNum" sz="quarter" idx="12"/>
          </p:nvPr>
        </p:nvSpPr>
        <p:spPr/>
        <p:txBody>
          <a:bodyPr/>
          <a:lstStyle/>
          <a:p>
            <a:pPr>
              <a:defRPr/>
            </a:pPr>
            <a:endParaRPr lang="en-US"/>
          </a:p>
          <a:p>
            <a:pPr>
              <a:defRPr/>
            </a:pPr>
            <a:fld id="{9A1C7F03-EBA2-4218-8AB5-7898569548BF}" type="slidenum">
              <a:rPr lang="en-US" smtClean="0"/>
              <a:pPr>
                <a:defRPr/>
              </a:pPr>
              <a:t>3</a:t>
            </a:fld>
            <a:endParaRPr lang="en-US" dirty="0"/>
          </a:p>
        </p:txBody>
      </p:sp>
      <p:grpSp>
        <p:nvGrpSpPr>
          <p:cNvPr id="2" name="Group 1">
            <a:extLst>
              <a:ext uri="{FF2B5EF4-FFF2-40B4-BE49-F238E27FC236}">
                <a16:creationId xmlns:a16="http://schemas.microsoft.com/office/drawing/2014/main" id="{B4E730E2-2020-2296-1C5B-3439718D8463}"/>
              </a:ext>
            </a:extLst>
          </p:cNvPr>
          <p:cNvGrpSpPr/>
          <p:nvPr/>
        </p:nvGrpSpPr>
        <p:grpSpPr>
          <a:xfrm>
            <a:off x="1127352" y="532860"/>
            <a:ext cx="2498433" cy="2658849"/>
            <a:chOff x="4723168" y="2547012"/>
            <a:chExt cx="2498433" cy="2658849"/>
          </a:xfrm>
        </p:grpSpPr>
        <p:sp>
          <p:nvSpPr>
            <p:cNvPr id="3" name="Rectangle 10">
              <a:extLst>
                <a:ext uri="{FF2B5EF4-FFF2-40B4-BE49-F238E27FC236}">
                  <a16:creationId xmlns:a16="http://schemas.microsoft.com/office/drawing/2014/main" id="{4DD182E2-5B7A-09A4-F2C4-52E05AA364EA}"/>
                </a:ext>
              </a:extLst>
            </p:cNvPr>
            <p:cNvSpPr>
              <a:spLocks noChangeArrowheads="1"/>
            </p:cNvSpPr>
            <p:nvPr/>
          </p:nvSpPr>
          <p:spPr bwMode="auto">
            <a:xfrm>
              <a:off x="5202919" y="3460071"/>
              <a:ext cx="1128713" cy="1300162"/>
            </a:xfrm>
            <a:prstGeom prst="rect">
              <a:avLst/>
            </a:prstGeom>
            <a:solidFill>
              <a:srgbClr val="FF9933"/>
            </a:solidFill>
            <a:ln w="9525">
              <a:solidFill>
                <a:schemeClr val="tx1"/>
              </a:solidFill>
              <a:miter lim="800000"/>
              <a:headEnd/>
              <a:tailEnd/>
            </a:ln>
          </p:spPr>
          <p:txBody>
            <a:bodyPr wrap="none" anchor="ctr"/>
            <a:lstStyle/>
            <a:p>
              <a:endParaRPr lang="en-US"/>
            </a:p>
          </p:txBody>
        </p:sp>
        <p:sp>
          <p:nvSpPr>
            <p:cNvPr id="4" name="Line 11">
              <a:extLst>
                <a:ext uri="{FF2B5EF4-FFF2-40B4-BE49-F238E27FC236}">
                  <a16:creationId xmlns:a16="http://schemas.microsoft.com/office/drawing/2014/main" id="{93A1A4FE-C552-2B6E-F2B9-5CBE885C18C6}"/>
                </a:ext>
              </a:extLst>
            </p:cNvPr>
            <p:cNvSpPr>
              <a:spLocks noChangeShapeType="1"/>
            </p:cNvSpPr>
            <p:nvPr/>
          </p:nvSpPr>
          <p:spPr bwMode="auto">
            <a:xfrm>
              <a:off x="6503082" y="4145871"/>
              <a:ext cx="385763" cy="0"/>
            </a:xfrm>
            <a:prstGeom prst="line">
              <a:avLst/>
            </a:prstGeom>
            <a:noFill/>
            <a:ln w="12700">
              <a:solidFill>
                <a:schemeClr val="tx1"/>
              </a:solidFill>
              <a:round/>
              <a:headEnd/>
              <a:tailEnd type="triangle" w="med" len="med"/>
            </a:ln>
          </p:spPr>
          <p:txBody>
            <a:bodyPr/>
            <a:lstStyle/>
            <a:p>
              <a:endParaRPr lang="en-US"/>
            </a:p>
          </p:txBody>
        </p:sp>
        <p:sp>
          <p:nvSpPr>
            <p:cNvPr id="5" name="Line 13">
              <a:extLst>
                <a:ext uri="{FF2B5EF4-FFF2-40B4-BE49-F238E27FC236}">
                  <a16:creationId xmlns:a16="http://schemas.microsoft.com/office/drawing/2014/main" id="{D3B67B4E-D959-3680-1E64-EE669ADB6341}"/>
                </a:ext>
              </a:extLst>
            </p:cNvPr>
            <p:cNvSpPr>
              <a:spLocks noChangeShapeType="1"/>
            </p:cNvSpPr>
            <p:nvPr/>
          </p:nvSpPr>
          <p:spPr bwMode="auto">
            <a:xfrm flipV="1">
              <a:off x="5760132" y="2931434"/>
              <a:ext cx="0" cy="357187"/>
            </a:xfrm>
            <a:prstGeom prst="line">
              <a:avLst/>
            </a:prstGeom>
            <a:noFill/>
            <a:ln w="12700">
              <a:solidFill>
                <a:schemeClr val="tx1"/>
              </a:solidFill>
              <a:round/>
              <a:headEnd/>
              <a:tailEnd type="triangle" w="med" len="med"/>
            </a:ln>
          </p:spPr>
          <p:txBody>
            <a:bodyPr/>
            <a:lstStyle/>
            <a:p>
              <a:endParaRPr lang="en-US"/>
            </a:p>
          </p:txBody>
        </p:sp>
        <p:sp>
          <p:nvSpPr>
            <p:cNvPr id="6" name="Line 19">
              <a:extLst>
                <a:ext uri="{FF2B5EF4-FFF2-40B4-BE49-F238E27FC236}">
                  <a16:creationId xmlns:a16="http://schemas.microsoft.com/office/drawing/2014/main" id="{8682EE8D-7E9F-DE09-9A75-1231DF0A60BC}"/>
                </a:ext>
              </a:extLst>
            </p:cNvPr>
            <p:cNvSpPr>
              <a:spLocks noChangeShapeType="1"/>
            </p:cNvSpPr>
            <p:nvPr/>
          </p:nvSpPr>
          <p:spPr bwMode="auto">
            <a:xfrm flipV="1">
              <a:off x="5375957" y="3688671"/>
              <a:ext cx="795338" cy="0"/>
            </a:xfrm>
            <a:prstGeom prst="line">
              <a:avLst/>
            </a:prstGeom>
            <a:noFill/>
            <a:ln w="38100">
              <a:solidFill>
                <a:srgbClr val="0000FF"/>
              </a:solidFill>
              <a:round/>
              <a:headEnd/>
              <a:tailEnd type="triangle" w="med" len="med"/>
            </a:ln>
          </p:spPr>
          <p:txBody>
            <a:bodyPr/>
            <a:lstStyle/>
            <a:p>
              <a:endParaRPr lang="en-US"/>
            </a:p>
          </p:txBody>
        </p:sp>
        <p:sp>
          <p:nvSpPr>
            <p:cNvPr id="7" name="Line 20">
              <a:extLst>
                <a:ext uri="{FF2B5EF4-FFF2-40B4-BE49-F238E27FC236}">
                  <a16:creationId xmlns:a16="http://schemas.microsoft.com/office/drawing/2014/main" id="{0FB11A82-23BF-F7C6-63C6-7B67616FBC0E}"/>
                </a:ext>
              </a:extLst>
            </p:cNvPr>
            <p:cNvSpPr>
              <a:spLocks noChangeShapeType="1"/>
            </p:cNvSpPr>
            <p:nvPr/>
          </p:nvSpPr>
          <p:spPr bwMode="auto">
            <a:xfrm flipV="1">
              <a:off x="5379132" y="3956958"/>
              <a:ext cx="795338" cy="0"/>
            </a:xfrm>
            <a:prstGeom prst="line">
              <a:avLst/>
            </a:prstGeom>
            <a:noFill/>
            <a:ln w="38100">
              <a:solidFill>
                <a:srgbClr val="0000FF"/>
              </a:solidFill>
              <a:round/>
              <a:headEnd/>
              <a:tailEnd type="triangle" w="med" len="med"/>
            </a:ln>
          </p:spPr>
          <p:txBody>
            <a:bodyPr/>
            <a:lstStyle/>
            <a:p>
              <a:endParaRPr lang="en-US"/>
            </a:p>
          </p:txBody>
        </p:sp>
        <p:sp>
          <p:nvSpPr>
            <p:cNvPr id="8" name="Line 21">
              <a:extLst>
                <a:ext uri="{FF2B5EF4-FFF2-40B4-BE49-F238E27FC236}">
                  <a16:creationId xmlns:a16="http://schemas.microsoft.com/office/drawing/2014/main" id="{D4C92057-7534-D8DB-AD43-7A129E0D77BB}"/>
                </a:ext>
              </a:extLst>
            </p:cNvPr>
            <p:cNvSpPr>
              <a:spLocks noChangeShapeType="1"/>
            </p:cNvSpPr>
            <p:nvPr/>
          </p:nvSpPr>
          <p:spPr bwMode="auto">
            <a:xfrm flipV="1">
              <a:off x="5391832" y="4233183"/>
              <a:ext cx="795338" cy="0"/>
            </a:xfrm>
            <a:prstGeom prst="line">
              <a:avLst/>
            </a:prstGeom>
            <a:noFill/>
            <a:ln w="38100">
              <a:solidFill>
                <a:srgbClr val="0000FF"/>
              </a:solidFill>
              <a:round/>
              <a:headEnd/>
              <a:tailEnd type="triangle" w="med" len="med"/>
            </a:ln>
          </p:spPr>
          <p:txBody>
            <a:bodyPr/>
            <a:lstStyle/>
            <a:p>
              <a:endParaRPr lang="en-US"/>
            </a:p>
          </p:txBody>
        </p:sp>
        <p:sp>
          <p:nvSpPr>
            <p:cNvPr id="9" name="Line 22">
              <a:extLst>
                <a:ext uri="{FF2B5EF4-FFF2-40B4-BE49-F238E27FC236}">
                  <a16:creationId xmlns:a16="http://schemas.microsoft.com/office/drawing/2014/main" id="{3A0527BA-A4D4-E05D-7E99-AA6E685E77F3}"/>
                </a:ext>
              </a:extLst>
            </p:cNvPr>
            <p:cNvSpPr>
              <a:spLocks noChangeShapeType="1"/>
            </p:cNvSpPr>
            <p:nvPr/>
          </p:nvSpPr>
          <p:spPr bwMode="auto">
            <a:xfrm flipV="1">
              <a:off x="5379132" y="4506233"/>
              <a:ext cx="795338" cy="0"/>
            </a:xfrm>
            <a:prstGeom prst="line">
              <a:avLst/>
            </a:prstGeom>
            <a:noFill/>
            <a:ln w="38100">
              <a:solidFill>
                <a:srgbClr val="0000FF"/>
              </a:solidFill>
              <a:round/>
              <a:headEnd/>
              <a:tailEnd type="triangle" w="med" len="med"/>
            </a:ln>
          </p:spPr>
          <p:txBody>
            <a:bodyPr/>
            <a:lstStyle/>
            <a:p>
              <a:endParaRPr lang="en-US"/>
            </a:p>
          </p:txBody>
        </p:sp>
        <p:graphicFrame>
          <p:nvGraphicFramePr>
            <p:cNvPr id="10" name="Object 9">
              <a:extLst>
                <a:ext uri="{FF2B5EF4-FFF2-40B4-BE49-F238E27FC236}">
                  <a16:creationId xmlns:a16="http://schemas.microsoft.com/office/drawing/2014/main" id="{AE73DCA7-E6C0-F702-C605-C16CC350CE4D}"/>
                </a:ext>
              </a:extLst>
            </p:cNvPr>
            <p:cNvGraphicFramePr>
              <a:graphicFrameLocks noChangeAspect="1"/>
            </p:cNvGraphicFramePr>
            <p:nvPr>
              <p:extLst>
                <p:ext uri="{D42A27DB-BD31-4B8C-83A1-F6EECF244321}">
                  <p14:modId xmlns:p14="http://schemas.microsoft.com/office/powerpoint/2010/main" val="3256030670"/>
                </p:ext>
              </p:extLst>
            </p:nvPr>
          </p:nvGraphicFramePr>
          <p:xfrm>
            <a:off x="7010249" y="4033127"/>
            <a:ext cx="211352" cy="232488"/>
          </p:xfrm>
          <a:graphic>
            <a:graphicData uri="http://schemas.openxmlformats.org/presentationml/2006/ole">
              <mc:AlternateContent xmlns:mc="http://schemas.openxmlformats.org/markup-compatibility/2006">
                <mc:Choice xmlns:v="urn:schemas-microsoft-com:vml" Requires="v">
                  <p:oleObj spid="_x0000_s1077" name="Equation" r:id="rId17" imgW="126720" imgH="139680" progId="Equation.DSMT4">
                    <p:embed/>
                  </p:oleObj>
                </mc:Choice>
                <mc:Fallback>
                  <p:oleObj name="Equation" r:id="rId17" imgW="126720" imgH="139680" progId="Equation.DSMT4">
                    <p:embed/>
                    <p:pic>
                      <p:nvPicPr>
                        <p:cNvPr id="2" name="Object 1">
                          <a:extLst>
                            <a:ext uri="{FF2B5EF4-FFF2-40B4-BE49-F238E27FC236}">
                              <a16:creationId xmlns:a16="http://schemas.microsoft.com/office/drawing/2014/main" id="{1E9C0090-A565-1263-CA62-0063736AE6FE}"/>
                            </a:ext>
                          </a:extLst>
                        </p:cNvPr>
                        <p:cNvPicPr/>
                        <p:nvPr/>
                      </p:nvPicPr>
                      <p:blipFill>
                        <a:blip r:embed="rId18"/>
                        <a:stretch>
                          <a:fillRect/>
                        </a:stretch>
                      </p:blipFill>
                      <p:spPr>
                        <a:xfrm>
                          <a:off x="7010249" y="4033127"/>
                          <a:ext cx="211352" cy="2324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08CF75A3-7831-DAF0-E23A-AC34CF1E110B}"/>
                </a:ext>
              </a:extLst>
            </p:cNvPr>
            <p:cNvGraphicFramePr>
              <a:graphicFrameLocks noChangeAspect="1"/>
            </p:cNvGraphicFramePr>
            <p:nvPr>
              <p:extLst>
                <p:ext uri="{D42A27DB-BD31-4B8C-83A1-F6EECF244321}">
                  <p14:modId xmlns:p14="http://schemas.microsoft.com/office/powerpoint/2010/main" val="3346554423"/>
                </p:ext>
              </p:extLst>
            </p:nvPr>
          </p:nvGraphicFramePr>
          <p:xfrm>
            <a:off x="5658182" y="2547012"/>
            <a:ext cx="210356" cy="248603"/>
          </p:xfrm>
          <a:graphic>
            <a:graphicData uri="http://schemas.openxmlformats.org/presentationml/2006/ole">
              <mc:AlternateContent xmlns:mc="http://schemas.openxmlformats.org/markup-compatibility/2006">
                <mc:Choice xmlns:v="urn:schemas-microsoft-com:vml" Requires="v">
                  <p:oleObj spid="_x0000_s1078" name="Equation" r:id="rId19" imgW="139680" imgH="164880" progId="Equation.DSMT4">
                    <p:embed/>
                  </p:oleObj>
                </mc:Choice>
                <mc:Fallback>
                  <p:oleObj name="Equation" r:id="rId19" imgW="139680" imgH="164880" progId="Equation.DSMT4">
                    <p:embed/>
                    <p:pic>
                      <p:nvPicPr>
                        <p:cNvPr id="3" name="Object 2">
                          <a:extLst>
                            <a:ext uri="{FF2B5EF4-FFF2-40B4-BE49-F238E27FC236}">
                              <a16:creationId xmlns:a16="http://schemas.microsoft.com/office/drawing/2014/main" id="{2D2DA497-D01C-C8B5-6D83-D17E9B88857E}"/>
                            </a:ext>
                          </a:extLst>
                        </p:cNvPr>
                        <p:cNvPicPr/>
                        <p:nvPr/>
                      </p:nvPicPr>
                      <p:blipFill>
                        <a:blip r:embed="rId20"/>
                        <a:stretch>
                          <a:fillRect/>
                        </a:stretch>
                      </p:blipFill>
                      <p:spPr>
                        <a:xfrm>
                          <a:off x="5658182" y="2547012"/>
                          <a:ext cx="210356" cy="248603"/>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6C9D7621-0FAA-3C44-3E0E-B6A8429C8147}"/>
                </a:ext>
              </a:extLst>
            </p:cNvPr>
            <p:cNvGraphicFramePr>
              <a:graphicFrameLocks noChangeAspect="1"/>
            </p:cNvGraphicFramePr>
            <p:nvPr>
              <p:extLst>
                <p:ext uri="{D42A27DB-BD31-4B8C-83A1-F6EECF244321}">
                  <p14:modId xmlns:p14="http://schemas.microsoft.com/office/powerpoint/2010/main" val="2342492733"/>
                </p:ext>
              </p:extLst>
            </p:nvPr>
          </p:nvGraphicFramePr>
          <p:xfrm>
            <a:off x="5678488" y="4900612"/>
            <a:ext cx="258288" cy="305249"/>
          </p:xfrm>
          <a:graphic>
            <a:graphicData uri="http://schemas.openxmlformats.org/presentationml/2006/ole">
              <mc:AlternateContent xmlns:mc="http://schemas.openxmlformats.org/markup-compatibility/2006">
                <mc:Choice xmlns:v="urn:schemas-microsoft-com:vml" Requires="v">
                  <p:oleObj spid="_x0000_s1079" name="Equation" r:id="rId21" imgW="139680" imgH="164880" progId="Equation.DSMT4">
                    <p:embed/>
                  </p:oleObj>
                </mc:Choice>
                <mc:Fallback>
                  <p:oleObj name="Equation" r:id="rId21" imgW="139680" imgH="164880" progId="Equation.DSMT4">
                    <p:embed/>
                    <p:pic>
                      <p:nvPicPr>
                        <p:cNvPr id="4" name="Object 3">
                          <a:extLst>
                            <a:ext uri="{FF2B5EF4-FFF2-40B4-BE49-F238E27FC236}">
                              <a16:creationId xmlns:a16="http://schemas.microsoft.com/office/drawing/2014/main" id="{4E857872-118A-EB4A-321B-2F9FDC15A074}"/>
                            </a:ext>
                          </a:extLst>
                        </p:cNvPr>
                        <p:cNvPicPr/>
                        <p:nvPr/>
                      </p:nvPicPr>
                      <p:blipFill>
                        <a:blip r:embed="rId22"/>
                        <a:stretch>
                          <a:fillRect/>
                        </a:stretch>
                      </p:blipFill>
                      <p:spPr>
                        <a:xfrm>
                          <a:off x="5678488" y="4900612"/>
                          <a:ext cx="258288" cy="305249"/>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047B886D-28B5-1131-41FB-838B73C4E285}"/>
                </a:ext>
              </a:extLst>
            </p:cNvPr>
            <p:cNvGraphicFramePr>
              <a:graphicFrameLocks noChangeAspect="1"/>
            </p:cNvGraphicFramePr>
            <p:nvPr>
              <p:extLst>
                <p:ext uri="{D42A27DB-BD31-4B8C-83A1-F6EECF244321}">
                  <p14:modId xmlns:p14="http://schemas.microsoft.com/office/powerpoint/2010/main" val="931332038"/>
                </p:ext>
              </p:extLst>
            </p:nvPr>
          </p:nvGraphicFramePr>
          <p:xfrm>
            <a:off x="4723168" y="3904634"/>
            <a:ext cx="339820" cy="339820"/>
          </p:xfrm>
          <a:graphic>
            <a:graphicData uri="http://schemas.openxmlformats.org/presentationml/2006/ole">
              <mc:AlternateContent xmlns:mc="http://schemas.openxmlformats.org/markup-compatibility/2006">
                <mc:Choice xmlns:v="urn:schemas-microsoft-com:vml" Requires="v">
                  <p:oleObj spid="_x0000_s1080" name="Equation" r:id="rId23" imgW="177480" imgH="177480" progId="Equation.DSMT4">
                    <p:embed/>
                  </p:oleObj>
                </mc:Choice>
                <mc:Fallback>
                  <p:oleObj name="Equation" r:id="rId23" imgW="177480" imgH="177480" progId="Equation.DSMT4">
                    <p:embed/>
                    <p:pic>
                      <p:nvPicPr>
                        <p:cNvPr id="5" name="Object 4">
                          <a:extLst>
                            <a:ext uri="{FF2B5EF4-FFF2-40B4-BE49-F238E27FC236}">
                              <a16:creationId xmlns:a16="http://schemas.microsoft.com/office/drawing/2014/main" id="{B3A31356-E89D-51EB-AA95-E65C84A24521}"/>
                            </a:ext>
                          </a:extLst>
                        </p:cNvPr>
                        <p:cNvPicPr/>
                        <p:nvPr/>
                      </p:nvPicPr>
                      <p:blipFill>
                        <a:blip r:embed="rId24"/>
                        <a:stretch>
                          <a:fillRect/>
                        </a:stretch>
                      </p:blipFill>
                      <p:spPr>
                        <a:xfrm>
                          <a:off x="4723168" y="3904634"/>
                          <a:ext cx="339820" cy="339820"/>
                        </a:xfrm>
                        <a:prstGeom prst="rect">
                          <a:avLst/>
                        </a:prstGeom>
                      </p:spPr>
                    </p:pic>
                  </p:oleObj>
                </mc:Fallback>
              </mc:AlternateContent>
            </a:graphicData>
          </a:graphic>
        </p:graphicFrame>
      </p:grpSp>
      <p:sp>
        <p:nvSpPr>
          <p:cNvPr id="14" name="TextBox 13">
            <a:extLst>
              <a:ext uri="{FF2B5EF4-FFF2-40B4-BE49-F238E27FC236}">
                <a16:creationId xmlns:a16="http://schemas.microsoft.com/office/drawing/2014/main" id="{B4C9D1E8-F2B2-2D3F-6FED-7D5E0FF04036}"/>
              </a:ext>
            </a:extLst>
          </p:cNvPr>
          <p:cNvSpPr txBox="1"/>
          <p:nvPr/>
        </p:nvSpPr>
        <p:spPr>
          <a:xfrm>
            <a:off x="6550925" y="3036627"/>
            <a:ext cx="4775666" cy="369332"/>
          </a:xfrm>
          <a:prstGeom prst="rect">
            <a:avLst/>
          </a:prstGeom>
          <a:noFill/>
        </p:spPr>
        <p:txBody>
          <a:bodyPr wrap="none" rtlCol="0">
            <a:spAutoFit/>
          </a:bodyPr>
          <a:lstStyle/>
          <a:p>
            <a:r>
              <a:rPr lang="en-US" dirty="0"/>
              <a:t>Note: </a:t>
            </a:r>
            <a:r>
              <a:rPr lang="en-US" b="0" dirty="0"/>
              <a:t>The origin is at the center of the patch.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idx="4294967295"/>
          </p:nvPr>
        </p:nvSpPr>
        <p:spPr>
          <a:xfrm>
            <a:off x="1524000" y="284164"/>
            <a:ext cx="9144000" cy="473075"/>
          </a:xfrm>
        </p:spPr>
        <p:txBody>
          <a:bodyPr/>
          <a:lstStyle/>
          <a:p>
            <a:pPr eaLnBrk="1" hangingPunct="1">
              <a:defRPr/>
            </a:pPr>
            <a:r>
              <a:rPr lang="en-US" sz="3600" b="1">
                <a:solidFill>
                  <a:srgbClr val="FF9933"/>
                </a:solidFill>
                <a:effectLst>
                  <a:outerShdw blurRad="38100" dist="38100" dir="2700000" algn="tl">
                    <a:srgbClr val="C0C0C0"/>
                  </a:outerShdw>
                </a:effectLst>
              </a:rPr>
              <a:t>Patch Fields (cont.)</a:t>
            </a:r>
          </a:p>
        </p:txBody>
      </p:sp>
      <p:sp>
        <p:nvSpPr>
          <p:cNvPr id="2055"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056"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057"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058" name="Rectangle 6"/>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2059" name="Rectangle 9"/>
          <p:cNvSpPr>
            <a:spLocks noChangeArrowheads="1"/>
          </p:cNvSpPr>
          <p:nvPr/>
        </p:nvSpPr>
        <p:spPr bwMode="auto">
          <a:xfrm>
            <a:off x="438080" y="992851"/>
            <a:ext cx="2861361" cy="276999"/>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dirty="0">
                <a:solidFill>
                  <a:srgbClr val="0000FF"/>
                </a:solidFill>
              </a:rPr>
              <a:t>From Notes 22 we have: </a:t>
            </a:r>
          </a:p>
        </p:txBody>
      </p:sp>
      <p:graphicFrame>
        <p:nvGraphicFramePr>
          <p:cNvPr id="2050" name="Object 10"/>
          <p:cNvGraphicFramePr>
            <a:graphicFrameLocks noChangeAspect="1"/>
          </p:cNvGraphicFramePr>
          <p:nvPr>
            <p:extLst>
              <p:ext uri="{D42A27DB-BD31-4B8C-83A1-F6EECF244321}">
                <p14:modId xmlns:p14="http://schemas.microsoft.com/office/powerpoint/2010/main" val="1744883793"/>
              </p:ext>
            </p:extLst>
          </p:nvPr>
        </p:nvGraphicFramePr>
        <p:xfrm>
          <a:off x="3562350" y="3192463"/>
          <a:ext cx="5014913" cy="1157287"/>
        </p:xfrm>
        <a:graphic>
          <a:graphicData uri="http://schemas.openxmlformats.org/presentationml/2006/ole">
            <mc:AlternateContent xmlns:mc="http://schemas.openxmlformats.org/markup-compatibility/2006">
              <mc:Choice xmlns:v="urn:schemas-microsoft-com:vml" Requires="v">
                <p:oleObj spid="_x0000_s2062" name="Equation" r:id="rId3" imgW="2412720" imgH="558720" progId="Equation.DSMT4">
                  <p:embed/>
                </p:oleObj>
              </mc:Choice>
              <mc:Fallback>
                <p:oleObj name="Equation" r:id="rId3" imgW="2412720" imgH="558720" progId="Equation.DSMT4">
                  <p:embed/>
                  <p:pic>
                    <p:nvPicPr>
                      <p:cNvPr id="0" name="Object 10"/>
                      <p:cNvPicPr>
                        <a:picLocks noChangeAspect="1" noChangeArrowheads="1"/>
                      </p:cNvPicPr>
                      <p:nvPr/>
                    </p:nvPicPr>
                    <p:blipFill>
                      <a:blip r:embed="rId4"/>
                      <a:srcRect/>
                      <a:stretch>
                        <a:fillRect/>
                      </a:stretch>
                    </p:blipFill>
                    <p:spPr bwMode="auto">
                      <a:xfrm>
                        <a:off x="3562350" y="3192463"/>
                        <a:ext cx="5014913" cy="1157287"/>
                      </a:xfrm>
                      <a:prstGeom prst="rect">
                        <a:avLst/>
                      </a:prstGeom>
                      <a:solidFill>
                        <a:srgbClr val="CCFFFF"/>
                      </a:solidFill>
                    </p:spPr>
                  </p:pic>
                </p:oleObj>
              </mc:Fallback>
            </mc:AlternateContent>
          </a:graphicData>
        </a:graphic>
      </p:graphicFrame>
      <p:sp>
        <p:nvSpPr>
          <p:cNvPr id="2060" name="Rectangle 11"/>
          <p:cNvSpPr>
            <a:spLocks noChangeArrowheads="1"/>
          </p:cNvSpPr>
          <p:nvPr/>
        </p:nvSpPr>
        <p:spPr bwMode="auto">
          <a:xfrm>
            <a:off x="2344739" y="3059113"/>
            <a:ext cx="700087" cy="277812"/>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a:solidFill>
                  <a:srgbClr val="0000FF"/>
                </a:solidFill>
              </a:rPr>
              <a:t>where</a:t>
            </a:r>
          </a:p>
        </p:txBody>
      </p:sp>
      <p:graphicFrame>
        <p:nvGraphicFramePr>
          <p:cNvPr id="2051" name="Object 12"/>
          <p:cNvGraphicFramePr>
            <a:graphicFrameLocks noChangeAspect="1"/>
          </p:cNvGraphicFramePr>
          <p:nvPr>
            <p:extLst>
              <p:ext uri="{D42A27DB-BD31-4B8C-83A1-F6EECF244321}">
                <p14:modId xmlns:p14="http://schemas.microsoft.com/office/powerpoint/2010/main" val="2401520946"/>
              </p:ext>
            </p:extLst>
          </p:nvPr>
        </p:nvGraphicFramePr>
        <p:xfrm>
          <a:off x="2428876" y="1557339"/>
          <a:ext cx="7439025" cy="1044575"/>
        </p:xfrm>
        <a:graphic>
          <a:graphicData uri="http://schemas.openxmlformats.org/presentationml/2006/ole">
            <mc:AlternateContent xmlns:mc="http://schemas.openxmlformats.org/markup-compatibility/2006">
              <mc:Choice xmlns:v="urn:schemas-microsoft-com:vml" Requires="v">
                <p:oleObj spid="_x0000_s2063" name="Equation" r:id="rId5" imgW="3530520" imgH="495000" progId="Equation.DSMT4">
                  <p:embed/>
                </p:oleObj>
              </mc:Choice>
              <mc:Fallback>
                <p:oleObj name="Equation" r:id="rId5" imgW="3530520" imgH="495000" progId="Equation.DSMT4">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8876" y="1557339"/>
                        <a:ext cx="7439025" cy="1044575"/>
                      </a:xfrm>
                      <a:prstGeom prst="rect">
                        <a:avLst/>
                      </a:prstGeom>
                      <a:solidFill>
                        <a:srgbClr val="CCFFFF"/>
                      </a:solidFill>
                    </p:spPr>
                  </p:pic>
                </p:oleObj>
              </mc:Fallback>
            </mc:AlternateContent>
          </a:graphicData>
        </a:graphic>
      </p:graphicFrame>
      <p:graphicFrame>
        <p:nvGraphicFramePr>
          <p:cNvPr id="2052" name="Object 15"/>
          <p:cNvGraphicFramePr>
            <a:graphicFrameLocks noChangeAspect="1"/>
          </p:cNvGraphicFramePr>
          <p:nvPr>
            <p:extLst>
              <p:ext uri="{D42A27DB-BD31-4B8C-83A1-F6EECF244321}">
                <p14:modId xmlns:p14="http://schemas.microsoft.com/office/powerpoint/2010/main" val="1172140777"/>
              </p:ext>
            </p:extLst>
          </p:nvPr>
        </p:nvGraphicFramePr>
        <p:xfrm>
          <a:off x="4806998" y="5176506"/>
          <a:ext cx="5224463" cy="1466850"/>
        </p:xfrm>
        <a:graphic>
          <a:graphicData uri="http://schemas.openxmlformats.org/presentationml/2006/ole">
            <mc:AlternateContent xmlns:mc="http://schemas.openxmlformats.org/markup-compatibility/2006">
              <mc:Choice xmlns:v="urn:schemas-microsoft-com:vml" Requires="v">
                <p:oleObj spid="_x0000_s2064" name="Equation" r:id="rId7" imgW="3251160" imgH="914400" progId="Equation.DSMT4">
                  <p:embed/>
                </p:oleObj>
              </mc:Choice>
              <mc:Fallback>
                <p:oleObj name="Equation" r:id="rId7" imgW="3251160" imgH="914400" progId="Equation.DSMT4">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6998" y="5176506"/>
                        <a:ext cx="5224463" cy="1466850"/>
                      </a:xfrm>
                      <a:prstGeom prst="rect">
                        <a:avLst/>
                      </a:prstGeom>
                      <a:solidFill>
                        <a:srgbClr val="CCFFFF"/>
                      </a:solidFill>
                    </p:spPr>
                  </p:pic>
                </p:oleObj>
              </mc:Fallback>
            </mc:AlternateContent>
          </a:graphicData>
        </a:graphic>
      </p:graphicFrame>
      <p:sp>
        <p:nvSpPr>
          <p:cNvPr id="2061" name="Rectangle 11"/>
          <p:cNvSpPr>
            <a:spLocks noChangeArrowheads="1"/>
          </p:cNvSpPr>
          <p:nvPr/>
        </p:nvSpPr>
        <p:spPr bwMode="auto">
          <a:xfrm>
            <a:off x="2146300" y="4732339"/>
            <a:ext cx="3542636" cy="276999"/>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dirty="0">
                <a:solidFill>
                  <a:srgbClr val="0000FF"/>
                </a:solidFill>
              </a:rPr>
              <a:t>For the patch current, we have:</a:t>
            </a:r>
          </a:p>
        </p:txBody>
      </p:sp>
      <p:sp>
        <p:nvSpPr>
          <p:cNvPr id="14" name="Slide Number Placeholder 13"/>
          <p:cNvSpPr>
            <a:spLocks noGrp="1"/>
          </p:cNvSpPr>
          <p:nvPr>
            <p:ph type="sldNum" sz="quarter" idx="12"/>
          </p:nvPr>
        </p:nvSpPr>
        <p:spPr/>
        <p:txBody>
          <a:bodyPr/>
          <a:lstStyle/>
          <a:p>
            <a:pPr>
              <a:defRPr/>
            </a:pPr>
            <a:endParaRPr lang="en-US"/>
          </a:p>
          <a:p>
            <a:pPr>
              <a:defRPr/>
            </a:pPr>
            <a:fld id="{9A1C7F03-EBA2-4218-8AB5-7898569548BF}"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idx="4294967295"/>
          </p:nvPr>
        </p:nvSpPr>
        <p:spPr>
          <a:xfrm>
            <a:off x="1524000" y="284164"/>
            <a:ext cx="9144000" cy="473075"/>
          </a:xfrm>
        </p:spPr>
        <p:txBody>
          <a:bodyPr/>
          <a:lstStyle/>
          <a:p>
            <a:pPr eaLnBrk="1" hangingPunct="1">
              <a:defRPr/>
            </a:pPr>
            <a:r>
              <a:rPr lang="en-US" sz="3600" b="1">
                <a:solidFill>
                  <a:srgbClr val="FF9933"/>
                </a:solidFill>
                <a:effectLst>
                  <a:outerShdw blurRad="38100" dist="38100" dir="2700000" algn="tl">
                    <a:srgbClr val="C0C0C0"/>
                  </a:outerShdw>
                </a:effectLst>
              </a:rPr>
              <a:t>Patch Fields (cont.)</a:t>
            </a:r>
          </a:p>
        </p:txBody>
      </p:sp>
      <p:sp>
        <p:nvSpPr>
          <p:cNvPr id="3087"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3088"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3089"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3090" name="Rectangle 6"/>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3091" name="Rectangle 7"/>
          <p:cNvSpPr>
            <a:spLocks noChangeArrowheads="1"/>
          </p:cNvSpPr>
          <p:nvPr/>
        </p:nvSpPr>
        <p:spPr bwMode="auto">
          <a:xfrm>
            <a:off x="834930" y="1040193"/>
            <a:ext cx="2771784" cy="307777"/>
          </a:xfrm>
          <a:prstGeom prst="rect">
            <a:avLst/>
          </a:prstGeom>
          <a:noFill/>
          <a:ln w="9525">
            <a:noFill/>
            <a:miter lim="800000"/>
            <a:headEnd/>
            <a:tailEnd/>
          </a:ln>
        </p:spPr>
        <p:txBody>
          <a:bodyPr wrap="none" lIns="0" tIns="0" rIns="0" bIns="0">
            <a:spAutoFit/>
          </a:bodyPr>
          <a:lstStyle/>
          <a:p>
            <a:pPr>
              <a:spcBef>
                <a:spcPct val="20000"/>
              </a:spcBef>
            </a:pPr>
            <a:r>
              <a:rPr lang="en-US" sz="2000" b="0" dirty="0">
                <a:solidFill>
                  <a:srgbClr val="0000FF"/>
                </a:solidFill>
              </a:rPr>
              <a:t>From the TEN we have: </a:t>
            </a:r>
          </a:p>
        </p:txBody>
      </p:sp>
      <p:graphicFrame>
        <p:nvGraphicFramePr>
          <p:cNvPr id="3074" name="Object 27"/>
          <p:cNvGraphicFramePr>
            <a:graphicFrameLocks noChangeAspect="1"/>
          </p:cNvGraphicFramePr>
          <p:nvPr>
            <p:extLst>
              <p:ext uri="{D42A27DB-BD31-4B8C-83A1-F6EECF244321}">
                <p14:modId xmlns:p14="http://schemas.microsoft.com/office/powerpoint/2010/main" val="3220743881"/>
              </p:ext>
            </p:extLst>
          </p:nvPr>
        </p:nvGraphicFramePr>
        <p:xfrm>
          <a:off x="1620815" y="1750300"/>
          <a:ext cx="3251435" cy="2127229"/>
        </p:xfrm>
        <a:graphic>
          <a:graphicData uri="http://schemas.openxmlformats.org/presentationml/2006/ole">
            <mc:AlternateContent xmlns:mc="http://schemas.openxmlformats.org/markup-compatibility/2006">
              <mc:Choice xmlns:v="urn:schemas-microsoft-com:vml" Requires="v">
                <p:oleObj spid="_x0000_s3122" name="Equation" r:id="rId3" imgW="1752480" imgH="1143000" progId="Equation.DSMT4">
                  <p:embed/>
                </p:oleObj>
              </mc:Choice>
              <mc:Fallback>
                <p:oleObj name="Equation" r:id="rId3" imgW="1752480" imgH="1143000" progId="Equation.DSMT4">
                  <p:embed/>
                  <p:pic>
                    <p:nvPicPr>
                      <p:cNvPr id="0" name="Object 27"/>
                      <p:cNvPicPr>
                        <a:picLocks noChangeAspect="1" noChangeArrowheads="1"/>
                      </p:cNvPicPr>
                      <p:nvPr/>
                    </p:nvPicPr>
                    <p:blipFill>
                      <a:blip r:embed="rId4"/>
                      <a:srcRect/>
                      <a:stretch>
                        <a:fillRect/>
                      </a:stretch>
                    </p:blipFill>
                    <p:spPr bwMode="auto">
                      <a:xfrm>
                        <a:off x="1620815" y="1750300"/>
                        <a:ext cx="3251435" cy="2127229"/>
                      </a:xfrm>
                      <a:prstGeom prst="rect">
                        <a:avLst/>
                      </a:prstGeom>
                      <a:noFill/>
                    </p:spPr>
                  </p:pic>
                </p:oleObj>
              </mc:Fallback>
            </mc:AlternateContent>
          </a:graphicData>
        </a:graphic>
      </p:graphicFrame>
      <p:graphicFrame>
        <p:nvGraphicFramePr>
          <p:cNvPr id="3075" name="Object 28"/>
          <p:cNvGraphicFramePr>
            <a:graphicFrameLocks noChangeAspect="1"/>
          </p:cNvGraphicFramePr>
          <p:nvPr>
            <p:extLst>
              <p:ext uri="{D42A27DB-BD31-4B8C-83A1-F6EECF244321}">
                <p14:modId xmlns:p14="http://schemas.microsoft.com/office/powerpoint/2010/main" val="1879760757"/>
              </p:ext>
            </p:extLst>
          </p:nvPr>
        </p:nvGraphicFramePr>
        <p:xfrm>
          <a:off x="10045273" y="1453606"/>
          <a:ext cx="1308100" cy="3260725"/>
        </p:xfrm>
        <a:graphic>
          <a:graphicData uri="http://schemas.openxmlformats.org/presentationml/2006/ole">
            <mc:AlternateContent xmlns:mc="http://schemas.openxmlformats.org/markup-compatibility/2006">
              <mc:Choice xmlns:v="urn:schemas-microsoft-com:vml" Requires="v">
                <p:oleObj spid="_x0000_s3123" name="Equation" r:id="rId5" imgW="711000" imgH="1777680" progId="Equation.DSMT4">
                  <p:embed/>
                </p:oleObj>
              </mc:Choice>
              <mc:Fallback>
                <p:oleObj name="Equation" r:id="rId5" imgW="711000" imgH="1777680" progId="Equation.DSMT4">
                  <p:embed/>
                  <p:pic>
                    <p:nvPicPr>
                      <p:cNvPr id="0" name="Object 28"/>
                      <p:cNvPicPr>
                        <a:picLocks noChangeAspect="1" noChangeArrowheads="1"/>
                      </p:cNvPicPr>
                      <p:nvPr/>
                    </p:nvPicPr>
                    <p:blipFill>
                      <a:blip r:embed="rId6"/>
                      <a:srcRect/>
                      <a:stretch>
                        <a:fillRect/>
                      </a:stretch>
                    </p:blipFill>
                    <p:spPr bwMode="auto">
                      <a:xfrm>
                        <a:off x="10045273" y="1453606"/>
                        <a:ext cx="1308100" cy="326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29"/>
          <p:cNvGraphicFramePr>
            <a:graphicFrameLocks noChangeAspect="1"/>
          </p:cNvGraphicFramePr>
          <p:nvPr>
            <p:extLst>
              <p:ext uri="{D42A27DB-BD31-4B8C-83A1-F6EECF244321}">
                <p14:modId xmlns:p14="http://schemas.microsoft.com/office/powerpoint/2010/main" val="860782233"/>
              </p:ext>
            </p:extLst>
          </p:nvPr>
        </p:nvGraphicFramePr>
        <p:xfrm>
          <a:off x="1250713" y="5036024"/>
          <a:ext cx="1670643" cy="495656"/>
        </p:xfrm>
        <a:graphic>
          <a:graphicData uri="http://schemas.openxmlformats.org/presentationml/2006/ole">
            <mc:AlternateContent xmlns:mc="http://schemas.openxmlformats.org/markup-compatibility/2006">
              <mc:Choice xmlns:v="urn:schemas-microsoft-com:vml" Requires="v">
                <p:oleObj spid="_x0000_s3124" name="Equation" r:id="rId7" imgW="1066680" imgH="317160" progId="Equation.DSMT4">
                  <p:embed/>
                </p:oleObj>
              </mc:Choice>
              <mc:Fallback>
                <p:oleObj name="Equation" r:id="rId7" imgW="1066680" imgH="317160" progId="Equation.DSMT4">
                  <p:embed/>
                  <p:pic>
                    <p:nvPicPr>
                      <p:cNvPr id="0" name="Object 2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50713" y="5036024"/>
                        <a:ext cx="1670643" cy="495656"/>
                      </a:xfrm>
                      <a:prstGeom prst="rect">
                        <a:avLst/>
                      </a:prstGeom>
                      <a:noFill/>
                    </p:spPr>
                  </p:pic>
                </p:oleObj>
              </mc:Fallback>
            </mc:AlternateContent>
          </a:graphicData>
        </a:graphic>
      </p:graphicFrame>
      <p:graphicFrame>
        <p:nvGraphicFramePr>
          <p:cNvPr id="3077" name="Object 30"/>
          <p:cNvGraphicFramePr>
            <a:graphicFrameLocks noChangeAspect="1"/>
          </p:cNvGraphicFramePr>
          <p:nvPr>
            <p:extLst>
              <p:ext uri="{D42A27DB-BD31-4B8C-83A1-F6EECF244321}">
                <p14:modId xmlns:p14="http://schemas.microsoft.com/office/powerpoint/2010/main" val="4153821901"/>
              </p:ext>
            </p:extLst>
          </p:nvPr>
        </p:nvGraphicFramePr>
        <p:xfrm>
          <a:off x="1259459" y="5571161"/>
          <a:ext cx="1620220" cy="486596"/>
        </p:xfrm>
        <a:graphic>
          <a:graphicData uri="http://schemas.openxmlformats.org/presentationml/2006/ole">
            <mc:AlternateContent xmlns:mc="http://schemas.openxmlformats.org/markup-compatibility/2006">
              <mc:Choice xmlns:v="urn:schemas-microsoft-com:vml" Requires="v">
                <p:oleObj spid="_x0000_s3125" name="Equation" r:id="rId9" imgW="1054080" imgH="317160" progId="Equation.DSMT4">
                  <p:embed/>
                </p:oleObj>
              </mc:Choice>
              <mc:Fallback>
                <p:oleObj name="Equation" r:id="rId9" imgW="1054080" imgH="317160" progId="Equation.DSMT4">
                  <p:embed/>
                  <p:pic>
                    <p:nvPicPr>
                      <p:cNvPr id="0" name="Object 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59459" y="5571161"/>
                        <a:ext cx="1620220" cy="486596"/>
                      </a:xfrm>
                      <a:prstGeom prst="rect">
                        <a:avLst/>
                      </a:prstGeom>
                      <a:noFill/>
                    </p:spPr>
                  </p:pic>
                </p:oleObj>
              </mc:Fallback>
            </mc:AlternateContent>
          </a:graphicData>
        </a:graphic>
      </p:graphicFrame>
      <p:graphicFrame>
        <p:nvGraphicFramePr>
          <p:cNvPr id="3078" name="Object 31"/>
          <p:cNvGraphicFramePr>
            <a:graphicFrameLocks noChangeAspect="1"/>
          </p:cNvGraphicFramePr>
          <p:nvPr>
            <p:extLst>
              <p:ext uri="{D42A27DB-BD31-4B8C-83A1-F6EECF244321}">
                <p14:modId xmlns:p14="http://schemas.microsoft.com/office/powerpoint/2010/main" val="1729858340"/>
              </p:ext>
            </p:extLst>
          </p:nvPr>
        </p:nvGraphicFramePr>
        <p:xfrm>
          <a:off x="3870089" y="5465005"/>
          <a:ext cx="1573213" cy="477837"/>
        </p:xfrm>
        <a:graphic>
          <a:graphicData uri="http://schemas.openxmlformats.org/presentationml/2006/ole">
            <mc:AlternateContent xmlns:mc="http://schemas.openxmlformats.org/markup-compatibility/2006">
              <mc:Choice xmlns:v="urn:schemas-microsoft-com:vml" Requires="v">
                <p:oleObj spid="_x0000_s3126" name="Equation" r:id="rId11" imgW="1041120" imgH="317160" progId="Equation.DSMT4">
                  <p:embed/>
                </p:oleObj>
              </mc:Choice>
              <mc:Fallback>
                <p:oleObj name="Equation" r:id="rId11" imgW="1041120" imgH="317160" progId="Equation.DSMT4">
                  <p:embed/>
                  <p:pic>
                    <p:nvPicPr>
                      <p:cNvPr id="0" name="Object 3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70089" y="5465005"/>
                        <a:ext cx="1573213"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94" name="TextBox 33"/>
          <p:cNvSpPr txBox="1">
            <a:spLocks noChangeArrowheads="1"/>
          </p:cNvSpPr>
          <p:nvPr/>
        </p:nvSpPr>
        <p:spPr bwMode="auto">
          <a:xfrm>
            <a:off x="2296117" y="4275755"/>
            <a:ext cx="2279650" cy="369887"/>
          </a:xfrm>
          <a:prstGeom prst="rect">
            <a:avLst/>
          </a:prstGeom>
          <a:solidFill>
            <a:srgbClr val="FFFF66"/>
          </a:solidFill>
          <a:ln w="9525">
            <a:noFill/>
            <a:miter lim="800000"/>
            <a:headEnd/>
            <a:tailEnd/>
          </a:ln>
        </p:spPr>
        <p:txBody>
          <a:bodyPr wrap="none">
            <a:spAutoFit/>
          </a:bodyPr>
          <a:lstStyle/>
          <a:p>
            <a:pPr algn="ctr"/>
            <a:r>
              <a:rPr lang="en-US" b="0" dirty="0">
                <a:latin typeface="Times New Roman" pitchFamily="18" charset="0"/>
                <a:cs typeface="Times New Roman" pitchFamily="18" charset="0"/>
              </a:rPr>
              <a:t>T</a:t>
            </a:r>
            <a:r>
              <a:rPr lang="en-US" b="0" dirty="0"/>
              <a:t>  denotes TM or TE</a:t>
            </a:r>
          </a:p>
        </p:txBody>
      </p:sp>
      <p:grpSp>
        <p:nvGrpSpPr>
          <p:cNvPr id="6" name="Group 5"/>
          <p:cNvGrpSpPr/>
          <p:nvPr/>
        </p:nvGrpSpPr>
        <p:grpSpPr>
          <a:xfrm>
            <a:off x="6136157" y="1447066"/>
            <a:ext cx="2652547" cy="3285673"/>
            <a:chOff x="6136157" y="1447066"/>
            <a:chExt cx="2652547" cy="3285673"/>
          </a:xfrm>
        </p:grpSpPr>
        <p:grpSp>
          <p:nvGrpSpPr>
            <p:cNvPr id="3092" name="Group 32"/>
            <p:cNvGrpSpPr>
              <a:grpSpLocks/>
            </p:cNvGrpSpPr>
            <p:nvPr/>
          </p:nvGrpSpPr>
          <p:grpSpPr bwMode="auto">
            <a:xfrm>
              <a:off x="6136157" y="1447066"/>
              <a:ext cx="2652547" cy="2753632"/>
              <a:chOff x="3278188" y="1127248"/>
              <a:chExt cx="2652547" cy="2754190"/>
            </a:xfrm>
          </p:grpSpPr>
          <p:sp>
            <p:nvSpPr>
              <p:cNvPr id="3097" name="Line 7"/>
              <p:cNvSpPr>
                <a:spLocks noChangeShapeType="1"/>
              </p:cNvSpPr>
              <p:nvPr/>
            </p:nvSpPr>
            <p:spPr bwMode="auto">
              <a:xfrm>
                <a:off x="3706813" y="1176338"/>
                <a:ext cx="0" cy="2705100"/>
              </a:xfrm>
              <a:prstGeom prst="line">
                <a:avLst/>
              </a:prstGeom>
              <a:noFill/>
              <a:ln w="28575">
                <a:solidFill>
                  <a:schemeClr val="tx1"/>
                </a:solidFill>
                <a:round/>
                <a:headEnd/>
                <a:tailEnd/>
              </a:ln>
            </p:spPr>
            <p:txBody>
              <a:bodyPr/>
              <a:lstStyle/>
              <a:p>
                <a:endParaRPr lang="en-US"/>
              </a:p>
            </p:txBody>
          </p:sp>
          <p:sp>
            <p:nvSpPr>
              <p:cNvPr id="3098" name="Line 8"/>
              <p:cNvSpPr>
                <a:spLocks noChangeShapeType="1"/>
              </p:cNvSpPr>
              <p:nvPr/>
            </p:nvSpPr>
            <p:spPr bwMode="auto">
              <a:xfrm>
                <a:off x="5356865" y="1176338"/>
                <a:ext cx="0" cy="2705100"/>
              </a:xfrm>
              <a:prstGeom prst="line">
                <a:avLst/>
              </a:prstGeom>
              <a:noFill/>
              <a:ln w="28575">
                <a:solidFill>
                  <a:schemeClr val="tx1"/>
                </a:solidFill>
                <a:round/>
                <a:headEnd/>
                <a:tailEnd/>
              </a:ln>
            </p:spPr>
            <p:txBody>
              <a:bodyPr/>
              <a:lstStyle/>
              <a:p>
                <a:endParaRPr lang="en-US"/>
              </a:p>
            </p:txBody>
          </p:sp>
          <p:sp>
            <p:nvSpPr>
              <p:cNvPr id="3099" name="Oval 9"/>
              <p:cNvSpPr>
                <a:spLocks noChangeArrowheads="1"/>
              </p:cNvSpPr>
              <p:nvPr/>
            </p:nvSpPr>
            <p:spPr bwMode="auto">
              <a:xfrm>
                <a:off x="3653946" y="2381107"/>
                <a:ext cx="114300" cy="114300"/>
              </a:xfrm>
              <a:prstGeom prst="ellipse">
                <a:avLst/>
              </a:prstGeom>
              <a:solidFill>
                <a:schemeClr val="tx1"/>
              </a:solidFill>
              <a:ln w="19050">
                <a:solidFill>
                  <a:schemeClr val="tx1"/>
                </a:solidFill>
                <a:round/>
                <a:headEnd/>
                <a:tailEnd/>
              </a:ln>
            </p:spPr>
            <p:txBody>
              <a:bodyPr wrap="none" anchor="ctr"/>
              <a:lstStyle/>
              <a:p>
                <a:endParaRPr lang="en-US"/>
              </a:p>
            </p:txBody>
          </p:sp>
          <p:sp>
            <p:nvSpPr>
              <p:cNvPr id="3100" name="Oval 10"/>
              <p:cNvSpPr>
                <a:spLocks noChangeArrowheads="1"/>
              </p:cNvSpPr>
              <p:nvPr/>
            </p:nvSpPr>
            <p:spPr bwMode="auto">
              <a:xfrm>
                <a:off x="5306065" y="2387606"/>
                <a:ext cx="114300" cy="114300"/>
              </a:xfrm>
              <a:prstGeom prst="ellipse">
                <a:avLst/>
              </a:prstGeom>
              <a:solidFill>
                <a:schemeClr val="tx1"/>
              </a:solidFill>
              <a:ln w="19050">
                <a:solidFill>
                  <a:schemeClr val="tx1"/>
                </a:solidFill>
                <a:round/>
                <a:headEnd/>
                <a:tailEnd/>
              </a:ln>
            </p:spPr>
            <p:txBody>
              <a:bodyPr wrap="none" anchor="ctr"/>
              <a:lstStyle/>
              <a:p>
                <a:endParaRPr lang="en-US"/>
              </a:p>
            </p:txBody>
          </p:sp>
          <p:sp>
            <p:nvSpPr>
              <p:cNvPr id="3101" name="Line 11"/>
              <p:cNvSpPr>
                <a:spLocks noChangeShapeType="1"/>
              </p:cNvSpPr>
              <p:nvPr/>
            </p:nvSpPr>
            <p:spPr bwMode="auto">
              <a:xfrm flipH="1">
                <a:off x="4837113" y="2446338"/>
                <a:ext cx="533400" cy="0"/>
              </a:xfrm>
              <a:prstGeom prst="line">
                <a:avLst/>
              </a:prstGeom>
              <a:noFill/>
              <a:ln w="28575">
                <a:solidFill>
                  <a:schemeClr val="tx1"/>
                </a:solidFill>
                <a:round/>
                <a:headEnd/>
                <a:tailEnd/>
              </a:ln>
            </p:spPr>
            <p:txBody>
              <a:bodyPr/>
              <a:lstStyle/>
              <a:p>
                <a:endParaRPr lang="en-US"/>
              </a:p>
            </p:txBody>
          </p:sp>
          <p:sp>
            <p:nvSpPr>
              <p:cNvPr id="3102" name="Line 12"/>
              <p:cNvSpPr>
                <a:spLocks noChangeShapeType="1"/>
              </p:cNvSpPr>
              <p:nvPr/>
            </p:nvSpPr>
            <p:spPr bwMode="auto">
              <a:xfrm flipH="1">
                <a:off x="3680465" y="2446338"/>
                <a:ext cx="673100" cy="0"/>
              </a:xfrm>
              <a:prstGeom prst="line">
                <a:avLst/>
              </a:prstGeom>
              <a:noFill/>
              <a:ln w="28575">
                <a:solidFill>
                  <a:schemeClr val="tx1"/>
                </a:solidFill>
                <a:round/>
                <a:headEnd/>
                <a:tailEnd/>
              </a:ln>
            </p:spPr>
            <p:txBody>
              <a:bodyPr/>
              <a:lstStyle/>
              <a:p>
                <a:endParaRPr lang="en-US"/>
              </a:p>
            </p:txBody>
          </p:sp>
          <p:sp>
            <p:nvSpPr>
              <p:cNvPr id="3103" name="Oval 13"/>
              <p:cNvSpPr>
                <a:spLocks noChangeArrowheads="1"/>
              </p:cNvSpPr>
              <p:nvPr/>
            </p:nvSpPr>
            <p:spPr bwMode="auto">
              <a:xfrm>
                <a:off x="4341813" y="2205038"/>
                <a:ext cx="482600" cy="469900"/>
              </a:xfrm>
              <a:prstGeom prst="ellipse">
                <a:avLst/>
              </a:prstGeom>
              <a:noFill/>
              <a:ln w="28575">
                <a:solidFill>
                  <a:schemeClr val="tx1"/>
                </a:solidFill>
                <a:round/>
                <a:headEnd/>
                <a:tailEnd/>
              </a:ln>
            </p:spPr>
            <p:txBody>
              <a:bodyPr wrap="none" anchor="ctr"/>
              <a:lstStyle/>
              <a:p>
                <a:pPr algn="ctr"/>
                <a:endParaRPr lang="en-US"/>
              </a:p>
            </p:txBody>
          </p:sp>
          <p:sp>
            <p:nvSpPr>
              <p:cNvPr id="3104" name="Line 14"/>
              <p:cNvSpPr>
                <a:spLocks noChangeShapeType="1"/>
              </p:cNvSpPr>
              <p:nvPr/>
            </p:nvSpPr>
            <p:spPr bwMode="auto">
              <a:xfrm flipH="1">
                <a:off x="4402138" y="2433638"/>
                <a:ext cx="333375" cy="1587"/>
              </a:xfrm>
              <a:prstGeom prst="line">
                <a:avLst/>
              </a:prstGeom>
              <a:noFill/>
              <a:ln w="38100">
                <a:solidFill>
                  <a:srgbClr val="0000FF"/>
                </a:solidFill>
                <a:round/>
                <a:headEnd/>
                <a:tailEnd type="triangle" w="med" len="med"/>
              </a:ln>
            </p:spPr>
            <p:txBody>
              <a:bodyPr/>
              <a:lstStyle/>
              <a:p>
                <a:endParaRPr lang="en-US"/>
              </a:p>
            </p:txBody>
          </p:sp>
          <p:graphicFrame>
            <p:nvGraphicFramePr>
              <p:cNvPr id="3080" name="Object 15"/>
              <p:cNvGraphicFramePr>
                <a:graphicFrameLocks noChangeAspect="1"/>
              </p:cNvGraphicFramePr>
              <p:nvPr>
                <p:extLst>
                  <p:ext uri="{D42A27DB-BD31-4B8C-83A1-F6EECF244321}">
                    <p14:modId xmlns:p14="http://schemas.microsoft.com/office/powerpoint/2010/main" val="3404420575"/>
                  </p:ext>
                </p:extLst>
              </p:nvPr>
            </p:nvGraphicFramePr>
            <p:xfrm>
              <a:off x="4323670" y="1127248"/>
              <a:ext cx="396875" cy="441414"/>
            </p:xfrm>
            <a:graphic>
              <a:graphicData uri="http://schemas.openxmlformats.org/presentationml/2006/ole">
                <mc:AlternateContent xmlns:mc="http://schemas.openxmlformats.org/markup-compatibility/2006">
                  <mc:Choice xmlns:v="urn:schemas-microsoft-com:vml" Requires="v">
                    <p:oleObj spid="_x0000_s3127" name="Equation" r:id="rId13" imgW="215640" imgH="241200" progId="Equation.DSMT4">
                      <p:embed/>
                    </p:oleObj>
                  </mc:Choice>
                  <mc:Fallback>
                    <p:oleObj name="Equation" r:id="rId13" imgW="215640" imgH="241200" progId="Equation.DSMT4">
                      <p:embed/>
                      <p:pic>
                        <p:nvPicPr>
                          <p:cNvPr id="0" name="Object 15"/>
                          <p:cNvPicPr>
                            <a:picLocks noChangeAspect="1" noChangeArrowheads="1"/>
                          </p:cNvPicPr>
                          <p:nvPr/>
                        </p:nvPicPr>
                        <p:blipFill>
                          <a:blip r:embed="rId14"/>
                          <a:srcRect/>
                          <a:stretch>
                            <a:fillRect/>
                          </a:stretch>
                        </p:blipFill>
                        <p:spPr bwMode="auto">
                          <a:xfrm>
                            <a:off x="4323670" y="1127248"/>
                            <a:ext cx="396875" cy="4414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1" name="Object 16"/>
              <p:cNvGraphicFramePr>
                <a:graphicFrameLocks noChangeAspect="1"/>
              </p:cNvGraphicFramePr>
              <p:nvPr>
                <p:extLst>
                  <p:ext uri="{D42A27DB-BD31-4B8C-83A1-F6EECF244321}">
                    <p14:modId xmlns:p14="http://schemas.microsoft.com/office/powerpoint/2010/main" val="508953593"/>
                  </p:ext>
                </p:extLst>
              </p:nvPr>
            </p:nvGraphicFramePr>
            <p:xfrm>
              <a:off x="4388757" y="3296212"/>
              <a:ext cx="385763" cy="428712"/>
            </p:xfrm>
            <a:graphic>
              <a:graphicData uri="http://schemas.openxmlformats.org/presentationml/2006/ole">
                <mc:AlternateContent xmlns:mc="http://schemas.openxmlformats.org/markup-compatibility/2006">
                  <mc:Choice xmlns:v="urn:schemas-microsoft-com:vml" Requires="v">
                    <p:oleObj spid="_x0000_s3128" name="Equation" r:id="rId15" imgW="215640" imgH="241200" progId="Equation.DSMT4">
                      <p:embed/>
                    </p:oleObj>
                  </mc:Choice>
                  <mc:Fallback>
                    <p:oleObj name="Equation" r:id="rId15" imgW="215640" imgH="241200" progId="Equation.DSMT4">
                      <p:embed/>
                      <p:pic>
                        <p:nvPicPr>
                          <p:cNvPr id="0" name="Object 16"/>
                          <p:cNvPicPr>
                            <a:picLocks noChangeAspect="1" noChangeArrowheads="1"/>
                          </p:cNvPicPr>
                          <p:nvPr/>
                        </p:nvPicPr>
                        <p:blipFill>
                          <a:blip r:embed="rId16"/>
                          <a:srcRect/>
                          <a:stretch>
                            <a:fillRect/>
                          </a:stretch>
                        </p:blipFill>
                        <p:spPr bwMode="auto">
                          <a:xfrm>
                            <a:off x="4388757" y="3296212"/>
                            <a:ext cx="385763" cy="428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2" name="Object 17"/>
              <p:cNvGraphicFramePr>
                <a:graphicFrameLocks noChangeAspect="1"/>
              </p:cNvGraphicFramePr>
              <p:nvPr/>
            </p:nvGraphicFramePr>
            <p:xfrm>
              <a:off x="4642148" y="2690039"/>
              <a:ext cx="691857" cy="366048"/>
            </p:xfrm>
            <a:graphic>
              <a:graphicData uri="http://schemas.openxmlformats.org/presentationml/2006/ole">
                <mc:AlternateContent xmlns:mc="http://schemas.openxmlformats.org/markup-compatibility/2006">
                  <mc:Choice xmlns:v="urn:schemas-microsoft-com:vml" Requires="v">
                    <p:oleObj spid="_x0000_s3129" name="Equation" r:id="rId17" imgW="380880" imgH="203040" progId="Equation.DSMT4">
                      <p:embed/>
                    </p:oleObj>
                  </mc:Choice>
                  <mc:Fallback>
                    <p:oleObj name="Equation" r:id="rId17" imgW="380880" imgH="203040" progId="Equation.DSMT4">
                      <p:embed/>
                      <p:pic>
                        <p:nvPicPr>
                          <p:cNvPr id="0" name="Object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42148" y="2690039"/>
                            <a:ext cx="691857" cy="3660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05" name="Line 18"/>
              <p:cNvSpPr>
                <a:spLocks noChangeShapeType="1"/>
              </p:cNvSpPr>
              <p:nvPr/>
            </p:nvSpPr>
            <p:spPr bwMode="auto">
              <a:xfrm flipH="1">
                <a:off x="3700463" y="3870325"/>
                <a:ext cx="1652587" cy="0"/>
              </a:xfrm>
              <a:prstGeom prst="line">
                <a:avLst/>
              </a:prstGeom>
              <a:noFill/>
              <a:ln w="28575">
                <a:solidFill>
                  <a:schemeClr val="tx1"/>
                </a:solidFill>
                <a:round/>
                <a:headEnd/>
                <a:tailEnd/>
              </a:ln>
            </p:spPr>
            <p:txBody>
              <a:bodyPr/>
              <a:lstStyle/>
              <a:p>
                <a:endParaRPr lang="en-US"/>
              </a:p>
            </p:txBody>
          </p:sp>
          <p:graphicFrame>
            <p:nvGraphicFramePr>
              <p:cNvPr id="3083" name="Object 19"/>
              <p:cNvGraphicFramePr>
                <a:graphicFrameLocks noChangeAspect="1"/>
              </p:cNvGraphicFramePr>
              <p:nvPr/>
            </p:nvGraphicFramePr>
            <p:xfrm>
              <a:off x="3278188" y="2951163"/>
              <a:ext cx="280987" cy="392112"/>
            </p:xfrm>
            <a:graphic>
              <a:graphicData uri="http://schemas.openxmlformats.org/presentationml/2006/ole">
                <mc:AlternateContent xmlns:mc="http://schemas.openxmlformats.org/markup-compatibility/2006">
                  <mc:Choice xmlns:v="urn:schemas-microsoft-com:vml" Requires="v">
                    <p:oleObj spid="_x0000_s3130" name="Equation" r:id="rId19" imgW="126720" imgH="177480" progId="Equation.DSMT4">
                      <p:embed/>
                    </p:oleObj>
                  </mc:Choice>
                  <mc:Fallback>
                    <p:oleObj name="Equation" r:id="rId19" imgW="126720" imgH="177480" progId="Equation.DSMT4">
                      <p:embed/>
                      <p:pic>
                        <p:nvPicPr>
                          <p:cNvPr id="0" name="Object 1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78188" y="2951163"/>
                            <a:ext cx="280987" cy="392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06" name="Line 20"/>
              <p:cNvSpPr>
                <a:spLocks noChangeShapeType="1"/>
              </p:cNvSpPr>
              <p:nvPr/>
            </p:nvSpPr>
            <p:spPr bwMode="auto">
              <a:xfrm>
                <a:off x="5598947" y="2410623"/>
                <a:ext cx="331788" cy="0"/>
              </a:xfrm>
              <a:prstGeom prst="line">
                <a:avLst/>
              </a:prstGeom>
              <a:noFill/>
              <a:ln w="12700">
                <a:solidFill>
                  <a:schemeClr val="tx1"/>
                </a:solidFill>
                <a:round/>
                <a:headEnd/>
                <a:tailEnd/>
              </a:ln>
            </p:spPr>
            <p:txBody>
              <a:bodyPr/>
              <a:lstStyle/>
              <a:p>
                <a:endParaRPr lang="en-US"/>
              </a:p>
            </p:txBody>
          </p:sp>
          <p:sp>
            <p:nvSpPr>
              <p:cNvPr id="3107" name="Line 21"/>
              <p:cNvSpPr>
                <a:spLocks noChangeShapeType="1"/>
              </p:cNvSpPr>
              <p:nvPr/>
            </p:nvSpPr>
            <p:spPr bwMode="auto">
              <a:xfrm flipV="1">
                <a:off x="5764213" y="1954213"/>
                <a:ext cx="0" cy="450850"/>
              </a:xfrm>
              <a:prstGeom prst="line">
                <a:avLst/>
              </a:prstGeom>
              <a:noFill/>
              <a:ln w="12700">
                <a:solidFill>
                  <a:schemeClr val="tx1"/>
                </a:solidFill>
                <a:round/>
                <a:headEnd/>
                <a:tailEnd type="triangle" w="med" len="med"/>
              </a:ln>
            </p:spPr>
            <p:txBody>
              <a:bodyPr/>
              <a:lstStyle/>
              <a:p>
                <a:endParaRPr lang="en-US"/>
              </a:p>
            </p:txBody>
          </p:sp>
          <p:graphicFrame>
            <p:nvGraphicFramePr>
              <p:cNvPr id="3084" name="Object 22"/>
              <p:cNvGraphicFramePr>
                <a:graphicFrameLocks noChangeAspect="1"/>
              </p:cNvGraphicFramePr>
              <p:nvPr/>
            </p:nvGraphicFramePr>
            <p:xfrm>
              <a:off x="5649318" y="1623062"/>
              <a:ext cx="265113" cy="265112"/>
            </p:xfrm>
            <a:graphic>
              <a:graphicData uri="http://schemas.openxmlformats.org/presentationml/2006/ole">
                <mc:AlternateContent xmlns:mc="http://schemas.openxmlformats.org/markup-compatibility/2006">
                  <mc:Choice xmlns:v="urn:schemas-microsoft-com:vml" Requires="v">
                    <p:oleObj spid="_x0000_s3131" name="Equation" r:id="rId21" imgW="126720" imgH="126720" progId="Equation.DSMT4">
                      <p:embed/>
                    </p:oleObj>
                  </mc:Choice>
                  <mc:Fallback>
                    <p:oleObj name="Equation" r:id="rId21" imgW="126720" imgH="126720" progId="Equation.DSMT4">
                      <p:embed/>
                      <p:pic>
                        <p:nvPicPr>
                          <p:cNvPr id="0" name="Object 2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649318" y="1623062"/>
                            <a:ext cx="265113" cy="265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093" name="Rectangle 23"/>
            <p:cNvSpPr>
              <a:spLocks noChangeArrowheads="1"/>
            </p:cNvSpPr>
            <p:nvPr/>
          </p:nvSpPr>
          <p:spPr bwMode="auto">
            <a:xfrm>
              <a:off x="6791793" y="4456514"/>
              <a:ext cx="1381125" cy="276225"/>
            </a:xfrm>
            <a:prstGeom prst="rect">
              <a:avLst/>
            </a:prstGeom>
            <a:noFill/>
            <a:ln w="9525">
              <a:noFill/>
              <a:miter lim="800000"/>
              <a:headEnd/>
              <a:tailEnd/>
            </a:ln>
          </p:spPr>
          <p:txBody>
            <a:bodyPr wrap="none" lIns="0" tIns="0" rIns="0" bIns="0">
              <a:spAutoFit/>
            </a:bodyPr>
            <a:lstStyle/>
            <a:p>
              <a:pPr algn="ctr">
                <a:lnSpc>
                  <a:spcPct val="90000"/>
                </a:lnSpc>
                <a:spcBef>
                  <a:spcPct val="20000"/>
                </a:spcBef>
              </a:pPr>
              <a:r>
                <a:rPr lang="en-US" sz="2000" b="0" dirty="0">
                  <a:solidFill>
                    <a:srgbClr val="0000FF"/>
                  </a:solidFill>
                </a:rPr>
                <a:t>(</a:t>
              </a:r>
              <a:r>
                <a:rPr lang="en-US" sz="2000" b="0" dirty="0" err="1">
                  <a:solidFill>
                    <a:srgbClr val="0000FF"/>
                  </a:solidFill>
                </a:rPr>
                <a:t>TM</a:t>
              </a:r>
              <a:r>
                <a:rPr lang="en-US" sz="2000" b="0" i="1" baseline="-25000" dirty="0" err="1">
                  <a:solidFill>
                    <a:srgbClr val="0000FF"/>
                  </a:solidFill>
                  <a:latin typeface="Times New Roman" pitchFamily="18" charset="0"/>
                  <a:cs typeface="Times New Roman" pitchFamily="18" charset="0"/>
                </a:rPr>
                <a:t>z</a:t>
              </a:r>
              <a:r>
                <a:rPr lang="en-US" sz="2000" b="0" baseline="-25000" dirty="0">
                  <a:solidFill>
                    <a:srgbClr val="0000FF"/>
                  </a:solidFill>
                </a:rPr>
                <a:t> </a:t>
              </a:r>
              <a:r>
                <a:rPr lang="en-US" sz="2000" b="0" dirty="0">
                  <a:solidFill>
                    <a:srgbClr val="0000FF"/>
                  </a:solidFill>
                </a:rPr>
                <a:t>or </a:t>
              </a:r>
              <a:r>
                <a:rPr lang="en-US" sz="2000" b="0" dirty="0" err="1">
                  <a:solidFill>
                    <a:srgbClr val="0000FF"/>
                  </a:solidFill>
                </a:rPr>
                <a:t>TE</a:t>
              </a:r>
              <a:r>
                <a:rPr lang="en-US" sz="2000" b="0" i="1" baseline="-25000" dirty="0" err="1">
                  <a:solidFill>
                    <a:srgbClr val="0000FF"/>
                  </a:solidFill>
                  <a:latin typeface="Times New Roman" pitchFamily="18" charset="0"/>
                  <a:cs typeface="Times New Roman" pitchFamily="18" charset="0"/>
                </a:rPr>
                <a:t>z</a:t>
              </a:r>
              <a:r>
                <a:rPr lang="en-US" sz="2000" b="0" dirty="0">
                  <a:solidFill>
                    <a:srgbClr val="0000FF"/>
                  </a:solidFill>
                </a:rPr>
                <a:t>)</a:t>
              </a:r>
            </a:p>
          </p:txBody>
        </p:sp>
        <p:sp>
          <p:nvSpPr>
            <p:cNvPr id="3095" name="TextBox 32"/>
            <p:cNvSpPr txBox="1">
              <a:spLocks noChangeArrowheads="1"/>
            </p:cNvSpPr>
            <p:nvPr/>
          </p:nvSpPr>
          <p:spPr bwMode="auto">
            <a:xfrm>
              <a:off x="6730789" y="2210653"/>
              <a:ext cx="320675" cy="369888"/>
            </a:xfrm>
            <a:prstGeom prst="rect">
              <a:avLst/>
            </a:prstGeom>
            <a:noFill/>
            <a:ln w="9525">
              <a:noFill/>
              <a:miter lim="800000"/>
              <a:headEnd/>
              <a:tailEnd/>
            </a:ln>
          </p:spPr>
          <p:txBody>
            <a:bodyPr wrap="none">
              <a:spAutoFit/>
            </a:bodyPr>
            <a:lstStyle/>
            <a:p>
              <a:r>
                <a:rPr lang="en-US"/>
                <a:t>+</a:t>
              </a:r>
            </a:p>
          </p:txBody>
        </p:sp>
        <p:sp>
          <p:nvSpPr>
            <p:cNvPr id="3096" name="TextBox 33"/>
            <p:cNvSpPr txBox="1">
              <a:spLocks noChangeArrowheads="1"/>
            </p:cNvSpPr>
            <p:nvPr/>
          </p:nvSpPr>
          <p:spPr bwMode="auto">
            <a:xfrm>
              <a:off x="7957925" y="2204303"/>
              <a:ext cx="261938" cy="368300"/>
            </a:xfrm>
            <a:prstGeom prst="rect">
              <a:avLst/>
            </a:prstGeom>
            <a:noFill/>
            <a:ln w="9525">
              <a:noFill/>
              <a:miter lim="800000"/>
              <a:headEnd/>
              <a:tailEnd/>
            </a:ln>
          </p:spPr>
          <p:txBody>
            <a:bodyPr wrap="none">
              <a:spAutoFit/>
            </a:bodyPr>
            <a:lstStyle/>
            <a:p>
              <a:r>
                <a:rPr lang="en-US"/>
                <a:t>-</a:t>
              </a:r>
            </a:p>
          </p:txBody>
        </p:sp>
        <p:graphicFrame>
          <p:nvGraphicFramePr>
            <p:cNvPr id="3079" name="Object 33"/>
            <p:cNvGraphicFramePr>
              <a:graphicFrameLocks noChangeAspect="1"/>
            </p:cNvGraphicFramePr>
            <p:nvPr>
              <p:extLst>
                <p:ext uri="{D42A27DB-BD31-4B8C-83A1-F6EECF244321}">
                  <p14:modId xmlns:p14="http://schemas.microsoft.com/office/powerpoint/2010/main" val="900920169"/>
                </p:ext>
              </p:extLst>
            </p:nvPr>
          </p:nvGraphicFramePr>
          <p:xfrm>
            <a:off x="7205451" y="1994753"/>
            <a:ext cx="739775" cy="431800"/>
          </p:xfrm>
          <a:graphic>
            <a:graphicData uri="http://schemas.openxmlformats.org/presentationml/2006/ole">
              <mc:AlternateContent xmlns:mc="http://schemas.openxmlformats.org/markup-compatibility/2006">
                <mc:Choice xmlns:v="urn:schemas-microsoft-com:vml" Requires="v">
                  <p:oleObj spid="_x0000_s3132" name="Equation" r:id="rId23" imgW="431640" imgH="253800" progId="Equation.DSMT4">
                    <p:embed/>
                  </p:oleObj>
                </mc:Choice>
                <mc:Fallback>
                  <p:oleObj name="Equation" r:id="rId23" imgW="431640" imgH="253800" progId="Equation.DSMT4">
                    <p:embed/>
                    <p:pic>
                      <p:nvPicPr>
                        <p:cNvPr id="0" name="Object 3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205451" y="1994753"/>
                          <a:ext cx="739775"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6" name="Slide Number Placeholder 35"/>
          <p:cNvSpPr>
            <a:spLocks noGrp="1"/>
          </p:cNvSpPr>
          <p:nvPr>
            <p:ph type="sldNum" sz="quarter" idx="12"/>
          </p:nvPr>
        </p:nvSpPr>
        <p:spPr/>
        <p:txBody>
          <a:bodyPr/>
          <a:lstStyle/>
          <a:p>
            <a:pPr>
              <a:defRPr/>
            </a:pPr>
            <a:endParaRPr lang="en-US"/>
          </a:p>
          <a:p>
            <a:pPr>
              <a:defRPr/>
            </a:pPr>
            <a:fld id="{9A1C7F03-EBA2-4218-8AB5-7898569548BF}" type="slidenum">
              <a:rPr lang="en-US" smtClean="0"/>
              <a:pPr>
                <a:defRPr/>
              </a:pPr>
              <a:t>5</a:t>
            </a:fld>
            <a:endParaRPr lang="en-US" dirty="0"/>
          </a:p>
        </p:txBody>
      </p:sp>
      <p:sp>
        <p:nvSpPr>
          <p:cNvPr id="2" name="TextBox 1">
            <a:extLst>
              <a:ext uri="{FF2B5EF4-FFF2-40B4-BE49-F238E27FC236}">
                <a16:creationId xmlns:a16="http://schemas.microsoft.com/office/drawing/2014/main" id="{8D2E91D9-EEB8-3F8E-FB8A-FF908F2F121E}"/>
              </a:ext>
            </a:extLst>
          </p:cNvPr>
          <p:cNvSpPr txBox="1"/>
          <p:nvPr/>
        </p:nvSpPr>
        <p:spPr>
          <a:xfrm>
            <a:off x="435589" y="6318914"/>
            <a:ext cx="7447743" cy="338554"/>
          </a:xfrm>
          <a:prstGeom prst="rect">
            <a:avLst/>
          </a:prstGeom>
          <a:noFill/>
        </p:spPr>
        <p:txBody>
          <a:bodyPr wrap="none" rtlCol="0">
            <a:spAutoFit/>
          </a:bodyPr>
          <a:lstStyle/>
          <a:p>
            <a:pPr algn="ctr"/>
            <a:r>
              <a:rPr lang="en-US" sz="1600" dirty="0"/>
              <a:t>Note: </a:t>
            </a:r>
            <a:r>
              <a:rPr lang="en-US" sz="1600" b="0" dirty="0"/>
              <a:t>For </a:t>
            </a:r>
            <a:r>
              <a:rPr lang="en-US" sz="1600" b="0" i="1" dirty="0">
                <a:latin typeface="Times New Roman" panose="02020603050405020304" pitchFamily="18" charset="0"/>
                <a:cs typeface="Times New Roman" panose="02020603050405020304" pitchFamily="18" charset="0"/>
              </a:rPr>
              <a:t>k</a:t>
            </a:r>
            <a:r>
              <a:rPr lang="en-US" sz="1600" b="0" i="1" baseline="-25000" dirty="0">
                <a:latin typeface="Times New Roman" panose="02020603050405020304" pitchFamily="18" charset="0"/>
                <a:cs typeface="Times New Roman" panose="02020603050405020304" pitchFamily="18" charset="0"/>
              </a:rPr>
              <a:t>z</a:t>
            </a:r>
            <a:r>
              <a:rPr lang="en-US" sz="1600" b="0" baseline="-25000" dirty="0">
                <a:latin typeface="Times New Roman" panose="02020603050405020304" pitchFamily="18" charset="0"/>
                <a:cs typeface="Times New Roman" panose="02020603050405020304" pitchFamily="18" charset="0"/>
              </a:rPr>
              <a:t>0</a:t>
            </a:r>
            <a:r>
              <a:rPr lang="en-US" sz="1600" b="0" dirty="0"/>
              <a:t> we choose a positive real number or a negative imaginary number:</a:t>
            </a:r>
          </a:p>
        </p:txBody>
      </p:sp>
      <p:graphicFrame>
        <p:nvGraphicFramePr>
          <p:cNvPr id="3" name="Object 2">
            <a:extLst>
              <a:ext uri="{FF2B5EF4-FFF2-40B4-BE49-F238E27FC236}">
                <a16:creationId xmlns:a16="http://schemas.microsoft.com/office/drawing/2014/main" id="{512A0C21-A141-778E-8BA5-94DF6427858C}"/>
              </a:ext>
            </a:extLst>
          </p:cNvPr>
          <p:cNvGraphicFramePr>
            <a:graphicFrameLocks noChangeAspect="1"/>
          </p:cNvGraphicFramePr>
          <p:nvPr>
            <p:extLst>
              <p:ext uri="{D42A27DB-BD31-4B8C-83A1-F6EECF244321}">
                <p14:modId xmlns:p14="http://schemas.microsoft.com/office/powerpoint/2010/main" val="314177498"/>
              </p:ext>
            </p:extLst>
          </p:nvPr>
        </p:nvGraphicFramePr>
        <p:xfrm>
          <a:off x="7937500" y="6248400"/>
          <a:ext cx="1719263" cy="444500"/>
        </p:xfrm>
        <a:graphic>
          <a:graphicData uri="http://schemas.openxmlformats.org/presentationml/2006/ole">
            <mc:AlternateContent xmlns:mc="http://schemas.openxmlformats.org/markup-compatibility/2006">
              <mc:Choice xmlns:v="urn:schemas-microsoft-com:vml" Requires="v">
                <p:oleObj spid="_x0000_s3133" name="Equation" r:id="rId25" imgW="1130040" imgH="291960" progId="Equation.DSMT4">
                  <p:embed/>
                </p:oleObj>
              </mc:Choice>
              <mc:Fallback>
                <p:oleObj name="Equation" r:id="rId25" imgW="1130040" imgH="291960" progId="Equation.DSMT4">
                  <p:embed/>
                  <p:pic>
                    <p:nvPicPr>
                      <p:cNvPr id="0" name=""/>
                      <p:cNvPicPr/>
                      <p:nvPr/>
                    </p:nvPicPr>
                    <p:blipFill>
                      <a:blip r:embed="rId26"/>
                      <a:stretch>
                        <a:fillRect/>
                      </a:stretch>
                    </p:blipFill>
                    <p:spPr>
                      <a:xfrm>
                        <a:off x="7937500" y="6248400"/>
                        <a:ext cx="1719263" cy="444500"/>
                      </a:xfrm>
                      <a:prstGeom prst="rect">
                        <a:avLst/>
                      </a:prstGeom>
                      <a:solidFill>
                        <a:srgbClr val="FFFF99"/>
                      </a:solidFill>
                    </p:spPr>
                  </p:pic>
                </p:oleObj>
              </mc:Fallback>
            </mc:AlternateContent>
          </a:graphicData>
        </a:graphic>
      </p:graphicFrame>
      <p:sp>
        <p:nvSpPr>
          <p:cNvPr id="4" name="TextBox 3">
            <a:extLst>
              <a:ext uri="{FF2B5EF4-FFF2-40B4-BE49-F238E27FC236}">
                <a16:creationId xmlns:a16="http://schemas.microsoft.com/office/drawing/2014/main" id="{EF383954-B66D-F5EA-CFBF-E0FA53633C4B}"/>
              </a:ext>
            </a:extLst>
          </p:cNvPr>
          <p:cNvSpPr txBox="1"/>
          <p:nvPr/>
        </p:nvSpPr>
        <p:spPr>
          <a:xfrm>
            <a:off x="7206018" y="5650173"/>
            <a:ext cx="3604641" cy="338554"/>
          </a:xfrm>
          <a:prstGeom prst="rect">
            <a:avLst/>
          </a:prstGeom>
          <a:noFill/>
        </p:spPr>
        <p:txBody>
          <a:bodyPr wrap="none" rtlCol="0">
            <a:spAutoFit/>
          </a:bodyPr>
          <a:lstStyle/>
          <a:p>
            <a:pPr algn="ctr"/>
            <a:r>
              <a:rPr lang="en-US" sz="1600" b="0" dirty="0"/>
              <a:t>(The branch choice for </a:t>
            </a:r>
            <a:r>
              <a:rPr lang="en-US" sz="1600" b="0" i="1" dirty="0">
                <a:latin typeface="Times New Roman" panose="02020603050405020304" pitchFamily="18" charset="0"/>
                <a:cs typeface="Times New Roman" panose="02020603050405020304" pitchFamily="18" charset="0"/>
              </a:rPr>
              <a:t>k</a:t>
            </a:r>
            <a:r>
              <a:rPr lang="en-US" sz="1600" b="0" i="1" baseline="-25000" dirty="0">
                <a:latin typeface="Times New Roman" panose="02020603050405020304" pitchFamily="18" charset="0"/>
                <a:cs typeface="Times New Roman" panose="02020603050405020304" pitchFamily="18" charset="0"/>
              </a:rPr>
              <a:t>z</a:t>
            </a:r>
            <a:r>
              <a:rPr lang="en-US" sz="1600" b="0" baseline="-25000" dirty="0">
                <a:latin typeface="Times New Roman" panose="02020603050405020304" pitchFamily="18" charset="0"/>
                <a:cs typeface="Times New Roman" panose="02020603050405020304" pitchFamily="18" charset="0"/>
              </a:rPr>
              <a:t>1</a:t>
            </a:r>
            <a:r>
              <a:rPr lang="en-US" sz="1600" b="0" dirty="0"/>
              <a:t> is arbitrary.)</a:t>
            </a:r>
          </a:p>
        </p:txBody>
      </p:sp>
      <p:sp>
        <p:nvSpPr>
          <p:cNvPr id="5" name="TextBox 4"/>
          <p:cNvSpPr txBox="1"/>
          <p:nvPr/>
        </p:nvSpPr>
        <p:spPr>
          <a:xfrm>
            <a:off x="9782175" y="6305550"/>
            <a:ext cx="1731564" cy="338554"/>
          </a:xfrm>
          <a:prstGeom prst="rect">
            <a:avLst/>
          </a:prstGeom>
          <a:noFill/>
        </p:spPr>
        <p:txBody>
          <a:bodyPr wrap="none" rtlCol="0">
            <a:spAutoFit/>
          </a:bodyPr>
          <a:lstStyle/>
          <a:p>
            <a:r>
              <a:rPr lang="en-US" sz="1600" b="0" dirty="0"/>
              <a:t>(works for any </a:t>
            </a:r>
            <a:r>
              <a:rPr lang="en-US" sz="1600" b="0" i="1" dirty="0" err="1">
                <a:latin typeface="Times New Roman" panose="02020603050405020304" pitchFamily="18" charset="0"/>
                <a:cs typeface="Times New Roman" panose="02020603050405020304" pitchFamily="18" charset="0"/>
              </a:rPr>
              <a:t>k</a:t>
            </a:r>
            <a:r>
              <a:rPr lang="en-US" sz="1600" b="0" i="1" baseline="-25000" dirty="0" err="1">
                <a:latin typeface="Times New Roman" panose="02020603050405020304" pitchFamily="18" charset="0"/>
                <a:cs typeface="Times New Roman" panose="02020603050405020304" pitchFamily="18" charset="0"/>
              </a:rPr>
              <a:t>t</a:t>
            </a:r>
            <a:r>
              <a:rPr lang="en-US" sz="1600" b="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idx="4294967295"/>
          </p:nvPr>
        </p:nvSpPr>
        <p:spPr>
          <a:xfrm>
            <a:off x="3038475" y="241301"/>
            <a:ext cx="6072188" cy="473075"/>
          </a:xfrm>
        </p:spPr>
        <p:txBody>
          <a:bodyPr/>
          <a:lstStyle/>
          <a:p>
            <a:pPr eaLnBrk="1" hangingPunct="1">
              <a:defRPr/>
            </a:pPr>
            <a:r>
              <a:rPr lang="en-US" sz="3600" b="1">
                <a:solidFill>
                  <a:srgbClr val="FF9933"/>
                </a:solidFill>
                <a:effectLst>
                  <a:outerShdw blurRad="38100" dist="38100" dir="2700000" algn="tl">
                    <a:srgbClr val="C0C0C0"/>
                  </a:outerShdw>
                </a:effectLst>
              </a:rPr>
              <a:t>Patch Fields (cont.)</a:t>
            </a:r>
          </a:p>
        </p:txBody>
      </p:sp>
      <p:sp>
        <p:nvSpPr>
          <p:cNvPr id="4102" name="Rectangle 3"/>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103"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104" name="Rectangle 5"/>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105" name="Rectangle 6"/>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sp>
        <p:nvSpPr>
          <p:cNvPr id="4106" name="Rectangle 7"/>
          <p:cNvSpPr>
            <a:spLocks noChangeArrowheads="1"/>
          </p:cNvSpPr>
          <p:nvPr/>
        </p:nvSpPr>
        <p:spPr bwMode="auto">
          <a:xfrm>
            <a:off x="792543" y="1120775"/>
            <a:ext cx="3799117" cy="307777"/>
          </a:xfrm>
          <a:prstGeom prst="rect">
            <a:avLst/>
          </a:prstGeom>
          <a:noFill/>
          <a:ln w="9525">
            <a:noFill/>
            <a:miter lim="800000"/>
            <a:headEnd/>
            <a:tailEnd/>
          </a:ln>
        </p:spPr>
        <p:txBody>
          <a:bodyPr wrap="none" lIns="0" tIns="0" rIns="0" bIns="0">
            <a:spAutoFit/>
          </a:bodyPr>
          <a:lstStyle/>
          <a:p>
            <a:pPr>
              <a:spcBef>
                <a:spcPct val="20000"/>
              </a:spcBef>
            </a:pPr>
            <a:r>
              <a:rPr lang="en-US" sz="2000" b="0" dirty="0">
                <a:solidFill>
                  <a:srgbClr val="0000FF"/>
                </a:solidFill>
              </a:rPr>
              <a:t>Define the denominator term as:  </a:t>
            </a:r>
          </a:p>
        </p:txBody>
      </p:sp>
      <p:graphicFrame>
        <p:nvGraphicFramePr>
          <p:cNvPr id="4098" name="Object 10"/>
          <p:cNvGraphicFramePr>
            <a:graphicFrameLocks noChangeAspect="1"/>
          </p:cNvGraphicFramePr>
          <p:nvPr>
            <p:extLst>
              <p:ext uri="{D42A27DB-BD31-4B8C-83A1-F6EECF244321}">
                <p14:modId xmlns:p14="http://schemas.microsoft.com/office/powerpoint/2010/main" val="1903551146"/>
              </p:ext>
            </p:extLst>
          </p:nvPr>
        </p:nvGraphicFramePr>
        <p:xfrm>
          <a:off x="3744581" y="3854734"/>
          <a:ext cx="4525962" cy="1157288"/>
        </p:xfrm>
        <a:graphic>
          <a:graphicData uri="http://schemas.openxmlformats.org/presentationml/2006/ole">
            <mc:AlternateContent xmlns:mc="http://schemas.openxmlformats.org/markup-compatibility/2006">
              <mc:Choice xmlns:v="urn:schemas-microsoft-com:vml" Requires="v">
                <p:oleObj spid="_x0000_s4106" name="Equation" r:id="rId3" imgW="1993680" imgH="507960" progId="Equation.DSMT4">
                  <p:embed/>
                </p:oleObj>
              </mc:Choice>
              <mc:Fallback>
                <p:oleObj name="Equation" r:id="rId3" imgW="1993680" imgH="507960" progId="Equation.DSMT4">
                  <p:embed/>
                  <p:pic>
                    <p:nvPicPr>
                      <p:cNvPr id="0" name="Object 10"/>
                      <p:cNvPicPr>
                        <a:picLocks noChangeAspect="1" noChangeArrowheads="1"/>
                      </p:cNvPicPr>
                      <p:nvPr/>
                    </p:nvPicPr>
                    <p:blipFill>
                      <a:blip r:embed="rId4"/>
                      <a:srcRect/>
                      <a:stretch>
                        <a:fillRect/>
                      </a:stretch>
                    </p:blipFill>
                    <p:spPr bwMode="auto">
                      <a:xfrm>
                        <a:off x="3744581" y="3854734"/>
                        <a:ext cx="4525962" cy="1157288"/>
                      </a:xfrm>
                      <a:prstGeom prst="rect">
                        <a:avLst/>
                      </a:prstGeom>
                      <a:solidFill>
                        <a:srgbClr val="CCFFFF"/>
                      </a:solidFill>
                    </p:spPr>
                  </p:pic>
                </p:oleObj>
              </mc:Fallback>
            </mc:AlternateContent>
          </a:graphicData>
        </a:graphic>
      </p:graphicFrame>
      <p:graphicFrame>
        <p:nvGraphicFramePr>
          <p:cNvPr id="4099" name="Object 11"/>
          <p:cNvGraphicFramePr>
            <a:graphicFrameLocks noChangeAspect="1"/>
          </p:cNvGraphicFramePr>
          <p:nvPr>
            <p:extLst>
              <p:ext uri="{D42A27DB-BD31-4B8C-83A1-F6EECF244321}">
                <p14:modId xmlns:p14="http://schemas.microsoft.com/office/powerpoint/2010/main" val="1268579362"/>
              </p:ext>
            </p:extLst>
          </p:nvPr>
        </p:nvGraphicFramePr>
        <p:xfrm>
          <a:off x="4632325" y="1647826"/>
          <a:ext cx="2190750" cy="549275"/>
        </p:xfrm>
        <a:graphic>
          <a:graphicData uri="http://schemas.openxmlformats.org/presentationml/2006/ole">
            <mc:AlternateContent xmlns:mc="http://schemas.openxmlformats.org/markup-compatibility/2006">
              <mc:Choice xmlns:v="urn:schemas-microsoft-com:vml" Requires="v">
                <p:oleObj spid="_x0000_s4107" name="Equation" r:id="rId5" imgW="965160" imgH="241200" progId="Equation.DSMT4">
                  <p:embed/>
                </p:oleObj>
              </mc:Choice>
              <mc:Fallback>
                <p:oleObj name="Equation" r:id="rId5" imgW="965160" imgH="241200" progId="Equation.DSMT4">
                  <p:embed/>
                  <p:pic>
                    <p:nvPicPr>
                      <p:cNvPr id="0" name="Object 11"/>
                      <p:cNvPicPr>
                        <a:picLocks noChangeAspect="1" noChangeArrowheads="1"/>
                      </p:cNvPicPr>
                      <p:nvPr/>
                    </p:nvPicPr>
                    <p:blipFill>
                      <a:blip r:embed="rId6"/>
                      <a:srcRect/>
                      <a:stretch>
                        <a:fillRect/>
                      </a:stretch>
                    </p:blipFill>
                    <p:spPr bwMode="auto">
                      <a:xfrm>
                        <a:off x="4632325" y="1647826"/>
                        <a:ext cx="2190750" cy="549275"/>
                      </a:xfrm>
                      <a:prstGeom prst="rect">
                        <a:avLst/>
                      </a:prstGeom>
                      <a:solidFill>
                        <a:srgbClr val="CCFFFF"/>
                      </a:solidFill>
                    </p:spPr>
                  </p:pic>
                </p:oleObj>
              </mc:Fallback>
            </mc:AlternateContent>
          </a:graphicData>
        </a:graphic>
      </p:graphicFrame>
      <p:sp>
        <p:nvSpPr>
          <p:cNvPr id="4107" name="Rectangle 12"/>
          <p:cNvSpPr>
            <a:spLocks noChangeArrowheads="1"/>
          </p:cNvSpPr>
          <p:nvPr/>
        </p:nvSpPr>
        <p:spPr bwMode="auto">
          <a:xfrm>
            <a:off x="2683207" y="3152184"/>
            <a:ext cx="906154"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so that</a:t>
            </a:r>
          </a:p>
        </p:txBody>
      </p:sp>
      <p:sp>
        <p:nvSpPr>
          <p:cNvPr id="12" name="Slide Number Placeholder 11"/>
          <p:cNvSpPr>
            <a:spLocks noGrp="1"/>
          </p:cNvSpPr>
          <p:nvPr>
            <p:ph type="sldNum" sz="quarter" idx="12"/>
          </p:nvPr>
        </p:nvSpPr>
        <p:spPr/>
        <p:txBody>
          <a:bodyPr/>
          <a:lstStyle/>
          <a:p>
            <a:pPr>
              <a:defRPr/>
            </a:pPr>
            <a:endParaRPr lang="en-US"/>
          </a:p>
          <a:p>
            <a:pPr>
              <a:defRPr/>
            </a:pPr>
            <a:fld id="{9A1C7F03-EBA2-4218-8AB5-7898569548BF}"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5"/>
          <p:cNvGraphicFramePr>
            <a:graphicFrameLocks noChangeAspect="1"/>
          </p:cNvGraphicFramePr>
          <p:nvPr>
            <p:extLst>
              <p:ext uri="{D42A27DB-BD31-4B8C-83A1-F6EECF244321}">
                <p14:modId xmlns:p14="http://schemas.microsoft.com/office/powerpoint/2010/main" val="1686234296"/>
              </p:ext>
            </p:extLst>
          </p:nvPr>
        </p:nvGraphicFramePr>
        <p:xfrm>
          <a:off x="2333625" y="1901825"/>
          <a:ext cx="4395788" cy="1158875"/>
        </p:xfrm>
        <a:graphic>
          <a:graphicData uri="http://schemas.openxmlformats.org/presentationml/2006/ole">
            <mc:AlternateContent xmlns:mc="http://schemas.openxmlformats.org/markup-compatibility/2006">
              <mc:Choice xmlns:v="urn:schemas-microsoft-com:vml" Requires="v">
                <p:oleObj spid="_x0000_s5130" name="Equation" r:id="rId3" imgW="2133360" imgH="558720" progId="Equation.DSMT4">
                  <p:embed/>
                </p:oleObj>
              </mc:Choice>
              <mc:Fallback>
                <p:oleObj name="Equation" r:id="rId3" imgW="2133360" imgH="558720" progId="Equation.DSMT4">
                  <p:embed/>
                  <p:pic>
                    <p:nvPicPr>
                      <p:cNvPr id="0" name="Object 5"/>
                      <p:cNvPicPr>
                        <a:picLocks noChangeAspect="1" noChangeArrowheads="1"/>
                      </p:cNvPicPr>
                      <p:nvPr/>
                    </p:nvPicPr>
                    <p:blipFill>
                      <a:blip r:embed="rId4"/>
                      <a:srcRect/>
                      <a:stretch>
                        <a:fillRect/>
                      </a:stretch>
                    </p:blipFill>
                    <p:spPr bwMode="auto">
                      <a:xfrm>
                        <a:off x="2333625" y="1901825"/>
                        <a:ext cx="4395788" cy="1158875"/>
                      </a:xfrm>
                      <a:prstGeom prst="rect">
                        <a:avLst/>
                      </a:prstGeom>
                      <a:solidFill>
                        <a:srgbClr val="CCFFFF"/>
                      </a:solidFill>
                    </p:spPr>
                  </p:pic>
                </p:oleObj>
              </mc:Fallback>
            </mc:AlternateContent>
          </a:graphicData>
        </a:graphic>
      </p:graphicFrame>
      <p:graphicFrame>
        <p:nvGraphicFramePr>
          <p:cNvPr id="5123" name="Object 7"/>
          <p:cNvGraphicFramePr>
            <a:graphicFrameLocks noChangeAspect="1"/>
          </p:cNvGraphicFramePr>
          <p:nvPr>
            <p:extLst>
              <p:ext uri="{D42A27DB-BD31-4B8C-83A1-F6EECF244321}">
                <p14:modId xmlns:p14="http://schemas.microsoft.com/office/powerpoint/2010/main" val="2000522304"/>
              </p:ext>
            </p:extLst>
          </p:nvPr>
        </p:nvGraphicFramePr>
        <p:xfrm>
          <a:off x="2246313" y="4692248"/>
          <a:ext cx="9526587" cy="1069975"/>
        </p:xfrm>
        <a:graphic>
          <a:graphicData uri="http://schemas.openxmlformats.org/presentationml/2006/ole">
            <mc:AlternateContent xmlns:mc="http://schemas.openxmlformats.org/markup-compatibility/2006">
              <mc:Choice xmlns:v="urn:schemas-microsoft-com:vml" Requires="v">
                <p:oleObj spid="_x0000_s5131" name="Equation" r:id="rId5" imgW="4991040" imgH="558720" progId="Equation.DSMT4">
                  <p:embed/>
                </p:oleObj>
              </mc:Choice>
              <mc:Fallback>
                <p:oleObj name="Equation" r:id="rId5" imgW="4991040" imgH="558720" progId="Equation.DSMT4">
                  <p:embed/>
                  <p:pic>
                    <p:nvPicPr>
                      <p:cNvPr id="0" name="Object 7"/>
                      <p:cNvPicPr>
                        <a:picLocks noChangeAspect="1" noChangeArrowheads="1"/>
                      </p:cNvPicPr>
                      <p:nvPr/>
                    </p:nvPicPr>
                    <p:blipFill>
                      <a:blip r:embed="rId6"/>
                      <a:srcRect/>
                      <a:stretch>
                        <a:fillRect/>
                      </a:stretch>
                    </p:blipFill>
                    <p:spPr bwMode="auto">
                      <a:xfrm>
                        <a:off x="2246313" y="4692248"/>
                        <a:ext cx="9526587" cy="1069975"/>
                      </a:xfrm>
                      <a:prstGeom prst="rect">
                        <a:avLst/>
                      </a:prstGeom>
                      <a:solidFill>
                        <a:srgbClr val="CCFFFF"/>
                      </a:solidFill>
                    </p:spPr>
                  </p:pic>
                </p:oleObj>
              </mc:Fallback>
            </mc:AlternateContent>
          </a:graphicData>
        </a:graphic>
      </p:graphicFrame>
      <p:sp>
        <p:nvSpPr>
          <p:cNvPr id="434185" name="Rectangle 9"/>
          <p:cNvSpPr>
            <a:spLocks noChangeArrowheads="1"/>
          </p:cNvSpPr>
          <p:nvPr/>
        </p:nvSpPr>
        <p:spPr bwMode="auto">
          <a:xfrm>
            <a:off x="3038475" y="241301"/>
            <a:ext cx="6072188"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Patch Fields (cont.)</a:t>
            </a:r>
          </a:p>
        </p:txBody>
      </p:sp>
      <p:sp>
        <p:nvSpPr>
          <p:cNvPr id="5126" name="Rectangle 10"/>
          <p:cNvSpPr>
            <a:spLocks noChangeArrowheads="1"/>
          </p:cNvSpPr>
          <p:nvPr/>
        </p:nvSpPr>
        <p:spPr bwMode="auto">
          <a:xfrm>
            <a:off x="1227139" y="1288175"/>
            <a:ext cx="1717008" cy="307777"/>
          </a:xfrm>
          <a:prstGeom prst="rect">
            <a:avLst/>
          </a:prstGeom>
          <a:noFill/>
          <a:ln w="9525">
            <a:noFill/>
            <a:miter lim="800000"/>
            <a:headEnd/>
            <a:tailEnd/>
          </a:ln>
        </p:spPr>
        <p:txBody>
          <a:bodyPr wrap="none" lIns="0" tIns="0" rIns="0" bIns="0">
            <a:spAutoFit/>
          </a:bodyPr>
          <a:lstStyle/>
          <a:p>
            <a:pPr>
              <a:spcBef>
                <a:spcPct val="20000"/>
              </a:spcBef>
            </a:pPr>
            <a:r>
              <a:rPr lang="en-US" sz="2000" b="0" dirty="0">
                <a:solidFill>
                  <a:srgbClr val="0000FF"/>
                </a:solidFill>
              </a:rPr>
              <a:t>We then have: </a:t>
            </a:r>
          </a:p>
        </p:txBody>
      </p:sp>
      <p:sp>
        <p:nvSpPr>
          <p:cNvPr id="5127" name="Rectangle 11"/>
          <p:cNvSpPr>
            <a:spLocks noChangeArrowheads="1"/>
          </p:cNvSpPr>
          <p:nvPr/>
        </p:nvSpPr>
        <p:spPr bwMode="auto">
          <a:xfrm>
            <a:off x="1778451" y="3901648"/>
            <a:ext cx="6431248" cy="307777"/>
          </a:xfrm>
          <a:prstGeom prst="rect">
            <a:avLst/>
          </a:prstGeom>
          <a:noFill/>
          <a:ln w="9525">
            <a:noFill/>
            <a:miter lim="800000"/>
            <a:headEnd/>
            <a:tailEnd/>
          </a:ln>
        </p:spPr>
        <p:txBody>
          <a:bodyPr wrap="none" lIns="0" tIns="0" rIns="0" bIns="0">
            <a:spAutoFit/>
          </a:bodyPr>
          <a:lstStyle/>
          <a:p>
            <a:pPr>
              <a:spcBef>
                <a:spcPct val="20000"/>
              </a:spcBef>
            </a:pPr>
            <a:r>
              <a:rPr lang="en-US" sz="2000" b="0" dirty="0">
                <a:solidFill>
                  <a:srgbClr val="0000FF"/>
                </a:solidFill>
              </a:rPr>
              <a:t>The final form of the electric field at the interface is then: </a:t>
            </a:r>
          </a:p>
        </p:txBody>
      </p:sp>
      <p:sp>
        <p:nvSpPr>
          <p:cNvPr id="8" name="Slide Number Placeholder 7"/>
          <p:cNvSpPr>
            <a:spLocks noGrp="1"/>
          </p:cNvSpPr>
          <p:nvPr>
            <p:ph type="sldNum" sz="quarter" idx="12"/>
          </p:nvPr>
        </p:nvSpPr>
        <p:spPr/>
        <p:txBody>
          <a:bodyPr/>
          <a:lstStyle/>
          <a:p>
            <a:pPr>
              <a:defRPr/>
            </a:pPr>
            <a:endParaRPr lang="en-US"/>
          </a:p>
          <a:p>
            <a:pPr>
              <a:defRPr/>
            </a:pPr>
            <a:fld id="{D0E919DD-CBD3-4399-B283-132AE07FF542}"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5"/>
          <p:cNvGraphicFramePr>
            <a:graphicFrameLocks noChangeAspect="1"/>
          </p:cNvGraphicFramePr>
          <p:nvPr>
            <p:extLst>
              <p:ext uri="{D42A27DB-BD31-4B8C-83A1-F6EECF244321}">
                <p14:modId xmlns:p14="http://schemas.microsoft.com/office/powerpoint/2010/main" val="243341067"/>
              </p:ext>
            </p:extLst>
          </p:nvPr>
        </p:nvGraphicFramePr>
        <p:xfrm>
          <a:off x="2645889" y="1690048"/>
          <a:ext cx="2280953" cy="527855"/>
        </p:xfrm>
        <a:graphic>
          <a:graphicData uri="http://schemas.openxmlformats.org/presentationml/2006/ole">
            <mc:AlternateContent xmlns:mc="http://schemas.openxmlformats.org/markup-compatibility/2006">
              <mc:Choice xmlns:v="urn:schemas-microsoft-com:vml" Requires="v">
                <p:oleObj spid="_x0000_s6186" name="Equation" r:id="rId3" imgW="1155199" imgH="266584" progId="Equation.3">
                  <p:embed/>
                </p:oleObj>
              </mc:Choice>
              <mc:Fallback>
                <p:oleObj name="Equation" r:id="rId3" imgW="1155199" imgH="266584"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5889" y="1690048"/>
                        <a:ext cx="2280953" cy="527855"/>
                      </a:xfrm>
                      <a:prstGeom prst="rect">
                        <a:avLst/>
                      </a:prstGeom>
                      <a:noFill/>
                    </p:spPr>
                  </p:pic>
                </p:oleObj>
              </mc:Fallback>
            </mc:AlternateContent>
          </a:graphicData>
        </a:graphic>
      </p:graphicFrame>
      <p:graphicFrame>
        <p:nvGraphicFramePr>
          <p:cNvPr id="6147" name="Object 7"/>
          <p:cNvGraphicFramePr>
            <a:graphicFrameLocks noChangeAspect="1"/>
          </p:cNvGraphicFramePr>
          <p:nvPr>
            <p:extLst>
              <p:ext uri="{D42A27DB-BD31-4B8C-83A1-F6EECF244321}">
                <p14:modId xmlns:p14="http://schemas.microsoft.com/office/powerpoint/2010/main" val="1101738157"/>
              </p:ext>
            </p:extLst>
          </p:nvPr>
        </p:nvGraphicFramePr>
        <p:xfrm>
          <a:off x="1295779" y="3199643"/>
          <a:ext cx="5835650" cy="1617663"/>
        </p:xfrm>
        <a:graphic>
          <a:graphicData uri="http://schemas.openxmlformats.org/presentationml/2006/ole">
            <mc:AlternateContent xmlns:mc="http://schemas.openxmlformats.org/markup-compatibility/2006">
              <mc:Choice xmlns:v="urn:schemas-microsoft-com:vml" Requires="v">
                <p:oleObj spid="_x0000_s6187" name="Equation" r:id="rId5" imgW="3492360" imgH="965160" progId="Equation.DSMT4">
                  <p:embed/>
                </p:oleObj>
              </mc:Choice>
              <mc:Fallback>
                <p:oleObj name="Equation" r:id="rId5" imgW="3492360" imgH="96516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779" y="3199643"/>
                        <a:ext cx="5835650" cy="1617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5210" name="Rectangle 10"/>
          <p:cNvSpPr>
            <a:spLocks noChangeArrowheads="1"/>
          </p:cNvSpPr>
          <p:nvPr/>
        </p:nvSpPr>
        <p:spPr bwMode="auto">
          <a:xfrm>
            <a:off x="3599089" y="286205"/>
            <a:ext cx="4857750"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Polar Coordinates</a:t>
            </a:r>
          </a:p>
        </p:txBody>
      </p:sp>
      <p:sp>
        <p:nvSpPr>
          <p:cNvPr id="6156" name="Rectangle 12"/>
          <p:cNvSpPr>
            <a:spLocks noChangeArrowheads="1"/>
          </p:cNvSpPr>
          <p:nvPr/>
        </p:nvSpPr>
        <p:spPr bwMode="auto">
          <a:xfrm>
            <a:off x="872297" y="1165345"/>
            <a:ext cx="4532216"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Use the following change of variables:</a:t>
            </a:r>
          </a:p>
        </p:txBody>
      </p:sp>
      <p:grpSp>
        <p:nvGrpSpPr>
          <p:cNvPr id="6157" name="Group 17"/>
          <p:cNvGrpSpPr>
            <a:grpSpLocks/>
          </p:cNvGrpSpPr>
          <p:nvPr/>
        </p:nvGrpSpPr>
        <p:grpSpPr bwMode="auto">
          <a:xfrm>
            <a:off x="7546975" y="1030289"/>
            <a:ext cx="2806700" cy="2371725"/>
            <a:chOff x="5778500" y="1636713"/>
            <a:chExt cx="2806700" cy="2371725"/>
          </a:xfrm>
        </p:grpSpPr>
        <p:sp>
          <p:nvSpPr>
            <p:cNvPr id="6159" name="Line 14"/>
            <p:cNvSpPr>
              <a:spLocks noChangeShapeType="1"/>
            </p:cNvSpPr>
            <p:nvPr/>
          </p:nvSpPr>
          <p:spPr bwMode="auto">
            <a:xfrm>
              <a:off x="5778500" y="3227388"/>
              <a:ext cx="2317750" cy="0"/>
            </a:xfrm>
            <a:prstGeom prst="line">
              <a:avLst/>
            </a:prstGeom>
            <a:noFill/>
            <a:ln w="12700">
              <a:solidFill>
                <a:schemeClr val="tx1"/>
              </a:solidFill>
              <a:round/>
              <a:headEnd/>
              <a:tailEnd/>
            </a:ln>
          </p:spPr>
          <p:txBody>
            <a:bodyPr/>
            <a:lstStyle/>
            <a:p>
              <a:endParaRPr lang="en-US"/>
            </a:p>
          </p:txBody>
        </p:sp>
        <p:sp>
          <p:nvSpPr>
            <p:cNvPr id="6160" name="Line 15"/>
            <p:cNvSpPr>
              <a:spLocks noChangeShapeType="1"/>
            </p:cNvSpPr>
            <p:nvPr/>
          </p:nvSpPr>
          <p:spPr bwMode="auto">
            <a:xfrm flipH="1">
              <a:off x="6618288" y="2122488"/>
              <a:ext cx="14287" cy="1885950"/>
            </a:xfrm>
            <a:prstGeom prst="line">
              <a:avLst/>
            </a:prstGeom>
            <a:noFill/>
            <a:ln w="12700">
              <a:solidFill>
                <a:schemeClr val="tx1"/>
              </a:solidFill>
              <a:round/>
              <a:headEnd/>
              <a:tailEnd/>
            </a:ln>
          </p:spPr>
          <p:txBody>
            <a:bodyPr/>
            <a:lstStyle/>
            <a:p>
              <a:endParaRPr lang="en-US"/>
            </a:p>
          </p:txBody>
        </p:sp>
        <p:graphicFrame>
          <p:nvGraphicFramePr>
            <p:cNvPr id="6150" name="Object 16"/>
            <p:cNvGraphicFramePr>
              <a:graphicFrameLocks noChangeAspect="1"/>
            </p:cNvGraphicFramePr>
            <p:nvPr/>
          </p:nvGraphicFramePr>
          <p:xfrm>
            <a:off x="8291513" y="3022600"/>
            <a:ext cx="293687" cy="409575"/>
          </p:xfrm>
          <a:graphic>
            <a:graphicData uri="http://schemas.openxmlformats.org/presentationml/2006/ole">
              <mc:AlternateContent xmlns:mc="http://schemas.openxmlformats.org/markup-compatibility/2006">
                <mc:Choice xmlns:v="urn:schemas-microsoft-com:vml" Requires="v">
                  <p:oleObj spid="_x0000_s6188" name="Equation" r:id="rId7" imgW="164880" imgH="228600" progId="Equation.DSMT4">
                    <p:embed/>
                  </p:oleObj>
                </mc:Choice>
                <mc:Fallback>
                  <p:oleObj name="Equation" r:id="rId7" imgW="164880" imgH="228600" progId="Equation.DSMT4">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91513" y="3022600"/>
                          <a:ext cx="293687"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1" name="Object 17"/>
            <p:cNvGraphicFramePr>
              <a:graphicFrameLocks noChangeAspect="1"/>
            </p:cNvGraphicFramePr>
            <p:nvPr/>
          </p:nvGraphicFramePr>
          <p:xfrm>
            <a:off x="6478588" y="1636713"/>
            <a:ext cx="315912" cy="431800"/>
          </p:xfrm>
          <a:graphic>
            <a:graphicData uri="http://schemas.openxmlformats.org/presentationml/2006/ole">
              <mc:AlternateContent xmlns:mc="http://schemas.openxmlformats.org/markup-compatibility/2006">
                <mc:Choice xmlns:v="urn:schemas-microsoft-com:vml" Requires="v">
                  <p:oleObj spid="_x0000_s6189" name="Equation" r:id="rId9" imgW="177480" imgH="241200" progId="Equation.DSMT4">
                    <p:embed/>
                  </p:oleObj>
                </mc:Choice>
                <mc:Fallback>
                  <p:oleObj name="Equation" r:id="rId9" imgW="177480" imgH="241200" progId="Equation.DSMT4">
                    <p:embed/>
                    <p:pic>
                      <p:nvPicPr>
                        <p:cNvPr id="0"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78588" y="1636713"/>
                          <a:ext cx="315912"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1" name="Line 92"/>
            <p:cNvSpPr>
              <a:spLocks noChangeShapeType="1"/>
            </p:cNvSpPr>
            <p:nvPr/>
          </p:nvSpPr>
          <p:spPr bwMode="auto">
            <a:xfrm flipV="1">
              <a:off x="6624638" y="2497138"/>
              <a:ext cx="885825" cy="742950"/>
            </a:xfrm>
            <a:prstGeom prst="line">
              <a:avLst/>
            </a:prstGeom>
            <a:noFill/>
            <a:ln w="12700">
              <a:solidFill>
                <a:schemeClr val="tx1"/>
              </a:solidFill>
              <a:round/>
              <a:headEnd/>
              <a:tailEnd/>
            </a:ln>
          </p:spPr>
          <p:txBody>
            <a:bodyPr/>
            <a:lstStyle/>
            <a:p>
              <a:endParaRPr lang="en-US"/>
            </a:p>
          </p:txBody>
        </p:sp>
        <p:sp>
          <p:nvSpPr>
            <p:cNvPr id="6162" name="Oval 95"/>
            <p:cNvSpPr>
              <a:spLocks noChangeArrowheads="1"/>
            </p:cNvSpPr>
            <p:nvPr/>
          </p:nvSpPr>
          <p:spPr bwMode="auto">
            <a:xfrm>
              <a:off x="7496815" y="2397125"/>
              <a:ext cx="114300" cy="114300"/>
            </a:xfrm>
            <a:prstGeom prst="ellipse">
              <a:avLst/>
            </a:prstGeom>
            <a:solidFill>
              <a:srgbClr val="66FFFF"/>
            </a:solidFill>
            <a:ln w="9525">
              <a:solidFill>
                <a:schemeClr val="tx1"/>
              </a:solidFill>
              <a:round/>
              <a:headEnd/>
              <a:tailEnd/>
            </a:ln>
          </p:spPr>
          <p:txBody>
            <a:bodyPr wrap="none" anchor="ctr"/>
            <a:lstStyle/>
            <a:p>
              <a:endParaRPr lang="en-US"/>
            </a:p>
          </p:txBody>
        </p:sp>
        <p:graphicFrame>
          <p:nvGraphicFramePr>
            <p:cNvPr id="6152" name="Object 96"/>
            <p:cNvGraphicFramePr>
              <a:graphicFrameLocks noChangeAspect="1"/>
            </p:cNvGraphicFramePr>
            <p:nvPr/>
          </p:nvGraphicFramePr>
          <p:xfrm>
            <a:off x="7304088" y="2752725"/>
            <a:ext cx="227012" cy="431800"/>
          </p:xfrm>
          <a:graphic>
            <a:graphicData uri="http://schemas.openxmlformats.org/presentationml/2006/ole">
              <mc:AlternateContent xmlns:mc="http://schemas.openxmlformats.org/markup-compatibility/2006">
                <mc:Choice xmlns:v="urn:schemas-microsoft-com:vml" Requires="v">
                  <p:oleObj spid="_x0000_s6190" name="Equation" r:id="rId11" imgW="126720" imgH="241200" progId="Equation.DSMT4">
                    <p:embed/>
                  </p:oleObj>
                </mc:Choice>
                <mc:Fallback>
                  <p:oleObj name="Equation" r:id="rId11" imgW="126720" imgH="241200" progId="Equation.DSMT4">
                    <p:embed/>
                    <p:pic>
                      <p:nvPicPr>
                        <p:cNvPr id="0" name="Object 9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04088" y="2752725"/>
                          <a:ext cx="227012"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3" name="Object 110"/>
            <p:cNvGraphicFramePr>
              <a:graphicFrameLocks noChangeAspect="1"/>
            </p:cNvGraphicFramePr>
            <p:nvPr/>
          </p:nvGraphicFramePr>
          <p:xfrm>
            <a:off x="6880225" y="2271452"/>
            <a:ext cx="268991" cy="403486"/>
          </p:xfrm>
          <a:graphic>
            <a:graphicData uri="http://schemas.openxmlformats.org/presentationml/2006/ole">
              <mc:AlternateContent xmlns:mc="http://schemas.openxmlformats.org/markup-compatibility/2006">
                <mc:Choice xmlns:v="urn:schemas-microsoft-com:vml" Requires="v">
                  <p:oleObj spid="_x0000_s6191" name="Equation" r:id="rId13" imgW="152280" imgH="228600" progId="Equation.DSMT4">
                    <p:embed/>
                  </p:oleObj>
                </mc:Choice>
                <mc:Fallback>
                  <p:oleObj name="Equation" r:id="rId13" imgW="152280" imgH="228600" progId="Equation.DSMT4">
                    <p:embed/>
                    <p:pic>
                      <p:nvPicPr>
                        <p:cNvPr id="0" name="Object 1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80225" y="2271452"/>
                          <a:ext cx="268991" cy="4034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3" name="Freeform 99"/>
            <p:cNvSpPr>
              <a:spLocks/>
            </p:cNvSpPr>
            <p:nvPr/>
          </p:nvSpPr>
          <p:spPr bwMode="auto">
            <a:xfrm>
              <a:off x="6991973" y="2929417"/>
              <a:ext cx="136525" cy="300038"/>
            </a:xfrm>
            <a:custGeom>
              <a:avLst/>
              <a:gdLst>
                <a:gd name="T0" fmla="*/ 0 w 86"/>
                <a:gd name="T1" fmla="*/ 0 h 189"/>
                <a:gd name="T2" fmla="*/ 2147483647 w 86"/>
                <a:gd name="T3" fmla="*/ 2147483647 h 189"/>
                <a:gd name="T4" fmla="*/ 2147483647 w 86"/>
                <a:gd name="T5" fmla="*/ 2147483647 h 189"/>
                <a:gd name="T6" fmla="*/ 2147483647 w 86"/>
                <a:gd name="T7" fmla="*/ 2147483647 h 189"/>
                <a:gd name="T8" fmla="*/ 0 60000 65536"/>
                <a:gd name="T9" fmla="*/ 0 60000 65536"/>
                <a:gd name="T10" fmla="*/ 0 60000 65536"/>
                <a:gd name="T11" fmla="*/ 0 60000 65536"/>
                <a:gd name="T12" fmla="*/ 0 w 86"/>
                <a:gd name="T13" fmla="*/ 0 h 189"/>
                <a:gd name="T14" fmla="*/ 86 w 86"/>
                <a:gd name="T15" fmla="*/ 189 h 189"/>
              </a:gdLst>
              <a:ahLst/>
              <a:cxnLst>
                <a:cxn ang="T8">
                  <a:pos x="T0" y="T1"/>
                </a:cxn>
                <a:cxn ang="T9">
                  <a:pos x="T2" y="T3"/>
                </a:cxn>
                <a:cxn ang="T10">
                  <a:pos x="T4" y="T5"/>
                </a:cxn>
                <a:cxn ang="T11">
                  <a:pos x="T6" y="T7"/>
                </a:cxn>
              </a:cxnLst>
              <a:rect l="T12" t="T13" r="T14" b="T15"/>
              <a:pathLst>
                <a:path w="86" h="189">
                  <a:moveTo>
                    <a:pt x="0" y="0"/>
                  </a:moveTo>
                  <a:cubicBezTo>
                    <a:pt x="9" y="7"/>
                    <a:pt x="41" y="24"/>
                    <a:pt x="54" y="45"/>
                  </a:cubicBezTo>
                  <a:cubicBezTo>
                    <a:pt x="67" y="66"/>
                    <a:pt x="76" y="102"/>
                    <a:pt x="81" y="126"/>
                  </a:cubicBezTo>
                  <a:cubicBezTo>
                    <a:pt x="86" y="150"/>
                    <a:pt x="81" y="176"/>
                    <a:pt x="81" y="189"/>
                  </a:cubicBezTo>
                </a:path>
              </a:pathLst>
            </a:custGeom>
            <a:noFill/>
            <a:ln w="12700">
              <a:solidFill>
                <a:schemeClr val="tx1"/>
              </a:solidFill>
              <a:round/>
              <a:headEnd/>
              <a:tailEnd/>
            </a:ln>
          </p:spPr>
          <p:txBody>
            <a:bodyPr/>
            <a:lstStyle/>
            <a:p>
              <a:endParaRPr lang="en-US" dirty="0"/>
            </a:p>
          </p:txBody>
        </p:sp>
      </p:grpSp>
      <p:graphicFrame>
        <p:nvGraphicFramePr>
          <p:cNvPr id="6148" name="Object 102"/>
          <p:cNvGraphicFramePr>
            <a:graphicFrameLocks noChangeAspect="1"/>
          </p:cNvGraphicFramePr>
          <p:nvPr/>
        </p:nvGraphicFramePr>
        <p:xfrm>
          <a:off x="8886826" y="3443288"/>
          <a:ext cx="1216025" cy="792162"/>
        </p:xfrm>
        <a:graphic>
          <a:graphicData uri="http://schemas.openxmlformats.org/presentationml/2006/ole">
            <mc:AlternateContent xmlns:mc="http://schemas.openxmlformats.org/markup-compatibility/2006">
              <mc:Choice xmlns:v="urn:schemas-microsoft-com:vml" Requires="v">
                <p:oleObj spid="_x0000_s6192" name="Equation" r:id="rId15" imgW="660240" imgH="431640" progId="Equation.DSMT4">
                  <p:embed/>
                </p:oleObj>
              </mc:Choice>
              <mc:Fallback>
                <p:oleObj name="Equation" r:id="rId15" imgW="660240" imgH="431640" progId="Equation.DSMT4">
                  <p:embed/>
                  <p:pic>
                    <p:nvPicPr>
                      <p:cNvPr id="0" name="Object 10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886826" y="3443288"/>
                        <a:ext cx="1216025"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9" name="Object 103"/>
          <p:cNvGraphicFramePr>
            <a:graphicFrameLocks noChangeAspect="1"/>
          </p:cNvGraphicFramePr>
          <p:nvPr/>
        </p:nvGraphicFramePr>
        <p:xfrm>
          <a:off x="8874125" y="4306889"/>
          <a:ext cx="1149350" cy="808037"/>
        </p:xfrm>
        <a:graphic>
          <a:graphicData uri="http://schemas.openxmlformats.org/presentationml/2006/ole">
            <mc:AlternateContent xmlns:mc="http://schemas.openxmlformats.org/markup-compatibility/2006">
              <mc:Choice xmlns:v="urn:schemas-microsoft-com:vml" Requires="v">
                <p:oleObj spid="_x0000_s6193" name="Equation" r:id="rId17" imgW="647640" imgH="457200" progId="Equation.DSMT4">
                  <p:embed/>
                </p:oleObj>
              </mc:Choice>
              <mc:Fallback>
                <p:oleObj name="Equation" r:id="rId17" imgW="647640" imgH="457200" progId="Equation.DSMT4">
                  <p:embed/>
                  <p:pic>
                    <p:nvPicPr>
                      <p:cNvPr id="0" name="Object 10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874125" y="4306889"/>
                        <a:ext cx="1149350" cy="808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8" name="TextBox 18"/>
          <p:cNvSpPr txBox="1">
            <a:spLocks noChangeArrowheads="1"/>
          </p:cNvSpPr>
          <p:nvPr/>
        </p:nvSpPr>
        <p:spPr bwMode="auto">
          <a:xfrm>
            <a:off x="787755" y="5373213"/>
            <a:ext cx="10219163" cy="646112"/>
          </a:xfrm>
          <a:prstGeom prst="rect">
            <a:avLst/>
          </a:prstGeom>
          <a:noFill/>
          <a:ln w="9525">
            <a:noFill/>
            <a:miter lim="800000"/>
            <a:headEnd/>
            <a:tailEnd/>
          </a:ln>
        </p:spPr>
        <p:txBody>
          <a:bodyPr wrap="square">
            <a:spAutoFit/>
          </a:bodyPr>
          <a:lstStyle/>
          <a:p>
            <a:r>
              <a:rPr lang="en-US" b="0" dirty="0"/>
              <a:t>Advantage of polar coordinates: The poles and branch points are located at a fixed position in the complex </a:t>
            </a:r>
            <a:r>
              <a:rPr lang="en-US" b="0" i="1" dirty="0">
                <a:latin typeface="Times New Roman" pitchFamily="18" charset="0"/>
                <a:cs typeface="Times New Roman" pitchFamily="18" charset="0"/>
              </a:rPr>
              <a:t>k</a:t>
            </a:r>
            <a:r>
              <a:rPr lang="en-US" b="0" i="1" baseline="-25000" dirty="0">
                <a:latin typeface="Times New Roman" pitchFamily="18" charset="0"/>
                <a:cs typeface="Times New Roman" pitchFamily="18" charset="0"/>
              </a:rPr>
              <a:t>t</a:t>
            </a:r>
            <a:r>
              <a:rPr lang="en-US" b="0" dirty="0"/>
              <a:t> plane.</a:t>
            </a:r>
          </a:p>
        </p:txBody>
      </p:sp>
      <p:sp>
        <p:nvSpPr>
          <p:cNvPr id="20" name="Slide Number Placeholder 19"/>
          <p:cNvSpPr>
            <a:spLocks noGrp="1"/>
          </p:cNvSpPr>
          <p:nvPr>
            <p:ph type="sldNum" sz="quarter" idx="12"/>
          </p:nvPr>
        </p:nvSpPr>
        <p:spPr/>
        <p:txBody>
          <a:bodyPr/>
          <a:lstStyle/>
          <a:p>
            <a:pPr>
              <a:defRPr/>
            </a:pPr>
            <a:endParaRPr lang="en-US"/>
          </a:p>
          <a:p>
            <a:pPr>
              <a:defRPr/>
            </a:pPr>
            <a:fld id="{7B5E1397-D3E8-481C-9869-380B5BCD8122}" type="slidenum">
              <a:rPr lang="en-US" smtClean="0"/>
              <a:pPr>
                <a:defRPr/>
              </a:pPr>
              <a:t>8</a:t>
            </a:fld>
            <a:endParaRPr lang="en-US" dirty="0"/>
          </a:p>
        </p:txBody>
      </p:sp>
      <p:graphicFrame>
        <p:nvGraphicFramePr>
          <p:cNvPr id="6165" name="Object 30"/>
          <p:cNvGraphicFramePr>
            <a:graphicFrameLocks noChangeAspect="1"/>
          </p:cNvGraphicFramePr>
          <p:nvPr/>
        </p:nvGraphicFramePr>
        <p:xfrm>
          <a:off x="6739847" y="5991228"/>
          <a:ext cx="1939925" cy="582613"/>
        </p:xfrm>
        <a:graphic>
          <a:graphicData uri="http://schemas.openxmlformats.org/presentationml/2006/ole">
            <mc:AlternateContent xmlns:mc="http://schemas.openxmlformats.org/markup-compatibility/2006">
              <mc:Choice xmlns:v="urn:schemas-microsoft-com:vml" Requires="v">
                <p:oleObj spid="_x0000_s6194" name="Equation" r:id="rId19" imgW="1054080" imgH="317160" progId="Equation.DSMT4">
                  <p:embed/>
                </p:oleObj>
              </mc:Choice>
              <mc:Fallback>
                <p:oleObj name="Equation" r:id="rId19" imgW="1054080" imgH="317160" progId="Equation.DSMT4">
                  <p:embed/>
                  <p:pic>
                    <p:nvPicPr>
                      <p:cNvPr id="0" name="Object 3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739847" y="5991228"/>
                        <a:ext cx="1939925" cy="582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TextBox 21"/>
          <p:cNvSpPr txBox="1"/>
          <p:nvPr/>
        </p:nvSpPr>
        <p:spPr>
          <a:xfrm>
            <a:off x="2520287" y="2279176"/>
            <a:ext cx="2786340" cy="369332"/>
          </a:xfrm>
          <a:prstGeom prst="rect">
            <a:avLst/>
          </a:prstGeom>
          <a:noFill/>
        </p:spPr>
        <p:txBody>
          <a:bodyPr wrap="none" rtlCol="0">
            <a:spAutoFit/>
          </a:bodyPr>
          <a:lstStyle/>
          <a:p>
            <a:pPr algn="ctr"/>
            <a:r>
              <a:rPr lang="en-US" b="0" dirty="0"/>
              <a:t>(</a:t>
            </a:r>
            <a:r>
              <a:rPr lang="en-US" b="0" i="1" dirty="0" err="1">
                <a:latin typeface="Times New Roman" pitchFamily="18" charset="0"/>
                <a:cs typeface="Times New Roman" pitchFamily="18" charset="0"/>
              </a:rPr>
              <a:t>k</a:t>
            </a:r>
            <a:r>
              <a:rPr lang="en-US" b="0" i="1" baseline="-25000" dirty="0" err="1">
                <a:latin typeface="Times New Roman" pitchFamily="18" charset="0"/>
                <a:cs typeface="Times New Roman" pitchFamily="18" charset="0"/>
              </a:rPr>
              <a:t>t</a:t>
            </a:r>
            <a:r>
              <a:rPr lang="en-US" b="0" dirty="0"/>
              <a:t> is also often called </a:t>
            </a:r>
            <a:r>
              <a:rPr lang="en-US" b="0" i="1" dirty="0">
                <a:latin typeface="Times New Roman" pitchFamily="18" charset="0"/>
                <a:cs typeface="Times New Roman" pitchFamily="18" charset="0"/>
              </a:rPr>
              <a:t>k</a:t>
            </a:r>
            <a:r>
              <a:rPr lang="en-US" b="0" i="1" baseline="-25000" dirty="0">
                <a:latin typeface="Times New Roman" pitchFamily="18" charset="0"/>
                <a:cs typeface="Times New Roman" pitchFamily="18" charset="0"/>
                <a:sym typeface="Symbol"/>
              </a:rPr>
              <a:t></a:t>
            </a:r>
            <a:r>
              <a:rPr lang="en-US" b="0" dirty="0">
                <a:sym typeface="Symbol"/>
              </a:rPr>
              <a:t>)</a:t>
            </a:r>
            <a:endParaRPr lang="en-US" b="0" dirty="0"/>
          </a:p>
        </p:txBody>
      </p:sp>
      <p:graphicFrame>
        <p:nvGraphicFramePr>
          <p:cNvPr id="3" name="Object 2">
            <a:extLst>
              <a:ext uri="{FF2B5EF4-FFF2-40B4-BE49-F238E27FC236}">
                <a16:creationId xmlns:a16="http://schemas.microsoft.com/office/drawing/2014/main" id="{CF61234F-D388-4C8B-A970-D32B5CCD1BFC}"/>
              </a:ext>
            </a:extLst>
          </p:cNvPr>
          <p:cNvGraphicFramePr>
            <a:graphicFrameLocks noChangeAspect="1"/>
          </p:cNvGraphicFramePr>
          <p:nvPr>
            <p:extLst>
              <p:ext uri="{D42A27DB-BD31-4B8C-83A1-F6EECF244321}">
                <p14:modId xmlns:p14="http://schemas.microsoft.com/office/powerpoint/2010/main" val="2872251479"/>
              </p:ext>
            </p:extLst>
          </p:nvPr>
        </p:nvGraphicFramePr>
        <p:xfrm>
          <a:off x="4447087" y="6081712"/>
          <a:ext cx="1694951" cy="452437"/>
        </p:xfrm>
        <a:graphic>
          <a:graphicData uri="http://schemas.openxmlformats.org/presentationml/2006/ole">
            <mc:AlternateContent xmlns:mc="http://schemas.openxmlformats.org/markup-compatibility/2006">
              <mc:Choice xmlns:v="urn:schemas-microsoft-com:vml" Requires="v">
                <p:oleObj spid="_x0000_s6195" name="Equation" r:id="rId21" imgW="1091880" imgH="291960" progId="Equation.DSMT4">
                  <p:embed/>
                </p:oleObj>
              </mc:Choice>
              <mc:Fallback>
                <p:oleObj name="Equation" r:id="rId21" imgW="1091880" imgH="291960" progId="Equation.DSMT4">
                  <p:embed/>
                  <p:pic>
                    <p:nvPicPr>
                      <p:cNvPr id="0" name=""/>
                      <p:cNvPicPr/>
                      <p:nvPr/>
                    </p:nvPicPr>
                    <p:blipFill>
                      <a:blip r:embed="rId22"/>
                      <a:stretch>
                        <a:fillRect/>
                      </a:stretch>
                    </p:blipFill>
                    <p:spPr>
                      <a:xfrm>
                        <a:off x="4447087" y="6081712"/>
                        <a:ext cx="1694951" cy="452437"/>
                      </a:xfrm>
                      <a:prstGeom prst="rect">
                        <a:avLst/>
                      </a:prstGeom>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ChangeArrowheads="1"/>
          </p:cNvSpPr>
          <p:nvPr/>
        </p:nvSpPr>
        <p:spPr bwMode="auto">
          <a:xfrm>
            <a:off x="1524000" y="-184666"/>
            <a:ext cx="184731" cy="369332"/>
          </a:xfrm>
          <a:prstGeom prst="rect">
            <a:avLst/>
          </a:prstGeom>
          <a:noFill/>
          <a:ln w="9525">
            <a:noFill/>
            <a:miter lim="800000"/>
            <a:headEnd/>
            <a:tailEnd/>
          </a:ln>
        </p:spPr>
        <p:txBody>
          <a:bodyPr wrap="none" anchor="ctr">
            <a:spAutoFit/>
          </a:bodyPr>
          <a:lstStyle/>
          <a:p>
            <a:endParaRPr lang="en-US"/>
          </a:p>
        </p:txBody>
      </p:sp>
      <p:graphicFrame>
        <p:nvGraphicFramePr>
          <p:cNvPr id="7170" name="Object 5"/>
          <p:cNvGraphicFramePr>
            <a:graphicFrameLocks noChangeAspect="1"/>
          </p:cNvGraphicFramePr>
          <p:nvPr>
            <p:extLst>
              <p:ext uri="{D42A27DB-BD31-4B8C-83A1-F6EECF244321}">
                <p14:modId xmlns:p14="http://schemas.microsoft.com/office/powerpoint/2010/main" val="3389924001"/>
              </p:ext>
            </p:extLst>
          </p:nvPr>
        </p:nvGraphicFramePr>
        <p:xfrm>
          <a:off x="2095047" y="3360285"/>
          <a:ext cx="7893050" cy="1350962"/>
        </p:xfrm>
        <a:graphic>
          <a:graphicData uri="http://schemas.openxmlformats.org/presentationml/2006/ole">
            <mc:AlternateContent xmlns:mc="http://schemas.openxmlformats.org/markup-compatibility/2006">
              <mc:Choice xmlns:v="urn:schemas-microsoft-com:vml" Requires="v">
                <p:oleObj spid="_x0000_s7182" name="Equation" r:id="rId3" imgW="4609800" imgH="787320" progId="Equation.DSMT4">
                  <p:embed/>
                </p:oleObj>
              </mc:Choice>
              <mc:Fallback>
                <p:oleObj name="Equation" r:id="rId3" imgW="4609800" imgH="787320" progId="Equation.DSMT4">
                  <p:embed/>
                  <p:pic>
                    <p:nvPicPr>
                      <p:cNvPr id="0" name="Object 5"/>
                      <p:cNvPicPr>
                        <a:picLocks noChangeAspect="1" noChangeArrowheads="1"/>
                      </p:cNvPicPr>
                      <p:nvPr/>
                    </p:nvPicPr>
                    <p:blipFill>
                      <a:blip r:embed="rId4"/>
                      <a:srcRect/>
                      <a:stretch>
                        <a:fillRect/>
                      </a:stretch>
                    </p:blipFill>
                    <p:spPr bwMode="auto">
                      <a:xfrm>
                        <a:off x="2095047" y="3360285"/>
                        <a:ext cx="7893050" cy="1350962"/>
                      </a:xfrm>
                      <a:prstGeom prst="rect">
                        <a:avLst/>
                      </a:prstGeom>
                      <a:solidFill>
                        <a:srgbClr val="CCFFFF"/>
                      </a:solidFill>
                    </p:spPr>
                  </p:pic>
                </p:oleObj>
              </mc:Fallback>
            </mc:AlternateContent>
          </a:graphicData>
        </a:graphic>
      </p:graphicFrame>
      <p:graphicFrame>
        <p:nvGraphicFramePr>
          <p:cNvPr id="7171" name="Object 7"/>
          <p:cNvGraphicFramePr>
            <a:graphicFrameLocks noChangeAspect="1"/>
          </p:cNvGraphicFramePr>
          <p:nvPr>
            <p:extLst>
              <p:ext uri="{D42A27DB-BD31-4B8C-83A1-F6EECF244321}">
                <p14:modId xmlns:p14="http://schemas.microsoft.com/office/powerpoint/2010/main" val="3855049430"/>
              </p:ext>
            </p:extLst>
          </p:nvPr>
        </p:nvGraphicFramePr>
        <p:xfrm>
          <a:off x="4738522" y="5520133"/>
          <a:ext cx="3357563" cy="1023938"/>
        </p:xfrm>
        <a:graphic>
          <a:graphicData uri="http://schemas.openxmlformats.org/presentationml/2006/ole">
            <mc:AlternateContent xmlns:mc="http://schemas.openxmlformats.org/markup-compatibility/2006">
              <mc:Choice xmlns:v="urn:schemas-microsoft-com:vml" Requires="v">
                <p:oleObj spid="_x0000_s7183" name="Equation" r:id="rId5" imgW="1549080" imgH="469800" progId="Equation.DSMT4">
                  <p:embed/>
                </p:oleObj>
              </mc:Choice>
              <mc:Fallback>
                <p:oleObj name="Equation" r:id="rId5" imgW="1549080" imgH="4698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8522" y="5520133"/>
                        <a:ext cx="3357563" cy="1023938"/>
                      </a:xfrm>
                      <a:prstGeom prst="rect">
                        <a:avLst/>
                      </a:prstGeom>
                      <a:solidFill>
                        <a:srgbClr val="CCFFFF"/>
                      </a:solidFill>
                    </p:spPr>
                  </p:pic>
                </p:oleObj>
              </mc:Fallback>
            </mc:AlternateContent>
          </a:graphicData>
        </a:graphic>
      </p:graphicFrame>
      <p:sp>
        <p:nvSpPr>
          <p:cNvPr id="436233" name="Rectangle 9"/>
          <p:cNvSpPr>
            <a:spLocks noChangeArrowheads="1"/>
          </p:cNvSpPr>
          <p:nvPr/>
        </p:nvSpPr>
        <p:spPr bwMode="auto">
          <a:xfrm>
            <a:off x="3046639" y="235858"/>
            <a:ext cx="5829300" cy="4730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Polar Coordinates (cont.)</a:t>
            </a:r>
          </a:p>
        </p:txBody>
      </p:sp>
      <p:graphicFrame>
        <p:nvGraphicFramePr>
          <p:cNvPr id="7172" name="Object 12"/>
          <p:cNvGraphicFramePr>
            <a:graphicFrameLocks noGrp="1" noChangeAspect="1"/>
          </p:cNvGraphicFramePr>
          <p:nvPr>
            <p:ph/>
            <p:extLst>
              <p:ext uri="{D42A27DB-BD31-4B8C-83A1-F6EECF244321}">
                <p14:modId xmlns:p14="http://schemas.microsoft.com/office/powerpoint/2010/main" val="3779369920"/>
              </p:ext>
            </p:extLst>
          </p:nvPr>
        </p:nvGraphicFramePr>
        <p:xfrm>
          <a:off x="2134572" y="1514594"/>
          <a:ext cx="8393112" cy="939800"/>
        </p:xfrm>
        <a:graphic>
          <a:graphicData uri="http://schemas.openxmlformats.org/presentationml/2006/ole">
            <mc:AlternateContent xmlns:mc="http://schemas.openxmlformats.org/markup-compatibility/2006">
              <mc:Choice xmlns:v="urn:schemas-microsoft-com:vml" Requires="v">
                <p:oleObj spid="_x0000_s7184" name="Equation" r:id="rId7" imgW="4991040" imgH="558720" progId="Equation.DSMT4">
                  <p:embed/>
                </p:oleObj>
              </mc:Choice>
              <mc:Fallback>
                <p:oleObj name="Equation" r:id="rId7" imgW="4991040" imgH="558720" progId="Equation.DSMT4">
                  <p:embed/>
                  <p:pic>
                    <p:nvPicPr>
                      <p:cNvPr id="0" name="Object 12"/>
                      <p:cNvPicPr>
                        <a:picLocks noChangeAspect="1" noChangeArrowheads="1"/>
                      </p:cNvPicPr>
                      <p:nvPr/>
                    </p:nvPicPr>
                    <p:blipFill>
                      <a:blip r:embed="rId8"/>
                      <a:srcRect/>
                      <a:stretch>
                        <a:fillRect/>
                      </a:stretch>
                    </p:blipFill>
                    <p:spPr bwMode="auto">
                      <a:xfrm>
                        <a:off x="2134572" y="1514594"/>
                        <a:ext cx="8393112" cy="939800"/>
                      </a:xfrm>
                      <a:prstGeom prst="rect">
                        <a:avLst/>
                      </a:prstGeom>
                      <a:noFill/>
                      <a:extLst>
                        <a:ext uri="{909E8E84-426E-40DD-AFC4-6F175D3DCCD1}">
                          <a14:hiddenFill xmlns:a14="http://schemas.microsoft.com/office/drawing/2010/main">
                            <a:solidFill>
                              <a:srgbClr val="FFFF66"/>
                            </a:solidFill>
                          </a14:hiddenFill>
                        </a:ext>
                      </a:extLst>
                    </p:spPr>
                  </p:pic>
                </p:oleObj>
              </mc:Fallback>
            </mc:AlternateContent>
          </a:graphicData>
        </a:graphic>
      </p:graphicFrame>
      <p:sp>
        <p:nvSpPr>
          <p:cNvPr id="7177" name="Rectangle 14"/>
          <p:cNvSpPr>
            <a:spLocks noChangeArrowheads="1"/>
          </p:cNvSpPr>
          <p:nvPr/>
        </p:nvSpPr>
        <p:spPr bwMode="auto">
          <a:xfrm>
            <a:off x="1228987" y="1087439"/>
            <a:ext cx="2094243" cy="307777"/>
          </a:xfrm>
          <a:prstGeom prst="rect">
            <a:avLst/>
          </a:prstGeom>
          <a:noFill/>
          <a:ln w="9525">
            <a:noFill/>
            <a:miter lim="800000"/>
            <a:headEnd/>
            <a:tailEnd/>
          </a:ln>
        </p:spPr>
        <p:txBody>
          <a:bodyPr wrap="square" lIns="0" tIns="0" rIns="0" bIns="0">
            <a:spAutoFit/>
          </a:bodyPr>
          <a:lstStyle/>
          <a:p>
            <a:pPr>
              <a:spcBef>
                <a:spcPct val="20000"/>
              </a:spcBef>
            </a:pPr>
            <a:r>
              <a:rPr lang="en-US" sz="2000" b="0" dirty="0">
                <a:solidFill>
                  <a:srgbClr val="0000FF"/>
                </a:solidFill>
              </a:rPr>
              <a:t>Hence, we have:</a:t>
            </a:r>
          </a:p>
        </p:txBody>
      </p:sp>
      <p:sp>
        <p:nvSpPr>
          <p:cNvPr id="7178" name="Rectangle 15"/>
          <p:cNvSpPr>
            <a:spLocks noChangeArrowheads="1"/>
          </p:cNvSpPr>
          <p:nvPr/>
        </p:nvSpPr>
        <p:spPr bwMode="auto">
          <a:xfrm>
            <a:off x="1983922" y="5045529"/>
            <a:ext cx="4049713" cy="274638"/>
          </a:xfrm>
          <a:prstGeom prst="rect">
            <a:avLst/>
          </a:prstGeom>
          <a:noFill/>
          <a:ln w="9525">
            <a:noFill/>
            <a:miter lim="800000"/>
            <a:headEnd/>
            <a:tailEnd/>
          </a:ln>
        </p:spPr>
        <p:txBody>
          <a:bodyPr wrap="none" lIns="0" tIns="0" rIns="0" bIns="0">
            <a:spAutoFit/>
          </a:bodyPr>
          <a:lstStyle/>
          <a:p>
            <a:pPr>
              <a:lnSpc>
                <a:spcPct val="90000"/>
              </a:lnSpc>
              <a:spcBef>
                <a:spcPct val="20000"/>
              </a:spcBef>
            </a:pPr>
            <a:r>
              <a:rPr lang="en-US" sz="2000" b="0" dirty="0">
                <a:solidFill>
                  <a:srgbClr val="0000FF"/>
                </a:solidFill>
              </a:rPr>
              <a:t>This is in the following general form:</a:t>
            </a:r>
          </a:p>
        </p:txBody>
      </p:sp>
      <p:sp>
        <p:nvSpPr>
          <p:cNvPr id="11" name="Slide Number Placeholder 10"/>
          <p:cNvSpPr>
            <a:spLocks noGrp="1"/>
          </p:cNvSpPr>
          <p:nvPr>
            <p:ph type="sldNum" sz="quarter" idx="12"/>
          </p:nvPr>
        </p:nvSpPr>
        <p:spPr/>
        <p:txBody>
          <a:bodyPr/>
          <a:lstStyle/>
          <a:p>
            <a:pPr>
              <a:defRPr/>
            </a:pPr>
            <a:endParaRPr lang="en-US"/>
          </a:p>
          <a:p>
            <a:pPr>
              <a:defRPr/>
            </a:pPr>
            <a:fld id="{C9FB92A4-A160-45D7-B094-84FB44ED86C4}" type="slidenum">
              <a:rPr lang="en-US" smtClean="0"/>
              <a:pPr>
                <a:defRPr/>
              </a:pPr>
              <a:t>9</a:t>
            </a:fld>
            <a:endParaRPr lang="en-US" dirty="0"/>
          </a:p>
        </p:txBody>
      </p:sp>
      <p:sp>
        <p:nvSpPr>
          <p:cNvPr id="12" name="Down Arrow 11"/>
          <p:cNvSpPr/>
          <p:nvPr/>
        </p:nvSpPr>
        <p:spPr bwMode="auto">
          <a:xfrm>
            <a:off x="5910944" y="2525487"/>
            <a:ext cx="326571" cy="489857"/>
          </a:xfrm>
          <a:prstGeom prst="downArrow">
            <a:avLst/>
          </a:prstGeom>
          <a:solidFill>
            <a:srgbClr val="00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2650</TotalTime>
  <Words>1105</Words>
  <Application>Microsoft Office PowerPoint</Application>
  <PresentationFormat>Widescreen</PresentationFormat>
  <Paragraphs>205</Paragraphs>
  <Slides>29</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6" baseType="lpstr">
      <vt:lpstr>Arial</vt:lpstr>
      <vt:lpstr>Symbol</vt:lpstr>
      <vt:lpstr>Times New Roman</vt:lpstr>
      <vt:lpstr>Wingdings</vt:lpstr>
      <vt:lpstr>Default Design</vt:lpstr>
      <vt:lpstr>MathType 7.0 Equation</vt:lpstr>
      <vt:lpstr>Equation</vt:lpstr>
      <vt:lpstr>PowerPoint Presentation</vt:lpstr>
      <vt:lpstr>Overview</vt:lpstr>
      <vt:lpstr>Patch Fields</vt:lpstr>
      <vt:lpstr>Patch Fields (cont.)</vt:lpstr>
      <vt:lpstr>Patch Fields (cont.)</vt:lpstr>
      <vt:lpstr>Patch Fields (cont.)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6</dc:title>
  <dc:creator>lgiles</dc:creator>
  <cp:lastModifiedBy>Jackson, David R</cp:lastModifiedBy>
  <cp:revision>415</cp:revision>
  <dcterms:created xsi:type="dcterms:W3CDTF">2006-06-22T19:04:50Z</dcterms:created>
  <dcterms:modified xsi:type="dcterms:W3CDTF">2024-11-07T02:06:40Z</dcterms:modified>
</cp:coreProperties>
</file>