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3" r:id="rId2"/>
    <p:sldId id="360" r:id="rId3"/>
    <p:sldId id="418" r:id="rId4"/>
    <p:sldId id="417" r:id="rId5"/>
    <p:sldId id="416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9" r:id="rId1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DDDDDD"/>
    <a:srgbClr val="FF3300"/>
    <a:srgbClr val="FFFF66"/>
    <a:srgbClr val="00FF00"/>
    <a:srgbClr val="F7EFFF"/>
    <a:srgbClr val="F0E1FF"/>
    <a:srgbClr val="CC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30" d="100"/>
          <a:sy n="130" d="100"/>
        </p:scale>
        <p:origin x="2352" y="6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4558975-14D9-4064-9C7E-499B6530D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9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9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 smtClean="0"/>
            </a:lvl1pPr>
          </a:lstStyle>
          <a:p>
            <a:pPr>
              <a:defRPr/>
            </a:pPr>
            <a:fld id="{024F4B99-A666-450D-977C-65232B111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7B1C30B-447A-41C1-9C65-81D72C1487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3BDCE46-910A-4B60-9564-B04C12101F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504A9EC-807C-4B30-94A1-014A2D8F38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3673BF0-E63C-40FB-972E-DED1B01FCD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D4C30C1-7ED8-43D8-BA2B-7BEC9400C8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ADB0FA0-6A3A-48A2-9938-EDA76B3D0D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0C09FE2-4886-4833-B0A0-6A3A1A46C9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0A3A7F0-3E92-4E53-B103-76FE46F64C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8708337-7BA7-47E8-905D-6B046CBD0F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1276C2E-9034-4F4C-8000-B8EC121B3C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610AF36-50B4-4336-9FDA-A7CDB2F6AB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3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1.bin"/><Relationship Id="rId3" Type="http://schemas.openxmlformats.org/officeDocument/2006/relationships/image" Target="../media/image44.wmf"/><Relationship Id="rId21" Type="http://schemas.openxmlformats.org/officeDocument/2006/relationships/image" Target="../media/image53.wmf"/><Relationship Id="rId7" Type="http://schemas.openxmlformats.org/officeDocument/2006/relationships/image" Target="../media/image46.e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1.wmf"/><Relationship Id="rId2" Type="http://schemas.openxmlformats.org/officeDocument/2006/relationships/oleObject" Target="../embeddings/oleObject43.bin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emf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0.bin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8199695" y="4646999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24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2295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4" y="3730155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ADB0FA0-6A3A-48A2-9938-EDA76B3D0D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28900" y="271464"/>
            <a:ext cx="71882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Powers and Efficiency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011224"/>
              </p:ext>
            </p:extLst>
          </p:nvPr>
        </p:nvGraphicFramePr>
        <p:xfrm>
          <a:off x="4090988" y="1379538"/>
          <a:ext cx="37814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7680" imgH="482400" progId="Equation.DSMT4">
                  <p:embed/>
                </p:oleObj>
              </mc:Choice>
              <mc:Fallback>
                <p:oleObj name="Equation" r:id="rId2" imgW="177768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1379538"/>
                        <a:ext cx="3781425" cy="1035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804785"/>
              </p:ext>
            </p:extLst>
          </p:nvPr>
        </p:nvGraphicFramePr>
        <p:xfrm>
          <a:off x="3733801" y="3016251"/>
          <a:ext cx="4652963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240" imgH="469800" progId="Equation.DSMT4">
                  <p:embed/>
                </p:oleObj>
              </mc:Choice>
              <mc:Fallback>
                <p:oleObj name="Equation" r:id="rId4" imgW="2019240" imgH="469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1" y="3016251"/>
                        <a:ext cx="4652963" cy="10779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615284"/>
              </p:ext>
            </p:extLst>
          </p:nvPr>
        </p:nvGraphicFramePr>
        <p:xfrm>
          <a:off x="4824413" y="4797425"/>
          <a:ext cx="2341562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440" imgH="469800" progId="Equation.DSMT4">
                  <p:embed/>
                </p:oleObj>
              </mc:Choice>
              <mc:Fallback>
                <p:oleObj name="Equation" r:id="rId6" imgW="90144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4797425"/>
                        <a:ext cx="2341562" cy="12255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Powers and Efficiency (cont.)</a:t>
            </a:r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2593975" y="1216025"/>
            <a:ext cx="17399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b="0">
                <a:solidFill>
                  <a:srgbClr val="0000FF"/>
                </a:solidFill>
              </a:rPr>
              <a:t>Alternatively,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345919"/>
              </p:ext>
            </p:extLst>
          </p:nvPr>
        </p:nvGraphicFramePr>
        <p:xfrm>
          <a:off x="4980984" y="1332694"/>
          <a:ext cx="1660525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080" imgH="457200" progId="Equation.DSMT4">
                  <p:embed/>
                </p:oleObj>
              </mc:Choice>
              <mc:Fallback>
                <p:oleObj name="Equation" r:id="rId2" imgW="62208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0984" y="1332694"/>
                        <a:ext cx="1660525" cy="12271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321086"/>
              </p:ext>
            </p:extLst>
          </p:nvPr>
        </p:nvGraphicFramePr>
        <p:xfrm>
          <a:off x="3731857" y="4316365"/>
          <a:ext cx="43434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03240" imgH="469800" progId="Equation.DSMT4">
                  <p:embed/>
                </p:oleObj>
              </mc:Choice>
              <mc:Fallback>
                <p:oleObj name="Equation" r:id="rId4" imgW="180324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857" y="4316365"/>
                        <a:ext cx="4343400" cy="11398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730154" y="5949549"/>
            <a:ext cx="10583839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total radiated power (space + surface wave) comes from integrating along the rectangular path shown on the next slide.</a:t>
            </a:r>
          </a:p>
        </p:txBody>
      </p:sp>
      <p:graphicFrame>
        <p:nvGraphicFramePr>
          <p:cNvPr id="92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364251"/>
              </p:ext>
            </p:extLst>
          </p:nvPr>
        </p:nvGraphicFramePr>
        <p:xfrm>
          <a:off x="3889375" y="2911475"/>
          <a:ext cx="37814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77680" imgH="482400" progId="Equation.DSMT4">
                  <p:embed/>
                </p:oleObj>
              </mc:Choice>
              <mc:Fallback>
                <p:oleObj name="Equation" r:id="rId6" imgW="177768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2911475"/>
                        <a:ext cx="3781425" cy="1035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6960" y="149581"/>
            <a:ext cx="872091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Space-Wave Power and Total Radiated Power</a:t>
            </a:r>
          </a:p>
        </p:txBody>
      </p:sp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146570"/>
              </p:ext>
            </p:extLst>
          </p:nvPr>
        </p:nvGraphicFramePr>
        <p:xfrm>
          <a:off x="5228919" y="4952681"/>
          <a:ext cx="327660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469800" progId="Equation.DSMT4">
                  <p:embed/>
                </p:oleObj>
              </mc:Choice>
              <mc:Fallback>
                <p:oleObj name="Equation" r:id="rId2" imgW="1803240" imgH="4698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8919" y="4952681"/>
                        <a:ext cx="3276600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1024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900126"/>
              </p:ext>
            </p:extLst>
          </p:nvPr>
        </p:nvGraphicFramePr>
        <p:xfrm>
          <a:off x="929304" y="5556392"/>
          <a:ext cx="330517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7680" imgH="482400" progId="Equation.DSMT4">
                  <p:embed/>
                </p:oleObj>
              </mc:Choice>
              <mc:Fallback>
                <p:oleObj name="Equation" r:id="rId4" imgW="177768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304" y="5556392"/>
                        <a:ext cx="3305175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Line 34"/>
          <p:cNvSpPr>
            <a:spLocks noChangeShapeType="1"/>
          </p:cNvSpPr>
          <p:nvPr/>
        </p:nvSpPr>
        <p:spPr bwMode="auto">
          <a:xfrm flipV="1">
            <a:off x="1956180" y="3200399"/>
            <a:ext cx="2017594" cy="226780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2E26A-CEEE-1A8E-EDBF-D9F50AE80629}"/>
              </a:ext>
            </a:extLst>
          </p:cNvPr>
          <p:cNvSpPr txBox="1"/>
          <p:nvPr/>
        </p:nvSpPr>
        <p:spPr>
          <a:xfrm>
            <a:off x="6564575" y="1337481"/>
            <a:ext cx="4892721" cy="646331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This method does </a:t>
            </a:r>
            <a:r>
              <a:rPr lang="en-US" b="0" u="sng" dirty="0"/>
              <a:t>not</a:t>
            </a:r>
            <a:r>
              <a:rPr lang="en-US" b="0" dirty="0"/>
              <a:t> require calculating the residue of the SW pole.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402297"/>
              </p:ext>
            </p:extLst>
          </p:nvPr>
        </p:nvGraphicFramePr>
        <p:xfrm>
          <a:off x="8274050" y="3298825"/>
          <a:ext cx="16621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61350" imgH="1228639" progId="Equation.DSMT4">
                  <p:embed/>
                </p:oleObj>
              </mc:Choice>
              <mc:Fallback>
                <p:oleObj name="Equation" r:id="rId6" imgW="1661350" imgH="12286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4050" y="3298825"/>
                        <a:ext cx="1662113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818375A-598D-6447-55DF-F14376C2E8EF}"/>
              </a:ext>
            </a:extLst>
          </p:cNvPr>
          <p:cNvGrpSpPr/>
          <p:nvPr/>
        </p:nvGrpSpPr>
        <p:grpSpPr>
          <a:xfrm>
            <a:off x="1881804" y="1105777"/>
            <a:ext cx="5335588" cy="3786945"/>
            <a:chOff x="1881804" y="1105777"/>
            <a:chExt cx="5335588" cy="3786945"/>
          </a:xfrm>
        </p:grpSpPr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H="1" flipV="1">
              <a:off x="5120183" y="2709080"/>
              <a:ext cx="900754" cy="21836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8"/>
            <p:cNvSpPr>
              <a:spLocks noChangeShapeType="1"/>
            </p:cNvSpPr>
            <p:nvPr/>
          </p:nvSpPr>
          <p:spPr bwMode="auto">
            <a:xfrm flipH="1" flipV="1">
              <a:off x="3534392" y="1956892"/>
              <a:ext cx="0" cy="2693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9"/>
            <p:cNvSpPr>
              <a:spLocks noChangeShapeType="1"/>
            </p:cNvSpPr>
            <p:nvPr/>
          </p:nvSpPr>
          <p:spPr bwMode="auto">
            <a:xfrm rot="5400000" flipH="1" flipV="1">
              <a:off x="4048742" y="1031379"/>
              <a:ext cx="0" cy="43338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3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3932996"/>
                </p:ext>
              </p:extLst>
            </p:nvPr>
          </p:nvGraphicFramePr>
          <p:xfrm>
            <a:off x="6469679" y="2977654"/>
            <a:ext cx="747713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42720" imgH="228600" progId="Equation.DSMT4">
                    <p:embed/>
                  </p:oleObj>
                </mc:Choice>
                <mc:Fallback>
                  <p:oleObj name="Equation" r:id="rId8" imgW="342720" imgH="2286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69679" y="2977654"/>
                          <a:ext cx="747713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4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742812"/>
                </p:ext>
              </p:extLst>
            </p:nvPr>
          </p:nvGraphicFramePr>
          <p:xfrm>
            <a:off x="3246083" y="1105777"/>
            <a:ext cx="735013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42720" imgH="228600" progId="Equation.DSMT4">
                    <p:embed/>
                  </p:oleObj>
                </mc:Choice>
                <mc:Fallback>
                  <p:oleObj name="Equation" r:id="rId10" imgW="34272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6083" y="1105777"/>
                          <a:ext cx="735013" cy="488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7" name="Line 12"/>
            <p:cNvSpPr>
              <a:spLocks noChangeShapeType="1"/>
            </p:cNvSpPr>
            <p:nvPr/>
          </p:nvSpPr>
          <p:spPr bwMode="auto">
            <a:xfrm flipH="1">
              <a:off x="4270992" y="3107829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3"/>
            <p:cNvSpPr>
              <a:spLocks noChangeShapeType="1"/>
            </p:cNvSpPr>
            <p:nvPr/>
          </p:nvSpPr>
          <p:spPr bwMode="auto">
            <a:xfrm flipH="1">
              <a:off x="5680692" y="3107829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2853112"/>
                </p:ext>
              </p:extLst>
            </p:nvPr>
          </p:nvGraphicFramePr>
          <p:xfrm>
            <a:off x="4359892" y="3238004"/>
            <a:ext cx="3587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64880" imgH="228600" progId="Equation.DSMT4">
                    <p:embed/>
                  </p:oleObj>
                </mc:Choice>
                <mc:Fallback>
                  <p:oleObj name="Equation" r:id="rId12" imgW="1648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9892" y="3238004"/>
                          <a:ext cx="3587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2221680"/>
                </p:ext>
              </p:extLst>
            </p:nvPr>
          </p:nvGraphicFramePr>
          <p:xfrm>
            <a:off x="5471142" y="3279279"/>
            <a:ext cx="331788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52280" imgH="228600" progId="Equation.DSMT4">
                    <p:embed/>
                  </p:oleObj>
                </mc:Choice>
                <mc:Fallback>
                  <p:oleObj name="Equation" r:id="rId14" imgW="152280" imgH="2286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1142" y="3279279"/>
                          <a:ext cx="331788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9" name="Oval 16"/>
            <p:cNvSpPr>
              <a:spLocks noChangeArrowheads="1"/>
            </p:cNvSpPr>
            <p:nvPr/>
          </p:nvSpPr>
          <p:spPr bwMode="auto">
            <a:xfrm>
              <a:off x="4207492" y="3139579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60" name="Group 17"/>
            <p:cNvGrpSpPr>
              <a:grpSpLocks/>
            </p:cNvGrpSpPr>
            <p:nvPr/>
          </p:nvGrpSpPr>
          <p:grpSpPr bwMode="auto">
            <a:xfrm flipH="1">
              <a:off x="3572492" y="3211017"/>
              <a:ext cx="674688" cy="1528763"/>
              <a:chOff x="584" y="2893"/>
              <a:chExt cx="425" cy="963"/>
            </a:xfrm>
          </p:grpSpPr>
          <p:sp>
            <p:nvSpPr>
              <p:cNvPr id="10270" name="Freeform 18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19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61" name="Line 26"/>
            <p:cNvSpPr>
              <a:spLocks noChangeShapeType="1"/>
            </p:cNvSpPr>
            <p:nvPr/>
          </p:nvSpPr>
          <p:spPr bwMode="auto">
            <a:xfrm flipH="1">
              <a:off x="3539154" y="2610942"/>
              <a:ext cx="2432050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27"/>
            <p:cNvSpPr>
              <a:spLocks noChangeShapeType="1"/>
            </p:cNvSpPr>
            <p:nvPr/>
          </p:nvSpPr>
          <p:spPr bwMode="auto">
            <a:xfrm flipV="1">
              <a:off x="4424149" y="2607767"/>
              <a:ext cx="448505" cy="57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31"/>
            <p:cNvSpPr>
              <a:spLocks noChangeShapeType="1"/>
            </p:cNvSpPr>
            <p:nvPr/>
          </p:nvSpPr>
          <p:spPr bwMode="auto">
            <a:xfrm flipV="1">
              <a:off x="3535979" y="2583954"/>
              <a:ext cx="0" cy="6143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32"/>
            <p:cNvSpPr>
              <a:spLocks noChangeShapeType="1"/>
            </p:cNvSpPr>
            <p:nvPr/>
          </p:nvSpPr>
          <p:spPr bwMode="auto">
            <a:xfrm flipH="1" flipV="1">
              <a:off x="5945804" y="2606179"/>
              <a:ext cx="0" cy="60374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33"/>
            <p:cNvSpPr>
              <a:spLocks noChangeShapeType="1"/>
            </p:cNvSpPr>
            <p:nvPr/>
          </p:nvSpPr>
          <p:spPr bwMode="auto">
            <a:xfrm rot="16200000" flipV="1">
              <a:off x="3364803" y="2905325"/>
              <a:ext cx="343420" cy="10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34"/>
            <p:cNvSpPr>
              <a:spLocks noChangeShapeType="1"/>
            </p:cNvSpPr>
            <p:nvPr/>
          </p:nvSpPr>
          <p:spPr bwMode="auto">
            <a:xfrm rot="5400000">
              <a:off x="5718885" y="2810422"/>
              <a:ext cx="4582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4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5246819"/>
                </p:ext>
              </p:extLst>
            </p:nvPr>
          </p:nvGraphicFramePr>
          <p:xfrm>
            <a:off x="4526168" y="1954161"/>
            <a:ext cx="365773" cy="436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90440" imgH="228600" progId="Equation.DSMT4">
                    <p:embed/>
                  </p:oleObj>
                </mc:Choice>
                <mc:Fallback>
                  <p:oleObj name="Equation" r:id="rId16" imgW="190440" imgH="2286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6168" y="1954161"/>
                          <a:ext cx="365773" cy="4369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9" name="Text Box 42"/>
            <p:cNvSpPr txBox="1">
              <a:spLocks noChangeArrowheads="1"/>
            </p:cNvSpPr>
            <p:nvPr/>
          </p:nvSpPr>
          <p:spPr bwMode="auto">
            <a:xfrm>
              <a:off x="4661517" y="2941142"/>
              <a:ext cx="3508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sym typeface="Symbol" pitchFamily="18" charset="2"/>
                </a:rPr>
                <a:t></a:t>
              </a:r>
              <a:endParaRPr lang="en-US" sz="2400">
                <a:solidFill>
                  <a:srgbClr val="0000FF"/>
                </a:solidFill>
              </a:endParaRP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 flipH="1">
              <a:off x="3528041" y="3177040"/>
              <a:ext cx="719138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Oval 24"/>
            <p:cNvSpPr>
              <a:spLocks noChangeArrowheads="1"/>
            </p:cNvSpPr>
            <p:nvPr/>
          </p:nvSpPr>
          <p:spPr bwMode="auto">
            <a:xfrm>
              <a:off x="4153849" y="3132163"/>
              <a:ext cx="106528" cy="9155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27"/>
            <p:cNvSpPr>
              <a:spLocks noChangeShapeType="1"/>
            </p:cNvSpPr>
            <p:nvPr/>
          </p:nvSpPr>
          <p:spPr bwMode="auto">
            <a:xfrm flipV="1">
              <a:off x="3716740" y="3176423"/>
              <a:ext cx="448505" cy="578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0" name="Group 17"/>
            <p:cNvGrpSpPr>
              <a:grpSpLocks/>
            </p:cNvGrpSpPr>
            <p:nvPr/>
          </p:nvGrpSpPr>
          <p:grpSpPr bwMode="auto">
            <a:xfrm flipV="1">
              <a:off x="2783197" y="1671094"/>
              <a:ext cx="674688" cy="1528763"/>
              <a:chOff x="584" y="2893"/>
              <a:chExt cx="425" cy="963"/>
            </a:xfrm>
          </p:grpSpPr>
          <p:sp>
            <p:nvSpPr>
              <p:cNvPr id="41" name="Freeform 18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9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2708513" y="3155501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C5D2D5A8-3FFA-2043-5EB4-7C3F53C04F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789048"/>
                </p:ext>
              </p:extLst>
            </p:nvPr>
          </p:nvGraphicFramePr>
          <p:xfrm>
            <a:off x="2984039" y="2649486"/>
            <a:ext cx="326973" cy="420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228600" progId="Equation.DSMT4">
                    <p:embed/>
                  </p:oleObj>
                </mc:Choice>
                <mc:Fallback>
                  <p:oleObj name="Equation" r:id="rId18" imgW="1774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984039" y="2649486"/>
                          <a:ext cx="326973" cy="42039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043C14C1-4F4E-7443-261F-E5B4B79CA4F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1265558"/>
                </p:ext>
              </p:extLst>
            </p:nvPr>
          </p:nvGraphicFramePr>
          <p:xfrm>
            <a:off x="6248399" y="2424112"/>
            <a:ext cx="351503" cy="410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52280" imgH="177480" progId="Equation.DSMT4">
                    <p:embed/>
                  </p:oleObj>
                </mc:Choice>
                <mc:Fallback>
                  <p:oleObj name="Equation" r:id="rId20" imgW="1522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6248399" y="2424112"/>
                          <a:ext cx="351503" cy="4100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6960" y="149581"/>
            <a:ext cx="872091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Efficiency </a:t>
            </a:r>
            <a:r>
              <a:rPr lang="en-US" sz="28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Reults</a:t>
            </a:r>
            <a:endParaRPr lang="en-US" sz="28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24489F-C683-3097-0001-0DD2A07C3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1195620"/>
            <a:ext cx="7721600" cy="49403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731145D-902D-F505-D359-CBF15CA64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6689" y="1346433"/>
            <a:ext cx="6626225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6AFB6E54-88C3-B698-9D2E-76B58243B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543" y="637641"/>
            <a:ext cx="72362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Results: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 Efficiency </a:t>
            </a:r>
            <a:r>
              <a:rPr lang="en-US" sz="1600" dirty="0">
                <a:solidFill>
                  <a:srgbClr val="0000FF"/>
                </a:solidFill>
                <a:latin typeface="Arial" charset="0"/>
              </a:rPr>
              <a:t>(Conductor and dielectric losses are </a:t>
            </a:r>
            <a:r>
              <a:rPr lang="en-US" sz="1600" u="sng" dirty="0">
                <a:solidFill>
                  <a:srgbClr val="0000FF"/>
                </a:solidFill>
                <a:latin typeface="Arial" charset="0"/>
              </a:rPr>
              <a:t>neglected</a:t>
            </a:r>
            <a:r>
              <a:rPr lang="en-US" sz="1600" dirty="0">
                <a:solidFill>
                  <a:srgbClr val="0000FF"/>
                </a:solidFill>
                <a:latin typeface="Arial" charset="0"/>
              </a:rPr>
              <a:t>.)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511D30F-B347-4611-F9D1-042CA90E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3" y="155439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2.2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4A65C068-EC39-3865-F7B4-E71F4EB3A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388" y="3133958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bg2"/>
                </a:solidFill>
                <a:latin typeface="Times New Roman" pitchFamily="18" charset="0"/>
              </a:rPr>
              <a:t>10.8</a:t>
            </a:r>
          </a:p>
        </p:txBody>
      </p:sp>
      <p:graphicFrame>
        <p:nvGraphicFramePr>
          <p:cNvPr id="10" name="Object 1">
            <a:extLst>
              <a:ext uri="{FF2B5EF4-FFF2-40B4-BE49-F238E27FC236}">
                <a16:creationId xmlns:a16="http://schemas.microsoft.com/office/drawing/2014/main" id="{B2A3D0FF-988D-6199-1CEA-B23F145D59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79496" y="3114455"/>
          <a:ext cx="13430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4725" imgH="228501" progId="Equation.DSMT4">
                  <p:embed/>
                </p:oleObj>
              </mc:Choice>
              <mc:Fallback>
                <p:oleObj name="Equation" r:id="rId3" imgW="634725" imgH="228501" progId="Equation.DSMT4">
                  <p:embed/>
                  <p:pic>
                    <p:nvPicPr>
                      <p:cNvPr id="19558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496" y="3114455"/>
                        <a:ext cx="1343025" cy="482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758D1DD0-70A8-2C42-E5D1-E126E7E6D5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8643" y="1644883"/>
          <a:ext cx="5111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091" imgH="177646" progId="Equation.DSMT4">
                  <p:embed/>
                </p:oleObj>
              </mc:Choice>
              <mc:Fallback>
                <p:oleObj name="Equation" r:id="rId5" imgW="241091" imgH="177646" progId="Equation.DSMT4">
                  <p:embed/>
                  <p:pic>
                    <p:nvPicPr>
                      <p:cNvPr id="1955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8643" y="1644883"/>
                        <a:ext cx="511175" cy="374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62A017BC-9B96-D34C-67B2-E2916AD811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1071" y="5595945"/>
          <a:ext cx="858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224" imgH="228501" progId="Equation.DSMT4">
                  <p:embed/>
                </p:oleObj>
              </mc:Choice>
              <mc:Fallback>
                <p:oleObj name="Equation" r:id="rId7" imgW="406224" imgH="228501" progId="Equation.DSMT4">
                  <p:embed/>
                  <p:pic>
                    <p:nvPicPr>
                      <p:cNvPr id="1955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071" y="5595945"/>
                        <a:ext cx="858838" cy="482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F010FC9-546A-8595-49B6-2692E2A38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459724"/>
              </p:ext>
            </p:extLst>
          </p:nvPr>
        </p:nvGraphicFramePr>
        <p:xfrm>
          <a:off x="421564" y="1934285"/>
          <a:ext cx="1618052" cy="67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77760" imgH="406080" progId="Equation.DSMT4">
                  <p:embed/>
                </p:oleObj>
              </mc:Choice>
              <mc:Fallback>
                <p:oleObj name="Equation" r:id="rId9" imgW="977760" imgH="4060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5066CFD-26ED-374D-E029-03CFF09D11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1564" y="1934285"/>
                        <a:ext cx="1618052" cy="672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6DD1E56-C70D-D076-DF87-6A08F18B0B26}"/>
              </a:ext>
            </a:extLst>
          </p:cNvPr>
          <p:cNvSpPr txBox="1"/>
          <p:nvPr/>
        </p:nvSpPr>
        <p:spPr>
          <a:xfrm>
            <a:off x="10324531" y="3050274"/>
            <a:ext cx="1569493" cy="954107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The loss of efficiency here is due only to the surface wave.</a:t>
            </a:r>
          </a:p>
        </p:txBody>
      </p:sp>
    </p:spTree>
    <p:extLst>
      <p:ext uri="{BB962C8B-B14F-4D97-AF65-F5344CB8AC3E}">
        <p14:creationId xmlns:p14="http://schemas.microsoft.com/office/powerpoint/2010/main" val="185372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203700" y="246064"/>
            <a:ext cx="32766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Text Box 52"/>
          <p:cNvSpPr txBox="1">
            <a:spLocks noChangeArrowheads="1"/>
          </p:cNvSpPr>
          <p:nvPr/>
        </p:nvSpPr>
        <p:spPr bwMode="auto">
          <a:xfrm>
            <a:off x="580767" y="1454108"/>
            <a:ext cx="112261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use the spectral-domain method to calculate the </a:t>
            </a:r>
            <a:r>
              <a:rPr lang="en-US" sz="2000" b="0" dirty="0">
                <a:solidFill>
                  <a:srgbClr val="FF3300"/>
                </a:solidFill>
              </a:rPr>
              <a:t>surface-wave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FF3300"/>
                </a:solidFill>
              </a:rPr>
              <a:t>radiation efficiency </a:t>
            </a:r>
            <a:r>
              <a:rPr lang="en-US" sz="2000" b="0" i="1" dirty="0" err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en-US" sz="2000" b="0" i="1" baseline="-25000" dirty="0" err="1">
                <a:solidFill>
                  <a:srgbClr val="FF3300"/>
                </a:solidFill>
                <a:latin typeface="Times New Roman" pitchFamily="18" charset="0"/>
              </a:rPr>
              <a:t>r</a:t>
            </a:r>
            <a:r>
              <a:rPr lang="en-US" sz="2000" b="0" i="1" baseline="30000" dirty="0" err="1">
                <a:solidFill>
                  <a:srgbClr val="FF3300"/>
                </a:solidFill>
                <a:latin typeface="Times New Roman" pitchFamily="18" charset="0"/>
              </a:rPr>
              <a:t>sw</a:t>
            </a:r>
            <a:r>
              <a:rPr lang="en-US" sz="2000" b="0" dirty="0">
                <a:solidFill>
                  <a:srgbClr val="0000FF"/>
                </a:solidFill>
              </a:rPr>
              <a:t> (radiation efficiency due only to surface-wave loss) of a rectangular microstrip antenna.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EAE6B0-F9F9-2A7D-2EB4-1663858C9FBB}"/>
              </a:ext>
            </a:extLst>
          </p:cNvPr>
          <p:cNvSpPr txBox="1"/>
          <p:nvPr/>
        </p:nvSpPr>
        <p:spPr>
          <a:xfrm>
            <a:off x="1883391" y="2900150"/>
            <a:ext cx="738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0" dirty="0"/>
              <a:t>We assume a lossless substrate and PEC metal in this set of notes.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766DE8-0C14-F7FA-9948-EBB9B67174D1}"/>
              </a:ext>
            </a:extLst>
          </p:cNvPr>
          <p:cNvGrpSpPr/>
          <p:nvPr/>
        </p:nvGrpSpPr>
        <p:grpSpPr>
          <a:xfrm>
            <a:off x="4469854" y="3646763"/>
            <a:ext cx="2498433" cy="2658849"/>
            <a:chOff x="4723168" y="2547012"/>
            <a:chExt cx="2498433" cy="2658849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5E6E9793-F055-DDC2-9B70-8CE1B190F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2919" y="3460071"/>
              <a:ext cx="1128713" cy="1300162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11">
              <a:extLst>
                <a:ext uri="{FF2B5EF4-FFF2-40B4-BE49-F238E27FC236}">
                  <a16:creationId xmlns:a16="http://schemas.microsoft.com/office/drawing/2014/main" id="{F3C14451-68DA-5A51-B7B2-45B0803DFA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3082" y="4145871"/>
              <a:ext cx="38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3">
              <a:extLst>
                <a:ext uri="{FF2B5EF4-FFF2-40B4-BE49-F238E27FC236}">
                  <a16:creationId xmlns:a16="http://schemas.microsoft.com/office/drawing/2014/main" id="{C6A3F6C4-74E0-F4FE-16EC-CD286A1EC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0132" y="2931434"/>
              <a:ext cx="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9">
              <a:extLst>
                <a:ext uri="{FF2B5EF4-FFF2-40B4-BE49-F238E27FC236}">
                  <a16:creationId xmlns:a16="http://schemas.microsoft.com/office/drawing/2014/main" id="{1A470D0E-BF3D-5BAB-4C1C-A41CD3AD38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5957" y="3688671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0">
              <a:extLst>
                <a:ext uri="{FF2B5EF4-FFF2-40B4-BE49-F238E27FC236}">
                  <a16:creationId xmlns:a16="http://schemas.microsoft.com/office/drawing/2014/main" id="{45441C81-C662-57D5-C472-85B1FED33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9132" y="3956958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1">
              <a:extLst>
                <a:ext uri="{FF2B5EF4-FFF2-40B4-BE49-F238E27FC236}">
                  <a16:creationId xmlns:a16="http://schemas.microsoft.com/office/drawing/2014/main" id="{2166D775-C47F-C74C-6895-051E38729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91832" y="423318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2">
              <a:extLst>
                <a:ext uri="{FF2B5EF4-FFF2-40B4-BE49-F238E27FC236}">
                  <a16:creationId xmlns:a16="http://schemas.microsoft.com/office/drawing/2014/main" id="{388B37D6-90D7-CA34-9B43-0666D18455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9132" y="450623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9F3ADBFB-7CDE-F3C7-6A8B-18AFEB78241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6969884"/>
                </p:ext>
              </p:extLst>
            </p:nvPr>
          </p:nvGraphicFramePr>
          <p:xfrm>
            <a:off x="7010249" y="4033127"/>
            <a:ext cx="211352" cy="232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26720" imgH="139680" progId="Equation.DSMT4">
                    <p:embed/>
                  </p:oleObj>
                </mc:Choice>
                <mc:Fallback>
                  <p:oleObj name="Equation" r:id="rId2" imgW="126720" imgH="13968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AE73DCA7-E6C0-F702-C605-C16CC350CE4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7010249" y="4033127"/>
                          <a:ext cx="211352" cy="232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64B7C8B5-A6ED-C0B9-0FA7-542ED95E074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1334492"/>
                </p:ext>
              </p:extLst>
            </p:nvPr>
          </p:nvGraphicFramePr>
          <p:xfrm>
            <a:off x="5658182" y="2547012"/>
            <a:ext cx="210356" cy="2486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80" imgH="164880" progId="Equation.DSMT4">
                    <p:embed/>
                  </p:oleObj>
                </mc:Choice>
                <mc:Fallback>
                  <p:oleObj name="Equation" r:id="rId4" imgW="139680" imgH="164880" progId="Equation.DSMT4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08CF75A3-7831-DAF0-E23A-AC34CF1E110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658182" y="2547012"/>
                          <a:ext cx="210356" cy="2486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C5F64B8A-059F-BB7D-10A5-C4E044C2E1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994871"/>
                </p:ext>
              </p:extLst>
            </p:nvPr>
          </p:nvGraphicFramePr>
          <p:xfrm>
            <a:off x="5678488" y="4900612"/>
            <a:ext cx="258288" cy="305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39680" imgH="164880" progId="Equation.DSMT4">
                    <p:embed/>
                  </p:oleObj>
                </mc:Choice>
                <mc:Fallback>
                  <p:oleObj name="Equation" r:id="rId6" imgW="139680" imgH="164880" progId="Equation.DSMT4">
                    <p:embed/>
                    <p:pic>
                      <p:nvPicPr>
                        <p:cNvPr id="12" name="Object 11">
                          <a:extLst>
                            <a:ext uri="{FF2B5EF4-FFF2-40B4-BE49-F238E27FC236}">
                              <a16:creationId xmlns:a16="http://schemas.microsoft.com/office/drawing/2014/main" id="{6C9D7621-0FAA-3C44-3E0E-B6A8429C814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678488" y="4900612"/>
                          <a:ext cx="258288" cy="3052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32D83AA6-7576-1D1C-EC92-FE642DAF2B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8089029"/>
                </p:ext>
              </p:extLst>
            </p:nvPr>
          </p:nvGraphicFramePr>
          <p:xfrm>
            <a:off x="4723168" y="3904634"/>
            <a:ext cx="339820" cy="339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177480" progId="Equation.DSMT4">
                    <p:embed/>
                  </p:oleObj>
                </mc:Choice>
                <mc:Fallback>
                  <p:oleObj name="Equation" r:id="rId8" imgW="177480" imgH="1774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047B886D-28B5-1131-41FB-838B73C4E28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723168" y="3904634"/>
                          <a:ext cx="339820" cy="3398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203700" y="246064"/>
            <a:ext cx="32766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593454"/>
              </p:ext>
            </p:extLst>
          </p:nvPr>
        </p:nvGraphicFramePr>
        <p:xfrm>
          <a:off x="4170270" y="4163064"/>
          <a:ext cx="3679825" cy="223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360" imgH="1295280" progId="Equation.DSMT4">
                  <p:embed/>
                </p:oleObj>
              </mc:Choice>
              <mc:Fallback>
                <p:oleObj name="Equation" r:id="rId2" imgW="2133360" imgH="129528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270" y="4163064"/>
                        <a:ext cx="3679825" cy="223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990987"/>
              </p:ext>
            </p:extLst>
          </p:nvPr>
        </p:nvGraphicFramePr>
        <p:xfrm>
          <a:off x="2547938" y="1722438"/>
          <a:ext cx="22764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482400" progId="Equation.DSMT4">
                  <p:embed/>
                </p:oleObj>
              </mc:Choice>
              <mc:Fallback>
                <p:oleObj name="Equation" r:id="rId4" imgW="1168200" imgH="4824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938" y="1722438"/>
                        <a:ext cx="2276475" cy="949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6756" y="1011318"/>
            <a:ext cx="3076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previous derivation:</a:t>
            </a:r>
          </a:p>
        </p:txBody>
      </p:sp>
      <p:graphicFrame>
        <p:nvGraphicFramePr>
          <p:cNvPr id="2560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73864"/>
              </p:ext>
            </p:extLst>
          </p:nvPr>
        </p:nvGraphicFramePr>
        <p:xfrm>
          <a:off x="5421656" y="1816615"/>
          <a:ext cx="11176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640" imgH="457200" progId="Equation.DSMT4">
                  <p:embed/>
                </p:oleObj>
              </mc:Choice>
              <mc:Fallback>
                <p:oleObj name="Equation" r:id="rId6" imgW="64764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656" y="1816615"/>
                        <a:ext cx="1117600" cy="7889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06397" y="3846679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4175" y="2962275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b="0" dirty="0"/>
              <a:t> power radiated into space </a:t>
            </a:r>
            <a:r>
              <a:rPr lang="en-US" b="0" u="sng" dirty="0"/>
              <a:t>and</a:t>
            </a:r>
            <a:r>
              <a:rPr lang="en-US" b="0" dirty="0"/>
              <a:t> the surface wave.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95344" y="229573"/>
            <a:ext cx="50165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Radiated Power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514361"/>
              </p:ext>
            </p:extLst>
          </p:nvPr>
        </p:nvGraphicFramePr>
        <p:xfrm>
          <a:off x="4730750" y="1104900"/>
          <a:ext cx="22225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241200" progId="Equation.DSMT4">
                  <p:embed/>
                </p:oleObj>
              </mc:Choice>
              <mc:Fallback>
                <p:oleObj name="Equation" r:id="rId2" imgW="88884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1104900"/>
                        <a:ext cx="2222500" cy="5953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230108"/>
              </p:ext>
            </p:extLst>
          </p:nvPr>
        </p:nvGraphicFramePr>
        <p:xfrm>
          <a:off x="487363" y="1804988"/>
          <a:ext cx="7715250" cy="442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70120" imgH="2565360" progId="Equation.DSMT4">
                  <p:embed/>
                </p:oleObj>
              </mc:Choice>
              <mc:Fallback>
                <p:oleObj name="Equation" r:id="rId4" imgW="4470120" imgH="25653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804988"/>
                        <a:ext cx="7715250" cy="442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8638E40-3B45-D176-1E16-6872E462C3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097816"/>
              </p:ext>
            </p:extLst>
          </p:nvPr>
        </p:nvGraphicFramePr>
        <p:xfrm>
          <a:off x="7929705" y="2446338"/>
          <a:ext cx="3424784" cy="617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23800" imgH="419040" progId="Equation.DSMT4">
                  <p:embed/>
                </p:oleObj>
              </mc:Choice>
              <mc:Fallback>
                <p:oleObj name="Equation" r:id="rId6" imgW="2323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29705" y="2446338"/>
                        <a:ext cx="3424784" cy="617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B7659C0-F7A4-9216-5088-2537614869B0}"/>
              </a:ext>
            </a:extLst>
          </p:cNvPr>
          <p:cNvSpPr txBox="1"/>
          <p:nvPr/>
        </p:nvSpPr>
        <p:spPr>
          <a:xfrm>
            <a:off x="8925635" y="195845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7225" y="4733925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(switching the order of integration)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987426"/>
              </p:ext>
            </p:extLst>
          </p:nvPr>
        </p:nvGraphicFramePr>
        <p:xfrm>
          <a:off x="2886075" y="1304925"/>
          <a:ext cx="611346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43120" imgH="482400" progId="Equation.DSMT4">
                  <p:embed/>
                </p:oleObj>
              </mc:Choice>
              <mc:Fallback>
                <p:oleObj name="Equation" r:id="rId2" imgW="354312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1304925"/>
                        <a:ext cx="6113463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36208" y="2639421"/>
            <a:ext cx="6806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transform of the current is a real function of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and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2000" b="0" dirty="0" err="1">
                <a:solidFill>
                  <a:srgbClr val="0000FF"/>
                </a:solidFill>
              </a:rPr>
              <a:t>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307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136682"/>
              </p:ext>
            </p:extLst>
          </p:nvPr>
        </p:nvGraphicFramePr>
        <p:xfrm>
          <a:off x="2114337" y="4098807"/>
          <a:ext cx="57848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52680" imgH="482400" progId="Equation.DSMT4">
                  <p:embed/>
                </p:oleObj>
              </mc:Choice>
              <mc:Fallback>
                <p:oleObj name="Equation" r:id="rId4" imgW="335268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337" y="4098807"/>
                        <a:ext cx="5784850" cy="831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681756" y="3324818"/>
            <a:ext cx="48351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 (dropping the conjugate): </a:t>
            </a:r>
          </a:p>
        </p:txBody>
      </p:sp>
      <p:sp>
        <p:nvSpPr>
          <p:cNvPr id="477196" name="Rectangle 12"/>
          <p:cNvSpPr>
            <a:spLocks noChangeArrowheads="1"/>
          </p:cNvSpPr>
          <p:nvPr/>
        </p:nvSpPr>
        <p:spPr bwMode="auto">
          <a:xfrm>
            <a:off x="2628900" y="322264"/>
            <a:ext cx="6654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Radiated Power (cont.)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511792" y="5726113"/>
            <a:ext cx="1035865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The transform with the conjugate is not analytic, but the transform without the conjugate is.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108029"/>
              </p:ext>
            </p:extLst>
          </p:nvPr>
        </p:nvGraphicFramePr>
        <p:xfrm>
          <a:off x="7131706" y="2252662"/>
          <a:ext cx="4413144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33946" imgH="882736" progId="Equation.DSMT4">
                  <p:embed/>
                </p:oleObj>
              </mc:Choice>
              <mc:Fallback>
                <p:oleObj name="Equation" r:id="rId6" imgW="3133946" imgH="88273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31706" y="2252662"/>
                        <a:ext cx="4413144" cy="1243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7"/>
          <p:cNvSpPr>
            <a:spLocks noChangeArrowheads="1"/>
          </p:cNvSpPr>
          <p:nvPr/>
        </p:nvSpPr>
        <p:spPr bwMode="auto">
          <a:xfrm>
            <a:off x="1447801" y="5622925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4108" name="Rectangle 8"/>
          <p:cNvSpPr>
            <a:spLocks noChangeArrowheads="1"/>
          </p:cNvSpPr>
          <p:nvPr/>
        </p:nvSpPr>
        <p:spPr bwMode="auto">
          <a:xfrm>
            <a:off x="855379" y="2912945"/>
            <a:ext cx="10820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Next, use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8444"/>
              </p:ext>
            </p:extLst>
          </p:nvPr>
        </p:nvGraphicFramePr>
        <p:xfrm>
          <a:off x="4087813" y="1317625"/>
          <a:ext cx="4341812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20760" imgH="469800" progId="Equation.DSMT4">
                  <p:embed/>
                </p:oleObj>
              </mc:Choice>
              <mc:Fallback>
                <p:oleObj name="Equation" r:id="rId2" imgW="212076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1317625"/>
                        <a:ext cx="4341812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63868"/>
              </p:ext>
            </p:extLst>
          </p:nvPr>
        </p:nvGraphicFramePr>
        <p:xfrm>
          <a:off x="2143504" y="2791181"/>
          <a:ext cx="1427163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586" imgH="253890" progId="Equation.3">
                  <p:embed/>
                </p:oleObj>
              </mc:Choice>
              <mc:Fallback>
                <p:oleObj name="Equation" r:id="rId4" imgW="723586" imgH="25389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504" y="2791181"/>
                        <a:ext cx="1427163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582184"/>
              </p:ext>
            </p:extLst>
          </p:nvPr>
        </p:nvGraphicFramePr>
        <p:xfrm>
          <a:off x="5500688" y="2632075"/>
          <a:ext cx="43688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20760" imgH="469800" progId="Equation.DSMT4">
                  <p:embed/>
                </p:oleObj>
              </mc:Choice>
              <mc:Fallback>
                <p:oleObj name="Equation" r:id="rId6" imgW="212076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632075"/>
                        <a:ext cx="436880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390370"/>
              </p:ext>
            </p:extLst>
          </p:nvPr>
        </p:nvGraphicFramePr>
        <p:xfrm>
          <a:off x="2478088" y="5368925"/>
          <a:ext cx="3459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38000" imgH="393480" progId="Equation.DSMT4">
                  <p:embed/>
                </p:oleObj>
              </mc:Choice>
              <mc:Fallback>
                <p:oleObj name="Equation" r:id="rId8" imgW="16380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5368925"/>
                        <a:ext cx="3459162" cy="823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612088" y="1125042"/>
            <a:ext cx="38646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 </a:t>
            </a:r>
            <a:r>
              <a:rPr lang="en-US" sz="2000" b="0" i="1" dirty="0">
                <a:solidFill>
                  <a:srgbClr val="0000FF"/>
                </a:solidFill>
              </a:rPr>
              <a:t>polar coordinates </a:t>
            </a:r>
            <a:r>
              <a:rPr lang="en-US" sz="2000" b="0" dirty="0">
                <a:solidFill>
                  <a:srgbClr val="0000FF"/>
                </a:solidFill>
              </a:rPr>
              <a:t>we have:</a:t>
            </a:r>
          </a:p>
        </p:txBody>
      </p:sp>
      <p:sp>
        <p:nvSpPr>
          <p:cNvPr id="4110" name="Rectangle 17"/>
          <p:cNvSpPr>
            <a:spLocks noChangeArrowheads="1"/>
          </p:cNvSpPr>
          <p:nvPr/>
        </p:nvSpPr>
        <p:spPr bwMode="auto">
          <a:xfrm>
            <a:off x="4021139" y="2974976"/>
            <a:ext cx="9413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sp>
        <p:nvSpPr>
          <p:cNvPr id="470034" name="Rectangle 18"/>
          <p:cNvSpPr>
            <a:spLocks noChangeArrowheads="1"/>
          </p:cNvSpPr>
          <p:nvPr/>
        </p:nvSpPr>
        <p:spPr bwMode="auto">
          <a:xfrm>
            <a:off x="2628900" y="322264"/>
            <a:ext cx="6654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Radiated Power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736038" y="4192092"/>
            <a:ext cx="34360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Using symmetry, we have: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014356"/>
              </p:ext>
            </p:extLst>
          </p:nvPr>
        </p:nvGraphicFramePr>
        <p:xfrm>
          <a:off x="4933949" y="3887787"/>
          <a:ext cx="4333875" cy="937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71520" imgH="469800" progId="Equation.DSMT4">
                  <p:embed/>
                </p:oleObj>
              </mc:Choice>
              <mc:Fallback>
                <p:oleObj name="Equation" r:id="rId10" imgW="21715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33949" y="3887787"/>
                        <a:ext cx="4333875" cy="937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8953501" y="5099050"/>
            <a:ext cx="8560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Recall: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318464"/>
              </p:ext>
            </p:extLst>
          </p:nvPr>
        </p:nvGraphicFramePr>
        <p:xfrm>
          <a:off x="7399338" y="5519738"/>
          <a:ext cx="3960506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325734" imgH="539372" progId="Equation.DSMT4">
                  <p:embed/>
                </p:oleObj>
              </mc:Choice>
              <mc:Fallback>
                <p:oleObj name="Equation" r:id="rId12" imgW="2325734" imgH="53937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99338" y="5519738"/>
                        <a:ext cx="3960506" cy="91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3417463" y="1554756"/>
            <a:ext cx="5850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Then</a:t>
            </a:r>
          </a:p>
        </p:txBody>
      </p:sp>
      <p:graphicFrame>
        <p:nvGraphicFramePr>
          <p:cNvPr id="51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14961"/>
              </p:ext>
            </p:extLst>
          </p:nvPr>
        </p:nvGraphicFramePr>
        <p:xfrm>
          <a:off x="4402138" y="1270000"/>
          <a:ext cx="3716337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400" imgH="469800" progId="Equation.DSMT4">
                  <p:embed/>
                </p:oleObj>
              </mc:Choice>
              <mc:Fallback>
                <p:oleObj name="Equation" r:id="rId2" imgW="1841400" imgH="469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1270000"/>
                        <a:ext cx="3716337" cy="9413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768045"/>
              </p:ext>
            </p:extLst>
          </p:nvPr>
        </p:nvGraphicFramePr>
        <p:xfrm>
          <a:off x="4065114" y="3251958"/>
          <a:ext cx="45386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77960" imgH="558720" progId="Equation.DSMT4">
                  <p:embed/>
                </p:oleObj>
              </mc:Choice>
              <mc:Fallback>
                <p:oleObj name="Equation" r:id="rId4" imgW="2577960" imgH="5587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114" y="3251958"/>
                        <a:ext cx="4538662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261403"/>
              </p:ext>
            </p:extLst>
          </p:nvPr>
        </p:nvGraphicFramePr>
        <p:xfrm>
          <a:off x="2028969" y="5071730"/>
          <a:ext cx="413067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74560" imgH="736560" progId="Equation.DSMT4">
                  <p:embed/>
                </p:oleObj>
              </mc:Choice>
              <mc:Fallback>
                <p:oleObj name="Equation" r:id="rId6" imgW="2374560" imgH="736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969" y="5071730"/>
                        <a:ext cx="4130675" cy="1274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6"/>
          <p:cNvSpPr>
            <a:spLocks noChangeArrowheads="1"/>
          </p:cNvSpPr>
          <p:nvPr/>
        </p:nvSpPr>
        <p:spPr bwMode="auto">
          <a:xfrm>
            <a:off x="868364" y="2663826"/>
            <a:ext cx="60096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Using the previous “denominator” notation, we have: </a:t>
            </a:r>
          </a:p>
        </p:txBody>
      </p:sp>
      <p:graphicFrame>
        <p:nvGraphicFramePr>
          <p:cNvPr id="51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505972"/>
              </p:ext>
            </p:extLst>
          </p:nvPr>
        </p:nvGraphicFramePr>
        <p:xfrm>
          <a:off x="6647196" y="5091256"/>
          <a:ext cx="417512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00120" imgH="736560" progId="Equation.DSMT4">
                  <p:embed/>
                </p:oleObj>
              </mc:Choice>
              <mc:Fallback>
                <p:oleObj name="Equation" r:id="rId8" imgW="2400120" imgH="7365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196" y="5091256"/>
                        <a:ext cx="4175125" cy="1274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58" name="Rectangle 18"/>
          <p:cNvSpPr>
            <a:spLocks noChangeArrowheads="1"/>
          </p:cNvSpPr>
          <p:nvPr/>
        </p:nvSpPr>
        <p:spPr bwMode="auto">
          <a:xfrm>
            <a:off x="2628900" y="322264"/>
            <a:ext cx="6654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Radiated Power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272557"/>
              </p:ext>
            </p:extLst>
          </p:nvPr>
        </p:nvGraphicFramePr>
        <p:xfrm>
          <a:off x="10072687" y="3287712"/>
          <a:ext cx="1352799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39600" imgH="812520" progId="Equation.DSMT4">
                  <p:embed/>
                </p:oleObj>
              </mc:Choice>
              <mc:Fallback>
                <p:oleObj name="Equation" r:id="rId10" imgW="9396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072687" y="3287712"/>
                        <a:ext cx="1352799" cy="1169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323218" y="2781300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Note: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17"/>
          <p:cNvSpPr>
            <a:spLocks noChangeArrowheads="1"/>
          </p:cNvSpPr>
          <p:nvPr/>
        </p:nvSpPr>
        <p:spPr bwMode="auto">
          <a:xfrm>
            <a:off x="4978400" y="3490604"/>
            <a:ext cx="2133600" cy="13081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1111560" y="3755932"/>
            <a:ext cx="3066545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(The same is true for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D</a:t>
            </a:r>
            <a:r>
              <a:rPr lang="en-US" sz="2400" b="0" baseline="30000" dirty="0">
                <a:solidFill>
                  <a:srgbClr val="0000FF"/>
                </a:solidFill>
                <a:latin typeface="Times New Roman" pitchFamily="18" charset="0"/>
              </a:rPr>
              <a:t>TE</a:t>
            </a:r>
            <a:r>
              <a:rPr lang="en-US" sz="2400" b="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sz="2000" b="0" dirty="0">
                <a:solidFill>
                  <a:srgbClr val="0000FF"/>
                </a:solidFill>
              </a:rPr>
              <a:t>)</a:t>
            </a:r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193125"/>
              </p:ext>
            </p:extLst>
          </p:nvPr>
        </p:nvGraphicFramePr>
        <p:xfrm>
          <a:off x="1215340" y="1863630"/>
          <a:ext cx="8320087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60560" imgH="723600" progId="Equation.DSMT4">
                  <p:embed/>
                </p:oleObj>
              </mc:Choice>
              <mc:Fallback>
                <p:oleObj name="Equation" r:id="rId2" imgW="4660560" imgH="723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5340" y="1863630"/>
                        <a:ext cx="8320087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551505"/>
              </p:ext>
            </p:extLst>
          </p:nvPr>
        </p:nvGraphicFramePr>
        <p:xfrm>
          <a:off x="4252013" y="5801816"/>
          <a:ext cx="31813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253800" progId="Equation.DSMT4">
                  <p:embed/>
                </p:oleObj>
              </mc:Choice>
              <mc:Fallback>
                <p:oleObj name="Equation" r:id="rId4" imgW="133344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013" y="5801816"/>
                        <a:ext cx="3181350" cy="6143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05286" y="1176361"/>
            <a:ext cx="4371429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We have the following properties: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012233" y="5249082"/>
            <a:ext cx="47471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 the following property:</a:t>
            </a:r>
          </a:p>
        </p:txBody>
      </p:sp>
      <p:graphicFrame>
        <p:nvGraphicFramePr>
          <p:cNvPr id="614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160234"/>
              </p:ext>
            </p:extLst>
          </p:nvPr>
        </p:nvGraphicFramePr>
        <p:xfrm>
          <a:off x="5146675" y="3611254"/>
          <a:ext cx="18113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41120" imgH="304560" progId="Equation.DSMT4">
                  <p:embed/>
                </p:oleObj>
              </mc:Choice>
              <mc:Fallback>
                <p:oleObj name="Equation" r:id="rId6" imgW="104112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3611254"/>
                        <a:ext cx="181133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591036"/>
              </p:ext>
            </p:extLst>
          </p:nvPr>
        </p:nvGraphicFramePr>
        <p:xfrm>
          <a:off x="5154613" y="4119254"/>
          <a:ext cx="17891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28520" imgH="304560" progId="Equation.DSMT4">
                  <p:embed/>
                </p:oleObj>
              </mc:Choice>
              <mc:Fallback>
                <p:oleObj name="Equation" r:id="rId8" imgW="1028520" imgH="3045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613" y="4119254"/>
                        <a:ext cx="1789112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082" name="Rectangle 18"/>
          <p:cNvSpPr>
            <a:spLocks noChangeArrowheads="1"/>
          </p:cNvSpPr>
          <p:nvPr/>
        </p:nvSpPr>
        <p:spPr bwMode="auto">
          <a:xfrm>
            <a:off x="2724434" y="267673"/>
            <a:ext cx="6654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Radiated Power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3907CFF-4657-4A80-AB09-07000A7111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440383"/>
              </p:ext>
            </p:extLst>
          </p:nvPr>
        </p:nvGraphicFramePr>
        <p:xfrm>
          <a:off x="8466350" y="5703342"/>
          <a:ext cx="3242407" cy="676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11200" imgH="482400" progId="Equation.DSMT4">
                  <p:embed/>
                </p:oleObj>
              </mc:Choice>
              <mc:Fallback>
                <p:oleObj name="Equation" r:id="rId10" imgW="2311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466350" y="5703342"/>
                        <a:ext cx="3242407" cy="676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436DFDB-A8EF-5ED1-AAA3-2834EE27A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962350"/>
              </p:ext>
            </p:extLst>
          </p:nvPr>
        </p:nvGraphicFramePr>
        <p:xfrm>
          <a:off x="9254225" y="4050251"/>
          <a:ext cx="1466091" cy="392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91880" imgH="291960" progId="Equation.DSMT4">
                  <p:embed/>
                </p:oleObj>
              </mc:Choice>
              <mc:Fallback>
                <p:oleObj name="Equation" r:id="rId12" imgW="10918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254225" y="4050251"/>
                        <a:ext cx="1466091" cy="3920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45A77C1-F01B-697A-FD2E-3258426A2974}"/>
              </a:ext>
            </a:extLst>
          </p:cNvPr>
          <p:cNvSpPr txBox="1"/>
          <p:nvPr/>
        </p:nvSpPr>
        <p:spPr>
          <a:xfrm>
            <a:off x="7879211" y="3664425"/>
            <a:ext cx="4166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Note:</a:t>
            </a:r>
            <a:r>
              <a:rPr lang="en-US" sz="1200" b="0" dirty="0"/>
              <a:t> The correct square root is always obtained by using: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CC4F383-7CE1-8E20-5037-6354254E95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473633"/>
              </p:ext>
            </p:extLst>
          </p:nvPr>
        </p:nvGraphicFramePr>
        <p:xfrm>
          <a:off x="9246643" y="4509637"/>
          <a:ext cx="1473860" cy="40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66680" imgH="291960" progId="Equation.DSMT4">
                  <p:embed/>
                </p:oleObj>
              </mc:Choice>
              <mc:Fallback>
                <p:oleObj name="Equation" r:id="rId14" imgW="1066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246643" y="4509637"/>
                        <a:ext cx="1473860" cy="403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08FF2B4-F525-B16B-3368-C62845D706B7}"/>
              </a:ext>
            </a:extLst>
          </p:cNvPr>
          <p:cNvSpPr txBox="1"/>
          <p:nvPr/>
        </p:nvSpPr>
        <p:spPr>
          <a:xfrm>
            <a:off x="8109799" y="5029201"/>
            <a:ext cx="3688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0" dirty="0"/>
              <a:t>(The radical sign denotes the principal square root.)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Space-Wave and Surface-Wave Powers</a:t>
            </a:r>
          </a:p>
        </p:txBody>
      </p:sp>
      <p:sp>
        <p:nvSpPr>
          <p:cNvPr id="717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1" name="Rectangle 7"/>
          <p:cNvSpPr>
            <a:spLocks noChangeArrowheads="1"/>
          </p:cNvSpPr>
          <p:nvPr/>
        </p:nvSpPr>
        <p:spPr bwMode="auto">
          <a:xfrm>
            <a:off x="1044458" y="1209723"/>
            <a:ext cx="6416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TM</a:t>
            </a:r>
            <a:r>
              <a:rPr lang="en-US" sz="2000" b="0" baseline="-25000" dirty="0">
                <a:solidFill>
                  <a:srgbClr val="0000FF"/>
                </a:solidFill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 pole gives a </a:t>
            </a:r>
            <a:r>
              <a:rPr lang="en-US" sz="2000" b="0" u="sng" dirty="0">
                <a:solidFill>
                  <a:srgbClr val="0000FF"/>
                </a:solidFill>
              </a:rPr>
              <a:t>real-valued</a:t>
            </a:r>
            <a:r>
              <a:rPr lang="en-US" sz="2000" b="0" dirty="0">
                <a:solidFill>
                  <a:srgbClr val="0000FF"/>
                </a:solidFill>
              </a:rPr>
              <a:t> residue contribution: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16ACAD-0B97-4B51-9BC5-84562A6B029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3496134" y="1761351"/>
            <a:ext cx="6808788" cy="4171216"/>
            <a:chOff x="988065" y="1900688"/>
            <a:chExt cx="6808788" cy="4171216"/>
          </a:xfrm>
        </p:grpSpPr>
        <p:sp>
          <p:nvSpPr>
            <p:cNvPr id="7183" name="Line 10"/>
            <p:cNvSpPr>
              <a:spLocks noChangeShapeType="1"/>
            </p:cNvSpPr>
            <p:nvPr/>
          </p:nvSpPr>
          <p:spPr bwMode="auto">
            <a:xfrm flipH="1" flipV="1">
              <a:off x="4215453" y="2754337"/>
              <a:ext cx="0" cy="2693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1"/>
            <p:cNvSpPr>
              <a:spLocks noChangeShapeType="1"/>
            </p:cNvSpPr>
            <p:nvPr/>
          </p:nvSpPr>
          <p:spPr bwMode="auto">
            <a:xfrm rot="5400000" flipH="1" flipV="1">
              <a:off x="3942403" y="1041425"/>
              <a:ext cx="0" cy="5908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0" name="Object 12"/>
            <p:cNvGraphicFramePr>
              <a:graphicFrameLocks noChangeAspect="1"/>
            </p:cNvGraphicFramePr>
            <p:nvPr/>
          </p:nvGraphicFramePr>
          <p:xfrm>
            <a:off x="7049140" y="3779862"/>
            <a:ext cx="747713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42720" imgH="228600" progId="Equation.DSMT4">
                    <p:embed/>
                  </p:oleObj>
                </mc:Choice>
                <mc:Fallback>
                  <p:oleObj name="Equation" r:id="rId2" imgW="342720" imgH="2286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9140" y="3779862"/>
                          <a:ext cx="747713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" name="Object 13"/>
            <p:cNvGraphicFramePr>
              <a:graphicFrameLocks noChangeAspect="1"/>
            </p:cNvGraphicFramePr>
            <p:nvPr/>
          </p:nvGraphicFramePr>
          <p:xfrm>
            <a:off x="3888096" y="1900688"/>
            <a:ext cx="735013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42720" imgH="228600" progId="Equation.DSMT4">
                    <p:embed/>
                  </p:oleObj>
                </mc:Choice>
                <mc:Fallback>
                  <p:oleObj name="Equation" r:id="rId4" imgW="342720" imgH="228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096" y="1900688"/>
                          <a:ext cx="735013" cy="488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5" name="Line 14"/>
            <p:cNvSpPr>
              <a:spLocks noChangeShapeType="1"/>
            </p:cNvSpPr>
            <p:nvPr/>
          </p:nvSpPr>
          <p:spPr bwMode="auto">
            <a:xfrm flipH="1">
              <a:off x="4952053" y="3905275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5"/>
            <p:cNvSpPr>
              <a:spLocks noChangeShapeType="1"/>
            </p:cNvSpPr>
            <p:nvPr/>
          </p:nvSpPr>
          <p:spPr bwMode="auto">
            <a:xfrm flipH="1">
              <a:off x="6361753" y="3905275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2" name="Object 16"/>
            <p:cNvGraphicFramePr>
              <a:graphicFrameLocks noChangeAspect="1"/>
            </p:cNvGraphicFramePr>
            <p:nvPr/>
          </p:nvGraphicFramePr>
          <p:xfrm>
            <a:off x="5040953" y="4035450"/>
            <a:ext cx="3587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64880" imgH="228600" progId="Equation.DSMT4">
                    <p:embed/>
                  </p:oleObj>
                </mc:Choice>
                <mc:Fallback>
                  <p:oleObj name="Equation" r:id="rId6" imgW="164880" imgH="2286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953" y="4035450"/>
                          <a:ext cx="3587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17"/>
            <p:cNvGraphicFramePr>
              <a:graphicFrameLocks noChangeAspect="1"/>
            </p:cNvGraphicFramePr>
            <p:nvPr/>
          </p:nvGraphicFramePr>
          <p:xfrm>
            <a:off x="6342703" y="4070375"/>
            <a:ext cx="331788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52280" imgH="228600" progId="Equation.DSMT4">
                    <p:embed/>
                  </p:oleObj>
                </mc:Choice>
                <mc:Fallback>
                  <p:oleObj name="Equation" r:id="rId8" imgW="152280" imgH="2286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42703" y="4070375"/>
                          <a:ext cx="331788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7" name="Oval 18"/>
            <p:cNvSpPr>
              <a:spLocks noChangeArrowheads="1"/>
            </p:cNvSpPr>
            <p:nvPr/>
          </p:nvSpPr>
          <p:spPr bwMode="auto">
            <a:xfrm>
              <a:off x="4888553" y="3937025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8" name="Group 19"/>
            <p:cNvGrpSpPr>
              <a:grpSpLocks/>
            </p:cNvGrpSpPr>
            <p:nvPr/>
          </p:nvGrpSpPr>
          <p:grpSpPr bwMode="auto">
            <a:xfrm flipH="1">
              <a:off x="4253553" y="4008462"/>
              <a:ext cx="674688" cy="1528763"/>
              <a:chOff x="584" y="2893"/>
              <a:chExt cx="425" cy="963"/>
            </a:xfrm>
          </p:grpSpPr>
          <p:sp>
            <p:nvSpPr>
              <p:cNvPr id="7199" name="Freeform 20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21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7174" name="Object 22"/>
            <p:cNvGraphicFramePr>
              <a:graphicFrameLocks noChangeAspect="1"/>
            </p:cNvGraphicFramePr>
            <p:nvPr/>
          </p:nvGraphicFramePr>
          <p:xfrm>
            <a:off x="4832990" y="3055962"/>
            <a:ext cx="1187450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558720" imgH="203040" progId="Equation.DSMT4">
                    <p:embed/>
                  </p:oleObj>
                </mc:Choice>
                <mc:Fallback>
                  <p:oleObj name="Equation" r:id="rId10" imgW="558720" imgH="20304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2990" y="3055962"/>
                          <a:ext cx="1187450" cy="430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9" name="Rectangle 23"/>
            <p:cNvSpPr>
              <a:spLocks noChangeArrowheads="1"/>
            </p:cNvSpPr>
            <p:nvPr/>
          </p:nvSpPr>
          <p:spPr bwMode="auto">
            <a:xfrm>
              <a:off x="4933642" y="5797266"/>
              <a:ext cx="110172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 dirty="0">
                  <a:solidFill>
                    <a:srgbClr val="0000FF"/>
                  </a:solidFill>
                </a:rPr>
                <a:t>SP power</a:t>
              </a:r>
            </a:p>
          </p:txBody>
        </p:sp>
        <p:sp>
          <p:nvSpPr>
            <p:cNvPr id="7191" name="Line 26"/>
            <p:cNvSpPr>
              <a:spLocks noChangeShapeType="1"/>
            </p:cNvSpPr>
            <p:nvPr/>
          </p:nvSpPr>
          <p:spPr bwMode="auto">
            <a:xfrm>
              <a:off x="5352103" y="3892575"/>
              <a:ext cx="114300" cy="1841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7"/>
            <p:cNvSpPr>
              <a:spLocks noChangeShapeType="1"/>
            </p:cNvSpPr>
            <p:nvPr/>
          </p:nvSpPr>
          <p:spPr bwMode="auto">
            <a:xfrm flipH="1">
              <a:off x="5358453" y="3892575"/>
              <a:ext cx="101600" cy="1905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Arc 28"/>
            <p:cNvSpPr>
              <a:spLocks/>
            </p:cNvSpPr>
            <p:nvPr/>
          </p:nvSpPr>
          <p:spPr bwMode="auto">
            <a:xfrm>
              <a:off x="5183828" y="3705250"/>
              <a:ext cx="442913" cy="292100"/>
            </a:xfrm>
            <a:custGeom>
              <a:avLst/>
              <a:gdLst>
                <a:gd name="T0" fmla="*/ 0 w 43195"/>
                <a:gd name="T1" fmla="*/ 180 h 21600"/>
                <a:gd name="T2" fmla="*/ 279 w 43195"/>
                <a:gd name="T3" fmla="*/ 184 h 21600"/>
                <a:gd name="T4" fmla="*/ 139 w 43195"/>
                <a:gd name="T5" fmla="*/ 184 h 21600"/>
                <a:gd name="T6" fmla="*/ 0 60000 65536"/>
                <a:gd name="T7" fmla="*/ 0 60000 65536"/>
                <a:gd name="T8" fmla="*/ 0 60000 65536"/>
                <a:gd name="T9" fmla="*/ 0 w 43195"/>
                <a:gd name="T10" fmla="*/ 0 h 21600"/>
                <a:gd name="T11" fmla="*/ 43195 w 431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5" h="21600" fill="none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</a:path>
                <a:path w="43195" h="21600" stroke="0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Line 29"/>
            <p:cNvSpPr>
              <a:spLocks noChangeShapeType="1"/>
            </p:cNvSpPr>
            <p:nvPr/>
          </p:nvSpPr>
          <p:spPr bwMode="auto">
            <a:xfrm flipH="1">
              <a:off x="4221803" y="3948137"/>
              <a:ext cx="719138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32"/>
            <p:cNvSpPr>
              <a:spLocks noChangeShapeType="1"/>
            </p:cNvSpPr>
            <p:nvPr/>
          </p:nvSpPr>
          <p:spPr bwMode="auto">
            <a:xfrm flipH="1" flipV="1">
              <a:off x="4612943" y="3957850"/>
              <a:ext cx="301010" cy="17368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Rectangle 33"/>
            <p:cNvSpPr>
              <a:spLocks noChangeArrowheads="1"/>
            </p:cNvSpPr>
            <p:nvPr/>
          </p:nvSpPr>
          <p:spPr bwMode="auto">
            <a:xfrm>
              <a:off x="6585590" y="5227662"/>
              <a:ext cx="11715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>
                  <a:solidFill>
                    <a:srgbClr val="0000FF"/>
                  </a:solidFill>
                </a:rPr>
                <a:t>SW power</a:t>
              </a:r>
            </a:p>
          </p:txBody>
        </p:sp>
        <p:sp>
          <p:nvSpPr>
            <p:cNvPr id="7197" name="Line 34"/>
            <p:cNvSpPr>
              <a:spLocks noChangeShapeType="1"/>
            </p:cNvSpPr>
            <p:nvPr/>
          </p:nvSpPr>
          <p:spPr bwMode="auto">
            <a:xfrm flipH="1" flipV="1">
              <a:off x="5663253" y="3932262"/>
              <a:ext cx="863600" cy="1257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36"/>
            <p:cNvSpPr>
              <a:spLocks noChangeShapeType="1"/>
            </p:cNvSpPr>
            <p:nvPr/>
          </p:nvSpPr>
          <p:spPr bwMode="auto">
            <a:xfrm flipV="1">
              <a:off x="5321940" y="3708425"/>
              <a:ext cx="177800" cy="127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18"/>
            <p:cNvSpPr>
              <a:spLocks noChangeArrowheads="1"/>
            </p:cNvSpPr>
            <p:nvPr/>
          </p:nvSpPr>
          <p:spPr bwMode="auto">
            <a:xfrm>
              <a:off x="3416870" y="3939300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" name="Group 19"/>
            <p:cNvGrpSpPr>
              <a:grpSpLocks/>
            </p:cNvGrpSpPr>
            <p:nvPr/>
          </p:nvGrpSpPr>
          <p:grpSpPr bwMode="auto">
            <a:xfrm flipV="1">
              <a:off x="3464257" y="2482187"/>
              <a:ext cx="674688" cy="1528763"/>
              <a:chOff x="584" y="2893"/>
              <a:chExt cx="425" cy="963"/>
            </a:xfrm>
          </p:grpSpPr>
          <p:sp>
            <p:nvSpPr>
              <p:cNvPr id="38" name="Freeform 20"/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21"/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 flipV="1">
              <a:off x="4355221" y="3931765"/>
              <a:ext cx="177800" cy="127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24"/>
            <p:cNvSpPr>
              <a:spLocks noChangeArrowheads="1"/>
            </p:cNvSpPr>
            <p:nvPr/>
          </p:nvSpPr>
          <p:spPr bwMode="auto">
            <a:xfrm>
              <a:off x="4806667" y="3899138"/>
              <a:ext cx="106528" cy="9155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2846" y="4772298"/>
            <a:ext cx="4955177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Note:</a:t>
            </a:r>
            <a:r>
              <a:rPr lang="en-US" sz="1600" b="0" dirty="0"/>
              <a:t> </a:t>
            </a:r>
          </a:p>
          <a:p>
            <a:pPr algn="ctr"/>
            <a:r>
              <a:rPr lang="en-US" sz="1600" b="0" dirty="0"/>
              <a:t>The space-wave power calculated this way gives the same result that we would get by integrating the far-field power density over a big hemisphere.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377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Overview</vt:lpstr>
      <vt:lpstr>Total Radiated Power</vt:lpstr>
      <vt:lpstr>PowerPoint Presentation</vt:lpstr>
      <vt:lpstr>PowerPoint Presentation</vt:lpstr>
      <vt:lpstr>PowerPoint Presentation</vt:lpstr>
      <vt:lpstr>PowerPoint Presentation</vt:lpstr>
      <vt:lpstr>Space-Wave and Surface-Wave Powers</vt:lpstr>
      <vt:lpstr>Radiated Powers and Efficiency</vt:lpstr>
      <vt:lpstr>Radiated Powers and Efficiency (cont.)</vt:lpstr>
      <vt:lpstr>Space-Wave Power and Total Radiated Power</vt:lpstr>
      <vt:lpstr>Radiation Efficiency Reults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266</cp:revision>
  <dcterms:created xsi:type="dcterms:W3CDTF">2006-06-22T19:04:50Z</dcterms:created>
  <dcterms:modified xsi:type="dcterms:W3CDTF">2024-11-24T18:07:36Z</dcterms:modified>
</cp:coreProperties>
</file>