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3" r:id="rId2"/>
    <p:sldId id="360" r:id="rId3"/>
    <p:sldId id="418" r:id="rId4"/>
    <p:sldId id="417" r:id="rId5"/>
    <p:sldId id="416" r:id="rId6"/>
    <p:sldId id="409" r:id="rId7"/>
    <p:sldId id="410" r:id="rId8"/>
    <p:sldId id="411" r:id="rId9"/>
    <p:sldId id="412" r:id="rId10"/>
    <p:sldId id="413" r:id="rId11"/>
    <p:sldId id="414" r:id="rId12"/>
    <p:sldId id="415" r:id="rId13"/>
    <p:sldId id="419" r:id="rId14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FFFF"/>
    <a:srgbClr val="DDDDDD"/>
    <a:srgbClr val="FF3300"/>
    <a:srgbClr val="FFFF66"/>
    <a:srgbClr val="00FF00"/>
    <a:srgbClr val="F7EFFF"/>
    <a:srgbClr val="F0E1FF"/>
    <a:srgbClr val="CCCC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58" autoAdjust="0"/>
    <p:restoredTop sz="94660"/>
  </p:normalViewPr>
  <p:slideViewPr>
    <p:cSldViewPr snapToGrid="0">
      <p:cViewPr>
        <p:scale>
          <a:sx n="130" d="100"/>
          <a:sy n="130" d="100"/>
        </p:scale>
        <p:origin x="2352" y="6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04558975-14D9-4064-9C7E-499B6530DD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9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79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9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="0" smtClean="0"/>
            </a:lvl1pPr>
          </a:lstStyle>
          <a:p>
            <a:pPr>
              <a:defRPr/>
            </a:pPr>
            <a:fld id="{024F4B99-A666-450D-977C-65232B1117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7B1C30B-447A-41C1-9C65-81D72C14877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13BDCE46-910A-4B60-9564-B04C12101F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4504A9EC-807C-4B30-94A1-014A2D8F38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3673BF0-E63C-40FB-972E-DED1B01FCD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D4C30C1-7ED8-43D8-BA2B-7BEC9400C88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8ADB0FA0-6A3A-48A2-9938-EDA76B3D0D4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0C09FE2-4886-4833-B0A0-6A3A1A46C9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0A3A7F0-3E92-4E53-B103-76FE46F64CF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F8708337-7BA7-47E8-905D-6B046CBD0F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91276C2E-9034-4F4C-8000-B8EC121B3CC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47200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610AF36-50B4-4336-9FDA-A7CDB2F6ABE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7" Type="http://schemas.openxmlformats.org/officeDocument/2006/relationships/image" Target="../media/image40.wmf"/><Relationship Id="rId2" Type="http://schemas.openxmlformats.org/officeDocument/2006/relationships/oleObject" Target="../embeddings/oleObject3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39.wmf"/><Relationship Id="rId4" Type="http://schemas.openxmlformats.org/officeDocument/2006/relationships/oleObject" Target="../embeddings/oleObject38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3.w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4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9.wmf"/><Relationship Id="rId18" Type="http://schemas.openxmlformats.org/officeDocument/2006/relationships/oleObject" Target="../embeddings/oleObject51.bin"/><Relationship Id="rId3" Type="http://schemas.openxmlformats.org/officeDocument/2006/relationships/image" Target="../media/image44.wmf"/><Relationship Id="rId21" Type="http://schemas.openxmlformats.org/officeDocument/2006/relationships/image" Target="../media/image53.wmf"/><Relationship Id="rId7" Type="http://schemas.openxmlformats.org/officeDocument/2006/relationships/image" Target="../media/image46.e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51.wmf"/><Relationship Id="rId2" Type="http://schemas.openxmlformats.org/officeDocument/2006/relationships/oleObject" Target="../embeddings/oleObject43.bin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5" Type="http://schemas.openxmlformats.org/officeDocument/2006/relationships/image" Target="../media/image50.wmf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52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7.wmf"/><Relationship Id="rId14" Type="http://schemas.openxmlformats.org/officeDocument/2006/relationships/oleObject" Target="../embeddings/oleObject49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oleObject" Target="../embeddings/oleObject53.bin"/><Relationship Id="rId7" Type="http://schemas.openxmlformats.org/officeDocument/2006/relationships/oleObject" Target="../embeddings/oleObject55.bin"/><Relationship Id="rId2" Type="http://schemas.openxmlformats.org/officeDocument/2006/relationships/image" Target="../media/image54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54.bin"/><Relationship Id="rId10" Type="http://schemas.openxmlformats.org/officeDocument/2006/relationships/image" Target="../media/image58.wmf"/><Relationship Id="rId4" Type="http://schemas.openxmlformats.org/officeDocument/2006/relationships/image" Target="../media/image55.wmf"/><Relationship Id="rId9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7" Type="http://schemas.openxmlformats.org/officeDocument/2006/relationships/image" Target="../media/image11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4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20.emf"/><Relationship Id="rId3" Type="http://schemas.openxmlformats.org/officeDocument/2006/relationships/image" Target="../media/image15.wmf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9.bin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9.wmf"/><Relationship Id="rId5" Type="http://schemas.openxmlformats.org/officeDocument/2006/relationships/image" Target="../media/image16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1.wmf"/><Relationship Id="rId7" Type="http://schemas.openxmlformats.org/officeDocument/2006/relationships/image" Target="../media/image23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5.wmf"/><Relationship Id="rId5" Type="http://schemas.openxmlformats.org/officeDocument/2006/relationships/image" Target="../media/image22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28.wmf"/><Relationship Id="rId12" Type="http://schemas.openxmlformats.org/officeDocument/2006/relationships/oleObject" Target="../embeddings/oleObject30.bin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5" Type="http://schemas.openxmlformats.org/officeDocument/2006/relationships/image" Target="../media/image32.wmf"/><Relationship Id="rId10" Type="http://schemas.openxmlformats.org/officeDocument/2006/relationships/oleObject" Target="../embeddings/oleObject29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9.wmf"/><Relationship Id="rId14" Type="http://schemas.openxmlformats.org/officeDocument/2006/relationships/oleObject" Target="../embeddings/oleObject3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image" Target="../media/image33.wmf"/><Relationship Id="rId7" Type="http://schemas.openxmlformats.org/officeDocument/2006/relationships/image" Target="../media/image35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5019716" y="1146176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rgbClr val="FF9900"/>
                </a:solidFill>
              </a:rPr>
              <a:t>Spring 2024</a:t>
            </a:r>
            <a:endParaRPr lang="en-US" sz="3200" b="0" dirty="0">
              <a:solidFill>
                <a:srgbClr val="FF9900"/>
              </a:solidFill>
            </a:endParaRP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8199695" y="4646999"/>
            <a:ext cx="2667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0" dirty="0">
                <a:solidFill>
                  <a:srgbClr val="0000FF"/>
                </a:solidFill>
              </a:rPr>
              <a:t>Notes 24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4779964" y="450850"/>
            <a:ext cx="2352675" cy="6413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3600" b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6345</a:t>
            </a:r>
          </a:p>
        </p:txBody>
      </p:sp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4496280" y="1906589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0"/>
              <a:t>Prof. David R. Jackson</a:t>
            </a:r>
          </a:p>
          <a:p>
            <a:pPr algn="ctr" eaLnBrk="0" hangingPunct="0"/>
            <a:r>
              <a:rPr lang="en-US" sz="2400" b="0"/>
              <a:t>ECE Dept.</a:t>
            </a:r>
          </a:p>
        </p:txBody>
      </p:sp>
      <p:pic>
        <p:nvPicPr>
          <p:cNvPr id="12295" name="Picture 6" descr="asp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57264" y="3730155"/>
            <a:ext cx="374967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8ADB0FA0-6A3A-48A2-9938-EDA76B3D0D4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28900" y="271464"/>
            <a:ext cx="71882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Powers and Efficiency</a:t>
            </a:r>
          </a:p>
        </p:txBody>
      </p:sp>
      <p:sp>
        <p:nvSpPr>
          <p:cNvPr id="8199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0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19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3011224"/>
              </p:ext>
            </p:extLst>
          </p:nvPr>
        </p:nvGraphicFramePr>
        <p:xfrm>
          <a:off x="4090988" y="1379538"/>
          <a:ext cx="37814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7680" imgH="482400" progId="Equation.DSMT4">
                  <p:embed/>
                </p:oleObj>
              </mc:Choice>
              <mc:Fallback>
                <p:oleObj name="Equation" r:id="rId2" imgW="1777680" imgH="482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988" y="1379538"/>
                        <a:ext cx="3781425" cy="10350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3804785"/>
              </p:ext>
            </p:extLst>
          </p:nvPr>
        </p:nvGraphicFramePr>
        <p:xfrm>
          <a:off x="3733801" y="3016251"/>
          <a:ext cx="4652963" cy="107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19240" imgH="469800" progId="Equation.DSMT4">
                  <p:embed/>
                </p:oleObj>
              </mc:Choice>
              <mc:Fallback>
                <p:oleObj name="Equation" r:id="rId4" imgW="2019240" imgH="469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1" y="3016251"/>
                        <a:ext cx="4652963" cy="10779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615284"/>
              </p:ext>
            </p:extLst>
          </p:nvPr>
        </p:nvGraphicFramePr>
        <p:xfrm>
          <a:off x="4824413" y="4797425"/>
          <a:ext cx="2341562" cy="122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01440" imgH="469800" progId="Equation.DSMT4">
                  <p:embed/>
                </p:oleObj>
              </mc:Choice>
              <mc:Fallback>
                <p:oleObj name="Equation" r:id="rId6" imgW="901440" imgH="469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4413" y="4797425"/>
                        <a:ext cx="2341562" cy="12255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84164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Radiated Powers and Efficiency (cont.)</a:t>
            </a:r>
          </a:p>
        </p:txBody>
      </p:sp>
      <p:sp>
        <p:nvSpPr>
          <p:cNvPr id="922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2593975" y="1216025"/>
            <a:ext cx="17399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 b="0">
                <a:solidFill>
                  <a:srgbClr val="0000FF"/>
                </a:solidFill>
              </a:rPr>
              <a:t>Alternatively,</a:t>
            </a:r>
          </a:p>
        </p:txBody>
      </p:sp>
      <p:graphicFrame>
        <p:nvGraphicFramePr>
          <p:cNvPr id="921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3345919"/>
              </p:ext>
            </p:extLst>
          </p:nvPr>
        </p:nvGraphicFramePr>
        <p:xfrm>
          <a:off x="4980984" y="1332694"/>
          <a:ext cx="1660525" cy="122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2080" imgH="457200" progId="Equation.DSMT4">
                  <p:embed/>
                </p:oleObj>
              </mc:Choice>
              <mc:Fallback>
                <p:oleObj name="Equation" r:id="rId2" imgW="62208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0984" y="1332694"/>
                        <a:ext cx="1660525" cy="12271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321086"/>
              </p:ext>
            </p:extLst>
          </p:nvPr>
        </p:nvGraphicFramePr>
        <p:xfrm>
          <a:off x="3731857" y="4316365"/>
          <a:ext cx="4343400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03240" imgH="469800" progId="Equation.DSMT4">
                  <p:embed/>
                </p:oleObj>
              </mc:Choice>
              <mc:Fallback>
                <p:oleObj name="Equation" r:id="rId4" imgW="1803240" imgH="469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1857" y="4316365"/>
                        <a:ext cx="4343400" cy="11398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730154" y="5949549"/>
            <a:ext cx="10583839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total radiated power (space + surface wave) comes from integrating along the rectangular path shown on the next slide.</a:t>
            </a:r>
          </a:p>
        </p:txBody>
      </p:sp>
      <p:graphicFrame>
        <p:nvGraphicFramePr>
          <p:cNvPr id="922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7364251"/>
              </p:ext>
            </p:extLst>
          </p:nvPr>
        </p:nvGraphicFramePr>
        <p:xfrm>
          <a:off x="3889375" y="2911475"/>
          <a:ext cx="3781425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777680" imgH="482400" progId="Equation.DSMT4">
                  <p:embed/>
                </p:oleObj>
              </mc:Choice>
              <mc:Fallback>
                <p:oleObj name="Equation" r:id="rId6" imgW="177768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9375" y="2911475"/>
                        <a:ext cx="3781425" cy="10350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6960" y="149581"/>
            <a:ext cx="872091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Space-Wave Power and Total Radiated Power</a:t>
            </a:r>
          </a:p>
        </p:txBody>
      </p:sp>
      <p:sp>
        <p:nvSpPr>
          <p:cNvPr id="1025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42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7146570"/>
              </p:ext>
            </p:extLst>
          </p:nvPr>
        </p:nvGraphicFramePr>
        <p:xfrm>
          <a:off x="5228919" y="4952681"/>
          <a:ext cx="3276600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03240" imgH="469800" progId="Equation.DSMT4">
                  <p:embed/>
                </p:oleObj>
              </mc:Choice>
              <mc:Fallback>
                <p:oleObj name="Equation" r:id="rId2" imgW="1803240" imgH="4698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8919" y="4952681"/>
                        <a:ext cx="3276600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1024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900126"/>
              </p:ext>
            </p:extLst>
          </p:nvPr>
        </p:nvGraphicFramePr>
        <p:xfrm>
          <a:off x="929304" y="5556392"/>
          <a:ext cx="3305175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77680" imgH="482400" progId="Equation.DSMT4">
                  <p:embed/>
                </p:oleObj>
              </mc:Choice>
              <mc:Fallback>
                <p:oleObj name="Equation" r:id="rId4" imgW="1777680" imgH="4824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9304" y="5556392"/>
                        <a:ext cx="3305175" cy="904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Line 34"/>
          <p:cNvSpPr>
            <a:spLocks noChangeShapeType="1"/>
          </p:cNvSpPr>
          <p:nvPr/>
        </p:nvSpPr>
        <p:spPr bwMode="auto">
          <a:xfrm flipV="1">
            <a:off x="1956180" y="3200399"/>
            <a:ext cx="2017594" cy="226780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F2E26A-CEEE-1A8E-EDBF-D9F50AE80629}"/>
              </a:ext>
            </a:extLst>
          </p:cNvPr>
          <p:cNvSpPr txBox="1"/>
          <p:nvPr/>
        </p:nvSpPr>
        <p:spPr>
          <a:xfrm>
            <a:off x="6564575" y="1337481"/>
            <a:ext cx="4892721" cy="646331"/>
          </a:xfrm>
          <a:prstGeom prst="rect">
            <a:avLst/>
          </a:prstGeom>
          <a:noFill/>
          <a:ln w="190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0" dirty="0"/>
              <a:t>This method does </a:t>
            </a:r>
            <a:r>
              <a:rPr lang="en-US" b="0" u="sng" dirty="0"/>
              <a:t>not</a:t>
            </a:r>
            <a:r>
              <a:rPr lang="en-US" b="0" dirty="0"/>
              <a:t> require calculating the residue of the SW pole. 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7402297"/>
              </p:ext>
            </p:extLst>
          </p:nvPr>
        </p:nvGraphicFramePr>
        <p:xfrm>
          <a:off x="8274050" y="3298825"/>
          <a:ext cx="1662113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661350" imgH="1228639" progId="Equation.DSMT4">
                  <p:embed/>
                </p:oleObj>
              </mc:Choice>
              <mc:Fallback>
                <p:oleObj name="Equation" r:id="rId6" imgW="1661350" imgH="1228639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274050" y="3298825"/>
                        <a:ext cx="1662113" cy="1228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D818375A-598D-6447-55DF-F14376C2E8EF}"/>
              </a:ext>
            </a:extLst>
          </p:cNvPr>
          <p:cNvGrpSpPr/>
          <p:nvPr/>
        </p:nvGrpSpPr>
        <p:grpSpPr>
          <a:xfrm>
            <a:off x="1881804" y="1105777"/>
            <a:ext cx="5335588" cy="3786945"/>
            <a:chOff x="1881804" y="1105777"/>
            <a:chExt cx="5335588" cy="3786945"/>
          </a:xfrm>
        </p:grpSpPr>
        <p:sp>
          <p:nvSpPr>
            <p:cNvPr id="37" name="Line 34"/>
            <p:cNvSpPr>
              <a:spLocks noChangeShapeType="1"/>
            </p:cNvSpPr>
            <p:nvPr/>
          </p:nvSpPr>
          <p:spPr bwMode="auto">
            <a:xfrm flipH="1" flipV="1">
              <a:off x="5120183" y="2709080"/>
              <a:ext cx="900754" cy="218364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Line 8"/>
            <p:cNvSpPr>
              <a:spLocks noChangeShapeType="1"/>
            </p:cNvSpPr>
            <p:nvPr/>
          </p:nvSpPr>
          <p:spPr bwMode="auto">
            <a:xfrm flipH="1" flipV="1">
              <a:off x="3534392" y="1956892"/>
              <a:ext cx="0" cy="26939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Line 9"/>
            <p:cNvSpPr>
              <a:spLocks noChangeShapeType="1"/>
            </p:cNvSpPr>
            <p:nvPr/>
          </p:nvSpPr>
          <p:spPr bwMode="auto">
            <a:xfrm rot="5400000" flipH="1" flipV="1">
              <a:off x="4048742" y="1031379"/>
              <a:ext cx="0" cy="43338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3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3932996"/>
                </p:ext>
              </p:extLst>
            </p:nvPr>
          </p:nvGraphicFramePr>
          <p:xfrm>
            <a:off x="6469679" y="2977654"/>
            <a:ext cx="747713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342720" imgH="228600" progId="Equation.DSMT4">
                    <p:embed/>
                  </p:oleObj>
                </mc:Choice>
                <mc:Fallback>
                  <p:oleObj name="Equation" r:id="rId8" imgW="342720" imgH="2286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69679" y="2977654"/>
                          <a:ext cx="747713" cy="495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4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83742812"/>
                </p:ext>
              </p:extLst>
            </p:nvPr>
          </p:nvGraphicFramePr>
          <p:xfrm>
            <a:off x="3246083" y="1105777"/>
            <a:ext cx="735013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342720" imgH="228600" progId="Equation.DSMT4">
                    <p:embed/>
                  </p:oleObj>
                </mc:Choice>
                <mc:Fallback>
                  <p:oleObj name="Equation" r:id="rId10" imgW="342720" imgH="2286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6083" y="1105777"/>
                          <a:ext cx="735013" cy="488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7" name="Line 12"/>
            <p:cNvSpPr>
              <a:spLocks noChangeShapeType="1"/>
            </p:cNvSpPr>
            <p:nvPr/>
          </p:nvSpPr>
          <p:spPr bwMode="auto">
            <a:xfrm flipH="1">
              <a:off x="4270992" y="3107829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Line 13"/>
            <p:cNvSpPr>
              <a:spLocks noChangeShapeType="1"/>
            </p:cNvSpPr>
            <p:nvPr/>
          </p:nvSpPr>
          <p:spPr bwMode="auto">
            <a:xfrm flipH="1">
              <a:off x="5680692" y="3107829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2853112"/>
                </p:ext>
              </p:extLst>
            </p:nvPr>
          </p:nvGraphicFramePr>
          <p:xfrm>
            <a:off x="4359892" y="3238004"/>
            <a:ext cx="358775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2" imgW="164880" imgH="228600" progId="Equation.DSMT4">
                    <p:embed/>
                  </p:oleObj>
                </mc:Choice>
                <mc:Fallback>
                  <p:oleObj name="Equation" r:id="rId12" imgW="164880" imgH="2286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9892" y="3238004"/>
                          <a:ext cx="358775" cy="495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52221680"/>
                </p:ext>
              </p:extLst>
            </p:nvPr>
          </p:nvGraphicFramePr>
          <p:xfrm>
            <a:off x="5471142" y="3279279"/>
            <a:ext cx="331788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4" imgW="152280" imgH="228600" progId="Equation.DSMT4">
                    <p:embed/>
                  </p:oleObj>
                </mc:Choice>
                <mc:Fallback>
                  <p:oleObj name="Equation" r:id="rId14" imgW="152280" imgH="22860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71142" y="3279279"/>
                          <a:ext cx="331788" cy="495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59" name="Oval 16"/>
            <p:cNvSpPr>
              <a:spLocks noChangeArrowheads="1"/>
            </p:cNvSpPr>
            <p:nvPr/>
          </p:nvSpPr>
          <p:spPr bwMode="auto">
            <a:xfrm>
              <a:off x="4207492" y="3139579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260" name="Group 17"/>
            <p:cNvGrpSpPr>
              <a:grpSpLocks/>
            </p:cNvGrpSpPr>
            <p:nvPr/>
          </p:nvGrpSpPr>
          <p:grpSpPr bwMode="auto">
            <a:xfrm flipH="1">
              <a:off x="3572492" y="3211017"/>
              <a:ext cx="674688" cy="1528763"/>
              <a:chOff x="584" y="2893"/>
              <a:chExt cx="425" cy="963"/>
            </a:xfrm>
          </p:grpSpPr>
          <p:sp>
            <p:nvSpPr>
              <p:cNvPr id="10270" name="Freeform 18"/>
              <p:cNvSpPr>
                <a:spLocks/>
              </p:cNvSpPr>
              <p:nvPr/>
            </p:nvSpPr>
            <p:spPr bwMode="auto">
              <a:xfrm flipV="1">
                <a:off x="964" y="2904"/>
                <a:ext cx="45" cy="952"/>
              </a:xfrm>
              <a:custGeom>
                <a:avLst/>
                <a:gdLst>
                  <a:gd name="T0" fmla="*/ 468 w 549"/>
                  <a:gd name="T1" fmla="*/ 0 h 3008"/>
                  <a:gd name="T2" fmla="*/ 4 w 549"/>
                  <a:gd name="T3" fmla="*/ 232 h 3008"/>
                  <a:gd name="T4" fmla="*/ 492 w 549"/>
                  <a:gd name="T5" fmla="*/ 504 h 3008"/>
                  <a:gd name="T6" fmla="*/ 20 w 549"/>
                  <a:gd name="T7" fmla="*/ 752 h 3008"/>
                  <a:gd name="T8" fmla="*/ 548 w 549"/>
                  <a:gd name="T9" fmla="*/ 1096 h 3008"/>
                  <a:gd name="T10" fmla="*/ 28 w 549"/>
                  <a:gd name="T11" fmla="*/ 1392 h 3008"/>
                  <a:gd name="T12" fmla="*/ 532 w 549"/>
                  <a:gd name="T13" fmla="*/ 1672 h 3008"/>
                  <a:gd name="T14" fmla="*/ 36 w 549"/>
                  <a:gd name="T15" fmla="*/ 1984 h 3008"/>
                  <a:gd name="T16" fmla="*/ 540 w 549"/>
                  <a:gd name="T17" fmla="*/ 2264 h 3008"/>
                  <a:gd name="T18" fmla="*/ 44 w 549"/>
                  <a:gd name="T19" fmla="*/ 2504 h 3008"/>
                  <a:gd name="T20" fmla="*/ 484 w 549"/>
                  <a:gd name="T21" fmla="*/ 2816 h 3008"/>
                  <a:gd name="T22" fmla="*/ 76 w 549"/>
                  <a:gd name="T23" fmla="*/ 3008 h 30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9"/>
                  <a:gd name="T37" fmla="*/ 0 h 3008"/>
                  <a:gd name="T38" fmla="*/ 549 w 549"/>
                  <a:gd name="T39" fmla="*/ 3008 h 30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9" h="3008">
                    <a:moveTo>
                      <a:pt x="468" y="0"/>
                    </a:moveTo>
                    <a:cubicBezTo>
                      <a:pt x="234" y="74"/>
                      <a:pt x="0" y="148"/>
                      <a:pt x="4" y="232"/>
                    </a:cubicBezTo>
                    <a:cubicBezTo>
                      <a:pt x="8" y="316"/>
                      <a:pt x="489" y="417"/>
                      <a:pt x="492" y="504"/>
                    </a:cubicBezTo>
                    <a:cubicBezTo>
                      <a:pt x="495" y="591"/>
                      <a:pt x="11" y="653"/>
                      <a:pt x="20" y="752"/>
                    </a:cubicBezTo>
                    <a:cubicBezTo>
                      <a:pt x="29" y="851"/>
                      <a:pt x="547" y="989"/>
                      <a:pt x="548" y="1096"/>
                    </a:cubicBezTo>
                    <a:cubicBezTo>
                      <a:pt x="549" y="1203"/>
                      <a:pt x="31" y="1296"/>
                      <a:pt x="28" y="1392"/>
                    </a:cubicBezTo>
                    <a:cubicBezTo>
                      <a:pt x="25" y="1488"/>
                      <a:pt x="531" y="1573"/>
                      <a:pt x="532" y="1672"/>
                    </a:cubicBezTo>
                    <a:cubicBezTo>
                      <a:pt x="533" y="1771"/>
                      <a:pt x="35" y="1885"/>
                      <a:pt x="36" y="1984"/>
                    </a:cubicBezTo>
                    <a:cubicBezTo>
                      <a:pt x="37" y="2083"/>
                      <a:pt x="539" y="2177"/>
                      <a:pt x="540" y="2264"/>
                    </a:cubicBezTo>
                    <a:cubicBezTo>
                      <a:pt x="541" y="2351"/>
                      <a:pt x="53" y="2412"/>
                      <a:pt x="44" y="2504"/>
                    </a:cubicBezTo>
                    <a:cubicBezTo>
                      <a:pt x="35" y="2596"/>
                      <a:pt x="479" y="2732"/>
                      <a:pt x="484" y="2816"/>
                    </a:cubicBezTo>
                    <a:cubicBezTo>
                      <a:pt x="489" y="2900"/>
                      <a:pt x="144" y="2976"/>
                      <a:pt x="76" y="3008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71" name="Freeform 19"/>
              <p:cNvSpPr>
                <a:spLocks/>
              </p:cNvSpPr>
              <p:nvPr/>
            </p:nvSpPr>
            <p:spPr bwMode="auto">
              <a:xfrm rot="5400000">
                <a:off x="753" y="2724"/>
                <a:ext cx="70" cy="408"/>
              </a:xfrm>
              <a:custGeom>
                <a:avLst/>
                <a:gdLst>
                  <a:gd name="T0" fmla="*/ 643 w 854"/>
                  <a:gd name="T1" fmla="*/ 0 h 1984"/>
                  <a:gd name="T2" fmla="*/ 19 w 854"/>
                  <a:gd name="T3" fmla="*/ 128 h 1984"/>
                  <a:gd name="T4" fmla="*/ 643 w 854"/>
                  <a:gd name="T5" fmla="*/ 504 h 1984"/>
                  <a:gd name="T6" fmla="*/ 3 w 854"/>
                  <a:gd name="T7" fmla="*/ 768 h 1984"/>
                  <a:gd name="T8" fmla="*/ 659 w 854"/>
                  <a:gd name="T9" fmla="*/ 1072 h 1984"/>
                  <a:gd name="T10" fmla="*/ 75 w 854"/>
                  <a:gd name="T11" fmla="*/ 1400 h 1984"/>
                  <a:gd name="T12" fmla="*/ 851 w 854"/>
                  <a:gd name="T13" fmla="*/ 1728 h 1984"/>
                  <a:gd name="T14" fmla="*/ 91 w 854"/>
                  <a:gd name="T15" fmla="*/ 1984 h 19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54"/>
                  <a:gd name="T25" fmla="*/ 0 h 1984"/>
                  <a:gd name="T26" fmla="*/ 854 w 854"/>
                  <a:gd name="T27" fmla="*/ 1984 h 19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54" h="1984">
                    <a:moveTo>
                      <a:pt x="643" y="0"/>
                    </a:moveTo>
                    <a:cubicBezTo>
                      <a:pt x="331" y="22"/>
                      <a:pt x="19" y="44"/>
                      <a:pt x="19" y="128"/>
                    </a:cubicBezTo>
                    <a:cubicBezTo>
                      <a:pt x="19" y="212"/>
                      <a:pt x="646" y="397"/>
                      <a:pt x="643" y="504"/>
                    </a:cubicBezTo>
                    <a:cubicBezTo>
                      <a:pt x="640" y="611"/>
                      <a:pt x="0" y="673"/>
                      <a:pt x="3" y="768"/>
                    </a:cubicBezTo>
                    <a:cubicBezTo>
                      <a:pt x="6" y="863"/>
                      <a:pt x="647" y="967"/>
                      <a:pt x="659" y="1072"/>
                    </a:cubicBezTo>
                    <a:cubicBezTo>
                      <a:pt x="671" y="1177"/>
                      <a:pt x="43" y="1291"/>
                      <a:pt x="75" y="1400"/>
                    </a:cubicBezTo>
                    <a:cubicBezTo>
                      <a:pt x="107" y="1509"/>
                      <a:pt x="848" y="1631"/>
                      <a:pt x="851" y="1728"/>
                    </a:cubicBezTo>
                    <a:cubicBezTo>
                      <a:pt x="854" y="1825"/>
                      <a:pt x="472" y="1904"/>
                      <a:pt x="91" y="1984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261" name="Line 26"/>
            <p:cNvSpPr>
              <a:spLocks noChangeShapeType="1"/>
            </p:cNvSpPr>
            <p:nvPr/>
          </p:nvSpPr>
          <p:spPr bwMode="auto">
            <a:xfrm flipH="1">
              <a:off x="3539154" y="2610942"/>
              <a:ext cx="2432050" cy="158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2" name="Line 27"/>
            <p:cNvSpPr>
              <a:spLocks noChangeShapeType="1"/>
            </p:cNvSpPr>
            <p:nvPr/>
          </p:nvSpPr>
          <p:spPr bwMode="auto">
            <a:xfrm flipV="1">
              <a:off x="4424149" y="2607767"/>
              <a:ext cx="448505" cy="578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3" name="Line 31"/>
            <p:cNvSpPr>
              <a:spLocks noChangeShapeType="1"/>
            </p:cNvSpPr>
            <p:nvPr/>
          </p:nvSpPr>
          <p:spPr bwMode="auto">
            <a:xfrm flipV="1">
              <a:off x="3535979" y="2583954"/>
              <a:ext cx="0" cy="614363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4" name="Line 32"/>
            <p:cNvSpPr>
              <a:spLocks noChangeShapeType="1"/>
            </p:cNvSpPr>
            <p:nvPr/>
          </p:nvSpPr>
          <p:spPr bwMode="auto">
            <a:xfrm flipH="1" flipV="1">
              <a:off x="5945804" y="2606179"/>
              <a:ext cx="0" cy="603746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5" name="Line 33"/>
            <p:cNvSpPr>
              <a:spLocks noChangeShapeType="1"/>
            </p:cNvSpPr>
            <p:nvPr/>
          </p:nvSpPr>
          <p:spPr bwMode="auto">
            <a:xfrm rot="16200000" flipV="1">
              <a:off x="3364803" y="2905325"/>
              <a:ext cx="343420" cy="107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6" name="Line 34"/>
            <p:cNvSpPr>
              <a:spLocks noChangeShapeType="1"/>
            </p:cNvSpPr>
            <p:nvPr/>
          </p:nvSpPr>
          <p:spPr bwMode="auto">
            <a:xfrm rot="5400000">
              <a:off x="5718885" y="2810422"/>
              <a:ext cx="4582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0247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5246819"/>
                </p:ext>
              </p:extLst>
            </p:nvPr>
          </p:nvGraphicFramePr>
          <p:xfrm>
            <a:off x="4526168" y="1954161"/>
            <a:ext cx="365773" cy="4369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6" imgW="190440" imgH="228600" progId="Equation.DSMT4">
                    <p:embed/>
                  </p:oleObj>
                </mc:Choice>
                <mc:Fallback>
                  <p:oleObj name="Equation" r:id="rId16" imgW="190440" imgH="228600" progId="Equation.DSMT4">
                    <p:embed/>
                    <p:pic>
                      <p:nvPicPr>
                        <p:cNvPr id="0" name="Object 3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26168" y="1954161"/>
                          <a:ext cx="365773" cy="43697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9" name="Text Box 42"/>
            <p:cNvSpPr txBox="1">
              <a:spLocks noChangeArrowheads="1"/>
            </p:cNvSpPr>
            <p:nvPr/>
          </p:nvSpPr>
          <p:spPr bwMode="auto">
            <a:xfrm>
              <a:off x="4661517" y="2941142"/>
              <a:ext cx="35083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0000FF"/>
                  </a:solidFill>
                  <a:sym typeface="Symbol" pitchFamily="18" charset="2"/>
                </a:rPr>
                <a:t></a:t>
              </a:r>
              <a:endParaRPr lang="en-US" sz="2400">
                <a:solidFill>
                  <a:srgbClr val="0000FF"/>
                </a:solidFill>
              </a:endParaRPr>
            </a:p>
          </p:txBody>
        </p:sp>
        <p:sp>
          <p:nvSpPr>
            <p:cNvPr id="34" name="Line 29"/>
            <p:cNvSpPr>
              <a:spLocks noChangeShapeType="1"/>
            </p:cNvSpPr>
            <p:nvPr/>
          </p:nvSpPr>
          <p:spPr bwMode="auto">
            <a:xfrm flipH="1">
              <a:off x="3528041" y="3177040"/>
              <a:ext cx="719138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Oval 24"/>
            <p:cNvSpPr>
              <a:spLocks noChangeArrowheads="1"/>
            </p:cNvSpPr>
            <p:nvPr/>
          </p:nvSpPr>
          <p:spPr bwMode="auto">
            <a:xfrm>
              <a:off x="4153849" y="3132163"/>
              <a:ext cx="106528" cy="9155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27"/>
            <p:cNvSpPr>
              <a:spLocks noChangeShapeType="1"/>
            </p:cNvSpPr>
            <p:nvPr/>
          </p:nvSpPr>
          <p:spPr bwMode="auto">
            <a:xfrm flipV="1">
              <a:off x="3716740" y="3176423"/>
              <a:ext cx="448505" cy="578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40" name="Group 17"/>
            <p:cNvGrpSpPr>
              <a:grpSpLocks/>
            </p:cNvGrpSpPr>
            <p:nvPr/>
          </p:nvGrpSpPr>
          <p:grpSpPr bwMode="auto">
            <a:xfrm flipV="1">
              <a:off x="2783197" y="1671094"/>
              <a:ext cx="674688" cy="1528763"/>
              <a:chOff x="584" y="2893"/>
              <a:chExt cx="425" cy="963"/>
            </a:xfrm>
          </p:grpSpPr>
          <p:sp>
            <p:nvSpPr>
              <p:cNvPr id="41" name="Freeform 18"/>
              <p:cNvSpPr>
                <a:spLocks/>
              </p:cNvSpPr>
              <p:nvPr/>
            </p:nvSpPr>
            <p:spPr bwMode="auto">
              <a:xfrm flipV="1">
                <a:off x="964" y="2904"/>
                <a:ext cx="45" cy="952"/>
              </a:xfrm>
              <a:custGeom>
                <a:avLst/>
                <a:gdLst>
                  <a:gd name="T0" fmla="*/ 468 w 549"/>
                  <a:gd name="T1" fmla="*/ 0 h 3008"/>
                  <a:gd name="T2" fmla="*/ 4 w 549"/>
                  <a:gd name="T3" fmla="*/ 232 h 3008"/>
                  <a:gd name="T4" fmla="*/ 492 w 549"/>
                  <a:gd name="T5" fmla="*/ 504 h 3008"/>
                  <a:gd name="T6" fmla="*/ 20 w 549"/>
                  <a:gd name="T7" fmla="*/ 752 h 3008"/>
                  <a:gd name="T8" fmla="*/ 548 w 549"/>
                  <a:gd name="T9" fmla="*/ 1096 h 3008"/>
                  <a:gd name="T10" fmla="*/ 28 w 549"/>
                  <a:gd name="T11" fmla="*/ 1392 h 3008"/>
                  <a:gd name="T12" fmla="*/ 532 w 549"/>
                  <a:gd name="T13" fmla="*/ 1672 h 3008"/>
                  <a:gd name="T14" fmla="*/ 36 w 549"/>
                  <a:gd name="T15" fmla="*/ 1984 h 3008"/>
                  <a:gd name="T16" fmla="*/ 540 w 549"/>
                  <a:gd name="T17" fmla="*/ 2264 h 3008"/>
                  <a:gd name="T18" fmla="*/ 44 w 549"/>
                  <a:gd name="T19" fmla="*/ 2504 h 3008"/>
                  <a:gd name="T20" fmla="*/ 484 w 549"/>
                  <a:gd name="T21" fmla="*/ 2816 h 3008"/>
                  <a:gd name="T22" fmla="*/ 76 w 549"/>
                  <a:gd name="T23" fmla="*/ 3008 h 30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9"/>
                  <a:gd name="T37" fmla="*/ 0 h 3008"/>
                  <a:gd name="T38" fmla="*/ 549 w 549"/>
                  <a:gd name="T39" fmla="*/ 3008 h 30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9" h="3008">
                    <a:moveTo>
                      <a:pt x="468" y="0"/>
                    </a:moveTo>
                    <a:cubicBezTo>
                      <a:pt x="234" y="74"/>
                      <a:pt x="0" y="148"/>
                      <a:pt x="4" y="232"/>
                    </a:cubicBezTo>
                    <a:cubicBezTo>
                      <a:pt x="8" y="316"/>
                      <a:pt x="489" y="417"/>
                      <a:pt x="492" y="504"/>
                    </a:cubicBezTo>
                    <a:cubicBezTo>
                      <a:pt x="495" y="591"/>
                      <a:pt x="11" y="653"/>
                      <a:pt x="20" y="752"/>
                    </a:cubicBezTo>
                    <a:cubicBezTo>
                      <a:pt x="29" y="851"/>
                      <a:pt x="547" y="989"/>
                      <a:pt x="548" y="1096"/>
                    </a:cubicBezTo>
                    <a:cubicBezTo>
                      <a:pt x="549" y="1203"/>
                      <a:pt x="31" y="1296"/>
                      <a:pt x="28" y="1392"/>
                    </a:cubicBezTo>
                    <a:cubicBezTo>
                      <a:pt x="25" y="1488"/>
                      <a:pt x="531" y="1573"/>
                      <a:pt x="532" y="1672"/>
                    </a:cubicBezTo>
                    <a:cubicBezTo>
                      <a:pt x="533" y="1771"/>
                      <a:pt x="35" y="1885"/>
                      <a:pt x="36" y="1984"/>
                    </a:cubicBezTo>
                    <a:cubicBezTo>
                      <a:pt x="37" y="2083"/>
                      <a:pt x="539" y="2177"/>
                      <a:pt x="540" y="2264"/>
                    </a:cubicBezTo>
                    <a:cubicBezTo>
                      <a:pt x="541" y="2351"/>
                      <a:pt x="53" y="2412"/>
                      <a:pt x="44" y="2504"/>
                    </a:cubicBezTo>
                    <a:cubicBezTo>
                      <a:pt x="35" y="2596"/>
                      <a:pt x="479" y="2732"/>
                      <a:pt x="484" y="2816"/>
                    </a:cubicBezTo>
                    <a:cubicBezTo>
                      <a:pt x="489" y="2900"/>
                      <a:pt x="144" y="2976"/>
                      <a:pt x="76" y="3008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Freeform 19"/>
              <p:cNvSpPr>
                <a:spLocks/>
              </p:cNvSpPr>
              <p:nvPr/>
            </p:nvSpPr>
            <p:spPr bwMode="auto">
              <a:xfrm rot="5400000">
                <a:off x="753" y="2724"/>
                <a:ext cx="70" cy="408"/>
              </a:xfrm>
              <a:custGeom>
                <a:avLst/>
                <a:gdLst>
                  <a:gd name="T0" fmla="*/ 643 w 854"/>
                  <a:gd name="T1" fmla="*/ 0 h 1984"/>
                  <a:gd name="T2" fmla="*/ 19 w 854"/>
                  <a:gd name="T3" fmla="*/ 128 h 1984"/>
                  <a:gd name="T4" fmla="*/ 643 w 854"/>
                  <a:gd name="T5" fmla="*/ 504 h 1984"/>
                  <a:gd name="T6" fmla="*/ 3 w 854"/>
                  <a:gd name="T7" fmla="*/ 768 h 1984"/>
                  <a:gd name="T8" fmla="*/ 659 w 854"/>
                  <a:gd name="T9" fmla="*/ 1072 h 1984"/>
                  <a:gd name="T10" fmla="*/ 75 w 854"/>
                  <a:gd name="T11" fmla="*/ 1400 h 1984"/>
                  <a:gd name="T12" fmla="*/ 851 w 854"/>
                  <a:gd name="T13" fmla="*/ 1728 h 1984"/>
                  <a:gd name="T14" fmla="*/ 91 w 854"/>
                  <a:gd name="T15" fmla="*/ 1984 h 19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54"/>
                  <a:gd name="T25" fmla="*/ 0 h 1984"/>
                  <a:gd name="T26" fmla="*/ 854 w 854"/>
                  <a:gd name="T27" fmla="*/ 1984 h 19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54" h="1984">
                    <a:moveTo>
                      <a:pt x="643" y="0"/>
                    </a:moveTo>
                    <a:cubicBezTo>
                      <a:pt x="331" y="22"/>
                      <a:pt x="19" y="44"/>
                      <a:pt x="19" y="128"/>
                    </a:cubicBezTo>
                    <a:cubicBezTo>
                      <a:pt x="19" y="212"/>
                      <a:pt x="646" y="397"/>
                      <a:pt x="643" y="504"/>
                    </a:cubicBezTo>
                    <a:cubicBezTo>
                      <a:pt x="640" y="611"/>
                      <a:pt x="0" y="673"/>
                      <a:pt x="3" y="768"/>
                    </a:cubicBezTo>
                    <a:cubicBezTo>
                      <a:pt x="6" y="863"/>
                      <a:pt x="647" y="967"/>
                      <a:pt x="659" y="1072"/>
                    </a:cubicBezTo>
                    <a:cubicBezTo>
                      <a:pt x="671" y="1177"/>
                      <a:pt x="43" y="1291"/>
                      <a:pt x="75" y="1400"/>
                    </a:cubicBezTo>
                    <a:cubicBezTo>
                      <a:pt x="107" y="1509"/>
                      <a:pt x="848" y="1631"/>
                      <a:pt x="851" y="1728"/>
                    </a:cubicBezTo>
                    <a:cubicBezTo>
                      <a:pt x="854" y="1825"/>
                      <a:pt x="472" y="1904"/>
                      <a:pt x="91" y="1984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" name="Oval 16"/>
            <p:cNvSpPr>
              <a:spLocks noChangeArrowheads="1"/>
            </p:cNvSpPr>
            <p:nvPr/>
          </p:nvSpPr>
          <p:spPr bwMode="auto">
            <a:xfrm>
              <a:off x="2708513" y="3155501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4" name="Object 3">
              <a:extLst>
                <a:ext uri="{FF2B5EF4-FFF2-40B4-BE49-F238E27FC236}">
                  <a16:creationId xmlns:a16="http://schemas.microsoft.com/office/drawing/2014/main" id="{C5D2D5A8-3FFA-2043-5EB4-7C3F53C04F22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789048"/>
                </p:ext>
              </p:extLst>
            </p:nvPr>
          </p:nvGraphicFramePr>
          <p:xfrm>
            <a:off x="2984039" y="2649486"/>
            <a:ext cx="326973" cy="4203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8" imgW="177480" imgH="228600" progId="Equation.DSMT4">
                    <p:embed/>
                  </p:oleObj>
                </mc:Choice>
                <mc:Fallback>
                  <p:oleObj name="Equation" r:id="rId18" imgW="1774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2984039" y="2649486"/>
                          <a:ext cx="326973" cy="42039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>
              <a:extLst>
                <a:ext uri="{FF2B5EF4-FFF2-40B4-BE49-F238E27FC236}">
                  <a16:creationId xmlns:a16="http://schemas.microsoft.com/office/drawing/2014/main" id="{043C14C1-4F4E-7443-261F-E5B4B79CA4F0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1265558"/>
                </p:ext>
              </p:extLst>
            </p:nvPr>
          </p:nvGraphicFramePr>
          <p:xfrm>
            <a:off x="6248399" y="2424112"/>
            <a:ext cx="351503" cy="410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0" imgW="152280" imgH="177480" progId="Equation.DSMT4">
                    <p:embed/>
                  </p:oleObj>
                </mc:Choice>
                <mc:Fallback>
                  <p:oleObj name="Equation" r:id="rId20" imgW="15228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6248399" y="2424112"/>
                          <a:ext cx="351503" cy="4100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6960" y="149581"/>
            <a:ext cx="8720918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Radiation Efficiency </a:t>
            </a:r>
            <a:r>
              <a:rPr lang="en-US" sz="2800" b="1" dirty="0" err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Reults</a:t>
            </a:r>
            <a:endParaRPr lang="en-US" sz="2800" b="1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50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1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2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253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024489F-C683-3097-0001-0DD2A07C3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6800" y="1195620"/>
            <a:ext cx="7721600" cy="4940300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E731145D-902D-F505-D359-CBF15CA64D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6689" y="1346433"/>
            <a:ext cx="6626225" cy="467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>
            <a:extLst>
              <a:ext uri="{FF2B5EF4-FFF2-40B4-BE49-F238E27FC236}">
                <a16:creationId xmlns:a16="http://schemas.microsoft.com/office/drawing/2014/main" id="{6AFB6E54-88C3-B698-9D2E-76B58243B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1543" y="637641"/>
            <a:ext cx="72362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b="1" dirty="0">
                <a:solidFill>
                  <a:srgbClr val="0000FF"/>
                </a:solidFill>
                <a:latin typeface="Arial" charset="0"/>
              </a:rPr>
              <a:t>Results:</a:t>
            </a:r>
            <a:r>
              <a:rPr lang="en-US" sz="2000" dirty="0">
                <a:solidFill>
                  <a:srgbClr val="0000FF"/>
                </a:solidFill>
                <a:latin typeface="Arial" charset="0"/>
              </a:rPr>
              <a:t> Efficiency 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(Conductor and dielectric losses are </a:t>
            </a:r>
            <a:r>
              <a:rPr lang="en-US" sz="1600" u="sng" dirty="0">
                <a:solidFill>
                  <a:srgbClr val="0000FF"/>
                </a:solidFill>
                <a:latin typeface="Arial" charset="0"/>
              </a:rPr>
              <a:t>neglected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.)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C511D30F-B347-4611-F9D1-042CA90E1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9963" y="1554395"/>
            <a:ext cx="56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bg2"/>
                </a:solidFill>
                <a:latin typeface="Times New Roman" pitchFamily="18" charset="0"/>
              </a:rPr>
              <a:t>2.2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4A65C068-EC39-3865-F7B4-E71F4EB3A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3388" y="3133958"/>
            <a:ext cx="71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2400" b="1">
                <a:solidFill>
                  <a:schemeClr val="bg2"/>
                </a:solidFill>
                <a:latin typeface="Times New Roman" pitchFamily="18" charset="0"/>
              </a:rPr>
              <a:t>10.8</a:t>
            </a:r>
          </a:p>
        </p:txBody>
      </p:sp>
      <p:graphicFrame>
        <p:nvGraphicFramePr>
          <p:cNvPr id="10" name="Object 1">
            <a:extLst>
              <a:ext uri="{FF2B5EF4-FFF2-40B4-BE49-F238E27FC236}">
                <a16:creationId xmlns:a16="http://schemas.microsoft.com/office/drawing/2014/main" id="{B2A3D0FF-988D-6199-1CEA-B23F145D59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79496" y="3114455"/>
          <a:ext cx="13430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34725" imgH="228501" progId="Equation.DSMT4">
                  <p:embed/>
                </p:oleObj>
              </mc:Choice>
              <mc:Fallback>
                <p:oleObj name="Equation" r:id="rId3" imgW="634725" imgH="228501" progId="Equation.DSMT4">
                  <p:embed/>
                  <p:pic>
                    <p:nvPicPr>
                      <p:cNvPr id="195585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9496" y="3114455"/>
                        <a:ext cx="1343025" cy="482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758D1DD0-70A8-2C42-E5D1-E126E7E6D5E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298643" y="1644883"/>
          <a:ext cx="511175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41091" imgH="177646" progId="Equation.DSMT4">
                  <p:embed/>
                </p:oleObj>
              </mc:Choice>
              <mc:Fallback>
                <p:oleObj name="Equation" r:id="rId5" imgW="241091" imgH="177646" progId="Equation.DSMT4">
                  <p:embed/>
                  <p:pic>
                    <p:nvPicPr>
                      <p:cNvPr id="19558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8643" y="1644883"/>
                        <a:ext cx="511175" cy="3746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>
            <a:extLst>
              <a:ext uri="{FF2B5EF4-FFF2-40B4-BE49-F238E27FC236}">
                <a16:creationId xmlns:a16="http://schemas.microsoft.com/office/drawing/2014/main" id="{62A017BC-9B96-D34C-67B2-E2916AD811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51071" y="5595945"/>
          <a:ext cx="8588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406224" imgH="228501" progId="Equation.DSMT4">
                  <p:embed/>
                </p:oleObj>
              </mc:Choice>
              <mc:Fallback>
                <p:oleObj name="Equation" r:id="rId7" imgW="406224" imgH="228501" progId="Equation.DSMT4">
                  <p:embed/>
                  <p:pic>
                    <p:nvPicPr>
                      <p:cNvPr id="19558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071" y="5595945"/>
                        <a:ext cx="858838" cy="482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DF010FC9-546A-8595-49B6-2692E2A386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9459724"/>
              </p:ext>
            </p:extLst>
          </p:nvPr>
        </p:nvGraphicFramePr>
        <p:xfrm>
          <a:off x="421564" y="1934285"/>
          <a:ext cx="1618052" cy="67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977760" imgH="406080" progId="Equation.DSMT4">
                  <p:embed/>
                </p:oleObj>
              </mc:Choice>
              <mc:Fallback>
                <p:oleObj name="Equation" r:id="rId9" imgW="977760" imgH="406080" progId="Equation.DSMT4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E5066CFD-26ED-374D-E029-03CFF09D119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21564" y="1934285"/>
                        <a:ext cx="1618052" cy="672437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F6DD1E56-C70D-D076-DF87-6A08F18B0B26}"/>
              </a:ext>
            </a:extLst>
          </p:cNvPr>
          <p:cNvSpPr txBox="1"/>
          <p:nvPr/>
        </p:nvSpPr>
        <p:spPr>
          <a:xfrm>
            <a:off x="10324531" y="3050274"/>
            <a:ext cx="1569493" cy="954107"/>
          </a:xfrm>
          <a:prstGeom prst="rect">
            <a:avLst/>
          </a:prstGeom>
          <a:noFill/>
          <a:ln w="127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The loss of efficiency here is due only to the surface wave.</a:t>
            </a:r>
          </a:p>
        </p:txBody>
      </p:sp>
    </p:spTree>
    <p:extLst>
      <p:ext uri="{BB962C8B-B14F-4D97-AF65-F5344CB8AC3E}">
        <p14:creationId xmlns:p14="http://schemas.microsoft.com/office/powerpoint/2010/main" val="1853725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203700" y="246064"/>
            <a:ext cx="32766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4" name="Text Box 52"/>
          <p:cNvSpPr txBox="1">
            <a:spLocks noChangeArrowheads="1"/>
          </p:cNvSpPr>
          <p:nvPr/>
        </p:nvSpPr>
        <p:spPr bwMode="auto">
          <a:xfrm>
            <a:off x="580767" y="1454108"/>
            <a:ext cx="1122611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b="0" dirty="0">
                <a:solidFill>
                  <a:srgbClr val="0000FF"/>
                </a:solidFill>
              </a:rPr>
              <a:t>In this set of notes we use the spectral-domain method to calculate the </a:t>
            </a:r>
            <a:r>
              <a:rPr lang="en-US" sz="2000" b="0" dirty="0">
                <a:solidFill>
                  <a:srgbClr val="FF3300"/>
                </a:solidFill>
              </a:rPr>
              <a:t>surface-wave</a:t>
            </a:r>
            <a:r>
              <a:rPr lang="en-US" sz="2000" b="0" dirty="0">
                <a:solidFill>
                  <a:srgbClr val="0000FF"/>
                </a:solidFill>
              </a:rPr>
              <a:t> </a:t>
            </a:r>
            <a:r>
              <a:rPr lang="en-US" sz="2000" b="0" dirty="0">
                <a:solidFill>
                  <a:srgbClr val="FF3300"/>
                </a:solidFill>
              </a:rPr>
              <a:t>radiation efficiency </a:t>
            </a:r>
            <a:r>
              <a:rPr lang="en-US" sz="2000" b="0" i="1" dirty="0" err="1">
                <a:solidFill>
                  <a:srgbClr val="FF3300"/>
                </a:solidFill>
                <a:latin typeface="Times New Roman" pitchFamily="18" charset="0"/>
              </a:rPr>
              <a:t>e</a:t>
            </a:r>
            <a:r>
              <a:rPr lang="en-US" sz="2000" b="0" i="1" baseline="-25000" dirty="0" err="1">
                <a:solidFill>
                  <a:srgbClr val="FF3300"/>
                </a:solidFill>
                <a:latin typeface="Times New Roman" pitchFamily="18" charset="0"/>
              </a:rPr>
              <a:t>r</a:t>
            </a:r>
            <a:r>
              <a:rPr lang="en-US" sz="2000" b="0" i="1" baseline="30000" dirty="0" err="1">
                <a:solidFill>
                  <a:srgbClr val="FF3300"/>
                </a:solidFill>
                <a:latin typeface="Times New Roman" pitchFamily="18" charset="0"/>
              </a:rPr>
              <a:t>sw</a:t>
            </a:r>
            <a:r>
              <a:rPr lang="en-US" sz="2000" b="0" dirty="0">
                <a:solidFill>
                  <a:srgbClr val="0000FF"/>
                </a:solidFill>
              </a:rPr>
              <a:t> (radiation efficiency due only to surface-wave loss) of a rectangular microstrip antenna.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EAE6B0-F9F9-2A7D-2EB4-1663858C9FBB}"/>
              </a:ext>
            </a:extLst>
          </p:cNvPr>
          <p:cNvSpPr txBox="1"/>
          <p:nvPr/>
        </p:nvSpPr>
        <p:spPr>
          <a:xfrm>
            <a:off x="1883391" y="2900150"/>
            <a:ext cx="738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0" dirty="0"/>
              <a:t>We assume a lossless substrate and PEC metal in this set of notes.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12766DE8-0C14-F7FA-9948-EBB9B67174D1}"/>
              </a:ext>
            </a:extLst>
          </p:cNvPr>
          <p:cNvGrpSpPr/>
          <p:nvPr/>
        </p:nvGrpSpPr>
        <p:grpSpPr>
          <a:xfrm>
            <a:off x="4469854" y="3646763"/>
            <a:ext cx="2498433" cy="2658849"/>
            <a:chOff x="4723168" y="2547012"/>
            <a:chExt cx="2498433" cy="2658849"/>
          </a:xfrm>
        </p:grpSpPr>
        <p:sp>
          <p:nvSpPr>
            <p:cNvPr id="5" name="Rectangle 10">
              <a:extLst>
                <a:ext uri="{FF2B5EF4-FFF2-40B4-BE49-F238E27FC236}">
                  <a16:creationId xmlns:a16="http://schemas.microsoft.com/office/drawing/2014/main" id="{5E6E9793-F055-DDC2-9B70-8CE1B190FE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02919" y="3460071"/>
              <a:ext cx="1128713" cy="1300162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Line 11">
              <a:extLst>
                <a:ext uri="{FF2B5EF4-FFF2-40B4-BE49-F238E27FC236}">
                  <a16:creationId xmlns:a16="http://schemas.microsoft.com/office/drawing/2014/main" id="{F3C14451-68DA-5A51-B7B2-45B0803DFA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03082" y="4145871"/>
              <a:ext cx="3857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3">
              <a:extLst>
                <a:ext uri="{FF2B5EF4-FFF2-40B4-BE49-F238E27FC236}">
                  <a16:creationId xmlns:a16="http://schemas.microsoft.com/office/drawing/2014/main" id="{C6A3F6C4-74E0-F4FE-16EC-CD286A1EC6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60132" y="2931434"/>
              <a:ext cx="0" cy="3571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9">
              <a:extLst>
                <a:ext uri="{FF2B5EF4-FFF2-40B4-BE49-F238E27FC236}">
                  <a16:creationId xmlns:a16="http://schemas.microsoft.com/office/drawing/2014/main" id="{1A470D0E-BF3D-5BAB-4C1C-A41CD3AD38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5957" y="3688671"/>
              <a:ext cx="79533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20">
              <a:extLst>
                <a:ext uri="{FF2B5EF4-FFF2-40B4-BE49-F238E27FC236}">
                  <a16:creationId xmlns:a16="http://schemas.microsoft.com/office/drawing/2014/main" id="{45441C81-C662-57D5-C472-85B1FED33C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9132" y="3956958"/>
              <a:ext cx="79533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21">
              <a:extLst>
                <a:ext uri="{FF2B5EF4-FFF2-40B4-BE49-F238E27FC236}">
                  <a16:creationId xmlns:a16="http://schemas.microsoft.com/office/drawing/2014/main" id="{2166D775-C47F-C74C-6895-051E387292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91832" y="4233183"/>
              <a:ext cx="79533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22">
              <a:extLst>
                <a:ext uri="{FF2B5EF4-FFF2-40B4-BE49-F238E27FC236}">
                  <a16:creationId xmlns:a16="http://schemas.microsoft.com/office/drawing/2014/main" id="{388B37D6-90D7-CA34-9B43-0666D18455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79132" y="4506233"/>
              <a:ext cx="795338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3" name="Object 12">
              <a:extLst>
                <a:ext uri="{FF2B5EF4-FFF2-40B4-BE49-F238E27FC236}">
                  <a16:creationId xmlns:a16="http://schemas.microsoft.com/office/drawing/2014/main" id="{9F3ADBFB-7CDE-F3C7-6A8B-18AFEB78241C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6969884"/>
                </p:ext>
              </p:extLst>
            </p:nvPr>
          </p:nvGraphicFramePr>
          <p:xfrm>
            <a:off x="7010249" y="4033127"/>
            <a:ext cx="211352" cy="232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126720" imgH="139680" progId="Equation.DSMT4">
                    <p:embed/>
                  </p:oleObj>
                </mc:Choice>
                <mc:Fallback>
                  <p:oleObj name="Equation" r:id="rId2" imgW="126720" imgH="139680" progId="Equation.DSMT4">
                    <p:embed/>
                    <p:pic>
                      <p:nvPicPr>
                        <p:cNvPr id="10" name="Object 9">
                          <a:extLst>
                            <a:ext uri="{FF2B5EF4-FFF2-40B4-BE49-F238E27FC236}">
                              <a16:creationId xmlns:a16="http://schemas.microsoft.com/office/drawing/2014/main" id="{AE73DCA7-E6C0-F702-C605-C16CC350CE4D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7010249" y="4033127"/>
                          <a:ext cx="211352" cy="2324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>
              <a:extLst>
                <a:ext uri="{FF2B5EF4-FFF2-40B4-BE49-F238E27FC236}">
                  <a16:creationId xmlns:a16="http://schemas.microsoft.com/office/drawing/2014/main" id="{64B7C8B5-A6ED-C0B9-0FA7-542ED95E074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81334492"/>
                </p:ext>
              </p:extLst>
            </p:nvPr>
          </p:nvGraphicFramePr>
          <p:xfrm>
            <a:off x="5658182" y="2547012"/>
            <a:ext cx="210356" cy="2486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139680" imgH="164880" progId="Equation.DSMT4">
                    <p:embed/>
                  </p:oleObj>
                </mc:Choice>
                <mc:Fallback>
                  <p:oleObj name="Equation" r:id="rId4" imgW="139680" imgH="164880" progId="Equation.DSMT4">
                    <p:embed/>
                    <p:pic>
                      <p:nvPicPr>
                        <p:cNvPr id="11" name="Object 10">
                          <a:extLst>
                            <a:ext uri="{FF2B5EF4-FFF2-40B4-BE49-F238E27FC236}">
                              <a16:creationId xmlns:a16="http://schemas.microsoft.com/office/drawing/2014/main" id="{08CF75A3-7831-DAF0-E23A-AC34CF1E110B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5658182" y="2547012"/>
                          <a:ext cx="210356" cy="24860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>
              <a:extLst>
                <a:ext uri="{FF2B5EF4-FFF2-40B4-BE49-F238E27FC236}">
                  <a16:creationId xmlns:a16="http://schemas.microsoft.com/office/drawing/2014/main" id="{C5F64B8A-059F-BB7D-10A5-C4E044C2E18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3994871"/>
                </p:ext>
              </p:extLst>
            </p:nvPr>
          </p:nvGraphicFramePr>
          <p:xfrm>
            <a:off x="5678488" y="4900612"/>
            <a:ext cx="258288" cy="3052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39680" imgH="164880" progId="Equation.DSMT4">
                    <p:embed/>
                  </p:oleObj>
                </mc:Choice>
                <mc:Fallback>
                  <p:oleObj name="Equation" r:id="rId6" imgW="139680" imgH="164880" progId="Equation.DSMT4">
                    <p:embed/>
                    <p:pic>
                      <p:nvPicPr>
                        <p:cNvPr id="12" name="Object 11">
                          <a:extLst>
                            <a:ext uri="{FF2B5EF4-FFF2-40B4-BE49-F238E27FC236}">
                              <a16:creationId xmlns:a16="http://schemas.microsoft.com/office/drawing/2014/main" id="{6C9D7621-0FAA-3C44-3E0E-B6A8429C8147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5678488" y="4900612"/>
                          <a:ext cx="258288" cy="30524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>
              <a:extLst>
                <a:ext uri="{FF2B5EF4-FFF2-40B4-BE49-F238E27FC236}">
                  <a16:creationId xmlns:a16="http://schemas.microsoft.com/office/drawing/2014/main" id="{32D83AA6-7576-1D1C-EC92-FE642DAF2B7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8089029"/>
                </p:ext>
              </p:extLst>
            </p:nvPr>
          </p:nvGraphicFramePr>
          <p:xfrm>
            <a:off x="4723168" y="3904634"/>
            <a:ext cx="339820" cy="3398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77480" imgH="177480" progId="Equation.DSMT4">
                    <p:embed/>
                  </p:oleObj>
                </mc:Choice>
                <mc:Fallback>
                  <p:oleObj name="Equation" r:id="rId8" imgW="177480" imgH="177480" progId="Equation.DSMT4">
                    <p:embed/>
                    <p:pic>
                      <p:nvPicPr>
                        <p:cNvPr id="13" name="Object 12">
                          <a:extLst>
                            <a:ext uri="{FF2B5EF4-FFF2-40B4-BE49-F238E27FC236}">
                              <a16:creationId xmlns:a16="http://schemas.microsoft.com/office/drawing/2014/main" id="{047B886D-28B5-1131-41FB-838B73C4E285}"/>
                            </a:ext>
                          </a:extLst>
                        </p:cNvPr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4723168" y="3904634"/>
                          <a:ext cx="339820" cy="33982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203700" y="246064"/>
            <a:ext cx="32766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Overview</a:t>
            </a:r>
          </a:p>
        </p:txBody>
      </p:sp>
      <p:sp>
        <p:nvSpPr>
          <p:cNvPr id="1030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1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Rectangle 7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593454"/>
              </p:ext>
            </p:extLst>
          </p:nvPr>
        </p:nvGraphicFramePr>
        <p:xfrm>
          <a:off x="4170270" y="4163064"/>
          <a:ext cx="3679825" cy="223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33360" imgH="1295280" progId="Equation.DSMT4">
                  <p:embed/>
                </p:oleObj>
              </mc:Choice>
              <mc:Fallback>
                <p:oleObj name="Equation" r:id="rId2" imgW="2133360" imgH="129528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0270" y="4163064"/>
                        <a:ext cx="3679825" cy="2233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6990987"/>
              </p:ext>
            </p:extLst>
          </p:nvPr>
        </p:nvGraphicFramePr>
        <p:xfrm>
          <a:off x="2547938" y="1722438"/>
          <a:ext cx="2276475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168200" imgH="482400" progId="Equation.DSMT4">
                  <p:embed/>
                </p:oleObj>
              </mc:Choice>
              <mc:Fallback>
                <p:oleObj name="Equation" r:id="rId4" imgW="1168200" imgH="48240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7938" y="1722438"/>
                        <a:ext cx="2276475" cy="9493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06756" y="1011318"/>
            <a:ext cx="3076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From previous derivation:</a:t>
            </a:r>
          </a:p>
        </p:txBody>
      </p:sp>
      <p:graphicFrame>
        <p:nvGraphicFramePr>
          <p:cNvPr id="25604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73864"/>
              </p:ext>
            </p:extLst>
          </p:nvPr>
        </p:nvGraphicFramePr>
        <p:xfrm>
          <a:off x="5421656" y="1816615"/>
          <a:ext cx="1117600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7640" imgH="457200" progId="Equation.DSMT4">
                  <p:embed/>
                </p:oleObj>
              </mc:Choice>
              <mc:Fallback>
                <p:oleObj name="Equation" r:id="rId6" imgW="64764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1656" y="1816615"/>
                        <a:ext cx="1117600" cy="7889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406397" y="384667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24175" y="2962275"/>
            <a:ext cx="5737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b="0" dirty="0"/>
              <a:t> power radiated into space </a:t>
            </a:r>
            <a:r>
              <a:rPr lang="en-US" b="0" u="sng" dirty="0"/>
              <a:t>and</a:t>
            </a:r>
            <a:r>
              <a:rPr lang="en-US" b="0" dirty="0"/>
              <a:t> the surface wave.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95344" y="229573"/>
            <a:ext cx="50165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Radiated Power</a:t>
            </a:r>
          </a:p>
        </p:txBody>
      </p:sp>
      <p:sp>
        <p:nvSpPr>
          <p:cNvPr id="2054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0514361"/>
              </p:ext>
            </p:extLst>
          </p:nvPr>
        </p:nvGraphicFramePr>
        <p:xfrm>
          <a:off x="4730750" y="1104900"/>
          <a:ext cx="222250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88840" imgH="241200" progId="Equation.DSMT4">
                  <p:embed/>
                </p:oleObj>
              </mc:Choice>
              <mc:Fallback>
                <p:oleObj name="Equation" r:id="rId2" imgW="888840" imgH="241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0750" y="1104900"/>
                        <a:ext cx="2222500" cy="5953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4230108"/>
              </p:ext>
            </p:extLst>
          </p:nvPr>
        </p:nvGraphicFramePr>
        <p:xfrm>
          <a:off x="487363" y="1804988"/>
          <a:ext cx="7715250" cy="442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70120" imgH="2565360" progId="Equation.DSMT4">
                  <p:embed/>
                </p:oleObj>
              </mc:Choice>
              <mc:Fallback>
                <p:oleObj name="Equation" r:id="rId4" imgW="4470120" imgH="25653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363" y="1804988"/>
                        <a:ext cx="7715250" cy="4421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48638E40-3B45-D176-1E16-6872E462C3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097816"/>
              </p:ext>
            </p:extLst>
          </p:nvPr>
        </p:nvGraphicFramePr>
        <p:xfrm>
          <a:off x="7929705" y="2446338"/>
          <a:ext cx="3424784" cy="617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23800" imgH="419040" progId="Equation.DSMT4">
                  <p:embed/>
                </p:oleObj>
              </mc:Choice>
              <mc:Fallback>
                <p:oleObj name="Equation" r:id="rId6" imgW="23238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929705" y="2446338"/>
                        <a:ext cx="3424784" cy="617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CB7659C0-F7A4-9216-5088-2537614869B0}"/>
              </a:ext>
            </a:extLst>
          </p:cNvPr>
          <p:cNvSpPr txBox="1"/>
          <p:nvPr/>
        </p:nvSpPr>
        <p:spPr>
          <a:xfrm>
            <a:off x="8925635" y="1958454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Recall: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7225" y="4733925"/>
            <a:ext cx="3672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</a:rPr>
              <a:t>(switching the order of integration)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8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987426"/>
              </p:ext>
            </p:extLst>
          </p:nvPr>
        </p:nvGraphicFramePr>
        <p:xfrm>
          <a:off x="2886075" y="1304925"/>
          <a:ext cx="6113463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43120" imgH="482400" progId="Equation.DSMT4">
                  <p:embed/>
                </p:oleObj>
              </mc:Choice>
              <mc:Fallback>
                <p:oleObj name="Equation" r:id="rId2" imgW="3543120" imgH="482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6075" y="1304925"/>
                        <a:ext cx="6113463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436208" y="2639421"/>
            <a:ext cx="680667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The transform of the current is a real function of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</a:rPr>
              <a:t>x</a:t>
            </a:r>
            <a:r>
              <a:rPr lang="en-US" sz="2000" b="0" dirty="0">
                <a:solidFill>
                  <a:srgbClr val="0000FF"/>
                </a:solidFill>
              </a:rPr>
              <a:t> and </a:t>
            </a:r>
            <a:r>
              <a:rPr lang="en-US" sz="2000" b="0" i="1" dirty="0" err="1">
                <a:solidFill>
                  <a:srgbClr val="0000FF"/>
                </a:solidFill>
                <a:latin typeface="Times New Roman" pitchFamily="18" charset="0"/>
              </a:rPr>
              <a:t>k</a:t>
            </a:r>
            <a:r>
              <a:rPr lang="en-US" sz="2000" b="0" i="1" baseline="-25000" dirty="0" err="1">
                <a:solidFill>
                  <a:srgbClr val="0000FF"/>
                </a:solidFill>
                <a:latin typeface="Times New Roman" pitchFamily="18" charset="0"/>
              </a:rPr>
              <a:t>y</a:t>
            </a:r>
            <a:r>
              <a:rPr lang="en-US" sz="2000" b="0" dirty="0" err="1">
                <a:solidFill>
                  <a:srgbClr val="0000FF"/>
                </a:solidFill>
              </a:rPr>
              <a:t>:</a:t>
            </a:r>
            <a:endParaRPr lang="en-US" sz="2000" b="0" dirty="0">
              <a:solidFill>
                <a:srgbClr val="0000FF"/>
              </a:solidFill>
            </a:endParaRPr>
          </a:p>
        </p:txBody>
      </p:sp>
      <p:graphicFrame>
        <p:nvGraphicFramePr>
          <p:cNvPr id="307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136682"/>
              </p:ext>
            </p:extLst>
          </p:nvPr>
        </p:nvGraphicFramePr>
        <p:xfrm>
          <a:off x="2114337" y="4098807"/>
          <a:ext cx="5784850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352680" imgH="482400" progId="Equation.DSMT4">
                  <p:embed/>
                </p:oleObj>
              </mc:Choice>
              <mc:Fallback>
                <p:oleObj name="Equation" r:id="rId4" imgW="3352680" imgH="4824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4337" y="4098807"/>
                        <a:ext cx="5784850" cy="831850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1"/>
          <p:cNvSpPr txBox="1">
            <a:spLocks noChangeArrowheads="1"/>
          </p:cNvSpPr>
          <p:nvPr/>
        </p:nvSpPr>
        <p:spPr bwMode="auto">
          <a:xfrm>
            <a:off x="1681756" y="3324818"/>
            <a:ext cx="483517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0000FF"/>
                </a:solidFill>
              </a:rPr>
              <a:t>We then have (dropping the conjugate): </a:t>
            </a:r>
          </a:p>
        </p:txBody>
      </p:sp>
      <p:sp>
        <p:nvSpPr>
          <p:cNvPr id="477196" name="Rectangle 12"/>
          <p:cNvSpPr>
            <a:spLocks noChangeArrowheads="1"/>
          </p:cNvSpPr>
          <p:nvPr/>
        </p:nvSpPr>
        <p:spPr bwMode="auto">
          <a:xfrm>
            <a:off x="2628900" y="322264"/>
            <a:ext cx="6654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Radiated Power (cont.)</a:t>
            </a:r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511792" y="5726113"/>
            <a:ext cx="10358650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/>
              <a:t>Note:</a:t>
            </a:r>
            <a:r>
              <a:rPr lang="en-US" b="0" dirty="0"/>
              <a:t> The transform with the conjugate is not analytic, but the transform without the conjugate is.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108029"/>
              </p:ext>
            </p:extLst>
          </p:nvPr>
        </p:nvGraphicFramePr>
        <p:xfrm>
          <a:off x="7131706" y="2252662"/>
          <a:ext cx="4413144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133946" imgH="882736" progId="Equation.DSMT4">
                  <p:embed/>
                </p:oleObj>
              </mc:Choice>
              <mc:Fallback>
                <p:oleObj name="Equation" r:id="rId6" imgW="3133946" imgH="88273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31706" y="2252662"/>
                        <a:ext cx="4413144" cy="12430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5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6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07" name="Rectangle 7"/>
          <p:cNvSpPr>
            <a:spLocks noChangeArrowheads="1"/>
          </p:cNvSpPr>
          <p:nvPr/>
        </p:nvSpPr>
        <p:spPr bwMode="auto">
          <a:xfrm>
            <a:off x="1447801" y="5622925"/>
            <a:ext cx="735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Define</a:t>
            </a:r>
          </a:p>
        </p:txBody>
      </p:sp>
      <p:sp>
        <p:nvSpPr>
          <p:cNvPr id="4108" name="Rectangle 8"/>
          <p:cNvSpPr>
            <a:spLocks noChangeArrowheads="1"/>
          </p:cNvSpPr>
          <p:nvPr/>
        </p:nvSpPr>
        <p:spPr bwMode="auto">
          <a:xfrm>
            <a:off x="855379" y="2912945"/>
            <a:ext cx="108202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Next, use</a:t>
            </a:r>
          </a:p>
        </p:txBody>
      </p:sp>
      <p:graphicFrame>
        <p:nvGraphicFramePr>
          <p:cNvPr id="409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478444"/>
              </p:ext>
            </p:extLst>
          </p:nvPr>
        </p:nvGraphicFramePr>
        <p:xfrm>
          <a:off x="4087813" y="1317625"/>
          <a:ext cx="4341812" cy="963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20760" imgH="469800" progId="Equation.DSMT4">
                  <p:embed/>
                </p:oleObj>
              </mc:Choice>
              <mc:Fallback>
                <p:oleObj name="Equation" r:id="rId2" imgW="2120760" imgH="469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7813" y="1317625"/>
                        <a:ext cx="4341812" cy="963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63868"/>
              </p:ext>
            </p:extLst>
          </p:nvPr>
        </p:nvGraphicFramePr>
        <p:xfrm>
          <a:off x="2143504" y="2791181"/>
          <a:ext cx="1427163" cy="506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23586" imgH="253890" progId="Equation.3">
                  <p:embed/>
                </p:oleObj>
              </mc:Choice>
              <mc:Fallback>
                <p:oleObj name="Equation" r:id="rId4" imgW="723586" imgH="25389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504" y="2791181"/>
                        <a:ext cx="1427163" cy="506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582184"/>
              </p:ext>
            </p:extLst>
          </p:nvPr>
        </p:nvGraphicFramePr>
        <p:xfrm>
          <a:off x="5500688" y="2632075"/>
          <a:ext cx="43688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120760" imgH="469800" progId="Equation.DSMT4">
                  <p:embed/>
                </p:oleObj>
              </mc:Choice>
              <mc:Fallback>
                <p:oleObj name="Equation" r:id="rId6" imgW="2120760" imgH="4698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2632075"/>
                        <a:ext cx="436880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390370"/>
              </p:ext>
            </p:extLst>
          </p:nvPr>
        </p:nvGraphicFramePr>
        <p:xfrm>
          <a:off x="2478088" y="5368925"/>
          <a:ext cx="3459162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638000" imgH="393480" progId="Equation.DSMT4">
                  <p:embed/>
                </p:oleObj>
              </mc:Choice>
              <mc:Fallback>
                <p:oleObj name="Equation" r:id="rId8" imgW="163800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8088" y="5368925"/>
                        <a:ext cx="3459162" cy="823913"/>
                      </a:xfrm>
                      <a:prstGeom prst="rect">
                        <a:avLst/>
                      </a:prstGeom>
                      <a:solidFill>
                        <a:srgbClr val="FFFF99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9" name="Rectangle 16"/>
          <p:cNvSpPr>
            <a:spLocks noChangeArrowheads="1"/>
          </p:cNvSpPr>
          <p:nvPr/>
        </p:nvSpPr>
        <p:spPr bwMode="auto">
          <a:xfrm>
            <a:off x="612088" y="1125042"/>
            <a:ext cx="38646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In </a:t>
            </a:r>
            <a:r>
              <a:rPr lang="en-US" sz="2000" b="0" i="1" dirty="0">
                <a:solidFill>
                  <a:srgbClr val="0000FF"/>
                </a:solidFill>
              </a:rPr>
              <a:t>polar coordinates </a:t>
            </a:r>
            <a:r>
              <a:rPr lang="en-US" sz="2000" b="0" dirty="0">
                <a:solidFill>
                  <a:srgbClr val="0000FF"/>
                </a:solidFill>
              </a:rPr>
              <a:t>we have:</a:t>
            </a:r>
          </a:p>
        </p:txBody>
      </p:sp>
      <p:sp>
        <p:nvSpPr>
          <p:cNvPr id="4110" name="Rectangle 17"/>
          <p:cNvSpPr>
            <a:spLocks noChangeArrowheads="1"/>
          </p:cNvSpPr>
          <p:nvPr/>
        </p:nvSpPr>
        <p:spPr bwMode="auto">
          <a:xfrm>
            <a:off x="4021139" y="2974976"/>
            <a:ext cx="94138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so that</a:t>
            </a:r>
          </a:p>
        </p:txBody>
      </p:sp>
      <p:sp>
        <p:nvSpPr>
          <p:cNvPr id="470034" name="Rectangle 18"/>
          <p:cNvSpPr>
            <a:spLocks noChangeArrowheads="1"/>
          </p:cNvSpPr>
          <p:nvPr/>
        </p:nvSpPr>
        <p:spPr bwMode="auto">
          <a:xfrm>
            <a:off x="2628900" y="322264"/>
            <a:ext cx="6654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Radiated Power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1736038" y="4192092"/>
            <a:ext cx="343603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Using symmetry, we have: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1014356"/>
              </p:ext>
            </p:extLst>
          </p:nvPr>
        </p:nvGraphicFramePr>
        <p:xfrm>
          <a:off x="4933949" y="3887787"/>
          <a:ext cx="4333875" cy="9377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71520" imgH="469800" progId="Equation.DSMT4">
                  <p:embed/>
                </p:oleObj>
              </mc:Choice>
              <mc:Fallback>
                <p:oleObj name="Equation" r:id="rId10" imgW="2171520" imgH="469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933949" y="3887787"/>
                        <a:ext cx="4333875" cy="9377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8953501" y="5099050"/>
            <a:ext cx="8560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Recall: 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318464"/>
              </p:ext>
            </p:extLst>
          </p:nvPr>
        </p:nvGraphicFramePr>
        <p:xfrm>
          <a:off x="7399338" y="5519738"/>
          <a:ext cx="3960506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325734" imgH="539372" progId="Equation.DSMT4">
                  <p:embed/>
                </p:oleObj>
              </mc:Choice>
              <mc:Fallback>
                <p:oleObj name="Equation" r:id="rId12" imgW="2325734" imgH="53937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99338" y="5519738"/>
                        <a:ext cx="3960506" cy="919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2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31" name="Rectangle 8"/>
          <p:cNvSpPr>
            <a:spLocks noChangeArrowheads="1"/>
          </p:cNvSpPr>
          <p:nvPr/>
        </p:nvSpPr>
        <p:spPr bwMode="auto">
          <a:xfrm>
            <a:off x="3417463" y="1554756"/>
            <a:ext cx="5850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Then</a:t>
            </a:r>
          </a:p>
        </p:txBody>
      </p:sp>
      <p:graphicFrame>
        <p:nvGraphicFramePr>
          <p:cNvPr id="512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9214961"/>
              </p:ext>
            </p:extLst>
          </p:nvPr>
        </p:nvGraphicFramePr>
        <p:xfrm>
          <a:off x="4402138" y="1270000"/>
          <a:ext cx="3716337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41400" imgH="469800" progId="Equation.DSMT4">
                  <p:embed/>
                </p:oleObj>
              </mc:Choice>
              <mc:Fallback>
                <p:oleObj name="Equation" r:id="rId2" imgW="1841400" imgH="4698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2138" y="1270000"/>
                        <a:ext cx="3716337" cy="9413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768045"/>
              </p:ext>
            </p:extLst>
          </p:nvPr>
        </p:nvGraphicFramePr>
        <p:xfrm>
          <a:off x="4065114" y="3251958"/>
          <a:ext cx="453866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577960" imgH="558720" progId="Equation.DSMT4">
                  <p:embed/>
                </p:oleObj>
              </mc:Choice>
              <mc:Fallback>
                <p:oleObj name="Equation" r:id="rId4" imgW="2577960" imgH="55872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5114" y="3251958"/>
                        <a:ext cx="4538662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261403"/>
              </p:ext>
            </p:extLst>
          </p:nvPr>
        </p:nvGraphicFramePr>
        <p:xfrm>
          <a:off x="2028969" y="5071730"/>
          <a:ext cx="4130675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74560" imgH="736560" progId="Equation.DSMT4">
                  <p:embed/>
                </p:oleObj>
              </mc:Choice>
              <mc:Fallback>
                <p:oleObj name="Equation" r:id="rId6" imgW="2374560" imgH="7365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969" y="5071730"/>
                        <a:ext cx="4130675" cy="1274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2" name="Rectangle 16"/>
          <p:cNvSpPr>
            <a:spLocks noChangeArrowheads="1"/>
          </p:cNvSpPr>
          <p:nvPr/>
        </p:nvSpPr>
        <p:spPr bwMode="auto">
          <a:xfrm>
            <a:off x="868364" y="2663826"/>
            <a:ext cx="60096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Using the previous “denominator” notation, we have: </a:t>
            </a:r>
          </a:p>
        </p:txBody>
      </p:sp>
      <p:graphicFrame>
        <p:nvGraphicFramePr>
          <p:cNvPr id="512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8505972"/>
              </p:ext>
            </p:extLst>
          </p:nvPr>
        </p:nvGraphicFramePr>
        <p:xfrm>
          <a:off x="6647196" y="5091256"/>
          <a:ext cx="4175125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400120" imgH="736560" progId="Equation.DSMT4">
                  <p:embed/>
                </p:oleObj>
              </mc:Choice>
              <mc:Fallback>
                <p:oleObj name="Equation" r:id="rId8" imgW="2400120" imgH="73656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47196" y="5091256"/>
                        <a:ext cx="4175125" cy="1274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1058" name="Rectangle 18"/>
          <p:cNvSpPr>
            <a:spLocks noChangeArrowheads="1"/>
          </p:cNvSpPr>
          <p:nvPr/>
        </p:nvSpPr>
        <p:spPr bwMode="auto">
          <a:xfrm>
            <a:off x="2628900" y="322264"/>
            <a:ext cx="6654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Radiated Power (cont.)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272557"/>
              </p:ext>
            </p:extLst>
          </p:nvPr>
        </p:nvGraphicFramePr>
        <p:xfrm>
          <a:off x="10072687" y="3287712"/>
          <a:ext cx="1352799" cy="1169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39600" imgH="812520" progId="Equation.DSMT4">
                  <p:embed/>
                </p:oleObj>
              </mc:Choice>
              <mc:Fallback>
                <p:oleObj name="Equation" r:id="rId10" imgW="939600" imgH="812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072687" y="3287712"/>
                        <a:ext cx="1352799" cy="1169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323218" y="2781300"/>
            <a:ext cx="7970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dirty="0">
                <a:solidFill>
                  <a:srgbClr val="0000FF"/>
                </a:solidFill>
              </a:rPr>
              <a:t>Note: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17"/>
          <p:cNvSpPr>
            <a:spLocks noChangeArrowheads="1"/>
          </p:cNvSpPr>
          <p:nvPr/>
        </p:nvSpPr>
        <p:spPr bwMode="auto">
          <a:xfrm>
            <a:off x="4978400" y="3490604"/>
            <a:ext cx="2133600" cy="13081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3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4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5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156" name="Rectangle 7"/>
          <p:cNvSpPr>
            <a:spLocks noChangeArrowheads="1"/>
          </p:cNvSpPr>
          <p:nvPr/>
        </p:nvSpPr>
        <p:spPr bwMode="auto">
          <a:xfrm>
            <a:off x="1111560" y="3755932"/>
            <a:ext cx="3066545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(The same is true for </a:t>
            </a:r>
            <a:r>
              <a:rPr lang="en-US" sz="2400" b="0" i="1" dirty="0">
                <a:solidFill>
                  <a:srgbClr val="0000FF"/>
                </a:solidFill>
                <a:latin typeface="Times New Roman" pitchFamily="18" charset="0"/>
              </a:rPr>
              <a:t>D</a:t>
            </a:r>
            <a:r>
              <a:rPr lang="en-US" sz="2400" b="0" baseline="30000" dirty="0">
                <a:solidFill>
                  <a:srgbClr val="0000FF"/>
                </a:solidFill>
                <a:latin typeface="Times New Roman" pitchFamily="18" charset="0"/>
              </a:rPr>
              <a:t>TE</a:t>
            </a:r>
            <a:r>
              <a:rPr lang="en-US" sz="2400" b="0" dirty="0">
                <a:solidFill>
                  <a:srgbClr val="0000FF"/>
                </a:solidFill>
                <a:latin typeface="Times New Roman" pitchFamily="18" charset="0"/>
              </a:rPr>
              <a:t>.</a:t>
            </a:r>
            <a:r>
              <a:rPr lang="en-US" sz="2000" b="0" dirty="0">
                <a:solidFill>
                  <a:srgbClr val="0000FF"/>
                </a:solidFill>
              </a:rPr>
              <a:t>)</a:t>
            </a:r>
          </a:p>
        </p:txBody>
      </p:sp>
      <p:graphicFrame>
        <p:nvGraphicFramePr>
          <p:cNvPr id="614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0193125"/>
              </p:ext>
            </p:extLst>
          </p:nvPr>
        </p:nvGraphicFramePr>
        <p:xfrm>
          <a:off x="1215340" y="1863630"/>
          <a:ext cx="8320087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60560" imgH="723600" progId="Equation.DSMT4">
                  <p:embed/>
                </p:oleObj>
              </mc:Choice>
              <mc:Fallback>
                <p:oleObj name="Equation" r:id="rId2" imgW="4660560" imgH="7236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5340" y="1863630"/>
                        <a:ext cx="8320087" cy="130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551505"/>
              </p:ext>
            </p:extLst>
          </p:nvPr>
        </p:nvGraphicFramePr>
        <p:xfrm>
          <a:off x="4252013" y="5801816"/>
          <a:ext cx="3181350" cy="614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33440" imgH="253800" progId="Equation.DSMT4">
                  <p:embed/>
                </p:oleObj>
              </mc:Choice>
              <mc:Fallback>
                <p:oleObj name="Equation" r:id="rId4" imgW="1333440" imgH="253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013" y="5801816"/>
                        <a:ext cx="3181350" cy="61436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Rectangle 13"/>
          <p:cNvSpPr>
            <a:spLocks noChangeArrowheads="1"/>
          </p:cNvSpPr>
          <p:nvPr/>
        </p:nvSpPr>
        <p:spPr bwMode="auto">
          <a:xfrm>
            <a:off x="405286" y="1176361"/>
            <a:ext cx="4371429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>
                <a:solidFill>
                  <a:srgbClr val="0000FF"/>
                </a:solidFill>
              </a:rPr>
              <a:t>We have the following properties:</a:t>
            </a:r>
          </a:p>
        </p:txBody>
      </p:sp>
      <p:sp>
        <p:nvSpPr>
          <p:cNvPr id="6158" name="Rectangle 14"/>
          <p:cNvSpPr>
            <a:spLocks noChangeArrowheads="1"/>
          </p:cNvSpPr>
          <p:nvPr/>
        </p:nvSpPr>
        <p:spPr bwMode="auto">
          <a:xfrm>
            <a:off x="1012233" y="5249082"/>
            <a:ext cx="47471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Hence, we have the following property:</a:t>
            </a:r>
          </a:p>
        </p:txBody>
      </p:sp>
      <p:graphicFrame>
        <p:nvGraphicFramePr>
          <p:cNvPr id="614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160234"/>
              </p:ext>
            </p:extLst>
          </p:nvPr>
        </p:nvGraphicFramePr>
        <p:xfrm>
          <a:off x="5146675" y="3611254"/>
          <a:ext cx="1811338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41120" imgH="304560" progId="Equation.DSMT4">
                  <p:embed/>
                </p:oleObj>
              </mc:Choice>
              <mc:Fallback>
                <p:oleObj name="Equation" r:id="rId6" imgW="1041120" imgH="30456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6675" y="3611254"/>
                        <a:ext cx="1811338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591036"/>
              </p:ext>
            </p:extLst>
          </p:nvPr>
        </p:nvGraphicFramePr>
        <p:xfrm>
          <a:off x="5154613" y="4119254"/>
          <a:ext cx="1789112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028520" imgH="304560" progId="Equation.DSMT4">
                  <p:embed/>
                </p:oleObj>
              </mc:Choice>
              <mc:Fallback>
                <p:oleObj name="Equation" r:id="rId8" imgW="1028520" imgH="30456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4613" y="4119254"/>
                        <a:ext cx="1789112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2082" name="Rectangle 18"/>
          <p:cNvSpPr>
            <a:spLocks noChangeArrowheads="1"/>
          </p:cNvSpPr>
          <p:nvPr/>
        </p:nvSpPr>
        <p:spPr bwMode="auto">
          <a:xfrm>
            <a:off x="2724434" y="267673"/>
            <a:ext cx="6654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Radiated Power (cont.)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13907CFF-4657-4A80-AB09-07000A7111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440383"/>
              </p:ext>
            </p:extLst>
          </p:nvPr>
        </p:nvGraphicFramePr>
        <p:xfrm>
          <a:off x="8466350" y="5703342"/>
          <a:ext cx="3242407" cy="6769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311200" imgH="482400" progId="Equation.DSMT4">
                  <p:embed/>
                </p:oleObj>
              </mc:Choice>
              <mc:Fallback>
                <p:oleObj name="Equation" r:id="rId10" imgW="231120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8466350" y="5703342"/>
                        <a:ext cx="3242407" cy="6769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436DFDB-A8EF-5ED1-AAA3-2834EE27A4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2962350"/>
              </p:ext>
            </p:extLst>
          </p:nvPr>
        </p:nvGraphicFramePr>
        <p:xfrm>
          <a:off x="9254225" y="4050251"/>
          <a:ext cx="1466091" cy="3920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091880" imgH="291960" progId="Equation.DSMT4">
                  <p:embed/>
                </p:oleObj>
              </mc:Choice>
              <mc:Fallback>
                <p:oleObj name="Equation" r:id="rId12" imgW="10918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254225" y="4050251"/>
                        <a:ext cx="1466091" cy="39209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245A77C1-F01B-697A-FD2E-3258426A2974}"/>
              </a:ext>
            </a:extLst>
          </p:cNvPr>
          <p:cNvSpPr txBox="1"/>
          <p:nvPr/>
        </p:nvSpPr>
        <p:spPr>
          <a:xfrm>
            <a:off x="7879211" y="3664425"/>
            <a:ext cx="41669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Note:</a:t>
            </a:r>
            <a:r>
              <a:rPr lang="en-US" sz="1200" b="0" dirty="0"/>
              <a:t> The correct square root is always obtained by using: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CC4F383-7CE1-8E20-5037-6354254E953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473633"/>
              </p:ext>
            </p:extLst>
          </p:nvPr>
        </p:nvGraphicFramePr>
        <p:xfrm>
          <a:off x="9246643" y="4509637"/>
          <a:ext cx="1473860" cy="403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066680" imgH="291960" progId="Equation.DSMT4">
                  <p:embed/>
                </p:oleObj>
              </mc:Choice>
              <mc:Fallback>
                <p:oleObj name="Equation" r:id="rId14" imgW="106668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9246643" y="4509637"/>
                        <a:ext cx="1473860" cy="4035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08FF2B4-F525-B16B-3368-C62845D706B7}"/>
              </a:ext>
            </a:extLst>
          </p:cNvPr>
          <p:cNvSpPr txBox="1"/>
          <p:nvPr/>
        </p:nvSpPr>
        <p:spPr>
          <a:xfrm>
            <a:off x="8109799" y="5029201"/>
            <a:ext cx="36888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0" dirty="0"/>
              <a:t>(The radical sign denotes the principal square root.)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84164"/>
            <a:ext cx="9144000" cy="4730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Space-Wave and Surface-Wave Powers</a:t>
            </a:r>
          </a:p>
        </p:txBody>
      </p:sp>
      <p:sp>
        <p:nvSpPr>
          <p:cNvPr id="7177" name="Rectangle 3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8" name="Rectangle 4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79" name="Rectangle 5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0" name="Rectangle 6"/>
          <p:cNvSpPr>
            <a:spLocks noChangeArrowheads="1"/>
          </p:cNvSpPr>
          <p:nvPr/>
        </p:nvSpPr>
        <p:spPr bwMode="auto">
          <a:xfrm>
            <a:off x="152400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181" name="Rectangle 7"/>
          <p:cNvSpPr>
            <a:spLocks noChangeArrowheads="1"/>
          </p:cNvSpPr>
          <p:nvPr/>
        </p:nvSpPr>
        <p:spPr bwMode="auto">
          <a:xfrm>
            <a:off x="1044458" y="1209723"/>
            <a:ext cx="6416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000" b="0" dirty="0">
                <a:solidFill>
                  <a:srgbClr val="0000FF"/>
                </a:solidFill>
              </a:rPr>
              <a:t>The TM</a:t>
            </a:r>
            <a:r>
              <a:rPr lang="en-US" sz="2000" b="0" baseline="-25000" dirty="0">
                <a:solidFill>
                  <a:srgbClr val="0000FF"/>
                </a:solidFill>
              </a:rPr>
              <a:t>0</a:t>
            </a:r>
            <a:r>
              <a:rPr lang="en-US" sz="2000" b="0" dirty="0">
                <a:solidFill>
                  <a:srgbClr val="0000FF"/>
                </a:solidFill>
              </a:rPr>
              <a:t> pole gives a </a:t>
            </a:r>
            <a:r>
              <a:rPr lang="en-US" sz="2000" b="0" u="sng" dirty="0">
                <a:solidFill>
                  <a:srgbClr val="0000FF"/>
                </a:solidFill>
              </a:rPr>
              <a:t>real-valued</a:t>
            </a:r>
            <a:r>
              <a:rPr lang="en-US" sz="2000" b="0" dirty="0">
                <a:solidFill>
                  <a:srgbClr val="0000FF"/>
                </a:solidFill>
              </a:rPr>
              <a:t> residue contribution:</a:t>
            </a: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416ACAD-0B97-4B51-9BC5-84562A6B029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3496134" y="1761351"/>
            <a:ext cx="6808788" cy="4171216"/>
            <a:chOff x="988065" y="1900688"/>
            <a:chExt cx="6808788" cy="4171216"/>
          </a:xfrm>
        </p:grpSpPr>
        <p:sp>
          <p:nvSpPr>
            <p:cNvPr id="7183" name="Line 10"/>
            <p:cNvSpPr>
              <a:spLocks noChangeShapeType="1"/>
            </p:cNvSpPr>
            <p:nvPr/>
          </p:nvSpPr>
          <p:spPr bwMode="auto">
            <a:xfrm flipH="1" flipV="1">
              <a:off x="4215453" y="2754337"/>
              <a:ext cx="0" cy="26939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Line 11"/>
            <p:cNvSpPr>
              <a:spLocks noChangeShapeType="1"/>
            </p:cNvSpPr>
            <p:nvPr/>
          </p:nvSpPr>
          <p:spPr bwMode="auto">
            <a:xfrm rot="5400000" flipH="1" flipV="1">
              <a:off x="3942403" y="1041425"/>
              <a:ext cx="0" cy="59086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0" name="Object 12"/>
            <p:cNvGraphicFramePr>
              <a:graphicFrameLocks noChangeAspect="1"/>
            </p:cNvGraphicFramePr>
            <p:nvPr/>
          </p:nvGraphicFramePr>
          <p:xfrm>
            <a:off x="7049140" y="3779862"/>
            <a:ext cx="747713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342720" imgH="228600" progId="Equation.DSMT4">
                    <p:embed/>
                  </p:oleObj>
                </mc:Choice>
                <mc:Fallback>
                  <p:oleObj name="Equation" r:id="rId2" imgW="342720" imgH="228600" progId="Equation.DSMT4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49140" y="3779862"/>
                          <a:ext cx="747713" cy="495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1" name="Object 13"/>
            <p:cNvGraphicFramePr>
              <a:graphicFrameLocks noChangeAspect="1"/>
            </p:cNvGraphicFramePr>
            <p:nvPr/>
          </p:nvGraphicFramePr>
          <p:xfrm>
            <a:off x="3888096" y="1900688"/>
            <a:ext cx="735013" cy="488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4" imgW="342720" imgH="228600" progId="Equation.DSMT4">
                    <p:embed/>
                  </p:oleObj>
                </mc:Choice>
                <mc:Fallback>
                  <p:oleObj name="Equation" r:id="rId4" imgW="342720" imgH="2286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88096" y="1900688"/>
                          <a:ext cx="735013" cy="48895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5" name="Line 14"/>
            <p:cNvSpPr>
              <a:spLocks noChangeShapeType="1"/>
            </p:cNvSpPr>
            <p:nvPr/>
          </p:nvSpPr>
          <p:spPr bwMode="auto">
            <a:xfrm flipH="1">
              <a:off x="4952053" y="3905275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Line 15"/>
            <p:cNvSpPr>
              <a:spLocks noChangeShapeType="1"/>
            </p:cNvSpPr>
            <p:nvPr/>
          </p:nvSpPr>
          <p:spPr bwMode="auto">
            <a:xfrm flipH="1">
              <a:off x="6361753" y="3905275"/>
              <a:ext cx="0" cy="184150"/>
            </a:xfrm>
            <a:prstGeom prst="line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7172" name="Object 16"/>
            <p:cNvGraphicFramePr>
              <a:graphicFrameLocks noChangeAspect="1"/>
            </p:cNvGraphicFramePr>
            <p:nvPr/>
          </p:nvGraphicFramePr>
          <p:xfrm>
            <a:off x="5040953" y="4035450"/>
            <a:ext cx="358775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6" imgW="164880" imgH="228600" progId="Equation.DSMT4">
                    <p:embed/>
                  </p:oleObj>
                </mc:Choice>
                <mc:Fallback>
                  <p:oleObj name="Equation" r:id="rId6" imgW="164880" imgH="228600" progId="Equation.DSMT4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40953" y="4035450"/>
                          <a:ext cx="358775" cy="495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3" name="Object 17"/>
            <p:cNvGraphicFramePr>
              <a:graphicFrameLocks noChangeAspect="1"/>
            </p:cNvGraphicFramePr>
            <p:nvPr/>
          </p:nvGraphicFramePr>
          <p:xfrm>
            <a:off x="6342703" y="4070375"/>
            <a:ext cx="331788" cy="4953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8" imgW="152280" imgH="228600" progId="Equation.DSMT4">
                    <p:embed/>
                  </p:oleObj>
                </mc:Choice>
                <mc:Fallback>
                  <p:oleObj name="Equation" r:id="rId8" imgW="152280" imgH="228600" progId="Equation.DSMT4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2703" y="4070375"/>
                          <a:ext cx="331788" cy="4953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7" name="Oval 18"/>
            <p:cNvSpPr>
              <a:spLocks noChangeArrowheads="1"/>
            </p:cNvSpPr>
            <p:nvPr/>
          </p:nvSpPr>
          <p:spPr bwMode="auto">
            <a:xfrm>
              <a:off x="4888553" y="3937025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88" name="Group 19"/>
            <p:cNvGrpSpPr>
              <a:grpSpLocks/>
            </p:cNvGrpSpPr>
            <p:nvPr/>
          </p:nvGrpSpPr>
          <p:grpSpPr bwMode="auto">
            <a:xfrm flipH="1">
              <a:off x="4253553" y="4008462"/>
              <a:ext cx="674688" cy="1528763"/>
              <a:chOff x="584" y="2893"/>
              <a:chExt cx="425" cy="963"/>
            </a:xfrm>
          </p:grpSpPr>
          <p:sp>
            <p:nvSpPr>
              <p:cNvPr id="7199" name="Freeform 20"/>
              <p:cNvSpPr>
                <a:spLocks/>
              </p:cNvSpPr>
              <p:nvPr/>
            </p:nvSpPr>
            <p:spPr bwMode="auto">
              <a:xfrm flipV="1">
                <a:off x="964" y="2904"/>
                <a:ext cx="45" cy="952"/>
              </a:xfrm>
              <a:custGeom>
                <a:avLst/>
                <a:gdLst>
                  <a:gd name="T0" fmla="*/ 468 w 549"/>
                  <a:gd name="T1" fmla="*/ 0 h 3008"/>
                  <a:gd name="T2" fmla="*/ 4 w 549"/>
                  <a:gd name="T3" fmla="*/ 232 h 3008"/>
                  <a:gd name="T4" fmla="*/ 492 w 549"/>
                  <a:gd name="T5" fmla="*/ 504 h 3008"/>
                  <a:gd name="T6" fmla="*/ 20 w 549"/>
                  <a:gd name="T7" fmla="*/ 752 h 3008"/>
                  <a:gd name="T8" fmla="*/ 548 w 549"/>
                  <a:gd name="T9" fmla="*/ 1096 h 3008"/>
                  <a:gd name="T10" fmla="*/ 28 w 549"/>
                  <a:gd name="T11" fmla="*/ 1392 h 3008"/>
                  <a:gd name="T12" fmla="*/ 532 w 549"/>
                  <a:gd name="T13" fmla="*/ 1672 h 3008"/>
                  <a:gd name="T14" fmla="*/ 36 w 549"/>
                  <a:gd name="T15" fmla="*/ 1984 h 3008"/>
                  <a:gd name="T16" fmla="*/ 540 w 549"/>
                  <a:gd name="T17" fmla="*/ 2264 h 3008"/>
                  <a:gd name="T18" fmla="*/ 44 w 549"/>
                  <a:gd name="T19" fmla="*/ 2504 h 3008"/>
                  <a:gd name="T20" fmla="*/ 484 w 549"/>
                  <a:gd name="T21" fmla="*/ 2816 h 3008"/>
                  <a:gd name="T22" fmla="*/ 76 w 549"/>
                  <a:gd name="T23" fmla="*/ 3008 h 30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9"/>
                  <a:gd name="T37" fmla="*/ 0 h 3008"/>
                  <a:gd name="T38" fmla="*/ 549 w 549"/>
                  <a:gd name="T39" fmla="*/ 3008 h 30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9" h="3008">
                    <a:moveTo>
                      <a:pt x="468" y="0"/>
                    </a:moveTo>
                    <a:cubicBezTo>
                      <a:pt x="234" y="74"/>
                      <a:pt x="0" y="148"/>
                      <a:pt x="4" y="232"/>
                    </a:cubicBezTo>
                    <a:cubicBezTo>
                      <a:pt x="8" y="316"/>
                      <a:pt x="489" y="417"/>
                      <a:pt x="492" y="504"/>
                    </a:cubicBezTo>
                    <a:cubicBezTo>
                      <a:pt x="495" y="591"/>
                      <a:pt x="11" y="653"/>
                      <a:pt x="20" y="752"/>
                    </a:cubicBezTo>
                    <a:cubicBezTo>
                      <a:pt x="29" y="851"/>
                      <a:pt x="547" y="989"/>
                      <a:pt x="548" y="1096"/>
                    </a:cubicBezTo>
                    <a:cubicBezTo>
                      <a:pt x="549" y="1203"/>
                      <a:pt x="31" y="1296"/>
                      <a:pt x="28" y="1392"/>
                    </a:cubicBezTo>
                    <a:cubicBezTo>
                      <a:pt x="25" y="1488"/>
                      <a:pt x="531" y="1573"/>
                      <a:pt x="532" y="1672"/>
                    </a:cubicBezTo>
                    <a:cubicBezTo>
                      <a:pt x="533" y="1771"/>
                      <a:pt x="35" y="1885"/>
                      <a:pt x="36" y="1984"/>
                    </a:cubicBezTo>
                    <a:cubicBezTo>
                      <a:pt x="37" y="2083"/>
                      <a:pt x="539" y="2177"/>
                      <a:pt x="540" y="2264"/>
                    </a:cubicBezTo>
                    <a:cubicBezTo>
                      <a:pt x="541" y="2351"/>
                      <a:pt x="53" y="2412"/>
                      <a:pt x="44" y="2504"/>
                    </a:cubicBezTo>
                    <a:cubicBezTo>
                      <a:pt x="35" y="2596"/>
                      <a:pt x="479" y="2732"/>
                      <a:pt x="484" y="2816"/>
                    </a:cubicBezTo>
                    <a:cubicBezTo>
                      <a:pt x="489" y="2900"/>
                      <a:pt x="144" y="2976"/>
                      <a:pt x="76" y="3008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200" name="Freeform 21"/>
              <p:cNvSpPr>
                <a:spLocks/>
              </p:cNvSpPr>
              <p:nvPr/>
            </p:nvSpPr>
            <p:spPr bwMode="auto">
              <a:xfrm rot="5400000">
                <a:off x="753" y="2724"/>
                <a:ext cx="70" cy="408"/>
              </a:xfrm>
              <a:custGeom>
                <a:avLst/>
                <a:gdLst>
                  <a:gd name="T0" fmla="*/ 643 w 854"/>
                  <a:gd name="T1" fmla="*/ 0 h 1984"/>
                  <a:gd name="T2" fmla="*/ 19 w 854"/>
                  <a:gd name="T3" fmla="*/ 128 h 1984"/>
                  <a:gd name="T4" fmla="*/ 643 w 854"/>
                  <a:gd name="T5" fmla="*/ 504 h 1984"/>
                  <a:gd name="T6" fmla="*/ 3 w 854"/>
                  <a:gd name="T7" fmla="*/ 768 h 1984"/>
                  <a:gd name="T8" fmla="*/ 659 w 854"/>
                  <a:gd name="T9" fmla="*/ 1072 h 1984"/>
                  <a:gd name="T10" fmla="*/ 75 w 854"/>
                  <a:gd name="T11" fmla="*/ 1400 h 1984"/>
                  <a:gd name="T12" fmla="*/ 851 w 854"/>
                  <a:gd name="T13" fmla="*/ 1728 h 1984"/>
                  <a:gd name="T14" fmla="*/ 91 w 854"/>
                  <a:gd name="T15" fmla="*/ 1984 h 19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54"/>
                  <a:gd name="T25" fmla="*/ 0 h 1984"/>
                  <a:gd name="T26" fmla="*/ 854 w 854"/>
                  <a:gd name="T27" fmla="*/ 1984 h 19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54" h="1984">
                    <a:moveTo>
                      <a:pt x="643" y="0"/>
                    </a:moveTo>
                    <a:cubicBezTo>
                      <a:pt x="331" y="22"/>
                      <a:pt x="19" y="44"/>
                      <a:pt x="19" y="128"/>
                    </a:cubicBezTo>
                    <a:cubicBezTo>
                      <a:pt x="19" y="212"/>
                      <a:pt x="646" y="397"/>
                      <a:pt x="643" y="504"/>
                    </a:cubicBezTo>
                    <a:cubicBezTo>
                      <a:pt x="640" y="611"/>
                      <a:pt x="0" y="673"/>
                      <a:pt x="3" y="768"/>
                    </a:cubicBezTo>
                    <a:cubicBezTo>
                      <a:pt x="6" y="863"/>
                      <a:pt x="647" y="967"/>
                      <a:pt x="659" y="1072"/>
                    </a:cubicBezTo>
                    <a:cubicBezTo>
                      <a:pt x="671" y="1177"/>
                      <a:pt x="43" y="1291"/>
                      <a:pt x="75" y="1400"/>
                    </a:cubicBezTo>
                    <a:cubicBezTo>
                      <a:pt x="107" y="1509"/>
                      <a:pt x="848" y="1631"/>
                      <a:pt x="851" y="1728"/>
                    </a:cubicBezTo>
                    <a:cubicBezTo>
                      <a:pt x="854" y="1825"/>
                      <a:pt x="472" y="1904"/>
                      <a:pt x="91" y="1984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aphicFrame>
          <p:nvGraphicFramePr>
            <p:cNvPr id="7174" name="Object 22"/>
            <p:cNvGraphicFramePr>
              <a:graphicFrameLocks noChangeAspect="1"/>
            </p:cNvGraphicFramePr>
            <p:nvPr/>
          </p:nvGraphicFramePr>
          <p:xfrm>
            <a:off x="4832990" y="3055962"/>
            <a:ext cx="1187450" cy="430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10" imgW="558720" imgH="203040" progId="Equation.DSMT4">
                    <p:embed/>
                  </p:oleObj>
                </mc:Choice>
                <mc:Fallback>
                  <p:oleObj name="Equation" r:id="rId10" imgW="558720" imgH="20304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32990" y="3055962"/>
                          <a:ext cx="1187450" cy="4302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89" name="Rectangle 23"/>
            <p:cNvSpPr>
              <a:spLocks noChangeArrowheads="1"/>
            </p:cNvSpPr>
            <p:nvPr/>
          </p:nvSpPr>
          <p:spPr bwMode="auto">
            <a:xfrm>
              <a:off x="4933642" y="5797266"/>
              <a:ext cx="110172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sz="2000" b="0" dirty="0">
                  <a:solidFill>
                    <a:srgbClr val="0000FF"/>
                  </a:solidFill>
                </a:rPr>
                <a:t>SP power</a:t>
              </a:r>
            </a:p>
          </p:txBody>
        </p:sp>
        <p:sp>
          <p:nvSpPr>
            <p:cNvPr id="7191" name="Line 26"/>
            <p:cNvSpPr>
              <a:spLocks noChangeShapeType="1"/>
            </p:cNvSpPr>
            <p:nvPr/>
          </p:nvSpPr>
          <p:spPr bwMode="auto">
            <a:xfrm>
              <a:off x="5352103" y="3892575"/>
              <a:ext cx="114300" cy="18415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Line 27"/>
            <p:cNvSpPr>
              <a:spLocks noChangeShapeType="1"/>
            </p:cNvSpPr>
            <p:nvPr/>
          </p:nvSpPr>
          <p:spPr bwMode="auto">
            <a:xfrm flipH="1">
              <a:off x="5358453" y="3892575"/>
              <a:ext cx="101600" cy="1905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3" name="Arc 28"/>
            <p:cNvSpPr>
              <a:spLocks/>
            </p:cNvSpPr>
            <p:nvPr/>
          </p:nvSpPr>
          <p:spPr bwMode="auto">
            <a:xfrm>
              <a:off x="5183828" y="3705250"/>
              <a:ext cx="442913" cy="292100"/>
            </a:xfrm>
            <a:custGeom>
              <a:avLst/>
              <a:gdLst>
                <a:gd name="T0" fmla="*/ 0 w 43195"/>
                <a:gd name="T1" fmla="*/ 180 h 21600"/>
                <a:gd name="T2" fmla="*/ 279 w 43195"/>
                <a:gd name="T3" fmla="*/ 184 h 21600"/>
                <a:gd name="T4" fmla="*/ 139 w 43195"/>
                <a:gd name="T5" fmla="*/ 184 h 21600"/>
                <a:gd name="T6" fmla="*/ 0 60000 65536"/>
                <a:gd name="T7" fmla="*/ 0 60000 65536"/>
                <a:gd name="T8" fmla="*/ 0 60000 65536"/>
                <a:gd name="T9" fmla="*/ 0 w 43195"/>
                <a:gd name="T10" fmla="*/ 0 h 21600"/>
                <a:gd name="T11" fmla="*/ 43195 w 43195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195" h="21600" fill="none" extrusionOk="0">
                  <a:moveTo>
                    <a:pt x="0" y="21129"/>
                  </a:moveTo>
                  <a:cubicBezTo>
                    <a:pt x="256" y="9385"/>
                    <a:pt x="9849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</a:path>
                <a:path w="43195" h="21600" stroke="0" extrusionOk="0">
                  <a:moveTo>
                    <a:pt x="0" y="21129"/>
                  </a:moveTo>
                  <a:cubicBezTo>
                    <a:pt x="256" y="9385"/>
                    <a:pt x="9849" y="-1"/>
                    <a:pt x="21595" y="0"/>
                  </a:cubicBezTo>
                  <a:cubicBezTo>
                    <a:pt x="33524" y="0"/>
                    <a:pt x="43195" y="9670"/>
                    <a:pt x="43195" y="21600"/>
                  </a:cubicBezTo>
                  <a:lnTo>
                    <a:pt x="21595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94" name="Line 29"/>
            <p:cNvSpPr>
              <a:spLocks noChangeShapeType="1"/>
            </p:cNvSpPr>
            <p:nvPr/>
          </p:nvSpPr>
          <p:spPr bwMode="auto">
            <a:xfrm flipH="1">
              <a:off x="4221803" y="3948137"/>
              <a:ext cx="719138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5" name="Line 32"/>
            <p:cNvSpPr>
              <a:spLocks noChangeShapeType="1"/>
            </p:cNvSpPr>
            <p:nvPr/>
          </p:nvSpPr>
          <p:spPr bwMode="auto">
            <a:xfrm flipH="1" flipV="1">
              <a:off x="4612943" y="3957850"/>
              <a:ext cx="301010" cy="17368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6" name="Rectangle 33"/>
            <p:cNvSpPr>
              <a:spLocks noChangeArrowheads="1"/>
            </p:cNvSpPr>
            <p:nvPr/>
          </p:nvSpPr>
          <p:spPr bwMode="auto">
            <a:xfrm>
              <a:off x="6585590" y="5227662"/>
              <a:ext cx="1171575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sz="2000" b="0">
                  <a:solidFill>
                    <a:srgbClr val="0000FF"/>
                  </a:solidFill>
                </a:rPr>
                <a:t>SW power</a:t>
              </a:r>
            </a:p>
          </p:txBody>
        </p:sp>
        <p:sp>
          <p:nvSpPr>
            <p:cNvPr id="7197" name="Line 34"/>
            <p:cNvSpPr>
              <a:spLocks noChangeShapeType="1"/>
            </p:cNvSpPr>
            <p:nvPr/>
          </p:nvSpPr>
          <p:spPr bwMode="auto">
            <a:xfrm flipH="1" flipV="1">
              <a:off x="5663253" y="3932262"/>
              <a:ext cx="863600" cy="12573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med" len="med"/>
              <a:tailEnd type="arrow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8" name="Line 36"/>
            <p:cNvSpPr>
              <a:spLocks noChangeShapeType="1"/>
            </p:cNvSpPr>
            <p:nvPr/>
          </p:nvSpPr>
          <p:spPr bwMode="auto">
            <a:xfrm flipV="1">
              <a:off x="5321940" y="3708425"/>
              <a:ext cx="177800" cy="127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Oval 18"/>
            <p:cNvSpPr>
              <a:spLocks noChangeArrowheads="1"/>
            </p:cNvSpPr>
            <p:nvPr/>
          </p:nvSpPr>
          <p:spPr bwMode="auto">
            <a:xfrm>
              <a:off x="3416870" y="3939300"/>
              <a:ext cx="127000" cy="120650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" name="Group 19"/>
            <p:cNvGrpSpPr>
              <a:grpSpLocks/>
            </p:cNvGrpSpPr>
            <p:nvPr/>
          </p:nvGrpSpPr>
          <p:grpSpPr bwMode="auto">
            <a:xfrm flipV="1">
              <a:off x="3464257" y="2482187"/>
              <a:ext cx="674688" cy="1528763"/>
              <a:chOff x="584" y="2893"/>
              <a:chExt cx="425" cy="963"/>
            </a:xfrm>
          </p:grpSpPr>
          <p:sp>
            <p:nvSpPr>
              <p:cNvPr id="38" name="Freeform 20"/>
              <p:cNvSpPr>
                <a:spLocks/>
              </p:cNvSpPr>
              <p:nvPr/>
            </p:nvSpPr>
            <p:spPr bwMode="auto">
              <a:xfrm flipV="1">
                <a:off x="964" y="2904"/>
                <a:ext cx="45" cy="952"/>
              </a:xfrm>
              <a:custGeom>
                <a:avLst/>
                <a:gdLst>
                  <a:gd name="T0" fmla="*/ 468 w 549"/>
                  <a:gd name="T1" fmla="*/ 0 h 3008"/>
                  <a:gd name="T2" fmla="*/ 4 w 549"/>
                  <a:gd name="T3" fmla="*/ 232 h 3008"/>
                  <a:gd name="T4" fmla="*/ 492 w 549"/>
                  <a:gd name="T5" fmla="*/ 504 h 3008"/>
                  <a:gd name="T6" fmla="*/ 20 w 549"/>
                  <a:gd name="T7" fmla="*/ 752 h 3008"/>
                  <a:gd name="T8" fmla="*/ 548 w 549"/>
                  <a:gd name="T9" fmla="*/ 1096 h 3008"/>
                  <a:gd name="T10" fmla="*/ 28 w 549"/>
                  <a:gd name="T11" fmla="*/ 1392 h 3008"/>
                  <a:gd name="T12" fmla="*/ 532 w 549"/>
                  <a:gd name="T13" fmla="*/ 1672 h 3008"/>
                  <a:gd name="T14" fmla="*/ 36 w 549"/>
                  <a:gd name="T15" fmla="*/ 1984 h 3008"/>
                  <a:gd name="T16" fmla="*/ 540 w 549"/>
                  <a:gd name="T17" fmla="*/ 2264 h 3008"/>
                  <a:gd name="T18" fmla="*/ 44 w 549"/>
                  <a:gd name="T19" fmla="*/ 2504 h 3008"/>
                  <a:gd name="T20" fmla="*/ 484 w 549"/>
                  <a:gd name="T21" fmla="*/ 2816 h 3008"/>
                  <a:gd name="T22" fmla="*/ 76 w 549"/>
                  <a:gd name="T23" fmla="*/ 3008 h 300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549"/>
                  <a:gd name="T37" fmla="*/ 0 h 3008"/>
                  <a:gd name="T38" fmla="*/ 549 w 549"/>
                  <a:gd name="T39" fmla="*/ 3008 h 300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549" h="3008">
                    <a:moveTo>
                      <a:pt x="468" y="0"/>
                    </a:moveTo>
                    <a:cubicBezTo>
                      <a:pt x="234" y="74"/>
                      <a:pt x="0" y="148"/>
                      <a:pt x="4" y="232"/>
                    </a:cubicBezTo>
                    <a:cubicBezTo>
                      <a:pt x="8" y="316"/>
                      <a:pt x="489" y="417"/>
                      <a:pt x="492" y="504"/>
                    </a:cubicBezTo>
                    <a:cubicBezTo>
                      <a:pt x="495" y="591"/>
                      <a:pt x="11" y="653"/>
                      <a:pt x="20" y="752"/>
                    </a:cubicBezTo>
                    <a:cubicBezTo>
                      <a:pt x="29" y="851"/>
                      <a:pt x="547" y="989"/>
                      <a:pt x="548" y="1096"/>
                    </a:cubicBezTo>
                    <a:cubicBezTo>
                      <a:pt x="549" y="1203"/>
                      <a:pt x="31" y="1296"/>
                      <a:pt x="28" y="1392"/>
                    </a:cubicBezTo>
                    <a:cubicBezTo>
                      <a:pt x="25" y="1488"/>
                      <a:pt x="531" y="1573"/>
                      <a:pt x="532" y="1672"/>
                    </a:cubicBezTo>
                    <a:cubicBezTo>
                      <a:pt x="533" y="1771"/>
                      <a:pt x="35" y="1885"/>
                      <a:pt x="36" y="1984"/>
                    </a:cubicBezTo>
                    <a:cubicBezTo>
                      <a:pt x="37" y="2083"/>
                      <a:pt x="539" y="2177"/>
                      <a:pt x="540" y="2264"/>
                    </a:cubicBezTo>
                    <a:cubicBezTo>
                      <a:pt x="541" y="2351"/>
                      <a:pt x="53" y="2412"/>
                      <a:pt x="44" y="2504"/>
                    </a:cubicBezTo>
                    <a:cubicBezTo>
                      <a:pt x="35" y="2596"/>
                      <a:pt x="479" y="2732"/>
                      <a:pt x="484" y="2816"/>
                    </a:cubicBezTo>
                    <a:cubicBezTo>
                      <a:pt x="489" y="2900"/>
                      <a:pt x="144" y="2976"/>
                      <a:pt x="76" y="3008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Freeform 21"/>
              <p:cNvSpPr>
                <a:spLocks/>
              </p:cNvSpPr>
              <p:nvPr/>
            </p:nvSpPr>
            <p:spPr bwMode="auto">
              <a:xfrm rot="5400000">
                <a:off x="753" y="2724"/>
                <a:ext cx="70" cy="408"/>
              </a:xfrm>
              <a:custGeom>
                <a:avLst/>
                <a:gdLst>
                  <a:gd name="T0" fmla="*/ 643 w 854"/>
                  <a:gd name="T1" fmla="*/ 0 h 1984"/>
                  <a:gd name="T2" fmla="*/ 19 w 854"/>
                  <a:gd name="T3" fmla="*/ 128 h 1984"/>
                  <a:gd name="T4" fmla="*/ 643 w 854"/>
                  <a:gd name="T5" fmla="*/ 504 h 1984"/>
                  <a:gd name="T6" fmla="*/ 3 w 854"/>
                  <a:gd name="T7" fmla="*/ 768 h 1984"/>
                  <a:gd name="T8" fmla="*/ 659 w 854"/>
                  <a:gd name="T9" fmla="*/ 1072 h 1984"/>
                  <a:gd name="T10" fmla="*/ 75 w 854"/>
                  <a:gd name="T11" fmla="*/ 1400 h 1984"/>
                  <a:gd name="T12" fmla="*/ 851 w 854"/>
                  <a:gd name="T13" fmla="*/ 1728 h 1984"/>
                  <a:gd name="T14" fmla="*/ 91 w 854"/>
                  <a:gd name="T15" fmla="*/ 1984 h 198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54"/>
                  <a:gd name="T25" fmla="*/ 0 h 1984"/>
                  <a:gd name="T26" fmla="*/ 854 w 854"/>
                  <a:gd name="T27" fmla="*/ 1984 h 198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54" h="1984">
                    <a:moveTo>
                      <a:pt x="643" y="0"/>
                    </a:moveTo>
                    <a:cubicBezTo>
                      <a:pt x="331" y="22"/>
                      <a:pt x="19" y="44"/>
                      <a:pt x="19" y="128"/>
                    </a:cubicBezTo>
                    <a:cubicBezTo>
                      <a:pt x="19" y="212"/>
                      <a:pt x="646" y="397"/>
                      <a:pt x="643" y="504"/>
                    </a:cubicBezTo>
                    <a:cubicBezTo>
                      <a:pt x="640" y="611"/>
                      <a:pt x="0" y="673"/>
                      <a:pt x="3" y="768"/>
                    </a:cubicBezTo>
                    <a:cubicBezTo>
                      <a:pt x="6" y="863"/>
                      <a:pt x="647" y="967"/>
                      <a:pt x="659" y="1072"/>
                    </a:cubicBezTo>
                    <a:cubicBezTo>
                      <a:pt x="671" y="1177"/>
                      <a:pt x="43" y="1291"/>
                      <a:pt x="75" y="1400"/>
                    </a:cubicBezTo>
                    <a:cubicBezTo>
                      <a:pt x="107" y="1509"/>
                      <a:pt x="848" y="1631"/>
                      <a:pt x="851" y="1728"/>
                    </a:cubicBezTo>
                    <a:cubicBezTo>
                      <a:pt x="854" y="1825"/>
                      <a:pt x="472" y="1904"/>
                      <a:pt x="91" y="1984"/>
                    </a:cubicBezTo>
                  </a:path>
                </a:pathLst>
              </a:custGeom>
              <a:noFill/>
              <a:ln w="38100" cmpd="sng">
                <a:solidFill>
                  <a:srgbClr val="0066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 flipV="1">
              <a:off x="4355221" y="3931765"/>
              <a:ext cx="177800" cy="1270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lg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Oval 24"/>
            <p:cNvSpPr>
              <a:spLocks noChangeArrowheads="1"/>
            </p:cNvSpPr>
            <p:nvPr/>
          </p:nvSpPr>
          <p:spPr bwMode="auto">
            <a:xfrm>
              <a:off x="4806667" y="3899138"/>
              <a:ext cx="106528" cy="9155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52846" y="4772298"/>
            <a:ext cx="4955177" cy="107721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Note:</a:t>
            </a:r>
            <a:r>
              <a:rPr lang="en-US" sz="1600" b="0" dirty="0"/>
              <a:t> </a:t>
            </a:r>
          </a:p>
          <a:p>
            <a:pPr algn="ctr"/>
            <a:r>
              <a:rPr lang="en-US" sz="1600" b="0" dirty="0"/>
              <a:t>The space-wave power calculated this way gives the same result that we would get by integrating the far-field power density over a big hemisphere.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2252</TotalTime>
  <Words>377</Words>
  <Application>Microsoft Office PowerPoint</Application>
  <PresentationFormat>Widescreen</PresentationFormat>
  <Paragraphs>80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Symbol</vt:lpstr>
      <vt:lpstr>Times New Roman</vt:lpstr>
      <vt:lpstr>Wingdings</vt:lpstr>
      <vt:lpstr>Default Design</vt:lpstr>
      <vt:lpstr>Equation</vt:lpstr>
      <vt:lpstr>MathType 7.0 Equation</vt:lpstr>
      <vt:lpstr>PowerPoint Presentation</vt:lpstr>
      <vt:lpstr>Overview</vt:lpstr>
      <vt:lpstr>Overview</vt:lpstr>
      <vt:lpstr>Total Radiated Power</vt:lpstr>
      <vt:lpstr>PowerPoint Presentation</vt:lpstr>
      <vt:lpstr>PowerPoint Presentation</vt:lpstr>
      <vt:lpstr>PowerPoint Presentation</vt:lpstr>
      <vt:lpstr>PowerPoint Presentation</vt:lpstr>
      <vt:lpstr>Space-Wave and Surface-Wave Powers</vt:lpstr>
      <vt:lpstr>Radiated Powers and Efficiency</vt:lpstr>
      <vt:lpstr>Radiated Powers and Efficiency (cont.)</vt:lpstr>
      <vt:lpstr>Space-Wave Power and Total Radiated Power</vt:lpstr>
      <vt:lpstr>Radiation Efficiency Reults</vt:lpstr>
    </vt:vector>
  </TitlesOfParts>
  <Company>University of Houston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6</dc:title>
  <dc:creator>lgiles</dc:creator>
  <cp:lastModifiedBy>Jackson, David R</cp:lastModifiedBy>
  <cp:revision>266</cp:revision>
  <dcterms:created xsi:type="dcterms:W3CDTF">2006-06-22T19:04:50Z</dcterms:created>
  <dcterms:modified xsi:type="dcterms:W3CDTF">2024-11-24T18:07:36Z</dcterms:modified>
</cp:coreProperties>
</file>