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93" r:id="rId2"/>
    <p:sldId id="360" r:id="rId3"/>
    <p:sldId id="413" r:id="rId4"/>
    <p:sldId id="412" r:id="rId5"/>
    <p:sldId id="409" r:id="rId6"/>
    <p:sldId id="414" r:id="rId7"/>
    <p:sldId id="410" r:id="rId8"/>
    <p:sldId id="411" r:id="rId9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CCFFFF"/>
    <a:srgbClr val="00FFFF"/>
    <a:srgbClr val="FF3300"/>
    <a:srgbClr val="FFFF66"/>
    <a:srgbClr val="00FF00"/>
    <a:srgbClr val="0066FF"/>
    <a:srgbClr val="3399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8" autoAdjust="0"/>
    <p:restoredTop sz="94660"/>
  </p:normalViewPr>
  <p:slideViewPr>
    <p:cSldViewPr snapToGrid="0">
      <p:cViewPr>
        <p:scale>
          <a:sx n="100" d="100"/>
          <a:sy n="100" d="100"/>
        </p:scale>
        <p:origin x="1578" y="3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1.xml"/><Relationship Id="rId5" Type="http://schemas.openxmlformats.org/officeDocument/2006/relationships/slide" Target="slides/slide8.xml"/><Relationship Id="rId4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2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7" Type="http://schemas.openxmlformats.org/officeDocument/2006/relationships/image" Target="../media/image27.e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image" Target="../media/image29.wmf"/><Relationship Id="rId7" Type="http://schemas.openxmlformats.org/officeDocument/2006/relationships/image" Target="../media/image25.wmf"/><Relationship Id="rId2" Type="http://schemas.openxmlformats.org/officeDocument/2006/relationships/image" Target="../media/image28.wmf"/><Relationship Id="rId1" Type="http://schemas.openxmlformats.org/officeDocument/2006/relationships/image" Target="../media/image21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Relationship Id="rId5" Type="http://schemas.openxmlformats.org/officeDocument/2006/relationships/image" Target="../media/image38.emf"/><Relationship Id="rId4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Relationship Id="rId4" Type="http://schemas.openxmlformats.org/officeDocument/2006/relationships/image" Target="../media/image4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35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35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0302304A-91AE-411B-A62B-8AB8B96ADD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45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85800"/>
            <a:ext cx="65024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945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45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C56987-E2D8-46B3-9542-FE02E20AFA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67C34EE3-0A82-4329-AD60-C41F79BF09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6A230D6-593A-476A-A633-16FAD0D16E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BD881C3-A3DA-452D-9D6D-E1E9B85AC5A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7E3DFD2F-36D6-46EA-B6B2-05B10336056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0954661-6417-43A2-89DE-C76485E6D5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53AC97B4-4974-444E-B7F4-3144BCC5FE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4C0A869-0B7B-4833-9D52-29D072481B8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A8B1ECD3-EEDB-414B-9BFE-B27B8EE341F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2761F992-6382-483C-B20B-42125F298D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01C5B513-3BF1-4E07-AE12-A0313373D76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381750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fld id="{BFE05A8B-5605-4F59-8A23-68033A5693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9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0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7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4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6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3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30.wmf"/><Relationship Id="rId4" Type="http://schemas.openxmlformats.org/officeDocument/2006/relationships/image" Target="../media/image21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12" Type="http://schemas.openxmlformats.org/officeDocument/2006/relationships/image" Target="../media/image38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5.wmf"/><Relationship Id="rId11" Type="http://schemas.openxmlformats.org/officeDocument/2006/relationships/oleObject" Target="../embeddings/oleObject40.bin"/><Relationship Id="rId5" Type="http://schemas.openxmlformats.org/officeDocument/2006/relationships/oleObject" Target="../embeddings/oleObject37.bin"/><Relationship Id="rId10" Type="http://schemas.openxmlformats.org/officeDocument/2006/relationships/image" Target="../media/image37.wmf"/><Relationship Id="rId4" Type="http://schemas.openxmlformats.org/officeDocument/2006/relationships/image" Target="../media/image34.wmf"/><Relationship Id="rId9" Type="http://schemas.openxmlformats.org/officeDocument/2006/relationships/oleObject" Target="../embeddings/oleObject3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42.bin"/><Relationship Id="rId10" Type="http://schemas.openxmlformats.org/officeDocument/2006/relationships/image" Target="../media/image42.wmf"/><Relationship Id="rId4" Type="http://schemas.openxmlformats.org/officeDocument/2006/relationships/image" Target="../media/image39.wmf"/><Relationship Id="rId9" Type="http://schemas.openxmlformats.org/officeDocument/2006/relationships/oleObject" Target="../embeddings/oleObject4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5019716" y="1146176"/>
            <a:ext cx="19287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dirty="0">
                <a:solidFill>
                  <a:srgbClr val="FF9900"/>
                </a:solidFill>
              </a:rPr>
              <a:t>Spring 2024</a:t>
            </a:r>
            <a:endParaRPr lang="en-US" sz="3200" b="0" dirty="0">
              <a:solidFill>
                <a:srgbClr val="FF9900"/>
              </a:solidFill>
            </a:endParaRPr>
          </a:p>
        </p:txBody>
      </p:sp>
      <p:sp>
        <p:nvSpPr>
          <p:cNvPr id="6148" name="Rectangle 3"/>
          <p:cNvSpPr>
            <a:spLocks noChangeArrowheads="1"/>
          </p:cNvSpPr>
          <p:nvPr/>
        </p:nvSpPr>
        <p:spPr bwMode="auto">
          <a:xfrm>
            <a:off x="8304729" y="4504897"/>
            <a:ext cx="266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4000" b="0" dirty="0">
                <a:solidFill>
                  <a:srgbClr val="0000FF"/>
                </a:solidFill>
              </a:rPr>
              <a:t>Notes 25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4779964" y="450850"/>
            <a:ext cx="2352675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b="0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ECE 6345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4496280" y="1906589"/>
            <a:ext cx="331533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400" b="0"/>
              <a:t>Prof. David R. Jackson</a:t>
            </a:r>
          </a:p>
          <a:p>
            <a:pPr algn="ctr" eaLnBrk="0" hangingPunct="0"/>
            <a:r>
              <a:rPr lang="en-US" sz="2400" b="0"/>
              <a:t>ECE Dept.</a:t>
            </a:r>
          </a:p>
        </p:txBody>
      </p:sp>
      <p:pic>
        <p:nvPicPr>
          <p:cNvPr id="6151" name="Picture 6" descr="asp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2296" y="3631301"/>
            <a:ext cx="3749675" cy="2535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53AC97B4-4974-444E-B7F4-3144BCC5FEE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360864" y="228601"/>
            <a:ext cx="2676525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Overview   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6" name="Text Box 66"/>
          <p:cNvSpPr txBox="1">
            <a:spLocks noChangeArrowheads="1"/>
          </p:cNvSpPr>
          <p:nvPr/>
        </p:nvSpPr>
        <p:spPr bwMode="auto">
          <a:xfrm>
            <a:off x="771782" y="1226796"/>
            <a:ext cx="9557179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In this set of notes we derive an </a:t>
            </a:r>
            <a:r>
              <a:rPr lang="en-US" sz="2000" b="0" dirty="0">
                <a:solidFill>
                  <a:srgbClr val="FF0000"/>
                </a:solidFill>
              </a:rPr>
              <a:t>approximate closed-form expression</a:t>
            </a:r>
            <a:r>
              <a:rPr lang="en-US" sz="2000" b="0" dirty="0">
                <a:solidFill>
                  <a:srgbClr val="0000FF"/>
                </a:solidFill>
              </a:rPr>
              <a:t> for the </a:t>
            </a:r>
            <a:r>
              <a:rPr lang="en-US" sz="2000" b="0" dirty="0">
                <a:solidFill>
                  <a:srgbClr val="FF0000"/>
                </a:solidFill>
              </a:rPr>
              <a:t>location</a:t>
            </a:r>
            <a:r>
              <a:rPr lang="en-US" sz="2000" b="0" dirty="0">
                <a:solidFill>
                  <a:srgbClr val="0000FF"/>
                </a:solidFill>
              </a:rPr>
              <a:t> of the </a:t>
            </a:r>
            <a:r>
              <a:rPr lang="en-US" sz="2000" b="0" dirty="0">
                <a:solidFill>
                  <a:srgbClr val="FF0000"/>
                </a:solidFill>
              </a:rPr>
              <a:t>TM</a:t>
            </a:r>
            <a:r>
              <a:rPr lang="en-US" sz="2000" b="0" baseline="-25000" dirty="0">
                <a:solidFill>
                  <a:srgbClr val="FF0000"/>
                </a:solidFill>
              </a:rPr>
              <a:t>0</a:t>
            </a:r>
            <a:r>
              <a:rPr lang="en-US" sz="2000" b="0" dirty="0">
                <a:solidFill>
                  <a:srgbClr val="FF0000"/>
                </a:solidFill>
              </a:rPr>
              <a:t> surface-wave pole</a:t>
            </a:r>
            <a:r>
              <a:rPr lang="en-US" sz="2000" b="0" dirty="0">
                <a:solidFill>
                  <a:srgbClr val="0000FF"/>
                </a:solidFill>
              </a:rPr>
              <a:t>, assuming a thin substrate. </a:t>
            </a:r>
          </a:p>
        </p:txBody>
      </p:sp>
      <p:sp>
        <p:nvSpPr>
          <p:cNvPr id="7177" name="Text Box 67"/>
          <p:cNvSpPr txBox="1">
            <a:spLocks noChangeArrowheads="1"/>
          </p:cNvSpPr>
          <p:nvPr/>
        </p:nvSpPr>
        <p:spPr bwMode="auto">
          <a:xfrm>
            <a:off x="769356" y="2057591"/>
            <a:ext cx="1028324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b="0" dirty="0">
                <a:solidFill>
                  <a:srgbClr val="0000FF"/>
                </a:solidFill>
              </a:rPr>
              <a:t>This is useful for later deriving a CAD formula for the surface-wave power, and from this, the surface-wave radiation efficiency, of a dipole source (next notes).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grpSp>
        <p:nvGrpSpPr>
          <p:cNvPr id="42" name="Group 34"/>
          <p:cNvGrpSpPr>
            <a:grpSpLocks/>
          </p:cNvGrpSpPr>
          <p:nvPr/>
        </p:nvGrpSpPr>
        <p:grpSpPr bwMode="auto">
          <a:xfrm>
            <a:off x="2443163" y="3335338"/>
            <a:ext cx="6940550" cy="2565400"/>
            <a:chOff x="729" y="1615"/>
            <a:chExt cx="4372" cy="1616"/>
          </a:xfrm>
        </p:grpSpPr>
        <p:graphicFrame>
          <p:nvGraphicFramePr>
            <p:cNvPr id="43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1590"/>
                </p:ext>
              </p:extLst>
            </p:nvPr>
          </p:nvGraphicFramePr>
          <p:xfrm>
            <a:off x="3361" y="2399"/>
            <a:ext cx="377" cy="28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0" name="Equation" r:id="rId3" imgW="317160" imgH="241200" progId="Equation.DSMT4">
                    <p:embed/>
                  </p:oleObj>
                </mc:Choice>
                <mc:Fallback>
                  <p:oleObj name="Equation" r:id="rId3" imgW="317160" imgH="241200" progId="Equation.DSMT4">
                    <p:embed/>
                    <p:pic>
                      <p:nvPicPr>
                        <p:cNvPr id="12291" name="Object 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61" y="2399"/>
                          <a:ext cx="377" cy="28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4" name="Line 15"/>
            <p:cNvSpPr>
              <a:spLocks noChangeShapeType="1"/>
            </p:cNvSpPr>
            <p:nvPr/>
          </p:nvSpPr>
          <p:spPr bwMode="auto">
            <a:xfrm flipH="1" flipV="1">
              <a:off x="2762" y="2022"/>
              <a:ext cx="0" cy="12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6"/>
            <p:cNvSpPr>
              <a:spLocks noChangeShapeType="1"/>
            </p:cNvSpPr>
            <p:nvPr/>
          </p:nvSpPr>
          <p:spPr bwMode="auto">
            <a:xfrm rot="5400000" flipH="1" flipV="1">
              <a:off x="2590" y="943"/>
              <a:ext cx="0" cy="372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46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62520923"/>
                </p:ext>
              </p:extLst>
            </p:nvPr>
          </p:nvGraphicFramePr>
          <p:xfrm>
            <a:off x="4630" y="2644"/>
            <a:ext cx="471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12292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30" y="2644"/>
                          <a:ext cx="471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18"/>
            <p:cNvGraphicFramePr>
              <a:graphicFrameLocks noChangeAspect="1"/>
            </p:cNvGraphicFramePr>
            <p:nvPr/>
          </p:nvGraphicFramePr>
          <p:xfrm>
            <a:off x="2530" y="1615"/>
            <a:ext cx="463" cy="3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2" name="Equation" r:id="rId7" imgW="342720" imgH="228600" progId="Equation.DSMT4">
                    <p:embed/>
                  </p:oleObj>
                </mc:Choice>
                <mc:Fallback>
                  <p:oleObj name="Equation" r:id="rId7" imgW="342720" imgH="228600" progId="Equation.DSMT4">
                    <p:embed/>
                    <p:pic>
                      <p:nvPicPr>
                        <p:cNvPr id="12293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30" y="1615"/>
                          <a:ext cx="463" cy="3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08838695"/>
                </p:ext>
              </p:extLst>
            </p:nvPr>
          </p:nvGraphicFramePr>
          <p:xfrm>
            <a:off x="1729" y="2386"/>
            <a:ext cx="476" cy="2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3" name="Equation" r:id="rId9" imgW="406080" imgH="241200" progId="Equation.DSMT4">
                    <p:embed/>
                  </p:oleObj>
                </mc:Choice>
                <mc:Fallback>
                  <p:oleObj name="Equation" r:id="rId9" imgW="406080" imgH="241200" progId="Equation.DSMT4">
                    <p:embed/>
                    <p:pic>
                      <p:nvPicPr>
                        <p:cNvPr id="12294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29" y="2386"/>
                          <a:ext cx="476" cy="28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" name="Line 20"/>
            <p:cNvSpPr>
              <a:spLocks noChangeShapeType="1"/>
            </p:cNvSpPr>
            <p:nvPr/>
          </p:nvSpPr>
          <p:spPr bwMode="auto">
            <a:xfrm flipH="1">
              <a:off x="3226" y="2751"/>
              <a:ext cx="0" cy="116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21"/>
            <p:cNvSpPr>
              <a:spLocks noChangeShapeType="1"/>
            </p:cNvSpPr>
            <p:nvPr/>
          </p:nvSpPr>
          <p:spPr bwMode="auto">
            <a:xfrm flipH="1">
              <a:off x="2314" y="2747"/>
              <a:ext cx="0" cy="116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22"/>
            <p:cNvSpPr>
              <a:spLocks noChangeShapeType="1"/>
            </p:cNvSpPr>
            <p:nvPr/>
          </p:nvSpPr>
          <p:spPr bwMode="auto">
            <a:xfrm flipH="1">
              <a:off x="4082" y="2751"/>
              <a:ext cx="0" cy="116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Line 23"/>
            <p:cNvSpPr>
              <a:spLocks noChangeShapeType="1"/>
            </p:cNvSpPr>
            <p:nvPr/>
          </p:nvSpPr>
          <p:spPr bwMode="auto">
            <a:xfrm flipH="1">
              <a:off x="1358" y="2747"/>
              <a:ext cx="0" cy="116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3" name="Line 24"/>
            <p:cNvSpPr>
              <a:spLocks noChangeShapeType="1"/>
            </p:cNvSpPr>
            <p:nvPr/>
          </p:nvSpPr>
          <p:spPr bwMode="auto">
            <a:xfrm>
              <a:off x="3510" y="2739"/>
              <a:ext cx="72" cy="11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Line 25"/>
            <p:cNvSpPr>
              <a:spLocks noChangeShapeType="1"/>
            </p:cNvSpPr>
            <p:nvPr/>
          </p:nvSpPr>
          <p:spPr bwMode="auto">
            <a:xfrm flipH="1">
              <a:off x="3514" y="2739"/>
              <a:ext cx="64" cy="12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26"/>
            <p:cNvSpPr>
              <a:spLocks noChangeShapeType="1"/>
            </p:cNvSpPr>
            <p:nvPr/>
          </p:nvSpPr>
          <p:spPr bwMode="auto">
            <a:xfrm>
              <a:off x="1962" y="2743"/>
              <a:ext cx="72" cy="11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7"/>
            <p:cNvSpPr>
              <a:spLocks noChangeShapeType="1"/>
            </p:cNvSpPr>
            <p:nvPr/>
          </p:nvSpPr>
          <p:spPr bwMode="auto">
            <a:xfrm flipH="1">
              <a:off x="1966" y="2743"/>
              <a:ext cx="64" cy="120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7" name="Object 28"/>
            <p:cNvGraphicFramePr>
              <a:graphicFrameLocks noChangeAspect="1"/>
            </p:cNvGraphicFramePr>
            <p:nvPr/>
          </p:nvGraphicFramePr>
          <p:xfrm>
            <a:off x="3114" y="2853"/>
            <a:ext cx="226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4" name="Equation" r:id="rId11" imgW="164880" imgH="228600" progId="Equation.DSMT4">
                    <p:embed/>
                  </p:oleObj>
                </mc:Choice>
                <mc:Fallback>
                  <p:oleObj name="Equation" r:id="rId11" imgW="164880" imgH="228600" progId="Equation.DSMT4">
                    <p:embed/>
                    <p:pic>
                      <p:nvPicPr>
                        <p:cNvPr id="12295" name="Object 2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14" y="2853"/>
                          <a:ext cx="226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29"/>
            <p:cNvGraphicFramePr>
              <a:graphicFrameLocks noChangeAspect="1"/>
            </p:cNvGraphicFramePr>
            <p:nvPr/>
          </p:nvGraphicFramePr>
          <p:xfrm>
            <a:off x="3974" y="2859"/>
            <a:ext cx="209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5" name="Equation" r:id="rId13" imgW="152280" imgH="228600" progId="Equation.DSMT4">
                    <p:embed/>
                  </p:oleObj>
                </mc:Choice>
                <mc:Fallback>
                  <p:oleObj name="Equation" r:id="rId13" imgW="152280" imgH="228600" progId="Equation.DSMT4">
                    <p:embed/>
                    <p:pic>
                      <p:nvPicPr>
                        <p:cNvPr id="12296" name="Object 2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74" y="2859"/>
                          <a:ext cx="209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30"/>
            <p:cNvGraphicFramePr>
              <a:graphicFrameLocks noChangeAspect="1"/>
            </p:cNvGraphicFramePr>
            <p:nvPr/>
          </p:nvGraphicFramePr>
          <p:xfrm>
            <a:off x="2129" y="2859"/>
            <a:ext cx="348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6" name="Equation" r:id="rId15" imgW="253800" imgH="228600" progId="Equation.DSMT4">
                    <p:embed/>
                  </p:oleObj>
                </mc:Choice>
                <mc:Fallback>
                  <p:oleObj name="Equation" r:id="rId15" imgW="253800" imgH="228600" progId="Equation.DSMT4">
                    <p:embed/>
                    <p:pic>
                      <p:nvPicPr>
                        <p:cNvPr id="12297" name="Object 3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9" y="2859"/>
                          <a:ext cx="348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31"/>
            <p:cNvGraphicFramePr>
              <a:graphicFrameLocks noChangeAspect="1"/>
            </p:cNvGraphicFramePr>
            <p:nvPr/>
          </p:nvGraphicFramePr>
          <p:xfrm>
            <a:off x="1184" y="2883"/>
            <a:ext cx="330" cy="3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7" name="Equation" r:id="rId17" imgW="241200" imgH="228600" progId="Equation.DSMT4">
                    <p:embed/>
                  </p:oleObj>
                </mc:Choice>
                <mc:Fallback>
                  <p:oleObj name="Equation" r:id="rId17" imgW="241200" imgH="228600" progId="Equation.DSMT4">
                    <p:embed/>
                    <p:pic>
                      <p:nvPicPr>
                        <p:cNvPr id="12298" name="Object 3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84" y="2883"/>
                          <a:ext cx="330" cy="31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939837" y="296563"/>
            <a:ext cx="6451298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TM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 Wave Pole   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7F9B002-3934-DBE0-793A-B27AB487D205}"/>
              </a:ext>
            </a:extLst>
          </p:cNvPr>
          <p:cNvGrpSpPr/>
          <p:nvPr/>
        </p:nvGrpSpPr>
        <p:grpSpPr>
          <a:xfrm>
            <a:off x="3503342" y="1834806"/>
            <a:ext cx="7084846" cy="4207170"/>
            <a:chOff x="2322242" y="1787181"/>
            <a:chExt cx="7084846" cy="4207170"/>
          </a:xfrm>
        </p:grpSpPr>
        <p:sp>
          <p:nvSpPr>
            <p:cNvPr id="3" name="Line 10">
              <a:extLst>
                <a:ext uri="{FF2B5EF4-FFF2-40B4-BE49-F238E27FC236}">
                  <a16:creationId xmlns:a16="http://schemas.microsoft.com/office/drawing/2014/main" id="{8DB669BA-5BDD-03B5-C221-4232430A9B6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549630" y="2676784"/>
              <a:ext cx="0" cy="26939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" name="Line 11">
              <a:extLst>
                <a:ext uri="{FF2B5EF4-FFF2-40B4-BE49-F238E27FC236}">
                  <a16:creationId xmlns:a16="http://schemas.microsoft.com/office/drawing/2014/main" id="{EF77CE78-1788-E902-8E1B-F66930D8069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 flipH="1" flipV="1">
              <a:off x="5276580" y="963872"/>
              <a:ext cx="0" cy="590867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5" name="Object 12">
              <a:extLst>
                <a:ext uri="{FF2B5EF4-FFF2-40B4-BE49-F238E27FC236}">
                  <a16:creationId xmlns:a16="http://schemas.microsoft.com/office/drawing/2014/main" id="{791CB74B-DBA2-C0FD-2158-E30C3F2D433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34634689"/>
                </p:ext>
              </p:extLst>
            </p:nvPr>
          </p:nvGraphicFramePr>
          <p:xfrm>
            <a:off x="8383317" y="3702309"/>
            <a:ext cx="747713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2" name="Equation" r:id="rId3" imgW="342720" imgH="228600" progId="Equation.DSMT4">
                    <p:embed/>
                  </p:oleObj>
                </mc:Choice>
                <mc:Fallback>
                  <p:oleObj name="Equation" r:id="rId3" imgW="342720" imgH="228600" progId="Equation.DSMT4">
                    <p:embed/>
                    <p:pic>
                      <p:nvPicPr>
                        <p:cNvPr id="717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83317" y="3702309"/>
                          <a:ext cx="747713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3">
              <a:extLst>
                <a:ext uri="{FF2B5EF4-FFF2-40B4-BE49-F238E27FC236}">
                  <a16:creationId xmlns:a16="http://schemas.microsoft.com/office/drawing/2014/main" id="{32D25FB2-B7B7-661F-15B6-5612F5512EE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753864247"/>
                </p:ext>
              </p:extLst>
            </p:nvPr>
          </p:nvGraphicFramePr>
          <p:xfrm>
            <a:off x="5222273" y="1823135"/>
            <a:ext cx="735013" cy="488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3" name="Equation" r:id="rId5" imgW="342720" imgH="228600" progId="Equation.DSMT4">
                    <p:embed/>
                  </p:oleObj>
                </mc:Choice>
                <mc:Fallback>
                  <p:oleObj name="Equation" r:id="rId5" imgW="342720" imgH="228600" progId="Equation.DSMT4">
                    <p:embed/>
                    <p:pic>
                      <p:nvPicPr>
                        <p:cNvPr id="7171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222273" y="1823135"/>
                          <a:ext cx="735013" cy="48895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14">
              <a:extLst>
                <a:ext uri="{FF2B5EF4-FFF2-40B4-BE49-F238E27FC236}">
                  <a16:creationId xmlns:a16="http://schemas.microsoft.com/office/drawing/2014/main" id="{14DA2830-9F33-73BB-0F7D-A360D4B1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286230" y="3827722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Line 15">
              <a:extLst>
                <a:ext uri="{FF2B5EF4-FFF2-40B4-BE49-F238E27FC236}">
                  <a16:creationId xmlns:a16="http://schemas.microsoft.com/office/drawing/2014/main" id="{066D528D-4512-5821-DB24-94093AB4D12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695930" y="3827722"/>
              <a:ext cx="0" cy="184150"/>
            </a:xfrm>
            <a:prstGeom prst="line">
              <a:avLst/>
            </a:prstGeom>
            <a:noFill/>
            <a:ln w="28575">
              <a:solidFill>
                <a:srgbClr val="0066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9" name="Object 16">
              <a:extLst>
                <a:ext uri="{FF2B5EF4-FFF2-40B4-BE49-F238E27FC236}">
                  <a16:creationId xmlns:a16="http://schemas.microsoft.com/office/drawing/2014/main" id="{C4AC9218-5938-CDD9-B9BD-4D8D615FA5E0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53297113"/>
                </p:ext>
              </p:extLst>
            </p:nvPr>
          </p:nvGraphicFramePr>
          <p:xfrm>
            <a:off x="6375130" y="3957897"/>
            <a:ext cx="358775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4" name="Equation" r:id="rId7" imgW="164880" imgH="228600" progId="Equation.DSMT4">
                    <p:embed/>
                  </p:oleObj>
                </mc:Choice>
                <mc:Fallback>
                  <p:oleObj name="Equation" r:id="rId7" imgW="164880" imgH="228600" progId="Equation.DSMT4">
                    <p:embed/>
                    <p:pic>
                      <p:nvPicPr>
                        <p:cNvPr id="7172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375130" y="3957897"/>
                          <a:ext cx="358775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17">
              <a:extLst>
                <a:ext uri="{FF2B5EF4-FFF2-40B4-BE49-F238E27FC236}">
                  <a16:creationId xmlns:a16="http://schemas.microsoft.com/office/drawing/2014/main" id="{DC3DCB26-9718-B289-8286-EC0950CBA5F3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0681852"/>
                </p:ext>
              </p:extLst>
            </p:nvPr>
          </p:nvGraphicFramePr>
          <p:xfrm>
            <a:off x="7676880" y="3992822"/>
            <a:ext cx="331788" cy="495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5" name="Equation" r:id="rId9" imgW="152280" imgH="228600" progId="Equation.DSMT4">
                    <p:embed/>
                  </p:oleObj>
                </mc:Choice>
                <mc:Fallback>
                  <p:oleObj name="Equation" r:id="rId9" imgW="152280" imgH="228600" progId="Equation.DSMT4">
                    <p:embed/>
                    <p:pic>
                      <p:nvPicPr>
                        <p:cNvPr id="7173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676880" y="3992822"/>
                          <a:ext cx="331788" cy="495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Oval 18">
              <a:extLst>
                <a:ext uri="{FF2B5EF4-FFF2-40B4-BE49-F238E27FC236}">
                  <a16:creationId xmlns:a16="http://schemas.microsoft.com/office/drawing/2014/main" id="{CECB029A-7FB9-CB3A-407B-BC872875CE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2730" y="3859472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9">
              <a:extLst>
                <a:ext uri="{FF2B5EF4-FFF2-40B4-BE49-F238E27FC236}">
                  <a16:creationId xmlns:a16="http://schemas.microsoft.com/office/drawing/2014/main" id="{13F0F9F2-7F3F-7066-A715-96E90EB8E2E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5587730" y="3930909"/>
              <a:ext cx="674688" cy="1528763"/>
              <a:chOff x="584" y="2893"/>
              <a:chExt cx="425" cy="963"/>
            </a:xfrm>
          </p:grpSpPr>
          <p:sp>
            <p:nvSpPr>
              <p:cNvPr id="30" name="Freeform 20">
                <a:extLst>
                  <a:ext uri="{FF2B5EF4-FFF2-40B4-BE49-F238E27FC236}">
                    <a16:creationId xmlns:a16="http://schemas.microsoft.com/office/drawing/2014/main" id="{1593B183-9203-FAB1-3F7D-407D7C6D3BDB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21">
                <a:extLst>
                  <a:ext uri="{FF2B5EF4-FFF2-40B4-BE49-F238E27FC236}">
                    <a16:creationId xmlns:a16="http://schemas.microsoft.com/office/drawing/2014/main" id="{007CA915-FD7E-2B31-4D24-4FFB86383616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aphicFrame>
          <p:nvGraphicFramePr>
            <p:cNvPr id="14" name="Object 22">
              <a:extLst>
                <a:ext uri="{FF2B5EF4-FFF2-40B4-BE49-F238E27FC236}">
                  <a16:creationId xmlns:a16="http://schemas.microsoft.com/office/drawing/2014/main" id="{315A6A9E-8814-D430-1C70-E835EAB39584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25603702"/>
                </p:ext>
              </p:extLst>
            </p:nvPr>
          </p:nvGraphicFramePr>
          <p:xfrm>
            <a:off x="5858248" y="3027836"/>
            <a:ext cx="1187450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6" name="Equation" r:id="rId11" imgW="558720" imgH="203040" progId="Equation.DSMT4">
                    <p:embed/>
                  </p:oleObj>
                </mc:Choice>
                <mc:Fallback>
                  <p:oleObj name="Equation" r:id="rId11" imgW="558720" imgH="203040" progId="Equation.DSMT4">
                    <p:embed/>
                    <p:pic>
                      <p:nvPicPr>
                        <p:cNvPr id="7174" name="Object 2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858248" y="3027836"/>
                          <a:ext cx="1187450" cy="4302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CB2DEE4A-9414-02D5-F26B-261803CE3D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67819" y="5719713"/>
              <a:ext cx="110172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 dirty="0">
                  <a:solidFill>
                    <a:srgbClr val="0000FF"/>
                  </a:solidFill>
                </a:rPr>
                <a:t>SP power</a:t>
              </a:r>
            </a:p>
          </p:txBody>
        </p:sp>
        <p:sp>
          <p:nvSpPr>
            <p:cNvPr id="16" name="Line 26">
              <a:extLst>
                <a:ext uri="{FF2B5EF4-FFF2-40B4-BE49-F238E27FC236}">
                  <a16:creationId xmlns:a16="http://schemas.microsoft.com/office/drawing/2014/main" id="{E2D1A05C-DCAC-2EA4-34B6-3148AB19FCE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686280" y="3815022"/>
              <a:ext cx="114300" cy="18415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7">
              <a:extLst>
                <a:ext uri="{FF2B5EF4-FFF2-40B4-BE49-F238E27FC236}">
                  <a16:creationId xmlns:a16="http://schemas.microsoft.com/office/drawing/2014/main" id="{371ED01A-2646-9CCB-3703-42FE5CE350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692630" y="3815022"/>
              <a:ext cx="101600" cy="1905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Arc 28">
              <a:extLst>
                <a:ext uri="{FF2B5EF4-FFF2-40B4-BE49-F238E27FC236}">
                  <a16:creationId xmlns:a16="http://schemas.microsoft.com/office/drawing/2014/main" id="{4D0E3A9A-CA06-C58A-D3E8-65217979D3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518005" y="3627697"/>
              <a:ext cx="442913" cy="292100"/>
            </a:xfrm>
            <a:custGeom>
              <a:avLst/>
              <a:gdLst>
                <a:gd name="T0" fmla="*/ 0 w 43195"/>
                <a:gd name="T1" fmla="*/ 180 h 21600"/>
                <a:gd name="T2" fmla="*/ 279 w 43195"/>
                <a:gd name="T3" fmla="*/ 184 h 21600"/>
                <a:gd name="T4" fmla="*/ 139 w 43195"/>
                <a:gd name="T5" fmla="*/ 184 h 21600"/>
                <a:gd name="T6" fmla="*/ 0 60000 65536"/>
                <a:gd name="T7" fmla="*/ 0 60000 65536"/>
                <a:gd name="T8" fmla="*/ 0 60000 65536"/>
                <a:gd name="T9" fmla="*/ 0 w 43195"/>
                <a:gd name="T10" fmla="*/ 0 h 21600"/>
                <a:gd name="T11" fmla="*/ 43195 w 43195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195" h="21600" fill="none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</a:path>
                <a:path w="43195" h="21600" stroke="0" extrusionOk="0">
                  <a:moveTo>
                    <a:pt x="0" y="21129"/>
                  </a:moveTo>
                  <a:cubicBezTo>
                    <a:pt x="256" y="9385"/>
                    <a:pt x="9849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9">
              <a:extLst>
                <a:ext uri="{FF2B5EF4-FFF2-40B4-BE49-F238E27FC236}">
                  <a16:creationId xmlns:a16="http://schemas.microsoft.com/office/drawing/2014/main" id="{4C8B90AC-553B-7B2A-AA84-F8A14E95E71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55980" y="3870584"/>
              <a:ext cx="719138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Line 32">
              <a:extLst>
                <a:ext uri="{FF2B5EF4-FFF2-40B4-BE49-F238E27FC236}">
                  <a16:creationId xmlns:a16="http://schemas.microsoft.com/office/drawing/2014/main" id="{8999B8A1-DC3B-F401-9431-8CFBC67EB1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5947120" y="3880297"/>
              <a:ext cx="301010" cy="173686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Rectangle 33">
              <a:extLst>
                <a:ext uri="{FF2B5EF4-FFF2-40B4-BE49-F238E27FC236}">
                  <a16:creationId xmlns:a16="http://schemas.microsoft.com/office/drawing/2014/main" id="{E7F95610-67B9-C1E0-CBB3-1E45233770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19767" y="5150109"/>
              <a:ext cx="1171575" cy="2746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ct val="90000"/>
                </a:lnSpc>
                <a:spcBef>
                  <a:spcPct val="20000"/>
                </a:spcBef>
              </a:pPr>
              <a:r>
                <a:rPr lang="en-US" sz="2000" b="0">
                  <a:solidFill>
                    <a:srgbClr val="0000FF"/>
                  </a:solidFill>
                </a:rPr>
                <a:t>SW power</a:t>
              </a:r>
            </a:p>
          </p:txBody>
        </p:sp>
        <p:sp>
          <p:nvSpPr>
            <p:cNvPr id="22" name="Line 34">
              <a:extLst>
                <a:ext uri="{FF2B5EF4-FFF2-40B4-BE49-F238E27FC236}">
                  <a16:creationId xmlns:a16="http://schemas.microsoft.com/office/drawing/2014/main" id="{4A658950-B33C-519C-8719-DF88374BF1C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6997430" y="3854709"/>
              <a:ext cx="863600" cy="12573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36">
              <a:extLst>
                <a:ext uri="{FF2B5EF4-FFF2-40B4-BE49-F238E27FC236}">
                  <a16:creationId xmlns:a16="http://schemas.microsoft.com/office/drawing/2014/main" id="{D9817A27-8469-8F63-FDDB-67CF436ACD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656117" y="3630872"/>
              <a:ext cx="177800" cy="127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18">
              <a:extLst>
                <a:ext uri="{FF2B5EF4-FFF2-40B4-BE49-F238E27FC236}">
                  <a16:creationId xmlns:a16="http://schemas.microsoft.com/office/drawing/2014/main" id="{AED6C621-D2DD-715D-78E8-D238F135F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1047" y="3861747"/>
              <a:ext cx="127000" cy="120650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rgbClr val="0066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5" name="Group 19">
              <a:extLst>
                <a:ext uri="{FF2B5EF4-FFF2-40B4-BE49-F238E27FC236}">
                  <a16:creationId xmlns:a16="http://schemas.microsoft.com/office/drawing/2014/main" id="{94208E75-2319-0C58-1941-CDB0C987A296}"/>
                </a:ext>
              </a:extLst>
            </p:cNvPr>
            <p:cNvGrpSpPr>
              <a:grpSpLocks/>
            </p:cNvGrpSpPr>
            <p:nvPr/>
          </p:nvGrpSpPr>
          <p:grpSpPr bwMode="auto">
            <a:xfrm flipV="1">
              <a:off x="4798434" y="2404634"/>
              <a:ext cx="674688" cy="1528763"/>
              <a:chOff x="584" y="2893"/>
              <a:chExt cx="425" cy="963"/>
            </a:xfrm>
          </p:grpSpPr>
          <p:sp>
            <p:nvSpPr>
              <p:cNvPr id="28" name="Freeform 20">
                <a:extLst>
                  <a:ext uri="{FF2B5EF4-FFF2-40B4-BE49-F238E27FC236}">
                    <a16:creationId xmlns:a16="http://schemas.microsoft.com/office/drawing/2014/main" id="{FE11F828-57E9-AAE8-5B29-EF7FAC9899F3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964" y="2904"/>
                <a:ext cx="45" cy="952"/>
              </a:xfrm>
              <a:custGeom>
                <a:avLst/>
                <a:gdLst>
                  <a:gd name="T0" fmla="*/ 468 w 549"/>
                  <a:gd name="T1" fmla="*/ 0 h 3008"/>
                  <a:gd name="T2" fmla="*/ 4 w 549"/>
                  <a:gd name="T3" fmla="*/ 232 h 3008"/>
                  <a:gd name="T4" fmla="*/ 492 w 549"/>
                  <a:gd name="T5" fmla="*/ 504 h 3008"/>
                  <a:gd name="T6" fmla="*/ 20 w 549"/>
                  <a:gd name="T7" fmla="*/ 752 h 3008"/>
                  <a:gd name="T8" fmla="*/ 548 w 549"/>
                  <a:gd name="T9" fmla="*/ 1096 h 3008"/>
                  <a:gd name="T10" fmla="*/ 28 w 549"/>
                  <a:gd name="T11" fmla="*/ 1392 h 3008"/>
                  <a:gd name="T12" fmla="*/ 532 w 549"/>
                  <a:gd name="T13" fmla="*/ 1672 h 3008"/>
                  <a:gd name="T14" fmla="*/ 36 w 549"/>
                  <a:gd name="T15" fmla="*/ 1984 h 3008"/>
                  <a:gd name="T16" fmla="*/ 540 w 549"/>
                  <a:gd name="T17" fmla="*/ 2264 h 3008"/>
                  <a:gd name="T18" fmla="*/ 44 w 549"/>
                  <a:gd name="T19" fmla="*/ 2504 h 3008"/>
                  <a:gd name="T20" fmla="*/ 484 w 549"/>
                  <a:gd name="T21" fmla="*/ 2816 h 3008"/>
                  <a:gd name="T22" fmla="*/ 76 w 549"/>
                  <a:gd name="T23" fmla="*/ 3008 h 300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549"/>
                  <a:gd name="T37" fmla="*/ 0 h 3008"/>
                  <a:gd name="T38" fmla="*/ 549 w 549"/>
                  <a:gd name="T39" fmla="*/ 3008 h 300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549" h="3008">
                    <a:moveTo>
                      <a:pt x="468" y="0"/>
                    </a:moveTo>
                    <a:cubicBezTo>
                      <a:pt x="234" y="74"/>
                      <a:pt x="0" y="148"/>
                      <a:pt x="4" y="232"/>
                    </a:cubicBezTo>
                    <a:cubicBezTo>
                      <a:pt x="8" y="316"/>
                      <a:pt x="489" y="417"/>
                      <a:pt x="492" y="504"/>
                    </a:cubicBezTo>
                    <a:cubicBezTo>
                      <a:pt x="495" y="591"/>
                      <a:pt x="11" y="653"/>
                      <a:pt x="20" y="752"/>
                    </a:cubicBezTo>
                    <a:cubicBezTo>
                      <a:pt x="29" y="851"/>
                      <a:pt x="547" y="989"/>
                      <a:pt x="548" y="1096"/>
                    </a:cubicBezTo>
                    <a:cubicBezTo>
                      <a:pt x="549" y="1203"/>
                      <a:pt x="31" y="1296"/>
                      <a:pt x="28" y="1392"/>
                    </a:cubicBezTo>
                    <a:cubicBezTo>
                      <a:pt x="25" y="1488"/>
                      <a:pt x="531" y="1573"/>
                      <a:pt x="532" y="1672"/>
                    </a:cubicBezTo>
                    <a:cubicBezTo>
                      <a:pt x="533" y="1771"/>
                      <a:pt x="35" y="1885"/>
                      <a:pt x="36" y="1984"/>
                    </a:cubicBezTo>
                    <a:cubicBezTo>
                      <a:pt x="37" y="2083"/>
                      <a:pt x="539" y="2177"/>
                      <a:pt x="540" y="2264"/>
                    </a:cubicBezTo>
                    <a:cubicBezTo>
                      <a:pt x="541" y="2351"/>
                      <a:pt x="53" y="2412"/>
                      <a:pt x="44" y="2504"/>
                    </a:cubicBezTo>
                    <a:cubicBezTo>
                      <a:pt x="35" y="2596"/>
                      <a:pt x="479" y="2732"/>
                      <a:pt x="484" y="2816"/>
                    </a:cubicBezTo>
                    <a:cubicBezTo>
                      <a:pt x="489" y="2900"/>
                      <a:pt x="144" y="2976"/>
                      <a:pt x="76" y="3008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21">
                <a:extLst>
                  <a:ext uri="{FF2B5EF4-FFF2-40B4-BE49-F238E27FC236}">
                    <a16:creationId xmlns:a16="http://schemas.microsoft.com/office/drawing/2014/main" id="{22DBC65F-2B51-DE57-C390-98C7727DD9A9}"/>
                  </a:ext>
                </a:extLst>
              </p:cNvPr>
              <p:cNvSpPr>
                <a:spLocks/>
              </p:cNvSpPr>
              <p:nvPr/>
            </p:nvSpPr>
            <p:spPr bwMode="auto">
              <a:xfrm rot="5400000">
                <a:off x="753" y="2724"/>
                <a:ext cx="70" cy="408"/>
              </a:xfrm>
              <a:custGeom>
                <a:avLst/>
                <a:gdLst>
                  <a:gd name="T0" fmla="*/ 643 w 854"/>
                  <a:gd name="T1" fmla="*/ 0 h 1984"/>
                  <a:gd name="T2" fmla="*/ 19 w 854"/>
                  <a:gd name="T3" fmla="*/ 128 h 1984"/>
                  <a:gd name="T4" fmla="*/ 643 w 854"/>
                  <a:gd name="T5" fmla="*/ 504 h 1984"/>
                  <a:gd name="T6" fmla="*/ 3 w 854"/>
                  <a:gd name="T7" fmla="*/ 768 h 1984"/>
                  <a:gd name="T8" fmla="*/ 659 w 854"/>
                  <a:gd name="T9" fmla="*/ 1072 h 1984"/>
                  <a:gd name="T10" fmla="*/ 75 w 854"/>
                  <a:gd name="T11" fmla="*/ 1400 h 1984"/>
                  <a:gd name="T12" fmla="*/ 851 w 854"/>
                  <a:gd name="T13" fmla="*/ 1728 h 1984"/>
                  <a:gd name="T14" fmla="*/ 91 w 854"/>
                  <a:gd name="T15" fmla="*/ 1984 h 198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854"/>
                  <a:gd name="T25" fmla="*/ 0 h 1984"/>
                  <a:gd name="T26" fmla="*/ 854 w 854"/>
                  <a:gd name="T27" fmla="*/ 1984 h 198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854" h="1984">
                    <a:moveTo>
                      <a:pt x="643" y="0"/>
                    </a:moveTo>
                    <a:cubicBezTo>
                      <a:pt x="331" y="22"/>
                      <a:pt x="19" y="44"/>
                      <a:pt x="19" y="128"/>
                    </a:cubicBezTo>
                    <a:cubicBezTo>
                      <a:pt x="19" y="212"/>
                      <a:pt x="646" y="397"/>
                      <a:pt x="643" y="504"/>
                    </a:cubicBezTo>
                    <a:cubicBezTo>
                      <a:pt x="640" y="611"/>
                      <a:pt x="0" y="673"/>
                      <a:pt x="3" y="768"/>
                    </a:cubicBezTo>
                    <a:cubicBezTo>
                      <a:pt x="6" y="863"/>
                      <a:pt x="647" y="967"/>
                      <a:pt x="659" y="1072"/>
                    </a:cubicBezTo>
                    <a:cubicBezTo>
                      <a:pt x="671" y="1177"/>
                      <a:pt x="43" y="1291"/>
                      <a:pt x="75" y="1400"/>
                    </a:cubicBezTo>
                    <a:cubicBezTo>
                      <a:pt x="107" y="1509"/>
                      <a:pt x="848" y="1631"/>
                      <a:pt x="851" y="1728"/>
                    </a:cubicBezTo>
                    <a:cubicBezTo>
                      <a:pt x="854" y="1825"/>
                      <a:pt x="472" y="1904"/>
                      <a:pt x="91" y="1984"/>
                    </a:cubicBezTo>
                  </a:path>
                </a:pathLst>
              </a:custGeom>
              <a:noFill/>
              <a:ln w="38100" cmpd="sng">
                <a:solidFill>
                  <a:srgbClr val="0066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6" name="Line 36">
              <a:extLst>
                <a:ext uri="{FF2B5EF4-FFF2-40B4-BE49-F238E27FC236}">
                  <a16:creationId xmlns:a16="http://schemas.microsoft.com/office/drawing/2014/main" id="{44732170-F68F-46E5-CCC3-4368C530B3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689398" y="3854212"/>
              <a:ext cx="177800" cy="12700"/>
            </a:xfrm>
            <a:prstGeom prst="line">
              <a:avLst/>
            </a:prstGeom>
            <a:noFill/>
            <a:ln w="28575">
              <a:solidFill>
                <a:srgbClr val="0000FF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" name="Oval 24">
              <a:extLst>
                <a:ext uri="{FF2B5EF4-FFF2-40B4-BE49-F238E27FC236}">
                  <a16:creationId xmlns:a16="http://schemas.microsoft.com/office/drawing/2014/main" id="{FC73A508-04F9-1434-D547-24906A2521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0844" y="3821585"/>
              <a:ext cx="106528" cy="91553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2" name="Object 31">
              <a:extLst>
                <a:ext uri="{FF2B5EF4-FFF2-40B4-BE49-F238E27FC236}">
                  <a16:creationId xmlns:a16="http://schemas.microsoft.com/office/drawing/2014/main" id="{72517AF0-0FF6-C4F1-97B3-2481F2C2A75D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838150839"/>
                </p:ext>
              </p:extLst>
            </p:nvPr>
          </p:nvGraphicFramePr>
          <p:xfrm>
            <a:off x="8126927" y="1787181"/>
            <a:ext cx="1280161" cy="48646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67" name="Equation" r:id="rId13" imgW="634680" imgH="241200" progId="Equation.DSMT4">
                    <p:embed/>
                  </p:oleObj>
                </mc:Choice>
                <mc:Fallback>
                  <p:oleObj name="Equation" r:id="rId13" imgW="634680" imgH="2412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14"/>
                        <a:stretch>
                          <a:fillRect/>
                        </a:stretch>
                      </p:blipFill>
                      <p:spPr>
                        <a:xfrm>
                          <a:off x="8126927" y="1787181"/>
                          <a:ext cx="1280161" cy="486461"/>
                        </a:xfrm>
                        <a:prstGeom prst="rect">
                          <a:avLst/>
                        </a:prstGeom>
                        <a:solidFill>
                          <a:srgbClr val="FFFF99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3" name="Line 34">
              <a:extLst>
                <a:ext uri="{FF2B5EF4-FFF2-40B4-BE49-F238E27FC236}">
                  <a16:creationId xmlns:a16="http://schemas.microsoft.com/office/drawing/2014/main" id="{E8D4B807-E839-94C5-C9AE-15F0F5AC52F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845643" y="2434711"/>
              <a:ext cx="1408744" cy="13649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med" len="med"/>
              <a:tailEnd type="arrow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47700" y="1914525"/>
            <a:ext cx="4524375" cy="646331"/>
          </a:xfrm>
          <a:prstGeom prst="rect">
            <a:avLst/>
          </a:prstGeom>
          <a:noFill/>
          <a:ln w="1270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/>
              <a:t>Knowing the location of the surface-wave pole is important for a residue calculation.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249288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80412" y="304673"/>
            <a:ext cx="9971559" cy="473075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TM</a:t>
            </a:r>
            <a:r>
              <a:rPr lang="en-US" sz="3600" b="1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600" b="1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Surface-Wave Pole    </a:t>
            </a:r>
          </a:p>
        </p:txBody>
      </p:sp>
      <p:sp>
        <p:nvSpPr>
          <p:cNvPr id="1035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6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7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8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39" name="Rectangle 7"/>
          <p:cNvSpPr>
            <a:spLocks noChangeArrowheads="1"/>
          </p:cNvSpPr>
          <p:nvPr/>
        </p:nvSpPr>
        <p:spPr bwMode="auto">
          <a:xfrm>
            <a:off x="1789670" y="1370787"/>
            <a:ext cx="5794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TRE:</a:t>
            </a:r>
          </a:p>
        </p:txBody>
      </p:sp>
      <p:sp>
        <p:nvSpPr>
          <p:cNvPr id="1040" name="Rectangle 8"/>
          <p:cNvSpPr>
            <a:spLocks noChangeArrowheads="1"/>
          </p:cNvSpPr>
          <p:nvPr/>
        </p:nvSpPr>
        <p:spPr bwMode="auto">
          <a:xfrm>
            <a:off x="1476376" y="4240214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4654181"/>
              </p:ext>
            </p:extLst>
          </p:nvPr>
        </p:nvGraphicFramePr>
        <p:xfrm>
          <a:off x="926938" y="2069276"/>
          <a:ext cx="3411513" cy="18252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3" imgW="1854000" imgH="990360" progId="Equation.DSMT4">
                  <p:embed/>
                </p:oleObj>
              </mc:Choice>
              <mc:Fallback>
                <p:oleObj name="Equation" r:id="rId3" imgW="1854000" imgH="9903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6938" y="2069276"/>
                        <a:ext cx="3411513" cy="18252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739724"/>
              </p:ext>
            </p:extLst>
          </p:nvPr>
        </p:nvGraphicFramePr>
        <p:xfrm>
          <a:off x="1727283" y="4640387"/>
          <a:ext cx="29098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5" imgW="1523880" imgH="253800" progId="Equation.DSMT4">
                  <p:embed/>
                </p:oleObj>
              </mc:Choice>
              <mc:Fallback>
                <p:oleObj name="Equation" r:id="rId5" imgW="1523880" imgH="25380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83" y="4640387"/>
                        <a:ext cx="2909888" cy="485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41" name="Group 11"/>
          <p:cNvGrpSpPr>
            <a:grpSpLocks/>
          </p:cNvGrpSpPr>
          <p:nvPr/>
        </p:nvGrpSpPr>
        <p:grpSpPr bwMode="auto">
          <a:xfrm>
            <a:off x="7089775" y="1241424"/>
            <a:ext cx="2711450" cy="2603500"/>
            <a:chOff x="3205" y="2268"/>
            <a:chExt cx="1708" cy="1640"/>
          </a:xfrm>
        </p:grpSpPr>
        <p:graphicFrame>
          <p:nvGraphicFramePr>
            <p:cNvPr id="1029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9621544"/>
                </p:ext>
              </p:extLst>
            </p:nvPr>
          </p:nvGraphicFramePr>
          <p:xfrm>
            <a:off x="3440" y="3208"/>
            <a:ext cx="410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0" name="Equation" r:id="rId7" imgW="291960" imgH="241200" progId="Equation.DSMT4">
                    <p:embed/>
                  </p:oleObj>
                </mc:Choice>
                <mc:Fallback>
                  <p:oleObj name="Equation" r:id="rId7" imgW="291960" imgH="241200" progId="Equation.DSMT4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40" y="3208"/>
                          <a:ext cx="410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0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66585482"/>
                </p:ext>
              </p:extLst>
            </p:nvPr>
          </p:nvGraphicFramePr>
          <p:xfrm>
            <a:off x="4305" y="3192"/>
            <a:ext cx="408" cy="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1" name="Equation" r:id="rId9" imgW="291960" imgH="241200" progId="Equation.DSMT4">
                    <p:embed/>
                  </p:oleObj>
                </mc:Choice>
                <mc:Fallback>
                  <p:oleObj name="Equation" r:id="rId9" imgW="291960" imgH="241200" progId="Equation.DSMT4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05" y="3192"/>
                          <a:ext cx="408" cy="3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3" name="Line 14"/>
            <p:cNvSpPr>
              <a:spLocks noChangeShapeType="1"/>
            </p:cNvSpPr>
            <p:nvPr/>
          </p:nvSpPr>
          <p:spPr bwMode="auto">
            <a:xfrm rot="5400000">
              <a:off x="4061" y="1975"/>
              <a:ext cx="0" cy="17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Line 15"/>
            <p:cNvSpPr>
              <a:spLocks noChangeShapeType="1"/>
            </p:cNvSpPr>
            <p:nvPr/>
          </p:nvSpPr>
          <p:spPr bwMode="auto">
            <a:xfrm rot="5400000">
              <a:off x="4057" y="3023"/>
              <a:ext cx="0" cy="170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45" name="Oval 16"/>
            <p:cNvSpPr>
              <a:spLocks noChangeArrowheads="1"/>
            </p:cNvSpPr>
            <p:nvPr/>
          </p:nvSpPr>
          <p:spPr bwMode="auto">
            <a:xfrm rot="5400000">
              <a:off x="3985" y="2787"/>
              <a:ext cx="72" cy="7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17"/>
            <p:cNvSpPr>
              <a:spLocks noChangeArrowheads="1"/>
            </p:cNvSpPr>
            <p:nvPr/>
          </p:nvSpPr>
          <p:spPr bwMode="auto">
            <a:xfrm rot="5400000">
              <a:off x="4001" y="3836"/>
              <a:ext cx="72" cy="72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Line 18"/>
            <p:cNvSpPr>
              <a:spLocks noChangeShapeType="1"/>
            </p:cNvSpPr>
            <p:nvPr/>
          </p:nvSpPr>
          <p:spPr bwMode="auto">
            <a:xfrm rot="5400000" flipH="1">
              <a:off x="2695" y="3344"/>
              <a:ext cx="10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031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677112321"/>
                </p:ext>
              </p:extLst>
            </p:nvPr>
          </p:nvGraphicFramePr>
          <p:xfrm>
            <a:off x="3637" y="2276"/>
            <a:ext cx="427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2" name="Equation" r:id="rId11" imgW="279360" imgH="203040" progId="Equation.DSMT4">
                    <p:embed/>
                  </p:oleObj>
                </mc:Choice>
                <mc:Fallback>
                  <p:oleObj name="Equation" r:id="rId11" imgW="279360" imgH="203040" progId="Equation.DSMT4">
                    <p:embed/>
                    <p:pic>
                      <p:nvPicPr>
                        <p:cNvPr id="0" name="Object 1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37" y="2276"/>
                          <a:ext cx="427" cy="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32" name="Object 2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26005105"/>
                </p:ext>
              </p:extLst>
            </p:nvPr>
          </p:nvGraphicFramePr>
          <p:xfrm>
            <a:off x="4088" y="2268"/>
            <a:ext cx="427" cy="3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03" name="Equation" r:id="rId13" imgW="279360" imgH="203040" progId="Equation.DSMT4">
                    <p:embed/>
                  </p:oleObj>
                </mc:Choice>
                <mc:Fallback>
                  <p:oleObj name="Equation" r:id="rId13" imgW="279360" imgH="203040" progId="Equation.DSMT4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88" y="2268"/>
                          <a:ext cx="427" cy="3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8" name="Line 21"/>
            <p:cNvSpPr>
              <a:spLocks noChangeShapeType="1"/>
            </p:cNvSpPr>
            <p:nvPr/>
          </p:nvSpPr>
          <p:spPr bwMode="auto">
            <a:xfrm flipH="1">
              <a:off x="3636" y="2671"/>
              <a:ext cx="309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9" name="Line 22"/>
            <p:cNvSpPr>
              <a:spLocks noChangeShapeType="1"/>
            </p:cNvSpPr>
            <p:nvPr/>
          </p:nvSpPr>
          <p:spPr bwMode="auto">
            <a:xfrm>
              <a:off x="4067" y="2671"/>
              <a:ext cx="309" cy="0"/>
            </a:xfrm>
            <a:prstGeom prst="line">
              <a:avLst/>
            </a:prstGeom>
            <a:noFill/>
            <a:ln w="571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aphicFrame>
        <p:nvGraphicFramePr>
          <p:cNvPr id="1028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262384"/>
              </p:ext>
            </p:extLst>
          </p:nvPr>
        </p:nvGraphicFramePr>
        <p:xfrm>
          <a:off x="4033838" y="5602288"/>
          <a:ext cx="2601912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4" name="Equation" r:id="rId15" imgW="1701720" imgH="634680" progId="Equation.DSMT4">
                  <p:embed/>
                </p:oleObj>
              </mc:Choice>
              <mc:Fallback>
                <p:oleObj name="Equation" r:id="rId15" imgW="1701720" imgH="634680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3838" y="5602288"/>
                        <a:ext cx="2601912" cy="973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2" name="Rectangle 24"/>
          <p:cNvSpPr>
            <a:spLocks noChangeArrowheads="1"/>
          </p:cNvSpPr>
          <p:nvPr/>
        </p:nvSpPr>
        <p:spPr bwMode="auto">
          <a:xfrm>
            <a:off x="2781300" y="5513389"/>
            <a:ext cx="781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</a:t>
            </a:r>
            <a:r>
              <a:rPr lang="en-US" sz="2000" b="0" dirty="0" smtClean="0">
                <a:solidFill>
                  <a:srgbClr val="0000FF"/>
                </a:solidFill>
              </a:rPr>
              <a:t>here 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8371538"/>
              </p:ext>
            </p:extLst>
          </p:nvPr>
        </p:nvGraphicFramePr>
        <p:xfrm>
          <a:off x="9069387" y="4398963"/>
          <a:ext cx="1534979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5" name="Equation" r:id="rId17" imgW="1041120" imgH="304560" progId="Equation.DSMT4">
                  <p:embed/>
                </p:oleObj>
              </mc:Choice>
              <mc:Fallback>
                <p:oleObj name="Equation" r:id="rId17" imgW="1041120" imgH="304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9069387" y="4398963"/>
                        <a:ext cx="1534979" cy="449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7848601" y="4484689"/>
            <a:ext cx="107632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Choose:</a:t>
            </a:r>
            <a:endParaRPr lang="en-US" sz="2000" b="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38975" y="4943475"/>
            <a:ext cx="483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/>
              <a:t>(The choice of square root is arbitrary for </a:t>
            </a:r>
            <a:r>
              <a:rPr lang="en-US" b="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0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b="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0" dirty="0" smtClean="0"/>
              <a:t>.)</a:t>
            </a:r>
            <a:endParaRPr lang="en-US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60" name="Rectangle 7"/>
          <p:cNvSpPr>
            <a:spLocks noChangeArrowheads="1"/>
          </p:cNvSpPr>
          <p:nvPr/>
        </p:nvSpPr>
        <p:spPr bwMode="auto">
          <a:xfrm>
            <a:off x="2133601" y="1619250"/>
            <a:ext cx="225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2061" name="Rectangle 8"/>
          <p:cNvSpPr>
            <a:spLocks noChangeArrowheads="1"/>
          </p:cNvSpPr>
          <p:nvPr/>
        </p:nvSpPr>
        <p:spPr bwMode="auto">
          <a:xfrm>
            <a:off x="849597" y="3486293"/>
            <a:ext cx="245419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As               we have: </a:t>
            </a:r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/>
        </p:nvGraphicFramePr>
        <p:xfrm>
          <a:off x="4144964" y="965201"/>
          <a:ext cx="36655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Equation" r:id="rId3" imgW="1473120" imgH="253800" progId="Equation.DSMT4">
                  <p:embed/>
                </p:oleObj>
              </mc:Choice>
              <mc:Fallback>
                <p:oleObj name="Equation" r:id="rId3" imgW="147312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4964" y="965201"/>
                        <a:ext cx="3665537" cy="631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427206"/>
              </p:ext>
            </p:extLst>
          </p:nvPr>
        </p:nvGraphicFramePr>
        <p:xfrm>
          <a:off x="2763838" y="2093913"/>
          <a:ext cx="6692900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Equation" r:id="rId5" imgW="3035160" imgH="355320" progId="Equation.DSMT4">
                  <p:embed/>
                </p:oleObj>
              </mc:Choice>
              <mc:Fallback>
                <p:oleObj name="Equation" r:id="rId5" imgW="3035160" imgH="35532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2093913"/>
                        <a:ext cx="6692900" cy="784225"/>
                      </a:xfrm>
                      <a:prstGeom prst="rect">
                        <a:avLst/>
                      </a:prstGeom>
                      <a:solidFill>
                        <a:srgbClr val="CCFFFF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230903"/>
              </p:ext>
            </p:extLst>
          </p:nvPr>
        </p:nvGraphicFramePr>
        <p:xfrm>
          <a:off x="1244554" y="3435802"/>
          <a:ext cx="8604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8" name="Equation" r:id="rId7" imgW="418918" imgH="177723" progId="Equation.3">
                  <p:embed/>
                </p:oleObj>
              </mc:Choice>
              <mc:Fallback>
                <p:oleObj name="Equation" r:id="rId7" imgW="418918" imgH="17772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554" y="3435802"/>
                        <a:ext cx="8604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259321"/>
              </p:ext>
            </p:extLst>
          </p:nvPr>
        </p:nvGraphicFramePr>
        <p:xfrm>
          <a:off x="1348617" y="4011493"/>
          <a:ext cx="4322028" cy="9916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9" imgW="2654280" imgH="609480" progId="Equation.DSMT4">
                  <p:embed/>
                </p:oleObj>
              </mc:Choice>
              <mc:Fallback>
                <p:oleObj name="Equation" r:id="rId9" imgW="2654280" imgH="60948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8617" y="4011493"/>
                        <a:ext cx="4322028" cy="9916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Rectangle 16"/>
          <p:cNvSpPr>
            <a:spLocks noChangeArrowheads="1"/>
          </p:cNvSpPr>
          <p:nvPr/>
        </p:nvSpPr>
        <p:spPr bwMode="auto">
          <a:xfrm>
            <a:off x="4359134" y="5771202"/>
            <a:ext cx="8474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</a:t>
            </a:r>
          </a:p>
        </p:txBody>
      </p:sp>
      <p:graphicFrame>
        <p:nvGraphicFramePr>
          <p:cNvPr id="2054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4910971"/>
              </p:ext>
            </p:extLst>
          </p:nvPr>
        </p:nvGraphicFramePr>
        <p:xfrm>
          <a:off x="5429535" y="5677849"/>
          <a:ext cx="14906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11" imgW="660240" imgH="241200" progId="Equation.DSMT4">
                  <p:embed/>
                </p:oleObj>
              </mc:Choice>
              <mc:Fallback>
                <p:oleObj name="Equation" r:id="rId11" imgW="660240" imgH="2412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535" y="5677849"/>
                        <a:ext cx="1490663" cy="536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90" name="Rectangle 18"/>
          <p:cNvSpPr>
            <a:spLocks noChangeArrowheads="1"/>
          </p:cNvSpPr>
          <p:nvPr/>
        </p:nvSpPr>
        <p:spPr bwMode="auto">
          <a:xfrm>
            <a:off x="933278" y="205819"/>
            <a:ext cx="103505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TM</a:t>
            </a:r>
            <a:r>
              <a:rPr lang="en-US" sz="32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Surface-Wave Pole (cont.)    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" name="Object 1">
            <a:extLst>
              <a:ext uri="{FF2B5EF4-FFF2-40B4-BE49-F238E27FC236}">
                <a16:creationId xmlns:a16="http://schemas.microsoft.com/office/drawing/2014/main" id="{E3D99F50-DA46-AB46-90D3-14E892CE14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4793064"/>
              </p:ext>
            </p:extLst>
          </p:nvPr>
        </p:nvGraphicFramePr>
        <p:xfrm>
          <a:off x="7601828" y="4161998"/>
          <a:ext cx="3330030" cy="8111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13" imgW="1981080" imgH="482400" progId="Equation.DSMT4">
                  <p:embed/>
                </p:oleObj>
              </mc:Choice>
              <mc:Fallback>
                <p:oleObj name="Equation" r:id="rId13" imgW="19810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601828" y="4161998"/>
                        <a:ext cx="3330030" cy="8111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83369BCB-D701-72D6-CEFA-A70BB3213EFC}"/>
              </a:ext>
            </a:extLst>
          </p:cNvPr>
          <p:cNvSpPr/>
          <p:nvPr/>
        </p:nvSpPr>
        <p:spPr bwMode="auto">
          <a:xfrm>
            <a:off x="6277970" y="4401403"/>
            <a:ext cx="450376" cy="293427"/>
          </a:xfrm>
          <a:prstGeom prst="rightArrow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217D466-058D-7AD1-CD61-1264B50C3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817967"/>
              </p:ext>
            </p:extLst>
          </p:nvPr>
        </p:nvGraphicFramePr>
        <p:xfrm>
          <a:off x="7726599" y="5786982"/>
          <a:ext cx="8604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15" imgW="859642" imgH="372053" progId="Equation.DSMT4">
                  <p:embed/>
                </p:oleObj>
              </mc:Choice>
              <mc:Fallback>
                <p:oleObj name="Equation" r:id="rId15" imgW="859642" imgH="37205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726599" y="5786982"/>
                        <a:ext cx="860425" cy="371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8">
            <a:extLst>
              <a:ext uri="{FF2B5EF4-FFF2-40B4-BE49-F238E27FC236}">
                <a16:creationId xmlns:a16="http://schemas.microsoft.com/office/drawing/2014/main" id="{1B5FB3E2-9B3B-54C6-B63C-814FDB3BB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3961" y="5801864"/>
            <a:ext cx="3559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05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6174"/>
              </p:ext>
            </p:extLst>
          </p:nvPr>
        </p:nvGraphicFramePr>
        <p:xfrm>
          <a:off x="3868739" y="1127126"/>
          <a:ext cx="3665537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3" imgW="1473120" imgH="253800" progId="Equation.DSMT4">
                  <p:embed/>
                </p:oleObj>
              </mc:Choice>
              <mc:Fallback>
                <p:oleObj name="Equation" r:id="rId3" imgW="1473120" imgH="253800" progId="Equation.DSMT4">
                  <p:embed/>
                  <p:pic>
                    <p:nvPicPr>
                      <p:cNvPr id="205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8739" y="1127126"/>
                        <a:ext cx="3665537" cy="63182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9490" name="Rectangle 18"/>
          <p:cNvSpPr>
            <a:spLocks noChangeArrowheads="1"/>
          </p:cNvSpPr>
          <p:nvPr/>
        </p:nvSpPr>
        <p:spPr bwMode="auto">
          <a:xfrm>
            <a:off x="933278" y="205819"/>
            <a:ext cx="103505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TM</a:t>
            </a:r>
            <a:r>
              <a:rPr lang="en-US" sz="32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Surface-Wave Pole (cont.)    </a:t>
            </a: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766763" y="3092450"/>
            <a:ext cx="7386637" cy="3068262"/>
            <a:chOff x="2157413" y="2330450"/>
            <a:chExt cx="7386637" cy="3068262"/>
          </a:xfrm>
        </p:grpSpPr>
        <p:sp>
          <p:nvSpPr>
            <p:cNvPr id="36" name="Line 3"/>
            <p:cNvSpPr>
              <a:spLocks noChangeShapeType="1"/>
            </p:cNvSpPr>
            <p:nvPr/>
          </p:nvSpPr>
          <p:spPr bwMode="auto">
            <a:xfrm>
              <a:off x="2815010" y="4976437"/>
              <a:ext cx="60086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37" name="Line 4"/>
            <p:cNvSpPr>
              <a:spLocks noChangeShapeType="1"/>
            </p:cNvSpPr>
            <p:nvPr/>
          </p:nvSpPr>
          <p:spPr bwMode="auto">
            <a:xfrm>
              <a:off x="3397622" y="2925387"/>
              <a:ext cx="0" cy="247332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38" name="Freeform 5"/>
            <p:cNvSpPr>
              <a:spLocks/>
            </p:cNvSpPr>
            <p:nvPr/>
          </p:nvSpPr>
          <p:spPr bwMode="auto">
            <a:xfrm>
              <a:off x="3396035" y="3309562"/>
              <a:ext cx="4745038" cy="871538"/>
            </a:xfrm>
            <a:custGeom>
              <a:avLst/>
              <a:gdLst/>
              <a:ahLst/>
              <a:cxnLst>
                <a:cxn ang="0">
                  <a:pos x="0" y="549"/>
                </a:cxn>
                <a:cxn ang="0">
                  <a:pos x="750" y="467"/>
                </a:cxn>
                <a:cxn ang="0">
                  <a:pos x="1650" y="74"/>
                </a:cxn>
                <a:cxn ang="0">
                  <a:pos x="2989" y="21"/>
                </a:cxn>
              </a:cxnLst>
              <a:rect l="0" t="0" r="r" b="b"/>
              <a:pathLst>
                <a:path w="2989" h="549">
                  <a:moveTo>
                    <a:pt x="0" y="549"/>
                  </a:moveTo>
                  <a:cubicBezTo>
                    <a:pt x="128" y="535"/>
                    <a:pt x="475" y="546"/>
                    <a:pt x="750" y="467"/>
                  </a:cubicBezTo>
                  <a:cubicBezTo>
                    <a:pt x="1175" y="313"/>
                    <a:pt x="1277" y="148"/>
                    <a:pt x="1650" y="74"/>
                  </a:cubicBezTo>
                  <a:cubicBezTo>
                    <a:pt x="2023" y="0"/>
                    <a:pt x="2710" y="32"/>
                    <a:pt x="2989" y="21"/>
                  </a:cubicBezTo>
                </a:path>
              </a:pathLst>
            </a:custGeom>
            <a:noFill/>
            <a:ln w="28575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39" name="Line 11"/>
            <p:cNvSpPr>
              <a:spLocks noChangeShapeType="1"/>
            </p:cNvSpPr>
            <p:nvPr/>
          </p:nvSpPr>
          <p:spPr bwMode="auto">
            <a:xfrm>
              <a:off x="3403972" y="3311150"/>
              <a:ext cx="53149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sp>
          <p:nvSpPr>
            <p:cNvPr id="41" name="Freeform 13"/>
            <p:cNvSpPr>
              <a:spLocks/>
            </p:cNvSpPr>
            <p:nvPr/>
          </p:nvSpPr>
          <p:spPr bwMode="auto">
            <a:xfrm>
              <a:off x="3424610" y="4181100"/>
              <a:ext cx="5287963" cy="619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3" y="10"/>
                </a:cxn>
                <a:cxn ang="0">
                  <a:pos x="3331" y="39"/>
                </a:cxn>
              </a:cxnLst>
              <a:rect l="0" t="0" r="r" b="b"/>
              <a:pathLst>
                <a:path w="3331" h="39">
                  <a:moveTo>
                    <a:pt x="0" y="0"/>
                  </a:moveTo>
                  <a:lnTo>
                    <a:pt x="293" y="10"/>
                  </a:lnTo>
                  <a:lnTo>
                    <a:pt x="3331" y="3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en-US" smtClean="0">
                <a:solidFill>
                  <a:srgbClr val="FFFFFF"/>
                </a:solidFill>
                <a:latin typeface="Arial" pitchFamily="34" charset="0"/>
              </a:endParaRPr>
            </a:p>
          </p:txBody>
        </p:sp>
        <p:graphicFrame>
          <p:nvGraphicFramePr>
            <p:cNvPr id="45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1282053"/>
                </p:ext>
              </p:extLst>
            </p:nvPr>
          </p:nvGraphicFramePr>
          <p:xfrm>
            <a:off x="2157413" y="3098800"/>
            <a:ext cx="1127125" cy="4238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7" name="Equation" r:id="rId5" imgW="711000" imgH="266400" progId="Equation.DSMT4">
                    <p:embed/>
                  </p:oleObj>
                </mc:Choice>
                <mc:Fallback>
                  <p:oleObj name="Equation" r:id="rId5" imgW="711000" imgH="266400" progId="Equation.DSMT4">
                    <p:embed/>
                    <p:pic>
                      <p:nvPicPr>
                        <p:cNvPr id="270341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57413" y="3098800"/>
                          <a:ext cx="1127125" cy="4238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607415834"/>
                </p:ext>
              </p:extLst>
            </p:nvPr>
          </p:nvGraphicFramePr>
          <p:xfrm>
            <a:off x="2936875" y="2330450"/>
            <a:ext cx="992188" cy="441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8" name="Equation" r:id="rId7" imgW="545760" imgH="241200" progId="Equation.DSMT4">
                    <p:embed/>
                  </p:oleObj>
                </mc:Choice>
                <mc:Fallback>
                  <p:oleObj name="Equation" r:id="rId7" imgW="545760" imgH="241200" progId="Equation.DSMT4">
                    <p:embed/>
                    <p:pic>
                      <p:nvPicPr>
                        <p:cNvPr id="270342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36875" y="2330450"/>
                          <a:ext cx="992188" cy="4413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75889429"/>
                </p:ext>
              </p:extLst>
            </p:nvPr>
          </p:nvGraphicFramePr>
          <p:xfrm>
            <a:off x="8982075" y="4813300"/>
            <a:ext cx="561975" cy="3651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39" name="Equation" r:id="rId9" imgW="355320" imgH="228600" progId="Equation.DSMT4">
                    <p:embed/>
                  </p:oleObj>
                </mc:Choice>
                <mc:Fallback>
                  <p:oleObj name="Equation" r:id="rId9" imgW="355320" imgH="228600" progId="Equation.DSMT4">
                    <p:embed/>
                    <p:pic>
                      <p:nvPicPr>
                        <p:cNvPr id="270343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982075" y="4813300"/>
                          <a:ext cx="561975" cy="3651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193200905"/>
                </p:ext>
              </p:extLst>
            </p:nvPr>
          </p:nvGraphicFramePr>
          <p:xfrm>
            <a:off x="2873375" y="4044950"/>
            <a:ext cx="361950" cy="2825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0" name="Equation" r:id="rId11" imgW="228600" imgH="177480" progId="Equation.DSMT4">
                    <p:embed/>
                  </p:oleObj>
                </mc:Choice>
                <mc:Fallback>
                  <p:oleObj name="Equation" r:id="rId11" imgW="228600" imgH="177480" progId="Equation.DSMT4">
                    <p:embed/>
                    <p:pic>
                      <p:nvPicPr>
                        <p:cNvPr id="270344" name="Object 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73375" y="4044950"/>
                          <a:ext cx="361950" cy="2825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595969761"/>
                </p:ext>
              </p:extLst>
            </p:nvPr>
          </p:nvGraphicFramePr>
          <p:xfrm>
            <a:off x="4116388" y="3436938"/>
            <a:ext cx="576262" cy="4175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41" name="Equation" r:id="rId13" imgW="317160" imgH="228600" progId="Equation.DSMT4">
                    <p:embed/>
                  </p:oleObj>
                </mc:Choice>
                <mc:Fallback>
                  <p:oleObj name="Equation" r:id="rId13" imgW="317160" imgH="228600" progId="Equation.DSMT4">
                    <p:embed/>
                    <p:pic>
                      <p:nvPicPr>
                        <p:cNvPr id="270345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16388" y="3436938"/>
                          <a:ext cx="576262" cy="4175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" name="TextBox 1"/>
          <p:cNvSpPr txBox="1"/>
          <p:nvPr/>
        </p:nvSpPr>
        <p:spPr>
          <a:xfrm>
            <a:off x="4248150" y="2562225"/>
            <a:ext cx="5528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0" dirty="0" smtClean="0">
                <a:solidFill>
                  <a:srgbClr val="0000FF"/>
                </a:solidFill>
              </a:rPr>
              <a:t>Dispersion behavior of the TM</a:t>
            </a:r>
            <a:r>
              <a:rPr lang="en-US" b="0" baseline="-25000" dirty="0" smtClean="0">
                <a:solidFill>
                  <a:srgbClr val="0000FF"/>
                </a:solidFill>
              </a:rPr>
              <a:t>0</a:t>
            </a:r>
            <a:r>
              <a:rPr lang="en-US" b="0" dirty="0" smtClean="0">
                <a:solidFill>
                  <a:srgbClr val="0000FF"/>
                </a:solidFill>
              </a:rPr>
              <a:t> surface-wave mode.</a:t>
            </a:r>
            <a:endParaRPr lang="en-US" b="0" dirty="0">
              <a:solidFill>
                <a:srgbClr val="0000FF"/>
              </a:solidFill>
            </a:endParaRPr>
          </a:p>
        </p:txBody>
      </p:sp>
      <p:graphicFrame>
        <p:nvGraphicFramePr>
          <p:cNvPr id="2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968697"/>
              </p:ext>
            </p:extLst>
          </p:nvPr>
        </p:nvGraphicFramePr>
        <p:xfrm>
          <a:off x="7934610" y="3182299"/>
          <a:ext cx="1490663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2" name="Equation" r:id="rId15" imgW="660240" imgH="241200" progId="Equation.DSMT4">
                  <p:embed/>
                </p:oleObj>
              </mc:Choice>
              <mc:Fallback>
                <p:oleObj name="Equation" r:id="rId15" imgW="660240" imgH="241200" progId="Equation.DSMT4">
                  <p:embed/>
                  <p:pic>
                    <p:nvPicPr>
                      <p:cNvPr id="2054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34610" y="3182299"/>
                        <a:ext cx="1490663" cy="536575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>
            <a:extLst>
              <a:ext uri="{FF2B5EF4-FFF2-40B4-BE49-F238E27FC236}">
                <a16:creationId xmlns:a16="http://schemas.microsoft.com/office/drawing/2014/main" id="{5217D466-058D-7AD1-CD61-1264B50C3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5888521"/>
              </p:ext>
            </p:extLst>
          </p:nvPr>
        </p:nvGraphicFramePr>
        <p:xfrm>
          <a:off x="10223499" y="3267074"/>
          <a:ext cx="1322391" cy="466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3" name="Equation" r:id="rId17" imgW="647640" imgH="228600" progId="Equation.DSMT4">
                  <p:embed/>
                </p:oleObj>
              </mc:Choice>
              <mc:Fallback>
                <p:oleObj name="Equation" r:id="rId17" imgW="647640" imgH="22860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5217D466-058D-7AD1-CD61-1264B50C3F7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223499" y="3267074"/>
                        <a:ext cx="1322391" cy="466726"/>
                      </a:xfrm>
                      <a:prstGeom prst="rect">
                        <a:avLst/>
                      </a:prstGeom>
                      <a:solidFill>
                        <a:srgbClr val="FFFF99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8">
            <a:extLst>
              <a:ext uri="{FF2B5EF4-FFF2-40B4-BE49-F238E27FC236}">
                <a16:creationId xmlns:a16="http://schemas.microsoft.com/office/drawing/2014/main" id="{1B5FB3E2-9B3B-54C6-B63C-814FDB3BB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9036" y="3306314"/>
            <a:ext cx="3559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as</a:t>
            </a:r>
          </a:p>
        </p:txBody>
      </p:sp>
    </p:spTree>
    <p:extLst>
      <p:ext uri="{BB962C8B-B14F-4D97-AF65-F5344CB8AC3E}">
        <p14:creationId xmlns:p14="http://schemas.microsoft.com/office/powerpoint/2010/main" val="186584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Rectangle 7"/>
          <p:cNvSpPr>
            <a:spLocks noChangeArrowheads="1"/>
          </p:cNvSpPr>
          <p:nvPr/>
        </p:nvSpPr>
        <p:spPr bwMode="auto">
          <a:xfrm>
            <a:off x="1088599" y="954112"/>
            <a:ext cx="82123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To be more accurate for thin substrates, first re-write the TRE as:</a:t>
            </a:r>
          </a:p>
        </p:txBody>
      </p:sp>
      <p:sp>
        <p:nvSpPr>
          <p:cNvPr id="3084" name="Rectangle 8"/>
          <p:cNvSpPr>
            <a:spLocks noChangeArrowheads="1"/>
          </p:cNvSpPr>
          <p:nvPr/>
        </p:nvSpPr>
        <p:spPr bwMode="auto">
          <a:xfrm>
            <a:off x="2213805" y="2443566"/>
            <a:ext cx="225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sp>
        <p:nvSpPr>
          <p:cNvPr id="3085" name="Rectangle 14"/>
          <p:cNvSpPr>
            <a:spLocks noChangeArrowheads="1"/>
          </p:cNvSpPr>
          <p:nvPr/>
        </p:nvSpPr>
        <p:spPr bwMode="auto">
          <a:xfrm>
            <a:off x="4203701" y="4464050"/>
            <a:ext cx="3524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>
                <a:solidFill>
                  <a:srgbClr val="0000FF"/>
                </a:solidFill>
              </a:rPr>
              <a:t>Let</a:t>
            </a:r>
          </a:p>
        </p:txBody>
      </p:sp>
      <p:graphicFrame>
        <p:nvGraphicFramePr>
          <p:cNvPr id="3074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6391012"/>
              </p:ext>
            </p:extLst>
          </p:nvPr>
        </p:nvGraphicFramePr>
        <p:xfrm>
          <a:off x="2549454" y="1547647"/>
          <a:ext cx="3581400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Equation" r:id="rId3" imgW="1854000" imgH="431640" progId="Equation.DSMT4">
                  <p:embed/>
                </p:oleObj>
              </mc:Choice>
              <mc:Fallback>
                <p:oleObj name="Equation" r:id="rId3" imgW="1854000" imgH="43164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9454" y="1547647"/>
                        <a:ext cx="3581400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9346607"/>
              </p:ext>
            </p:extLst>
          </p:nvPr>
        </p:nvGraphicFramePr>
        <p:xfrm>
          <a:off x="2639941" y="2882735"/>
          <a:ext cx="358140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2" name="Equation" r:id="rId5" imgW="1714320" imgH="431640" progId="Equation.DSMT4">
                  <p:embed/>
                </p:oleObj>
              </mc:Choice>
              <mc:Fallback>
                <p:oleObj name="Equation" r:id="rId5" imgW="1714320" imgH="43164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9941" y="2882735"/>
                        <a:ext cx="3581400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59602"/>
              </p:ext>
            </p:extLst>
          </p:nvPr>
        </p:nvGraphicFramePr>
        <p:xfrm>
          <a:off x="4938713" y="4305300"/>
          <a:ext cx="2292350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7" imgW="1054080" imgH="253800" progId="Equation.DSMT4">
                  <p:embed/>
                </p:oleObj>
              </mc:Choice>
              <mc:Fallback>
                <p:oleObj name="Equation" r:id="rId7" imgW="1054080" imgH="253800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8713" y="4305300"/>
                        <a:ext cx="2292350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6" name="Rectangle 19"/>
          <p:cNvSpPr>
            <a:spLocks noChangeArrowheads="1"/>
          </p:cNvSpPr>
          <p:nvPr/>
        </p:nvSpPr>
        <p:spPr bwMode="auto">
          <a:xfrm>
            <a:off x="3810000" y="5732464"/>
            <a:ext cx="57943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Then</a:t>
            </a:r>
          </a:p>
        </p:txBody>
      </p:sp>
      <p:graphicFrame>
        <p:nvGraphicFramePr>
          <p:cNvPr id="3077" name="Object 20"/>
          <p:cNvGraphicFramePr>
            <a:graphicFrameLocks noChangeAspect="1"/>
          </p:cNvGraphicFramePr>
          <p:nvPr/>
        </p:nvGraphicFramePr>
        <p:xfrm>
          <a:off x="4648200" y="5422900"/>
          <a:ext cx="29464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9" imgW="1346200" imgH="431800" progId="Equation.3">
                  <p:embed/>
                </p:oleObj>
              </mc:Choice>
              <mc:Fallback>
                <p:oleObj name="Equation" r:id="rId9" imgW="1346200" imgH="4318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22900"/>
                        <a:ext cx="2946400" cy="939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2" name="Rectangle 18">
            <a:extLst>
              <a:ext uri="{FF2B5EF4-FFF2-40B4-BE49-F238E27FC236}">
                <a16:creationId xmlns:a16="http://schemas.microsoft.com/office/drawing/2014/main" id="{D71BD197-4079-825B-7FC0-BA2002C960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278" y="205819"/>
            <a:ext cx="103505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TM</a:t>
            </a:r>
            <a:r>
              <a:rPr lang="en-US" sz="32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Surface-Wave Pole (cont.)   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86557"/>
              </p:ext>
            </p:extLst>
          </p:nvPr>
        </p:nvGraphicFramePr>
        <p:xfrm>
          <a:off x="8412163" y="2203450"/>
          <a:ext cx="3330575" cy="81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11" imgW="3329898" imgH="810801" progId="Equation.DSMT4">
                  <p:embed/>
                </p:oleObj>
              </mc:Choice>
              <mc:Fallback>
                <p:oleObj name="Equation" r:id="rId11" imgW="3329898" imgH="8108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412163" y="2203450"/>
                        <a:ext cx="3330575" cy="8112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9486900" y="1779589"/>
            <a:ext cx="85600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 smtClean="0">
                <a:solidFill>
                  <a:srgbClr val="0000FF"/>
                </a:solidFill>
              </a:rPr>
              <a:t>Recall: </a:t>
            </a:r>
            <a:endParaRPr lang="en-US" sz="2000" b="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19"/>
          <p:cNvSpPr>
            <a:spLocks noChangeArrowheads="1"/>
          </p:cNvSpPr>
          <p:nvPr/>
        </p:nvSpPr>
        <p:spPr bwMode="auto">
          <a:xfrm>
            <a:off x="3556000" y="4851400"/>
            <a:ext cx="5016500" cy="16383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3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5" name="Rectangle 5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6" name="Rectangle 6"/>
          <p:cNvSpPr>
            <a:spLocks noChangeArrowheads="1"/>
          </p:cNvSpPr>
          <p:nvPr/>
        </p:nvSpPr>
        <p:spPr bwMode="auto">
          <a:xfrm>
            <a:off x="152400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07" name="Rectangle 8"/>
          <p:cNvSpPr>
            <a:spLocks noChangeArrowheads="1"/>
          </p:cNvSpPr>
          <p:nvPr/>
        </p:nvSpPr>
        <p:spPr bwMode="auto">
          <a:xfrm>
            <a:off x="2197290" y="2653400"/>
            <a:ext cx="22177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Hence, we have:</a:t>
            </a:r>
          </a:p>
        </p:txBody>
      </p:sp>
      <p:sp>
        <p:nvSpPr>
          <p:cNvPr id="4108" name="Rectangle 10"/>
          <p:cNvSpPr>
            <a:spLocks noChangeArrowheads="1"/>
          </p:cNvSpPr>
          <p:nvPr/>
        </p:nvSpPr>
        <p:spPr bwMode="auto">
          <a:xfrm>
            <a:off x="3147919" y="4120133"/>
            <a:ext cx="22542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or</a:t>
            </a:r>
          </a:p>
        </p:txBody>
      </p:sp>
      <p:graphicFrame>
        <p:nvGraphicFramePr>
          <p:cNvPr id="409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6624491"/>
              </p:ext>
            </p:extLst>
          </p:nvPr>
        </p:nvGraphicFramePr>
        <p:xfrm>
          <a:off x="4448983" y="1309276"/>
          <a:ext cx="2170182" cy="10158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0" name="Equation" r:id="rId3" imgW="1040948" imgH="482391" progId="Equation.3">
                  <p:embed/>
                </p:oleObj>
              </mc:Choice>
              <mc:Fallback>
                <p:oleObj name="Equation" r:id="rId3" imgW="1040948" imgH="482391" progId="Equation.3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8983" y="1309276"/>
                        <a:ext cx="2170182" cy="101589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265774"/>
              </p:ext>
            </p:extLst>
          </p:nvPr>
        </p:nvGraphicFramePr>
        <p:xfrm>
          <a:off x="4105395" y="2792839"/>
          <a:ext cx="3938587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1" name="Equation" r:id="rId5" imgW="1866600" imgH="660240" progId="Equation.DSMT4">
                  <p:embed/>
                </p:oleObj>
              </mc:Choice>
              <mc:Fallback>
                <p:oleObj name="Equation" r:id="rId5" imgW="1866600" imgH="660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5395" y="2792839"/>
                        <a:ext cx="3938587" cy="1403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2856659"/>
              </p:ext>
            </p:extLst>
          </p:nvPr>
        </p:nvGraphicFramePr>
        <p:xfrm>
          <a:off x="3684798" y="4900161"/>
          <a:ext cx="4641850" cy="153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2" name="Equation" r:id="rId7" imgW="2006280" imgH="660240" progId="Equation.DSMT4">
                  <p:embed/>
                </p:oleObj>
              </mc:Choice>
              <mc:Fallback>
                <p:oleObj name="Equation" r:id="rId7" imgW="2006280" imgH="6602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4798" y="4900161"/>
                        <a:ext cx="4641850" cy="1536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0" name="Rectangle 21"/>
          <p:cNvSpPr>
            <a:spLocks noChangeArrowheads="1"/>
          </p:cNvSpPr>
          <p:nvPr/>
        </p:nvSpPr>
        <p:spPr bwMode="auto">
          <a:xfrm>
            <a:off x="2476879" y="1102034"/>
            <a:ext cx="185699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0" dirty="0">
                <a:solidFill>
                  <a:srgbClr val="0000FF"/>
                </a:solidFill>
              </a:rPr>
              <a:t>We then have: 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619157"/>
              </p:ext>
            </p:extLst>
          </p:nvPr>
        </p:nvGraphicFramePr>
        <p:xfrm>
          <a:off x="9577767" y="5298601"/>
          <a:ext cx="10969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9" imgW="711000" imgH="457200" progId="Equation.DSMT4">
                  <p:embed/>
                </p:oleObj>
              </mc:Choice>
              <mc:Fallback>
                <p:oleObj name="Equation" r:id="rId9" imgW="711000" imgH="457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7767" y="5298601"/>
                        <a:ext cx="109696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  <a:p>
            <a:pPr>
              <a:defRPr/>
            </a:pPr>
            <a:fld id="{10C4E91C-1B0C-4E6D-9198-01F5EF8DA6E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3" name="Rectangle 18">
            <a:extLst>
              <a:ext uri="{FF2B5EF4-FFF2-40B4-BE49-F238E27FC236}">
                <a16:creationId xmlns:a16="http://schemas.microsoft.com/office/drawing/2014/main" id="{526D568A-BA69-C440-E8F6-B049EB2DC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278" y="205819"/>
            <a:ext cx="103505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CAD Formula for TM</a:t>
            </a:r>
            <a:r>
              <a:rPr lang="en-US" sz="3200" baseline="-250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0</a:t>
            </a:r>
            <a:r>
              <a:rPr lang="en-US" sz="3200" dirty="0">
                <a:solidFill>
                  <a:srgbClr val="FF993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Surface-Wave Pole (cont.) 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2116</TotalTime>
  <Words>206</Words>
  <Application>Microsoft Office PowerPoint</Application>
  <PresentationFormat>Widescreen</PresentationFormat>
  <Paragraphs>52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Times New Roman</vt:lpstr>
      <vt:lpstr>Wingdings</vt:lpstr>
      <vt:lpstr>Default Design</vt:lpstr>
      <vt:lpstr>Equation</vt:lpstr>
      <vt:lpstr>MathType 7.0 Equation</vt:lpstr>
      <vt:lpstr>PowerPoint Presentation</vt:lpstr>
      <vt:lpstr>Overview    </vt:lpstr>
      <vt:lpstr>TM0 Surface Wave Pole    </vt:lpstr>
      <vt:lpstr>CAD Formula for TM0 Surface-Wave Pole    </vt:lpstr>
      <vt:lpstr>PowerPoint Presentation</vt:lpstr>
      <vt:lpstr>PowerPoint Presentation</vt:lpstr>
      <vt:lpstr>PowerPoint Presentation</vt:lpstr>
      <vt:lpstr>PowerPoint Presentation</vt:lpstr>
    </vt:vector>
  </TitlesOfParts>
  <Company>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Notes 6</dc:title>
  <dc:creator>lgiles</dc:creator>
  <cp:lastModifiedBy>Jackson, David R</cp:lastModifiedBy>
  <cp:revision>237</cp:revision>
  <dcterms:created xsi:type="dcterms:W3CDTF">2006-06-22T19:04:50Z</dcterms:created>
  <dcterms:modified xsi:type="dcterms:W3CDTF">2024-11-14T01:40:58Z</dcterms:modified>
</cp:coreProperties>
</file>