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93" r:id="rId2"/>
    <p:sldId id="360" r:id="rId3"/>
    <p:sldId id="434" r:id="rId4"/>
    <p:sldId id="437" r:id="rId5"/>
    <p:sldId id="426" r:id="rId6"/>
    <p:sldId id="427" r:id="rId7"/>
    <p:sldId id="428" r:id="rId8"/>
    <p:sldId id="429" r:id="rId9"/>
    <p:sldId id="430" r:id="rId10"/>
    <p:sldId id="431" r:id="rId11"/>
    <p:sldId id="432" r:id="rId12"/>
    <p:sldId id="433" r:id="rId13"/>
    <p:sldId id="436" r:id="rId14"/>
    <p:sldId id="435" r:id="rId15"/>
    <p:sldId id="438" r:id="rId16"/>
  </p:sldIdLst>
  <p:sldSz cx="12192000" cy="68580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00FF"/>
    <a:srgbClr val="CCFFFF"/>
    <a:srgbClr val="FF3300"/>
    <a:srgbClr val="FFFF66"/>
    <a:srgbClr val="00FF00"/>
    <a:srgbClr val="0066FF"/>
    <a:srgbClr val="3399FF"/>
    <a:srgbClr val="DDDDDD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58" autoAdjust="0"/>
    <p:restoredTop sz="94660"/>
  </p:normalViewPr>
  <p:slideViewPr>
    <p:cSldViewPr snapToGrid="0">
      <p:cViewPr>
        <p:scale>
          <a:sx n="100" d="100"/>
          <a:sy n="100" d="100"/>
        </p:scale>
        <p:origin x="1578" y="3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emf"/><Relationship Id="rId2" Type="http://schemas.openxmlformats.org/officeDocument/2006/relationships/image" Target="../media/image54.emf"/><Relationship Id="rId1" Type="http://schemas.openxmlformats.org/officeDocument/2006/relationships/image" Target="../media/image53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7.wmf"/><Relationship Id="rId1" Type="http://schemas.openxmlformats.org/officeDocument/2006/relationships/image" Target="../media/image56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3" Type="http://schemas.openxmlformats.org/officeDocument/2006/relationships/image" Target="../media/image4.wmf"/><Relationship Id="rId7" Type="http://schemas.openxmlformats.org/officeDocument/2006/relationships/image" Target="../media/image60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59.wmf"/><Relationship Id="rId5" Type="http://schemas.openxmlformats.org/officeDocument/2006/relationships/image" Target="../media/image58.wmf"/><Relationship Id="rId4" Type="http://schemas.openxmlformats.org/officeDocument/2006/relationships/image" Target="../media/image5.wmf"/><Relationship Id="rId9" Type="http://schemas.openxmlformats.org/officeDocument/2006/relationships/image" Target="../media/image62.e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e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Relationship Id="rId9" Type="http://schemas.openxmlformats.org/officeDocument/2006/relationships/image" Target="../media/image14.e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2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4" Type="http://schemas.openxmlformats.org/officeDocument/2006/relationships/image" Target="../media/image42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4" Type="http://schemas.openxmlformats.org/officeDocument/2006/relationships/image" Target="../media/image4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07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07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07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F0DFC1A-4890-4E85-91BD-1B9C632962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763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85800"/>
            <a:ext cx="65024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65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01766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767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2925B17-BF91-4A53-B137-E1A6D3726D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C976F7E1-0CA6-419E-8576-8F66AF0EE44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74223210-EDF5-4833-A13E-D576805469D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2AAFBE8E-BED2-4F4E-AE32-E774A9E1A06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8F2DBD79-FF1C-4985-966D-E9E6E869D69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FBD8BD16-3081-4D2C-95D4-085C359895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18CBAB08-4DAB-46A7-8FD2-9F45045C85C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701B5A7F-15E6-4272-96E0-552FA105752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07080EA3-CAAD-4F05-9D3D-9A18A6A3276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0899B5C8-D97F-4E54-8613-09CC1FFAF38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11B2C5F8-4E92-4742-AF85-2BCB70833EE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C78997C7-96F4-48FA-B031-20624AC96D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38175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2817A9BB-4552-43C1-9DF1-8FD6D71945E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43.bin"/><Relationship Id="rId10" Type="http://schemas.openxmlformats.org/officeDocument/2006/relationships/image" Target="../media/image46.wmf"/><Relationship Id="rId4" Type="http://schemas.openxmlformats.org/officeDocument/2006/relationships/image" Target="../media/image43.wmf"/><Relationship Id="rId9" Type="http://schemas.openxmlformats.org/officeDocument/2006/relationships/oleObject" Target="../embeddings/oleObject45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4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47.bin"/><Relationship Id="rId4" Type="http://schemas.openxmlformats.org/officeDocument/2006/relationships/image" Target="../media/image47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1.wmf"/><Relationship Id="rId5" Type="http://schemas.openxmlformats.org/officeDocument/2006/relationships/oleObject" Target="../embeddings/oleObject50.bin"/><Relationship Id="rId4" Type="http://schemas.openxmlformats.org/officeDocument/2006/relationships/image" Target="../media/image50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emf"/><Relationship Id="rId3" Type="http://schemas.openxmlformats.org/officeDocument/2006/relationships/oleObject" Target="../embeddings/oleObject52.bin"/><Relationship Id="rId7" Type="http://schemas.openxmlformats.org/officeDocument/2006/relationships/oleObject" Target="../embeddings/oleObject5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4.emf"/><Relationship Id="rId5" Type="http://schemas.openxmlformats.org/officeDocument/2006/relationships/oleObject" Target="../embeddings/oleObject53.bin"/><Relationship Id="rId4" Type="http://schemas.openxmlformats.org/officeDocument/2006/relationships/image" Target="../media/image53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57.wmf"/><Relationship Id="rId5" Type="http://schemas.openxmlformats.org/officeDocument/2006/relationships/oleObject" Target="../embeddings/oleObject56.bin"/><Relationship Id="rId4" Type="http://schemas.openxmlformats.org/officeDocument/2006/relationships/image" Target="../media/image56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58.bin"/><Relationship Id="rId18" Type="http://schemas.openxmlformats.org/officeDocument/2006/relationships/image" Target="../media/image61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8.wmf"/><Relationship Id="rId17" Type="http://schemas.openxmlformats.org/officeDocument/2006/relationships/oleObject" Target="../embeddings/oleObject6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0.wmf"/><Relationship Id="rId20" Type="http://schemas.openxmlformats.org/officeDocument/2006/relationships/image" Target="../media/image62.emf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7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59.bin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61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59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13" Type="http://schemas.openxmlformats.org/officeDocument/2006/relationships/oleObject" Target="../embeddings/oleObject10.bin"/><Relationship Id="rId18" Type="http://schemas.openxmlformats.org/officeDocument/2006/relationships/image" Target="../media/image13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0.wmf"/><Relationship Id="rId1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2.wmf"/><Relationship Id="rId20" Type="http://schemas.openxmlformats.org/officeDocument/2006/relationships/image" Target="../media/image14.e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5" Type="http://schemas.openxmlformats.org/officeDocument/2006/relationships/oleObject" Target="../embeddings/oleObject11.bin"/><Relationship Id="rId10" Type="http://schemas.openxmlformats.org/officeDocument/2006/relationships/image" Target="../media/image9.wmf"/><Relationship Id="rId19" Type="http://schemas.openxmlformats.org/officeDocument/2006/relationships/oleObject" Target="../embeddings/oleObject13.bin"/><Relationship Id="rId4" Type="http://schemas.openxmlformats.org/officeDocument/2006/relationships/image" Target="../media/image6.wmf"/><Relationship Id="rId9" Type="http://schemas.openxmlformats.org/officeDocument/2006/relationships/oleObject" Target="../embeddings/oleObject8.bin"/><Relationship Id="rId14" Type="http://schemas.openxmlformats.org/officeDocument/2006/relationships/image" Target="../media/image11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oleObject" Target="../embeddings/oleObject19.bin"/><Relationship Id="rId18" Type="http://schemas.openxmlformats.org/officeDocument/2006/relationships/image" Target="../media/image22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19.wmf"/><Relationship Id="rId17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1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5" Type="http://schemas.openxmlformats.org/officeDocument/2006/relationships/oleObject" Target="../embeddings/oleObject20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7.bin"/><Relationship Id="rId14" Type="http://schemas.openxmlformats.org/officeDocument/2006/relationships/image" Target="../media/image20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8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30.bin"/><Relationship Id="rId10" Type="http://schemas.openxmlformats.org/officeDocument/2006/relationships/image" Target="../media/image33.e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32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3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5.wmf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37.wmf"/><Relationship Id="rId4" Type="http://schemas.openxmlformats.org/officeDocument/2006/relationships/image" Target="../media/image34.wmf"/><Relationship Id="rId9" Type="http://schemas.openxmlformats.org/officeDocument/2006/relationships/oleObject" Target="../embeddings/oleObject3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9.bin"/><Relationship Id="rId10" Type="http://schemas.openxmlformats.org/officeDocument/2006/relationships/image" Target="../media/image42.emf"/><Relationship Id="rId4" Type="http://schemas.openxmlformats.org/officeDocument/2006/relationships/image" Target="../media/image39.wmf"/><Relationship Id="rId9" Type="http://schemas.openxmlformats.org/officeDocument/2006/relationships/oleObject" Target="../embeddings/oleObject4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5019716" y="1146176"/>
            <a:ext cx="19287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dirty="0">
                <a:solidFill>
                  <a:srgbClr val="FF9900"/>
                </a:solidFill>
              </a:rPr>
              <a:t>Spring 2024</a:t>
            </a:r>
            <a:endParaRPr lang="en-US" sz="3200" b="0" dirty="0">
              <a:solidFill>
                <a:srgbClr val="FF9900"/>
              </a:solidFill>
            </a:endParaRPr>
          </a:p>
        </p:txBody>
      </p:sp>
      <p:sp>
        <p:nvSpPr>
          <p:cNvPr id="14340" name="Rectangle 3"/>
          <p:cNvSpPr>
            <a:spLocks noChangeArrowheads="1"/>
          </p:cNvSpPr>
          <p:nvPr/>
        </p:nvSpPr>
        <p:spPr bwMode="auto">
          <a:xfrm>
            <a:off x="7754852" y="4566681"/>
            <a:ext cx="2667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4000" b="0" dirty="0">
                <a:solidFill>
                  <a:srgbClr val="0000FF"/>
                </a:solidFill>
              </a:rPr>
              <a:t>Notes 26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4779964" y="450850"/>
            <a:ext cx="2352675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ECE 6345</a:t>
            </a:r>
          </a:p>
        </p:txBody>
      </p:sp>
      <p:sp>
        <p:nvSpPr>
          <p:cNvPr id="14342" name="Text Box 5"/>
          <p:cNvSpPr txBox="1">
            <a:spLocks noChangeArrowheads="1"/>
          </p:cNvSpPr>
          <p:nvPr/>
        </p:nvSpPr>
        <p:spPr bwMode="auto">
          <a:xfrm>
            <a:off x="4496280" y="1906589"/>
            <a:ext cx="33153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0"/>
              <a:t>Prof. David R. Jackson</a:t>
            </a:r>
          </a:p>
          <a:p>
            <a:pPr algn="ctr" eaLnBrk="0" hangingPunct="0"/>
            <a:r>
              <a:rPr lang="en-US" sz="2400" b="0"/>
              <a:t>ECE Dept.</a:t>
            </a:r>
          </a:p>
        </p:txBody>
      </p:sp>
      <p:pic>
        <p:nvPicPr>
          <p:cNvPr id="14343" name="Picture 6" descr="asp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0702" y="3983468"/>
            <a:ext cx="3749675" cy="253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18CBAB08-4DAB-46A7-8FD2-9F45045C85CC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198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199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0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1" name="Rectangle 7"/>
          <p:cNvSpPr>
            <a:spLocks noChangeArrowheads="1"/>
          </p:cNvSpPr>
          <p:nvPr/>
        </p:nvSpPr>
        <p:spPr bwMode="auto">
          <a:xfrm>
            <a:off x="1335444" y="1102082"/>
            <a:ext cx="197970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Hence, we have: </a:t>
            </a:r>
          </a:p>
        </p:txBody>
      </p:sp>
      <p:graphicFrame>
        <p:nvGraphicFramePr>
          <p:cNvPr id="819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7965803"/>
              </p:ext>
            </p:extLst>
          </p:nvPr>
        </p:nvGraphicFramePr>
        <p:xfrm>
          <a:off x="2203451" y="1490149"/>
          <a:ext cx="4731887" cy="33215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6" name="Equation" r:id="rId3" imgW="2717640" imgH="1904760" progId="Equation.DSMT4">
                  <p:embed/>
                </p:oleObj>
              </mc:Choice>
              <mc:Fallback>
                <p:oleObj name="Equation" r:id="rId3" imgW="2717640" imgH="190476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3451" y="1490149"/>
                        <a:ext cx="4731887" cy="33215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7103558"/>
              </p:ext>
            </p:extLst>
          </p:nvPr>
        </p:nvGraphicFramePr>
        <p:xfrm>
          <a:off x="3268757" y="5444508"/>
          <a:ext cx="1208280" cy="8632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7" name="Equation" r:id="rId5" imgW="596900" imgH="431800" progId="Equation.DSMT4">
                  <p:embed/>
                </p:oleObj>
              </mc:Choice>
              <mc:Fallback>
                <p:oleObj name="Equation" r:id="rId5" imgW="596900" imgH="4318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8757" y="5444508"/>
                        <a:ext cx="1208280" cy="8632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2" name="Rectangle 12"/>
          <p:cNvSpPr>
            <a:spLocks noChangeArrowheads="1"/>
          </p:cNvSpPr>
          <p:nvPr/>
        </p:nvSpPr>
        <p:spPr bwMode="auto">
          <a:xfrm>
            <a:off x="1895476" y="5708650"/>
            <a:ext cx="10715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Next, use</a:t>
            </a:r>
          </a:p>
        </p:txBody>
      </p:sp>
      <p:sp>
        <p:nvSpPr>
          <p:cNvPr id="493581" name="Rectangle 13"/>
          <p:cNvSpPr>
            <a:spLocks noChangeArrowheads="1"/>
          </p:cNvSpPr>
          <p:nvPr/>
        </p:nvSpPr>
        <p:spPr bwMode="auto">
          <a:xfrm>
            <a:off x="1709738" y="298451"/>
            <a:ext cx="8729662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28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CAD Formula for Surface-Wave Power (cont.)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0899B5C8-D97F-4E54-8613-09CC1FFAF380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C84988A3-605F-13EC-AD74-C3F1CB5E28F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4967559"/>
              </p:ext>
            </p:extLst>
          </p:nvPr>
        </p:nvGraphicFramePr>
        <p:xfrm>
          <a:off x="7821612" y="3944937"/>
          <a:ext cx="3457936" cy="57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8" name="Equation" r:id="rId7" imgW="2349360" imgH="393480" progId="Equation.DSMT4">
                  <p:embed/>
                </p:oleObj>
              </mc:Choice>
              <mc:Fallback>
                <p:oleObj name="Equation" r:id="rId7" imgW="2349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821612" y="3944937"/>
                        <a:ext cx="3457936" cy="579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13">
            <a:extLst>
              <a:ext uri="{FF2B5EF4-FFF2-40B4-BE49-F238E27FC236}">
                <a16:creationId xmlns:a16="http://schemas.microsoft.com/office/drawing/2014/main" id="{BBC4FC76-6A8A-5EBC-AB82-E276810B3B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6450" y="3413125"/>
            <a:ext cx="9143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Recall: 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0275A0E1-9DDF-D8FD-4046-D475F20885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2873032"/>
              </p:ext>
            </p:extLst>
          </p:nvPr>
        </p:nvGraphicFramePr>
        <p:xfrm>
          <a:off x="7783513" y="4516437"/>
          <a:ext cx="4043536" cy="827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9" name="Equation" r:id="rId9" imgW="2793960" imgH="571320" progId="Equation.DSMT4">
                  <p:embed/>
                </p:oleObj>
              </mc:Choice>
              <mc:Fallback>
                <p:oleObj name="Equation" r:id="rId9" imgW="279396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783513" y="4516437"/>
                        <a:ext cx="4043536" cy="827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3CBBD02-D4B6-E6BF-B49E-8F2E1C46B31F}"/>
              </a:ext>
            </a:extLst>
          </p:cNvPr>
          <p:cNvCxnSpPr/>
          <p:nvPr/>
        </p:nvCxnSpPr>
        <p:spPr bwMode="auto">
          <a:xfrm flipV="1">
            <a:off x="3276600" y="1828800"/>
            <a:ext cx="273050" cy="4635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801708-F8F5-2BE5-9F59-CB4272DC9E06}"/>
              </a:ext>
            </a:extLst>
          </p:cNvPr>
          <p:cNvCxnSpPr/>
          <p:nvPr/>
        </p:nvCxnSpPr>
        <p:spPr bwMode="auto">
          <a:xfrm flipV="1">
            <a:off x="4622800" y="2076450"/>
            <a:ext cx="273050" cy="4635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3CBBD02-D4B6-E6BF-B49E-8F2E1C46B31F}"/>
              </a:ext>
            </a:extLst>
          </p:cNvPr>
          <p:cNvCxnSpPr/>
          <p:nvPr/>
        </p:nvCxnSpPr>
        <p:spPr bwMode="auto">
          <a:xfrm flipV="1">
            <a:off x="4371975" y="1647825"/>
            <a:ext cx="273050" cy="4635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3CBBD02-D4B6-E6BF-B49E-8F2E1C46B31F}"/>
              </a:ext>
            </a:extLst>
          </p:cNvPr>
          <p:cNvCxnSpPr/>
          <p:nvPr/>
        </p:nvCxnSpPr>
        <p:spPr bwMode="auto">
          <a:xfrm flipV="1">
            <a:off x="6048375" y="2038350"/>
            <a:ext cx="273050" cy="4635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3CBBD02-D4B6-E6BF-B49E-8F2E1C46B31F}"/>
              </a:ext>
            </a:extLst>
          </p:cNvPr>
          <p:cNvCxnSpPr/>
          <p:nvPr/>
        </p:nvCxnSpPr>
        <p:spPr bwMode="auto">
          <a:xfrm flipV="1">
            <a:off x="2771775" y="1819275"/>
            <a:ext cx="273050" cy="4635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3CBBD02-D4B6-E6BF-B49E-8F2E1C46B31F}"/>
              </a:ext>
            </a:extLst>
          </p:cNvPr>
          <p:cNvCxnSpPr/>
          <p:nvPr/>
        </p:nvCxnSpPr>
        <p:spPr bwMode="auto">
          <a:xfrm flipV="1">
            <a:off x="4191000" y="1628775"/>
            <a:ext cx="273050" cy="4635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2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3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4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5" name="Rectangle 10"/>
          <p:cNvSpPr>
            <a:spLocks noChangeArrowheads="1"/>
          </p:cNvSpPr>
          <p:nvPr/>
        </p:nvSpPr>
        <p:spPr bwMode="auto">
          <a:xfrm>
            <a:off x="3425376" y="3399787"/>
            <a:ext cx="2254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or</a:t>
            </a:r>
          </a:p>
        </p:txBody>
      </p:sp>
      <p:graphicFrame>
        <p:nvGraphicFramePr>
          <p:cNvPr id="921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6410448"/>
              </p:ext>
            </p:extLst>
          </p:nvPr>
        </p:nvGraphicFramePr>
        <p:xfrm>
          <a:off x="2429035" y="1404423"/>
          <a:ext cx="5914866" cy="15959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2" name="Equation" r:id="rId3" imgW="3593880" imgH="977760" progId="Equation.DSMT4">
                  <p:embed/>
                </p:oleObj>
              </mc:Choice>
              <mc:Fallback>
                <p:oleObj name="Equation" r:id="rId3" imgW="3593880" imgH="97776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9035" y="1404423"/>
                        <a:ext cx="5914866" cy="159595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9573953"/>
              </p:ext>
            </p:extLst>
          </p:nvPr>
        </p:nvGraphicFramePr>
        <p:xfrm>
          <a:off x="3867150" y="4237038"/>
          <a:ext cx="4029075" cy="1103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3" name="Equation" r:id="rId5" imgW="1841400" imgH="507960" progId="Equation.DSMT4">
                  <p:embed/>
                </p:oleObj>
              </mc:Choice>
              <mc:Fallback>
                <p:oleObj name="Equation" r:id="rId5" imgW="1841400" imgH="50796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7150" y="4237038"/>
                        <a:ext cx="4029075" cy="1103312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4606" name="Rectangle 14"/>
          <p:cNvSpPr>
            <a:spLocks noChangeArrowheads="1"/>
          </p:cNvSpPr>
          <p:nvPr/>
        </p:nvSpPr>
        <p:spPr bwMode="auto">
          <a:xfrm>
            <a:off x="1709738" y="298451"/>
            <a:ext cx="8729662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28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CAD Formula for Surface-Wave Power (cont.)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0899B5C8-D97F-4E54-8613-09CC1FFAF380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1532507" y="1038060"/>
            <a:ext cx="171700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We then have: 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7185387"/>
              </p:ext>
            </p:extLst>
          </p:nvPr>
        </p:nvGraphicFramePr>
        <p:xfrm>
          <a:off x="9363074" y="1690688"/>
          <a:ext cx="1171575" cy="87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4" name="Equation" r:id="rId7" imgW="647640" imgH="482400" progId="Equation.DSMT4">
                  <p:embed/>
                </p:oleObj>
              </mc:Choice>
              <mc:Fallback>
                <p:oleObj name="Equation" r:id="rId7" imgW="64764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363074" y="1690688"/>
                        <a:ext cx="1171575" cy="872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881188" y="227014"/>
            <a:ext cx="8401050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CAD Formula for Radiation Efficiency</a:t>
            </a:r>
          </a:p>
        </p:txBody>
      </p:sp>
      <p:sp>
        <p:nvSpPr>
          <p:cNvPr id="10247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48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49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50" name="Rectangle 8"/>
          <p:cNvSpPr>
            <a:spLocks noChangeArrowheads="1"/>
          </p:cNvSpPr>
          <p:nvPr/>
        </p:nvSpPr>
        <p:spPr bwMode="auto">
          <a:xfrm>
            <a:off x="795339" y="1249364"/>
            <a:ext cx="964366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Recall that for a unit-amplitude dipole </a:t>
            </a:r>
            <a:r>
              <a:rPr lang="en-US" sz="2000" b="0" dirty="0" smtClean="0">
                <a:solidFill>
                  <a:srgbClr val="0000FF"/>
                </a:solidFill>
              </a:rPr>
              <a:t>(</a:t>
            </a:r>
            <a:r>
              <a:rPr lang="en-US" sz="2000" b="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en-US" sz="2000" b="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=1</a:t>
            </a:r>
            <a:r>
              <a:rPr lang="en-US" sz="2000" b="0" dirty="0" smtClean="0">
                <a:solidFill>
                  <a:srgbClr val="0000FF"/>
                </a:solidFill>
              </a:rPr>
              <a:t>) on </a:t>
            </a:r>
            <a:r>
              <a:rPr lang="en-US" sz="2000" b="0" dirty="0">
                <a:solidFill>
                  <a:srgbClr val="0000FF"/>
                </a:solidFill>
              </a:rPr>
              <a:t>a thin substrate, we have (Notes 12): </a:t>
            </a:r>
          </a:p>
        </p:txBody>
      </p:sp>
      <p:graphicFrame>
        <p:nvGraphicFramePr>
          <p:cNvPr id="1024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1019566"/>
              </p:ext>
            </p:extLst>
          </p:nvPr>
        </p:nvGraphicFramePr>
        <p:xfrm>
          <a:off x="3173413" y="2011363"/>
          <a:ext cx="3070225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7" name="Equation" r:id="rId3" imgW="1562040" imgH="431640" progId="Equation.DSMT4">
                  <p:embed/>
                </p:oleObj>
              </mc:Choice>
              <mc:Fallback>
                <p:oleObj name="Equation" r:id="rId3" imgW="1562040" imgH="43164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3413" y="2011363"/>
                        <a:ext cx="3070225" cy="84613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6233181"/>
              </p:ext>
            </p:extLst>
          </p:nvPr>
        </p:nvGraphicFramePr>
        <p:xfrm>
          <a:off x="3876675" y="4556125"/>
          <a:ext cx="3263900" cy="142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8" name="Equation" r:id="rId5" imgW="1663560" imgH="723600" progId="Equation.DSMT4">
                  <p:embed/>
                </p:oleObj>
              </mc:Choice>
              <mc:Fallback>
                <p:oleObj name="Equation" r:id="rId5" imgW="1663560" imgH="7236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6675" y="4556125"/>
                        <a:ext cx="3263900" cy="1422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4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1370534"/>
              </p:ext>
            </p:extLst>
          </p:nvPr>
        </p:nvGraphicFramePr>
        <p:xfrm>
          <a:off x="7056249" y="2063751"/>
          <a:ext cx="1827212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9" name="Equation" r:id="rId7" imgW="1054080" imgH="431640" progId="Equation.DSMT4">
                  <p:embed/>
                </p:oleObj>
              </mc:Choice>
              <mc:Fallback>
                <p:oleObj name="Equation" r:id="rId7" imgW="1054080" imgH="43164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6249" y="2063751"/>
                        <a:ext cx="1827212" cy="747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1" name="Rectangle 15"/>
          <p:cNvSpPr>
            <a:spLocks noChangeArrowheads="1"/>
          </p:cNvSpPr>
          <p:nvPr/>
        </p:nvSpPr>
        <p:spPr bwMode="auto">
          <a:xfrm>
            <a:off x="958851" y="3883025"/>
            <a:ext cx="67137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We can now calculate the radiation efficiency of the dipole: 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0899B5C8-D97F-4E54-8613-09CC1FFAF380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69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0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1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126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8277757"/>
              </p:ext>
            </p:extLst>
          </p:nvPr>
        </p:nvGraphicFramePr>
        <p:xfrm>
          <a:off x="1933575" y="2025651"/>
          <a:ext cx="3913188" cy="378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9" name="Equation" r:id="rId3" imgW="1993680" imgH="1930320" progId="Equation.DSMT4">
                  <p:embed/>
                </p:oleObj>
              </mc:Choice>
              <mc:Fallback>
                <p:oleObj name="Equation" r:id="rId3" imgW="1993680" imgH="193032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3575" y="2025651"/>
                        <a:ext cx="3913188" cy="3789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2" name="Rectangle 14"/>
          <p:cNvSpPr>
            <a:spLocks noChangeArrowheads="1"/>
          </p:cNvSpPr>
          <p:nvPr/>
        </p:nvSpPr>
        <p:spPr bwMode="auto">
          <a:xfrm>
            <a:off x="752475" y="1217614"/>
            <a:ext cx="48387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Substituting in for the powers, we </a:t>
            </a:r>
            <a:r>
              <a:rPr lang="en-US" sz="2000" b="0" dirty="0" smtClean="0">
                <a:solidFill>
                  <a:srgbClr val="0000FF"/>
                </a:solidFill>
              </a:rPr>
              <a:t>have:</a:t>
            </a:r>
            <a:endParaRPr lang="en-US" sz="2000" b="0" dirty="0">
              <a:solidFill>
                <a:srgbClr val="0000FF"/>
              </a:solidFill>
            </a:endParaRPr>
          </a:p>
        </p:txBody>
      </p:sp>
      <p:sp>
        <p:nvSpPr>
          <p:cNvPr id="498703" name="Rectangle 15"/>
          <p:cNvSpPr>
            <a:spLocks noChangeArrowheads="1"/>
          </p:cNvSpPr>
          <p:nvPr/>
        </p:nvSpPr>
        <p:spPr bwMode="auto">
          <a:xfrm>
            <a:off x="1524000" y="284164"/>
            <a:ext cx="9144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2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CAD Formula for Radiation Efficiency (cont.)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0899B5C8-D97F-4E54-8613-09CC1FFAF380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1074"/>
              </p:ext>
            </p:extLst>
          </p:nvPr>
        </p:nvGraphicFramePr>
        <p:xfrm>
          <a:off x="7196138" y="2267290"/>
          <a:ext cx="3748087" cy="10267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0" name="Equation" r:id="rId5" imgW="4027974" imgH="1103540" progId="Equation.DSMT4">
                  <p:embed/>
                </p:oleObj>
              </mc:Choice>
              <mc:Fallback>
                <p:oleObj name="Equation" r:id="rId5" imgW="4027974" imgH="11035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196138" y="2267290"/>
                        <a:ext cx="3748087" cy="10267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5128946"/>
              </p:ext>
            </p:extLst>
          </p:nvPr>
        </p:nvGraphicFramePr>
        <p:xfrm>
          <a:off x="7218363" y="3576638"/>
          <a:ext cx="3070225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1" name="Equation" r:id="rId7" imgW="3070818" imgH="846131" progId="Equation.DSMT4">
                  <p:embed/>
                </p:oleObj>
              </mc:Choice>
              <mc:Fallback>
                <p:oleObj name="Equation" r:id="rId7" imgW="3070818" imgH="846131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218363" y="3576638"/>
                        <a:ext cx="3070225" cy="846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448550" y="1685925"/>
            <a:ext cx="3031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a unit-amplitude HED: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4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5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6" name="Rectangle 7"/>
          <p:cNvSpPr>
            <a:spLocks noChangeArrowheads="1"/>
          </p:cNvSpPr>
          <p:nvPr/>
        </p:nvSpPr>
        <p:spPr bwMode="auto">
          <a:xfrm>
            <a:off x="1543051" y="3592514"/>
            <a:ext cx="24798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Simplifying, we have: </a:t>
            </a:r>
          </a:p>
        </p:txBody>
      </p:sp>
      <p:graphicFrame>
        <p:nvGraphicFramePr>
          <p:cNvPr id="1229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2955944"/>
              </p:ext>
            </p:extLst>
          </p:nvPr>
        </p:nvGraphicFramePr>
        <p:xfrm>
          <a:off x="3696719" y="4165931"/>
          <a:ext cx="4885254" cy="14449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8" name="Equation" r:id="rId3" imgW="2349360" imgH="698400" progId="Equation.DSMT4">
                  <p:embed/>
                </p:oleObj>
              </mc:Choice>
              <mc:Fallback>
                <p:oleObj name="Equation" r:id="rId3" imgW="2349360" imgH="6984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6719" y="4165931"/>
                        <a:ext cx="4885254" cy="144491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7678" name="Rectangle 14"/>
          <p:cNvSpPr>
            <a:spLocks noChangeArrowheads="1"/>
          </p:cNvSpPr>
          <p:nvPr/>
        </p:nvSpPr>
        <p:spPr bwMode="auto">
          <a:xfrm>
            <a:off x="1524000" y="284164"/>
            <a:ext cx="9144000" cy="544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2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CAD Formula for Radiation Efficiency (cont.)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0899B5C8-D97F-4E54-8613-09CC1FFAF380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AFC5D8D1-3C21-BDEE-DBE6-216EBB5BE8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5148187"/>
              </p:ext>
            </p:extLst>
          </p:nvPr>
        </p:nvGraphicFramePr>
        <p:xfrm>
          <a:off x="3830637" y="1246187"/>
          <a:ext cx="4271609" cy="2268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9" name="Equation" r:id="rId5" imgW="2247840" imgH="1193760" progId="Equation.DSMT4">
                  <p:embed/>
                </p:oleObj>
              </mc:Choice>
              <mc:Fallback>
                <p:oleObj name="Equation" r:id="rId5" imgW="2247840" imgH="1193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30637" y="1246187"/>
                        <a:ext cx="4271609" cy="2268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5DB4B7F-26C5-3B43-EE9C-424DF9C3E2DB}"/>
              </a:ext>
            </a:extLst>
          </p:cNvPr>
          <p:cNvCxnSpPr/>
          <p:nvPr/>
        </p:nvCxnSpPr>
        <p:spPr bwMode="auto">
          <a:xfrm flipV="1">
            <a:off x="5137150" y="1847850"/>
            <a:ext cx="215900" cy="2921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4B0FECC-A58A-9A6C-01A7-BC65F4FFF353}"/>
              </a:ext>
            </a:extLst>
          </p:cNvPr>
          <p:cNvCxnSpPr/>
          <p:nvPr/>
        </p:nvCxnSpPr>
        <p:spPr bwMode="auto">
          <a:xfrm flipV="1">
            <a:off x="6207125" y="1981200"/>
            <a:ext cx="215900" cy="2921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AD5C74D-AD84-C192-B301-12BFACB148E7}"/>
              </a:ext>
            </a:extLst>
          </p:cNvPr>
          <p:cNvCxnSpPr/>
          <p:nvPr/>
        </p:nvCxnSpPr>
        <p:spPr bwMode="auto">
          <a:xfrm flipV="1">
            <a:off x="6642100" y="2635250"/>
            <a:ext cx="215900" cy="2921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9F7E423-DD2E-1EE4-0EDC-B1FC5A48092F}"/>
              </a:ext>
            </a:extLst>
          </p:cNvPr>
          <p:cNvCxnSpPr/>
          <p:nvPr/>
        </p:nvCxnSpPr>
        <p:spPr bwMode="auto">
          <a:xfrm flipV="1">
            <a:off x="7165975" y="2784475"/>
            <a:ext cx="215900" cy="2921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D3976C3-EDE5-9E89-C341-B659CAB5558F}"/>
              </a:ext>
            </a:extLst>
          </p:cNvPr>
          <p:cNvCxnSpPr>
            <a:cxnSpLocks/>
          </p:cNvCxnSpPr>
          <p:nvPr/>
        </p:nvCxnSpPr>
        <p:spPr bwMode="auto">
          <a:xfrm flipV="1">
            <a:off x="6616700" y="1974850"/>
            <a:ext cx="82550" cy="12065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9FDB048-F8F9-5A0F-4490-C51027DA8163}"/>
              </a:ext>
            </a:extLst>
          </p:cNvPr>
          <p:cNvCxnSpPr/>
          <p:nvPr/>
        </p:nvCxnSpPr>
        <p:spPr bwMode="auto">
          <a:xfrm flipV="1">
            <a:off x="5524500" y="2676525"/>
            <a:ext cx="43815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FFCA88E-D131-B730-4D47-6E6BCE9A335D}"/>
              </a:ext>
            </a:extLst>
          </p:cNvPr>
          <p:cNvCxnSpPr/>
          <p:nvPr/>
        </p:nvCxnSpPr>
        <p:spPr bwMode="auto">
          <a:xfrm flipV="1">
            <a:off x="6134100" y="2781300"/>
            <a:ext cx="215900" cy="2921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1F5162F-2326-4BD1-B0A8-A8E65B685F76}"/>
              </a:ext>
            </a:extLst>
          </p:cNvPr>
          <p:cNvCxnSpPr>
            <a:cxnSpLocks/>
          </p:cNvCxnSpPr>
          <p:nvPr/>
        </p:nvCxnSpPr>
        <p:spPr bwMode="auto">
          <a:xfrm flipV="1">
            <a:off x="6048375" y="1914525"/>
            <a:ext cx="82550" cy="12065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TextBox 2"/>
          <p:cNvSpPr txBox="1"/>
          <p:nvPr/>
        </p:nvSpPr>
        <p:spPr>
          <a:xfrm>
            <a:off x="3852026" y="5972397"/>
            <a:ext cx="46297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0" dirty="0" smtClean="0">
                <a:solidFill>
                  <a:srgbClr val="0000FF"/>
                </a:solidFill>
              </a:rPr>
              <a:t>This is the last remaining CAD formula!</a:t>
            </a:r>
            <a:endParaRPr lang="en-US" sz="2000" b="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1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3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6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873482"/>
              </p:ext>
            </p:extLst>
          </p:nvPr>
        </p:nvGraphicFramePr>
        <p:xfrm>
          <a:off x="1148106" y="2181869"/>
          <a:ext cx="240030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4" name="Equation" r:id="rId3" imgW="1231560" imgH="507960" progId="Equation.DSMT4">
                  <p:embed/>
                </p:oleObj>
              </mc:Choice>
              <mc:Fallback>
                <p:oleObj name="Equation" r:id="rId3" imgW="1231560" imgH="507960" progId="Equation.DSMT4">
                  <p:embed/>
                  <p:pic>
                    <p:nvPicPr>
                      <p:cNvPr id="1026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8106" y="2181869"/>
                        <a:ext cx="2400300" cy="10001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9350143"/>
              </p:ext>
            </p:extLst>
          </p:nvPr>
        </p:nvGraphicFramePr>
        <p:xfrm>
          <a:off x="7981356" y="2059987"/>
          <a:ext cx="1236663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5" name="Equation" r:id="rId5" imgW="634680" imgH="253800" progId="Equation.DSMT4">
                  <p:embed/>
                </p:oleObj>
              </mc:Choice>
              <mc:Fallback>
                <p:oleObj name="Equation" r:id="rId5" imgW="634680" imgH="253800" progId="Equation.DSMT4">
                  <p:embed/>
                  <p:pic>
                    <p:nvPicPr>
                      <p:cNvPr id="1027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81356" y="2059987"/>
                        <a:ext cx="1236663" cy="50006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0899B5C8-D97F-4E54-8613-09CC1FFAF380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251AD42-4200-206D-D902-84120D4FCAA3}"/>
              </a:ext>
            </a:extLst>
          </p:cNvPr>
          <p:cNvGrpSpPr/>
          <p:nvPr/>
        </p:nvGrpSpPr>
        <p:grpSpPr>
          <a:xfrm>
            <a:off x="6932913" y="2844628"/>
            <a:ext cx="3409951" cy="1057276"/>
            <a:chOff x="1219200" y="3333750"/>
            <a:chExt cx="3409951" cy="1057276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DFB22616-1962-FB4A-431F-8823FD8C966A}"/>
                </a:ext>
              </a:extLst>
            </p:cNvPr>
            <p:cNvSpPr/>
            <p:nvPr/>
          </p:nvSpPr>
          <p:spPr bwMode="auto">
            <a:xfrm>
              <a:off x="1219200" y="3876675"/>
              <a:ext cx="3409950" cy="42862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56FA250-C1FE-659B-7615-A3CC2EEAF7F1}"/>
                </a:ext>
              </a:extLst>
            </p:cNvPr>
            <p:cNvSpPr/>
            <p:nvPr/>
          </p:nvSpPr>
          <p:spPr bwMode="auto">
            <a:xfrm>
              <a:off x="1219201" y="4276726"/>
              <a:ext cx="3409950" cy="1143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F0DD1A50-08D9-3351-90FB-37268ECEAB27}"/>
                </a:ext>
              </a:extLst>
            </p:cNvPr>
            <p:cNvCxnSpPr/>
            <p:nvPr/>
          </p:nvCxnSpPr>
          <p:spPr bwMode="auto">
            <a:xfrm>
              <a:off x="2714625" y="3886200"/>
              <a:ext cx="352425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3333FF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C14FAF7-0149-F04E-01E3-D798896D578A}"/>
                </a:ext>
              </a:extLst>
            </p:cNvPr>
            <p:cNvSpPr txBox="1"/>
            <p:nvPr/>
          </p:nvSpPr>
          <p:spPr>
            <a:xfrm>
              <a:off x="3286125" y="3333750"/>
              <a:ext cx="6719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HED</a:t>
              </a:r>
            </a:p>
          </p:txBody>
        </p:sp>
        <p:graphicFrame>
          <p:nvGraphicFramePr>
            <p:cNvPr id="7" name="Object 6">
              <a:extLst>
                <a:ext uri="{FF2B5EF4-FFF2-40B4-BE49-F238E27FC236}">
                  <a16:creationId xmlns:a16="http://schemas.microsoft.com/office/drawing/2014/main" id="{E62B5556-3FA3-6F94-DF3B-EAC7E169E79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72995185"/>
                </p:ext>
              </p:extLst>
            </p:nvPr>
          </p:nvGraphicFramePr>
          <p:xfrm>
            <a:off x="3784599" y="3867150"/>
            <a:ext cx="285133" cy="39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76" name="Equation" r:id="rId7" imgW="164880" imgH="228600" progId="Equation.DSMT4">
                    <p:embed/>
                  </p:oleObj>
                </mc:Choice>
                <mc:Fallback>
                  <p:oleObj name="Equation" r:id="rId7" imgW="164880" imgH="228600" progId="Equation.DSMT4">
                    <p:embed/>
                    <p:pic>
                      <p:nvPicPr>
                        <p:cNvPr id="7" name="Object 6">
                          <a:extLst>
                            <a:ext uri="{FF2B5EF4-FFF2-40B4-BE49-F238E27FC236}">
                              <a16:creationId xmlns:a16="http://schemas.microsoft.com/office/drawing/2014/main" id="{E62B5556-3FA3-6F94-DF3B-EAC7E169E797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784599" y="3867150"/>
                          <a:ext cx="285133" cy="394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ct 7">
              <a:extLst>
                <a:ext uri="{FF2B5EF4-FFF2-40B4-BE49-F238E27FC236}">
                  <a16:creationId xmlns:a16="http://schemas.microsoft.com/office/drawing/2014/main" id="{6E83178B-78C6-D5C5-B8EC-EC93905DBD4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77665004"/>
                </p:ext>
              </p:extLst>
            </p:nvPr>
          </p:nvGraphicFramePr>
          <p:xfrm>
            <a:off x="1793875" y="3952874"/>
            <a:ext cx="202973" cy="284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77" name="Equation" r:id="rId9" imgW="126720" imgH="177480" progId="Equation.DSMT4">
                    <p:embed/>
                  </p:oleObj>
                </mc:Choice>
                <mc:Fallback>
                  <p:oleObj name="Equation" r:id="rId9" imgW="126720" imgH="177480" progId="Equation.DSMT4">
                    <p:embed/>
                    <p:pic>
                      <p:nvPicPr>
                        <p:cNvPr id="8" name="Object 7">
                          <a:extLst>
                            <a:ext uri="{FF2B5EF4-FFF2-40B4-BE49-F238E27FC236}">
                              <a16:creationId xmlns:a16="http://schemas.microsoft.com/office/drawing/2014/main" id="{6E83178B-78C6-D5C5-B8EC-EC93905DBD47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1793875" y="3952874"/>
                          <a:ext cx="202973" cy="28416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4A313523-D7D6-9F36-0580-BF806F7262DD}"/>
                </a:ext>
              </a:extLst>
            </p:cNvPr>
            <p:cNvCxnSpPr/>
            <p:nvPr/>
          </p:nvCxnSpPr>
          <p:spPr bwMode="auto">
            <a:xfrm>
              <a:off x="2105025" y="3886200"/>
              <a:ext cx="0" cy="40957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</p:grpSp>
      <p:sp>
        <p:nvSpPr>
          <p:cNvPr id="22" name="Rectangle 14"/>
          <p:cNvSpPr>
            <a:spLocks noChangeArrowheads="1"/>
          </p:cNvSpPr>
          <p:nvPr/>
        </p:nvSpPr>
        <p:spPr bwMode="auto">
          <a:xfrm>
            <a:off x="1524000" y="284164"/>
            <a:ext cx="9144000" cy="544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2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CAD Formula for </a:t>
            </a:r>
            <a:r>
              <a:rPr lang="en-US" sz="3200" i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3200" baseline="-250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sw</a:t>
            </a:r>
            <a:endParaRPr lang="en-US" sz="3200" baseline="-25000" dirty="0">
              <a:solidFill>
                <a:srgbClr val="FF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2766DE8-0C14-F7FA-9948-EBB9B67174D1}"/>
              </a:ext>
            </a:extLst>
          </p:cNvPr>
          <p:cNvGrpSpPr/>
          <p:nvPr/>
        </p:nvGrpSpPr>
        <p:grpSpPr>
          <a:xfrm>
            <a:off x="1164679" y="3608663"/>
            <a:ext cx="2498433" cy="2658849"/>
            <a:chOff x="4723168" y="2547012"/>
            <a:chExt cx="2498433" cy="2658849"/>
          </a:xfrm>
        </p:grpSpPr>
        <p:sp>
          <p:nvSpPr>
            <p:cNvPr id="24" name="Rectangle 10">
              <a:extLst>
                <a:ext uri="{FF2B5EF4-FFF2-40B4-BE49-F238E27FC236}">
                  <a16:creationId xmlns:a16="http://schemas.microsoft.com/office/drawing/2014/main" id="{5E6E9793-F055-DDC2-9B70-8CE1B190FE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2919" y="3460071"/>
              <a:ext cx="1128713" cy="1300162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11">
              <a:extLst>
                <a:ext uri="{FF2B5EF4-FFF2-40B4-BE49-F238E27FC236}">
                  <a16:creationId xmlns:a16="http://schemas.microsoft.com/office/drawing/2014/main" id="{F3C14451-68DA-5A51-B7B2-45B0803DFA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03082" y="4145871"/>
              <a:ext cx="3857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13">
              <a:extLst>
                <a:ext uri="{FF2B5EF4-FFF2-40B4-BE49-F238E27FC236}">
                  <a16:creationId xmlns:a16="http://schemas.microsoft.com/office/drawing/2014/main" id="{C6A3F6C4-74E0-F4FE-16EC-CD286A1EC6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60132" y="2931434"/>
              <a:ext cx="0" cy="3571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19">
              <a:extLst>
                <a:ext uri="{FF2B5EF4-FFF2-40B4-BE49-F238E27FC236}">
                  <a16:creationId xmlns:a16="http://schemas.microsoft.com/office/drawing/2014/main" id="{1A470D0E-BF3D-5BAB-4C1C-A41CD3AD38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75957" y="3688671"/>
              <a:ext cx="795338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20">
              <a:extLst>
                <a:ext uri="{FF2B5EF4-FFF2-40B4-BE49-F238E27FC236}">
                  <a16:creationId xmlns:a16="http://schemas.microsoft.com/office/drawing/2014/main" id="{45441C81-C662-57D5-C472-85B1FED33C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79132" y="3956958"/>
              <a:ext cx="795338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1">
              <a:extLst>
                <a:ext uri="{FF2B5EF4-FFF2-40B4-BE49-F238E27FC236}">
                  <a16:creationId xmlns:a16="http://schemas.microsoft.com/office/drawing/2014/main" id="{2166D775-C47F-C74C-6895-051E387292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91832" y="4233183"/>
              <a:ext cx="795338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2">
              <a:extLst>
                <a:ext uri="{FF2B5EF4-FFF2-40B4-BE49-F238E27FC236}">
                  <a16:creationId xmlns:a16="http://schemas.microsoft.com/office/drawing/2014/main" id="{388B37D6-90D7-CA34-9B43-0666D184551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79132" y="4506233"/>
              <a:ext cx="795338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1" name="Object 30">
              <a:extLst>
                <a:ext uri="{FF2B5EF4-FFF2-40B4-BE49-F238E27FC236}">
                  <a16:creationId xmlns:a16="http://schemas.microsoft.com/office/drawing/2014/main" id="{9F3ADBFB-7CDE-F3C7-6A8B-18AFEB78241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49511430"/>
                </p:ext>
              </p:extLst>
            </p:nvPr>
          </p:nvGraphicFramePr>
          <p:xfrm>
            <a:off x="7010249" y="4033127"/>
            <a:ext cx="211352" cy="2324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78" name="Equation" r:id="rId11" imgW="126720" imgH="139680" progId="Equation.DSMT4">
                    <p:embed/>
                  </p:oleObj>
                </mc:Choice>
                <mc:Fallback>
                  <p:oleObj name="Equation" r:id="rId11" imgW="126720" imgH="139680" progId="Equation.DSMT4">
                    <p:embed/>
                    <p:pic>
                      <p:nvPicPr>
                        <p:cNvPr id="13" name="Object 12">
                          <a:extLst>
                            <a:ext uri="{FF2B5EF4-FFF2-40B4-BE49-F238E27FC236}">
                              <a16:creationId xmlns:a16="http://schemas.microsoft.com/office/drawing/2014/main" id="{9F3ADBFB-7CDE-F3C7-6A8B-18AFEB78241C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7010249" y="4033127"/>
                          <a:ext cx="211352" cy="23248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2" name="Object 31">
              <a:extLst>
                <a:ext uri="{FF2B5EF4-FFF2-40B4-BE49-F238E27FC236}">
                  <a16:creationId xmlns:a16="http://schemas.microsoft.com/office/drawing/2014/main" id="{64B7C8B5-A6ED-C0B9-0FA7-542ED95E074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11599912"/>
                </p:ext>
              </p:extLst>
            </p:nvPr>
          </p:nvGraphicFramePr>
          <p:xfrm>
            <a:off x="5658182" y="2547012"/>
            <a:ext cx="210356" cy="2486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79" name="Equation" r:id="rId13" imgW="139680" imgH="164880" progId="Equation.DSMT4">
                    <p:embed/>
                  </p:oleObj>
                </mc:Choice>
                <mc:Fallback>
                  <p:oleObj name="Equation" r:id="rId13" imgW="139680" imgH="164880" progId="Equation.DSMT4">
                    <p:embed/>
                    <p:pic>
                      <p:nvPicPr>
                        <p:cNvPr id="14" name="Object 13">
                          <a:extLst>
                            <a:ext uri="{FF2B5EF4-FFF2-40B4-BE49-F238E27FC236}">
                              <a16:creationId xmlns:a16="http://schemas.microsoft.com/office/drawing/2014/main" id="{64B7C8B5-A6ED-C0B9-0FA7-542ED95E0745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5658182" y="2547012"/>
                          <a:ext cx="210356" cy="24860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" name="Object 32">
              <a:extLst>
                <a:ext uri="{FF2B5EF4-FFF2-40B4-BE49-F238E27FC236}">
                  <a16:creationId xmlns:a16="http://schemas.microsoft.com/office/drawing/2014/main" id="{C5F64B8A-059F-BB7D-10A5-C4E044C2E18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80041156"/>
                </p:ext>
              </p:extLst>
            </p:nvPr>
          </p:nvGraphicFramePr>
          <p:xfrm>
            <a:off x="5678488" y="4900612"/>
            <a:ext cx="258288" cy="3052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80" name="Equation" r:id="rId15" imgW="139680" imgH="164880" progId="Equation.DSMT4">
                    <p:embed/>
                  </p:oleObj>
                </mc:Choice>
                <mc:Fallback>
                  <p:oleObj name="Equation" r:id="rId15" imgW="139680" imgH="164880" progId="Equation.DSMT4">
                    <p:embed/>
                    <p:pic>
                      <p:nvPicPr>
                        <p:cNvPr id="15" name="Object 14">
                          <a:extLst>
                            <a:ext uri="{FF2B5EF4-FFF2-40B4-BE49-F238E27FC236}">
                              <a16:creationId xmlns:a16="http://schemas.microsoft.com/office/drawing/2014/main" id="{C5F64B8A-059F-BB7D-10A5-C4E044C2E18F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5678488" y="4900612"/>
                          <a:ext cx="258288" cy="30524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4" name="Object 33">
              <a:extLst>
                <a:ext uri="{FF2B5EF4-FFF2-40B4-BE49-F238E27FC236}">
                  <a16:creationId xmlns:a16="http://schemas.microsoft.com/office/drawing/2014/main" id="{32D83AA6-7576-1D1C-EC92-FE642DAF2B7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14171067"/>
                </p:ext>
              </p:extLst>
            </p:nvPr>
          </p:nvGraphicFramePr>
          <p:xfrm>
            <a:off x="4723168" y="3904634"/>
            <a:ext cx="339820" cy="3398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81" name="Equation" r:id="rId17" imgW="177480" imgH="177480" progId="Equation.DSMT4">
                    <p:embed/>
                  </p:oleObj>
                </mc:Choice>
                <mc:Fallback>
                  <p:oleObj name="Equation" r:id="rId17" imgW="177480" imgH="177480" progId="Equation.DSMT4">
                    <p:embed/>
                    <p:pic>
                      <p:nvPicPr>
                        <p:cNvPr id="16" name="Object 15">
                          <a:extLst>
                            <a:ext uri="{FF2B5EF4-FFF2-40B4-BE49-F238E27FC236}">
                              <a16:creationId xmlns:a16="http://schemas.microsoft.com/office/drawing/2014/main" id="{32D83AA6-7576-1D1C-EC92-FE642DAF2B7E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4723168" y="3904634"/>
                          <a:ext cx="339820" cy="33982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8996983"/>
              </p:ext>
            </p:extLst>
          </p:nvPr>
        </p:nvGraphicFramePr>
        <p:xfrm>
          <a:off x="6281738" y="4457700"/>
          <a:ext cx="4884737" cy="144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2" name="Equation" r:id="rId19" imgW="4884738" imgH="1444949" progId="Equation.DSMT4">
                  <p:embed/>
                </p:oleObj>
              </mc:Choice>
              <mc:Fallback>
                <p:oleObj name="Equation" r:id="rId19" imgW="4884738" imgH="144494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6281738" y="4457700"/>
                        <a:ext cx="4884737" cy="1444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752600" y="1323975"/>
            <a:ext cx="9717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 smtClean="0">
                <a:solidFill>
                  <a:srgbClr val="0000FF"/>
                </a:solidFill>
              </a:rPr>
              <a:t>Patch</a:t>
            </a:r>
            <a:endParaRPr lang="en-US" sz="2400" b="0" dirty="0">
              <a:solidFill>
                <a:srgbClr val="0000FF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124825" y="1295400"/>
            <a:ext cx="835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smtClean="0">
                <a:solidFill>
                  <a:srgbClr val="0000FF"/>
                </a:solidFill>
              </a:rPr>
              <a:t>HED</a:t>
            </a:r>
            <a:endParaRPr lang="en-US" sz="2400" b="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8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495800" y="341314"/>
            <a:ext cx="2643188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Overview</a:t>
            </a:r>
          </a:p>
        </p:txBody>
      </p:sp>
      <p:sp>
        <p:nvSpPr>
          <p:cNvPr id="1030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1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3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4" name="Text Box 56"/>
          <p:cNvSpPr txBox="1">
            <a:spLocks noChangeArrowheads="1"/>
          </p:cNvSpPr>
          <p:nvPr/>
        </p:nvSpPr>
        <p:spPr bwMode="auto">
          <a:xfrm>
            <a:off x="450850" y="1385604"/>
            <a:ext cx="1122045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0" dirty="0">
                <a:solidFill>
                  <a:srgbClr val="0000FF"/>
                </a:solidFill>
              </a:rPr>
              <a:t>In this set of notes we use the SDI method to calculate the surface-wave power radiated from an infinitesimal dipole (HED), and to obtain a CAD formula for it.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n-US" sz="2400" b="0" dirty="0">
              <a:solidFill>
                <a:srgbClr val="0000FF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0" dirty="0">
                <a:solidFill>
                  <a:srgbClr val="0000FF"/>
                </a:solidFill>
              </a:rPr>
              <a:t>We then obtain a CAD formula for the </a:t>
            </a:r>
            <a:r>
              <a:rPr lang="en-US" sz="2400" b="0" dirty="0">
                <a:solidFill>
                  <a:srgbClr val="FF0000"/>
                </a:solidFill>
              </a:rPr>
              <a:t>surface-wave radiation efficiency of the dipole</a:t>
            </a:r>
            <a:r>
              <a:rPr lang="en-US" sz="2400" b="0" dirty="0">
                <a:solidFill>
                  <a:srgbClr val="0000FF"/>
                </a:solidFill>
              </a:rPr>
              <a:t>. (This appears in the CAD formula for </a:t>
            </a:r>
            <a:r>
              <a:rPr lang="en-US" sz="2400" b="0" i="1" dirty="0">
                <a:solidFill>
                  <a:srgbClr val="0000FF"/>
                </a:solidFill>
                <a:latin typeface="Times New Roman" pitchFamily="18" charset="0"/>
              </a:rPr>
              <a:t>Q</a:t>
            </a:r>
            <a:r>
              <a:rPr lang="en-US" sz="2400" b="0" baseline="-25000" dirty="0">
                <a:solidFill>
                  <a:srgbClr val="0000FF"/>
                </a:solidFill>
                <a:latin typeface="Times New Roman" pitchFamily="18" charset="0"/>
              </a:rPr>
              <a:t>sw</a:t>
            </a:r>
            <a:r>
              <a:rPr lang="en-US" sz="2400" b="0" dirty="0">
                <a:solidFill>
                  <a:srgbClr val="0000FF"/>
                </a:solidFill>
              </a:rPr>
              <a:t> of the patch.)</a:t>
            </a:r>
          </a:p>
        </p:txBody>
      </p:sp>
      <p:graphicFrame>
        <p:nvGraphicFramePr>
          <p:cNvPr id="1026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8138505"/>
              </p:ext>
            </p:extLst>
          </p:nvPr>
        </p:nvGraphicFramePr>
        <p:xfrm>
          <a:off x="986181" y="4210694"/>
          <a:ext cx="240030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Equation" r:id="rId3" imgW="1231560" imgH="507960" progId="Equation.DSMT4">
                  <p:embed/>
                </p:oleObj>
              </mc:Choice>
              <mc:Fallback>
                <p:oleObj name="Equation" r:id="rId3" imgW="1231560" imgH="507960" progId="Equation.DSMT4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6181" y="4210694"/>
                        <a:ext cx="2400300" cy="10001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005780"/>
              </p:ext>
            </p:extLst>
          </p:nvPr>
        </p:nvGraphicFramePr>
        <p:xfrm>
          <a:off x="3828456" y="4479337"/>
          <a:ext cx="1236663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Equation" r:id="rId5" imgW="634680" imgH="253800" progId="Equation.DSMT4">
                  <p:embed/>
                </p:oleObj>
              </mc:Choice>
              <mc:Fallback>
                <p:oleObj name="Equation" r:id="rId5" imgW="634680" imgH="253800" progId="Equation.DSMT4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8456" y="4479337"/>
                        <a:ext cx="1236663" cy="50006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0899B5C8-D97F-4E54-8613-09CC1FFAF38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251AD42-4200-206D-D902-84120D4FCAA3}"/>
              </a:ext>
            </a:extLst>
          </p:cNvPr>
          <p:cNvGrpSpPr/>
          <p:nvPr/>
        </p:nvGrpSpPr>
        <p:grpSpPr>
          <a:xfrm>
            <a:off x="6590013" y="3997153"/>
            <a:ext cx="3409951" cy="1057276"/>
            <a:chOff x="1219200" y="3333750"/>
            <a:chExt cx="3409951" cy="1057276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DFB22616-1962-FB4A-431F-8823FD8C966A}"/>
                </a:ext>
              </a:extLst>
            </p:cNvPr>
            <p:cNvSpPr/>
            <p:nvPr/>
          </p:nvSpPr>
          <p:spPr bwMode="auto">
            <a:xfrm>
              <a:off x="1219200" y="3876675"/>
              <a:ext cx="3409950" cy="42862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56FA250-C1FE-659B-7615-A3CC2EEAF7F1}"/>
                </a:ext>
              </a:extLst>
            </p:cNvPr>
            <p:cNvSpPr/>
            <p:nvPr/>
          </p:nvSpPr>
          <p:spPr bwMode="auto">
            <a:xfrm>
              <a:off x="1219201" y="4276726"/>
              <a:ext cx="3409950" cy="1143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F0DD1A50-08D9-3351-90FB-37268ECEAB27}"/>
                </a:ext>
              </a:extLst>
            </p:cNvPr>
            <p:cNvCxnSpPr/>
            <p:nvPr/>
          </p:nvCxnSpPr>
          <p:spPr bwMode="auto">
            <a:xfrm>
              <a:off x="2714625" y="3886200"/>
              <a:ext cx="352425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3333FF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C14FAF7-0149-F04E-01E3-D798896D578A}"/>
                </a:ext>
              </a:extLst>
            </p:cNvPr>
            <p:cNvSpPr txBox="1"/>
            <p:nvPr/>
          </p:nvSpPr>
          <p:spPr>
            <a:xfrm>
              <a:off x="3286125" y="3333750"/>
              <a:ext cx="6719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HED</a:t>
              </a:r>
            </a:p>
          </p:txBody>
        </p:sp>
        <p:graphicFrame>
          <p:nvGraphicFramePr>
            <p:cNvPr id="7" name="Object 6">
              <a:extLst>
                <a:ext uri="{FF2B5EF4-FFF2-40B4-BE49-F238E27FC236}">
                  <a16:creationId xmlns:a16="http://schemas.microsoft.com/office/drawing/2014/main" id="{E62B5556-3FA3-6F94-DF3B-EAC7E169E79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72995185"/>
                </p:ext>
              </p:extLst>
            </p:nvPr>
          </p:nvGraphicFramePr>
          <p:xfrm>
            <a:off x="3784599" y="3867150"/>
            <a:ext cx="285133" cy="39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6" name="Equation" r:id="rId7" imgW="164880" imgH="228600" progId="Equation.DSMT4">
                    <p:embed/>
                  </p:oleObj>
                </mc:Choice>
                <mc:Fallback>
                  <p:oleObj name="Equation" r:id="rId7" imgW="164880" imgH="228600" progId="Equation.DSMT4">
                    <p:embed/>
                    <p:pic>
                      <p:nvPicPr>
                        <p:cNvPr id="15" name="Object 14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784599" y="3867150"/>
                          <a:ext cx="285133" cy="394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ct 7">
              <a:extLst>
                <a:ext uri="{FF2B5EF4-FFF2-40B4-BE49-F238E27FC236}">
                  <a16:creationId xmlns:a16="http://schemas.microsoft.com/office/drawing/2014/main" id="{6E83178B-78C6-D5C5-B8EC-EC93905DBD4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77665004"/>
                </p:ext>
              </p:extLst>
            </p:nvPr>
          </p:nvGraphicFramePr>
          <p:xfrm>
            <a:off x="1793875" y="3952874"/>
            <a:ext cx="202973" cy="284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7" name="Equation" r:id="rId9" imgW="126720" imgH="177480" progId="Equation.DSMT4">
                    <p:embed/>
                  </p:oleObj>
                </mc:Choice>
                <mc:Fallback>
                  <p:oleObj name="Equation" r:id="rId9" imgW="126720" imgH="177480" progId="Equation.DSMT4">
                    <p:embed/>
                    <p:pic>
                      <p:nvPicPr>
                        <p:cNvPr id="16" name="Object 15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1793875" y="3952874"/>
                          <a:ext cx="202973" cy="28416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4A313523-D7D6-9F36-0580-BF806F7262DD}"/>
                </a:ext>
              </a:extLst>
            </p:cNvPr>
            <p:cNvCxnSpPr/>
            <p:nvPr/>
          </p:nvCxnSpPr>
          <p:spPr bwMode="auto">
            <a:xfrm>
              <a:off x="2105025" y="3886200"/>
              <a:ext cx="0" cy="40957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</p:grpSp>
      <p:sp>
        <p:nvSpPr>
          <p:cNvPr id="10" name="TextBox 9"/>
          <p:cNvSpPr txBox="1"/>
          <p:nvPr/>
        </p:nvSpPr>
        <p:spPr>
          <a:xfrm>
            <a:off x="1281110" y="5305425"/>
            <a:ext cx="1585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0" dirty="0" smtClean="0">
                <a:solidFill>
                  <a:srgbClr val="0000FF"/>
                </a:solidFill>
              </a:rPr>
              <a:t>(</a:t>
            </a:r>
            <a:r>
              <a:rPr lang="en-US" b="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b="0" baseline="-25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</a:t>
            </a:r>
            <a:r>
              <a:rPr lang="en-US" b="0" dirty="0" smtClean="0">
                <a:solidFill>
                  <a:srgbClr val="0000FF"/>
                </a:solidFill>
              </a:rPr>
              <a:t> of Patch)</a:t>
            </a:r>
            <a:endParaRPr lang="en-US" b="0" dirty="0">
              <a:solidFill>
                <a:srgbClr val="0000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67075" y="5905500"/>
            <a:ext cx="2646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0" dirty="0" smtClean="0">
                <a:solidFill>
                  <a:srgbClr val="0000FF"/>
                </a:solidFill>
              </a:rPr>
              <a:t>Approximation we make</a:t>
            </a:r>
            <a:endParaRPr lang="en-US" b="0" dirty="0">
              <a:solidFill>
                <a:srgbClr val="0000FF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flipV="1">
            <a:off x="4381500" y="5124450"/>
            <a:ext cx="0" cy="6858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366964" y="212726"/>
            <a:ext cx="7400925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Surface-Wave Power of Dipole</a:t>
            </a:r>
          </a:p>
        </p:txBody>
      </p:sp>
      <p:sp>
        <p:nvSpPr>
          <p:cNvPr id="2056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7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8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9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5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5113755"/>
              </p:ext>
            </p:extLst>
          </p:nvPr>
        </p:nvGraphicFramePr>
        <p:xfrm>
          <a:off x="3756286" y="1421121"/>
          <a:ext cx="4132262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" name="Equation" r:id="rId3" imgW="2019240" imgH="469800" progId="Equation.DSMT4">
                  <p:embed/>
                </p:oleObj>
              </mc:Choice>
              <mc:Fallback>
                <p:oleObj name="Equation" r:id="rId3" imgW="2019240" imgH="4698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6286" y="1421121"/>
                        <a:ext cx="4132262" cy="958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1" name="Rectangle 12"/>
          <p:cNvSpPr>
            <a:spLocks noChangeArrowheads="1"/>
          </p:cNvSpPr>
          <p:nvPr/>
        </p:nvSpPr>
        <p:spPr bwMode="auto">
          <a:xfrm>
            <a:off x="1028700" y="996950"/>
            <a:ext cx="91313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From Notes 24, we have the surface-wave power of a rectangular patch as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0899B5C8-D97F-4E54-8613-09CC1FFAF38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712E6C3C-445B-065D-FF14-75880F8661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5561203"/>
              </p:ext>
            </p:extLst>
          </p:nvPr>
        </p:nvGraphicFramePr>
        <p:xfrm>
          <a:off x="838200" y="3041650"/>
          <a:ext cx="5114925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1" name="Equation" r:id="rId5" imgW="3543120" imgH="558720" progId="Equation.DSMT4">
                  <p:embed/>
                </p:oleObj>
              </mc:Choice>
              <mc:Fallback>
                <p:oleObj name="Equation" r:id="rId5" imgW="354312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38200" y="3041650"/>
                        <a:ext cx="5114925" cy="806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4081640"/>
              </p:ext>
            </p:extLst>
          </p:nvPr>
        </p:nvGraphicFramePr>
        <p:xfrm>
          <a:off x="1390650" y="4176713"/>
          <a:ext cx="1352550" cy="1169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2" name="Equation" r:id="rId7" imgW="1353333" imgH="1170596" progId="Equation.DSMT4">
                  <p:embed/>
                </p:oleObj>
              </mc:Choice>
              <mc:Fallback>
                <p:oleObj name="Equation" r:id="rId7" imgW="1353333" imgH="117059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90650" y="4176713"/>
                        <a:ext cx="1352550" cy="1169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5410203" y="2987486"/>
            <a:ext cx="5867397" cy="3322638"/>
            <a:chOff x="5410203" y="2987486"/>
            <a:chExt cx="5867397" cy="3322638"/>
          </a:xfrm>
        </p:grpSpPr>
        <p:sp>
          <p:nvSpPr>
            <p:cNvPr id="18" name="Line 10"/>
            <p:cNvSpPr>
              <a:spLocks noChangeShapeType="1"/>
            </p:cNvSpPr>
            <p:nvPr/>
          </p:nvSpPr>
          <p:spPr bwMode="auto">
            <a:xfrm flipH="1" flipV="1">
              <a:off x="7552047" y="3527236"/>
              <a:ext cx="0" cy="26939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1"/>
            <p:cNvSpPr>
              <a:spLocks noChangeShapeType="1"/>
            </p:cNvSpPr>
            <p:nvPr/>
          </p:nvSpPr>
          <p:spPr bwMode="auto">
            <a:xfrm rot="5400000" flipH="1" flipV="1">
              <a:off x="7821769" y="2357096"/>
              <a:ext cx="0" cy="48231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0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35048820"/>
                </p:ext>
              </p:extLst>
            </p:nvPr>
          </p:nvGraphicFramePr>
          <p:xfrm>
            <a:off x="10385734" y="4552761"/>
            <a:ext cx="747713" cy="495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3" name="Equation" r:id="rId9" imgW="342720" imgH="228600" progId="Equation.DSMT4">
                    <p:embed/>
                  </p:oleObj>
                </mc:Choice>
                <mc:Fallback>
                  <p:oleObj name="Equation" r:id="rId9" imgW="342720" imgH="228600" progId="Equation.DSMT4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385734" y="4552761"/>
                          <a:ext cx="747713" cy="495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03632822"/>
                </p:ext>
              </p:extLst>
            </p:nvPr>
          </p:nvGraphicFramePr>
          <p:xfrm>
            <a:off x="7183747" y="2987486"/>
            <a:ext cx="735013" cy="4889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4" name="Equation" r:id="rId11" imgW="342720" imgH="228600" progId="Equation.DSMT4">
                    <p:embed/>
                  </p:oleObj>
                </mc:Choice>
                <mc:Fallback>
                  <p:oleObj name="Equation" r:id="rId11" imgW="342720" imgH="228600" progId="Equation.DSMT4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83747" y="2987486"/>
                          <a:ext cx="735013" cy="4889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" name="Line 14"/>
            <p:cNvSpPr>
              <a:spLocks noChangeShapeType="1"/>
            </p:cNvSpPr>
            <p:nvPr/>
          </p:nvSpPr>
          <p:spPr bwMode="auto">
            <a:xfrm flipH="1">
              <a:off x="8288647" y="4678174"/>
              <a:ext cx="0" cy="184150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15"/>
            <p:cNvSpPr>
              <a:spLocks noChangeShapeType="1"/>
            </p:cNvSpPr>
            <p:nvPr/>
          </p:nvSpPr>
          <p:spPr bwMode="auto">
            <a:xfrm flipH="1">
              <a:off x="9698347" y="4678174"/>
              <a:ext cx="0" cy="184150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4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31236155"/>
                </p:ext>
              </p:extLst>
            </p:nvPr>
          </p:nvGraphicFramePr>
          <p:xfrm>
            <a:off x="8139422" y="4913124"/>
            <a:ext cx="358775" cy="495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5" name="Equation" r:id="rId13" imgW="164880" imgH="228600" progId="Equation.DSMT4">
                    <p:embed/>
                  </p:oleObj>
                </mc:Choice>
                <mc:Fallback>
                  <p:oleObj name="Equation" r:id="rId13" imgW="164880" imgH="228600" progId="Equation.DSMT4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39422" y="4913124"/>
                          <a:ext cx="358775" cy="495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19688949"/>
                </p:ext>
              </p:extLst>
            </p:nvPr>
          </p:nvGraphicFramePr>
          <p:xfrm>
            <a:off x="9679297" y="4843274"/>
            <a:ext cx="331788" cy="495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6" name="Equation" r:id="rId15" imgW="152280" imgH="228600" progId="Equation.DSMT4">
                    <p:embed/>
                  </p:oleObj>
                </mc:Choice>
                <mc:Fallback>
                  <p:oleObj name="Equation" r:id="rId15" imgW="152280" imgH="228600" progId="Equation.DSMT4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79297" y="4843274"/>
                          <a:ext cx="331788" cy="495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" name="Oval 18"/>
            <p:cNvSpPr>
              <a:spLocks noChangeArrowheads="1"/>
            </p:cNvSpPr>
            <p:nvPr/>
          </p:nvSpPr>
          <p:spPr bwMode="auto">
            <a:xfrm>
              <a:off x="8225147" y="4709924"/>
              <a:ext cx="127000" cy="120650"/>
            </a:xfrm>
            <a:prstGeom prst="ellipse">
              <a:avLst/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7" name="Group 19"/>
            <p:cNvGrpSpPr>
              <a:grpSpLocks/>
            </p:cNvGrpSpPr>
            <p:nvPr/>
          </p:nvGrpSpPr>
          <p:grpSpPr bwMode="auto">
            <a:xfrm flipH="1">
              <a:off x="7590147" y="4781361"/>
              <a:ext cx="674688" cy="1528763"/>
              <a:chOff x="584" y="2893"/>
              <a:chExt cx="425" cy="963"/>
            </a:xfrm>
          </p:grpSpPr>
          <p:sp>
            <p:nvSpPr>
              <p:cNvPr id="39" name="Freeform 20"/>
              <p:cNvSpPr>
                <a:spLocks/>
              </p:cNvSpPr>
              <p:nvPr/>
            </p:nvSpPr>
            <p:spPr bwMode="auto">
              <a:xfrm flipV="1">
                <a:off x="964" y="2904"/>
                <a:ext cx="45" cy="952"/>
              </a:xfrm>
              <a:custGeom>
                <a:avLst/>
                <a:gdLst>
                  <a:gd name="T0" fmla="*/ 468 w 549"/>
                  <a:gd name="T1" fmla="*/ 0 h 3008"/>
                  <a:gd name="T2" fmla="*/ 4 w 549"/>
                  <a:gd name="T3" fmla="*/ 232 h 3008"/>
                  <a:gd name="T4" fmla="*/ 492 w 549"/>
                  <a:gd name="T5" fmla="*/ 504 h 3008"/>
                  <a:gd name="T6" fmla="*/ 20 w 549"/>
                  <a:gd name="T7" fmla="*/ 752 h 3008"/>
                  <a:gd name="T8" fmla="*/ 548 w 549"/>
                  <a:gd name="T9" fmla="*/ 1096 h 3008"/>
                  <a:gd name="T10" fmla="*/ 28 w 549"/>
                  <a:gd name="T11" fmla="*/ 1392 h 3008"/>
                  <a:gd name="T12" fmla="*/ 532 w 549"/>
                  <a:gd name="T13" fmla="*/ 1672 h 3008"/>
                  <a:gd name="T14" fmla="*/ 36 w 549"/>
                  <a:gd name="T15" fmla="*/ 1984 h 3008"/>
                  <a:gd name="T16" fmla="*/ 540 w 549"/>
                  <a:gd name="T17" fmla="*/ 2264 h 3008"/>
                  <a:gd name="T18" fmla="*/ 44 w 549"/>
                  <a:gd name="T19" fmla="*/ 2504 h 3008"/>
                  <a:gd name="T20" fmla="*/ 484 w 549"/>
                  <a:gd name="T21" fmla="*/ 2816 h 3008"/>
                  <a:gd name="T22" fmla="*/ 76 w 549"/>
                  <a:gd name="T23" fmla="*/ 3008 h 300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549"/>
                  <a:gd name="T37" fmla="*/ 0 h 3008"/>
                  <a:gd name="T38" fmla="*/ 549 w 549"/>
                  <a:gd name="T39" fmla="*/ 3008 h 3008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549" h="3008">
                    <a:moveTo>
                      <a:pt x="468" y="0"/>
                    </a:moveTo>
                    <a:cubicBezTo>
                      <a:pt x="234" y="74"/>
                      <a:pt x="0" y="148"/>
                      <a:pt x="4" y="232"/>
                    </a:cubicBezTo>
                    <a:cubicBezTo>
                      <a:pt x="8" y="316"/>
                      <a:pt x="489" y="417"/>
                      <a:pt x="492" y="504"/>
                    </a:cubicBezTo>
                    <a:cubicBezTo>
                      <a:pt x="495" y="591"/>
                      <a:pt x="11" y="653"/>
                      <a:pt x="20" y="752"/>
                    </a:cubicBezTo>
                    <a:cubicBezTo>
                      <a:pt x="29" y="851"/>
                      <a:pt x="547" y="989"/>
                      <a:pt x="548" y="1096"/>
                    </a:cubicBezTo>
                    <a:cubicBezTo>
                      <a:pt x="549" y="1203"/>
                      <a:pt x="31" y="1296"/>
                      <a:pt x="28" y="1392"/>
                    </a:cubicBezTo>
                    <a:cubicBezTo>
                      <a:pt x="25" y="1488"/>
                      <a:pt x="531" y="1573"/>
                      <a:pt x="532" y="1672"/>
                    </a:cubicBezTo>
                    <a:cubicBezTo>
                      <a:pt x="533" y="1771"/>
                      <a:pt x="35" y="1885"/>
                      <a:pt x="36" y="1984"/>
                    </a:cubicBezTo>
                    <a:cubicBezTo>
                      <a:pt x="37" y="2083"/>
                      <a:pt x="539" y="2177"/>
                      <a:pt x="540" y="2264"/>
                    </a:cubicBezTo>
                    <a:cubicBezTo>
                      <a:pt x="541" y="2351"/>
                      <a:pt x="53" y="2412"/>
                      <a:pt x="44" y="2504"/>
                    </a:cubicBezTo>
                    <a:cubicBezTo>
                      <a:pt x="35" y="2596"/>
                      <a:pt x="479" y="2732"/>
                      <a:pt x="484" y="2816"/>
                    </a:cubicBezTo>
                    <a:cubicBezTo>
                      <a:pt x="489" y="2900"/>
                      <a:pt x="144" y="2976"/>
                      <a:pt x="76" y="3008"/>
                    </a:cubicBezTo>
                  </a:path>
                </a:pathLst>
              </a:custGeom>
              <a:noFill/>
              <a:ln w="38100" cmpd="sng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Freeform 21"/>
              <p:cNvSpPr>
                <a:spLocks/>
              </p:cNvSpPr>
              <p:nvPr/>
            </p:nvSpPr>
            <p:spPr bwMode="auto">
              <a:xfrm rot="5400000">
                <a:off x="753" y="2724"/>
                <a:ext cx="70" cy="408"/>
              </a:xfrm>
              <a:custGeom>
                <a:avLst/>
                <a:gdLst>
                  <a:gd name="T0" fmla="*/ 643 w 854"/>
                  <a:gd name="T1" fmla="*/ 0 h 1984"/>
                  <a:gd name="T2" fmla="*/ 19 w 854"/>
                  <a:gd name="T3" fmla="*/ 128 h 1984"/>
                  <a:gd name="T4" fmla="*/ 643 w 854"/>
                  <a:gd name="T5" fmla="*/ 504 h 1984"/>
                  <a:gd name="T6" fmla="*/ 3 w 854"/>
                  <a:gd name="T7" fmla="*/ 768 h 1984"/>
                  <a:gd name="T8" fmla="*/ 659 w 854"/>
                  <a:gd name="T9" fmla="*/ 1072 h 1984"/>
                  <a:gd name="T10" fmla="*/ 75 w 854"/>
                  <a:gd name="T11" fmla="*/ 1400 h 1984"/>
                  <a:gd name="T12" fmla="*/ 851 w 854"/>
                  <a:gd name="T13" fmla="*/ 1728 h 1984"/>
                  <a:gd name="T14" fmla="*/ 91 w 854"/>
                  <a:gd name="T15" fmla="*/ 1984 h 198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54"/>
                  <a:gd name="T25" fmla="*/ 0 h 1984"/>
                  <a:gd name="T26" fmla="*/ 854 w 854"/>
                  <a:gd name="T27" fmla="*/ 1984 h 198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54" h="1984">
                    <a:moveTo>
                      <a:pt x="643" y="0"/>
                    </a:moveTo>
                    <a:cubicBezTo>
                      <a:pt x="331" y="22"/>
                      <a:pt x="19" y="44"/>
                      <a:pt x="19" y="128"/>
                    </a:cubicBezTo>
                    <a:cubicBezTo>
                      <a:pt x="19" y="212"/>
                      <a:pt x="646" y="397"/>
                      <a:pt x="643" y="504"/>
                    </a:cubicBezTo>
                    <a:cubicBezTo>
                      <a:pt x="640" y="611"/>
                      <a:pt x="0" y="673"/>
                      <a:pt x="3" y="768"/>
                    </a:cubicBezTo>
                    <a:cubicBezTo>
                      <a:pt x="6" y="863"/>
                      <a:pt x="647" y="967"/>
                      <a:pt x="659" y="1072"/>
                    </a:cubicBezTo>
                    <a:cubicBezTo>
                      <a:pt x="671" y="1177"/>
                      <a:pt x="43" y="1291"/>
                      <a:pt x="75" y="1400"/>
                    </a:cubicBezTo>
                    <a:cubicBezTo>
                      <a:pt x="107" y="1509"/>
                      <a:pt x="848" y="1631"/>
                      <a:pt x="851" y="1728"/>
                    </a:cubicBezTo>
                    <a:cubicBezTo>
                      <a:pt x="854" y="1825"/>
                      <a:pt x="472" y="1904"/>
                      <a:pt x="91" y="1984"/>
                    </a:cubicBezTo>
                  </a:path>
                </a:pathLst>
              </a:custGeom>
              <a:noFill/>
              <a:ln w="38100" cmpd="sng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aphicFrame>
          <p:nvGraphicFramePr>
            <p:cNvPr id="28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53043018"/>
                </p:ext>
              </p:extLst>
            </p:nvPr>
          </p:nvGraphicFramePr>
          <p:xfrm>
            <a:off x="8169584" y="3828861"/>
            <a:ext cx="1187450" cy="4302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7" name="Equation" r:id="rId17" imgW="558720" imgH="203040" progId="Equation.DSMT4">
                    <p:embed/>
                  </p:oleObj>
                </mc:Choice>
                <mc:Fallback>
                  <p:oleObj name="Equation" r:id="rId17" imgW="558720" imgH="203040" progId="Equation.DSMT4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69584" y="3828861"/>
                          <a:ext cx="1187450" cy="4302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" name="Line 26"/>
            <p:cNvSpPr>
              <a:spLocks noChangeShapeType="1"/>
            </p:cNvSpPr>
            <p:nvPr/>
          </p:nvSpPr>
          <p:spPr bwMode="auto">
            <a:xfrm>
              <a:off x="8688697" y="4665474"/>
              <a:ext cx="114300" cy="18415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27"/>
            <p:cNvSpPr>
              <a:spLocks noChangeShapeType="1"/>
            </p:cNvSpPr>
            <p:nvPr/>
          </p:nvSpPr>
          <p:spPr bwMode="auto">
            <a:xfrm flipH="1">
              <a:off x="8695047" y="4665474"/>
              <a:ext cx="101600" cy="19050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Arc 28"/>
            <p:cNvSpPr>
              <a:spLocks/>
            </p:cNvSpPr>
            <p:nvPr/>
          </p:nvSpPr>
          <p:spPr bwMode="auto">
            <a:xfrm>
              <a:off x="8520422" y="4478149"/>
              <a:ext cx="442913" cy="292100"/>
            </a:xfrm>
            <a:custGeom>
              <a:avLst/>
              <a:gdLst>
                <a:gd name="T0" fmla="*/ 0 w 43195"/>
                <a:gd name="T1" fmla="*/ 180 h 21600"/>
                <a:gd name="T2" fmla="*/ 279 w 43195"/>
                <a:gd name="T3" fmla="*/ 184 h 21600"/>
                <a:gd name="T4" fmla="*/ 139 w 43195"/>
                <a:gd name="T5" fmla="*/ 184 h 21600"/>
                <a:gd name="T6" fmla="*/ 0 60000 65536"/>
                <a:gd name="T7" fmla="*/ 0 60000 65536"/>
                <a:gd name="T8" fmla="*/ 0 60000 65536"/>
                <a:gd name="T9" fmla="*/ 0 w 43195"/>
                <a:gd name="T10" fmla="*/ 0 h 21600"/>
                <a:gd name="T11" fmla="*/ 43195 w 4319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5" h="21600" fill="none" extrusionOk="0">
                  <a:moveTo>
                    <a:pt x="0" y="21129"/>
                  </a:moveTo>
                  <a:cubicBezTo>
                    <a:pt x="256" y="9385"/>
                    <a:pt x="9849" y="-1"/>
                    <a:pt x="21595" y="0"/>
                  </a:cubicBezTo>
                  <a:cubicBezTo>
                    <a:pt x="33524" y="0"/>
                    <a:pt x="43195" y="9670"/>
                    <a:pt x="43195" y="21600"/>
                  </a:cubicBezTo>
                </a:path>
                <a:path w="43195" h="21600" stroke="0" extrusionOk="0">
                  <a:moveTo>
                    <a:pt x="0" y="21129"/>
                  </a:moveTo>
                  <a:cubicBezTo>
                    <a:pt x="256" y="9385"/>
                    <a:pt x="9849" y="-1"/>
                    <a:pt x="21595" y="0"/>
                  </a:cubicBezTo>
                  <a:cubicBezTo>
                    <a:pt x="33524" y="0"/>
                    <a:pt x="43195" y="9670"/>
                    <a:pt x="43195" y="21600"/>
                  </a:cubicBezTo>
                  <a:lnTo>
                    <a:pt x="21595" y="21600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auto">
            <a:xfrm>
              <a:off x="9922184" y="6000561"/>
              <a:ext cx="135541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000" b="0" dirty="0">
                  <a:solidFill>
                    <a:srgbClr val="0000FF"/>
                  </a:solidFill>
                </a:rPr>
                <a:t>SW power</a:t>
              </a:r>
            </a:p>
          </p:txBody>
        </p:sp>
        <p:sp>
          <p:nvSpPr>
            <p:cNvPr id="36" name="Line 34"/>
            <p:cNvSpPr>
              <a:spLocks noChangeShapeType="1"/>
            </p:cNvSpPr>
            <p:nvPr/>
          </p:nvSpPr>
          <p:spPr bwMode="auto">
            <a:xfrm flipH="1" flipV="1">
              <a:off x="8999847" y="4705161"/>
              <a:ext cx="863600" cy="12573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 flipV="1">
              <a:off x="8658534" y="4490849"/>
              <a:ext cx="177800" cy="127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4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09970371"/>
                </p:ext>
              </p:extLst>
            </p:nvPr>
          </p:nvGraphicFramePr>
          <p:xfrm>
            <a:off x="8604250" y="4903788"/>
            <a:ext cx="527050" cy="4016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8" name="Equation" r:id="rId19" imgW="527516" imgH="400894" progId="Equation.DSMT4">
                    <p:embed/>
                  </p:oleObj>
                </mc:Choice>
                <mc:Fallback>
                  <p:oleObj name="Equation" r:id="rId19" imgW="527516" imgH="400894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8604250" y="4903788"/>
                          <a:ext cx="527050" cy="40163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366964" y="212726"/>
            <a:ext cx="7400925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Surface-Wave Power of Dipole</a:t>
            </a:r>
          </a:p>
        </p:txBody>
      </p:sp>
      <p:sp>
        <p:nvSpPr>
          <p:cNvPr id="2056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7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8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9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0" name="Rectangle 7"/>
          <p:cNvSpPr>
            <a:spLocks noChangeArrowheads="1"/>
          </p:cNvSpPr>
          <p:nvPr/>
        </p:nvSpPr>
        <p:spPr bwMode="auto">
          <a:xfrm>
            <a:off x="925514" y="5084764"/>
            <a:ext cx="197970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Hence, we have: </a:t>
            </a:r>
          </a:p>
        </p:txBody>
      </p:sp>
      <p:graphicFrame>
        <p:nvGraphicFramePr>
          <p:cNvPr id="205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35375"/>
              </p:ext>
            </p:extLst>
          </p:nvPr>
        </p:nvGraphicFramePr>
        <p:xfrm>
          <a:off x="2687638" y="1295400"/>
          <a:ext cx="6396037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Equation" r:id="rId3" imgW="3720960" imgH="558720" progId="Equation.DSMT4">
                  <p:embed/>
                </p:oleObj>
              </mc:Choice>
              <mc:Fallback>
                <p:oleObj name="Equation" r:id="rId3" imgW="3720960" imgH="55872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7638" y="1295400"/>
                        <a:ext cx="6396037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042362"/>
              </p:ext>
            </p:extLst>
          </p:nvPr>
        </p:nvGraphicFramePr>
        <p:xfrm>
          <a:off x="3747472" y="3347683"/>
          <a:ext cx="2360612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Equation" r:id="rId5" imgW="1269720" imgH="482400" progId="Equation.DSMT4">
                  <p:embed/>
                </p:oleObj>
              </mc:Choice>
              <mc:Fallback>
                <p:oleObj name="Equation" r:id="rId5" imgW="1269720" imgH="4824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7472" y="3347683"/>
                        <a:ext cx="2360612" cy="893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7404472"/>
              </p:ext>
            </p:extLst>
          </p:nvPr>
        </p:nvGraphicFramePr>
        <p:xfrm>
          <a:off x="1752600" y="5449888"/>
          <a:ext cx="61690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Equation" r:id="rId7" imgW="3162240" imgH="393480" progId="Equation.DSMT4">
                  <p:embed/>
                </p:oleObj>
              </mc:Choice>
              <mc:Fallback>
                <p:oleObj name="Equation" r:id="rId7" imgW="3162240" imgH="3934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5449888"/>
                        <a:ext cx="6169025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3" name="Rectangle 14"/>
          <p:cNvSpPr>
            <a:spLocks noChangeArrowheads="1"/>
          </p:cNvSpPr>
          <p:nvPr/>
        </p:nvSpPr>
        <p:spPr bwMode="auto">
          <a:xfrm>
            <a:off x="1154113" y="2855914"/>
            <a:ext cx="825065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For a unit-amplitude infinitesimal dipole (HED) in the </a:t>
            </a:r>
            <a:r>
              <a:rPr lang="en-US" sz="2000" b="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b="0" dirty="0">
                <a:solidFill>
                  <a:srgbClr val="0000FF"/>
                </a:solidFill>
              </a:rPr>
              <a:t> direction we have: 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0899B5C8-D97F-4E54-8613-09CC1FFAF38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pSp>
        <p:nvGrpSpPr>
          <p:cNvPr id="13" name="Group 48"/>
          <p:cNvGrpSpPr>
            <a:grpSpLocks/>
          </p:cNvGrpSpPr>
          <p:nvPr/>
        </p:nvGrpSpPr>
        <p:grpSpPr bwMode="auto">
          <a:xfrm>
            <a:off x="8444262" y="3805812"/>
            <a:ext cx="3099837" cy="1751783"/>
            <a:chOff x="962025" y="4410074"/>
            <a:chExt cx="3476626" cy="2144713"/>
          </a:xfrm>
        </p:grpSpPr>
        <p:sp>
          <p:nvSpPr>
            <p:cNvPr id="14" name="Rectangle 52"/>
            <p:cNvSpPr>
              <a:spLocks noChangeArrowheads="1"/>
            </p:cNvSpPr>
            <p:nvPr/>
          </p:nvSpPr>
          <p:spPr bwMode="auto">
            <a:xfrm>
              <a:off x="962025" y="4410074"/>
              <a:ext cx="3476626" cy="2144713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38"/>
            <p:cNvSpPr>
              <a:spLocks noChangeShapeType="1"/>
            </p:cNvSpPr>
            <p:nvPr/>
          </p:nvSpPr>
          <p:spPr bwMode="auto">
            <a:xfrm flipH="1" flipV="1">
              <a:off x="1266690" y="4978855"/>
              <a:ext cx="0" cy="12509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9"/>
            <p:cNvSpPr>
              <a:spLocks noChangeShapeType="1"/>
            </p:cNvSpPr>
            <p:nvPr/>
          </p:nvSpPr>
          <p:spPr bwMode="auto">
            <a:xfrm rot="5400000" flipH="1" flipV="1">
              <a:off x="2611302" y="4888368"/>
              <a:ext cx="0" cy="26876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40"/>
            <p:cNvSpPr>
              <a:spLocks/>
            </p:cNvSpPr>
            <p:nvPr/>
          </p:nvSpPr>
          <p:spPr bwMode="auto">
            <a:xfrm>
              <a:off x="1923915" y="5904368"/>
              <a:ext cx="58737" cy="315913"/>
            </a:xfrm>
            <a:custGeom>
              <a:avLst/>
              <a:gdLst>
                <a:gd name="T0" fmla="*/ 0 w 12065"/>
                <a:gd name="T1" fmla="*/ 0 h 10000"/>
                <a:gd name="T2" fmla="*/ 258861 w 12065"/>
                <a:gd name="T3" fmla="*/ 4750542 h 10000"/>
                <a:gd name="T4" fmla="*/ 162516 w 12065"/>
                <a:gd name="T5" fmla="*/ 9980102 h 10000"/>
                <a:gd name="T6" fmla="*/ 0 60000 65536"/>
                <a:gd name="T7" fmla="*/ 0 60000 65536"/>
                <a:gd name="T8" fmla="*/ 0 60000 65536"/>
                <a:gd name="T9" fmla="*/ 0 w 12065"/>
                <a:gd name="T10" fmla="*/ 0 h 10000"/>
                <a:gd name="T11" fmla="*/ 12065 w 12065"/>
                <a:gd name="T12" fmla="*/ 10000 h 100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65" h="10000">
                  <a:moveTo>
                    <a:pt x="0" y="0"/>
                  </a:moveTo>
                  <a:cubicBezTo>
                    <a:pt x="3714" y="1024"/>
                    <a:pt x="9779" y="3073"/>
                    <a:pt x="10922" y="4760"/>
                  </a:cubicBezTo>
                  <a:cubicBezTo>
                    <a:pt x="12065" y="6447"/>
                    <a:pt x="7143" y="8976"/>
                    <a:pt x="6857" y="1000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44"/>
            <p:cNvSpPr>
              <a:spLocks noChangeShapeType="1"/>
            </p:cNvSpPr>
            <p:nvPr/>
          </p:nvSpPr>
          <p:spPr bwMode="auto">
            <a:xfrm rot="5400000" flipH="1" flipV="1">
              <a:off x="1738177" y="4710568"/>
              <a:ext cx="1057275" cy="1974850"/>
            </a:xfrm>
            <a:prstGeom prst="line">
              <a:avLst/>
            </a:prstGeom>
            <a:noFill/>
            <a:ln w="9525">
              <a:solidFill>
                <a:srgbClr val="CC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0" name="Object 27"/>
            <p:cNvGraphicFramePr>
              <a:graphicFrameLocks noChangeAspect="1"/>
            </p:cNvGraphicFramePr>
            <p:nvPr/>
          </p:nvGraphicFramePr>
          <p:xfrm>
            <a:off x="3327400" y="4581525"/>
            <a:ext cx="879582" cy="4984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5" name="Equation" r:id="rId9" imgW="495000" imgH="279360" progId="Equation.DSMT4">
                    <p:embed/>
                  </p:oleObj>
                </mc:Choice>
                <mc:Fallback>
                  <p:oleObj name="Equation" r:id="rId9" imgW="495000" imgH="279360" progId="Equation.DSMT4">
                    <p:embed/>
                    <p:pic>
                      <p:nvPicPr>
                        <p:cNvPr id="76" name="Object 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27400" y="4581525"/>
                          <a:ext cx="879582" cy="4984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" name="Object 72"/>
            <p:cNvGraphicFramePr>
              <a:graphicFrameLocks noChangeAspect="1"/>
            </p:cNvGraphicFramePr>
            <p:nvPr/>
          </p:nvGraphicFramePr>
          <p:xfrm>
            <a:off x="4056063" y="6029325"/>
            <a:ext cx="297652" cy="411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6" name="Equation" r:id="rId11" imgW="164880" imgH="228600" progId="Equation.DSMT4">
                    <p:embed/>
                  </p:oleObj>
                </mc:Choice>
                <mc:Fallback>
                  <p:oleObj name="Equation" r:id="rId11" imgW="164880" imgH="228600" progId="Equation.DSMT4">
                    <p:embed/>
                    <p:pic>
                      <p:nvPicPr>
                        <p:cNvPr id="77" name="Object 7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56063" y="6029325"/>
                          <a:ext cx="297652" cy="4111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" name="Object 73"/>
            <p:cNvGraphicFramePr>
              <a:graphicFrameLocks noChangeAspect="1"/>
            </p:cNvGraphicFramePr>
            <p:nvPr/>
          </p:nvGraphicFramePr>
          <p:xfrm>
            <a:off x="1152525" y="4495799"/>
            <a:ext cx="317214" cy="4302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7" name="Equation" r:id="rId13" imgW="177480" imgH="241200" progId="Equation.DSMT4">
                    <p:embed/>
                  </p:oleObj>
                </mc:Choice>
                <mc:Fallback>
                  <p:oleObj name="Equation" r:id="rId13" imgW="177480" imgH="241200" progId="Equation.DSMT4">
                    <p:embed/>
                    <p:pic>
                      <p:nvPicPr>
                        <p:cNvPr id="78" name="Object 7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2525" y="4495799"/>
                          <a:ext cx="317214" cy="4302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" name="Object 13"/>
            <p:cNvGraphicFramePr>
              <a:graphicFrameLocks noChangeAspect="1"/>
            </p:cNvGraphicFramePr>
            <p:nvPr/>
          </p:nvGraphicFramePr>
          <p:xfrm>
            <a:off x="2193835" y="5742089"/>
            <a:ext cx="236220" cy="4488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8" name="Equation" r:id="rId15" imgW="126720" imgH="241200" progId="Equation.DSMT4">
                    <p:embed/>
                  </p:oleObj>
                </mc:Choice>
                <mc:Fallback>
                  <p:oleObj name="Equation" r:id="rId15" imgW="126720" imgH="241200" progId="Equation.DSMT4">
                    <p:embed/>
                    <p:pic>
                      <p:nvPicPr>
                        <p:cNvPr id="79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93835" y="5742089"/>
                          <a:ext cx="236220" cy="44881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" name="Oval 39"/>
            <p:cNvSpPr>
              <a:spLocks noChangeArrowheads="1"/>
            </p:cNvSpPr>
            <p:nvPr/>
          </p:nvSpPr>
          <p:spPr bwMode="auto">
            <a:xfrm>
              <a:off x="3238500" y="5105400"/>
              <a:ext cx="95250" cy="95250"/>
            </a:xfrm>
            <a:prstGeom prst="ellipse">
              <a:avLst/>
            </a:prstGeom>
            <a:solidFill>
              <a:schemeClr val="accent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5" name="Object 29"/>
            <p:cNvGraphicFramePr>
              <a:graphicFrameLocks noChangeAspect="1"/>
            </p:cNvGraphicFramePr>
            <p:nvPr/>
          </p:nvGraphicFramePr>
          <p:xfrm>
            <a:off x="2115049" y="5111888"/>
            <a:ext cx="311150" cy="4683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9" name="Equation" r:id="rId17" imgW="152280" imgH="228600" progId="Equation.DSMT4">
                    <p:embed/>
                  </p:oleObj>
                </mc:Choice>
                <mc:Fallback>
                  <p:oleObj name="Equation" r:id="rId17" imgW="152280" imgH="228600" progId="Equation.DSMT4">
                    <p:embed/>
                    <p:pic>
                      <p:nvPicPr>
                        <p:cNvPr id="81" name="Object 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15049" y="5111888"/>
                          <a:ext cx="311150" cy="4683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8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9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0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1" name="Rectangle 7"/>
          <p:cNvSpPr>
            <a:spLocks noChangeArrowheads="1"/>
          </p:cNvSpPr>
          <p:nvPr/>
        </p:nvSpPr>
        <p:spPr bwMode="auto">
          <a:xfrm>
            <a:off x="815976" y="3657600"/>
            <a:ext cx="95282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Hence, integrating in the spectral angle variable, the surface-wave power becomes: </a:t>
            </a:r>
          </a:p>
        </p:txBody>
      </p:sp>
      <p:graphicFrame>
        <p:nvGraphicFramePr>
          <p:cNvPr id="307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3084013"/>
              </p:ext>
            </p:extLst>
          </p:nvPr>
        </p:nvGraphicFramePr>
        <p:xfrm>
          <a:off x="2911475" y="2084388"/>
          <a:ext cx="61976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Equation" r:id="rId3" imgW="3098520" imgH="406080" progId="Equation.DSMT4">
                  <p:embed/>
                </p:oleObj>
              </mc:Choice>
              <mc:Fallback>
                <p:oleObj name="Equation" r:id="rId3" imgW="3098520" imgH="4060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1475" y="2084388"/>
                        <a:ext cx="6197600" cy="806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3767043"/>
              </p:ext>
            </p:extLst>
          </p:nvPr>
        </p:nvGraphicFramePr>
        <p:xfrm>
          <a:off x="3355975" y="4291013"/>
          <a:ext cx="5478463" cy="842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Equation" r:id="rId5" imgW="2781000" imgH="431640" progId="Equation.DSMT4">
                  <p:embed/>
                </p:oleObj>
              </mc:Choice>
              <mc:Fallback>
                <p:oleObj name="Equation" r:id="rId5" imgW="2781000" imgH="43164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5975" y="4291013"/>
                        <a:ext cx="5478463" cy="842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66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2" name="Rectangle 14"/>
          <p:cNvSpPr>
            <a:spLocks noChangeArrowheads="1"/>
          </p:cNvSpPr>
          <p:nvPr/>
        </p:nvSpPr>
        <p:spPr bwMode="auto">
          <a:xfrm>
            <a:off x="1019176" y="1249364"/>
            <a:ext cx="10017124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At the TM</a:t>
            </a:r>
            <a:r>
              <a:rPr lang="en-US" sz="2000" b="0" baseline="-25000" dirty="0">
                <a:solidFill>
                  <a:srgbClr val="0000FF"/>
                </a:solidFill>
              </a:rPr>
              <a:t>0</a:t>
            </a:r>
            <a:r>
              <a:rPr lang="en-US" sz="2000" b="0" dirty="0">
                <a:solidFill>
                  <a:srgbClr val="0000FF"/>
                </a:solidFill>
              </a:rPr>
              <a:t> surface-wave pole, only the TM voltage function is infinite and has a residue. Therefore, the residue may be written as:</a:t>
            </a:r>
          </a:p>
        </p:txBody>
      </p:sp>
      <p:sp>
        <p:nvSpPr>
          <p:cNvPr id="487439" name="Rectangle 15"/>
          <p:cNvSpPr>
            <a:spLocks noChangeArrowheads="1"/>
          </p:cNvSpPr>
          <p:nvPr/>
        </p:nvSpPr>
        <p:spPr bwMode="auto">
          <a:xfrm>
            <a:off x="1837045" y="260707"/>
            <a:ext cx="8472488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Surface-Wave Power of Dipole (cont.)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0899B5C8-D97F-4E54-8613-09CC1FFAF38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3076" name="Object 12"/>
          <p:cNvGraphicFramePr>
            <a:graphicFrameLocks noChangeAspect="1"/>
          </p:cNvGraphicFramePr>
          <p:nvPr/>
        </p:nvGraphicFramePr>
        <p:xfrm>
          <a:off x="5466807" y="5532669"/>
          <a:ext cx="1734663" cy="7913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Equation" r:id="rId7" imgW="1104840" imgH="507960" progId="Equation.DSMT4">
                  <p:embed/>
                </p:oleObj>
              </mc:Choice>
              <mc:Fallback>
                <p:oleObj name="Equation" r:id="rId7" imgW="1104840" imgH="50796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6807" y="5532669"/>
                        <a:ext cx="1734663" cy="79131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635690" y="5732060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4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5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6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7" name="Rectangle 7"/>
          <p:cNvSpPr>
            <a:spLocks noChangeArrowheads="1"/>
          </p:cNvSpPr>
          <p:nvPr/>
        </p:nvSpPr>
        <p:spPr bwMode="auto">
          <a:xfrm>
            <a:off x="3421300" y="2738391"/>
            <a:ext cx="1200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Recall that</a:t>
            </a:r>
          </a:p>
        </p:txBody>
      </p:sp>
      <p:graphicFrame>
        <p:nvGraphicFramePr>
          <p:cNvPr id="409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5020425"/>
              </p:ext>
            </p:extLst>
          </p:nvPr>
        </p:nvGraphicFramePr>
        <p:xfrm>
          <a:off x="3749675" y="1403350"/>
          <a:ext cx="4699000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0" name="Equation" r:id="rId3" imgW="2349360" imgH="393480" progId="Equation.DSMT4">
                  <p:embed/>
                </p:oleObj>
              </mc:Choice>
              <mc:Fallback>
                <p:oleObj name="Equation" r:id="rId3" imgW="2349360" imgH="393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9675" y="1403350"/>
                        <a:ext cx="4699000" cy="78105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8585074"/>
              </p:ext>
            </p:extLst>
          </p:nvPr>
        </p:nvGraphicFramePr>
        <p:xfrm>
          <a:off x="4954588" y="2547938"/>
          <a:ext cx="2043112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1" name="Equation" r:id="rId5" imgW="1231560" imgH="431640" progId="Equation.DSMT4">
                  <p:embed/>
                </p:oleObj>
              </mc:Choice>
              <mc:Fallback>
                <p:oleObj name="Equation" r:id="rId5" imgW="1231560" imgH="43164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4588" y="2547938"/>
                        <a:ext cx="2043112" cy="71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6000903"/>
              </p:ext>
            </p:extLst>
          </p:nvPr>
        </p:nvGraphicFramePr>
        <p:xfrm>
          <a:off x="4591050" y="3740150"/>
          <a:ext cx="3743325" cy="1331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2" name="Equation" r:id="rId7" imgW="2120760" imgH="749160" progId="Equation.DSMT4">
                  <p:embed/>
                </p:oleObj>
              </mc:Choice>
              <mc:Fallback>
                <p:oleObj name="Equation" r:id="rId7" imgW="2120760" imgH="74916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1050" y="3740150"/>
                        <a:ext cx="3743325" cy="1331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6948121"/>
              </p:ext>
            </p:extLst>
          </p:nvPr>
        </p:nvGraphicFramePr>
        <p:xfrm>
          <a:off x="4213225" y="5573713"/>
          <a:ext cx="380365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3" name="Equation" r:id="rId9" imgW="2387520" imgH="482400" progId="Equation.DSMT4">
                  <p:embed/>
                </p:oleObj>
              </mc:Choice>
              <mc:Fallback>
                <p:oleObj name="Equation" r:id="rId9" imgW="2387520" imgH="4824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3225" y="5573713"/>
                        <a:ext cx="3803650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8" name="Rectangle 14"/>
          <p:cNvSpPr>
            <a:spLocks noChangeArrowheads="1"/>
          </p:cNvSpPr>
          <p:nvPr/>
        </p:nvSpPr>
        <p:spPr bwMode="auto">
          <a:xfrm>
            <a:off x="1965847" y="974750"/>
            <a:ext cx="17025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We thus have: </a:t>
            </a:r>
          </a:p>
        </p:txBody>
      </p:sp>
      <p:sp>
        <p:nvSpPr>
          <p:cNvPr id="4109" name="Rectangle 15"/>
          <p:cNvSpPr>
            <a:spLocks noChangeArrowheads="1"/>
          </p:cNvSpPr>
          <p:nvPr/>
        </p:nvSpPr>
        <p:spPr bwMode="auto">
          <a:xfrm>
            <a:off x="2293939" y="3911600"/>
            <a:ext cx="20728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We then have that</a:t>
            </a:r>
          </a:p>
        </p:txBody>
      </p:sp>
      <p:sp>
        <p:nvSpPr>
          <p:cNvPr id="4110" name="Rectangle 16"/>
          <p:cNvSpPr>
            <a:spLocks noChangeArrowheads="1"/>
          </p:cNvSpPr>
          <p:nvPr/>
        </p:nvSpPr>
        <p:spPr bwMode="auto">
          <a:xfrm>
            <a:off x="2141539" y="5254625"/>
            <a:ext cx="17621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Next, recall that</a:t>
            </a:r>
          </a:p>
        </p:txBody>
      </p:sp>
      <p:sp>
        <p:nvSpPr>
          <p:cNvPr id="488465" name="Rectangle 17"/>
          <p:cNvSpPr>
            <a:spLocks noChangeArrowheads="1"/>
          </p:cNvSpPr>
          <p:nvPr/>
        </p:nvSpPr>
        <p:spPr bwMode="auto">
          <a:xfrm>
            <a:off x="1877989" y="219763"/>
            <a:ext cx="8472488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Surface-Wave Power of Dipole (cont.)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0899B5C8-D97F-4E54-8613-09CC1FFAF38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7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9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30" name="Rectangle 7"/>
          <p:cNvSpPr>
            <a:spLocks noChangeArrowheads="1"/>
          </p:cNvSpPr>
          <p:nvPr/>
        </p:nvSpPr>
        <p:spPr bwMode="auto">
          <a:xfrm>
            <a:off x="795338" y="2103439"/>
            <a:ext cx="350461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Taking the derivative, we have:</a:t>
            </a:r>
          </a:p>
        </p:txBody>
      </p:sp>
      <p:graphicFrame>
        <p:nvGraphicFramePr>
          <p:cNvPr id="512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7509852"/>
              </p:ext>
            </p:extLst>
          </p:nvPr>
        </p:nvGraphicFramePr>
        <p:xfrm>
          <a:off x="2424113" y="2663825"/>
          <a:ext cx="6589712" cy="180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name="Equation" r:id="rId3" imgW="3682800" imgH="1015920" progId="Equation.DSMT4">
                  <p:embed/>
                </p:oleObj>
              </mc:Choice>
              <mc:Fallback>
                <p:oleObj name="Equation" r:id="rId3" imgW="3682800" imgH="101592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4113" y="2663825"/>
                        <a:ext cx="6589712" cy="180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2725453"/>
              </p:ext>
            </p:extLst>
          </p:nvPr>
        </p:nvGraphicFramePr>
        <p:xfrm>
          <a:off x="6924675" y="5192832"/>
          <a:ext cx="3394075" cy="14333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1" name="Equation" r:id="rId5" imgW="2120760" imgH="888840" progId="Equation.DSMT4">
                  <p:embed/>
                </p:oleObj>
              </mc:Choice>
              <mc:Fallback>
                <p:oleObj name="Equation" r:id="rId5" imgW="2120760" imgH="88884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4675" y="5192832"/>
                        <a:ext cx="3394075" cy="143339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1" name="Rectangle 14"/>
          <p:cNvSpPr>
            <a:spLocks noChangeArrowheads="1"/>
          </p:cNvSpPr>
          <p:nvPr/>
        </p:nvSpPr>
        <p:spPr bwMode="auto">
          <a:xfrm>
            <a:off x="3111500" y="4956175"/>
            <a:ext cx="82232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 smtClean="0">
                <a:solidFill>
                  <a:srgbClr val="0000FF"/>
                </a:solidFill>
              </a:rPr>
              <a:t>where </a:t>
            </a:r>
            <a:endParaRPr lang="en-US" sz="2000" b="0" dirty="0">
              <a:solidFill>
                <a:srgbClr val="0000FF"/>
              </a:solidFill>
            </a:endParaRPr>
          </a:p>
        </p:txBody>
      </p:sp>
      <p:graphicFrame>
        <p:nvGraphicFramePr>
          <p:cNvPr id="5124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5290888"/>
              </p:ext>
            </p:extLst>
          </p:nvPr>
        </p:nvGraphicFramePr>
        <p:xfrm>
          <a:off x="3972494" y="5324333"/>
          <a:ext cx="1780187" cy="1094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2" name="Equation" r:id="rId7" imgW="1041120" imgH="634680" progId="Equation.DSMT4">
                  <p:embed/>
                </p:oleObj>
              </mc:Choice>
              <mc:Fallback>
                <p:oleObj name="Equation" r:id="rId7" imgW="1041120" imgH="6346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2494" y="5324333"/>
                        <a:ext cx="1780187" cy="10946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9488" name="Rectangle 16"/>
          <p:cNvSpPr>
            <a:spLocks noChangeArrowheads="1"/>
          </p:cNvSpPr>
          <p:nvPr/>
        </p:nvSpPr>
        <p:spPr bwMode="auto">
          <a:xfrm>
            <a:off x="1809750" y="212726"/>
            <a:ext cx="8472488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Surface-Wave Power of Dipole (cont.)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0899B5C8-D97F-4E54-8613-09CC1FFAF380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D786B337-4641-F223-0E00-5E4B4CABD1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3308776"/>
              </p:ext>
            </p:extLst>
          </p:nvPr>
        </p:nvGraphicFramePr>
        <p:xfrm>
          <a:off x="3889375" y="938213"/>
          <a:ext cx="4315225" cy="881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3" name="Equation" r:id="rId9" imgW="3802359" imgH="775831" progId="Equation.DSMT4">
                  <p:embed/>
                </p:oleObj>
              </mc:Choice>
              <mc:Fallback>
                <p:oleObj name="Equation" r:id="rId9" imgW="3802359" imgH="775831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889375" y="938213"/>
                        <a:ext cx="4315225" cy="88106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81226" y="269876"/>
            <a:ext cx="7986713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CAD Formula for Surface-Wave Power</a:t>
            </a:r>
          </a:p>
        </p:txBody>
      </p:sp>
      <p:sp>
        <p:nvSpPr>
          <p:cNvPr id="6152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3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4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5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6" name="Rectangle 7"/>
          <p:cNvSpPr>
            <a:spLocks noChangeArrowheads="1"/>
          </p:cNvSpPr>
          <p:nvPr/>
        </p:nvSpPr>
        <p:spPr bwMode="auto">
          <a:xfrm>
            <a:off x="1366838" y="2206625"/>
            <a:ext cx="705962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Examine the behavior of the three terms in the previous result:</a:t>
            </a:r>
          </a:p>
        </p:txBody>
      </p:sp>
      <p:graphicFrame>
        <p:nvGraphicFramePr>
          <p:cNvPr id="614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2705418"/>
              </p:ext>
            </p:extLst>
          </p:nvPr>
        </p:nvGraphicFramePr>
        <p:xfrm>
          <a:off x="5264151" y="1328738"/>
          <a:ext cx="3273425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0" name="Equation" r:id="rId3" imgW="1752480" imgH="241200" progId="Equation.DSMT4">
                  <p:embed/>
                </p:oleObj>
              </mc:Choice>
              <mc:Fallback>
                <p:oleObj name="Equation" r:id="rId3" imgW="1752480" imgH="2412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4151" y="1328738"/>
                        <a:ext cx="3273425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11"/>
          <p:cNvGraphicFramePr>
            <a:graphicFrameLocks noChangeAspect="1"/>
          </p:cNvGraphicFramePr>
          <p:nvPr/>
        </p:nvGraphicFramePr>
        <p:xfrm>
          <a:off x="5323811" y="2706972"/>
          <a:ext cx="1504950" cy="222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1" name="Equation" r:id="rId5" imgW="850680" imgH="1257120" progId="Equation.DSMT4">
                  <p:embed/>
                </p:oleObj>
              </mc:Choice>
              <mc:Fallback>
                <p:oleObj name="Equation" r:id="rId5" imgW="850680" imgH="125712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3811" y="2706972"/>
                        <a:ext cx="1504950" cy="2228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5645969"/>
              </p:ext>
            </p:extLst>
          </p:nvPr>
        </p:nvGraphicFramePr>
        <p:xfrm>
          <a:off x="3500438" y="5970588"/>
          <a:ext cx="3738562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2" name="Equation" r:id="rId7" imgW="2133360" imgH="304560" progId="Equation.DSMT4">
                  <p:embed/>
                </p:oleObj>
              </mc:Choice>
              <mc:Fallback>
                <p:oleObj name="Equation" r:id="rId7" imgW="2133360" imgH="30456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8" y="5970588"/>
                        <a:ext cx="3738562" cy="538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906464" y="1398589"/>
            <a:ext cx="41163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To simplify, assume a thin substrate:</a:t>
            </a:r>
          </a:p>
        </p:txBody>
      </p:sp>
      <p:graphicFrame>
        <p:nvGraphicFramePr>
          <p:cNvPr id="6149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0779117"/>
              </p:ext>
            </p:extLst>
          </p:nvPr>
        </p:nvGraphicFramePr>
        <p:xfrm>
          <a:off x="8913008" y="5664318"/>
          <a:ext cx="1897062" cy="88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3" name="Equation" r:id="rId9" imgW="1040948" imgH="482391" progId="Equation.3">
                  <p:embed/>
                </p:oleObj>
              </mc:Choice>
              <mc:Fallback>
                <p:oleObj name="Equation" r:id="rId9" imgW="1040948" imgH="482391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13008" y="5664318"/>
                        <a:ext cx="1897062" cy="887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8" name="Rectangle 15"/>
          <p:cNvSpPr>
            <a:spLocks noChangeArrowheads="1"/>
          </p:cNvSpPr>
          <p:nvPr/>
        </p:nvSpPr>
        <p:spPr bwMode="auto">
          <a:xfrm>
            <a:off x="2115807" y="4802331"/>
            <a:ext cx="176490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From Notes 25:</a:t>
            </a:r>
          </a:p>
        </p:txBody>
      </p:sp>
      <p:sp>
        <p:nvSpPr>
          <p:cNvPr id="6159" name="Rectangle 16"/>
          <p:cNvSpPr>
            <a:spLocks noChangeArrowheads="1"/>
          </p:cNvSpPr>
          <p:nvPr/>
        </p:nvSpPr>
        <p:spPr bwMode="auto">
          <a:xfrm>
            <a:off x="8576789" y="5210532"/>
            <a:ext cx="8053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where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0899B5C8-D97F-4E54-8613-09CC1FFAF380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2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0932041"/>
              </p:ext>
            </p:extLst>
          </p:nvPr>
        </p:nvGraphicFramePr>
        <p:xfrm>
          <a:off x="3522663" y="5316538"/>
          <a:ext cx="167005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4" name="Equation" r:id="rId11" imgW="1054080" imgH="253800" progId="Equation.DSMT4">
                  <p:embed/>
                </p:oleObj>
              </mc:Choice>
              <mc:Fallback>
                <p:oleObj name="Equation" r:id="rId11" imgW="1054080" imgH="2538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2663" y="5316538"/>
                        <a:ext cx="167005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Arrow: Right 2">
            <a:extLst>
              <a:ext uri="{FF2B5EF4-FFF2-40B4-BE49-F238E27FC236}">
                <a16:creationId xmlns:a16="http://schemas.microsoft.com/office/drawing/2014/main" id="{E8E626B8-4C32-0800-BDD0-1124EBD08F67}"/>
              </a:ext>
            </a:extLst>
          </p:cNvPr>
          <p:cNvSpPr/>
          <p:nvPr/>
        </p:nvSpPr>
        <p:spPr bwMode="auto">
          <a:xfrm>
            <a:off x="2882900" y="6134100"/>
            <a:ext cx="393700" cy="234950"/>
          </a:xfrm>
          <a:prstGeom prst="rightArrow">
            <a:avLst/>
          </a:prstGeom>
          <a:solidFill>
            <a:srgbClr val="CC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4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5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6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7" name="Rectangle 7"/>
          <p:cNvSpPr>
            <a:spLocks noChangeArrowheads="1"/>
          </p:cNvSpPr>
          <p:nvPr/>
        </p:nvSpPr>
        <p:spPr bwMode="auto">
          <a:xfrm>
            <a:off x="1408113" y="898525"/>
            <a:ext cx="317298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Hence, </a:t>
            </a:r>
            <a:r>
              <a:rPr lang="en-US" sz="2000" b="0" dirty="0" smtClean="0">
                <a:solidFill>
                  <a:srgbClr val="0000FF"/>
                </a:solidFill>
              </a:rPr>
              <a:t>keeping only </a:t>
            </a:r>
            <a:r>
              <a:rPr lang="en-US" sz="2000" b="0" dirty="0">
                <a:solidFill>
                  <a:srgbClr val="0000FF"/>
                </a:solidFill>
              </a:rPr>
              <a:t>Term1:</a:t>
            </a:r>
          </a:p>
        </p:txBody>
      </p:sp>
      <p:graphicFrame>
        <p:nvGraphicFramePr>
          <p:cNvPr id="717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6879216"/>
              </p:ext>
            </p:extLst>
          </p:nvPr>
        </p:nvGraphicFramePr>
        <p:xfrm>
          <a:off x="3887788" y="1397000"/>
          <a:ext cx="5040312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2" name="Equation" r:id="rId3" imgW="2603160" imgH="482400" progId="Equation.DSMT4">
                  <p:embed/>
                </p:oleObj>
              </mc:Choice>
              <mc:Fallback>
                <p:oleObj name="Equation" r:id="rId3" imgW="2603160" imgH="4824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7788" y="1397000"/>
                        <a:ext cx="5040312" cy="9382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5079188"/>
              </p:ext>
            </p:extLst>
          </p:nvPr>
        </p:nvGraphicFramePr>
        <p:xfrm>
          <a:off x="4814888" y="2457450"/>
          <a:ext cx="5613400" cy="400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3" name="Equation" r:id="rId5" imgW="3454200" imgH="2463480" progId="Equation.DSMT4">
                  <p:embed/>
                </p:oleObj>
              </mc:Choice>
              <mc:Fallback>
                <p:oleObj name="Equation" r:id="rId5" imgW="3454200" imgH="24634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4888" y="2457450"/>
                        <a:ext cx="5613400" cy="4002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8" name="Rectangle 13"/>
          <p:cNvSpPr>
            <a:spLocks noChangeArrowheads="1"/>
          </p:cNvSpPr>
          <p:nvPr/>
        </p:nvSpPr>
        <p:spPr bwMode="auto">
          <a:xfrm>
            <a:off x="2514601" y="2711450"/>
            <a:ext cx="171700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We then have: </a:t>
            </a:r>
          </a:p>
        </p:txBody>
      </p:sp>
      <p:sp>
        <p:nvSpPr>
          <p:cNvPr id="492558" name="Rectangle 14"/>
          <p:cNvSpPr>
            <a:spLocks noChangeArrowheads="1"/>
          </p:cNvSpPr>
          <p:nvPr/>
        </p:nvSpPr>
        <p:spPr bwMode="auto">
          <a:xfrm>
            <a:off x="1709738" y="155576"/>
            <a:ext cx="8729662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28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CAD Formula for Surface-Wave Power (cont.)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0899B5C8-D97F-4E54-8613-09CC1FFAF380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07643E2B-246B-1E48-679E-00C6BFA534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0945616"/>
              </p:ext>
            </p:extLst>
          </p:nvPr>
        </p:nvGraphicFramePr>
        <p:xfrm>
          <a:off x="1757363" y="4957762"/>
          <a:ext cx="2927148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4" name="Equation" r:id="rId7" imgW="1892160" imgH="304560" progId="Equation.DSMT4">
                  <p:embed/>
                </p:oleObj>
              </mc:Choice>
              <mc:Fallback>
                <p:oleObj name="Equation" r:id="rId7" imgW="189216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57363" y="4957762"/>
                        <a:ext cx="2927148" cy="471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B56454E5-4132-E05C-2F19-28063A5370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485644"/>
              </p:ext>
            </p:extLst>
          </p:nvPr>
        </p:nvGraphicFramePr>
        <p:xfrm>
          <a:off x="1762125" y="5591214"/>
          <a:ext cx="1577975" cy="7381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5" name="Equation" r:id="rId9" imgW="1897401" imgH="887230" progId="Equation.DSMT4">
                  <p:embed/>
                </p:oleObj>
              </mc:Choice>
              <mc:Fallback>
                <p:oleObj name="Equation" r:id="rId9" imgW="1897401" imgH="88723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762125" y="5591214"/>
                        <a:ext cx="1577975" cy="7381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13">
            <a:extLst>
              <a:ext uri="{FF2B5EF4-FFF2-40B4-BE49-F238E27FC236}">
                <a16:creationId xmlns:a16="http://schemas.microsoft.com/office/drawing/2014/main" id="{406234FB-30A6-5C7C-DED2-A0736AACC4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2751" y="4324350"/>
            <a:ext cx="85600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Recall: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2563</TotalTime>
  <Words>399</Words>
  <Application>Microsoft Office PowerPoint</Application>
  <PresentationFormat>Widescreen</PresentationFormat>
  <Paragraphs>89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Tahoma</vt:lpstr>
      <vt:lpstr>Times New Roman</vt:lpstr>
      <vt:lpstr>Wingdings</vt:lpstr>
      <vt:lpstr>Default Design</vt:lpstr>
      <vt:lpstr>Equation</vt:lpstr>
      <vt:lpstr>MathType 7.0 Equation</vt:lpstr>
      <vt:lpstr>PowerPoint Presentation</vt:lpstr>
      <vt:lpstr>Overview</vt:lpstr>
      <vt:lpstr>Surface-Wave Power of Dipole</vt:lpstr>
      <vt:lpstr>Surface-Wave Power of Dipole</vt:lpstr>
      <vt:lpstr>PowerPoint Presentation</vt:lpstr>
      <vt:lpstr>PowerPoint Presentation</vt:lpstr>
      <vt:lpstr>PowerPoint Presentation</vt:lpstr>
      <vt:lpstr>CAD Formula for Surface-Wave Power</vt:lpstr>
      <vt:lpstr>PowerPoint Presentation</vt:lpstr>
      <vt:lpstr>PowerPoint Presentation</vt:lpstr>
      <vt:lpstr>PowerPoint Presentation</vt:lpstr>
      <vt:lpstr>CAD Formula for Radiation Efficiency</vt:lpstr>
      <vt:lpstr>PowerPoint Presentation</vt:lpstr>
      <vt:lpstr>PowerPoint Presentation</vt:lpstr>
      <vt:lpstr>PowerPoint Presentation</vt:lpstr>
    </vt:vector>
  </TitlesOfParts>
  <Company>University of Houston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6</dc:title>
  <dc:creator>lgiles</dc:creator>
  <cp:lastModifiedBy>Jackson, David R</cp:lastModifiedBy>
  <cp:revision>278</cp:revision>
  <dcterms:created xsi:type="dcterms:W3CDTF">2006-06-22T19:04:50Z</dcterms:created>
  <dcterms:modified xsi:type="dcterms:W3CDTF">2024-11-14T01:49:58Z</dcterms:modified>
</cp:coreProperties>
</file>